
<file path=[Content_Types].xml><?xml version="1.0" encoding="utf-8"?>
<Types xmlns="http://schemas.openxmlformats.org/package/2006/content-types">
  <Default Extension="xml" ContentType="application/xml"/>
  <Default Extension="wmf" ContentType="image/x-wmf"/>
  <Default Extension="jpg" ContentType="image/jpeg"/>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1"/>
  </p:notesMasterIdLst>
  <p:handoutMasterIdLst>
    <p:handoutMasterId r:id="rId82"/>
  </p:handoutMasterIdLst>
  <p:sldIdLst>
    <p:sldId id="256" r:id="rId2"/>
    <p:sldId id="284" r:id="rId3"/>
    <p:sldId id="259" r:id="rId4"/>
    <p:sldId id="301" r:id="rId5"/>
    <p:sldId id="302" r:id="rId6"/>
    <p:sldId id="303" r:id="rId7"/>
    <p:sldId id="289" r:id="rId8"/>
    <p:sldId id="263" r:id="rId9"/>
    <p:sldId id="286" r:id="rId10"/>
    <p:sldId id="310" r:id="rId11"/>
    <p:sldId id="312" r:id="rId12"/>
    <p:sldId id="313" r:id="rId13"/>
    <p:sldId id="292" r:id="rId14"/>
    <p:sldId id="355" r:id="rId15"/>
    <p:sldId id="320" r:id="rId16"/>
    <p:sldId id="297" r:id="rId17"/>
    <p:sldId id="333" r:id="rId18"/>
    <p:sldId id="336" r:id="rId19"/>
    <p:sldId id="331" r:id="rId20"/>
    <p:sldId id="314" r:id="rId21"/>
    <p:sldId id="353" r:id="rId22"/>
    <p:sldId id="339" r:id="rId23"/>
    <p:sldId id="354" r:id="rId24"/>
    <p:sldId id="295" r:id="rId25"/>
    <p:sldId id="315" r:id="rId26"/>
    <p:sldId id="316" r:id="rId27"/>
    <p:sldId id="340" r:id="rId28"/>
    <p:sldId id="341" r:id="rId29"/>
    <p:sldId id="317" r:id="rId30"/>
    <p:sldId id="350" r:id="rId31"/>
    <p:sldId id="330" r:id="rId32"/>
    <p:sldId id="325" r:id="rId33"/>
    <p:sldId id="318" r:id="rId34"/>
    <p:sldId id="344" r:id="rId35"/>
    <p:sldId id="351" r:id="rId36"/>
    <p:sldId id="345" r:id="rId37"/>
    <p:sldId id="326" r:id="rId38"/>
    <p:sldId id="299" r:id="rId39"/>
    <p:sldId id="285" r:id="rId40"/>
    <p:sldId id="346" r:id="rId41"/>
    <p:sldId id="280" r:id="rId42"/>
    <p:sldId id="357" r:id="rId43"/>
    <p:sldId id="335" r:id="rId44"/>
    <p:sldId id="356" r:id="rId45"/>
    <p:sldId id="352" r:id="rId46"/>
    <p:sldId id="349" r:id="rId47"/>
    <p:sldId id="348" r:id="rId48"/>
    <p:sldId id="343" r:id="rId49"/>
    <p:sldId id="261" r:id="rId50"/>
    <p:sldId id="337" r:id="rId51"/>
    <p:sldId id="332" r:id="rId52"/>
    <p:sldId id="321" r:id="rId53"/>
    <p:sldId id="323" r:id="rId54"/>
    <p:sldId id="329" r:id="rId55"/>
    <p:sldId id="294" r:id="rId56"/>
    <p:sldId id="300" r:id="rId57"/>
    <p:sldId id="296" r:id="rId58"/>
    <p:sldId id="258" r:id="rId59"/>
    <p:sldId id="260" r:id="rId60"/>
    <p:sldId id="262" r:id="rId61"/>
    <p:sldId id="264" r:id="rId62"/>
    <p:sldId id="265" r:id="rId63"/>
    <p:sldId id="266" r:id="rId64"/>
    <p:sldId id="267" r:id="rId65"/>
    <p:sldId id="268" r:id="rId66"/>
    <p:sldId id="269" r:id="rId67"/>
    <p:sldId id="270" r:id="rId68"/>
    <p:sldId id="271" r:id="rId69"/>
    <p:sldId id="272" r:id="rId70"/>
    <p:sldId id="273" r:id="rId71"/>
    <p:sldId id="274" r:id="rId72"/>
    <p:sldId id="275" r:id="rId73"/>
    <p:sldId id="276" r:id="rId74"/>
    <p:sldId id="277" r:id="rId75"/>
    <p:sldId id="278" r:id="rId76"/>
    <p:sldId id="279" r:id="rId77"/>
    <p:sldId id="281" r:id="rId78"/>
    <p:sldId id="282" r:id="rId79"/>
    <p:sldId id="283" r:id="rId8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4354"/>
    <a:srgbClr val="186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9CDCF4-2816-4276-B8C8-17E176291B72}">
  <a:tblStyle styleId="{049CDCF4-2816-4276-B8C8-17E176291B72}"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6"/>
    <p:restoredTop sz="76037"/>
  </p:normalViewPr>
  <p:slideViewPr>
    <p:cSldViewPr snapToGrid="0" snapToObjects="1">
      <p:cViewPr varScale="1">
        <p:scale>
          <a:sx n="112" d="100"/>
          <a:sy n="112" d="100"/>
        </p:scale>
        <p:origin x="9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notesMaster" Target="notesMasters/notesMaster1.xml"/><Relationship Id="rId82" Type="http://schemas.openxmlformats.org/officeDocument/2006/relationships/handoutMaster" Target="handoutMasters/handoutMaster1.xml"/><Relationship Id="rId83" Type="http://schemas.openxmlformats.org/officeDocument/2006/relationships/presProps" Target="presProps.xml"/><Relationship Id="rId84" Type="http://schemas.openxmlformats.org/officeDocument/2006/relationships/viewProps" Target="viewProps.xml"/><Relationship Id="rId85" Type="http://schemas.openxmlformats.org/officeDocument/2006/relationships/theme" Target="theme/theme1.xml"/><Relationship Id="rId86"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B971D4-DA76-7A47-A69E-48A1442F59EF}" type="doc">
      <dgm:prSet loTypeId="urn:microsoft.com/office/officeart/2005/8/layout/orgChart1" loCatId="" qsTypeId="urn:microsoft.com/office/officeart/2005/8/quickstyle/3D1" qsCatId="3D" csTypeId="urn:microsoft.com/office/officeart/2005/8/colors/colorful5" csCatId="colorful" phldr="1"/>
      <dgm:spPr/>
      <dgm:t>
        <a:bodyPr/>
        <a:lstStyle/>
        <a:p>
          <a:endParaRPr lang="zh-CN" altLang="en-US"/>
        </a:p>
      </dgm:t>
    </dgm:pt>
    <dgm:pt modelId="{BEEE8AD2-0FD7-8F4A-9530-F3B3146FDFB2}">
      <dgm:prSet phldrT="[文本]"/>
      <dgm:spPr/>
      <dgm:t>
        <a:bodyPr/>
        <a:lstStyle/>
        <a:p>
          <a:pPr algn="ctr"/>
          <a:r>
            <a:rPr lang="zh-CN" altLang="en-US" dirty="0" smtClean="0"/>
            <a:t>聚类算法</a:t>
          </a:r>
          <a:endParaRPr lang="zh-CN" altLang="en-US" dirty="0"/>
        </a:p>
      </dgm:t>
    </dgm:pt>
    <dgm:pt modelId="{DEB64013-F16E-4445-9724-2C0C7E87C0E0}" type="parTrans" cxnId="{6A4BA348-9782-4E43-9550-F3A48436E7C7}">
      <dgm:prSet/>
      <dgm:spPr/>
      <dgm:t>
        <a:bodyPr/>
        <a:lstStyle/>
        <a:p>
          <a:pPr algn="ctr"/>
          <a:endParaRPr lang="zh-CN" altLang="en-US"/>
        </a:p>
      </dgm:t>
    </dgm:pt>
    <dgm:pt modelId="{6EE9DBFB-EAF3-6540-9CFD-74AE4741CFD6}" type="sibTrans" cxnId="{6A4BA348-9782-4E43-9550-F3A48436E7C7}">
      <dgm:prSet/>
      <dgm:spPr/>
      <dgm:t>
        <a:bodyPr/>
        <a:lstStyle/>
        <a:p>
          <a:pPr algn="ctr"/>
          <a:endParaRPr lang="zh-CN" altLang="en-US"/>
        </a:p>
      </dgm:t>
    </dgm:pt>
    <dgm:pt modelId="{FF54B73D-11EB-374A-B95A-E32CAFC56AC9}">
      <dgm:prSet phldrT="[文本]"/>
      <dgm:spPr/>
      <dgm:t>
        <a:bodyPr/>
        <a:lstStyle/>
        <a:p>
          <a:pPr algn="ctr"/>
          <a:r>
            <a:rPr lang="zh-CN" altLang="en-US" dirty="0" smtClean="0"/>
            <a:t>划分聚类</a:t>
          </a:r>
          <a:endParaRPr lang="zh-CN" altLang="en-US" dirty="0"/>
        </a:p>
      </dgm:t>
    </dgm:pt>
    <dgm:pt modelId="{5886D8F2-33C1-6F40-9B4D-A973F65B59E7}" type="parTrans" cxnId="{DE919C8E-52A1-1C43-9BE1-240D6B3F6442}">
      <dgm:prSet/>
      <dgm:spPr/>
      <dgm:t>
        <a:bodyPr/>
        <a:lstStyle/>
        <a:p>
          <a:pPr algn="ctr"/>
          <a:endParaRPr lang="zh-CN" altLang="en-US"/>
        </a:p>
      </dgm:t>
    </dgm:pt>
    <dgm:pt modelId="{C30F4D17-6100-F54E-8DF4-26F2343B4844}" type="sibTrans" cxnId="{DE919C8E-52A1-1C43-9BE1-240D6B3F6442}">
      <dgm:prSet/>
      <dgm:spPr/>
      <dgm:t>
        <a:bodyPr/>
        <a:lstStyle/>
        <a:p>
          <a:pPr algn="ctr"/>
          <a:endParaRPr lang="zh-CN" altLang="en-US"/>
        </a:p>
      </dgm:t>
    </dgm:pt>
    <dgm:pt modelId="{64ED4BDD-9706-CD4B-8BAD-425B3D3324DD}">
      <dgm:prSet phldrT="[文本]"/>
      <dgm:spPr/>
      <dgm:t>
        <a:bodyPr/>
        <a:lstStyle/>
        <a:p>
          <a:pPr algn="ctr"/>
          <a:r>
            <a:rPr lang="zh-CN" altLang="en-US" dirty="0" smtClean="0"/>
            <a:t>层次聚类</a:t>
          </a:r>
          <a:endParaRPr lang="zh-CN" altLang="en-US" dirty="0"/>
        </a:p>
      </dgm:t>
    </dgm:pt>
    <dgm:pt modelId="{5CCEA4DF-CC8B-DE47-AABA-AF6CFAA25753}" type="parTrans" cxnId="{4EF58278-42A4-8B42-B414-0FA2F79D6DBA}">
      <dgm:prSet/>
      <dgm:spPr/>
      <dgm:t>
        <a:bodyPr/>
        <a:lstStyle/>
        <a:p>
          <a:pPr algn="ctr"/>
          <a:endParaRPr lang="zh-CN" altLang="en-US"/>
        </a:p>
      </dgm:t>
    </dgm:pt>
    <dgm:pt modelId="{09021C83-BCA9-D54E-A56A-9C85B815EA68}" type="sibTrans" cxnId="{4EF58278-42A4-8B42-B414-0FA2F79D6DBA}">
      <dgm:prSet/>
      <dgm:spPr/>
      <dgm:t>
        <a:bodyPr/>
        <a:lstStyle/>
        <a:p>
          <a:pPr algn="ctr"/>
          <a:endParaRPr lang="zh-CN" altLang="en-US"/>
        </a:p>
      </dgm:t>
    </dgm:pt>
    <dgm:pt modelId="{A0EE9F37-8815-D849-BA5D-9C8221BAC581}">
      <dgm:prSet phldrT="[文本]"/>
      <dgm:spPr/>
      <dgm:t>
        <a:bodyPr/>
        <a:lstStyle/>
        <a:p>
          <a:pPr algn="ctr"/>
          <a:r>
            <a:rPr lang="zh-CN" altLang="en-US" dirty="0" smtClean="0"/>
            <a:t>基于密度的聚类</a:t>
          </a:r>
          <a:endParaRPr lang="zh-CN" altLang="en-US" dirty="0"/>
        </a:p>
      </dgm:t>
    </dgm:pt>
    <dgm:pt modelId="{FDCA9718-3F39-DD41-B130-BF99245512F8}" type="parTrans" cxnId="{B3B872C1-E2A3-D343-B69F-62F6B56C2EC5}">
      <dgm:prSet/>
      <dgm:spPr/>
      <dgm:t>
        <a:bodyPr/>
        <a:lstStyle/>
        <a:p>
          <a:pPr algn="ctr"/>
          <a:endParaRPr lang="zh-CN" altLang="en-US"/>
        </a:p>
      </dgm:t>
    </dgm:pt>
    <dgm:pt modelId="{AFB3F50D-00F4-C645-8524-E03E9C78C4F8}" type="sibTrans" cxnId="{B3B872C1-E2A3-D343-B69F-62F6B56C2EC5}">
      <dgm:prSet/>
      <dgm:spPr/>
      <dgm:t>
        <a:bodyPr/>
        <a:lstStyle/>
        <a:p>
          <a:pPr algn="ctr"/>
          <a:endParaRPr lang="zh-CN" altLang="en-US"/>
        </a:p>
      </dgm:t>
    </dgm:pt>
    <dgm:pt modelId="{A9000CF8-449D-7045-A118-04C7D7769580}">
      <dgm:prSet/>
      <dgm:spPr/>
      <dgm:t>
        <a:bodyPr/>
        <a:lstStyle/>
        <a:p>
          <a:pPr algn="ctr"/>
          <a:r>
            <a:rPr lang="zh-CN" altLang="en-US" dirty="0" smtClean="0"/>
            <a:t>基于网格的聚类</a:t>
          </a:r>
          <a:endParaRPr lang="zh-CN" altLang="en-US" dirty="0"/>
        </a:p>
      </dgm:t>
    </dgm:pt>
    <dgm:pt modelId="{C87F7B7A-7BCA-4044-98D7-56666E93C480}" type="parTrans" cxnId="{AF12FB28-6315-3D48-B180-71C6AC8F2487}">
      <dgm:prSet/>
      <dgm:spPr/>
      <dgm:t>
        <a:bodyPr/>
        <a:lstStyle/>
        <a:p>
          <a:pPr algn="ctr"/>
          <a:endParaRPr lang="zh-CN" altLang="en-US"/>
        </a:p>
      </dgm:t>
    </dgm:pt>
    <dgm:pt modelId="{27F6DBB4-3C4A-A04D-A152-63BEC109F6CC}" type="sibTrans" cxnId="{AF12FB28-6315-3D48-B180-71C6AC8F2487}">
      <dgm:prSet/>
      <dgm:spPr/>
      <dgm:t>
        <a:bodyPr/>
        <a:lstStyle/>
        <a:p>
          <a:pPr algn="ctr"/>
          <a:endParaRPr lang="zh-CN" altLang="en-US"/>
        </a:p>
      </dgm:t>
    </dgm:pt>
    <dgm:pt modelId="{C3C6AD44-94EA-1F44-93CC-942C39407A1E}">
      <dgm:prSet/>
      <dgm:spPr/>
      <dgm:t>
        <a:bodyPr/>
        <a:lstStyle/>
        <a:p>
          <a:pPr algn="ctr"/>
          <a:r>
            <a:rPr lang="zh-CN" altLang="en-US" dirty="0" smtClean="0"/>
            <a:t>基于模型的聚类</a:t>
          </a:r>
          <a:endParaRPr lang="zh-CN" altLang="en-US" dirty="0"/>
        </a:p>
      </dgm:t>
    </dgm:pt>
    <dgm:pt modelId="{5E081146-5F3D-BB4C-AD04-0D7CE19A3872}" type="parTrans" cxnId="{00FFB399-1796-0140-864E-416BCC563AA1}">
      <dgm:prSet/>
      <dgm:spPr/>
      <dgm:t>
        <a:bodyPr/>
        <a:lstStyle/>
        <a:p>
          <a:pPr algn="ctr"/>
          <a:endParaRPr lang="zh-CN" altLang="en-US"/>
        </a:p>
      </dgm:t>
    </dgm:pt>
    <dgm:pt modelId="{AA25E698-843B-FF47-BDAA-F3E60465AB45}" type="sibTrans" cxnId="{00FFB399-1796-0140-864E-416BCC563AA1}">
      <dgm:prSet/>
      <dgm:spPr/>
      <dgm:t>
        <a:bodyPr/>
        <a:lstStyle/>
        <a:p>
          <a:pPr algn="ctr"/>
          <a:endParaRPr lang="zh-CN" altLang="en-US"/>
        </a:p>
      </dgm:t>
    </dgm:pt>
    <dgm:pt modelId="{78CE6F2D-A992-5A4D-AEA7-D315AACDC964}">
      <dgm:prSet/>
      <dgm:spPr/>
      <dgm:t>
        <a:bodyPr/>
        <a:lstStyle/>
        <a:p>
          <a:pPr algn="ctr"/>
          <a:r>
            <a:rPr lang="en-US" altLang="zh-CN" dirty="0" smtClean="0"/>
            <a:t>K-Means</a:t>
          </a:r>
          <a:endParaRPr lang="zh-CN" altLang="en-US" dirty="0"/>
        </a:p>
      </dgm:t>
    </dgm:pt>
    <dgm:pt modelId="{5B8321F7-3125-B54B-A34F-A521F3688363}" type="parTrans" cxnId="{3423B6A6-3A1C-1C4B-AA1E-C140F9ED7CB2}">
      <dgm:prSet/>
      <dgm:spPr/>
      <dgm:t>
        <a:bodyPr/>
        <a:lstStyle/>
        <a:p>
          <a:pPr algn="ctr"/>
          <a:endParaRPr lang="zh-CN" altLang="en-US"/>
        </a:p>
      </dgm:t>
    </dgm:pt>
    <dgm:pt modelId="{2DAC1038-CFFF-0D42-BE68-9DF44DF1C4BD}" type="sibTrans" cxnId="{3423B6A6-3A1C-1C4B-AA1E-C140F9ED7CB2}">
      <dgm:prSet/>
      <dgm:spPr/>
      <dgm:t>
        <a:bodyPr/>
        <a:lstStyle/>
        <a:p>
          <a:pPr algn="ctr"/>
          <a:endParaRPr lang="zh-CN" altLang="en-US"/>
        </a:p>
      </dgm:t>
    </dgm:pt>
    <dgm:pt modelId="{CF7EC859-6499-F14E-BB72-3D0233597D04}">
      <dgm:prSet/>
      <dgm:spPr/>
      <dgm:t>
        <a:bodyPr/>
        <a:lstStyle/>
        <a:p>
          <a:pPr algn="ctr"/>
          <a:r>
            <a:rPr lang="en-US" altLang="zh-CN" dirty="0" smtClean="0"/>
            <a:t>Hub</a:t>
          </a:r>
          <a:r>
            <a:rPr lang="zh-CN" altLang="en-US" dirty="0" smtClean="0"/>
            <a:t>聚类</a:t>
          </a:r>
          <a:endParaRPr lang="zh-CN" altLang="en-US" dirty="0"/>
        </a:p>
      </dgm:t>
    </dgm:pt>
    <dgm:pt modelId="{794FC621-48A6-B846-B465-91133A5484CE}" type="parTrans" cxnId="{C9CF1F48-496E-6746-8ABB-5BF89FACD4EF}">
      <dgm:prSet/>
      <dgm:spPr/>
      <dgm:t>
        <a:bodyPr/>
        <a:lstStyle/>
        <a:p>
          <a:pPr algn="ctr"/>
          <a:endParaRPr lang="zh-CN" altLang="en-US"/>
        </a:p>
      </dgm:t>
    </dgm:pt>
    <dgm:pt modelId="{A2FEE1BD-3A29-714C-8782-F9127DB26FCC}" type="sibTrans" cxnId="{C9CF1F48-496E-6746-8ABB-5BF89FACD4EF}">
      <dgm:prSet/>
      <dgm:spPr/>
      <dgm:t>
        <a:bodyPr/>
        <a:lstStyle/>
        <a:p>
          <a:pPr algn="ctr"/>
          <a:endParaRPr lang="zh-CN" altLang="en-US"/>
        </a:p>
      </dgm:t>
    </dgm:pt>
    <dgm:pt modelId="{6B084DBE-71F0-7248-9AAF-646B41C7F2EF}">
      <dgm:prSet/>
      <dgm:spPr/>
      <dgm:t>
        <a:bodyPr/>
        <a:lstStyle/>
        <a:p>
          <a:pPr algn="ctr"/>
          <a:r>
            <a:rPr lang="en-US" altLang="zh-CN" dirty="0" smtClean="0"/>
            <a:t>Rock</a:t>
          </a:r>
          <a:endParaRPr lang="zh-CN" altLang="en-US" dirty="0"/>
        </a:p>
      </dgm:t>
    </dgm:pt>
    <dgm:pt modelId="{00CB7986-D008-DC4F-82F5-64568F544658}" type="parTrans" cxnId="{D2D99799-D1A6-A947-AC41-7E6BE2857D43}">
      <dgm:prSet/>
      <dgm:spPr/>
      <dgm:t>
        <a:bodyPr/>
        <a:lstStyle/>
        <a:p>
          <a:pPr algn="ctr"/>
          <a:endParaRPr lang="zh-CN" altLang="en-US"/>
        </a:p>
      </dgm:t>
    </dgm:pt>
    <dgm:pt modelId="{EB78A44B-D848-C040-BCC7-56140B4EF154}" type="sibTrans" cxnId="{D2D99799-D1A6-A947-AC41-7E6BE2857D43}">
      <dgm:prSet/>
      <dgm:spPr/>
      <dgm:t>
        <a:bodyPr/>
        <a:lstStyle/>
        <a:p>
          <a:pPr algn="ctr"/>
          <a:endParaRPr lang="zh-CN" altLang="en-US"/>
        </a:p>
      </dgm:t>
    </dgm:pt>
    <dgm:pt modelId="{4CFB49AE-D6EA-CA4D-B1B8-4F814FDCE1D3}">
      <dgm:prSet/>
      <dgm:spPr/>
      <dgm:t>
        <a:bodyPr/>
        <a:lstStyle/>
        <a:p>
          <a:pPr algn="ctr"/>
          <a:r>
            <a:rPr lang="en-US" altLang="zh-CN" dirty="0" smtClean="0"/>
            <a:t>Cure</a:t>
          </a:r>
          <a:endParaRPr lang="zh-CN" altLang="en-US" dirty="0"/>
        </a:p>
      </dgm:t>
    </dgm:pt>
    <dgm:pt modelId="{E2B0E1D6-5DB9-D044-B06E-97C706B3CAF0}" type="parTrans" cxnId="{4282C854-3B4E-FE43-BC3B-CF5DA7979FEC}">
      <dgm:prSet/>
      <dgm:spPr/>
      <dgm:t>
        <a:bodyPr/>
        <a:lstStyle/>
        <a:p>
          <a:pPr algn="ctr"/>
          <a:endParaRPr lang="zh-CN" altLang="en-US"/>
        </a:p>
      </dgm:t>
    </dgm:pt>
    <dgm:pt modelId="{0406483D-1C1B-D348-8420-30F5CCB2B482}" type="sibTrans" cxnId="{4282C854-3B4E-FE43-BC3B-CF5DA7979FEC}">
      <dgm:prSet/>
      <dgm:spPr/>
      <dgm:t>
        <a:bodyPr/>
        <a:lstStyle/>
        <a:p>
          <a:pPr algn="ctr"/>
          <a:endParaRPr lang="zh-CN" altLang="en-US"/>
        </a:p>
      </dgm:t>
    </dgm:pt>
    <dgm:pt modelId="{42FBBC8C-E706-2149-B389-2D612C2A7946}">
      <dgm:prSet/>
      <dgm:spPr/>
      <dgm:t>
        <a:bodyPr/>
        <a:lstStyle/>
        <a:p>
          <a:pPr algn="ctr"/>
          <a:r>
            <a:rPr lang="en-US" altLang="zh-CN" dirty="0" smtClean="0"/>
            <a:t>DBSCAN</a:t>
          </a:r>
          <a:endParaRPr lang="zh-CN" altLang="en-US" dirty="0"/>
        </a:p>
      </dgm:t>
    </dgm:pt>
    <dgm:pt modelId="{44CF84CD-5006-214A-8548-C6F34A6A3E32}" type="parTrans" cxnId="{AA67A670-08D6-F944-8B41-2A1A205F1982}">
      <dgm:prSet/>
      <dgm:spPr/>
      <dgm:t>
        <a:bodyPr/>
        <a:lstStyle/>
        <a:p>
          <a:pPr algn="ctr"/>
          <a:endParaRPr lang="zh-CN" altLang="en-US"/>
        </a:p>
      </dgm:t>
    </dgm:pt>
    <dgm:pt modelId="{0E157722-B370-B14E-8550-DF21D669AD49}" type="sibTrans" cxnId="{AA67A670-08D6-F944-8B41-2A1A205F1982}">
      <dgm:prSet/>
      <dgm:spPr/>
      <dgm:t>
        <a:bodyPr/>
        <a:lstStyle/>
        <a:p>
          <a:pPr algn="ctr"/>
          <a:endParaRPr lang="zh-CN" altLang="en-US"/>
        </a:p>
      </dgm:t>
    </dgm:pt>
    <dgm:pt modelId="{F5B98ECD-A460-BB41-961C-CD43FF69D5E3}">
      <dgm:prSet/>
      <dgm:spPr/>
      <dgm:t>
        <a:bodyPr/>
        <a:lstStyle/>
        <a:p>
          <a:pPr algn="ctr"/>
          <a:r>
            <a:rPr lang="en-US" altLang="zh-CN" dirty="0" smtClean="0"/>
            <a:t>OPTICS</a:t>
          </a:r>
          <a:endParaRPr lang="zh-CN" altLang="en-US" dirty="0"/>
        </a:p>
      </dgm:t>
    </dgm:pt>
    <dgm:pt modelId="{262ADED3-2D7D-CE48-B41F-4FEA58E7F26B}" type="parTrans" cxnId="{9B34D03C-0F4B-1042-BF3C-154BCBEF8E61}">
      <dgm:prSet/>
      <dgm:spPr/>
      <dgm:t>
        <a:bodyPr/>
        <a:lstStyle/>
        <a:p>
          <a:pPr algn="ctr"/>
          <a:endParaRPr lang="zh-CN" altLang="en-US"/>
        </a:p>
      </dgm:t>
    </dgm:pt>
    <dgm:pt modelId="{0CE8364D-6B71-6840-9C28-EAB24202BAA2}" type="sibTrans" cxnId="{9B34D03C-0F4B-1042-BF3C-154BCBEF8E61}">
      <dgm:prSet/>
      <dgm:spPr/>
      <dgm:t>
        <a:bodyPr/>
        <a:lstStyle/>
        <a:p>
          <a:pPr algn="ctr"/>
          <a:endParaRPr lang="zh-CN" altLang="en-US"/>
        </a:p>
      </dgm:t>
    </dgm:pt>
    <dgm:pt modelId="{84831306-BB17-DD4E-BEB5-96A68E8DCC80}">
      <dgm:prSet/>
      <dgm:spPr/>
      <dgm:t>
        <a:bodyPr/>
        <a:lstStyle/>
        <a:p>
          <a:pPr algn="ctr"/>
          <a:r>
            <a:rPr lang="en-US" altLang="zh-CN" dirty="0" smtClean="0"/>
            <a:t>STING</a:t>
          </a:r>
          <a:endParaRPr lang="zh-CN" altLang="en-US" dirty="0"/>
        </a:p>
      </dgm:t>
    </dgm:pt>
    <dgm:pt modelId="{5F1016E2-8F34-354C-BE06-608298F7B411}" type="parTrans" cxnId="{AA5D760B-2A40-3644-8A75-BC2093DB3EC5}">
      <dgm:prSet/>
      <dgm:spPr/>
      <dgm:t>
        <a:bodyPr/>
        <a:lstStyle/>
        <a:p>
          <a:pPr algn="ctr"/>
          <a:endParaRPr lang="zh-CN" altLang="en-US"/>
        </a:p>
      </dgm:t>
    </dgm:pt>
    <dgm:pt modelId="{8AB02A13-DCD9-A64D-A20E-1D9C76F97D02}" type="sibTrans" cxnId="{AA5D760B-2A40-3644-8A75-BC2093DB3EC5}">
      <dgm:prSet/>
      <dgm:spPr/>
      <dgm:t>
        <a:bodyPr/>
        <a:lstStyle/>
        <a:p>
          <a:pPr algn="ctr"/>
          <a:endParaRPr lang="zh-CN" altLang="en-US"/>
        </a:p>
      </dgm:t>
    </dgm:pt>
    <dgm:pt modelId="{6F3CCC1E-A368-B34D-95C6-660EADB085E2}">
      <dgm:prSet/>
      <dgm:spPr/>
      <dgm:t>
        <a:bodyPr/>
        <a:lstStyle/>
        <a:p>
          <a:pPr algn="ctr"/>
          <a:r>
            <a:rPr lang="en-US" altLang="zh-CN" dirty="0" smtClean="0"/>
            <a:t>CLUQUE</a:t>
          </a:r>
          <a:endParaRPr lang="zh-CN" altLang="en-US" dirty="0"/>
        </a:p>
      </dgm:t>
    </dgm:pt>
    <dgm:pt modelId="{E3E88451-857F-E14C-91C0-76312BF5444D}" type="parTrans" cxnId="{B8AD7909-DA53-E741-9605-29502658AD79}">
      <dgm:prSet/>
      <dgm:spPr/>
      <dgm:t>
        <a:bodyPr/>
        <a:lstStyle/>
        <a:p>
          <a:pPr algn="ctr"/>
          <a:endParaRPr lang="zh-CN" altLang="en-US"/>
        </a:p>
      </dgm:t>
    </dgm:pt>
    <dgm:pt modelId="{F5AFCDC7-CEC1-9242-BFF4-247E3E7B3652}" type="sibTrans" cxnId="{B8AD7909-DA53-E741-9605-29502658AD79}">
      <dgm:prSet/>
      <dgm:spPr/>
      <dgm:t>
        <a:bodyPr/>
        <a:lstStyle/>
        <a:p>
          <a:pPr algn="ctr"/>
          <a:endParaRPr lang="zh-CN" altLang="en-US"/>
        </a:p>
      </dgm:t>
    </dgm:pt>
    <dgm:pt modelId="{DE0770F5-CC9A-E346-AA9A-4A7B8417346A}">
      <dgm:prSet/>
      <dgm:spPr/>
      <dgm:t>
        <a:bodyPr/>
        <a:lstStyle/>
        <a:p>
          <a:pPr algn="ctr"/>
          <a:r>
            <a:rPr lang="en-US" altLang="zh-CN" dirty="0" smtClean="0"/>
            <a:t>COBWEB</a:t>
          </a:r>
          <a:endParaRPr lang="zh-CN" altLang="en-US" dirty="0"/>
        </a:p>
      </dgm:t>
    </dgm:pt>
    <dgm:pt modelId="{EF14A8BE-AA09-1143-BC18-C094DF4FCD4D}" type="parTrans" cxnId="{89214C2F-BA75-0841-BB16-647C992A2764}">
      <dgm:prSet/>
      <dgm:spPr/>
      <dgm:t>
        <a:bodyPr/>
        <a:lstStyle/>
        <a:p>
          <a:pPr algn="ctr"/>
          <a:endParaRPr lang="zh-CN" altLang="en-US"/>
        </a:p>
      </dgm:t>
    </dgm:pt>
    <dgm:pt modelId="{549AD6EB-99A0-C448-A15C-2E1B29ED73F9}" type="sibTrans" cxnId="{89214C2F-BA75-0841-BB16-647C992A2764}">
      <dgm:prSet/>
      <dgm:spPr/>
      <dgm:t>
        <a:bodyPr/>
        <a:lstStyle/>
        <a:p>
          <a:pPr algn="ctr"/>
          <a:endParaRPr lang="zh-CN" altLang="en-US"/>
        </a:p>
      </dgm:t>
    </dgm:pt>
    <dgm:pt modelId="{3D2A55FA-E133-F745-9E1C-7F7D97E265EA}">
      <dgm:prSet/>
      <dgm:spPr/>
      <dgm:t>
        <a:bodyPr/>
        <a:lstStyle/>
        <a:p>
          <a:pPr algn="ctr"/>
          <a:r>
            <a:rPr lang="en-US" altLang="zh-CN" dirty="0" smtClean="0"/>
            <a:t>CLASSIT</a:t>
          </a:r>
          <a:endParaRPr lang="zh-CN" altLang="en-US" dirty="0"/>
        </a:p>
      </dgm:t>
    </dgm:pt>
    <dgm:pt modelId="{EB7B9FDB-D229-EF4B-B752-05FA7D2AD3A7}" type="parTrans" cxnId="{4928EF16-1C78-8C4D-AE37-F1B11FC5DEE3}">
      <dgm:prSet/>
      <dgm:spPr/>
      <dgm:t>
        <a:bodyPr/>
        <a:lstStyle/>
        <a:p>
          <a:pPr algn="ctr"/>
          <a:endParaRPr lang="zh-CN" altLang="en-US"/>
        </a:p>
      </dgm:t>
    </dgm:pt>
    <dgm:pt modelId="{E1EC9B5A-E082-7C4A-B4A6-4FA40F822D58}" type="sibTrans" cxnId="{4928EF16-1C78-8C4D-AE37-F1B11FC5DEE3}">
      <dgm:prSet/>
      <dgm:spPr/>
      <dgm:t>
        <a:bodyPr/>
        <a:lstStyle/>
        <a:p>
          <a:pPr algn="ctr"/>
          <a:endParaRPr lang="zh-CN" altLang="en-US"/>
        </a:p>
      </dgm:t>
    </dgm:pt>
    <dgm:pt modelId="{F0B2A5F2-8542-3C49-8F18-A4429D683162}">
      <dgm:prSet/>
      <dgm:spPr/>
      <dgm:t>
        <a:bodyPr/>
        <a:lstStyle/>
        <a:p>
          <a:r>
            <a:rPr lang="en-US" altLang="zh-CN" dirty="0" smtClean="0"/>
            <a:t>......</a:t>
          </a:r>
          <a:endParaRPr lang="zh-CN" altLang="en-US" dirty="0"/>
        </a:p>
      </dgm:t>
    </dgm:pt>
    <dgm:pt modelId="{4FF3F5C8-95C0-CD47-8FB4-501370D5D0FA}" type="parTrans" cxnId="{4AE7D7DC-9F6E-B646-90E9-B44DF8ACAE29}">
      <dgm:prSet/>
      <dgm:spPr/>
      <dgm:t>
        <a:bodyPr/>
        <a:lstStyle/>
        <a:p>
          <a:endParaRPr lang="zh-CN" altLang="en-US"/>
        </a:p>
      </dgm:t>
    </dgm:pt>
    <dgm:pt modelId="{F92CB84D-A7EF-D747-A7E6-E0D545131AA3}" type="sibTrans" cxnId="{4AE7D7DC-9F6E-B646-90E9-B44DF8ACAE29}">
      <dgm:prSet/>
      <dgm:spPr/>
      <dgm:t>
        <a:bodyPr/>
        <a:lstStyle/>
        <a:p>
          <a:endParaRPr lang="zh-CN" altLang="en-US"/>
        </a:p>
      </dgm:t>
    </dgm:pt>
    <dgm:pt modelId="{57A80DEC-067B-5640-B02D-0EDD46063E0D}">
      <dgm:prSet/>
      <dgm:spPr/>
      <dgm:t>
        <a:bodyPr/>
        <a:lstStyle/>
        <a:p>
          <a:r>
            <a:rPr lang="en-US" altLang="zh-CN" dirty="0" smtClean="0"/>
            <a:t>......</a:t>
          </a:r>
          <a:endParaRPr lang="zh-CN" altLang="en-US" dirty="0"/>
        </a:p>
      </dgm:t>
    </dgm:pt>
    <dgm:pt modelId="{287C851A-9CB6-1D45-BD54-4C566C45DEB7}" type="parTrans" cxnId="{EDC21E43-47DA-F54E-8F5F-40FF516F3FF3}">
      <dgm:prSet/>
      <dgm:spPr/>
      <dgm:t>
        <a:bodyPr/>
        <a:lstStyle/>
        <a:p>
          <a:endParaRPr lang="zh-CN" altLang="en-US"/>
        </a:p>
      </dgm:t>
    </dgm:pt>
    <dgm:pt modelId="{0C6E4202-8142-A242-94FF-2FF7CFFD3204}" type="sibTrans" cxnId="{EDC21E43-47DA-F54E-8F5F-40FF516F3FF3}">
      <dgm:prSet/>
      <dgm:spPr/>
      <dgm:t>
        <a:bodyPr/>
        <a:lstStyle/>
        <a:p>
          <a:endParaRPr lang="zh-CN" altLang="en-US"/>
        </a:p>
      </dgm:t>
    </dgm:pt>
    <dgm:pt modelId="{C0838336-B41B-6D4D-8FA6-0F4B5EA83D3D}">
      <dgm:prSet/>
      <dgm:spPr/>
      <dgm:t>
        <a:bodyPr/>
        <a:lstStyle/>
        <a:p>
          <a:r>
            <a:rPr lang="en-US" altLang="zh-CN" dirty="0" smtClean="0"/>
            <a:t>......</a:t>
          </a:r>
          <a:endParaRPr lang="zh-CN" altLang="en-US" dirty="0"/>
        </a:p>
      </dgm:t>
    </dgm:pt>
    <dgm:pt modelId="{90EF9990-D340-DD46-9C19-5229597BA2E5}" type="parTrans" cxnId="{E4FC3A29-03BA-B04E-B197-06DD981F5F4E}">
      <dgm:prSet/>
      <dgm:spPr/>
      <dgm:t>
        <a:bodyPr/>
        <a:lstStyle/>
        <a:p>
          <a:endParaRPr lang="zh-CN" altLang="en-US"/>
        </a:p>
      </dgm:t>
    </dgm:pt>
    <dgm:pt modelId="{E65644FA-33E3-A84F-B11E-807EF55AFF4D}" type="sibTrans" cxnId="{E4FC3A29-03BA-B04E-B197-06DD981F5F4E}">
      <dgm:prSet/>
      <dgm:spPr/>
      <dgm:t>
        <a:bodyPr/>
        <a:lstStyle/>
        <a:p>
          <a:endParaRPr lang="zh-CN" altLang="en-US"/>
        </a:p>
      </dgm:t>
    </dgm:pt>
    <dgm:pt modelId="{2FDEAA78-2B3E-164D-8FDF-5D06EC3BFD4C}">
      <dgm:prSet/>
      <dgm:spPr/>
      <dgm:t>
        <a:bodyPr/>
        <a:lstStyle/>
        <a:p>
          <a:r>
            <a:rPr lang="en-US" altLang="zh-CN" dirty="0" smtClean="0"/>
            <a:t>......</a:t>
          </a:r>
          <a:endParaRPr lang="zh-CN" altLang="en-US" dirty="0"/>
        </a:p>
      </dgm:t>
    </dgm:pt>
    <dgm:pt modelId="{C60ED276-A846-A345-87E5-5654835AB489}" type="parTrans" cxnId="{33348673-684D-AD4B-B377-E0B4AA2B8B60}">
      <dgm:prSet/>
      <dgm:spPr/>
      <dgm:t>
        <a:bodyPr/>
        <a:lstStyle/>
        <a:p>
          <a:endParaRPr lang="zh-CN" altLang="en-US"/>
        </a:p>
      </dgm:t>
    </dgm:pt>
    <dgm:pt modelId="{078829F3-576D-124E-9A03-261037F19C6E}" type="sibTrans" cxnId="{33348673-684D-AD4B-B377-E0B4AA2B8B60}">
      <dgm:prSet/>
      <dgm:spPr/>
      <dgm:t>
        <a:bodyPr/>
        <a:lstStyle/>
        <a:p>
          <a:endParaRPr lang="zh-CN" altLang="en-US"/>
        </a:p>
      </dgm:t>
    </dgm:pt>
    <dgm:pt modelId="{F7164C8A-C2E8-8A4E-B64F-8A99065AB450}">
      <dgm:prSet/>
      <dgm:spPr/>
      <dgm:t>
        <a:bodyPr/>
        <a:lstStyle/>
        <a:p>
          <a:r>
            <a:rPr lang="en-US" altLang="zh-CN" dirty="0" smtClean="0"/>
            <a:t>......</a:t>
          </a:r>
          <a:endParaRPr lang="zh-CN" altLang="en-US" dirty="0"/>
        </a:p>
      </dgm:t>
    </dgm:pt>
    <dgm:pt modelId="{FD5B93EB-C1A5-FD4D-991A-9C7CC9CD5B52}" type="parTrans" cxnId="{A7F4F0CF-57CA-2043-B942-7061EB7C792C}">
      <dgm:prSet/>
      <dgm:spPr/>
      <dgm:t>
        <a:bodyPr/>
        <a:lstStyle/>
        <a:p>
          <a:endParaRPr lang="zh-CN" altLang="en-US"/>
        </a:p>
      </dgm:t>
    </dgm:pt>
    <dgm:pt modelId="{5060A91A-2F88-C74B-BED1-B20167957167}" type="sibTrans" cxnId="{A7F4F0CF-57CA-2043-B942-7061EB7C792C}">
      <dgm:prSet/>
      <dgm:spPr/>
      <dgm:t>
        <a:bodyPr/>
        <a:lstStyle/>
        <a:p>
          <a:endParaRPr lang="zh-CN" altLang="en-US"/>
        </a:p>
      </dgm:t>
    </dgm:pt>
    <dgm:pt modelId="{171E0C77-9BD0-9344-9C3C-6F2F3528E51E}" type="pres">
      <dgm:prSet presAssocID="{13B971D4-DA76-7A47-A69E-48A1442F59EF}" presName="hierChild1" presStyleCnt="0">
        <dgm:presLayoutVars>
          <dgm:orgChart val="1"/>
          <dgm:chPref val="1"/>
          <dgm:dir/>
          <dgm:animOne val="branch"/>
          <dgm:animLvl val="lvl"/>
          <dgm:resizeHandles/>
        </dgm:presLayoutVars>
      </dgm:prSet>
      <dgm:spPr/>
      <dgm:t>
        <a:bodyPr/>
        <a:lstStyle/>
        <a:p>
          <a:endParaRPr lang="zh-CN" altLang="en-US"/>
        </a:p>
      </dgm:t>
    </dgm:pt>
    <dgm:pt modelId="{C4F9C963-3661-C741-A3C8-8593491F7CB6}" type="pres">
      <dgm:prSet presAssocID="{BEEE8AD2-0FD7-8F4A-9530-F3B3146FDFB2}" presName="hierRoot1" presStyleCnt="0">
        <dgm:presLayoutVars>
          <dgm:hierBranch val="init"/>
        </dgm:presLayoutVars>
      </dgm:prSet>
      <dgm:spPr/>
    </dgm:pt>
    <dgm:pt modelId="{C9AAD73C-57DF-994E-911F-5B66ACF99DBC}" type="pres">
      <dgm:prSet presAssocID="{BEEE8AD2-0FD7-8F4A-9530-F3B3146FDFB2}" presName="rootComposite1" presStyleCnt="0"/>
      <dgm:spPr/>
    </dgm:pt>
    <dgm:pt modelId="{F6ED2EE8-0816-1944-AAC1-547FC25B185B}" type="pres">
      <dgm:prSet presAssocID="{BEEE8AD2-0FD7-8F4A-9530-F3B3146FDFB2}" presName="rootText1" presStyleLbl="node0" presStyleIdx="0" presStyleCnt="1">
        <dgm:presLayoutVars>
          <dgm:chPref val="3"/>
        </dgm:presLayoutVars>
      </dgm:prSet>
      <dgm:spPr/>
      <dgm:t>
        <a:bodyPr/>
        <a:lstStyle/>
        <a:p>
          <a:endParaRPr lang="zh-CN" altLang="en-US"/>
        </a:p>
      </dgm:t>
    </dgm:pt>
    <dgm:pt modelId="{93E64E68-2D4B-6E4D-BFE9-D59935AA72DA}" type="pres">
      <dgm:prSet presAssocID="{BEEE8AD2-0FD7-8F4A-9530-F3B3146FDFB2}" presName="rootConnector1" presStyleLbl="node1" presStyleIdx="0" presStyleCnt="0"/>
      <dgm:spPr/>
      <dgm:t>
        <a:bodyPr/>
        <a:lstStyle/>
        <a:p>
          <a:endParaRPr lang="zh-CN" altLang="en-US"/>
        </a:p>
      </dgm:t>
    </dgm:pt>
    <dgm:pt modelId="{1E473433-C5A3-5542-9E96-6E772832E0B0}" type="pres">
      <dgm:prSet presAssocID="{BEEE8AD2-0FD7-8F4A-9530-F3B3146FDFB2}" presName="hierChild2" presStyleCnt="0"/>
      <dgm:spPr/>
    </dgm:pt>
    <dgm:pt modelId="{7497048F-F54C-F544-8074-28CE5E4F568E}" type="pres">
      <dgm:prSet presAssocID="{5886D8F2-33C1-6F40-9B4D-A973F65B59E7}" presName="Name37" presStyleLbl="parChTrans1D2" presStyleIdx="0" presStyleCnt="5"/>
      <dgm:spPr/>
      <dgm:t>
        <a:bodyPr/>
        <a:lstStyle/>
        <a:p>
          <a:endParaRPr lang="zh-CN" altLang="en-US"/>
        </a:p>
      </dgm:t>
    </dgm:pt>
    <dgm:pt modelId="{2B09159D-6A64-204D-A1CA-1B4F82D5B3ED}" type="pres">
      <dgm:prSet presAssocID="{FF54B73D-11EB-374A-B95A-E32CAFC56AC9}" presName="hierRoot2" presStyleCnt="0">
        <dgm:presLayoutVars>
          <dgm:hierBranch val="init"/>
        </dgm:presLayoutVars>
      </dgm:prSet>
      <dgm:spPr/>
    </dgm:pt>
    <dgm:pt modelId="{2870D2CC-E9DC-1F48-A861-B38A7BA3B09B}" type="pres">
      <dgm:prSet presAssocID="{FF54B73D-11EB-374A-B95A-E32CAFC56AC9}" presName="rootComposite" presStyleCnt="0"/>
      <dgm:spPr/>
    </dgm:pt>
    <dgm:pt modelId="{90D27354-7214-2D46-8579-ECFD3821FCCC}" type="pres">
      <dgm:prSet presAssocID="{FF54B73D-11EB-374A-B95A-E32CAFC56AC9}" presName="rootText" presStyleLbl="node2" presStyleIdx="0" presStyleCnt="5">
        <dgm:presLayoutVars>
          <dgm:chPref val="3"/>
        </dgm:presLayoutVars>
      </dgm:prSet>
      <dgm:spPr/>
      <dgm:t>
        <a:bodyPr/>
        <a:lstStyle/>
        <a:p>
          <a:endParaRPr lang="zh-CN" altLang="en-US"/>
        </a:p>
      </dgm:t>
    </dgm:pt>
    <dgm:pt modelId="{F2127890-6BAB-A54F-A803-DD4234C1C4B5}" type="pres">
      <dgm:prSet presAssocID="{FF54B73D-11EB-374A-B95A-E32CAFC56AC9}" presName="rootConnector" presStyleLbl="node2" presStyleIdx="0" presStyleCnt="5"/>
      <dgm:spPr/>
      <dgm:t>
        <a:bodyPr/>
        <a:lstStyle/>
        <a:p>
          <a:endParaRPr lang="zh-CN" altLang="en-US"/>
        </a:p>
      </dgm:t>
    </dgm:pt>
    <dgm:pt modelId="{1DACFDAE-2E1F-4F48-B109-055AAA90F066}" type="pres">
      <dgm:prSet presAssocID="{FF54B73D-11EB-374A-B95A-E32CAFC56AC9}" presName="hierChild4" presStyleCnt="0"/>
      <dgm:spPr/>
    </dgm:pt>
    <dgm:pt modelId="{8D650EFC-A911-E24F-A480-64B31D26995A}" type="pres">
      <dgm:prSet presAssocID="{5B8321F7-3125-B54B-A34F-A521F3688363}" presName="Name37" presStyleLbl="parChTrans1D3" presStyleIdx="0" presStyleCnt="15"/>
      <dgm:spPr/>
      <dgm:t>
        <a:bodyPr/>
        <a:lstStyle/>
        <a:p>
          <a:endParaRPr lang="zh-CN" altLang="en-US"/>
        </a:p>
      </dgm:t>
    </dgm:pt>
    <dgm:pt modelId="{88E999FC-AE81-9E49-8986-B82EB0009550}" type="pres">
      <dgm:prSet presAssocID="{78CE6F2D-A992-5A4D-AEA7-D315AACDC964}" presName="hierRoot2" presStyleCnt="0">
        <dgm:presLayoutVars>
          <dgm:hierBranch val="init"/>
        </dgm:presLayoutVars>
      </dgm:prSet>
      <dgm:spPr/>
    </dgm:pt>
    <dgm:pt modelId="{BC697837-7980-B342-8D05-E5802A7A8BE5}" type="pres">
      <dgm:prSet presAssocID="{78CE6F2D-A992-5A4D-AEA7-D315AACDC964}" presName="rootComposite" presStyleCnt="0"/>
      <dgm:spPr/>
    </dgm:pt>
    <dgm:pt modelId="{F84E5E27-0E6B-FE48-A524-27714DD2401B}" type="pres">
      <dgm:prSet presAssocID="{78CE6F2D-A992-5A4D-AEA7-D315AACDC964}" presName="rootText" presStyleLbl="node3" presStyleIdx="0" presStyleCnt="15">
        <dgm:presLayoutVars>
          <dgm:chPref val="3"/>
        </dgm:presLayoutVars>
      </dgm:prSet>
      <dgm:spPr/>
      <dgm:t>
        <a:bodyPr/>
        <a:lstStyle/>
        <a:p>
          <a:endParaRPr lang="zh-CN" altLang="en-US"/>
        </a:p>
      </dgm:t>
    </dgm:pt>
    <dgm:pt modelId="{61150404-AC08-DF48-8FD5-980847535CE7}" type="pres">
      <dgm:prSet presAssocID="{78CE6F2D-A992-5A4D-AEA7-D315AACDC964}" presName="rootConnector" presStyleLbl="node3" presStyleIdx="0" presStyleCnt="15"/>
      <dgm:spPr/>
      <dgm:t>
        <a:bodyPr/>
        <a:lstStyle/>
        <a:p>
          <a:endParaRPr lang="zh-CN" altLang="en-US"/>
        </a:p>
      </dgm:t>
    </dgm:pt>
    <dgm:pt modelId="{6C16EE49-279D-D246-A667-66D8EB7CFB28}" type="pres">
      <dgm:prSet presAssocID="{78CE6F2D-A992-5A4D-AEA7-D315AACDC964}" presName="hierChild4" presStyleCnt="0"/>
      <dgm:spPr/>
    </dgm:pt>
    <dgm:pt modelId="{821B0E01-EB50-E74B-9CF8-BE698604B024}" type="pres">
      <dgm:prSet presAssocID="{78CE6F2D-A992-5A4D-AEA7-D315AACDC964}" presName="hierChild5" presStyleCnt="0"/>
      <dgm:spPr/>
    </dgm:pt>
    <dgm:pt modelId="{7C1F2CA8-D5FA-2C4D-885A-4427C2C2C1CF}" type="pres">
      <dgm:prSet presAssocID="{794FC621-48A6-B846-B465-91133A5484CE}" presName="Name37" presStyleLbl="parChTrans1D3" presStyleIdx="1" presStyleCnt="15"/>
      <dgm:spPr/>
      <dgm:t>
        <a:bodyPr/>
        <a:lstStyle/>
        <a:p>
          <a:endParaRPr lang="zh-CN" altLang="en-US"/>
        </a:p>
      </dgm:t>
    </dgm:pt>
    <dgm:pt modelId="{73352448-32D9-2048-853B-800311B29054}" type="pres">
      <dgm:prSet presAssocID="{CF7EC859-6499-F14E-BB72-3D0233597D04}" presName="hierRoot2" presStyleCnt="0">
        <dgm:presLayoutVars>
          <dgm:hierBranch val="init"/>
        </dgm:presLayoutVars>
      </dgm:prSet>
      <dgm:spPr/>
    </dgm:pt>
    <dgm:pt modelId="{56FCF924-57D6-A144-AFEC-59C1A6D28121}" type="pres">
      <dgm:prSet presAssocID="{CF7EC859-6499-F14E-BB72-3D0233597D04}" presName="rootComposite" presStyleCnt="0"/>
      <dgm:spPr/>
    </dgm:pt>
    <dgm:pt modelId="{E3E866E4-264A-6F47-A5FB-8467AA7BD6F0}" type="pres">
      <dgm:prSet presAssocID="{CF7EC859-6499-F14E-BB72-3D0233597D04}" presName="rootText" presStyleLbl="node3" presStyleIdx="1" presStyleCnt="15">
        <dgm:presLayoutVars>
          <dgm:chPref val="3"/>
        </dgm:presLayoutVars>
      </dgm:prSet>
      <dgm:spPr/>
      <dgm:t>
        <a:bodyPr/>
        <a:lstStyle/>
        <a:p>
          <a:endParaRPr lang="zh-CN" altLang="en-US"/>
        </a:p>
      </dgm:t>
    </dgm:pt>
    <dgm:pt modelId="{DD4A38F9-4BAC-424E-9C89-08DAA76572A5}" type="pres">
      <dgm:prSet presAssocID="{CF7EC859-6499-F14E-BB72-3D0233597D04}" presName="rootConnector" presStyleLbl="node3" presStyleIdx="1" presStyleCnt="15"/>
      <dgm:spPr/>
      <dgm:t>
        <a:bodyPr/>
        <a:lstStyle/>
        <a:p>
          <a:endParaRPr lang="zh-CN" altLang="en-US"/>
        </a:p>
      </dgm:t>
    </dgm:pt>
    <dgm:pt modelId="{490ACFBE-F263-1E44-964E-D7C9574F32A7}" type="pres">
      <dgm:prSet presAssocID="{CF7EC859-6499-F14E-BB72-3D0233597D04}" presName="hierChild4" presStyleCnt="0"/>
      <dgm:spPr/>
    </dgm:pt>
    <dgm:pt modelId="{02F21DAC-6D68-D542-801F-5869B451C702}" type="pres">
      <dgm:prSet presAssocID="{CF7EC859-6499-F14E-BB72-3D0233597D04}" presName="hierChild5" presStyleCnt="0"/>
      <dgm:spPr/>
    </dgm:pt>
    <dgm:pt modelId="{83F89C82-B8AF-AB45-8261-18B2A58F8D58}" type="pres">
      <dgm:prSet presAssocID="{4FF3F5C8-95C0-CD47-8FB4-501370D5D0FA}" presName="Name37" presStyleLbl="parChTrans1D3" presStyleIdx="2" presStyleCnt="15"/>
      <dgm:spPr/>
      <dgm:t>
        <a:bodyPr/>
        <a:lstStyle/>
        <a:p>
          <a:endParaRPr lang="zh-CN" altLang="en-US"/>
        </a:p>
      </dgm:t>
    </dgm:pt>
    <dgm:pt modelId="{90213196-97B9-6B44-A1A3-FEEDAAB00843}" type="pres">
      <dgm:prSet presAssocID="{F0B2A5F2-8542-3C49-8F18-A4429D683162}" presName="hierRoot2" presStyleCnt="0">
        <dgm:presLayoutVars>
          <dgm:hierBranch val="init"/>
        </dgm:presLayoutVars>
      </dgm:prSet>
      <dgm:spPr/>
    </dgm:pt>
    <dgm:pt modelId="{ABA45A22-F13C-A847-AA81-B6A15F6AAB53}" type="pres">
      <dgm:prSet presAssocID="{F0B2A5F2-8542-3C49-8F18-A4429D683162}" presName="rootComposite" presStyleCnt="0"/>
      <dgm:spPr/>
    </dgm:pt>
    <dgm:pt modelId="{C209F254-929B-AA4B-BB0E-5071A83AD04B}" type="pres">
      <dgm:prSet presAssocID="{F0B2A5F2-8542-3C49-8F18-A4429D683162}" presName="rootText" presStyleLbl="node3" presStyleIdx="2" presStyleCnt="15">
        <dgm:presLayoutVars>
          <dgm:chPref val="3"/>
        </dgm:presLayoutVars>
      </dgm:prSet>
      <dgm:spPr/>
      <dgm:t>
        <a:bodyPr/>
        <a:lstStyle/>
        <a:p>
          <a:endParaRPr lang="zh-CN" altLang="en-US"/>
        </a:p>
      </dgm:t>
    </dgm:pt>
    <dgm:pt modelId="{98CAC864-4C97-EC49-BBC6-A1FEA220DA8A}" type="pres">
      <dgm:prSet presAssocID="{F0B2A5F2-8542-3C49-8F18-A4429D683162}" presName="rootConnector" presStyleLbl="node3" presStyleIdx="2" presStyleCnt="15"/>
      <dgm:spPr/>
      <dgm:t>
        <a:bodyPr/>
        <a:lstStyle/>
        <a:p>
          <a:endParaRPr lang="zh-CN" altLang="en-US"/>
        </a:p>
      </dgm:t>
    </dgm:pt>
    <dgm:pt modelId="{193543F8-A80A-7546-A80C-65E060698F51}" type="pres">
      <dgm:prSet presAssocID="{F0B2A5F2-8542-3C49-8F18-A4429D683162}" presName="hierChild4" presStyleCnt="0"/>
      <dgm:spPr/>
    </dgm:pt>
    <dgm:pt modelId="{0AB317DF-ECCA-1C4D-A24B-ACAD42792B2F}" type="pres">
      <dgm:prSet presAssocID="{F0B2A5F2-8542-3C49-8F18-A4429D683162}" presName="hierChild5" presStyleCnt="0"/>
      <dgm:spPr/>
    </dgm:pt>
    <dgm:pt modelId="{E9AA171E-8A04-4D43-B66A-E1D9FD84F5D6}" type="pres">
      <dgm:prSet presAssocID="{FF54B73D-11EB-374A-B95A-E32CAFC56AC9}" presName="hierChild5" presStyleCnt="0"/>
      <dgm:spPr/>
    </dgm:pt>
    <dgm:pt modelId="{98183220-5E9A-B24F-9830-819B0D7CD406}" type="pres">
      <dgm:prSet presAssocID="{5CCEA4DF-CC8B-DE47-AABA-AF6CFAA25753}" presName="Name37" presStyleLbl="parChTrans1D2" presStyleIdx="1" presStyleCnt="5"/>
      <dgm:spPr/>
      <dgm:t>
        <a:bodyPr/>
        <a:lstStyle/>
        <a:p>
          <a:endParaRPr lang="zh-CN" altLang="en-US"/>
        </a:p>
      </dgm:t>
    </dgm:pt>
    <dgm:pt modelId="{55986F8A-D644-3644-970A-654223364E18}" type="pres">
      <dgm:prSet presAssocID="{64ED4BDD-9706-CD4B-8BAD-425B3D3324DD}" presName="hierRoot2" presStyleCnt="0">
        <dgm:presLayoutVars>
          <dgm:hierBranch val="init"/>
        </dgm:presLayoutVars>
      </dgm:prSet>
      <dgm:spPr/>
    </dgm:pt>
    <dgm:pt modelId="{AF02A998-6D7E-5C4E-AD7E-87607EEAFBBA}" type="pres">
      <dgm:prSet presAssocID="{64ED4BDD-9706-CD4B-8BAD-425B3D3324DD}" presName="rootComposite" presStyleCnt="0"/>
      <dgm:spPr/>
    </dgm:pt>
    <dgm:pt modelId="{40715770-97AC-4143-AC0F-B9ED3D903DB2}" type="pres">
      <dgm:prSet presAssocID="{64ED4BDD-9706-CD4B-8BAD-425B3D3324DD}" presName="rootText" presStyleLbl="node2" presStyleIdx="1" presStyleCnt="5">
        <dgm:presLayoutVars>
          <dgm:chPref val="3"/>
        </dgm:presLayoutVars>
      </dgm:prSet>
      <dgm:spPr/>
      <dgm:t>
        <a:bodyPr/>
        <a:lstStyle/>
        <a:p>
          <a:endParaRPr lang="zh-CN" altLang="en-US"/>
        </a:p>
      </dgm:t>
    </dgm:pt>
    <dgm:pt modelId="{4479A64C-FA6D-D24B-96BB-204703B282A8}" type="pres">
      <dgm:prSet presAssocID="{64ED4BDD-9706-CD4B-8BAD-425B3D3324DD}" presName="rootConnector" presStyleLbl="node2" presStyleIdx="1" presStyleCnt="5"/>
      <dgm:spPr/>
      <dgm:t>
        <a:bodyPr/>
        <a:lstStyle/>
        <a:p>
          <a:endParaRPr lang="zh-CN" altLang="en-US"/>
        </a:p>
      </dgm:t>
    </dgm:pt>
    <dgm:pt modelId="{1BC90ADD-40C5-AA4A-B2D9-75DF9C57D1BC}" type="pres">
      <dgm:prSet presAssocID="{64ED4BDD-9706-CD4B-8BAD-425B3D3324DD}" presName="hierChild4" presStyleCnt="0"/>
      <dgm:spPr/>
    </dgm:pt>
    <dgm:pt modelId="{4249648D-31F1-7A4A-BF47-EE8361CF7E3B}" type="pres">
      <dgm:prSet presAssocID="{00CB7986-D008-DC4F-82F5-64568F544658}" presName="Name37" presStyleLbl="parChTrans1D3" presStyleIdx="3" presStyleCnt="15"/>
      <dgm:spPr/>
      <dgm:t>
        <a:bodyPr/>
        <a:lstStyle/>
        <a:p>
          <a:endParaRPr lang="zh-CN" altLang="en-US"/>
        </a:p>
      </dgm:t>
    </dgm:pt>
    <dgm:pt modelId="{17E857D6-0CC5-2A4D-8FAA-A0D792318911}" type="pres">
      <dgm:prSet presAssocID="{6B084DBE-71F0-7248-9AAF-646B41C7F2EF}" presName="hierRoot2" presStyleCnt="0">
        <dgm:presLayoutVars>
          <dgm:hierBranch val="init"/>
        </dgm:presLayoutVars>
      </dgm:prSet>
      <dgm:spPr/>
    </dgm:pt>
    <dgm:pt modelId="{B2B65815-05A8-6B48-B9DB-F88F8EE65DA3}" type="pres">
      <dgm:prSet presAssocID="{6B084DBE-71F0-7248-9AAF-646B41C7F2EF}" presName="rootComposite" presStyleCnt="0"/>
      <dgm:spPr/>
    </dgm:pt>
    <dgm:pt modelId="{BC7FD433-7C91-A04A-9878-9CD4964F7D17}" type="pres">
      <dgm:prSet presAssocID="{6B084DBE-71F0-7248-9AAF-646B41C7F2EF}" presName="rootText" presStyleLbl="node3" presStyleIdx="3" presStyleCnt="15">
        <dgm:presLayoutVars>
          <dgm:chPref val="3"/>
        </dgm:presLayoutVars>
      </dgm:prSet>
      <dgm:spPr/>
      <dgm:t>
        <a:bodyPr/>
        <a:lstStyle/>
        <a:p>
          <a:endParaRPr lang="zh-CN" altLang="en-US"/>
        </a:p>
      </dgm:t>
    </dgm:pt>
    <dgm:pt modelId="{F8DFE314-238B-CF43-9781-F6AFB24A9A2B}" type="pres">
      <dgm:prSet presAssocID="{6B084DBE-71F0-7248-9AAF-646B41C7F2EF}" presName="rootConnector" presStyleLbl="node3" presStyleIdx="3" presStyleCnt="15"/>
      <dgm:spPr/>
      <dgm:t>
        <a:bodyPr/>
        <a:lstStyle/>
        <a:p>
          <a:endParaRPr lang="zh-CN" altLang="en-US"/>
        </a:p>
      </dgm:t>
    </dgm:pt>
    <dgm:pt modelId="{577D5C4F-CA0E-E845-8601-4B126AE69CBA}" type="pres">
      <dgm:prSet presAssocID="{6B084DBE-71F0-7248-9AAF-646B41C7F2EF}" presName="hierChild4" presStyleCnt="0"/>
      <dgm:spPr/>
    </dgm:pt>
    <dgm:pt modelId="{7B6276FE-F320-084E-B82E-D59DC0CFBD7D}" type="pres">
      <dgm:prSet presAssocID="{6B084DBE-71F0-7248-9AAF-646B41C7F2EF}" presName="hierChild5" presStyleCnt="0"/>
      <dgm:spPr/>
    </dgm:pt>
    <dgm:pt modelId="{76601424-6E50-0D45-ADE8-96BECBC8D2CA}" type="pres">
      <dgm:prSet presAssocID="{E2B0E1D6-5DB9-D044-B06E-97C706B3CAF0}" presName="Name37" presStyleLbl="parChTrans1D3" presStyleIdx="4" presStyleCnt="15"/>
      <dgm:spPr/>
      <dgm:t>
        <a:bodyPr/>
        <a:lstStyle/>
        <a:p>
          <a:endParaRPr lang="zh-CN" altLang="en-US"/>
        </a:p>
      </dgm:t>
    </dgm:pt>
    <dgm:pt modelId="{352F165A-9C79-8043-AC57-A3F418C57133}" type="pres">
      <dgm:prSet presAssocID="{4CFB49AE-D6EA-CA4D-B1B8-4F814FDCE1D3}" presName="hierRoot2" presStyleCnt="0">
        <dgm:presLayoutVars>
          <dgm:hierBranch val="init"/>
        </dgm:presLayoutVars>
      </dgm:prSet>
      <dgm:spPr/>
    </dgm:pt>
    <dgm:pt modelId="{A8B088D9-996E-8A4B-80C1-394B52842D7D}" type="pres">
      <dgm:prSet presAssocID="{4CFB49AE-D6EA-CA4D-B1B8-4F814FDCE1D3}" presName="rootComposite" presStyleCnt="0"/>
      <dgm:spPr/>
    </dgm:pt>
    <dgm:pt modelId="{0DCBFCF2-72A3-0449-9326-471A7F445E4D}" type="pres">
      <dgm:prSet presAssocID="{4CFB49AE-D6EA-CA4D-B1B8-4F814FDCE1D3}" presName="rootText" presStyleLbl="node3" presStyleIdx="4" presStyleCnt="15">
        <dgm:presLayoutVars>
          <dgm:chPref val="3"/>
        </dgm:presLayoutVars>
      </dgm:prSet>
      <dgm:spPr/>
      <dgm:t>
        <a:bodyPr/>
        <a:lstStyle/>
        <a:p>
          <a:endParaRPr lang="zh-CN" altLang="en-US"/>
        </a:p>
      </dgm:t>
    </dgm:pt>
    <dgm:pt modelId="{61E9AC78-AF89-8E40-AA9D-773B4A867DB1}" type="pres">
      <dgm:prSet presAssocID="{4CFB49AE-D6EA-CA4D-B1B8-4F814FDCE1D3}" presName="rootConnector" presStyleLbl="node3" presStyleIdx="4" presStyleCnt="15"/>
      <dgm:spPr/>
      <dgm:t>
        <a:bodyPr/>
        <a:lstStyle/>
        <a:p>
          <a:endParaRPr lang="zh-CN" altLang="en-US"/>
        </a:p>
      </dgm:t>
    </dgm:pt>
    <dgm:pt modelId="{627C20F9-8B2B-E747-8B8D-A549651586DF}" type="pres">
      <dgm:prSet presAssocID="{4CFB49AE-D6EA-CA4D-B1B8-4F814FDCE1D3}" presName="hierChild4" presStyleCnt="0"/>
      <dgm:spPr/>
    </dgm:pt>
    <dgm:pt modelId="{2F3372F2-5D20-1F4D-8870-8AD8E9A33EA3}" type="pres">
      <dgm:prSet presAssocID="{4CFB49AE-D6EA-CA4D-B1B8-4F814FDCE1D3}" presName="hierChild5" presStyleCnt="0"/>
      <dgm:spPr/>
    </dgm:pt>
    <dgm:pt modelId="{5BE0CC94-0348-4849-B9DE-766C9B8BA818}" type="pres">
      <dgm:prSet presAssocID="{287C851A-9CB6-1D45-BD54-4C566C45DEB7}" presName="Name37" presStyleLbl="parChTrans1D3" presStyleIdx="5" presStyleCnt="15"/>
      <dgm:spPr/>
      <dgm:t>
        <a:bodyPr/>
        <a:lstStyle/>
        <a:p>
          <a:endParaRPr lang="zh-CN" altLang="en-US"/>
        </a:p>
      </dgm:t>
    </dgm:pt>
    <dgm:pt modelId="{28F10B31-2187-0843-A39E-0FB710F300E3}" type="pres">
      <dgm:prSet presAssocID="{57A80DEC-067B-5640-B02D-0EDD46063E0D}" presName="hierRoot2" presStyleCnt="0">
        <dgm:presLayoutVars>
          <dgm:hierBranch val="init"/>
        </dgm:presLayoutVars>
      </dgm:prSet>
      <dgm:spPr/>
    </dgm:pt>
    <dgm:pt modelId="{1E3ECE9A-2DF0-B74D-A6D8-8AC1F274D3BE}" type="pres">
      <dgm:prSet presAssocID="{57A80DEC-067B-5640-B02D-0EDD46063E0D}" presName="rootComposite" presStyleCnt="0"/>
      <dgm:spPr/>
    </dgm:pt>
    <dgm:pt modelId="{24ECE156-9E73-1B41-B010-20A8E95EFCE8}" type="pres">
      <dgm:prSet presAssocID="{57A80DEC-067B-5640-B02D-0EDD46063E0D}" presName="rootText" presStyleLbl="node3" presStyleIdx="5" presStyleCnt="15">
        <dgm:presLayoutVars>
          <dgm:chPref val="3"/>
        </dgm:presLayoutVars>
      </dgm:prSet>
      <dgm:spPr/>
      <dgm:t>
        <a:bodyPr/>
        <a:lstStyle/>
        <a:p>
          <a:endParaRPr lang="zh-CN" altLang="en-US"/>
        </a:p>
      </dgm:t>
    </dgm:pt>
    <dgm:pt modelId="{B66BBD06-41E7-994D-8AFC-DA19BC97D7CB}" type="pres">
      <dgm:prSet presAssocID="{57A80DEC-067B-5640-B02D-0EDD46063E0D}" presName="rootConnector" presStyleLbl="node3" presStyleIdx="5" presStyleCnt="15"/>
      <dgm:spPr/>
      <dgm:t>
        <a:bodyPr/>
        <a:lstStyle/>
        <a:p>
          <a:endParaRPr lang="zh-CN" altLang="en-US"/>
        </a:p>
      </dgm:t>
    </dgm:pt>
    <dgm:pt modelId="{D00220C2-26E4-9B48-BB38-6D474F0FB83D}" type="pres">
      <dgm:prSet presAssocID="{57A80DEC-067B-5640-B02D-0EDD46063E0D}" presName="hierChild4" presStyleCnt="0"/>
      <dgm:spPr/>
    </dgm:pt>
    <dgm:pt modelId="{16228578-CEA3-024D-9AA7-B2999EBBAD68}" type="pres">
      <dgm:prSet presAssocID="{57A80DEC-067B-5640-B02D-0EDD46063E0D}" presName="hierChild5" presStyleCnt="0"/>
      <dgm:spPr/>
    </dgm:pt>
    <dgm:pt modelId="{CF73004F-646C-C043-BAB5-18EC0F8F5F7E}" type="pres">
      <dgm:prSet presAssocID="{64ED4BDD-9706-CD4B-8BAD-425B3D3324DD}" presName="hierChild5" presStyleCnt="0"/>
      <dgm:spPr/>
    </dgm:pt>
    <dgm:pt modelId="{9777585C-4AF5-0E4D-8788-3F07CBB0E719}" type="pres">
      <dgm:prSet presAssocID="{FDCA9718-3F39-DD41-B130-BF99245512F8}" presName="Name37" presStyleLbl="parChTrans1D2" presStyleIdx="2" presStyleCnt="5"/>
      <dgm:spPr/>
      <dgm:t>
        <a:bodyPr/>
        <a:lstStyle/>
        <a:p>
          <a:endParaRPr lang="zh-CN" altLang="en-US"/>
        </a:p>
      </dgm:t>
    </dgm:pt>
    <dgm:pt modelId="{88D1607C-0BAB-2448-B419-CF920F2592DD}" type="pres">
      <dgm:prSet presAssocID="{A0EE9F37-8815-D849-BA5D-9C8221BAC581}" presName="hierRoot2" presStyleCnt="0">
        <dgm:presLayoutVars>
          <dgm:hierBranch val="init"/>
        </dgm:presLayoutVars>
      </dgm:prSet>
      <dgm:spPr/>
    </dgm:pt>
    <dgm:pt modelId="{A737A352-3BBC-6E40-96B0-2DAC5D9506C4}" type="pres">
      <dgm:prSet presAssocID="{A0EE9F37-8815-D849-BA5D-9C8221BAC581}" presName="rootComposite" presStyleCnt="0"/>
      <dgm:spPr/>
    </dgm:pt>
    <dgm:pt modelId="{B7B94D91-7069-004E-BA26-F1E8B7A279D6}" type="pres">
      <dgm:prSet presAssocID="{A0EE9F37-8815-D849-BA5D-9C8221BAC581}" presName="rootText" presStyleLbl="node2" presStyleIdx="2" presStyleCnt="5">
        <dgm:presLayoutVars>
          <dgm:chPref val="3"/>
        </dgm:presLayoutVars>
      </dgm:prSet>
      <dgm:spPr/>
      <dgm:t>
        <a:bodyPr/>
        <a:lstStyle/>
        <a:p>
          <a:endParaRPr lang="zh-CN" altLang="en-US"/>
        </a:p>
      </dgm:t>
    </dgm:pt>
    <dgm:pt modelId="{09CECB3E-A818-594E-B2AA-A23B5F3F214E}" type="pres">
      <dgm:prSet presAssocID="{A0EE9F37-8815-D849-BA5D-9C8221BAC581}" presName="rootConnector" presStyleLbl="node2" presStyleIdx="2" presStyleCnt="5"/>
      <dgm:spPr/>
      <dgm:t>
        <a:bodyPr/>
        <a:lstStyle/>
        <a:p>
          <a:endParaRPr lang="zh-CN" altLang="en-US"/>
        </a:p>
      </dgm:t>
    </dgm:pt>
    <dgm:pt modelId="{E9362C1C-BF59-9B49-A9FA-4052108E4094}" type="pres">
      <dgm:prSet presAssocID="{A0EE9F37-8815-D849-BA5D-9C8221BAC581}" presName="hierChild4" presStyleCnt="0"/>
      <dgm:spPr/>
    </dgm:pt>
    <dgm:pt modelId="{57C14F71-FC06-AC41-B8E9-20DFEDE75BAA}" type="pres">
      <dgm:prSet presAssocID="{44CF84CD-5006-214A-8548-C6F34A6A3E32}" presName="Name37" presStyleLbl="parChTrans1D3" presStyleIdx="6" presStyleCnt="15"/>
      <dgm:spPr/>
      <dgm:t>
        <a:bodyPr/>
        <a:lstStyle/>
        <a:p>
          <a:endParaRPr lang="zh-CN" altLang="en-US"/>
        </a:p>
      </dgm:t>
    </dgm:pt>
    <dgm:pt modelId="{F4D5DF70-740A-0549-909A-B910DF363C7C}" type="pres">
      <dgm:prSet presAssocID="{42FBBC8C-E706-2149-B389-2D612C2A7946}" presName="hierRoot2" presStyleCnt="0">
        <dgm:presLayoutVars>
          <dgm:hierBranch val="init"/>
        </dgm:presLayoutVars>
      </dgm:prSet>
      <dgm:spPr/>
    </dgm:pt>
    <dgm:pt modelId="{88CA668F-6864-934E-B8CF-79CA711091A1}" type="pres">
      <dgm:prSet presAssocID="{42FBBC8C-E706-2149-B389-2D612C2A7946}" presName="rootComposite" presStyleCnt="0"/>
      <dgm:spPr/>
    </dgm:pt>
    <dgm:pt modelId="{E899A39E-0EB4-E742-83D7-5FC77D0533E1}" type="pres">
      <dgm:prSet presAssocID="{42FBBC8C-E706-2149-B389-2D612C2A7946}" presName="rootText" presStyleLbl="node3" presStyleIdx="6" presStyleCnt="15">
        <dgm:presLayoutVars>
          <dgm:chPref val="3"/>
        </dgm:presLayoutVars>
      </dgm:prSet>
      <dgm:spPr/>
      <dgm:t>
        <a:bodyPr/>
        <a:lstStyle/>
        <a:p>
          <a:endParaRPr lang="zh-CN" altLang="en-US"/>
        </a:p>
      </dgm:t>
    </dgm:pt>
    <dgm:pt modelId="{10D28243-EB9D-0243-BCD8-49109B86ED40}" type="pres">
      <dgm:prSet presAssocID="{42FBBC8C-E706-2149-B389-2D612C2A7946}" presName="rootConnector" presStyleLbl="node3" presStyleIdx="6" presStyleCnt="15"/>
      <dgm:spPr/>
      <dgm:t>
        <a:bodyPr/>
        <a:lstStyle/>
        <a:p>
          <a:endParaRPr lang="zh-CN" altLang="en-US"/>
        </a:p>
      </dgm:t>
    </dgm:pt>
    <dgm:pt modelId="{C45E95CD-96C1-4347-A99D-971CDBC83C5F}" type="pres">
      <dgm:prSet presAssocID="{42FBBC8C-E706-2149-B389-2D612C2A7946}" presName="hierChild4" presStyleCnt="0"/>
      <dgm:spPr/>
    </dgm:pt>
    <dgm:pt modelId="{9853084B-250B-5941-9484-E2B31A7D439D}" type="pres">
      <dgm:prSet presAssocID="{42FBBC8C-E706-2149-B389-2D612C2A7946}" presName="hierChild5" presStyleCnt="0"/>
      <dgm:spPr/>
    </dgm:pt>
    <dgm:pt modelId="{6AE83864-51C9-BB42-A376-230063B3D782}" type="pres">
      <dgm:prSet presAssocID="{262ADED3-2D7D-CE48-B41F-4FEA58E7F26B}" presName="Name37" presStyleLbl="parChTrans1D3" presStyleIdx="7" presStyleCnt="15"/>
      <dgm:spPr/>
      <dgm:t>
        <a:bodyPr/>
        <a:lstStyle/>
        <a:p>
          <a:endParaRPr lang="zh-CN" altLang="en-US"/>
        </a:p>
      </dgm:t>
    </dgm:pt>
    <dgm:pt modelId="{11ACAB62-12C5-D743-A974-FD30DC4BE886}" type="pres">
      <dgm:prSet presAssocID="{F5B98ECD-A460-BB41-961C-CD43FF69D5E3}" presName="hierRoot2" presStyleCnt="0">
        <dgm:presLayoutVars>
          <dgm:hierBranch val="init"/>
        </dgm:presLayoutVars>
      </dgm:prSet>
      <dgm:spPr/>
    </dgm:pt>
    <dgm:pt modelId="{8FBF31E3-E88F-504D-8369-B354A216E5F9}" type="pres">
      <dgm:prSet presAssocID="{F5B98ECD-A460-BB41-961C-CD43FF69D5E3}" presName="rootComposite" presStyleCnt="0"/>
      <dgm:spPr/>
    </dgm:pt>
    <dgm:pt modelId="{B7EA1F92-A105-4047-AF89-6555AA16332D}" type="pres">
      <dgm:prSet presAssocID="{F5B98ECD-A460-BB41-961C-CD43FF69D5E3}" presName="rootText" presStyleLbl="node3" presStyleIdx="7" presStyleCnt="15">
        <dgm:presLayoutVars>
          <dgm:chPref val="3"/>
        </dgm:presLayoutVars>
      </dgm:prSet>
      <dgm:spPr/>
      <dgm:t>
        <a:bodyPr/>
        <a:lstStyle/>
        <a:p>
          <a:endParaRPr lang="zh-CN" altLang="en-US"/>
        </a:p>
      </dgm:t>
    </dgm:pt>
    <dgm:pt modelId="{F60C43A9-6726-0D45-9322-21D8D81D242B}" type="pres">
      <dgm:prSet presAssocID="{F5B98ECD-A460-BB41-961C-CD43FF69D5E3}" presName="rootConnector" presStyleLbl="node3" presStyleIdx="7" presStyleCnt="15"/>
      <dgm:spPr/>
      <dgm:t>
        <a:bodyPr/>
        <a:lstStyle/>
        <a:p>
          <a:endParaRPr lang="zh-CN" altLang="en-US"/>
        </a:p>
      </dgm:t>
    </dgm:pt>
    <dgm:pt modelId="{9B71BDFF-9DFA-5140-A586-A4F6CB1FC480}" type="pres">
      <dgm:prSet presAssocID="{F5B98ECD-A460-BB41-961C-CD43FF69D5E3}" presName="hierChild4" presStyleCnt="0"/>
      <dgm:spPr/>
    </dgm:pt>
    <dgm:pt modelId="{5134BA7C-DF59-164F-8A79-F532A30F26F7}" type="pres">
      <dgm:prSet presAssocID="{F5B98ECD-A460-BB41-961C-CD43FF69D5E3}" presName="hierChild5" presStyleCnt="0"/>
      <dgm:spPr/>
    </dgm:pt>
    <dgm:pt modelId="{3075718B-A619-2F47-B4F6-CB1F9996BAFF}" type="pres">
      <dgm:prSet presAssocID="{90EF9990-D340-DD46-9C19-5229597BA2E5}" presName="Name37" presStyleLbl="parChTrans1D3" presStyleIdx="8" presStyleCnt="15"/>
      <dgm:spPr/>
      <dgm:t>
        <a:bodyPr/>
        <a:lstStyle/>
        <a:p>
          <a:endParaRPr lang="zh-CN" altLang="en-US"/>
        </a:p>
      </dgm:t>
    </dgm:pt>
    <dgm:pt modelId="{5D4AA50C-DD49-584F-9A7F-4535BBD8F6E0}" type="pres">
      <dgm:prSet presAssocID="{C0838336-B41B-6D4D-8FA6-0F4B5EA83D3D}" presName="hierRoot2" presStyleCnt="0">
        <dgm:presLayoutVars>
          <dgm:hierBranch val="init"/>
        </dgm:presLayoutVars>
      </dgm:prSet>
      <dgm:spPr/>
    </dgm:pt>
    <dgm:pt modelId="{BF0F0FDE-3D8B-9A4B-9175-A31E4DBE5100}" type="pres">
      <dgm:prSet presAssocID="{C0838336-B41B-6D4D-8FA6-0F4B5EA83D3D}" presName="rootComposite" presStyleCnt="0"/>
      <dgm:spPr/>
    </dgm:pt>
    <dgm:pt modelId="{1E1896F5-A5A1-C94D-9D1D-46A8F28648DC}" type="pres">
      <dgm:prSet presAssocID="{C0838336-B41B-6D4D-8FA6-0F4B5EA83D3D}" presName="rootText" presStyleLbl="node3" presStyleIdx="8" presStyleCnt="15">
        <dgm:presLayoutVars>
          <dgm:chPref val="3"/>
        </dgm:presLayoutVars>
      </dgm:prSet>
      <dgm:spPr/>
      <dgm:t>
        <a:bodyPr/>
        <a:lstStyle/>
        <a:p>
          <a:endParaRPr lang="zh-CN" altLang="en-US"/>
        </a:p>
      </dgm:t>
    </dgm:pt>
    <dgm:pt modelId="{B48ABB07-CB3C-4B43-9053-E22EC05F3092}" type="pres">
      <dgm:prSet presAssocID="{C0838336-B41B-6D4D-8FA6-0F4B5EA83D3D}" presName="rootConnector" presStyleLbl="node3" presStyleIdx="8" presStyleCnt="15"/>
      <dgm:spPr/>
      <dgm:t>
        <a:bodyPr/>
        <a:lstStyle/>
        <a:p>
          <a:endParaRPr lang="zh-CN" altLang="en-US"/>
        </a:p>
      </dgm:t>
    </dgm:pt>
    <dgm:pt modelId="{438C11F1-3F93-B64B-8489-6957BDECBF9D}" type="pres">
      <dgm:prSet presAssocID="{C0838336-B41B-6D4D-8FA6-0F4B5EA83D3D}" presName="hierChild4" presStyleCnt="0"/>
      <dgm:spPr/>
    </dgm:pt>
    <dgm:pt modelId="{B790F208-F6D7-0E41-AE4F-252B4353271C}" type="pres">
      <dgm:prSet presAssocID="{C0838336-B41B-6D4D-8FA6-0F4B5EA83D3D}" presName="hierChild5" presStyleCnt="0"/>
      <dgm:spPr/>
    </dgm:pt>
    <dgm:pt modelId="{C62BE426-1238-E44E-8267-BEEA423429CF}" type="pres">
      <dgm:prSet presAssocID="{A0EE9F37-8815-D849-BA5D-9C8221BAC581}" presName="hierChild5" presStyleCnt="0"/>
      <dgm:spPr/>
    </dgm:pt>
    <dgm:pt modelId="{D67855BF-4A53-524C-BD43-077134CF55BE}" type="pres">
      <dgm:prSet presAssocID="{C87F7B7A-7BCA-4044-98D7-56666E93C480}" presName="Name37" presStyleLbl="parChTrans1D2" presStyleIdx="3" presStyleCnt="5"/>
      <dgm:spPr/>
      <dgm:t>
        <a:bodyPr/>
        <a:lstStyle/>
        <a:p>
          <a:endParaRPr lang="zh-CN" altLang="en-US"/>
        </a:p>
      </dgm:t>
    </dgm:pt>
    <dgm:pt modelId="{9D69D8D1-7F34-F242-8C35-AEA0A0F2EE94}" type="pres">
      <dgm:prSet presAssocID="{A9000CF8-449D-7045-A118-04C7D7769580}" presName="hierRoot2" presStyleCnt="0">
        <dgm:presLayoutVars>
          <dgm:hierBranch val="init"/>
        </dgm:presLayoutVars>
      </dgm:prSet>
      <dgm:spPr/>
    </dgm:pt>
    <dgm:pt modelId="{4A87AFA6-7ADA-0C4F-8654-CF9F9567EA3B}" type="pres">
      <dgm:prSet presAssocID="{A9000CF8-449D-7045-A118-04C7D7769580}" presName="rootComposite" presStyleCnt="0"/>
      <dgm:spPr/>
    </dgm:pt>
    <dgm:pt modelId="{2D4BD3EA-C353-2D43-92CC-2676F2AD2600}" type="pres">
      <dgm:prSet presAssocID="{A9000CF8-449D-7045-A118-04C7D7769580}" presName="rootText" presStyleLbl="node2" presStyleIdx="3" presStyleCnt="5">
        <dgm:presLayoutVars>
          <dgm:chPref val="3"/>
        </dgm:presLayoutVars>
      </dgm:prSet>
      <dgm:spPr/>
      <dgm:t>
        <a:bodyPr/>
        <a:lstStyle/>
        <a:p>
          <a:endParaRPr lang="zh-CN" altLang="en-US"/>
        </a:p>
      </dgm:t>
    </dgm:pt>
    <dgm:pt modelId="{BC1B57D0-D9AB-434B-AC8C-586B41D76F0F}" type="pres">
      <dgm:prSet presAssocID="{A9000CF8-449D-7045-A118-04C7D7769580}" presName="rootConnector" presStyleLbl="node2" presStyleIdx="3" presStyleCnt="5"/>
      <dgm:spPr/>
      <dgm:t>
        <a:bodyPr/>
        <a:lstStyle/>
        <a:p>
          <a:endParaRPr lang="zh-CN" altLang="en-US"/>
        </a:p>
      </dgm:t>
    </dgm:pt>
    <dgm:pt modelId="{EDADAF0A-5ADA-6549-831D-C0A9A23F5BE7}" type="pres">
      <dgm:prSet presAssocID="{A9000CF8-449D-7045-A118-04C7D7769580}" presName="hierChild4" presStyleCnt="0"/>
      <dgm:spPr/>
    </dgm:pt>
    <dgm:pt modelId="{6FC5803E-146E-4247-BA93-5D4BD167EC16}" type="pres">
      <dgm:prSet presAssocID="{5F1016E2-8F34-354C-BE06-608298F7B411}" presName="Name37" presStyleLbl="parChTrans1D3" presStyleIdx="9" presStyleCnt="15"/>
      <dgm:spPr/>
      <dgm:t>
        <a:bodyPr/>
        <a:lstStyle/>
        <a:p>
          <a:endParaRPr lang="zh-CN" altLang="en-US"/>
        </a:p>
      </dgm:t>
    </dgm:pt>
    <dgm:pt modelId="{61D090F5-E2CF-5B45-A660-0BD7AD94F3C6}" type="pres">
      <dgm:prSet presAssocID="{84831306-BB17-DD4E-BEB5-96A68E8DCC80}" presName="hierRoot2" presStyleCnt="0">
        <dgm:presLayoutVars>
          <dgm:hierBranch val="init"/>
        </dgm:presLayoutVars>
      </dgm:prSet>
      <dgm:spPr/>
    </dgm:pt>
    <dgm:pt modelId="{E13EDB7C-3C8A-C741-8888-7DC15FFD0EB1}" type="pres">
      <dgm:prSet presAssocID="{84831306-BB17-DD4E-BEB5-96A68E8DCC80}" presName="rootComposite" presStyleCnt="0"/>
      <dgm:spPr/>
    </dgm:pt>
    <dgm:pt modelId="{2626A984-6580-4D4A-9DB3-255E8FD773EE}" type="pres">
      <dgm:prSet presAssocID="{84831306-BB17-DD4E-BEB5-96A68E8DCC80}" presName="rootText" presStyleLbl="node3" presStyleIdx="9" presStyleCnt="15">
        <dgm:presLayoutVars>
          <dgm:chPref val="3"/>
        </dgm:presLayoutVars>
      </dgm:prSet>
      <dgm:spPr/>
      <dgm:t>
        <a:bodyPr/>
        <a:lstStyle/>
        <a:p>
          <a:endParaRPr lang="zh-CN" altLang="en-US"/>
        </a:p>
      </dgm:t>
    </dgm:pt>
    <dgm:pt modelId="{57FC8DC7-6934-AD4E-A7F8-44F2CBAC578D}" type="pres">
      <dgm:prSet presAssocID="{84831306-BB17-DD4E-BEB5-96A68E8DCC80}" presName="rootConnector" presStyleLbl="node3" presStyleIdx="9" presStyleCnt="15"/>
      <dgm:spPr/>
      <dgm:t>
        <a:bodyPr/>
        <a:lstStyle/>
        <a:p>
          <a:endParaRPr lang="zh-CN" altLang="en-US"/>
        </a:p>
      </dgm:t>
    </dgm:pt>
    <dgm:pt modelId="{FB6E060C-2A82-6C47-A5C7-9506537CA379}" type="pres">
      <dgm:prSet presAssocID="{84831306-BB17-DD4E-BEB5-96A68E8DCC80}" presName="hierChild4" presStyleCnt="0"/>
      <dgm:spPr/>
    </dgm:pt>
    <dgm:pt modelId="{8F918924-0AC4-C44E-92DB-1C3A1AB8F304}" type="pres">
      <dgm:prSet presAssocID="{84831306-BB17-DD4E-BEB5-96A68E8DCC80}" presName="hierChild5" presStyleCnt="0"/>
      <dgm:spPr/>
    </dgm:pt>
    <dgm:pt modelId="{F8AA79C2-1B35-2D47-B8E6-FD7C7230A348}" type="pres">
      <dgm:prSet presAssocID="{E3E88451-857F-E14C-91C0-76312BF5444D}" presName="Name37" presStyleLbl="parChTrans1D3" presStyleIdx="10" presStyleCnt="15"/>
      <dgm:spPr/>
      <dgm:t>
        <a:bodyPr/>
        <a:lstStyle/>
        <a:p>
          <a:endParaRPr lang="zh-CN" altLang="en-US"/>
        </a:p>
      </dgm:t>
    </dgm:pt>
    <dgm:pt modelId="{5CB52809-27C1-0E49-8CF7-2D012CFB200A}" type="pres">
      <dgm:prSet presAssocID="{6F3CCC1E-A368-B34D-95C6-660EADB085E2}" presName="hierRoot2" presStyleCnt="0">
        <dgm:presLayoutVars>
          <dgm:hierBranch val="init"/>
        </dgm:presLayoutVars>
      </dgm:prSet>
      <dgm:spPr/>
    </dgm:pt>
    <dgm:pt modelId="{EF6C19A9-74D4-374D-ABBF-530E7CEF1425}" type="pres">
      <dgm:prSet presAssocID="{6F3CCC1E-A368-B34D-95C6-660EADB085E2}" presName="rootComposite" presStyleCnt="0"/>
      <dgm:spPr/>
    </dgm:pt>
    <dgm:pt modelId="{5E862B0E-7148-D04D-8ED9-656144A2F0A7}" type="pres">
      <dgm:prSet presAssocID="{6F3CCC1E-A368-B34D-95C6-660EADB085E2}" presName="rootText" presStyleLbl="node3" presStyleIdx="10" presStyleCnt="15">
        <dgm:presLayoutVars>
          <dgm:chPref val="3"/>
        </dgm:presLayoutVars>
      </dgm:prSet>
      <dgm:spPr/>
      <dgm:t>
        <a:bodyPr/>
        <a:lstStyle/>
        <a:p>
          <a:endParaRPr lang="zh-CN" altLang="en-US"/>
        </a:p>
      </dgm:t>
    </dgm:pt>
    <dgm:pt modelId="{4B716504-52DB-564D-A446-AA446654E371}" type="pres">
      <dgm:prSet presAssocID="{6F3CCC1E-A368-B34D-95C6-660EADB085E2}" presName="rootConnector" presStyleLbl="node3" presStyleIdx="10" presStyleCnt="15"/>
      <dgm:spPr/>
      <dgm:t>
        <a:bodyPr/>
        <a:lstStyle/>
        <a:p>
          <a:endParaRPr lang="zh-CN" altLang="en-US"/>
        </a:p>
      </dgm:t>
    </dgm:pt>
    <dgm:pt modelId="{466B883E-59E6-AA46-B543-BA891B1A24FB}" type="pres">
      <dgm:prSet presAssocID="{6F3CCC1E-A368-B34D-95C6-660EADB085E2}" presName="hierChild4" presStyleCnt="0"/>
      <dgm:spPr/>
    </dgm:pt>
    <dgm:pt modelId="{305CD8A0-94FF-384C-90DC-BAF6FE84A886}" type="pres">
      <dgm:prSet presAssocID="{6F3CCC1E-A368-B34D-95C6-660EADB085E2}" presName="hierChild5" presStyleCnt="0"/>
      <dgm:spPr/>
    </dgm:pt>
    <dgm:pt modelId="{0879FD1B-F5E0-9E42-9FAF-640FAA038FC7}" type="pres">
      <dgm:prSet presAssocID="{C60ED276-A846-A345-87E5-5654835AB489}" presName="Name37" presStyleLbl="parChTrans1D3" presStyleIdx="11" presStyleCnt="15"/>
      <dgm:spPr/>
      <dgm:t>
        <a:bodyPr/>
        <a:lstStyle/>
        <a:p>
          <a:endParaRPr lang="zh-CN" altLang="en-US"/>
        </a:p>
      </dgm:t>
    </dgm:pt>
    <dgm:pt modelId="{C0CF7012-9C8D-5C4B-B60F-B7D8D954F5AC}" type="pres">
      <dgm:prSet presAssocID="{2FDEAA78-2B3E-164D-8FDF-5D06EC3BFD4C}" presName="hierRoot2" presStyleCnt="0">
        <dgm:presLayoutVars>
          <dgm:hierBranch val="init"/>
        </dgm:presLayoutVars>
      </dgm:prSet>
      <dgm:spPr/>
    </dgm:pt>
    <dgm:pt modelId="{9A638104-AF50-5946-B888-0DFA4D442DCF}" type="pres">
      <dgm:prSet presAssocID="{2FDEAA78-2B3E-164D-8FDF-5D06EC3BFD4C}" presName="rootComposite" presStyleCnt="0"/>
      <dgm:spPr/>
    </dgm:pt>
    <dgm:pt modelId="{3AF00C03-58F5-3F45-8462-0A5BAC3EAD34}" type="pres">
      <dgm:prSet presAssocID="{2FDEAA78-2B3E-164D-8FDF-5D06EC3BFD4C}" presName="rootText" presStyleLbl="node3" presStyleIdx="11" presStyleCnt="15">
        <dgm:presLayoutVars>
          <dgm:chPref val="3"/>
        </dgm:presLayoutVars>
      </dgm:prSet>
      <dgm:spPr/>
      <dgm:t>
        <a:bodyPr/>
        <a:lstStyle/>
        <a:p>
          <a:endParaRPr lang="zh-CN" altLang="en-US"/>
        </a:p>
      </dgm:t>
    </dgm:pt>
    <dgm:pt modelId="{97D695BA-0C0A-C34D-A107-E394228721AD}" type="pres">
      <dgm:prSet presAssocID="{2FDEAA78-2B3E-164D-8FDF-5D06EC3BFD4C}" presName="rootConnector" presStyleLbl="node3" presStyleIdx="11" presStyleCnt="15"/>
      <dgm:spPr/>
      <dgm:t>
        <a:bodyPr/>
        <a:lstStyle/>
        <a:p>
          <a:endParaRPr lang="zh-CN" altLang="en-US"/>
        </a:p>
      </dgm:t>
    </dgm:pt>
    <dgm:pt modelId="{7A4A7982-6A04-B949-AF56-B2ED0E287ADD}" type="pres">
      <dgm:prSet presAssocID="{2FDEAA78-2B3E-164D-8FDF-5D06EC3BFD4C}" presName="hierChild4" presStyleCnt="0"/>
      <dgm:spPr/>
    </dgm:pt>
    <dgm:pt modelId="{23E4DCC7-EBB4-BC40-8022-D849E8B4AE70}" type="pres">
      <dgm:prSet presAssocID="{2FDEAA78-2B3E-164D-8FDF-5D06EC3BFD4C}" presName="hierChild5" presStyleCnt="0"/>
      <dgm:spPr/>
    </dgm:pt>
    <dgm:pt modelId="{AA20509C-A3A5-AD43-8979-BFDF1CA87DED}" type="pres">
      <dgm:prSet presAssocID="{A9000CF8-449D-7045-A118-04C7D7769580}" presName="hierChild5" presStyleCnt="0"/>
      <dgm:spPr/>
    </dgm:pt>
    <dgm:pt modelId="{42DBFB4C-4EA6-074F-96A8-6CCC31AAB149}" type="pres">
      <dgm:prSet presAssocID="{5E081146-5F3D-BB4C-AD04-0D7CE19A3872}" presName="Name37" presStyleLbl="parChTrans1D2" presStyleIdx="4" presStyleCnt="5"/>
      <dgm:spPr/>
      <dgm:t>
        <a:bodyPr/>
        <a:lstStyle/>
        <a:p>
          <a:endParaRPr lang="zh-CN" altLang="en-US"/>
        </a:p>
      </dgm:t>
    </dgm:pt>
    <dgm:pt modelId="{54BB323F-6099-A340-88DC-085281C011EF}" type="pres">
      <dgm:prSet presAssocID="{C3C6AD44-94EA-1F44-93CC-942C39407A1E}" presName="hierRoot2" presStyleCnt="0">
        <dgm:presLayoutVars>
          <dgm:hierBranch val="init"/>
        </dgm:presLayoutVars>
      </dgm:prSet>
      <dgm:spPr/>
    </dgm:pt>
    <dgm:pt modelId="{FA045AFE-DB05-D044-95A4-1A3B50AD1322}" type="pres">
      <dgm:prSet presAssocID="{C3C6AD44-94EA-1F44-93CC-942C39407A1E}" presName="rootComposite" presStyleCnt="0"/>
      <dgm:spPr/>
    </dgm:pt>
    <dgm:pt modelId="{ADB15374-2169-C041-88D9-43E0FEE00291}" type="pres">
      <dgm:prSet presAssocID="{C3C6AD44-94EA-1F44-93CC-942C39407A1E}" presName="rootText" presStyleLbl="node2" presStyleIdx="4" presStyleCnt="5">
        <dgm:presLayoutVars>
          <dgm:chPref val="3"/>
        </dgm:presLayoutVars>
      </dgm:prSet>
      <dgm:spPr/>
      <dgm:t>
        <a:bodyPr/>
        <a:lstStyle/>
        <a:p>
          <a:endParaRPr lang="zh-CN" altLang="en-US"/>
        </a:p>
      </dgm:t>
    </dgm:pt>
    <dgm:pt modelId="{894DBFEC-4AE2-404E-B8DB-937F405FF611}" type="pres">
      <dgm:prSet presAssocID="{C3C6AD44-94EA-1F44-93CC-942C39407A1E}" presName="rootConnector" presStyleLbl="node2" presStyleIdx="4" presStyleCnt="5"/>
      <dgm:spPr/>
      <dgm:t>
        <a:bodyPr/>
        <a:lstStyle/>
        <a:p>
          <a:endParaRPr lang="zh-CN" altLang="en-US"/>
        </a:p>
      </dgm:t>
    </dgm:pt>
    <dgm:pt modelId="{ECD429CF-7C4B-9641-8724-A23EC5F8AE9E}" type="pres">
      <dgm:prSet presAssocID="{C3C6AD44-94EA-1F44-93CC-942C39407A1E}" presName="hierChild4" presStyleCnt="0"/>
      <dgm:spPr/>
    </dgm:pt>
    <dgm:pt modelId="{6E14FEE7-25AF-A740-9275-EA216082F7DD}" type="pres">
      <dgm:prSet presAssocID="{EF14A8BE-AA09-1143-BC18-C094DF4FCD4D}" presName="Name37" presStyleLbl="parChTrans1D3" presStyleIdx="12" presStyleCnt="15"/>
      <dgm:spPr/>
      <dgm:t>
        <a:bodyPr/>
        <a:lstStyle/>
        <a:p>
          <a:endParaRPr lang="zh-CN" altLang="en-US"/>
        </a:p>
      </dgm:t>
    </dgm:pt>
    <dgm:pt modelId="{6EA859C1-C553-3B4E-99DC-0FCD39108884}" type="pres">
      <dgm:prSet presAssocID="{DE0770F5-CC9A-E346-AA9A-4A7B8417346A}" presName="hierRoot2" presStyleCnt="0">
        <dgm:presLayoutVars>
          <dgm:hierBranch val="init"/>
        </dgm:presLayoutVars>
      </dgm:prSet>
      <dgm:spPr/>
    </dgm:pt>
    <dgm:pt modelId="{DFEBD1D4-A050-E94A-93F5-060C1BF96876}" type="pres">
      <dgm:prSet presAssocID="{DE0770F5-CC9A-E346-AA9A-4A7B8417346A}" presName="rootComposite" presStyleCnt="0"/>
      <dgm:spPr/>
    </dgm:pt>
    <dgm:pt modelId="{C3739BE1-AD1F-934A-ACBB-A49729693D92}" type="pres">
      <dgm:prSet presAssocID="{DE0770F5-CC9A-E346-AA9A-4A7B8417346A}" presName="rootText" presStyleLbl="node3" presStyleIdx="12" presStyleCnt="15">
        <dgm:presLayoutVars>
          <dgm:chPref val="3"/>
        </dgm:presLayoutVars>
      </dgm:prSet>
      <dgm:spPr/>
      <dgm:t>
        <a:bodyPr/>
        <a:lstStyle/>
        <a:p>
          <a:endParaRPr lang="zh-CN" altLang="en-US"/>
        </a:p>
      </dgm:t>
    </dgm:pt>
    <dgm:pt modelId="{BCF5EB28-B450-B24C-AF7D-A58AE16FD6E7}" type="pres">
      <dgm:prSet presAssocID="{DE0770F5-CC9A-E346-AA9A-4A7B8417346A}" presName="rootConnector" presStyleLbl="node3" presStyleIdx="12" presStyleCnt="15"/>
      <dgm:spPr/>
      <dgm:t>
        <a:bodyPr/>
        <a:lstStyle/>
        <a:p>
          <a:endParaRPr lang="zh-CN" altLang="en-US"/>
        </a:p>
      </dgm:t>
    </dgm:pt>
    <dgm:pt modelId="{BFF5526E-2B5E-C644-B3C4-751BE95E6A95}" type="pres">
      <dgm:prSet presAssocID="{DE0770F5-CC9A-E346-AA9A-4A7B8417346A}" presName="hierChild4" presStyleCnt="0"/>
      <dgm:spPr/>
    </dgm:pt>
    <dgm:pt modelId="{63AEE0D6-4FA5-274F-8E4C-847D8A8B1E53}" type="pres">
      <dgm:prSet presAssocID="{DE0770F5-CC9A-E346-AA9A-4A7B8417346A}" presName="hierChild5" presStyleCnt="0"/>
      <dgm:spPr/>
    </dgm:pt>
    <dgm:pt modelId="{798F3453-56CF-434E-8F1D-E556222DAF24}" type="pres">
      <dgm:prSet presAssocID="{EB7B9FDB-D229-EF4B-B752-05FA7D2AD3A7}" presName="Name37" presStyleLbl="parChTrans1D3" presStyleIdx="13" presStyleCnt="15"/>
      <dgm:spPr/>
      <dgm:t>
        <a:bodyPr/>
        <a:lstStyle/>
        <a:p>
          <a:endParaRPr lang="zh-CN" altLang="en-US"/>
        </a:p>
      </dgm:t>
    </dgm:pt>
    <dgm:pt modelId="{3E6B1443-F737-7341-8FE8-5BB05BC8A943}" type="pres">
      <dgm:prSet presAssocID="{3D2A55FA-E133-F745-9E1C-7F7D97E265EA}" presName="hierRoot2" presStyleCnt="0">
        <dgm:presLayoutVars>
          <dgm:hierBranch val="init"/>
        </dgm:presLayoutVars>
      </dgm:prSet>
      <dgm:spPr/>
    </dgm:pt>
    <dgm:pt modelId="{C00E389F-8786-9147-9CE3-C4AAFFDEC352}" type="pres">
      <dgm:prSet presAssocID="{3D2A55FA-E133-F745-9E1C-7F7D97E265EA}" presName="rootComposite" presStyleCnt="0"/>
      <dgm:spPr/>
    </dgm:pt>
    <dgm:pt modelId="{06FD4D4B-E2C2-4847-A78D-E5DF03EBA76E}" type="pres">
      <dgm:prSet presAssocID="{3D2A55FA-E133-F745-9E1C-7F7D97E265EA}" presName="rootText" presStyleLbl="node3" presStyleIdx="13" presStyleCnt="15">
        <dgm:presLayoutVars>
          <dgm:chPref val="3"/>
        </dgm:presLayoutVars>
      </dgm:prSet>
      <dgm:spPr/>
      <dgm:t>
        <a:bodyPr/>
        <a:lstStyle/>
        <a:p>
          <a:endParaRPr lang="zh-CN" altLang="en-US"/>
        </a:p>
      </dgm:t>
    </dgm:pt>
    <dgm:pt modelId="{2054A9EA-1D85-704A-AC4B-FE113A99B3D9}" type="pres">
      <dgm:prSet presAssocID="{3D2A55FA-E133-F745-9E1C-7F7D97E265EA}" presName="rootConnector" presStyleLbl="node3" presStyleIdx="13" presStyleCnt="15"/>
      <dgm:spPr/>
      <dgm:t>
        <a:bodyPr/>
        <a:lstStyle/>
        <a:p>
          <a:endParaRPr lang="zh-CN" altLang="en-US"/>
        </a:p>
      </dgm:t>
    </dgm:pt>
    <dgm:pt modelId="{EBACD861-0F42-064A-A99B-89FA36F72AE1}" type="pres">
      <dgm:prSet presAssocID="{3D2A55FA-E133-F745-9E1C-7F7D97E265EA}" presName="hierChild4" presStyleCnt="0"/>
      <dgm:spPr/>
    </dgm:pt>
    <dgm:pt modelId="{80D8EA0E-BA42-4840-B427-B579D5B22A89}" type="pres">
      <dgm:prSet presAssocID="{3D2A55FA-E133-F745-9E1C-7F7D97E265EA}" presName="hierChild5" presStyleCnt="0"/>
      <dgm:spPr/>
    </dgm:pt>
    <dgm:pt modelId="{83DC8B4A-3DC2-AC48-A68C-C255A9A675CA}" type="pres">
      <dgm:prSet presAssocID="{FD5B93EB-C1A5-FD4D-991A-9C7CC9CD5B52}" presName="Name37" presStyleLbl="parChTrans1D3" presStyleIdx="14" presStyleCnt="15"/>
      <dgm:spPr/>
      <dgm:t>
        <a:bodyPr/>
        <a:lstStyle/>
        <a:p>
          <a:endParaRPr lang="zh-CN" altLang="en-US"/>
        </a:p>
      </dgm:t>
    </dgm:pt>
    <dgm:pt modelId="{5461F6EB-7E0A-6044-A97A-512324E9DA2E}" type="pres">
      <dgm:prSet presAssocID="{F7164C8A-C2E8-8A4E-B64F-8A99065AB450}" presName="hierRoot2" presStyleCnt="0">
        <dgm:presLayoutVars>
          <dgm:hierBranch val="init"/>
        </dgm:presLayoutVars>
      </dgm:prSet>
      <dgm:spPr/>
    </dgm:pt>
    <dgm:pt modelId="{4A996D36-FFDA-E242-91FD-AD91717C6F98}" type="pres">
      <dgm:prSet presAssocID="{F7164C8A-C2E8-8A4E-B64F-8A99065AB450}" presName="rootComposite" presStyleCnt="0"/>
      <dgm:spPr/>
    </dgm:pt>
    <dgm:pt modelId="{2251F259-CE53-884F-96C7-3B96525485B6}" type="pres">
      <dgm:prSet presAssocID="{F7164C8A-C2E8-8A4E-B64F-8A99065AB450}" presName="rootText" presStyleLbl="node3" presStyleIdx="14" presStyleCnt="15">
        <dgm:presLayoutVars>
          <dgm:chPref val="3"/>
        </dgm:presLayoutVars>
      </dgm:prSet>
      <dgm:spPr/>
      <dgm:t>
        <a:bodyPr/>
        <a:lstStyle/>
        <a:p>
          <a:endParaRPr lang="zh-CN" altLang="en-US"/>
        </a:p>
      </dgm:t>
    </dgm:pt>
    <dgm:pt modelId="{B06BA9A8-A5A4-8F45-AE00-30DDE989A64F}" type="pres">
      <dgm:prSet presAssocID="{F7164C8A-C2E8-8A4E-B64F-8A99065AB450}" presName="rootConnector" presStyleLbl="node3" presStyleIdx="14" presStyleCnt="15"/>
      <dgm:spPr/>
      <dgm:t>
        <a:bodyPr/>
        <a:lstStyle/>
        <a:p>
          <a:endParaRPr lang="zh-CN" altLang="en-US"/>
        </a:p>
      </dgm:t>
    </dgm:pt>
    <dgm:pt modelId="{FCC043E2-5001-2C40-B5AF-5754D9556907}" type="pres">
      <dgm:prSet presAssocID="{F7164C8A-C2E8-8A4E-B64F-8A99065AB450}" presName="hierChild4" presStyleCnt="0"/>
      <dgm:spPr/>
    </dgm:pt>
    <dgm:pt modelId="{BB847284-0433-3A46-8EE7-2A369557ABA7}" type="pres">
      <dgm:prSet presAssocID="{F7164C8A-C2E8-8A4E-B64F-8A99065AB450}" presName="hierChild5" presStyleCnt="0"/>
      <dgm:spPr/>
    </dgm:pt>
    <dgm:pt modelId="{9F1E6383-A860-9C43-B7EF-88438C31D9F2}" type="pres">
      <dgm:prSet presAssocID="{C3C6AD44-94EA-1F44-93CC-942C39407A1E}" presName="hierChild5" presStyleCnt="0"/>
      <dgm:spPr/>
    </dgm:pt>
    <dgm:pt modelId="{D65C5E4A-8833-D548-B286-36545D4C77F2}" type="pres">
      <dgm:prSet presAssocID="{BEEE8AD2-0FD7-8F4A-9530-F3B3146FDFB2}" presName="hierChild3" presStyleCnt="0"/>
      <dgm:spPr/>
    </dgm:pt>
  </dgm:ptLst>
  <dgm:cxnLst>
    <dgm:cxn modelId="{398DC65F-EC0F-A349-965A-4AF7C52442DC}" type="presOf" srcId="{6B084DBE-71F0-7248-9AAF-646B41C7F2EF}" destId="{F8DFE314-238B-CF43-9781-F6AFB24A9A2B}" srcOrd="1" destOrd="0" presId="urn:microsoft.com/office/officeart/2005/8/layout/orgChart1"/>
    <dgm:cxn modelId="{2CF1E185-CFE0-3542-A543-3660533112CF}" type="presOf" srcId="{A0EE9F37-8815-D849-BA5D-9C8221BAC581}" destId="{09CECB3E-A818-594E-B2AA-A23B5F3F214E}" srcOrd="1" destOrd="0" presId="urn:microsoft.com/office/officeart/2005/8/layout/orgChart1"/>
    <dgm:cxn modelId="{5C0BAC95-464B-BB47-ACF8-787E081E2A1F}" type="presOf" srcId="{78CE6F2D-A992-5A4D-AEA7-D315AACDC964}" destId="{F84E5E27-0E6B-FE48-A524-27714DD2401B}" srcOrd="0" destOrd="0" presId="urn:microsoft.com/office/officeart/2005/8/layout/orgChart1"/>
    <dgm:cxn modelId="{EDC21E43-47DA-F54E-8F5F-40FF516F3FF3}" srcId="{64ED4BDD-9706-CD4B-8BAD-425B3D3324DD}" destId="{57A80DEC-067B-5640-B02D-0EDD46063E0D}" srcOrd="2" destOrd="0" parTransId="{287C851A-9CB6-1D45-BD54-4C566C45DEB7}" sibTransId="{0C6E4202-8142-A242-94FF-2FF7CFFD3204}"/>
    <dgm:cxn modelId="{6DE726FA-9AE3-0B40-AD21-7C7EA75BC0DF}" type="presOf" srcId="{64ED4BDD-9706-CD4B-8BAD-425B3D3324DD}" destId="{4479A64C-FA6D-D24B-96BB-204703B282A8}" srcOrd="1" destOrd="0" presId="urn:microsoft.com/office/officeart/2005/8/layout/orgChart1"/>
    <dgm:cxn modelId="{85566010-80C7-824B-9C4C-0E2725D51003}" type="presOf" srcId="{287C851A-9CB6-1D45-BD54-4C566C45DEB7}" destId="{5BE0CC94-0348-4849-B9DE-766C9B8BA818}" srcOrd="0" destOrd="0" presId="urn:microsoft.com/office/officeart/2005/8/layout/orgChart1"/>
    <dgm:cxn modelId="{DB168C30-9762-134C-A09B-AE1D39ADD461}" type="presOf" srcId="{F0B2A5F2-8542-3C49-8F18-A4429D683162}" destId="{98CAC864-4C97-EC49-BBC6-A1FEA220DA8A}" srcOrd="1" destOrd="0" presId="urn:microsoft.com/office/officeart/2005/8/layout/orgChart1"/>
    <dgm:cxn modelId="{4D53C09A-9438-0E49-91A4-38DD843806D1}" type="presOf" srcId="{F5B98ECD-A460-BB41-961C-CD43FF69D5E3}" destId="{F60C43A9-6726-0D45-9322-21D8D81D242B}" srcOrd="1" destOrd="0" presId="urn:microsoft.com/office/officeart/2005/8/layout/orgChart1"/>
    <dgm:cxn modelId="{48CA8779-A4E0-7F4D-B5CC-2124285BB7D4}" type="presOf" srcId="{C3C6AD44-94EA-1F44-93CC-942C39407A1E}" destId="{ADB15374-2169-C041-88D9-43E0FEE00291}" srcOrd="0" destOrd="0" presId="urn:microsoft.com/office/officeart/2005/8/layout/orgChart1"/>
    <dgm:cxn modelId="{1D841BE5-68A2-8B4A-B4DB-62062B39B79D}" type="presOf" srcId="{A9000CF8-449D-7045-A118-04C7D7769580}" destId="{BC1B57D0-D9AB-434B-AC8C-586B41D76F0F}" srcOrd="1" destOrd="0" presId="urn:microsoft.com/office/officeart/2005/8/layout/orgChart1"/>
    <dgm:cxn modelId="{89214C2F-BA75-0841-BB16-647C992A2764}" srcId="{C3C6AD44-94EA-1F44-93CC-942C39407A1E}" destId="{DE0770F5-CC9A-E346-AA9A-4A7B8417346A}" srcOrd="0" destOrd="0" parTransId="{EF14A8BE-AA09-1143-BC18-C094DF4FCD4D}" sibTransId="{549AD6EB-99A0-C448-A15C-2E1B29ED73F9}"/>
    <dgm:cxn modelId="{B6E6967A-9DC3-5D4E-AC69-3E92AF109727}" type="presOf" srcId="{00CB7986-D008-DC4F-82F5-64568F544658}" destId="{4249648D-31F1-7A4A-BF47-EE8361CF7E3B}" srcOrd="0" destOrd="0" presId="urn:microsoft.com/office/officeart/2005/8/layout/orgChart1"/>
    <dgm:cxn modelId="{36223BB7-DD77-A449-AAF5-03C495BE60D8}" type="presOf" srcId="{C0838336-B41B-6D4D-8FA6-0F4B5EA83D3D}" destId="{1E1896F5-A5A1-C94D-9D1D-46A8F28648DC}" srcOrd="0" destOrd="0" presId="urn:microsoft.com/office/officeart/2005/8/layout/orgChart1"/>
    <dgm:cxn modelId="{CCDC5C83-AF6A-2145-B0F1-FC3206A04F67}" type="presOf" srcId="{42FBBC8C-E706-2149-B389-2D612C2A7946}" destId="{E899A39E-0EB4-E742-83D7-5FC77D0533E1}" srcOrd="0" destOrd="0" presId="urn:microsoft.com/office/officeart/2005/8/layout/orgChart1"/>
    <dgm:cxn modelId="{D44218B1-627F-734A-A7F5-BD95F43213A8}" type="presOf" srcId="{EF14A8BE-AA09-1143-BC18-C094DF4FCD4D}" destId="{6E14FEE7-25AF-A740-9275-EA216082F7DD}" srcOrd="0" destOrd="0" presId="urn:microsoft.com/office/officeart/2005/8/layout/orgChart1"/>
    <dgm:cxn modelId="{5EDF6F9F-592A-FE49-8D38-4107A5992710}" type="presOf" srcId="{BEEE8AD2-0FD7-8F4A-9530-F3B3146FDFB2}" destId="{93E64E68-2D4B-6E4D-BFE9-D59935AA72DA}" srcOrd="1" destOrd="0" presId="urn:microsoft.com/office/officeart/2005/8/layout/orgChart1"/>
    <dgm:cxn modelId="{DFD01C37-3F8A-464D-94D8-1C1C7C997CB0}" type="presOf" srcId="{84831306-BB17-DD4E-BEB5-96A68E8DCC80}" destId="{57FC8DC7-6934-AD4E-A7F8-44F2CBAC578D}" srcOrd="1" destOrd="0" presId="urn:microsoft.com/office/officeart/2005/8/layout/orgChart1"/>
    <dgm:cxn modelId="{C9CF1F48-496E-6746-8ABB-5BF89FACD4EF}" srcId="{FF54B73D-11EB-374A-B95A-E32CAFC56AC9}" destId="{CF7EC859-6499-F14E-BB72-3D0233597D04}" srcOrd="1" destOrd="0" parTransId="{794FC621-48A6-B846-B465-91133A5484CE}" sibTransId="{A2FEE1BD-3A29-714C-8782-F9127DB26FCC}"/>
    <dgm:cxn modelId="{5C626250-4077-0D4B-B866-53225F21493B}" type="presOf" srcId="{84831306-BB17-DD4E-BEB5-96A68E8DCC80}" destId="{2626A984-6580-4D4A-9DB3-255E8FD773EE}" srcOrd="0" destOrd="0" presId="urn:microsoft.com/office/officeart/2005/8/layout/orgChart1"/>
    <dgm:cxn modelId="{271FE76A-04C8-3744-B759-F13E0D59B298}" type="presOf" srcId="{90EF9990-D340-DD46-9C19-5229597BA2E5}" destId="{3075718B-A619-2F47-B4F6-CB1F9996BAFF}" srcOrd="0" destOrd="0" presId="urn:microsoft.com/office/officeart/2005/8/layout/orgChart1"/>
    <dgm:cxn modelId="{33348673-684D-AD4B-B377-E0B4AA2B8B60}" srcId="{A9000CF8-449D-7045-A118-04C7D7769580}" destId="{2FDEAA78-2B3E-164D-8FDF-5D06EC3BFD4C}" srcOrd="2" destOrd="0" parTransId="{C60ED276-A846-A345-87E5-5654835AB489}" sibTransId="{078829F3-576D-124E-9A03-261037F19C6E}"/>
    <dgm:cxn modelId="{00FFB399-1796-0140-864E-416BCC563AA1}" srcId="{BEEE8AD2-0FD7-8F4A-9530-F3B3146FDFB2}" destId="{C3C6AD44-94EA-1F44-93CC-942C39407A1E}" srcOrd="4" destOrd="0" parTransId="{5E081146-5F3D-BB4C-AD04-0D7CE19A3872}" sibTransId="{AA25E698-843B-FF47-BDAA-F3E60465AB45}"/>
    <dgm:cxn modelId="{6038F74C-BE3F-C74D-A7FB-D16079AB1ED5}" type="presOf" srcId="{57A80DEC-067B-5640-B02D-0EDD46063E0D}" destId="{B66BBD06-41E7-994D-8AFC-DA19BC97D7CB}" srcOrd="1" destOrd="0" presId="urn:microsoft.com/office/officeart/2005/8/layout/orgChart1"/>
    <dgm:cxn modelId="{79EC44DB-81C7-2C4E-A5C2-5EEEA4AA56FA}" type="presOf" srcId="{2FDEAA78-2B3E-164D-8FDF-5D06EC3BFD4C}" destId="{3AF00C03-58F5-3F45-8462-0A5BAC3EAD34}" srcOrd="0" destOrd="0" presId="urn:microsoft.com/office/officeart/2005/8/layout/orgChart1"/>
    <dgm:cxn modelId="{DA337253-A414-5249-ABF1-56FEFA116558}" type="presOf" srcId="{6F3CCC1E-A368-B34D-95C6-660EADB085E2}" destId="{5E862B0E-7148-D04D-8ED9-656144A2F0A7}" srcOrd="0" destOrd="0" presId="urn:microsoft.com/office/officeart/2005/8/layout/orgChart1"/>
    <dgm:cxn modelId="{4E24CC00-4898-994B-816A-E5BB4E2250FC}" type="presOf" srcId="{44CF84CD-5006-214A-8548-C6F34A6A3E32}" destId="{57C14F71-FC06-AC41-B8E9-20DFEDE75BAA}" srcOrd="0" destOrd="0" presId="urn:microsoft.com/office/officeart/2005/8/layout/orgChart1"/>
    <dgm:cxn modelId="{6A4BA348-9782-4E43-9550-F3A48436E7C7}" srcId="{13B971D4-DA76-7A47-A69E-48A1442F59EF}" destId="{BEEE8AD2-0FD7-8F4A-9530-F3B3146FDFB2}" srcOrd="0" destOrd="0" parTransId="{DEB64013-F16E-4445-9724-2C0C7E87C0E0}" sibTransId="{6EE9DBFB-EAF3-6540-9CFD-74AE4741CFD6}"/>
    <dgm:cxn modelId="{3423B6A6-3A1C-1C4B-AA1E-C140F9ED7CB2}" srcId="{FF54B73D-11EB-374A-B95A-E32CAFC56AC9}" destId="{78CE6F2D-A992-5A4D-AEA7-D315AACDC964}" srcOrd="0" destOrd="0" parTransId="{5B8321F7-3125-B54B-A34F-A521F3688363}" sibTransId="{2DAC1038-CFFF-0D42-BE68-9DF44DF1C4BD}"/>
    <dgm:cxn modelId="{1760B9E1-053A-6F46-9293-CBA40C992868}" type="presOf" srcId="{5CCEA4DF-CC8B-DE47-AABA-AF6CFAA25753}" destId="{98183220-5E9A-B24F-9830-819B0D7CD406}" srcOrd="0" destOrd="0" presId="urn:microsoft.com/office/officeart/2005/8/layout/orgChart1"/>
    <dgm:cxn modelId="{FCDEE10C-6228-DB40-96B5-F3A95EB63218}" type="presOf" srcId="{4FF3F5C8-95C0-CD47-8FB4-501370D5D0FA}" destId="{83F89C82-B8AF-AB45-8261-18B2A58F8D58}" srcOrd="0" destOrd="0" presId="urn:microsoft.com/office/officeart/2005/8/layout/orgChart1"/>
    <dgm:cxn modelId="{A7F4F0CF-57CA-2043-B942-7061EB7C792C}" srcId="{C3C6AD44-94EA-1F44-93CC-942C39407A1E}" destId="{F7164C8A-C2E8-8A4E-B64F-8A99065AB450}" srcOrd="2" destOrd="0" parTransId="{FD5B93EB-C1A5-FD4D-991A-9C7CC9CD5B52}" sibTransId="{5060A91A-2F88-C74B-BED1-B20167957167}"/>
    <dgm:cxn modelId="{D13C62D5-21E8-4144-8C63-814E365EC50D}" type="presOf" srcId="{F7164C8A-C2E8-8A4E-B64F-8A99065AB450}" destId="{2251F259-CE53-884F-96C7-3B96525485B6}" srcOrd="0" destOrd="0" presId="urn:microsoft.com/office/officeart/2005/8/layout/orgChart1"/>
    <dgm:cxn modelId="{4E4959A7-C9D8-D245-9943-9E9273F3F6E0}" type="presOf" srcId="{5886D8F2-33C1-6F40-9B4D-A973F65B59E7}" destId="{7497048F-F54C-F544-8074-28CE5E4F568E}" srcOrd="0" destOrd="0" presId="urn:microsoft.com/office/officeart/2005/8/layout/orgChart1"/>
    <dgm:cxn modelId="{9C732E89-C7DD-6549-831B-F349F704D11B}" type="presOf" srcId="{BEEE8AD2-0FD7-8F4A-9530-F3B3146FDFB2}" destId="{F6ED2EE8-0816-1944-AAC1-547FC25B185B}" srcOrd="0" destOrd="0" presId="urn:microsoft.com/office/officeart/2005/8/layout/orgChart1"/>
    <dgm:cxn modelId="{AA5D760B-2A40-3644-8A75-BC2093DB3EC5}" srcId="{A9000CF8-449D-7045-A118-04C7D7769580}" destId="{84831306-BB17-DD4E-BEB5-96A68E8DCC80}" srcOrd="0" destOrd="0" parTransId="{5F1016E2-8F34-354C-BE06-608298F7B411}" sibTransId="{8AB02A13-DCD9-A64D-A20E-1D9C76F97D02}"/>
    <dgm:cxn modelId="{45A16DAA-8262-C14B-87EE-5F4BD7E5355E}" type="presOf" srcId="{C60ED276-A846-A345-87E5-5654835AB489}" destId="{0879FD1B-F5E0-9E42-9FAF-640FAA038FC7}" srcOrd="0" destOrd="0" presId="urn:microsoft.com/office/officeart/2005/8/layout/orgChart1"/>
    <dgm:cxn modelId="{FBF44844-549B-A445-9C35-1F0B63B1A7D5}" type="presOf" srcId="{78CE6F2D-A992-5A4D-AEA7-D315AACDC964}" destId="{61150404-AC08-DF48-8FD5-980847535CE7}" srcOrd="1" destOrd="0" presId="urn:microsoft.com/office/officeart/2005/8/layout/orgChart1"/>
    <dgm:cxn modelId="{842101C0-8A25-5445-A393-A0199A0A5D12}" type="presOf" srcId="{2FDEAA78-2B3E-164D-8FDF-5D06EC3BFD4C}" destId="{97D695BA-0C0A-C34D-A107-E394228721AD}" srcOrd="1" destOrd="0" presId="urn:microsoft.com/office/officeart/2005/8/layout/orgChart1"/>
    <dgm:cxn modelId="{D2D99799-D1A6-A947-AC41-7E6BE2857D43}" srcId="{64ED4BDD-9706-CD4B-8BAD-425B3D3324DD}" destId="{6B084DBE-71F0-7248-9AAF-646B41C7F2EF}" srcOrd="0" destOrd="0" parTransId="{00CB7986-D008-DC4F-82F5-64568F544658}" sibTransId="{EB78A44B-D848-C040-BCC7-56140B4EF154}"/>
    <dgm:cxn modelId="{1D3DFC12-A0BB-E94B-B665-07F9AF7CFE19}" type="presOf" srcId="{3D2A55FA-E133-F745-9E1C-7F7D97E265EA}" destId="{2054A9EA-1D85-704A-AC4B-FE113A99B3D9}" srcOrd="1" destOrd="0" presId="urn:microsoft.com/office/officeart/2005/8/layout/orgChart1"/>
    <dgm:cxn modelId="{B8AD7909-DA53-E741-9605-29502658AD79}" srcId="{A9000CF8-449D-7045-A118-04C7D7769580}" destId="{6F3CCC1E-A368-B34D-95C6-660EADB085E2}" srcOrd="1" destOrd="0" parTransId="{E3E88451-857F-E14C-91C0-76312BF5444D}" sibTransId="{F5AFCDC7-CEC1-9242-BFF4-247E3E7B3652}"/>
    <dgm:cxn modelId="{E4FC3A29-03BA-B04E-B197-06DD981F5F4E}" srcId="{A0EE9F37-8815-D849-BA5D-9C8221BAC581}" destId="{C0838336-B41B-6D4D-8FA6-0F4B5EA83D3D}" srcOrd="2" destOrd="0" parTransId="{90EF9990-D340-DD46-9C19-5229597BA2E5}" sibTransId="{E65644FA-33E3-A84F-B11E-807EF55AFF4D}"/>
    <dgm:cxn modelId="{E8CB4F24-80D4-DA4C-B2DA-4DDD92835F93}" type="presOf" srcId="{42FBBC8C-E706-2149-B389-2D612C2A7946}" destId="{10D28243-EB9D-0243-BCD8-49109B86ED40}" srcOrd="1" destOrd="0" presId="urn:microsoft.com/office/officeart/2005/8/layout/orgChart1"/>
    <dgm:cxn modelId="{797D420F-7E5A-CB42-922D-601035D3D44B}" type="presOf" srcId="{F0B2A5F2-8542-3C49-8F18-A4429D683162}" destId="{C209F254-929B-AA4B-BB0E-5071A83AD04B}" srcOrd="0" destOrd="0" presId="urn:microsoft.com/office/officeart/2005/8/layout/orgChart1"/>
    <dgm:cxn modelId="{AA67A670-08D6-F944-8B41-2A1A205F1982}" srcId="{A0EE9F37-8815-D849-BA5D-9C8221BAC581}" destId="{42FBBC8C-E706-2149-B389-2D612C2A7946}" srcOrd="0" destOrd="0" parTransId="{44CF84CD-5006-214A-8548-C6F34A6A3E32}" sibTransId="{0E157722-B370-B14E-8550-DF21D669AD49}"/>
    <dgm:cxn modelId="{FCB40462-DFAC-4C44-A955-8066AB5C0446}" type="presOf" srcId="{EB7B9FDB-D229-EF4B-B752-05FA7D2AD3A7}" destId="{798F3453-56CF-434E-8F1D-E556222DAF24}" srcOrd="0" destOrd="0" presId="urn:microsoft.com/office/officeart/2005/8/layout/orgChart1"/>
    <dgm:cxn modelId="{DE919C8E-52A1-1C43-9BE1-240D6B3F6442}" srcId="{BEEE8AD2-0FD7-8F4A-9530-F3B3146FDFB2}" destId="{FF54B73D-11EB-374A-B95A-E32CAFC56AC9}" srcOrd="0" destOrd="0" parTransId="{5886D8F2-33C1-6F40-9B4D-A973F65B59E7}" sibTransId="{C30F4D17-6100-F54E-8DF4-26F2343B4844}"/>
    <dgm:cxn modelId="{B5B5DEFC-5E9F-F84F-AAE2-9BAE7A4259B3}" type="presOf" srcId="{794FC621-48A6-B846-B465-91133A5484CE}" destId="{7C1F2CA8-D5FA-2C4D-885A-4427C2C2C1CF}" srcOrd="0" destOrd="0" presId="urn:microsoft.com/office/officeart/2005/8/layout/orgChart1"/>
    <dgm:cxn modelId="{6F7473B6-FA62-DE4A-B365-5C531101ED29}" type="presOf" srcId="{E2B0E1D6-5DB9-D044-B06E-97C706B3CAF0}" destId="{76601424-6E50-0D45-ADE8-96BECBC8D2CA}" srcOrd="0" destOrd="0" presId="urn:microsoft.com/office/officeart/2005/8/layout/orgChart1"/>
    <dgm:cxn modelId="{AF12FB28-6315-3D48-B180-71C6AC8F2487}" srcId="{BEEE8AD2-0FD7-8F4A-9530-F3B3146FDFB2}" destId="{A9000CF8-449D-7045-A118-04C7D7769580}" srcOrd="3" destOrd="0" parTransId="{C87F7B7A-7BCA-4044-98D7-56666E93C480}" sibTransId="{27F6DBB4-3C4A-A04D-A152-63BEC109F6CC}"/>
    <dgm:cxn modelId="{869D8DB9-E4A6-2343-ABAD-212B2377264F}" type="presOf" srcId="{6F3CCC1E-A368-B34D-95C6-660EADB085E2}" destId="{4B716504-52DB-564D-A446-AA446654E371}" srcOrd="1" destOrd="0" presId="urn:microsoft.com/office/officeart/2005/8/layout/orgChart1"/>
    <dgm:cxn modelId="{4768E4A9-094D-1A40-971E-AE20D7BE32D4}" type="presOf" srcId="{FDCA9718-3F39-DD41-B130-BF99245512F8}" destId="{9777585C-4AF5-0E4D-8788-3F07CBB0E719}" srcOrd="0" destOrd="0" presId="urn:microsoft.com/office/officeart/2005/8/layout/orgChart1"/>
    <dgm:cxn modelId="{55787F8D-3AFB-DC43-8881-B540CADF025D}" type="presOf" srcId="{F5B98ECD-A460-BB41-961C-CD43FF69D5E3}" destId="{B7EA1F92-A105-4047-AF89-6555AA16332D}" srcOrd="0" destOrd="0" presId="urn:microsoft.com/office/officeart/2005/8/layout/orgChart1"/>
    <dgm:cxn modelId="{9B34D03C-0F4B-1042-BF3C-154BCBEF8E61}" srcId="{A0EE9F37-8815-D849-BA5D-9C8221BAC581}" destId="{F5B98ECD-A460-BB41-961C-CD43FF69D5E3}" srcOrd="1" destOrd="0" parTransId="{262ADED3-2D7D-CE48-B41F-4FEA58E7F26B}" sibTransId="{0CE8364D-6B71-6840-9C28-EAB24202BAA2}"/>
    <dgm:cxn modelId="{1AF3207C-1305-DD40-8B23-752F9E2059C5}" type="presOf" srcId="{4CFB49AE-D6EA-CA4D-B1B8-4F814FDCE1D3}" destId="{0DCBFCF2-72A3-0449-9326-471A7F445E4D}" srcOrd="0" destOrd="0" presId="urn:microsoft.com/office/officeart/2005/8/layout/orgChart1"/>
    <dgm:cxn modelId="{4AE7D7DC-9F6E-B646-90E9-B44DF8ACAE29}" srcId="{FF54B73D-11EB-374A-B95A-E32CAFC56AC9}" destId="{F0B2A5F2-8542-3C49-8F18-A4429D683162}" srcOrd="2" destOrd="0" parTransId="{4FF3F5C8-95C0-CD47-8FB4-501370D5D0FA}" sibTransId="{F92CB84D-A7EF-D747-A7E6-E0D545131AA3}"/>
    <dgm:cxn modelId="{72D10AB2-A2BF-E54A-B77C-B9D2C18E1766}" type="presOf" srcId="{DE0770F5-CC9A-E346-AA9A-4A7B8417346A}" destId="{BCF5EB28-B450-B24C-AF7D-A58AE16FD6E7}" srcOrd="1" destOrd="0" presId="urn:microsoft.com/office/officeart/2005/8/layout/orgChart1"/>
    <dgm:cxn modelId="{CC617B34-8DA0-6644-80E9-85F3BEF133C8}" type="presOf" srcId="{C3C6AD44-94EA-1F44-93CC-942C39407A1E}" destId="{894DBFEC-4AE2-404E-B8DB-937F405FF611}" srcOrd="1" destOrd="0" presId="urn:microsoft.com/office/officeart/2005/8/layout/orgChart1"/>
    <dgm:cxn modelId="{D8BEF0E3-8ABC-A44E-A786-CE0101C6526E}" type="presOf" srcId="{DE0770F5-CC9A-E346-AA9A-4A7B8417346A}" destId="{C3739BE1-AD1F-934A-ACBB-A49729693D92}" srcOrd="0" destOrd="0" presId="urn:microsoft.com/office/officeart/2005/8/layout/orgChart1"/>
    <dgm:cxn modelId="{4282C854-3B4E-FE43-BC3B-CF5DA7979FEC}" srcId="{64ED4BDD-9706-CD4B-8BAD-425B3D3324DD}" destId="{4CFB49AE-D6EA-CA4D-B1B8-4F814FDCE1D3}" srcOrd="1" destOrd="0" parTransId="{E2B0E1D6-5DB9-D044-B06E-97C706B3CAF0}" sibTransId="{0406483D-1C1B-D348-8420-30F5CCB2B482}"/>
    <dgm:cxn modelId="{4EF58278-42A4-8B42-B414-0FA2F79D6DBA}" srcId="{BEEE8AD2-0FD7-8F4A-9530-F3B3146FDFB2}" destId="{64ED4BDD-9706-CD4B-8BAD-425B3D3324DD}" srcOrd="1" destOrd="0" parTransId="{5CCEA4DF-CC8B-DE47-AABA-AF6CFAA25753}" sibTransId="{09021C83-BCA9-D54E-A56A-9C85B815EA68}"/>
    <dgm:cxn modelId="{2A238151-DBB2-794E-A964-9DB05528A9FC}" type="presOf" srcId="{C87F7B7A-7BCA-4044-98D7-56666E93C480}" destId="{D67855BF-4A53-524C-BD43-077134CF55BE}" srcOrd="0" destOrd="0" presId="urn:microsoft.com/office/officeart/2005/8/layout/orgChart1"/>
    <dgm:cxn modelId="{2B52AD92-C925-2A4F-A0D3-50BF4F438DAF}" type="presOf" srcId="{A0EE9F37-8815-D849-BA5D-9C8221BAC581}" destId="{B7B94D91-7069-004E-BA26-F1E8B7A279D6}" srcOrd="0" destOrd="0" presId="urn:microsoft.com/office/officeart/2005/8/layout/orgChart1"/>
    <dgm:cxn modelId="{DA93E7F9-8426-0D44-8041-C17209092B80}" type="presOf" srcId="{A9000CF8-449D-7045-A118-04C7D7769580}" destId="{2D4BD3EA-C353-2D43-92CC-2676F2AD2600}" srcOrd="0" destOrd="0" presId="urn:microsoft.com/office/officeart/2005/8/layout/orgChart1"/>
    <dgm:cxn modelId="{98CE4DB2-AE03-9C45-8F29-2B9A55B6A540}" type="presOf" srcId="{FD5B93EB-C1A5-FD4D-991A-9C7CC9CD5B52}" destId="{83DC8B4A-3DC2-AC48-A68C-C255A9A675CA}" srcOrd="0" destOrd="0" presId="urn:microsoft.com/office/officeart/2005/8/layout/orgChart1"/>
    <dgm:cxn modelId="{A6BEECF2-92F2-474A-87AF-DA228852038F}" type="presOf" srcId="{F7164C8A-C2E8-8A4E-B64F-8A99065AB450}" destId="{B06BA9A8-A5A4-8F45-AE00-30DDE989A64F}" srcOrd="1" destOrd="0" presId="urn:microsoft.com/office/officeart/2005/8/layout/orgChart1"/>
    <dgm:cxn modelId="{96265D86-D057-0341-96B3-B6A88B9F2439}" type="presOf" srcId="{FF54B73D-11EB-374A-B95A-E32CAFC56AC9}" destId="{F2127890-6BAB-A54F-A803-DD4234C1C4B5}" srcOrd="1" destOrd="0" presId="urn:microsoft.com/office/officeart/2005/8/layout/orgChart1"/>
    <dgm:cxn modelId="{BA0034E6-ED3F-B442-BF77-58BB94F13167}" type="presOf" srcId="{C0838336-B41B-6D4D-8FA6-0F4B5EA83D3D}" destId="{B48ABB07-CB3C-4B43-9053-E22EC05F3092}" srcOrd="1" destOrd="0" presId="urn:microsoft.com/office/officeart/2005/8/layout/orgChart1"/>
    <dgm:cxn modelId="{1FBFDE2E-CC8A-9A47-8175-024AEFAA1947}" type="presOf" srcId="{6B084DBE-71F0-7248-9AAF-646B41C7F2EF}" destId="{BC7FD433-7C91-A04A-9878-9CD4964F7D17}" srcOrd="0" destOrd="0" presId="urn:microsoft.com/office/officeart/2005/8/layout/orgChart1"/>
    <dgm:cxn modelId="{D89D7EAF-B2AB-394C-A465-C942A700B4BC}" type="presOf" srcId="{E3E88451-857F-E14C-91C0-76312BF5444D}" destId="{F8AA79C2-1B35-2D47-B8E6-FD7C7230A348}" srcOrd="0" destOrd="0" presId="urn:microsoft.com/office/officeart/2005/8/layout/orgChart1"/>
    <dgm:cxn modelId="{F31FA752-EB3A-3648-B2A7-08EA99717242}" type="presOf" srcId="{FF54B73D-11EB-374A-B95A-E32CAFC56AC9}" destId="{90D27354-7214-2D46-8579-ECFD3821FCCC}" srcOrd="0" destOrd="0" presId="urn:microsoft.com/office/officeart/2005/8/layout/orgChart1"/>
    <dgm:cxn modelId="{2F586661-A720-2C44-B927-087B23F8369F}" type="presOf" srcId="{3D2A55FA-E133-F745-9E1C-7F7D97E265EA}" destId="{06FD4D4B-E2C2-4847-A78D-E5DF03EBA76E}" srcOrd="0" destOrd="0" presId="urn:microsoft.com/office/officeart/2005/8/layout/orgChart1"/>
    <dgm:cxn modelId="{1FAAAA95-365C-F14F-AAC8-5B8DDECDE1C2}" type="presOf" srcId="{57A80DEC-067B-5640-B02D-0EDD46063E0D}" destId="{24ECE156-9E73-1B41-B010-20A8E95EFCE8}" srcOrd="0" destOrd="0" presId="urn:microsoft.com/office/officeart/2005/8/layout/orgChart1"/>
    <dgm:cxn modelId="{EB183E90-789E-3148-98AD-906946AE1C4C}" type="presOf" srcId="{CF7EC859-6499-F14E-BB72-3D0233597D04}" destId="{E3E866E4-264A-6F47-A5FB-8467AA7BD6F0}" srcOrd="0" destOrd="0" presId="urn:microsoft.com/office/officeart/2005/8/layout/orgChart1"/>
    <dgm:cxn modelId="{4928EF16-1C78-8C4D-AE37-F1B11FC5DEE3}" srcId="{C3C6AD44-94EA-1F44-93CC-942C39407A1E}" destId="{3D2A55FA-E133-F745-9E1C-7F7D97E265EA}" srcOrd="1" destOrd="0" parTransId="{EB7B9FDB-D229-EF4B-B752-05FA7D2AD3A7}" sibTransId="{E1EC9B5A-E082-7C4A-B4A6-4FA40F822D58}"/>
    <dgm:cxn modelId="{B3B872C1-E2A3-D343-B69F-62F6B56C2EC5}" srcId="{BEEE8AD2-0FD7-8F4A-9530-F3B3146FDFB2}" destId="{A0EE9F37-8815-D849-BA5D-9C8221BAC581}" srcOrd="2" destOrd="0" parTransId="{FDCA9718-3F39-DD41-B130-BF99245512F8}" sibTransId="{AFB3F50D-00F4-C645-8524-E03E9C78C4F8}"/>
    <dgm:cxn modelId="{A88AFD97-F205-CD4B-ADE5-A2B9D20672CC}" type="presOf" srcId="{CF7EC859-6499-F14E-BB72-3D0233597D04}" destId="{DD4A38F9-4BAC-424E-9C89-08DAA76572A5}" srcOrd="1" destOrd="0" presId="urn:microsoft.com/office/officeart/2005/8/layout/orgChart1"/>
    <dgm:cxn modelId="{D02F71E2-B20A-B04D-8804-9743CF1D6379}" type="presOf" srcId="{64ED4BDD-9706-CD4B-8BAD-425B3D3324DD}" destId="{40715770-97AC-4143-AC0F-B9ED3D903DB2}" srcOrd="0" destOrd="0" presId="urn:microsoft.com/office/officeart/2005/8/layout/orgChart1"/>
    <dgm:cxn modelId="{9501BA81-05DB-0A4C-83EE-C129C464896A}" type="presOf" srcId="{13B971D4-DA76-7A47-A69E-48A1442F59EF}" destId="{171E0C77-9BD0-9344-9C3C-6F2F3528E51E}" srcOrd="0" destOrd="0" presId="urn:microsoft.com/office/officeart/2005/8/layout/orgChart1"/>
    <dgm:cxn modelId="{C7197EA5-7C44-2E42-8509-DB088D0E3BFF}" type="presOf" srcId="{5E081146-5F3D-BB4C-AD04-0D7CE19A3872}" destId="{42DBFB4C-4EA6-074F-96A8-6CCC31AAB149}" srcOrd="0" destOrd="0" presId="urn:microsoft.com/office/officeart/2005/8/layout/orgChart1"/>
    <dgm:cxn modelId="{CB954AD3-CE56-F34F-BD2D-2BA752F0C9C7}" type="presOf" srcId="{262ADED3-2D7D-CE48-B41F-4FEA58E7F26B}" destId="{6AE83864-51C9-BB42-A376-230063B3D782}" srcOrd="0" destOrd="0" presId="urn:microsoft.com/office/officeart/2005/8/layout/orgChart1"/>
    <dgm:cxn modelId="{CB72F22D-34A8-124A-96DA-58F24DDD343C}" type="presOf" srcId="{4CFB49AE-D6EA-CA4D-B1B8-4F814FDCE1D3}" destId="{61E9AC78-AF89-8E40-AA9D-773B4A867DB1}" srcOrd="1" destOrd="0" presId="urn:microsoft.com/office/officeart/2005/8/layout/orgChart1"/>
    <dgm:cxn modelId="{D1A4D54C-8D3A-CC43-B7B2-46793BE2CAE5}" type="presOf" srcId="{5F1016E2-8F34-354C-BE06-608298F7B411}" destId="{6FC5803E-146E-4247-BA93-5D4BD167EC16}" srcOrd="0" destOrd="0" presId="urn:microsoft.com/office/officeart/2005/8/layout/orgChart1"/>
    <dgm:cxn modelId="{1705DFD0-6A05-6F49-ACA9-A4CD8006BD13}" type="presOf" srcId="{5B8321F7-3125-B54B-A34F-A521F3688363}" destId="{8D650EFC-A911-E24F-A480-64B31D26995A}" srcOrd="0" destOrd="0" presId="urn:microsoft.com/office/officeart/2005/8/layout/orgChart1"/>
    <dgm:cxn modelId="{D5D44A13-E5F3-FC46-83FA-FA5BB3615B7B}" type="presParOf" srcId="{171E0C77-9BD0-9344-9C3C-6F2F3528E51E}" destId="{C4F9C963-3661-C741-A3C8-8593491F7CB6}" srcOrd="0" destOrd="0" presId="urn:microsoft.com/office/officeart/2005/8/layout/orgChart1"/>
    <dgm:cxn modelId="{0150FF7B-9A4D-CF43-9BCB-C446E2460491}" type="presParOf" srcId="{C4F9C963-3661-C741-A3C8-8593491F7CB6}" destId="{C9AAD73C-57DF-994E-911F-5B66ACF99DBC}" srcOrd="0" destOrd="0" presId="urn:microsoft.com/office/officeart/2005/8/layout/orgChart1"/>
    <dgm:cxn modelId="{E33FA97D-C941-4C4A-B205-A7FB3FCAA990}" type="presParOf" srcId="{C9AAD73C-57DF-994E-911F-5B66ACF99DBC}" destId="{F6ED2EE8-0816-1944-AAC1-547FC25B185B}" srcOrd="0" destOrd="0" presId="urn:microsoft.com/office/officeart/2005/8/layout/orgChart1"/>
    <dgm:cxn modelId="{DCEB9D6D-7FC1-DE44-A475-F239CCCE65E6}" type="presParOf" srcId="{C9AAD73C-57DF-994E-911F-5B66ACF99DBC}" destId="{93E64E68-2D4B-6E4D-BFE9-D59935AA72DA}" srcOrd="1" destOrd="0" presId="urn:microsoft.com/office/officeart/2005/8/layout/orgChart1"/>
    <dgm:cxn modelId="{A6670A1A-F07E-DC44-B733-7FA47E499A02}" type="presParOf" srcId="{C4F9C963-3661-C741-A3C8-8593491F7CB6}" destId="{1E473433-C5A3-5542-9E96-6E772832E0B0}" srcOrd="1" destOrd="0" presId="urn:microsoft.com/office/officeart/2005/8/layout/orgChart1"/>
    <dgm:cxn modelId="{2B84CDD7-B204-2849-88EE-AFF7CDD498C9}" type="presParOf" srcId="{1E473433-C5A3-5542-9E96-6E772832E0B0}" destId="{7497048F-F54C-F544-8074-28CE5E4F568E}" srcOrd="0" destOrd="0" presId="urn:microsoft.com/office/officeart/2005/8/layout/orgChart1"/>
    <dgm:cxn modelId="{F473312F-216D-7C49-B52C-5FE927B8CB65}" type="presParOf" srcId="{1E473433-C5A3-5542-9E96-6E772832E0B0}" destId="{2B09159D-6A64-204D-A1CA-1B4F82D5B3ED}" srcOrd="1" destOrd="0" presId="urn:microsoft.com/office/officeart/2005/8/layout/orgChart1"/>
    <dgm:cxn modelId="{A672AC87-4CEE-3849-8850-1C035C1C1C68}" type="presParOf" srcId="{2B09159D-6A64-204D-A1CA-1B4F82D5B3ED}" destId="{2870D2CC-E9DC-1F48-A861-B38A7BA3B09B}" srcOrd="0" destOrd="0" presId="urn:microsoft.com/office/officeart/2005/8/layout/orgChart1"/>
    <dgm:cxn modelId="{16CD5A36-6C98-6B47-85E8-217C382339E1}" type="presParOf" srcId="{2870D2CC-E9DC-1F48-A861-B38A7BA3B09B}" destId="{90D27354-7214-2D46-8579-ECFD3821FCCC}" srcOrd="0" destOrd="0" presId="urn:microsoft.com/office/officeart/2005/8/layout/orgChart1"/>
    <dgm:cxn modelId="{7A744880-1DF4-1B4A-A4F3-EB353FBFF34B}" type="presParOf" srcId="{2870D2CC-E9DC-1F48-A861-B38A7BA3B09B}" destId="{F2127890-6BAB-A54F-A803-DD4234C1C4B5}" srcOrd="1" destOrd="0" presId="urn:microsoft.com/office/officeart/2005/8/layout/orgChart1"/>
    <dgm:cxn modelId="{6C969A30-AA32-FE4F-90AE-61D1B4748FE5}" type="presParOf" srcId="{2B09159D-6A64-204D-A1CA-1B4F82D5B3ED}" destId="{1DACFDAE-2E1F-4F48-B109-055AAA90F066}" srcOrd="1" destOrd="0" presId="urn:microsoft.com/office/officeart/2005/8/layout/orgChart1"/>
    <dgm:cxn modelId="{E241CD6E-5012-0D44-809F-B9CF2E531C96}" type="presParOf" srcId="{1DACFDAE-2E1F-4F48-B109-055AAA90F066}" destId="{8D650EFC-A911-E24F-A480-64B31D26995A}" srcOrd="0" destOrd="0" presId="urn:microsoft.com/office/officeart/2005/8/layout/orgChart1"/>
    <dgm:cxn modelId="{26984BFF-7B4A-3A4F-9CD3-CFC122559E9A}" type="presParOf" srcId="{1DACFDAE-2E1F-4F48-B109-055AAA90F066}" destId="{88E999FC-AE81-9E49-8986-B82EB0009550}" srcOrd="1" destOrd="0" presId="urn:microsoft.com/office/officeart/2005/8/layout/orgChart1"/>
    <dgm:cxn modelId="{F920D841-4F73-2044-A229-CB6E8A796616}" type="presParOf" srcId="{88E999FC-AE81-9E49-8986-B82EB0009550}" destId="{BC697837-7980-B342-8D05-E5802A7A8BE5}" srcOrd="0" destOrd="0" presId="urn:microsoft.com/office/officeart/2005/8/layout/orgChart1"/>
    <dgm:cxn modelId="{65B7E07D-3B86-744B-A3EA-7A01C159454D}" type="presParOf" srcId="{BC697837-7980-B342-8D05-E5802A7A8BE5}" destId="{F84E5E27-0E6B-FE48-A524-27714DD2401B}" srcOrd="0" destOrd="0" presId="urn:microsoft.com/office/officeart/2005/8/layout/orgChart1"/>
    <dgm:cxn modelId="{9359DAE1-4741-A144-9FA5-E196719A7C16}" type="presParOf" srcId="{BC697837-7980-B342-8D05-E5802A7A8BE5}" destId="{61150404-AC08-DF48-8FD5-980847535CE7}" srcOrd="1" destOrd="0" presId="urn:microsoft.com/office/officeart/2005/8/layout/orgChart1"/>
    <dgm:cxn modelId="{BA23EDEE-E759-F341-B3F8-08995B1B6D81}" type="presParOf" srcId="{88E999FC-AE81-9E49-8986-B82EB0009550}" destId="{6C16EE49-279D-D246-A667-66D8EB7CFB28}" srcOrd="1" destOrd="0" presId="urn:microsoft.com/office/officeart/2005/8/layout/orgChart1"/>
    <dgm:cxn modelId="{D9E43C36-102E-3646-B8AF-68E79ECEC2B5}" type="presParOf" srcId="{88E999FC-AE81-9E49-8986-B82EB0009550}" destId="{821B0E01-EB50-E74B-9CF8-BE698604B024}" srcOrd="2" destOrd="0" presId="urn:microsoft.com/office/officeart/2005/8/layout/orgChart1"/>
    <dgm:cxn modelId="{2B34A40B-5CD4-6843-9E62-8CE812E1446D}" type="presParOf" srcId="{1DACFDAE-2E1F-4F48-B109-055AAA90F066}" destId="{7C1F2CA8-D5FA-2C4D-885A-4427C2C2C1CF}" srcOrd="2" destOrd="0" presId="urn:microsoft.com/office/officeart/2005/8/layout/orgChart1"/>
    <dgm:cxn modelId="{5EB3C9B2-19D3-2345-8E8D-75B3180182DF}" type="presParOf" srcId="{1DACFDAE-2E1F-4F48-B109-055AAA90F066}" destId="{73352448-32D9-2048-853B-800311B29054}" srcOrd="3" destOrd="0" presId="urn:microsoft.com/office/officeart/2005/8/layout/orgChart1"/>
    <dgm:cxn modelId="{D209B4AE-908B-4C43-A493-FB4818F27311}" type="presParOf" srcId="{73352448-32D9-2048-853B-800311B29054}" destId="{56FCF924-57D6-A144-AFEC-59C1A6D28121}" srcOrd="0" destOrd="0" presId="urn:microsoft.com/office/officeart/2005/8/layout/orgChart1"/>
    <dgm:cxn modelId="{237FFD7D-5C12-A340-BB1C-067F57E15309}" type="presParOf" srcId="{56FCF924-57D6-A144-AFEC-59C1A6D28121}" destId="{E3E866E4-264A-6F47-A5FB-8467AA7BD6F0}" srcOrd="0" destOrd="0" presId="urn:microsoft.com/office/officeart/2005/8/layout/orgChart1"/>
    <dgm:cxn modelId="{9499B6B8-2FB6-7848-98BA-7D0B2CBE816B}" type="presParOf" srcId="{56FCF924-57D6-A144-AFEC-59C1A6D28121}" destId="{DD4A38F9-4BAC-424E-9C89-08DAA76572A5}" srcOrd="1" destOrd="0" presId="urn:microsoft.com/office/officeart/2005/8/layout/orgChart1"/>
    <dgm:cxn modelId="{1917F254-3B03-8C49-B07A-811CC697958D}" type="presParOf" srcId="{73352448-32D9-2048-853B-800311B29054}" destId="{490ACFBE-F263-1E44-964E-D7C9574F32A7}" srcOrd="1" destOrd="0" presId="urn:microsoft.com/office/officeart/2005/8/layout/orgChart1"/>
    <dgm:cxn modelId="{0AFB5E29-6F95-DD4A-A10B-66CB5EF3A53B}" type="presParOf" srcId="{73352448-32D9-2048-853B-800311B29054}" destId="{02F21DAC-6D68-D542-801F-5869B451C702}" srcOrd="2" destOrd="0" presId="urn:microsoft.com/office/officeart/2005/8/layout/orgChart1"/>
    <dgm:cxn modelId="{977748C3-F0D0-1E44-B510-5D90B1E27FD9}" type="presParOf" srcId="{1DACFDAE-2E1F-4F48-B109-055AAA90F066}" destId="{83F89C82-B8AF-AB45-8261-18B2A58F8D58}" srcOrd="4" destOrd="0" presId="urn:microsoft.com/office/officeart/2005/8/layout/orgChart1"/>
    <dgm:cxn modelId="{3403605F-A9C1-4745-9076-36FBF32BD40D}" type="presParOf" srcId="{1DACFDAE-2E1F-4F48-B109-055AAA90F066}" destId="{90213196-97B9-6B44-A1A3-FEEDAAB00843}" srcOrd="5" destOrd="0" presId="urn:microsoft.com/office/officeart/2005/8/layout/orgChart1"/>
    <dgm:cxn modelId="{B7D9EFB2-3929-CF40-8EAA-8284DAEAB2E3}" type="presParOf" srcId="{90213196-97B9-6B44-A1A3-FEEDAAB00843}" destId="{ABA45A22-F13C-A847-AA81-B6A15F6AAB53}" srcOrd="0" destOrd="0" presId="urn:microsoft.com/office/officeart/2005/8/layout/orgChart1"/>
    <dgm:cxn modelId="{D550FF40-3C8E-AA41-B13D-7801A137A7F3}" type="presParOf" srcId="{ABA45A22-F13C-A847-AA81-B6A15F6AAB53}" destId="{C209F254-929B-AA4B-BB0E-5071A83AD04B}" srcOrd="0" destOrd="0" presId="urn:microsoft.com/office/officeart/2005/8/layout/orgChart1"/>
    <dgm:cxn modelId="{916980AF-BC4C-4641-8F76-77BD1AE55D71}" type="presParOf" srcId="{ABA45A22-F13C-A847-AA81-B6A15F6AAB53}" destId="{98CAC864-4C97-EC49-BBC6-A1FEA220DA8A}" srcOrd="1" destOrd="0" presId="urn:microsoft.com/office/officeart/2005/8/layout/orgChart1"/>
    <dgm:cxn modelId="{24408734-1210-F74B-99B4-1DEFE9A3BFE3}" type="presParOf" srcId="{90213196-97B9-6B44-A1A3-FEEDAAB00843}" destId="{193543F8-A80A-7546-A80C-65E060698F51}" srcOrd="1" destOrd="0" presId="urn:microsoft.com/office/officeart/2005/8/layout/orgChart1"/>
    <dgm:cxn modelId="{5F2AE172-45B2-EA42-ACC7-8CE5B1FC36CC}" type="presParOf" srcId="{90213196-97B9-6B44-A1A3-FEEDAAB00843}" destId="{0AB317DF-ECCA-1C4D-A24B-ACAD42792B2F}" srcOrd="2" destOrd="0" presId="urn:microsoft.com/office/officeart/2005/8/layout/orgChart1"/>
    <dgm:cxn modelId="{1E7C38F3-F6E6-CE4E-825E-80FC1078BD68}" type="presParOf" srcId="{2B09159D-6A64-204D-A1CA-1B4F82D5B3ED}" destId="{E9AA171E-8A04-4D43-B66A-E1D9FD84F5D6}" srcOrd="2" destOrd="0" presId="urn:microsoft.com/office/officeart/2005/8/layout/orgChart1"/>
    <dgm:cxn modelId="{CA8E04B6-D637-284F-9679-0513B402C1AD}" type="presParOf" srcId="{1E473433-C5A3-5542-9E96-6E772832E0B0}" destId="{98183220-5E9A-B24F-9830-819B0D7CD406}" srcOrd="2" destOrd="0" presId="urn:microsoft.com/office/officeart/2005/8/layout/orgChart1"/>
    <dgm:cxn modelId="{F943A6E8-4AA3-6246-813B-4B962E93F098}" type="presParOf" srcId="{1E473433-C5A3-5542-9E96-6E772832E0B0}" destId="{55986F8A-D644-3644-970A-654223364E18}" srcOrd="3" destOrd="0" presId="urn:microsoft.com/office/officeart/2005/8/layout/orgChart1"/>
    <dgm:cxn modelId="{C7BFD6F5-DEDE-9F42-8082-CA690A101B4F}" type="presParOf" srcId="{55986F8A-D644-3644-970A-654223364E18}" destId="{AF02A998-6D7E-5C4E-AD7E-87607EEAFBBA}" srcOrd="0" destOrd="0" presId="urn:microsoft.com/office/officeart/2005/8/layout/orgChart1"/>
    <dgm:cxn modelId="{7835476E-C0F8-E446-8B7F-102F31A837F0}" type="presParOf" srcId="{AF02A998-6D7E-5C4E-AD7E-87607EEAFBBA}" destId="{40715770-97AC-4143-AC0F-B9ED3D903DB2}" srcOrd="0" destOrd="0" presId="urn:microsoft.com/office/officeart/2005/8/layout/orgChart1"/>
    <dgm:cxn modelId="{65DBB2A7-9AC5-494D-BBBB-3573073A4267}" type="presParOf" srcId="{AF02A998-6D7E-5C4E-AD7E-87607EEAFBBA}" destId="{4479A64C-FA6D-D24B-96BB-204703B282A8}" srcOrd="1" destOrd="0" presId="urn:microsoft.com/office/officeart/2005/8/layout/orgChart1"/>
    <dgm:cxn modelId="{01FC87E2-C359-504A-8972-FFA47F71FCE8}" type="presParOf" srcId="{55986F8A-D644-3644-970A-654223364E18}" destId="{1BC90ADD-40C5-AA4A-B2D9-75DF9C57D1BC}" srcOrd="1" destOrd="0" presId="urn:microsoft.com/office/officeart/2005/8/layout/orgChart1"/>
    <dgm:cxn modelId="{AE6E7BA1-F296-CD4A-BF77-A92C3B496C30}" type="presParOf" srcId="{1BC90ADD-40C5-AA4A-B2D9-75DF9C57D1BC}" destId="{4249648D-31F1-7A4A-BF47-EE8361CF7E3B}" srcOrd="0" destOrd="0" presId="urn:microsoft.com/office/officeart/2005/8/layout/orgChart1"/>
    <dgm:cxn modelId="{8E21449E-4FF8-6347-B452-B2D0237FC907}" type="presParOf" srcId="{1BC90ADD-40C5-AA4A-B2D9-75DF9C57D1BC}" destId="{17E857D6-0CC5-2A4D-8FAA-A0D792318911}" srcOrd="1" destOrd="0" presId="urn:microsoft.com/office/officeart/2005/8/layout/orgChart1"/>
    <dgm:cxn modelId="{A70524A9-98A3-4848-8FF8-E5575DA2FAE7}" type="presParOf" srcId="{17E857D6-0CC5-2A4D-8FAA-A0D792318911}" destId="{B2B65815-05A8-6B48-B9DB-F88F8EE65DA3}" srcOrd="0" destOrd="0" presId="urn:microsoft.com/office/officeart/2005/8/layout/orgChart1"/>
    <dgm:cxn modelId="{43CB3DC5-8C57-4E46-8321-53937EF6F425}" type="presParOf" srcId="{B2B65815-05A8-6B48-B9DB-F88F8EE65DA3}" destId="{BC7FD433-7C91-A04A-9878-9CD4964F7D17}" srcOrd="0" destOrd="0" presId="urn:microsoft.com/office/officeart/2005/8/layout/orgChart1"/>
    <dgm:cxn modelId="{B9C73A57-553F-A144-937A-DEF8A2656FE5}" type="presParOf" srcId="{B2B65815-05A8-6B48-B9DB-F88F8EE65DA3}" destId="{F8DFE314-238B-CF43-9781-F6AFB24A9A2B}" srcOrd="1" destOrd="0" presId="urn:microsoft.com/office/officeart/2005/8/layout/orgChart1"/>
    <dgm:cxn modelId="{7EE1472E-29B9-AB4C-AF7A-F022CA7261F6}" type="presParOf" srcId="{17E857D6-0CC5-2A4D-8FAA-A0D792318911}" destId="{577D5C4F-CA0E-E845-8601-4B126AE69CBA}" srcOrd="1" destOrd="0" presId="urn:microsoft.com/office/officeart/2005/8/layout/orgChart1"/>
    <dgm:cxn modelId="{2AE240A2-43AD-2443-AF0F-411EF0134FC3}" type="presParOf" srcId="{17E857D6-0CC5-2A4D-8FAA-A0D792318911}" destId="{7B6276FE-F320-084E-B82E-D59DC0CFBD7D}" srcOrd="2" destOrd="0" presId="urn:microsoft.com/office/officeart/2005/8/layout/orgChart1"/>
    <dgm:cxn modelId="{0CFE47CE-FC2B-1247-A7A0-5B2949F7CF73}" type="presParOf" srcId="{1BC90ADD-40C5-AA4A-B2D9-75DF9C57D1BC}" destId="{76601424-6E50-0D45-ADE8-96BECBC8D2CA}" srcOrd="2" destOrd="0" presId="urn:microsoft.com/office/officeart/2005/8/layout/orgChart1"/>
    <dgm:cxn modelId="{CC05CA9D-4C3C-5843-82AD-0E592CAEA76E}" type="presParOf" srcId="{1BC90ADD-40C5-AA4A-B2D9-75DF9C57D1BC}" destId="{352F165A-9C79-8043-AC57-A3F418C57133}" srcOrd="3" destOrd="0" presId="urn:microsoft.com/office/officeart/2005/8/layout/orgChart1"/>
    <dgm:cxn modelId="{101AE318-6321-3842-9E79-9718E7A8F763}" type="presParOf" srcId="{352F165A-9C79-8043-AC57-A3F418C57133}" destId="{A8B088D9-996E-8A4B-80C1-394B52842D7D}" srcOrd="0" destOrd="0" presId="urn:microsoft.com/office/officeart/2005/8/layout/orgChart1"/>
    <dgm:cxn modelId="{092A61AF-23A6-6E48-B2E6-E5D0C55EDD4E}" type="presParOf" srcId="{A8B088D9-996E-8A4B-80C1-394B52842D7D}" destId="{0DCBFCF2-72A3-0449-9326-471A7F445E4D}" srcOrd="0" destOrd="0" presId="urn:microsoft.com/office/officeart/2005/8/layout/orgChart1"/>
    <dgm:cxn modelId="{3EBBAFE0-041D-2D41-B6CA-C8C047D59FCF}" type="presParOf" srcId="{A8B088D9-996E-8A4B-80C1-394B52842D7D}" destId="{61E9AC78-AF89-8E40-AA9D-773B4A867DB1}" srcOrd="1" destOrd="0" presId="urn:microsoft.com/office/officeart/2005/8/layout/orgChart1"/>
    <dgm:cxn modelId="{D568C611-097C-8749-B59B-C81B64BC6CC7}" type="presParOf" srcId="{352F165A-9C79-8043-AC57-A3F418C57133}" destId="{627C20F9-8B2B-E747-8B8D-A549651586DF}" srcOrd="1" destOrd="0" presId="urn:microsoft.com/office/officeart/2005/8/layout/orgChart1"/>
    <dgm:cxn modelId="{2B876192-CB90-5744-8394-51D8ECC9F38C}" type="presParOf" srcId="{352F165A-9C79-8043-AC57-A3F418C57133}" destId="{2F3372F2-5D20-1F4D-8870-8AD8E9A33EA3}" srcOrd="2" destOrd="0" presId="urn:microsoft.com/office/officeart/2005/8/layout/orgChart1"/>
    <dgm:cxn modelId="{50B3EA50-28B4-1049-8949-1F0DF4EE73B0}" type="presParOf" srcId="{1BC90ADD-40C5-AA4A-B2D9-75DF9C57D1BC}" destId="{5BE0CC94-0348-4849-B9DE-766C9B8BA818}" srcOrd="4" destOrd="0" presId="urn:microsoft.com/office/officeart/2005/8/layout/orgChart1"/>
    <dgm:cxn modelId="{1EFE6BC2-E1A1-5540-A4DC-4CF453919DB8}" type="presParOf" srcId="{1BC90ADD-40C5-AA4A-B2D9-75DF9C57D1BC}" destId="{28F10B31-2187-0843-A39E-0FB710F300E3}" srcOrd="5" destOrd="0" presId="urn:microsoft.com/office/officeart/2005/8/layout/orgChart1"/>
    <dgm:cxn modelId="{D6CCA8AA-9DA0-7F43-B02A-8A46E10F3E49}" type="presParOf" srcId="{28F10B31-2187-0843-A39E-0FB710F300E3}" destId="{1E3ECE9A-2DF0-B74D-A6D8-8AC1F274D3BE}" srcOrd="0" destOrd="0" presId="urn:microsoft.com/office/officeart/2005/8/layout/orgChart1"/>
    <dgm:cxn modelId="{D58D4FB8-2240-C440-94E9-DC77CDC45869}" type="presParOf" srcId="{1E3ECE9A-2DF0-B74D-A6D8-8AC1F274D3BE}" destId="{24ECE156-9E73-1B41-B010-20A8E95EFCE8}" srcOrd="0" destOrd="0" presId="urn:microsoft.com/office/officeart/2005/8/layout/orgChart1"/>
    <dgm:cxn modelId="{4F71B0E1-EB66-0D46-A89C-B8A6835406D2}" type="presParOf" srcId="{1E3ECE9A-2DF0-B74D-A6D8-8AC1F274D3BE}" destId="{B66BBD06-41E7-994D-8AFC-DA19BC97D7CB}" srcOrd="1" destOrd="0" presId="urn:microsoft.com/office/officeart/2005/8/layout/orgChart1"/>
    <dgm:cxn modelId="{651DA569-EF38-D843-BE91-75117527DF3D}" type="presParOf" srcId="{28F10B31-2187-0843-A39E-0FB710F300E3}" destId="{D00220C2-26E4-9B48-BB38-6D474F0FB83D}" srcOrd="1" destOrd="0" presId="urn:microsoft.com/office/officeart/2005/8/layout/orgChart1"/>
    <dgm:cxn modelId="{A691D612-5931-FA45-9AAE-9E394348F55B}" type="presParOf" srcId="{28F10B31-2187-0843-A39E-0FB710F300E3}" destId="{16228578-CEA3-024D-9AA7-B2999EBBAD68}" srcOrd="2" destOrd="0" presId="urn:microsoft.com/office/officeart/2005/8/layout/orgChart1"/>
    <dgm:cxn modelId="{558FA47D-CC58-D54D-B8F9-6F5F1D8AF237}" type="presParOf" srcId="{55986F8A-D644-3644-970A-654223364E18}" destId="{CF73004F-646C-C043-BAB5-18EC0F8F5F7E}" srcOrd="2" destOrd="0" presId="urn:microsoft.com/office/officeart/2005/8/layout/orgChart1"/>
    <dgm:cxn modelId="{026E3DC2-30BE-ED49-B285-1CDE081018AA}" type="presParOf" srcId="{1E473433-C5A3-5542-9E96-6E772832E0B0}" destId="{9777585C-4AF5-0E4D-8788-3F07CBB0E719}" srcOrd="4" destOrd="0" presId="urn:microsoft.com/office/officeart/2005/8/layout/orgChart1"/>
    <dgm:cxn modelId="{2B226F7C-044F-5E4C-AF5C-FAAB9EEA3C64}" type="presParOf" srcId="{1E473433-C5A3-5542-9E96-6E772832E0B0}" destId="{88D1607C-0BAB-2448-B419-CF920F2592DD}" srcOrd="5" destOrd="0" presId="urn:microsoft.com/office/officeart/2005/8/layout/orgChart1"/>
    <dgm:cxn modelId="{2FBCF2FB-EA35-EE41-91D4-415FAF67C51C}" type="presParOf" srcId="{88D1607C-0BAB-2448-B419-CF920F2592DD}" destId="{A737A352-3BBC-6E40-96B0-2DAC5D9506C4}" srcOrd="0" destOrd="0" presId="urn:microsoft.com/office/officeart/2005/8/layout/orgChart1"/>
    <dgm:cxn modelId="{4E4EF276-8E96-9140-BD71-A91128C737AE}" type="presParOf" srcId="{A737A352-3BBC-6E40-96B0-2DAC5D9506C4}" destId="{B7B94D91-7069-004E-BA26-F1E8B7A279D6}" srcOrd="0" destOrd="0" presId="urn:microsoft.com/office/officeart/2005/8/layout/orgChart1"/>
    <dgm:cxn modelId="{07E1AF07-F117-304D-BF6D-094F84DF3608}" type="presParOf" srcId="{A737A352-3BBC-6E40-96B0-2DAC5D9506C4}" destId="{09CECB3E-A818-594E-B2AA-A23B5F3F214E}" srcOrd="1" destOrd="0" presId="urn:microsoft.com/office/officeart/2005/8/layout/orgChart1"/>
    <dgm:cxn modelId="{885B4EC9-5129-A546-95FE-D175195AE930}" type="presParOf" srcId="{88D1607C-0BAB-2448-B419-CF920F2592DD}" destId="{E9362C1C-BF59-9B49-A9FA-4052108E4094}" srcOrd="1" destOrd="0" presId="urn:microsoft.com/office/officeart/2005/8/layout/orgChart1"/>
    <dgm:cxn modelId="{F33DBAEC-96F0-6E42-B3EC-D6DF8B2BEEAE}" type="presParOf" srcId="{E9362C1C-BF59-9B49-A9FA-4052108E4094}" destId="{57C14F71-FC06-AC41-B8E9-20DFEDE75BAA}" srcOrd="0" destOrd="0" presId="urn:microsoft.com/office/officeart/2005/8/layout/orgChart1"/>
    <dgm:cxn modelId="{4DF49E45-2FD5-6245-A8C9-3F4A5380AA17}" type="presParOf" srcId="{E9362C1C-BF59-9B49-A9FA-4052108E4094}" destId="{F4D5DF70-740A-0549-909A-B910DF363C7C}" srcOrd="1" destOrd="0" presId="urn:microsoft.com/office/officeart/2005/8/layout/orgChart1"/>
    <dgm:cxn modelId="{4AF55EE5-A3D3-C540-A335-29BD955B3FB8}" type="presParOf" srcId="{F4D5DF70-740A-0549-909A-B910DF363C7C}" destId="{88CA668F-6864-934E-B8CF-79CA711091A1}" srcOrd="0" destOrd="0" presId="urn:microsoft.com/office/officeart/2005/8/layout/orgChart1"/>
    <dgm:cxn modelId="{0264480F-AEA8-AF4D-8503-355E1A2B1043}" type="presParOf" srcId="{88CA668F-6864-934E-B8CF-79CA711091A1}" destId="{E899A39E-0EB4-E742-83D7-5FC77D0533E1}" srcOrd="0" destOrd="0" presId="urn:microsoft.com/office/officeart/2005/8/layout/orgChart1"/>
    <dgm:cxn modelId="{527C4089-BD3C-7C48-8B3A-8B14E8B53B39}" type="presParOf" srcId="{88CA668F-6864-934E-B8CF-79CA711091A1}" destId="{10D28243-EB9D-0243-BCD8-49109B86ED40}" srcOrd="1" destOrd="0" presId="urn:microsoft.com/office/officeart/2005/8/layout/orgChart1"/>
    <dgm:cxn modelId="{132C8328-8C35-4244-B19F-A0E29D6EEFC0}" type="presParOf" srcId="{F4D5DF70-740A-0549-909A-B910DF363C7C}" destId="{C45E95CD-96C1-4347-A99D-971CDBC83C5F}" srcOrd="1" destOrd="0" presId="urn:microsoft.com/office/officeart/2005/8/layout/orgChart1"/>
    <dgm:cxn modelId="{D33CDAD1-EDA1-6A4A-8EA9-F8E031AEC217}" type="presParOf" srcId="{F4D5DF70-740A-0549-909A-B910DF363C7C}" destId="{9853084B-250B-5941-9484-E2B31A7D439D}" srcOrd="2" destOrd="0" presId="urn:microsoft.com/office/officeart/2005/8/layout/orgChart1"/>
    <dgm:cxn modelId="{5D4E1E80-FE85-C846-8667-9897060C8EE7}" type="presParOf" srcId="{E9362C1C-BF59-9B49-A9FA-4052108E4094}" destId="{6AE83864-51C9-BB42-A376-230063B3D782}" srcOrd="2" destOrd="0" presId="urn:microsoft.com/office/officeart/2005/8/layout/orgChart1"/>
    <dgm:cxn modelId="{1FD9504E-32AC-F647-B748-2D00E9E162D8}" type="presParOf" srcId="{E9362C1C-BF59-9B49-A9FA-4052108E4094}" destId="{11ACAB62-12C5-D743-A974-FD30DC4BE886}" srcOrd="3" destOrd="0" presId="urn:microsoft.com/office/officeart/2005/8/layout/orgChart1"/>
    <dgm:cxn modelId="{2963F9A6-81DF-F643-A286-833BA8EEDEC5}" type="presParOf" srcId="{11ACAB62-12C5-D743-A974-FD30DC4BE886}" destId="{8FBF31E3-E88F-504D-8369-B354A216E5F9}" srcOrd="0" destOrd="0" presId="urn:microsoft.com/office/officeart/2005/8/layout/orgChart1"/>
    <dgm:cxn modelId="{23C515E8-3AC2-6F4B-BB1D-066932D542A2}" type="presParOf" srcId="{8FBF31E3-E88F-504D-8369-B354A216E5F9}" destId="{B7EA1F92-A105-4047-AF89-6555AA16332D}" srcOrd="0" destOrd="0" presId="urn:microsoft.com/office/officeart/2005/8/layout/orgChart1"/>
    <dgm:cxn modelId="{D07DA893-5787-6746-B892-0B15AF0FFD49}" type="presParOf" srcId="{8FBF31E3-E88F-504D-8369-B354A216E5F9}" destId="{F60C43A9-6726-0D45-9322-21D8D81D242B}" srcOrd="1" destOrd="0" presId="urn:microsoft.com/office/officeart/2005/8/layout/orgChart1"/>
    <dgm:cxn modelId="{2F827A74-72BC-4C49-AAA1-20AD8943C136}" type="presParOf" srcId="{11ACAB62-12C5-D743-A974-FD30DC4BE886}" destId="{9B71BDFF-9DFA-5140-A586-A4F6CB1FC480}" srcOrd="1" destOrd="0" presId="urn:microsoft.com/office/officeart/2005/8/layout/orgChart1"/>
    <dgm:cxn modelId="{42B5C493-81B0-C545-92B1-B9A3ED645669}" type="presParOf" srcId="{11ACAB62-12C5-D743-A974-FD30DC4BE886}" destId="{5134BA7C-DF59-164F-8A79-F532A30F26F7}" srcOrd="2" destOrd="0" presId="urn:microsoft.com/office/officeart/2005/8/layout/orgChart1"/>
    <dgm:cxn modelId="{DCC4C070-617C-FE40-AAAF-B1F7252DE2A2}" type="presParOf" srcId="{E9362C1C-BF59-9B49-A9FA-4052108E4094}" destId="{3075718B-A619-2F47-B4F6-CB1F9996BAFF}" srcOrd="4" destOrd="0" presId="urn:microsoft.com/office/officeart/2005/8/layout/orgChart1"/>
    <dgm:cxn modelId="{20407B50-0E14-E144-960D-A58955349854}" type="presParOf" srcId="{E9362C1C-BF59-9B49-A9FA-4052108E4094}" destId="{5D4AA50C-DD49-584F-9A7F-4535BBD8F6E0}" srcOrd="5" destOrd="0" presId="urn:microsoft.com/office/officeart/2005/8/layout/orgChart1"/>
    <dgm:cxn modelId="{50DCCB65-9D00-E746-85BC-23825E4E69F5}" type="presParOf" srcId="{5D4AA50C-DD49-584F-9A7F-4535BBD8F6E0}" destId="{BF0F0FDE-3D8B-9A4B-9175-A31E4DBE5100}" srcOrd="0" destOrd="0" presId="urn:microsoft.com/office/officeart/2005/8/layout/orgChart1"/>
    <dgm:cxn modelId="{5CC11882-7810-804D-99EB-BE25D23A928D}" type="presParOf" srcId="{BF0F0FDE-3D8B-9A4B-9175-A31E4DBE5100}" destId="{1E1896F5-A5A1-C94D-9D1D-46A8F28648DC}" srcOrd="0" destOrd="0" presId="urn:microsoft.com/office/officeart/2005/8/layout/orgChart1"/>
    <dgm:cxn modelId="{F8EB021B-60DE-FA41-AF5C-B5938128FD6F}" type="presParOf" srcId="{BF0F0FDE-3D8B-9A4B-9175-A31E4DBE5100}" destId="{B48ABB07-CB3C-4B43-9053-E22EC05F3092}" srcOrd="1" destOrd="0" presId="urn:microsoft.com/office/officeart/2005/8/layout/orgChart1"/>
    <dgm:cxn modelId="{9CE08DC5-BDBB-4E48-AFA9-15EB500D6BA3}" type="presParOf" srcId="{5D4AA50C-DD49-584F-9A7F-4535BBD8F6E0}" destId="{438C11F1-3F93-B64B-8489-6957BDECBF9D}" srcOrd="1" destOrd="0" presId="urn:microsoft.com/office/officeart/2005/8/layout/orgChart1"/>
    <dgm:cxn modelId="{6CB57ACE-D749-4049-AE97-96440CFCCBA9}" type="presParOf" srcId="{5D4AA50C-DD49-584F-9A7F-4535BBD8F6E0}" destId="{B790F208-F6D7-0E41-AE4F-252B4353271C}" srcOrd="2" destOrd="0" presId="urn:microsoft.com/office/officeart/2005/8/layout/orgChart1"/>
    <dgm:cxn modelId="{035A8D6C-73DF-C049-8F2F-CA8B296A6D56}" type="presParOf" srcId="{88D1607C-0BAB-2448-B419-CF920F2592DD}" destId="{C62BE426-1238-E44E-8267-BEEA423429CF}" srcOrd="2" destOrd="0" presId="urn:microsoft.com/office/officeart/2005/8/layout/orgChart1"/>
    <dgm:cxn modelId="{5354EFA5-0268-8340-9135-9FAE87F49D44}" type="presParOf" srcId="{1E473433-C5A3-5542-9E96-6E772832E0B0}" destId="{D67855BF-4A53-524C-BD43-077134CF55BE}" srcOrd="6" destOrd="0" presId="urn:microsoft.com/office/officeart/2005/8/layout/orgChart1"/>
    <dgm:cxn modelId="{745FE483-86CA-9042-BDA1-E1CD20CD7BEB}" type="presParOf" srcId="{1E473433-C5A3-5542-9E96-6E772832E0B0}" destId="{9D69D8D1-7F34-F242-8C35-AEA0A0F2EE94}" srcOrd="7" destOrd="0" presId="urn:microsoft.com/office/officeart/2005/8/layout/orgChart1"/>
    <dgm:cxn modelId="{CE9E3851-DE81-3F40-B503-A9CD6361B2F8}" type="presParOf" srcId="{9D69D8D1-7F34-F242-8C35-AEA0A0F2EE94}" destId="{4A87AFA6-7ADA-0C4F-8654-CF9F9567EA3B}" srcOrd="0" destOrd="0" presId="urn:microsoft.com/office/officeart/2005/8/layout/orgChart1"/>
    <dgm:cxn modelId="{C2AC32D6-7AF5-8145-B009-26A7A3AB23F7}" type="presParOf" srcId="{4A87AFA6-7ADA-0C4F-8654-CF9F9567EA3B}" destId="{2D4BD3EA-C353-2D43-92CC-2676F2AD2600}" srcOrd="0" destOrd="0" presId="urn:microsoft.com/office/officeart/2005/8/layout/orgChart1"/>
    <dgm:cxn modelId="{66B54032-348F-8946-8979-CD132B18E17A}" type="presParOf" srcId="{4A87AFA6-7ADA-0C4F-8654-CF9F9567EA3B}" destId="{BC1B57D0-D9AB-434B-AC8C-586B41D76F0F}" srcOrd="1" destOrd="0" presId="urn:microsoft.com/office/officeart/2005/8/layout/orgChart1"/>
    <dgm:cxn modelId="{1D2F507F-D848-7A47-A504-8A315D05CA4C}" type="presParOf" srcId="{9D69D8D1-7F34-F242-8C35-AEA0A0F2EE94}" destId="{EDADAF0A-5ADA-6549-831D-C0A9A23F5BE7}" srcOrd="1" destOrd="0" presId="urn:microsoft.com/office/officeart/2005/8/layout/orgChart1"/>
    <dgm:cxn modelId="{B7B94510-E7EA-2B4E-B787-A38A444C2FBF}" type="presParOf" srcId="{EDADAF0A-5ADA-6549-831D-C0A9A23F5BE7}" destId="{6FC5803E-146E-4247-BA93-5D4BD167EC16}" srcOrd="0" destOrd="0" presId="urn:microsoft.com/office/officeart/2005/8/layout/orgChart1"/>
    <dgm:cxn modelId="{4391A223-87AD-6947-A25A-31289FAA6C8B}" type="presParOf" srcId="{EDADAF0A-5ADA-6549-831D-C0A9A23F5BE7}" destId="{61D090F5-E2CF-5B45-A660-0BD7AD94F3C6}" srcOrd="1" destOrd="0" presId="urn:microsoft.com/office/officeart/2005/8/layout/orgChart1"/>
    <dgm:cxn modelId="{B9489498-2CE3-5B48-BDB6-83E0E98D24CD}" type="presParOf" srcId="{61D090F5-E2CF-5B45-A660-0BD7AD94F3C6}" destId="{E13EDB7C-3C8A-C741-8888-7DC15FFD0EB1}" srcOrd="0" destOrd="0" presId="urn:microsoft.com/office/officeart/2005/8/layout/orgChart1"/>
    <dgm:cxn modelId="{409C0AD9-2C8F-974C-A871-4DC201419F1A}" type="presParOf" srcId="{E13EDB7C-3C8A-C741-8888-7DC15FFD0EB1}" destId="{2626A984-6580-4D4A-9DB3-255E8FD773EE}" srcOrd="0" destOrd="0" presId="urn:microsoft.com/office/officeart/2005/8/layout/orgChart1"/>
    <dgm:cxn modelId="{46F45BB9-D048-E345-ABA0-E4286BDF6800}" type="presParOf" srcId="{E13EDB7C-3C8A-C741-8888-7DC15FFD0EB1}" destId="{57FC8DC7-6934-AD4E-A7F8-44F2CBAC578D}" srcOrd="1" destOrd="0" presId="urn:microsoft.com/office/officeart/2005/8/layout/orgChart1"/>
    <dgm:cxn modelId="{0B8B8A20-6BBA-5643-BA36-5DBCEC42712B}" type="presParOf" srcId="{61D090F5-E2CF-5B45-A660-0BD7AD94F3C6}" destId="{FB6E060C-2A82-6C47-A5C7-9506537CA379}" srcOrd="1" destOrd="0" presId="urn:microsoft.com/office/officeart/2005/8/layout/orgChart1"/>
    <dgm:cxn modelId="{17211705-8CDD-814E-88D4-B6537F77C396}" type="presParOf" srcId="{61D090F5-E2CF-5B45-A660-0BD7AD94F3C6}" destId="{8F918924-0AC4-C44E-92DB-1C3A1AB8F304}" srcOrd="2" destOrd="0" presId="urn:microsoft.com/office/officeart/2005/8/layout/orgChart1"/>
    <dgm:cxn modelId="{C3B3437C-11EA-4648-B2D4-A2F489FC9100}" type="presParOf" srcId="{EDADAF0A-5ADA-6549-831D-C0A9A23F5BE7}" destId="{F8AA79C2-1B35-2D47-B8E6-FD7C7230A348}" srcOrd="2" destOrd="0" presId="urn:microsoft.com/office/officeart/2005/8/layout/orgChart1"/>
    <dgm:cxn modelId="{504DF3DF-FD90-0B4B-A820-20123BBC1A2C}" type="presParOf" srcId="{EDADAF0A-5ADA-6549-831D-C0A9A23F5BE7}" destId="{5CB52809-27C1-0E49-8CF7-2D012CFB200A}" srcOrd="3" destOrd="0" presId="urn:microsoft.com/office/officeart/2005/8/layout/orgChart1"/>
    <dgm:cxn modelId="{60FC20F2-A9AD-E047-9AB9-5C284F574126}" type="presParOf" srcId="{5CB52809-27C1-0E49-8CF7-2D012CFB200A}" destId="{EF6C19A9-74D4-374D-ABBF-530E7CEF1425}" srcOrd="0" destOrd="0" presId="urn:microsoft.com/office/officeart/2005/8/layout/orgChart1"/>
    <dgm:cxn modelId="{9CAF3624-0A99-BF4B-AEB6-14D371B82C53}" type="presParOf" srcId="{EF6C19A9-74D4-374D-ABBF-530E7CEF1425}" destId="{5E862B0E-7148-D04D-8ED9-656144A2F0A7}" srcOrd="0" destOrd="0" presId="urn:microsoft.com/office/officeart/2005/8/layout/orgChart1"/>
    <dgm:cxn modelId="{805F5622-80C7-7A40-8AA8-B4FA5D95E138}" type="presParOf" srcId="{EF6C19A9-74D4-374D-ABBF-530E7CEF1425}" destId="{4B716504-52DB-564D-A446-AA446654E371}" srcOrd="1" destOrd="0" presId="urn:microsoft.com/office/officeart/2005/8/layout/orgChart1"/>
    <dgm:cxn modelId="{22C28BDE-E256-B345-9782-1BF232B12148}" type="presParOf" srcId="{5CB52809-27C1-0E49-8CF7-2D012CFB200A}" destId="{466B883E-59E6-AA46-B543-BA891B1A24FB}" srcOrd="1" destOrd="0" presId="urn:microsoft.com/office/officeart/2005/8/layout/orgChart1"/>
    <dgm:cxn modelId="{80356844-FF8B-6A41-99CC-15B4181024D9}" type="presParOf" srcId="{5CB52809-27C1-0E49-8CF7-2D012CFB200A}" destId="{305CD8A0-94FF-384C-90DC-BAF6FE84A886}" srcOrd="2" destOrd="0" presId="urn:microsoft.com/office/officeart/2005/8/layout/orgChart1"/>
    <dgm:cxn modelId="{444457EB-AD99-FD40-946B-3A4F6544A8D0}" type="presParOf" srcId="{EDADAF0A-5ADA-6549-831D-C0A9A23F5BE7}" destId="{0879FD1B-F5E0-9E42-9FAF-640FAA038FC7}" srcOrd="4" destOrd="0" presId="urn:microsoft.com/office/officeart/2005/8/layout/orgChart1"/>
    <dgm:cxn modelId="{576D623C-D406-8D47-9D23-E9E73097C52C}" type="presParOf" srcId="{EDADAF0A-5ADA-6549-831D-C0A9A23F5BE7}" destId="{C0CF7012-9C8D-5C4B-B60F-B7D8D954F5AC}" srcOrd="5" destOrd="0" presId="urn:microsoft.com/office/officeart/2005/8/layout/orgChart1"/>
    <dgm:cxn modelId="{447B2E65-35A1-FA41-AAA9-64A654DE805D}" type="presParOf" srcId="{C0CF7012-9C8D-5C4B-B60F-B7D8D954F5AC}" destId="{9A638104-AF50-5946-B888-0DFA4D442DCF}" srcOrd="0" destOrd="0" presId="urn:microsoft.com/office/officeart/2005/8/layout/orgChart1"/>
    <dgm:cxn modelId="{4191E4E2-5AE9-FE49-9ACA-413C4534AB90}" type="presParOf" srcId="{9A638104-AF50-5946-B888-0DFA4D442DCF}" destId="{3AF00C03-58F5-3F45-8462-0A5BAC3EAD34}" srcOrd="0" destOrd="0" presId="urn:microsoft.com/office/officeart/2005/8/layout/orgChart1"/>
    <dgm:cxn modelId="{03939E46-DF1E-EC48-8CD9-62A5D5368195}" type="presParOf" srcId="{9A638104-AF50-5946-B888-0DFA4D442DCF}" destId="{97D695BA-0C0A-C34D-A107-E394228721AD}" srcOrd="1" destOrd="0" presId="urn:microsoft.com/office/officeart/2005/8/layout/orgChart1"/>
    <dgm:cxn modelId="{BC65B202-580F-EB4C-B701-5A8847E57E43}" type="presParOf" srcId="{C0CF7012-9C8D-5C4B-B60F-B7D8D954F5AC}" destId="{7A4A7982-6A04-B949-AF56-B2ED0E287ADD}" srcOrd="1" destOrd="0" presId="urn:microsoft.com/office/officeart/2005/8/layout/orgChart1"/>
    <dgm:cxn modelId="{5D24DDC0-6B05-0748-9A2B-A3E3ACE5AD3C}" type="presParOf" srcId="{C0CF7012-9C8D-5C4B-B60F-B7D8D954F5AC}" destId="{23E4DCC7-EBB4-BC40-8022-D849E8B4AE70}" srcOrd="2" destOrd="0" presId="urn:microsoft.com/office/officeart/2005/8/layout/orgChart1"/>
    <dgm:cxn modelId="{B7098089-7CDB-E64A-ADC0-EBC75B81DA8C}" type="presParOf" srcId="{9D69D8D1-7F34-F242-8C35-AEA0A0F2EE94}" destId="{AA20509C-A3A5-AD43-8979-BFDF1CA87DED}" srcOrd="2" destOrd="0" presId="urn:microsoft.com/office/officeart/2005/8/layout/orgChart1"/>
    <dgm:cxn modelId="{40BB5DB3-62B3-EB46-98C5-533C5445C668}" type="presParOf" srcId="{1E473433-C5A3-5542-9E96-6E772832E0B0}" destId="{42DBFB4C-4EA6-074F-96A8-6CCC31AAB149}" srcOrd="8" destOrd="0" presId="urn:microsoft.com/office/officeart/2005/8/layout/orgChart1"/>
    <dgm:cxn modelId="{2E9CE074-C371-004A-93A3-9DC6E89D01E6}" type="presParOf" srcId="{1E473433-C5A3-5542-9E96-6E772832E0B0}" destId="{54BB323F-6099-A340-88DC-085281C011EF}" srcOrd="9" destOrd="0" presId="urn:microsoft.com/office/officeart/2005/8/layout/orgChart1"/>
    <dgm:cxn modelId="{6C08AC82-9860-4C4D-A1C9-2C276C16AB6F}" type="presParOf" srcId="{54BB323F-6099-A340-88DC-085281C011EF}" destId="{FA045AFE-DB05-D044-95A4-1A3B50AD1322}" srcOrd="0" destOrd="0" presId="urn:microsoft.com/office/officeart/2005/8/layout/orgChart1"/>
    <dgm:cxn modelId="{379357F3-B34B-6B4E-9024-C9BF189B2583}" type="presParOf" srcId="{FA045AFE-DB05-D044-95A4-1A3B50AD1322}" destId="{ADB15374-2169-C041-88D9-43E0FEE00291}" srcOrd="0" destOrd="0" presId="urn:microsoft.com/office/officeart/2005/8/layout/orgChart1"/>
    <dgm:cxn modelId="{C1120E8F-E3F0-CC4B-9E54-861E45E4C0B9}" type="presParOf" srcId="{FA045AFE-DB05-D044-95A4-1A3B50AD1322}" destId="{894DBFEC-4AE2-404E-B8DB-937F405FF611}" srcOrd="1" destOrd="0" presId="urn:microsoft.com/office/officeart/2005/8/layout/orgChart1"/>
    <dgm:cxn modelId="{A3F92F17-0CD6-8640-8FE3-FD6117E83BE6}" type="presParOf" srcId="{54BB323F-6099-A340-88DC-085281C011EF}" destId="{ECD429CF-7C4B-9641-8724-A23EC5F8AE9E}" srcOrd="1" destOrd="0" presId="urn:microsoft.com/office/officeart/2005/8/layout/orgChart1"/>
    <dgm:cxn modelId="{03F6AF5D-AD11-6340-9130-B499BECC0989}" type="presParOf" srcId="{ECD429CF-7C4B-9641-8724-A23EC5F8AE9E}" destId="{6E14FEE7-25AF-A740-9275-EA216082F7DD}" srcOrd="0" destOrd="0" presId="urn:microsoft.com/office/officeart/2005/8/layout/orgChart1"/>
    <dgm:cxn modelId="{62600C2D-DFE8-0D47-BA01-3DE443768D9F}" type="presParOf" srcId="{ECD429CF-7C4B-9641-8724-A23EC5F8AE9E}" destId="{6EA859C1-C553-3B4E-99DC-0FCD39108884}" srcOrd="1" destOrd="0" presId="urn:microsoft.com/office/officeart/2005/8/layout/orgChart1"/>
    <dgm:cxn modelId="{729B18DA-C615-744D-876D-D5C14146C76D}" type="presParOf" srcId="{6EA859C1-C553-3B4E-99DC-0FCD39108884}" destId="{DFEBD1D4-A050-E94A-93F5-060C1BF96876}" srcOrd="0" destOrd="0" presId="urn:microsoft.com/office/officeart/2005/8/layout/orgChart1"/>
    <dgm:cxn modelId="{B271E6A4-DB20-F34C-B36E-8D75DC6156EF}" type="presParOf" srcId="{DFEBD1D4-A050-E94A-93F5-060C1BF96876}" destId="{C3739BE1-AD1F-934A-ACBB-A49729693D92}" srcOrd="0" destOrd="0" presId="urn:microsoft.com/office/officeart/2005/8/layout/orgChart1"/>
    <dgm:cxn modelId="{432290B3-EEDC-424F-8E17-BAB81A6C5BBB}" type="presParOf" srcId="{DFEBD1D4-A050-E94A-93F5-060C1BF96876}" destId="{BCF5EB28-B450-B24C-AF7D-A58AE16FD6E7}" srcOrd="1" destOrd="0" presId="urn:microsoft.com/office/officeart/2005/8/layout/orgChart1"/>
    <dgm:cxn modelId="{077E82B9-6A65-9B4C-9778-4774F8041203}" type="presParOf" srcId="{6EA859C1-C553-3B4E-99DC-0FCD39108884}" destId="{BFF5526E-2B5E-C644-B3C4-751BE95E6A95}" srcOrd="1" destOrd="0" presId="urn:microsoft.com/office/officeart/2005/8/layout/orgChart1"/>
    <dgm:cxn modelId="{4D917F33-6171-F74C-83D5-7A65E033F5D2}" type="presParOf" srcId="{6EA859C1-C553-3B4E-99DC-0FCD39108884}" destId="{63AEE0D6-4FA5-274F-8E4C-847D8A8B1E53}" srcOrd="2" destOrd="0" presId="urn:microsoft.com/office/officeart/2005/8/layout/orgChart1"/>
    <dgm:cxn modelId="{11A76107-A446-3D46-8B25-3832964AD98D}" type="presParOf" srcId="{ECD429CF-7C4B-9641-8724-A23EC5F8AE9E}" destId="{798F3453-56CF-434E-8F1D-E556222DAF24}" srcOrd="2" destOrd="0" presId="urn:microsoft.com/office/officeart/2005/8/layout/orgChart1"/>
    <dgm:cxn modelId="{FB21D480-0B69-3D40-95B0-569246DFDB0D}" type="presParOf" srcId="{ECD429CF-7C4B-9641-8724-A23EC5F8AE9E}" destId="{3E6B1443-F737-7341-8FE8-5BB05BC8A943}" srcOrd="3" destOrd="0" presId="urn:microsoft.com/office/officeart/2005/8/layout/orgChart1"/>
    <dgm:cxn modelId="{112F0080-B4BD-874F-9E35-BD313CEE0DAA}" type="presParOf" srcId="{3E6B1443-F737-7341-8FE8-5BB05BC8A943}" destId="{C00E389F-8786-9147-9CE3-C4AAFFDEC352}" srcOrd="0" destOrd="0" presId="urn:microsoft.com/office/officeart/2005/8/layout/orgChart1"/>
    <dgm:cxn modelId="{6DAD8D92-30A5-EE47-80F3-FFCE5C55D91A}" type="presParOf" srcId="{C00E389F-8786-9147-9CE3-C4AAFFDEC352}" destId="{06FD4D4B-E2C2-4847-A78D-E5DF03EBA76E}" srcOrd="0" destOrd="0" presId="urn:microsoft.com/office/officeart/2005/8/layout/orgChart1"/>
    <dgm:cxn modelId="{1910D734-DDEB-0247-A8C6-B5F319042394}" type="presParOf" srcId="{C00E389F-8786-9147-9CE3-C4AAFFDEC352}" destId="{2054A9EA-1D85-704A-AC4B-FE113A99B3D9}" srcOrd="1" destOrd="0" presId="urn:microsoft.com/office/officeart/2005/8/layout/orgChart1"/>
    <dgm:cxn modelId="{FD5E6464-8F1B-9B4C-B881-0D8066F0CE14}" type="presParOf" srcId="{3E6B1443-F737-7341-8FE8-5BB05BC8A943}" destId="{EBACD861-0F42-064A-A99B-89FA36F72AE1}" srcOrd="1" destOrd="0" presId="urn:microsoft.com/office/officeart/2005/8/layout/orgChart1"/>
    <dgm:cxn modelId="{A159A7BC-F0EF-ED4F-B061-0B78EDFA76DE}" type="presParOf" srcId="{3E6B1443-F737-7341-8FE8-5BB05BC8A943}" destId="{80D8EA0E-BA42-4840-B427-B579D5B22A89}" srcOrd="2" destOrd="0" presId="urn:microsoft.com/office/officeart/2005/8/layout/orgChart1"/>
    <dgm:cxn modelId="{02648E65-3F1D-5B46-9454-6BB45987959C}" type="presParOf" srcId="{ECD429CF-7C4B-9641-8724-A23EC5F8AE9E}" destId="{83DC8B4A-3DC2-AC48-A68C-C255A9A675CA}" srcOrd="4" destOrd="0" presId="urn:microsoft.com/office/officeart/2005/8/layout/orgChart1"/>
    <dgm:cxn modelId="{64F4C986-87CC-A048-81F8-64DFE7884CE2}" type="presParOf" srcId="{ECD429CF-7C4B-9641-8724-A23EC5F8AE9E}" destId="{5461F6EB-7E0A-6044-A97A-512324E9DA2E}" srcOrd="5" destOrd="0" presId="urn:microsoft.com/office/officeart/2005/8/layout/orgChart1"/>
    <dgm:cxn modelId="{8E7749A0-3F51-324C-A2B7-C8ECDA1F9F22}" type="presParOf" srcId="{5461F6EB-7E0A-6044-A97A-512324E9DA2E}" destId="{4A996D36-FFDA-E242-91FD-AD91717C6F98}" srcOrd="0" destOrd="0" presId="urn:microsoft.com/office/officeart/2005/8/layout/orgChart1"/>
    <dgm:cxn modelId="{8E36624A-477C-1A4F-B2DE-1AAD5D828301}" type="presParOf" srcId="{4A996D36-FFDA-E242-91FD-AD91717C6F98}" destId="{2251F259-CE53-884F-96C7-3B96525485B6}" srcOrd="0" destOrd="0" presId="urn:microsoft.com/office/officeart/2005/8/layout/orgChart1"/>
    <dgm:cxn modelId="{EC5DA45B-3181-894C-97F8-603BE66852D5}" type="presParOf" srcId="{4A996D36-FFDA-E242-91FD-AD91717C6F98}" destId="{B06BA9A8-A5A4-8F45-AE00-30DDE989A64F}" srcOrd="1" destOrd="0" presId="urn:microsoft.com/office/officeart/2005/8/layout/orgChart1"/>
    <dgm:cxn modelId="{85DAD35E-F68C-204A-8115-E38619582AD5}" type="presParOf" srcId="{5461F6EB-7E0A-6044-A97A-512324E9DA2E}" destId="{FCC043E2-5001-2C40-B5AF-5754D9556907}" srcOrd="1" destOrd="0" presId="urn:microsoft.com/office/officeart/2005/8/layout/orgChart1"/>
    <dgm:cxn modelId="{80632611-9FE9-BA49-B969-0F2DFF83697F}" type="presParOf" srcId="{5461F6EB-7E0A-6044-A97A-512324E9DA2E}" destId="{BB847284-0433-3A46-8EE7-2A369557ABA7}" srcOrd="2" destOrd="0" presId="urn:microsoft.com/office/officeart/2005/8/layout/orgChart1"/>
    <dgm:cxn modelId="{7D71FFC2-83C1-1B40-A34E-75DE6671583B}" type="presParOf" srcId="{54BB323F-6099-A340-88DC-085281C011EF}" destId="{9F1E6383-A860-9C43-B7EF-88438C31D9F2}" srcOrd="2" destOrd="0" presId="urn:microsoft.com/office/officeart/2005/8/layout/orgChart1"/>
    <dgm:cxn modelId="{43132649-C4E0-2F40-8F19-6A41CD975F52}" type="presParOf" srcId="{C4F9C963-3661-C741-A3C8-8593491F7CB6}" destId="{D65C5E4A-8833-D548-B286-36545D4C77F2}"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C7A113-2B87-6F48-A033-660B4675662D}" type="doc">
      <dgm:prSet loTypeId="urn:microsoft.com/office/officeart/2005/8/layout/process1" loCatId="" qsTypeId="urn:microsoft.com/office/officeart/2005/8/quickstyle/simple4" qsCatId="simple" csTypeId="urn:microsoft.com/office/officeart/2005/8/colors/accent1_2" csCatId="accent1" phldr="1"/>
      <dgm:spPr/>
      <dgm:t>
        <a:bodyPr/>
        <a:lstStyle/>
        <a:p>
          <a:endParaRPr lang="zh-CN" altLang="en-US"/>
        </a:p>
      </dgm:t>
    </dgm:pt>
    <dgm:pt modelId="{81553809-DFE4-0643-8DAC-99CEFBB7557C}">
      <dgm:prSet phldrT="[文本]"/>
      <dgm:spPr/>
      <dgm:t>
        <a:bodyPr/>
        <a:lstStyle/>
        <a:p>
          <a:r>
            <a:rPr lang="en-US" altLang="zh-CN" b="1" dirty="0" smtClean="0">
              <a:solidFill>
                <a:srgbClr val="FF0000"/>
              </a:solidFill>
            </a:rPr>
            <a:t>K-hubs</a:t>
          </a:r>
          <a:endParaRPr lang="zh-CN" altLang="en-US" dirty="0"/>
        </a:p>
      </dgm:t>
    </dgm:pt>
    <dgm:pt modelId="{33620091-DC4D-0549-8676-62B264601006}" type="parTrans" cxnId="{033D619C-6CFD-3343-BA6F-398E8385705C}">
      <dgm:prSet/>
      <dgm:spPr/>
      <dgm:t>
        <a:bodyPr/>
        <a:lstStyle/>
        <a:p>
          <a:endParaRPr lang="zh-CN" altLang="en-US"/>
        </a:p>
      </dgm:t>
    </dgm:pt>
    <dgm:pt modelId="{4709DB69-576D-EA4B-9621-9CC9A895B606}" type="sibTrans" cxnId="{033D619C-6CFD-3343-BA6F-398E8385705C}">
      <dgm:prSet/>
      <dgm:spPr/>
      <dgm:t>
        <a:bodyPr/>
        <a:lstStyle/>
        <a:p>
          <a:endParaRPr lang="zh-CN" altLang="en-US"/>
        </a:p>
      </dgm:t>
    </dgm:pt>
    <dgm:pt modelId="{F2E7264B-05CA-7942-BD4E-8F3C392ABE18}">
      <dgm:prSet phldrT="[文本]"/>
      <dgm:spPr/>
      <dgm:t>
        <a:bodyPr/>
        <a:lstStyle/>
        <a:p>
          <a:r>
            <a:rPr lang="en-US" altLang="zh-CN" b="1" dirty="0" smtClean="0">
              <a:solidFill>
                <a:srgbClr val="FF0000"/>
              </a:solidFill>
            </a:rPr>
            <a:t>GHPC</a:t>
          </a:r>
          <a:endParaRPr lang="zh-CN" altLang="en-US" dirty="0"/>
        </a:p>
      </dgm:t>
    </dgm:pt>
    <dgm:pt modelId="{41FA70A4-B2B3-FF41-B912-B40CBD87B841}" type="parTrans" cxnId="{9035EEE2-495F-0F41-97A2-C71F6D887A08}">
      <dgm:prSet/>
      <dgm:spPr/>
      <dgm:t>
        <a:bodyPr/>
        <a:lstStyle/>
        <a:p>
          <a:endParaRPr lang="zh-CN" altLang="en-US"/>
        </a:p>
      </dgm:t>
    </dgm:pt>
    <dgm:pt modelId="{84CC2A6B-91F8-2A4D-891A-81E4506B9914}" type="sibTrans" cxnId="{9035EEE2-495F-0F41-97A2-C71F6D887A08}">
      <dgm:prSet/>
      <dgm:spPr/>
      <dgm:t>
        <a:bodyPr/>
        <a:lstStyle/>
        <a:p>
          <a:endParaRPr lang="zh-CN" altLang="en-US"/>
        </a:p>
      </dgm:t>
    </dgm:pt>
    <dgm:pt modelId="{133D1B84-46E1-6246-A26F-86609E9697BD}">
      <dgm:prSet phldrT="[文本]"/>
      <dgm:spPr/>
      <dgm:t>
        <a:bodyPr/>
        <a:lstStyle/>
        <a:p>
          <a:r>
            <a:rPr lang="zh-CN" altLang="zh-CN" dirty="0" smtClean="0"/>
            <a:t>引入了随机因子，在每次迭代过程中</a:t>
          </a:r>
          <a:r>
            <a:rPr lang="en-US" altLang="zh-CN" dirty="0" smtClean="0"/>
            <a:t>hubs</a:t>
          </a:r>
          <a:r>
            <a:rPr lang="zh-CN" altLang="zh-CN" dirty="0" smtClean="0"/>
            <a:t>与其它样本点以某种概率被选为簇原型</a:t>
          </a:r>
          <a:r>
            <a:rPr lang="zh-CN" altLang="en-US" dirty="0" smtClean="0"/>
            <a:t>；</a:t>
          </a:r>
          <a:endParaRPr lang="zh-CN" altLang="en-US" dirty="0"/>
        </a:p>
      </dgm:t>
    </dgm:pt>
    <dgm:pt modelId="{2042E5A8-BA41-6949-86A4-12B053CEFA8D}" type="parTrans" cxnId="{7085D4C1-7C57-D14D-8E2E-C465F540C3E6}">
      <dgm:prSet/>
      <dgm:spPr/>
      <dgm:t>
        <a:bodyPr/>
        <a:lstStyle/>
        <a:p>
          <a:endParaRPr lang="zh-CN" altLang="en-US"/>
        </a:p>
      </dgm:t>
    </dgm:pt>
    <dgm:pt modelId="{896C07E8-312F-F849-8D33-7B3C996FC226}" type="sibTrans" cxnId="{7085D4C1-7C57-D14D-8E2E-C465F540C3E6}">
      <dgm:prSet/>
      <dgm:spPr/>
      <dgm:t>
        <a:bodyPr/>
        <a:lstStyle/>
        <a:p>
          <a:endParaRPr lang="zh-CN" altLang="en-US"/>
        </a:p>
      </dgm:t>
    </dgm:pt>
    <dgm:pt modelId="{A3F5523E-DBB3-C441-85B5-EB61904A3BAE}">
      <dgm:prSet phldrT="[文本]"/>
      <dgm:spPr/>
      <dgm:t>
        <a:bodyPr/>
        <a:lstStyle/>
        <a:p>
          <a:r>
            <a:rPr lang="en-US" altLang="zh-CN" b="1" dirty="0" smtClean="0">
              <a:solidFill>
                <a:srgbClr val="FF0000"/>
              </a:solidFill>
            </a:rPr>
            <a:t>GHPKM</a:t>
          </a:r>
          <a:r>
            <a:rPr lang="zh-CN" altLang="zh-CN" b="1" dirty="0" smtClean="0">
              <a:solidFill>
                <a:srgbClr val="FF0000"/>
              </a:solidFill>
            </a:rPr>
            <a:t> </a:t>
          </a:r>
          <a:endParaRPr lang="zh-CN" altLang="en-US" dirty="0"/>
        </a:p>
      </dgm:t>
    </dgm:pt>
    <dgm:pt modelId="{3A64C4F4-F195-5245-8E6C-FD5E5DBA2F4E}" type="parTrans" cxnId="{4B4136A9-FB22-7149-9FC6-534C8D29E299}">
      <dgm:prSet/>
      <dgm:spPr/>
      <dgm:t>
        <a:bodyPr/>
        <a:lstStyle/>
        <a:p>
          <a:endParaRPr lang="zh-CN" altLang="en-US"/>
        </a:p>
      </dgm:t>
    </dgm:pt>
    <dgm:pt modelId="{D36DA78A-A905-3741-975C-53276D65E3A5}" type="sibTrans" cxnId="{4B4136A9-FB22-7149-9FC6-534C8D29E299}">
      <dgm:prSet/>
      <dgm:spPr/>
      <dgm:t>
        <a:bodyPr/>
        <a:lstStyle/>
        <a:p>
          <a:endParaRPr lang="zh-CN" altLang="en-US"/>
        </a:p>
      </dgm:t>
    </dgm:pt>
    <dgm:pt modelId="{B6051917-02BF-C846-91A1-8DC90CE0F348}">
      <dgm:prSet phldrT="[文本]"/>
      <dgm:spPr/>
      <dgm:t>
        <a:bodyPr/>
        <a:lstStyle/>
        <a:p>
          <a:r>
            <a:rPr lang="zh-CN" altLang="en-US" dirty="0" smtClean="0"/>
            <a:t>在确定性迭代过程中使用簇中心作为簇原型；在随机性迭代过程中使用使用样本的随机概率作为簇原型；</a:t>
          </a:r>
          <a:endParaRPr lang="zh-CN" altLang="en-US" dirty="0"/>
        </a:p>
      </dgm:t>
    </dgm:pt>
    <dgm:pt modelId="{93BEE83E-B842-6E49-A5B1-5651858D246F}" type="parTrans" cxnId="{08268317-4AC0-3F44-84B6-875D7FD778A0}">
      <dgm:prSet/>
      <dgm:spPr/>
      <dgm:t>
        <a:bodyPr/>
        <a:lstStyle/>
        <a:p>
          <a:endParaRPr lang="zh-CN" altLang="en-US"/>
        </a:p>
      </dgm:t>
    </dgm:pt>
    <dgm:pt modelId="{560BA770-DC00-6A4C-81E0-7A1D763AD8C8}" type="sibTrans" cxnId="{08268317-4AC0-3F44-84B6-875D7FD778A0}">
      <dgm:prSet/>
      <dgm:spPr/>
      <dgm:t>
        <a:bodyPr/>
        <a:lstStyle/>
        <a:p>
          <a:endParaRPr lang="zh-CN" altLang="en-US"/>
        </a:p>
      </dgm:t>
    </dgm:pt>
    <dgm:pt modelId="{6F430A83-C11E-7845-85FE-16FAED4C320B}">
      <dgm:prSet/>
      <dgm:spPr/>
      <dgm:t>
        <a:bodyPr/>
        <a:lstStyle/>
        <a:p>
          <a:r>
            <a:rPr lang="en-US" altLang="zh-CN" b="1" dirty="0" smtClean="0">
              <a:solidFill>
                <a:srgbClr val="FF0000"/>
              </a:solidFill>
            </a:rPr>
            <a:t>Kernel GHPKM</a:t>
          </a:r>
          <a:endParaRPr lang="zh-CN" altLang="en-US" dirty="0"/>
        </a:p>
      </dgm:t>
    </dgm:pt>
    <dgm:pt modelId="{20B44157-6CD8-B84D-86A8-0822651BD59B}" type="parTrans" cxnId="{067E3D38-1C73-7147-939D-1224B4659FDF}">
      <dgm:prSet/>
      <dgm:spPr/>
      <dgm:t>
        <a:bodyPr/>
        <a:lstStyle/>
        <a:p>
          <a:endParaRPr lang="zh-CN" altLang="en-US"/>
        </a:p>
      </dgm:t>
    </dgm:pt>
    <dgm:pt modelId="{596D21B1-730C-7D45-A6B3-DE5AD30205AF}" type="sibTrans" cxnId="{067E3D38-1C73-7147-939D-1224B4659FDF}">
      <dgm:prSet/>
      <dgm:spPr/>
      <dgm:t>
        <a:bodyPr/>
        <a:lstStyle/>
        <a:p>
          <a:endParaRPr lang="zh-CN" altLang="en-US"/>
        </a:p>
      </dgm:t>
    </dgm:pt>
    <dgm:pt modelId="{D63BFF02-BF2A-514A-82E6-769520EA3B14}">
      <dgm:prSet/>
      <dgm:spPr/>
      <dgm:t>
        <a:bodyPr/>
        <a:lstStyle/>
        <a:p>
          <a:r>
            <a:rPr lang="zh-CN" altLang="en-US" dirty="0" smtClean="0"/>
            <a:t>引入</a:t>
          </a:r>
          <a:r>
            <a:rPr lang="en-US" altLang="zh-CN" dirty="0" smtClean="0"/>
            <a:t>kernel</a:t>
          </a:r>
          <a:r>
            <a:rPr lang="zh-CN" altLang="en-US" dirty="0" smtClean="0"/>
            <a:t>方法，</a:t>
          </a:r>
          <a:r>
            <a:rPr lang="zh-CN" altLang="zh-CN" dirty="0" smtClean="0"/>
            <a:t>发现</a:t>
          </a:r>
          <a:r>
            <a:rPr lang="zh-CN" altLang="en-US" dirty="0" smtClean="0"/>
            <a:t>任意形状</a:t>
          </a:r>
          <a:r>
            <a:rPr lang="zh-CN" altLang="zh-CN" dirty="0" smtClean="0"/>
            <a:t>的簇</a:t>
          </a:r>
          <a:r>
            <a:rPr lang="zh-CN" altLang="en-US" dirty="0" smtClean="0"/>
            <a:t>。</a:t>
          </a:r>
          <a:endParaRPr lang="zh-CN" altLang="en-US" dirty="0"/>
        </a:p>
      </dgm:t>
    </dgm:pt>
    <dgm:pt modelId="{BC26831A-BD18-F642-A941-4D8A7BE32781}" type="parTrans" cxnId="{3C7170E1-4BA0-8F41-869B-E29B8BCFD48B}">
      <dgm:prSet/>
      <dgm:spPr/>
      <dgm:t>
        <a:bodyPr/>
        <a:lstStyle/>
        <a:p>
          <a:endParaRPr lang="zh-CN" altLang="en-US"/>
        </a:p>
      </dgm:t>
    </dgm:pt>
    <dgm:pt modelId="{7D1C4ACD-F916-8047-87E6-E7CAC3E7ADA4}" type="sibTrans" cxnId="{3C7170E1-4BA0-8F41-869B-E29B8BCFD48B}">
      <dgm:prSet/>
      <dgm:spPr/>
      <dgm:t>
        <a:bodyPr/>
        <a:lstStyle/>
        <a:p>
          <a:endParaRPr lang="zh-CN" altLang="en-US"/>
        </a:p>
      </dgm:t>
    </dgm:pt>
    <dgm:pt modelId="{3DF82831-815F-604D-AA80-FF30C4F6E250}">
      <dgm:prSet phldrT="[文本]"/>
      <dgm:spPr/>
      <dgm:t>
        <a:bodyPr/>
        <a:lstStyle/>
        <a:p>
          <a:r>
            <a:rPr lang="en-US" altLang="zh-CN" dirty="0" smtClean="0"/>
            <a:t>hubs</a:t>
          </a:r>
          <a:r>
            <a:rPr lang="zh-CN" altLang="zh-CN" dirty="0" smtClean="0"/>
            <a:t>取代簇中心作为每次迭代过程中的簇原型</a:t>
          </a:r>
          <a:r>
            <a:rPr lang="zh-CN" altLang="en-US" dirty="0" smtClean="0"/>
            <a:t>；</a:t>
          </a:r>
          <a:endParaRPr lang="zh-CN" altLang="en-US" dirty="0"/>
        </a:p>
      </dgm:t>
    </dgm:pt>
    <dgm:pt modelId="{206B4BA5-FCCE-1445-BE25-F194C3159A02}" type="sibTrans" cxnId="{82DF9B4A-EA0A-094D-8929-C6D5B3EEE34F}">
      <dgm:prSet/>
      <dgm:spPr/>
      <dgm:t>
        <a:bodyPr/>
        <a:lstStyle/>
        <a:p>
          <a:endParaRPr lang="zh-CN" altLang="en-US"/>
        </a:p>
      </dgm:t>
    </dgm:pt>
    <dgm:pt modelId="{2966AA38-9AD5-3640-9BC5-E77377B176C8}" type="parTrans" cxnId="{82DF9B4A-EA0A-094D-8929-C6D5B3EEE34F}">
      <dgm:prSet/>
      <dgm:spPr/>
      <dgm:t>
        <a:bodyPr/>
        <a:lstStyle/>
        <a:p>
          <a:endParaRPr lang="zh-CN" altLang="en-US"/>
        </a:p>
      </dgm:t>
    </dgm:pt>
    <dgm:pt modelId="{AC76AD41-6BC9-CB44-B20B-AF951AA738BB}" type="pres">
      <dgm:prSet presAssocID="{1CC7A113-2B87-6F48-A033-660B4675662D}" presName="Name0" presStyleCnt="0">
        <dgm:presLayoutVars>
          <dgm:dir/>
          <dgm:resizeHandles val="exact"/>
        </dgm:presLayoutVars>
      </dgm:prSet>
      <dgm:spPr/>
      <dgm:t>
        <a:bodyPr/>
        <a:lstStyle/>
        <a:p>
          <a:endParaRPr lang="zh-CN" altLang="en-US"/>
        </a:p>
      </dgm:t>
    </dgm:pt>
    <dgm:pt modelId="{FFD65C92-3B95-7342-AA1D-67DFE508D46A}" type="pres">
      <dgm:prSet presAssocID="{81553809-DFE4-0643-8DAC-99CEFBB7557C}" presName="node" presStyleLbl="node1" presStyleIdx="0" presStyleCnt="4">
        <dgm:presLayoutVars>
          <dgm:bulletEnabled val="1"/>
        </dgm:presLayoutVars>
      </dgm:prSet>
      <dgm:spPr/>
      <dgm:t>
        <a:bodyPr/>
        <a:lstStyle/>
        <a:p>
          <a:endParaRPr lang="zh-CN" altLang="en-US"/>
        </a:p>
      </dgm:t>
    </dgm:pt>
    <dgm:pt modelId="{8897AFAE-B244-C44C-B346-860DB5150AC5}" type="pres">
      <dgm:prSet presAssocID="{4709DB69-576D-EA4B-9621-9CC9A895B606}" presName="sibTrans" presStyleLbl="sibTrans2D1" presStyleIdx="0" presStyleCnt="3"/>
      <dgm:spPr/>
      <dgm:t>
        <a:bodyPr/>
        <a:lstStyle/>
        <a:p>
          <a:endParaRPr lang="zh-CN" altLang="en-US"/>
        </a:p>
      </dgm:t>
    </dgm:pt>
    <dgm:pt modelId="{DCA2E026-68A5-0A47-9541-060D0B0D2F87}" type="pres">
      <dgm:prSet presAssocID="{4709DB69-576D-EA4B-9621-9CC9A895B606}" presName="connectorText" presStyleLbl="sibTrans2D1" presStyleIdx="0" presStyleCnt="3"/>
      <dgm:spPr/>
      <dgm:t>
        <a:bodyPr/>
        <a:lstStyle/>
        <a:p>
          <a:endParaRPr lang="zh-CN" altLang="en-US"/>
        </a:p>
      </dgm:t>
    </dgm:pt>
    <dgm:pt modelId="{B3084744-CAC0-9749-BF9B-29E9AE3A7E5A}" type="pres">
      <dgm:prSet presAssocID="{F2E7264B-05CA-7942-BD4E-8F3C392ABE18}" presName="node" presStyleLbl="node1" presStyleIdx="1" presStyleCnt="4">
        <dgm:presLayoutVars>
          <dgm:bulletEnabled val="1"/>
        </dgm:presLayoutVars>
      </dgm:prSet>
      <dgm:spPr/>
      <dgm:t>
        <a:bodyPr/>
        <a:lstStyle/>
        <a:p>
          <a:endParaRPr lang="zh-CN" altLang="en-US"/>
        </a:p>
      </dgm:t>
    </dgm:pt>
    <dgm:pt modelId="{46D912B9-70FC-F941-A05D-D753658BCC01}" type="pres">
      <dgm:prSet presAssocID="{84CC2A6B-91F8-2A4D-891A-81E4506B9914}" presName="sibTrans" presStyleLbl="sibTrans2D1" presStyleIdx="1" presStyleCnt="3"/>
      <dgm:spPr/>
      <dgm:t>
        <a:bodyPr/>
        <a:lstStyle/>
        <a:p>
          <a:endParaRPr lang="zh-CN" altLang="en-US"/>
        </a:p>
      </dgm:t>
    </dgm:pt>
    <dgm:pt modelId="{4DC689F7-71F9-9745-BA38-F6E3BA9D6EFF}" type="pres">
      <dgm:prSet presAssocID="{84CC2A6B-91F8-2A4D-891A-81E4506B9914}" presName="connectorText" presStyleLbl="sibTrans2D1" presStyleIdx="1" presStyleCnt="3"/>
      <dgm:spPr/>
      <dgm:t>
        <a:bodyPr/>
        <a:lstStyle/>
        <a:p>
          <a:endParaRPr lang="zh-CN" altLang="en-US"/>
        </a:p>
      </dgm:t>
    </dgm:pt>
    <dgm:pt modelId="{D6986EFF-BC6F-9642-9AE0-F6234A3D39BE}" type="pres">
      <dgm:prSet presAssocID="{A3F5523E-DBB3-C441-85B5-EB61904A3BAE}" presName="node" presStyleLbl="node1" presStyleIdx="2" presStyleCnt="4">
        <dgm:presLayoutVars>
          <dgm:bulletEnabled val="1"/>
        </dgm:presLayoutVars>
      </dgm:prSet>
      <dgm:spPr/>
      <dgm:t>
        <a:bodyPr/>
        <a:lstStyle/>
        <a:p>
          <a:endParaRPr lang="zh-CN" altLang="en-US"/>
        </a:p>
      </dgm:t>
    </dgm:pt>
    <dgm:pt modelId="{B1139142-5318-F14D-BF66-4F88F9853CF7}" type="pres">
      <dgm:prSet presAssocID="{D36DA78A-A905-3741-975C-53276D65E3A5}" presName="sibTrans" presStyleLbl="sibTrans2D1" presStyleIdx="2" presStyleCnt="3"/>
      <dgm:spPr/>
      <dgm:t>
        <a:bodyPr/>
        <a:lstStyle/>
        <a:p>
          <a:endParaRPr lang="zh-CN" altLang="en-US"/>
        </a:p>
      </dgm:t>
    </dgm:pt>
    <dgm:pt modelId="{FE836117-AC1B-9C49-A6F9-87F4C419B33D}" type="pres">
      <dgm:prSet presAssocID="{D36DA78A-A905-3741-975C-53276D65E3A5}" presName="connectorText" presStyleLbl="sibTrans2D1" presStyleIdx="2" presStyleCnt="3"/>
      <dgm:spPr/>
      <dgm:t>
        <a:bodyPr/>
        <a:lstStyle/>
        <a:p>
          <a:endParaRPr lang="zh-CN" altLang="en-US"/>
        </a:p>
      </dgm:t>
    </dgm:pt>
    <dgm:pt modelId="{79AE7189-00CB-8748-A1FE-3DFA8C236020}" type="pres">
      <dgm:prSet presAssocID="{6F430A83-C11E-7845-85FE-16FAED4C320B}" presName="node" presStyleLbl="node1" presStyleIdx="3" presStyleCnt="4">
        <dgm:presLayoutVars>
          <dgm:bulletEnabled val="1"/>
        </dgm:presLayoutVars>
      </dgm:prSet>
      <dgm:spPr/>
      <dgm:t>
        <a:bodyPr/>
        <a:lstStyle/>
        <a:p>
          <a:endParaRPr lang="zh-CN" altLang="en-US"/>
        </a:p>
      </dgm:t>
    </dgm:pt>
  </dgm:ptLst>
  <dgm:cxnLst>
    <dgm:cxn modelId="{067E3D38-1C73-7147-939D-1224B4659FDF}" srcId="{1CC7A113-2B87-6F48-A033-660B4675662D}" destId="{6F430A83-C11E-7845-85FE-16FAED4C320B}" srcOrd="3" destOrd="0" parTransId="{20B44157-6CD8-B84D-86A8-0822651BD59B}" sibTransId="{596D21B1-730C-7D45-A6B3-DE5AD30205AF}"/>
    <dgm:cxn modelId="{82DF9B4A-EA0A-094D-8929-C6D5B3EEE34F}" srcId="{81553809-DFE4-0643-8DAC-99CEFBB7557C}" destId="{3DF82831-815F-604D-AA80-FF30C4F6E250}" srcOrd="0" destOrd="0" parTransId="{2966AA38-9AD5-3640-9BC5-E77377B176C8}" sibTransId="{206B4BA5-FCCE-1445-BE25-F194C3159A02}"/>
    <dgm:cxn modelId="{B81C8A5B-F114-444D-997C-9C864928ECB0}" type="presOf" srcId="{D36DA78A-A905-3741-975C-53276D65E3A5}" destId="{FE836117-AC1B-9C49-A6F9-87F4C419B33D}" srcOrd="1" destOrd="0" presId="urn:microsoft.com/office/officeart/2005/8/layout/process1"/>
    <dgm:cxn modelId="{7085D4C1-7C57-D14D-8E2E-C465F540C3E6}" srcId="{F2E7264B-05CA-7942-BD4E-8F3C392ABE18}" destId="{133D1B84-46E1-6246-A26F-86609E9697BD}" srcOrd="0" destOrd="0" parTransId="{2042E5A8-BA41-6949-86A4-12B053CEFA8D}" sibTransId="{896C07E8-312F-F849-8D33-7B3C996FC226}"/>
    <dgm:cxn modelId="{181AB03E-E21E-B14F-83A1-1310F76077DF}" type="presOf" srcId="{D63BFF02-BF2A-514A-82E6-769520EA3B14}" destId="{79AE7189-00CB-8748-A1FE-3DFA8C236020}" srcOrd="0" destOrd="1" presId="urn:microsoft.com/office/officeart/2005/8/layout/process1"/>
    <dgm:cxn modelId="{033D619C-6CFD-3343-BA6F-398E8385705C}" srcId="{1CC7A113-2B87-6F48-A033-660B4675662D}" destId="{81553809-DFE4-0643-8DAC-99CEFBB7557C}" srcOrd="0" destOrd="0" parTransId="{33620091-DC4D-0549-8676-62B264601006}" sibTransId="{4709DB69-576D-EA4B-9621-9CC9A895B606}"/>
    <dgm:cxn modelId="{5F050F07-30CB-D547-88E4-AB79CAB402B1}" type="presOf" srcId="{A3F5523E-DBB3-C441-85B5-EB61904A3BAE}" destId="{D6986EFF-BC6F-9642-9AE0-F6234A3D39BE}" srcOrd="0" destOrd="0" presId="urn:microsoft.com/office/officeart/2005/8/layout/process1"/>
    <dgm:cxn modelId="{9035EEE2-495F-0F41-97A2-C71F6D887A08}" srcId="{1CC7A113-2B87-6F48-A033-660B4675662D}" destId="{F2E7264B-05CA-7942-BD4E-8F3C392ABE18}" srcOrd="1" destOrd="0" parTransId="{41FA70A4-B2B3-FF41-B912-B40CBD87B841}" sibTransId="{84CC2A6B-91F8-2A4D-891A-81E4506B9914}"/>
    <dgm:cxn modelId="{3C7170E1-4BA0-8F41-869B-E29B8BCFD48B}" srcId="{6F430A83-C11E-7845-85FE-16FAED4C320B}" destId="{D63BFF02-BF2A-514A-82E6-769520EA3B14}" srcOrd="0" destOrd="0" parTransId="{BC26831A-BD18-F642-A941-4D8A7BE32781}" sibTransId="{7D1C4ACD-F916-8047-87E6-E7CAC3E7ADA4}"/>
    <dgm:cxn modelId="{67B48888-3289-C144-8758-FA62FBE83A42}" type="presOf" srcId="{81553809-DFE4-0643-8DAC-99CEFBB7557C}" destId="{FFD65C92-3B95-7342-AA1D-67DFE508D46A}" srcOrd="0" destOrd="0" presId="urn:microsoft.com/office/officeart/2005/8/layout/process1"/>
    <dgm:cxn modelId="{8629C7CE-F996-CB4C-A797-7DA7B7B9E072}" type="presOf" srcId="{6F430A83-C11E-7845-85FE-16FAED4C320B}" destId="{79AE7189-00CB-8748-A1FE-3DFA8C236020}" srcOrd="0" destOrd="0" presId="urn:microsoft.com/office/officeart/2005/8/layout/process1"/>
    <dgm:cxn modelId="{08268317-4AC0-3F44-84B6-875D7FD778A0}" srcId="{A3F5523E-DBB3-C441-85B5-EB61904A3BAE}" destId="{B6051917-02BF-C846-91A1-8DC90CE0F348}" srcOrd="0" destOrd="0" parTransId="{93BEE83E-B842-6E49-A5B1-5651858D246F}" sibTransId="{560BA770-DC00-6A4C-81E0-7A1D763AD8C8}"/>
    <dgm:cxn modelId="{4B4136A9-FB22-7149-9FC6-534C8D29E299}" srcId="{1CC7A113-2B87-6F48-A033-660B4675662D}" destId="{A3F5523E-DBB3-C441-85B5-EB61904A3BAE}" srcOrd="2" destOrd="0" parTransId="{3A64C4F4-F195-5245-8E6C-FD5E5DBA2F4E}" sibTransId="{D36DA78A-A905-3741-975C-53276D65E3A5}"/>
    <dgm:cxn modelId="{1B1CBB9C-C6BD-454B-9C1A-34DF6B69DBE2}" type="presOf" srcId="{133D1B84-46E1-6246-A26F-86609E9697BD}" destId="{B3084744-CAC0-9749-BF9B-29E9AE3A7E5A}" srcOrd="0" destOrd="1" presId="urn:microsoft.com/office/officeart/2005/8/layout/process1"/>
    <dgm:cxn modelId="{19D9E7FB-194F-4442-84E5-0C175BFE0E73}" type="presOf" srcId="{1CC7A113-2B87-6F48-A033-660B4675662D}" destId="{AC76AD41-6BC9-CB44-B20B-AF951AA738BB}" srcOrd="0" destOrd="0" presId="urn:microsoft.com/office/officeart/2005/8/layout/process1"/>
    <dgm:cxn modelId="{5F2E4EF8-6456-D14E-9BB3-DE2F76A77EE7}" type="presOf" srcId="{F2E7264B-05CA-7942-BD4E-8F3C392ABE18}" destId="{B3084744-CAC0-9749-BF9B-29E9AE3A7E5A}" srcOrd="0" destOrd="0" presId="urn:microsoft.com/office/officeart/2005/8/layout/process1"/>
    <dgm:cxn modelId="{30746748-378C-2B44-97C4-6F67733A1CD0}" type="presOf" srcId="{4709DB69-576D-EA4B-9621-9CC9A895B606}" destId="{DCA2E026-68A5-0A47-9541-060D0B0D2F87}" srcOrd="1" destOrd="0" presId="urn:microsoft.com/office/officeart/2005/8/layout/process1"/>
    <dgm:cxn modelId="{D63690B7-1914-304C-B427-41AD2A3EB8DC}" type="presOf" srcId="{D36DA78A-A905-3741-975C-53276D65E3A5}" destId="{B1139142-5318-F14D-BF66-4F88F9853CF7}" srcOrd="0" destOrd="0" presId="urn:microsoft.com/office/officeart/2005/8/layout/process1"/>
    <dgm:cxn modelId="{01B12101-413B-4F4B-BE2E-D2FB8C8093CC}" type="presOf" srcId="{84CC2A6B-91F8-2A4D-891A-81E4506B9914}" destId="{46D912B9-70FC-F941-A05D-D753658BCC01}" srcOrd="0" destOrd="0" presId="urn:microsoft.com/office/officeart/2005/8/layout/process1"/>
    <dgm:cxn modelId="{3696C152-8E23-394F-B1DF-6E420BF83A6A}" type="presOf" srcId="{3DF82831-815F-604D-AA80-FF30C4F6E250}" destId="{FFD65C92-3B95-7342-AA1D-67DFE508D46A}" srcOrd="0" destOrd="1" presId="urn:microsoft.com/office/officeart/2005/8/layout/process1"/>
    <dgm:cxn modelId="{6A656B5D-E028-D94B-8F99-20706DC49AC3}" type="presOf" srcId="{84CC2A6B-91F8-2A4D-891A-81E4506B9914}" destId="{4DC689F7-71F9-9745-BA38-F6E3BA9D6EFF}" srcOrd="1" destOrd="0" presId="urn:microsoft.com/office/officeart/2005/8/layout/process1"/>
    <dgm:cxn modelId="{A2E7B04B-6CE9-6743-8D0F-6C462F658540}" type="presOf" srcId="{B6051917-02BF-C846-91A1-8DC90CE0F348}" destId="{D6986EFF-BC6F-9642-9AE0-F6234A3D39BE}" srcOrd="0" destOrd="1" presId="urn:microsoft.com/office/officeart/2005/8/layout/process1"/>
    <dgm:cxn modelId="{DDDF0DD4-363E-8141-8AC9-165155778044}" type="presOf" srcId="{4709DB69-576D-EA4B-9621-9CC9A895B606}" destId="{8897AFAE-B244-C44C-B346-860DB5150AC5}" srcOrd="0" destOrd="0" presId="urn:microsoft.com/office/officeart/2005/8/layout/process1"/>
    <dgm:cxn modelId="{27B0AAAB-BA35-364D-BEAD-A5A0EA7EB8A0}" type="presParOf" srcId="{AC76AD41-6BC9-CB44-B20B-AF951AA738BB}" destId="{FFD65C92-3B95-7342-AA1D-67DFE508D46A}" srcOrd="0" destOrd="0" presId="urn:microsoft.com/office/officeart/2005/8/layout/process1"/>
    <dgm:cxn modelId="{7F4BBCEC-54B0-5E40-AAA5-19A775DC6039}" type="presParOf" srcId="{AC76AD41-6BC9-CB44-B20B-AF951AA738BB}" destId="{8897AFAE-B244-C44C-B346-860DB5150AC5}" srcOrd="1" destOrd="0" presId="urn:microsoft.com/office/officeart/2005/8/layout/process1"/>
    <dgm:cxn modelId="{9C4CFC5F-F107-DE43-B66B-3F61A0727983}" type="presParOf" srcId="{8897AFAE-B244-C44C-B346-860DB5150AC5}" destId="{DCA2E026-68A5-0A47-9541-060D0B0D2F87}" srcOrd="0" destOrd="0" presId="urn:microsoft.com/office/officeart/2005/8/layout/process1"/>
    <dgm:cxn modelId="{82C57DFE-742B-C84F-A163-806DF1B768B0}" type="presParOf" srcId="{AC76AD41-6BC9-CB44-B20B-AF951AA738BB}" destId="{B3084744-CAC0-9749-BF9B-29E9AE3A7E5A}" srcOrd="2" destOrd="0" presId="urn:microsoft.com/office/officeart/2005/8/layout/process1"/>
    <dgm:cxn modelId="{E6D1BA76-31A1-784A-8A84-3DCA4140D81A}" type="presParOf" srcId="{AC76AD41-6BC9-CB44-B20B-AF951AA738BB}" destId="{46D912B9-70FC-F941-A05D-D753658BCC01}" srcOrd="3" destOrd="0" presId="urn:microsoft.com/office/officeart/2005/8/layout/process1"/>
    <dgm:cxn modelId="{7FF45DD2-E2F1-2445-95BB-F91A8C6B79FE}" type="presParOf" srcId="{46D912B9-70FC-F941-A05D-D753658BCC01}" destId="{4DC689F7-71F9-9745-BA38-F6E3BA9D6EFF}" srcOrd="0" destOrd="0" presId="urn:microsoft.com/office/officeart/2005/8/layout/process1"/>
    <dgm:cxn modelId="{2D794541-D423-864F-8652-9D9BE60C52AA}" type="presParOf" srcId="{AC76AD41-6BC9-CB44-B20B-AF951AA738BB}" destId="{D6986EFF-BC6F-9642-9AE0-F6234A3D39BE}" srcOrd="4" destOrd="0" presId="urn:microsoft.com/office/officeart/2005/8/layout/process1"/>
    <dgm:cxn modelId="{63077701-DCF6-3E43-B7B0-F7A0C8ED370B}" type="presParOf" srcId="{AC76AD41-6BC9-CB44-B20B-AF951AA738BB}" destId="{B1139142-5318-F14D-BF66-4F88F9853CF7}" srcOrd="5" destOrd="0" presId="urn:microsoft.com/office/officeart/2005/8/layout/process1"/>
    <dgm:cxn modelId="{7C14D790-99EA-5548-83F0-9380D4BCF020}" type="presParOf" srcId="{B1139142-5318-F14D-BF66-4F88F9853CF7}" destId="{FE836117-AC1B-9C49-A6F9-87F4C419B33D}" srcOrd="0" destOrd="0" presId="urn:microsoft.com/office/officeart/2005/8/layout/process1"/>
    <dgm:cxn modelId="{E11156FB-D57C-DB42-AD86-062B44D3C8EB}" type="presParOf" srcId="{AC76AD41-6BC9-CB44-B20B-AF951AA738BB}" destId="{79AE7189-00CB-8748-A1FE-3DFA8C236020}"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DC8B4A-3DC2-AC48-A68C-C255A9A675CA}">
      <dsp:nvSpPr>
        <dsp:cNvPr id="0" name=""/>
        <dsp:cNvSpPr/>
      </dsp:nvSpPr>
      <dsp:spPr>
        <a:xfrm>
          <a:off x="4897672" y="1322354"/>
          <a:ext cx="148704" cy="1863758"/>
        </a:xfrm>
        <a:custGeom>
          <a:avLst/>
          <a:gdLst/>
          <a:ahLst/>
          <a:cxnLst/>
          <a:rect l="0" t="0" r="0" b="0"/>
          <a:pathLst>
            <a:path>
              <a:moveTo>
                <a:pt x="0" y="0"/>
              </a:moveTo>
              <a:lnTo>
                <a:pt x="0" y="1863758"/>
              </a:lnTo>
              <a:lnTo>
                <a:pt x="148704" y="1863758"/>
              </a:lnTo>
            </a:path>
          </a:pathLst>
        </a:custGeom>
        <a:noFill/>
        <a:ln w="25400"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98F3453-56CF-434E-8F1D-E556222DAF24}">
      <dsp:nvSpPr>
        <dsp:cNvPr id="0" name=""/>
        <dsp:cNvSpPr/>
      </dsp:nvSpPr>
      <dsp:spPr>
        <a:xfrm>
          <a:off x="4897672" y="1322354"/>
          <a:ext cx="148704" cy="1159892"/>
        </a:xfrm>
        <a:custGeom>
          <a:avLst/>
          <a:gdLst/>
          <a:ahLst/>
          <a:cxnLst/>
          <a:rect l="0" t="0" r="0" b="0"/>
          <a:pathLst>
            <a:path>
              <a:moveTo>
                <a:pt x="0" y="0"/>
              </a:moveTo>
              <a:lnTo>
                <a:pt x="0" y="1159892"/>
              </a:lnTo>
              <a:lnTo>
                <a:pt x="148704" y="1159892"/>
              </a:lnTo>
            </a:path>
          </a:pathLst>
        </a:custGeom>
        <a:noFill/>
        <a:ln w="25400"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E14FEE7-25AF-A740-9275-EA216082F7DD}">
      <dsp:nvSpPr>
        <dsp:cNvPr id="0" name=""/>
        <dsp:cNvSpPr/>
      </dsp:nvSpPr>
      <dsp:spPr>
        <a:xfrm>
          <a:off x="4897672" y="1322354"/>
          <a:ext cx="148704" cy="456026"/>
        </a:xfrm>
        <a:custGeom>
          <a:avLst/>
          <a:gdLst/>
          <a:ahLst/>
          <a:cxnLst/>
          <a:rect l="0" t="0" r="0" b="0"/>
          <a:pathLst>
            <a:path>
              <a:moveTo>
                <a:pt x="0" y="0"/>
              </a:moveTo>
              <a:lnTo>
                <a:pt x="0" y="456026"/>
              </a:lnTo>
              <a:lnTo>
                <a:pt x="148704" y="456026"/>
              </a:lnTo>
            </a:path>
          </a:pathLst>
        </a:custGeom>
        <a:noFill/>
        <a:ln w="25400"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2DBFB4C-4EA6-074F-96A8-6CCC31AAB149}">
      <dsp:nvSpPr>
        <dsp:cNvPr id="0" name=""/>
        <dsp:cNvSpPr/>
      </dsp:nvSpPr>
      <dsp:spPr>
        <a:xfrm>
          <a:off x="2895123" y="618488"/>
          <a:ext cx="2399093" cy="208185"/>
        </a:xfrm>
        <a:custGeom>
          <a:avLst/>
          <a:gdLst/>
          <a:ahLst/>
          <a:cxnLst/>
          <a:rect l="0" t="0" r="0" b="0"/>
          <a:pathLst>
            <a:path>
              <a:moveTo>
                <a:pt x="0" y="0"/>
              </a:moveTo>
              <a:lnTo>
                <a:pt x="0" y="104092"/>
              </a:lnTo>
              <a:lnTo>
                <a:pt x="2399093" y="104092"/>
              </a:lnTo>
              <a:lnTo>
                <a:pt x="2399093" y="208185"/>
              </a:lnTo>
            </a:path>
          </a:pathLst>
        </a:custGeom>
        <a:noFill/>
        <a:ln w="25400" cap="flat"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879FD1B-F5E0-9E42-9FAF-640FAA038FC7}">
      <dsp:nvSpPr>
        <dsp:cNvPr id="0" name=""/>
        <dsp:cNvSpPr/>
      </dsp:nvSpPr>
      <dsp:spPr>
        <a:xfrm>
          <a:off x="3698126" y="1322354"/>
          <a:ext cx="148704" cy="1863758"/>
        </a:xfrm>
        <a:custGeom>
          <a:avLst/>
          <a:gdLst/>
          <a:ahLst/>
          <a:cxnLst/>
          <a:rect l="0" t="0" r="0" b="0"/>
          <a:pathLst>
            <a:path>
              <a:moveTo>
                <a:pt x="0" y="0"/>
              </a:moveTo>
              <a:lnTo>
                <a:pt x="0" y="1863758"/>
              </a:lnTo>
              <a:lnTo>
                <a:pt x="148704" y="1863758"/>
              </a:lnTo>
            </a:path>
          </a:pathLst>
        </a:custGeom>
        <a:noFill/>
        <a:ln w="25400"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8AA79C2-1B35-2D47-B8E6-FD7C7230A348}">
      <dsp:nvSpPr>
        <dsp:cNvPr id="0" name=""/>
        <dsp:cNvSpPr/>
      </dsp:nvSpPr>
      <dsp:spPr>
        <a:xfrm>
          <a:off x="3698126" y="1322354"/>
          <a:ext cx="148704" cy="1159892"/>
        </a:xfrm>
        <a:custGeom>
          <a:avLst/>
          <a:gdLst/>
          <a:ahLst/>
          <a:cxnLst/>
          <a:rect l="0" t="0" r="0" b="0"/>
          <a:pathLst>
            <a:path>
              <a:moveTo>
                <a:pt x="0" y="0"/>
              </a:moveTo>
              <a:lnTo>
                <a:pt x="0" y="1159892"/>
              </a:lnTo>
              <a:lnTo>
                <a:pt x="148704" y="1159892"/>
              </a:lnTo>
            </a:path>
          </a:pathLst>
        </a:custGeom>
        <a:noFill/>
        <a:ln w="25400"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FC5803E-146E-4247-BA93-5D4BD167EC16}">
      <dsp:nvSpPr>
        <dsp:cNvPr id="0" name=""/>
        <dsp:cNvSpPr/>
      </dsp:nvSpPr>
      <dsp:spPr>
        <a:xfrm>
          <a:off x="3698126" y="1322354"/>
          <a:ext cx="148704" cy="456026"/>
        </a:xfrm>
        <a:custGeom>
          <a:avLst/>
          <a:gdLst/>
          <a:ahLst/>
          <a:cxnLst/>
          <a:rect l="0" t="0" r="0" b="0"/>
          <a:pathLst>
            <a:path>
              <a:moveTo>
                <a:pt x="0" y="0"/>
              </a:moveTo>
              <a:lnTo>
                <a:pt x="0" y="456026"/>
              </a:lnTo>
              <a:lnTo>
                <a:pt x="148704" y="456026"/>
              </a:lnTo>
            </a:path>
          </a:pathLst>
        </a:custGeom>
        <a:noFill/>
        <a:ln w="25400"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67855BF-4A53-524C-BD43-077134CF55BE}">
      <dsp:nvSpPr>
        <dsp:cNvPr id="0" name=""/>
        <dsp:cNvSpPr/>
      </dsp:nvSpPr>
      <dsp:spPr>
        <a:xfrm>
          <a:off x="2895123" y="618488"/>
          <a:ext cx="1199546" cy="208185"/>
        </a:xfrm>
        <a:custGeom>
          <a:avLst/>
          <a:gdLst/>
          <a:ahLst/>
          <a:cxnLst/>
          <a:rect l="0" t="0" r="0" b="0"/>
          <a:pathLst>
            <a:path>
              <a:moveTo>
                <a:pt x="0" y="0"/>
              </a:moveTo>
              <a:lnTo>
                <a:pt x="0" y="104092"/>
              </a:lnTo>
              <a:lnTo>
                <a:pt x="1199546" y="104092"/>
              </a:lnTo>
              <a:lnTo>
                <a:pt x="1199546" y="208185"/>
              </a:lnTo>
            </a:path>
          </a:pathLst>
        </a:custGeom>
        <a:noFill/>
        <a:ln w="25400" cap="flat"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075718B-A619-2F47-B4F6-CB1F9996BAFF}">
      <dsp:nvSpPr>
        <dsp:cNvPr id="0" name=""/>
        <dsp:cNvSpPr/>
      </dsp:nvSpPr>
      <dsp:spPr>
        <a:xfrm>
          <a:off x="2498579" y="1322354"/>
          <a:ext cx="148704" cy="1863758"/>
        </a:xfrm>
        <a:custGeom>
          <a:avLst/>
          <a:gdLst/>
          <a:ahLst/>
          <a:cxnLst/>
          <a:rect l="0" t="0" r="0" b="0"/>
          <a:pathLst>
            <a:path>
              <a:moveTo>
                <a:pt x="0" y="0"/>
              </a:moveTo>
              <a:lnTo>
                <a:pt x="0" y="1863758"/>
              </a:lnTo>
              <a:lnTo>
                <a:pt x="148704" y="1863758"/>
              </a:lnTo>
            </a:path>
          </a:pathLst>
        </a:custGeom>
        <a:noFill/>
        <a:ln w="25400"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AE83864-51C9-BB42-A376-230063B3D782}">
      <dsp:nvSpPr>
        <dsp:cNvPr id="0" name=""/>
        <dsp:cNvSpPr/>
      </dsp:nvSpPr>
      <dsp:spPr>
        <a:xfrm>
          <a:off x="2498579" y="1322354"/>
          <a:ext cx="148704" cy="1159892"/>
        </a:xfrm>
        <a:custGeom>
          <a:avLst/>
          <a:gdLst/>
          <a:ahLst/>
          <a:cxnLst/>
          <a:rect l="0" t="0" r="0" b="0"/>
          <a:pathLst>
            <a:path>
              <a:moveTo>
                <a:pt x="0" y="0"/>
              </a:moveTo>
              <a:lnTo>
                <a:pt x="0" y="1159892"/>
              </a:lnTo>
              <a:lnTo>
                <a:pt x="148704" y="1159892"/>
              </a:lnTo>
            </a:path>
          </a:pathLst>
        </a:custGeom>
        <a:noFill/>
        <a:ln w="25400"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7C14F71-FC06-AC41-B8E9-20DFEDE75BAA}">
      <dsp:nvSpPr>
        <dsp:cNvPr id="0" name=""/>
        <dsp:cNvSpPr/>
      </dsp:nvSpPr>
      <dsp:spPr>
        <a:xfrm>
          <a:off x="2498579" y="1322354"/>
          <a:ext cx="148704" cy="456026"/>
        </a:xfrm>
        <a:custGeom>
          <a:avLst/>
          <a:gdLst/>
          <a:ahLst/>
          <a:cxnLst/>
          <a:rect l="0" t="0" r="0" b="0"/>
          <a:pathLst>
            <a:path>
              <a:moveTo>
                <a:pt x="0" y="0"/>
              </a:moveTo>
              <a:lnTo>
                <a:pt x="0" y="456026"/>
              </a:lnTo>
              <a:lnTo>
                <a:pt x="148704" y="456026"/>
              </a:lnTo>
            </a:path>
          </a:pathLst>
        </a:custGeom>
        <a:noFill/>
        <a:ln w="25400"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777585C-4AF5-0E4D-8788-3F07CBB0E719}">
      <dsp:nvSpPr>
        <dsp:cNvPr id="0" name=""/>
        <dsp:cNvSpPr/>
      </dsp:nvSpPr>
      <dsp:spPr>
        <a:xfrm>
          <a:off x="2849403" y="618488"/>
          <a:ext cx="91440" cy="208185"/>
        </a:xfrm>
        <a:custGeom>
          <a:avLst/>
          <a:gdLst/>
          <a:ahLst/>
          <a:cxnLst/>
          <a:rect l="0" t="0" r="0" b="0"/>
          <a:pathLst>
            <a:path>
              <a:moveTo>
                <a:pt x="45720" y="0"/>
              </a:moveTo>
              <a:lnTo>
                <a:pt x="45720" y="208185"/>
              </a:lnTo>
            </a:path>
          </a:pathLst>
        </a:custGeom>
        <a:noFill/>
        <a:ln w="25400" cap="flat"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BE0CC94-0348-4849-B9DE-766C9B8BA818}">
      <dsp:nvSpPr>
        <dsp:cNvPr id="0" name=""/>
        <dsp:cNvSpPr/>
      </dsp:nvSpPr>
      <dsp:spPr>
        <a:xfrm>
          <a:off x="1299032" y="1322354"/>
          <a:ext cx="148704" cy="1863758"/>
        </a:xfrm>
        <a:custGeom>
          <a:avLst/>
          <a:gdLst/>
          <a:ahLst/>
          <a:cxnLst/>
          <a:rect l="0" t="0" r="0" b="0"/>
          <a:pathLst>
            <a:path>
              <a:moveTo>
                <a:pt x="0" y="0"/>
              </a:moveTo>
              <a:lnTo>
                <a:pt x="0" y="1863758"/>
              </a:lnTo>
              <a:lnTo>
                <a:pt x="148704" y="1863758"/>
              </a:lnTo>
            </a:path>
          </a:pathLst>
        </a:custGeom>
        <a:noFill/>
        <a:ln w="25400"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6601424-6E50-0D45-ADE8-96BECBC8D2CA}">
      <dsp:nvSpPr>
        <dsp:cNvPr id="0" name=""/>
        <dsp:cNvSpPr/>
      </dsp:nvSpPr>
      <dsp:spPr>
        <a:xfrm>
          <a:off x="1299032" y="1322354"/>
          <a:ext cx="148704" cy="1159892"/>
        </a:xfrm>
        <a:custGeom>
          <a:avLst/>
          <a:gdLst/>
          <a:ahLst/>
          <a:cxnLst/>
          <a:rect l="0" t="0" r="0" b="0"/>
          <a:pathLst>
            <a:path>
              <a:moveTo>
                <a:pt x="0" y="0"/>
              </a:moveTo>
              <a:lnTo>
                <a:pt x="0" y="1159892"/>
              </a:lnTo>
              <a:lnTo>
                <a:pt x="148704" y="1159892"/>
              </a:lnTo>
            </a:path>
          </a:pathLst>
        </a:custGeom>
        <a:noFill/>
        <a:ln w="25400"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249648D-31F1-7A4A-BF47-EE8361CF7E3B}">
      <dsp:nvSpPr>
        <dsp:cNvPr id="0" name=""/>
        <dsp:cNvSpPr/>
      </dsp:nvSpPr>
      <dsp:spPr>
        <a:xfrm>
          <a:off x="1299032" y="1322354"/>
          <a:ext cx="148704" cy="456026"/>
        </a:xfrm>
        <a:custGeom>
          <a:avLst/>
          <a:gdLst/>
          <a:ahLst/>
          <a:cxnLst/>
          <a:rect l="0" t="0" r="0" b="0"/>
          <a:pathLst>
            <a:path>
              <a:moveTo>
                <a:pt x="0" y="0"/>
              </a:moveTo>
              <a:lnTo>
                <a:pt x="0" y="456026"/>
              </a:lnTo>
              <a:lnTo>
                <a:pt x="148704" y="456026"/>
              </a:lnTo>
            </a:path>
          </a:pathLst>
        </a:custGeom>
        <a:noFill/>
        <a:ln w="25400"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8183220-5E9A-B24F-9830-819B0D7CD406}">
      <dsp:nvSpPr>
        <dsp:cNvPr id="0" name=""/>
        <dsp:cNvSpPr/>
      </dsp:nvSpPr>
      <dsp:spPr>
        <a:xfrm>
          <a:off x="1695577" y="618488"/>
          <a:ext cx="1199546" cy="208185"/>
        </a:xfrm>
        <a:custGeom>
          <a:avLst/>
          <a:gdLst/>
          <a:ahLst/>
          <a:cxnLst/>
          <a:rect l="0" t="0" r="0" b="0"/>
          <a:pathLst>
            <a:path>
              <a:moveTo>
                <a:pt x="1199546" y="0"/>
              </a:moveTo>
              <a:lnTo>
                <a:pt x="1199546" y="104092"/>
              </a:lnTo>
              <a:lnTo>
                <a:pt x="0" y="104092"/>
              </a:lnTo>
              <a:lnTo>
                <a:pt x="0" y="208185"/>
              </a:lnTo>
            </a:path>
          </a:pathLst>
        </a:custGeom>
        <a:noFill/>
        <a:ln w="25400" cap="flat"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3F89C82-B8AF-AB45-8261-18B2A58F8D58}">
      <dsp:nvSpPr>
        <dsp:cNvPr id="0" name=""/>
        <dsp:cNvSpPr/>
      </dsp:nvSpPr>
      <dsp:spPr>
        <a:xfrm>
          <a:off x="99486" y="1322354"/>
          <a:ext cx="148704" cy="1863758"/>
        </a:xfrm>
        <a:custGeom>
          <a:avLst/>
          <a:gdLst/>
          <a:ahLst/>
          <a:cxnLst/>
          <a:rect l="0" t="0" r="0" b="0"/>
          <a:pathLst>
            <a:path>
              <a:moveTo>
                <a:pt x="0" y="0"/>
              </a:moveTo>
              <a:lnTo>
                <a:pt x="0" y="1863758"/>
              </a:lnTo>
              <a:lnTo>
                <a:pt x="148704" y="1863758"/>
              </a:lnTo>
            </a:path>
          </a:pathLst>
        </a:custGeom>
        <a:noFill/>
        <a:ln w="25400"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C1F2CA8-D5FA-2C4D-885A-4427C2C2C1CF}">
      <dsp:nvSpPr>
        <dsp:cNvPr id="0" name=""/>
        <dsp:cNvSpPr/>
      </dsp:nvSpPr>
      <dsp:spPr>
        <a:xfrm>
          <a:off x="99486" y="1322354"/>
          <a:ext cx="148704" cy="1159892"/>
        </a:xfrm>
        <a:custGeom>
          <a:avLst/>
          <a:gdLst/>
          <a:ahLst/>
          <a:cxnLst/>
          <a:rect l="0" t="0" r="0" b="0"/>
          <a:pathLst>
            <a:path>
              <a:moveTo>
                <a:pt x="0" y="0"/>
              </a:moveTo>
              <a:lnTo>
                <a:pt x="0" y="1159892"/>
              </a:lnTo>
              <a:lnTo>
                <a:pt x="148704" y="1159892"/>
              </a:lnTo>
            </a:path>
          </a:pathLst>
        </a:custGeom>
        <a:noFill/>
        <a:ln w="25400"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D650EFC-A911-E24F-A480-64B31D26995A}">
      <dsp:nvSpPr>
        <dsp:cNvPr id="0" name=""/>
        <dsp:cNvSpPr/>
      </dsp:nvSpPr>
      <dsp:spPr>
        <a:xfrm>
          <a:off x="99486" y="1322354"/>
          <a:ext cx="148704" cy="456026"/>
        </a:xfrm>
        <a:custGeom>
          <a:avLst/>
          <a:gdLst/>
          <a:ahLst/>
          <a:cxnLst/>
          <a:rect l="0" t="0" r="0" b="0"/>
          <a:pathLst>
            <a:path>
              <a:moveTo>
                <a:pt x="0" y="0"/>
              </a:moveTo>
              <a:lnTo>
                <a:pt x="0" y="456026"/>
              </a:lnTo>
              <a:lnTo>
                <a:pt x="148704" y="456026"/>
              </a:lnTo>
            </a:path>
          </a:pathLst>
        </a:custGeom>
        <a:noFill/>
        <a:ln w="25400"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497048F-F54C-F544-8074-28CE5E4F568E}">
      <dsp:nvSpPr>
        <dsp:cNvPr id="0" name=""/>
        <dsp:cNvSpPr/>
      </dsp:nvSpPr>
      <dsp:spPr>
        <a:xfrm>
          <a:off x="496030" y="618488"/>
          <a:ext cx="2399093" cy="208185"/>
        </a:xfrm>
        <a:custGeom>
          <a:avLst/>
          <a:gdLst/>
          <a:ahLst/>
          <a:cxnLst/>
          <a:rect l="0" t="0" r="0" b="0"/>
          <a:pathLst>
            <a:path>
              <a:moveTo>
                <a:pt x="2399093" y="0"/>
              </a:moveTo>
              <a:lnTo>
                <a:pt x="2399093" y="104092"/>
              </a:lnTo>
              <a:lnTo>
                <a:pt x="0" y="104092"/>
              </a:lnTo>
              <a:lnTo>
                <a:pt x="0" y="208185"/>
              </a:lnTo>
            </a:path>
          </a:pathLst>
        </a:custGeom>
        <a:noFill/>
        <a:ln w="25400" cap="flat"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6ED2EE8-0816-1944-AAC1-547FC25B185B}">
      <dsp:nvSpPr>
        <dsp:cNvPr id="0" name=""/>
        <dsp:cNvSpPr/>
      </dsp:nvSpPr>
      <dsp:spPr>
        <a:xfrm>
          <a:off x="2399443" y="122808"/>
          <a:ext cx="991360" cy="495680"/>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聚类算法</a:t>
          </a:r>
          <a:endParaRPr lang="zh-CN" altLang="en-US" sz="1500" kern="1200" dirty="0"/>
        </a:p>
      </dsp:txBody>
      <dsp:txXfrm>
        <a:off x="2399443" y="122808"/>
        <a:ext cx="991360" cy="495680"/>
      </dsp:txXfrm>
    </dsp:sp>
    <dsp:sp modelId="{90D27354-7214-2D46-8579-ECFD3821FCCC}">
      <dsp:nvSpPr>
        <dsp:cNvPr id="0" name=""/>
        <dsp:cNvSpPr/>
      </dsp:nvSpPr>
      <dsp:spPr>
        <a:xfrm>
          <a:off x="350" y="826674"/>
          <a:ext cx="991360" cy="495680"/>
        </a:xfrm>
        <a:prstGeom prst="rect">
          <a:avLst/>
        </a:prstGeom>
        <a:gradFill rotWithShape="0">
          <a:gsLst>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划分聚类</a:t>
          </a:r>
          <a:endParaRPr lang="zh-CN" altLang="en-US" sz="1500" kern="1200" dirty="0"/>
        </a:p>
      </dsp:txBody>
      <dsp:txXfrm>
        <a:off x="350" y="826674"/>
        <a:ext cx="991360" cy="495680"/>
      </dsp:txXfrm>
    </dsp:sp>
    <dsp:sp modelId="{F84E5E27-0E6B-FE48-A524-27714DD2401B}">
      <dsp:nvSpPr>
        <dsp:cNvPr id="0" name=""/>
        <dsp:cNvSpPr/>
      </dsp:nvSpPr>
      <dsp:spPr>
        <a:xfrm>
          <a:off x="248190" y="1530540"/>
          <a:ext cx="991360" cy="495680"/>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K-Means</a:t>
          </a:r>
          <a:endParaRPr lang="zh-CN" altLang="en-US" sz="1500" kern="1200" dirty="0"/>
        </a:p>
      </dsp:txBody>
      <dsp:txXfrm>
        <a:off x="248190" y="1530540"/>
        <a:ext cx="991360" cy="495680"/>
      </dsp:txXfrm>
    </dsp:sp>
    <dsp:sp modelId="{E3E866E4-264A-6F47-A5FB-8467AA7BD6F0}">
      <dsp:nvSpPr>
        <dsp:cNvPr id="0" name=""/>
        <dsp:cNvSpPr/>
      </dsp:nvSpPr>
      <dsp:spPr>
        <a:xfrm>
          <a:off x="248190" y="2234407"/>
          <a:ext cx="991360" cy="495680"/>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Hub</a:t>
          </a:r>
          <a:r>
            <a:rPr lang="zh-CN" altLang="en-US" sz="1500" kern="1200" dirty="0" smtClean="0"/>
            <a:t>聚类</a:t>
          </a:r>
          <a:endParaRPr lang="zh-CN" altLang="en-US" sz="1500" kern="1200" dirty="0"/>
        </a:p>
      </dsp:txBody>
      <dsp:txXfrm>
        <a:off x="248190" y="2234407"/>
        <a:ext cx="991360" cy="495680"/>
      </dsp:txXfrm>
    </dsp:sp>
    <dsp:sp modelId="{C209F254-929B-AA4B-BB0E-5071A83AD04B}">
      <dsp:nvSpPr>
        <dsp:cNvPr id="0" name=""/>
        <dsp:cNvSpPr/>
      </dsp:nvSpPr>
      <dsp:spPr>
        <a:xfrm>
          <a:off x="248190" y="2938273"/>
          <a:ext cx="991360" cy="495680"/>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a:t>
          </a:r>
          <a:endParaRPr lang="zh-CN" altLang="en-US" sz="1500" kern="1200" dirty="0"/>
        </a:p>
      </dsp:txBody>
      <dsp:txXfrm>
        <a:off x="248190" y="2938273"/>
        <a:ext cx="991360" cy="495680"/>
      </dsp:txXfrm>
    </dsp:sp>
    <dsp:sp modelId="{40715770-97AC-4143-AC0F-B9ED3D903DB2}">
      <dsp:nvSpPr>
        <dsp:cNvPr id="0" name=""/>
        <dsp:cNvSpPr/>
      </dsp:nvSpPr>
      <dsp:spPr>
        <a:xfrm>
          <a:off x="1199896" y="826674"/>
          <a:ext cx="991360" cy="495680"/>
        </a:xfrm>
        <a:prstGeom prst="rect">
          <a:avLst/>
        </a:prstGeom>
        <a:gradFill rotWithShape="0">
          <a:gsLst>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层次聚类</a:t>
          </a:r>
          <a:endParaRPr lang="zh-CN" altLang="en-US" sz="1500" kern="1200" dirty="0"/>
        </a:p>
      </dsp:txBody>
      <dsp:txXfrm>
        <a:off x="1199896" y="826674"/>
        <a:ext cx="991360" cy="495680"/>
      </dsp:txXfrm>
    </dsp:sp>
    <dsp:sp modelId="{BC7FD433-7C91-A04A-9878-9CD4964F7D17}">
      <dsp:nvSpPr>
        <dsp:cNvPr id="0" name=""/>
        <dsp:cNvSpPr/>
      </dsp:nvSpPr>
      <dsp:spPr>
        <a:xfrm>
          <a:off x="1447736" y="1530540"/>
          <a:ext cx="991360" cy="495680"/>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Rock</a:t>
          </a:r>
          <a:endParaRPr lang="zh-CN" altLang="en-US" sz="1500" kern="1200" dirty="0"/>
        </a:p>
      </dsp:txBody>
      <dsp:txXfrm>
        <a:off x="1447736" y="1530540"/>
        <a:ext cx="991360" cy="495680"/>
      </dsp:txXfrm>
    </dsp:sp>
    <dsp:sp modelId="{0DCBFCF2-72A3-0449-9326-471A7F445E4D}">
      <dsp:nvSpPr>
        <dsp:cNvPr id="0" name=""/>
        <dsp:cNvSpPr/>
      </dsp:nvSpPr>
      <dsp:spPr>
        <a:xfrm>
          <a:off x="1447736" y="2234407"/>
          <a:ext cx="991360" cy="495680"/>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Cure</a:t>
          </a:r>
          <a:endParaRPr lang="zh-CN" altLang="en-US" sz="1500" kern="1200" dirty="0"/>
        </a:p>
      </dsp:txBody>
      <dsp:txXfrm>
        <a:off x="1447736" y="2234407"/>
        <a:ext cx="991360" cy="495680"/>
      </dsp:txXfrm>
    </dsp:sp>
    <dsp:sp modelId="{24ECE156-9E73-1B41-B010-20A8E95EFCE8}">
      <dsp:nvSpPr>
        <dsp:cNvPr id="0" name=""/>
        <dsp:cNvSpPr/>
      </dsp:nvSpPr>
      <dsp:spPr>
        <a:xfrm>
          <a:off x="1447736" y="2938273"/>
          <a:ext cx="991360" cy="495680"/>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a:t>
          </a:r>
          <a:endParaRPr lang="zh-CN" altLang="en-US" sz="1500" kern="1200" dirty="0"/>
        </a:p>
      </dsp:txBody>
      <dsp:txXfrm>
        <a:off x="1447736" y="2938273"/>
        <a:ext cx="991360" cy="495680"/>
      </dsp:txXfrm>
    </dsp:sp>
    <dsp:sp modelId="{B7B94D91-7069-004E-BA26-F1E8B7A279D6}">
      <dsp:nvSpPr>
        <dsp:cNvPr id="0" name=""/>
        <dsp:cNvSpPr/>
      </dsp:nvSpPr>
      <dsp:spPr>
        <a:xfrm>
          <a:off x="2399443" y="826674"/>
          <a:ext cx="991360" cy="495680"/>
        </a:xfrm>
        <a:prstGeom prst="rect">
          <a:avLst/>
        </a:prstGeom>
        <a:gradFill rotWithShape="0">
          <a:gsLst>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基于密度的聚类</a:t>
          </a:r>
          <a:endParaRPr lang="zh-CN" altLang="en-US" sz="1500" kern="1200" dirty="0"/>
        </a:p>
      </dsp:txBody>
      <dsp:txXfrm>
        <a:off x="2399443" y="826674"/>
        <a:ext cx="991360" cy="495680"/>
      </dsp:txXfrm>
    </dsp:sp>
    <dsp:sp modelId="{E899A39E-0EB4-E742-83D7-5FC77D0533E1}">
      <dsp:nvSpPr>
        <dsp:cNvPr id="0" name=""/>
        <dsp:cNvSpPr/>
      </dsp:nvSpPr>
      <dsp:spPr>
        <a:xfrm>
          <a:off x="2647283" y="1530540"/>
          <a:ext cx="991360" cy="495680"/>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DBSCAN</a:t>
          </a:r>
          <a:endParaRPr lang="zh-CN" altLang="en-US" sz="1500" kern="1200" dirty="0"/>
        </a:p>
      </dsp:txBody>
      <dsp:txXfrm>
        <a:off x="2647283" y="1530540"/>
        <a:ext cx="991360" cy="495680"/>
      </dsp:txXfrm>
    </dsp:sp>
    <dsp:sp modelId="{B7EA1F92-A105-4047-AF89-6555AA16332D}">
      <dsp:nvSpPr>
        <dsp:cNvPr id="0" name=""/>
        <dsp:cNvSpPr/>
      </dsp:nvSpPr>
      <dsp:spPr>
        <a:xfrm>
          <a:off x="2647283" y="2234407"/>
          <a:ext cx="991360" cy="495680"/>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OPTICS</a:t>
          </a:r>
          <a:endParaRPr lang="zh-CN" altLang="en-US" sz="1500" kern="1200" dirty="0"/>
        </a:p>
      </dsp:txBody>
      <dsp:txXfrm>
        <a:off x="2647283" y="2234407"/>
        <a:ext cx="991360" cy="495680"/>
      </dsp:txXfrm>
    </dsp:sp>
    <dsp:sp modelId="{1E1896F5-A5A1-C94D-9D1D-46A8F28648DC}">
      <dsp:nvSpPr>
        <dsp:cNvPr id="0" name=""/>
        <dsp:cNvSpPr/>
      </dsp:nvSpPr>
      <dsp:spPr>
        <a:xfrm>
          <a:off x="2647283" y="2938273"/>
          <a:ext cx="991360" cy="495680"/>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a:t>
          </a:r>
          <a:endParaRPr lang="zh-CN" altLang="en-US" sz="1500" kern="1200" dirty="0"/>
        </a:p>
      </dsp:txBody>
      <dsp:txXfrm>
        <a:off x="2647283" y="2938273"/>
        <a:ext cx="991360" cy="495680"/>
      </dsp:txXfrm>
    </dsp:sp>
    <dsp:sp modelId="{2D4BD3EA-C353-2D43-92CC-2676F2AD2600}">
      <dsp:nvSpPr>
        <dsp:cNvPr id="0" name=""/>
        <dsp:cNvSpPr/>
      </dsp:nvSpPr>
      <dsp:spPr>
        <a:xfrm>
          <a:off x="3598990" y="826674"/>
          <a:ext cx="991360" cy="495680"/>
        </a:xfrm>
        <a:prstGeom prst="rect">
          <a:avLst/>
        </a:prstGeom>
        <a:gradFill rotWithShape="0">
          <a:gsLst>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基于网格的聚类</a:t>
          </a:r>
          <a:endParaRPr lang="zh-CN" altLang="en-US" sz="1500" kern="1200" dirty="0"/>
        </a:p>
      </dsp:txBody>
      <dsp:txXfrm>
        <a:off x="3598990" y="826674"/>
        <a:ext cx="991360" cy="495680"/>
      </dsp:txXfrm>
    </dsp:sp>
    <dsp:sp modelId="{2626A984-6580-4D4A-9DB3-255E8FD773EE}">
      <dsp:nvSpPr>
        <dsp:cNvPr id="0" name=""/>
        <dsp:cNvSpPr/>
      </dsp:nvSpPr>
      <dsp:spPr>
        <a:xfrm>
          <a:off x="3846830" y="1530540"/>
          <a:ext cx="991360" cy="495680"/>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STING</a:t>
          </a:r>
          <a:endParaRPr lang="zh-CN" altLang="en-US" sz="1500" kern="1200" dirty="0"/>
        </a:p>
      </dsp:txBody>
      <dsp:txXfrm>
        <a:off x="3846830" y="1530540"/>
        <a:ext cx="991360" cy="495680"/>
      </dsp:txXfrm>
    </dsp:sp>
    <dsp:sp modelId="{5E862B0E-7148-D04D-8ED9-656144A2F0A7}">
      <dsp:nvSpPr>
        <dsp:cNvPr id="0" name=""/>
        <dsp:cNvSpPr/>
      </dsp:nvSpPr>
      <dsp:spPr>
        <a:xfrm>
          <a:off x="3846830" y="2234407"/>
          <a:ext cx="991360" cy="495680"/>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CLUQUE</a:t>
          </a:r>
          <a:endParaRPr lang="zh-CN" altLang="en-US" sz="1500" kern="1200" dirty="0"/>
        </a:p>
      </dsp:txBody>
      <dsp:txXfrm>
        <a:off x="3846830" y="2234407"/>
        <a:ext cx="991360" cy="495680"/>
      </dsp:txXfrm>
    </dsp:sp>
    <dsp:sp modelId="{3AF00C03-58F5-3F45-8462-0A5BAC3EAD34}">
      <dsp:nvSpPr>
        <dsp:cNvPr id="0" name=""/>
        <dsp:cNvSpPr/>
      </dsp:nvSpPr>
      <dsp:spPr>
        <a:xfrm>
          <a:off x="3846830" y="2938273"/>
          <a:ext cx="991360" cy="495680"/>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a:t>
          </a:r>
          <a:endParaRPr lang="zh-CN" altLang="en-US" sz="1500" kern="1200" dirty="0"/>
        </a:p>
      </dsp:txBody>
      <dsp:txXfrm>
        <a:off x="3846830" y="2938273"/>
        <a:ext cx="991360" cy="495680"/>
      </dsp:txXfrm>
    </dsp:sp>
    <dsp:sp modelId="{ADB15374-2169-C041-88D9-43E0FEE00291}">
      <dsp:nvSpPr>
        <dsp:cNvPr id="0" name=""/>
        <dsp:cNvSpPr/>
      </dsp:nvSpPr>
      <dsp:spPr>
        <a:xfrm>
          <a:off x="4798536" y="826674"/>
          <a:ext cx="991360" cy="495680"/>
        </a:xfrm>
        <a:prstGeom prst="rect">
          <a:avLst/>
        </a:prstGeom>
        <a:gradFill rotWithShape="0">
          <a:gsLst>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基于模型的聚类</a:t>
          </a:r>
          <a:endParaRPr lang="zh-CN" altLang="en-US" sz="1500" kern="1200" dirty="0"/>
        </a:p>
      </dsp:txBody>
      <dsp:txXfrm>
        <a:off x="4798536" y="826674"/>
        <a:ext cx="991360" cy="495680"/>
      </dsp:txXfrm>
    </dsp:sp>
    <dsp:sp modelId="{C3739BE1-AD1F-934A-ACBB-A49729693D92}">
      <dsp:nvSpPr>
        <dsp:cNvPr id="0" name=""/>
        <dsp:cNvSpPr/>
      </dsp:nvSpPr>
      <dsp:spPr>
        <a:xfrm>
          <a:off x="5046377" y="1530540"/>
          <a:ext cx="991360" cy="495680"/>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COBWEB</a:t>
          </a:r>
          <a:endParaRPr lang="zh-CN" altLang="en-US" sz="1500" kern="1200" dirty="0"/>
        </a:p>
      </dsp:txBody>
      <dsp:txXfrm>
        <a:off x="5046377" y="1530540"/>
        <a:ext cx="991360" cy="495680"/>
      </dsp:txXfrm>
    </dsp:sp>
    <dsp:sp modelId="{06FD4D4B-E2C2-4847-A78D-E5DF03EBA76E}">
      <dsp:nvSpPr>
        <dsp:cNvPr id="0" name=""/>
        <dsp:cNvSpPr/>
      </dsp:nvSpPr>
      <dsp:spPr>
        <a:xfrm>
          <a:off x="5046377" y="2234407"/>
          <a:ext cx="991360" cy="495680"/>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CLASSIT</a:t>
          </a:r>
          <a:endParaRPr lang="zh-CN" altLang="en-US" sz="1500" kern="1200" dirty="0"/>
        </a:p>
      </dsp:txBody>
      <dsp:txXfrm>
        <a:off x="5046377" y="2234407"/>
        <a:ext cx="991360" cy="495680"/>
      </dsp:txXfrm>
    </dsp:sp>
    <dsp:sp modelId="{2251F259-CE53-884F-96C7-3B96525485B6}">
      <dsp:nvSpPr>
        <dsp:cNvPr id="0" name=""/>
        <dsp:cNvSpPr/>
      </dsp:nvSpPr>
      <dsp:spPr>
        <a:xfrm>
          <a:off x="5046377" y="2938273"/>
          <a:ext cx="991360" cy="495680"/>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a:t>
          </a:r>
          <a:endParaRPr lang="zh-CN" altLang="en-US" sz="1500" kern="1200" dirty="0"/>
        </a:p>
      </dsp:txBody>
      <dsp:txXfrm>
        <a:off x="5046377" y="2938273"/>
        <a:ext cx="991360" cy="4956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D65C92-3B95-7342-AA1D-67DFE508D46A}">
      <dsp:nvSpPr>
        <dsp:cNvPr id="0" name=""/>
        <dsp:cNvSpPr/>
      </dsp:nvSpPr>
      <dsp:spPr>
        <a:xfrm>
          <a:off x="3624" y="2036755"/>
          <a:ext cx="1584571" cy="2235847"/>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altLang="zh-CN" sz="1800" b="1" kern="1200" dirty="0" smtClean="0">
              <a:solidFill>
                <a:srgbClr val="FF0000"/>
              </a:solidFill>
            </a:rPr>
            <a:t>K-hubs</a:t>
          </a:r>
          <a:endParaRPr lang="zh-CN" altLang="en-US" sz="1800" kern="1200" dirty="0"/>
        </a:p>
        <a:p>
          <a:pPr marL="114300" lvl="1" indent="-114300" algn="l" defTabSz="622300">
            <a:lnSpc>
              <a:spcPct val="90000"/>
            </a:lnSpc>
            <a:spcBef>
              <a:spcPct val="0"/>
            </a:spcBef>
            <a:spcAft>
              <a:spcPct val="15000"/>
            </a:spcAft>
            <a:buChar char="•"/>
          </a:pPr>
          <a:r>
            <a:rPr lang="en-US" altLang="zh-CN" sz="1400" kern="1200" dirty="0" smtClean="0"/>
            <a:t>hubs</a:t>
          </a:r>
          <a:r>
            <a:rPr lang="zh-CN" altLang="zh-CN" sz="1400" kern="1200" dirty="0" smtClean="0"/>
            <a:t>取代簇中心作为每次迭代过程中的簇原型</a:t>
          </a:r>
          <a:r>
            <a:rPr lang="zh-CN" altLang="en-US" sz="1400" kern="1200" dirty="0" smtClean="0"/>
            <a:t>；</a:t>
          </a:r>
          <a:endParaRPr lang="zh-CN" altLang="en-US" sz="1400" kern="1200" dirty="0"/>
        </a:p>
      </dsp:txBody>
      <dsp:txXfrm>
        <a:off x="50035" y="2083166"/>
        <a:ext cx="1491749" cy="2143025"/>
      </dsp:txXfrm>
    </dsp:sp>
    <dsp:sp modelId="{8897AFAE-B244-C44C-B346-860DB5150AC5}">
      <dsp:nvSpPr>
        <dsp:cNvPr id="0" name=""/>
        <dsp:cNvSpPr/>
      </dsp:nvSpPr>
      <dsp:spPr>
        <a:xfrm>
          <a:off x="1746652" y="2958192"/>
          <a:ext cx="335929" cy="392973"/>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1746652" y="3036787"/>
        <a:ext cx="235150" cy="235783"/>
      </dsp:txXfrm>
    </dsp:sp>
    <dsp:sp modelId="{B3084744-CAC0-9749-BF9B-29E9AE3A7E5A}">
      <dsp:nvSpPr>
        <dsp:cNvPr id="0" name=""/>
        <dsp:cNvSpPr/>
      </dsp:nvSpPr>
      <dsp:spPr>
        <a:xfrm>
          <a:off x="2222023" y="2036755"/>
          <a:ext cx="1584571" cy="2235847"/>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altLang="zh-CN" sz="1800" b="1" kern="1200" dirty="0" smtClean="0">
              <a:solidFill>
                <a:srgbClr val="FF0000"/>
              </a:solidFill>
            </a:rPr>
            <a:t>GHPC</a:t>
          </a:r>
          <a:endParaRPr lang="zh-CN" altLang="en-US" sz="1800" kern="1200" dirty="0"/>
        </a:p>
        <a:p>
          <a:pPr marL="114300" lvl="1" indent="-114300" algn="l" defTabSz="622300">
            <a:lnSpc>
              <a:spcPct val="90000"/>
            </a:lnSpc>
            <a:spcBef>
              <a:spcPct val="0"/>
            </a:spcBef>
            <a:spcAft>
              <a:spcPct val="15000"/>
            </a:spcAft>
            <a:buChar char="•"/>
          </a:pPr>
          <a:r>
            <a:rPr lang="zh-CN" altLang="zh-CN" sz="1400" kern="1200" dirty="0" smtClean="0"/>
            <a:t>引入了随机因子，在每次迭代过程中</a:t>
          </a:r>
          <a:r>
            <a:rPr lang="en-US" altLang="zh-CN" sz="1400" kern="1200" dirty="0" smtClean="0"/>
            <a:t>hubs</a:t>
          </a:r>
          <a:r>
            <a:rPr lang="zh-CN" altLang="zh-CN" sz="1400" kern="1200" dirty="0" smtClean="0"/>
            <a:t>与其它样本点以某种概率被选为簇原型</a:t>
          </a:r>
          <a:r>
            <a:rPr lang="zh-CN" altLang="en-US" sz="1400" kern="1200" dirty="0" smtClean="0"/>
            <a:t>；</a:t>
          </a:r>
          <a:endParaRPr lang="zh-CN" altLang="en-US" sz="1400" kern="1200" dirty="0"/>
        </a:p>
      </dsp:txBody>
      <dsp:txXfrm>
        <a:off x="2268434" y="2083166"/>
        <a:ext cx="1491749" cy="2143025"/>
      </dsp:txXfrm>
    </dsp:sp>
    <dsp:sp modelId="{46D912B9-70FC-F941-A05D-D753658BCC01}">
      <dsp:nvSpPr>
        <dsp:cNvPr id="0" name=""/>
        <dsp:cNvSpPr/>
      </dsp:nvSpPr>
      <dsp:spPr>
        <a:xfrm>
          <a:off x="3965052" y="2958192"/>
          <a:ext cx="335929" cy="392973"/>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3965052" y="3036787"/>
        <a:ext cx="235150" cy="235783"/>
      </dsp:txXfrm>
    </dsp:sp>
    <dsp:sp modelId="{D6986EFF-BC6F-9642-9AE0-F6234A3D39BE}">
      <dsp:nvSpPr>
        <dsp:cNvPr id="0" name=""/>
        <dsp:cNvSpPr/>
      </dsp:nvSpPr>
      <dsp:spPr>
        <a:xfrm>
          <a:off x="4440423" y="2036755"/>
          <a:ext cx="1584571" cy="2235847"/>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altLang="zh-CN" sz="1800" b="1" kern="1200" dirty="0" smtClean="0">
              <a:solidFill>
                <a:srgbClr val="FF0000"/>
              </a:solidFill>
            </a:rPr>
            <a:t>GHPKM</a:t>
          </a:r>
          <a:r>
            <a:rPr lang="zh-CN" altLang="zh-CN" sz="1800" b="1" kern="1200" dirty="0" smtClean="0">
              <a:solidFill>
                <a:srgbClr val="FF0000"/>
              </a:solidFill>
            </a:rPr>
            <a:t> </a:t>
          </a:r>
          <a:endParaRPr lang="zh-CN" altLang="en-US" sz="1800" kern="1200" dirty="0"/>
        </a:p>
        <a:p>
          <a:pPr marL="114300" lvl="1" indent="-114300" algn="l" defTabSz="622300">
            <a:lnSpc>
              <a:spcPct val="90000"/>
            </a:lnSpc>
            <a:spcBef>
              <a:spcPct val="0"/>
            </a:spcBef>
            <a:spcAft>
              <a:spcPct val="15000"/>
            </a:spcAft>
            <a:buChar char="•"/>
          </a:pPr>
          <a:r>
            <a:rPr lang="zh-CN" altLang="en-US" sz="1400" kern="1200" dirty="0" smtClean="0"/>
            <a:t>在确定性迭代过程中使用簇中心作为簇原型；在随机性迭代过程中使用使用样本的随机概率作为簇原型；</a:t>
          </a:r>
          <a:endParaRPr lang="zh-CN" altLang="en-US" sz="1400" kern="1200" dirty="0"/>
        </a:p>
      </dsp:txBody>
      <dsp:txXfrm>
        <a:off x="4486834" y="2083166"/>
        <a:ext cx="1491749" cy="2143025"/>
      </dsp:txXfrm>
    </dsp:sp>
    <dsp:sp modelId="{B1139142-5318-F14D-BF66-4F88F9853CF7}">
      <dsp:nvSpPr>
        <dsp:cNvPr id="0" name=""/>
        <dsp:cNvSpPr/>
      </dsp:nvSpPr>
      <dsp:spPr>
        <a:xfrm>
          <a:off x="6183452" y="2958192"/>
          <a:ext cx="335929" cy="392973"/>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6183452" y="3036787"/>
        <a:ext cx="235150" cy="235783"/>
      </dsp:txXfrm>
    </dsp:sp>
    <dsp:sp modelId="{79AE7189-00CB-8748-A1FE-3DFA8C236020}">
      <dsp:nvSpPr>
        <dsp:cNvPr id="0" name=""/>
        <dsp:cNvSpPr/>
      </dsp:nvSpPr>
      <dsp:spPr>
        <a:xfrm>
          <a:off x="6658823" y="2036755"/>
          <a:ext cx="1584571" cy="2235847"/>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altLang="zh-CN" sz="1800" b="1" kern="1200" dirty="0" smtClean="0">
              <a:solidFill>
                <a:srgbClr val="FF0000"/>
              </a:solidFill>
            </a:rPr>
            <a:t>Kernel GHPKM</a:t>
          </a:r>
          <a:endParaRPr lang="zh-CN" altLang="en-US" sz="1800" kern="1200" dirty="0"/>
        </a:p>
        <a:p>
          <a:pPr marL="114300" lvl="1" indent="-114300" algn="l" defTabSz="622300">
            <a:lnSpc>
              <a:spcPct val="90000"/>
            </a:lnSpc>
            <a:spcBef>
              <a:spcPct val="0"/>
            </a:spcBef>
            <a:spcAft>
              <a:spcPct val="15000"/>
            </a:spcAft>
            <a:buChar char="•"/>
          </a:pPr>
          <a:r>
            <a:rPr lang="zh-CN" altLang="en-US" sz="1400" kern="1200" dirty="0" smtClean="0"/>
            <a:t>引入</a:t>
          </a:r>
          <a:r>
            <a:rPr lang="en-US" altLang="zh-CN" sz="1400" kern="1200" dirty="0" smtClean="0"/>
            <a:t>kernel</a:t>
          </a:r>
          <a:r>
            <a:rPr lang="zh-CN" altLang="en-US" sz="1400" kern="1200" dirty="0" smtClean="0"/>
            <a:t>方法，</a:t>
          </a:r>
          <a:r>
            <a:rPr lang="zh-CN" altLang="zh-CN" sz="1400" kern="1200" dirty="0" smtClean="0"/>
            <a:t>发现</a:t>
          </a:r>
          <a:r>
            <a:rPr lang="zh-CN" altLang="en-US" sz="1400" kern="1200" dirty="0" smtClean="0"/>
            <a:t>任意形状</a:t>
          </a:r>
          <a:r>
            <a:rPr lang="zh-CN" altLang="zh-CN" sz="1400" kern="1200" dirty="0" smtClean="0"/>
            <a:t>的簇</a:t>
          </a:r>
          <a:r>
            <a:rPr lang="zh-CN" altLang="en-US" sz="1400" kern="1200" dirty="0" smtClean="0"/>
            <a:t>。</a:t>
          </a:r>
          <a:endParaRPr lang="zh-CN" altLang="en-US" sz="1400" kern="1200" dirty="0"/>
        </a:p>
      </dsp:txBody>
      <dsp:txXfrm>
        <a:off x="6705234" y="2083166"/>
        <a:ext cx="1491749" cy="214302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 Id="rId2"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655D7BC-7D74-464A-95D2-72B0E548B30E}" type="datetimeFigureOut">
              <a:rPr kumimoji="1" lang="zh-CN" altLang="en-US" smtClean="0"/>
              <a:t>2017/4/12</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FDCA8B-FE99-6A44-9954-1DA3A03F20D8}" type="slidenum">
              <a:rPr kumimoji="1" lang="zh-CN" altLang="en-US" smtClean="0"/>
              <a:t>‹#›</a:t>
            </a:fld>
            <a:endParaRPr kumimoji="1" lang="zh-CN" altLang="en-US"/>
          </a:p>
        </p:txBody>
      </p:sp>
    </p:spTree>
    <p:extLst>
      <p:ext uri="{BB962C8B-B14F-4D97-AF65-F5344CB8AC3E}">
        <p14:creationId xmlns:p14="http://schemas.microsoft.com/office/powerpoint/2010/main" val="834879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719771466"/>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16624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mc:AlternateContent xmlns:mc="http://schemas.openxmlformats.org/markup-compatibility/2006">
        <mc:Choice xmlns:a14="http://schemas.microsoft.com/office/drawing/2010/main" Requires="a14">
          <p:sp>
            <p:nvSpPr>
              <p:cNvPr id="188" name="Shape 1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zh-CN" altLang="en-US" dirty="0" smtClean="0"/>
                  <a:t>接着我们分析了</a:t>
                </a:r>
                <a:r>
                  <a:rPr lang="en" altLang="zh-CN" dirty="0" smtClean="0"/>
                  <a:t>Hubs</a:t>
                </a:r>
                <a:r>
                  <a:rPr lang="zh-CN" altLang="en-US" dirty="0" smtClean="0"/>
                  <a:t> 与单个簇均值的关系，如图</a:t>
                </a:r>
                <a:r>
                  <a:rPr lang="en-US" altLang="zh-CN" dirty="0" smtClean="0"/>
                  <a:t>2</a:t>
                </a:r>
                <a:r>
                  <a:rPr lang="zh-CN" altLang="en-US" dirty="0" smtClean="0"/>
                  <a:t>所示</a:t>
                </a:r>
                <a:endParaRPr lang="en-US" altLang="zh-CN" dirty="0" smtClean="0"/>
              </a:p>
              <a:p>
                <a:pPr lvl="0">
                  <a:spcBef>
                    <a:spcPts val="0"/>
                  </a:spcBef>
                  <a:buNone/>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其中，数据集为从</a:t>
                </a:r>
                <a:r>
                  <a:rPr lang="en-US" altLang="zh-CN" dirty="0" smtClean="0"/>
                  <a:t>[0,1]</a:t>
                </a:r>
                <a:r>
                  <a:rPr lang="zh-CN" altLang="en-US" dirty="0" smtClean="0"/>
                  <a:t>均匀分布中随机取样的</a:t>
                </a:r>
                <a:r>
                  <a:rPr lang="en-US" altLang="zh-CN" dirty="0" smtClean="0"/>
                  <a:t>10,000</a:t>
                </a:r>
                <a:r>
                  <a:rPr lang="zh-CN" altLang="en-US" dirty="0" smtClean="0"/>
                  <a:t>个</a:t>
                </a:r>
                <a:r>
                  <a:rPr lang="en-US" altLang="zh-CN" dirty="0" smtClean="0"/>
                  <a:t>d</a:t>
                </a:r>
                <a:r>
                  <a:rPr lang="zh-CN" altLang="en-US" dirty="0" smtClean="0"/>
                  <a:t>维样本，</a:t>
                </a:r>
                <a:r>
                  <a:rPr lang="zh-CN" altLang="en-US" sz="1100" dirty="0" smtClean="0"/>
                  <a:t>采用的距离度量方式为欧式距离</a:t>
                </a:r>
                <a:endParaRPr lang="en-US" altLang="zh-CN" sz="11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dirty="0" smtClean="0"/>
                  <a:t>图</a:t>
                </a:r>
                <a:r>
                  <a:rPr lang="en-US" altLang="zh-CN" sz="1100" dirty="0" smtClean="0"/>
                  <a:t>2</a:t>
                </a:r>
                <a:r>
                  <a:rPr lang="zh-CN" altLang="en-US" sz="1100" dirty="0" smtClean="0"/>
                  <a:t>描述的是</a:t>
                </a:r>
                <a:r>
                  <a:rPr lang="zh-CN" altLang="en-US" sz="1100" dirty="0" smtClean="0">
                    <a:solidFill>
                      <a:schemeClr val="tx1"/>
                    </a:solidFill>
                    <a:latin typeface="Times New Roman" charset="0"/>
                    <a:ea typeface="Times New Roman" charset="0"/>
                    <a:cs typeface="Times New Roman" charset="0"/>
                    <a:sym typeface="Roboto Slab"/>
                  </a:rPr>
                  <a:t>样本的逆近邻数与其距离簇中心距离的相互关系，三幅子图享有相同的坐标信息：其中</a:t>
                </a:r>
                <a:r>
                  <a:rPr lang="en-US" altLang="zh-CN" sz="1100" dirty="0" smtClean="0">
                    <a:solidFill>
                      <a:schemeClr val="tx1"/>
                    </a:solidFill>
                    <a:latin typeface="Times New Roman" charset="0"/>
                    <a:ea typeface="Times New Roman" charset="0"/>
                    <a:cs typeface="Times New Roman" charset="0"/>
                    <a:sym typeface="Roboto Slab"/>
                  </a:rPr>
                  <a:t>x</a:t>
                </a:r>
                <a:r>
                  <a:rPr lang="zh-CN" altLang="en-US" sz="1100" dirty="0" smtClean="0">
                    <a:solidFill>
                      <a:schemeClr val="tx1"/>
                    </a:solidFill>
                    <a:latin typeface="Times New Roman" charset="0"/>
                    <a:ea typeface="Times New Roman" charset="0"/>
                    <a:cs typeface="Times New Roman" charset="0"/>
                    <a:sym typeface="Roboto Slab"/>
                  </a:rPr>
                  <a:t>轴代表样本距离簇中心的距离，</a:t>
                </a:r>
                <a:r>
                  <a:rPr lang="en-US" altLang="zh-CN" sz="1100" dirty="0" smtClean="0">
                    <a:solidFill>
                      <a:schemeClr val="tx1"/>
                    </a:solidFill>
                    <a:latin typeface="Times New Roman" charset="0"/>
                    <a:ea typeface="Times New Roman" charset="0"/>
                    <a:cs typeface="Times New Roman" charset="0"/>
                    <a:sym typeface="Roboto Slab"/>
                  </a:rPr>
                  <a:t>y</a:t>
                </a:r>
                <a:r>
                  <a:rPr lang="zh-CN" altLang="en-US" sz="1100" dirty="0" smtClean="0">
                    <a:solidFill>
                      <a:schemeClr val="tx1"/>
                    </a:solidFill>
                    <a:latin typeface="Times New Roman" charset="0"/>
                    <a:ea typeface="Times New Roman" charset="0"/>
                    <a:cs typeface="Times New Roman" charset="0"/>
                    <a:sym typeface="Roboto Slab"/>
                  </a:rPr>
                  <a:t>轴代表样本的逆近邻数</a:t>
                </a:r>
                <a:r>
                  <a:rPr lang="zh-CN" altLang="zh-CN" sz="1100" kern="1200" dirty="0" smtClean="0">
                    <a:solidFill>
                      <a:schemeClr val="tx1"/>
                    </a:solidFill>
                    <a:effectLst/>
                    <a:latin typeface="+mn-lt"/>
                    <a:ea typeface="+mn-ea"/>
                    <a:cs typeface="+mn-cs"/>
                  </a:rPr>
                  <a:t>，近邻数</a:t>
                </a:r>
                <a14:m>
                  <m:oMath xmlns:m="http://schemas.openxmlformats.org/officeDocument/2006/math">
                    <m:r>
                      <a:rPr lang="en-US" altLang="zh-CN" sz="1100" i="1" kern="1200">
                        <a:solidFill>
                          <a:schemeClr val="tx1"/>
                        </a:solidFill>
                        <a:effectLst/>
                        <a:latin typeface="+mn-lt"/>
                        <a:ea typeface="+mn-ea"/>
                        <a:cs typeface="+mn-cs"/>
                      </a:rPr>
                      <m:t>𝑘</m:t>
                    </m:r>
                    <m:r>
                      <a:rPr lang="en-US" altLang="zh-CN" sz="1100" i="1" kern="1200">
                        <a:solidFill>
                          <a:schemeClr val="tx1"/>
                        </a:solidFill>
                        <a:effectLst/>
                        <a:latin typeface="+mn-lt"/>
                        <a:ea typeface="+mn-ea"/>
                        <a:cs typeface="+mn-cs"/>
                      </a:rPr>
                      <m:t> = 5 </m:t>
                    </m:r>
                  </m:oMath>
                </a14:m>
                <a:r>
                  <a:rPr lang="zh-CN" altLang="zh-CN" sz="1100" kern="1200" dirty="0">
                    <a:solidFill>
                      <a:schemeClr val="tx1"/>
                    </a:solidFill>
                    <a:effectLst/>
                    <a:latin typeface="+mn-lt"/>
                    <a:ea typeface="+mn-ea"/>
                    <a:cs typeface="+mn-cs"/>
                  </a:rPr>
                  <a:t>只是一个经验值，当</a:t>
                </a:r>
                <a:r>
                  <a:rPr lang="en-US" altLang="zh-CN" sz="1100" i="1" kern="1200" dirty="0">
                    <a:solidFill>
                      <a:schemeClr val="tx1"/>
                    </a:solidFill>
                    <a:effectLst/>
                    <a:latin typeface="+mn-lt"/>
                    <a:ea typeface="+mn-ea"/>
                    <a:cs typeface="+mn-cs"/>
                  </a:rPr>
                  <a:t>k</a:t>
                </a:r>
                <a:r>
                  <a:rPr lang="zh-CN" altLang="zh-CN" sz="1100" kern="1200" dirty="0">
                    <a:solidFill>
                      <a:schemeClr val="tx1"/>
                    </a:solidFill>
                    <a:effectLst/>
                    <a:latin typeface="+mn-lt"/>
                    <a:ea typeface="+mn-ea"/>
                    <a:cs typeface="+mn-cs"/>
                  </a:rPr>
                  <a:t>为其它值时也可获得相似的结果。</a:t>
                </a:r>
                <a:r>
                  <a:rPr lang="zh-CN" altLang="zh-CN" dirty="0">
                    <a:effectLst/>
                  </a:rPr>
                  <a:t> </a:t>
                </a:r>
                <a:endParaRPr lang="en-US" altLang="zh-CN" sz="1100" dirty="0" smtClean="0">
                  <a:solidFill>
                    <a:schemeClr val="tx1"/>
                  </a:solidFill>
                  <a:latin typeface="Times New Roman" charset="0"/>
                  <a:ea typeface="Times New Roman" charset="0"/>
                  <a:cs typeface="Times New Roman" charset="0"/>
                  <a:sym typeface="Roboto Slab"/>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100" dirty="0" smtClean="0">
                  <a:solidFill>
                    <a:schemeClr val="tx1"/>
                  </a:solidFill>
                  <a:latin typeface="Times New Roman" charset="0"/>
                  <a:ea typeface="Times New Roman" charset="0"/>
                  <a:cs typeface="Times New Roman" charset="0"/>
                  <a:sym typeface="Roboto Slab"/>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dirty="0" smtClean="0">
                    <a:solidFill>
                      <a:schemeClr val="tx1"/>
                    </a:solidFill>
                    <a:latin typeface="Times New Roman" charset="0"/>
                    <a:ea typeface="Times New Roman" charset="0"/>
                    <a:cs typeface="Times New Roman" charset="0"/>
                    <a:sym typeface="Roboto Slab"/>
                  </a:rPr>
                  <a:t>三幅子图唯一的不同之处在于数据集的维数，分别为</a:t>
                </a:r>
                <a:r>
                  <a:rPr lang="en-US" altLang="zh-CN" sz="1100" dirty="0" smtClean="0">
                    <a:solidFill>
                      <a:schemeClr val="tx1"/>
                    </a:solidFill>
                    <a:latin typeface="Times New Roman" charset="0"/>
                    <a:ea typeface="Times New Roman" charset="0"/>
                    <a:cs typeface="Times New Roman" charset="0"/>
                    <a:sym typeface="Roboto Slab"/>
                  </a:rPr>
                  <a:t>d=3,d=20,d=100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100" dirty="0" smtClean="0">
                  <a:solidFill>
                    <a:schemeClr val="tx1"/>
                  </a:solidFill>
                  <a:latin typeface="Times New Roman" charset="0"/>
                  <a:ea typeface="Times New Roman" charset="0"/>
                  <a:cs typeface="Times New Roman" charset="0"/>
                  <a:sym typeface="Roboto Slab"/>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dirty="0" smtClean="0">
                    <a:solidFill>
                      <a:schemeClr val="tx1"/>
                    </a:solidFill>
                    <a:latin typeface="Times New Roman" charset="0"/>
                    <a:ea typeface="Times New Roman" charset="0"/>
                    <a:cs typeface="Times New Roman" charset="0"/>
                    <a:sym typeface="Roboto Slab"/>
                  </a:rPr>
                  <a:t>当数据集的维数较低时（左图），样本的逆近邻数与其距离簇中心距离的并没有相互关系；但随着数据集维数的增高（又图），我们可以发现，</a:t>
                </a:r>
                <a:endParaRPr lang="en-US" altLang="zh-CN" sz="1100" dirty="0" smtClean="0">
                  <a:solidFill>
                    <a:schemeClr val="tx1"/>
                  </a:solidFill>
                  <a:latin typeface="Times New Roman" charset="0"/>
                  <a:ea typeface="Times New Roman" charset="0"/>
                  <a:cs typeface="Times New Roman" charset="0"/>
                  <a:sym typeface="Roboto Slab"/>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smtClean="0">
                    <a:solidFill>
                      <a:schemeClr val="tx1"/>
                    </a:solidFill>
                    <a:latin typeface="Times New Roman" charset="0"/>
                    <a:ea typeface="Times New Roman" charset="0"/>
                    <a:cs typeface="Times New Roman" charset="0"/>
                    <a:sym typeface="Roboto Slab"/>
                  </a:rPr>
                  <a:t>===</a:t>
                </a:r>
                <a:r>
                  <a:rPr lang="zh-CN" altLang="en-US" sz="1100" dirty="0" smtClean="0">
                    <a:solidFill>
                      <a:schemeClr val="tx1"/>
                    </a:solidFill>
                    <a:latin typeface="Times New Roman" charset="0"/>
                    <a:ea typeface="Times New Roman" charset="0"/>
                    <a:cs typeface="Times New Roman" charset="0"/>
                    <a:sym typeface="Roboto Slab"/>
                  </a:rPr>
                  <a:t>越接近簇中心的样本其逆近邻数越大，而这部分样本其实就是</a:t>
                </a:r>
                <a:r>
                  <a:rPr lang="en-US" altLang="zh-CN" sz="1100" dirty="0" smtClean="0">
                    <a:solidFill>
                      <a:schemeClr val="tx1"/>
                    </a:solidFill>
                    <a:latin typeface="Times New Roman" charset="0"/>
                    <a:ea typeface="Times New Roman" charset="0"/>
                    <a:cs typeface="Times New Roman" charset="0"/>
                    <a:sym typeface="Roboto Slab"/>
                  </a:rPr>
                  <a:t>hubs</a:t>
                </a:r>
                <a:r>
                  <a:rPr lang="zh-CN" altLang="en-US" sz="1100" dirty="0" smtClean="0">
                    <a:solidFill>
                      <a:schemeClr val="tx1"/>
                    </a:solidFill>
                    <a:latin typeface="Times New Roman" charset="0"/>
                    <a:ea typeface="Times New Roman" charset="0"/>
                    <a:cs typeface="Times New Roman" charset="0"/>
                    <a:sym typeface="Roboto Slab"/>
                  </a:rPr>
                  <a:t>。</a:t>
                </a:r>
                <a:endParaRPr lang="en-US" altLang="zh-CN" sz="1100" dirty="0" smtClean="0">
                  <a:solidFill>
                    <a:schemeClr val="tx1"/>
                  </a:solidFill>
                  <a:latin typeface="Times New Roman" charset="0"/>
                  <a:ea typeface="Times New Roman" charset="0"/>
                  <a:cs typeface="Times New Roman" charset="0"/>
                  <a:sym typeface="Roboto Slab"/>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100" dirty="0" smtClean="0">
                  <a:solidFill>
                    <a:schemeClr val="tx1"/>
                  </a:solidFill>
                  <a:latin typeface="Times New Roman" charset="0"/>
                  <a:ea typeface="Times New Roman" charset="0"/>
                  <a:cs typeface="Times New Roman" charset="0"/>
                  <a:sym typeface="Roboto Slab"/>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100" kern="1200" dirty="0" smtClean="0">
                    <a:solidFill>
                      <a:schemeClr val="tx1"/>
                    </a:solidFill>
                    <a:effectLst/>
                    <a:latin typeface="+mn-lt"/>
                    <a:ea typeface="+mn-ea"/>
                    <a:cs typeface="+mn-cs"/>
                  </a:rPr>
                  <a:t>该实验结果表明在高维数据空间中，当潜在的数据分布是单峰时，</a:t>
                </a:r>
                <a:r>
                  <a:rPr lang="en-US" altLang="zh-CN" sz="1100" kern="1200" dirty="0" smtClean="0">
                    <a:solidFill>
                      <a:schemeClr val="tx1"/>
                    </a:solidFill>
                    <a:effectLst/>
                    <a:latin typeface="+mn-lt"/>
                    <a:ea typeface="+mn-ea"/>
                    <a:cs typeface="+mn-cs"/>
                  </a:rPr>
                  <a:t>hubs</a:t>
                </a:r>
                <a:r>
                  <a:rPr lang="zh-CN" altLang="zh-CN" sz="1100" kern="1200" dirty="0" smtClean="0">
                    <a:solidFill>
                      <a:schemeClr val="tx1"/>
                    </a:solidFill>
                    <a:effectLst/>
                    <a:latin typeface="+mn-lt"/>
                    <a:ea typeface="+mn-ea"/>
                    <a:cs typeface="+mn-cs"/>
                  </a:rPr>
                  <a:t>会接近整体样本分布的均值；而当潜在的数据分布为多峰时（如多个单峰分布混合而成），</a:t>
                </a:r>
                <a:r>
                  <a:rPr lang="en-US" altLang="zh-CN" sz="1100" kern="1200" dirty="0" smtClean="0">
                    <a:solidFill>
                      <a:schemeClr val="tx1"/>
                    </a:solidFill>
                    <a:effectLst/>
                    <a:latin typeface="+mn-lt"/>
                    <a:ea typeface="+mn-ea"/>
                    <a:cs typeface="+mn-cs"/>
                  </a:rPr>
                  <a:t>hubs</a:t>
                </a:r>
                <a:r>
                  <a:rPr lang="zh-CN" altLang="zh-CN" sz="1100" kern="1200" dirty="0" smtClean="0">
                    <a:solidFill>
                      <a:schemeClr val="tx1"/>
                    </a:solidFill>
                    <a:effectLst/>
                    <a:latin typeface="+mn-lt"/>
                    <a:ea typeface="+mn-ea"/>
                    <a:cs typeface="+mn-cs"/>
                  </a:rPr>
                  <a:t>趋向于最近的单峰分布的均值。</a:t>
                </a:r>
                <a:r>
                  <a:rPr lang="zh-CN" altLang="zh-CN" dirty="0" smtClean="0">
                    <a:effectLst/>
                  </a:rPr>
                  <a:t> </a:t>
                </a:r>
                <a:endParaRPr lang="en-US" altLang="zh-CN" dirty="0" smtClean="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100" dirty="0" smtClean="0">
                  <a:solidFill>
                    <a:schemeClr val="tx1"/>
                  </a:solidFill>
                  <a:effectLst/>
                  <a:latin typeface="Times New Roman" charset="0"/>
                  <a:ea typeface="Times New Roman" charset="0"/>
                  <a:cs typeface="Times New Roman" charset="0"/>
                  <a:sym typeface="Roboto Slab"/>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100" kern="1200" dirty="0" smtClean="0">
                    <a:solidFill>
                      <a:schemeClr val="tx1"/>
                    </a:solidFill>
                    <a:effectLst/>
                    <a:latin typeface="+mn-lt"/>
                    <a:ea typeface="+mn-ea"/>
                    <a:cs typeface="+mn-cs"/>
                  </a:rPr>
                  <a:t>因此在高维数据中，</a:t>
                </a:r>
                <a:r>
                  <a:rPr lang="en-US" altLang="zh-CN" sz="1100" kern="1200" dirty="0" smtClean="0">
                    <a:solidFill>
                      <a:schemeClr val="tx1"/>
                    </a:solidFill>
                    <a:effectLst/>
                    <a:latin typeface="+mn-lt"/>
                    <a:ea typeface="+mn-ea"/>
                    <a:cs typeface="+mn-cs"/>
                  </a:rPr>
                  <a:t>hubs</a:t>
                </a:r>
                <a:r>
                  <a:rPr lang="zh-CN" altLang="zh-CN" sz="1100" kern="1200" dirty="0" smtClean="0">
                    <a:solidFill>
                      <a:schemeClr val="tx1"/>
                    </a:solidFill>
                    <a:effectLst/>
                    <a:latin typeface="+mn-lt"/>
                    <a:ea typeface="+mn-ea"/>
                    <a:cs typeface="+mn-cs"/>
                  </a:rPr>
                  <a:t>可以在很大程度上代表该簇中的元素。</a:t>
                </a:r>
                <a:r>
                  <a:rPr lang="zh-CN" altLang="zh-CN" dirty="0" smtClean="0">
                    <a:effectLst/>
                  </a:rPr>
                  <a:t> </a:t>
                </a:r>
                <a:endParaRPr lang="en-US" altLang="zh-CN" sz="1100" dirty="0" smtClean="0">
                  <a:solidFill>
                    <a:schemeClr val="tx1"/>
                  </a:solidFill>
                  <a:latin typeface="Times New Roman" charset="0"/>
                  <a:ea typeface="Times New Roman" charset="0"/>
                  <a:cs typeface="Times New Roman" charset="0"/>
                  <a:sym typeface="Roboto Slab"/>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solidFill>
                    <a:schemeClr val="tx1"/>
                  </a:solidFill>
                  <a:latin typeface="Times New Roman" charset="0"/>
                  <a:ea typeface="Times New Roman" charset="0"/>
                  <a:cs typeface="Times New Roman" charset="0"/>
                  <a:sym typeface="Roboto Slab"/>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dirty="0"/>
              </a:p>
            </p:txBody>
          </p:sp>
        </mc:Choice>
        <mc:Fallback>
          <p:sp>
            <p:nvSpPr>
              <p:cNvPr id="188" name="Shape 1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zh-CN" altLang="en-US" dirty="0" smtClean="0"/>
                  <a:t>接着我们分析了</a:t>
                </a:r>
                <a:r>
                  <a:rPr lang="en" altLang="zh-CN" dirty="0" smtClean="0"/>
                  <a:t>Hubs</a:t>
                </a:r>
                <a:r>
                  <a:rPr lang="zh-CN" altLang="en-US" dirty="0" smtClean="0"/>
                  <a:t> 与单个簇均值的关系，如图</a:t>
                </a:r>
                <a:r>
                  <a:rPr lang="en-US" altLang="zh-CN" dirty="0" smtClean="0"/>
                  <a:t>2</a:t>
                </a:r>
                <a:r>
                  <a:rPr lang="zh-CN" altLang="en-US" dirty="0" smtClean="0"/>
                  <a:t>所示</a:t>
                </a:r>
                <a:endParaRPr lang="en-US" altLang="zh-CN" dirty="0" smtClean="0"/>
              </a:p>
              <a:p>
                <a:pPr lvl="0">
                  <a:spcBef>
                    <a:spcPts val="0"/>
                  </a:spcBef>
                  <a:buNone/>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其中，数据集为从</a:t>
                </a:r>
                <a:r>
                  <a:rPr lang="en-US" altLang="zh-CN" dirty="0" smtClean="0"/>
                  <a:t>[0,1]</a:t>
                </a:r>
                <a:r>
                  <a:rPr lang="zh-CN" altLang="en-US" dirty="0" smtClean="0"/>
                  <a:t>均匀分布中随机取样的</a:t>
                </a:r>
                <a:r>
                  <a:rPr lang="en-US" altLang="zh-CN" dirty="0" smtClean="0"/>
                  <a:t>10,000</a:t>
                </a:r>
                <a:r>
                  <a:rPr lang="zh-CN" altLang="en-US" dirty="0" smtClean="0"/>
                  <a:t>个</a:t>
                </a:r>
                <a:r>
                  <a:rPr lang="en-US" altLang="zh-CN" dirty="0" smtClean="0"/>
                  <a:t>d</a:t>
                </a:r>
                <a:r>
                  <a:rPr lang="zh-CN" altLang="en-US" dirty="0" smtClean="0"/>
                  <a:t>维样本，</a:t>
                </a:r>
                <a:r>
                  <a:rPr lang="zh-CN" altLang="en-US" sz="1100" dirty="0" smtClean="0"/>
                  <a:t>采用的距离度量方式为欧式距离</a:t>
                </a:r>
                <a:endParaRPr lang="en-US" altLang="zh-CN" sz="11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dirty="0" smtClean="0"/>
                  <a:t>图</a:t>
                </a:r>
                <a:r>
                  <a:rPr lang="en-US" altLang="zh-CN" sz="1100" dirty="0" smtClean="0"/>
                  <a:t>2</a:t>
                </a:r>
                <a:r>
                  <a:rPr lang="zh-CN" altLang="en-US" sz="1100" dirty="0" smtClean="0"/>
                  <a:t>描述的是</a:t>
                </a:r>
                <a:r>
                  <a:rPr lang="zh-CN" altLang="en-US" sz="1100" dirty="0" smtClean="0">
                    <a:solidFill>
                      <a:schemeClr val="tx1"/>
                    </a:solidFill>
                    <a:latin typeface="Times New Roman" charset="0"/>
                    <a:ea typeface="Times New Roman" charset="0"/>
                    <a:cs typeface="Times New Roman" charset="0"/>
                    <a:sym typeface="Roboto Slab"/>
                  </a:rPr>
                  <a:t>样本的逆近邻数与其距离簇中心距离的相互关系，三幅子图享有相同的坐标信息：其中</a:t>
                </a:r>
                <a:r>
                  <a:rPr lang="en-US" altLang="zh-CN" sz="1100" dirty="0" smtClean="0">
                    <a:solidFill>
                      <a:schemeClr val="tx1"/>
                    </a:solidFill>
                    <a:latin typeface="Times New Roman" charset="0"/>
                    <a:ea typeface="Times New Roman" charset="0"/>
                    <a:cs typeface="Times New Roman" charset="0"/>
                    <a:sym typeface="Roboto Slab"/>
                  </a:rPr>
                  <a:t>x</a:t>
                </a:r>
                <a:r>
                  <a:rPr lang="zh-CN" altLang="en-US" sz="1100" dirty="0" smtClean="0">
                    <a:solidFill>
                      <a:schemeClr val="tx1"/>
                    </a:solidFill>
                    <a:latin typeface="Times New Roman" charset="0"/>
                    <a:ea typeface="Times New Roman" charset="0"/>
                    <a:cs typeface="Times New Roman" charset="0"/>
                    <a:sym typeface="Roboto Slab"/>
                  </a:rPr>
                  <a:t>轴代表样本距离簇中心的距离，</a:t>
                </a:r>
                <a:r>
                  <a:rPr lang="en-US" altLang="zh-CN" sz="1100" dirty="0" smtClean="0">
                    <a:solidFill>
                      <a:schemeClr val="tx1"/>
                    </a:solidFill>
                    <a:latin typeface="Times New Roman" charset="0"/>
                    <a:ea typeface="Times New Roman" charset="0"/>
                    <a:cs typeface="Times New Roman" charset="0"/>
                    <a:sym typeface="Roboto Slab"/>
                  </a:rPr>
                  <a:t>y</a:t>
                </a:r>
                <a:r>
                  <a:rPr lang="zh-CN" altLang="en-US" sz="1100" dirty="0" smtClean="0">
                    <a:solidFill>
                      <a:schemeClr val="tx1"/>
                    </a:solidFill>
                    <a:latin typeface="Times New Roman" charset="0"/>
                    <a:ea typeface="Times New Roman" charset="0"/>
                    <a:cs typeface="Times New Roman" charset="0"/>
                    <a:sym typeface="Roboto Slab"/>
                  </a:rPr>
                  <a:t>轴代表样本的逆近邻数</a:t>
                </a:r>
                <a:r>
                  <a:rPr lang="zh-CN" altLang="zh-CN" sz="1100" kern="1200" dirty="0" smtClean="0">
                    <a:solidFill>
                      <a:schemeClr val="tx1"/>
                    </a:solidFill>
                    <a:effectLst/>
                    <a:latin typeface="+mn-lt"/>
                    <a:ea typeface="+mn-ea"/>
                    <a:cs typeface="+mn-cs"/>
                  </a:rPr>
                  <a:t>，近邻数</a:t>
                </a:r>
                <a:r>
                  <a:rPr lang="en-US" altLang="zh-CN" sz="1100" i="0" kern="1200">
                    <a:solidFill>
                      <a:schemeClr val="tx1"/>
                    </a:solidFill>
                    <a:effectLst/>
                    <a:latin typeface="+mn-lt"/>
                    <a:ea typeface="+mn-ea"/>
                    <a:cs typeface="+mn-cs"/>
                  </a:rPr>
                  <a:t>𝑘 = 5 </a:t>
                </a:r>
                <a:r>
                  <a:rPr lang="zh-CN" altLang="zh-CN" sz="1100" kern="1200" dirty="0">
                    <a:solidFill>
                      <a:schemeClr val="tx1"/>
                    </a:solidFill>
                    <a:effectLst/>
                    <a:latin typeface="+mn-lt"/>
                    <a:ea typeface="+mn-ea"/>
                    <a:cs typeface="+mn-cs"/>
                  </a:rPr>
                  <a:t>只是一个经验值，当</a:t>
                </a:r>
                <a:r>
                  <a:rPr lang="en-US" altLang="zh-CN" sz="1100" i="1" kern="1200" dirty="0">
                    <a:solidFill>
                      <a:schemeClr val="tx1"/>
                    </a:solidFill>
                    <a:effectLst/>
                    <a:latin typeface="+mn-lt"/>
                    <a:ea typeface="+mn-ea"/>
                    <a:cs typeface="+mn-cs"/>
                  </a:rPr>
                  <a:t>k</a:t>
                </a:r>
                <a:r>
                  <a:rPr lang="zh-CN" altLang="zh-CN" sz="1100" kern="1200" dirty="0">
                    <a:solidFill>
                      <a:schemeClr val="tx1"/>
                    </a:solidFill>
                    <a:effectLst/>
                    <a:latin typeface="+mn-lt"/>
                    <a:ea typeface="+mn-ea"/>
                    <a:cs typeface="+mn-cs"/>
                  </a:rPr>
                  <a:t>为其它值时也可获得相似的结果。</a:t>
                </a:r>
                <a:r>
                  <a:rPr lang="zh-CN" altLang="zh-CN" dirty="0">
                    <a:effectLst/>
                  </a:rPr>
                  <a:t> </a:t>
                </a:r>
                <a:endParaRPr lang="en-US" altLang="zh-CN" sz="1100" dirty="0" smtClean="0">
                  <a:solidFill>
                    <a:schemeClr val="tx1"/>
                  </a:solidFill>
                  <a:latin typeface="Times New Roman" charset="0"/>
                  <a:ea typeface="Times New Roman" charset="0"/>
                  <a:cs typeface="Times New Roman" charset="0"/>
                  <a:sym typeface="Roboto Slab"/>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100" dirty="0" smtClean="0">
                  <a:solidFill>
                    <a:schemeClr val="tx1"/>
                  </a:solidFill>
                  <a:latin typeface="Times New Roman" charset="0"/>
                  <a:ea typeface="Times New Roman" charset="0"/>
                  <a:cs typeface="Times New Roman" charset="0"/>
                  <a:sym typeface="Roboto Slab"/>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dirty="0" smtClean="0">
                    <a:solidFill>
                      <a:schemeClr val="tx1"/>
                    </a:solidFill>
                    <a:latin typeface="Times New Roman" charset="0"/>
                    <a:ea typeface="Times New Roman" charset="0"/>
                    <a:cs typeface="Times New Roman" charset="0"/>
                    <a:sym typeface="Roboto Slab"/>
                  </a:rPr>
                  <a:t>三幅子图唯一的不同之处在于数据集的维数，分别为</a:t>
                </a:r>
                <a:r>
                  <a:rPr lang="en-US" altLang="zh-CN" sz="1100" dirty="0" smtClean="0">
                    <a:solidFill>
                      <a:schemeClr val="tx1"/>
                    </a:solidFill>
                    <a:latin typeface="Times New Roman" charset="0"/>
                    <a:ea typeface="Times New Roman" charset="0"/>
                    <a:cs typeface="Times New Roman" charset="0"/>
                    <a:sym typeface="Roboto Slab"/>
                  </a:rPr>
                  <a:t>d=3,d=20,d=100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100" dirty="0" smtClean="0">
                  <a:solidFill>
                    <a:schemeClr val="tx1"/>
                  </a:solidFill>
                  <a:latin typeface="Times New Roman" charset="0"/>
                  <a:ea typeface="Times New Roman" charset="0"/>
                  <a:cs typeface="Times New Roman" charset="0"/>
                  <a:sym typeface="Roboto Slab"/>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dirty="0" smtClean="0">
                    <a:solidFill>
                      <a:schemeClr val="tx1"/>
                    </a:solidFill>
                    <a:latin typeface="Times New Roman" charset="0"/>
                    <a:ea typeface="Times New Roman" charset="0"/>
                    <a:cs typeface="Times New Roman" charset="0"/>
                    <a:sym typeface="Roboto Slab"/>
                  </a:rPr>
                  <a:t>当数据集的维数较低时（左图），样本的逆近邻数与其距离簇中心距离的并没有相互关系；但随着数据集维数的增高（又图），我们可以发现，</a:t>
                </a:r>
                <a:endParaRPr lang="en-US" altLang="zh-CN" sz="1100" dirty="0" smtClean="0">
                  <a:solidFill>
                    <a:schemeClr val="tx1"/>
                  </a:solidFill>
                  <a:latin typeface="Times New Roman" charset="0"/>
                  <a:ea typeface="Times New Roman" charset="0"/>
                  <a:cs typeface="Times New Roman" charset="0"/>
                  <a:sym typeface="Roboto Slab"/>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smtClean="0">
                    <a:solidFill>
                      <a:schemeClr val="tx1"/>
                    </a:solidFill>
                    <a:latin typeface="Times New Roman" charset="0"/>
                    <a:ea typeface="Times New Roman" charset="0"/>
                    <a:cs typeface="Times New Roman" charset="0"/>
                    <a:sym typeface="Roboto Slab"/>
                  </a:rPr>
                  <a:t>===</a:t>
                </a:r>
                <a:r>
                  <a:rPr lang="zh-CN" altLang="en-US" sz="1100" dirty="0" smtClean="0">
                    <a:solidFill>
                      <a:schemeClr val="tx1"/>
                    </a:solidFill>
                    <a:latin typeface="Times New Roman" charset="0"/>
                    <a:ea typeface="Times New Roman" charset="0"/>
                    <a:cs typeface="Times New Roman" charset="0"/>
                    <a:sym typeface="Roboto Slab"/>
                  </a:rPr>
                  <a:t>越接近簇中心的样本其逆近邻数越大，而这部分样本其实就是</a:t>
                </a:r>
                <a:r>
                  <a:rPr lang="en-US" altLang="zh-CN" sz="1100" dirty="0" smtClean="0">
                    <a:solidFill>
                      <a:schemeClr val="tx1"/>
                    </a:solidFill>
                    <a:latin typeface="Times New Roman" charset="0"/>
                    <a:ea typeface="Times New Roman" charset="0"/>
                    <a:cs typeface="Times New Roman" charset="0"/>
                    <a:sym typeface="Roboto Slab"/>
                  </a:rPr>
                  <a:t>hubs</a:t>
                </a:r>
                <a:r>
                  <a:rPr lang="zh-CN" altLang="en-US" sz="1100" dirty="0" smtClean="0">
                    <a:solidFill>
                      <a:schemeClr val="tx1"/>
                    </a:solidFill>
                    <a:latin typeface="Times New Roman" charset="0"/>
                    <a:ea typeface="Times New Roman" charset="0"/>
                    <a:cs typeface="Times New Roman" charset="0"/>
                    <a:sym typeface="Roboto Slab"/>
                  </a:rPr>
                  <a:t>。</a:t>
                </a:r>
                <a:endParaRPr lang="en-US" altLang="zh-CN" sz="1100" dirty="0" smtClean="0">
                  <a:solidFill>
                    <a:schemeClr val="tx1"/>
                  </a:solidFill>
                  <a:latin typeface="Times New Roman" charset="0"/>
                  <a:ea typeface="Times New Roman" charset="0"/>
                  <a:cs typeface="Times New Roman" charset="0"/>
                  <a:sym typeface="Roboto Slab"/>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100" dirty="0" smtClean="0">
                  <a:solidFill>
                    <a:schemeClr val="tx1"/>
                  </a:solidFill>
                  <a:latin typeface="Times New Roman" charset="0"/>
                  <a:ea typeface="Times New Roman" charset="0"/>
                  <a:cs typeface="Times New Roman" charset="0"/>
                  <a:sym typeface="Roboto Slab"/>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100" kern="1200" dirty="0" smtClean="0">
                    <a:solidFill>
                      <a:schemeClr val="tx1"/>
                    </a:solidFill>
                    <a:effectLst/>
                    <a:latin typeface="+mn-lt"/>
                    <a:ea typeface="+mn-ea"/>
                    <a:cs typeface="+mn-cs"/>
                  </a:rPr>
                  <a:t>该实验结果表明在高维数据空间中，当潜在的数据分布是单峰时，</a:t>
                </a:r>
                <a:r>
                  <a:rPr lang="en-US" altLang="zh-CN" sz="1100" kern="1200" dirty="0" smtClean="0">
                    <a:solidFill>
                      <a:schemeClr val="tx1"/>
                    </a:solidFill>
                    <a:effectLst/>
                    <a:latin typeface="+mn-lt"/>
                    <a:ea typeface="+mn-ea"/>
                    <a:cs typeface="+mn-cs"/>
                  </a:rPr>
                  <a:t>hubs</a:t>
                </a:r>
                <a:r>
                  <a:rPr lang="zh-CN" altLang="zh-CN" sz="1100" kern="1200" dirty="0" smtClean="0">
                    <a:solidFill>
                      <a:schemeClr val="tx1"/>
                    </a:solidFill>
                    <a:effectLst/>
                    <a:latin typeface="+mn-lt"/>
                    <a:ea typeface="+mn-ea"/>
                    <a:cs typeface="+mn-cs"/>
                  </a:rPr>
                  <a:t>会接近整体样本分布的均值；而当潜在的数据分布为多峰时（如多个单峰分布混合而成），</a:t>
                </a:r>
                <a:r>
                  <a:rPr lang="en-US" altLang="zh-CN" sz="1100" kern="1200" dirty="0" smtClean="0">
                    <a:solidFill>
                      <a:schemeClr val="tx1"/>
                    </a:solidFill>
                    <a:effectLst/>
                    <a:latin typeface="+mn-lt"/>
                    <a:ea typeface="+mn-ea"/>
                    <a:cs typeface="+mn-cs"/>
                  </a:rPr>
                  <a:t>hubs</a:t>
                </a:r>
                <a:r>
                  <a:rPr lang="zh-CN" altLang="zh-CN" sz="1100" kern="1200" dirty="0" smtClean="0">
                    <a:solidFill>
                      <a:schemeClr val="tx1"/>
                    </a:solidFill>
                    <a:effectLst/>
                    <a:latin typeface="+mn-lt"/>
                    <a:ea typeface="+mn-ea"/>
                    <a:cs typeface="+mn-cs"/>
                  </a:rPr>
                  <a:t>趋向于最近的单峰分布的均值。</a:t>
                </a:r>
                <a:r>
                  <a:rPr lang="zh-CN" altLang="zh-CN" dirty="0" smtClean="0">
                    <a:effectLst/>
                  </a:rPr>
                  <a:t> </a:t>
                </a:r>
                <a:endParaRPr lang="en-US" altLang="zh-CN" dirty="0" smtClean="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100" dirty="0" smtClean="0">
                  <a:solidFill>
                    <a:schemeClr val="tx1"/>
                  </a:solidFill>
                  <a:effectLst/>
                  <a:latin typeface="Times New Roman" charset="0"/>
                  <a:ea typeface="Times New Roman" charset="0"/>
                  <a:cs typeface="Times New Roman" charset="0"/>
                  <a:sym typeface="Roboto Slab"/>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100" kern="1200" dirty="0" smtClean="0">
                    <a:solidFill>
                      <a:schemeClr val="tx1"/>
                    </a:solidFill>
                    <a:effectLst/>
                    <a:latin typeface="+mn-lt"/>
                    <a:ea typeface="+mn-ea"/>
                    <a:cs typeface="+mn-cs"/>
                  </a:rPr>
                  <a:t>因此在高维数据中，</a:t>
                </a:r>
                <a:r>
                  <a:rPr lang="en-US" altLang="zh-CN" sz="1100" kern="1200" dirty="0" smtClean="0">
                    <a:solidFill>
                      <a:schemeClr val="tx1"/>
                    </a:solidFill>
                    <a:effectLst/>
                    <a:latin typeface="+mn-lt"/>
                    <a:ea typeface="+mn-ea"/>
                    <a:cs typeface="+mn-cs"/>
                  </a:rPr>
                  <a:t>hubs</a:t>
                </a:r>
                <a:r>
                  <a:rPr lang="zh-CN" altLang="zh-CN" sz="1100" kern="1200" dirty="0" smtClean="0">
                    <a:solidFill>
                      <a:schemeClr val="tx1"/>
                    </a:solidFill>
                    <a:effectLst/>
                    <a:latin typeface="+mn-lt"/>
                    <a:ea typeface="+mn-ea"/>
                    <a:cs typeface="+mn-cs"/>
                  </a:rPr>
                  <a:t>可以在很大程度上代表该簇中的元素。</a:t>
                </a:r>
                <a:r>
                  <a:rPr lang="zh-CN" altLang="zh-CN" dirty="0" smtClean="0">
                    <a:effectLst/>
                  </a:rPr>
                  <a:t> </a:t>
                </a:r>
                <a:endParaRPr lang="en-US" altLang="zh-CN" sz="1100" dirty="0" smtClean="0">
                  <a:solidFill>
                    <a:schemeClr val="tx1"/>
                  </a:solidFill>
                  <a:latin typeface="Times New Roman" charset="0"/>
                  <a:ea typeface="Times New Roman" charset="0"/>
                  <a:cs typeface="Times New Roman" charset="0"/>
                  <a:sym typeface="Roboto Slab"/>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solidFill>
                    <a:schemeClr val="tx1"/>
                  </a:solidFill>
                  <a:latin typeface="Times New Roman" charset="0"/>
                  <a:ea typeface="Times New Roman" charset="0"/>
                  <a:cs typeface="Times New Roman" charset="0"/>
                  <a:sym typeface="Roboto Slab"/>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dirty="0"/>
              </a:p>
            </p:txBody>
          </p:sp>
        </mc:Fallback>
      </mc:AlternateContent>
    </p:spTree>
    <p:extLst>
      <p:ext uri="{BB962C8B-B14F-4D97-AF65-F5344CB8AC3E}">
        <p14:creationId xmlns:p14="http://schemas.microsoft.com/office/powerpoint/2010/main" val="1999154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kumimoji="1" lang="zh-CN" altLang="en-US" b="1" dirty="0" smtClean="0"/>
              <a:t>接下来我们通过一个简单的例子来分析在划分聚类迭代过程</a:t>
            </a:r>
            <a:r>
              <a:rPr kumimoji="1" lang="en-US" altLang="zh-CN" b="1" dirty="0" smtClean="0"/>
              <a:t>hubs</a:t>
            </a:r>
            <a:r>
              <a:rPr kumimoji="1" lang="zh-CN" altLang="en-US" b="1" dirty="0" smtClean="0"/>
              <a:t>原型与簇中心原型或簇中值原型的差异性。</a:t>
            </a:r>
            <a:endParaRPr kumimoji="1" lang="en-US" altLang="zh-CN" b="1" dirty="0" smtClean="0"/>
          </a:p>
          <a:p>
            <a:pPr lvl="0">
              <a:spcBef>
                <a:spcPts val="0"/>
              </a:spcBef>
              <a:buNone/>
            </a:pPr>
            <a:endParaRPr kumimoji="1" lang="en-US" altLang="zh-CN" b="1" dirty="0" smtClean="0"/>
          </a:p>
          <a:p>
            <a:pPr lvl="0">
              <a:spcBef>
                <a:spcPts val="0"/>
              </a:spcBef>
              <a:buNone/>
            </a:pPr>
            <a:r>
              <a:rPr kumimoji="1" lang="zh-CN" altLang="en-US" b="1" dirty="0" smtClean="0"/>
              <a:t>图</a:t>
            </a:r>
            <a:r>
              <a:rPr kumimoji="1" lang="en-US" altLang="zh-CN" b="1" dirty="0" smtClean="0"/>
              <a:t>3</a:t>
            </a:r>
            <a:r>
              <a:rPr kumimoji="1" lang="zh-CN" altLang="en-US" b="1" dirty="0" smtClean="0"/>
              <a:t>所示的是</a:t>
            </a:r>
            <a:r>
              <a:rPr kumimoji="1" lang="en-US" altLang="zh-CN" b="1" dirty="0" smtClean="0"/>
              <a:t>hubs</a:t>
            </a:r>
            <a:r>
              <a:rPr kumimoji="1" lang="zh-CN" altLang="en-US" b="1" dirty="0" smtClean="0"/>
              <a:t>作为簇原型的示例图，其中数据集由</a:t>
            </a:r>
            <a:r>
              <a:rPr kumimoji="1" lang="en-US" altLang="zh-CN" b="1" dirty="0" smtClean="0"/>
              <a:t>13</a:t>
            </a:r>
            <a:r>
              <a:rPr kumimoji="1" lang="zh-CN" altLang="en-US" b="1" dirty="0" smtClean="0"/>
              <a:t>个样本点构成，从肉眼可见该数据集包含两个簇，</a:t>
            </a:r>
            <a:endParaRPr kumimoji="1" lang="en-US" altLang="zh-CN" b="1" dirty="0" smtClean="0"/>
          </a:p>
          <a:p>
            <a:pPr lvl="0">
              <a:spcBef>
                <a:spcPts val="0"/>
              </a:spcBef>
              <a:buNone/>
            </a:pPr>
            <a:endParaRPr kumimoji="1" lang="en-US" altLang="zh-CN" b="1" dirty="0" smtClean="0"/>
          </a:p>
          <a:p>
            <a:pPr lvl="0">
              <a:spcBef>
                <a:spcPts val="0"/>
              </a:spcBef>
              <a:buNone/>
            </a:pPr>
            <a:r>
              <a:rPr kumimoji="1" lang="en-US" altLang="zh-CN" b="1" dirty="0" smtClean="0"/>
              <a:t>===</a:t>
            </a:r>
            <a:r>
              <a:rPr kumimoji="1" lang="zh-CN" altLang="en-US" b="1" dirty="0" smtClean="0"/>
              <a:t> 若以簇中心作为迭代过程中的簇原型，那么不能反应样本的真实分布情况；</a:t>
            </a:r>
            <a:endParaRPr kumimoji="1" lang="en-US" altLang="zh-CN" b="1" dirty="0" smtClean="0"/>
          </a:p>
          <a:p>
            <a:pPr lvl="0">
              <a:spcBef>
                <a:spcPts val="0"/>
              </a:spcBef>
              <a:buNone/>
            </a:pPr>
            <a:r>
              <a:rPr kumimoji="1" lang="en-US" altLang="zh-CN" b="1" dirty="0" smtClean="0"/>
              <a:t>===</a:t>
            </a:r>
            <a:r>
              <a:rPr kumimoji="1" lang="zh-CN" altLang="en-US" b="1" dirty="0" smtClean="0"/>
              <a:t> 若以簇中值样本作为迭代过程中的簇原型也会面临同样的问题</a:t>
            </a:r>
            <a:endParaRPr kumimoji="1" lang="en-US" altLang="zh-CN" b="1" dirty="0" smtClean="0"/>
          </a:p>
          <a:p>
            <a:pPr lvl="0">
              <a:spcBef>
                <a:spcPts val="0"/>
              </a:spcBef>
              <a:buNone/>
            </a:pPr>
            <a:r>
              <a:rPr kumimoji="1" lang="en-US" altLang="zh-CN" b="1" dirty="0" smtClean="0"/>
              <a:t>===</a:t>
            </a:r>
            <a:r>
              <a:rPr kumimoji="1" lang="zh-CN" altLang="en-US" b="1" dirty="0" smtClean="0"/>
              <a:t> 若以</a:t>
            </a:r>
            <a:r>
              <a:rPr kumimoji="1" lang="en-US" altLang="zh-CN" b="1" dirty="0" smtClean="0"/>
              <a:t>hubs</a:t>
            </a:r>
            <a:r>
              <a:rPr kumimoji="1" lang="zh-CN" altLang="en-US" b="1" dirty="0" smtClean="0"/>
              <a:t>作为迭代过程中的簇原型，就能很好的反应样本的真实簇结构</a:t>
            </a:r>
            <a:endParaRPr kumimoji="1" lang="en-US" altLang="zh-CN" b="1" dirty="0" smtClean="0"/>
          </a:p>
          <a:p>
            <a:pPr lvl="0">
              <a:spcBef>
                <a:spcPts val="0"/>
              </a:spcBef>
              <a:buNone/>
            </a:pPr>
            <a:endParaRPr kumimoji="1" lang="en-US" altLang="zh-CN" b="1" dirty="0" smtClean="0"/>
          </a:p>
          <a:p>
            <a:pPr lvl="0">
              <a:spcBef>
                <a:spcPts val="0"/>
              </a:spcBef>
              <a:buNone/>
            </a:pPr>
            <a:endParaRPr kumimoji="1" lang="en-US" altLang="zh-CN" b="1" dirty="0" smtClean="0"/>
          </a:p>
          <a:p>
            <a:pPr lvl="0">
              <a:spcBef>
                <a:spcPts val="0"/>
              </a:spcBef>
              <a:buNone/>
            </a:pPr>
            <a:endParaRPr dirty="0"/>
          </a:p>
        </p:txBody>
      </p:sp>
    </p:spTree>
    <p:extLst>
      <p:ext uri="{BB962C8B-B14F-4D97-AF65-F5344CB8AC3E}">
        <p14:creationId xmlns:p14="http://schemas.microsoft.com/office/powerpoint/2010/main" val="14692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dirty="0" smtClean="0"/>
              <a:t>基于</a:t>
            </a:r>
            <a:r>
              <a:rPr lang="en-US" altLang="zh-CN" sz="1100" dirty="0" smtClean="0"/>
              <a:t>hub</a:t>
            </a:r>
            <a:r>
              <a:rPr lang="zh-CN" altLang="en-US" sz="1100" dirty="0" smtClean="0"/>
              <a:t>的局部中心性度量，</a:t>
            </a:r>
            <a:r>
              <a:rPr lang="en-US" altLang="zh-CN" sz="1100" kern="100" dirty="0" smtClean="0">
                <a:latin typeface="Times New Roman" charset="0"/>
                <a:ea typeface="Times New Roman" charset="0"/>
                <a:cs typeface="Times New Roman"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kern="100" dirty="0" smtClean="0">
                <a:latin typeface="Times New Roman" charset="0"/>
                <a:ea typeface="Times New Roman" charset="0"/>
                <a:cs typeface="Times New Roman" charset="0"/>
              </a:rPr>
              <a:t>===</a:t>
            </a:r>
            <a:r>
              <a:rPr lang="en-US" altLang="zh-CN" sz="1100" kern="100" dirty="0" err="1" smtClean="0">
                <a:latin typeface="Times New Roman" charset="0"/>
                <a:ea typeface="Times New Roman" charset="0"/>
                <a:cs typeface="Times New Roman" charset="0"/>
              </a:rPr>
              <a:t>Nenad</a:t>
            </a:r>
            <a:r>
              <a:rPr lang="en-US" altLang="zh-CN" sz="1100" kern="100" dirty="0" smtClean="0">
                <a:latin typeface="Times New Roman" charset="0"/>
                <a:ea typeface="Times New Roman" charset="0"/>
                <a:cs typeface="Times New Roman" charset="0"/>
              </a:rPr>
              <a:t> </a:t>
            </a:r>
            <a:r>
              <a:rPr lang="zh-CN" altLang="en-US" sz="1100" kern="100" dirty="0" smtClean="0">
                <a:latin typeface="Times New Roman" charset="0"/>
                <a:ea typeface="Times New Roman" charset="0"/>
                <a:cs typeface="Times New Roman" charset="0"/>
              </a:rPr>
              <a:t>和</a:t>
            </a:r>
            <a:endParaRPr lang="en-US" altLang="zh-CN" sz="1100" kern="100" dirty="0" smtClean="0">
              <a:latin typeface="Times New Roman" charset="0"/>
              <a:ea typeface="Times New Roman" charset="0"/>
              <a:cs typeface="Times New Roman"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kern="100" dirty="0" smtClean="0">
                <a:latin typeface="Times New Roman" charset="0"/>
                <a:ea typeface="Times New Roman" charset="0"/>
                <a:cs typeface="Times New Roman" charset="0"/>
              </a:rPr>
              <a:t>===Amina</a:t>
            </a:r>
            <a:r>
              <a:rPr lang="zh-CN" altLang="en-US" sz="1100" kern="100" dirty="0" smtClean="0">
                <a:latin typeface="Times New Roman" charset="0"/>
                <a:ea typeface="Times New Roman" charset="0"/>
                <a:cs typeface="Times New Roman" charset="0"/>
              </a:rPr>
              <a:t>等人</a:t>
            </a:r>
            <a:r>
              <a:rPr lang="zh-CN" altLang="en-US" sz="1100" dirty="0" smtClean="0"/>
              <a:t>提出了以下的</a:t>
            </a:r>
            <a:r>
              <a:rPr lang="en-US" altLang="zh-CN" sz="1100" dirty="0" smtClean="0"/>
              <a:t>hub</a:t>
            </a:r>
            <a:r>
              <a:rPr lang="zh-CN" altLang="en-US" sz="1100" dirty="0" smtClean="0"/>
              <a:t>聚类算法：</a:t>
            </a:r>
            <a:endParaRPr kumimoji="1" lang="zh-CN" altLang="en-US" sz="1100" dirty="0" smtClean="0"/>
          </a:p>
          <a:p>
            <a:pPr lvl="0">
              <a:spcBef>
                <a:spcPts val="0"/>
              </a:spcBef>
              <a:buNone/>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100" dirty="0" smtClean="0"/>
              <a:t>虽然</a:t>
            </a:r>
            <a:r>
              <a:rPr kumimoji="1" lang="en-US" altLang="zh-CN" sz="1100" dirty="0" smtClean="0"/>
              <a:t>Hub</a:t>
            </a:r>
            <a:r>
              <a:rPr kumimoji="1" lang="zh-CN" altLang="en-US" sz="1100" dirty="0" smtClean="0"/>
              <a:t>聚类算法可以在高维数据空间中进行聚类，但是它却没有考虑其中的冗余和噪声数据，因此未能获得更好的簇结构以及更快的聚类分析速度！</a:t>
            </a:r>
          </a:p>
          <a:p>
            <a:pPr lvl="0">
              <a:spcBef>
                <a:spcPts val="0"/>
              </a:spcBef>
              <a:buNone/>
            </a:pPr>
            <a:endParaRPr lang="en-US" altLang="zh-CN" dirty="0" smtClean="0"/>
          </a:p>
          <a:p>
            <a:pPr lvl="0">
              <a:spcBef>
                <a:spcPts val="0"/>
              </a:spcBef>
              <a:buNone/>
            </a:pPr>
            <a:endParaRPr lang="en-US" altLang="zh-CN" dirty="0" smtClean="0"/>
          </a:p>
          <a:p>
            <a:pPr lvl="0">
              <a:spcBef>
                <a:spcPts val="0"/>
              </a:spcBef>
              <a:buNone/>
            </a:pPr>
            <a:r>
              <a:rPr lang="zh-CN" altLang="en-US" dirty="0" smtClean="0"/>
              <a:t>针对上述问题，本文提出了面向高维数据的</a:t>
            </a:r>
            <a:r>
              <a:rPr lang="en-US" altLang="zh-CN" dirty="0" smtClean="0"/>
              <a:t>PCA-Hub</a:t>
            </a:r>
            <a:r>
              <a:rPr lang="zh-CN" altLang="en-US" dirty="0" smtClean="0"/>
              <a:t>聚类算法</a:t>
            </a:r>
            <a:endParaRPr dirty="0"/>
          </a:p>
        </p:txBody>
      </p:sp>
    </p:spTree>
    <p:extLst>
      <p:ext uri="{BB962C8B-B14F-4D97-AF65-F5344CB8AC3E}">
        <p14:creationId xmlns:p14="http://schemas.microsoft.com/office/powerpoint/2010/main" val="286729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kern="1200" dirty="0" smtClean="0">
                <a:solidFill>
                  <a:schemeClr val="tx1"/>
                </a:solidFill>
                <a:effectLst/>
                <a:latin typeface="+mn-lt"/>
                <a:ea typeface="+mn-ea"/>
                <a:cs typeface="+mn-cs"/>
              </a:rPr>
              <a:t>在介绍</a:t>
            </a:r>
            <a:r>
              <a:rPr lang="en-US" altLang="zh-CN" sz="1100" kern="1200" dirty="0" smtClean="0">
                <a:solidFill>
                  <a:schemeClr val="tx1"/>
                </a:solidFill>
                <a:effectLst/>
                <a:latin typeface="+mn-lt"/>
                <a:ea typeface="+mn-ea"/>
                <a:cs typeface="+mn-cs"/>
              </a:rPr>
              <a:t>PCA-Hub</a:t>
            </a:r>
            <a:r>
              <a:rPr lang="zh-CN" altLang="en-US" sz="1100" kern="1200" dirty="0" smtClean="0">
                <a:solidFill>
                  <a:schemeClr val="tx1"/>
                </a:solidFill>
                <a:effectLst/>
                <a:latin typeface="+mn-lt"/>
                <a:ea typeface="+mn-ea"/>
                <a:cs typeface="+mn-cs"/>
              </a:rPr>
              <a:t>聚类算法之前，先来看一下它的理论基础。</a:t>
            </a:r>
            <a:endParaRPr kumimoji="1" lang="zh-CN" altLang="en-US" dirty="0" smtClean="0"/>
          </a:p>
          <a:p>
            <a:pPr lvl="0">
              <a:spcBef>
                <a:spcPts val="0"/>
              </a:spcBef>
              <a:buNone/>
            </a:pPr>
            <a:endParaRPr dirty="0"/>
          </a:p>
        </p:txBody>
      </p:sp>
    </p:spTree>
    <p:extLst>
      <p:ext uri="{BB962C8B-B14F-4D97-AF65-F5344CB8AC3E}">
        <p14:creationId xmlns:p14="http://schemas.microsoft.com/office/powerpoint/2010/main" val="16303761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1381785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100" b="1" dirty="0" smtClean="0">
                <a:solidFill>
                  <a:srgbClr val="FFC000"/>
                </a:solidFill>
                <a:latin typeface="Roboto Slab"/>
                <a:ea typeface="Roboto Slab"/>
                <a:cs typeface="Roboto Slab"/>
                <a:sym typeface="Roboto Slab"/>
              </a:rPr>
              <a:t>我们通过偏度</a:t>
            </a:r>
            <a:r>
              <a:rPr lang="zh-CN" altLang="en-US" sz="1100" b="1" dirty="0" smtClean="0">
                <a:solidFill>
                  <a:srgbClr val="3B8D61"/>
                </a:solidFill>
                <a:latin typeface="Roboto Slab"/>
                <a:ea typeface="Roboto Slab"/>
                <a:cs typeface="Roboto Slab"/>
                <a:sym typeface="Roboto Slab"/>
              </a:rPr>
              <a:t>来衡量样本</a:t>
            </a:r>
            <a:r>
              <a:rPr kumimoji="1" lang="zh-CN" altLang="en-US" dirty="0" smtClean="0"/>
              <a:t>逆近邻数</a:t>
            </a:r>
            <a:r>
              <a:rPr lang="zh-CN" altLang="en-US" sz="1100" b="1" dirty="0" smtClean="0">
                <a:solidFill>
                  <a:srgbClr val="3B8D61"/>
                </a:solidFill>
                <a:latin typeface="Roboto Slab"/>
                <a:ea typeface="Roboto Slab"/>
                <a:cs typeface="Roboto Slab"/>
                <a:sym typeface="Roboto Slab"/>
              </a:rPr>
              <a:t>的不对称性，其计算公式如图所示</a:t>
            </a:r>
            <a:endParaRPr kumimoji="1" lang="zh-CN" altLang="en-US" dirty="0"/>
          </a:p>
        </p:txBody>
      </p:sp>
    </p:spTree>
    <p:extLst>
      <p:ext uri="{BB962C8B-B14F-4D97-AF65-F5344CB8AC3E}">
        <p14:creationId xmlns:p14="http://schemas.microsoft.com/office/powerpoint/2010/main" val="2094075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1" dirty="0" smtClean="0">
                <a:solidFill>
                  <a:srgbClr val="FFC000"/>
                </a:solidFill>
                <a:latin typeface="Roboto Slab"/>
                <a:ea typeface="Roboto Slab"/>
                <a:cs typeface="Roboto Slab"/>
                <a:sym typeface="Roboto Slab"/>
              </a:rPr>
              <a:t>接着 </a:t>
            </a:r>
            <a:r>
              <a:rPr lang="zh-CN" altLang="en-US" sz="1100" b="1" dirty="0" smtClean="0">
                <a:solidFill>
                  <a:srgbClr val="3B8D61"/>
                </a:solidFill>
                <a:latin typeface="Roboto Slab"/>
                <a:ea typeface="Roboto Slab"/>
                <a:cs typeface="Roboto Slab"/>
                <a:sym typeface="Roboto Slab"/>
              </a:rPr>
              <a:t>衡量了若干个真实数据集的 样本</a:t>
            </a:r>
            <a:r>
              <a:rPr kumimoji="1" lang="zh-CN" altLang="en-US" dirty="0" smtClean="0"/>
              <a:t>逆近邻数分布</a:t>
            </a:r>
            <a:r>
              <a:rPr lang="zh-CN" altLang="en-US" sz="1100" b="1" dirty="0" smtClean="0">
                <a:solidFill>
                  <a:srgbClr val="3B8D61"/>
                </a:solidFill>
                <a:latin typeface="Roboto Slab"/>
                <a:ea typeface="Roboto Slab"/>
                <a:cs typeface="Roboto Slab"/>
                <a:sym typeface="Roboto Slab"/>
              </a:rPr>
              <a:t>的不对称性，其中实验数据集来自</a:t>
            </a:r>
            <a:r>
              <a:rPr lang="en-US" altLang="zh-CN" sz="1100" b="1" dirty="0" smtClean="0">
                <a:solidFill>
                  <a:srgbClr val="3B8D61"/>
                </a:solidFill>
                <a:latin typeface="Roboto Slab"/>
                <a:ea typeface="Roboto Slab"/>
                <a:cs typeface="Roboto Slab"/>
                <a:sym typeface="Roboto Slab"/>
              </a:rPr>
              <a:t>UCI</a:t>
            </a:r>
            <a:r>
              <a:rPr lang="zh-CN" altLang="en-US" sz="1100" b="1" dirty="0" smtClean="0">
                <a:solidFill>
                  <a:srgbClr val="3B8D61"/>
                </a:solidFill>
                <a:latin typeface="Roboto Slab"/>
                <a:ea typeface="Roboto Slab"/>
                <a:cs typeface="Roboto Slab"/>
                <a:sym typeface="Roboto Slab"/>
              </a:rPr>
              <a:t>机器学习库</a:t>
            </a:r>
            <a:endParaRPr lang="en-US" altLang="zh-CN" sz="1100" b="1" dirty="0" smtClean="0">
              <a:solidFill>
                <a:srgbClr val="3B8D61"/>
              </a:solidFill>
              <a:latin typeface="Roboto Slab"/>
              <a:ea typeface="Roboto Slab"/>
              <a:cs typeface="Roboto Slab"/>
              <a:sym typeface="Roboto Slab"/>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100" b="1" dirty="0" smtClean="0">
              <a:solidFill>
                <a:srgbClr val="3B8D61"/>
              </a:solidFill>
              <a:latin typeface="Roboto Slab"/>
              <a:ea typeface="Roboto Slab"/>
              <a:cs typeface="Roboto Slab"/>
              <a:sym typeface="Roboto Slab"/>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1" dirty="0" smtClean="0">
                <a:solidFill>
                  <a:srgbClr val="3B8D61"/>
                </a:solidFill>
                <a:latin typeface="Roboto Slab"/>
                <a:ea typeface="Roboto Slab"/>
                <a:cs typeface="Roboto Slab"/>
                <a:sym typeface="Roboto Slab"/>
              </a:rPr>
              <a:t>实验结果如表</a:t>
            </a:r>
            <a:r>
              <a:rPr lang="en-US" altLang="zh-CN" sz="1100" b="1" dirty="0" smtClean="0">
                <a:solidFill>
                  <a:srgbClr val="3B8D61"/>
                </a:solidFill>
                <a:latin typeface="Roboto Slab"/>
                <a:ea typeface="Roboto Slab"/>
                <a:cs typeface="Roboto Slab"/>
                <a:sym typeface="Roboto Slab"/>
              </a:rPr>
              <a:t>1</a:t>
            </a:r>
            <a:r>
              <a:rPr lang="zh-CN" altLang="en-US" sz="1100" b="1" dirty="0" smtClean="0">
                <a:solidFill>
                  <a:srgbClr val="3B8D61"/>
                </a:solidFill>
                <a:latin typeface="Roboto Slab"/>
                <a:ea typeface="Roboto Slab"/>
                <a:cs typeface="Roboto Slab"/>
                <a:sym typeface="Roboto Slab"/>
              </a:rPr>
              <a:t>所示，</a:t>
            </a:r>
            <a:r>
              <a:rPr lang="en-US" altLang="zh-CN" sz="1100" b="1" dirty="0" smtClean="0">
                <a:solidFill>
                  <a:srgbClr val="3B8D61"/>
                </a:solidFill>
                <a:latin typeface="Roboto Slab"/>
                <a:ea typeface="Roboto Slab"/>
                <a:cs typeface="Roboto Slab"/>
                <a:sym typeface="Roboto Slab"/>
              </a:rPr>
              <a:t>==</a:t>
            </a:r>
            <a:endParaRPr dirty="0"/>
          </a:p>
        </p:txBody>
      </p:sp>
    </p:spTree>
    <p:extLst>
      <p:ext uri="{BB962C8B-B14F-4D97-AF65-F5344CB8AC3E}">
        <p14:creationId xmlns:p14="http://schemas.microsoft.com/office/powerpoint/2010/main" val="857556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接着采用斯皮尔曼等级相关系数来分析逆近邻数的</a:t>
            </a:r>
            <a:r>
              <a:rPr kumimoji="1" lang="zh-CN" altLang="en-US" dirty="0" smtClean="0">
                <a:solidFill>
                  <a:schemeClr val="bg1"/>
                </a:solidFill>
              </a:rPr>
              <a:t>偏度与数据集</a:t>
            </a:r>
            <a:r>
              <a:rPr lang="zh-CN" altLang="zh-CN" dirty="0" smtClean="0"/>
              <a:t>维数</a:t>
            </a:r>
            <a:r>
              <a:rPr lang="zh-CN" altLang="en-US" dirty="0" smtClean="0">
                <a:latin typeface="Times New Roman" charset="0"/>
                <a:ea typeface="Times New Roman" charset="0"/>
                <a:cs typeface="Times New Roman" charset="0"/>
              </a:rPr>
              <a:t>的关系</a:t>
            </a:r>
            <a:endParaRPr kumimoji="1" lang="zh-CN" altLang="en-US" dirty="0"/>
          </a:p>
        </p:txBody>
      </p:sp>
    </p:spTree>
    <p:extLst>
      <p:ext uri="{BB962C8B-B14F-4D97-AF65-F5344CB8AC3E}">
        <p14:creationId xmlns:p14="http://schemas.microsoft.com/office/powerpoint/2010/main" val="1377413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mc:AlternateContent xmlns:mc="http://schemas.openxmlformats.org/markup-compatibility/2006">
        <mc:Choice xmlns:a14="http://schemas.microsoft.com/office/drawing/2010/main" Requires="a14">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1" dirty="0" smtClean="0">
                    <a:solidFill>
                      <a:srgbClr val="3B8D61"/>
                    </a:solidFill>
                    <a:latin typeface="Roboto Slab"/>
                    <a:ea typeface="Roboto Slab"/>
                    <a:cs typeface="Roboto Slab"/>
                    <a:sym typeface="Roboto Slab"/>
                  </a:rPr>
                  <a:t>实验结果如表</a:t>
                </a:r>
                <a:r>
                  <a:rPr lang="en-US" altLang="zh-CN" sz="1100" b="1" dirty="0" smtClean="0">
                    <a:solidFill>
                      <a:srgbClr val="3B8D61"/>
                    </a:solidFill>
                    <a:latin typeface="Roboto Slab"/>
                    <a:ea typeface="Roboto Slab"/>
                    <a:cs typeface="Roboto Slab"/>
                    <a:sym typeface="Roboto Slab"/>
                  </a:rPr>
                  <a:t>1</a:t>
                </a:r>
                <a:r>
                  <a:rPr lang="zh-CN" altLang="en-US" sz="1100" b="1" dirty="0" smtClean="0">
                    <a:solidFill>
                      <a:srgbClr val="3B8D61"/>
                    </a:solidFill>
                    <a:latin typeface="Roboto Slab"/>
                    <a:ea typeface="Roboto Slab"/>
                    <a:cs typeface="Roboto Slab"/>
                    <a:sym typeface="Roboto Slab"/>
                  </a:rPr>
                  <a:t>所示</a:t>
                </a:r>
                <a:endParaRPr lang="en-US" altLang="zh-CN" sz="1100" b="1" dirty="0" smtClean="0">
                  <a:solidFill>
                    <a:srgbClr val="3B8D61"/>
                  </a:solidFill>
                  <a:latin typeface="Roboto Slab"/>
                  <a:ea typeface="Roboto Slab"/>
                  <a:cs typeface="Roboto Slab"/>
                  <a:sym typeface="Roboto Slab"/>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b="1" dirty="0" smtClean="0">
                    <a:solidFill>
                      <a:srgbClr val="3B8D61"/>
                    </a:solidFill>
                    <a:latin typeface="Roboto Slab"/>
                    <a:ea typeface="Roboto Slab"/>
                    <a:cs typeface="Roboto Slab"/>
                    <a:sym typeface="Roboto Slab"/>
                  </a:rPr>
                  <a:t>==</a:t>
                </a:r>
                <a:r>
                  <a:rPr lang="zh-CN" altLang="en-US" sz="1100" b="1" dirty="0" smtClean="0">
                    <a:solidFill>
                      <a:srgbClr val="3B8D61"/>
                    </a:solidFill>
                    <a:latin typeface="Roboto Slab"/>
                    <a:ea typeface="Roboto Slab"/>
                    <a:cs typeface="Roboto Slab"/>
                    <a:sym typeface="Roboto Slab"/>
                  </a:rPr>
                  <a:t>根据</a:t>
                </a:r>
                <a:r>
                  <a:rPr lang="zh-CN" altLang="en-US" sz="1100" b="1" dirty="0" smtClean="0">
                    <a:solidFill>
                      <a:srgbClr val="FFC000"/>
                    </a:solidFill>
                    <a:latin typeface="Roboto Slab"/>
                    <a:ea typeface="Roboto Slab"/>
                    <a:cs typeface="Roboto Slab"/>
                    <a:sym typeface="Roboto Slab"/>
                  </a:rPr>
                  <a:t>斯皮尔曼等级相关系数</a:t>
                </a:r>
                <a:r>
                  <a:rPr lang="zh-CN" altLang="en-US" sz="1100" b="1" dirty="0" smtClean="0">
                    <a:solidFill>
                      <a:srgbClr val="3B8D61"/>
                    </a:solidFill>
                    <a:latin typeface="Roboto Slab"/>
                    <a:ea typeface="Roboto Slab"/>
                    <a:cs typeface="Roboto Slab"/>
                    <a:sym typeface="Roboto Slab"/>
                  </a:rPr>
                  <a:t>可以得出以下结论：</a:t>
                </a:r>
                <a:endParaRPr lang="en-US" altLang="zh-CN" sz="1100" b="1" dirty="0" smtClean="0">
                  <a:solidFill>
                    <a:srgbClr val="3B8D61"/>
                  </a:solidFill>
                  <a:latin typeface="Roboto Slab"/>
                  <a:ea typeface="Roboto Slab"/>
                  <a:cs typeface="Roboto Slab"/>
                  <a:sym typeface="Roboto Slab"/>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1" dirty="0" smtClean="0">
                    <a:solidFill>
                      <a:srgbClr val="3B8D61"/>
                    </a:solidFill>
                    <a:latin typeface="Roboto Slab"/>
                    <a:ea typeface="Roboto Slab"/>
                    <a:cs typeface="Roboto Slab"/>
                    <a:sym typeface="Roboto Slab"/>
                  </a:rPr>
                  <a:t>逆近邻数的偏度与</a:t>
                </a:r>
                <a:r>
                  <a:rPr lang="zh-CN" altLang="en-US" sz="1100" dirty="0" smtClean="0"/>
                  <a:t>数据集的维数强烈正相关，</a:t>
                </a:r>
                <a14:m>
                  <m:oMath xmlns:m="http://schemas.openxmlformats.org/officeDocument/2006/math">
                    <m:r>
                      <a:rPr kumimoji="1" lang="zh-CN" altLang="en-US" sz="1100" i="1" dirty="0" smtClean="0">
                        <a:latin typeface="Cambria Math" charset="0"/>
                      </a:rPr>
                      <m:t>又因为</m:t>
                    </m:r>
                    <m:r>
                      <m:rPr>
                        <m:nor/>
                      </m:rPr>
                      <a:rPr kumimoji="1" lang="zh-CN" altLang="en-US" sz="1100" dirty="0" smtClean="0"/>
                      <m:t>逆近邻数</m:t>
                    </m:r>
                  </m:oMath>
                </a14:m>
                <a:r>
                  <a:rPr lang="zh-CN" altLang="zh-CN" sz="1100" dirty="0"/>
                  <a:t>的</a:t>
                </a:r>
                <a:r>
                  <a:rPr lang="zh-CN" altLang="zh-CN" sz="1100" dirty="0" smtClean="0"/>
                  <a:t>偏度与</a:t>
                </a:r>
                <a:r>
                  <a:rPr lang="zh-CN" altLang="zh-CN" sz="1100" dirty="0"/>
                  <a:t>之对应的数据集的</a:t>
                </a:r>
                <a:r>
                  <a:rPr lang="en-US" altLang="zh-CN" sz="1100" dirty="0">
                    <a:latin typeface="Times New Roman" charset="0"/>
                    <a:ea typeface="Times New Roman" charset="0"/>
                    <a:cs typeface="Times New Roman" charset="0"/>
                  </a:rPr>
                  <a:t>hubness</a:t>
                </a:r>
                <a:r>
                  <a:rPr lang="zh-CN" altLang="zh-CN" sz="1100" dirty="0" smtClean="0"/>
                  <a:t>现象</a:t>
                </a:r>
                <a:r>
                  <a:rPr lang="zh-CN" altLang="en-US" sz="1100" dirty="0" smtClean="0"/>
                  <a:t>强烈正相关， </a:t>
                </a:r>
                <a:endParaRPr lang="en-US" altLang="zh-CN" sz="11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smtClean="0"/>
                  <a:t>===</a:t>
                </a:r>
                <a:r>
                  <a:rPr lang="zh-CN" altLang="en-US" sz="1100" dirty="0" smtClean="0"/>
                  <a:t> 所以数据集的维数和</a:t>
                </a:r>
                <a:r>
                  <a:rPr lang="en-US" altLang="zh-CN" sz="1100" dirty="0" smtClean="0"/>
                  <a:t>hubness</a:t>
                </a:r>
                <a:r>
                  <a:rPr lang="zh-CN" altLang="en-US" sz="1100" dirty="0" smtClean="0"/>
                  <a:t>现象存在着强烈的正相关性</a:t>
                </a:r>
                <a:r>
                  <a:rPr lang="zh-CN" altLang="en-US" dirty="0" smtClean="0"/>
                  <a:t>。</a:t>
                </a:r>
              </a:p>
              <a:p>
                <a:pPr lvl="0">
                  <a:spcBef>
                    <a:spcPts val="0"/>
                  </a:spcBef>
                  <a:buNone/>
                </a:pPr>
                <a:endParaRPr dirty="0"/>
              </a:p>
            </p:txBody>
          </p:sp>
        </mc:Choice>
        <mc:Fallback>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1" dirty="0" smtClean="0">
                    <a:solidFill>
                      <a:srgbClr val="3B8D61"/>
                    </a:solidFill>
                    <a:latin typeface="Roboto Slab"/>
                    <a:ea typeface="Roboto Slab"/>
                    <a:cs typeface="Roboto Slab"/>
                    <a:sym typeface="Roboto Slab"/>
                  </a:rPr>
                  <a:t>实验结果如表</a:t>
                </a:r>
                <a:r>
                  <a:rPr lang="en-US" altLang="zh-CN" sz="1100" b="1" dirty="0" smtClean="0">
                    <a:solidFill>
                      <a:srgbClr val="3B8D61"/>
                    </a:solidFill>
                    <a:latin typeface="Roboto Slab"/>
                    <a:ea typeface="Roboto Slab"/>
                    <a:cs typeface="Roboto Slab"/>
                    <a:sym typeface="Roboto Slab"/>
                  </a:rPr>
                  <a:t>1</a:t>
                </a:r>
                <a:r>
                  <a:rPr lang="zh-CN" altLang="en-US" sz="1100" b="1" dirty="0" smtClean="0">
                    <a:solidFill>
                      <a:srgbClr val="3B8D61"/>
                    </a:solidFill>
                    <a:latin typeface="Roboto Slab"/>
                    <a:ea typeface="Roboto Slab"/>
                    <a:cs typeface="Roboto Slab"/>
                    <a:sym typeface="Roboto Slab"/>
                  </a:rPr>
                  <a:t>所示</a:t>
                </a:r>
                <a:endParaRPr lang="en-US" altLang="zh-CN" sz="1100" b="1" dirty="0" smtClean="0">
                  <a:solidFill>
                    <a:srgbClr val="3B8D61"/>
                  </a:solidFill>
                  <a:latin typeface="Roboto Slab"/>
                  <a:ea typeface="Roboto Slab"/>
                  <a:cs typeface="Roboto Slab"/>
                  <a:sym typeface="Roboto Slab"/>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b="1" dirty="0" smtClean="0">
                    <a:solidFill>
                      <a:srgbClr val="3B8D61"/>
                    </a:solidFill>
                    <a:latin typeface="Roboto Slab"/>
                    <a:ea typeface="Roboto Slab"/>
                    <a:cs typeface="Roboto Slab"/>
                    <a:sym typeface="Roboto Slab"/>
                  </a:rPr>
                  <a:t>==</a:t>
                </a:r>
                <a:r>
                  <a:rPr lang="zh-CN" altLang="en-US" sz="1100" b="1" dirty="0" smtClean="0">
                    <a:solidFill>
                      <a:srgbClr val="3B8D61"/>
                    </a:solidFill>
                    <a:latin typeface="Roboto Slab"/>
                    <a:ea typeface="Roboto Slab"/>
                    <a:cs typeface="Roboto Slab"/>
                    <a:sym typeface="Roboto Slab"/>
                  </a:rPr>
                  <a:t>根据</a:t>
                </a:r>
                <a:r>
                  <a:rPr lang="zh-CN" altLang="en-US" sz="1100" b="1" dirty="0" smtClean="0">
                    <a:solidFill>
                      <a:srgbClr val="FFC000"/>
                    </a:solidFill>
                    <a:latin typeface="Roboto Slab"/>
                    <a:ea typeface="Roboto Slab"/>
                    <a:cs typeface="Roboto Slab"/>
                    <a:sym typeface="Roboto Slab"/>
                  </a:rPr>
                  <a:t>斯皮尔曼等级相关系数</a:t>
                </a:r>
                <a:r>
                  <a:rPr lang="zh-CN" altLang="en-US" sz="1100" b="1" dirty="0" smtClean="0">
                    <a:solidFill>
                      <a:srgbClr val="3B8D61"/>
                    </a:solidFill>
                    <a:latin typeface="Roboto Slab"/>
                    <a:ea typeface="Roboto Slab"/>
                    <a:cs typeface="Roboto Slab"/>
                    <a:sym typeface="Roboto Slab"/>
                  </a:rPr>
                  <a:t>可以得出以下结论：</a:t>
                </a:r>
                <a:endParaRPr lang="en-US" altLang="zh-CN" sz="1100" b="1" dirty="0" smtClean="0">
                  <a:solidFill>
                    <a:srgbClr val="3B8D61"/>
                  </a:solidFill>
                  <a:latin typeface="Roboto Slab"/>
                  <a:ea typeface="Roboto Slab"/>
                  <a:cs typeface="Roboto Slab"/>
                  <a:sym typeface="Roboto Slab"/>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1" dirty="0" smtClean="0">
                    <a:solidFill>
                      <a:srgbClr val="3B8D61"/>
                    </a:solidFill>
                    <a:latin typeface="Roboto Slab"/>
                    <a:ea typeface="Roboto Slab"/>
                    <a:cs typeface="Roboto Slab"/>
                    <a:sym typeface="Roboto Slab"/>
                  </a:rPr>
                  <a:t>逆近邻数的偏度与</a:t>
                </a:r>
                <a:r>
                  <a:rPr lang="zh-CN" altLang="en-US" sz="1100" dirty="0" smtClean="0"/>
                  <a:t>数据集的维数强烈正相关，</a:t>
                </a:r>
                <a:r>
                  <a:rPr kumimoji="1" lang="zh-CN" altLang="en-US" sz="1100" i="0" dirty="0" smtClean="0">
                    <a:latin typeface="Cambria Math" charset="0"/>
                  </a:rPr>
                  <a:t>又因为"逆近邻数</a:t>
                </a:r>
                <a:r>
                  <a:rPr kumimoji="1" lang="zh-CN" altLang="en-US" sz="1100" i="0" dirty="0" smtClean="0"/>
                  <a:t>"</a:t>
                </a:r>
                <a:r>
                  <a:rPr lang="zh-CN" altLang="zh-CN" sz="1100" dirty="0"/>
                  <a:t>的</a:t>
                </a:r>
                <a:r>
                  <a:rPr lang="zh-CN" altLang="zh-CN" sz="1100" dirty="0" smtClean="0"/>
                  <a:t>偏度与</a:t>
                </a:r>
                <a:r>
                  <a:rPr lang="zh-CN" altLang="zh-CN" sz="1100" dirty="0"/>
                  <a:t>之对应的数据集的</a:t>
                </a:r>
                <a:r>
                  <a:rPr lang="en-US" altLang="zh-CN" sz="1100" dirty="0">
                    <a:latin typeface="Times New Roman" charset="0"/>
                    <a:ea typeface="Times New Roman" charset="0"/>
                    <a:cs typeface="Times New Roman" charset="0"/>
                  </a:rPr>
                  <a:t>hubness</a:t>
                </a:r>
                <a:r>
                  <a:rPr lang="zh-CN" altLang="zh-CN" sz="1100" dirty="0" smtClean="0"/>
                  <a:t>现象</a:t>
                </a:r>
                <a:r>
                  <a:rPr lang="zh-CN" altLang="en-US" sz="1100" dirty="0" smtClean="0"/>
                  <a:t>强烈正相关， </a:t>
                </a:r>
                <a:endParaRPr lang="en-US" altLang="zh-CN" sz="11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smtClean="0"/>
                  <a:t>===</a:t>
                </a:r>
                <a:r>
                  <a:rPr lang="zh-CN" altLang="en-US" sz="1100" dirty="0" smtClean="0"/>
                  <a:t> 所以数据集的维数和</a:t>
                </a:r>
                <a:r>
                  <a:rPr lang="en-US" altLang="zh-CN" sz="1100" dirty="0" smtClean="0"/>
                  <a:t>hubness</a:t>
                </a:r>
                <a:r>
                  <a:rPr lang="zh-CN" altLang="en-US" sz="1100" dirty="0" smtClean="0"/>
                  <a:t>现象存在着强烈的正相关性</a:t>
                </a:r>
                <a:r>
                  <a:rPr lang="zh-CN" altLang="en-US" dirty="0" smtClean="0"/>
                  <a:t>。</a:t>
                </a:r>
              </a:p>
              <a:p>
                <a:pPr lvl="0">
                  <a:spcBef>
                    <a:spcPts val="0"/>
                  </a:spcBef>
                  <a:buNone/>
                </a:pPr>
                <a:endParaRPr dirty="0"/>
              </a:p>
            </p:txBody>
          </p:sp>
        </mc:Fallback>
      </mc:AlternateContent>
    </p:spTree>
    <p:extLst>
      <p:ext uri="{BB962C8B-B14F-4D97-AF65-F5344CB8AC3E}">
        <p14:creationId xmlns:p14="http://schemas.microsoft.com/office/powerpoint/2010/main" val="20477191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59771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zh-CN" altLang="en-US" dirty="0" smtClean="0"/>
              <a:t>文章共分为</a:t>
            </a:r>
            <a:r>
              <a:rPr lang="en-US" altLang="zh-CN" dirty="0" smtClean="0"/>
              <a:t>5</a:t>
            </a:r>
            <a:r>
              <a:rPr lang="zh-CN" altLang="en-US" dirty="0" smtClean="0"/>
              <a:t>大部分 </a:t>
            </a:r>
            <a:endParaRPr dirty="0"/>
          </a:p>
        </p:txBody>
      </p:sp>
    </p:spTree>
    <p:extLst>
      <p:ext uri="{BB962C8B-B14F-4D97-AF65-F5344CB8AC3E}">
        <p14:creationId xmlns:p14="http://schemas.microsoft.com/office/powerpoint/2010/main" val="755284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mc:AlternateContent xmlns:mc="http://schemas.openxmlformats.org/markup-compatibility/2006">
        <mc:Choice xmlns:a14="http://schemas.microsoft.com/office/drawing/2010/main" Requires="a14">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lvl="0">
                  <a:spcBef>
                    <a:spcPts val="0"/>
                  </a:spcBef>
                  <a:buNone/>
                </a:pPr>
                <a:r>
                  <a:rPr lang="zh-CN" altLang="en-US" dirty="0" smtClean="0"/>
                  <a:t>实验结果如图</a:t>
                </a:r>
                <a:r>
                  <a:rPr lang="en-US" altLang="zh-CN" dirty="0" smtClean="0"/>
                  <a:t>5</a:t>
                </a:r>
                <a:r>
                  <a:rPr lang="zh-CN" altLang="en-US" dirty="0" smtClean="0"/>
                  <a:t>所示，实验数据来自</a:t>
                </a:r>
                <a:r>
                  <a:rPr lang="en-US" altLang="zh-CN" dirty="0" smtClean="0"/>
                  <a:t>UCI</a:t>
                </a:r>
                <a:r>
                  <a:rPr lang="zh-CN" altLang="en-US" dirty="0" smtClean="0"/>
                  <a:t>数据库，</a:t>
                </a:r>
                <a:r>
                  <a:rPr lang="zh-CN" altLang="en-US" sz="1100" dirty="0" smtClean="0"/>
                  <a:t>近邻数：</a:t>
                </a:r>
                <a14:m>
                  <m:oMath xmlns:m="http://schemas.openxmlformats.org/officeDocument/2006/math">
                    <m:r>
                      <a:rPr lang="en-US" altLang="zh-CN" sz="1100" i="1" dirty="0" smtClean="0">
                        <a:latin typeface="Cambria Math" charset="0"/>
                      </a:rPr>
                      <m:t>𝑘</m:t>
                    </m:r>
                    <m:r>
                      <a:rPr lang="en-US" altLang="zh-CN" sz="1100" i="1" dirty="0" smtClean="0">
                        <a:latin typeface="Cambria Math" charset="0"/>
                      </a:rPr>
                      <m:t>=10</m:t>
                    </m:r>
                  </m:oMath>
                </a14:m>
                <a:r>
                  <a:rPr lang="zh-CN" altLang="en-US" sz="1100" dirty="0" smtClean="0"/>
                  <a:t>（当</a:t>
                </a:r>
                <a:r>
                  <a:rPr lang="en-US" altLang="zh-CN" sz="1100" i="1" dirty="0" smtClean="0"/>
                  <a:t>k</a:t>
                </a:r>
                <a:r>
                  <a:rPr lang="zh-CN" altLang="en-US" sz="1100" dirty="0" smtClean="0"/>
                  <a:t>为其它值时也可获得</a:t>
                </a:r>
                <a:r>
                  <a:rPr lang="zh-CN" altLang="en-US" sz="1100" dirty="0" smtClean="0"/>
                  <a:t>类似的结果）</a:t>
                </a:r>
                <a:endParaRPr lang="en-US" altLang="zh-CN" dirty="0" smtClean="0"/>
              </a:p>
              <a:p>
                <a:pPr lvl="0">
                  <a:spcBef>
                    <a:spcPts val="0"/>
                  </a:spcBef>
                  <a:buNone/>
                </a:pPr>
                <a:r>
                  <a:rPr lang="en-US" altLang="zh-CN" dirty="0" smtClean="0"/>
                  <a:t>x</a:t>
                </a:r>
                <a:r>
                  <a:rPr lang="zh-CN" altLang="en-US" dirty="0" smtClean="0"/>
                  <a:t>轴表示的是，</a:t>
                </a:r>
                <a:r>
                  <a:rPr lang="en-US" altLang="zh-CN" dirty="0" smtClean="0"/>
                  <a:t>y</a:t>
                </a:r>
                <a:r>
                  <a:rPr lang="zh-CN" altLang="en-US" dirty="0" smtClean="0"/>
                  <a:t>轴表示的是</a:t>
                </a:r>
                <a:endParaRPr lang="en-US" altLang="zh-CN" dirty="0" smtClean="0"/>
              </a:p>
              <a:p>
                <a:pPr lvl="0">
                  <a:spcBef>
                    <a:spcPts val="0"/>
                  </a:spcBef>
                  <a:buNone/>
                </a:pPr>
                <a:endParaRPr lang="en-US" dirty="0" smtClean="0"/>
              </a:p>
              <a:p>
                <a:pPr lvl="0">
                  <a:spcBef>
                    <a:spcPts val="0"/>
                  </a:spcBef>
                  <a:buNone/>
                </a:pPr>
                <a:r>
                  <a:rPr lang="zh-CN" altLang="en-US" dirty="0" smtClean="0"/>
                  <a:t>从图</a:t>
                </a:r>
                <a:r>
                  <a:rPr lang="en-US" altLang="zh-CN" dirty="0" smtClean="0"/>
                  <a:t>5</a:t>
                </a:r>
                <a:r>
                  <a:rPr lang="zh-CN" altLang="en-US" dirty="0" smtClean="0"/>
                  <a:t>中可以看到，当数据集开始降维时，逆近邻数的偏度基本保持不变，但是数据集的维数下降到一定程度时，逆近邻数的偏度开始大幅度减下，这就意味着</a:t>
                </a:r>
                <a:endParaRPr lang="en-US" altLang="zh-CN" dirty="0" smtClean="0"/>
              </a:p>
              <a:p>
                <a:pPr lvl="0">
                  <a:spcBef>
                    <a:spcPts val="0"/>
                  </a:spcBef>
                  <a:buNone/>
                </a:pPr>
                <a:endParaRPr lang="en-US" altLang="zh-CN" dirty="0" smtClean="0"/>
              </a:p>
              <a:p>
                <a:pPr lvl="0">
                  <a:spcBef>
                    <a:spcPts val="0"/>
                  </a:spcBef>
                  <a:buNone/>
                </a:pPr>
                <a:r>
                  <a:rPr lang="en-US" altLang="zh-CN" dirty="0" smtClean="0"/>
                  <a:t>===</a:t>
                </a:r>
                <a:r>
                  <a:rPr lang="zh-CN" altLang="en-US" baseline="0" dirty="0" smtClean="0"/>
                  <a:t> 已经触及到了数据集的本征维数</a:t>
                </a:r>
                <a:endParaRPr lang="en-US" altLang="zh-CN" baseline="0" dirty="0" smtClean="0"/>
              </a:p>
              <a:p>
                <a:pPr lvl="0">
                  <a:spcBef>
                    <a:spcPts val="0"/>
                  </a:spcBef>
                  <a:buNone/>
                </a:pPr>
                <a:endParaRPr lang="en-US" baseline="0" dirty="0" smtClean="0"/>
              </a:p>
              <a:p>
                <a:pPr lvl="0">
                  <a:spcBef>
                    <a:spcPts val="0"/>
                  </a:spcBef>
                  <a:buNone/>
                </a:pPr>
                <a:r>
                  <a:rPr lang="zh-CN" altLang="en-US" baseline="0" dirty="0" smtClean="0"/>
                  <a:t>由于本征维数的特性使得可以对数据集进行有效降维的同时，也可以处理其中的冗余和噪声数据。</a:t>
                </a:r>
                <a:endParaRPr dirty="0"/>
              </a:p>
            </p:txBody>
          </p:sp>
        </mc:Choice>
        <mc:Fallback>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lvl="0">
                  <a:spcBef>
                    <a:spcPts val="0"/>
                  </a:spcBef>
                  <a:buNone/>
                </a:pPr>
                <a:r>
                  <a:rPr lang="zh-CN" altLang="en-US" dirty="0" smtClean="0"/>
                  <a:t>实验结果如图</a:t>
                </a:r>
                <a:r>
                  <a:rPr lang="en-US" altLang="zh-CN" dirty="0" smtClean="0"/>
                  <a:t>5</a:t>
                </a:r>
                <a:r>
                  <a:rPr lang="zh-CN" altLang="en-US" dirty="0" smtClean="0"/>
                  <a:t>所示，实验数据来自</a:t>
                </a:r>
                <a:r>
                  <a:rPr lang="en-US" altLang="zh-CN" dirty="0" smtClean="0"/>
                  <a:t>UCI</a:t>
                </a:r>
                <a:r>
                  <a:rPr lang="zh-CN" altLang="en-US" dirty="0" smtClean="0"/>
                  <a:t>数据库，</a:t>
                </a:r>
                <a:r>
                  <a:rPr lang="zh-CN" altLang="en-US" sz="1100" dirty="0" smtClean="0"/>
                  <a:t>近邻数：</a:t>
                </a:r>
                <a:r>
                  <a:rPr lang="en-US" altLang="zh-CN" sz="1100" i="0" dirty="0" smtClean="0">
                    <a:latin typeface="Cambria Math" charset="0"/>
                  </a:rPr>
                  <a:t>𝑘=10</a:t>
                </a:r>
                <a:r>
                  <a:rPr lang="zh-CN" altLang="en-US" sz="1100" dirty="0" smtClean="0"/>
                  <a:t>（当</a:t>
                </a:r>
                <a:r>
                  <a:rPr lang="en-US" altLang="zh-CN" sz="1100" i="1" dirty="0" smtClean="0"/>
                  <a:t>k</a:t>
                </a:r>
                <a:r>
                  <a:rPr lang="zh-CN" altLang="en-US" sz="1100" dirty="0" smtClean="0"/>
                  <a:t>为其它值时也可获得</a:t>
                </a:r>
                <a:r>
                  <a:rPr lang="zh-CN" altLang="en-US" sz="1100" dirty="0" smtClean="0"/>
                  <a:t>类似的结果）</a:t>
                </a:r>
                <a:endParaRPr lang="en-US" altLang="zh-CN" dirty="0" smtClean="0"/>
              </a:p>
              <a:p>
                <a:pPr lvl="0">
                  <a:spcBef>
                    <a:spcPts val="0"/>
                  </a:spcBef>
                  <a:buNone/>
                </a:pPr>
                <a:r>
                  <a:rPr lang="en-US" altLang="zh-CN" dirty="0" smtClean="0"/>
                  <a:t>x</a:t>
                </a:r>
                <a:r>
                  <a:rPr lang="zh-CN" altLang="en-US" dirty="0" smtClean="0"/>
                  <a:t>轴表示的是，</a:t>
                </a:r>
                <a:r>
                  <a:rPr lang="en-US" altLang="zh-CN" dirty="0" smtClean="0"/>
                  <a:t>y</a:t>
                </a:r>
                <a:r>
                  <a:rPr lang="zh-CN" altLang="en-US" dirty="0" smtClean="0"/>
                  <a:t>轴表示的是</a:t>
                </a:r>
                <a:endParaRPr lang="en-US" altLang="zh-CN" dirty="0" smtClean="0"/>
              </a:p>
              <a:p>
                <a:pPr lvl="0">
                  <a:spcBef>
                    <a:spcPts val="0"/>
                  </a:spcBef>
                  <a:buNone/>
                </a:pPr>
                <a:endParaRPr lang="en-US" dirty="0" smtClean="0"/>
              </a:p>
              <a:p>
                <a:pPr lvl="0">
                  <a:spcBef>
                    <a:spcPts val="0"/>
                  </a:spcBef>
                  <a:buNone/>
                </a:pPr>
                <a:r>
                  <a:rPr lang="zh-CN" altLang="en-US" dirty="0" smtClean="0"/>
                  <a:t>从图</a:t>
                </a:r>
                <a:r>
                  <a:rPr lang="en-US" altLang="zh-CN" dirty="0" smtClean="0"/>
                  <a:t>5</a:t>
                </a:r>
                <a:r>
                  <a:rPr lang="zh-CN" altLang="en-US" dirty="0" smtClean="0"/>
                  <a:t>中可以看到，当数据集开始降维时，逆近邻数的偏度基本保持不变，但是数据集的维数下降到一定程度时，逆近邻数的偏度开始大幅度减下，这就意味着</a:t>
                </a:r>
                <a:endParaRPr lang="en-US" altLang="zh-CN" dirty="0" smtClean="0"/>
              </a:p>
              <a:p>
                <a:pPr lvl="0">
                  <a:spcBef>
                    <a:spcPts val="0"/>
                  </a:spcBef>
                  <a:buNone/>
                </a:pPr>
                <a:endParaRPr lang="en-US" altLang="zh-CN" dirty="0" smtClean="0"/>
              </a:p>
              <a:p>
                <a:pPr lvl="0">
                  <a:spcBef>
                    <a:spcPts val="0"/>
                  </a:spcBef>
                  <a:buNone/>
                </a:pPr>
                <a:r>
                  <a:rPr lang="en-US" altLang="zh-CN" dirty="0" smtClean="0"/>
                  <a:t>===</a:t>
                </a:r>
                <a:r>
                  <a:rPr lang="zh-CN" altLang="en-US" baseline="0" dirty="0" smtClean="0"/>
                  <a:t> 已经触及到了数据集的本征维数</a:t>
                </a:r>
                <a:endParaRPr lang="en-US" altLang="zh-CN" baseline="0" dirty="0" smtClean="0"/>
              </a:p>
              <a:p>
                <a:pPr lvl="0">
                  <a:spcBef>
                    <a:spcPts val="0"/>
                  </a:spcBef>
                  <a:buNone/>
                </a:pPr>
                <a:endParaRPr lang="en-US" baseline="0" dirty="0" smtClean="0"/>
              </a:p>
              <a:p>
                <a:pPr lvl="0">
                  <a:spcBef>
                    <a:spcPts val="0"/>
                  </a:spcBef>
                  <a:buNone/>
                </a:pPr>
                <a:r>
                  <a:rPr lang="zh-CN" altLang="en-US" baseline="0" dirty="0" smtClean="0"/>
                  <a:t>由于本征维数的特性使得可以对数据集进行有效降维的同时，也可以处理其中的冗余和噪声数据。</a:t>
                </a:r>
                <a:endParaRPr dirty="0"/>
              </a:p>
            </p:txBody>
          </p:sp>
        </mc:Fallback>
      </mc:AlternateContent>
    </p:spTree>
    <p:extLst>
      <p:ext uri="{BB962C8B-B14F-4D97-AF65-F5344CB8AC3E}">
        <p14:creationId xmlns:p14="http://schemas.microsoft.com/office/powerpoint/2010/main" val="9388267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en-US" altLang="zh-CN" dirty="0" smtClean="0"/>
              <a:t>===</a:t>
            </a:r>
            <a:r>
              <a:rPr kumimoji="1" lang="zh-CN" altLang="en-US" dirty="0" smtClean="0"/>
              <a:t>首先，对数据集进行预处理</a:t>
            </a:r>
            <a:endParaRPr kumimoji="1" lang="en-US" altLang="zh-CN" dirty="0" smtClean="0"/>
          </a:p>
          <a:p>
            <a:r>
              <a:rPr kumimoji="1" lang="en-US" altLang="zh-CN" dirty="0" smtClean="0"/>
              <a:t>===</a:t>
            </a:r>
            <a:r>
              <a:rPr kumimoji="1" lang="zh-CN" altLang="en-US" dirty="0" smtClean="0"/>
              <a:t>然后，通过</a:t>
            </a:r>
            <a:r>
              <a:rPr kumimoji="1" lang="en-US" altLang="zh-CN" dirty="0" smtClean="0"/>
              <a:t>PCA</a:t>
            </a:r>
            <a:r>
              <a:rPr kumimoji="1" lang="zh-CN" altLang="en-US" dirty="0" smtClean="0"/>
              <a:t>获得新的数据集，</a:t>
            </a:r>
            <a:endParaRPr kumimoji="1" lang="en-US" altLang="zh-CN" dirty="0" smtClean="0"/>
          </a:p>
          <a:p>
            <a:r>
              <a:rPr kumimoji="1" lang="zh-CN" altLang="en-US" dirty="0" smtClean="0"/>
              <a:t>    逐步减少数据集的维数，并计算逆近邻数的偏度，如果小于阈值则表明已经触及到了数据集的本征维数，停止降维</a:t>
            </a:r>
            <a:endParaRPr kumimoji="1" lang="en-US" altLang="zh-CN" dirty="0" smtClean="0"/>
          </a:p>
          <a:p>
            <a:r>
              <a:rPr kumimoji="1" lang="en-US" altLang="zh-CN" dirty="0" smtClean="0"/>
              <a:t>===</a:t>
            </a:r>
            <a:r>
              <a:rPr kumimoji="1" lang="zh-CN" altLang="en-US" dirty="0" smtClean="0"/>
              <a:t>最后，对降维后的数据集进行</a:t>
            </a:r>
            <a:r>
              <a:rPr kumimoji="1" lang="en-US" altLang="zh-CN" dirty="0" smtClean="0"/>
              <a:t>hub</a:t>
            </a:r>
            <a:r>
              <a:rPr kumimoji="1" lang="zh-CN" altLang="en-US" dirty="0" smtClean="0"/>
              <a:t>聚类，并输出聚类结果</a:t>
            </a:r>
            <a:endParaRPr kumimoji="1" lang="zh-CN" altLang="en-US" dirty="0"/>
          </a:p>
        </p:txBody>
      </p:sp>
    </p:spTree>
    <p:extLst>
      <p:ext uri="{BB962C8B-B14F-4D97-AF65-F5344CB8AC3E}">
        <p14:creationId xmlns:p14="http://schemas.microsoft.com/office/powerpoint/2010/main" val="3628523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100" kern="1200" dirty="0" smtClean="0">
                <a:solidFill>
                  <a:schemeClr val="tx1"/>
                </a:solidFill>
                <a:effectLst/>
                <a:latin typeface="+mn-lt"/>
                <a:ea typeface="+mn-ea"/>
                <a:cs typeface="+mn-cs"/>
              </a:rPr>
              <a:t>轮廓系数是簇内点对之间的平均距离与该簇内的点到其它簇的距离的最大值的比值</a:t>
            </a:r>
            <a:r>
              <a:rPr lang="zh-CN" altLang="zh-CN" dirty="0" smtClean="0">
                <a:effectLst/>
              </a:rPr>
              <a:t> </a:t>
            </a:r>
            <a:endParaRPr lang="en-US" dirty="0" smtClean="0"/>
          </a:p>
          <a:p>
            <a:pPr lvl="0">
              <a:spcBef>
                <a:spcPts val="0"/>
              </a:spcBef>
              <a:buNone/>
            </a:pPr>
            <a:endParaRPr dirty="0"/>
          </a:p>
        </p:txBody>
      </p:sp>
    </p:spTree>
    <p:extLst>
      <p:ext uri="{BB962C8B-B14F-4D97-AF65-F5344CB8AC3E}">
        <p14:creationId xmlns:p14="http://schemas.microsoft.com/office/powerpoint/2010/main" val="218856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zh-CN" altLang="en-US" dirty="0" smtClean="0"/>
              <a:t>实验结果如表</a:t>
            </a:r>
            <a:r>
              <a:rPr lang="en-US" altLang="zh-CN" dirty="0" smtClean="0"/>
              <a:t>2</a:t>
            </a:r>
            <a:r>
              <a:rPr lang="zh-CN" altLang="en-US" dirty="0" smtClean="0"/>
              <a:t>所示，从中可以看出：</a:t>
            </a:r>
            <a:endParaRPr lang="en-US" altLang="zh-CN" dirty="0" smtClean="0"/>
          </a:p>
          <a:p>
            <a:r>
              <a:rPr lang="en-US" altLang="zh-CN" dirty="0" smtClean="0"/>
              <a:t>===</a:t>
            </a:r>
            <a:r>
              <a:rPr lang="zh-CN" altLang="en-US" dirty="0" smtClean="0"/>
              <a:t> </a:t>
            </a:r>
            <a:r>
              <a:rPr lang="zh-CN" altLang="zh-CN" dirty="0" smtClean="0"/>
              <a:t>经典</a:t>
            </a:r>
            <a:r>
              <a:rPr lang="zh-CN" altLang="zh-CN" dirty="0" smtClean="0"/>
              <a:t>的</a:t>
            </a:r>
            <a:r>
              <a:rPr lang="en-US" altLang="zh-CN" dirty="0" smtClean="0"/>
              <a:t>KMEANS</a:t>
            </a:r>
            <a:r>
              <a:rPr lang="zh-CN" altLang="zh-CN" dirty="0" smtClean="0"/>
              <a:t>聚类算法更适用于低维数据聚类；</a:t>
            </a:r>
            <a:endParaRPr lang="en-US" altLang="zh-CN" dirty="0" smtClean="0"/>
          </a:p>
          <a:p>
            <a:r>
              <a:rPr lang="zh-CN" altLang="zh-CN" dirty="0" smtClean="0"/>
              <a:t>在</a:t>
            </a:r>
            <a:r>
              <a:rPr lang="zh-CN" altLang="zh-CN" dirty="0" smtClean="0"/>
              <a:t>数据</a:t>
            </a:r>
            <a:r>
              <a:rPr lang="zh-CN" altLang="zh-CN" dirty="0" smtClean="0"/>
              <a:t>集</a:t>
            </a:r>
            <a:r>
              <a:rPr lang="zh-CN" altLang="en-US" dirty="0" smtClean="0"/>
              <a:t>维数不足够高</a:t>
            </a:r>
            <a:r>
              <a:rPr lang="zh-CN" altLang="zh-CN" dirty="0" smtClean="0"/>
              <a:t>的</a:t>
            </a:r>
            <a:r>
              <a:rPr lang="zh-CN" altLang="zh-CN" dirty="0" smtClean="0"/>
              <a:t>情况下</a:t>
            </a:r>
            <a:r>
              <a:rPr lang="zh-CN" altLang="zh-CN" dirty="0" smtClean="0"/>
              <a:t>，</a:t>
            </a:r>
            <a:r>
              <a:rPr lang="en-US" altLang="zh-CN" dirty="0" smtClean="0"/>
              <a:t>hub</a:t>
            </a:r>
            <a:r>
              <a:rPr lang="zh-CN" altLang="zh-CN" dirty="0" smtClean="0"/>
              <a:t>聚类算法表现不佳，其性能接近于</a:t>
            </a:r>
            <a:r>
              <a:rPr lang="en-US" altLang="zh-CN" dirty="0" smtClean="0"/>
              <a:t>KMEANS</a:t>
            </a:r>
            <a:r>
              <a:rPr lang="zh-CN" altLang="zh-CN" dirty="0" smtClean="0"/>
              <a:t>算法</a:t>
            </a:r>
            <a:r>
              <a:rPr lang="zh-CN" altLang="zh-CN" dirty="0" smtClean="0"/>
              <a:t>；</a:t>
            </a:r>
            <a:endParaRPr lang="en-US" altLang="zh-CN" dirty="0" smtClean="0"/>
          </a:p>
          <a:p>
            <a:endParaRPr lang="en-US" altLang="zh-CN" dirty="0" smtClean="0"/>
          </a:p>
          <a:p>
            <a:r>
              <a:rPr lang="en-US" altLang="zh-CN" dirty="0" smtClean="0"/>
              <a:t>===</a:t>
            </a:r>
            <a:r>
              <a:rPr lang="zh-CN" altLang="zh-CN" dirty="0" smtClean="0"/>
              <a:t>当</a:t>
            </a:r>
            <a:r>
              <a:rPr lang="zh-CN" altLang="zh-CN" dirty="0" smtClean="0"/>
              <a:t>数据</a:t>
            </a:r>
            <a:r>
              <a:rPr lang="zh-CN" altLang="zh-CN" dirty="0" smtClean="0"/>
              <a:t>集</a:t>
            </a:r>
            <a:r>
              <a:rPr lang="zh-CN" altLang="en-US" dirty="0" smtClean="0"/>
              <a:t>的维数较高</a:t>
            </a:r>
            <a:r>
              <a:rPr lang="zh-CN" altLang="zh-CN" dirty="0" smtClean="0"/>
              <a:t>时，</a:t>
            </a:r>
            <a:r>
              <a:rPr lang="en-US" altLang="zh-CN" dirty="0" smtClean="0"/>
              <a:t>hub</a:t>
            </a:r>
            <a:r>
              <a:rPr lang="zh-CN" altLang="zh-CN" dirty="0" smtClean="0"/>
              <a:t>聚类</a:t>
            </a:r>
            <a:r>
              <a:rPr lang="zh-CN" altLang="zh-CN" dirty="0" smtClean="0"/>
              <a:t>算法的表现要优于</a:t>
            </a:r>
            <a:r>
              <a:rPr lang="en-US" altLang="zh-CN" dirty="0" smtClean="0"/>
              <a:t>KMEANS</a:t>
            </a:r>
            <a:r>
              <a:rPr lang="zh-CN" altLang="zh-CN" dirty="0" smtClean="0"/>
              <a:t>算法。</a:t>
            </a:r>
            <a:endParaRPr lang="en-US" altLang="zh-CN" dirty="0" smtClean="0"/>
          </a:p>
          <a:p>
            <a:endParaRPr lang="en-US" altLang="zh-CN" dirty="0" smtClean="0"/>
          </a:p>
          <a:p>
            <a:r>
              <a:rPr lang="en-US" altLang="zh-CN" dirty="0" smtClean="0"/>
              <a:t>===PCA-Hub</a:t>
            </a:r>
            <a:r>
              <a:rPr lang="zh-CN" altLang="zh-CN" dirty="0" smtClean="0"/>
              <a:t>聚类算法无论数据集是否呈现出较高</a:t>
            </a:r>
            <a:r>
              <a:rPr lang="zh-CN" altLang="zh-CN" dirty="0" smtClean="0"/>
              <a:t>的</a:t>
            </a:r>
            <a:r>
              <a:rPr lang="zh-CN" altLang="en-US" dirty="0" smtClean="0"/>
              <a:t>维数 </a:t>
            </a:r>
            <a:r>
              <a:rPr lang="zh-CN" altLang="zh-CN" dirty="0" smtClean="0"/>
              <a:t>，</a:t>
            </a:r>
            <a:r>
              <a:rPr lang="zh-CN" altLang="zh-CN" dirty="0" smtClean="0"/>
              <a:t>均可以取得不错的聚类效果，相比之前的聚类算法适用范围更广，聚类性能更佳</a:t>
            </a:r>
            <a:r>
              <a:rPr lang="zh-CN" altLang="zh-CN" dirty="0" smtClean="0"/>
              <a:t>。</a:t>
            </a:r>
            <a:endParaRPr lang="en-US" altLang="zh-CN" dirty="0" smtClean="0"/>
          </a:p>
          <a:p>
            <a:endParaRPr kumimoji="1" lang="en-US" altLang="zh-CN" dirty="0" smtClean="0"/>
          </a:p>
          <a:p>
            <a:r>
              <a:rPr kumimoji="1" lang="en-US" altLang="zh-CN" dirty="0" smtClean="0"/>
              <a:t>===</a:t>
            </a:r>
            <a:r>
              <a:rPr lang="en-US" altLang="zh-CN" dirty="0" smtClean="0"/>
              <a:t>PCA-Hub</a:t>
            </a:r>
            <a:r>
              <a:rPr lang="zh-CN" altLang="zh-CN" dirty="0" smtClean="0"/>
              <a:t>聚类算法</a:t>
            </a:r>
            <a:r>
              <a:rPr lang="zh-CN" altLang="en-US" dirty="0" smtClean="0"/>
              <a:t>相比之前的聚类算法</a:t>
            </a:r>
            <a:endParaRPr lang="en-US" altLang="zh-CN" dirty="0" smtClean="0"/>
          </a:p>
          <a:p>
            <a:r>
              <a:rPr lang="zh-CN" altLang="en-US" dirty="0" smtClean="0"/>
              <a:t>在轮廓系数上</a:t>
            </a:r>
            <a:endParaRPr lang="en-US" altLang="zh-CN" dirty="0" smtClean="0"/>
          </a:p>
          <a:p>
            <a:r>
              <a:rPr lang="en-US" altLang="zh-CN" dirty="0" smtClean="0"/>
              <a:t>===</a:t>
            </a:r>
            <a:r>
              <a:rPr lang="zh-CN" altLang="en-US" dirty="0" smtClean="0"/>
              <a:t>平均提高了</a:t>
            </a:r>
            <a:r>
              <a:rPr lang="en-US" altLang="zh-CN" dirty="0" smtClean="0"/>
              <a:t>15%</a:t>
            </a:r>
            <a:endParaRPr kumimoji="1"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lvl="0">
              <a:spcBef>
                <a:spcPts val="0"/>
              </a:spcBef>
              <a:buNone/>
            </a:pPr>
            <a:endParaRPr dirty="0"/>
          </a:p>
        </p:txBody>
      </p:sp>
    </p:spTree>
    <p:extLst>
      <p:ext uri="{BB962C8B-B14F-4D97-AF65-F5344CB8AC3E}">
        <p14:creationId xmlns:p14="http://schemas.microsoft.com/office/powerpoint/2010/main" val="46003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mc:AlternateContent xmlns:mc="http://schemas.openxmlformats.org/markup-compatibility/2006" xmlns:a14="http://schemas.microsoft.com/office/drawing/2010/main">
        <mc:Choice Requires="a14">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zh-CN" altLang="en-US" dirty="0" smtClean="0"/>
                  <a:t>聚类参数与</a:t>
                </a:r>
                <a:r>
                  <a:rPr kumimoji="1" lang="en-US" altLang="zh-CN" dirty="0" smtClean="0"/>
                  <a:t>PCA-Hub</a:t>
                </a:r>
                <a:r>
                  <a:rPr lang="zh-CN" altLang="en-US" dirty="0" smtClean="0"/>
                  <a:t>轮廓系数实验大体相同，唯一不同之处在于</a:t>
                </a:r>
                <a:endParaRPr dirty="0"/>
              </a:p>
            </p:txBody>
          </p:sp>
        </mc:Choice>
        <mc:Fallback xmlns="">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zh-CN" altLang="zh-CN" sz="1100" dirty="0" smtClean="0"/>
                  <a:t>当数据集的维数较低且</a:t>
                </a:r>
                <a:r>
                  <a:rPr lang="zh-CN" altLang="zh-CN" sz="1100" i="0">
                    <a:latin typeface="Cambria Math" charset="0"/>
                  </a:rPr>
                  <a:t> </a:t>
                </a:r>
                <a:r>
                  <a:rPr lang="en-US" altLang="zh-CN" sz="1100" i="0">
                    <a:latin typeface="Cambria Math" charset="0"/>
                  </a:rPr>
                  <a:t>𝑁</a:t>
                </a:r>
                <a:r>
                  <a:rPr lang="zh-CN" altLang="zh-CN" sz="1100" i="0">
                    <a:latin typeface="Cambria Math" charset="0"/>
                  </a:rPr>
                  <a:t>_</a:t>
                </a:r>
                <a:r>
                  <a:rPr lang="en-US" altLang="zh-CN" sz="1100" i="0">
                    <a:latin typeface="Cambria Math" charset="0"/>
                  </a:rPr>
                  <a:t>𝑘  </a:t>
                </a:r>
                <a:r>
                  <a:rPr lang="zh-CN" altLang="zh-CN" sz="1100" dirty="0"/>
                  <a:t>的偏度也不高时，</a:t>
                </a:r>
                <a:r>
                  <a:rPr lang="en-US" altLang="zh-CN" sz="1100" dirty="0"/>
                  <a:t>PCA-Hub</a:t>
                </a:r>
                <a:r>
                  <a:rPr lang="zh-CN" altLang="zh-CN" sz="1100" dirty="0"/>
                  <a:t>聚类算法对近邻数</a:t>
                </a:r>
                <a:r>
                  <a:rPr lang="en-US" altLang="zh-CN" sz="1100" i="1" dirty="0"/>
                  <a:t>k</a:t>
                </a:r>
                <a:r>
                  <a:rPr lang="zh-CN" altLang="zh-CN" sz="1100" dirty="0"/>
                  <a:t>这一参数的选择表现出了明显的依赖性，聚类算法的性能在很大程度上取决于近邻数的取值</a:t>
                </a:r>
                <a:r>
                  <a:rPr lang="zh-CN" altLang="zh-CN" sz="1100" dirty="0" smtClean="0"/>
                  <a:t>；</a:t>
                </a:r>
                <a:endParaRPr lang="en-US" altLang="zh-CN" sz="1100" dirty="0" smtClean="0"/>
              </a:p>
              <a:p>
                <a:endParaRPr lang="en-US" altLang="zh-CN" sz="1100" dirty="0"/>
              </a:p>
              <a:p>
                <a:r>
                  <a:rPr lang="zh-CN" altLang="zh-CN" sz="1100" dirty="0" smtClean="0"/>
                  <a:t>当</a:t>
                </a:r>
                <a:r>
                  <a:rPr lang="zh-CN" altLang="zh-CN" sz="1100" dirty="0"/>
                  <a:t>数据集本身的维数较高时或者</a:t>
                </a:r>
                <a:r>
                  <a:rPr lang="zh-CN" altLang="zh-CN" sz="1100" i="0">
                    <a:latin typeface="Cambria Math" charset="0"/>
                  </a:rPr>
                  <a:t> </a:t>
                </a:r>
                <a:r>
                  <a:rPr lang="en-US" altLang="zh-CN" sz="1100" i="0">
                    <a:latin typeface="Cambria Math" charset="0"/>
                  </a:rPr>
                  <a:t>𝑁</a:t>
                </a:r>
                <a:r>
                  <a:rPr lang="zh-CN" altLang="zh-CN" sz="1100" i="0">
                    <a:latin typeface="Cambria Math" charset="0"/>
                  </a:rPr>
                  <a:t>_</a:t>
                </a:r>
                <a:r>
                  <a:rPr lang="en-US" altLang="zh-CN" sz="1100" i="0">
                    <a:latin typeface="Cambria Math" charset="0"/>
                  </a:rPr>
                  <a:t>𝑘  </a:t>
                </a:r>
                <a:r>
                  <a:rPr lang="zh-CN" altLang="zh-CN" sz="1100" dirty="0"/>
                  <a:t>的偏度不低时，</a:t>
                </a:r>
                <a:r>
                  <a:rPr lang="en-US" altLang="zh-CN" sz="1100" dirty="0"/>
                  <a:t>PCA-Hub</a:t>
                </a:r>
                <a:r>
                  <a:rPr lang="zh-CN" altLang="zh-CN" sz="1100" dirty="0"/>
                  <a:t>聚类算法在使用不同的近邻数</a:t>
                </a:r>
                <a:r>
                  <a:rPr lang="en-US" altLang="zh-CN" sz="1100" i="1" dirty="0"/>
                  <a:t>k</a:t>
                </a:r>
                <a:r>
                  <a:rPr lang="zh-CN" altLang="zh-CN" sz="1100" dirty="0"/>
                  <a:t>时表现出了相似的聚类性能</a:t>
                </a:r>
                <a:r>
                  <a:rPr lang="zh-CN" altLang="zh-CN" sz="1100" dirty="0" smtClean="0"/>
                  <a:t>，</a:t>
                </a:r>
                <a:endParaRPr lang="en-US" altLang="zh-CN" sz="1100" dirty="0"/>
              </a:p>
              <a:p>
                <a:endParaRPr lang="en-US" altLang="zh-CN" sz="1100" dirty="0" smtClean="0"/>
              </a:p>
              <a:p>
                <a:r>
                  <a:rPr lang="zh-CN" altLang="zh-CN" sz="1100" dirty="0" smtClean="0"/>
                  <a:t>近</a:t>
                </a:r>
                <a:r>
                  <a:rPr lang="zh-CN" altLang="zh-CN" sz="1100" dirty="0"/>
                  <a:t>邻数的选择对于</a:t>
                </a:r>
                <a:r>
                  <a:rPr lang="en-US" altLang="zh-CN" sz="1100" dirty="0"/>
                  <a:t>PCA-Hub</a:t>
                </a:r>
                <a:r>
                  <a:rPr lang="zh-CN" altLang="zh-CN" sz="1100" dirty="0"/>
                  <a:t>聚类算法的聚类结果影响并不强烈。</a:t>
                </a:r>
                <a:endParaRPr kumimoji="1" lang="zh-CN" altLang="en-US" sz="1100" dirty="0"/>
              </a:p>
              <a:p>
                <a:pPr lvl="0">
                  <a:spcBef>
                    <a:spcPts val="0"/>
                  </a:spcBef>
                  <a:buNone/>
                </a:pPr>
                <a:endParaRPr dirty="0"/>
              </a:p>
            </p:txBody>
          </p:sp>
        </mc:Fallback>
      </mc:AlternateContent>
    </p:spTree>
    <p:extLst>
      <p:ext uri="{BB962C8B-B14F-4D97-AF65-F5344CB8AC3E}">
        <p14:creationId xmlns:p14="http://schemas.microsoft.com/office/powerpoint/2010/main" val="10616418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mc:AlternateContent xmlns:mc="http://schemas.openxmlformats.org/markup-compatibility/2006" xmlns:a14="http://schemas.microsoft.com/office/drawing/2010/main">
        <mc:Choice Requires="a14">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zh-CN" altLang="en-US" sz="1100" dirty="0" smtClean="0"/>
                  <a:t>实验结果如图</a:t>
                </a:r>
                <a:r>
                  <a:rPr lang="en-US" altLang="zh-CN" sz="1100" dirty="0" smtClean="0"/>
                  <a:t>6</a:t>
                </a:r>
                <a:r>
                  <a:rPr lang="zh-CN" altLang="en-US" sz="1100" dirty="0" smtClean="0"/>
                  <a:t>所示，</a:t>
                </a:r>
                <a:endParaRPr lang="en-US" altLang="zh-CN" sz="1100" dirty="0" smtClean="0"/>
              </a:p>
              <a:p>
                <a:endParaRPr lang="en-US" altLang="zh-CN" sz="1100" dirty="0" smtClean="0"/>
              </a:p>
              <a:p>
                <a:r>
                  <a:rPr lang="en-US" altLang="zh-CN" sz="1100" dirty="0" smtClean="0"/>
                  <a:t>x</a:t>
                </a:r>
              </a:p>
              <a:p>
                <a:r>
                  <a:rPr lang="en-US" altLang="zh-CN" sz="1100" dirty="0" smtClean="0"/>
                  <a:t>y</a:t>
                </a:r>
              </a:p>
              <a:p>
                <a:r>
                  <a:rPr lang="zh-CN" altLang="en-US" sz="1100" dirty="0" smtClean="0"/>
                  <a:t>从中可以看出：</a:t>
                </a:r>
                <a:endParaRPr lang="en-US" altLang="zh-CN" sz="1100" dirty="0" smtClean="0"/>
              </a:p>
              <a:p>
                <a:endParaRPr lang="en-US" altLang="zh-CN" sz="1100" dirty="0" smtClean="0"/>
              </a:p>
              <a:p>
                <a:r>
                  <a:rPr lang="en-US" altLang="zh-CN" sz="1100" dirty="0" smtClean="0"/>
                  <a:t>===</a:t>
                </a:r>
                <a:r>
                  <a:rPr lang="zh-CN" altLang="zh-CN" sz="1100" dirty="0" smtClean="0"/>
                  <a:t>当</a:t>
                </a:r>
                <a:r>
                  <a:rPr lang="zh-CN" altLang="zh-CN" sz="1100" dirty="0" smtClean="0"/>
                  <a:t>数据集的维数较低且</a:t>
                </a:r>
                <a14:m>
                  <m:oMath xmlns:m="http://schemas.openxmlformats.org/officeDocument/2006/math">
                    <m:r>
                      <a:rPr lang="zh-CN" altLang="zh-CN" sz="1100" i="1">
                        <a:latin typeface="Cambria Math" charset="0"/>
                      </a:rPr>
                      <m:t> </m:t>
                    </m:r>
                    <m:sSub>
                      <m:sSubPr>
                        <m:ctrlPr>
                          <a:rPr lang="zh-CN" altLang="zh-CN" sz="1100" i="1">
                            <a:latin typeface="Cambria Math" charset="0"/>
                          </a:rPr>
                        </m:ctrlPr>
                      </m:sSubPr>
                      <m:e>
                        <m:r>
                          <a:rPr lang="en-US" altLang="zh-CN" sz="1100" i="1">
                            <a:latin typeface="Cambria Math" charset="0"/>
                          </a:rPr>
                          <m:t>𝑁</m:t>
                        </m:r>
                      </m:e>
                      <m:sub>
                        <m:r>
                          <a:rPr lang="en-US" altLang="zh-CN" sz="1100" i="1">
                            <a:latin typeface="Cambria Math" charset="0"/>
                          </a:rPr>
                          <m:t>𝑘</m:t>
                        </m:r>
                      </m:sub>
                    </m:sSub>
                    <m:r>
                      <a:rPr lang="en-US" altLang="zh-CN" sz="1100" i="1">
                        <a:latin typeface="Cambria Math" charset="0"/>
                      </a:rPr>
                      <m:t> </m:t>
                    </m:r>
                  </m:oMath>
                </a14:m>
                <a:r>
                  <a:rPr lang="zh-CN" altLang="zh-CN" sz="1100" dirty="0"/>
                  <a:t>的偏度也不高时，</a:t>
                </a:r>
                <a:r>
                  <a:rPr lang="en-US" altLang="zh-CN" sz="1100" dirty="0"/>
                  <a:t>PCA-Hub</a:t>
                </a:r>
                <a:r>
                  <a:rPr lang="zh-CN" altLang="zh-CN" sz="1100" dirty="0"/>
                  <a:t>聚类算法对近邻数</a:t>
                </a:r>
                <a:r>
                  <a:rPr lang="en-US" altLang="zh-CN" sz="1100" i="1" dirty="0" smtClean="0"/>
                  <a:t>k</a:t>
                </a:r>
                <a:r>
                  <a:rPr lang="zh-CN" altLang="zh-CN" sz="1100" dirty="0" smtClean="0"/>
                  <a:t>的</a:t>
                </a:r>
                <a:r>
                  <a:rPr lang="zh-CN" altLang="zh-CN" sz="1100" dirty="0"/>
                  <a:t>选择表现出了明显的依赖性，聚类算法的性能在很大程度上取决于近邻数的取值</a:t>
                </a:r>
                <a:r>
                  <a:rPr lang="zh-CN" altLang="zh-CN" sz="1100" dirty="0" smtClean="0"/>
                  <a:t>；</a:t>
                </a:r>
                <a:endParaRPr lang="en-US" altLang="zh-CN" sz="1100" dirty="0" smtClean="0"/>
              </a:p>
              <a:p>
                <a:endParaRPr lang="en-US" altLang="zh-CN" sz="1100" dirty="0"/>
              </a:p>
              <a:p>
                <a:r>
                  <a:rPr lang="en-US" altLang="zh-CN" sz="1100" dirty="0" smtClean="0"/>
                  <a:t>===</a:t>
                </a:r>
                <a:r>
                  <a:rPr lang="zh-CN" altLang="zh-CN" sz="1100" dirty="0" smtClean="0"/>
                  <a:t>当</a:t>
                </a:r>
                <a:r>
                  <a:rPr lang="zh-CN" altLang="zh-CN" sz="1100" dirty="0"/>
                  <a:t>数据集本身的维数较高时或者</a:t>
                </a:r>
                <a14:m>
                  <m:oMath xmlns:m="http://schemas.openxmlformats.org/officeDocument/2006/math">
                    <m:r>
                      <a:rPr lang="zh-CN" altLang="zh-CN" sz="1100" i="1">
                        <a:latin typeface="Cambria Math" charset="0"/>
                      </a:rPr>
                      <m:t> </m:t>
                    </m:r>
                    <m:sSub>
                      <m:sSubPr>
                        <m:ctrlPr>
                          <a:rPr lang="zh-CN" altLang="zh-CN" sz="1100" i="1">
                            <a:latin typeface="Cambria Math" charset="0"/>
                          </a:rPr>
                        </m:ctrlPr>
                      </m:sSubPr>
                      <m:e>
                        <m:r>
                          <a:rPr lang="en-US" altLang="zh-CN" sz="1100" i="1">
                            <a:latin typeface="Cambria Math" charset="0"/>
                          </a:rPr>
                          <m:t>𝑁</m:t>
                        </m:r>
                      </m:e>
                      <m:sub>
                        <m:r>
                          <a:rPr lang="en-US" altLang="zh-CN" sz="1100" i="1">
                            <a:latin typeface="Cambria Math" charset="0"/>
                          </a:rPr>
                          <m:t>𝑘</m:t>
                        </m:r>
                      </m:sub>
                    </m:sSub>
                    <m:r>
                      <a:rPr lang="en-US" altLang="zh-CN" sz="1100" i="1">
                        <a:latin typeface="Cambria Math" charset="0"/>
                      </a:rPr>
                      <m:t> </m:t>
                    </m:r>
                  </m:oMath>
                </a14:m>
                <a:r>
                  <a:rPr lang="zh-CN" altLang="zh-CN" sz="1100" dirty="0"/>
                  <a:t>的偏度不低时，</a:t>
                </a:r>
                <a:r>
                  <a:rPr lang="en-US" altLang="zh-CN" sz="1100" dirty="0"/>
                  <a:t>PCA-Hub</a:t>
                </a:r>
                <a:r>
                  <a:rPr lang="zh-CN" altLang="zh-CN" sz="1100" dirty="0"/>
                  <a:t>聚类算法在使用不同的近邻数</a:t>
                </a:r>
                <a:r>
                  <a:rPr lang="en-US" altLang="zh-CN" sz="1100" i="1" dirty="0"/>
                  <a:t>k</a:t>
                </a:r>
                <a:r>
                  <a:rPr lang="zh-CN" altLang="zh-CN" sz="1100" dirty="0"/>
                  <a:t>时表现出了相似的聚类</a:t>
                </a:r>
                <a:r>
                  <a:rPr lang="zh-CN" altLang="zh-CN" sz="1100" dirty="0" smtClean="0"/>
                  <a:t>性能</a:t>
                </a:r>
                <a:endParaRPr lang="en-US" altLang="zh-CN" sz="1100" dirty="0"/>
              </a:p>
            </p:txBody>
          </p:sp>
        </mc:Choice>
        <mc:Fallback xmlns="">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zh-CN" altLang="zh-CN" sz="1100" dirty="0" smtClean="0"/>
                  <a:t>当数据集的维数较低且</a:t>
                </a:r>
                <a:r>
                  <a:rPr lang="zh-CN" altLang="zh-CN" sz="1100" i="0">
                    <a:latin typeface="Cambria Math" charset="0"/>
                  </a:rPr>
                  <a:t> </a:t>
                </a:r>
                <a:r>
                  <a:rPr lang="en-US" altLang="zh-CN" sz="1100" i="0">
                    <a:latin typeface="Cambria Math" charset="0"/>
                  </a:rPr>
                  <a:t>𝑁</a:t>
                </a:r>
                <a:r>
                  <a:rPr lang="zh-CN" altLang="zh-CN" sz="1100" i="0">
                    <a:latin typeface="Cambria Math" charset="0"/>
                  </a:rPr>
                  <a:t>_</a:t>
                </a:r>
                <a:r>
                  <a:rPr lang="en-US" altLang="zh-CN" sz="1100" i="0">
                    <a:latin typeface="Cambria Math" charset="0"/>
                  </a:rPr>
                  <a:t>𝑘  </a:t>
                </a:r>
                <a:r>
                  <a:rPr lang="zh-CN" altLang="zh-CN" sz="1100" dirty="0"/>
                  <a:t>的偏度也不高时，</a:t>
                </a:r>
                <a:r>
                  <a:rPr lang="en-US" altLang="zh-CN" sz="1100" dirty="0"/>
                  <a:t>PCA-Hub</a:t>
                </a:r>
                <a:r>
                  <a:rPr lang="zh-CN" altLang="zh-CN" sz="1100" dirty="0"/>
                  <a:t>聚类算法对近邻数</a:t>
                </a:r>
                <a:r>
                  <a:rPr lang="en-US" altLang="zh-CN" sz="1100" i="1" dirty="0"/>
                  <a:t>k</a:t>
                </a:r>
                <a:r>
                  <a:rPr lang="zh-CN" altLang="zh-CN" sz="1100" dirty="0"/>
                  <a:t>这一参数的选择表现出了明显的依赖性，聚类算法的性能在很大程度上取决于近邻数的取值</a:t>
                </a:r>
                <a:r>
                  <a:rPr lang="zh-CN" altLang="zh-CN" sz="1100" dirty="0" smtClean="0"/>
                  <a:t>；</a:t>
                </a:r>
                <a:endParaRPr lang="en-US" altLang="zh-CN" sz="1100" dirty="0" smtClean="0"/>
              </a:p>
              <a:p>
                <a:endParaRPr lang="en-US" altLang="zh-CN" sz="1100" dirty="0"/>
              </a:p>
              <a:p>
                <a:r>
                  <a:rPr lang="zh-CN" altLang="zh-CN" sz="1100" dirty="0" smtClean="0"/>
                  <a:t>当</a:t>
                </a:r>
                <a:r>
                  <a:rPr lang="zh-CN" altLang="zh-CN" sz="1100" dirty="0"/>
                  <a:t>数据集本身的维数较高时或者</a:t>
                </a:r>
                <a:r>
                  <a:rPr lang="zh-CN" altLang="zh-CN" sz="1100" i="0">
                    <a:latin typeface="Cambria Math" charset="0"/>
                  </a:rPr>
                  <a:t> </a:t>
                </a:r>
                <a:r>
                  <a:rPr lang="en-US" altLang="zh-CN" sz="1100" i="0">
                    <a:latin typeface="Cambria Math" charset="0"/>
                  </a:rPr>
                  <a:t>𝑁</a:t>
                </a:r>
                <a:r>
                  <a:rPr lang="zh-CN" altLang="zh-CN" sz="1100" i="0">
                    <a:latin typeface="Cambria Math" charset="0"/>
                  </a:rPr>
                  <a:t>_</a:t>
                </a:r>
                <a:r>
                  <a:rPr lang="en-US" altLang="zh-CN" sz="1100" i="0">
                    <a:latin typeface="Cambria Math" charset="0"/>
                  </a:rPr>
                  <a:t>𝑘  </a:t>
                </a:r>
                <a:r>
                  <a:rPr lang="zh-CN" altLang="zh-CN" sz="1100" dirty="0"/>
                  <a:t>的偏度不低时，</a:t>
                </a:r>
                <a:r>
                  <a:rPr lang="en-US" altLang="zh-CN" sz="1100" dirty="0"/>
                  <a:t>PCA-Hub</a:t>
                </a:r>
                <a:r>
                  <a:rPr lang="zh-CN" altLang="zh-CN" sz="1100" dirty="0"/>
                  <a:t>聚类算法在使用不同的近邻数</a:t>
                </a:r>
                <a:r>
                  <a:rPr lang="en-US" altLang="zh-CN" sz="1100" i="1" dirty="0"/>
                  <a:t>k</a:t>
                </a:r>
                <a:r>
                  <a:rPr lang="zh-CN" altLang="zh-CN" sz="1100" dirty="0"/>
                  <a:t>时表现出了相似的聚类性能</a:t>
                </a:r>
                <a:r>
                  <a:rPr lang="zh-CN" altLang="zh-CN" sz="1100" dirty="0" smtClean="0"/>
                  <a:t>，</a:t>
                </a:r>
                <a:endParaRPr lang="en-US" altLang="zh-CN" sz="1100" dirty="0"/>
              </a:p>
              <a:p>
                <a:endParaRPr lang="en-US" altLang="zh-CN" sz="1100" dirty="0" smtClean="0"/>
              </a:p>
              <a:p>
                <a:r>
                  <a:rPr lang="zh-CN" altLang="zh-CN" sz="1100" dirty="0" smtClean="0"/>
                  <a:t>近</a:t>
                </a:r>
                <a:r>
                  <a:rPr lang="zh-CN" altLang="zh-CN" sz="1100" dirty="0"/>
                  <a:t>邻数的选择对于</a:t>
                </a:r>
                <a:r>
                  <a:rPr lang="en-US" altLang="zh-CN" sz="1100" dirty="0"/>
                  <a:t>PCA-Hub</a:t>
                </a:r>
                <a:r>
                  <a:rPr lang="zh-CN" altLang="zh-CN" sz="1100" dirty="0"/>
                  <a:t>聚类算法的聚类结果影响并不强烈。</a:t>
                </a:r>
                <a:endParaRPr kumimoji="1" lang="zh-CN" altLang="en-US" sz="1100" dirty="0"/>
              </a:p>
              <a:p>
                <a:pPr lvl="0">
                  <a:spcBef>
                    <a:spcPts val="0"/>
                  </a:spcBef>
                  <a:buNone/>
                </a:pPr>
                <a:endParaRPr dirty="0"/>
              </a:p>
            </p:txBody>
          </p:sp>
        </mc:Fallback>
      </mc:AlternateContent>
    </p:spTree>
    <p:extLst>
      <p:ext uri="{BB962C8B-B14F-4D97-AF65-F5344CB8AC3E}">
        <p14:creationId xmlns:p14="http://schemas.microsoft.com/office/powerpoint/2010/main" val="970711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mc:AlternateContent xmlns:mc="http://schemas.openxmlformats.org/markup-compatibility/2006" xmlns:a14="http://schemas.microsoft.com/office/drawing/2010/main">
        <mc:Choice Requires="a14">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聚类参数与</a:t>
                </a:r>
                <a:r>
                  <a:rPr kumimoji="1" lang="en-US" altLang="zh-CN" dirty="0" smtClean="0"/>
                  <a:t>PCA-Hub</a:t>
                </a:r>
                <a:r>
                  <a:rPr lang="zh-CN" altLang="en-US" dirty="0" smtClean="0"/>
                  <a:t>轮廓系数实验大体相同，唯一不同之处在于</a:t>
                </a:r>
              </a:p>
              <a:p>
                <a:pPr lvl="0">
                  <a:spcBef>
                    <a:spcPts val="0"/>
                  </a:spcBef>
                  <a:buNone/>
                </a:pPr>
                <a:endParaRPr dirty="0"/>
              </a:p>
            </p:txBody>
          </p:sp>
        </mc:Choice>
        <mc:Fallback xmlns="">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zh-CN" altLang="zh-CN" sz="1100" dirty="0" smtClean="0"/>
                  <a:t>当数据集的维数较低且</a:t>
                </a:r>
                <a:r>
                  <a:rPr lang="zh-CN" altLang="zh-CN" sz="1100" i="0">
                    <a:latin typeface="Cambria Math" charset="0"/>
                  </a:rPr>
                  <a:t> </a:t>
                </a:r>
                <a:r>
                  <a:rPr lang="en-US" altLang="zh-CN" sz="1100" i="0">
                    <a:latin typeface="Cambria Math" charset="0"/>
                  </a:rPr>
                  <a:t>𝑁</a:t>
                </a:r>
                <a:r>
                  <a:rPr lang="zh-CN" altLang="zh-CN" sz="1100" i="0">
                    <a:latin typeface="Cambria Math" charset="0"/>
                  </a:rPr>
                  <a:t>_</a:t>
                </a:r>
                <a:r>
                  <a:rPr lang="en-US" altLang="zh-CN" sz="1100" i="0">
                    <a:latin typeface="Cambria Math" charset="0"/>
                  </a:rPr>
                  <a:t>𝑘  </a:t>
                </a:r>
                <a:r>
                  <a:rPr lang="zh-CN" altLang="zh-CN" sz="1100" dirty="0"/>
                  <a:t>的偏度也不高时，</a:t>
                </a:r>
                <a:r>
                  <a:rPr lang="en-US" altLang="zh-CN" sz="1100" dirty="0"/>
                  <a:t>PCA-Hub</a:t>
                </a:r>
                <a:r>
                  <a:rPr lang="zh-CN" altLang="zh-CN" sz="1100" dirty="0"/>
                  <a:t>聚类算法对近邻数</a:t>
                </a:r>
                <a:r>
                  <a:rPr lang="en-US" altLang="zh-CN" sz="1100" i="1" dirty="0"/>
                  <a:t>k</a:t>
                </a:r>
                <a:r>
                  <a:rPr lang="zh-CN" altLang="zh-CN" sz="1100" dirty="0"/>
                  <a:t>这一参数的选择表现出了明显的依赖性，聚类算法的性能在很大程度上取决于近邻数的取值</a:t>
                </a:r>
                <a:r>
                  <a:rPr lang="zh-CN" altLang="zh-CN" sz="1100" dirty="0" smtClean="0"/>
                  <a:t>；</a:t>
                </a:r>
                <a:endParaRPr lang="en-US" altLang="zh-CN" sz="1100" dirty="0" smtClean="0"/>
              </a:p>
              <a:p>
                <a:endParaRPr lang="en-US" altLang="zh-CN" sz="1100" dirty="0"/>
              </a:p>
              <a:p>
                <a:r>
                  <a:rPr lang="zh-CN" altLang="zh-CN" sz="1100" dirty="0" smtClean="0"/>
                  <a:t>当</a:t>
                </a:r>
                <a:r>
                  <a:rPr lang="zh-CN" altLang="zh-CN" sz="1100" dirty="0"/>
                  <a:t>数据集本身的维数较高时或者</a:t>
                </a:r>
                <a:r>
                  <a:rPr lang="zh-CN" altLang="zh-CN" sz="1100" i="0">
                    <a:latin typeface="Cambria Math" charset="0"/>
                  </a:rPr>
                  <a:t> </a:t>
                </a:r>
                <a:r>
                  <a:rPr lang="en-US" altLang="zh-CN" sz="1100" i="0">
                    <a:latin typeface="Cambria Math" charset="0"/>
                  </a:rPr>
                  <a:t>𝑁</a:t>
                </a:r>
                <a:r>
                  <a:rPr lang="zh-CN" altLang="zh-CN" sz="1100" i="0">
                    <a:latin typeface="Cambria Math" charset="0"/>
                  </a:rPr>
                  <a:t>_</a:t>
                </a:r>
                <a:r>
                  <a:rPr lang="en-US" altLang="zh-CN" sz="1100" i="0">
                    <a:latin typeface="Cambria Math" charset="0"/>
                  </a:rPr>
                  <a:t>𝑘  </a:t>
                </a:r>
                <a:r>
                  <a:rPr lang="zh-CN" altLang="zh-CN" sz="1100" dirty="0"/>
                  <a:t>的偏度不低时，</a:t>
                </a:r>
                <a:r>
                  <a:rPr lang="en-US" altLang="zh-CN" sz="1100" dirty="0"/>
                  <a:t>PCA-Hub</a:t>
                </a:r>
                <a:r>
                  <a:rPr lang="zh-CN" altLang="zh-CN" sz="1100" dirty="0"/>
                  <a:t>聚类算法在使用不同的近邻数</a:t>
                </a:r>
                <a:r>
                  <a:rPr lang="en-US" altLang="zh-CN" sz="1100" i="1" dirty="0"/>
                  <a:t>k</a:t>
                </a:r>
                <a:r>
                  <a:rPr lang="zh-CN" altLang="zh-CN" sz="1100" dirty="0"/>
                  <a:t>时表现出了相似的聚类性能</a:t>
                </a:r>
                <a:r>
                  <a:rPr lang="zh-CN" altLang="zh-CN" sz="1100" dirty="0" smtClean="0"/>
                  <a:t>，</a:t>
                </a:r>
                <a:endParaRPr lang="en-US" altLang="zh-CN" sz="1100" dirty="0"/>
              </a:p>
              <a:p>
                <a:endParaRPr lang="en-US" altLang="zh-CN" sz="1100" dirty="0" smtClean="0"/>
              </a:p>
              <a:p>
                <a:r>
                  <a:rPr lang="zh-CN" altLang="zh-CN" sz="1100" dirty="0" smtClean="0"/>
                  <a:t>近</a:t>
                </a:r>
                <a:r>
                  <a:rPr lang="zh-CN" altLang="zh-CN" sz="1100" dirty="0"/>
                  <a:t>邻数的选择对于</a:t>
                </a:r>
                <a:r>
                  <a:rPr lang="en-US" altLang="zh-CN" sz="1100" dirty="0"/>
                  <a:t>PCA-Hub</a:t>
                </a:r>
                <a:r>
                  <a:rPr lang="zh-CN" altLang="zh-CN" sz="1100" dirty="0"/>
                  <a:t>聚类算法的聚类结果影响并不强烈。</a:t>
                </a:r>
                <a:endParaRPr kumimoji="1" lang="zh-CN" altLang="en-US" sz="1100" dirty="0"/>
              </a:p>
              <a:p>
                <a:pPr lvl="0">
                  <a:spcBef>
                    <a:spcPts val="0"/>
                  </a:spcBef>
                  <a:buNone/>
                </a:pPr>
                <a:endParaRPr dirty="0"/>
              </a:p>
            </p:txBody>
          </p:sp>
        </mc:Fallback>
      </mc:AlternateContent>
    </p:spTree>
    <p:extLst>
      <p:ext uri="{BB962C8B-B14F-4D97-AF65-F5344CB8AC3E}">
        <p14:creationId xmlns:p14="http://schemas.microsoft.com/office/powerpoint/2010/main" val="9619134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dirty="0" smtClean="0"/>
              <a:t>实验结果如图</a:t>
            </a:r>
            <a:r>
              <a:rPr lang="en-US" altLang="zh-CN" sz="1100" dirty="0" smtClean="0"/>
              <a:t>7</a:t>
            </a:r>
            <a:r>
              <a:rPr lang="zh-CN" altLang="en-US" sz="1100" dirty="0" smtClean="0"/>
              <a:t>所示，</a:t>
            </a:r>
            <a:endParaRPr lang="en-US" altLang="zh-CN" sz="11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smtClean="0"/>
              <a:t>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smtClean="0"/>
              <a: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1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100" dirty="0" smtClean="0"/>
              <a:t>在</a:t>
            </a:r>
            <a:r>
              <a:rPr lang="zh-CN" altLang="zh-CN" sz="1100" dirty="0" smtClean="0"/>
              <a:t>实验环境和聚类分析算法参数一致的情况下，</a:t>
            </a:r>
            <a:r>
              <a:rPr lang="en-US" altLang="zh-CN" sz="1100" dirty="0" smtClean="0"/>
              <a:t>PCA-Hub</a:t>
            </a:r>
            <a:r>
              <a:rPr lang="zh-CN" altLang="zh-CN" sz="1100" dirty="0" smtClean="0"/>
              <a:t>聚类算法</a:t>
            </a:r>
            <a:r>
              <a:rPr lang="zh-CN" altLang="zh-CN" sz="1100" dirty="0" smtClean="0"/>
              <a:t>在</a:t>
            </a:r>
            <a:endParaRPr lang="en-US" altLang="zh-CN" sz="11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smtClean="0"/>
              <a:t>===</a:t>
            </a:r>
            <a:r>
              <a:rPr lang="zh-CN" altLang="zh-CN" sz="1100" dirty="0" smtClean="0"/>
              <a:t>开始</a:t>
            </a:r>
            <a:r>
              <a:rPr lang="zh-CN" altLang="zh-CN" sz="1100" dirty="0" smtClean="0"/>
              <a:t>的一小段重复次数时发生了些许的波动，但随着聚类算法重复次数的增加，聚类结果渐渐趋于稳定</a:t>
            </a:r>
            <a:r>
              <a:rPr lang="zh-CN" altLang="zh-CN" sz="1100" dirty="0" smtClean="0"/>
              <a:t>，</a:t>
            </a:r>
            <a:endParaRPr lang="en-US" altLang="zh-CN" sz="11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smtClean="0"/>
              <a:t>===</a:t>
            </a:r>
            <a:r>
              <a:rPr lang="zh-CN" altLang="zh-CN" sz="1100" dirty="0" smtClean="0"/>
              <a:t>并</a:t>
            </a:r>
            <a:r>
              <a:rPr lang="zh-CN" altLang="zh-CN" sz="1100" dirty="0" smtClean="0"/>
              <a:t>最后收敛于某一个恒定的值，这一现象表明</a:t>
            </a:r>
            <a:r>
              <a:rPr lang="en-US" altLang="zh-CN" sz="1100" dirty="0" smtClean="0"/>
              <a:t>PCA-Hub</a:t>
            </a:r>
            <a:r>
              <a:rPr lang="zh-CN" altLang="zh-CN" sz="1100" dirty="0" smtClean="0"/>
              <a:t>聚类算法的聚类性能，尤其是聚类重复次数比较高的情况下，在很大程度上具有一致性。 </a:t>
            </a:r>
            <a:endParaRPr kumimoji="1" lang="zh-CN" altLang="en-US" sz="1100" dirty="0" smtClean="0"/>
          </a:p>
          <a:p>
            <a:pPr lvl="0">
              <a:spcBef>
                <a:spcPts val="0"/>
              </a:spcBef>
              <a:buNone/>
            </a:pPr>
            <a:endParaRPr dirty="0"/>
          </a:p>
        </p:txBody>
      </p:sp>
    </p:spTree>
    <p:extLst>
      <p:ext uri="{BB962C8B-B14F-4D97-AF65-F5344CB8AC3E}">
        <p14:creationId xmlns:p14="http://schemas.microsoft.com/office/powerpoint/2010/main" val="6883199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针对这一问题提出了</a:t>
            </a:r>
            <a:r>
              <a:rPr kumimoji="1" lang="en-US" altLang="zh-CN" dirty="0" smtClean="0"/>
              <a:t>Quick</a:t>
            </a:r>
            <a:r>
              <a:rPr kumimoji="1" lang="zh-CN" altLang="en-US" dirty="0" smtClean="0"/>
              <a:t> </a:t>
            </a:r>
            <a:r>
              <a:rPr kumimoji="1" lang="en-US" altLang="zh-CN" dirty="0" smtClean="0"/>
              <a:t>PCA-Hub</a:t>
            </a:r>
            <a:r>
              <a:rPr kumimoji="1" lang="zh-CN" altLang="en-US" dirty="0" smtClean="0"/>
              <a:t>聚类算法</a:t>
            </a:r>
            <a:endParaRPr kumimoji="1" lang="zh-CN" altLang="en-US" dirty="0"/>
          </a:p>
        </p:txBody>
      </p:sp>
    </p:spTree>
    <p:extLst>
      <p:ext uri="{BB962C8B-B14F-4D97-AF65-F5344CB8AC3E}">
        <p14:creationId xmlns:p14="http://schemas.microsoft.com/office/powerpoint/2010/main" val="6269181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7195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301200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与</a:t>
            </a:r>
            <a:r>
              <a:rPr lang="en-US" altLang="zh-CN" dirty="0" smtClean="0"/>
              <a:t>PCA-Hub</a:t>
            </a:r>
            <a:r>
              <a:rPr lang="zh-CN" altLang="en-US" dirty="0" smtClean="0"/>
              <a:t>唯一不同之处在于选择</a:t>
            </a:r>
            <a:r>
              <a:rPr lang="en-US" altLang="zh-CN" dirty="0" smtClean="0"/>
              <a:t>k</a:t>
            </a:r>
            <a:r>
              <a:rPr lang="zh-CN" altLang="en-US" dirty="0" smtClean="0"/>
              <a:t>个主成分的过程：</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t>首先</a:t>
            </a:r>
            <a:r>
              <a:rPr lang="zh-CN" altLang="zh-CN" dirty="0" smtClean="0"/>
              <a:t>将数据集的维数进行</a:t>
            </a:r>
            <a:r>
              <a:rPr lang="en-US" altLang="zh-CN" i="1" dirty="0" smtClean="0"/>
              <a:t>p</a:t>
            </a:r>
            <a:r>
              <a:rPr lang="zh-CN" altLang="zh-CN" dirty="0" smtClean="0"/>
              <a:t>等分并求出其对应的偏度，当该处偏度小于设定的阈值时停止运算；</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t>然后，针对此区间将这</a:t>
            </a:r>
            <a:r>
              <a:rPr lang="en-US" altLang="zh-CN" i="1" dirty="0" smtClean="0"/>
              <a:t>p</a:t>
            </a:r>
            <a:r>
              <a:rPr lang="zh-CN" altLang="zh-CN" dirty="0" smtClean="0"/>
              <a:t>等分的样本继续进行</a:t>
            </a:r>
            <a:r>
              <a:rPr lang="en-US" altLang="zh-CN" i="1" dirty="0" smtClean="0"/>
              <a:t>q</a:t>
            </a:r>
            <a:r>
              <a:rPr lang="zh-CN" altLang="zh-CN" dirty="0" smtClean="0"/>
              <a:t>等分，计算每一处的偏度直至该处偏度小于设定的阈值时停止运算，至此便可快速找到理想的</a:t>
            </a:r>
            <a:r>
              <a:rPr lang="en-US" altLang="zh-CN" i="1" dirty="0" smtClean="0"/>
              <a:t>k</a:t>
            </a:r>
            <a:r>
              <a:rPr lang="zh-CN" altLang="zh-CN" dirty="0" smtClean="0"/>
              <a:t>个主成分。</a:t>
            </a:r>
            <a:endParaRPr lang="en-US" altLang="zh-CN" dirty="0" smtClean="0"/>
          </a:p>
          <a:p>
            <a:endParaRPr kumimoji="1" lang="zh-CN" altLang="en-US" dirty="0"/>
          </a:p>
        </p:txBody>
      </p:sp>
    </p:spTree>
    <p:extLst>
      <p:ext uri="{BB962C8B-B14F-4D97-AF65-F5344CB8AC3E}">
        <p14:creationId xmlns:p14="http://schemas.microsoft.com/office/powerpoint/2010/main" val="3479532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聚类参数与</a:t>
            </a:r>
            <a:r>
              <a:rPr kumimoji="1" lang="en-US" altLang="zh-CN" dirty="0" smtClean="0"/>
              <a:t>PCA-Hub</a:t>
            </a:r>
            <a:r>
              <a:rPr lang="zh-CN" altLang="en-US" dirty="0" smtClean="0"/>
              <a:t>轮廓系数实验大体相同，唯一不同之处在于</a:t>
            </a:r>
          </a:p>
          <a:p>
            <a:pPr lvl="0">
              <a:spcBef>
                <a:spcPts val="0"/>
              </a:spcBef>
              <a:buNone/>
            </a:pPr>
            <a:endParaRPr dirty="0"/>
          </a:p>
        </p:txBody>
      </p:sp>
    </p:spTree>
    <p:extLst>
      <p:ext uri="{BB962C8B-B14F-4D97-AF65-F5344CB8AC3E}">
        <p14:creationId xmlns:p14="http://schemas.microsoft.com/office/powerpoint/2010/main" val="6618356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zh-CN" altLang="en-US" sz="1100" kern="1200" dirty="0" smtClean="0">
                <a:solidFill>
                  <a:schemeClr val="tx1"/>
                </a:solidFill>
                <a:effectLst/>
                <a:latin typeface="+mn-lt"/>
                <a:ea typeface="+mn-ea"/>
                <a:cs typeface="+mn-cs"/>
              </a:rPr>
              <a:t>实验结果如表</a:t>
            </a:r>
            <a:r>
              <a:rPr lang="en-US" altLang="zh-CN" sz="1100" kern="1200" dirty="0" smtClean="0">
                <a:solidFill>
                  <a:schemeClr val="tx1"/>
                </a:solidFill>
                <a:effectLst/>
                <a:latin typeface="+mn-lt"/>
                <a:ea typeface="+mn-ea"/>
                <a:cs typeface="+mn-cs"/>
              </a:rPr>
              <a:t>3</a:t>
            </a:r>
            <a:r>
              <a:rPr lang="zh-CN" altLang="en-US" sz="1100" kern="1200" dirty="0" smtClean="0">
                <a:solidFill>
                  <a:schemeClr val="tx1"/>
                </a:solidFill>
                <a:effectLst/>
                <a:latin typeface="+mn-lt"/>
                <a:ea typeface="+mn-ea"/>
                <a:cs typeface="+mn-cs"/>
              </a:rPr>
              <a:t>所示：</a:t>
            </a:r>
            <a:endParaRPr lang="en-US" altLang="zh-CN" sz="1100" kern="1200" dirty="0" smtClean="0">
              <a:solidFill>
                <a:schemeClr val="tx1"/>
              </a:solidFill>
              <a:effectLst/>
              <a:latin typeface="+mn-lt"/>
              <a:ea typeface="+mn-ea"/>
              <a:cs typeface="+mn-cs"/>
            </a:endParaRPr>
          </a:p>
          <a:p>
            <a:endParaRPr lang="en-US"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Quick </a:t>
            </a:r>
            <a:r>
              <a:rPr lang="en-US" altLang="zh-CN" sz="1100" kern="1200" dirty="0" smtClean="0">
                <a:solidFill>
                  <a:schemeClr val="tx1"/>
                </a:solidFill>
                <a:effectLst/>
                <a:latin typeface="+mn-lt"/>
                <a:ea typeface="+mn-ea"/>
                <a:cs typeface="+mn-cs"/>
              </a:rPr>
              <a:t>PCA-Hub</a:t>
            </a:r>
            <a:r>
              <a:rPr lang="zh-CN" altLang="zh-CN" sz="1100" kern="1200" dirty="0" smtClean="0">
                <a:solidFill>
                  <a:schemeClr val="tx1"/>
                </a:solidFill>
                <a:effectLst/>
                <a:latin typeface="+mn-lt"/>
                <a:ea typeface="+mn-ea"/>
                <a:cs typeface="+mn-cs"/>
              </a:rPr>
              <a:t>聚类算法无论数据集是否呈现</a:t>
            </a:r>
            <a:r>
              <a:rPr lang="zh-CN" altLang="zh-CN" sz="1100" kern="1200" dirty="0" smtClean="0">
                <a:solidFill>
                  <a:schemeClr val="tx1"/>
                </a:solidFill>
                <a:effectLst/>
                <a:latin typeface="+mn-lt"/>
                <a:ea typeface="+mn-ea"/>
                <a:cs typeface="+mn-cs"/>
              </a:rPr>
              <a:t>出</a:t>
            </a:r>
            <a:r>
              <a:rPr lang="zh-CN" altLang="en-US" sz="1100" kern="1200" dirty="0" smtClean="0">
                <a:solidFill>
                  <a:schemeClr val="tx1"/>
                </a:solidFill>
                <a:effectLst/>
                <a:latin typeface="+mn-lt"/>
                <a:ea typeface="+mn-ea"/>
                <a:cs typeface="+mn-cs"/>
              </a:rPr>
              <a:t>做够高的维数时</a:t>
            </a:r>
            <a:r>
              <a:rPr lang="zh-CN" altLang="zh-CN" sz="1100" kern="1200" dirty="0" smtClean="0">
                <a:solidFill>
                  <a:schemeClr val="tx1"/>
                </a:solidFill>
                <a:effectLst/>
                <a:latin typeface="+mn-lt"/>
                <a:ea typeface="+mn-ea"/>
                <a:cs typeface="+mn-cs"/>
              </a:rPr>
              <a:t>，</a:t>
            </a:r>
            <a:r>
              <a:rPr lang="zh-CN" altLang="zh-CN" sz="1100" kern="1200" dirty="0" smtClean="0">
                <a:solidFill>
                  <a:schemeClr val="tx1"/>
                </a:solidFill>
                <a:effectLst/>
                <a:latin typeface="+mn-lt"/>
                <a:ea typeface="+mn-ea"/>
                <a:cs typeface="+mn-cs"/>
              </a:rPr>
              <a:t>均可以取得不错的聚类效果</a:t>
            </a:r>
            <a:r>
              <a:rPr lang="zh-CN" altLang="zh-CN" sz="1100" kern="1200" dirty="0" smtClean="0">
                <a:solidFill>
                  <a:schemeClr val="tx1"/>
                </a:solidFill>
                <a:effectLst/>
                <a:latin typeface="+mn-lt"/>
                <a:ea typeface="+mn-ea"/>
                <a:cs typeface="+mn-cs"/>
              </a:rPr>
              <a:t>，</a:t>
            </a:r>
            <a:endParaRPr lang="en-US"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a:t>
            </a:r>
            <a:r>
              <a:rPr lang="zh-CN" altLang="zh-CN" sz="1100" kern="1200" dirty="0" smtClean="0">
                <a:solidFill>
                  <a:schemeClr val="tx1"/>
                </a:solidFill>
                <a:effectLst/>
                <a:latin typeface="+mn-lt"/>
                <a:ea typeface="+mn-ea"/>
                <a:cs typeface="+mn-cs"/>
              </a:rPr>
              <a:t>相比</a:t>
            </a:r>
            <a:r>
              <a:rPr lang="zh-CN" altLang="zh-CN" sz="1100" kern="1200" dirty="0" smtClean="0">
                <a:solidFill>
                  <a:schemeClr val="tx1"/>
                </a:solidFill>
                <a:effectLst/>
                <a:latin typeface="+mn-lt"/>
                <a:ea typeface="+mn-ea"/>
                <a:cs typeface="+mn-cs"/>
              </a:rPr>
              <a:t>之前的聚类算法适用范围更广，聚类性能更佳</a:t>
            </a:r>
            <a:r>
              <a:rPr lang="zh-CN" altLang="zh-CN" sz="1100" kern="1200" dirty="0" smtClean="0">
                <a:solidFill>
                  <a:schemeClr val="tx1"/>
                </a:solidFill>
                <a:effectLst/>
                <a:latin typeface="+mn-lt"/>
                <a:ea typeface="+mn-ea"/>
                <a:cs typeface="+mn-cs"/>
              </a:rPr>
              <a:t>。</a:t>
            </a:r>
            <a:endParaRPr lang="en-US"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a:t>
            </a:r>
            <a:r>
              <a:rPr lang="zh-CN" altLang="en-US" sz="1100" kern="1200" dirty="0" smtClean="0">
                <a:solidFill>
                  <a:schemeClr val="tx1"/>
                </a:solidFill>
                <a:effectLst/>
                <a:latin typeface="+mn-lt"/>
                <a:ea typeface="+mn-ea"/>
                <a:cs typeface="+mn-cs"/>
              </a:rPr>
              <a:t>在轮廓系数上平均提高了</a:t>
            </a:r>
            <a:r>
              <a:rPr lang="en-US" altLang="zh-CN" sz="1100" kern="1200" dirty="0" smtClean="0">
                <a:solidFill>
                  <a:schemeClr val="tx1"/>
                </a:solidFill>
                <a:effectLst/>
                <a:latin typeface="+mn-lt"/>
                <a:ea typeface="+mn-ea"/>
                <a:cs typeface="+mn-cs"/>
              </a:rPr>
              <a:t>8%</a:t>
            </a:r>
          </a:p>
          <a:p>
            <a:r>
              <a:rPr lang="zh-CN" altLang="zh-CN" sz="1100" kern="1200" dirty="0" smtClean="0">
                <a:solidFill>
                  <a:schemeClr val="tx1"/>
                </a:solidFill>
                <a:effectLst/>
                <a:latin typeface="+mn-lt"/>
                <a:ea typeface="+mn-ea"/>
                <a:cs typeface="+mn-cs"/>
              </a:rPr>
              <a:t>从</a:t>
            </a:r>
            <a:r>
              <a:rPr lang="en-US" altLang="zh-CN" sz="1100" kern="1200" dirty="0" smtClean="0">
                <a:solidFill>
                  <a:schemeClr val="tx1"/>
                </a:solidFill>
                <a:effectLst/>
                <a:latin typeface="+mn-lt"/>
                <a:ea typeface="+mn-ea"/>
                <a:cs typeface="+mn-cs"/>
              </a:rPr>
              <a:t>UCI</a:t>
            </a:r>
            <a:r>
              <a:rPr lang="zh-CN" altLang="zh-CN" sz="1100" kern="1200" dirty="0" smtClean="0">
                <a:solidFill>
                  <a:schemeClr val="tx1"/>
                </a:solidFill>
                <a:effectLst/>
                <a:latin typeface="+mn-lt"/>
                <a:ea typeface="+mn-ea"/>
                <a:cs typeface="+mn-cs"/>
              </a:rPr>
              <a:t>平均数据集的轮廓系数可以观测到</a:t>
            </a:r>
            <a:r>
              <a:rPr lang="zh-CN" altLang="zh-CN" sz="1100" kern="1200" dirty="0" smtClean="0">
                <a:solidFill>
                  <a:schemeClr val="tx1"/>
                </a:solidFill>
                <a:effectLst/>
                <a:latin typeface="+mn-lt"/>
                <a:ea typeface="+mn-ea"/>
                <a:cs typeface="+mn-cs"/>
              </a:rPr>
              <a:t>，</a:t>
            </a:r>
            <a:r>
              <a:rPr lang="en-US" altLang="zh-CN" sz="1100" kern="1200" dirty="0" smtClean="0">
                <a:solidFill>
                  <a:schemeClr val="tx1"/>
                </a:solidFill>
                <a:effectLst/>
                <a:latin typeface="+mn-lt"/>
                <a:ea typeface="+mn-ea"/>
                <a:cs typeface="+mn-cs"/>
              </a:rPr>
              <a:t>Quick </a:t>
            </a:r>
            <a:r>
              <a:rPr lang="en-US" altLang="zh-CN" sz="1100" kern="1200" dirty="0" smtClean="0">
                <a:solidFill>
                  <a:schemeClr val="tx1"/>
                </a:solidFill>
                <a:effectLst/>
                <a:latin typeface="+mn-lt"/>
                <a:ea typeface="+mn-ea"/>
                <a:cs typeface="+mn-cs"/>
              </a:rPr>
              <a:t>PCA-Hub</a:t>
            </a:r>
            <a:r>
              <a:rPr lang="zh-CN" altLang="zh-CN" sz="1100" kern="1200" dirty="0" smtClean="0">
                <a:solidFill>
                  <a:schemeClr val="tx1"/>
                </a:solidFill>
                <a:effectLst/>
                <a:latin typeface="+mn-lt"/>
                <a:ea typeface="+mn-ea"/>
                <a:cs typeface="+mn-cs"/>
              </a:rPr>
              <a:t>聚类算法</a:t>
            </a:r>
            <a:r>
              <a:rPr lang="zh-CN" altLang="zh-CN" sz="1100" kern="1200" dirty="0" smtClean="0">
                <a:solidFill>
                  <a:schemeClr val="tx1"/>
                </a:solidFill>
                <a:effectLst/>
                <a:latin typeface="+mn-lt"/>
                <a:ea typeface="+mn-ea"/>
                <a:cs typeface="+mn-cs"/>
              </a:rPr>
              <a:t>要</a:t>
            </a:r>
            <a:r>
              <a:rPr lang="zh-CN" altLang="en-US" sz="1100" kern="1200" dirty="0" smtClean="0">
                <a:solidFill>
                  <a:schemeClr val="tx1"/>
                </a:solidFill>
                <a:effectLst/>
                <a:latin typeface="+mn-lt"/>
                <a:ea typeface="+mn-ea"/>
                <a:cs typeface="+mn-cs"/>
              </a:rPr>
              <a:t>略</a:t>
            </a:r>
            <a:r>
              <a:rPr lang="zh-CN" altLang="zh-CN" sz="1100" kern="1200" dirty="0" smtClean="0">
                <a:solidFill>
                  <a:schemeClr val="tx1"/>
                </a:solidFill>
                <a:effectLst/>
                <a:latin typeface="+mn-lt"/>
                <a:ea typeface="+mn-ea"/>
                <a:cs typeface="+mn-cs"/>
              </a:rPr>
              <a:t>逊于</a:t>
            </a:r>
            <a:r>
              <a:rPr lang="en-US" altLang="zh-CN" sz="1100" kern="1200" dirty="0" smtClean="0">
                <a:solidFill>
                  <a:schemeClr val="tx1"/>
                </a:solidFill>
                <a:effectLst/>
                <a:latin typeface="+mn-lt"/>
                <a:ea typeface="+mn-ea"/>
                <a:cs typeface="+mn-cs"/>
              </a:rPr>
              <a:t>PCA-Hub</a:t>
            </a:r>
            <a:r>
              <a:rPr lang="zh-CN" altLang="zh-CN" sz="1100" kern="1200" dirty="0" smtClean="0">
                <a:solidFill>
                  <a:schemeClr val="tx1"/>
                </a:solidFill>
                <a:effectLst/>
                <a:latin typeface="+mn-lt"/>
                <a:ea typeface="+mn-ea"/>
                <a:cs typeface="+mn-cs"/>
              </a:rPr>
              <a:t>聚类算法。</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lvl="0">
              <a:spcBef>
                <a:spcPts val="0"/>
              </a:spcBef>
              <a:buNone/>
            </a:pPr>
            <a:endParaRPr dirty="0"/>
          </a:p>
        </p:txBody>
      </p:sp>
    </p:spTree>
    <p:extLst>
      <p:ext uri="{BB962C8B-B14F-4D97-AF65-F5344CB8AC3E}">
        <p14:creationId xmlns:p14="http://schemas.microsoft.com/office/powerpoint/2010/main" val="9539805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zh-CN" altLang="en-US" dirty="0" smtClean="0"/>
              <a:t>相同的聚类参数</a:t>
            </a:r>
            <a:endParaRPr dirty="0"/>
          </a:p>
        </p:txBody>
      </p:sp>
    </p:spTree>
    <p:extLst>
      <p:ext uri="{BB962C8B-B14F-4D97-AF65-F5344CB8AC3E}">
        <p14:creationId xmlns:p14="http://schemas.microsoft.com/office/powerpoint/2010/main" val="12888740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zh-CN" altLang="zh-CN" sz="1100" dirty="0" smtClean="0"/>
              <a:t>从表中第</a:t>
            </a:r>
            <a:r>
              <a:rPr lang="en-US" altLang="zh-CN" sz="1100" dirty="0" smtClean="0"/>
              <a:t>12</a:t>
            </a:r>
            <a:r>
              <a:rPr lang="zh-CN" altLang="zh-CN" sz="1100" dirty="0" smtClean="0"/>
              <a:t>列的迭代数和第</a:t>
            </a:r>
            <a:r>
              <a:rPr lang="en-US" altLang="zh-CN" sz="1100" dirty="0" smtClean="0"/>
              <a:t>13</a:t>
            </a:r>
            <a:r>
              <a:rPr lang="zh-CN" altLang="zh-CN" sz="1100" dirty="0" smtClean="0"/>
              <a:t>列的减少的维数可以看出，</a:t>
            </a:r>
            <a:r>
              <a:rPr lang="en-US" altLang="zh-CN" sz="1100" dirty="0" smtClean="0"/>
              <a:t>Quick PCA-Hub</a:t>
            </a:r>
            <a:r>
              <a:rPr lang="zh-CN" altLang="zh-CN" sz="1100" dirty="0" smtClean="0"/>
              <a:t>在高维数据空间中搜索理想的</a:t>
            </a:r>
            <a:r>
              <a:rPr lang="en-US" altLang="zh-CN" sz="1100" i="1" dirty="0" smtClean="0"/>
              <a:t>k</a:t>
            </a:r>
            <a:r>
              <a:rPr lang="zh-CN" altLang="zh-CN" sz="1100" dirty="0" smtClean="0"/>
              <a:t>个主成分时表现出了巨大的优势</a:t>
            </a:r>
            <a:endParaRPr lang="en-US" altLang="zh-CN" sz="1100" dirty="0" smtClean="0"/>
          </a:p>
          <a:p>
            <a:r>
              <a:rPr lang="zh-CN" altLang="zh-CN" sz="1100" dirty="0" smtClean="0"/>
              <a:t>当数据集的维数不高时</a:t>
            </a:r>
            <a:r>
              <a:rPr lang="en-US" altLang="zh-CN" sz="1100" dirty="0" smtClean="0"/>
              <a:t>Quick PCA-Hub</a:t>
            </a:r>
            <a:r>
              <a:rPr lang="zh-CN" altLang="zh-CN" sz="1100" dirty="0" smtClean="0"/>
              <a:t>聚类算法的加速效果并不明显。</a:t>
            </a:r>
            <a:endParaRPr lang="en-US" altLang="zh-CN" sz="1100" dirty="0" smtClean="0"/>
          </a:p>
          <a:p>
            <a:r>
              <a:rPr lang="zh-CN" altLang="zh-CN" sz="1100" dirty="0" smtClean="0"/>
              <a:t>当数据集有较高的</a:t>
            </a:r>
            <a:r>
              <a:rPr lang="en-US" altLang="zh-CN" sz="1100" dirty="0" smtClean="0"/>
              <a:t>hubness</a:t>
            </a:r>
            <a:r>
              <a:rPr lang="zh-CN" altLang="zh-CN" sz="1100" dirty="0" smtClean="0"/>
              <a:t>特性时，</a:t>
            </a:r>
            <a:r>
              <a:rPr lang="en-US" altLang="zh-CN" sz="1100" dirty="0" smtClean="0"/>
              <a:t>Quick PCA-Hub</a:t>
            </a:r>
            <a:r>
              <a:rPr lang="zh-CN" altLang="zh-CN" sz="1100" dirty="0" smtClean="0"/>
              <a:t>聚类算法不仅加速搜寻</a:t>
            </a:r>
            <a:r>
              <a:rPr lang="en-US" altLang="zh-CN" sz="1100" i="1" dirty="0" smtClean="0"/>
              <a:t>k</a:t>
            </a:r>
            <a:r>
              <a:rPr lang="zh-CN" altLang="zh-CN" sz="1100" dirty="0" smtClean="0"/>
              <a:t>个主成分的速度，而且可以获得更优的聚类结果；然而当数据集有较低的</a:t>
            </a:r>
            <a:r>
              <a:rPr lang="en-US" altLang="zh-CN" sz="1100" dirty="0" smtClean="0"/>
              <a:t>hubness</a:t>
            </a:r>
            <a:r>
              <a:rPr lang="zh-CN" altLang="zh-CN" sz="1100" dirty="0" smtClean="0"/>
              <a:t>特性时，</a:t>
            </a:r>
            <a:r>
              <a:rPr lang="en-US" altLang="zh-CN" sz="1100" dirty="0" smtClean="0"/>
              <a:t>Quick PCA-Hub</a:t>
            </a:r>
            <a:r>
              <a:rPr lang="zh-CN" altLang="zh-CN" sz="1100" dirty="0" smtClean="0"/>
              <a:t>聚类算法的聚类优化效果则不明显。</a:t>
            </a:r>
          </a:p>
          <a:p>
            <a:pPr lvl="0">
              <a:spcBef>
                <a:spcPts val="0"/>
              </a:spcBef>
              <a:buNone/>
            </a:pPr>
            <a:endParaRPr dirty="0"/>
          </a:p>
        </p:txBody>
      </p:sp>
    </p:spTree>
    <p:extLst>
      <p:ext uri="{BB962C8B-B14F-4D97-AF65-F5344CB8AC3E}">
        <p14:creationId xmlns:p14="http://schemas.microsoft.com/office/powerpoint/2010/main" val="7551407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zh-CN" altLang="zh-CN" sz="1100" dirty="0" smtClean="0"/>
              <a:t>从表中第</a:t>
            </a:r>
            <a:r>
              <a:rPr lang="en-US" altLang="zh-CN" sz="1100" dirty="0" smtClean="0"/>
              <a:t>12</a:t>
            </a:r>
            <a:r>
              <a:rPr lang="zh-CN" altLang="zh-CN" sz="1100" dirty="0" smtClean="0"/>
              <a:t>列的迭代数和第</a:t>
            </a:r>
            <a:r>
              <a:rPr lang="en-US" altLang="zh-CN" sz="1100" dirty="0" smtClean="0"/>
              <a:t>13</a:t>
            </a:r>
            <a:r>
              <a:rPr lang="zh-CN" altLang="zh-CN" sz="1100" dirty="0" smtClean="0"/>
              <a:t>列的减少的维数可以看出，</a:t>
            </a:r>
            <a:r>
              <a:rPr lang="en-US" altLang="zh-CN" sz="1100" dirty="0" smtClean="0"/>
              <a:t>Quick PCA-Hub</a:t>
            </a:r>
            <a:r>
              <a:rPr lang="zh-CN" altLang="zh-CN" sz="1100" dirty="0" smtClean="0"/>
              <a:t>在高维数据空间中搜索理想的</a:t>
            </a:r>
            <a:r>
              <a:rPr lang="en-US" altLang="zh-CN" sz="1100" i="1" dirty="0" smtClean="0"/>
              <a:t>k</a:t>
            </a:r>
            <a:r>
              <a:rPr lang="zh-CN" altLang="zh-CN" sz="1100" dirty="0" smtClean="0"/>
              <a:t>个主成分时表现出了巨大的优势</a:t>
            </a:r>
            <a:endParaRPr lang="en-US" altLang="zh-CN" sz="1100" dirty="0" smtClean="0"/>
          </a:p>
          <a:p>
            <a:r>
              <a:rPr lang="zh-CN" altLang="zh-CN" sz="1100" dirty="0" smtClean="0"/>
              <a:t>当数据集的维数不高时</a:t>
            </a:r>
            <a:r>
              <a:rPr lang="en-US" altLang="zh-CN" sz="1100" dirty="0" smtClean="0"/>
              <a:t>Quick PCA-Hub</a:t>
            </a:r>
            <a:r>
              <a:rPr lang="zh-CN" altLang="zh-CN" sz="1100" dirty="0" smtClean="0"/>
              <a:t>聚类算法的加速效果并不明显。</a:t>
            </a:r>
            <a:endParaRPr lang="en-US" altLang="zh-CN" sz="1100" dirty="0" smtClean="0"/>
          </a:p>
          <a:p>
            <a:r>
              <a:rPr lang="zh-CN" altLang="zh-CN" sz="1100" dirty="0" smtClean="0"/>
              <a:t>当数据集有较高的</a:t>
            </a:r>
            <a:r>
              <a:rPr lang="en-US" altLang="zh-CN" sz="1100" dirty="0" smtClean="0"/>
              <a:t>hubness</a:t>
            </a:r>
            <a:r>
              <a:rPr lang="zh-CN" altLang="zh-CN" sz="1100" dirty="0" smtClean="0"/>
              <a:t>特性时，</a:t>
            </a:r>
            <a:r>
              <a:rPr lang="en-US" altLang="zh-CN" sz="1100" dirty="0" smtClean="0"/>
              <a:t>Quick PCA-Hub</a:t>
            </a:r>
            <a:r>
              <a:rPr lang="zh-CN" altLang="zh-CN" sz="1100" dirty="0" smtClean="0"/>
              <a:t>聚类算法不仅加速搜寻</a:t>
            </a:r>
            <a:r>
              <a:rPr lang="en-US" altLang="zh-CN" sz="1100" i="1" dirty="0" smtClean="0"/>
              <a:t>k</a:t>
            </a:r>
            <a:r>
              <a:rPr lang="zh-CN" altLang="zh-CN" sz="1100" dirty="0" smtClean="0"/>
              <a:t>个主成分的速度，而且可以获得更优的聚类结果；然而当数据集有较低的</a:t>
            </a:r>
            <a:r>
              <a:rPr lang="en-US" altLang="zh-CN" sz="1100" dirty="0" smtClean="0"/>
              <a:t>hubness</a:t>
            </a:r>
            <a:r>
              <a:rPr lang="zh-CN" altLang="zh-CN" sz="1100" dirty="0" smtClean="0"/>
              <a:t>特性时，</a:t>
            </a:r>
            <a:r>
              <a:rPr lang="en-US" altLang="zh-CN" sz="1100" dirty="0" smtClean="0"/>
              <a:t>Quick PCA-Hub</a:t>
            </a:r>
            <a:r>
              <a:rPr lang="zh-CN" altLang="zh-CN" sz="1100" dirty="0" smtClean="0"/>
              <a:t>聚类算法的聚类优化效果则不明显。</a:t>
            </a:r>
          </a:p>
          <a:p>
            <a:pPr lvl="0">
              <a:spcBef>
                <a:spcPts val="0"/>
              </a:spcBef>
              <a:buNone/>
            </a:pPr>
            <a:endParaRPr dirty="0"/>
          </a:p>
        </p:txBody>
      </p:sp>
    </p:spTree>
    <p:extLst>
      <p:ext uri="{BB962C8B-B14F-4D97-AF65-F5344CB8AC3E}">
        <p14:creationId xmlns:p14="http://schemas.microsoft.com/office/powerpoint/2010/main" val="5649244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536181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altLang="zh-CN" dirty="0" smtClean="0"/>
              <a:t>1</a:t>
            </a:r>
            <a:r>
              <a:rPr lang="zh-CN" altLang="en-US" dirty="0" smtClean="0"/>
              <a:t> 阐述了聚类分析的定义及其主流的聚类模型，并归纳出了主流的聚类分析算法的适用范围及优缺点，同时介绍了聚类分析的评价标准和评估指标，并分析了聚类分析算法的现状和发展趋势</a:t>
            </a:r>
            <a:endParaRPr lang="en-US" altLang="zh-CN" dirty="0" smtClean="0"/>
          </a:p>
          <a:p>
            <a:pPr lvl="0">
              <a:spcBef>
                <a:spcPts val="0"/>
              </a:spcBef>
              <a:buNone/>
            </a:pPr>
            <a:r>
              <a:rPr lang="en-US" altLang="zh-CN" dirty="0" smtClean="0"/>
              <a:t>2</a:t>
            </a:r>
            <a:r>
              <a:rPr lang="zh-CN" altLang="en-US" dirty="0" smtClean="0"/>
              <a:t> 概述了维数灾难这一现象，并深入地研究了高维数据空间中的一种现象</a:t>
            </a:r>
            <a:r>
              <a:rPr lang="en-US" altLang="zh-CN" dirty="0" smtClean="0"/>
              <a:t>------hubness</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 </a:t>
            </a:r>
            <a:r>
              <a:rPr lang="zh-CN" altLang="zh-CN" dirty="0" smtClean="0"/>
              <a:t>针对</a:t>
            </a:r>
            <a:r>
              <a:rPr lang="en-US" altLang="zh-CN" dirty="0" smtClean="0"/>
              <a:t>hub</a:t>
            </a:r>
            <a:r>
              <a:rPr lang="zh-CN" altLang="zh-CN" dirty="0" smtClean="0"/>
              <a:t>聚类算法未处理高维数据空间中的冗余和噪声特征，因此本文提出了</a:t>
            </a:r>
            <a:r>
              <a:rPr lang="en-US" altLang="zh-CN" dirty="0" smtClean="0"/>
              <a:t>PCA-Hub</a:t>
            </a:r>
            <a:r>
              <a:rPr lang="zh-CN" altLang="zh-CN" dirty="0" smtClean="0"/>
              <a:t>聚类算法。</a:t>
            </a:r>
            <a:r>
              <a:rPr lang="en-US" altLang="zh-CN" dirty="0" smtClean="0"/>
              <a:t>----</a:t>
            </a:r>
            <a:r>
              <a:rPr lang="zh-CN" altLang="zh-CN" dirty="0" smtClean="0"/>
              <a:t>实验结果表明相比之前的聚类算法，</a:t>
            </a:r>
            <a:r>
              <a:rPr lang="en-US" altLang="zh-CN" dirty="0" smtClean="0"/>
              <a:t> PCA-Hub</a:t>
            </a:r>
            <a:r>
              <a:rPr lang="zh-CN" altLang="zh-CN" dirty="0" smtClean="0"/>
              <a:t>聚类算法</a:t>
            </a:r>
            <a:r>
              <a:rPr lang="zh-CN" altLang="en-US" dirty="0" smtClean="0"/>
              <a:t>在</a:t>
            </a:r>
            <a:r>
              <a:rPr lang="zh-CN" altLang="zh-CN" dirty="0" smtClean="0"/>
              <a:t>轮廓系数</a:t>
            </a:r>
            <a:r>
              <a:rPr lang="zh-CN" altLang="en-US" dirty="0" smtClean="0"/>
              <a:t>上</a:t>
            </a:r>
            <a:r>
              <a:rPr lang="zh-CN" altLang="zh-CN" dirty="0" smtClean="0"/>
              <a:t>平均提高了</a:t>
            </a:r>
            <a:r>
              <a:rPr lang="en-US" altLang="zh-CN" dirty="0" smtClean="0"/>
              <a:t>15%</a:t>
            </a:r>
            <a:r>
              <a:rPr lang="zh-CN" altLang="zh-CN" dirty="0" smtClean="0"/>
              <a:t>；近邻数的选择对于</a:t>
            </a:r>
            <a:r>
              <a:rPr lang="en-US" altLang="zh-CN" dirty="0" smtClean="0"/>
              <a:t>PCA-Hub</a:t>
            </a:r>
            <a:r>
              <a:rPr lang="zh-CN" altLang="zh-CN" dirty="0" smtClean="0"/>
              <a:t>聚类算法的聚类结果影响并不强烈；在实验环境和聚类算法参数一致的情况下，</a:t>
            </a:r>
            <a:r>
              <a:rPr lang="en-US" altLang="zh-CN" dirty="0" smtClean="0"/>
              <a:t>PCA-Hub</a:t>
            </a:r>
            <a:r>
              <a:rPr lang="zh-CN" altLang="zh-CN" dirty="0" smtClean="0"/>
              <a:t>聚类算法的结果在很大程度上具有一致性。</a:t>
            </a:r>
            <a:r>
              <a:rPr lang="zh-CN" altLang="zh-CN" dirty="0" smtClean="0">
                <a:effectLst/>
              </a:rPr>
              <a:t> </a:t>
            </a:r>
            <a:endParaRPr lang="en-US" altLang="zh-CN" dirty="0" smtClean="0"/>
          </a:p>
          <a:p>
            <a:pPr lvl="0">
              <a:spcBef>
                <a:spcPts val="0"/>
              </a:spcBef>
              <a:buNone/>
            </a:pPr>
            <a:r>
              <a:rPr lang="en-US" altLang="zh-CN" dirty="0" smtClean="0"/>
              <a:t>4</a:t>
            </a:r>
            <a:r>
              <a:rPr lang="zh-CN" altLang="en-US" dirty="0" smtClean="0"/>
              <a:t> </a:t>
            </a:r>
            <a:r>
              <a:rPr lang="en-US" altLang="zh-CN" dirty="0" smtClean="0"/>
              <a:t>PCA-Hub</a:t>
            </a:r>
            <a:r>
              <a:rPr lang="zh-CN" altLang="zh-CN" dirty="0" smtClean="0"/>
              <a:t>聚类算法虽然可以很好地解决高维数据空间中的冗余和噪声数据，然而随着数据集尺度和数据集维数的不断增加，</a:t>
            </a:r>
            <a:r>
              <a:rPr lang="en-US" altLang="zh-CN" dirty="0" smtClean="0"/>
              <a:t>PCA-Hub</a:t>
            </a:r>
            <a:r>
              <a:rPr lang="zh-CN" altLang="zh-CN" dirty="0" smtClean="0"/>
              <a:t>聚类算法的耗时将会变得越来越严重甚至是不可接受</a:t>
            </a:r>
            <a:r>
              <a:rPr lang="en-US" altLang="zh-CN" dirty="0" smtClean="0"/>
              <a:t>------</a:t>
            </a:r>
            <a:r>
              <a:rPr lang="zh-CN" altLang="zh-CN" dirty="0" smtClean="0"/>
              <a:t>通过实验证明，</a:t>
            </a:r>
            <a:r>
              <a:rPr lang="en-US" altLang="zh-CN" dirty="0" smtClean="0"/>
              <a:t>Quick PCA-Hub</a:t>
            </a:r>
            <a:r>
              <a:rPr lang="zh-CN" altLang="zh-CN" dirty="0" smtClean="0"/>
              <a:t>算法相比经典聚类算法可以取得不错的聚类结果，而且当数据集的维数较高时，</a:t>
            </a:r>
            <a:r>
              <a:rPr lang="en-US" altLang="zh-CN" dirty="0" smtClean="0"/>
              <a:t>Quick PCA-Hub</a:t>
            </a:r>
            <a:r>
              <a:rPr lang="zh-CN" altLang="zh-CN" dirty="0" smtClean="0"/>
              <a:t>算法在搜索理想的</a:t>
            </a:r>
            <a:r>
              <a:rPr lang="en-US" altLang="zh-CN" i="1" dirty="0" smtClean="0"/>
              <a:t>k</a:t>
            </a:r>
            <a:r>
              <a:rPr lang="zh-CN" altLang="zh-CN" dirty="0" smtClean="0"/>
              <a:t>个主成分时表现出了巨大的优势。其次，从理论上探讨了快速搜索最近邻居的方法。虽然在大型高维数据数据空间中朴素</a:t>
            </a:r>
            <a:r>
              <a:rPr lang="en-US" altLang="zh-CN" dirty="0" smtClean="0"/>
              <a:t>KNN</a:t>
            </a:r>
            <a:r>
              <a:rPr lang="zh-CN" altLang="zh-CN" dirty="0" smtClean="0"/>
              <a:t>图的构建十分耗时，但是可以通过近似</a:t>
            </a:r>
            <a:r>
              <a:rPr lang="en-US" altLang="zh-CN" dirty="0" smtClean="0"/>
              <a:t>KNN</a:t>
            </a:r>
            <a:r>
              <a:rPr lang="zh-CN" altLang="zh-CN" dirty="0" smtClean="0"/>
              <a:t>搜索方法在合理的时间内构建一个十分精确的近似图，而且近似的</a:t>
            </a:r>
            <a:r>
              <a:rPr lang="en-US" altLang="zh-CN" dirty="0" smtClean="0"/>
              <a:t>KNN</a:t>
            </a:r>
            <a:r>
              <a:rPr lang="zh-CN" altLang="zh-CN" dirty="0" smtClean="0"/>
              <a:t>图并不会显著影响聚类结果</a:t>
            </a:r>
            <a:endParaRPr dirty="0"/>
          </a:p>
        </p:txBody>
      </p:sp>
    </p:spTree>
    <p:extLst>
      <p:ext uri="{BB962C8B-B14F-4D97-AF65-F5344CB8AC3E}">
        <p14:creationId xmlns:p14="http://schemas.microsoft.com/office/powerpoint/2010/main" val="6221335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053093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4" name="Shape 4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30791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690828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zh-CN" altLang="en-US" dirty="0" smtClean="0"/>
              <a:t>实验结果如表</a:t>
            </a:r>
            <a:r>
              <a:rPr lang="en-US" altLang="zh-CN" dirty="0" smtClean="0"/>
              <a:t>2</a:t>
            </a:r>
            <a:r>
              <a:rPr lang="zh-CN" altLang="en-US" dirty="0" smtClean="0"/>
              <a:t>所示，从中可以看出：</a:t>
            </a:r>
            <a:endParaRPr lang="en-US" altLang="zh-CN" dirty="0" smtClean="0"/>
          </a:p>
          <a:p>
            <a:r>
              <a:rPr lang="en-US" altLang="zh-CN" dirty="0" smtClean="0"/>
              <a:t>===</a:t>
            </a:r>
            <a:r>
              <a:rPr lang="zh-CN" altLang="en-US" dirty="0" smtClean="0"/>
              <a:t> </a:t>
            </a:r>
            <a:r>
              <a:rPr lang="zh-CN" altLang="zh-CN" dirty="0" smtClean="0"/>
              <a:t>经典</a:t>
            </a:r>
            <a:r>
              <a:rPr lang="zh-CN" altLang="zh-CN" dirty="0" smtClean="0"/>
              <a:t>的</a:t>
            </a:r>
            <a:r>
              <a:rPr lang="en-US" altLang="zh-CN" dirty="0" smtClean="0"/>
              <a:t>KMEANS</a:t>
            </a:r>
            <a:r>
              <a:rPr lang="zh-CN" altLang="zh-CN" dirty="0" smtClean="0"/>
              <a:t>聚类算法更适用于低维数据聚类；</a:t>
            </a:r>
            <a:endParaRPr lang="en-US" altLang="zh-CN" dirty="0" smtClean="0"/>
          </a:p>
          <a:p>
            <a:r>
              <a:rPr lang="zh-CN" altLang="zh-CN" dirty="0" smtClean="0"/>
              <a:t>在</a:t>
            </a:r>
            <a:r>
              <a:rPr lang="zh-CN" altLang="zh-CN" dirty="0" smtClean="0"/>
              <a:t>数据</a:t>
            </a:r>
            <a:r>
              <a:rPr lang="zh-CN" altLang="zh-CN" dirty="0" smtClean="0"/>
              <a:t>集</a:t>
            </a:r>
            <a:r>
              <a:rPr lang="zh-CN" altLang="en-US" dirty="0" smtClean="0"/>
              <a:t>维数不足够高</a:t>
            </a:r>
            <a:r>
              <a:rPr lang="zh-CN" altLang="zh-CN" dirty="0" smtClean="0"/>
              <a:t>的</a:t>
            </a:r>
            <a:r>
              <a:rPr lang="zh-CN" altLang="zh-CN" dirty="0" smtClean="0"/>
              <a:t>情况下</a:t>
            </a:r>
            <a:r>
              <a:rPr lang="zh-CN" altLang="zh-CN" dirty="0" smtClean="0"/>
              <a:t>，</a:t>
            </a:r>
            <a:r>
              <a:rPr lang="en-US" altLang="zh-CN" dirty="0" smtClean="0"/>
              <a:t>hub</a:t>
            </a:r>
            <a:r>
              <a:rPr lang="zh-CN" altLang="zh-CN" dirty="0" smtClean="0"/>
              <a:t>聚类算法表现不佳，其性能接近于</a:t>
            </a:r>
            <a:r>
              <a:rPr lang="en-US" altLang="zh-CN" dirty="0" smtClean="0"/>
              <a:t>KMEANS</a:t>
            </a:r>
            <a:r>
              <a:rPr lang="zh-CN" altLang="zh-CN" dirty="0" smtClean="0"/>
              <a:t>算法</a:t>
            </a:r>
            <a:r>
              <a:rPr lang="zh-CN" altLang="zh-CN" dirty="0" smtClean="0"/>
              <a:t>；</a:t>
            </a:r>
            <a:endParaRPr lang="en-US" altLang="zh-CN" dirty="0" smtClean="0"/>
          </a:p>
          <a:p>
            <a:endParaRPr lang="en-US" altLang="zh-CN" dirty="0" smtClean="0"/>
          </a:p>
          <a:p>
            <a:r>
              <a:rPr lang="en-US" altLang="zh-CN" dirty="0" smtClean="0"/>
              <a:t>===</a:t>
            </a:r>
            <a:r>
              <a:rPr lang="zh-CN" altLang="zh-CN" dirty="0" smtClean="0"/>
              <a:t>当</a:t>
            </a:r>
            <a:r>
              <a:rPr lang="zh-CN" altLang="zh-CN" dirty="0" smtClean="0"/>
              <a:t>数据</a:t>
            </a:r>
            <a:r>
              <a:rPr lang="zh-CN" altLang="zh-CN" dirty="0" smtClean="0"/>
              <a:t>集</a:t>
            </a:r>
            <a:r>
              <a:rPr lang="zh-CN" altLang="en-US" dirty="0" smtClean="0"/>
              <a:t>的维数较高</a:t>
            </a:r>
            <a:r>
              <a:rPr lang="zh-CN" altLang="zh-CN" dirty="0" smtClean="0"/>
              <a:t>时，</a:t>
            </a:r>
            <a:r>
              <a:rPr lang="en-US" altLang="zh-CN" dirty="0" smtClean="0"/>
              <a:t>hub</a:t>
            </a:r>
            <a:r>
              <a:rPr lang="zh-CN" altLang="zh-CN" dirty="0" smtClean="0"/>
              <a:t>聚类</a:t>
            </a:r>
            <a:r>
              <a:rPr lang="zh-CN" altLang="zh-CN" dirty="0" smtClean="0"/>
              <a:t>算法的表现要优于</a:t>
            </a:r>
            <a:r>
              <a:rPr lang="en-US" altLang="zh-CN" dirty="0" smtClean="0"/>
              <a:t>KMEANS</a:t>
            </a:r>
            <a:r>
              <a:rPr lang="zh-CN" altLang="zh-CN" dirty="0" smtClean="0"/>
              <a:t>算法。</a:t>
            </a:r>
            <a:endParaRPr lang="en-US" altLang="zh-CN" dirty="0" smtClean="0"/>
          </a:p>
          <a:p>
            <a:endParaRPr lang="en-US" altLang="zh-CN" dirty="0" smtClean="0"/>
          </a:p>
          <a:p>
            <a:r>
              <a:rPr lang="en-US" altLang="zh-CN" dirty="0" smtClean="0"/>
              <a:t>===PCA-Hub</a:t>
            </a:r>
            <a:r>
              <a:rPr lang="zh-CN" altLang="zh-CN" dirty="0" smtClean="0"/>
              <a:t>聚类算法无论数据集是否呈现出较高</a:t>
            </a:r>
            <a:r>
              <a:rPr lang="zh-CN" altLang="zh-CN" dirty="0" smtClean="0"/>
              <a:t>的</a:t>
            </a:r>
            <a:r>
              <a:rPr lang="zh-CN" altLang="en-US" dirty="0" smtClean="0"/>
              <a:t>维数 </a:t>
            </a:r>
            <a:r>
              <a:rPr lang="zh-CN" altLang="zh-CN" dirty="0" smtClean="0"/>
              <a:t>，</a:t>
            </a:r>
            <a:r>
              <a:rPr lang="zh-CN" altLang="zh-CN" dirty="0" smtClean="0"/>
              <a:t>均可以取得不错的聚类效果，相比之前的聚类算法适用范围更广，聚类性能更佳</a:t>
            </a:r>
            <a:r>
              <a:rPr lang="zh-CN" altLang="zh-CN" dirty="0" smtClean="0"/>
              <a:t>。</a:t>
            </a:r>
            <a:endParaRPr lang="en-US" altLang="zh-CN" dirty="0" smtClean="0"/>
          </a:p>
          <a:p>
            <a:endParaRPr kumimoji="1" lang="en-US" altLang="zh-CN" dirty="0" smtClean="0"/>
          </a:p>
          <a:p>
            <a:r>
              <a:rPr kumimoji="1" lang="en-US" altLang="zh-CN" dirty="0" smtClean="0"/>
              <a:t>===</a:t>
            </a:r>
            <a:r>
              <a:rPr lang="en-US" altLang="zh-CN" dirty="0" smtClean="0"/>
              <a:t>PCA-Hub</a:t>
            </a:r>
            <a:r>
              <a:rPr lang="zh-CN" altLang="zh-CN" dirty="0" smtClean="0"/>
              <a:t>聚类算法</a:t>
            </a:r>
            <a:r>
              <a:rPr lang="zh-CN" altLang="en-US" dirty="0" smtClean="0"/>
              <a:t>相比之前的聚类算法</a:t>
            </a:r>
            <a:endParaRPr lang="en-US" altLang="zh-CN" dirty="0" smtClean="0"/>
          </a:p>
          <a:p>
            <a:r>
              <a:rPr lang="zh-CN" altLang="en-US" dirty="0" smtClean="0"/>
              <a:t>在轮廓系数上</a:t>
            </a:r>
            <a:endParaRPr lang="en-US" altLang="zh-CN" dirty="0" smtClean="0"/>
          </a:p>
          <a:p>
            <a:r>
              <a:rPr lang="en-US" altLang="zh-CN" dirty="0" smtClean="0"/>
              <a:t>===</a:t>
            </a:r>
            <a:r>
              <a:rPr lang="zh-CN" altLang="en-US" dirty="0" smtClean="0"/>
              <a:t>平均提高了</a:t>
            </a:r>
            <a:r>
              <a:rPr lang="en-US" altLang="zh-CN" dirty="0" smtClean="0"/>
              <a:t>15%</a:t>
            </a:r>
            <a:endParaRPr kumimoji="1"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lvl="0">
              <a:spcBef>
                <a:spcPts val="0"/>
              </a:spcBef>
              <a:buNone/>
            </a:pPr>
            <a:endParaRPr dirty="0"/>
          </a:p>
        </p:txBody>
      </p:sp>
    </p:spTree>
    <p:extLst>
      <p:ext uri="{BB962C8B-B14F-4D97-AF65-F5344CB8AC3E}">
        <p14:creationId xmlns:p14="http://schemas.microsoft.com/office/powerpoint/2010/main" val="6133406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255835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zh-CN" altLang="en-US" sz="1100" kern="1200" dirty="0" smtClean="0">
                <a:solidFill>
                  <a:schemeClr val="tx1"/>
                </a:solidFill>
                <a:effectLst/>
                <a:latin typeface="+mn-lt"/>
                <a:ea typeface="+mn-ea"/>
                <a:cs typeface="+mn-cs"/>
              </a:rPr>
              <a:t>实验结果如表</a:t>
            </a:r>
            <a:r>
              <a:rPr lang="en-US" altLang="zh-CN" sz="1100" kern="1200" dirty="0" smtClean="0">
                <a:solidFill>
                  <a:schemeClr val="tx1"/>
                </a:solidFill>
                <a:effectLst/>
                <a:latin typeface="+mn-lt"/>
                <a:ea typeface="+mn-ea"/>
                <a:cs typeface="+mn-cs"/>
              </a:rPr>
              <a:t>3</a:t>
            </a:r>
            <a:r>
              <a:rPr lang="zh-CN" altLang="en-US" sz="1100" kern="1200" dirty="0" smtClean="0">
                <a:solidFill>
                  <a:schemeClr val="tx1"/>
                </a:solidFill>
                <a:effectLst/>
                <a:latin typeface="+mn-lt"/>
                <a:ea typeface="+mn-ea"/>
                <a:cs typeface="+mn-cs"/>
              </a:rPr>
              <a:t>所示：</a:t>
            </a:r>
            <a:endParaRPr lang="en-US" altLang="zh-CN" sz="1100" kern="1200" dirty="0" smtClean="0">
              <a:solidFill>
                <a:schemeClr val="tx1"/>
              </a:solidFill>
              <a:effectLst/>
              <a:latin typeface="+mn-lt"/>
              <a:ea typeface="+mn-ea"/>
              <a:cs typeface="+mn-cs"/>
            </a:endParaRPr>
          </a:p>
          <a:p>
            <a:endParaRPr lang="en-US"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Quick </a:t>
            </a:r>
            <a:r>
              <a:rPr lang="en-US" altLang="zh-CN" sz="1100" kern="1200" dirty="0" smtClean="0">
                <a:solidFill>
                  <a:schemeClr val="tx1"/>
                </a:solidFill>
                <a:effectLst/>
                <a:latin typeface="+mn-lt"/>
                <a:ea typeface="+mn-ea"/>
                <a:cs typeface="+mn-cs"/>
              </a:rPr>
              <a:t>PCA-Hub</a:t>
            </a:r>
            <a:r>
              <a:rPr lang="zh-CN" altLang="zh-CN" sz="1100" kern="1200" dirty="0" smtClean="0">
                <a:solidFill>
                  <a:schemeClr val="tx1"/>
                </a:solidFill>
                <a:effectLst/>
                <a:latin typeface="+mn-lt"/>
                <a:ea typeface="+mn-ea"/>
                <a:cs typeface="+mn-cs"/>
              </a:rPr>
              <a:t>聚类算法无论数据集是否呈现</a:t>
            </a:r>
            <a:r>
              <a:rPr lang="zh-CN" altLang="zh-CN" sz="1100" kern="1200" dirty="0" smtClean="0">
                <a:solidFill>
                  <a:schemeClr val="tx1"/>
                </a:solidFill>
                <a:effectLst/>
                <a:latin typeface="+mn-lt"/>
                <a:ea typeface="+mn-ea"/>
                <a:cs typeface="+mn-cs"/>
              </a:rPr>
              <a:t>出</a:t>
            </a:r>
            <a:r>
              <a:rPr lang="zh-CN" altLang="en-US" sz="1100" kern="1200" dirty="0" smtClean="0">
                <a:solidFill>
                  <a:schemeClr val="tx1"/>
                </a:solidFill>
                <a:effectLst/>
                <a:latin typeface="+mn-lt"/>
                <a:ea typeface="+mn-ea"/>
                <a:cs typeface="+mn-cs"/>
              </a:rPr>
              <a:t>做够高的维数时</a:t>
            </a:r>
            <a:r>
              <a:rPr lang="zh-CN" altLang="zh-CN" sz="1100" kern="1200" dirty="0" smtClean="0">
                <a:solidFill>
                  <a:schemeClr val="tx1"/>
                </a:solidFill>
                <a:effectLst/>
                <a:latin typeface="+mn-lt"/>
                <a:ea typeface="+mn-ea"/>
                <a:cs typeface="+mn-cs"/>
              </a:rPr>
              <a:t>，</a:t>
            </a:r>
            <a:r>
              <a:rPr lang="zh-CN" altLang="zh-CN" sz="1100" kern="1200" dirty="0" smtClean="0">
                <a:solidFill>
                  <a:schemeClr val="tx1"/>
                </a:solidFill>
                <a:effectLst/>
                <a:latin typeface="+mn-lt"/>
                <a:ea typeface="+mn-ea"/>
                <a:cs typeface="+mn-cs"/>
              </a:rPr>
              <a:t>均可以取得不错的聚类效果</a:t>
            </a:r>
            <a:r>
              <a:rPr lang="zh-CN" altLang="zh-CN" sz="1100" kern="1200" dirty="0" smtClean="0">
                <a:solidFill>
                  <a:schemeClr val="tx1"/>
                </a:solidFill>
                <a:effectLst/>
                <a:latin typeface="+mn-lt"/>
                <a:ea typeface="+mn-ea"/>
                <a:cs typeface="+mn-cs"/>
              </a:rPr>
              <a:t>，</a:t>
            </a:r>
            <a:endParaRPr lang="en-US"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a:t>
            </a:r>
            <a:r>
              <a:rPr lang="zh-CN" altLang="zh-CN" sz="1100" kern="1200" dirty="0" smtClean="0">
                <a:solidFill>
                  <a:schemeClr val="tx1"/>
                </a:solidFill>
                <a:effectLst/>
                <a:latin typeface="+mn-lt"/>
                <a:ea typeface="+mn-ea"/>
                <a:cs typeface="+mn-cs"/>
              </a:rPr>
              <a:t>相比</a:t>
            </a:r>
            <a:r>
              <a:rPr lang="zh-CN" altLang="zh-CN" sz="1100" kern="1200" dirty="0" smtClean="0">
                <a:solidFill>
                  <a:schemeClr val="tx1"/>
                </a:solidFill>
                <a:effectLst/>
                <a:latin typeface="+mn-lt"/>
                <a:ea typeface="+mn-ea"/>
                <a:cs typeface="+mn-cs"/>
              </a:rPr>
              <a:t>之前的聚类算法适用范围更广，聚类性能更佳</a:t>
            </a:r>
            <a:r>
              <a:rPr lang="zh-CN" altLang="zh-CN" sz="1100" kern="1200" dirty="0" smtClean="0">
                <a:solidFill>
                  <a:schemeClr val="tx1"/>
                </a:solidFill>
                <a:effectLst/>
                <a:latin typeface="+mn-lt"/>
                <a:ea typeface="+mn-ea"/>
                <a:cs typeface="+mn-cs"/>
              </a:rPr>
              <a:t>。</a:t>
            </a:r>
            <a:endParaRPr lang="en-US"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a:t>
            </a:r>
            <a:r>
              <a:rPr lang="zh-CN" altLang="en-US" sz="1100" kern="1200" dirty="0" smtClean="0">
                <a:solidFill>
                  <a:schemeClr val="tx1"/>
                </a:solidFill>
                <a:effectLst/>
                <a:latin typeface="+mn-lt"/>
                <a:ea typeface="+mn-ea"/>
                <a:cs typeface="+mn-cs"/>
              </a:rPr>
              <a:t>在轮廓系数上平均提高了</a:t>
            </a:r>
            <a:r>
              <a:rPr lang="en-US" altLang="zh-CN" sz="1100" kern="1200" dirty="0" smtClean="0">
                <a:solidFill>
                  <a:schemeClr val="tx1"/>
                </a:solidFill>
                <a:effectLst/>
                <a:latin typeface="+mn-lt"/>
                <a:ea typeface="+mn-ea"/>
                <a:cs typeface="+mn-cs"/>
              </a:rPr>
              <a:t>8%</a:t>
            </a:r>
          </a:p>
          <a:p>
            <a:r>
              <a:rPr lang="zh-CN" altLang="zh-CN" sz="1100" kern="1200" dirty="0" smtClean="0">
                <a:solidFill>
                  <a:schemeClr val="tx1"/>
                </a:solidFill>
                <a:effectLst/>
                <a:latin typeface="+mn-lt"/>
                <a:ea typeface="+mn-ea"/>
                <a:cs typeface="+mn-cs"/>
              </a:rPr>
              <a:t>从</a:t>
            </a:r>
            <a:r>
              <a:rPr lang="en-US" altLang="zh-CN" sz="1100" kern="1200" dirty="0" smtClean="0">
                <a:solidFill>
                  <a:schemeClr val="tx1"/>
                </a:solidFill>
                <a:effectLst/>
                <a:latin typeface="+mn-lt"/>
                <a:ea typeface="+mn-ea"/>
                <a:cs typeface="+mn-cs"/>
              </a:rPr>
              <a:t>UCI</a:t>
            </a:r>
            <a:r>
              <a:rPr lang="zh-CN" altLang="zh-CN" sz="1100" kern="1200" dirty="0" smtClean="0">
                <a:solidFill>
                  <a:schemeClr val="tx1"/>
                </a:solidFill>
                <a:effectLst/>
                <a:latin typeface="+mn-lt"/>
                <a:ea typeface="+mn-ea"/>
                <a:cs typeface="+mn-cs"/>
              </a:rPr>
              <a:t>平均数据集的轮廓系数可以观测到</a:t>
            </a:r>
            <a:r>
              <a:rPr lang="zh-CN" altLang="zh-CN" sz="1100" kern="1200" dirty="0" smtClean="0">
                <a:solidFill>
                  <a:schemeClr val="tx1"/>
                </a:solidFill>
                <a:effectLst/>
                <a:latin typeface="+mn-lt"/>
                <a:ea typeface="+mn-ea"/>
                <a:cs typeface="+mn-cs"/>
              </a:rPr>
              <a:t>，</a:t>
            </a:r>
            <a:r>
              <a:rPr lang="en-US" altLang="zh-CN" sz="1100" kern="1200" dirty="0" smtClean="0">
                <a:solidFill>
                  <a:schemeClr val="tx1"/>
                </a:solidFill>
                <a:effectLst/>
                <a:latin typeface="+mn-lt"/>
                <a:ea typeface="+mn-ea"/>
                <a:cs typeface="+mn-cs"/>
              </a:rPr>
              <a:t>Quick </a:t>
            </a:r>
            <a:r>
              <a:rPr lang="en-US" altLang="zh-CN" sz="1100" kern="1200" dirty="0" smtClean="0">
                <a:solidFill>
                  <a:schemeClr val="tx1"/>
                </a:solidFill>
                <a:effectLst/>
                <a:latin typeface="+mn-lt"/>
                <a:ea typeface="+mn-ea"/>
                <a:cs typeface="+mn-cs"/>
              </a:rPr>
              <a:t>PCA-Hub</a:t>
            </a:r>
            <a:r>
              <a:rPr lang="zh-CN" altLang="zh-CN" sz="1100" kern="1200" dirty="0" smtClean="0">
                <a:solidFill>
                  <a:schemeClr val="tx1"/>
                </a:solidFill>
                <a:effectLst/>
                <a:latin typeface="+mn-lt"/>
                <a:ea typeface="+mn-ea"/>
                <a:cs typeface="+mn-cs"/>
              </a:rPr>
              <a:t>聚类算法</a:t>
            </a:r>
            <a:r>
              <a:rPr lang="zh-CN" altLang="zh-CN" sz="1100" kern="1200" dirty="0" smtClean="0">
                <a:solidFill>
                  <a:schemeClr val="tx1"/>
                </a:solidFill>
                <a:effectLst/>
                <a:latin typeface="+mn-lt"/>
                <a:ea typeface="+mn-ea"/>
                <a:cs typeface="+mn-cs"/>
              </a:rPr>
              <a:t>要</a:t>
            </a:r>
            <a:r>
              <a:rPr lang="zh-CN" altLang="en-US" sz="1100" kern="1200" dirty="0" smtClean="0">
                <a:solidFill>
                  <a:schemeClr val="tx1"/>
                </a:solidFill>
                <a:effectLst/>
                <a:latin typeface="+mn-lt"/>
                <a:ea typeface="+mn-ea"/>
                <a:cs typeface="+mn-cs"/>
              </a:rPr>
              <a:t>略</a:t>
            </a:r>
            <a:r>
              <a:rPr lang="zh-CN" altLang="zh-CN" sz="1100" kern="1200" dirty="0" smtClean="0">
                <a:solidFill>
                  <a:schemeClr val="tx1"/>
                </a:solidFill>
                <a:effectLst/>
                <a:latin typeface="+mn-lt"/>
                <a:ea typeface="+mn-ea"/>
                <a:cs typeface="+mn-cs"/>
              </a:rPr>
              <a:t>逊于</a:t>
            </a:r>
            <a:r>
              <a:rPr lang="en-US" altLang="zh-CN" sz="1100" kern="1200" dirty="0" smtClean="0">
                <a:solidFill>
                  <a:schemeClr val="tx1"/>
                </a:solidFill>
                <a:effectLst/>
                <a:latin typeface="+mn-lt"/>
                <a:ea typeface="+mn-ea"/>
                <a:cs typeface="+mn-cs"/>
              </a:rPr>
              <a:t>PCA-Hub</a:t>
            </a:r>
            <a:r>
              <a:rPr lang="zh-CN" altLang="zh-CN" sz="1100" kern="1200" dirty="0" smtClean="0">
                <a:solidFill>
                  <a:schemeClr val="tx1"/>
                </a:solidFill>
                <a:effectLst/>
                <a:latin typeface="+mn-lt"/>
                <a:ea typeface="+mn-ea"/>
                <a:cs typeface="+mn-cs"/>
              </a:rPr>
              <a:t>聚类算法。</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lvl="0">
              <a:spcBef>
                <a:spcPts val="0"/>
              </a:spcBef>
              <a:buNone/>
            </a:pPr>
            <a:endParaRPr dirty="0"/>
          </a:p>
        </p:txBody>
      </p:sp>
    </p:spTree>
    <p:extLst>
      <p:ext uri="{BB962C8B-B14F-4D97-AF65-F5344CB8AC3E}">
        <p14:creationId xmlns:p14="http://schemas.microsoft.com/office/powerpoint/2010/main" val="14092725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4" name="Shape 4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173998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lvl="0">
              <a:spcBef>
                <a:spcPts val="0"/>
              </a:spcBef>
              <a:buNone/>
            </a:pPr>
            <a:endParaRPr dirty="0"/>
          </a:p>
        </p:txBody>
      </p:sp>
    </p:spTree>
    <p:extLst>
      <p:ext uri="{BB962C8B-B14F-4D97-AF65-F5344CB8AC3E}">
        <p14:creationId xmlns:p14="http://schemas.microsoft.com/office/powerpoint/2010/main" val="19155283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The impact of </a:t>
            </a:r>
            <a:r>
              <a:rPr lang="en-US" sz="1100" kern="1200" dirty="0" err="1" smtClean="0">
                <a:solidFill>
                  <a:schemeClr val="tx1"/>
                </a:solidFill>
                <a:effectLst/>
                <a:latin typeface="+mn-lt"/>
                <a:ea typeface="+mn-ea"/>
                <a:cs typeface="+mn-cs"/>
              </a:rPr>
              <a:t>hubness</a:t>
            </a:r>
            <a:r>
              <a:rPr lang="en-US" sz="1100" kern="1200" dirty="0" smtClean="0">
                <a:solidFill>
                  <a:schemeClr val="tx1"/>
                </a:solidFill>
                <a:effectLst/>
                <a:latin typeface="+mn-lt"/>
                <a:ea typeface="+mn-ea"/>
                <a:cs typeface="+mn-cs"/>
              </a:rPr>
              <a:t> on machine-learning applications has not been thoroughly investigated so far.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i="1" kern="1200" dirty="0" smtClean="0">
                <a:solidFill>
                  <a:schemeClr val="tx1"/>
                </a:solidFill>
                <a:effectLst/>
                <a:latin typeface="+mn-lt"/>
                <a:ea typeface="+mn-ea"/>
                <a:cs typeface="+mn-cs"/>
              </a:rPr>
              <a:t>k</a:t>
            </a:r>
            <a:r>
              <a:rPr lang="en-US" sz="1100" kern="1200" dirty="0" smtClean="0">
                <a:solidFill>
                  <a:schemeClr val="tx1"/>
                </a:solidFill>
                <a:effectLst/>
                <a:latin typeface="+mn-lt"/>
                <a:ea typeface="+mn-ea"/>
                <a:cs typeface="+mn-cs"/>
              </a:rPr>
              <a:t>-nearest neighbor classifier (</a:t>
            </a:r>
            <a:r>
              <a:rPr lang="en-US" sz="1100" i="1" kern="1200" dirty="0" smtClean="0">
                <a:solidFill>
                  <a:schemeClr val="tx1"/>
                </a:solidFill>
                <a:effectLst/>
                <a:latin typeface="+mn-lt"/>
                <a:ea typeface="+mn-ea"/>
                <a:cs typeface="+mn-cs"/>
              </a:rPr>
              <a:t>k</a:t>
            </a:r>
            <a:r>
              <a:rPr lang="en-US" sz="1100" kern="1200" dirty="0" smtClean="0">
                <a:solidFill>
                  <a:schemeClr val="tx1"/>
                </a:solidFill>
                <a:effectLst/>
                <a:latin typeface="+mn-lt"/>
                <a:ea typeface="+mn-ea"/>
                <a:cs typeface="+mn-cs"/>
              </a:rPr>
              <a:t>-NN), support vector ma- chines (SVM), and </a:t>
            </a:r>
            <a:r>
              <a:rPr lang="en-US" sz="1100" kern="1200" dirty="0" err="1" smtClean="0">
                <a:solidFill>
                  <a:schemeClr val="tx1"/>
                </a:solidFill>
                <a:effectLst/>
                <a:latin typeface="+mn-lt"/>
                <a:ea typeface="+mn-ea"/>
                <a:cs typeface="+mn-cs"/>
              </a:rPr>
              <a:t>AdaBoost</a:t>
            </a:r>
            <a:r>
              <a:rPr lang="en-US" sz="1100" kern="1200" dirty="0" smtClean="0">
                <a:solidFill>
                  <a:schemeClr val="tx1"/>
                </a:solidFill>
                <a:effectLst/>
                <a:latin typeface="+mn-lt"/>
                <a:ea typeface="+mn-ea"/>
                <a:cs typeface="+mn-cs"/>
              </a:rPr>
              <a:t> </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lvl="0">
              <a:spcBef>
                <a:spcPts val="0"/>
              </a:spcBef>
              <a:buNone/>
            </a:pPr>
            <a:endParaRPr dirty="0"/>
          </a:p>
        </p:txBody>
      </p:sp>
    </p:spTree>
    <p:extLst>
      <p:ext uri="{BB962C8B-B14F-4D97-AF65-F5344CB8AC3E}">
        <p14:creationId xmlns:p14="http://schemas.microsoft.com/office/powerpoint/2010/main" val="19641778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589200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The impact of </a:t>
            </a:r>
            <a:r>
              <a:rPr lang="en-US" sz="1100" kern="1200" dirty="0" err="1" smtClean="0">
                <a:solidFill>
                  <a:schemeClr val="tx1"/>
                </a:solidFill>
                <a:effectLst/>
                <a:latin typeface="+mn-lt"/>
                <a:ea typeface="+mn-ea"/>
                <a:cs typeface="+mn-cs"/>
              </a:rPr>
              <a:t>hubness</a:t>
            </a:r>
            <a:r>
              <a:rPr lang="en-US" sz="1100" kern="1200" dirty="0" smtClean="0">
                <a:solidFill>
                  <a:schemeClr val="tx1"/>
                </a:solidFill>
                <a:effectLst/>
                <a:latin typeface="+mn-lt"/>
                <a:ea typeface="+mn-ea"/>
                <a:cs typeface="+mn-cs"/>
              </a:rPr>
              <a:t> on machine-learning applications has not been thoroughly investigated so far.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i="1" kern="1200" dirty="0" smtClean="0">
                <a:solidFill>
                  <a:schemeClr val="tx1"/>
                </a:solidFill>
                <a:effectLst/>
                <a:latin typeface="+mn-lt"/>
                <a:ea typeface="+mn-ea"/>
                <a:cs typeface="+mn-cs"/>
              </a:rPr>
              <a:t>k</a:t>
            </a:r>
            <a:r>
              <a:rPr lang="en-US" sz="1100" kern="1200" dirty="0" smtClean="0">
                <a:solidFill>
                  <a:schemeClr val="tx1"/>
                </a:solidFill>
                <a:effectLst/>
                <a:latin typeface="+mn-lt"/>
                <a:ea typeface="+mn-ea"/>
                <a:cs typeface="+mn-cs"/>
              </a:rPr>
              <a:t>-nearest neighbor classifier (</a:t>
            </a:r>
            <a:r>
              <a:rPr lang="en-US" sz="1100" i="1" kern="1200" dirty="0" smtClean="0">
                <a:solidFill>
                  <a:schemeClr val="tx1"/>
                </a:solidFill>
                <a:effectLst/>
                <a:latin typeface="+mn-lt"/>
                <a:ea typeface="+mn-ea"/>
                <a:cs typeface="+mn-cs"/>
              </a:rPr>
              <a:t>k</a:t>
            </a:r>
            <a:r>
              <a:rPr lang="en-US" sz="1100" kern="1200" dirty="0" smtClean="0">
                <a:solidFill>
                  <a:schemeClr val="tx1"/>
                </a:solidFill>
                <a:effectLst/>
                <a:latin typeface="+mn-lt"/>
                <a:ea typeface="+mn-ea"/>
                <a:cs typeface="+mn-cs"/>
              </a:rPr>
              <a:t>-NN), support vector ma- chines (SVM), and </a:t>
            </a:r>
            <a:r>
              <a:rPr lang="en-US" sz="1100" kern="1200" dirty="0" err="1" smtClean="0">
                <a:solidFill>
                  <a:schemeClr val="tx1"/>
                </a:solidFill>
                <a:effectLst/>
                <a:latin typeface="+mn-lt"/>
                <a:ea typeface="+mn-ea"/>
                <a:cs typeface="+mn-cs"/>
              </a:rPr>
              <a:t>AdaBoost</a:t>
            </a:r>
            <a:r>
              <a:rPr lang="en-US" sz="1100" kern="1200" dirty="0" smtClean="0">
                <a:solidFill>
                  <a:schemeClr val="tx1"/>
                </a:solidFill>
                <a:effectLst/>
                <a:latin typeface="+mn-lt"/>
                <a:ea typeface="+mn-ea"/>
                <a:cs typeface="+mn-cs"/>
              </a:rPr>
              <a:t> </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lvl="0">
              <a:spcBef>
                <a:spcPts val="0"/>
              </a:spcBef>
              <a:buNone/>
            </a:pPr>
            <a:endParaRPr dirty="0"/>
          </a:p>
        </p:txBody>
      </p:sp>
    </p:spTree>
    <p:extLst>
      <p:ext uri="{BB962C8B-B14F-4D97-AF65-F5344CB8AC3E}">
        <p14:creationId xmlns:p14="http://schemas.microsoft.com/office/powerpoint/2010/main" val="6119644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271141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63645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dirty="0" smtClean="0"/>
              <a:t>目前，聚类算法可分为以下</a:t>
            </a:r>
            <a:r>
              <a:rPr kumimoji="1" lang="en-US" altLang="zh-CN" dirty="0" smtClean="0"/>
              <a:t>5</a:t>
            </a:r>
            <a:r>
              <a:rPr kumimoji="1" lang="zh-CN" altLang="en-US" dirty="0" smtClean="0"/>
              <a:t>大类别</a:t>
            </a:r>
            <a:endParaRPr kumimoji="1" lang="en-US" altLang="zh-CN" dirty="0" smtClean="0"/>
          </a:p>
          <a:p>
            <a:endParaRPr kumimoji="1"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并列出了该类别最具代表性的算法</a:t>
            </a:r>
            <a:endParaRPr kumimoji="1" lang="zh-CN" altLang="en-US" dirty="0"/>
          </a:p>
        </p:txBody>
      </p:sp>
    </p:spTree>
    <p:extLst>
      <p:ext uri="{BB962C8B-B14F-4D97-AF65-F5344CB8AC3E}">
        <p14:creationId xmlns:p14="http://schemas.microsoft.com/office/powerpoint/2010/main" val="15020769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The impact of </a:t>
            </a:r>
            <a:r>
              <a:rPr lang="en-US" sz="1100" kern="1200" dirty="0" err="1" smtClean="0">
                <a:solidFill>
                  <a:schemeClr val="tx1"/>
                </a:solidFill>
                <a:effectLst/>
                <a:latin typeface="+mn-lt"/>
                <a:ea typeface="+mn-ea"/>
                <a:cs typeface="+mn-cs"/>
              </a:rPr>
              <a:t>hubness</a:t>
            </a:r>
            <a:r>
              <a:rPr lang="en-US" sz="1100" kern="1200" dirty="0" smtClean="0">
                <a:solidFill>
                  <a:schemeClr val="tx1"/>
                </a:solidFill>
                <a:effectLst/>
                <a:latin typeface="+mn-lt"/>
                <a:ea typeface="+mn-ea"/>
                <a:cs typeface="+mn-cs"/>
              </a:rPr>
              <a:t> on machine-learning applications has not been thoroughly investigated so far.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i="1" kern="1200" dirty="0" smtClean="0">
                <a:solidFill>
                  <a:schemeClr val="tx1"/>
                </a:solidFill>
                <a:effectLst/>
                <a:latin typeface="+mn-lt"/>
                <a:ea typeface="+mn-ea"/>
                <a:cs typeface="+mn-cs"/>
              </a:rPr>
              <a:t>k</a:t>
            </a:r>
            <a:r>
              <a:rPr lang="en-US" sz="1100" kern="1200" dirty="0" smtClean="0">
                <a:solidFill>
                  <a:schemeClr val="tx1"/>
                </a:solidFill>
                <a:effectLst/>
                <a:latin typeface="+mn-lt"/>
                <a:ea typeface="+mn-ea"/>
                <a:cs typeface="+mn-cs"/>
              </a:rPr>
              <a:t>-nearest neighbor classifier (</a:t>
            </a:r>
            <a:r>
              <a:rPr lang="en-US" sz="1100" i="1" kern="1200" dirty="0" smtClean="0">
                <a:solidFill>
                  <a:schemeClr val="tx1"/>
                </a:solidFill>
                <a:effectLst/>
                <a:latin typeface="+mn-lt"/>
                <a:ea typeface="+mn-ea"/>
                <a:cs typeface="+mn-cs"/>
              </a:rPr>
              <a:t>k</a:t>
            </a:r>
            <a:r>
              <a:rPr lang="en-US" sz="1100" kern="1200" dirty="0" smtClean="0">
                <a:solidFill>
                  <a:schemeClr val="tx1"/>
                </a:solidFill>
                <a:effectLst/>
                <a:latin typeface="+mn-lt"/>
                <a:ea typeface="+mn-ea"/>
                <a:cs typeface="+mn-cs"/>
              </a:rPr>
              <a:t>-NN), support vector ma- chines (SVM), and </a:t>
            </a:r>
            <a:r>
              <a:rPr lang="en-US" sz="1100" kern="1200" dirty="0" err="1" smtClean="0">
                <a:solidFill>
                  <a:schemeClr val="tx1"/>
                </a:solidFill>
                <a:effectLst/>
                <a:latin typeface="+mn-lt"/>
                <a:ea typeface="+mn-ea"/>
                <a:cs typeface="+mn-cs"/>
              </a:rPr>
              <a:t>AdaBoost</a:t>
            </a:r>
            <a:r>
              <a:rPr lang="en-US" sz="1100" kern="1200" dirty="0" smtClean="0">
                <a:solidFill>
                  <a:schemeClr val="tx1"/>
                </a:solidFill>
                <a:effectLst/>
                <a:latin typeface="+mn-lt"/>
                <a:ea typeface="+mn-ea"/>
                <a:cs typeface="+mn-cs"/>
              </a:rPr>
              <a:t> </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lvl="0">
              <a:spcBef>
                <a:spcPts val="0"/>
              </a:spcBef>
              <a:buNone/>
            </a:pPr>
            <a:endParaRPr dirty="0"/>
          </a:p>
        </p:txBody>
      </p:sp>
    </p:spTree>
    <p:extLst>
      <p:ext uri="{BB962C8B-B14F-4D97-AF65-F5344CB8AC3E}">
        <p14:creationId xmlns:p14="http://schemas.microsoft.com/office/powerpoint/2010/main" val="12296499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The impact of </a:t>
            </a:r>
            <a:r>
              <a:rPr lang="en-US" sz="1100" kern="1200" dirty="0" err="1" smtClean="0">
                <a:solidFill>
                  <a:schemeClr val="tx1"/>
                </a:solidFill>
                <a:effectLst/>
                <a:latin typeface="+mn-lt"/>
                <a:ea typeface="+mn-ea"/>
                <a:cs typeface="+mn-cs"/>
              </a:rPr>
              <a:t>hubness</a:t>
            </a:r>
            <a:r>
              <a:rPr lang="en-US" sz="1100" kern="1200" dirty="0" smtClean="0">
                <a:solidFill>
                  <a:schemeClr val="tx1"/>
                </a:solidFill>
                <a:effectLst/>
                <a:latin typeface="+mn-lt"/>
                <a:ea typeface="+mn-ea"/>
                <a:cs typeface="+mn-cs"/>
              </a:rPr>
              <a:t> on machine-learning applications has not been thoroughly investigated so far.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i="1" kern="1200" dirty="0" smtClean="0">
                <a:solidFill>
                  <a:schemeClr val="tx1"/>
                </a:solidFill>
                <a:effectLst/>
                <a:latin typeface="+mn-lt"/>
                <a:ea typeface="+mn-ea"/>
                <a:cs typeface="+mn-cs"/>
              </a:rPr>
              <a:t>k</a:t>
            </a:r>
            <a:r>
              <a:rPr lang="en-US" sz="1100" kern="1200" dirty="0" smtClean="0">
                <a:solidFill>
                  <a:schemeClr val="tx1"/>
                </a:solidFill>
                <a:effectLst/>
                <a:latin typeface="+mn-lt"/>
                <a:ea typeface="+mn-ea"/>
                <a:cs typeface="+mn-cs"/>
              </a:rPr>
              <a:t>-nearest neighbor classifier (</a:t>
            </a:r>
            <a:r>
              <a:rPr lang="en-US" sz="1100" i="1" kern="1200" dirty="0" smtClean="0">
                <a:solidFill>
                  <a:schemeClr val="tx1"/>
                </a:solidFill>
                <a:effectLst/>
                <a:latin typeface="+mn-lt"/>
                <a:ea typeface="+mn-ea"/>
                <a:cs typeface="+mn-cs"/>
              </a:rPr>
              <a:t>k</a:t>
            </a:r>
            <a:r>
              <a:rPr lang="en-US" sz="1100" kern="1200" dirty="0" smtClean="0">
                <a:solidFill>
                  <a:schemeClr val="tx1"/>
                </a:solidFill>
                <a:effectLst/>
                <a:latin typeface="+mn-lt"/>
                <a:ea typeface="+mn-ea"/>
                <a:cs typeface="+mn-cs"/>
              </a:rPr>
              <a:t>-NN), support vector ma- chines (SVM), and </a:t>
            </a:r>
            <a:r>
              <a:rPr lang="en-US" sz="1100" kern="1200" dirty="0" err="1" smtClean="0">
                <a:solidFill>
                  <a:schemeClr val="tx1"/>
                </a:solidFill>
                <a:effectLst/>
                <a:latin typeface="+mn-lt"/>
                <a:ea typeface="+mn-ea"/>
                <a:cs typeface="+mn-cs"/>
              </a:rPr>
              <a:t>AdaBoost</a:t>
            </a:r>
            <a:r>
              <a:rPr lang="en-US" sz="1100" kern="1200" dirty="0" smtClean="0">
                <a:solidFill>
                  <a:schemeClr val="tx1"/>
                </a:solidFill>
                <a:effectLst/>
                <a:latin typeface="+mn-lt"/>
                <a:ea typeface="+mn-ea"/>
                <a:cs typeface="+mn-cs"/>
              </a:rPr>
              <a:t> </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lvl="0">
              <a:spcBef>
                <a:spcPts val="0"/>
              </a:spcBef>
              <a:buNone/>
            </a:pPr>
            <a:endParaRPr dirty="0"/>
          </a:p>
        </p:txBody>
      </p:sp>
    </p:spTree>
    <p:extLst>
      <p:ext uri="{BB962C8B-B14F-4D97-AF65-F5344CB8AC3E}">
        <p14:creationId xmlns:p14="http://schemas.microsoft.com/office/powerpoint/2010/main" val="5116059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361396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7803925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768812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336500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583817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33233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2881946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98227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100" kern="1200" dirty="0" smtClean="0">
                <a:solidFill>
                  <a:schemeClr val="tx1"/>
                </a:solidFill>
                <a:effectLst/>
                <a:latin typeface="+mn-lt"/>
                <a:ea typeface="+mn-ea"/>
                <a:cs typeface="+mn-cs"/>
              </a:rPr>
              <a:t>传统的聚类分析算法往往可以在低维数据空间中取得不错的聚类效果</a:t>
            </a:r>
            <a:r>
              <a:rPr lang="zh-CN" altLang="en-US" sz="1100" kern="1200" dirty="0" smtClean="0">
                <a:solidFill>
                  <a:schemeClr val="tx1"/>
                </a:solidFill>
                <a:effectLst/>
                <a:latin typeface="+mn-lt"/>
                <a:ea typeface="+mn-ea"/>
                <a:cs typeface="+mn-cs"/>
              </a:rPr>
              <a:t>，然而在高维数据空间中却表现很差，这主要是由高维数据空间中的维数灾难所引起的</a:t>
            </a:r>
            <a:endParaRPr lang="en-US" altLang="zh-CN" sz="11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1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100" kern="1200" dirty="0" smtClean="0">
                <a:solidFill>
                  <a:schemeClr val="tx1"/>
                </a:solidFill>
                <a:effectLst/>
                <a:latin typeface="+mn-lt"/>
                <a:ea typeface="+mn-ea"/>
                <a:cs typeface="+mn-cs"/>
              </a:rPr>
              <a:t>维数灾难造成的影响之一是距离集中</a:t>
            </a:r>
            <a:r>
              <a:rPr lang="zh-CN" altLang="en-US" sz="1100" kern="1200" dirty="0" smtClean="0">
                <a:solidFill>
                  <a:schemeClr val="tx1"/>
                </a:solidFill>
                <a:effectLst/>
                <a:latin typeface="+mn-lt"/>
                <a:ea typeface="+mn-ea"/>
                <a:cs typeface="+mn-cs"/>
              </a:rPr>
              <a:t>，前人已经对此作了深入的研究</a:t>
            </a:r>
            <a:endParaRPr lang="en-US" altLang="zh-CN" sz="11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1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100" kern="1200" dirty="0" smtClean="0">
                <a:solidFill>
                  <a:schemeClr val="tx1"/>
                </a:solidFill>
                <a:effectLst/>
                <a:latin typeface="+mn-lt"/>
                <a:ea typeface="+mn-ea"/>
                <a:cs typeface="+mn-cs"/>
              </a:rPr>
              <a:t>维数灾难造成的另一方面影响为</a:t>
            </a:r>
            <a:r>
              <a:rPr lang="en-US" altLang="zh-CN" sz="1100" kern="1200" dirty="0" smtClean="0">
                <a:solidFill>
                  <a:schemeClr val="tx1"/>
                </a:solidFill>
                <a:effectLst/>
                <a:latin typeface="+mn-lt"/>
                <a:ea typeface="+mn-ea"/>
                <a:cs typeface="+mn-cs"/>
              </a:rPr>
              <a:t>hubness</a:t>
            </a:r>
            <a:r>
              <a:rPr lang="zh-CN" altLang="zh-CN" sz="1100" kern="1200" dirty="0" smtClean="0">
                <a:solidFill>
                  <a:schemeClr val="tx1"/>
                </a:solidFill>
                <a:effectLst/>
                <a:latin typeface="+mn-lt"/>
                <a:ea typeface="+mn-ea"/>
                <a:cs typeface="+mn-cs"/>
              </a:rPr>
              <a:t>现象，</a:t>
            </a:r>
            <a:endParaRPr lang="en-US" altLang="zh-CN" sz="11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1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100" kern="1200" dirty="0" smtClean="0">
                <a:solidFill>
                  <a:schemeClr val="tx1"/>
                </a:solidFill>
                <a:effectLst/>
                <a:latin typeface="+mn-lt"/>
                <a:ea typeface="+mn-ea"/>
                <a:cs typeface="+mn-cs"/>
              </a:rPr>
              <a:t>本文将会从这个新的方向分析传统聚类算法无法适用于高维数据空间聚类的深层原因。</a:t>
            </a:r>
            <a:r>
              <a:rPr lang="zh-CN" altLang="zh-CN" dirty="0" smtClean="0">
                <a:effectLst/>
              </a:rPr>
              <a:t> </a:t>
            </a:r>
            <a:endParaRPr kumimoji="1" lang="zh-CN" altLang="en-US" dirty="0"/>
          </a:p>
        </p:txBody>
      </p:sp>
    </p:spTree>
    <p:extLst>
      <p:ext uri="{BB962C8B-B14F-4D97-AF65-F5344CB8AC3E}">
        <p14:creationId xmlns:p14="http://schemas.microsoft.com/office/powerpoint/2010/main" val="1704473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5482952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5918160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8" name="Shape 3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984771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4" name="Shape 3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800623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3863924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2" name="Shape 3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9147637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0" name="Shape 3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0933667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6492914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 name="Shape 3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3895343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92451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1323484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7" name="Shape 3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1753621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9" name="Shape 4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621500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6" name="Shape 4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318809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5" name="Shape 4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19091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zh-CN" altLang="en-US" dirty="0" smtClean="0"/>
              <a:t>数据集由</a:t>
            </a:r>
            <a:r>
              <a:rPr lang="en-US" altLang="zh-CN" dirty="0" smtClean="0"/>
              <a:t>7</a:t>
            </a:r>
            <a:r>
              <a:rPr lang="zh-CN" altLang="en-US" dirty="0" smtClean="0"/>
              <a:t>个样本点构成，</a:t>
            </a:r>
            <a:r>
              <a:rPr lang="en-US" altLang="zh-CN" dirty="0" smtClean="0"/>
              <a:t>A-G</a:t>
            </a:r>
          </a:p>
          <a:p>
            <a:pPr lvl="0">
              <a:spcBef>
                <a:spcPts val="0"/>
              </a:spcBef>
              <a:buNone/>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在构建</a:t>
            </a:r>
            <a:r>
              <a:rPr lang="en-US" altLang="zh-CN" sz="1100" dirty="0" smtClean="0"/>
              <a:t>KNN</a:t>
            </a:r>
            <a:r>
              <a:rPr lang="zh-CN" altLang="en-US" sz="1100" dirty="0" smtClean="0"/>
              <a:t>邻域图的过程中，采用的距离度量方式为欧式距离，近邻数</a:t>
            </a:r>
            <a:r>
              <a:rPr lang="en-US" altLang="zh-CN" sz="1100" dirty="0" smtClean="0"/>
              <a:t>k=1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1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dirty="0" smtClean="0"/>
              <a:t>箭头所指的样本为最近邻居，</a:t>
            </a:r>
            <a:endParaRPr lang="en-US" altLang="zh-CN" sz="11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1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dirty="0" smtClean="0"/>
              <a:t> </a:t>
            </a:r>
            <a:r>
              <a:rPr lang="en-US" altLang="zh-CN" sz="1100" dirty="0" smtClean="0"/>
              <a:t>===</a:t>
            </a:r>
            <a:r>
              <a:rPr lang="zh-CN" altLang="en-US" sz="1100" dirty="0" smtClean="0"/>
              <a:t> 例如样本点</a:t>
            </a:r>
            <a:r>
              <a:rPr lang="en-US" altLang="zh-CN" sz="1100" dirty="0" smtClean="0"/>
              <a:t>A</a:t>
            </a:r>
            <a:r>
              <a:rPr lang="zh-CN" altLang="en-US" sz="1100" dirty="0" smtClean="0"/>
              <a:t>指向了样本点</a:t>
            </a:r>
            <a:r>
              <a:rPr lang="en-US" altLang="zh-CN" sz="1100" dirty="0" smtClean="0"/>
              <a:t>B</a:t>
            </a:r>
            <a:r>
              <a:rPr lang="zh-CN" altLang="en-US" sz="1100" dirty="0" smtClean="0"/>
              <a:t>，那么</a:t>
            </a:r>
            <a:r>
              <a:rPr lang="en-US" altLang="zh-CN" sz="1100" dirty="0" smtClean="0"/>
              <a:t>b</a:t>
            </a:r>
            <a:r>
              <a:rPr lang="zh-CN" altLang="en-US" sz="1100" dirty="0" smtClean="0"/>
              <a:t>就是</a:t>
            </a:r>
            <a:r>
              <a:rPr lang="en-US" altLang="zh-CN" sz="1100" dirty="0" smtClean="0"/>
              <a:t>a</a:t>
            </a:r>
            <a:r>
              <a:rPr lang="zh-CN" altLang="en-US" sz="1100" dirty="0" smtClean="0"/>
              <a:t>的</a:t>
            </a:r>
            <a:r>
              <a:rPr lang="en-US" altLang="zh-CN" sz="1100" dirty="0" smtClean="0"/>
              <a:t>k</a:t>
            </a:r>
            <a:r>
              <a:rPr lang="zh-CN" altLang="en-US" sz="1100" dirty="0" smtClean="0"/>
              <a:t>近邻</a:t>
            </a:r>
            <a:endParaRPr lang="en-US" altLang="zh-CN" sz="11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1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1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100" dirty="0" smtClean="0"/>
          </a:p>
          <a:p>
            <a:pPr lvl="0">
              <a:spcBef>
                <a:spcPts val="0"/>
              </a:spcBef>
              <a:buNone/>
            </a:pPr>
            <a:endParaRPr dirty="0"/>
          </a:p>
        </p:txBody>
      </p:sp>
    </p:spTree>
    <p:extLst>
      <p:ext uri="{BB962C8B-B14F-4D97-AF65-F5344CB8AC3E}">
        <p14:creationId xmlns:p14="http://schemas.microsoft.com/office/powerpoint/2010/main" val="739386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mc:AlternateContent xmlns:mc="http://schemas.openxmlformats.org/markup-compatibility/2006">
        <mc:Choice xmlns:a14="http://schemas.microsoft.com/office/drawing/2010/main" Requires="a14">
          <p:sp>
            <p:nvSpPr>
              <p:cNvPr id="174" name="Shape 1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接着我们对样本的逆近邻数作了如下定义：</a:t>
                </a:r>
                <a:r>
                  <a:rPr lang="zh-CN" altLang="en-US" b="1" dirty="0" smtClean="0">
                    <a:solidFill>
                      <a:srgbClr val="114454"/>
                    </a:solidFill>
                    <a:latin typeface="Nixie One"/>
                    <a:ea typeface="Nixie One"/>
                    <a:cs typeface="Nixie One"/>
                    <a:sym typeface="Nixie One"/>
                  </a:rPr>
                  <a:t>在</a:t>
                </a:r>
                <a:r>
                  <a:rPr lang="zh-CN" altLang="en-US" b="1" dirty="0">
                    <a:solidFill>
                      <a:srgbClr val="114454"/>
                    </a:solidFill>
                    <a:latin typeface="Nixie One"/>
                    <a:ea typeface="Nixie One"/>
                    <a:cs typeface="Nixie One"/>
                    <a:sym typeface="Nixie One"/>
                  </a:rPr>
                  <a:t>数据集中点 </a:t>
                </a:r>
                <a14:m>
                  <m:oMath xmlns:m="http://schemas.openxmlformats.org/officeDocument/2006/math">
                    <m:r>
                      <a:rPr lang="en-US" altLang="zh-CN" b="1" i="1" smtClean="0">
                        <a:solidFill>
                          <a:srgbClr val="114454"/>
                        </a:solidFill>
                        <a:latin typeface="Cambria Math" charset="0"/>
                        <a:ea typeface="Nixie One"/>
                        <a:cs typeface="Nixie One"/>
                        <a:sym typeface="Nixie One"/>
                      </a:rPr>
                      <m:t>𝒙</m:t>
                    </m:r>
                  </m:oMath>
                </a14:m>
                <a:r>
                  <a:rPr lang="en-US" altLang="zh-CN" b="1" dirty="0" smtClean="0">
                    <a:solidFill>
                      <a:srgbClr val="114454"/>
                    </a:solidFill>
                    <a:latin typeface="Nixie One"/>
                    <a:ea typeface="Nixie One"/>
                    <a:cs typeface="Nixie One"/>
                    <a:sym typeface="Nixie One"/>
                  </a:rPr>
                  <a:t> </a:t>
                </a:r>
                <a:r>
                  <a:rPr lang="zh-CN" altLang="en-US" b="1" dirty="0" smtClean="0">
                    <a:solidFill>
                      <a:srgbClr val="114454"/>
                    </a:solidFill>
                    <a:latin typeface="Nixie One"/>
                    <a:ea typeface="Nixie One"/>
                    <a:cs typeface="Nixie One"/>
                    <a:sym typeface="Nixie One"/>
                  </a:rPr>
                  <a:t>作为</a:t>
                </a:r>
                <a:r>
                  <a:rPr lang="zh-CN" altLang="en-US" b="1" dirty="0">
                    <a:solidFill>
                      <a:srgbClr val="114454"/>
                    </a:solidFill>
                    <a:latin typeface="Nixie One"/>
                    <a:ea typeface="Nixie One"/>
                    <a:cs typeface="Nixie One"/>
                    <a:sym typeface="Nixie One"/>
                  </a:rPr>
                  <a:t>其它点的 </a:t>
                </a:r>
                <a14:m>
                  <m:oMath xmlns:m="http://schemas.openxmlformats.org/officeDocument/2006/math">
                    <m:r>
                      <a:rPr lang="en-US" altLang="zh-CN" b="1" i="1" dirty="0" smtClean="0">
                        <a:solidFill>
                          <a:srgbClr val="114454"/>
                        </a:solidFill>
                        <a:latin typeface="Cambria Math" charset="0"/>
                        <a:ea typeface="Nixie One"/>
                        <a:cs typeface="Nixie One"/>
                        <a:sym typeface="Nixie One"/>
                      </a:rPr>
                      <m:t>𝒌</m:t>
                    </m:r>
                  </m:oMath>
                </a14:m>
                <a:r>
                  <a:rPr lang="en-US" altLang="zh-CN" b="1" dirty="0">
                    <a:solidFill>
                      <a:srgbClr val="114454"/>
                    </a:solidFill>
                    <a:latin typeface="Nixie One"/>
                    <a:ea typeface="Nixie One"/>
                    <a:cs typeface="Nixie One"/>
                    <a:sym typeface="Nixie One"/>
                  </a:rPr>
                  <a:t> </a:t>
                </a:r>
                <a:r>
                  <a:rPr lang="zh-CN" altLang="en-US" b="1" dirty="0">
                    <a:solidFill>
                      <a:srgbClr val="114454"/>
                    </a:solidFill>
                    <a:latin typeface="Nixie One"/>
                    <a:ea typeface="Nixie One"/>
                    <a:cs typeface="Nixie One"/>
                    <a:sym typeface="Nixie One"/>
                  </a:rPr>
                  <a:t>近邻的</a:t>
                </a:r>
                <a:r>
                  <a:rPr lang="zh-CN" altLang="en-US" b="1" dirty="0" smtClean="0">
                    <a:solidFill>
                      <a:srgbClr val="114454"/>
                    </a:solidFill>
                    <a:latin typeface="Nixie One"/>
                    <a:ea typeface="Nixie One"/>
                    <a:cs typeface="Nixie One"/>
                    <a:sym typeface="Nixie One"/>
                  </a:rPr>
                  <a:t>次数，记为</a:t>
                </a:r>
                <a14:m>
                  <m:oMath xmlns:m="http://schemas.openxmlformats.org/officeDocument/2006/math">
                    <m:sSub>
                      <m:sSubPr>
                        <m:ctrlPr>
                          <a:rPr lang="en-US" altLang="zh-CN" b="1" i="1" smtClean="0">
                            <a:solidFill>
                              <a:srgbClr val="114454"/>
                            </a:solidFill>
                            <a:latin typeface="Cambria Math" charset="0"/>
                            <a:ea typeface="Nixie One"/>
                            <a:cs typeface="Nixie One"/>
                            <a:sym typeface="Nixie One"/>
                          </a:rPr>
                        </m:ctrlPr>
                      </m:sSubPr>
                      <m:e>
                        <m:r>
                          <a:rPr lang="en-US" altLang="zh-CN" b="1" i="1" smtClean="0">
                            <a:solidFill>
                              <a:srgbClr val="114454"/>
                            </a:solidFill>
                            <a:latin typeface="Cambria Math" charset="0"/>
                            <a:ea typeface="Nixie One"/>
                            <a:cs typeface="Nixie One"/>
                            <a:sym typeface="Nixie One"/>
                          </a:rPr>
                          <m:t>𝑵</m:t>
                        </m:r>
                      </m:e>
                      <m:sub>
                        <m:r>
                          <a:rPr lang="en-US" altLang="zh-CN" b="1" i="1" smtClean="0">
                            <a:solidFill>
                              <a:srgbClr val="114454"/>
                            </a:solidFill>
                            <a:latin typeface="Cambria Math" charset="0"/>
                            <a:ea typeface="Nixie One"/>
                            <a:cs typeface="Nixie One"/>
                            <a:sym typeface="Nixie One"/>
                          </a:rPr>
                          <m:t>𝒌</m:t>
                        </m:r>
                      </m:sub>
                    </m:sSub>
                    <m:r>
                      <a:rPr lang="en-US" altLang="zh-CN" b="1" i="1" smtClean="0">
                        <a:solidFill>
                          <a:srgbClr val="114454"/>
                        </a:solidFill>
                        <a:latin typeface="Cambria Math" charset="0"/>
                        <a:ea typeface="Nixie One"/>
                        <a:cs typeface="Nixie One"/>
                        <a:sym typeface="Nixie One"/>
                      </a:rPr>
                      <m:t>(</m:t>
                    </m:r>
                    <m:r>
                      <a:rPr lang="en-US" altLang="zh-CN" b="1" i="1" smtClean="0">
                        <a:solidFill>
                          <a:srgbClr val="114454"/>
                        </a:solidFill>
                        <a:latin typeface="Cambria Math" charset="0"/>
                        <a:ea typeface="Nixie One"/>
                        <a:cs typeface="Nixie One"/>
                        <a:sym typeface="Nixie One"/>
                      </a:rPr>
                      <m:t>𝒙</m:t>
                    </m:r>
                    <m:r>
                      <a:rPr lang="en-US" altLang="zh-CN" b="1" i="1" smtClean="0">
                        <a:solidFill>
                          <a:srgbClr val="114454"/>
                        </a:solidFill>
                        <a:latin typeface="Cambria Math" charset="0"/>
                        <a:ea typeface="Nixie One"/>
                        <a:cs typeface="Nixie One"/>
                        <a:sym typeface="Nixie One"/>
                      </a:rPr>
                      <m:t>)</m:t>
                    </m:r>
                  </m:oMath>
                </a14:m>
                <a:r>
                  <a:rPr lang="en" altLang="zh-CN" b="1" dirty="0" smtClean="0">
                    <a:solidFill>
                      <a:srgbClr val="114454"/>
                    </a:solidFill>
                    <a:latin typeface="Nixie One"/>
                    <a:ea typeface="Nixie One"/>
                    <a:cs typeface="Nixie One"/>
                    <a:sym typeface="Nixie One"/>
                  </a:rPr>
                  <a:t>.</a:t>
                </a:r>
                <a:endParaRPr lang="en-US" altLang="zh-CN" b="1" dirty="0" smtClean="0">
                  <a:solidFill>
                    <a:srgbClr val="114454"/>
                  </a:solidFill>
                  <a:latin typeface="Nixie One"/>
                  <a:ea typeface="Nixie One"/>
                  <a:cs typeface="Nixie One"/>
                  <a:sym typeface="Nixie O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smtClean="0">
                  <a:solidFill>
                    <a:srgbClr val="114454"/>
                  </a:solidFill>
                  <a:latin typeface="Nixie One"/>
                  <a:ea typeface="Nixie One"/>
                  <a:cs typeface="Nixie One"/>
                  <a:sym typeface="Nixie O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rgbClr val="114454"/>
                    </a:solidFill>
                    <a:latin typeface="Nixie One"/>
                    <a:ea typeface="Nixie One"/>
                    <a:cs typeface="Nixie One"/>
                    <a:sym typeface="Nixie One"/>
                  </a:rPr>
                  <a:t>并且令</a:t>
                </a:r>
                <a:r>
                  <a:rPr lang="en-US" altLang="zh-CN" b="1" dirty="0" smtClean="0">
                    <a:solidFill>
                      <a:srgbClr val="114454"/>
                    </a:solidFill>
                    <a:latin typeface="Nixie One"/>
                    <a:ea typeface="Nixie One"/>
                    <a:cs typeface="Nixie One"/>
                    <a:sym typeface="Nixie One"/>
                  </a:rPr>
                  <a:t>hub</a:t>
                </a:r>
                <a:r>
                  <a:rPr lang="zh-CN" altLang="en-US" b="1" dirty="0" smtClean="0">
                    <a:solidFill>
                      <a:srgbClr val="114454"/>
                    </a:solidFill>
                    <a:latin typeface="Nixie One"/>
                    <a:ea typeface="Nixie One"/>
                    <a:cs typeface="Nixie One"/>
                    <a:sym typeface="Nixie One"/>
                  </a:rPr>
                  <a:t>为：</a:t>
                </a:r>
                <a:endParaRPr lang="en-US" altLang="zh-CN" b="1" dirty="0" smtClean="0">
                  <a:solidFill>
                    <a:srgbClr val="114454"/>
                  </a:solidFill>
                  <a:latin typeface="Nixie One"/>
                  <a:ea typeface="Nixie One"/>
                  <a:cs typeface="Nixie One"/>
                  <a:sym typeface="Nixie O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smtClean="0">
                  <a:solidFill>
                    <a:srgbClr val="114454"/>
                  </a:solidFill>
                  <a:latin typeface="Nixie One"/>
                  <a:ea typeface="Nixie One"/>
                  <a:cs typeface="Nixie One"/>
                  <a:sym typeface="Nixie O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rgbClr val="114454"/>
                    </a:solidFill>
                    <a:latin typeface="Nixie One"/>
                    <a:ea typeface="Nixie One"/>
                    <a:cs typeface="Nixie One"/>
                    <a:sym typeface="Nixie One"/>
                  </a:rPr>
                  <a:t>在图</a:t>
                </a:r>
                <a:r>
                  <a:rPr lang="en-US" altLang="zh-CN" b="1" dirty="0" smtClean="0">
                    <a:solidFill>
                      <a:srgbClr val="114454"/>
                    </a:solidFill>
                    <a:latin typeface="Nixie One"/>
                    <a:ea typeface="Nixie One"/>
                    <a:cs typeface="Nixie One"/>
                    <a:sym typeface="Nixie One"/>
                  </a:rPr>
                  <a:t>1</a:t>
                </a:r>
                <a:r>
                  <a:rPr lang="zh-CN" altLang="en-US" b="1" dirty="0" smtClean="0">
                    <a:solidFill>
                      <a:srgbClr val="114454"/>
                    </a:solidFill>
                    <a:latin typeface="Nixie One"/>
                    <a:ea typeface="Nixie One"/>
                    <a:cs typeface="Nixie One"/>
                    <a:sym typeface="Nixie One"/>
                  </a:rPr>
                  <a:t>中 样本</a:t>
                </a:r>
                <a:r>
                  <a:rPr lang="en-US" altLang="zh-CN" b="1" dirty="0" smtClean="0">
                    <a:solidFill>
                      <a:srgbClr val="114454"/>
                    </a:solidFill>
                    <a:latin typeface="Nixie One"/>
                    <a:ea typeface="Nixie One"/>
                    <a:cs typeface="Nixie One"/>
                    <a:sym typeface="Nixie One"/>
                  </a:rPr>
                  <a:t>b</a:t>
                </a:r>
                <a:r>
                  <a:rPr lang="zh-CN" altLang="en-US" b="1" dirty="0" smtClean="0">
                    <a:solidFill>
                      <a:srgbClr val="114454"/>
                    </a:solidFill>
                    <a:latin typeface="Nixie One"/>
                    <a:ea typeface="Nixie One"/>
                    <a:cs typeface="Nixie One"/>
                    <a:sym typeface="Nixie One"/>
                  </a:rPr>
                  <a:t>和</a:t>
                </a:r>
                <a:r>
                  <a:rPr lang="en-US" altLang="zh-CN" b="1" dirty="0" smtClean="0">
                    <a:solidFill>
                      <a:srgbClr val="114454"/>
                    </a:solidFill>
                    <a:latin typeface="Nixie One"/>
                    <a:ea typeface="Nixie One"/>
                    <a:cs typeface="Nixie One"/>
                    <a:sym typeface="Nixie One"/>
                  </a:rPr>
                  <a:t>c</a:t>
                </a:r>
                <a:r>
                  <a:rPr lang="zh-CN" altLang="en-US" b="1" dirty="0" smtClean="0">
                    <a:solidFill>
                      <a:srgbClr val="114454"/>
                    </a:solidFill>
                    <a:latin typeface="Nixie One"/>
                    <a:ea typeface="Nixie One"/>
                    <a:cs typeface="Nixie One"/>
                    <a:sym typeface="Nixie One"/>
                  </a:rPr>
                  <a:t>为</a:t>
                </a:r>
                <a:r>
                  <a:rPr lang="en-US" altLang="zh-CN" b="1" dirty="0" smtClean="0">
                    <a:solidFill>
                      <a:srgbClr val="114454"/>
                    </a:solidFill>
                    <a:latin typeface="Nixie One"/>
                    <a:ea typeface="Nixie One"/>
                    <a:cs typeface="Nixie One"/>
                    <a:sym typeface="Nixie One"/>
                  </a:rPr>
                  <a:t>hub</a:t>
                </a:r>
                <a:endParaRPr lang="en" altLang="zh-CN" b="1" dirty="0">
                  <a:solidFill>
                    <a:srgbClr val="114454"/>
                  </a:solidFill>
                  <a:latin typeface="Nixie One"/>
                  <a:ea typeface="Nixie One"/>
                  <a:cs typeface="Nixie One"/>
                  <a:sym typeface="Nixie One"/>
                </a:endParaRPr>
              </a:p>
              <a:p>
                <a:pPr lvl="0">
                  <a:spcBef>
                    <a:spcPts val="0"/>
                  </a:spcBef>
                  <a:buNone/>
                </a:pPr>
                <a:endParaRPr dirty="0"/>
              </a:p>
            </p:txBody>
          </p:sp>
        </mc:Choice>
        <mc:Fallback>
          <p:sp>
            <p:nvSpPr>
              <p:cNvPr id="174" name="Shape 1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接着我们对样本的逆近邻数作了如下定义：</a:t>
                </a:r>
                <a:r>
                  <a:rPr lang="zh-CN" altLang="en-US" b="1" dirty="0" smtClean="0">
                    <a:solidFill>
                      <a:srgbClr val="114454"/>
                    </a:solidFill>
                    <a:latin typeface="Nixie One"/>
                    <a:ea typeface="Nixie One"/>
                    <a:cs typeface="Nixie One"/>
                    <a:sym typeface="Nixie One"/>
                  </a:rPr>
                  <a:t>在</a:t>
                </a:r>
                <a:r>
                  <a:rPr lang="zh-CN" altLang="en-US" b="1" dirty="0">
                    <a:solidFill>
                      <a:srgbClr val="114454"/>
                    </a:solidFill>
                    <a:latin typeface="Nixie One"/>
                    <a:ea typeface="Nixie One"/>
                    <a:cs typeface="Nixie One"/>
                    <a:sym typeface="Nixie One"/>
                  </a:rPr>
                  <a:t>数据集中点 </a:t>
                </a:r>
                <a:r>
                  <a:rPr lang="en-US" altLang="zh-CN" b="1" i="0" smtClean="0">
                    <a:solidFill>
                      <a:srgbClr val="114454"/>
                    </a:solidFill>
                    <a:latin typeface="Cambria Math" charset="0"/>
                    <a:ea typeface="Nixie One"/>
                    <a:cs typeface="Nixie One"/>
                    <a:sym typeface="Nixie One"/>
                  </a:rPr>
                  <a:t>𝒙</a:t>
                </a:r>
                <a:r>
                  <a:rPr lang="en-US" altLang="zh-CN" b="1" dirty="0" smtClean="0">
                    <a:solidFill>
                      <a:srgbClr val="114454"/>
                    </a:solidFill>
                    <a:latin typeface="Nixie One"/>
                    <a:ea typeface="Nixie One"/>
                    <a:cs typeface="Nixie One"/>
                    <a:sym typeface="Nixie One"/>
                  </a:rPr>
                  <a:t> </a:t>
                </a:r>
                <a:r>
                  <a:rPr lang="zh-CN" altLang="en-US" b="1" dirty="0" smtClean="0">
                    <a:solidFill>
                      <a:srgbClr val="114454"/>
                    </a:solidFill>
                    <a:latin typeface="Nixie One"/>
                    <a:ea typeface="Nixie One"/>
                    <a:cs typeface="Nixie One"/>
                    <a:sym typeface="Nixie One"/>
                  </a:rPr>
                  <a:t>作为</a:t>
                </a:r>
                <a:r>
                  <a:rPr lang="zh-CN" altLang="en-US" b="1" dirty="0">
                    <a:solidFill>
                      <a:srgbClr val="114454"/>
                    </a:solidFill>
                    <a:latin typeface="Nixie One"/>
                    <a:ea typeface="Nixie One"/>
                    <a:cs typeface="Nixie One"/>
                    <a:sym typeface="Nixie One"/>
                  </a:rPr>
                  <a:t>其它点的 </a:t>
                </a:r>
                <a:r>
                  <a:rPr lang="en-US" altLang="zh-CN" b="1" i="0" dirty="0" smtClean="0">
                    <a:solidFill>
                      <a:srgbClr val="114454"/>
                    </a:solidFill>
                    <a:latin typeface="Cambria Math" charset="0"/>
                    <a:ea typeface="Nixie One"/>
                    <a:cs typeface="Nixie One"/>
                    <a:sym typeface="Nixie One"/>
                  </a:rPr>
                  <a:t>𝒌</a:t>
                </a:r>
                <a:r>
                  <a:rPr lang="en-US" altLang="zh-CN" b="1" dirty="0">
                    <a:solidFill>
                      <a:srgbClr val="114454"/>
                    </a:solidFill>
                    <a:latin typeface="Nixie One"/>
                    <a:ea typeface="Nixie One"/>
                    <a:cs typeface="Nixie One"/>
                    <a:sym typeface="Nixie One"/>
                  </a:rPr>
                  <a:t> </a:t>
                </a:r>
                <a:r>
                  <a:rPr lang="zh-CN" altLang="en-US" b="1" dirty="0">
                    <a:solidFill>
                      <a:srgbClr val="114454"/>
                    </a:solidFill>
                    <a:latin typeface="Nixie One"/>
                    <a:ea typeface="Nixie One"/>
                    <a:cs typeface="Nixie One"/>
                    <a:sym typeface="Nixie One"/>
                  </a:rPr>
                  <a:t>近邻的</a:t>
                </a:r>
                <a:r>
                  <a:rPr lang="zh-CN" altLang="en-US" b="1" dirty="0" smtClean="0">
                    <a:solidFill>
                      <a:srgbClr val="114454"/>
                    </a:solidFill>
                    <a:latin typeface="Nixie One"/>
                    <a:ea typeface="Nixie One"/>
                    <a:cs typeface="Nixie One"/>
                    <a:sym typeface="Nixie One"/>
                  </a:rPr>
                  <a:t>次数，记为</a:t>
                </a:r>
                <a:r>
                  <a:rPr lang="en-US" altLang="zh-CN" b="1" i="0" smtClean="0">
                    <a:solidFill>
                      <a:srgbClr val="114454"/>
                    </a:solidFill>
                    <a:latin typeface="Cambria Math" charset="0"/>
                    <a:ea typeface="Nixie One"/>
                    <a:cs typeface="Nixie One"/>
                    <a:sym typeface="Nixie One"/>
                  </a:rPr>
                  <a:t>𝑵_𝒌 (𝒙)</a:t>
                </a:r>
                <a:r>
                  <a:rPr lang="en" altLang="zh-CN" b="1" dirty="0" smtClean="0">
                    <a:solidFill>
                      <a:srgbClr val="114454"/>
                    </a:solidFill>
                    <a:latin typeface="Nixie One"/>
                    <a:ea typeface="Nixie One"/>
                    <a:cs typeface="Nixie One"/>
                    <a:sym typeface="Nixie One"/>
                  </a:rPr>
                  <a:t>.</a:t>
                </a:r>
                <a:endParaRPr lang="en-US" altLang="zh-CN" b="1" dirty="0" smtClean="0">
                  <a:solidFill>
                    <a:srgbClr val="114454"/>
                  </a:solidFill>
                  <a:latin typeface="Nixie One"/>
                  <a:ea typeface="Nixie One"/>
                  <a:cs typeface="Nixie One"/>
                  <a:sym typeface="Nixie O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smtClean="0">
                  <a:solidFill>
                    <a:srgbClr val="114454"/>
                  </a:solidFill>
                  <a:latin typeface="Nixie One"/>
                  <a:ea typeface="Nixie One"/>
                  <a:cs typeface="Nixie One"/>
                  <a:sym typeface="Nixie O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rgbClr val="114454"/>
                    </a:solidFill>
                    <a:latin typeface="Nixie One"/>
                    <a:ea typeface="Nixie One"/>
                    <a:cs typeface="Nixie One"/>
                    <a:sym typeface="Nixie One"/>
                  </a:rPr>
                  <a:t>并且令</a:t>
                </a:r>
                <a:r>
                  <a:rPr lang="en-US" altLang="zh-CN" b="1" dirty="0" smtClean="0">
                    <a:solidFill>
                      <a:srgbClr val="114454"/>
                    </a:solidFill>
                    <a:latin typeface="Nixie One"/>
                    <a:ea typeface="Nixie One"/>
                    <a:cs typeface="Nixie One"/>
                    <a:sym typeface="Nixie One"/>
                  </a:rPr>
                  <a:t>hub</a:t>
                </a:r>
                <a:r>
                  <a:rPr lang="zh-CN" altLang="en-US" b="1" dirty="0" smtClean="0">
                    <a:solidFill>
                      <a:srgbClr val="114454"/>
                    </a:solidFill>
                    <a:latin typeface="Nixie One"/>
                    <a:ea typeface="Nixie One"/>
                    <a:cs typeface="Nixie One"/>
                    <a:sym typeface="Nixie One"/>
                  </a:rPr>
                  <a:t>为：</a:t>
                </a:r>
                <a:endParaRPr lang="en-US" altLang="zh-CN" b="1" dirty="0" smtClean="0">
                  <a:solidFill>
                    <a:srgbClr val="114454"/>
                  </a:solidFill>
                  <a:latin typeface="Nixie One"/>
                  <a:ea typeface="Nixie One"/>
                  <a:cs typeface="Nixie One"/>
                  <a:sym typeface="Nixie O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smtClean="0">
                  <a:solidFill>
                    <a:srgbClr val="114454"/>
                  </a:solidFill>
                  <a:latin typeface="Nixie One"/>
                  <a:ea typeface="Nixie One"/>
                  <a:cs typeface="Nixie One"/>
                  <a:sym typeface="Nixie O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rgbClr val="114454"/>
                    </a:solidFill>
                    <a:latin typeface="Nixie One"/>
                    <a:ea typeface="Nixie One"/>
                    <a:cs typeface="Nixie One"/>
                    <a:sym typeface="Nixie One"/>
                  </a:rPr>
                  <a:t>在图</a:t>
                </a:r>
                <a:r>
                  <a:rPr lang="en-US" altLang="zh-CN" b="1" dirty="0" smtClean="0">
                    <a:solidFill>
                      <a:srgbClr val="114454"/>
                    </a:solidFill>
                    <a:latin typeface="Nixie One"/>
                    <a:ea typeface="Nixie One"/>
                    <a:cs typeface="Nixie One"/>
                    <a:sym typeface="Nixie One"/>
                  </a:rPr>
                  <a:t>1</a:t>
                </a:r>
                <a:r>
                  <a:rPr lang="zh-CN" altLang="en-US" b="1" dirty="0" smtClean="0">
                    <a:solidFill>
                      <a:srgbClr val="114454"/>
                    </a:solidFill>
                    <a:latin typeface="Nixie One"/>
                    <a:ea typeface="Nixie One"/>
                    <a:cs typeface="Nixie One"/>
                    <a:sym typeface="Nixie One"/>
                  </a:rPr>
                  <a:t>中 样本</a:t>
                </a:r>
                <a:r>
                  <a:rPr lang="en-US" altLang="zh-CN" b="1" dirty="0" smtClean="0">
                    <a:solidFill>
                      <a:srgbClr val="114454"/>
                    </a:solidFill>
                    <a:latin typeface="Nixie One"/>
                    <a:ea typeface="Nixie One"/>
                    <a:cs typeface="Nixie One"/>
                    <a:sym typeface="Nixie One"/>
                  </a:rPr>
                  <a:t>b</a:t>
                </a:r>
                <a:r>
                  <a:rPr lang="zh-CN" altLang="en-US" b="1" dirty="0" smtClean="0">
                    <a:solidFill>
                      <a:srgbClr val="114454"/>
                    </a:solidFill>
                    <a:latin typeface="Nixie One"/>
                    <a:ea typeface="Nixie One"/>
                    <a:cs typeface="Nixie One"/>
                    <a:sym typeface="Nixie One"/>
                  </a:rPr>
                  <a:t>和</a:t>
                </a:r>
                <a:r>
                  <a:rPr lang="en-US" altLang="zh-CN" b="1" dirty="0" smtClean="0">
                    <a:solidFill>
                      <a:srgbClr val="114454"/>
                    </a:solidFill>
                    <a:latin typeface="Nixie One"/>
                    <a:ea typeface="Nixie One"/>
                    <a:cs typeface="Nixie One"/>
                    <a:sym typeface="Nixie One"/>
                  </a:rPr>
                  <a:t>c</a:t>
                </a:r>
                <a:r>
                  <a:rPr lang="zh-CN" altLang="en-US" b="1" dirty="0" smtClean="0">
                    <a:solidFill>
                      <a:srgbClr val="114454"/>
                    </a:solidFill>
                    <a:latin typeface="Nixie One"/>
                    <a:ea typeface="Nixie One"/>
                    <a:cs typeface="Nixie One"/>
                    <a:sym typeface="Nixie One"/>
                  </a:rPr>
                  <a:t>为</a:t>
                </a:r>
                <a:r>
                  <a:rPr lang="en-US" altLang="zh-CN" b="1" dirty="0" smtClean="0">
                    <a:solidFill>
                      <a:srgbClr val="114454"/>
                    </a:solidFill>
                    <a:latin typeface="Nixie One"/>
                    <a:ea typeface="Nixie One"/>
                    <a:cs typeface="Nixie One"/>
                    <a:sym typeface="Nixie One"/>
                  </a:rPr>
                  <a:t>hub</a:t>
                </a:r>
                <a:endParaRPr lang="en" altLang="zh-CN" b="1" dirty="0">
                  <a:solidFill>
                    <a:srgbClr val="114454"/>
                  </a:solidFill>
                  <a:latin typeface="Nixie One"/>
                  <a:ea typeface="Nixie One"/>
                  <a:cs typeface="Nixie One"/>
                  <a:sym typeface="Nixie One"/>
                </a:endParaRPr>
              </a:p>
              <a:p>
                <a:pPr lvl="0">
                  <a:spcBef>
                    <a:spcPts val="0"/>
                  </a:spcBef>
                  <a:buNone/>
                </a:pPr>
                <a:endParaRPr dirty="0"/>
              </a:p>
            </p:txBody>
          </p:sp>
        </mc:Fallback>
      </mc:AlternateContent>
    </p:spTree>
    <p:extLst>
      <p:ext uri="{BB962C8B-B14F-4D97-AF65-F5344CB8AC3E}">
        <p14:creationId xmlns:p14="http://schemas.microsoft.com/office/powerpoint/2010/main" val="926530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p:nvPr/>
        </p:nvSpPr>
        <p:spPr>
          <a:xfrm>
            <a:off x="0" y="4288500"/>
            <a:ext cx="9144000" cy="247500"/>
          </a:xfrm>
          <a:prstGeom prst="rect">
            <a:avLst/>
          </a:prstGeom>
          <a:solidFill>
            <a:srgbClr val="165751"/>
          </a:solidFill>
          <a:ln>
            <a:noFill/>
          </a:ln>
        </p:spPr>
        <p:txBody>
          <a:bodyPr lIns="91425" tIns="91425" rIns="91425" bIns="91425" anchor="ctr" anchorCtr="0">
            <a:noAutofit/>
          </a:bodyPr>
          <a:lstStyle/>
          <a:p>
            <a:pPr lvl="0">
              <a:spcBef>
                <a:spcPts val="0"/>
              </a:spcBef>
              <a:buNone/>
            </a:pPr>
            <a:endParaRPr/>
          </a:p>
        </p:txBody>
      </p:sp>
      <p:sp>
        <p:nvSpPr>
          <p:cNvPr id="10" name="Shape 10"/>
          <p:cNvSpPr/>
          <p:nvPr/>
        </p:nvSpPr>
        <p:spPr>
          <a:xfrm>
            <a:off x="0" y="0"/>
            <a:ext cx="91440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a:solidFill>
                <a:srgbClr val="114454"/>
              </a:solidFill>
            </a:endParaRPr>
          </a:p>
        </p:txBody>
      </p:sp>
      <p:sp>
        <p:nvSpPr>
          <p:cNvPr id="11" name="Shape 11"/>
          <p:cNvSpPr/>
          <p:nvPr/>
        </p:nvSpPr>
        <p:spPr>
          <a:xfrm>
            <a:off x="0" y="500625"/>
            <a:ext cx="9144000" cy="3824100"/>
          </a:xfrm>
          <a:prstGeom prst="rect">
            <a:avLst/>
          </a:prstGeom>
          <a:solidFill>
            <a:srgbClr val="124057"/>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0" y="4493604"/>
            <a:ext cx="9144000" cy="1182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0" y="4584075"/>
            <a:ext cx="9144000" cy="5594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a:p>
        </p:txBody>
      </p:sp>
      <p:sp>
        <p:nvSpPr>
          <p:cNvPr id="14" name="Shape 14"/>
          <p:cNvSpPr txBox="1">
            <a:spLocks noGrp="1"/>
          </p:cNvSpPr>
          <p:nvPr>
            <p:ph type="ctrTitle"/>
          </p:nvPr>
        </p:nvSpPr>
        <p:spPr>
          <a:xfrm>
            <a:off x="685800" y="2601425"/>
            <a:ext cx="5810400" cy="1159799"/>
          </a:xfrm>
          <a:prstGeom prst="rect">
            <a:avLst/>
          </a:prstGeom>
        </p:spPr>
        <p:txBody>
          <a:bodyPr lIns="91425" tIns="91425" rIns="91425" bIns="91425" anchor="b" anchorCtr="0"/>
          <a:lstStyle>
            <a:lvl1pPr lvl="0">
              <a:spcBef>
                <a:spcPts val="0"/>
              </a:spcBef>
              <a:buSzPct val="100000"/>
              <a:defRPr sz="4800"/>
            </a:lvl1pPr>
            <a:lvl2pPr lvl="1" algn="ctr">
              <a:spcBef>
                <a:spcPts val="0"/>
              </a:spcBef>
              <a:buSzPct val="100000"/>
              <a:defRPr sz="6000"/>
            </a:lvl2pPr>
            <a:lvl3pPr lvl="2" algn="ctr">
              <a:spcBef>
                <a:spcPts val="0"/>
              </a:spcBef>
              <a:buSzPct val="100000"/>
              <a:defRPr sz="6000"/>
            </a:lvl3pPr>
            <a:lvl4pPr lvl="3" algn="ctr">
              <a:spcBef>
                <a:spcPts val="0"/>
              </a:spcBef>
              <a:buSzPct val="100000"/>
              <a:defRPr sz="6000"/>
            </a:lvl4pPr>
            <a:lvl5pPr lvl="4" algn="ctr">
              <a:spcBef>
                <a:spcPts val="0"/>
              </a:spcBef>
              <a:buSzPct val="100000"/>
              <a:defRPr sz="6000"/>
            </a:lvl5pPr>
            <a:lvl6pPr lvl="5" algn="ctr">
              <a:spcBef>
                <a:spcPts val="0"/>
              </a:spcBef>
              <a:buSzPct val="100000"/>
              <a:defRPr sz="6000"/>
            </a:lvl6pPr>
            <a:lvl7pPr lvl="6" algn="ctr">
              <a:spcBef>
                <a:spcPts val="0"/>
              </a:spcBef>
              <a:buSzPct val="100000"/>
              <a:defRPr sz="6000"/>
            </a:lvl7pPr>
            <a:lvl8pPr lvl="7" algn="ctr">
              <a:spcBef>
                <a:spcPts val="0"/>
              </a:spcBef>
              <a:buSzPct val="100000"/>
              <a:defRPr sz="6000"/>
            </a:lvl8pPr>
            <a:lvl9pPr lvl="8" algn="ctr">
              <a:spcBef>
                <a:spcPts val="0"/>
              </a:spcBef>
              <a:buSzPct val="100000"/>
              <a:defRPr sz="6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6"/>
        <p:cNvGrpSpPr/>
        <p:nvPr/>
      </p:nvGrpSpPr>
      <p:grpSpPr>
        <a:xfrm>
          <a:off x="0" y="0"/>
          <a:ext cx="0" cy="0"/>
          <a:chOff x="0" y="0"/>
          <a:chExt cx="0" cy="0"/>
        </a:xfrm>
      </p:grpSpPr>
      <p:sp>
        <p:nvSpPr>
          <p:cNvPr id="77" name="Shape 77"/>
          <p:cNvSpPr/>
          <p:nvPr/>
        </p:nvSpPr>
        <p:spPr>
          <a:xfrm>
            <a:off x="0" y="0"/>
            <a:ext cx="2472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a:solidFill>
                <a:srgbClr val="114454"/>
              </a:solidFill>
            </a:endParaRPr>
          </a:p>
        </p:txBody>
      </p:sp>
      <p:sp>
        <p:nvSpPr>
          <p:cNvPr id="78" name="Shape 78"/>
          <p:cNvSpPr/>
          <p:nvPr/>
        </p:nvSpPr>
        <p:spPr>
          <a:xfrm>
            <a:off x="0" y="500625"/>
            <a:ext cx="247200" cy="1058699"/>
          </a:xfrm>
          <a:prstGeom prst="rect">
            <a:avLst/>
          </a:prstGeom>
          <a:solidFill>
            <a:srgbClr val="124057"/>
          </a:solidFill>
          <a:ln>
            <a:noFill/>
          </a:ln>
        </p:spPr>
        <p:txBody>
          <a:bodyPr lIns="91425" tIns="91425" rIns="91425" bIns="91425" anchor="ctr" anchorCtr="0">
            <a:noAutofit/>
          </a:bodyPr>
          <a:lstStyle/>
          <a:p>
            <a:pPr lvl="0">
              <a:spcBef>
                <a:spcPts val="0"/>
              </a:spcBef>
              <a:buNone/>
            </a:pPr>
            <a:endParaRPr/>
          </a:p>
        </p:txBody>
      </p:sp>
      <p:sp>
        <p:nvSpPr>
          <p:cNvPr id="79" name="Shape 79"/>
          <p:cNvSpPr/>
          <p:nvPr/>
        </p:nvSpPr>
        <p:spPr>
          <a:xfrm>
            <a:off x="0" y="1553405"/>
            <a:ext cx="247200" cy="1532700"/>
          </a:xfrm>
          <a:prstGeom prst="rect">
            <a:avLst/>
          </a:prstGeom>
          <a:solidFill>
            <a:srgbClr val="165751"/>
          </a:solidFill>
          <a:ln>
            <a:noFill/>
          </a:ln>
        </p:spPr>
        <p:txBody>
          <a:bodyPr lIns="91425" tIns="91425" rIns="91425" bIns="91425" anchor="ctr" anchorCtr="0">
            <a:noAutofit/>
          </a:bodyPr>
          <a:lstStyle/>
          <a:p>
            <a:pPr lvl="0">
              <a:spcBef>
                <a:spcPts val="0"/>
              </a:spcBef>
              <a:buNone/>
            </a:pPr>
            <a:endParaRPr/>
          </a:p>
        </p:txBody>
      </p:sp>
      <p:sp>
        <p:nvSpPr>
          <p:cNvPr id="80" name="Shape 80"/>
          <p:cNvSpPr/>
          <p:nvPr/>
        </p:nvSpPr>
        <p:spPr>
          <a:xfrm>
            <a:off x="0" y="3086100"/>
            <a:ext cx="247200" cy="6054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a:p>
        </p:txBody>
      </p:sp>
      <p:sp>
        <p:nvSpPr>
          <p:cNvPr id="81" name="Shape 81"/>
          <p:cNvSpPr/>
          <p:nvPr/>
        </p:nvSpPr>
        <p:spPr>
          <a:xfrm>
            <a:off x="0" y="3691500"/>
            <a:ext cx="247200" cy="14519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style A">
    <p:spTree>
      <p:nvGrpSpPr>
        <p:cNvPr id="1" name="Shape 82"/>
        <p:cNvGrpSpPr/>
        <p:nvPr/>
      </p:nvGrpSpPr>
      <p:grpSpPr>
        <a:xfrm>
          <a:off x="0" y="0"/>
          <a:ext cx="0" cy="0"/>
          <a:chOff x="0" y="0"/>
          <a:chExt cx="0" cy="0"/>
        </a:xfrm>
      </p:grpSpPr>
      <p:sp>
        <p:nvSpPr>
          <p:cNvPr id="83" name="Shape 83"/>
          <p:cNvSpPr/>
          <p:nvPr/>
        </p:nvSpPr>
        <p:spPr>
          <a:xfrm>
            <a:off x="0" y="1148250"/>
            <a:ext cx="9144000" cy="2847000"/>
          </a:xfrm>
          <a:prstGeom prst="rect">
            <a:avLst/>
          </a:prstGeom>
          <a:solidFill>
            <a:srgbClr val="165751"/>
          </a:solidFill>
          <a:ln>
            <a:noFill/>
          </a:ln>
        </p:spPr>
        <p:txBody>
          <a:bodyPr lIns="91425" tIns="91425" rIns="91425" bIns="91425" anchor="ctr" anchorCtr="0">
            <a:noAutofit/>
          </a:bodyPr>
          <a:lstStyle/>
          <a:p>
            <a:pPr lvl="0">
              <a:spcBef>
                <a:spcPts val="0"/>
              </a:spcBef>
              <a:buNone/>
            </a:pPr>
            <a:endParaRPr/>
          </a:p>
        </p:txBody>
      </p:sp>
      <p:sp>
        <p:nvSpPr>
          <p:cNvPr id="84" name="Shape 84"/>
          <p:cNvSpPr/>
          <p:nvPr/>
        </p:nvSpPr>
        <p:spPr>
          <a:xfrm>
            <a:off x="0" y="0"/>
            <a:ext cx="91440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a:solidFill>
                <a:srgbClr val="114454"/>
              </a:solidFill>
            </a:endParaRPr>
          </a:p>
        </p:txBody>
      </p:sp>
      <p:sp>
        <p:nvSpPr>
          <p:cNvPr id="85" name="Shape 85"/>
          <p:cNvSpPr/>
          <p:nvPr/>
        </p:nvSpPr>
        <p:spPr>
          <a:xfrm>
            <a:off x="0" y="500624"/>
            <a:ext cx="9144000" cy="732000"/>
          </a:xfrm>
          <a:prstGeom prst="rect">
            <a:avLst/>
          </a:prstGeom>
          <a:solidFill>
            <a:srgbClr val="124057"/>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a:off x="0" y="3962800"/>
            <a:ext cx="9144000" cy="3702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a:p>
        </p:txBody>
      </p:sp>
      <p:sp>
        <p:nvSpPr>
          <p:cNvPr id="87" name="Shape 87"/>
          <p:cNvSpPr/>
          <p:nvPr/>
        </p:nvSpPr>
        <p:spPr>
          <a:xfrm>
            <a:off x="0" y="4333125"/>
            <a:ext cx="9144000" cy="8102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style B">
    <p:spTree>
      <p:nvGrpSpPr>
        <p:cNvPr id="1" name="Shape 88"/>
        <p:cNvGrpSpPr/>
        <p:nvPr/>
      </p:nvGrpSpPr>
      <p:grpSpPr>
        <a:xfrm>
          <a:off x="0" y="0"/>
          <a:ext cx="0" cy="0"/>
          <a:chOff x="0" y="0"/>
          <a:chExt cx="0" cy="0"/>
        </a:xfrm>
      </p:grpSpPr>
      <p:sp>
        <p:nvSpPr>
          <p:cNvPr id="89" name="Shape 89"/>
          <p:cNvSpPr/>
          <p:nvPr/>
        </p:nvSpPr>
        <p:spPr>
          <a:xfrm>
            <a:off x="0" y="4294550"/>
            <a:ext cx="9144000" cy="241199"/>
          </a:xfrm>
          <a:prstGeom prst="rect">
            <a:avLst/>
          </a:prstGeom>
          <a:solidFill>
            <a:srgbClr val="165751"/>
          </a:solidFill>
          <a:ln>
            <a:noFill/>
          </a:ln>
        </p:spPr>
        <p:txBody>
          <a:bodyPr lIns="91425" tIns="91425" rIns="91425" bIns="91425" anchor="ctr" anchorCtr="0">
            <a:noAutofit/>
          </a:bodyPr>
          <a:lstStyle/>
          <a:p>
            <a:pPr lvl="0">
              <a:spcBef>
                <a:spcPts val="0"/>
              </a:spcBef>
              <a:buNone/>
            </a:pPr>
            <a:endParaRPr/>
          </a:p>
        </p:txBody>
      </p:sp>
      <p:sp>
        <p:nvSpPr>
          <p:cNvPr id="90" name="Shape 90"/>
          <p:cNvSpPr/>
          <p:nvPr/>
        </p:nvSpPr>
        <p:spPr>
          <a:xfrm>
            <a:off x="0" y="0"/>
            <a:ext cx="91440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a:solidFill>
                <a:srgbClr val="114454"/>
              </a:solidFill>
            </a:endParaRPr>
          </a:p>
        </p:txBody>
      </p:sp>
      <p:sp>
        <p:nvSpPr>
          <p:cNvPr id="91" name="Shape 91"/>
          <p:cNvSpPr/>
          <p:nvPr/>
        </p:nvSpPr>
        <p:spPr>
          <a:xfrm>
            <a:off x="0" y="500625"/>
            <a:ext cx="9144000" cy="3824100"/>
          </a:xfrm>
          <a:prstGeom prst="rect">
            <a:avLst/>
          </a:prstGeom>
          <a:solidFill>
            <a:srgbClr val="124057"/>
          </a:solidFill>
          <a:ln>
            <a:noFill/>
          </a:ln>
        </p:spPr>
        <p:txBody>
          <a:bodyPr lIns="91425" tIns="91425" rIns="91425" bIns="91425" anchor="ctr" anchorCtr="0">
            <a:noAutofit/>
          </a:bodyPr>
          <a:lstStyle/>
          <a:p>
            <a:pPr lvl="0">
              <a:spcBef>
                <a:spcPts val="0"/>
              </a:spcBef>
              <a:buNone/>
            </a:pPr>
            <a:endParaRPr/>
          </a:p>
        </p:txBody>
      </p:sp>
      <p:sp>
        <p:nvSpPr>
          <p:cNvPr id="92" name="Shape 92"/>
          <p:cNvSpPr/>
          <p:nvPr/>
        </p:nvSpPr>
        <p:spPr>
          <a:xfrm>
            <a:off x="0" y="4493604"/>
            <a:ext cx="9144000" cy="1182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a:p>
        </p:txBody>
      </p:sp>
      <p:sp>
        <p:nvSpPr>
          <p:cNvPr id="93" name="Shape 93"/>
          <p:cNvSpPr/>
          <p:nvPr/>
        </p:nvSpPr>
        <p:spPr>
          <a:xfrm>
            <a:off x="0" y="4584075"/>
            <a:ext cx="9144000" cy="5594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4113600" y="2878750"/>
            <a:ext cx="4505699" cy="1159799"/>
          </a:xfrm>
          <a:prstGeom prst="rect">
            <a:avLst/>
          </a:prstGeom>
        </p:spPr>
        <p:txBody>
          <a:bodyPr lIns="91425" tIns="91425" rIns="91425" bIns="91425" anchor="b" anchorCtr="0"/>
          <a:lstStyle>
            <a:lvl1pPr lvl="0" rtl="0">
              <a:spcBef>
                <a:spcPts val="0"/>
              </a:spcBef>
              <a:buClr>
                <a:srgbClr val="114454"/>
              </a:buClr>
              <a:buSzPct val="100000"/>
              <a:defRPr sz="4800">
                <a:solidFill>
                  <a:srgbClr val="114454"/>
                </a:solidFill>
              </a:defRPr>
            </a:lvl1pPr>
            <a:lvl2pPr lvl="1" rtl="0">
              <a:spcBef>
                <a:spcPts val="0"/>
              </a:spcBef>
              <a:buClr>
                <a:srgbClr val="114454"/>
              </a:buClr>
              <a:buSzPct val="100000"/>
              <a:defRPr sz="4800">
                <a:solidFill>
                  <a:srgbClr val="114454"/>
                </a:solidFill>
              </a:defRPr>
            </a:lvl2pPr>
            <a:lvl3pPr lvl="2" rtl="0">
              <a:spcBef>
                <a:spcPts val="0"/>
              </a:spcBef>
              <a:buClr>
                <a:srgbClr val="114454"/>
              </a:buClr>
              <a:buSzPct val="100000"/>
              <a:defRPr sz="4800">
                <a:solidFill>
                  <a:srgbClr val="114454"/>
                </a:solidFill>
              </a:defRPr>
            </a:lvl3pPr>
            <a:lvl4pPr lvl="3" rtl="0">
              <a:spcBef>
                <a:spcPts val="0"/>
              </a:spcBef>
              <a:buClr>
                <a:srgbClr val="114454"/>
              </a:buClr>
              <a:buSzPct val="100000"/>
              <a:defRPr sz="4800">
                <a:solidFill>
                  <a:srgbClr val="114454"/>
                </a:solidFill>
              </a:defRPr>
            </a:lvl4pPr>
            <a:lvl5pPr lvl="4" rtl="0">
              <a:spcBef>
                <a:spcPts val="0"/>
              </a:spcBef>
              <a:buClr>
                <a:srgbClr val="114454"/>
              </a:buClr>
              <a:buSzPct val="100000"/>
              <a:defRPr sz="4800">
                <a:solidFill>
                  <a:srgbClr val="114454"/>
                </a:solidFill>
              </a:defRPr>
            </a:lvl5pPr>
            <a:lvl6pPr lvl="5" rtl="0">
              <a:spcBef>
                <a:spcPts val="0"/>
              </a:spcBef>
              <a:buClr>
                <a:srgbClr val="114454"/>
              </a:buClr>
              <a:buSzPct val="100000"/>
              <a:defRPr sz="4800">
                <a:solidFill>
                  <a:srgbClr val="114454"/>
                </a:solidFill>
              </a:defRPr>
            </a:lvl6pPr>
            <a:lvl7pPr lvl="6" rtl="0">
              <a:spcBef>
                <a:spcPts val="0"/>
              </a:spcBef>
              <a:buClr>
                <a:srgbClr val="114454"/>
              </a:buClr>
              <a:buSzPct val="100000"/>
              <a:defRPr sz="4800">
                <a:solidFill>
                  <a:srgbClr val="114454"/>
                </a:solidFill>
              </a:defRPr>
            </a:lvl7pPr>
            <a:lvl8pPr lvl="7" rtl="0">
              <a:spcBef>
                <a:spcPts val="0"/>
              </a:spcBef>
              <a:buClr>
                <a:srgbClr val="114454"/>
              </a:buClr>
              <a:buSzPct val="100000"/>
              <a:defRPr sz="4800">
                <a:solidFill>
                  <a:srgbClr val="114454"/>
                </a:solidFill>
              </a:defRPr>
            </a:lvl8pPr>
            <a:lvl9pPr lvl="8" rtl="0">
              <a:spcBef>
                <a:spcPts val="0"/>
              </a:spcBef>
              <a:buClr>
                <a:srgbClr val="114454"/>
              </a:buClr>
              <a:buSzPct val="100000"/>
              <a:defRPr sz="4800">
                <a:solidFill>
                  <a:srgbClr val="114454"/>
                </a:solidFill>
              </a:defRPr>
            </a:lvl9pPr>
          </a:lstStyle>
          <a:p>
            <a:endParaRPr/>
          </a:p>
        </p:txBody>
      </p:sp>
      <p:sp>
        <p:nvSpPr>
          <p:cNvPr id="17" name="Shape 17"/>
          <p:cNvSpPr txBox="1">
            <a:spLocks noGrp="1"/>
          </p:cNvSpPr>
          <p:nvPr>
            <p:ph type="subTitle" idx="1"/>
          </p:nvPr>
        </p:nvSpPr>
        <p:spPr>
          <a:xfrm>
            <a:off x="4113600" y="3983050"/>
            <a:ext cx="4505699" cy="784799"/>
          </a:xfrm>
          <a:prstGeom prst="rect">
            <a:avLst/>
          </a:prstGeom>
        </p:spPr>
        <p:txBody>
          <a:bodyPr lIns="91425" tIns="91425" rIns="91425" bIns="91425" anchor="t" anchorCtr="0"/>
          <a:lstStyle>
            <a:lvl1pPr lvl="0" rtl="0">
              <a:spcBef>
                <a:spcPts val="0"/>
              </a:spcBef>
              <a:buClr>
                <a:srgbClr val="94BF6E"/>
              </a:buClr>
              <a:buSzPct val="100000"/>
              <a:buNone/>
              <a:defRPr sz="1800" b="1">
                <a:solidFill>
                  <a:srgbClr val="94BF6E"/>
                </a:solidFill>
              </a:defRPr>
            </a:lvl1pPr>
            <a:lvl2pPr lvl="1" rtl="0">
              <a:spcBef>
                <a:spcPts val="0"/>
              </a:spcBef>
              <a:buClr>
                <a:srgbClr val="94BF6E"/>
              </a:buClr>
              <a:buSzPct val="100000"/>
              <a:buNone/>
              <a:defRPr sz="1800" b="1">
                <a:solidFill>
                  <a:srgbClr val="94BF6E"/>
                </a:solidFill>
              </a:defRPr>
            </a:lvl2pPr>
            <a:lvl3pPr lvl="2" rtl="0">
              <a:spcBef>
                <a:spcPts val="0"/>
              </a:spcBef>
              <a:buClr>
                <a:srgbClr val="94BF6E"/>
              </a:buClr>
              <a:buSzPct val="100000"/>
              <a:buNone/>
              <a:defRPr sz="1800" b="1">
                <a:solidFill>
                  <a:srgbClr val="94BF6E"/>
                </a:solidFill>
              </a:defRPr>
            </a:lvl3pPr>
            <a:lvl4pPr lvl="3" rtl="0">
              <a:spcBef>
                <a:spcPts val="0"/>
              </a:spcBef>
              <a:buClr>
                <a:srgbClr val="94BF6E"/>
              </a:buClr>
              <a:buNone/>
              <a:defRPr b="1">
                <a:solidFill>
                  <a:srgbClr val="94BF6E"/>
                </a:solidFill>
              </a:defRPr>
            </a:lvl4pPr>
            <a:lvl5pPr lvl="4" rtl="0">
              <a:spcBef>
                <a:spcPts val="0"/>
              </a:spcBef>
              <a:buClr>
                <a:srgbClr val="94BF6E"/>
              </a:buClr>
              <a:buNone/>
              <a:defRPr b="1">
                <a:solidFill>
                  <a:srgbClr val="94BF6E"/>
                </a:solidFill>
              </a:defRPr>
            </a:lvl5pPr>
            <a:lvl6pPr lvl="5" rtl="0">
              <a:spcBef>
                <a:spcPts val="0"/>
              </a:spcBef>
              <a:buClr>
                <a:srgbClr val="94BF6E"/>
              </a:buClr>
              <a:buNone/>
              <a:defRPr b="1">
                <a:solidFill>
                  <a:srgbClr val="94BF6E"/>
                </a:solidFill>
              </a:defRPr>
            </a:lvl6pPr>
            <a:lvl7pPr lvl="6" rtl="0">
              <a:spcBef>
                <a:spcPts val="0"/>
              </a:spcBef>
              <a:buClr>
                <a:srgbClr val="94BF6E"/>
              </a:buClr>
              <a:buNone/>
              <a:defRPr b="1">
                <a:solidFill>
                  <a:srgbClr val="94BF6E"/>
                </a:solidFill>
              </a:defRPr>
            </a:lvl7pPr>
            <a:lvl8pPr lvl="7" rtl="0">
              <a:spcBef>
                <a:spcPts val="0"/>
              </a:spcBef>
              <a:buClr>
                <a:srgbClr val="94BF6E"/>
              </a:buClr>
              <a:buNone/>
              <a:defRPr b="1">
                <a:solidFill>
                  <a:srgbClr val="94BF6E"/>
                </a:solidFill>
              </a:defRPr>
            </a:lvl8pPr>
            <a:lvl9pPr lvl="8" rtl="0">
              <a:spcBef>
                <a:spcPts val="0"/>
              </a:spcBef>
              <a:buClr>
                <a:srgbClr val="94BF6E"/>
              </a:buClr>
              <a:buNone/>
              <a:defRPr b="1">
                <a:solidFill>
                  <a:srgbClr val="94BF6E"/>
                </a:solidFill>
              </a:defRPr>
            </a:lvl9pPr>
          </a:lstStyle>
          <a:p>
            <a:endParaRPr/>
          </a:p>
        </p:txBody>
      </p:sp>
      <p:sp>
        <p:nvSpPr>
          <p:cNvPr id="18" name="Shape 18"/>
          <p:cNvSpPr/>
          <p:nvPr/>
        </p:nvSpPr>
        <p:spPr>
          <a:xfrm>
            <a:off x="0" y="4288499"/>
            <a:ext cx="3474300" cy="247500"/>
          </a:xfrm>
          <a:prstGeom prst="rect">
            <a:avLst/>
          </a:prstGeom>
          <a:solidFill>
            <a:srgbClr val="165751"/>
          </a:solidFill>
          <a:ln>
            <a:noFill/>
          </a:ln>
        </p:spPr>
        <p:txBody>
          <a:bodyPr lIns="91425" tIns="91425" rIns="91425" bIns="91425" anchor="ctr" anchorCtr="0">
            <a:noAutofit/>
          </a:bodyPr>
          <a:lstStyle/>
          <a:p>
            <a:pPr lvl="0">
              <a:spcBef>
                <a:spcPts val="0"/>
              </a:spcBef>
              <a:buNone/>
            </a:pPr>
            <a:endParaRPr/>
          </a:p>
        </p:txBody>
      </p:sp>
      <p:sp>
        <p:nvSpPr>
          <p:cNvPr id="19" name="Shape 19"/>
          <p:cNvSpPr/>
          <p:nvPr/>
        </p:nvSpPr>
        <p:spPr>
          <a:xfrm>
            <a:off x="0" y="0"/>
            <a:ext cx="34743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a:solidFill>
                <a:srgbClr val="114454"/>
              </a:solidFill>
            </a:endParaRPr>
          </a:p>
        </p:txBody>
      </p:sp>
      <p:sp>
        <p:nvSpPr>
          <p:cNvPr id="20" name="Shape 20"/>
          <p:cNvSpPr/>
          <p:nvPr/>
        </p:nvSpPr>
        <p:spPr>
          <a:xfrm>
            <a:off x="0" y="500625"/>
            <a:ext cx="3474300" cy="3824100"/>
          </a:xfrm>
          <a:prstGeom prst="rect">
            <a:avLst/>
          </a:prstGeom>
          <a:solidFill>
            <a:srgbClr val="124057"/>
          </a:solidFill>
          <a:ln>
            <a:noFill/>
          </a:ln>
        </p:spPr>
        <p:txBody>
          <a:bodyPr lIns="91425" tIns="91425" rIns="91425" bIns="91425" anchor="ctr" anchorCtr="0">
            <a:noAutofit/>
          </a:bodyPr>
          <a:lstStyle/>
          <a:p>
            <a:pPr lvl="0">
              <a:spcBef>
                <a:spcPts val="0"/>
              </a:spcBef>
              <a:buNone/>
            </a:pPr>
            <a:endParaRPr/>
          </a:p>
        </p:txBody>
      </p:sp>
      <p:sp>
        <p:nvSpPr>
          <p:cNvPr id="21" name="Shape 21"/>
          <p:cNvSpPr/>
          <p:nvPr/>
        </p:nvSpPr>
        <p:spPr>
          <a:xfrm>
            <a:off x="0" y="4493604"/>
            <a:ext cx="3474300" cy="1182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a:off x="0" y="4584075"/>
            <a:ext cx="3474300" cy="5594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a:p>
        </p:txBody>
      </p:sp>
      <p:pic>
        <p:nvPicPr>
          <p:cNvPr id="10" name="图片 6" descr="校徽+校名立体图.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313830" y="18992"/>
            <a:ext cx="2824099" cy="9687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23"/>
        <p:cNvGrpSpPr/>
        <p:nvPr/>
      </p:nvGrpSpPr>
      <p:grpSpPr>
        <a:xfrm>
          <a:off x="0" y="0"/>
          <a:ext cx="0" cy="0"/>
          <a:chOff x="0" y="0"/>
          <a:chExt cx="0" cy="0"/>
        </a:xfrm>
      </p:grpSpPr>
      <p:sp>
        <p:nvSpPr>
          <p:cNvPr id="24" name="Shape 24"/>
          <p:cNvSpPr/>
          <p:nvPr/>
        </p:nvSpPr>
        <p:spPr>
          <a:xfrm>
            <a:off x="0" y="1148250"/>
            <a:ext cx="9144000" cy="2847000"/>
          </a:xfrm>
          <a:prstGeom prst="rect">
            <a:avLst/>
          </a:prstGeom>
          <a:solidFill>
            <a:srgbClr val="165751"/>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a:off x="3398537" y="1599537"/>
            <a:ext cx="2346925" cy="1944425"/>
          </a:xfrm>
          <a:prstGeom prst="rect">
            <a:avLst/>
          </a:prstGeom>
        </p:spPr>
        <p:txBody>
          <a:bodyPr>
            <a:prstTxWarp prst="textPlain">
              <a:avLst/>
            </a:prstTxWarp>
          </a:bodyPr>
          <a:lstStyle/>
          <a:p>
            <a:pPr lvl="0" algn="ctr"/>
            <a:r>
              <a:rPr b="0" i="0">
                <a:ln>
                  <a:noFill/>
                </a:ln>
                <a:solidFill>
                  <a:srgbClr val="0E3142">
                    <a:alpha val="20380"/>
                  </a:srgbClr>
                </a:solidFill>
                <a:latin typeface="Impact"/>
              </a:rPr>
              <a:t>“</a:t>
            </a:r>
          </a:p>
        </p:txBody>
      </p:sp>
      <p:sp>
        <p:nvSpPr>
          <p:cNvPr id="26" name="Shape 26"/>
          <p:cNvSpPr/>
          <p:nvPr/>
        </p:nvSpPr>
        <p:spPr>
          <a:xfrm>
            <a:off x="0" y="0"/>
            <a:ext cx="91440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a:solidFill>
                <a:srgbClr val="114454"/>
              </a:solidFill>
            </a:endParaRPr>
          </a:p>
        </p:txBody>
      </p:sp>
      <p:sp>
        <p:nvSpPr>
          <p:cNvPr id="27" name="Shape 27"/>
          <p:cNvSpPr/>
          <p:nvPr/>
        </p:nvSpPr>
        <p:spPr>
          <a:xfrm>
            <a:off x="0" y="500624"/>
            <a:ext cx="9144000" cy="732000"/>
          </a:xfrm>
          <a:prstGeom prst="rect">
            <a:avLst/>
          </a:prstGeom>
          <a:solidFill>
            <a:srgbClr val="124057"/>
          </a:solidFill>
          <a:ln>
            <a:noFill/>
          </a:ln>
        </p:spPr>
        <p:txBody>
          <a:bodyPr lIns="91425" tIns="91425" rIns="91425" bIns="91425" anchor="ctr" anchorCtr="0">
            <a:noAutofit/>
          </a:bodyPr>
          <a:lstStyle/>
          <a:p>
            <a:pPr lvl="0">
              <a:spcBef>
                <a:spcPts val="0"/>
              </a:spcBef>
              <a:buNone/>
            </a:pPr>
            <a:endParaRPr/>
          </a:p>
        </p:txBody>
      </p:sp>
      <p:sp>
        <p:nvSpPr>
          <p:cNvPr id="28" name="Shape 28"/>
          <p:cNvSpPr/>
          <p:nvPr/>
        </p:nvSpPr>
        <p:spPr>
          <a:xfrm>
            <a:off x="0" y="3962800"/>
            <a:ext cx="9144000" cy="3702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a:p>
        </p:txBody>
      </p:sp>
      <p:sp>
        <p:nvSpPr>
          <p:cNvPr id="29" name="Shape 29"/>
          <p:cNvSpPr/>
          <p:nvPr/>
        </p:nvSpPr>
        <p:spPr>
          <a:xfrm>
            <a:off x="0" y="4333125"/>
            <a:ext cx="9144000" cy="8102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a:p>
        </p:txBody>
      </p:sp>
      <p:sp>
        <p:nvSpPr>
          <p:cNvPr id="30" name="Shape 30"/>
          <p:cNvSpPr txBox="1">
            <a:spLocks noGrp="1"/>
          </p:cNvSpPr>
          <p:nvPr>
            <p:ph type="body" idx="1"/>
          </p:nvPr>
        </p:nvSpPr>
        <p:spPr>
          <a:xfrm>
            <a:off x="1556175" y="2300275"/>
            <a:ext cx="6031800" cy="605100"/>
          </a:xfrm>
          <a:prstGeom prst="rect">
            <a:avLst/>
          </a:prstGeom>
        </p:spPr>
        <p:txBody>
          <a:bodyPr lIns="91425" tIns="91425" rIns="91425" bIns="91425" anchor="ctr" anchorCtr="0"/>
          <a:lstStyle>
            <a:lvl1pPr lvl="0" algn="ctr" rtl="0">
              <a:spcBef>
                <a:spcPts val="0"/>
              </a:spcBef>
              <a:buClr>
                <a:srgbClr val="FFFFFF"/>
              </a:buClr>
              <a:buSzPct val="100000"/>
              <a:defRPr sz="2000">
                <a:solidFill>
                  <a:srgbClr val="FFFFFF"/>
                </a:solidFill>
              </a:defRPr>
            </a:lvl1pPr>
            <a:lvl2pPr lvl="1" algn="ctr" rtl="0">
              <a:spcBef>
                <a:spcPts val="0"/>
              </a:spcBef>
              <a:buClr>
                <a:srgbClr val="FFFFFF"/>
              </a:buClr>
              <a:buSzPct val="100000"/>
              <a:defRPr sz="2000">
                <a:solidFill>
                  <a:srgbClr val="FFFFFF"/>
                </a:solidFill>
              </a:defRPr>
            </a:lvl2pPr>
            <a:lvl3pPr lvl="2" algn="ctr" rtl="0">
              <a:spcBef>
                <a:spcPts val="0"/>
              </a:spcBef>
              <a:buClr>
                <a:srgbClr val="FFFFFF"/>
              </a:buClr>
              <a:buSzPct val="100000"/>
              <a:defRPr sz="2000">
                <a:solidFill>
                  <a:srgbClr val="FFFFFF"/>
                </a:solidFill>
              </a:defRPr>
            </a:lvl3pPr>
            <a:lvl4pPr lvl="3" algn="ctr" rtl="0">
              <a:spcBef>
                <a:spcPts val="0"/>
              </a:spcBef>
              <a:buClr>
                <a:srgbClr val="FFFFFF"/>
              </a:buClr>
              <a:buSzPct val="100000"/>
              <a:defRPr sz="2000">
                <a:solidFill>
                  <a:srgbClr val="FFFFFF"/>
                </a:solidFill>
              </a:defRPr>
            </a:lvl4pPr>
            <a:lvl5pPr lvl="4" algn="ctr" rtl="0">
              <a:spcBef>
                <a:spcPts val="0"/>
              </a:spcBef>
              <a:buClr>
                <a:srgbClr val="FFFFFF"/>
              </a:buClr>
              <a:buSzPct val="100000"/>
              <a:defRPr sz="2000">
                <a:solidFill>
                  <a:srgbClr val="FFFFFF"/>
                </a:solidFill>
              </a:defRPr>
            </a:lvl5pPr>
            <a:lvl6pPr lvl="5" algn="ctr" rtl="0">
              <a:spcBef>
                <a:spcPts val="0"/>
              </a:spcBef>
              <a:buClr>
                <a:srgbClr val="FFFFFF"/>
              </a:buClr>
              <a:buSzPct val="100000"/>
              <a:defRPr sz="2000">
                <a:solidFill>
                  <a:srgbClr val="FFFFFF"/>
                </a:solidFill>
              </a:defRPr>
            </a:lvl6pPr>
            <a:lvl7pPr lvl="6" algn="ctr" rtl="0">
              <a:spcBef>
                <a:spcPts val="0"/>
              </a:spcBef>
              <a:buClr>
                <a:srgbClr val="FFFFFF"/>
              </a:buClr>
              <a:buSzPct val="100000"/>
              <a:defRPr sz="2000">
                <a:solidFill>
                  <a:srgbClr val="FFFFFF"/>
                </a:solidFill>
              </a:defRPr>
            </a:lvl7pPr>
            <a:lvl8pPr lvl="7" algn="ctr" rtl="0">
              <a:spcBef>
                <a:spcPts val="0"/>
              </a:spcBef>
              <a:buClr>
                <a:srgbClr val="FFFFFF"/>
              </a:buClr>
              <a:buSzPct val="100000"/>
              <a:defRPr sz="2000">
                <a:solidFill>
                  <a:srgbClr val="FFFFFF"/>
                </a:solidFill>
              </a:defRPr>
            </a:lvl8pPr>
            <a:lvl9pPr lvl="8" algn="ctr">
              <a:spcBef>
                <a:spcPts val="0"/>
              </a:spcBef>
              <a:buClr>
                <a:srgbClr val="FFFFFF"/>
              </a:buClr>
              <a:buSzPct val="100000"/>
              <a:defRPr sz="2000">
                <a:solidFill>
                  <a:srgbClr val="FFFFFF"/>
                </a:solidFill>
              </a:defRPr>
            </a:lvl9pPr>
          </a:lstStyle>
          <a:p>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31"/>
        <p:cNvGrpSpPr/>
        <p:nvPr/>
      </p:nvGrpSpPr>
      <p:grpSpPr>
        <a:xfrm>
          <a:off x="0" y="0"/>
          <a:ext cx="0" cy="0"/>
          <a:chOff x="0" y="0"/>
          <a:chExt cx="0" cy="0"/>
        </a:xfrm>
      </p:grpSpPr>
      <p:sp>
        <p:nvSpPr>
          <p:cNvPr id="32" name="Shape 32"/>
          <p:cNvSpPr/>
          <p:nvPr/>
        </p:nvSpPr>
        <p:spPr>
          <a:xfrm>
            <a:off x="0" y="0"/>
            <a:ext cx="2472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a:solidFill>
                <a:srgbClr val="114454"/>
              </a:solidFill>
            </a:endParaRPr>
          </a:p>
        </p:txBody>
      </p:sp>
      <p:sp>
        <p:nvSpPr>
          <p:cNvPr id="33" name="Shape 33"/>
          <p:cNvSpPr/>
          <p:nvPr/>
        </p:nvSpPr>
        <p:spPr>
          <a:xfrm>
            <a:off x="0" y="-2295"/>
            <a:ext cx="4572000" cy="1058699"/>
          </a:xfrm>
          <a:prstGeom prst="rect">
            <a:avLst/>
          </a:prstGeom>
          <a:solidFill>
            <a:srgbClr val="124057"/>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1056404"/>
            <a:ext cx="247200" cy="2029701"/>
          </a:xfrm>
          <a:prstGeom prst="rect">
            <a:avLst/>
          </a:prstGeom>
          <a:solidFill>
            <a:srgbClr val="165751"/>
          </a:solidFill>
          <a:ln>
            <a:noFill/>
          </a:ln>
        </p:spPr>
        <p:txBody>
          <a:bodyPr lIns="91425" tIns="91425" rIns="91425" bIns="91425" anchor="ctr" anchorCtr="0">
            <a:noAutofit/>
          </a:bodyPr>
          <a:lstStyle/>
          <a:p>
            <a:pPr lvl="0">
              <a:spcBef>
                <a:spcPts val="0"/>
              </a:spcBef>
              <a:buNone/>
            </a:pPr>
            <a:endParaRPr/>
          </a:p>
        </p:txBody>
      </p:sp>
      <p:sp>
        <p:nvSpPr>
          <p:cNvPr id="35" name="Shape 35"/>
          <p:cNvSpPr/>
          <p:nvPr/>
        </p:nvSpPr>
        <p:spPr>
          <a:xfrm>
            <a:off x="0" y="3086100"/>
            <a:ext cx="247200" cy="6054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a:p>
        </p:txBody>
      </p:sp>
      <p:sp>
        <p:nvSpPr>
          <p:cNvPr id="36" name="Shape 36"/>
          <p:cNvSpPr/>
          <p:nvPr/>
        </p:nvSpPr>
        <p:spPr>
          <a:xfrm>
            <a:off x="0" y="3691500"/>
            <a:ext cx="247200" cy="14519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a:p>
        </p:txBody>
      </p:sp>
      <p:cxnSp>
        <p:nvCxnSpPr>
          <p:cNvPr id="37" name="Shape 37"/>
          <p:cNvCxnSpPr/>
          <p:nvPr/>
        </p:nvCxnSpPr>
        <p:spPr>
          <a:xfrm>
            <a:off x="1037450" y="288517"/>
            <a:ext cx="0" cy="470700"/>
          </a:xfrm>
          <a:prstGeom prst="straightConnector1">
            <a:avLst/>
          </a:prstGeom>
          <a:noFill/>
          <a:ln w="9525" cap="flat" cmpd="sng">
            <a:solidFill>
              <a:srgbClr val="18637B"/>
            </a:solidFill>
            <a:prstDash val="solid"/>
            <a:round/>
            <a:headEnd type="none" w="lg" len="lg"/>
            <a:tailEnd type="none" w="lg" len="lg"/>
          </a:ln>
        </p:spPr>
      </p:cxnSp>
      <p:sp>
        <p:nvSpPr>
          <p:cNvPr id="38" name="Shape 38"/>
          <p:cNvSpPr txBox="1">
            <a:spLocks noGrp="1"/>
          </p:cNvSpPr>
          <p:nvPr>
            <p:ph type="title"/>
          </p:nvPr>
        </p:nvSpPr>
        <p:spPr>
          <a:xfrm>
            <a:off x="1146025" y="373"/>
            <a:ext cx="3208799" cy="10287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9" name="Shape 39"/>
          <p:cNvSpPr txBox="1">
            <a:spLocks noGrp="1"/>
          </p:cNvSpPr>
          <p:nvPr>
            <p:ph type="body" idx="1"/>
          </p:nvPr>
        </p:nvSpPr>
        <p:spPr>
          <a:xfrm>
            <a:off x="1146025" y="1767275"/>
            <a:ext cx="7540800" cy="3158699"/>
          </a:xfrm>
          <a:prstGeom prst="rect">
            <a:avLst/>
          </a:prstGeom>
        </p:spPr>
        <p:txBody>
          <a:bodyPr lIns="91425" tIns="91425" rIns="91425" bIns="91425" anchor="t" anchorCtr="0"/>
          <a:lstStyle>
            <a:lvl1pPr lvl="0">
              <a:spcBef>
                <a:spcPts val="0"/>
              </a:spcBef>
              <a:buSzPct val="100000"/>
              <a:defRPr sz="2800"/>
            </a:lvl1pPr>
            <a:lvl2pPr lvl="1">
              <a:spcBef>
                <a:spcPts val="0"/>
              </a:spcBef>
              <a:buSzPct val="100000"/>
              <a:defRPr sz="2800"/>
            </a:lvl2pPr>
            <a:lvl3pPr lvl="2">
              <a:spcBef>
                <a:spcPts val="0"/>
              </a:spcBef>
              <a:buSzPct val="100000"/>
              <a:defRPr sz="2800"/>
            </a:lvl3pPr>
            <a:lvl4pPr lvl="3">
              <a:spcBef>
                <a:spcPts val="0"/>
              </a:spcBef>
              <a:buSzPct val="100000"/>
              <a:defRPr sz="2800"/>
            </a:lvl4pPr>
            <a:lvl5pPr lvl="4">
              <a:spcBef>
                <a:spcPts val="0"/>
              </a:spcBef>
              <a:buSzPct val="100000"/>
              <a:defRPr sz="2800"/>
            </a:lvl5pPr>
            <a:lvl6pPr lvl="5">
              <a:spcBef>
                <a:spcPts val="0"/>
              </a:spcBef>
              <a:buSzPct val="100000"/>
              <a:defRPr sz="2800"/>
            </a:lvl6pPr>
            <a:lvl7pPr lvl="6">
              <a:spcBef>
                <a:spcPts val="0"/>
              </a:spcBef>
              <a:buSzPct val="100000"/>
              <a:defRPr sz="2800"/>
            </a:lvl7pPr>
            <a:lvl8pPr lvl="7">
              <a:spcBef>
                <a:spcPts val="0"/>
              </a:spcBef>
              <a:buSzPct val="100000"/>
              <a:defRPr sz="2800"/>
            </a:lvl8pPr>
            <a:lvl9pPr lvl="8">
              <a:spcBef>
                <a:spcPts val="0"/>
              </a:spcBef>
              <a:buSzPct val="100000"/>
              <a:defRPr sz="2800"/>
            </a:lvl9pPr>
          </a:lstStyle>
          <a:p>
            <a:endParaRPr/>
          </a:p>
        </p:txBody>
      </p:sp>
      <p:pic>
        <p:nvPicPr>
          <p:cNvPr id="11" name="图片 6" descr="校徽+校名立体图.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313830" y="9848"/>
            <a:ext cx="2824099" cy="9687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40"/>
        <p:cNvGrpSpPr/>
        <p:nvPr/>
      </p:nvGrpSpPr>
      <p:grpSpPr>
        <a:xfrm>
          <a:off x="0" y="0"/>
          <a:ext cx="0" cy="0"/>
          <a:chOff x="0" y="0"/>
          <a:chExt cx="0" cy="0"/>
        </a:xfrm>
      </p:grpSpPr>
      <p:sp>
        <p:nvSpPr>
          <p:cNvPr id="41" name="Shape 41"/>
          <p:cNvSpPr/>
          <p:nvPr/>
        </p:nvSpPr>
        <p:spPr>
          <a:xfrm>
            <a:off x="0" y="0"/>
            <a:ext cx="2472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a:solidFill>
                <a:srgbClr val="114454"/>
              </a:solidFill>
            </a:endParaRPr>
          </a:p>
        </p:txBody>
      </p:sp>
      <p:sp>
        <p:nvSpPr>
          <p:cNvPr id="42" name="Shape 42"/>
          <p:cNvSpPr/>
          <p:nvPr/>
        </p:nvSpPr>
        <p:spPr>
          <a:xfrm>
            <a:off x="0" y="-2295"/>
            <a:ext cx="4572000" cy="1058699"/>
          </a:xfrm>
          <a:prstGeom prst="rect">
            <a:avLst/>
          </a:prstGeom>
          <a:solidFill>
            <a:srgbClr val="124057"/>
          </a:solidFill>
          <a:ln>
            <a:noFill/>
          </a:ln>
        </p:spPr>
        <p:txBody>
          <a:bodyPr lIns="91425" tIns="91425" rIns="91425" bIns="91425" anchor="ctr" anchorCtr="0">
            <a:noAutofit/>
          </a:bodyPr>
          <a:lstStyle/>
          <a:p>
            <a:pPr lvl="0">
              <a:spcBef>
                <a:spcPts val="0"/>
              </a:spcBef>
              <a:buNone/>
            </a:pPr>
            <a:endParaRPr/>
          </a:p>
        </p:txBody>
      </p:sp>
      <p:sp>
        <p:nvSpPr>
          <p:cNvPr id="43" name="Shape 43"/>
          <p:cNvSpPr/>
          <p:nvPr/>
        </p:nvSpPr>
        <p:spPr>
          <a:xfrm>
            <a:off x="0" y="1056404"/>
            <a:ext cx="247200" cy="2029701"/>
          </a:xfrm>
          <a:prstGeom prst="rect">
            <a:avLst/>
          </a:prstGeom>
          <a:solidFill>
            <a:srgbClr val="165751"/>
          </a:solidFill>
          <a:ln>
            <a:noFill/>
          </a:ln>
        </p:spPr>
        <p:txBody>
          <a:bodyPr lIns="91425" tIns="91425" rIns="91425" bIns="91425" anchor="ctr" anchorCtr="0">
            <a:noAutofit/>
          </a:bodyPr>
          <a:lstStyle/>
          <a:p>
            <a:pPr lvl="0">
              <a:spcBef>
                <a:spcPts val="0"/>
              </a:spcBef>
              <a:buNone/>
            </a:pPr>
            <a:endParaRPr/>
          </a:p>
        </p:txBody>
      </p:sp>
      <p:sp>
        <p:nvSpPr>
          <p:cNvPr id="44" name="Shape 44"/>
          <p:cNvSpPr/>
          <p:nvPr/>
        </p:nvSpPr>
        <p:spPr>
          <a:xfrm>
            <a:off x="0" y="3086100"/>
            <a:ext cx="247200" cy="6054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a:p>
        </p:txBody>
      </p:sp>
      <p:sp>
        <p:nvSpPr>
          <p:cNvPr id="45" name="Shape 45"/>
          <p:cNvSpPr/>
          <p:nvPr/>
        </p:nvSpPr>
        <p:spPr>
          <a:xfrm>
            <a:off x="0" y="3691500"/>
            <a:ext cx="247200" cy="14519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a:p>
        </p:txBody>
      </p:sp>
      <p:cxnSp>
        <p:nvCxnSpPr>
          <p:cNvPr id="46" name="Shape 46"/>
          <p:cNvCxnSpPr/>
          <p:nvPr/>
        </p:nvCxnSpPr>
        <p:spPr>
          <a:xfrm>
            <a:off x="1037450" y="306805"/>
            <a:ext cx="0" cy="470700"/>
          </a:xfrm>
          <a:prstGeom prst="straightConnector1">
            <a:avLst/>
          </a:prstGeom>
          <a:noFill/>
          <a:ln w="9525" cap="flat" cmpd="sng">
            <a:solidFill>
              <a:srgbClr val="18637B"/>
            </a:solidFill>
            <a:prstDash val="solid"/>
            <a:round/>
            <a:headEnd type="none" w="lg" len="lg"/>
            <a:tailEnd type="none" w="lg" len="lg"/>
          </a:ln>
        </p:spPr>
      </p:cxnSp>
      <p:sp>
        <p:nvSpPr>
          <p:cNvPr id="47" name="Shape 47"/>
          <p:cNvSpPr txBox="1">
            <a:spLocks noGrp="1"/>
          </p:cNvSpPr>
          <p:nvPr>
            <p:ph type="title"/>
          </p:nvPr>
        </p:nvSpPr>
        <p:spPr>
          <a:xfrm>
            <a:off x="1146025" y="27805"/>
            <a:ext cx="3208799" cy="10287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8" name="Shape 48"/>
          <p:cNvSpPr txBox="1">
            <a:spLocks noGrp="1"/>
          </p:cNvSpPr>
          <p:nvPr>
            <p:ph type="body" idx="1"/>
          </p:nvPr>
        </p:nvSpPr>
        <p:spPr>
          <a:xfrm>
            <a:off x="1146025" y="1767275"/>
            <a:ext cx="3660300" cy="3158699"/>
          </a:xfrm>
          <a:prstGeom prst="rect">
            <a:avLst/>
          </a:prstGeom>
        </p:spPr>
        <p:txBody>
          <a:bodyPr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49" name="Shape 49"/>
          <p:cNvSpPr txBox="1">
            <a:spLocks noGrp="1"/>
          </p:cNvSpPr>
          <p:nvPr>
            <p:ph type="body" idx="2"/>
          </p:nvPr>
        </p:nvSpPr>
        <p:spPr>
          <a:xfrm>
            <a:off x="5026623" y="1767275"/>
            <a:ext cx="3660300" cy="3158699"/>
          </a:xfrm>
          <a:prstGeom prst="rect">
            <a:avLst/>
          </a:prstGeom>
        </p:spPr>
        <p:txBody>
          <a:bodyPr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pic>
        <p:nvPicPr>
          <p:cNvPr id="12" name="图片 6" descr="校徽+校名立体图.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313830" y="9848"/>
            <a:ext cx="2824099" cy="9687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Shape 41"/>
          <p:cNvSpPr/>
          <p:nvPr userDrawn="1"/>
        </p:nvSpPr>
        <p:spPr>
          <a:xfrm>
            <a:off x="0" y="0"/>
            <a:ext cx="2472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a:solidFill>
                <a:srgbClr val="114454"/>
              </a:solidFill>
            </a:endParaRPr>
          </a:p>
        </p:txBody>
      </p:sp>
      <p:sp>
        <p:nvSpPr>
          <p:cNvPr id="4" name="Shape 42"/>
          <p:cNvSpPr/>
          <p:nvPr userDrawn="1"/>
        </p:nvSpPr>
        <p:spPr>
          <a:xfrm>
            <a:off x="0" y="-2295"/>
            <a:ext cx="4572000" cy="1058699"/>
          </a:xfrm>
          <a:prstGeom prst="rect">
            <a:avLst/>
          </a:prstGeom>
          <a:solidFill>
            <a:srgbClr val="124057"/>
          </a:solidFill>
          <a:ln>
            <a:noFill/>
          </a:ln>
        </p:spPr>
        <p:txBody>
          <a:bodyPr lIns="91425" tIns="91425" rIns="91425" bIns="91425" anchor="ctr" anchorCtr="0">
            <a:noAutofit/>
          </a:bodyPr>
          <a:lstStyle/>
          <a:p>
            <a:pPr lvl="0">
              <a:spcBef>
                <a:spcPts val="0"/>
              </a:spcBef>
              <a:buNone/>
            </a:pPr>
            <a:endParaRPr/>
          </a:p>
        </p:txBody>
      </p:sp>
      <p:sp>
        <p:nvSpPr>
          <p:cNvPr id="5" name="Shape 43"/>
          <p:cNvSpPr/>
          <p:nvPr userDrawn="1"/>
        </p:nvSpPr>
        <p:spPr>
          <a:xfrm>
            <a:off x="0" y="1056404"/>
            <a:ext cx="247200" cy="2029701"/>
          </a:xfrm>
          <a:prstGeom prst="rect">
            <a:avLst/>
          </a:prstGeom>
          <a:solidFill>
            <a:srgbClr val="165751"/>
          </a:solidFill>
          <a:ln>
            <a:noFill/>
          </a:ln>
        </p:spPr>
        <p:txBody>
          <a:bodyPr lIns="91425" tIns="91425" rIns="91425" bIns="91425" anchor="ctr" anchorCtr="0">
            <a:noAutofit/>
          </a:bodyPr>
          <a:lstStyle/>
          <a:p>
            <a:pPr lvl="0">
              <a:spcBef>
                <a:spcPts val="0"/>
              </a:spcBef>
              <a:buNone/>
            </a:pPr>
            <a:endParaRPr/>
          </a:p>
        </p:txBody>
      </p:sp>
      <p:sp>
        <p:nvSpPr>
          <p:cNvPr id="6" name="Shape 44"/>
          <p:cNvSpPr/>
          <p:nvPr userDrawn="1"/>
        </p:nvSpPr>
        <p:spPr>
          <a:xfrm>
            <a:off x="0" y="3086100"/>
            <a:ext cx="247200" cy="6054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a:p>
        </p:txBody>
      </p:sp>
      <p:cxnSp>
        <p:nvCxnSpPr>
          <p:cNvPr id="7" name="Shape 46"/>
          <p:cNvCxnSpPr/>
          <p:nvPr userDrawn="1"/>
        </p:nvCxnSpPr>
        <p:spPr>
          <a:xfrm>
            <a:off x="1037450" y="306805"/>
            <a:ext cx="0" cy="470700"/>
          </a:xfrm>
          <a:prstGeom prst="straightConnector1">
            <a:avLst/>
          </a:prstGeom>
          <a:noFill/>
          <a:ln w="9525" cap="flat" cmpd="sng">
            <a:solidFill>
              <a:srgbClr val="18637B"/>
            </a:solidFill>
            <a:prstDash val="solid"/>
            <a:round/>
            <a:headEnd type="none" w="lg" len="lg"/>
            <a:tailEnd type="none" w="lg" len="lg"/>
          </a:ln>
        </p:spPr>
      </p:cxnSp>
      <p:sp>
        <p:nvSpPr>
          <p:cNvPr id="8" name="Shape 47"/>
          <p:cNvSpPr txBox="1">
            <a:spLocks noGrp="1"/>
          </p:cNvSpPr>
          <p:nvPr>
            <p:ph type="title"/>
          </p:nvPr>
        </p:nvSpPr>
        <p:spPr>
          <a:xfrm>
            <a:off x="1146025" y="27805"/>
            <a:ext cx="3208799" cy="10287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 name="Shape 48"/>
          <p:cNvSpPr txBox="1">
            <a:spLocks noGrp="1"/>
          </p:cNvSpPr>
          <p:nvPr>
            <p:ph type="body" idx="1"/>
          </p:nvPr>
        </p:nvSpPr>
        <p:spPr>
          <a:xfrm>
            <a:off x="1146025" y="1767275"/>
            <a:ext cx="3660300" cy="3158699"/>
          </a:xfrm>
          <a:prstGeom prst="rect">
            <a:avLst/>
          </a:prstGeom>
        </p:spPr>
        <p:txBody>
          <a:bodyPr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10" name="Shape 45"/>
          <p:cNvSpPr/>
          <p:nvPr userDrawn="1"/>
        </p:nvSpPr>
        <p:spPr>
          <a:xfrm>
            <a:off x="0" y="3691500"/>
            <a:ext cx="247200" cy="14519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a:p>
        </p:txBody>
      </p:sp>
      <p:pic>
        <p:nvPicPr>
          <p:cNvPr id="11" name="图片 6" descr="校徽+校名立体图.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313830" y="9848"/>
            <a:ext cx="2824099" cy="9687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004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50"/>
        <p:cNvGrpSpPr/>
        <p:nvPr/>
      </p:nvGrpSpPr>
      <p:grpSpPr>
        <a:xfrm>
          <a:off x="0" y="0"/>
          <a:ext cx="0" cy="0"/>
          <a:chOff x="0" y="0"/>
          <a:chExt cx="0" cy="0"/>
        </a:xfrm>
      </p:grpSpPr>
      <p:sp>
        <p:nvSpPr>
          <p:cNvPr id="51" name="Shape 51"/>
          <p:cNvSpPr/>
          <p:nvPr/>
        </p:nvSpPr>
        <p:spPr>
          <a:xfrm>
            <a:off x="0" y="0"/>
            <a:ext cx="2472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a:solidFill>
                <a:srgbClr val="114454"/>
              </a:solidFill>
            </a:endParaRPr>
          </a:p>
        </p:txBody>
      </p:sp>
      <p:sp>
        <p:nvSpPr>
          <p:cNvPr id="52" name="Shape 52"/>
          <p:cNvSpPr/>
          <p:nvPr/>
        </p:nvSpPr>
        <p:spPr>
          <a:xfrm>
            <a:off x="0" y="-2295"/>
            <a:ext cx="4572000" cy="1058699"/>
          </a:xfrm>
          <a:prstGeom prst="rect">
            <a:avLst/>
          </a:prstGeom>
          <a:solidFill>
            <a:srgbClr val="124057"/>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a:off x="0" y="1056404"/>
            <a:ext cx="247200" cy="2029701"/>
          </a:xfrm>
          <a:prstGeom prst="rect">
            <a:avLst/>
          </a:prstGeom>
          <a:solidFill>
            <a:srgbClr val="165751"/>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a:off x="0" y="3086100"/>
            <a:ext cx="247200" cy="6054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a:off x="0" y="3691500"/>
            <a:ext cx="247200" cy="14519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a:p>
        </p:txBody>
      </p:sp>
      <p:cxnSp>
        <p:nvCxnSpPr>
          <p:cNvPr id="56" name="Shape 56"/>
          <p:cNvCxnSpPr/>
          <p:nvPr/>
        </p:nvCxnSpPr>
        <p:spPr>
          <a:xfrm>
            <a:off x="1037450" y="306805"/>
            <a:ext cx="0" cy="470700"/>
          </a:xfrm>
          <a:prstGeom prst="straightConnector1">
            <a:avLst/>
          </a:prstGeom>
          <a:noFill/>
          <a:ln w="9525" cap="flat" cmpd="sng">
            <a:solidFill>
              <a:srgbClr val="18637B"/>
            </a:solidFill>
            <a:prstDash val="solid"/>
            <a:round/>
            <a:headEnd type="none" w="lg" len="lg"/>
            <a:tailEnd type="none" w="lg" len="lg"/>
          </a:ln>
        </p:spPr>
      </p:cxnSp>
      <p:sp>
        <p:nvSpPr>
          <p:cNvPr id="57" name="Shape 57"/>
          <p:cNvSpPr txBox="1">
            <a:spLocks noGrp="1"/>
          </p:cNvSpPr>
          <p:nvPr>
            <p:ph type="title"/>
          </p:nvPr>
        </p:nvSpPr>
        <p:spPr>
          <a:xfrm>
            <a:off x="1146025" y="27805"/>
            <a:ext cx="3208799" cy="1028700"/>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dirty="0"/>
          </a:p>
        </p:txBody>
      </p:sp>
      <p:sp>
        <p:nvSpPr>
          <p:cNvPr id="58" name="Shape 58"/>
          <p:cNvSpPr txBox="1">
            <a:spLocks noGrp="1"/>
          </p:cNvSpPr>
          <p:nvPr>
            <p:ph type="body" idx="1"/>
          </p:nvPr>
        </p:nvSpPr>
        <p:spPr>
          <a:xfrm>
            <a:off x="1146025" y="1773300"/>
            <a:ext cx="2409900" cy="31526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9" name="Shape 59"/>
          <p:cNvSpPr txBox="1">
            <a:spLocks noGrp="1"/>
          </p:cNvSpPr>
          <p:nvPr>
            <p:ph type="body" idx="2"/>
          </p:nvPr>
        </p:nvSpPr>
        <p:spPr>
          <a:xfrm>
            <a:off x="3679387" y="1773300"/>
            <a:ext cx="2409900" cy="31526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0" name="Shape 60"/>
          <p:cNvSpPr txBox="1">
            <a:spLocks noGrp="1"/>
          </p:cNvSpPr>
          <p:nvPr>
            <p:ph type="body" idx="3"/>
          </p:nvPr>
        </p:nvSpPr>
        <p:spPr>
          <a:xfrm>
            <a:off x="6212750" y="1773300"/>
            <a:ext cx="2409900" cy="31526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13" name="图片 6" descr="校徽+校名立体图.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313830" y="9848"/>
            <a:ext cx="2824099" cy="9687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1"/>
        <p:cNvGrpSpPr/>
        <p:nvPr/>
      </p:nvGrpSpPr>
      <p:grpSpPr>
        <a:xfrm>
          <a:off x="0" y="0"/>
          <a:ext cx="0" cy="0"/>
          <a:chOff x="0" y="0"/>
          <a:chExt cx="0" cy="0"/>
        </a:xfrm>
      </p:grpSpPr>
      <p:sp>
        <p:nvSpPr>
          <p:cNvPr id="62" name="Shape 62"/>
          <p:cNvSpPr/>
          <p:nvPr/>
        </p:nvSpPr>
        <p:spPr>
          <a:xfrm>
            <a:off x="0" y="0"/>
            <a:ext cx="2472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a:solidFill>
                <a:srgbClr val="114454"/>
              </a:solidFill>
            </a:endParaRPr>
          </a:p>
        </p:txBody>
      </p:sp>
      <p:sp>
        <p:nvSpPr>
          <p:cNvPr id="63" name="Shape 63"/>
          <p:cNvSpPr/>
          <p:nvPr/>
        </p:nvSpPr>
        <p:spPr>
          <a:xfrm>
            <a:off x="0" y="-2295"/>
            <a:ext cx="4572000" cy="1058699"/>
          </a:xfrm>
          <a:prstGeom prst="rect">
            <a:avLst/>
          </a:prstGeom>
          <a:solidFill>
            <a:srgbClr val="124057"/>
          </a:solidFill>
          <a:ln>
            <a:noFill/>
          </a:ln>
        </p:spPr>
        <p:txBody>
          <a:bodyPr lIns="91425" tIns="91425" rIns="91425" bIns="91425" anchor="ctr" anchorCtr="0">
            <a:noAutofit/>
          </a:bodyPr>
          <a:lstStyle/>
          <a:p>
            <a:pPr lvl="0">
              <a:spcBef>
                <a:spcPts val="0"/>
              </a:spcBef>
              <a:buNone/>
            </a:pPr>
            <a:endParaRPr/>
          </a:p>
        </p:txBody>
      </p:sp>
      <p:sp>
        <p:nvSpPr>
          <p:cNvPr id="64" name="Shape 64"/>
          <p:cNvSpPr/>
          <p:nvPr/>
        </p:nvSpPr>
        <p:spPr>
          <a:xfrm>
            <a:off x="0" y="1056404"/>
            <a:ext cx="247200" cy="2029701"/>
          </a:xfrm>
          <a:prstGeom prst="rect">
            <a:avLst/>
          </a:prstGeom>
          <a:solidFill>
            <a:srgbClr val="165751"/>
          </a:solidFill>
          <a:ln>
            <a:noFill/>
          </a:ln>
        </p:spPr>
        <p:txBody>
          <a:bodyPr lIns="91425" tIns="91425" rIns="91425" bIns="91425" anchor="ctr" anchorCtr="0">
            <a:noAutofit/>
          </a:bodyPr>
          <a:lstStyle/>
          <a:p>
            <a:pPr lvl="0">
              <a:spcBef>
                <a:spcPts val="0"/>
              </a:spcBef>
              <a:buNone/>
            </a:pPr>
            <a:endParaRPr/>
          </a:p>
        </p:txBody>
      </p:sp>
      <p:sp>
        <p:nvSpPr>
          <p:cNvPr id="65" name="Shape 65"/>
          <p:cNvSpPr/>
          <p:nvPr/>
        </p:nvSpPr>
        <p:spPr>
          <a:xfrm>
            <a:off x="0" y="3086100"/>
            <a:ext cx="247200" cy="6054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a:p>
        </p:txBody>
      </p:sp>
      <p:sp>
        <p:nvSpPr>
          <p:cNvPr id="66" name="Shape 66"/>
          <p:cNvSpPr/>
          <p:nvPr/>
        </p:nvSpPr>
        <p:spPr>
          <a:xfrm>
            <a:off x="0" y="3691500"/>
            <a:ext cx="247200" cy="14519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a:p>
        </p:txBody>
      </p:sp>
      <p:cxnSp>
        <p:nvCxnSpPr>
          <p:cNvPr id="67" name="Shape 67"/>
          <p:cNvCxnSpPr/>
          <p:nvPr/>
        </p:nvCxnSpPr>
        <p:spPr>
          <a:xfrm>
            <a:off x="1037450" y="306805"/>
            <a:ext cx="0" cy="470700"/>
          </a:xfrm>
          <a:prstGeom prst="straightConnector1">
            <a:avLst/>
          </a:prstGeom>
          <a:noFill/>
          <a:ln w="9525" cap="flat" cmpd="sng">
            <a:solidFill>
              <a:srgbClr val="18637B"/>
            </a:solidFill>
            <a:prstDash val="solid"/>
            <a:round/>
            <a:headEnd type="none" w="lg" len="lg"/>
            <a:tailEnd type="none" w="lg" len="lg"/>
          </a:ln>
        </p:spPr>
      </p:cxnSp>
      <p:sp>
        <p:nvSpPr>
          <p:cNvPr id="68" name="Shape 68"/>
          <p:cNvSpPr txBox="1">
            <a:spLocks noGrp="1"/>
          </p:cNvSpPr>
          <p:nvPr>
            <p:ph type="title"/>
          </p:nvPr>
        </p:nvSpPr>
        <p:spPr>
          <a:xfrm>
            <a:off x="1146025" y="27805"/>
            <a:ext cx="3208799" cy="10287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pic>
        <p:nvPicPr>
          <p:cNvPr id="10" name="图片 6" descr="校徽+校名立体图.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313830" y="9848"/>
            <a:ext cx="2824099" cy="9687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lvl="0" algn="ctr">
              <a:spcBef>
                <a:spcPts val="360"/>
              </a:spcBef>
              <a:buSzPct val="100000"/>
              <a:buNone/>
              <a:defRPr sz="1800"/>
            </a:lvl1pPr>
          </a:lstStyle>
          <a:p>
            <a:endParaRPr/>
          </a:p>
        </p:txBody>
      </p:sp>
      <p:sp>
        <p:nvSpPr>
          <p:cNvPr id="71" name="Shape 71"/>
          <p:cNvSpPr/>
          <p:nvPr/>
        </p:nvSpPr>
        <p:spPr>
          <a:xfrm>
            <a:off x="0" y="0"/>
            <a:ext cx="2472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a:solidFill>
                <a:srgbClr val="114454"/>
              </a:solidFill>
            </a:endParaRPr>
          </a:p>
        </p:txBody>
      </p:sp>
      <p:sp>
        <p:nvSpPr>
          <p:cNvPr id="72" name="Shape 72"/>
          <p:cNvSpPr/>
          <p:nvPr/>
        </p:nvSpPr>
        <p:spPr>
          <a:xfrm>
            <a:off x="0" y="500625"/>
            <a:ext cx="247200" cy="1058699"/>
          </a:xfrm>
          <a:prstGeom prst="rect">
            <a:avLst/>
          </a:prstGeom>
          <a:solidFill>
            <a:srgbClr val="124057"/>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a:off x="0" y="1553405"/>
            <a:ext cx="247200" cy="1532700"/>
          </a:xfrm>
          <a:prstGeom prst="rect">
            <a:avLst/>
          </a:prstGeom>
          <a:solidFill>
            <a:srgbClr val="165751"/>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a:off x="0" y="3086100"/>
            <a:ext cx="247200" cy="6054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a:off x="0" y="3691500"/>
            <a:ext cx="247200" cy="14519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46025" y="530725"/>
            <a:ext cx="3208799" cy="1028700"/>
          </a:xfrm>
          <a:prstGeom prst="rect">
            <a:avLst/>
          </a:prstGeom>
          <a:noFill/>
          <a:ln>
            <a:noFill/>
          </a:ln>
        </p:spPr>
        <p:txBody>
          <a:bodyPr lIns="91425" tIns="91425" rIns="91425" bIns="91425" anchor="ctr" anchorCtr="0"/>
          <a:lstStyle>
            <a:lvl1pPr lvl="0">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1pPr>
            <a:lvl2pPr lvl="1">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2pPr>
            <a:lvl3pPr lvl="2">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3pPr>
            <a:lvl4pPr lvl="3">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4pPr>
            <a:lvl5pPr lvl="4">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5pPr>
            <a:lvl6pPr lvl="5">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6pPr>
            <a:lvl7pPr lvl="6">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7pPr>
            <a:lvl8pPr lvl="7">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8pPr>
            <a:lvl9pPr lvl="8">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9pPr>
          </a:lstStyle>
          <a:p>
            <a:endParaRPr/>
          </a:p>
        </p:txBody>
      </p:sp>
      <p:sp>
        <p:nvSpPr>
          <p:cNvPr id="7" name="Shape 7"/>
          <p:cNvSpPr txBox="1">
            <a:spLocks noGrp="1"/>
          </p:cNvSpPr>
          <p:nvPr>
            <p:ph type="body" idx="1"/>
          </p:nvPr>
        </p:nvSpPr>
        <p:spPr>
          <a:xfrm>
            <a:off x="1146025" y="1767275"/>
            <a:ext cx="7540800" cy="3158699"/>
          </a:xfrm>
          <a:prstGeom prst="rect">
            <a:avLst/>
          </a:prstGeom>
          <a:noFill/>
          <a:ln>
            <a:noFill/>
          </a:ln>
        </p:spPr>
        <p:txBody>
          <a:bodyPr lIns="91425" tIns="91425" rIns="91425" bIns="91425" anchor="t" anchorCtr="0"/>
          <a:lstStyle>
            <a:lvl1pPr lvl="0">
              <a:spcBef>
                <a:spcPts val="600"/>
              </a:spcBef>
              <a:buClr>
                <a:srgbClr val="114454"/>
              </a:buClr>
              <a:buSzPct val="100000"/>
              <a:buFont typeface="Nixie One"/>
              <a:buChar char="▪"/>
              <a:defRPr sz="3000">
                <a:solidFill>
                  <a:srgbClr val="114454"/>
                </a:solidFill>
                <a:latin typeface="Nixie One"/>
                <a:ea typeface="Nixie One"/>
                <a:cs typeface="Nixie One"/>
                <a:sym typeface="Nixie One"/>
              </a:defRPr>
            </a:lvl1pPr>
            <a:lvl2pPr lvl="1">
              <a:spcBef>
                <a:spcPts val="480"/>
              </a:spcBef>
              <a:buClr>
                <a:srgbClr val="114454"/>
              </a:buClr>
              <a:buSzPct val="100000"/>
              <a:buFont typeface="Nixie One"/>
              <a:buChar char="▫"/>
              <a:defRPr sz="2400">
                <a:solidFill>
                  <a:srgbClr val="114454"/>
                </a:solidFill>
                <a:latin typeface="Nixie One"/>
                <a:ea typeface="Nixie One"/>
                <a:cs typeface="Nixie One"/>
                <a:sym typeface="Nixie One"/>
              </a:defRPr>
            </a:lvl2pPr>
            <a:lvl3pPr lvl="2">
              <a:spcBef>
                <a:spcPts val="480"/>
              </a:spcBef>
              <a:buClr>
                <a:srgbClr val="114454"/>
              </a:buClr>
              <a:buSzPct val="100000"/>
              <a:buFont typeface="Nixie One"/>
              <a:defRPr sz="2400">
                <a:solidFill>
                  <a:srgbClr val="114454"/>
                </a:solidFill>
                <a:latin typeface="Nixie One"/>
                <a:ea typeface="Nixie One"/>
                <a:cs typeface="Nixie One"/>
                <a:sym typeface="Nixie One"/>
              </a:defRPr>
            </a:lvl3pPr>
            <a:lvl4pPr lvl="3">
              <a:spcBef>
                <a:spcPts val="360"/>
              </a:spcBef>
              <a:buClr>
                <a:srgbClr val="114454"/>
              </a:buClr>
              <a:buSzPct val="100000"/>
              <a:buFont typeface="Nixie One"/>
              <a:defRPr sz="1800">
                <a:solidFill>
                  <a:srgbClr val="114454"/>
                </a:solidFill>
                <a:latin typeface="Nixie One"/>
                <a:ea typeface="Nixie One"/>
                <a:cs typeface="Nixie One"/>
                <a:sym typeface="Nixie One"/>
              </a:defRPr>
            </a:lvl4pPr>
            <a:lvl5pPr lvl="4">
              <a:spcBef>
                <a:spcPts val="360"/>
              </a:spcBef>
              <a:buClr>
                <a:srgbClr val="114454"/>
              </a:buClr>
              <a:buSzPct val="100000"/>
              <a:buFont typeface="Nixie One"/>
              <a:defRPr sz="1800">
                <a:solidFill>
                  <a:srgbClr val="114454"/>
                </a:solidFill>
                <a:latin typeface="Nixie One"/>
                <a:ea typeface="Nixie One"/>
                <a:cs typeface="Nixie One"/>
                <a:sym typeface="Nixie One"/>
              </a:defRPr>
            </a:lvl5pPr>
            <a:lvl6pPr lvl="5">
              <a:spcBef>
                <a:spcPts val="360"/>
              </a:spcBef>
              <a:buClr>
                <a:srgbClr val="114454"/>
              </a:buClr>
              <a:buSzPct val="100000"/>
              <a:buFont typeface="Nixie One"/>
              <a:defRPr sz="1800">
                <a:solidFill>
                  <a:srgbClr val="114454"/>
                </a:solidFill>
                <a:latin typeface="Nixie One"/>
                <a:ea typeface="Nixie One"/>
                <a:cs typeface="Nixie One"/>
                <a:sym typeface="Nixie One"/>
              </a:defRPr>
            </a:lvl6pPr>
            <a:lvl7pPr lvl="6">
              <a:spcBef>
                <a:spcPts val="360"/>
              </a:spcBef>
              <a:buClr>
                <a:srgbClr val="114454"/>
              </a:buClr>
              <a:buSzPct val="100000"/>
              <a:buFont typeface="Nixie One"/>
              <a:defRPr sz="1800">
                <a:solidFill>
                  <a:srgbClr val="114454"/>
                </a:solidFill>
                <a:latin typeface="Nixie One"/>
                <a:ea typeface="Nixie One"/>
                <a:cs typeface="Nixie One"/>
                <a:sym typeface="Nixie One"/>
              </a:defRPr>
            </a:lvl7pPr>
            <a:lvl8pPr lvl="7">
              <a:spcBef>
                <a:spcPts val="360"/>
              </a:spcBef>
              <a:buClr>
                <a:srgbClr val="114454"/>
              </a:buClr>
              <a:buSzPct val="100000"/>
              <a:buFont typeface="Nixie One"/>
              <a:defRPr sz="1800">
                <a:solidFill>
                  <a:srgbClr val="114454"/>
                </a:solidFill>
                <a:latin typeface="Nixie One"/>
                <a:ea typeface="Nixie One"/>
                <a:cs typeface="Nixie One"/>
                <a:sym typeface="Nixie One"/>
              </a:defRPr>
            </a:lvl8pPr>
            <a:lvl9pPr lvl="8">
              <a:spcBef>
                <a:spcPts val="360"/>
              </a:spcBef>
              <a:buClr>
                <a:srgbClr val="114454"/>
              </a:buClr>
              <a:buSzPct val="100000"/>
              <a:buFont typeface="Nixie One"/>
              <a:defRPr sz="1800">
                <a:solidFill>
                  <a:srgbClr val="114454"/>
                </a:solidFill>
                <a:latin typeface="Nixie One"/>
                <a:ea typeface="Nixie One"/>
                <a:cs typeface="Nixie One"/>
                <a:sym typeface="Nixie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60" r:id="rId6"/>
    <p:sldLayoutId id="2147483653" r:id="rId7"/>
    <p:sldLayoutId id="2147483654" r:id="rId8"/>
    <p:sldLayoutId id="2147483655" r:id="rId9"/>
    <p:sldLayoutId id="2147483656" r:id="rId10"/>
    <p:sldLayoutId id="2147483657" r:id="rId11"/>
    <p:sldLayoutId id="214748365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4" Type="http://schemas.openxmlformats.org/officeDocument/2006/relationships/image" Target="../media/image6.wmf"/><Relationship Id="rId5" Type="http://schemas.openxmlformats.org/officeDocument/2006/relationships/image" Target="../media/image7.wmf"/><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9.png"/><Relationship Id="rId5" Type="http://schemas.openxmlformats.org/officeDocument/2006/relationships/oleObject" Target="../embeddings/oleObject1.bin"/><Relationship Id="rId6" Type="http://schemas.openxmlformats.org/officeDocument/2006/relationships/image" Target="../media/image8.wmf"/><Relationship Id="rId8" Type="http://schemas.openxmlformats.org/officeDocument/2006/relationships/image" Target="../media/image11.png"/><Relationship Id="rId9" Type="http://schemas.openxmlformats.org/officeDocument/2006/relationships/image" Target="../media/image12.png"/><Relationship Id="rId1" Type="http://schemas.openxmlformats.org/officeDocument/2006/relationships/vmlDrawing" Target="../drawings/vmlDrawing1.vml"/><Relationship Id="rId2"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2.bin"/><Relationship Id="rId5" Type="http://schemas.openxmlformats.org/officeDocument/2006/relationships/image" Target="../media/image15.wmf"/><Relationship Id="rId1" Type="http://schemas.openxmlformats.org/officeDocument/2006/relationships/vmlDrawing" Target="../drawings/vmlDrawing2.vml"/><Relationship Id="rId2"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71.png"/><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17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image" Target="../media/image2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110.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0.png"/></Relationships>
</file>

<file path=ppt/slides/_rels/slide51.xml.rels><?xml version="1.0" encoding="UTF-8" standalone="yes"?>
<Relationships xmlns="http://schemas.openxmlformats.org/package/2006/relationships"><Relationship Id="rId3" Type="http://schemas.openxmlformats.org/officeDocument/2006/relationships/image" Target="../media/image130.png"/><Relationship Id="rId4" Type="http://schemas.openxmlformats.org/officeDocument/2006/relationships/image" Target="../media/image9.png"/><Relationship Id="rId5" Type="http://schemas.openxmlformats.org/officeDocument/2006/relationships/oleObject" Target="../embeddings/oleObject3.bin"/><Relationship Id="rId6" Type="http://schemas.openxmlformats.org/officeDocument/2006/relationships/image" Target="../media/image8.wmf"/><Relationship Id="rId7" Type="http://schemas.openxmlformats.org/officeDocument/2006/relationships/oleObject" Target="../embeddings/oleObject4.bin"/><Relationship Id="rId8" Type="http://schemas.openxmlformats.org/officeDocument/2006/relationships/image" Target="../media/image15.wmf"/><Relationship Id="rId1" Type="http://schemas.openxmlformats.org/officeDocument/2006/relationships/vmlDrawing" Target="../drawings/vmlDrawing3.vml"/><Relationship Id="rId2"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image" Target="../media/image1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19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 Id="rId3" Type="http://schemas.openxmlformats.org/officeDocument/2006/relationships/image" Target="../media/image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 Id="rId3" Type="http://schemas.openxmlformats.org/officeDocument/2006/relationships/image" Target="../media/image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 Id="rId3" Type="http://schemas.openxmlformats.org/officeDocument/2006/relationships/image" Target="../media/image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 Id="rId3" Type="http://schemas.openxmlformats.org/officeDocument/2006/relationships/image" Target="../media/image27.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gif"/><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 Id="rId3" Type="http://schemas.openxmlformats.org/officeDocument/2006/relationships/image" Target="../media/image28.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image" Target="../media/image29.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9.xml"/><Relationship Id="rId3" Type="http://schemas.openxmlformats.org/officeDocument/2006/relationships/hyperlink" Target="http://slidemodel.com"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s>
</file>

<file path=ppt/slides/_rels/slide72.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4" Type="http://schemas.openxmlformats.org/officeDocument/2006/relationships/image" Target="../media/image30.png"/><Relationship Id="rId1" Type="http://schemas.openxmlformats.org/officeDocument/2006/relationships/slideLayout" Target="../slideLayouts/slideLayout9.xml"/><Relationship Id="rId2" Type="http://schemas.openxmlformats.org/officeDocument/2006/relationships/notesSlide" Target="../notesSlides/notesSlide6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0.xml"/></Relationships>
</file>

<file path=ppt/slides/_rels/slide77.xml.rels><?xml version="1.0" encoding="UTF-8" standalone="yes"?>
<Relationships xmlns="http://schemas.openxmlformats.org/package/2006/relationships"><Relationship Id="rId3" Type="http://schemas.openxmlformats.org/officeDocument/2006/relationships/hyperlink" Target="http://www.slidescarnival.com/" TargetMode="External"/><Relationship Id="rId4" Type="http://schemas.openxmlformats.org/officeDocument/2006/relationships/hyperlink" Target="http://unsplash.com/" TargetMode="External"/><Relationship Id="rId1" Type="http://schemas.openxmlformats.org/officeDocument/2006/relationships/slideLayout" Target="../slideLayouts/slideLayout4.xml"/><Relationship Id="rId2" Type="http://schemas.openxmlformats.org/officeDocument/2006/relationships/notesSlide" Target="../notesSlides/notesSlide71.xml"/></Relationships>
</file>

<file path=ppt/slides/_rels/slide78.xml.rels><?xml version="1.0" encoding="UTF-8" standalone="yes"?>
<Relationships xmlns="http://schemas.openxmlformats.org/package/2006/relationships"><Relationship Id="rId3" Type="http://schemas.openxmlformats.org/officeDocument/2006/relationships/hyperlink" Target="https://www.google.com/fonts#UsePlace:use/Collection:Roboto+Slab:400,100,300,700|Nixie+One" TargetMode="External"/><Relationship Id="rId4" Type="http://schemas.openxmlformats.org/officeDocument/2006/relationships/image" Target="../media/image31.png"/><Relationship Id="rId1" Type="http://schemas.openxmlformats.org/officeDocument/2006/relationships/slideLayout" Target="../slideLayouts/slideLayout4.xml"/><Relationship Id="rId2" Type="http://schemas.openxmlformats.org/officeDocument/2006/relationships/notesSlide" Target="../notesSlides/notesSlide7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1493848" y="1782119"/>
            <a:ext cx="6812280" cy="1159799"/>
          </a:xfrm>
          <a:prstGeom prst="rect">
            <a:avLst/>
          </a:prstGeom>
        </p:spPr>
        <p:txBody>
          <a:bodyPr lIns="91425" tIns="91425" rIns="91425" bIns="91425" anchor="b" anchorCtr="0">
            <a:noAutofit/>
          </a:bodyPr>
          <a:lstStyle/>
          <a:p>
            <a:pPr lvl="0" algn="ctr"/>
            <a:r>
              <a:rPr lang="zh-CN" altLang="en-US" sz="4000" dirty="0"/>
              <a:t>面向高维数据的</a:t>
            </a:r>
            <a:r>
              <a:rPr lang="en-US" altLang="zh-CN" sz="4000" dirty="0" smtClean="0"/>
              <a:t>PCA-Hub</a:t>
            </a:r>
            <a:br>
              <a:rPr lang="en-US" altLang="zh-CN" sz="4000" dirty="0" smtClean="0"/>
            </a:br>
            <a:r>
              <a:rPr lang="zh-CN" altLang="en-US" sz="4000" dirty="0" smtClean="0"/>
              <a:t>聚</a:t>
            </a:r>
            <a:r>
              <a:rPr lang="zh-CN" altLang="en-US" sz="4000" dirty="0"/>
              <a:t>类</a:t>
            </a:r>
            <a:r>
              <a:rPr lang="zh-CN" altLang="en-US" sz="4000" dirty="0" smtClean="0"/>
              <a:t>方法研究</a:t>
            </a:r>
            <a:endParaRPr lang="zh-CN" altLang="en-US" sz="4000" dirty="0"/>
          </a:p>
        </p:txBody>
      </p:sp>
      <p:grpSp>
        <p:nvGrpSpPr>
          <p:cNvPr id="99" name="Shape 99"/>
          <p:cNvGrpSpPr/>
          <p:nvPr/>
        </p:nvGrpSpPr>
        <p:grpSpPr>
          <a:xfrm>
            <a:off x="753266" y="1029785"/>
            <a:ext cx="964540" cy="1011306"/>
            <a:chOff x="5961125" y="1623900"/>
            <a:chExt cx="427450" cy="448175"/>
          </a:xfrm>
        </p:grpSpPr>
        <p:sp>
          <p:nvSpPr>
            <p:cNvPr id="100" name="Shape 100"/>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9050" cap="rnd" cmpd="sng">
              <a:solidFill>
                <a:srgbClr val="1863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1" name="Shape 101"/>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9050" cap="rnd" cmpd="sng">
              <a:solidFill>
                <a:srgbClr val="1863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102"/>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9050" cap="rnd" cmpd="sng">
              <a:solidFill>
                <a:srgbClr val="1863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3" name="Shape 103"/>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9050" cap="rnd" cmpd="sng">
              <a:solidFill>
                <a:srgbClr val="1863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9050" cap="rnd" cmpd="sng">
              <a:solidFill>
                <a:srgbClr val="1863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5" name="Shape 105"/>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9050" cap="rnd" cmpd="sng">
              <a:solidFill>
                <a:srgbClr val="1863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9050" cap="rnd" cmpd="sng">
              <a:solidFill>
                <a:srgbClr val="1863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1" name="副标题 2"/>
          <p:cNvSpPr txBox="1">
            <a:spLocks/>
          </p:cNvSpPr>
          <p:nvPr/>
        </p:nvSpPr>
        <p:spPr>
          <a:xfrm>
            <a:off x="5833872" y="3336918"/>
            <a:ext cx="3092841" cy="1003070"/>
          </a:xfrm>
          <a:prstGeom prst="rect">
            <a:avLst/>
          </a:prstGeom>
        </p:spPr>
        <p:txBody>
          <a:bodyPr>
            <a:normAutofit fontScale="7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just">
              <a:lnSpc>
                <a:spcPct val="120000"/>
              </a:lnSpc>
            </a:pPr>
            <a:r>
              <a:rPr lang="zh-CN" altLang="en-US" sz="2400" b="1" dirty="0">
                <a:solidFill>
                  <a:srgbClr val="FFFF00"/>
                </a:solidFill>
                <a:latin typeface="Futura Std Light" panose="020B0402020204020303" pitchFamily="34" charset="0"/>
              </a:rPr>
              <a:t>导      </a:t>
            </a:r>
            <a:r>
              <a:rPr lang="zh-CN" altLang="en-US" sz="2400" b="1" dirty="0" smtClean="0">
                <a:solidFill>
                  <a:srgbClr val="FFFF00"/>
                </a:solidFill>
                <a:latin typeface="Futura Std Light" panose="020B0402020204020303" pitchFamily="34" charset="0"/>
              </a:rPr>
              <a:t>师</a:t>
            </a:r>
            <a:r>
              <a:rPr lang="zh-CN" altLang="en-US" sz="2400" b="1" dirty="0">
                <a:solidFill>
                  <a:srgbClr val="FFFF00"/>
                </a:solidFill>
                <a:latin typeface="Futura Std Light" panose="020B0402020204020303" pitchFamily="34" charset="0"/>
              </a:rPr>
              <a:t>：葛亮  副教授</a:t>
            </a:r>
          </a:p>
          <a:p>
            <a:pPr algn="just">
              <a:lnSpc>
                <a:spcPct val="120000"/>
              </a:lnSpc>
            </a:pPr>
            <a:r>
              <a:rPr lang="zh-CN" altLang="en-US" sz="2400" b="1" dirty="0">
                <a:solidFill>
                  <a:srgbClr val="FFFF00"/>
                </a:solidFill>
                <a:latin typeface="Futura Std Light" panose="020B0402020204020303" pitchFamily="34" charset="0"/>
              </a:rPr>
              <a:t>论文</a:t>
            </a:r>
            <a:r>
              <a:rPr lang="zh-CN" altLang="en-US" sz="2400" b="1" dirty="0" smtClean="0">
                <a:solidFill>
                  <a:srgbClr val="FFFF00"/>
                </a:solidFill>
                <a:latin typeface="Futura Std Light" panose="020B0402020204020303" pitchFamily="34" charset="0"/>
              </a:rPr>
              <a:t>作者：</a:t>
            </a:r>
            <a:r>
              <a:rPr lang="zh-CN" altLang="en-US" sz="2400" b="1" dirty="0">
                <a:solidFill>
                  <a:srgbClr val="FFFF00"/>
                </a:solidFill>
                <a:latin typeface="Futura Std Light" panose="020B0402020204020303" pitchFamily="34" charset="0"/>
              </a:rPr>
              <a:t>郎江涛</a:t>
            </a:r>
          </a:p>
          <a:p>
            <a:pPr algn="just">
              <a:lnSpc>
                <a:spcPct val="120000"/>
              </a:lnSpc>
            </a:pPr>
            <a:r>
              <a:rPr lang="zh-CN" altLang="en-US" sz="2400" b="1" dirty="0">
                <a:solidFill>
                  <a:srgbClr val="FFFF00"/>
                </a:solidFill>
                <a:latin typeface="Futura Std Light" panose="020B0402020204020303" pitchFamily="34" charset="0"/>
              </a:rPr>
              <a:t>专      </a:t>
            </a:r>
            <a:r>
              <a:rPr lang="zh-CN" altLang="en-US" sz="2400" b="1" dirty="0" smtClean="0">
                <a:solidFill>
                  <a:srgbClr val="FFFF00"/>
                </a:solidFill>
                <a:latin typeface="Futura Std Light" panose="020B0402020204020303" pitchFamily="34" charset="0"/>
              </a:rPr>
              <a:t>业</a:t>
            </a:r>
            <a:r>
              <a:rPr lang="zh-CN" altLang="en-US" sz="2400" b="1" dirty="0">
                <a:solidFill>
                  <a:srgbClr val="FFFF00"/>
                </a:solidFill>
                <a:latin typeface="Futura Std Light" panose="020B0402020204020303" pitchFamily="34" charset="0"/>
              </a:rPr>
              <a:t>：计算机软件与理论</a:t>
            </a:r>
          </a:p>
        </p:txBody>
      </p:sp>
      <p:pic>
        <p:nvPicPr>
          <p:cNvPr id="12" name="图片 6" descr="校徽+校名立体图.gi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64587" b="9915"/>
          <a:stretch/>
        </p:blipFill>
        <p:spPr bwMode="auto">
          <a:xfrm>
            <a:off x="58148" y="384049"/>
            <a:ext cx="2116653" cy="1847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1146025" y="27805"/>
            <a:ext cx="3208799" cy="1028700"/>
          </a:xfrm>
          <a:prstGeom prst="rect">
            <a:avLst/>
          </a:prstGeom>
        </p:spPr>
        <p:txBody>
          <a:bodyPr lIns="91425" tIns="91425" rIns="91425" bIns="91425" anchor="ctr" anchorCtr="0">
            <a:noAutofit/>
          </a:bodyPr>
          <a:lstStyle/>
          <a:p>
            <a:pPr lvl="0"/>
            <a:r>
              <a:rPr lang="en" dirty="0" smtClean="0"/>
              <a:t>Hubs</a:t>
            </a:r>
            <a:r>
              <a:rPr lang="zh-CN" altLang="en-US" dirty="0" smtClean="0"/>
              <a:t> 与单个簇均值的关系</a:t>
            </a:r>
            <a:endParaRPr lang="en" dirty="0"/>
          </a:p>
        </p:txBody>
      </p:sp>
      <p:sp>
        <p:nvSpPr>
          <p:cNvPr id="19" name="TextBox 48"/>
          <p:cNvSpPr txBox="1"/>
          <p:nvPr/>
        </p:nvSpPr>
        <p:spPr>
          <a:xfrm>
            <a:off x="307179" y="332956"/>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02</a:t>
            </a:r>
            <a:endParaRPr lang="en-US" sz="2000" b="1" dirty="0">
              <a:solidFill>
                <a:schemeClr val="bg1"/>
              </a:solidFill>
              <a:latin typeface="Roboto Slab" charset="0"/>
              <a:ea typeface="Roboto Slab" charset="0"/>
              <a:cs typeface="Roboto Slab" charset="0"/>
            </a:endParaRPr>
          </a:p>
        </p:txBody>
      </p:sp>
      <p:sp>
        <p:nvSpPr>
          <p:cNvPr id="20" name="Shape 120"/>
          <p:cNvSpPr txBox="1"/>
          <p:nvPr/>
        </p:nvSpPr>
        <p:spPr>
          <a:xfrm>
            <a:off x="1146025" y="4025495"/>
            <a:ext cx="6324623" cy="895139"/>
          </a:xfrm>
          <a:prstGeom prst="rect">
            <a:avLst/>
          </a:prstGeom>
          <a:noFill/>
          <a:ln>
            <a:noFill/>
          </a:ln>
        </p:spPr>
        <p:txBody>
          <a:bodyPr lIns="91425" tIns="91425" rIns="91425" bIns="91425" anchor="t" anchorCtr="0">
            <a:noAutofit/>
          </a:bodyPr>
          <a:lstStyle/>
          <a:p>
            <a:pPr>
              <a:spcBef>
                <a:spcPts val="600"/>
              </a:spcBef>
            </a:pPr>
            <a:r>
              <a:rPr lang="zh-CN" altLang="en-US" sz="1600" b="1" dirty="0" smtClean="0">
                <a:solidFill>
                  <a:srgbClr val="114454"/>
                </a:solidFill>
                <a:highlight>
                  <a:srgbClr val="94BF6E"/>
                </a:highlight>
                <a:latin typeface="Nixie One"/>
                <a:ea typeface="Nixie One"/>
                <a:cs typeface="Nixie One"/>
                <a:sym typeface="Nixie One"/>
              </a:rPr>
              <a:t>数据集</a:t>
            </a:r>
            <a:r>
              <a:rPr lang="zh-CN" altLang="en-US" sz="1600" b="1" dirty="0" smtClean="0">
                <a:solidFill>
                  <a:srgbClr val="114454"/>
                </a:solidFill>
                <a:latin typeface="Nixie One"/>
                <a:ea typeface="Nixie One"/>
                <a:cs typeface="Nixie One"/>
                <a:sym typeface="Nixie One"/>
              </a:rPr>
              <a:t>：从</a:t>
            </a:r>
            <a:r>
              <a:rPr lang="en-US" altLang="zh-CN" sz="1600" b="1" dirty="0" smtClean="0">
                <a:solidFill>
                  <a:srgbClr val="114454"/>
                </a:solidFill>
                <a:latin typeface="Nixie One"/>
                <a:ea typeface="Nixie One"/>
                <a:cs typeface="Nixie One"/>
                <a:sym typeface="Nixie One"/>
              </a:rPr>
              <a:t>[0,1]</a:t>
            </a:r>
            <a:r>
              <a:rPr lang="zh-CN" altLang="en-US" sz="1600" b="1" dirty="0" smtClean="0">
                <a:solidFill>
                  <a:srgbClr val="114454"/>
                </a:solidFill>
                <a:latin typeface="Nixie One"/>
                <a:ea typeface="Nixie One"/>
                <a:cs typeface="Nixie One"/>
                <a:sym typeface="Nixie One"/>
              </a:rPr>
              <a:t>均匀分布中随机取样的</a:t>
            </a:r>
            <a:r>
              <a:rPr lang="en-US" altLang="zh-CN" sz="1600" b="1" dirty="0" smtClean="0">
                <a:solidFill>
                  <a:srgbClr val="114454"/>
                </a:solidFill>
                <a:latin typeface="Nixie One"/>
                <a:ea typeface="Nixie One"/>
                <a:cs typeface="Nixie One"/>
                <a:sym typeface="Nixie One"/>
              </a:rPr>
              <a:t>10</a:t>
            </a:r>
            <a:r>
              <a:rPr lang="en-US" altLang="zh-CN" sz="1600" b="1" dirty="0">
                <a:solidFill>
                  <a:srgbClr val="114454"/>
                </a:solidFill>
                <a:latin typeface="Nixie One"/>
                <a:ea typeface="Nixie One"/>
                <a:cs typeface="Nixie One"/>
                <a:sym typeface="Nixie One"/>
              </a:rPr>
              <a:t>,</a:t>
            </a:r>
            <a:r>
              <a:rPr lang="en-US" altLang="zh-CN" sz="1600" b="1" dirty="0" smtClean="0">
                <a:solidFill>
                  <a:srgbClr val="114454"/>
                </a:solidFill>
                <a:latin typeface="Nixie One"/>
                <a:ea typeface="Nixie One"/>
                <a:cs typeface="Nixie One"/>
                <a:sym typeface="Nixie One"/>
              </a:rPr>
              <a:t>000</a:t>
            </a:r>
            <a:r>
              <a:rPr lang="zh-CN" altLang="en-US" sz="1600" b="1" dirty="0" smtClean="0">
                <a:solidFill>
                  <a:srgbClr val="114454"/>
                </a:solidFill>
                <a:latin typeface="Nixie One"/>
                <a:ea typeface="Nixie One"/>
                <a:cs typeface="Nixie One"/>
                <a:sym typeface="Nixie One"/>
              </a:rPr>
              <a:t>个</a:t>
            </a:r>
            <a:r>
              <a:rPr lang="en-US" altLang="zh-CN" sz="1600" b="1" i="1" dirty="0" smtClean="0">
                <a:solidFill>
                  <a:srgbClr val="114454"/>
                </a:solidFill>
                <a:latin typeface="Nixie One"/>
                <a:ea typeface="Nixie One"/>
                <a:cs typeface="Nixie One"/>
                <a:sym typeface="Nixie One"/>
              </a:rPr>
              <a:t>d</a:t>
            </a:r>
            <a:r>
              <a:rPr lang="zh-CN" altLang="en-US" sz="1600" b="1" dirty="0" smtClean="0">
                <a:solidFill>
                  <a:srgbClr val="114454"/>
                </a:solidFill>
                <a:latin typeface="Nixie One"/>
                <a:ea typeface="Nixie One"/>
                <a:cs typeface="Nixie One"/>
                <a:sym typeface="Nixie One"/>
              </a:rPr>
              <a:t>维样本</a:t>
            </a:r>
            <a:r>
              <a:rPr lang="en" sz="1600" b="1" dirty="0" smtClean="0">
                <a:solidFill>
                  <a:srgbClr val="114454"/>
                </a:solidFill>
                <a:latin typeface="Nixie One"/>
                <a:ea typeface="Nixie One"/>
                <a:cs typeface="Nixie One"/>
                <a:sym typeface="Nixie One"/>
              </a:rPr>
              <a:t>.</a:t>
            </a:r>
            <a:endParaRPr lang="en-US" sz="1600" b="1" dirty="0" smtClean="0">
              <a:solidFill>
                <a:srgbClr val="114454"/>
              </a:solidFill>
              <a:latin typeface="Nixie One"/>
              <a:ea typeface="Nixie One"/>
              <a:cs typeface="Nixie One"/>
              <a:sym typeface="Nixie One"/>
            </a:endParaRPr>
          </a:p>
          <a:p>
            <a:pPr>
              <a:spcBef>
                <a:spcPts val="600"/>
              </a:spcBef>
            </a:pPr>
            <a:r>
              <a:rPr lang="zh-CN" altLang="en-US" sz="1600" b="1" dirty="0" smtClean="0">
                <a:solidFill>
                  <a:srgbClr val="114454"/>
                </a:solidFill>
                <a:highlight>
                  <a:srgbClr val="94BF6E"/>
                </a:highlight>
                <a:latin typeface="Nixie One"/>
                <a:ea typeface="Nixie One"/>
                <a:cs typeface="Nixie One"/>
                <a:sym typeface="Nixie One"/>
              </a:rPr>
              <a:t>距离度量</a:t>
            </a:r>
            <a:r>
              <a:rPr lang="zh-CN" altLang="en-US" sz="1600" b="1" dirty="0" smtClean="0">
                <a:solidFill>
                  <a:srgbClr val="114454"/>
                </a:solidFill>
                <a:latin typeface="Nixie One"/>
                <a:ea typeface="Nixie One"/>
                <a:cs typeface="Nixie One"/>
                <a:sym typeface="Nixie One"/>
              </a:rPr>
              <a:t>：欧式距离</a:t>
            </a:r>
            <a:endParaRPr lang="en" sz="1600" b="1" dirty="0">
              <a:solidFill>
                <a:srgbClr val="114454"/>
              </a:solidFill>
              <a:latin typeface="Nixie One"/>
              <a:ea typeface="Nixie One"/>
              <a:cs typeface="Nixie One"/>
              <a:sym typeface="Nixie One"/>
            </a:endParaRPr>
          </a:p>
        </p:txBody>
      </p:sp>
      <p:grpSp>
        <p:nvGrpSpPr>
          <p:cNvPr id="9" name="组 8"/>
          <p:cNvGrpSpPr/>
          <p:nvPr/>
        </p:nvGrpSpPr>
        <p:grpSpPr>
          <a:xfrm>
            <a:off x="1146025" y="1638168"/>
            <a:ext cx="7476625" cy="1865304"/>
            <a:chOff x="1146025" y="1638168"/>
            <a:chExt cx="7476625" cy="1865304"/>
          </a:xfrm>
        </p:grpSpPr>
        <p:pic>
          <p:nvPicPr>
            <p:cNvPr id="1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025" y="1773300"/>
              <a:ext cx="2533362" cy="1730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9387" y="1838280"/>
              <a:ext cx="2439571" cy="1665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9287" y="1773301"/>
              <a:ext cx="2533363" cy="172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1572768" y="1773300"/>
              <a:ext cx="731520" cy="1652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p:cNvSpPr/>
            <p:nvPr/>
          </p:nvSpPr>
          <p:spPr>
            <a:xfrm>
              <a:off x="2592872" y="1662240"/>
              <a:ext cx="781263" cy="3128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p:cNvSpPr/>
            <p:nvPr/>
          </p:nvSpPr>
          <p:spPr>
            <a:xfrm>
              <a:off x="3931499" y="1726584"/>
              <a:ext cx="781263" cy="3128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5101519" y="1776973"/>
              <a:ext cx="781263" cy="3128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6384658" y="1638168"/>
              <a:ext cx="781263" cy="3128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36447" y="1647973"/>
              <a:ext cx="781263" cy="3128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8" name="组 7"/>
          <p:cNvGrpSpPr/>
          <p:nvPr/>
        </p:nvGrpSpPr>
        <p:grpSpPr>
          <a:xfrm>
            <a:off x="6775289" y="2007619"/>
            <a:ext cx="1774725" cy="705660"/>
            <a:chOff x="6812280" y="2011680"/>
            <a:chExt cx="1774725" cy="705660"/>
          </a:xfrm>
        </p:grpSpPr>
        <p:sp>
          <p:nvSpPr>
            <p:cNvPr id="21" name="椭圆 20"/>
            <p:cNvSpPr/>
            <p:nvPr/>
          </p:nvSpPr>
          <p:spPr>
            <a:xfrm>
              <a:off x="6812280" y="2011680"/>
              <a:ext cx="217950" cy="705660"/>
            </a:xfrm>
            <a:prstGeom prst="ellipse">
              <a:avLst/>
            </a:prstGeom>
            <a:noFill/>
            <a:ln w="444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00"/>
                </a:solidFill>
              </a:endParaRPr>
            </a:p>
          </p:txBody>
        </p:sp>
        <p:cxnSp>
          <p:nvCxnSpPr>
            <p:cNvPr id="22" name="直线箭头连接符 21"/>
            <p:cNvCxnSpPr/>
            <p:nvPr/>
          </p:nvCxnSpPr>
          <p:spPr>
            <a:xfrm flipH="1">
              <a:off x="7030231" y="2364510"/>
              <a:ext cx="559289" cy="275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412295" y="2089837"/>
              <a:ext cx="1174710" cy="523220"/>
            </a:xfrm>
            <a:prstGeom prst="rect">
              <a:avLst/>
            </a:prstGeom>
            <a:noFill/>
          </p:spPr>
          <p:txBody>
            <a:bodyPr wrap="square" lIns="91440" tIns="45720" rIns="91440" bIns="45720">
              <a:spAutoFit/>
            </a:bodyPr>
            <a:lstStyle/>
            <a:p>
              <a:pPr algn="ctr"/>
              <a:r>
                <a:rPr lang="en-US" altLang="zh-CN" sz="2800" b="1" cap="none" spc="0" dirty="0" smtClean="0">
                  <a:ln w="0"/>
                  <a:solidFill>
                    <a:srgbClr val="FF0000"/>
                  </a:solidFill>
                  <a:effectLst>
                    <a:reflection blurRad="6350" stA="53000" endA="300" endPos="35500" dir="5400000" sy="-90000" algn="bl" rotWithShape="0"/>
                  </a:effectLst>
                </a:rPr>
                <a:t>hubs</a:t>
              </a:r>
              <a:endParaRPr lang="zh-CN" altLang="en-US" sz="2800" b="1" cap="none" spc="0" dirty="0">
                <a:ln w="0"/>
                <a:solidFill>
                  <a:srgbClr val="FF0000"/>
                </a:solidFill>
                <a:effectLst>
                  <a:reflection blurRad="6350" stA="53000" endA="300" endPos="35500" dir="5400000" sy="-90000" algn="bl" rotWithShape="0"/>
                </a:effectLst>
              </a:endParaRPr>
            </a:p>
          </p:txBody>
        </p:sp>
      </p:grpSp>
      <p:sp>
        <p:nvSpPr>
          <p:cNvPr id="24" name="Shape 420"/>
          <p:cNvSpPr txBox="1"/>
          <p:nvPr/>
        </p:nvSpPr>
        <p:spPr>
          <a:xfrm>
            <a:off x="2750424" y="3557856"/>
            <a:ext cx="4303228" cy="370816"/>
          </a:xfrm>
          <a:prstGeom prst="rect">
            <a:avLst/>
          </a:prstGeom>
          <a:noFill/>
          <a:ln>
            <a:noFill/>
          </a:ln>
        </p:spPr>
        <p:txBody>
          <a:bodyPr lIns="91425" tIns="91425" rIns="91425" bIns="91425" anchor="t" anchorCtr="0">
            <a:noAutofit/>
          </a:bodyPr>
          <a:lstStyle/>
          <a:p>
            <a:pPr algn="ctr">
              <a:buClr>
                <a:schemeClr val="dk1"/>
              </a:buClr>
              <a:buSzPct val="91666"/>
            </a:pPr>
            <a:r>
              <a:rPr lang="zh-CN" altLang="en-US" sz="1200" dirty="0" smtClean="0">
                <a:solidFill>
                  <a:schemeClr val="tx1"/>
                </a:solidFill>
                <a:latin typeface="+mn-ea"/>
                <a:ea typeface="+mn-ea"/>
                <a:cs typeface="Roboto Slab"/>
                <a:sym typeface="Roboto Slab"/>
              </a:rPr>
              <a:t>图</a:t>
            </a:r>
            <a:r>
              <a:rPr lang="en-US" altLang="zh-CN" sz="1200" dirty="0">
                <a:solidFill>
                  <a:schemeClr val="tx1"/>
                </a:solidFill>
                <a:latin typeface="+mn-ea"/>
                <a:ea typeface="+mn-ea"/>
                <a:cs typeface="Roboto Slab"/>
                <a:sym typeface="Roboto Slab"/>
              </a:rPr>
              <a:t>2</a:t>
            </a:r>
            <a:r>
              <a:rPr lang="zh-CN" altLang="en-US" sz="1200" dirty="0" smtClean="0">
                <a:solidFill>
                  <a:schemeClr val="tx1"/>
                </a:solidFill>
                <a:latin typeface="+mn-ea"/>
                <a:ea typeface="+mn-ea"/>
                <a:cs typeface="Roboto Slab"/>
                <a:sym typeface="Roboto Slab"/>
              </a:rPr>
              <a:t> </a:t>
            </a:r>
            <a:r>
              <a:rPr lang="zh-CN" altLang="en-US" sz="1200" dirty="0" smtClean="0">
                <a:solidFill>
                  <a:schemeClr val="tx1"/>
                </a:solidFill>
                <a:latin typeface="Times New Roman" charset="0"/>
                <a:ea typeface="Times New Roman" charset="0"/>
                <a:cs typeface="Times New Roman" charset="0"/>
                <a:sym typeface="Roboto Slab"/>
              </a:rPr>
              <a:t>样本的逆近邻数与其距离簇中心距离的相互关系</a:t>
            </a:r>
            <a:endParaRPr sz="1200" dirty="0">
              <a:solidFill>
                <a:srgbClr val="3B8D61"/>
              </a:solidFill>
              <a:latin typeface="+mn-ea"/>
              <a:ea typeface="+mn-ea"/>
              <a:cs typeface="Roboto Slab"/>
              <a:sym typeface="Roboto Slab"/>
            </a:endParaRPr>
          </a:p>
          <a:p>
            <a:pPr lvl="0" algn="ctr" rtl="0">
              <a:spcBef>
                <a:spcPts val="0"/>
              </a:spcBef>
              <a:buNone/>
            </a:pPr>
            <a:endParaRPr sz="1200" dirty="0">
              <a:solidFill>
                <a:srgbClr val="3B8D61"/>
              </a:solidFill>
              <a:latin typeface="Roboto Slab"/>
              <a:ea typeface="Roboto Slab"/>
              <a:cs typeface="Roboto Slab"/>
              <a:sym typeface="Roboto Slab"/>
            </a:endParaRPr>
          </a:p>
        </p:txBody>
      </p:sp>
    </p:spTree>
    <p:extLst>
      <p:ext uri="{BB962C8B-B14F-4D97-AF65-F5344CB8AC3E}">
        <p14:creationId xmlns:p14="http://schemas.microsoft.com/office/powerpoint/2010/main" val="186535166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33" name="Shape 420"/>
          <p:cNvSpPr txBox="1"/>
          <p:nvPr/>
        </p:nvSpPr>
        <p:spPr>
          <a:xfrm>
            <a:off x="3301223" y="3157134"/>
            <a:ext cx="2207280" cy="370816"/>
          </a:xfrm>
          <a:prstGeom prst="rect">
            <a:avLst/>
          </a:prstGeom>
          <a:noFill/>
          <a:ln>
            <a:noFill/>
          </a:ln>
        </p:spPr>
        <p:txBody>
          <a:bodyPr lIns="91425" tIns="91425" rIns="91425" bIns="91425" anchor="t" anchorCtr="0">
            <a:noAutofit/>
          </a:bodyPr>
          <a:lstStyle/>
          <a:p>
            <a:pPr algn="ctr">
              <a:buClr>
                <a:schemeClr val="dk1"/>
              </a:buClr>
              <a:buSzPct val="91666"/>
            </a:pPr>
            <a:r>
              <a:rPr lang="zh-CN" altLang="en-US" sz="1200" dirty="0" smtClean="0">
                <a:solidFill>
                  <a:schemeClr val="tx1"/>
                </a:solidFill>
                <a:latin typeface="+mn-ea"/>
                <a:ea typeface="+mn-ea"/>
                <a:cs typeface="Roboto Slab"/>
                <a:sym typeface="Roboto Slab"/>
              </a:rPr>
              <a:t>图</a:t>
            </a:r>
            <a:r>
              <a:rPr lang="en-US" altLang="zh-CN" sz="1200" dirty="0">
                <a:solidFill>
                  <a:schemeClr val="tx1"/>
                </a:solidFill>
                <a:latin typeface="+mn-ea"/>
                <a:ea typeface="+mn-ea"/>
                <a:cs typeface="Roboto Slab"/>
                <a:sym typeface="Roboto Slab"/>
              </a:rPr>
              <a:t>3</a:t>
            </a:r>
            <a:r>
              <a:rPr lang="zh-CN" altLang="en-US" sz="1200" dirty="0" smtClean="0">
                <a:solidFill>
                  <a:schemeClr val="tx1"/>
                </a:solidFill>
                <a:latin typeface="+mn-ea"/>
                <a:ea typeface="+mn-ea"/>
                <a:cs typeface="Roboto Slab"/>
                <a:sym typeface="Roboto Slab"/>
              </a:rPr>
              <a:t> </a:t>
            </a:r>
            <a:r>
              <a:rPr lang="en-US" altLang="zh-CN" sz="1200" dirty="0" smtClean="0">
                <a:solidFill>
                  <a:schemeClr val="tx1"/>
                </a:solidFill>
                <a:latin typeface="Times New Roman" charset="0"/>
                <a:ea typeface="Times New Roman" charset="0"/>
                <a:cs typeface="Times New Roman" charset="0"/>
                <a:sym typeface="Roboto Slab"/>
              </a:rPr>
              <a:t>hubs</a:t>
            </a:r>
            <a:r>
              <a:rPr lang="zh-CN" altLang="en-US" sz="1200" dirty="0" smtClean="0">
                <a:solidFill>
                  <a:schemeClr val="tx1"/>
                </a:solidFill>
                <a:latin typeface="Times New Roman" charset="0"/>
                <a:ea typeface="Times New Roman" charset="0"/>
                <a:cs typeface="Times New Roman" charset="0"/>
                <a:sym typeface="Roboto Slab"/>
              </a:rPr>
              <a:t>作为簇原型的</a:t>
            </a:r>
            <a:r>
              <a:rPr lang="zh-CN" altLang="en-US" sz="1200" dirty="0" smtClean="0">
                <a:solidFill>
                  <a:schemeClr val="tx1"/>
                </a:solidFill>
                <a:latin typeface="+mn-ea"/>
                <a:ea typeface="+mn-ea"/>
                <a:cs typeface="Roboto Slab"/>
                <a:sym typeface="Roboto Slab"/>
              </a:rPr>
              <a:t>示例图</a:t>
            </a:r>
            <a:endParaRPr sz="1200" dirty="0">
              <a:solidFill>
                <a:srgbClr val="3B8D61"/>
              </a:solidFill>
              <a:latin typeface="+mn-ea"/>
              <a:ea typeface="+mn-ea"/>
              <a:cs typeface="Roboto Slab"/>
              <a:sym typeface="Roboto Slab"/>
            </a:endParaRPr>
          </a:p>
          <a:p>
            <a:pPr lvl="0" algn="ctr" rtl="0">
              <a:spcBef>
                <a:spcPts val="0"/>
              </a:spcBef>
              <a:buNone/>
            </a:pPr>
            <a:endParaRPr sz="1200" dirty="0">
              <a:solidFill>
                <a:srgbClr val="3B8D61"/>
              </a:solidFill>
              <a:latin typeface="Roboto Slab"/>
              <a:ea typeface="Roboto Slab"/>
              <a:cs typeface="Roboto Slab"/>
              <a:sym typeface="Roboto Slab"/>
            </a:endParaRPr>
          </a:p>
        </p:txBody>
      </p:sp>
      <p:sp>
        <p:nvSpPr>
          <p:cNvPr id="190" name="Shape 190"/>
          <p:cNvSpPr txBox="1">
            <a:spLocks noGrp="1"/>
          </p:cNvSpPr>
          <p:nvPr>
            <p:ph type="title"/>
          </p:nvPr>
        </p:nvSpPr>
        <p:spPr>
          <a:xfrm>
            <a:off x="1146025" y="9517"/>
            <a:ext cx="3208799" cy="1028700"/>
          </a:xfrm>
          <a:prstGeom prst="rect">
            <a:avLst/>
          </a:prstGeom>
        </p:spPr>
        <p:txBody>
          <a:bodyPr lIns="91425" tIns="91425" rIns="91425" bIns="91425" anchor="ctr" anchorCtr="0">
            <a:noAutofit/>
          </a:bodyPr>
          <a:lstStyle/>
          <a:p>
            <a:pPr lvl="0"/>
            <a:r>
              <a:rPr kumimoji="1" lang="en-US" altLang="zh-CN" dirty="0" smtClean="0"/>
              <a:t>hubs</a:t>
            </a:r>
            <a:r>
              <a:rPr kumimoji="1" lang="zh-CN" altLang="en-US" dirty="0" smtClean="0"/>
              <a:t>簇原型的优势</a:t>
            </a:r>
            <a:endParaRPr lang="en" dirty="0"/>
          </a:p>
        </p:txBody>
      </p:sp>
      <p:sp>
        <p:nvSpPr>
          <p:cNvPr id="16" name="文本占位符 2"/>
          <p:cNvSpPr txBox="1">
            <a:spLocks/>
          </p:cNvSpPr>
          <p:nvPr/>
        </p:nvSpPr>
        <p:spPr>
          <a:xfrm>
            <a:off x="1029074" y="3442606"/>
            <a:ext cx="7036547" cy="1371600"/>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14454"/>
              </a:buClr>
              <a:buSzPct val="100000"/>
              <a:buFont typeface="Nixie One"/>
              <a:buChar char="▪"/>
              <a:defRPr sz="1800" b="0" i="0" u="none" strike="noStrike" cap="none">
                <a:solidFill>
                  <a:srgbClr val="114454"/>
                </a:solidFill>
                <a:latin typeface="Nixie One"/>
                <a:ea typeface="Nixie One"/>
                <a:cs typeface="Nixie One"/>
                <a:sym typeface="Nixie One"/>
              </a:defRPr>
            </a:lvl1pPr>
            <a:lvl2pPr marR="0" lvl="1" algn="l" rtl="0">
              <a:lnSpc>
                <a:spcPct val="100000"/>
              </a:lnSpc>
              <a:spcBef>
                <a:spcPts val="0"/>
              </a:spcBef>
              <a:spcAft>
                <a:spcPts val="0"/>
              </a:spcAft>
              <a:buClr>
                <a:srgbClr val="114454"/>
              </a:buClr>
              <a:buSzPct val="100000"/>
              <a:buFont typeface="Nixie One"/>
              <a:buChar char="▫"/>
              <a:defRPr sz="1800" b="0" i="0" u="none" strike="noStrike" cap="none">
                <a:solidFill>
                  <a:srgbClr val="114454"/>
                </a:solidFill>
                <a:latin typeface="Nixie One"/>
                <a:ea typeface="Nixie One"/>
                <a:cs typeface="Nixie One"/>
                <a:sym typeface="Nixie One"/>
              </a:defRPr>
            </a:lvl2pPr>
            <a:lvl3pPr marR="0" lvl="2" algn="l" rtl="0">
              <a:lnSpc>
                <a:spcPct val="100000"/>
              </a:lnSpc>
              <a:spcBef>
                <a:spcPts val="0"/>
              </a:spcBef>
              <a:spcAft>
                <a:spcPts val="0"/>
              </a:spcAft>
              <a:buClr>
                <a:srgbClr val="114454"/>
              </a:buClr>
              <a:buSzPct val="100000"/>
              <a:buFont typeface="Nixie One"/>
              <a:buNone/>
              <a:defRPr sz="1800" b="0" i="0" u="none" strike="noStrike" cap="none">
                <a:solidFill>
                  <a:srgbClr val="114454"/>
                </a:solidFill>
                <a:latin typeface="Nixie One"/>
                <a:ea typeface="Nixie One"/>
                <a:cs typeface="Nixie One"/>
                <a:sym typeface="Nixie One"/>
              </a:defRPr>
            </a:lvl3pPr>
            <a:lvl4pPr marR="0" lvl="3" algn="l" rtl="0">
              <a:lnSpc>
                <a:spcPct val="100000"/>
              </a:lnSpc>
              <a:spcBef>
                <a:spcPts val="0"/>
              </a:spcBef>
              <a:spcAft>
                <a:spcPts val="0"/>
              </a:spcAft>
              <a:buClr>
                <a:srgbClr val="114454"/>
              </a:buClr>
              <a:buSzPct val="100000"/>
              <a:buFont typeface="Nixie One"/>
              <a:buNone/>
              <a:defRPr sz="1800" b="0" i="0" u="none" strike="noStrike" cap="none">
                <a:solidFill>
                  <a:srgbClr val="114454"/>
                </a:solidFill>
                <a:latin typeface="Nixie One"/>
                <a:ea typeface="Nixie One"/>
                <a:cs typeface="Nixie One"/>
                <a:sym typeface="Nixie One"/>
              </a:defRPr>
            </a:lvl4pPr>
            <a:lvl5pPr marR="0" lvl="4" algn="l" rtl="0">
              <a:lnSpc>
                <a:spcPct val="100000"/>
              </a:lnSpc>
              <a:spcBef>
                <a:spcPts val="0"/>
              </a:spcBef>
              <a:spcAft>
                <a:spcPts val="0"/>
              </a:spcAft>
              <a:buClr>
                <a:srgbClr val="114454"/>
              </a:buClr>
              <a:buSzPct val="100000"/>
              <a:buFont typeface="Nixie One"/>
              <a:buNone/>
              <a:defRPr sz="1800" b="0" i="0" u="none" strike="noStrike" cap="none">
                <a:solidFill>
                  <a:srgbClr val="114454"/>
                </a:solidFill>
                <a:latin typeface="Nixie One"/>
                <a:ea typeface="Nixie One"/>
                <a:cs typeface="Nixie One"/>
                <a:sym typeface="Nixie One"/>
              </a:defRPr>
            </a:lvl5pPr>
            <a:lvl6pPr marR="0" lvl="5" algn="l" rtl="0">
              <a:lnSpc>
                <a:spcPct val="100000"/>
              </a:lnSpc>
              <a:spcBef>
                <a:spcPts val="0"/>
              </a:spcBef>
              <a:spcAft>
                <a:spcPts val="0"/>
              </a:spcAft>
              <a:buClr>
                <a:srgbClr val="114454"/>
              </a:buClr>
              <a:buSzPct val="100000"/>
              <a:buFont typeface="Nixie One"/>
              <a:buNone/>
              <a:defRPr sz="1800" b="0" i="0" u="none" strike="noStrike" cap="none">
                <a:solidFill>
                  <a:srgbClr val="114454"/>
                </a:solidFill>
                <a:latin typeface="Nixie One"/>
                <a:ea typeface="Nixie One"/>
                <a:cs typeface="Nixie One"/>
                <a:sym typeface="Nixie One"/>
              </a:defRPr>
            </a:lvl6pPr>
            <a:lvl7pPr marR="0" lvl="6" algn="l" rtl="0">
              <a:lnSpc>
                <a:spcPct val="100000"/>
              </a:lnSpc>
              <a:spcBef>
                <a:spcPts val="0"/>
              </a:spcBef>
              <a:spcAft>
                <a:spcPts val="0"/>
              </a:spcAft>
              <a:buClr>
                <a:srgbClr val="114454"/>
              </a:buClr>
              <a:buSzPct val="100000"/>
              <a:buFont typeface="Nixie One"/>
              <a:buNone/>
              <a:defRPr sz="1800" b="0" i="0" u="none" strike="noStrike" cap="none">
                <a:solidFill>
                  <a:srgbClr val="114454"/>
                </a:solidFill>
                <a:latin typeface="Nixie One"/>
                <a:ea typeface="Nixie One"/>
                <a:cs typeface="Nixie One"/>
                <a:sym typeface="Nixie One"/>
              </a:defRPr>
            </a:lvl7pPr>
            <a:lvl8pPr marR="0" lvl="7" algn="l" rtl="0">
              <a:lnSpc>
                <a:spcPct val="100000"/>
              </a:lnSpc>
              <a:spcBef>
                <a:spcPts val="0"/>
              </a:spcBef>
              <a:spcAft>
                <a:spcPts val="0"/>
              </a:spcAft>
              <a:buClr>
                <a:srgbClr val="114454"/>
              </a:buClr>
              <a:buSzPct val="100000"/>
              <a:buFont typeface="Nixie One"/>
              <a:buNone/>
              <a:defRPr sz="1800" b="0" i="0" u="none" strike="noStrike" cap="none">
                <a:solidFill>
                  <a:srgbClr val="114454"/>
                </a:solidFill>
                <a:latin typeface="Nixie One"/>
                <a:ea typeface="Nixie One"/>
                <a:cs typeface="Nixie One"/>
                <a:sym typeface="Nixie One"/>
              </a:defRPr>
            </a:lvl8pPr>
            <a:lvl9pPr marR="0" lvl="8" algn="l" rtl="0">
              <a:lnSpc>
                <a:spcPct val="100000"/>
              </a:lnSpc>
              <a:spcBef>
                <a:spcPts val="0"/>
              </a:spcBef>
              <a:spcAft>
                <a:spcPts val="0"/>
              </a:spcAft>
              <a:buClr>
                <a:srgbClr val="114454"/>
              </a:buClr>
              <a:buSzPct val="100000"/>
              <a:buFont typeface="Nixie One"/>
              <a:buNone/>
              <a:defRPr sz="1800" b="0" i="0" u="none" strike="noStrike" cap="none">
                <a:solidFill>
                  <a:srgbClr val="114454"/>
                </a:solidFill>
                <a:latin typeface="Nixie One"/>
                <a:ea typeface="Nixie One"/>
                <a:cs typeface="Nixie One"/>
                <a:sym typeface="Nixie One"/>
              </a:defRPr>
            </a:lvl9pPr>
          </a:lstStyle>
          <a:p>
            <a:pPr algn="just">
              <a:lnSpc>
                <a:spcPct val="150000"/>
              </a:lnSpc>
              <a:buNone/>
            </a:pPr>
            <a:r>
              <a:rPr kumimoji="1" lang="zh-CN" altLang="en-US" b="1" dirty="0"/>
              <a:t>在划分聚类迭代过程</a:t>
            </a:r>
            <a:r>
              <a:rPr kumimoji="1" lang="en-US" altLang="zh-CN" b="1" dirty="0"/>
              <a:t>hubs</a:t>
            </a:r>
            <a:r>
              <a:rPr kumimoji="1" lang="zh-CN" altLang="en-US" b="1" dirty="0"/>
              <a:t>原型与簇中心原型或簇中值原型的差别：</a:t>
            </a:r>
            <a:r>
              <a:rPr kumimoji="1" lang="zh-CN" altLang="en-US" b="1" dirty="0" smtClean="0"/>
              <a:t>红色的</a:t>
            </a:r>
            <a:r>
              <a:rPr kumimoji="1" lang="zh-CN" altLang="en-US" b="1" dirty="0"/>
              <a:t>圆圈代表</a:t>
            </a:r>
            <a:r>
              <a:rPr kumimoji="1" lang="zh-CN" altLang="en-US" b="1" dirty="0">
                <a:solidFill>
                  <a:srgbClr val="FF0000"/>
                </a:solidFill>
              </a:rPr>
              <a:t>簇的</a:t>
            </a:r>
            <a:r>
              <a:rPr kumimoji="1" lang="zh-CN" altLang="en-US" b="1" dirty="0" smtClean="0">
                <a:solidFill>
                  <a:srgbClr val="FF0000"/>
                </a:solidFill>
              </a:rPr>
              <a:t>中心（</a:t>
            </a:r>
            <a:r>
              <a:rPr kumimoji="1" lang="en-US" altLang="zh-CN" b="1" dirty="0" smtClean="0">
                <a:solidFill>
                  <a:srgbClr val="FF0000"/>
                </a:solidFill>
              </a:rPr>
              <a:t>C</a:t>
            </a:r>
            <a:r>
              <a:rPr kumimoji="1" lang="zh-CN" altLang="en-US" b="1" dirty="0">
                <a:solidFill>
                  <a:srgbClr val="FF0000"/>
                </a:solidFill>
              </a:rPr>
              <a:t>）</a:t>
            </a:r>
            <a:r>
              <a:rPr kumimoji="1" lang="zh-CN" altLang="en-US" b="1" dirty="0"/>
              <a:t>，黄色</a:t>
            </a:r>
            <a:r>
              <a:rPr kumimoji="1" lang="zh-CN" altLang="en-US" b="1" dirty="0" smtClean="0"/>
              <a:t>的圆圈代表</a:t>
            </a:r>
            <a:r>
              <a:rPr kumimoji="1" lang="zh-CN" altLang="en-US" b="1" dirty="0" smtClean="0">
                <a:solidFill>
                  <a:schemeClr val="accent2">
                    <a:lumMod val="50000"/>
                  </a:schemeClr>
                </a:solidFill>
              </a:rPr>
              <a:t>簇的中值样本（</a:t>
            </a:r>
            <a:r>
              <a:rPr kumimoji="1" lang="en-US" altLang="zh-CN" b="1" dirty="0" smtClean="0">
                <a:solidFill>
                  <a:schemeClr val="accent2">
                    <a:lumMod val="50000"/>
                  </a:schemeClr>
                </a:solidFill>
              </a:rPr>
              <a:t>M</a:t>
            </a:r>
            <a:r>
              <a:rPr kumimoji="1" lang="zh-CN" altLang="en-US" b="1" dirty="0">
                <a:solidFill>
                  <a:schemeClr val="accent2">
                    <a:lumMod val="50000"/>
                  </a:schemeClr>
                </a:solidFill>
              </a:rPr>
              <a:t>）</a:t>
            </a:r>
            <a:r>
              <a:rPr kumimoji="1" lang="zh-CN" altLang="en-US" b="1" dirty="0"/>
              <a:t>，绿色圆圈代表两</a:t>
            </a:r>
            <a:r>
              <a:rPr kumimoji="1" lang="zh-CN" altLang="en-US" b="1" dirty="0" smtClean="0"/>
              <a:t>个</a:t>
            </a:r>
            <a:r>
              <a:rPr kumimoji="1" lang="en-US" altLang="zh-CN" b="1" dirty="0" smtClean="0">
                <a:solidFill>
                  <a:srgbClr val="00B050"/>
                </a:solidFill>
              </a:rPr>
              <a:t>hubs</a:t>
            </a:r>
            <a:r>
              <a:rPr kumimoji="1" lang="zh-CN" altLang="en-US" b="1" dirty="0" smtClean="0">
                <a:solidFill>
                  <a:srgbClr val="00B050"/>
                </a:solidFill>
              </a:rPr>
              <a:t>（</a:t>
            </a:r>
            <a:r>
              <a:rPr kumimoji="1" lang="en-US" altLang="zh-CN" b="1" dirty="0">
                <a:solidFill>
                  <a:srgbClr val="00B050"/>
                </a:solidFill>
              </a:rPr>
              <a:t>H1</a:t>
            </a:r>
            <a:r>
              <a:rPr kumimoji="1" lang="zh-CN" altLang="en-US" b="1" dirty="0">
                <a:solidFill>
                  <a:srgbClr val="00B050"/>
                </a:solidFill>
              </a:rPr>
              <a:t>，</a:t>
            </a:r>
            <a:r>
              <a:rPr kumimoji="1" lang="en-US" altLang="zh-CN" b="1" dirty="0">
                <a:solidFill>
                  <a:srgbClr val="00B050"/>
                </a:solidFill>
              </a:rPr>
              <a:t>H2</a:t>
            </a:r>
            <a:r>
              <a:rPr kumimoji="1" lang="zh-CN" altLang="en-US" b="1" dirty="0">
                <a:solidFill>
                  <a:srgbClr val="00B050"/>
                </a:solidFill>
              </a:rPr>
              <a:t>）</a:t>
            </a:r>
            <a:r>
              <a:rPr kumimoji="1" lang="zh-CN" altLang="en-US" b="1" dirty="0"/>
              <a:t>，其中最近邻居数为</a:t>
            </a:r>
            <a:r>
              <a:rPr kumimoji="1" lang="en-US" altLang="zh-CN" b="1" dirty="0"/>
              <a:t>3</a:t>
            </a:r>
            <a:r>
              <a:rPr kumimoji="1" lang="zh-CN" altLang="en-US" b="1" dirty="0"/>
              <a:t>。</a:t>
            </a:r>
            <a:endParaRPr kumimoji="1" lang="zh-CN" altLang="en-US" dirty="0"/>
          </a:p>
        </p:txBody>
      </p:sp>
      <p:sp>
        <p:nvSpPr>
          <p:cNvPr id="18" name="TextBox 48"/>
          <p:cNvSpPr txBox="1"/>
          <p:nvPr/>
        </p:nvSpPr>
        <p:spPr>
          <a:xfrm>
            <a:off x="307179" y="332956"/>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03</a:t>
            </a:r>
            <a:endParaRPr lang="en-US" sz="2000" b="1" dirty="0">
              <a:solidFill>
                <a:schemeClr val="bg1"/>
              </a:solidFill>
              <a:latin typeface="Roboto Slab" charset="0"/>
              <a:ea typeface="Roboto Slab" charset="0"/>
              <a:cs typeface="Roboto Slab" charset="0"/>
            </a:endParaRPr>
          </a:p>
        </p:txBody>
      </p:sp>
      <p:grpSp>
        <p:nvGrpSpPr>
          <p:cNvPr id="6" name="组 5"/>
          <p:cNvGrpSpPr/>
          <p:nvPr/>
        </p:nvGrpSpPr>
        <p:grpSpPr>
          <a:xfrm>
            <a:off x="1959429" y="1735083"/>
            <a:ext cx="4990269" cy="1347508"/>
            <a:chOff x="1515291" y="1460765"/>
            <a:chExt cx="4990269" cy="1347508"/>
          </a:xfrm>
        </p:grpSpPr>
        <p:sp>
          <p:nvSpPr>
            <p:cNvPr id="4" name="椭圆 3"/>
            <p:cNvSpPr/>
            <p:nvPr/>
          </p:nvSpPr>
          <p:spPr>
            <a:xfrm>
              <a:off x="1819656" y="1527048"/>
              <a:ext cx="237744" cy="23774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1515291" y="1907297"/>
              <a:ext cx="237744" cy="23774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1819656" y="2332785"/>
              <a:ext cx="237744" cy="23774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2325624" y="1531518"/>
              <a:ext cx="237744" cy="23774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2750424" y="1907297"/>
              <a:ext cx="237744" cy="23774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2325624" y="2349903"/>
              <a:ext cx="237744" cy="23774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p:nvSpPr>
          <p:spPr>
            <a:xfrm>
              <a:off x="2087880" y="1907297"/>
              <a:ext cx="237744" cy="23774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p:nvSpPr>
          <p:spPr>
            <a:xfrm>
              <a:off x="4801392" y="1907297"/>
              <a:ext cx="237744" cy="23774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p:nvSpPr>
          <p:spPr>
            <a:xfrm>
              <a:off x="5039136" y="2570529"/>
              <a:ext cx="237744" cy="23774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p:nvSpPr>
          <p:spPr>
            <a:xfrm>
              <a:off x="5468112" y="1460765"/>
              <a:ext cx="237744" cy="23774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p:nvSpPr>
          <p:spPr>
            <a:xfrm>
              <a:off x="6267816" y="1821953"/>
              <a:ext cx="237744" cy="23774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p:nvSpPr>
          <p:spPr>
            <a:xfrm>
              <a:off x="6030072" y="2520570"/>
              <a:ext cx="237744" cy="23774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p:nvSpPr>
          <p:spPr>
            <a:xfrm>
              <a:off x="5468112" y="2059697"/>
              <a:ext cx="237744" cy="23774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2" name="组 11"/>
          <p:cNvGrpSpPr/>
          <p:nvPr/>
        </p:nvGrpSpPr>
        <p:grpSpPr>
          <a:xfrm>
            <a:off x="1963765" y="2006660"/>
            <a:ext cx="4378188" cy="790591"/>
            <a:chOff x="1519627" y="1732342"/>
            <a:chExt cx="4378188" cy="790591"/>
          </a:xfrm>
        </p:grpSpPr>
        <p:sp>
          <p:nvSpPr>
            <p:cNvPr id="7" name="同心圆 6"/>
            <p:cNvSpPr/>
            <p:nvPr/>
          </p:nvSpPr>
          <p:spPr>
            <a:xfrm>
              <a:off x="1902516" y="1732342"/>
              <a:ext cx="621663" cy="601518"/>
            </a:xfrm>
            <a:prstGeom prst="donut">
              <a:avLst>
                <a:gd name="adj" fmla="val 11155"/>
              </a:avLst>
            </a:prstGeom>
            <a:solidFill>
              <a:srgbClr val="00B05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4" name="同心圆 33"/>
            <p:cNvSpPr/>
            <p:nvPr/>
          </p:nvSpPr>
          <p:spPr>
            <a:xfrm>
              <a:off x="5276152" y="1867257"/>
              <a:ext cx="621663" cy="601518"/>
            </a:xfrm>
            <a:prstGeom prst="donut">
              <a:avLst>
                <a:gd name="adj" fmla="val 11155"/>
              </a:avLst>
            </a:prstGeom>
            <a:solidFill>
              <a:srgbClr val="00B05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9" name="文本框 8"/>
            <p:cNvSpPr txBox="1"/>
            <p:nvPr/>
          </p:nvSpPr>
          <p:spPr>
            <a:xfrm>
              <a:off x="1519627" y="2117217"/>
              <a:ext cx="420788" cy="307777"/>
            </a:xfrm>
            <a:prstGeom prst="rect">
              <a:avLst/>
            </a:prstGeom>
            <a:noFill/>
          </p:spPr>
          <p:txBody>
            <a:bodyPr wrap="square" rtlCol="0">
              <a:spAutoFit/>
            </a:bodyPr>
            <a:lstStyle/>
            <a:p>
              <a:r>
                <a:rPr kumimoji="1" lang="en-US" altLang="zh-CN" b="1" dirty="0" smtClean="0"/>
                <a:t>H1</a:t>
              </a:r>
              <a:endParaRPr kumimoji="1" lang="zh-CN" altLang="en-US" b="1" dirty="0"/>
            </a:p>
          </p:txBody>
        </p:sp>
        <p:sp>
          <p:nvSpPr>
            <p:cNvPr id="39" name="文本框 38"/>
            <p:cNvSpPr txBox="1"/>
            <p:nvPr/>
          </p:nvSpPr>
          <p:spPr>
            <a:xfrm>
              <a:off x="4925354" y="2215156"/>
              <a:ext cx="420788" cy="307777"/>
            </a:xfrm>
            <a:prstGeom prst="rect">
              <a:avLst/>
            </a:prstGeom>
            <a:noFill/>
          </p:spPr>
          <p:txBody>
            <a:bodyPr wrap="square" rtlCol="0">
              <a:spAutoFit/>
            </a:bodyPr>
            <a:lstStyle/>
            <a:p>
              <a:r>
                <a:rPr kumimoji="1" lang="en-US" altLang="zh-CN" b="1" dirty="0" smtClean="0"/>
                <a:t>H2</a:t>
              </a:r>
              <a:endParaRPr kumimoji="1" lang="zh-CN" altLang="en-US" b="1" dirty="0"/>
            </a:p>
          </p:txBody>
        </p:sp>
      </p:grpSp>
      <p:grpSp>
        <p:nvGrpSpPr>
          <p:cNvPr id="11" name="组 10"/>
          <p:cNvGrpSpPr/>
          <p:nvPr/>
        </p:nvGrpSpPr>
        <p:grpSpPr>
          <a:xfrm>
            <a:off x="3002602" y="1774523"/>
            <a:ext cx="872491" cy="816201"/>
            <a:chOff x="2558464" y="1500205"/>
            <a:chExt cx="872491" cy="816201"/>
          </a:xfrm>
        </p:grpSpPr>
        <p:sp>
          <p:nvSpPr>
            <p:cNvPr id="36" name="同心圆 35"/>
            <p:cNvSpPr/>
            <p:nvPr/>
          </p:nvSpPr>
          <p:spPr>
            <a:xfrm>
              <a:off x="2558464" y="1714888"/>
              <a:ext cx="621663" cy="601518"/>
            </a:xfrm>
            <a:prstGeom prst="donut">
              <a:avLst>
                <a:gd name="adj" fmla="val 11155"/>
              </a:avLst>
            </a:prstGeom>
            <a:solidFill>
              <a:srgbClr val="FFFF00"/>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0" name="文本框 39"/>
            <p:cNvSpPr txBox="1"/>
            <p:nvPr/>
          </p:nvSpPr>
          <p:spPr>
            <a:xfrm>
              <a:off x="3010167" y="1500205"/>
              <a:ext cx="420788" cy="307777"/>
            </a:xfrm>
            <a:prstGeom prst="rect">
              <a:avLst/>
            </a:prstGeom>
            <a:noFill/>
          </p:spPr>
          <p:txBody>
            <a:bodyPr wrap="square" rtlCol="0">
              <a:spAutoFit/>
            </a:bodyPr>
            <a:lstStyle/>
            <a:p>
              <a:r>
                <a:rPr kumimoji="1" lang="en-US" altLang="zh-CN" b="1" dirty="0" smtClean="0"/>
                <a:t>M</a:t>
              </a:r>
              <a:endParaRPr kumimoji="1" lang="zh-CN" altLang="en-US" b="1" dirty="0"/>
            </a:p>
          </p:txBody>
        </p:sp>
      </p:grpSp>
      <p:grpSp>
        <p:nvGrpSpPr>
          <p:cNvPr id="10" name="组 9"/>
          <p:cNvGrpSpPr/>
          <p:nvPr/>
        </p:nvGrpSpPr>
        <p:grpSpPr>
          <a:xfrm>
            <a:off x="4039086" y="1739593"/>
            <a:ext cx="621663" cy="876935"/>
            <a:chOff x="3594948" y="1465275"/>
            <a:chExt cx="621663" cy="876935"/>
          </a:xfrm>
        </p:grpSpPr>
        <p:sp>
          <p:nvSpPr>
            <p:cNvPr id="37" name="同心圆 36"/>
            <p:cNvSpPr/>
            <p:nvPr/>
          </p:nvSpPr>
          <p:spPr>
            <a:xfrm>
              <a:off x="3594948" y="1740692"/>
              <a:ext cx="621663" cy="601518"/>
            </a:xfrm>
            <a:prstGeom prst="donut">
              <a:avLst>
                <a:gd name="adj" fmla="val 11155"/>
              </a:avLst>
            </a:prstGeom>
            <a:solidFill>
              <a:srgbClr val="FF0000"/>
            </a:solid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1" name="文本框 40"/>
            <p:cNvSpPr txBox="1"/>
            <p:nvPr/>
          </p:nvSpPr>
          <p:spPr>
            <a:xfrm>
              <a:off x="3750331" y="1465275"/>
              <a:ext cx="420788" cy="307777"/>
            </a:xfrm>
            <a:prstGeom prst="rect">
              <a:avLst/>
            </a:prstGeom>
            <a:noFill/>
          </p:spPr>
          <p:txBody>
            <a:bodyPr wrap="square" rtlCol="0">
              <a:spAutoFit/>
            </a:bodyPr>
            <a:lstStyle/>
            <a:p>
              <a:r>
                <a:rPr kumimoji="1" lang="en-US" altLang="zh-CN" b="1" dirty="0" smtClean="0"/>
                <a:t>C</a:t>
              </a:r>
              <a:endParaRPr kumimoji="1" lang="zh-CN" altLang="en-US" b="1" dirty="0"/>
            </a:p>
          </p:txBody>
        </p:sp>
      </p:grpSp>
      <p:sp>
        <p:nvSpPr>
          <p:cNvPr id="35" name="矩形 34"/>
          <p:cNvSpPr/>
          <p:nvPr/>
        </p:nvSpPr>
        <p:spPr>
          <a:xfrm>
            <a:off x="8967" y="0"/>
            <a:ext cx="9144000" cy="5143500"/>
          </a:xfrm>
          <a:prstGeom prst="rect">
            <a:avLst/>
          </a:prstGeom>
          <a:solidFill>
            <a:schemeClr val="tx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圆角矩形 12"/>
          <p:cNvSpPr/>
          <p:nvPr/>
        </p:nvSpPr>
        <p:spPr>
          <a:xfrm>
            <a:off x="1887667" y="2002680"/>
            <a:ext cx="5601353" cy="1479734"/>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smtClean="0"/>
              <a:t>Hubs</a:t>
            </a:r>
            <a:r>
              <a:rPr kumimoji="1" lang="zh-CN" altLang="en-US" sz="2800" dirty="0" smtClean="0"/>
              <a:t>具有很好的局部中心性</a:t>
            </a:r>
            <a:endParaRPr kumimoji="1" lang="zh-CN" altLang="en-US" sz="2800" dirty="0"/>
          </a:p>
        </p:txBody>
      </p:sp>
    </p:spTree>
    <p:extLst>
      <p:ext uri="{BB962C8B-B14F-4D97-AF65-F5344CB8AC3E}">
        <p14:creationId xmlns:p14="http://schemas.microsoft.com/office/powerpoint/2010/main" val="159231010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par>
                          <p:cTn id="25" fill="hold">
                            <p:stCondLst>
                              <p:cond delay="0"/>
                            </p:stCondLst>
                            <p:childTnLst>
                              <p:par>
                                <p:cTn id="26" presetID="3" presetClass="entr" presetSubtype="1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graphicFrame>
        <p:nvGraphicFramePr>
          <p:cNvPr id="2" name="图表 1"/>
          <p:cNvGraphicFramePr/>
          <p:nvPr>
            <p:extLst>
              <p:ext uri="{D42A27DB-BD31-4B8C-83A1-F6EECF244321}">
                <p14:modId xmlns:p14="http://schemas.microsoft.com/office/powerpoint/2010/main" val="1855556536"/>
              </p:ext>
            </p:extLst>
          </p:nvPr>
        </p:nvGraphicFramePr>
        <p:xfrm>
          <a:off x="535576" y="378825"/>
          <a:ext cx="8247019" cy="63093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6" name="Shape 146"/>
          <p:cNvSpPr txBox="1">
            <a:spLocks noGrp="1"/>
          </p:cNvSpPr>
          <p:nvPr>
            <p:ph type="title"/>
          </p:nvPr>
        </p:nvSpPr>
        <p:spPr>
          <a:xfrm>
            <a:off x="1146025" y="21271"/>
            <a:ext cx="3208799" cy="1028700"/>
          </a:xfrm>
          <a:prstGeom prst="rect">
            <a:avLst/>
          </a:prstGeom>
        </p:spPr>
        <p:txBody>
          <a:bodyPr lIns="91425" tIns="91425" rIns="91425" bIns="91425" anchor="ctr" anchorCtr="0">
            <a:noAutofit/>
          </a:bodyPr>
          <a:lstStyle/>
          <a:p>
            <a:pPr lvl="0"/>
            <a:r>
              <a:rPr lang="en-US" altLang="zh-CN" dirty="0"/>
              <a:t>Hub</a:t>
            </a:r>
            <a:r>
              <a:rPr lang="zh-CN" altLang="en-US" dirty="0"/>
              <a:t> </a:t>
            </a:r>
            <a:r>
              <a:rPr lang="zh-CN" altLang="zh-CN" dirty="0"/>
              <a:t>聚类算法 </a:t>
            </a:r>
            <a:endParaRPr lang="en" dirty="0"/>
          </a:p>
        </p:txBody>
      </p:sp>
      <p:sp>
        <p:nvSpPr>
          <p:cNvPr id="16" name="TextBox 15"/>
          <p:cNvSpPr txBox="1"/>
          <p:nvPr/>
        </p:nvSpPr>
        <p:spPr>
          <a:xfrm>
            <a:off x="297847" y="335566"/>
            <a:ext cx="721895" cy="400110"/>
          </a:xfrm>
          <a:prstGeom prst="rect">
            <a:avLst/>
          </a:prstGeom>
          <a:noFill/>
        </p:spPr>
        <p:txBody>
          <a:bodyPr wrap="square" rtlCol="0">
            <a:spAutoFit/>
          </a:bodyPr>
          <a:lstStyle/>
          <a:p>
            <a:pPr algn="ctr"/>
            <a:r>
              <a:rPr lang="en-US" altLang="zh-CN" sz="2000" b="1" smtClean="0">
                <a:solidFill>
                  <a:schemeClr val="bg1"/>
                </a:solidFill>
                <a:latin typeface="Roboto Slab" charset="0"/>
                <a:ea typeface="Roboto Slab" charset="0"/>
                <a:cs typeface="Roboto Slab" charset="0"/>
              </a:rPr>
              <a:t>04</a:t>
            </a:r>
            <a:endParaRPr lang="en-US" sz="2000" b="1" dirty="0">
              <a:solidFill>
                <a:schemeClr val="bg1"/>
              </a:solidFill>
              <a:latin typeface="Roboto Slab" charset="0"/>
              <a:ea typeface="Roboto Slab" charset="0"/>
              <a:cs typeface="Roboto Slab" charset="0"/>
            </a:endParaRPr>
          </a:p>
        </p:txBody>
      </p:sp>
      <p:sp>
        <p:nvSpPr>
          <p:cNvPr id="8" name="文本占位符 2"/>
          <p:cNvSpPr>
            <a:spLocks noGrp="1"/>
          </p:cNvSpPr>
          <p:nvPr>
            <p:ph type="body" idx="1"/>
          </p:nvPr>
        </p:nvSpPr>
        <p:spPr>
          <a:xfrm>
            <a:off x="462849" y="1280247"/>
            <a:ext cx="7046999" cy="649354"/>
          </a:xfrm>
        </p:spPr>
        <p:txBody>
          <a:bodyPr/>
          <a:lstStyle/>
          <a:p>
            <a:pPr>
              <a:buNone/>
            </a:pPr>
            <a:r>
              <a:rPr lang="zh-CN" altLang="en-US" sz="2000" dirty="0" smtClean="0"/>
              <a:t>基于</a:t>
            </a:r>
            <a:r>
              <a:rPr lang="en-US" altLang="zh-CN" sz="2000" dirty="0" smtClean="0"/>
              <a:t>hub</a:t>
            </a:r>
            <a:r>
              <a:rPr lang="zh-CN" altLang="en-US" sz="2000" dirty="0" smtClean="0"/>
              <a:t>的局部中心性度量</a:t>
            </a:r>
            <a:r>
              <a:rPr lang="zh-CN" altLang="en-US" sz="2000" dirty="0" smtClean="0"/>
              <a:t>，</a:t>
            </a:r>
            <a:r>
              <a:rPr lang="en-US" altLang="zh-CN" sz="2000" kern="100" dirty="0">
                <a:latin typeface="Times New Roman" charset="0"/>
                <a:ea typeface="Times New Roman" charset="0"/>
                <a:cs typeface="Times New Roman" charset="0"/>
              </a:rPr>
              <a:t> </a:t>
            </a:r>
            <a:r>
              <a:rPr lang="en-US" altLang="zh-CN" sz="2000" kern="100" dirty="0" err="1" smtClean="0">
                <a:latin typeface="Times New Roman" charset="0"/>
                <a:ea typeface="Times New Roman" charset="0"/>
                <a:cs typeface="Times New Roman" charset="0"/>
              </a:rPr>
              <a:t>Nenad</a:t>
            </a:r>
            <a:r>
              <a:rPr lang="en-US" altLang="zh-CN" sz="2000" kern="100" dirty="0">
                <a:latin typeface="Times New Roman" charset="0"/>
                <a:ea typeface="Times New Roman" charset="0"/>
                <a:cs typeface="Times New Roman" charset="0"/>
              </a:rPr>
              <a:t> </a:t>
            </a:r>
            <a:r>
              <a:rPr lang="zh-CN" altLang="en-US" sz="2000" kern="100" dirty="0" smtClean="0">
                <a:latin typeface="Times New Roman" charset="0"/>
                <a:ea typeface="Times New Roman" charset="0"/>
                <a:cs typeface="Times New Roman" charset="0"/>
              </a:rPr>
              <a:t>和</a:t>
            </a:r>
            <a:r>
              <a:rPr lang="en-US" altLang="zh-CN" sz="2000" kern="100" dirty="0" smtClean="0">
                <a:latin typeface="Times New Roman" charset="0"/>
                <a:ea typeface="Times New Roman" charset="0"/>
                <a:cs typeface="Times New Roman" charset="0"/>
              </a:rPr>
              <a:t>Amina</a:t>
            </a:r>
            <a:r>
              <a:rPr lang="zh-CN" altLang="en-US" sz="2000" kern="100" dirty="0" smtClean="0">
                <a:latin typeface="Times New Roman" charset="0"/>
                <a:ea typeface="Times New Roman" charset="0"/>
                <a:cs typeface="Times New Roman" charset="0"/>
              </a:rPr>
              <a:t>等人</a:t>
            </a:r>
            <a:r>
              <a:rPr lang="zh-CN" altLang="en-US" sz="2000" dirty="0" smtClean="0"/>
              <a:t>提</a:t>
            </a:r>
            <a:r>
              <a:rPr lang="zh-CN" altLang="en-US" sz="2000" dirty="0" smtClean="0"/>
              <a:t>出了以下的</a:t>
            </a:r>
            <a:r>
              <a:rPr lang="en-US" altLang="zh-CN" sz="2000" dirty="0" smtClean="0"/>
              <a:t>hub</a:t>
            </a:r>
            <a:r>
              <a:rPr lang="zh-CN" altLang="en-US" sz="2000" dirty="0" smtClean="0"/>
              <a:t>聚类算法：</a:t>
            </a:r>
            <a:endParaRPr kumimoji="1" lang="zh-CN" altLang="en-US" sz="2000" dirty="0"/>
          </a:p>
        </p:txBody>
      </p:sp>
      <p:sp>
        <p:nvSpPr>
          <p:cNvPr id="3" name="下箭头标注 2"/>
          <p:cNvSpPr/>
          <p:nvPr/>
        </p:nvSpPr>
        <p:spPr>
          <a:xfrm>
            <a:off x="624851" y="1800226"/>
            <a:ext cx="5816290" cy="608368"/>
          </a:xfrm>
          <a:prstGeom prst="downArrowCallout">
            <a:avLst>
              <a:gd name="adj1" fmla="val 50000"/>
              <a:gd name="adj2" fmla="val 25000"/>
              <a:gd name="adj3" fmla="val 25000"/>
              <a:gd name="adj4" fmla="val 6497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kern="100" dirty="0" err="1" smtClean="0">
                <a:latin typeface="Times New Roman" charset="0"/>
                <a:ea typeface="Times New Roman" charset="0"/>
                <a:cs typeface="Times New Roman" charset="0"/>
              </a:rPr>
              <a:t>Nenad</a:t>
            </a:r>
            <a:r>
              <a:rPr lang="zh-CN" altLang="en-US" kern="100" dirty="0" smtClean="0">
                <a:latin typeface="Times New Roman" charset="0"/>
                <a:ea typeface="Times New Roman" charset="0"/>
                <a:cs typeface="Times New Roman" charset="0"/>
              </a:rPr>
              <a:t>，</a:t>
            </a:r>
            <a:r>
              <a:rPr lang="en-US" altLang="zh-CN" kern="100" dirty="0" smtClean="0">
                <a:latin typeface="Times New Roman" charset="0"/>
                <a:ea typeface="Times New Roman" charset="0"/>
                <a:cs typeface="Times New Roman" charset="0"/>
              </a:rPr>
              <a:t>2014</a:t>
            </a:r>
            <a:endParaRPr kumimoji="1" lang="zh-CN" altLang="en-US" dirty="0"/>
          </a:p>
        </p:txBody>
      </p:sp>
      <p:sp>
        <p:nvSpPr>
          <p:cNvPr id="12" name="下箭头标注 11"/>
          <p:cNvSpPr/>
          <p:nvPr/>
        </p:nvSpPr>
        <p:spPr>
          <a:xfrm>
            <a:off x="7195730" y="1815352"/>
            <a:ext cx="1508749" cy="608368"/>
          </a:xfrm>
          <a:prstGeom prst="downArrowCallout">
            <a:avLst>
              <a:gd name="adj1" fmla="val 50000"/>
              <a:gd name="adj2" fmla="val 25000"/>
              <a:gd name="adj3" fmla="val 25000"/>
              <a:gd name="adj4" fmla="val 6497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kern="100" dirty="0">
                <a:latin typeface="Times New Roman" charset="0"/>
                <a:ea typeface="Times New Roman" charset="0"/>
                <a:cs typeface="Times New Roman" charset="0"/>
              </a:rPr>
              <a:t>Amina </a:t>
            </a:r>
            <a:r>
              <a:rPr lang="zh-CN" altLang="en-US" kern="100" dirty="0" smtClean="0">
                <a:latin typeface="Times New Roman" charset="0"/>
                <a:ea typeface="Times New Roman" charset="0"/>
                <a:cs typeface="Times New Roman" charset="0"/>
              </a:rPr>
              <a:t>，</a:t>
            </a:r>
            <a:r>
              <a:rPr lang="en-US" altLang="zh-CN" kern="100" dirty="0" smtClean="0">
                <a:latin typeface="Times New Roman" charset="0"/>
                <a:ea typeface="Times New Roman" charset="0"/>
                <a:cs typeface="Times New Roman" charset="0"/>
              </a:rPr>
              <a:t>2015</a:t>
            </a:r>
            <a:endParaRPr kumimoji="1" lang="zh-CN" altLang="en-US" dirty="0"/>
          </a:p>
        </p:txBody>
      </p:sp>
      <p:sp>
        <p:nvSpPr>
          <p:cNvPr id="4" name="矩形 3"/>
          <p:cNvSpPr/>
          <p:nvPr/>
        </p:nvSpPr>
        <p:spPr>
          <a:xfrm>
            <a:off x="0" y="25912"/>
            <a:ext cx="9144000" cy="5143500"/>
          </a:xfrm>
          <a:prstGeom prst="rect">
            <a:avLst/>
          </a:prstGeom>
          <a:solidFill>
            <a:schemeClr val="tx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圆角矩形 8"/>
          <p:cNvSpPr/>
          <p:nvPr/>
        </p:nvSpPr>
        <p:spPr>
          <a:xfrm>
            <a:off x="1936656" y="1800226"/>
            <a:ext cx="5612250" cy="147973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zh-CN" altLang="en-US" sz="2400" dirty="0" smtClean="0"/>
              <a:t>虽然</a:t>
            </a:r>
            <a:r>
              <a:rPr kumimoji="1" lang="en-US" altLang="zh-CN" sz="2400" dirty="0" smtClean="0"/>
              <a:t>Hub</a:t>
            </a:r>
            <a:r>
              <a:rPr kumimoji="1" lang="zh-CN" altLang="en-US" sz="2400" dirty="0" smtClean="0"/>
              <a:t>聚类算法可以在高维数据空间中进行聚类，但是它却没有考虑其中的冗余和噪声数据，因此未能获得更好的簇结构以及更快的聚类分析速度！</a:t>
            </a:r>
            <a:endParaRPr kumimoji="1" lang="zh-CN" altLang="en-US" sz="2400" dirty="0"/>
          </a:p>
        </p:txBody>
      </p:sp>
    </p:spTree>
    <p:extLst>
      <p:ext uri="{BB962C8B-B14F-4D97-AF65-F5344CB8AC3E}">
        <p14:creationId xmlns:p14="http://schemas.microsoft.com/office/powerpoint/2010/main" val="135990689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par>
                          <p:cTn id="21" fill="hold">
                            <p:stCondLst>
                              <p:cond delay="0"/>
                            </p:stCondLst>
                            <p:childTnLst>
                              <p:par>
                                <p:cTn id="22" presetID="2" presetClass="entr" presetSubtype="4" fill="hold" grpId="1"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4" grpId="0" animBg="1"/>
      <p:bldP spid="9"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4113600" y="2878750"/>
            <a:ext cx="4599326" cy="1159799"/>
          </a:xfrm>
          <a:prstGeom prst="rect">
            <a:avLst/>
          </a:prstGeom>
        </p:spPr>
        <p:txBody>
          <a:bodyPr lIns="91425" tIns="91425" rIns="91425" bIns="91425" anchor="b" anchorCtr="0">
            <a:noAutofit/>
          </a:bodyPr>
          <a:lstStyle/>
          <a:p>
            <a:pPr lvl="0"/>
            <a:r>
              <a:rPr lang="en-US" altLang="zh-CN" dirty="0" smtClean="0"/>
              <a:t>PCA-Hub</a:t>
            </a:r>
            <a:br>
              <a:rPr lang="en-US" altLang="zh-CN" dirty="0" smtClean="0"/>
            </a:br>
            <a:r>
              <a:rPr lang="zh-CN" altLang="en-US" dirty="0" smtClean="0"/>
              <a:t>聚类算法</a:t>
            </a:r>
            <a:endParaRPr lang="en" dirty="0"/>
          </a:p>
        </p:txBody>
      </p:sp>
      <p:sp>
        <p:nvSpPr>
          <p:cNvPr id="135" name="Shape 135"/>
          <p:cNvSpPr txBox="1">
            <a:spLocks noGrp="1"/>
          </p:cNvSpPr>
          <p:nvPr>
            <p:ph type="subTitle" idx="1"/>
          </p:nvPr>
        </p:nvSpPr>
        <p:spPr>
          <a:xfrm>
            <a:off x="4113600" y="3983050"/>
            <a:ext cx="4505699" cy="784799"/>
          </a:xfrm>
          <a:prstGeom prst="rect">
            <a:avLst/>
          </a:prstGeom>
        </p:spPr>
        <p:txBody>
          <a:bodyPr lIns="91425" tIns="91425" rIns="91425" bIns="91425" anchor="t" anchorCtr="0">
            <a:noAutofit/>
          </a:bodyPr>
          <a:lstStyle/>
          <a:p>
            <a:pPr lvl="0"/>
            <a:r>
              <a:rPr lang="en" dirty="0"/>
              <a:t>PCA-Hub clustering algorithm</a:t>
            </a:r>
          </a:p>
        </p:txBody>
      </p:sp>
      <p:sp>
        <p:nvSpPr>
          <p:cNvPr id="136" name="Shape 136"/>
          <p:cNvSpPr txBox="1"/>
          <p:nvPr/>
        </p:nvSpPr>
        <p:spPr>
          <a:xfrm>
            <a:off x="0" y="503350"/>
            <a:ext cx="3471299" cy="3818699"/>
          </a:xfrm>
          <a:prstGeom prst="rect">
            <a:avLst/>
          </a:prstGeom>
          <a:noFill/>
          <a:ln>
            <a:noFill/>
          </a:ln>
        </p:spPr>
        <p:txBody>
          <a:bodyPr lIns="91425" tIns="91425" rIns="91425" bIns="91425" anchor="ctr" anchorCtr="0">
            <a:noAutofit/>
          </a:bodyPr>
          <a:lstStyle/>
          <a:p>
            <a:pPr lvl="0" algn="ctr">
              <a:spcBef>
                <a:spcPts val="0"/>
              </a:spcBef>
              <a:buNone/>
            </a:pPr>
            <a:r>
              <a:rPr lang="en-US" altLang="zh-CN" sz="20000" dirty="0" smtClean="0">
                <a:solidFill>
                  <a:srgbClr val="18637B"/>
                </a:solidFill>
                <a:latin typeface="Roboto Slab"/>
                <a:ea typeface="Roboto Slab"/>
                <a:cs typeface="Roboto Slab"/>
                <a:sym typeface="Roboto Slab"/>
              </a:rPr>
              <a:t>0</a:t>
            </a:r>
            <a:r>
              <a:rPr lang="en-US" altLang="zh-CN" sz="20000" dirty="0">
                <a:solidFill>
                  <a:srgbClr val="18637B"/>
                </a:solidFill>
                <a:latin typeface="Roboto Slab"/>
                <a:ea typeface="Roboto Slab"/>
                <a:cs typeface="Roboto Slab"/>
                <a:sym typeface="Roboto Slab"/>
              </a:rPr>
              <a:t>3</a:t>
            </a:r>
            <a:endParaRPr lang="en" sz="20000" dirty="0">
              <a:solidFill>
                <a:srgbClr val="18637B"/>
              </a:solidFill>
              <a:latin typeface="Roboto Slab"/>
              <a:ea typeface="Roboto Slab"/>
              <a:cs typeface="Roboto Slab"/>
              <a:sym typeface="Roboto Slab"/>
            </a:endParaRPr>
          </a:p>
        </p:txBody>
      </p:sp>
    </p:spTree>
    <p:extLst>
      <p:ext uri="{BB962C8B-B14F-4D97-AF65-F5344CB8AC3E}">
        <p14:creationId xmlns:p14="http://schemas.microsoft.com/office/powerpoint/2010/main" val="1934966100"/>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PCA-Hub</a:t>
            </a:r>
            <a:r>
              <a:rPr kumimoji="1" lang="zh-CN" altLang="en-US" dirty="0" smtClean="0"/>
              <a:t>的理论基础</a:t>
            </a:r>
            <a:endParaRPr kumimoji="1" lang="zh-CN" altLang="en-US" dirty="0"/>
          </a:p>
        </p:txBody>
      </p:sp>
      <p:sp>
        <p:nvSpPr>
          <p:cNvPr id="3" name="文本占位符 2"/>
          <p:cNvSpPr>
            <a:spLocks noGrp="1"/>
          </p:cNvSpPr>
          <p:nvPr>
            <p:ph type="body" idx="1"/>
          </p:nvPr>
        </p:nvSpPr>
        <p:spPr>
          <a:xfrm>
            <a:off x="1146024" y="1680881"/>
            <a:ext cx="7164257" cy="2474259"/>
          </a:xfrm>
        </p:spPr>
        <p:txBody>
          <a:bodyPr/>
          <a:lstStyle/>
          <a:p>
            <a:pPr marL="457200" indent="-457200">
              <a:buFont typeface="+mj-ea"/>
              <a:buAutoNum type="circleNumDbPlain"/>
            </a:pPr>
            <a:r>
              <a:rPr kumimoji="1" lang="zh-CN" altLang="en-US" dirty="0"/>
              <a:t>在高维数据空间</a:t>
            </a:r>
            <a:r>
              <a:rPr kumimoji="1" lang="zh-CN" altLang="en-US" dirty="0" smtClean="0"/>
              <a:t>中</a:t>
            </a:r>
            <a:r>
              <a:rPr kumimoji="1" lang="en-US" altLang="zh-CN" dirty="0" smtClean="0"/>
              <a:t>“</a:t>
            </a:r>
            <a:r>
              <a:rPr kumimoji="1" lang="zh-CN" altLang="en-US" dirty="0" smtClean="0"/>
              <a:t>逆近邻数</a:t>
            </a:r>
            <a:r>
              <a:rPr kumimoji="1" lang="en-US" altLang="zh-CN" dirty="0" smtClean="0"/>
              <a:t>”</a:t>
            </a:r>
            <a:r>
              <a:rPr kumimoji="1" lang="zh-CN" altLang="en-US" dirty="0" smtClean="0"/>
              <a:t>的</a:t>
            </a:r>
            <a:r>
              <a:rPr kumimoji="1" lang="zh-CN" altLang="en-US" dirty="0"/>
              <a:t>正偏态和</a:t>
            </a:r>
            <a:r>
              <a:rPr kumimoji="1" lang="en-US" altLang="zh-CN" dirty="0"/>
              <a:t>hubs</a:t>
            </a:r>
            <a:r>
              <a:rPr kumimoji="1" lang="zh-CN" altLang="en-US" dirty="0"/>
              <a:t>确实存在关联性，</a:t>
            </a:r>
            <a:r>
              <a:rPr kumimoji="1" lang="zh-CN" altLang="en-US" dirty="0" smtClean="0"/>
              <a:t>而且</a:t>
            </a:r>
            <a:r>
              <a:rPr kumimoji="1" lang="en-US" altLang="zh-CN" dirty="0" smtClean="0"/>
              <a:t>“</a:t>
            </a:r>
            <a:r>
              <a:rPr kumimoji="1" lang="zh-CN" altLang="en-US" dirty="0" smtClean="0"/>
              <a:t>逆近邻数</a:t>
            </a:r>
            <a:r>
              <a:rPr kumimoji="1" lang="en-US" altLang="zh-CN" dirty="0" smtClean="0"/>
              <a:t>”</a:t>
            </a:r>
            <a:r>
              <a:rPr kumimoji="1" lang="zh-CN" altLang="en-US" dirty="0" smtClean="0"/>
              <a:t>的</a:t>
            </a:r>
            <a:r>
              <a:rPr kumimoji="1" lang="zh-CN" altLang="en-US" dirty="0"/>
              <a:t>偏度越大与之对应的数据集的</a:t>
            </a:r>
            <a:r>
              <a:rPr kumimoji="1" lang="en-US" altLang="zh-CN" dirty="0"/>
              <a:t>hubness</a:t>
            </a:r>
            <a:r>
              <a:rPr kumimoji="1" lang="zh-CN" altLang="en-US" dirty="0"/>
              <a:t>现象就越</a:t>
            </a:r>
            <a:r>
              <a:rPr kumimoji="1" lang="zh-CN" altLang="en-US" dirty="0" smtClean="0"/>
              <a:t>强烈；</a:t>
            </a:r>
            <a:endParaRPr kumimoji="1" lang="en-US" altLang="zh-CN" dirty="0" smtClean="0"/>
          </a:p>
          <a:p>
            <a:pPr marL="457200" indent="-457200">
              <a:buFont typeface="+mj-ea"/>
              <a:buAutoNum type="circleNumDbPlain"/>
            </a:pPr>
            <a:endParaRPr kumimoji="1" lang="en-US" altLang="zh-CN" dirty="0" smtClean="0"/>
          </a:p>
          <a:p>
            <a:pPr marL="457200" indent="-457200">
              <a:buFont typeface="+mj-ea"/>
              <a:buAutoNum type="circleNumDbPlain"/>
            </a:pPr>
            <a:r>
              <a:rPr lang="zh-CN" altLang="en-US" dirty="0"/>
              <a:t>数据集的维数和</a:t>
            </a:r>
            <a:r>
              <a:rPr lang="en-US" altLang="zh-CN" dirty="0"/>
              <a:t>hubness</a:t>
            </a:r>
            <a:r>
              <a:rPr lang="zh-CN" altLang="en-US" dirty="0"/>
              <a:t>现象存在着强烈的正相关性 </a:t>
            </a:r>
            <a:r>
              <a:rPr lang="zh-CN" altLang="en-US" dirty="0" smtClean="0"/>
              <a:t>；</a:t>
            </a:r>
            <a:endParaRPr lang="en-US" altLang="zh-CN" dirty="0" smtClean="0"/>
          </a:p>
          <a:p>
            <a:pPr marL="457200" indent="-457200">
              <a:buFont typeface="+mj-ea"/>
              <a:buAutoNum type="circleNumDbPlain"/>
            </a:pPr>
            <a:endParaRPr kumimoji="1" lang="en-US" altLang="zh-CN" dirty="0"/>
          </a:p>
          <a:p>
            <a:pPr marL="457200" indent="-457200">
              <a:buFont typeface="+mj-ea"/>
              <a:buAutoNum type="circleNumDbPlain"/>
            </a:pPr>
            <a:r>
              <a:rPr lang="zh-CN" altLang="en-US" dirty="0"/>
              <a:t>数据集的本征维数和逆近邻数的偏度存在着强烈的正</a:t>
            </a:r>
            <a:r>
              <a:rPr lang="zh-CN" altLang="en-US" dirty="0" smtClean="0"/>
              <a:t>相关。</a:t>
            </a:r>
            <a:endParaRPr lang="zh-CN" altLang="en-US" dirty="0"/>
          </a:p>
          <a:p>
            <a:endParaRPr kumimoji="1" lang="zh-CN" altLang="en-US" dirty="0"/>
          </a:p>
          <a:p>
            <a:endParaRPr kumimoji="1" lang="zh-CN" altLang="en-US" dirty="0"/>
          </a:p>
          <a:p>
            <a:endParaRPr kumimoji="1" lang="zh-CN" altLang="en-US" dirty="0"/>
          </a:p>
        </p:txBody>
      </p:sp>
      <p:sp>
        <p:nvSpPr>
          <p:cNvPr id="5" name="TextBox 15"/>
          <p:cNvSpPr txBox="1"/>
          <p:nvPr/>
        </p:nvSpPr>
        <p:spPr>
          <a:xfrm>
            <a:off x="297847" y="335566"/>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a:t>
            </a:r>
            <a:endParaRPr lang="en-US" sz="2000" b="1" dirty="0">
              <a:solidFill>
                <a:schemeClr val="bg1"/>
              </a:solidFill>
              <a:latin typeface="Roboto Slab" charset="0"/>
              <a:ea typeface="Roboto Slab" charset="0"/>
              <a:cs typeface="Roboto Slab" charset="0"/>
            </a:endParaRPr>
          </a:p>
        </p:txBody>
      </p:sp>
    </p:spTree>
    <p:extLst>
      <p:ext uri="{BB962C8B-B14F-4D97-AF65-F5344CB8AC3E}">
        <p14:creationId xmlns:p14="http://schemas.microsoft.com/office/powerpoint/2010/main" val="16142964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6025" y="27805"/>
            <a:ext cx="3791735" cy="1028700"/>
          </a:xfrm>
        </p:spPr>
        <p:txBody>
          <a:bodyPr/>
          <a:lstStyle/>
          <a:p>
            <a:r>
              <a:rPr kumimoji="1" lang="zh-CN" altLang="en-US" dirty="0" smtClean="0"/>
              <a:t>逆近邻数的</a:t>
            </a:r>
            <a:r>
              <a:rPr kumimoji="1" lang="zh-CN" altLang="en-US" dirty="0" smtClean="0">
                <a:solidFill>
                  <a:schemeClr val="bg1"/>
                </a:solidFill>
              </a:rPr>
              <a:t>偏度</a:t>
            </a:r>
            <a:endParaRPr kumimoji="1" lang="zh-CN" altLang="en-US" dirty="0"/>
          </a:p>
        </p:txBody>
      </p:sp>
      <p:sp>
        <p:nvSpPr>
          <p:cNvPr id="3" name="文本占位符 2"/>
          <p:cNvSpPr>
            <a:spLocks noGrp="1"/>
          </p:cNvSpPr>
          <p:nvPr>
            <p:ph type="body" idx="1"/>
          </p:nvPr>
        </p:nvSpPr>
        <p:spPr>
          <a:xfrm>
            <a:off x="694524" y="4049100"/>
            <a:ext cx="7986180" cy="852084"/>
          </a:xfrm>
        </p:spPr>
        <p:txBody>
          <a:bodyPr/>
          <a:lstStyle/>
          <a:p>
            <a:r>
              <a:rPr lang="zh-CN" altLang="en-US" dirty="0"/>
              <a:t>左偏态或负偏态：数据的主体集中在右侧，左侧会呈现出较长的</a:t>
            </a:r>
            <a:r>
              <a:rPr lang="zh-CN" altLang="en-US" dirty="0" smtClean="0"/>
              <a:t>尾部</a:t>
            </a:r>
            <a:endParaRPr lang="zh-CN" altLang="en-US" dirty="0"/>
          </a:p>
          <a:p>
            <a:r>
              <a:rPr lang="zh-CN" altLang="en-US" dirty="0" smtClean="0"/>
              <a:t>右</a:t>
            </a:r>
            <a:r>
              <a:rPr lang="zh-CN" altLang="en-US" dirty="0"/>
              <a:t>偏态或正偏态：数据的主体集中在左侧，右侧会呈现出较长的</a:t>
            </a:r>
            <a:r>
              <a:rPr lang="zh-CN" altLang="en-US" dirty="0" smtClean="0"/>
              <a:t>尾部</a:t>
            </a:r>
            <a:endParaRPr kumimoji="1" lang="zh-CN" altLang="en-US" dirty="0">
              <a:solidFill>
                <a:srgbClr val="FFC000"/>
              </a:solidFill>
            </a:endParaRPr>
          </a:p>
        </p:txBody>
      </p:sp>
      <p:sp>
        <p:nvSpPr>
          <p:cNvPr id="5" name="Shape 420"/>
          <p:cNvSpPr txBox="1"/>
          <p:nvPr/>
        </p:nvSpPr>
        <p:spPr>
          <a:xfrm>
            <a:off x="606175" y="1113255"/>
            <a:ext cx="8147407" cy="871546"/>
          </a:xfrm>
          <a:prstGeom prst="rect">
            <a:avLst/>
          </a:prstGeom>
          <a:noFill/>
          <a:ln>
            <a:noFill/>
          </a:ln>
        </p:spPr>
        <p:txBody>
          <a:bodyPr lIns="91425" tIns="91425" rIns="91425" bIns="91425" anchor="t" anchorCtr="0">
            <a:noAutofit/>
          </a:bodyPr>
          <a:lstStyle/>
          <a:p>
            <a:pPr algn="ctr">
              <a:buClr>
                <a:schemeClr val="dk1"/>
              </a:buClr>
              <a:buSzPct val="91666"/>
            </a:pPr>
            <a:r>
              <a:rPr lang="zh-CN" altLang="en-US" sz="2000" b="1" dirty="0">
                <a:solidFill>
                  <a:srgbClr val="3B8D61"/>
                </a:solidFill>
                <a:latin typeface="Roboto Slab"/>
                <a:ea typeface="Roboto Slab"/>
                <a:cs typeface="Roboto Slab"/>
                <a:sym typeface="Roboto Slab"/>
              </a:rPr>
              <a:t>在概率论和统计学中，</a:t>
            </a:r>
            <a:r>
              <a:rPr lang="zh-CN" altLang="en-US" sz="2000" b="1" dirty="0" smtClean="0">
                <a:solidFill>
                  <a:srgbClr val="FFC000"/>
                </a:solidFill>
                <a:latin typeface="Roboto Slab"/>
                <a:ea typeface="Roboto Slab"/>
                <a:cs typeface="Roboto Slab"/>
                <a:sym typeface="Roboto Slab"/>
              </a:rPr>
              <a:t>偏度</a:t>
            </a:r>
            <a:r>
              <a:rPr lang="zh-CN" altLang="en-US" sz="2000" b="1" dirty="0" smtClean="0">
                <a:solidFill>
                  <a:srgbClr val="3B8D61"/>
                </a:solidFill>
                <a:latin typeface="Roboto Slab"/>
                <a:ea typeface="Roboto Slab"/>
                <a:cs typeface="Roboto Slab"/>
                <a:sym typeface="Roboto Slab"/>
              </a:rPr>
              <a:t>用于衡量</a:t>
            </a:r>
            <a:r>
              <a:rPr lang="zh-CN" altLang="en-US" sz="2000" b="1" dirty="0">
                <a:solidFill>
                  <a:srgbClr val="3B8D61"/>
                </a:solidFill>
                <a:latin typeface="Roboto Slab"/>
                <a:ea typeface="Roboto Slab"/>
                <a:cs typeface="Roboto Slab"/>
                <a:sym typeface="Roboto Slab"/>
              </a:rPr>
              <a:t>实数随机变量概率分布的不对称性。</a:t>
            </a:r>
          </a:p>
          <a:p>
            <a:pPr lvl="0" algn="ctr" rtl="0">
              <a:spcBef>
                <a:spcPts val="0"/>
              </a:spcBef>
              <a:buClr>
                <a:schemeClr val="dk1"/>
              </a:buClr>
              <a:buFont typeface="Arial"/>
              <a:buNone/>
            </a:pPr>
            <a:endParaRPr lang="en-US" sz="1200" dirty="0" smtClean="0">
              <a:solidFill>
                <a:srgbClr val="3B8D61"/>
              </a:solidFill>
              <a:latin typeface="Roboto Slab"/>
              <a:ea typeface="Roboto Slab"/>
              <a:cs typeface="Roboto Slab"/>
              <a:sym typeface="Roboto Slab"/>
            </a:endParaRPr>
          </a:p>
          <a:p>
            <a:pPr lvl="0" algn="ctr" rtl="0">
              <a:spcBef>
                <a:spcPts val="0"/>
              </a:spcBef>
              <a:buClr>
                <a:schemeClr val="dk1"/>
              </a:buClr>
              <a:buFont typeface="Arial"/>
              <a:buNone/>
            </a:pPr>
            <a:endParaRPr sz="1200" dirty="0">
              <a:solidFill>
                <a:srgbClr val="3B8D61"/>
              </a:solidFill>
              <a:latin typeface="Roboto Slab"/>
              <a:ea typeface="Roboto Slab"/>
              <a:cs typeface="Roboto Slab"/>
              <a:sym typeface="Roboto Slab"/>
            </a:endParaRPr>
          </a:p>
          <a:p>
            <a:pPr lvl="0" algn="ctr" rtl="0">
              <a:spcBef>
                <a:spcPts val="0"/>
              </a:spcBef>
              <a:buNone/>
            </a:pPr>
            <a:endParaRPr sz="1200" dirty="0">
              <a:solidFill>
                <a:srgbClr val="3B8D61"/>
              </a:solidFill>
              <a:latin typeface="Roboto Slab"/>
              <a:ea typeface="Roboto Slab"/>
              <a:cs typeface="Roboto Slab"/>
              <a:sym typeface="Roboto Slab"/>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9376" y="1615019"/>
            <a:ext cx="4974335" cy="2098969"/>
          </a:xfrm>
          <a:prstGeom prst="rect">
            <a:avLst/>
          </a:prstGeom>
        </p:spPr>
      </p:pic>
      <p:sp>
        <p:nvSpPr>
          <p:cNvPr id="11" name="Rectangle 2"/>
          <p:cNvSpPr>
            <a:spLocks noChangeArrowheads="1"/>
          </p:cNvSpPr>
          <p:nvPr/>
        </p:nvSpPr>
        <p:spPr bwMode="auto">
          <a:xfrm>
            <a:off x="1639051" y="2762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1832517766"/>
              </p:ext>
            </p:extLst>
          </p:nvPr>
        </p:nvGraphicFramePr>
        <p:xfrm>
          <a:off x="1032994" y="2471585"/>
          <a:ext cx="1978429" cy="799365"/>
        </p:xfrm>
        <a:graphic>
          <a:graphicData uri="http://schemas.openxmlformats.org/presentationml/2006/ole">
            <mc:AlternateContent xmlns:mc="http://schemas.openxmlformats.org/markup-compatibility/2006">
              <mc:Choice xmlns:v="urn:schemas-microsoft-com:vml" Requires="v">
                <p:oleObj spid="_x0000_s4286" r:id="rId5" imgW="1244600" imgH="520700" progId="Equation.DSMT4">
                  <p:embed/>
                </p:oleObj>
              </mc:Choice>
              <mc:Fallback>
                <p:oleObj r:id="rId5" imgW="1244600" imgH="5207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2994" y="2471585"/>
                        <a:ext cx="1978429" cy="799365"/>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4" name="下箭头标注 3"/>
              <p:cNvSpPr/>
              <p:nvPr/>
            </p:nvSpPr>
            <p:spPr>
              <a:xfrm>
                <a:off x="2024009" y="1834654"/>
                <a:ext cx="1017883" cy="636931"/>
              </a:xfrm>
              <a:prstGeom prst="downArrowCallo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zh-CN" altLang="zh-CN" i="1">
                            <a:latin typeface="Cambria Math" charset="0"/>
                          </a:rPr>
                        </m:ctrlPr>
                      </m:sSubPr>
                      <m:e>
                        <m:r>
                          <a:rPr lang="en-US" altLang="zh-CN" i="1">
                            <a:latin typeface="Cambria Math" charset="0"/>
                          </a:rPr>
                          <m:t> </m:t>
                        </m:r>
                        <m:r>
                          <a:rPr lang="en-US" altLang="zh-CN" i="1">
                            <a:latin typeface="Cambria Math" charset="0"/>
                          </a:rPr>
                          <m:t>𝑁</m:t>
                        </m:r>
                      </m:e>
                      <m:sub>
                        <m:r>
                          <a:rPr lang="en-US" altLang="zh-CN" i="1">
                            <a:latin typeface="Cambria Math" charset="0"/>
                          </a:rPr>
                          <m:t>𝑘</m:t>
                        </m:r>
                      </m:sub>
                    </m:sSub>
                  </m:oMath>
                </a14:m>
                <a:r>
                  <a:rPr lang="zh-CN" altLang="zh-CN" dirty="0"/>
                  <a:t>均值</a:t>
                </a:r>
                <a:r>
                  <a:rPr lang="zh-CN" altLang="zh-CN" dirty="0">
                    <a:effectLst/>
                  </a:rPr>
                  <a:t> </a:t>
                </a:r>
                <a:endParaRPr kumimoji="1" lang="zh-CN" altLang="en-US" dirty="0"/>
              </a:p>
            </p:txBody>
          </p:sp>
        </mc:Choice>
        <mc:Fallback xmlns="">
          <p:sp>
            <p:nvSpPr>
              <p:cNvPr id="4" name="下箭头标注 3"/>
              <p:cNvSpPr>
                <a:spLocks noRot="1" noChangeAspect="1" noMove="1" noResize="1" noEditPoints="1" noAdjustHandles="1" noChangeArrowheads="1" noChangeShapeType="1" noTextEdit="1"/>
              </p:cNvSpPr>
              <p:nvPr/>
            </p:nvSpPr>
            <p:spPr>
              <a:xfrm>
                <a:off x="2024009" y="1834654"/>
                <a:ext cx="1017883" cy="636931"/>
              </a:xfrm>
              <a:prstGeom prst="downArrowCallout">
                <a:avLst/>
              </a:prstGeom>
              <a:blipFill rotWithShape="0">
                <a:blip r:embed="rId8"/>
                <a:stretch>
                  <a:fillRect t="-27778" b="-92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上箭头标注 6"/>
              <p:cNvSpPr/>
              <p:nvPr/>
            </p:nvSpPr>
            <p:spPr>
              <a:xfrm>
                <a:off x="1797978" y="3287732"/>
                <a:ext cx="996593" cy="616447"/>
              </a:xfrm>
              <a:prstGeom prst="upArrowCallo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zh-CN" altLang="zh-CN" i="1">
                            <a:latin typeface="Cambria Math" charset="0"/>
                          </a:rPr>
                        </m:ctrlPr>
                      </m:sSubPr>
                      <m:e>
                        <m:r>
                          <a:rPr lang="en-US" altLang="zh-CN" i="1">
                            <a:latin typeface="Cambria Math" charset="0"/>
                          </a:rPr>
                          <m:t> </m:t>
                        </m:r>
                        <m:r>
                          <a:rPr lang="en-US" altLang="zh-CN" i="1">
                            <a:latin typeface="Cambria Math" charset="0"/>
                          </a:rPr>
                          <m:t>𝑁</m:t>
                        </m:r>
                      </m:e>
                      <m:sub>
                        <m:r>
                          <a:rPr lang="en-US" altLang="zh-CN" i="1">
                            <a:latin typeface="Cambria Math" charset="0"/>
                          </a:rPr>
                          <m:t>𝑘</m:t>
                        </m:r>
                      </m:sub>
                    </m:sSub>
                  </m:oMath>
                </a14:m>
                <a:r>
                  <a:rPr lang="zh-CN" altLang="zh-CN" dirty="0"/>
                  <a:t>标准差</a:t>
                </a:r>
                <a:r>
                  <a:rPr lang="zh-CN" altLang="zh-CN" dirty="0">
                    <a:effectLst/>
                  </a:rPr>
                  <a:t> </a:t>
                </a:r>
                <a:endParaRPr kumimoji="1" lang="zh-CN" altLang="en-US" dirty="0"/>
              </a:p>
            </p:txBody>
          </p:sp>
        </mc:Choice>
        <mc:Fallback xmlns="">
          <p:sp>
            <p:nvSpPr>
              <p:cNvPr id="7" name="上箭头标注 6"/>
              <p:cNvSpPr>
                <a:spLocks noRot="1" noChangeAspect="1" noMove="1" noResize="1" noEditPoints="1" noAdjustHandles="1" noChangeArrowheads="1" noChangeShapeType="1" noTextEdit="1"/>
              </p:cNvSpPr>
              <p:nvPr/>
            </p:nvSpPr>
            <p:spPr>
              <a:xfrm>
                <a:off x="1797978" y="3287732"/>
                <a:ext cx="996593" cy="616447"/>
              </a:xfrm>
              <a:prstGeom prst="upArrowCallout">
                <a:avLst/>
              </a:prstGeom>
              <a:blipFill rotWithShape="0">
                <a:blip r:embed="rId9"/>
                <a:stretch>
                  <a:fillRect b="-44762"/>
                </a:stretch>
              </a:blipFill>
            </p:spPr>
            <p:txBody>
              <a:bodyPr/>
              <a:lstStyle/>
              <a:p>
                <a:r>
                  <a:rPr lang="zh-CN" altLang="en-US">
                    <a:noFill/>
                  </a:rPr>
                  <a:t> </a:t>
                </a:r>
              </a:p>
            </p:txBody>
          </p:sp>
        </mc:Fallback>
      </mc:AlternateContent>
      <p:sp>
        <p:nvSpPr>
          <p:cNvPr id="10" name="TextBox 15"/>
          <p:cNvSpPr txBox="1"/>
          <p:nvPr/>
        </p:nvSpPr>
        <p:spPr>
          <a:xfrm>
            <a:off x="297847" y="335566"/>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01</a:t>
            </a:r>
            <a:endParaRPr lang="en-US" sz="2000" b="1" dirty="0">
              <a:solidFill>
                <a:schemeClr val="bg1"/>
              </a:solidFill>
              <a:latin typeface="Roboto Slab" charset="0"/>
              <a:ea typeface="Roboto Slab" charset="0"/>
              <a:cs typeface="Roboto Slab" charset="0"/>
            </a:endParaRPr>
          </a:p>
        </p:txBody>
      </p:sp>
      <p:sp>
        <p:nvSpPr>
          <p:cNvPr id="13" name="Shape 420"/>
          <p:cNvSpPr txBox="1"/>
          <p:nvPr/>
        </p:nvSpPr>
        <p:spPr>
          <a:xfrm>
            <a:off x="4588749" y="3704463"/>
            <a:ext cx="2374026" cy="370816"/>
          </a:xfrm>
          <a:prstGeom prst="rect">
            <a:avLst/>
          </a:prstGeom>
          <a:noFill/>
          <a:ln>
            <a:noFill/>
          </a:ln>
        </p:spPr>
        <p:txBody>
          <a:bodyPr lIns="91425" tIns="91425" rIns="91425" bIns="91425" anchor="t" anchorCtr="0">
            <a:noAutofit/>
          </a:bodyPr>
          <a:lstStyle/>
          <a:p>
            <a:pPr algn="ctr">
              <a:buClr>
                <a:schemeClr val="dk1"/>
              </a:buClr>
              <a:buSzPct val="91666"/>
            </a:pPr>
            <a:r>
              <a:rPr lang="zh-CN" altLang="en-US" sz="1200" dirty="0" smtClean="0">
                <a:solidFill>
                  <a:schemeClr val="tx1"/>
                </a:solidFill>
                <a:latin typeface="+mn-ea"/>
                <a:ea typeface="+mn-ea"/>
                <a:cs typeface="Roboto Slab"/>
                <a:sym typeface="Roboto Slab"/>
              </a:rPr>
              <a:t>图</a:t>
            </a:r>
            <a:r>
              <a:rPr lang="en-US" altLang="zh-CN" sz="1200" dirty="0">
                <a:solidFill>
                  <a:schemeClr val="tx1"/>
                </a:solidFill>
                <a:latin typeface="+mn-ea"/>
                <a:ea typeface="+mn-ea"/>
                <a:cs typeface="Roboto Slab"/>
                <a:sym typeface="Roboto Slab"/>
              </a:rPr>
              <a:t>4</a:t>
            </a:r>
            <a:r>
              <a:rPr lang="zh-CN" altLang="en-US" sz="1200" dirty="0" smtClean="0">
                <a:solidFill>
                  <a:schemeClr val="tx1"/>
                </a:solidFill>
                <a:latin typeface="+mn-ea"/>
                <a:ea typeface="+mn-ea"/>
                <a:cs typeface="Roboto Slab"/>
                <a:sym typeface="Roboto Slab"/>
              </a:rPr>
              <a:t> 负偏态（左）和</a:t>
            </a:r>
            <a:r>
              <a:rPr lang="zh-CN" altLang="en-US" sz="1200" dirty="0" smtClean="0">
                <a:solidFill>
                  <a:schemeClr val="tx1"/>
                </a:solidFill>
                <a:latin typeface="Times New Roman" charset="0"/>
                <a:ea typeface="Times New Roman" charset="0"/>
                <a:cs typeface="Times New Roman" charset="0"/>
                <a:sym typeface="Roboto Slab"/>
              </a:rPr>
              <a:t>正偏态（右）</a:t>
            </a:r>
            <a:endParaRPr sz="1200" dirty="0">
              <a:solidFill>
                <a:srgbClr val="3B8D61"/>
              </a:solidFill>
              <a:latin typeface="+mn-ea"/>
              <a:ea typeface="+mn-ea"/>
              <a:cs typeface="Roboto Slab"/>
              <a:sym typeface="Roboto Slab"/>
            </a:endParaRPr>
          </a:p>
          <a:p>
            <a:pPr lvl="0" algn="ctr" rtl="0">
              <a:spcBef>
                <a:spcPts val="0"/>
              </a:spcBef>
              <a:buNone/>
            </a:pPr>
            <a:endParaRPr sz="1200" dirty="0">
              <a:solidFill>
                <a:srgbClr val="3B8D61"/>
              </a:solidFill>
              <a:latin typeface="Roboto Slab"/>
              <a:ea typeface="Roboto Slab"/>
              <a:cs typeface="Roboto Slab"/>
              <a:sym typeface="Roboto Slab"/>
            </a:endParaRPr>
          </a:p>
        </p:txBody>
      </p:sp>
    </p:spTree>
    <p:extLst>
      <p:ext uri="{BB962C8B-B14F-4D97-AF65-F5344CB8AC3E}">
        <p14:creationId xmlns:p14="http://schemas.microsoft.com/office/powerpoint/2010/main" val="501432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9483" y="41273"/>
            <a:ext cx="3208799" cy="1028700"/>
          </a:xfrm>
          <a:prstGeom prst="rect">
            <a:avLst/>
          </a:prstGeom>
        </p:spPr>
        <p:txBody>
          <a:bodyPr lIns="91425" tIns="91425" rIns="91425" bIns="91425" anchor="ctr" anchorCtr="0">
            <a:noAutofit/>
          </a:bodyPr>
          <a:lstStyle/>
          <a:p>
            <a:pPr lvl="0"/>
            <a:r>
              <a:rPr kumimoji="1" lang="zh-CN" altLang="en-US" dirty="0"/>
              <a:t>逆近邻数的</a:t>
            </a:r>
            <a:r>
              <a:rPr kumimoji="1" lang="zh-CN" altLang="en-US" dirty="0">
                <a:solidFill>
                  <a:schemeClr val="bg1"/>
                </a:solidFill>
              </a:rPr>
              <a:t>偏度</a:t>
            </a:r>
            <a:endParaRPr lang="en" u="sng" dirty="0"/>
          </a:p>
        </p:txBody>
      </p:sp>
      <p:sp>
        <p:nvSpPr>
          <p:cNvPr id="2" name="TextBox 1"/>
          <p:cNvSpPr txBox="1"/>
          <p:nvPr/>
        </p:nvSpPr>
        <p:spPr>
          <a:xfrm>
            <a:off x="4478694" y="1231641"/>
            <a:ext cx="184731" cy="307777"/>
          </a:xfrm>
          <a:prstGeom prst="rect">
            <a:avLst/>
          </a:prstGeom>
          <a:noFill/>
        </p:spPr>
        <p:txBody>
          <a:bodyPr wrap="none" rtlCol="0">
            <a:spAutoFit/>
          </a:bodyPr>
          <a:lstStyle/>
          <a:p>
            <a:endParaRPr lang="en-US" dirty="0"/>
          </a:p>
        </p:txBody>
      </p:sp>
      <p:sp>
        <p:nvSpPr>
          <p:cNvPr id="18" name="TextBox 17"/>
          <p:cNvSpPr txBox="1"/>
          <p:nvPr/>
        </p:nvSpPr>
        <p:spPr>
          <a:xfrm>
            <a:off x="307177" y="362137"/>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01</a:t>
            </a:r>
            <a:endParaRPr lang="en-US" sz="2000" b="1" dirty="0">
              <a:solidFill>
                <a:schemeClr val="bg1"/>
              </a:solidFill>
              <a:latin typeface="Roboto Slab" charset="0"/>
              <a:ea typeface="Roboto Slab" charset="0"/>
              <a:cs typeface="Roboto Slab" charset="0"/>
            </a:endParaRPr>
          </a:p>
        </p:txBody>
      </p:sp>
      <mc:AlternateContent xmlns:mc="http://schemas.openxmlformats.org/markup-compatibility/2006">
        <mc:Choice xmlns:a14="http://schemas.microsoft.com/office/drawing/2010/main" Requires="a14">
          <p:graphicFrame>
            <p:nvGraphicFramePr>
              <p:cNvPr id="4" name="Table 3"/>
              <p:cNvGraphicFramePr>
                <a:graphicFrameLocks noGrp="1"/>
              </p:cNvGraphicFramePr>
              <p:nvPr>
                <p:extLst>
                  <p:ext uri="{D42A27DB-BD31-4B8C-83A1-F6EECF244321}">
                    <p14:modId xmlns:p14="http://schemas.microsoft.com/office/powerpoint/2010/main" val="1200486928"/>
                  </p:ext>
                </p:extLst>
              </p:nvPr>
            </p:nvGraphicFramePr>
            <p:xfrm>
              <a:off x="586624" y="1116158"/>
              <a:ext cx="5865545" cy="3517330"/>
            </p:xfrm>
            <a:graphic>
              <a:graphicData uri="http://schemas.openxmlformats.org/drawingml/2006/table">
                <a:tbl>
                  <a:tblPr/>
                  <a:tblGrid>
                    <a:gridCol w="1268456"/>
                    <a:gridCol w="1077762"/>
                    <a:gridCol w="1173109"/>
                    <a:gridCol w="1173109"/>
                    <a:gridCol w="1173109"/>
                  </a:tblGrid>
                  <a:tr h="411491">
                    <a:tc>
                      <a:txBody>
                        <a:bodyPr/>
                        <a:lstStyle/>
                        <a:p>
                          <a:pPr algn="ctr">
                            <a:spcAft>
                              <a:spcPts val="0"/>
                            </a:spcAft>
                          </a:pPr>
                          <a:r>
                            <a:rPr lang="zh-CN" altLang="en-US" sz="1400" b="1" dirty="0" smtClean="0">
                              <a:solidFill>
                                <a:schemeClr val="bg1"/>
                              </a:solidFill>
                              <a:effectLst/>
                              <a:latin typeface="Times New Roman" charset="0"/>
                              <a:ea typeface="Times New Roman" charset="0"/>
                              <a:cs typeface="Times New Roman" charset="0"/>
                            </a:rPr>
                            <a:t>数据集</a:t>
                          </a:r>
                          <a:endParaRPr lang="en-US" sz="1400" b="1" dirty="0">
                            <a:solidFill>
                              <a:schemeClr val="bg1"/>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altLang="en-US" sz="1400" b="1" dirty="0" smtClean="0">
                              <a:solidFill>
                                <a:schemeClr val="bg1"/>
                              </a:solidFill>
                              <a:effectLst/>
                              <a:latin typeface="Times New Roman" charset="0"/>
                              <a:ea typeface="Times New Roman" charset="0"/>
                              <a:cs typeface="Times New Roman" charset="0"/>
                            </a:rPr>
                            <a:t>样本数</a:t>
                          </a:r>
                          <a:endParaRPr lang="en-US" sz="1400" b="1" dirty="0">
                            <a:solidFill>
                              <a:schemeClr val="bg1"/>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altLang="en-US" sz="1400" b="1" dirty="0" smtClean="0">
                              <a:solidFill>
                                <a:schemeClr val="bg1"/>
                              </a:solidFill>
                              <a:effectLst/>
                              <a:latin typeface="Times New Roman" charset="0"/>
                              <a:ea typeface="Times New Roman" charset="0"/>
                              <a:cs typeface="Times New Roman" charset="0"/>
                            </a:rPr>
                            <a:t>维数</a:t>
                          </a:r>
                          <a:endParaRPr lang="en-US" sz="1400" b="1" dirty="0">
                            <a:solidFill>
                              <a:schemeClr val="bg1"/>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altLang="en-US" sz="1400" b="1" dirty="0" smtClean="0">
                              <a:solidFill>
                                <a:schemeClr val="bg1"/>
                              </a:solidFill>
                              <a:effectLst/>
                              <a:latin typeface="Times New Roman" charset="0"/>
                              <a:ea typeface="Times New Roman" charset="0"/>
                              <a:cs typeface="Times New Roman" charset="0"/>
                            </a:rPr>
                            <a:t>簇个数</a:t>
                          </a:r>
                          <a:endParaRPr lang="en-US" sz="1400" b="1" dirty="0">
                            <a:solidFill>
                              <a:schemeClr val="bg1"/>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zh-CN" altLang="zh-CN" sz="1400" b="1" i="1" kern="100" smtClean="0">
                                        <a:solidFill>
                                          <a:schemeClr val="bg1">
                                            <a:lumMod val="95000"/>
                                          </a:schemeClr>
                                        </a:solidFill>
                                        <a:effectLst/>
                                        <a:latin typeface="Cambria Math" charset="0"/>
                                        <a:ea typeface="Times New Roman" charset="0"/>
                                        <a:cs typeface="Times New Roman" charset="0"/>
                                      </a:rPr>
                                    </m:ctrlPr>
                                  </m:sSubPr>
                                  <m:e>
                                    <m:r>
                                      <a:rPr lang="en-US" altLang="zh-CN" sz="1400" b="1" i="1" kern="100">
                                        <a:solidFill>
                                          <a:schemeClr val="bg1">
                                            <a:lumMod val="95000"/>
                                          </a:schemeClr>
                                        </a:solidFill>
                                        <a:effectLst/>
                                        <a:latin typeface="Cambria Math" charset="0"/>
                                        <a:ea typeface="Times New Roman" charset="0"/>
                                        <a:cs typeface="Times New Roman" charset="0"/>
                                      </a:rPr>
                                      <m:t>𝑺</m:t>
                                    </m:r>
                                  </m:e>
                                  <m:sub>
                                    <m:sSub>
                                      <m:sSubPr>
                                        <m:ctrlPr>
                                          <a:rPr lang="zh-CN" altLang="zh-CN" sz="1400" b="1" i="1" kern="100">
                                            <a:solidFill>
                                              <a:schemeClr val="bg1">
                                                <a:lumMod val="95000"/>
                                              </a:schemeClr>
                                            </a:solidFill>
                                            <a:effectLst/>
                                            <a:latin typeface="Cambria Math" charset="0"/>
                                            <a:ea typeface="Times New Roman" charset="0"/>
                                            <a:cs typeface="Times New Roman" charset="0"/>
                                          </a:rPr>
                                        </m:ctrlPr>
                                      </m:sSubPr>
                                      <m:e>
                                        <m:r>
                                          <a:rPr lang="en-US" altLang="zh-CN" sz="1400" b="1" i="1" kern="100">
                                            <a:solidFill>
                                              <a:schemeClr val="bg1">
                                                <a:lumMod val="95000"/>
                                              </a:schemeClr>
                                            </a:solidFill>
                                            <a:effectLst/>
                                            <a:latin typeface="Cambria Math" charset="0"/>
                                            <a:ea typeface="Times New Roman" charset="0"/>
                                            <a:cs typeface="Times New Roman" charset="0"/>
                                          </a:rPr>
                                          <m:t>𝑵</m:t>
                                        </m:r>
                                      </m:e>
                                      <m:sub>
                                        <m:r>
                                          <a:rPr lang="en-US" altLang="zh-CN" sz="1400" b="1" i="1" kern="100">
                                            <a:solidFill>
                                              <a:schemeClr val="bg1">
                                                <a:lumMod val="95000"/>
                                              </a:schemeClr>
                                            </a:solidFill>
                                            <a:effectLst/>
                                            <a:latin typeface="Cambria Math" charset="0"/>
                                            <a:ea typeface="Times New Roman" charset="0"/>
                                            <a:cs typeface="Times New Roman" charset="0"/>
                                          </a:rPr>
                                          <m:t>𝟏𝟎</m:t>
                                        </m:r>
                                      </m:sub>
                                    </m:sSub>
                                  </m:sub>
                                </m:sSub>
                              </m:oMath>
                            </m:oMathPara>
                          </a14:m>
                          <a:endParaRPr lang="zh-CN" altLang="zh-CN" sz="1400" b="1" kern="100" dirty="0">
                            <a:solidFill>
                              <a:schemeClr val="bg1">
                                <a:lumMod val="95000"/>
                              </a:schemeClr>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r>
                  <a:tr h="411491">
                    <a:tc>
                      <a:txBody>
                        <a:bodyPr/>
                        <a:lstStyle/>
                        <a:p>
                          <a:pPr algn="ctr">
                            <a:lnSpc>
                              <a:spcPts val="2000"/>
                            </a:lnSpc>
                            <a:spcAft>
                              <a:spcPts val="0"/>
                            </a:spcAft>
                          </a:pPr>
                          <a:r>
                            <a:rPr lang="en-US" sz="1400" b="1" kern="100" dirty="0">
                              <a:solidFill>
                                <a:schemeClr val="bg1">
                                  <a:lumMod val="95000"/>
                                </a:schemeClr>
                              </a:solidFill>
                              <a:effectLst/>
                              <a:latin typeface="Times New Roman" charset="0"/>
                              <a:ea typeface="Times New Roman" charset="0"/>
                              <a:cs typeface="Times New Roman" charset="0"/>
                            </a:rPr>
                            <a:t>arrhythmia</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452</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279</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10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nb-NO" altLang="zh-CN" sz="1400" b="1" kern="100" dirty="0" smtClean="0">
                              <a:solidFill>
                                <a:schemeClr val="bg1">
                                  <a:lumMod val="95000"/>
                                </a:schemeClr>
                              </a:solidFill>
                              <a:effectLst/>
                              <a:latin typeface="Times New Roman" charset="0"/>
                              <a:ea typeface="Times New Roman" charset="0"/>
                              <a:cs typeface="Times New Roman" charset="0"/>
                            </a:rPr>
                            <a:t>1.984</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411491">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Ionosphere</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351</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34</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1.717</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524192">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mfeat-factors</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2000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216</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10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0.826</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411491">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mfeat-fou</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2000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76</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10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1.277</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r>
                  <a:tr h="411491">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musk</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476</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166</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1.327</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524192">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spectrometer</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531</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100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10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0.591</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r>
                  <a:tr h="411491">
                    <a:tc>
                      <a:txBody>
                        <a:bodyPr/>
                        <a:lstStyle/>
                        <a:p>
                          <a:pPr algn="ctr">
                            <a:lnSpc>
                              <a:spcPts val="2000"/>
                            </a:lnSpc>
                            <a:spcAft>
                              <a:spcPts val="0"/>
                            </a:spcAft>
                          </a:pPr>
                          <a:r>
                            <a:rPr lang="en-US" sz="1400" b="1" kern="100" dirty="0">
                              <a:solidFill>
                                <a:schemeClr val="bg1">
                                  <a:lumMod val="95000"/>
                                </a:schemeClr>
                              </a:solidFill>
                              <a:effectLst/>
                              <a:latin typeface="Times New Roman" charset="0"/>
                              <a:ea typeface="Times New Roman" charset="0"/>
                              <a:cs typeface="Times New Roman" charset="0"/>
                            </a:rPr>
                            <a:t>sonar</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208</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60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1.354</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bl>
              </a:graphicData>
            </a:graphic>
          </p:graphicFrame>
        </mc:Choice>
        <mc:Fallback>
          <p:graphicFrame>
            <p:nvGraphicFramePr>
              <p:cNvPr id="4" name="Table 3"/>
              <p:cNvGraphicFramePr>
                <a:graphicFrameLocks noGrp="1"/>
              </p:cNvGraphicFramePr>
              <p:nvPr>
                <p:extLst>
                  <p:ext uri="{D42A27DB-BD31-4B8C-83A1-F6EECF244321}">
                    <p14:modId xmlns:p14="http://schemas.microsoft.com/office/powerpoint/2010/main" val="1200486928"/>
                  </p:ext>
                </p:extLst>
              </p:nvPr>
            </p:nvGraphicFramePr>
            <p:xfrm>
              <a:off x="586624" y="1116158"/>
              <a:ext cx="5865545" cy="3517330"/>
            </p:xfrm>
            <a:graphic>
              <a:graphicData uri="http://schemas.openxmlformats.org/drawingml/2006/table">
                <a:tbl>
                  <a:tblPr/>
                  <a:tblGrid>
                    <a:gridCol w="1268456"/>
                    <a:gridCol w="1077762"/>
                    <a:gridCol w="1173109"/>
                    <a:gridCol w="1173109"/>
                    <a:gridCol w="1173109"/>
                  </a:tblGrid>
                  <a:tr h="411491">
                    <a:tc>
                      <a:txBody>
                        <a:bodyPr/>
                        <a:lstStyle/>
                        <a:p>
                          <a:pPr algn="ctr">
                            <a:spcAft>
                              <a:spcPts val="0"/>
                            </a:spcAft>
                          </a:pPr>
                          <a:r>
                            <a:rPr lang="zh-CN" altLang="en-US" sz="1400" b="1" dirty="0" smtClean="0">
                              <a:solidFill>
                                <a:schemeClr val="bg1"/>
                              </a:solidFill>
                              <a:effectLst/>
                              <a:latin typeface="Times New Roman" charset="0"/>
                              <a:ea typeface="Times New Roman" charset="0"/>
                              <a:cs typeface="Times New Roman" charset="0"/>
                            </a:rPr>
                            <a:t>数据集</a:t>
                          </a:r>
                          <a:endParaRPr lang="en-US" sz="1400" b="1" dirty="0">
                            <a:solidFill>
                              <a:schemeClr val="bg1"/>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altLang="en-US" sz="1400" b="1" dirty="0" smtClean="0">
                              <a:solidFill>
                                <a:schemeClr val="bg1"/>
                              </a:solidFill>
                              <a:effectLst/>
                              <a:latin typeface="Times New Roman" charset="0"/>
                              <a:ea typeface="Times New Roman" charset="0"/>
                              <a:cs typeface="Times New Roman" charset="0"/>
                            </a:rPr>
                            <a:t>样本数</a:t>
                          </a:r>
                          <a:endParaRPr lang="en-US" sz="1400" b="1" dirty="0">
                            <a:solidFill>
                              <a:schemeClr val="bg1"/>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altLang="en-US" sz="1400" b="1" dirty="0" smtClean="0">
                              <a:solidFill>
                                <a:schemeClr val="bg1"/>
                              </a:solidFill>
                              <a:effectLst/>
                              <a:latin typeface="Times New Roman" charset="0"/>
                              <a:ea typeface="Times New Roman" charset="0"/>
                              <a:cs typeface="Times New Roman" charset="0"/>
                            </a:rPr>
                            <a:t>维数</a:t>
                          </a:r>
                          <a:endParaRPr lang="en-US" sz="1400" b="1" dirty="0">
                            <a:solidFill>
                              <a:schemeClr val="bg1"/>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altLang="en-US" sz="1400" b="1" dirty="0" smtClean="0">
                              <a:solidFill>
                                <a:schemeClr val="bg1"/>
                              </a:solidFill>
                              <a:effectLst/>
                              <a:latin typeface="Times New Roman" charset="0"/>
                              <a:ea typeface="Times New Roman" charset="0"/>
                              <a:cs typeface="Times New Roman" charset="0"/>
                            </a:rPr>
                            <a:t>簇个数</a:t>
                          </a:r>
                          <a:endParaRPr lang="en-US" sz="1400" b="1" dirty="0">
                            <a:solidFill>
                              <a:schemeClr val="bg1"/>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endParaRPr lang="zh-CN"/>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blipFill rotWithShape="0">
                          <a:blip r:embed="rId3"/>
                          <a:stretch>
                            <a:fillRect l="-399482" t="-1471" r="-1036" b="-752941"/>
                          </a:stretch>
                        </a:blipFill>
                      </a:tcPr>
                    </a:tc>
                  </a:tr>
                  <a:tr h="411491">
                    <a:tc>
                      <a:txBody>
                        <a:bodyPr/>
                        <a:lstStyle/>
                        <a:p>
                          <a:pPr algn="ctr">
                            <a:lnSpc>
                              <a:spcPts val="2000"/>
                            </a:lnSpc>
                            <a:spcAft>
                              <a:spcPts val="0"/>
                            </a:spcAft>
                          </a:pPr>
                          <a:r>
                            <a:rPr lang="en-US" sz="1400" b="1" kern="100" dirty="0">
                              <a:solidFill>
                                <a:schemeClr val="bg1">
                                  <a:lumMod val="95000"/>
                                </a:schemeClr>
                              </a:solidFill>
                              <a:effectLst/>
                              <a:latin typeface="Times New Roman" charset="0"/>
                              <a:ea typeface="Times New Roman" charset="0"/>
                              <a:cs typeface="Times New Roman" charset="0"/>
                            </a:rPr>
                            <a:t>arrhythmia</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452</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279</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10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nb-NO" altLang="zh-CN" sz="1400" b="1" kern="100" dirty="0" smtClean="0">
                              <a:solidFill>
                                <a:schemeClr val="bg1">
                                  <a:lumMod val="95000"/>
                                </a:schemeClr>
                              </a:solidFill>
                              <a:effectLst/>
                              <a:latin typeface="Times New Roman" charset="0"/>
                              <a:ea typeface="Times New Roman" charset="0"/>
                              <a:cs typeface="Times New Roman" charset="0"/>
                            </a:rPr>
                            <a:t>1.984</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411491">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Ionosphere</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351</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34</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1.717</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524192">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mfeat-factors</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2000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216</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10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0.826</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411491">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mfeat-fou</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2000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76</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10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1.277</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r>
                  <a:tr h="411491">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musk</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476</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166</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1.327</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524192">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spectrometer</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531</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100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10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0.591</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r>
                  <a:tr h="411491">
                    <a:tc>
                      <a:txBody>
                        <a:bodyPr/>
                        <a:lstStyle/>
                        <a:p>
                          <a:pPr algn="ctr">
                            <a:lnSpc>
                              <a:spcPts val="2000"/>
                            </a:lnSpc>
                            <a:spcAft>
                              <a:spcPts val="0"/>
                            </a:spcAft>
                          </a:pPr>
                          <a:r>
                            <a:rPr lang="en-US" sz="1400" b="1" kern="100" dirty="0">
                              <a:solidFill>
                                <a:schemeClr val="bg1">
                                  <a:lumMod val="95000"/>
                                </a:schemeClr>
                              </a:solidFill>
                              <a:effectLst/>
                              <a:latin typeface="Times New Roman" charset="0"/>
                              <a:ea typeface="Times New Roman" charset="0"/>
                              <a:cs typeface="Times New Roman" charset="0"/>
                            </a:rPr>
                            <a:t>sonar</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208</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60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1.354</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bl>
              </a:graphicData>
            </a:graphic>
          </p:graphicFrame>
        </mc:Fallback>
      </mc:AlternateContent>
      <p:sp>
        <p:nvSpPr>
          <p:cNvPr id="6" name="Shape 420"/>
          <p:cNvSpPr txBox="1"/>
          <p:nvPr/>
        </p:nvSpPr>
        <p:spPr>
          <a:xfrm>
            <a:off x="6766561" y="2538959"/>
            <a:ext cx="1977280" cy="489515"/>
          </a:xfrm>
          <a:prstGeom prst="rect">
            <a:avLst/>
          </a:prstGeom>
          <a:noFill/>
          <a:ln>
            <a:noFill/>
          </a:ln>
        </p:spPr>
        <p:txBody>
          <a:bodyPr lIns="91425" tIns="91425" rIns="91425" bIns="91425" anchor="t" anchorCtr="0">
            <a:noAutofit/>
          </a:bodyPr>
          <a:lstStyle/>
          <a:p>
            <a:pPr algn="just">
              <a:buClr>
                <a:schemeClr val="dk1"/>
              </a:buClr>
              <a:buSzPct val="91666"/>
            </a:pPr>
            <a:r>
              <a:rPr lang="zh-CN" altLang="en-US" sz="1600" b="1" dirty="0" smtClean="0">
                <a:solidFill>
                  <a:srgbClr val="3B8D61"/>
                </a:solidFill>
                <a:latin typeface="Roboto Slab"/>
                <a:ea typeface="Roboto Slab"/>
                <a:cs typeface="Roboto Slab"/>
                <a:sym typeface="Roboto Slab"/>
              </a:rPr>
              <a:t>实验数据集来自</a:t>
            </a:r>
            <a:r>
              <a:rPr lang="zh-CN" altLang="en-US" sz="1600" b="1" dirty="0">
                <a:solidFill>
                  <a:srgbClr val="3B8D61"/>
                </a:solidFill>
                <a:latin typeface="Roboto Slab"/>
                <a:ea typeface="Roboto Slab"/>
                <a:cs typeface="Roboto Slab"/>
                <a:sym typeface="Roboto Slab"/>
              </a:rPr>
              <a:t>加州大学尔湾分校（</a:t>
            </a:r>
            <a:r>
              <a:rPr lang="en-US" altLang="zh-CN" sz="1600" b="1" dirty="0">
                <a:solidFill>
                  <a:srgbClr val="3B8D61"/>
                </a:solidFill>
                <a:latin typeface="Roboto Slab"/>
                <a:ea typeface="Roboto Slab"/>
                <a:cs typeface="Roboto Slab"/>
                <a:sym typeface="Roboto Slab"/>
              </a:rPr>
              <a:t>UCI</a:t>
            </a:r>
            <a:r>
              <a:rPr lang="zh-CN" altLang="en-US" sz="1600" b="1" dirty="0">
                <a:solidFill>
                  <a:srgbClr val="3B8D61"/>
                </a:solidFill>
                <a:latin typeface="Roboto Slab"/>
                <a:ea typeface="Roboto Slab"/>
                <a:cs typeface="Roboto Slab"/>
                <a:sym typeface="Roboto Slab"/>
              </a:rPr>
              <a:t>）机器</a:t>
            </a:r>
            <a:r>
              <a:rPr lang="zh-CN" altLang="en-US" sz="1600" b="1" dirty="0" smtClean="0">
                <a:solidFill>
                  <a:srgbClr val="3B8D61"/>
                </a:solidFill>
                <a:latin typeface="Roboto Slab"/>
                <a:ea typeface="Roboto Slab"/>
                <a:cs typeface="Roboto Slab"/>
                <a:sym typeface="Roboto Slab"/>
              </a:rPr>
              <a:t>学习库。</a:t>
            </a:r>
            <a:endParaRPr lang="zh-CN" altLang="en-US" sz="1600" b="1" dirty="0">
              <a:solidFill>
                <a:srgbClr val="3B8D61"/>
              </a:solidFill>
              <a:latin typeface="Roboto Slab"/>
              <a:ea typeface="Roboto Slab"/>
              <a:cs typeface="Roboto Slab"/>
              <a:sym typeface="Roboto Slab"/>
            </a:endParaRPr>
          </a:p>
          <a:p>
            <a:pPr lvl="0" algn="just" rtl="0">
              <a:spcBef>
                <a:spcPts val="0"/>
              </a:spcBef>
              <a:buClr>
                <a:schemeClr val="dk1"/>
              </a:buClr>
              <a:buFont typeface="Arial"/>
              <a:buNone/>
            </a:pPr>
            <a:endParaRPr lang="en-US" sz="1200" dirty="0" smtClean="0">
              <a:solidFill>
                <a:srgbClr val="3B8D61"/>
              </a:solidFill>
              <a:latin typeface="Roboto Slab"/>
              <a:ea typeface="Roboto Slab"/>
              <a:cs typeface="Roboto Slab"/>
              <a:sym typeface="Roboto Slab"/>
            </a:endParaRPr>
          </a:p>
          <a:p>
            <a:pPr lvl="0" algn="just" rtl="0">
              <a:spcBef>
                <a:spcPts val="0"/>
              </a:spcBef>
              <a:buClr>
                <a:schemeClr val="dk1"/>
              </a:buClr>
              <a:buFont typeface="Arial"/>
              <a:buNone/>
            </a:pPr>
            <a:endParaRPr sz="1200" dirty="0">
              <a:solidFill>
                <a:srgbClr val="3B8D61"/>
              </a:solidFill>
              <a:latin typeface="Roboto Slab"/>
              <a:ea typeface="Roboto Slab"/>
              <a:cs typeface="Roboto Slab"/>
              <a:sym typeface="Roboto Slab"/>
            </a:endParaRPr>
          </a:p>
          <a:p>
            <a:pPr lvl="0" algn="just" rtl="0">
              <a:spcBef>
                <a:spcPts val="0"/>
              </a:spcBef>
              <a:buNone/>
            </a:pPr>
            <a:endParaRPr sz="1200" dirty="0">
              <a:solidFill>
                <a:srgbClr val="3B8D61"/>
              </a:solidFill>
              <a:latin typeface="Roboto Slab"/>
              <a:ea typeface="Roboto Slab"/>
              <a:cs typeface="Roboto Slab"/>
              <a:sym typeface="Roboto Slab"/>
            </a:endParaRPr>
          </a:p>
        </p:txBody>
      </p:sp>
      <p:sp>
        <p:nvSpPr>
          <p:cNvPr id="3" name="圆角矩形 2"/>
          <p:cNvSpPr/>
          <p:nvPr/>
        </p:nvSpPr>
        <p:spPr>
          <a:xfrm>
            <a:off x="5282679" y="1172589"/>
            <a:ext cx="1171254" cy="3517331"/>
          </a:xfrm>
          <a:prstGeom prst="roundRect">
            <a:avLst/>
          </a:prstGeom>
          <a:noFill/>
          <a:ln w="508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mc:Choice xmlns:a14="http://schemas.microsoft.com/office/drawing/2010/main" Requires="a14">
          <p:sp>
            <p:nvSpPr>
              <p:cNvPr id="10" name="左箭头标注 9"/>
              <p:cNvSpPr/>
              <p:nvPr/>
            </p:nvSpPr>
            <p:spPr>
              <a:xfrm rot="261708">
                <a:off x="6582343" y="1123373"/>
                <a:ext cx="1410986" cy="967029"/>
              </a:xfrm>
              <a:prstGeom prst="leftArrowCallout">
                <a:avLst>
                  <a:gd name="adj1" fmla="val 18625"/>
                  <a:gd name="adj2" fmla="val 29971"/>
                  <a:gd name="adj3" fmla="val 17665"/>
                  <a:gd name="adj4" fmla="val 7821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zh-CN" altLang="zh-CN" b="1" i="1" kern="100">
                            <a:solidFill>
                              <a:schemeClr val="bg1">
                                <a:lumMod val="95000"/>
                              </a:schemeClr>
                            </a:solidFill>
                            <a:latin typeface="Cambria Math" charset="0"/>
                            <a:ea typeface="Times New Roman" charset="0"/>
                            <a:cs typeface="Times New Roman" charset="0"/>
                          </a:rPr>
                        </m:ctrlPr>
                      </m:sSubPr>
                      <m:e>
                        <m:r>
                          <a:rPr lang="en-US" altLang="zh-CN" b="1" i="1" kern="100">
                            <a:solidFill>
                              <a:schemeClr val="bg1">
                                <a:lumMod val="95000"/>
                              </a:schemeClr>
                            </a:solidFill>
                            <a:latin typeface="Cambria Math" charset="0"/>
                            <a:ea typeface="Times New Roman" charset="0"/>
                            <a:cs typeface="Times New Roman" charset="0"/>
                          </a:rPr>
                          <m:t>𝑺</m:t>
                        </m:r>
                      </m:e>
                      <m:sub>
                        <m:sSub>
                          <m:sSubPr>
                            <m:ctrlPr>
                              <a:rPr lang="zh-CN" altLang="zh-CN" b="1" i="1" kern="100">
                                <a:solidFill>
                                  <a:schemeClr val="bg1">
                                    <a:lumMod val="95000"/>
                                  </a:schemeClr>
                                </a:solidFill>
                                <a:latin typeface="Cambria Math" charset="0"/>
                                <a:ea typeface="Times New Roman" charset="0"/>
                                <a:cs typeface="Times New Roman" charset="0"/>
                              </a:rPr>
                            </m:ctrlPr>
                          </m:sSubPr>
                          <m:e>
                            <m:r>
                              <a:rPr lang="en-US" altLang="zh-CN" b="1" i="1" kern="100">
                                <a:solidFill>
                                  <a:schemeClr val="bg1">
                                    <a:lumMod val="95000"/>
                                  </a:schemeClr>
                                </a:solidFill>
                                <a:latin typeface="Cambria Math" charset="0"/>
                                <a:ea typeface="Times New Roman" charset="0"/>
                                <a:cs typeface="Times New Roman" charset="0"/>
                              </a:rPr>
                              <m:t>𝑵</m:t>
                            </m:r>
                          </m:e>
                          <m:sub>
                            <m:r>
                              <a:rPr lang="en-US" altLang="zh-CN" b="1" i="1" kern="100">
                                <a:solidFill>
                                  <a:schemeClr val="bg1">
                                    <a:lumMod val="95000"/>
                                  </a:schemeClr>
                                </a:solidFill>
                                <a:latin typeface="Cambria Math" charset="0"/>
                                <a:ea typeface="Times New Roman" charset="0"/>
                                <a:cs typeface="Times New Roman" charset="0"/>
                              </a:rPr>
                              <m:t>𝟏𝟎</m:t>
                            </m:r>
                          </m:sub>
                        </m:sSub>
                      </m:sub>
                    </m:sSub>
                  </m:oMath>
                </a14:m>
                <a:r>
                  <a:rPr kumimoji="1" lang="zh-CN" altLang="en-US" dirty="0"/>
                  <a:t>为近</a:t>
                </a:r>
                <a:endParaRPr kumimoji="1" lang="en-US" altLang="zh-CN" dirty="0"/>
              </a:p>
              <a:p>
                <a:pPr algn="ctr"/>
                <a:r>
                  <a:rPr kumimoji="1" lang="zh-CN" altLang="en-US" dirty="0"/>
                  <a:t>邻数为</a:t>
                </a:r>
                <a:r>
                  <a:rPr kumimoji="1" lang="en-US" altLang="zh-CN" dirty="0"/>
                  <a:t>10</a:t>
                </a:r>
              </a:p>
              <a:p>
                <a:pPr algn="ctr"/>
                <a:r>
                  <a:rPr kumimoji="1" lang="zh-CN" altLang="en-US" dirty="0"/>
                  <a:t>的偏度</a:t>
                </a:r>
              </a:p>
            </p:txBody>
          </p:sp>
        </mc:Choice>
        <mc:Fallback>
          <p:sp>
            <p:nvSpPr>
              <p:cNvPr id="10" name="左箭头标注 9"/>
              <p:cNvSpPr>
                <a:spLocks noRot="1" noChangeAspect="1" noMove="1" noResize="1" noEditPoints="1" noAdjustHandles="1" noChangeArrowheads="1" noChangeShapeType="1" noTextEdit="1"/>
              </p:cNvSpPr>
              <p:nvPr/>
            </p:nvSpPr>
            <p:spPr>
              <a:xfrm rot="261708">
                <a:off x="6582343" y="1123373"/>
                <a:ext cx="1410986" cy="967029"/>
              </a:xfrm>
              <a:prstGeom prst="leftArrowCallout">
                <a:avLst>
                  <a:gd name="adj1" fmla="val 18625"/>
                  <a:gd name="adj2" fmla="val 29971"/>
                  <a:gd name="adj3" fmla="val 17665"/>
                  <a:gd name="adj4" fmla="val 78212"/>
                </a:avLst>
              </a:prstGeom>
              <a:blipFill rotWithShape="0">
                <a:blip r:embed="rId4"/>
                <a:stretch>
                  <a:fillRect/>
                </a:stretch>
              </a:blipFill>
            </p:spPr>
            <p:txBody>
              <a:bodyPr/>
              <a:lstStyle/>
              <a:p>
                <a:r>
                  <a:rPr lang="zh-CN" altLang="en-US">
                    <a:noFill/>
                  </a:rPr>
                  <a:t> </a:t>
                </a:r>
              </a:p>
            </p:txBody>
          </p:sp>
        </mc:Fallback>
      </mc:AlternateContent>
      <p:sp>
        <p:nvSpPr>
          <p:cNvPr id="11" name="矩形 10"/>
          <p:cNvSpPr/>
          <p:nvPr/>
        </p:nvSpPr>
        <p:spPr>
          <a:xfrm>
            <a:off x="22570" y="932"/>
            <a:ext cx="9144000" cy="5143500"/>
          </a:xfrm>
          <a:prstGeom prst="rect">
            <a:avLst/>
          </a:prstGeom>
          <a:solidFill>
            <a:schemeClr val="tx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mc:Choice xmlns:a14="http://schemas.microsoft.com/office/drawing/2010/main" Requires="a14">
          <p:sp>
            <p:nvSpPr>
              <p:cNvPr id="9" name="圆角矩形 8"/>
              <p:cNvSpPr/>
              <p:nvPr/>
            </p:nvSpPr>
            <p:spPr>
              <a:xfrm>
                <a:off x="1120905" y="2191388"/>
                <a:ext cx="6812861" cy="1479734"/>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400" dirty="0" smtClean="0"/>
                  <a:t>Milos</a:t>
                </a:r>
                <a:r>
                  <a:rPr lang="zh-CN" altLang="en-US" sz="2400" dirty="0" smtClean="0"/>
                  <a:t>等人发现</a:t>
                </a:r>
                <a:r>
                  <a:rPr lang="zh-CN" altLang="zh-CN" sz="2400" dirty="0" smtClean="0"/>
                  <a:t>在</a:t>
                </a:r>
                <a:r>
                  <a:rPr lang="zh-CN" altLang="zh-CN" sz="2400" dirty="0"/>
                  <a:t>高维数据空间中</a:t>
                </a:r>
                <a14:m>
                  <m:oMath xmlns:m="http://schemas.openxmlformats.org/officeDocument/2006/math">
                    <m:r>
                      <m:rPr>
                        <m:nor/>
                      </m:rPr>
                      <a:rPr kumimoji="1" lang="zh-CN" altLang="en-US" sz="2400" dirty="0"/>
                      <m:t>逆近邻数</m:t>
                    </m:r>
                  </m:oMath>
                </a14:m>
                <a:r>
                  <a:rPr lang="zh-CN" altLang="zh-CN" sz="2400" dirty="0"/>
                  <a:t>的正偏态和</a:t>
                </a:r>
                <a:r>
                  <a:rPr lang="en-US" altLang="zh-CN" sz="2400" dirty="0">
                    <a:latin typeface="Times New Roman" charset="0"/>
                    <a:ea typeface="Times New Roman" charset="0"/>
                    <a:cs typeface="Times New Roman" charset="0"/>
                  </a:rPr>
                  <a:t>hubs</a:t>
                </a:r>
                <a:r>
                  <a:rPr lang="zh-CN" altLang="zh-CN" sz="2400" dirty="0"/>
                  <a:t>确实存在关联性，而且</a:t>
                </a:r>
                <a14:m>
                  <m:oMath xmlns:m="http://schemas.openxmlformats.org/officeDocument/2006/math">
                    <m:r>
                      <m:rPr>
                        <m:nor/>
                      </m:rPr>
                      <a:rPr kumimoji="1" lang="zh-CN" altLang="en-US" sz="2400" dirty="0"/>
                      <m:t>逆近邻数</m:t>
                    </m:r>
                  </m:oMath>
                </a14:m>
                <a:r>
                  <a:rPr lang="zh-CN" altLang="zh-CN" sz="2400" dirty="0"/>
                  <a:t>的偏度越大与之对应的数据集的</a:t>
                </a:r>
                <a:r>
                  <a:rPr lang="en-US" altLang="zh-CN" sz="2400" dirty="0" err="1">
                    <a:latin typeface="Times New Roman" charset="0"/>
                    <a:ea typeface="Times New Roman" charset="0"/>
                    <a:cs typeface="Times New Roman" charset="0"/>
                  </a:rPr>
                  <a:t>hubness</a:t>
                </a:r>
                <a:r>
                  <a:rPr lang="zh-CN" altLang="zh-CN" sz="2400" dirty="0" smtClean="0"/>
                  <a:t>现象</a:t>
                </a:r>
                <a:r>
                  <a:rPr lang="zh-CN" altLang="en-US" sz="2400" dirty="0" smtClean="0"/>
                  <a:t>就</a:t>
                </a:r>
                <a:r>
                  <a:rPr lang="zh-CN" altLang="zh-CN" sz="2400" dirty="0" smtClean="0"/>
                  <a:t>越强烈</a:t>
                </a:r>
                <a:endParaRPr kumimoji="1" lang="zh-CN" altLang="en-US" sz="2400" baseline="30000" dirty="0"/>
              </a:p>
            </p:txBody>
          </p:sp>
        </mc:Choice>
        <mc:Fallback>
          <p:sp>
            <p:nvSpPr>
              <p:cNvPr id="9" name="圆角矩形 8"/>
              <p:cNvSpPr>
                <a:spLocks noRot="1" noChangeAspect="1" noMove="1" noResize="1" noEditPoints="1" noAdjustHandles="1" noChangeArrowheads="1" noChangeShapeType="1" noTextEdit="1"/>
              </p:cNvSpPr>
              <p:nvPr/>
            </p:nvSpPr>
            <p:spPr>
              <a:xfrm>
                <a:off x="1120905" y="2191388"/>
                <a:ext cx="6812861" cy="1479734"/>
              </a:xfrm>
              <a:prstGeom prst="roundRect">
                <a:avLst/>
              </a:prstGeom>
              <a:blipFill rotWithShape="0">
                <a:blip r:embed="rId5"/>
                <a:stretch>
                  <a:fillRect l="-358" r="-358"/>
                </a:stretch>
              </a:blipFill>
              <a:ln>
                <a:noFill/>
              </a:ln>
            </p:spPr>
            <p:txBody>
              <a:bodyPr/>
              <a:lstStyle/>
              <a:p>
                <a:r>
                  <a:rPr lang="zh-CN" altLang="en-US">
                    <a:noFill/>
                  </a:rPr>
                  <a:t> </a:t>
                </a:r>
              </a:p>
            </p:txBody>
          </p:sp>
        </mc:Fallback>
      </mc:AlternateContent>
      <p:sp>
        <p:nvSpPr>
          <p:cNvPr id="12" name="Shape 420"/>
          <p:cNvSpPr txBox="1"/>
          <p:nvPr/>
        </p:nvSpPr>
        <p:spPr>
          <a:xfrm>
            <a:off x="2200562" y="4633488"/>
            <a:ext cx="2637668" cy="370816"/>
          </a:xfrm>
          <a:prstGeom prst="rect">
            <a:avLst/>
          </a:prstGeom>
          <a:noFill/>
          <a:ln>
            <a:noFill/>
          </a:ln>
        </p:spPr>
        <p:txBody>
          <a:bodyPr lIns="91425" tIns="91425" rIns="91425" bIns="91425" anchor="t" anchorCtr="0">
            <a:noAutofit/>
          </a:bodyPr>
          <a:lstStyle/>
          <a:p>
            <a:pPr algn="ctr">
              <a:buClr>
                <a:schemeClr val="dk1"/>
              </a:buClr>
              <a:buSzPct val="91666"/>
            </a:pPr>
            <a:r>
              <a:rPr lang="zh-CN" altLang="en-US" sz="1200" dirty="0" smtClean="0">
                <a:solidFill>
                  <a:schemeClr val="tx1"/>
                </a:solidFill>
                <a:latin typeface="+mn-ea"/>
                <a:ea typeface="+mn-ea"/>
                <a:cs typeface="Roboto Slab"/>
                <a:sym typeface="Roboto Slab"/>
              </a:rPr>
              <a:t>表</a:t>
            </a:r>
            <a:r>
              <a:rPr lang="en-US" altLang="zh-CN" sz="1200" dirty="0" smtClean="0">
                <a:solidFill>
                  <a:schemeClr val="tx1"/>
                </a:solidFill>
                <a:latin typeface="+mn-ea"/>
                <a:ea typeface="+mn-ea"/>
                <a:cs typeface="Roboto Slab"/>
                <a:sym typeface="Roboto Slab"/>
              </a:rPr>
              <a:t>1</a:t>
            </a:r>
            <a:r>
              <a:rPr lang="zh-CN" altLang="en-US" sz="1200" dirty="0" smtClean="0">
                <a:solidFill>
                  <a:schemeClr val="tx1"/>
                </a:solidFill>
                <a:latin typeface="+mn-ea"/>
                <a:ea typeface="+mn-ea"/>
                <a:cs typeface="Roboto Slab"/>
                <a:sym typeface="Roboto Slab"/>
              </a:rPr>
              <a:t> 真实数据</a:t>
            </a:r>
            <a:r>
              <a:rPr lang="zh-CN" altLang="en-US" sz="1200" dirty="0">
                <a:solidFill>
                  <a:schemeClr val="tx1"/>
                </a:solidFill>
                <a:latin typeface="+mn-ea"/>
                <a:ea typeface="+mn-ea"/>
                <a:cs typeface="Roboto Slab"/>
                <a:sym typeface="Roboto Slab"/>
              </a:rPr>
              <a:t>集样本逆近</a:t>
            </a:r>
            <a:r>
              <a:rPr lang="zh-CN" altLang="en-US" sz="1200" dirty="0" smtClean="0">
                <a:solidFill>
                  <a:schemeClr val="tx1"/>
                </a:solidFill>
                <a:latin typeface="+mn-ea"/>
                <a:ea typeface="+mn-ea"/>
                <a:cs typeface="Roboto Slab"/>
                <a:sym typeface="Roboto Slab"/>
              </a:rPr>
              <a:t>邻数的偏度</a:t>
            </a:r>
            <a:endParaRPr sz="1200" dirty="0">
              <a:solidFill>
                <a:srgbClr val="3B8D61"/>
              </a:solidFill>
              <a:latin typeface="Roboto Slab"/>
              <a:ea typeface="Roboto Slab"/>
              <a:cs typeface="Roboto Slab"/>
              <a:sym typeface="Roboto Slab"/>
            </a:endParaRPr>
          </a:p>
        </p:txBody>
      </p:sp>
    </p:spTree>
    <p:extLst>
      <p:ext uri="{BB962C8B-B14F-4D97-AF65-F5344CB8AC3E}">
        <p14:creationId xmlns:p14="http://schemas.microsoft.com/office/powerpoint/2010/main" val="3652267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0-#ppt_w/2"/>
                                          </p:val>
                                        </p:tav>
                                        <p:tav tm="100000">
                                          <p:val>
                                            <p:strVal val="#ppt_x"/>
                                          </p:val>
                                        </p:tav>
                                      </p:tavLst>
                                    </p:anim>
                                    <p:anim calcmode="lin" valueType="num">
                                      <p:cBhvr additive="base">
                                        <p:cTn id="19"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par>
                          <p:cTn id="24" fill="hold">
                            <p:stCondLst>
                              <p:cond delay="0"/>
                            </p:stCondLst>
                            <p:childTnLst>
                              <p:par>
                                <p:cTn id="25" presetID="2" presetClass="entr" presetSubtype="4"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10" grpId="0" animBg="1"/>
      <p:bldP spid="11"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46025" y="27805"/>
            <a:ext cx="3791735" cy="1028700"/>
          </a:xfrm>
        </p:spPr>
        <p:txBody>
          <a:bodyPr/>
          <a:lstStyle/>
          <a:p>
            <a:r>
              <a:rPr kumimoji="1" lang="zh-CN" altLang="en-US" dirty="0" smtClean="0"/>
              <a:t>逆近邻数的</a:t>
            </a:r>
            <a:r>
              <a:rPr kumimoji="1" lang="zh-CN" altLang="en-US" dirty="0" smtClean="0">
                <a:solidFill>
                  <a:schemeClr val="bg1"/>
                </a:solidFill>
              </a:rPr>
              <a:t>偏度与数据集</a:t>
            </a:r>
            <a:r>
              <a:rPr lang="zh-CN" altLang="zh-CN" dirty="0" smtClean="0"/>
              <a:t>维数</a:t>
            </a:r>
            <a:r>
              <a:rPr lang="en-US" altLang="zh-CN" dirty="0" smtClean="0"/>
              <a:t/>
            </a:r>
            <a:br>
              <a:rPr lang="en-US" altLang="zh-CN" dirty="0" smtClean="0"/>
            </a:br>
            <a:r>
              <a:rPr lang="zh-CN" altLang="en-US" dirty="0" smtClean="0">
                <a:latin typeface="Times New Roman" charset="0"/>
                <a:ea typeface="Times New Roman" charset="0"/>
                <a:cs typeface="Times New Roman" charset="0"/>
              </a:rPr>
              <a:t>的关系</a:t>
            </a:r>
            <a:endParaRPr kumimoji="1" lang="zh-CN" altLang="en-US" dirty="0"/>
          </a:p>
        </p:txBody>
      </p:sp>
      <p:sp>
        <p:nvSpPr>
          <p:cNvPr id="5" name="Shape 420"/>
          <p:cNvSpPr txBox="1"/>
          <p:nvPr/>
        </p:nvSpPr>
        <p:spPr>
          <a:xfrm>
            <a:off x="694524" y="1113254"/>
            <a:ext cx="7497754" cy="1229399"/>
          </a:xfrm>
          <a:prstGeom prst="rect">
            <a:avLst/>
          </a:prstGeom>
          <a:noFill/>
          <a:ln>
            <a:noFill/>
          </a:ln>
        </p:spPr>
        <p:txBody>
          <a:bodyPr lIns="91425" tIns="91425" rIns="91425" bIns="91425" anchor="t" anchorCtr="0">
            <a:noAutofit/>
          </a:bodyPr>
          <a:lstStyle/>
          <a:p>
            <a:pPr algn="just">
              <a:buClr>
                <a:schemeClr val="dk1"/>
              </a:buClr>
              <a:buSzPct val="91666"/>
            </a:pPr>
            <a:r>
              <a:rPr lang="zh-CN" altLang="en-US" sz="2000" b="1" dirty="0">
                <a:solidFill>
                  <a:srgbClr val="FFC000"/>
                </a:solidFill>
                <a:latin typeface="Roboto Slab"/>
                <a:ea typeface="Roboto Slab"/>
                <a:cs typeface="Roboto Slab"/>
                <a:sym typeface="Roboto Slab"/>
              </a:rPr>
              <a:t>斯皮尔曼等级相关系数</a:t>
            </a:r>
            <a:r>
              <a:rPr lang="zh-CN" altLang="en-US" sz="2000" b="1" dirty="0">
                <a:solidFill>
                  <a:srgbClr val="3B8D61"/>
                </a:solidFill>
                <a:latin typeface="Roboto Slab"/>
                <a:ea typeface="Roboto Slab"/>
                <a:cs typeface="Roboto Slab"/>
                <a:sym typeface="Roboto Slab"/>
              </a:rPr>
              <a:t>（</a:t>
            </a:r>
            <a:r>
              <a:rPr lang="en-US" altLang="zh-CN" sz="2000" b="1" dirty="0">
                <a:solidFill>
                  <a:srgbClr val="3B8D61"/>
                </a:solidFill>
                <a:latin typeface="Roboto Slab"/>
                <a:ea typeface="Roboto Slab"/>
                <a:cs typeface="Roboto Slab"/>
                <a:sym typeface="Roboto Slab"/>
              </a:rPr>
              <a:t>Spearman correlation</a:t>
            </a:r>
            <a:r>
              <a:rPr lang="zh-CN" altLang="en-US" sz="2000" b="1" dirty="0">
                <a:solidFill>
                  <a:srgbClr val="3B8D61"/>
                </a:solidFill>
                <a:latin typeface="Roboto Slab"/>
                <a:ea typeface="Roboto Slab"/>
                <a:cs typeface="Roboto Slab"/>
                <a:sym typeface="Roboto Slab"/>
              </a:rPr>
              <a:t>）是衡量两个变量的依赖性</a:t>
            </a:r>
            <a:r>
              <a:rPr lang="zh-CN" altLang="en-US" sz="2000" b="1" dirty="0" smtClean="0">
                <a:solidFill>
                  <a:srgbClr val="3B8D61"/>
                </a:solidFill>
                <a:latin typeface="Roboto Slab"/>
                <a:ea typeface="Roboto Slab"/>
                <a:cs typeface="Roboto Slab"/>
                <a:sym typeface="Roboto Slab"/>
              </a:rPr>
              <a:t>的非参数指标</a:t>
            </a:r>
            <a:r>
              <a:rPr lang="zh-CN" altLang="en-US" sz="2000" b="1" dirty="0">
                <a:solidFill>
                  <a:srgbClr val="3B8D61"/>
                </a:solidFill>
                <a:latin typeface="Roboto Slab"/>
                <a:ea typeface="Roboto Slab"/>
                <a:cs typeface="Roboto Slab"/>
                <a:sym typeface="Roboto Slab"/>
              </a:rPr>
              <a:t>，</a:t>
            </a:r>
            <a:r>
              <a:rPr lang="zh-CN" altLang="en-US" sz="2000" b="1" dirty="0" smtClean="0">
                <a:solidFill>
                  <a:srgbClr val="3B8D61"/>
                </a:solidFill>
                <a:latin typeface="Roboto Slab"/>
                <a:ea typeface="Roboto Slab"/>
                <a:cs typeface="Roboto Slab"/>
                <a:sym typeface="Roboto Slab"/>
              </a:rPr>
              <a:t>记作𝜌</a:t>
            </a:r>
            <a:r>
              <a:rPr lang="zh-CN" altLang="en-US" sz="2000" b="1" dirty="0">
                <a:solidFill>
                  <a:srgbClr val="3B8D61"/>
                </a:solidFill>
                <a:latin typeface="Roboto Slab"/>
                <a:ea typeface="Roboto Slab"/>
                <a:cs typeface="Roboto Slab"/>
                <a:sym typeface="Roboto Slab"/>
              </a:rPr>
              <a:t>。对于样本容量</a:t>
            </a:r>
            <a:r>
              <a:rPr lang="zh-CN" altLang="en-US" sz="2000" b="1" dirty="0" smtClean="0">
                <a:solidFill>
                  <a:srgbClr val="3B8D61"/>
                </a:solidFill>
                <a:latin typeface="Roboto Slab"/>
                <a:ea typeface="Roboto Slab"/>
                <a:cs typeface="Roboto Slab"/>
                <a:sym typeface="Roboto Slab"/>
              </a:rPr>
              <a:t>为</a:t>
            </a:r>
            <a:r>
              <a:rPr lang="en-US" altLang="zh-CN" sz="2000" b="1" i="1" dirty="0" smtClean="0">
                <a:solidFill>
                  <a:srgbClr val="3B8D61"/>
                </a:solidFill>
                <a:latin typeface="Times New Roman" charset="0"/>
                <a:ea typeface="Times New Roman" charset="0"/>
                <a:cs typeface="Times New Roman" charset="0"/>
                <a:sym typeface="Roboto Slab"/>
              </a:rPr>
              <a:t>n</a:t>
            </a:r>
            <a:r>
              <a:rPr lang="zh-CN" altLang="en-US" sz="2000" b="1" dirty="0">
                <a:solidFill>
                  <a:srgbClr val="3B8D61"/>
                </a:solidFill>
                <a:latin typeface="Roboto Slab"/>
                <a:ea typeface="Roboto Slab"/>
                <a:cs typeface="Roboto Slab"/>
                <a:sym typeface="Roboto Slab"/>
              </a:rPr>
              <a:t>的</a:t>
            </a:r>
            <a:r>
              <a:rPr lang="zh-CN" altLang="en-US" sz="2000" b="1" dirty="0" smtClean="0">
                <a:solidFill>
                  <a:srgbClr val="3B8D61"/>
                </a:solidFill>
                <a:latin typeface="Roboto Slab"/>
                <a:ea typeface="Roboto Slab"/>
                <a:cs typeface="Roboto Slab"/>
                <a:sym typeface="Roboto Slab"/>
              </a:rPr>
              <a:t>样本</a:t>
            </a:r>
            <a:r>
              <a:rPr lang="zh-CN" altLang="en-US" sz="2000" b="1" dirty="0">
                <a:solidFill>
                  <a:srgbClr val="3B8D61"/>
                </a:solidFill>
                <a:latin typeface="Roboto Slab"/>
                <a:ea typeface="Roboto Slab"/>
                <a:cs typeface="Roboto Slab"/>
                <a:sym typeface="Roboto Slab"/>
              </a:rPr>
              <a:t>，</a:t>
            </a:r>
            <a:r>
              <a:rPr lang="en-US" altLang="zh-CN" sz="2000" b="1" i="1" dirty="0" smtClean="0">
                <a:solidFill>
                  <a:srgbClr val="3B8D61"/>
                </a:solidFill>
                <a:latin typeface="Times New Roman" charset="0"/>
                <a:ea typeface="Times New Roman" charset="0"/>
                <a:cs typeface="Times New Roman" charset="0"/>
                <a:sym typeface="Roboto Slab"/>
              </a:rPr>
              <a:t>n</a:t>
            </a:r>
            <a:r>
              <a:rPr lang="zh-CN" altLang="en-US" sz="2000" b="1" dirty="0" smtClean="0">
                <a:solidFill>
                  <a:srgbClr val="3B8D61"/>
                </a:solidFill>
                <a:latin typeface="Roboto Slab"/>
                <a:ea typeface="Roboto Slab"/>
                <a:cs typeface="Roboto Slab"/>
                <a:sym typeface="Roboto Slab"/>
              </a:rPr>
              <a:t>个 </a:t>
            </a:r>
            <a:r>
              <a:rPr lang="zh-CN" altLang="en-US" sz="2000" b="1" dirty="0">
                <a:solidFill>
                  <a:srgbClr val="3B8D61"/>
                </a:solidFill>
                <a:latin typeface="Roboto Slab"/>
                <a:ea typeface="Roboto Slab"/>
                <a:cs typeface="Roboto Slab"/>
                <a:sym typeface="Roboto Slab"/>
              </a:rPr>
              <a:t>原始数据 </a:t>
            </a:r>
            <a:r>
              <a:rPr lang="en-US" altLang="zh-CN" sz="2000" b="1" dirty="0" smtClean="0">
                <a:solidFill>
                  <a:srgbClr val="3B8D61"/>
                </a:solidFill>
                <a:latin typeface="Times New Roman" charset="0"/>
                <a:ea typeface="Times New Roman" charset="0"/>
                <a:cs typeface="Times New Roman" charset="0"/>
                <a:sym typeface="Roboto Slab"/>
              </a:rPr>
              <a:t>X</a:t>
            </a:r>
            <a:r>
              <a:rPr lang="en-US" altLang="zh-CN" sz="2000" b="1" i="1" baseline="-25000" dirty="0" smtClean="0">
                <a:solidFill>
                  <a:srgbClr val="3B8D61"/>
                </a:solidFill>
                <a:latin typeface="Times New Roman" charset="0"/>
                <a:ea typeface="Times New Roman" charset="0"/>
                <a:cs typeface="Times New Roman" charset="0"/>
                <a:sym typeface="Roboto Slab"/>
              </a:rPr>
              <a:t>i</a:t>
            </a:r>
            <a:r>
              <a:rPr lang="en-US" altLang="zh-CN" sz="2000" b="1" i="1" dirty="0" smtClean="0">
                <a:solidFill>
                  <a:srgbClr val="3B8D61"/>
                </a:solidFill>
                <a:latin typeface="Times New Roman" charset="0"/>
                <a:ea typeface="Times New Roman" charset="0"/>
                <a:cs typeface="Times New Roman" charset="0"/>
                <a:sym typeface="Roboto Slab"/>
              </a:rPr>
              <a:t>,</a:t>
            </a:r>
            <a:r>
              <a:rPr lang="zh-CN" altLang="en-US" sz="2000" b="1" i="1" dirty="0" smtClean="0">
                <a:solidFill>
                  <a:srgbClr val="3B8D61"/>
                </a:solidFill>
                <a:latin typeface="Times New Roman" charset="0"/>
                <a:ea typeface="Times New Roman" charset="0"/>
                <a:cs typeface="Times New Roman" charset="0"/>
                <a:sym typeface="Roboto Slab"/>
              </a:rPr>
              <a:t> </a:t>
            </a:r>
            <a:r>
              <a:rPr lang="en-US" altLang="zh-CN" sz="2000" b="1" dirty="0" smtClean="0">
                <a:solidFill>
                  <a:srgbClr val="3B8D61"/>
                </a:solidFill>
                <a:latin typeface="Times New Roman" charset="0"/>
                <a:ea typeface="Times New Roman" charset="0"/>
                <a:cs typeface="Times New Roman" charset="0"/>
                <a:sym typeface="Roboto Slab"/>
              </a:rPr>
              <a:t>Y</a:t>
            </a:r>
            <a:r>
              <a:rPr lang="en-US" altLang="zh-CN" sz="2000" b="1" i="1" baseline="-25000" dirty="0" smtClean="0">
                <a:solidFill>
                  <a:srgbClr val="3B8D61"/>
                </a:solidFill>
                <a:latin typeface="Times New Roman" charset="0"/>
                <a:ea typeface="Times New Roman" charset="0"/>
                <a:cs typeface="Times New Roman" charset="0"/>
                <a:sym typeface="Roboto Slab"/>
              </a:rPr>
              <a:t>i</a:t>
            </a:r>
            <a:r>
              <a:rPr lang="zh-CN" altLang="en-US" sz="2000" b="1" dirty="0" smtClean="0">
                <a:solidFill>
                  <a:srgbClr val="3B8D61"/>
                </a:solidFill>
                <a:latin typeface="Roboto Slab"/>
                <a:ea typeface="Roboto Slab"/>
                <a:cs typeface="Roboto Slab"/>
                <a:sym typeface="Roboto Slab"/>
              </a:rPr>
              <a:t>被</a:t>
            </a:r>
            <a:r>
              <a:rPr lang="zh-CN" altLang="en-US" sz="2000" b="1" dirty="0">
                <a:solidFill>
                  <a:srgbClr val="3B8D61"/>
                </a:solidFill>
                <a:latin typeface="Roboto Slab"/>
                <a:ea typeface="Roboto Slab"/>
                <a:cs typeface="Roboto Slab"/>
                <a:sym typeface="Roboto Slab"/>
              </a:rPr>
              <a:t>转换成等级数据 </a:t>
            </a:r>
            <a:r>
              <a:rPr lang="en-US" altLang="zh-CN" sz="2000" b="1" i="1" dirty="0" smtClean="0">
                <a:solidFill>
                  <a:srgbClr val="3B8D61"/>
                </a:solidFill>
                <a:latin typeface="Times New Roman" charset="0"/>
                <a:ea typeface="Times New Roman" charset="0"/>
                <a:cs typeface="Times New Roman" charset="0"/>
                <a:sym typeface="Roboto Slab"/>
              </a:rPr>
              <a:t>x</a:t>
            </a:r>
            <a:r>
              <a:rPr lang="en-US" altLang="zh-CN" sz="2000" b="1" i="1" baseline="-25000" dirty="0" smtClean="0">
                <a:solidFill>
                  <a:srgbClr val="3B8D61"/>
                </a:solidFill>
                <a:latin typeface="Times New Roman" charset="0"/>
                <a:ea typeface="Times New Roman" charset="0"/>
                <a:cs typeface="Times New Roman" charset="0"/>
                <a:sym typeface="Roboto Slab"/>
              </a:rPr>
              <a:t>i</a:t>
            </a:r>
            <a:r>
              <a:rPr lang="en-US" altLang="zh-CN" sz="2000" b="1" i="1" dirty="0" smtClean="0">
                <a:solidFill>
                  <a:srgbClr val="3B8D61"/>
                </a:solidFill>
                <a:latin typeface="Times New Roman" charset="0"/>
                <a:ea typeface="Times New Roman" charset="0"/>
                <a:cs typeface="Times New Roman" charset="0"/>
                <a:sym typeface="Roboto Slab"/>
              </a:rPr>
              <a:t>,</a:t>
            </a:r>
            <a:r>
              <a:rPr lang="zh-CN" altLang="en-US" sz="2000" b="1" i="1" dirty="0" smtClean="0">
                <a:solidFill>
                  <a:srgbClr val="3B8D61"/>
                </a:solidFill>
                <a:latin typeface="Times New Roman" charset="0"/>
                <a:ea typeface="Times New Roman" charset="0"/>
                <a:cs typeface="Times New Roman" charset="0"/>
                <a:sym typeface="Roboto Slab"/>
              </a:rPr>
              <a:t> </a:t>
            </a:r>
            <a:r>
              <a:rPr lang="en-US" altLang="zh-CN" sz="2000" b="1" i="1" dirty="0" err="1" smtClean="0">
                <a:solidFill>
                  <a:srgbClr val="3B8D61"/>
                </a:solidFill>
                <a:latin typeface="Times New Roman" charset="0"/>
                <a:ea typeface="Times New Roman" charset="0"/>
                <a:cs typeface="Times New Roman" charset="0"/>
                <a:sym typeface="Roboto Slab"/>
              </a:rPr>
              <a:t>y</a:t>
            </a:r>
            <a:r>
              <a:rPr lang="en-US" altLang="zh-CN" sz="2000" b="1" i="1" baseline="-25000" dirty="0" err="1" smtClean="0">
                <a:solidFill>
                  <a:srgbClr val="3B8D61"/>
                </a:solidFill>
                <a:latin typeface="Times New Roman" charset="0"/>
                <a:ea typeface="Times New Roman" charset="0"/>
                <a:cs typeface="Times New Roman" charset="0"/>
                <a:sym typeface="Roboto Slab"/>
              </a:rPr>
              <a:t>i</a:t>
            </a:r>
            <a:r>
              <a:rPr lang="zh-CN" altLang="en-US" sz="2000" b="1" dirty="0">
                <a:solidFill>
                  <a:srgbClr val="3B8D61"/>
                </a:solidFill>
                <a:latin typeface="Roboto Slab"/>
                <a:ea typeface="Roboto Slab"/>
                <a:cs typeface="Roboto Slab"/>
                <a:sym typeface="Roboto Slab"/>
              </a:rPr>
              <a:t>，</a:t>
            </a:r>
            <a:r>
              <a:rPr lang="zh-CN" altLang="en-US" sz="2000" b="1" dirty="0" smtClean="0">
                <a:solidFill>
                  <a:srgbClr val="3B8D61"/>
                </a:solidFill>
                <a:latin typeface="Roboto Slab"/>
                <a:ea typeface="Roboto Slab"/>
                <a:cs typeface="Roboto Slab"/>
                <a:sym typeface="Roboto Slab"/>
              </a:rPr>
              <a:t>相关系数</a:t>
            </a:r>
            <a:r>
              <a:rPr lang="zh-CN" altLang="en-US" sz="2000" b="1" dirty="0">
                <a:solidFill>
                  <a:srgbClr val="3B8D61"/>
                </a:solidFill>
                <a:latin typeface="Roboto Slab"/>
                <a:ea typeface="Roboto Slab"/>
                <a:cs typeface="Roboto Slab"/>
                <a:sym typeface="Roboto Slab"/>
              </a:rPr>
              <a:t>𝜌</a:t>
            </a:r>
            <a:r>
              <a:rPr lang="zh-CN" altLang="en-US" sz="2000" b="1" dirty="0" smtClean="0">
                <a:solidFill>
                  <a:srgbClr val="3B8D61"/>
                </a:solidFill>
                <a:latin typeface="Roboto Slab"/>
                <a:ea typeface="Roboto Slab"/>
                <a:cs typeface="Roboto Slab"/>
                <a:sym typeface="Roboto Slab"/>
              </a:rPr>
              <a:t>为：</a:t>
            </a:r>
            <a:endParaRPr sz="1200" dirty="0">
              <a:solidFill>
                <a:srgbClr val="3B8D61"/>
              </a:solidFill>
              <a:latin typeface="Roboto Slab"/>
              <a:ea typeface="Roboto Slab"/>
              <a:cs typeface="Roboto Slab"/>
              <a:sym typeface="Roboto Slab"/>
            </a:endParaRPr>
          </a:p>
          <a:p>
            <a:pPr lvl="0" algn="ctr" rtl="0">
              <a:spcBef>
                <a:spcPts val="0"/>
              </a:spcBef>
              <a:buNone/>
            </a:pPr>
            <a:endParaRPr sz="1200" dirty="0">
              <a:solidFill>
                <a:srgbClr val="3B8D61"/>
              </a:solidFill>
              <a:latin typeface="Roboto Slab"/>
              <a:ea typeface="Roboto Slab"/>
              <a:cs typeface="Roboto Slab"/>
              <a:sym typeface="Roboto Slab"/>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1777219141"/>
              </p:ext>
            </p:extLst>
          </p:nvPr>
        </p:nvGraphicFramePr>
        <p:xfrm>
          <a:off x="2646151" y="2522041"/>
          <a:ext cx="3368467" cy="965627"/>
        </p:xfrm>
        <a:graphic>
          <a:graphicData uri="http://schemas.openxmlformats.org/presentationml/2006/ole">
            <mc:AlternateContent xmlns:mc="http://schemas.openxmlformats.org/markup-compatibility/2006">
              <mc:Choice xmlns:v="urn:schemas-microsoft-com:vml" Requires="v">
                <p:oleObj spid="_x0000_s1210" r:id="rId4" imgW="1916868" imgH="545863" progId="Equation.DSMT4">
                  <p:embed/>
                </p:oleObj>
              </mc:Choice>
              <mc:Fallback>
                <p:oleObj r:id="rId4" imgW="1916868" imgH="545863"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6151" y="2522041"/>
                        <a:ext cx="3368467" cy="965627"/>
                      </a:xfrm>
                      <a:prstGeom prst="rect">
                        <a:avLst/>
                      </a:prstGeom>
                      <a:noFill/>
                    </p:spPr>
                  </p:pic>
                </p:oleObj>
              </mc:Fallback>
            </mc:AlternateContent>
          </a:graphicData>
        </a:graphic>
      </p:graphicFrame>
      <p:sp>
        <p:nvSpPr>
          <p:cNvPr id="20" name="文本占位符 2"/>
          <p:cNvSpPr>
            <a:spLocks noGrp="1"/>
          </p:cNvSpPr>
          <p:nvPr>
            <p:ph type="body" idx="1"/>
          </p:nvPr>
        </p:nvSpPr>
        <p:spPr>
          <a:xfrm>
            <a:off x="694524" y="3802520"/>
            <a:ext cx="7986180" cy="852084"/>
          </a:xfrm>
        </p:spPr>
        <p:txBody>
          <a:bodyPr/>
          <a:lstStyle/>
          <a:p>
            <a:r>
              <a:rPr lang="zh-CN" altLang="en-US" dirty="0"/>
              <a:t> 如果当</a:t>
            </a:r>
            <a:r>
              <a:rPr lang="en-US" altLang="zh-CN" dirty="0"/>
              <a:t>X</a:t>
            </a:r>
            <a:r>
              <a:rPr lang="zh-CN" altLang="en-US" dirty="0"/>
              <a:t>增加时， </a:t>
            </a:r>
            <a:r>
              <a:rPr lang="en-US" altLang="zh-CN" dirty="0"/>
              <a:t>Y </a:t>
            </a:r>
            <a:r>
              <a:rPr lang="zh-CN" altLang="en-US" dirty="0"/>
              <a:t>趋向于增加</a:t>
            </a:r>
            <a:r>
              <a:rPr lang="en-US" altLang="zh-CN" dirty="0"/>
              <a:t>, </a:t>
            </a:r>
            <a:r>
              <a:rPr lang="zh-CN" altLang="en-US" dirty="0"/>
              <a:t>斯皮尔曼相关系数则为</a:t>
            </a:r>
            <a:r>
              <a:rPr lang="zh-CN" altLang="en-US" dirty="0" smtClean="0"/>
              <a:t>正</a:t>
            </a:r>
            <a:endParaRPr lang="en-US" altLang="zh-CN" dirty="0"/>
          </a:p>
          <a:p>
            <a:r>
              <a:rPr lang="zh-CN" altLang="en-US" dirty="0" smtClean="0"/>
              <a:t> 如果</a:t>
            </a:r>
            <a:r>
              <a:rPr lang="zh-CN" altLang="en-US" dirty="0"/>
              <a:t>当</a:t>
            </a:r>
            <a:r>
              <a:rPr lang="en-US" altLang="zh-CN" dirty="0"/>
              <a:t>X</a:t>
            </a:r>
            <a:r>
              <a:rPr lang="zh-CN" altLang="en-US" dirty="0"/>
              <a:t>增加时， </a:t>
            </a:r>
            <a:r>
              <a:rPr lang="en-US" altLang="zh-CN" dirty="0"/>
              <a:t>Y</a:t>
            </a:r>
            <a:r>
              <a:rPr lang="zh-CN" altLang="en-US" dirty="0"/>
              <a:t> 趋向于减少</a:t>
            </a:r>
            <a:r>
              <a:rPr lang="en-US" altLang="zh-CN" dirty="0"/>
              <a:t>, </a:t>
            </a:r>
            <a:r>
              <a:rPr lang="zh-CN" altLang="en-US" dirty="0" smtClean="0"/>
              <a:t>斯皮尔曼</a:t>
            </a:r>
            <a:r>
              <a:rPr lang="zh-CN" altLang="en-US" dirty="0"/>
              <a:t>相关系数则为</a:t>
            </a:r>
            <a:r>
              <a:rPr lang="zh-CN" altLang="en-US" dirty="0" smtClean="0"/>
              <a:t>负</a:t>
            </a:r>
            <a:endParaRPr kumimoji="1" lang="zh-CN" altLang="en-US" dirty="0">
              <a:solidFill>
                <a:srgbClr val="FFC000"/>
              </a:solidFill>
            </a:endParaRPr>
          </a:p>
        </p:txBody>
      </p:sp>
      <p:sp>
        <p:nvSpPr>
          <p:cNvPr id="22" name="AutoShape 25" descr="_{i},Y_{i}"/>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AutoShape 26" descr="_{i},y_{i}"/>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TextBox 17"/>
          <p:cNvSpPr txBox="1"/>
          <p:nvPr/>
        </p:nvSpPr>
        <p:spPr>
          <a:xfrm>
            <a:off x="307177" y="341589"/>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02</a:t>
            </a:r>
            <a:endParaRPr lang="en-US" sz="2000" b="1" dirty="0">
              <a:solidFill>
                <a:schemeClr val="bg1"/>
              </a:solidFill>
              <a:latin typeface="Roboto Slab" charset="0"/>
              <a:ea typeface="Roboto Slab" charset="0"/>
              <a:cs typeface="Roboto Slab" charset="0"/>
            </a:endParaRPr>
          </a:p>
        </p:txBody>
      </p:sp>
    </p:spTree>
    <p:extLst>
      <p:ext uri="{BB962C8B-B14F-4D97-AF65-F5344CB8AC3E}">
        <p14:creationId xmlns:p14="http://schemas.microsoft.com/office/powerpoint/2010/main" val="2622724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9483" y="41273"/>
            <a:ext cx="3208799" cy="1028700"/>
          </a:xfrm>
          <a:prstGeom prst="rect">
            <a:avLst/>
          </a:prstGeom>
        </p:spPr>
        <p:txBody>
          <a:bodyPr lIns="91425" tIns="91425" rIns="91425" bIns="91425" anchor="ctr" anchorCtr="0">
            <a:noAutofit/>
          </a:bodyPr>
          <a:lstStyle/>
          <a:p>
            <a:pPr lvl="0"/>
            <a:r>
              <a:rPr kumimoji="1" lang="zh-CN" altLang="en-US" dirty="0"/>
              <a:t>逆近邻数的</a:t>
            </a:r>
            <a:r>
              <a:rPr kumimoji="1" lang="zh-CN" altLang="en-US" dirty="0">
                <a:solidFill>
                  <a:schemeClr val="bg1"/>
                </a:solidFill>
              </a:rPr>
              <a:t>偏度与数据集</a:t>
            </a:r>
            <a:r>
              <a:rPr lang="zh-CN" altLang="zh-CN" dirty="0"/>
              <a:t>维数</a:t>
            </a:r>
            <a:r>
              <a:rPr lang="en-US" altLang="zh-CN" dirty="0"/>
              <a:t/>
            </a:r>
            <a:br>
              <a:rPr lang="en-US" altLang="zh-CN" dirty="0"/>
            </a:br>
            <a:r>
              <a:rPr lang="zh-CN" altLang="en-US" dirty="0">
                <a:latin typeface="Times New Roman" charset="0"/>
                <a:ea typeface="Times New Roman" charset="0"/>
                <a:cs typeface="Times New Roman" charset="0"/>
              </a:rPr>
              <a:t>的关系</a:t>
            </a:r>
            <a:endParaRPr lang="en" u="sng" dirty="0"/>
          </a:p>
        </p:txBody>
      </p:sp>
      <p:sp>
        <p:nvSpPr>
          <p:cNvPr id="2" name="TextBox 1"/>
          <p:cNvSpPr txBox="1"/>
          <p:nvPr/>
        </p:nvSpPr>
        <p:spPr>
          <a:xfrm>
            <a:off x="4478694" y="1231641"/>
            <a:ext cx="184731" cy="307777"/>
          </a:xfrm>
          <a:prstGeom prst="rect">
            <a:avLst/>
          </a:prstGeom>
          <a:noFill/>
        </p:spPr>
        <p:txBody>
          <a:bodyPr wrap="none" rtlCol="0">
            <a:spAutoFit/>
          </a:bodyPr>
          <a:lstStyle/>
          <a:p>
            <a:endParaRPr lang="en-US" dirty="0"/>
          </a:p>
        </p:txBody>
      </p:sp>
      <mc:AlternateContent xmlns:mc="http://schemas.openxmlformats.org/markup-compatibility/2006">
        <mc:Choice xmlns:a14="http://schemas.microsoft.com/office/drawing/2010/main" Requires="a14">
          <p:graphicFrame>
            <p:nvGraphicFramePr>
              <p:cNvPr id="4" name="Table 3"/>
              <p:cNvGraphicFramePr>
                <a:graphicFrameLocks noGrp="1"/>
              </p:cNvGraphicFramePr>
              <p:nvPr>
                <p:extLst>
                  <p:ext uri="{D42A27DB-BD31-4B8C-83A1-F6EECF244321}">
                    <p14:modId xmlns:p14="http://schemas.microsoft.com/office/powerpoint/2010/main" val="1549625252"/>
                  </p:ext>
                </p:extLst>
              </p:nvPr>
            </p:nvGraphicFramePr>
            <p:xfrm>
              <a:off x="391033" y="1159955"/>
              <a:ext cx="5865545" cy="3517330"/>
            </p:xfrm>
            <a:graphic>
              <a:graphicData uri="http://schemas.openxmlformats.org/drawingml/2006/table">
                <a:tbl>
                  <a:tblPr/>
                  <a:tblGrid>
                    <a:gridCol w="1268456"/>
                    <a:gridCol w="1077762"/>
                    <a:gridCol w="1173109"/>
                    <a:gridCol w="1173109"/>
                    <a:gridCol w="1173109"/>
                  </a:tblGrid>
                  <a:tr h="411491">
                    <a:tc>
                      <a:txBody>
                        <a:bodyPr/>
                        <a:lstStyle/>
                        <a:p>
                          <a:pPr algn="ctr">
                            <a:spcAft>
                              <a:spcPts val="0"/>
                            </a:spcAft>
                          </a:pPr>
                          <a:r>
                            <a:rPr lang="zh-CN" altLang="en-US" sz="1400" b="1" dirty="0" smtClean="0">
                              <a:solidFill>
                                <a:schemeClr val="bg1"/>
                              </a:solidFill>
                              <a:effectLst/>
                              <a:latin typeface="Times New Roman" charset="0"/>
                              <a:ea typeface="Times New Roman" charset="0"/>
                              <a:cs typeface="Times New Roman" charset="0"/>
                            </a:rPr>
                            <a:t>数据集</a:t>
                          </a:r>
                          <a:endParaRPr lang="en-US" sz="1400" b="1" dirty="0">
                            <a:solidFill>
                              <a:schemeClr val="bg1"/>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altLang="en-US" sz="1400" b="1" dirty="0" smtClean="0">
                              <a:solidFill>
                                <a:schemeClr val="bg1"/>
                              </a:solidFill>
                              <a:effectLst/>
                              <a:latin typeface="Times New Roman" charset="0"/>
                              <a:ea typeface="Times New Roman" charset="0"/>
                              <a:cs typeface="Times New Roman" charset="0"/>
                            </a:rPr>
                            <a:t>样本数</a:t>
                          </a:r>
                          <a:r>
                            <a:rPr lang="en-US" altLang="zh-CN" sz="1400" b="1" dirty="0" smtClean="0">
                              <a:solidFill>
                                <a:schemeClr val="bg1"/>
                              </a:solidFill>
                              <a:effectLst/>
                              <a:latin typeface="Times New Roman" charset="0"/>
                              <a:ea typeface="Times New Roman" charset="0"/>
                              <a:cs typeface="Times New Roman" charset="0"/>
                            </a:rPr>
                            <a:t> </a:t>
                          </a:r>
                          <a:endParaRPr lang="en-US" sz="1400" b="1" dirty="0">
                            <a:solidFill>
                              <a:schemeClr val="bg1"/>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altLang="en-US" sz="1400" b="1" dirty="0" smtClean="0">
                              <a:solidFill>
                                <a:schemeClr val="bg1"/>
                              </a:solidFill>
                              <a:effectLst/>
                              <a:latin typeface="Times New Roman" charset="0"/>
                              <a:ea typeface="Times New Roman" charset="0"/>
                              <a:cs typeface="Times New Roman" charset="0"/>
                            </a:rPr>
                            <a:t>维数</a:t>
                          </a:r>
                          <a:endParaRPr lang="en-US" sz="1400" b="1" dirty="0">
                            <a:solidFill>
                              <a:schemeClr val="bg1"/>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altLang="en-US" sz="1400" b="1" dirty="0" smtClean="0">
                              <a:solidFill>
                                <a:schemeClr val="bg1"/>
                              </a:solidFill>
                              <a:effectLst/>
                              <a:latin typeface="Times New Roman" charset="0"/>
                              <a:ea typeface="Times New Roman" charset="0"/>
                              <a:cs typeface="Times New Roman" charset="0"/>
                            </a:rPr>
                            <a:t>簇个数</a:t>
                          </a:r>
                          <a:endParaRPr lang="en-US" sz="1400" b="1" dirty="0">
                            <a:solidFill>
                              <a:schemeClr val="bg1"/>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zh-CN" altLang="zh-CN" sz="1400" b="1" i="1" kern="100" smtClean="0">
                                        <a:solidFill>
                                          <a:schemeClr val="bg1">
                                            <a:lumMod val="95000"/>
                                          </a:schemeClr>
                                        </a:solidFill>
                                        <a:effectLst/>
                                        <a:latin typeface="Cambria Math" charset="0"/>
                                        <a:ea typeface="Times New Roman" charset="0"/>
                                        <a:cs typeface="Times New Roman" charset="0"/>
                                      </a:rPr>
                                    </m:ctrlPr>
                                  </m:sSubPr>
                                  <m:e>
                                    <m:r>
                                      <a:rPr lang="en-US" altLang="zh-CN" sz="1400" b="1" i="1" kern="100">
                                        <a:solidFill>
                                          <a:schemeClr val="bg1">
                                            <a:lumMod val="95000"/>
                                          </a:schemeClr>
                                        </a:solidFill>
                                        <a:effectLst/>
                                        <a:latin typeface="Cambria Math" charset="0"/>
                                        <a:ea typeface="Times New Roman" charset="0"/>
                                        <a:cs typeface="Times New Roman" charset="0"/>
                                      </a:rPr>
                                      <m:t>𝑺</m:t>
                                    </m:r>
                                  </m:e>
                                  <m:sub>
                                    <m:sSub>
                                      <m:sSubPr>
                                        <m:ctrlPr>
                                          <a:rPr lang="zh-CN" altLang="zh-CN" sz="1400" b="1" i="1" kern="100">
                                            <a:solidFill>
                                              <a:schemeClr val="bg1">
                                                <a:lumMod val="95000"/>
                                              </a:schemeClr>
                                            </a:solidFill>
                                            <a:effectLst/>
                                            <a:latin typeface="Cambria Math" charset="0"/>
                                            <a:ea typeface="Times New Roman" charset="0"/>
                                            <a:cs typeface="Times New Roman" charset="0"/>
                                          </a:rPr>
                                        </m:ctrlPr>
                                      </m:sSubPr>
                                      <m:e>
                                        <m:r>
                                          <a:rPr lang="en-US" altLang="zh-CN" sz="1400" b="1" i="1" kern="100">
                                            <a:solidFill>
                                              <a:schemeClr val="bg1">
                                                <a:lumMod val="95000"/>
                                              </a:schemeClr>
                                            </a:solidFill>
                                            <a:effectLst/>
                                            <a:latin typeface="Cambria Math" charset="0"/>
                                            <a:ea typeface="Times New Roman" charset="0"/>
                                            <a:cs typeface="Times New Roman" charset="0"/>
                                          </a:rPr>
                                          <m:t>𝑵</m:t>
                                        </m:r>
                                      </m:e>
                                      <m:sub>
                                        <m:r>
                                          <a:rPr lang="en-US" altLang="zh-CN" sz="1400" b="1" i="1" kern="100">
                                            <a:solidFill>
                                              <a:schemeClr val="bg1">
                                                <a:lumMod val="95000"/>
                                              </a:schemeClr>
                                            </a:solidFill>
                                            <a:effectLst/>
                                            <a:latin typeface="Cambria Math" charset="0"/>
                                            <a:ea typeface="Times New Roman" charset="0"/>
                                            <a:cs typeface="Times New Roman" charset="0"/>
                                          </a:rPr>
                                          <m:t>𝟏𝟎</m:t>
                                        </m:r>
                                      </m:sub>
                                    </m:sSub>
                                  </m:sub>
                                </m:sSub>
                              </m:oMath>
                            </m:oMathPara>
                          </a14:m>
                          <a:endParaRPr lang="zh-CN" altLang="zh-CN" sz="1400" b="1" kern="100" dirty="0">
                            <a:solidFill>
                              <a:schemeClr val="bg1">
                                <a:lumMod val="95000"/>
                              </a:schemeClr>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r>
                  <a:tr h="411491">
                    <a:tc>
                      <a:txBody>
                        <a:bodyPr/>
                        <a:lstStyle/>
                        <a:p>
                          <a:pPr algn="ctr">
                            <a:lnSpc>
                              <a:spcPts val="2000"/>
                            </a:lnSpc>
                            <a:spcAft>
                              <a:spcPts val="0"/>
                            </a:spcAft>
                          </a:pPr>
                          <a:r>
                            <a:rPr lang="en-US" sz="1400" b="1" kern="100" dirty="0">
                              <a:solidFill>
                                <a:schemeClr val="bg1">
                                  <a:lumMod val="95000"/>
                                </a:schemeClr>
                              </a:solidFill>
                              <a:effectLst/>
                              <a:latin typeface="Times New Roman" charset="0"/>
                              <a:ea typeface="Times New Roman" charset="0"/>
                              <a:cs typeface="Times New Roman" charset="0"/>
                            </a:rPr>
                            <a:t>arrhythmia</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452</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279</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10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nb-NO" altLang="zh-CN" sz="1400" b="1" kern="100" dirty="0" smtClean="0">
                              <a:solidFill>
                                <a:schemeClr val="bg1">
                                  <a:lumMod val="95000"/>
                                </a:schemeClr>
                              </a:solidFill>
                              <a:effectLst/>
                              <a:latin typeface="Times New Roman" charset="0"/>
                              <a:ea typeface="Times New Roman" charset="0"/>
                              <a:cs typeface="Times New Roman" charset="0"/>
                            </a:rPr>
                            <a:t>1.984</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411491">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Ionosphere</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351</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34</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1.717</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524192">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mfeat-factors</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2000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216</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10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0.826</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411491">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mfeat-fou</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2000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76</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10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1.277</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r>
                  <a:tr h="411491">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musk</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476</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166</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1.327</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524192">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spectrometer</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531</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100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10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0.591</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r>
                  <a:tr h="411491">
                    <a:tc>
                      <a:txBody>
                        <a:bodyPr/>
                        <a:lstStyle/>
                        <a:p>
                          <a:pPr algn="ctr">
                            <a:lnSpc>
                              <a:spcPts val="2000"/>
                            </a:lnSpc>
                            <a:spcAft>
                              <a:spcPts val="0"/>
                            </a:spcAft>
                          </a:pPr>
                          <a:r>
                            <a:rPr lang="en-US" sz="1400" b="1" kern="100" dirty="0">
                              <a:solidFill>
                                <a:schemeClr val="bg1">
                                  <a:lumMod val="95000"/>
                                </a:schemeClr>
                              </a:solidFill>
                              <a:effectLst/>
                              <a:latin typeface="Times New Roman" charset="0"/>
                              <a:ea typeface="Times New Roman" charset="0"/>
                              <a:cs typeface="Times New Roman" charset="0"/>
                            </a:rPr>
                            <a:t>sonar</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208</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60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1.354</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bl>
              </a:graphicData>
            </a:graphic>
          </p:graphicFrame>
        </mc:Choice>
        <mc:Fallback>
          <p:graphicFrame>
            <p:nvGraphicFramePr>
              <p:cNvPr id="4" name="Table 3"/>
              <p:cNvGraphicFramePr>
                <a:graphicFrameLocks noGrp="1"/>
              </p:cNvGraphicFramePr>
              <p:nvPr>
                <p:extLst>
                  <p:ext uri="{D42A27DB-BD31-4B8C-83A1-F6EECF244321}">
                    <p14:modId xmlns:p14="http://schemas.microsoft.com/office/powerpoint/2010/main" val="1549625252"/>
                  </p:ext>
                </p:extLst>
              </p:nvPr>
            </p:nvGraphicFramePr>
            <p:xfrm>
              <a:off x="391033" y="1159955"/>
              <a:ext cx="5865545" cy="3517330"/>
            </p:xfrm>
            <a:graphic>
              <a:graphicData uri="http://schemas.openxmlformats.org/drawingml/2006/table">
                <a:tbl>
                  <a:tblPr/>
                  <a:tblGrid>
                    <a:gridCol w="1268456"/>
                    <a:gridCol w="1077762"/>
                    <a:gridCol w="1173109"/>
                    <a:gridCol w="1173109"/>
                    <a:gridCol w="1173109"/>
                  </a:tblGrid>
                  <a:tr h="411491">
                    <a:tc>
                      <a:txBody>
                        <a:bodyPr/>
                        <a:lstStyle/>
                        <a:p>
                          <a:pPr algn="ctr">
                            <a:spcAft>
                              <a:spcPts val="0"/>
                            </a:spcAft>
                          </a:pPr>
                          <a:r>
                            <a:rPr lang="zh-CN" altLang="en-US" sz="1400" b="1" dirty="0" smtClean="0">
                              <a:solidFill>
                                <a:schemeClr val="bg1"/>
                              </a:solidFill>
                              <a:effectLst/>
                              <a:latin typeface="Times New Roman" charset="0"/>
                              <a:ea typeface="Times New Roman" charset="0"/>
                              <a:cs typeface="Times New Roman" charset="0"/>
                            </a:rPr>
                            <a:t>数据集</a:t>
                          </a:r>
                          <a:endParaRPr lang="en-US" sz="1400" b="1" dirty="0">
                            <a:solidFill>
                              <a:schemeClr val="bg1"/>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altLang="en-US" sz="1400" b="1" dirty="0" smtClean="0">
                              <a:solidFill>
                                <a:schemeClr val="bg1"/>
                              </a:solidFill>
                              <a:effectLst/>
                              <a:latin typeface="Times New Roman" charset="0"/>
                              <a:ea typeface="Times New Roman" charset="0"/>
                              <a:cs typeface="Times New Roman" charset="0"/>
                            </a:rPr>
                            <a:t>样本数</a:t>
                          </a:r>
                          <a:r>
                            <a:rPr lang="en-US" altLang="zh-CN" sz="1400" b="1" dirty="0" smtClean="0">
                              <a:solidFill>
                                <a:schemeClr val="bg1"/>
                              </a:solidFill>
                              <a:effectLst/>
                              <a:latin typeface="Times New Roman" charset="0"/>
                              <a:ea typeface="Times New Roman" charset="0"/>
                              <a:cs typeface="Times New Roman" charset="0"/>
                            </a:rPr>
                            <a:t> </a:t>
                          </a:r>
                          <a:endParaRPr lang="en-US" sz="1400" b="1" dirty="0">
                            <a:solidFill>
                              <a:schemeClr val="bg1"/>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altLang="en-US" sz="1400" b="1" dirty="0" smtClean="0">
                              <a:solidFill>
                                <a:schemeClr val="bg1"/>
                              </a:solidFill>
                              <a:effectLst/>
                              <a:latin typeface="Times New Roman" charset="0"/>
                              <a:ea typeface="Times New Roman" charset="0"/>
                              <a:cs typeface="Times New Roman" charset="0"/>
                            </a:rPr>
                            <a:t>维数</a:t>
                          </a:r>
                          <a:endParaRPr lang="en-US" sz="1400" b="1" dirty="0">
                            <a:solidFill>
                              <a:schemeClr val="bg1"/>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altLang="en-US" sz="1400" b="1" dirty="0" smtClean="0">
                              <a:solidFill>
                                <a:schemeClr val="bg1"/>
                              </a:solidFill>
                              <a:effectLst/>
                              <a:latin typeface="Times New Roman" charset="0"/>
                              <a:ea typeface="Times New Roman" charset="0"/>
                              <a:cs typeface="Times New Roman" charset="0"/>
                            </a:rPr>
                            <a:t>簇个数</a:t>
                          </a:r>
                          <a:endParaRPr lang="en-US" sz="1400" b="1" dirty="0">
                            <a:solidFill>
                              <a:schemeClr val="bg1"/>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endParaRPr lang="zh-CN"/>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blipFill rotWithShape="0">
                          <a:blip r:embed="rId3"/>
                          <a:stretch>
                            <a:fillRect l="-399482" t="-1471" r="-1036" b="-752941"/>
                          </a:stretch>
                        </a:blipFill>
                      </a:tcPr>
                    </a:tc>
                  </a:tr>
                  <a:tr h="411491">
                    <a:tc>
                      <a:txBody>
                        <a:bodyPr/>
                        <a:lstStyle/>
                        <a:p>
                          <a:pPr algn="ctr">
                            <a:lnSpc>
                              <a:spcPts val="2000"/>
                            </a:lnSpc>
                            <a:spcAft>
                              <a:spcPts val="0"/>
                            </a:spcAft>
                          </a:pPr>
                          <a:r>
                            <a:rPr lang="en-US" sz="1400" b="1" kern="100" dirty="0">
                              <a:solidFill>
                                <a:schemeClr val="bg1">
                                  <a:lumMod val="95000"/>
                                </a:schemeClr>
                              </a:solidFill>
                              <a:effectLst/>
                              <a:latin typeface="Times New Roman" charset="0"/>
                              <a:ea typeface="Times New Roman" charset="0"/>
                              <a:cs typeface="Times New Roman" charset="0"/>
                            </a:rPr>
                            <a:t>arrhythmia</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452</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279</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10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nb-NO" altLang="zh-CN" sz="1400" b="1" kern="100" dirty="0" smtClean="0">
                              <a:solidFill>
                                <a:schemeClr val="bg1">
                                  <a:lumMod val="95000"/>
                                </a:schemeClr>
                              </a:solidFill>
                              <a:effectLst/>
                              <a:latin typeface="Times New Roman" charset="0"/>
                              <a:ea typeface="Times New Roman" charset="0"/>
                              <a:cs typeface="Times New Roman" charset="0"/>
                            </a:rPr>
                            <a:t>1.984</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411491">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Ionosphere</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351</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34</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1.717</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524192">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mfeat-factors</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2000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216</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10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0.826</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411491">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mfeat-fou</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2000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76</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10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1.277</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r>
                  <a:tr h="411491">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musk</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476</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166</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1.327</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524192">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spectrometer</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531</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100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10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0.591</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r>
                  <a:tr h="411491">
                    <a:tc>
                      <a:txBody>
                        <a:bodyPr/>
                        <a:lstStyle/>
                        <a:p>
                          <a:pPr algn="ctr">
                            <a:lnSpc>
                              <a:spcPts val="2000"/>
                            </a:lnSpc>
                            <a:spcAft>
                              <a:spcPts val="0"/>
                            </a:spcAft>
                          </a:pPr>
                          <a:r>
                            <a:rPr lang="en-US" sz="1400" b="1" kern="100" dirty="0">
                              <a:solidFill>
                                <a:schemeClr val="bg1">
                                  <a:lumMod val="95000"/>
                                </a:schemeClr>
                              </a:solidFill>
                              <a:effectLst/>
                              <a:latin typeface="Times New Roman" charset="0"/>
                              <a:ea typeface="Times New Roman" charset="0"/>
                              <a:cs typeface="Times New Roman" charset="0"/>
                            </a:rPr>
                            <a:t>sonar</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208</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60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1.354</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bl>
              </a:graphicData>
            </a:graphic>
          </p:graphicFrame>
        </mc:Fallback>
      </mc:AlternateContent>
      <p:sp>
        <p:nvSpPr>
          <p:cNvPr id="6" name="Shape 420"/>
          <p:cNvSpPr txBox="1"/>
          <p:nvPr/>
        </p:nvSpPr>
        <p:spPr>
          <a:xfrm>
            <a:off x="6515100" y="2186383"/>
            <a:ext cx="2182894" cy="1210046"/>
          </a:xfrm>
          <a:prstGeom prst="rect">
            <a:avLst/>
          </a:prstGeom>
          <a:noFill/>
          <a:ln>
            <a:noFill/>
          </a:ln>
        </p:spPr>
        <p:txBody>
          <a:bodyPr lIns="91425" tIns="91425" rIns="91425" bIns="91425" anchor="t" anchorCtr="0">
            <a:noAutofit/>
          </a:bodyPr>
          <a:lstStyle/>
          <a:p>
            <a:pPr algn="ctr">
              <a:buClr>
                <a:schemeClr val="dk1"/>
              </a:buClr>
              <a:buSzPct val="91666"/>
            </a:pPr>
            <a:r>
              <a:rPr lang="zh-CN" altLang="en-US" sz="2000" b="1" dirty="0" smtClean="0">
                <a:solidFill>
                  <a:srgbClr val="3B8D61"/>
                </a:solidFill>
                <a:latin typeface="Roboto Slab"/>
                <a:ea typeface="Roboto Slab"/>
                <a:cs typeface="Roboto Slab"/>
                <a:sym typeface="Roboto Slab"/>
              </a:rPr>
              <a:t>真实数据库的维数与</a:t>
            </a:r>
            <a:r>
              <a:rPr lang="zh-CN" altLang="en-US" sz="2000" b="1" dirty="0">
                <a:solidFill>
                  <a:srgbClr val="3B8D61"/>
                </a:solidFill>
                <a:latin typeface="Roboto Slab"/>
                <a:ea typeface="Roboto Slab"/>
                <a:cs typeface="Roboto Slab"/>
                <a:sym typeface="Roboto Slab"/>
              </a:rPr>
              <a:t>其逆近邻数的偏度的</a:t>
            </a:r>
            <a:r>
              <a:rPr lang="zh-CN" altLang="en-US" sz="2000" b="1" dirty="0" smtClean="0">
                <a:solidFill>
                  <a:srgbClr val="3B8D61"/>
                </a:solidFill>
                <a:latin typeface="Roboto Slab"/>
                <a:ea typeface="Roboto Slab"/>
                <a:cs typeface="Roboto Slab"/>
                <a:sym typeface="Roboto Slab"/>
              </a:rPr>
              <a:t>斯皮尔曼相关系数为 </a:t>
            </a:r>
            <a:r>
              <a:rPr lang="en-US" altLang="zh-CN" sz="2000" b="1" dirty="0" smtClean="0">
                <a:solidFill>
                  <a:srgbClr val="FFC000"/>
                </a:solidFill>
                <a:latin typeface="Roboto Slab"/>
                <a:ea typeface="Roboto Slab"/>
                <a:cs typeface="Roboto Slab"/>
                <a:sym typeface="Roboto Slab"/>
              </a:rPr>
              <a:t>0.62</a:t>
            </a:r>
            <a:endParaRPr lang="zh-CN" altLang="en-US" sz="1200" dirty="0" smtClean="0">
              <a:solidFill>
                <a:srgbClr val="FFC000"/>
              </a:solidFill>
              <a:latin typeface="Roboto Slab"/>
              <a:ea typeface="Roboto Slab"/>
              <a:cs typeface="Roboto Slab"/>
              <a:sym typeface="Roboto Slab"/>
            </a:endParaRPr>
          </a:p>
          <a:p>
            <a:pPr lvl="0" algn="ctr" rtl="0">
              <a:spcBef>
                <a:spcPts val="0"/>
              </a:spcBef>
              <a:buClr>
                <a:schemeClr val="dk1"/>
              </a:buClr>
              <a:buFont typeface="Arial"/>
              <a:buNone/>
            </a:pPr>
            <a:endParaRPr lang="zh-CN" altLang="en-US" sz="1200" dirty="0">
              <a:solidFill>
                <a:srgbClr val="3B8D61"/>
              </a:solidFill>
              <a:latin typeface="Roboto Slab"/>
              <a:ea typeface="Roboto Slab"/>
              <a:cs typeface="Roboto Slab"/>
              <a:sym typeface="Roboto Slab"/>
            </a:endParaRPr>
          </a:p>
          <a:p>
            <a:pPr lvl="0" algn="ctr" rtl="0">
              <a:spcBef>
                <a:spcPts val="0"/>
              </a:spcBef>
              <a:buNone/>
            </a:pPr>
            <a:endParaRPr sz="1200" dirty="0">
              <a:solidFill>
                <a:srgbClr val="3B8D61"/>
              </a:solidFill>
              <a:latin typeface="Roboto Slab"/>
              <a:ea typeface="Roboto Slab"/>
              <a:cs typeface="Roboto Slab"/>
              <a:sym typeface="Roboto Slab"/>
            </a:endParaRPr>
          </a:p>
        </p:txBody>
      </p:sp>
      <p:sp>
        <p:nvSpPr>
          <p:cNvPr id="3" name="圆角矩形 2"/>
          <p:cNvSpPr/>
          <p:nvPr/>
        </p:nvSpPr>
        <p:spPr>
          <a:xfrm>
            <a:off x="5085324" y="1159954"/>
            <a:ext cx="1171254" cy="3517331"/>
          </a:xfrm>
          <a:prstGeom prst="roundRect">
            <a:avLst/>
          </a:prstGeom>
          <a:noFill/>
          <a:ln w="508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圆角矩形 8"/>
          <p:cNvSpPr/>
          <p:nvPr/>
        </p:nvSpPr>
        <p:spPr>
          <a:xfrm>
            <a:off x="2741874" y="1149608"/>
            <a:ext cx="1171254" cy="3517331"/>
          </a:xfrm>
          <a:prstGeom prst="roundRect">
            <a:avLst/>
          </a:prstGeom>
          <a:noFill/>
          <a:ln w="508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0" y="0"/>
            <a:ext cx="9144000" cy="5143500"/>
          </a:xfrm>
          <a:prstGeom prst="rect">
            <a:avLst/>
          </a:prstGeom>
          <a:solidFill>
            <a:schemeClr val="tx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圆角矩形 9"/>
          <p:cNvSpPr/>
          <p:nvPr/>
        </p:nvSpPr>
        <p:spPr>
          <a:xfrm>
            <a:off x="803664" y="2281869"/>
            <a:ext cx="7350060" cy="1479734"/>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400" dirty="0"/>
              <a:t>数据集的维数和</a:t>
            </a:r>
            <a:r>
              <a:rPr lang="en-US" altLang="zh-CN" sz="2400" dirty="0"/>
              <a:t>hubness</a:t>
            </a:r>
            <a:r>
              <a:rPr lang="zh-CN" altLang="en-US" sz="2400" dirty="0"/>
              <a:t>现象存在着强烈的正相关性 </a:t>
            </a:r>
            <a:endParaRPr kumimoji="1" lang="zh-CN" altLang="en-US" sz="2400" dirty="0"/>
          </a:p>
        </p:txBody>
      </p:sp>
      <p:sp>
        <p:nvSpPr>
          <p:cNvPr id="11" name="TextBox 17"/>
          <p:cNvSpPr txBox="1"/>
          <p:nvPr/>
        </p:nvSpPr>
        <p:spPr>
          <a:xfrm>
            <a:off x="307177" y="341589"/>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02</a:t>
            </a:r>
            <a:endParaRPr lang="en-US" sz="2000" b="1" dirty="0">
              <a:solidFill>
                <a:schemeClr val="bg1"/>
              </a:solidFill>
              <a:latin typeface="Roboto Slab" charset="0"/>
              <a:ea typeface="Roboto Slab" charset="0"/>
              <a:cs typeface="Roboto Slab" charset="0"/>
            </a:endParaRPr>
          </a:p>
        </p:txBody>
      </p:sp>
      <p:sp>
        <p:nvSpPr>
          <p:cNvPr id="13" name="Shape 420"/>
          <p:cNvSpPr txBox="1"/>
          <p:nvPr/>
        </p:nvSpPr>
        <p:spPr>
          <a:xfrm>
            <a:off x="2004971" y="4677694"/>
            <a:ext cx="2637668" cy="370816"/>
          </a:xfrm>
          <a:prstGeom prst="rect">
            <a:avLst/>
          </a:prstGeom>
          <a:noFill/>
          <a:ln>
            <a:noFill/>
          </a:ln>
        </p:spPr>
        <p:txBody>
          <a:bodyPr lIns="91425" tIns="91425" rIns="91425" bIns="91425" anchor="t" anchorCtr="0">
            <a:noAutofit/>
          </a:bodyPr>
          <a:lstStyle/>
          <a:p>
            <a:pPr algn="ctr">
              <a:buClr>
                <a:schemeClr val="dk1"/>
              </a:buClr>
              <a:buSzPct val="91666"/>
            </a:pPr>
            <a:r>
              <a:rPr lang="zh-CN" altLang="en-US" sz="1200" dirty="0" smtClean="0">
                <a:solidFill>
                  <a:schemeClr val="tx1"/>
                </a:solidFill>
                <a:latin typeface="+mn-ea"/>
                <a:ea typeface="+mn-ea"/>
                <a:cs typeface="Roboto Slab"/>
                <a:sym typeface="Roboto Slab"/>
              </a:rPr>
              <a:t>表</a:t>
            </a:r>
            <a:r>
              <a:rPr lang="en-US" altLang="zh-CN" sz="1200" dirty="0" smtClean="0">
                <a:solidFill>
                  <a:schemeClr val="tx1"/>
                </a:solidFill>
                <a:latin typeface="+mn-ea"/>
                <a:ea typeface="+mn-ea"/>
                <a:cs typeface="Roboto Slab"/>
                <a:sym typeface="Roboto Slab"/>
              </a:rPr>
              <a:t>1</a:t>
            </a:r>
            <a:r>
              <a:rPr lang="zh-CN" altLang="en-US" sz="1200" dirty="0" smtClean="0">
                <a:solidFill>
                  <a:schemeClr val="tx1"/>
                </a:solidFill>
                <a:latin typeface="+mn-ea"/>
                <a:ea typeface="+mn-ea"/>
                <a:cs typeface="Roboto Slab"/>
                <a:sym typeface="Roboto Slab"/>
              </a:rPr>
              <a:t> 真实数据</a:t>
            </a:r>
            <a:r>
              <a:rPr lang="zh-CN" altLang="en-US" sz="1200" dirty="0">
                <a:solidFill>
                  <a:schemeClr val="tx1"/>
                </a:solidFill>
                <a:latin typeface="+mn-ea"/>
                <a:ea typeface="+mn-ea"/>
                <a:cs typeface="Roboto Slab"/>
                <a:sym typeface="Roboto Slab"/>
              </a:rPr>
              <a:t>集样本逆近</a:t>
            </a:r>
            <a:r>
              <a:rPr lang="zh-CN" altLang="en-US" sz="1200" dirty="0" smtClean="0">
                <a:solidFill>
                  <a:schemeClr val="tx1"/>
                </a:solidFill>
                <a:latin typeface="+mn-ea"/>
                <a:ea typeface="+mn-ea"/>
                <a:cs typeface="Roboto Slab"/>
                <a:sym typeface="Roboto Slab"/>
              </a:rPr>
              <a:t>邻数的偏度</a:t>
            </a:r>
            <a:endParaRPr sz="1200" dirty="0">
              <a:solidFill>
                <a:srgbClr val="3B8D61"/>
              </a:solidFill>
              <a:latin typeface="Roboto Slab"/>
              <a:ea typeface="Roboto Slab"/>
              <a:cs typeface="Roboto Slab"/>
              <a:sym typeface="Roboto Slab"/>
            </a:endParaRPr>
          </a:p>
        </p:txBody>
      </p:sp>
    </p:spTree>
    <p:extLst>
      <p:ext uri="{BB962C8B-B14F-4D97-AF65-F5344CB8AC3E}">
        <p14:creationId xmlns:p14="http://schemas.microsoft.com/office/powerpoint/2010/main" val="64052095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1"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par>
                          <p:cTn id="23" fill="hold">
                            <p:stCondLst>
                              <p:cond delay="0"/>
                            </p:stCondLst>
                            <p:childTnLst>
                              <p:par>
                                <p:cTn id="24" presetID="2" presetClass="entr" presetSubtype="4"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p:bldP spid="3" grpId="0" animBg="1"/>
      <p:bldP spid="9" grpId="0" animBg="1"/>
      <p:bldP spid="12"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基于逆近邻数</a:t>
            </a:r>
            <a:r>
              <a:rPr kumimoji="1" lang="zh-CN" altLang="en-US" dirty="0" smtClean="0">
                <a:solidFill>
                  <a:schemeClr val="bg1"/>
                </a:solidFill>
              </a:rPr>
              <a:t>偏度</a:t>
            </a:r>
            <a:r>
              <a:rPr kumimoji="1" lang="zh-CN" altLang="en-US" dirty="0"/>
              <a:t>的降维方法 </a:t>
            </a:r>
          </a:p>
        </p:txBody>
      </p:sp>
      <p:sp>
        <p:nvSpPr>
          <p:cNvPr id="4" name="Shape 420"/>
          <p:cNvSpPr txBox="1"/>
          <p:nvPr/>
        </p:nvSpPr>
        <p:spPr>
          <a:xfrm>
            <a:off x="694524" y="1113254"/>
            <a:ext cx="7497754" cy="1229399"/>
          </a:xfrm>
          <a:prstGeom prst="rect">
            <a:avLst/>
          </a:prstGeom>
          <a:noFill/>
          <a:ln>
            <a:noFill/>
          </a:ln>
        </p:spPr>
        <p:txBody>
          <a:bodyPr lIns="91425" tIns="91425" rIns="91425" bIns="91425" anchor="t" anchorCtr="0">
            <a:noAutofit/>
          </a:bodyPr>
          <a:lstStyle/>
          <a:p>
            <a:pPr algn="just">
              <a:buClr>
                <a:schemeClr val="dk1"/>
              </a:buClr>
              <a:buSzPct val="91666"/>
            </a:pPr>
            <a:r>
              <a:rPr lang="zh-CN" altLang="en-US" sz="2000" b="1" dirty="0" smtClean="0">
                <a:solidFill>
                  <a:srgbClr val="FFC000"/>
                </a:solidFill>
                <a:latin typeface="Roboto Slab"/>
                <a:ea typeface="Roboto Slab"/>
                <a:cs typeface="Roboto Slab"/>
                <a:sym typeface="Roboto Slab"/>
              </a:rPr>
              <a:t>本征维度</a:t>
            </a:r>
            <a:r>
              <a:rPr lang="zh-CN" altLang="en-US" sz="2000" b="1" dirty="0" smtClean="0">
                <a:solidFill>
                  <a:srgbClr val="3B8D61"/>
                </a:solidFill>
                <a:latin typeface="Roboto Slab"/>
                <a:ea typeface="Roboto Slab"/>
                <a:cs typeface="Roboto Slab"/>
                <a:sym typeface="Roboto Slab"/>
              </a:rPr>
              <a:t>（</a:t>
            </a:r>
            <a:r>
              <a:rPr lang="en-US" altLang="zh-CN" sz="2000" b="1" dirty="0">
                <a:solidFill>
                  <a:srgbClr val="3B8D61"/>
                </a:solidFill>
                <a:latin typeface="Roboto Slab"/>
                <a:ea typeface="Roboto Slab"/>
                <a:cs typeface="Roboto Slab"/>
                <a:sym typeface="Roboto Slab"/>
              </a:rPr>
              <a:t> Intrinsic </a:t>
            </a:r>
            <a:r>
              <a:rPr lang="en-US" altLang="zh-CN" sz="2000" b="1" dirty="0" smtClean="0">
                <a:solidFill>
                  <a:srgbClr val="3B8D61"/>
                </a:solidFill>
                <a:latin typeface="Roboto Slab"/>
                <a:ea typeface="Roboto Slab"/>
                <a:cs typeface="Roboto Slab"/>
                <a:sym typeface="Roboto Slab"/>
              </a:rPr>
              <a:t>dimension</a:t>
            </a:r>
            <a:r>
              <a:rPr lang="zh-CN" altLang="en-US" sz="2000" b="1" dirty="0" smtClean="0">
                <a:solidFill>
                  <a:srgbClr val="3B8D61"/>
                </a:solidFill>
                <a:latin typeface="Roboto Slab"/>
                <a:ea typeface="Roboto Slab"/>
                <a:cs typeface="Roboto Slab"/>
                <a:sym typeface="Roboto Slab"/>
              </a:rPr>
              <a:t>）是</a:t>
            </a:r>
            <a:r>
              <a:rPr lang="zh-CN" altLang="en-US" sz="2000" b="1" dirty="0">
                <a:solidFill>
                  <a:srgbClr val="3B8D61"/>
                </a:solidFill>
                <a:latin typeface="Roboto Slab"/>
                <a:ea typeface="Roboto Slab"/>
                <a:cs typeface="Roboto Slab"/>
                <a:sym typeface="Roboto Slab"/>
              </a:rPr>
              <a:t>指任意低维数据空间可简单地通过增加空余（如复制）或随机维将其转换至更高维空间中，相反地，许多高维空间中的数据集也可削减至低维空间数据，而不必丢失重要信息。</a:t>
            </a:r>
            <a:endParaRPr sz="1200" dirty="0" smtClean="0">
              <a:solidFill>
                <a:srgbClr val="3B8D61"/>
              </a:solidFill>
              <a:latin typeface="Roboto Slab"/>
              <a:ea typeface="Roboto Slab"/>
              <a:cs typeface="Roboto Slab"/>
              <a:sym typeface="Roboto Slab"/>
            </a:endParaRPr>
          </a:p>
          <a:p>
            <a:pPr lvl="0" algn="ctr" rtl="0">
              <a:spcBef>
                <a:spcPts val="0"/>
              </a:spcBef>
              <a:buNone/>
            </a:pPr>
            <a:endParaRPr sz="1200" dirty="0">
              <a:solidFill>
                <a:srgbClr val="3B8D61"/>
              </a:solidFill>
              <a:latin typeface="Roboto Slab"/>
              <a:ea typeface="Roboto Slab"/>
              <a:cs typeface="Roboto Slab"/>
              <a:sym typeface="Roboto Slab"/>
            </a:endParaRPr>
          </a:p>
        </p:txBody>
      </p:sp>
      <p:sp>
        <p:nvSpPr>
          <p:cNvPr id="5" name="圆角矩形 4"/>
          <p:cNvSpPr/>
          <p:nvPr/>
        </p:nvSpPr>
        <p:spPr>
          <a:xfrm>
            <a:off x="1797460" y="2714208"/>
            <a:ext cx="5291882" cy="1479734"/>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400" dirty="0"/>
              <a:t>探讨在使用降维技术</a:t>
            </a:r>
            <a:r>
              <a:rPr lang="en-US" altLang="zh-CN" sz="2400" dirty="0"/>
              <a:t>PCA</a:t>
            </a:r>
            <a:r>
              <a:rPr lang="zh-CN" altLang="en-US" sz="2400" dirty="0"/>
              <a:t>的情况</a:t>
            </a:r>
            <a:r>
              <a:rPr lang="zh-CN" altLang="en-US" sz="2400" dirty="0" smtClean="0"/>
              <a:t>下</a:t>
            </a:r>
            <a:r>
              <a:rPr kumimoji="1" lang="zh-CN" altLang="en-US" sz="2400" dirty="0"/>
              <a:t>逆近</a:t>
            </a:r>
            <a:r>
              <a:rPr kumimoji="1" lang="zh-CN" altLang="en-US" sz="2400" dirty="0" smtClean="0"/>
              <a:t>邻数偏度</a:t>
            </a:r>
            <a:r>
              <a:rPr lang="zh-CN" altLang="en-US" sz="2400" dirty="0" smtClean="0"/>
              <a:t>与本征</a:t>
            </a:r>
            <a:r>
              <a:rPr lang="zh-CN" altLang="en-US" sz="2400" dirty="0"/>
              <a:t>维数的</a:t>
            </a:r>
            <a:r>
              <a:rPr lang="zh-CN" altLang="en-US" sz="2400" dirty="0" smtClean="0"/>
              <a:t>相互关系</a:t>
            </a:r>
            <a:endParaRPr lang="zh-CN" altLang="en-US" sz="2400" dirty="0"/>
          </a:p>
        </p:txBody>
      </p:sp>
      <p:sp>
        <p:nvSpPr>
          <p:cNvPr id="6" name="TextBox 17"/>
          <p:cNvSpPr txBox="1"/>
          <p:nvPr/>
        </p:nvSpPr>
        <p:spPr>
          <a:xfrm>
            <a:off x="307177" y="341589"/>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03</a:t>
            </a:r>
            <a:endParaRPr lang="en-US" sz="2000" b="1" dirty="0">
              <a:solidFill>
                <a:schemeClr val="bg1"/>
              </a:solidFill>
              <a:latin typeface="Roboto Slab" charset="0"/>
              <a:ea typeface="Roboto Slab" charset="0"/>
              <a:cs typeface="Roboto Slab" charset="0"/>
            </a:endParaRPr>
          </a:p>
        </p:txBody>
      </p:sp>
    </p:spTree>
    <p:extLst>
      <p:ext uri="{BB962C8B-B14F-4D97-AF65-F5344CB8AC3E}">
        <p14:creationId xmlns:p14="http://schemas.microsoft.com/office/powerpoint/2010/main" val="99931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5" name="Shape 245"/>
          <p:cNvSpPr/>
          <p:nvPr/>
        </p:nvSpPr>
        <p:spPr>
          <a:xfrm>
            <a:off x="3759030" y="3111919"/>
            <a:ext cx="3341046" cy="749699"/>
          </a:xfrm>
          <a:prstGeom prst="homePlate">
            <a:avLst>
              <a:gd name="adj" fmla="val 35440"/>
            </a:avLst>
          </a:prstGeom>
          <a:solidFill>
            <a:srgbClr val="124057"/>
          </a:solidFill>
          <a:ln>
            <a:noFill/>
          </a:ln>
        </p:spPr>
        <p:txBody>
          <a:bodyPr lIns="91425" tIns="45700" rIns="91425" bIns="45700" anchor="ctr" anchorCtr="0">
            <a:noAutofit/>
          </a:bodyPr>
          <a:lstStyle/>
          <a:p>
            <a:pPr marL="0" marR="0" lvl="0" indent="-69850" algn="l" rtl="0">
              <a:lnSpc>
                <a:spcPct val="100000"/>
              </a:lnSpc>
              <a:spcBef>
                <a:spcPts val="0"/>
              </a:spcBef>
              <a:spcAft>
                <a:spcPts val="0"/>
              </a:spcAft>
              <a:buNone/>
            </a:pPr>
            <a:endParaRPr/>
          </a:p>
        </p:txBody>
      </p:sp>
      <p:sp>
        <p:nvSpPr>
          <p:cNvPr id="246" name="Shape 246"/>
          <p:cNvSpPr/>
          <p:nvPr/>
        </p:nvSpPr>
        <p:spPr>
          <a:xfrm>
            <a:off x="3759031" y="2376991"/>
            <a:ext cx="2998385" cy="749699"/>
          </a:xfrm>
          <a:prstGeom prst="homePlate">
            <a:avLst>
              <a:gd name="adj" fmla="val 35440"/>
            </a:avLst>
          </a:prstGeom>
          <a:solidFill>
            <a:srgbClr val="3B8D61"/>
          </a:solidFill>
          <a:ln>
            <a:noFill/>
          </a:ln>
        </p:spPr>
        <p:txBody>
          <a:bodyPr lIns="91425" tIns="45700" rIns="91425" bIns="45700" anchor="ctr" anchorCtr="0">
            <a:noAutofit/>
          </a:bodyPr>
          <a:lstStyle/>
          <a:p>
            <a:pPr marL="0" marR="0" lvl="0" indent="-69850" algn="l" rtl="0">
              <a:lnSpc>
                <a:spcPct val="100000"/>
              </a:lnSpc>
              <a:spcBef>
                <a:spcPts val="0"/>
              </a:spcBef>
              <a:spcAft>
                <a:spcPts val="0"/>
              </a:spcAft>
              <a:buNone/>
            </a:pPr>
            <a:endParaRPr/>
          </a:p>
        </p:txBody>
      </p:sp>
      <p:sp>
        <p:nvSpPr>
          <p:cNvPr id="247" name="Shape 247"/>
          <p:cNvSpPr/>
          <p:nvPr/>
        </p:nvSpPr>
        <p:spPr>
          <a:xfrm>
            <a:off x="3759030" y="1631828"/>
            <a:ext cx="2227500" cy="749699"/>
          </a:xfrm>
          <a:prstGeom prst="homePlate">
            <a:avLst>
              <a:gd name="adj" fmla="val 35440"/>
            </a:avLst>
          </a:prstGeom>
          <a:solidFill>
            <a:srgbClr val="165751"/>
          </a:solidFill>
          <a:ln>
            <a:noFill/>
          </a:ln>
        </p:spPr>
        <p:txBody>
          <a:bodyPr lIns="91425" tIns="45700" rIns="91425" bIns="45700" anchor="ctr" anchorCtr="0">
            <a:noAutofit/>
          </a:bodyPr>
          <a:lstStyle/>
          <a:p>
            <a:pPr marL="0" marR="0" lvl="0" indent="-69850" algn="l" rtl="0">
              <a:lnSpc>
                <a:spcPct val="100000"/>
              </a:lnSpc>
              <a:spcBef>
                <a:spcPts val="0"/>
              </a:spcBef>
              <a:spcAft>
                <a:spcPts val="0"/>
              </a:spcAft>
              <a:buNone/>
            </a:pPr>
            <a:endParaRPr/>
          </a:p>
        </p:txBody>
      </p:sp>
      <p:sp>
        <p:nvSpPr>
          <p:cNvPr id="248" name="Shape 248"/>
          <p:cNvSpPr/>
          <p:nvPr/>
        </p:nvSpPr>
        <p:spPr>
          <a:xfrm>
            <a:off x="3759031" y="881972"/>
            <a:ext cx="2718298" cy="749699"/>
          </a:xfrm>
          <a:prstGeom prst="homePlate">
            <a:avLst>
              <a:gd name="adj" fmla="val 35440"/>
            </a:avLst>
          </a:prstGeom>
          <a:solidFill>
            <a:srgbClr val="94BF6E"/>
          </a:solidFill>
          <a:ln>
            <a:noFill/>
          </a:ln>
        </p:spPr>
        <p:txBody>
          <a:bodyPr lIns="91425" tIns="45700" rIns="91425" bIns="45700" anchor="ctr" anchorCtr="0">
            <a:noAutofit/>
          </a:bodyPr>
          <a:lstStyle/>
          <a:p>
            <a:pPr marL="0" marR="0" lvl="0" indent="-69850" algn="l" rtl="0">
              <a:lnSpc>
                <a:spcPct val="100000"/>
              </a:lnSpc>
              <a:spcBef>
                <a:spcPts val="0"/>
              </a:spcBef>
              <a:spcAft>
                <a:spcPts val="0"/>
              </a:spcAft>
              <a:buNone/>
            </a:pPr>
            <a:endParaRPr/>
          </a:p>
        </p:txBody>
      </p:sp>
      <p:sp>
        <p:nvSpPr>
          <p:cNvPr id="249" name="Shape 249"/>
          <p:cNvSpPr/>
          <p:nvPr/>
        </p:nvSpPr>
        <p:spPr>
          <a:xfrm>
            <a:off x="2898296" y="685445"/>
            <a:ext cx="882600" cy="953999"/>
          </a:xfrm>
          <a:custGeom>
            <a:avLst/>
            <a:gdLst/>
            <a:ahLst/>
            <a:cxnLst/>
            <a:rect l="0" t="0" r="0" b="0"/>
            <a:pathLst>
              <a:path w="120000" h="120000" extrusionOk="0">
                <a:moveTo>
                  <a:pt x="33" y="0"/>
                </a:moveTo>
                <a:lnTo>
                  <a:pt x="120000" y="25236"/>
                </a:lnTo>
                <a:lnTo>
                  <a:pt x="120000" y="120000"/>
                </a:lnTo>
                <a:lnTo>
                  <a:pt x="311" y="103519"/>
                </a:lnTo>
                <a:cubicBezTo>
                  <a:pt x="497" y="69012"/>
                  <a:pt x="-151" y="34506"/>
                  <a:pt x="33" y="0"/>
                </a:cubicBezTo>
                <a:close/>
              </a:path>
            </a:pathLst>
          </a:custGeom>
          <a:solidFill>
            <a:srgbClr val="87AF64"/>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250" name="Shape 250"/>
          <p:cNvSpPr/>
          <p:nvPr/>
        </p:nvSpPr>
        <p:spPr>
          <a:xfrm>
            <a:off x="2892402" y="1504307"/>
            <a:ext cx="888600" cy="880199"/>
          </a:xfrm>
          <a:custGeom>
            <a:avLst/>
            <a:gdLst/>
            <a:ahLst/>
            <a:cxnLst/>
            <a:rect l="0" t="0" r="0" b="0"/>
            <a:pathLst>
              <a:path w="120000" h="120000" extrusionOk="0">
                <a:moveTo>
                  <a:pt x="552" y="0"/>
                </a:moveTo>
                <a:lnTo>
                  <a:pt x="120000" y="17302"/>
                </a:lnTo>
                <a:lnTo>
                  <a:pt x="120000" y="119999"/>
                </a:lnTo>
                <a:lnTo>
                  <a:pt x="0" y="120000"/>
                </a:lnTo>
                <a:cubicBezTo>
                  <a:pt x="184" y="79999"/>
                  <a:pt x="368" y="40000"/>
                  <a:pt x="552" y="0"/>
                </a:cubicBezTo>
                <a:close/>
              </a:path>
            </a:pathLst>
          </a:custGeom>
          <a:solidFill>
            <a:srgbClr val="0F3D38"/>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251" name="Shape 251"/>
          <p:cNvSpPr/>
          <p:nvPr/>
        </p:nvSpPr>
        <p:spPr>
          <a:xfrm rot="10800000" flipH="1">
            <a:off x="2892220" y="2380667"/>
            <a:ext cx="888899" cy="875999"/>
          </a:xfrm>
          <a:custGeom>
            <a:avLst/>
            <a:gdLst/>
            <a:ahLst/>
            <a:cxnLst/>
            <a:rect l="0" t="0" r="0" b="0"/>
            <a:pathLst>
              <a:path w="120000" h="120000" extrusionOk="0">
                <a:moveTo>
                  <a:pt x="577" y="0"/>
                </a:moveTo>
                <a:lnTo>
                  <a:pt x="120000" y="17383"/>
                </a:lnTo>
                <a:lnTo>
                  <a:pt x="120000" y="120000"/>
                </a:lnTo>
                <a:lnTo>
                  <a:pt x="24" y="120000"/>
                </a:lnTo>
                <a:cubicBezTo>
                  <a:pt x="-159" y="80000"/>
                  <a:pt x="761" y="40000"/>
                  <a:pt x="577" y="0"/>
                </a:cubicBezTo>
                <a:close/>
              </a:path>
            </a:pathLst>
          </a:custGeom>
          <a:solidFill>
            <a:srgbClr val="2E6E4B"/>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252" name="Shape 252"/>
          <p:cNvSpPr/>
          <p:nvPr/>
        </p:nvSpPr>
        <p:spPr>
          <a:xfrm rot="10800000" flipH="1">
            <a:off x="2894448" y="3125095"/>
            <a:ext cx="886500" cy="939599"/>
          </a:xfrm>
          <a:custGeom>
            <a:avLst/>
            <a:gdLst/>
            <a:ahLst/>
            <a:cxnLst/>
            <a:rect l="0" t="0" r="0" b="0"/>
            <a:pathLst>
              <a:path w="120000" h="120000" extrusionOk="0">
                <a:moveTo>
                  <a:pt x="277" y="0"/>
                </a:moveTo>
                <a:lnTo>
                  <a:pt x="120000" y="25882"/>
                </a:lnTo>
                <a:lnTo>
                  <a:pt x="120000" y="120000"/>
                </a:lnTo>
                <a:lnTo>
                  <a:pt x="0" y="105098"/>
                </a:lnTo>
                <a:cubicBezTo>
                  <a:pt x="184" y="70065"/>
                  <a:pt x="92" y="35032"/>
                  <a:pt x="277" y="0"/>
                </a:cubicBezTo>
                <a:close/>
              </a:path>
            </a:pathLst>
          </a:custGeom>
          <a:solidFill>
            <a:srgbClr val="0B2939"/>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253" name="Shape 253"/>
          <p:cNvSpPr/>
          <p:nvPr/>
        </p:nvSpPr>
        <p:spPr>
          <a:xfrm rot="10800000">
            <a:off x="2022737" y="3120946"/>
            <a:ext cx="878099" cy="941699"/>
          </a:xfrm>
          <a:custGeom>
            <a:avLst/>
            <a:gdLst/>
            <a:ahLst/>
            <a:cxnLst/>
            <a:rect l="0" t="0" r="0" b="0"/>
            <a:pathLst>
              <a:path w="120000" h="120000" extrusionOk="0">
                <a:moveTo>
                  <a:pt x="33" y="0"/>
                </a:moveTo>
                <a:lnTo>
                  <a:pt x="120000" y="25565"/>
                </a:lnTo>
                <a:lnTo>
                  <a:pt x="120000" y="120000"/>
                </a:lnTo>
                <a:lnTo>
                  <a:pt x="313" y="105130"/>
                </a:lnTo>
                <a:cubicBezTo>
                  <a:pt x="499" y="70173"/>
                  <a:pt x="-152" y="34956"/>
                  <a:pt x="33" y="0"/>
                </a:cubicBezTo>
                <a:close/>
              </a:path>
            </a:pathLst>
          </a:custGeom>
          <a:solidFill>
            <a:srgbClr val="124057"/>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254" name="Shape 254"/>
          <p:cNvSpPr/>
          <p:nvPr/>
        </p:nvSpPr>
        <p:spPr>
          <a:xfrm flipH="1">
            <a:off x="2018279" y="1500212"/>
            <a:ext cx="882899" cy="875999"/>
          </a:xfrm>
          <a:custGeom>
            <a:avLst/>
            <a:gdLst/>
            <a:ahLst/>
            <a:cxnLst/>
            <a:rect l="0" t="0" r="0" b="0"/>
            <a:pathLst>
              <a:path w="120000" h="120000" extrusionOk="0">
                <a:moveTo>
                  <a:pt x="80" y="0"/>
                </a:moveTo>
                <a:lnTo>
                  <a:pt x="120000" y="17383"/>
                </a:lnTo>
                <a:lnTo>
                  <a:pt x="120000" y="120000"/>
                </a:lnTo>
                <a:lnTo>
                  <a:pt x="80" y="119999"/>
                </a:lnTo>
                <a:cubicBezTo>
                  <a:pt x="-197" y="79999"/>
                  <a:pt x="358" y="40000"/>
                  <a:pt x="80" y="0"/>
                </a:cubicBezTo>
                <a:close/>
              </a:path>
            </a:pathLst>
          </a:custGeom>
          <a:solidFill>
            <a:srgbClr val="165751"/>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255" name="Shape 255"/>
          <p:cNvSpPr/>
          <p:nvPr/>
        </p:nvSpPr>
        <p:spPr>
          <a:xfrm flipH="1">
            <a:off x="2016085" y="687493"/>
            <a:ext cx="886799" cy="939599"/>
          </a:xfrm>
          <a:custGeom>
            <a:avLst/>
            <a:gdLst/>
            <a:ahLst/>
            <a:cxnLst/>
            <a:rect l="0" t="0" r="0" b="0"/>
            <a:pathLst>
              <a:path w="120000" h="120000" extrusionOk="0">
                <a:moveTo>
                  <a:pt x="33" y="0"/>
                </a:moveTo>
                <a:lnTo>
                  <a:pt x="120000" y="25359"/>
                </a:lnTo>
                <a:lnTo>
                  <a:pt x="120000" y="120000"/>
                </a:lnTo>
                <a:lnTo>
                  <a:pt x="310" y="104052"/>
                </a:lnTo>
                <a:cubicBezTo>
                  <a:pt x="495" y="69019"/>
                  <a:pt x="-151" y="35032"/>
                  <a:pt x="33" y="0"/>
                </a:cubicBezTo>
                <a:close/>
              </a:path>
            </a:pathLst>
          </a:custGeom>
          <a:solidFill>
            <a:srgbClr val="94BF6E"/>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256" name="Shape 256"/>
          <p:cNvSpPr/>
          <p:nvPr/>
        </p:nvSpPr>
        <p:spPr>
          <a:xfrm rot="10800000">
            <a:off x="2021437" y="2376379"/>
            <a:ext cx="877499" cy="872099"/>
          </a:xfrm>
          <a:custGeom>
            <a:avLst/>
            <a:gdLst/>
            <a:ahLst/>
            <a:cxnLst/>
            <a:rect l="0" t="0" r="0" b="0"/>
            <a:pathLst>
              <a:path w="120000" h="120000" extrusionOk="0">
                <a:moveTo>
                  <a:pt x="120000" y="120000"/>
                </a:moveTo>
                <a:lnTo>
                  <a:pt x="54" y="120000"/>
                </a:lnTo>
                <a:cubicBezTo>
                  <a:pt x="240" y="79812"/>
                  <a:pt x="-132" y="40187"/>
                  <a:pt x="53" y="0"/>
                </a:cubicBezTo>
                <a:lnTo>
                  <a:pt x="120000" y="16766"/>
                </a:lnTo>
                <a:close/>
              </a:path>
            </a:pathLst>
          </a:custGeom>
          <a:solidFill>
            <a:srgbClr val="3B8D61"/>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258" name="Shape 258"/>
          <p:cNvSpPr txBox="1"/>
          <p:nvPr/>
        </p:nvSpPr>
        <p:spPr>
          <a:xfrm>
            <a:off x="3878923" y="1027256"/>
            <a:ext cx="596699" cy="449700"/>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 sz="2400" b="1" i="0" u="none" strike="noStrike" cap="none">
                <a:solidFill>
                  <a:srgbClr val="FFFFFF"/>
                </a:solidFill>
                <a:latin typeface="Nixie One"/>
                <a:ea typeface="Nixie One"/>
                <a:cs typeface="Nixie One"/>
                <a:sym typeface="Nixie One"/>
              </a:rPr>
              <a:t>01</a:t>
            </a:r>
          </a:p>
        </p:txBody>
      </p:sp>
      <p:cxnSp>
        <p:nvCxnSpPr>
          <p:cNvPr id="259" name="Shape 259"/>
          <p:cNvCxnSpPr/>
          <p:nvPr/>
        </p:nvCxnSpPr>
        <p:spPr>
          <a:xfrm>
            <a:off x="4475988" y="1055643"/>
            <a:ext cx="0" cy="392999"/>
          </a:xfrm>
          <a:prstGeom prst="straightConnector1">
            <a:avLst/>
          </a:prstGeom>
          <a:noFill/>
          <a:ln w="9525" cap="rnd" cmpd="sng">
            <a:solidFill>
              <a:srgbClr val="FFFFFF"/>
            </a:solidFill>
            <a:prstDash val="solid"/>
            <a:round/>
            <a:headEnd type="none" w="med" len="med"/>
            <a:tailEnd type="none" w="med" len="med"/>
          </a:ln>
        </p:spPr>
      </p:cxnSp>
      <p:sp>
        <p:nvSpPr>
          <p:cNvPr id="260" name="Shape 260"/>
          <p:cNvSpPr txBox="1"/>
          <p:nvPr/>
        </p:nvSpPr>
        <p:spPr>
          <a:xfrm>
            <a:off x="4531749" y="1040681"/>
            <a:ext cx="1782081" cy="445499"/>
          </a:xfrm>
          <a:prstGeom prst="rect">
            <a:avLst/>
          </a:prstGeom>
          <a:noFill/>
          <a:ln>
            <a:noFill/>
          </a:ln>
        </p:spPr>
        <p:txBody>
          <a:bodyPr lIns="91425" tIns="45700" rIns="91425" bIns="45700" anchor="ctr" anchorCtr="0">
            <a:noAutofit/>
          </a:bodyPr>
          <a:lstStyle/>
          <a:p>
            <a:pPr>
              <a:lnSpc>
                <a:spcPct val="83333"/>
              </a:lnSpc>
              <a:buSzPct val="25000"/>
            </a:pPr>
            <a:r>
              <a:rPr lang="zh-CN" altLang="en-US" sz="1200" b="1" dirty="0" smtClean="0">
                <a:solidFill>
                  <a:srgbClr val="FFFFFF"/>
                </a:solidFill>
                <a:latin typeface="Nixie One"/>
                <a:ea typeface="Nixie One"/>
                <a:cs typeface="Nixie One"/>
                <a:sym typeface="Nixie One"/>
              </a:rPr>
              <a:t>研究</a:t>
            </a:r>
            <a:r>
              <a:rPr lang="zh-CN" altLang="en-US" sz="1200" b="1" dirty="0">
                <a:solidFill>
                  <a:srgbClr val="FFFFFF"/>
                </a:solidFill>
                <a:latin typeface="Nixie One"/>
                <a:ea typeface="Nixie One"/>
                <a:cs typeface="Nixie One"/>
                <a:sym typeface="Nixie One"/>
              </a:rPr>
              <a:t>背景、意义及</a:t>
            </a:r>
            <a:r>
              <a:rPr lang="zh-CN" altLang="en-US" sz="1200" b="1" dirty="0" smtClean="0">
                <a:solidFill>
                  <a:srgbClr val="FFFFFF"/>
                </a:solidFill>
                <a:latin typeface="Nixie One"/>
                <a:ea typeface="Nixie One"/>
                <a:cs typeface="Nixie One"/>
                <a:sym typeface="Nixie One"/>
              </a:rPr>
              <a:t>现状</a:t>
            </a:r>
            <a:endParaRPr lang="en" sz="1200" b="1" i="0" u="none" strike="noStrike" cap="none" dirty="0">
              <a:solidFill>
                <a:srgbClr val="FFFFFF"/>
              </a:solidFill>
              <a:latin typeface="Nixie One"/>
              <a:ea typeface="Nixie One"/>
              <a:cs typeface="Nixie One"/>
              <a:sym typeface="Nixie One"/>
            </a:endParaRPr>
          </a:p>
          <a:p>
            <a:pPr marL="0" marR="0" lvl="0" indent="0" algn="l" rtl="0">
              <a:lnSpc>
                <a:spcPct val="100000"/>
              </a:lnSpc>
              <a:spcBef>
                <a:spcPts val="0"/>
              </a:spcBef>
              <a:buSzPct val="25000"/>
              <a:buNone/>
            </a:pPr>
            <a:r>
              <a:rPr lang="en-US" altLang="zh-CN" sz="1000" b="0" i="0" u="none" strike="noStrike" cap="none" dirty="0" smtClean="0">
                <a:solidFill>
                  <a:srgbClr val="FFFFFF"/>
                </a:solidFill>
                <a:latin typeface="Nixie One"/>
                <a:ea typeface="Nixie One"/>
                <a:cs typeface="Nixie One"/>
                <a:sym typeface="Nixie One"/>
              </a:rPr>
              <a:t>Introduction</a:t>
            </a:r>
            <a:endParaRPr lang="en" sz="1000" b="0" i="0" u="none" strike="noStrike" cap="none" dirty="0">
              <a:solidFill>
                <a:srgbClr val="FFFFFF"/>
              </a:solidFill>
              <a:latin typeface="Nixie One"/>
              <a:ea typeface="Nixie One"/>
              <a:cs typeface="Nixie One"/>
              <a:sym typeface="Nixie One"/>
            </a:endParaRPr>
          </a:p>
        </p:txBody>
      </p:sp>
      <p:sp>
        <p:nvSpPr>
          <p:cNvPr id="261" name="Shape 261"/>
          <p:cNvSpPr txBox="1"/>
          <p:nvPr/>
        </p:nvSpPr>
        <p:spPr>
          <a:xfrm>
            <a:off x="3878948" y="1765031"/>
            <a:ext cx="596699" cy="449700"/>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 sz="2400" b="1" i="0" u="none" strike="noStrike" cap="none">
                <a:solidFill>
                  <a:srgbClr val="FFFFFF"/>
                </a:solidFill>
                <a:latin typeface="Nixie One"/>
                <a:ea typeface="Nixie One"/>
                <a:cs typeface="Nixie One"/>
                <a:sym typeface="Nixie One"/>
              </a:rPr>
              <a:t>02</a:t>
            </a:r>
          </a:p>
        </p:txBody>
      </p:sp>
      <p:cxnSp>
        <p:nvCxnSpPr>
          <p:cNvPr id="262" name="Shape 262"/>
          <p:cNvCxnSpPr/>
          <p:nvPr/>
        </p:nvCxnSpPr>
        <p:spPr>
          <a:xfrm>
            <a:off x="4475987" y="1793414"/>
            <a:ext cx="0" cy="392999"/>
          </a:xfrm>
          <a:prstGeom prst="straightConnector1">
            <a:avLst/>
          </a:prstGeom>
          <a:noFill/>
          <a:ln w="9525" cap="rnd" cmpd="sng">
            <a:solidFill>
              <a:srgbClr val="FFFFFF"/>
            </a:solidFill>
            <a:prstDash val="solid"/>
            <a:round/>
            <a:headEnd type="none" w="med" len="med"/>
            <a:tailEnd type="none" w="med" len="med"/>
          </a:ln>
        </p:spPr>
      </p:cxnSp>
      <p:sp>
        <p:nvSpPr>
          <p:cNvPr id="263" name="Shape 263"/>
          <p:cNvSpPr txBox="1"/>
          <p:nvPr/>
        </p:nvSpPr>
        <p:spPr>
          <a:xfrm>
            <a:off x="4531758" y="1782555"/>
            <a:ext cx="1385099" cy="460500"/>
          </a:xfrm>
          <a:prstGeom prst="rect">
            <a:avLst/>
          </a:prstGeom>
          <a:noFill/>
          <a:ln>
            <a:noFill/>
          </a:ln>
        </p:spPr>
        <p:txBody>
          <a:bodyPr lIns="91425" tIns="45700" rIns="91425" bIns="45700" anchor="ctr" anchorCtr="0">
            <a:noAutofit/>
          </a:bodyPr>
          <a:lstStyle/>
          <a:p>
            <a:pPr marL="0" marR="0" lvl="0" indent="0" algn="l" rtl="0">
              <a:lnSpc>
                <a:spcPct val="83333"/>
              </a:lnSpc>
              <a:spcBef>
                <a:spcPts val="0"/>
              </a:spcBef>
              <a:buSzPct val="25000"/>
              <a:buNone/>
            </a:pPr>
            <a:r>
              <a:rPr lang="en-US" sz="1200" b="1" dirty="0" smtClean="0">
                <a:solidFill>
                  <a:srgbClr val="FFFFFF"/>
                </a:solidFill>
                <a:latin typeface="Nixie One"/>
                <a:ea typeface="Nixie One"/>
                <a:cs typeface="Nixie One"/>
                <a:sym typeface="Nixie One"/>
              </a:rPr>
              <a:t>Hubness </a:t>
            </a:r>
            <a:r>
              <a:rPr lang="zh-CN" altLang="en-US" sz="1200" b="1" dirty="0" smtClean="0">
                <a:solidFill>
                  <a:srgbClr val="FFFFFF"/>
                </a:solidFill>
                <a:latin typeface="Nixie One"/>
                <a:ea typeface="Nixie One"/>
                <a:cs typeface="Nixie One"/>
                <a:sym typeface="Nixie One"/>
              </a:rPr>
              <a:t>现象</a:t>
            </a:r>
            <a:endParaRPr lang="en" sz="1200" b="1" i="0" u="none" strike="noStrike" cap="none" dirty="0">
              <a:solidFill>
                <a:srgbClr val="FFFFFF"/>
              </a:solidFill>
              <a:latin typeface="Nixie One"/>
              <a:ea typeface="Nixie One"/>
              <a:cs typeface="Nixie One"/>
              <a:sym typeface="Nixie One"/>
            </a:endParaRPr>
          </a:p>
          <a:p>
            <a:pPr lvl="0">
              <a:buSzPct val="25000"/>
            </a:pPr>
            <a:r>
              <a:rPr lang="en-US" altLang="zh-CN" sz="1000" dirty="0" smtClean="0">
                <a:solidFill>
                  <a:schemeClr val="lt1"/>
                </a:solidFill>
                <a:latin typeface="Nixie One"/>
                <a:ea typeface="Nixie One"/>
                <a:cs typeface="Nixie One"/>
                <a:sym typeface="Nixie One"/>
              </a:rPr>
              <a:t>Hubness</a:t>
            </a:r>
            <a:r>
              <a:rPr lang="zh-CN" altLang="en-US" sz="1000" dirty="0" smtClean="0">
                <a:solidFill>
                  <a:schemeClr val="lt1"/>
                </a:solidFill>
                <a:latin typeface="Nixie One"/>
                <a:ea typeface="Nixie One"/>
                <a:cs typeface="Nixie One"/>
                <a:sym typeface="Nixie One"/>
              </a:rPr>
              <a:t> </a:t>
            </a:r>
            <a:r>
              <a:rPr lang="en" sz="1000" dirty="0" smtClean="0">
                <a:solidFill>
                  <a:schemeClr val="lt1"/>
                </a:solidFill>
                <a:latin typeface="Nixie One"/>
                <a:ea typeface="Nixie One"/>
                <a:cs typeface="Nixie One"/>
                <a:sym typeface="Nixie One"/>
              </a:rPr>
              <a:t>phenomenon</a:t>
            </a:r>
            <a:endParaRPr lang="en" sz="1000" dirty="0">
              <a:solidFill>
                <a:schemeClr val="lt1"/>
              </a:solidFill>
              <a:latin typeface="Nixie One"/>
              <a:ea typeface="Nixie One"/>
              <a:cs typeface="Nixie One"/>
              <a:sym typeface="Nixie One"/>
            </a:endParaRPr>
          </a:p>
        </p:txBody>
      </p:sp>
      <p:sp>
        <p:nvSpPr>
          <p:cNvPr id="264" name="Shape 264"/>
          <p:cNvSpPr txBox="1"/>
          <p:nvPr/>
        </p:nvSpPr>
        <p:spPr>
          <a:xfrm>
            <a:off x="3878948" y="2524056"/>
            <a:ext cx="596699" cy="449700"/>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 sz="2400" b="1" i="0" u="none" strike="noStrike" cap="none">
                <a:solidFill>
                  <a:srgbClr val="FFFFFF"/>
                </a:solidFill>
                <a:latin typeface="Nixie One"/>
                <a:ea typeface="Nixie One"/>
                <a:cs typeface="Nixie One"/>
                <a:sym typeface="Nixie One"/>
              </a:rPr>
              <a:t>03</a:t>
            </a:r>
          </a:p>
        </p:txBody>
      </p:sp>
      <p:cxnSp>
        <p:nvCxnSpPr>
          <p:cNvPr id="265" name="Shape 265"/>
          <p:cNvCxnSpPr/>
          <p:nvPr/>
        </p:nvCxnSpPr>
        <p:spPr>
          <a:xfrm>
            <a:off x="4475988" y="2552440"/>
            <a:ext cx="0" cy="392999"/>
          </a:xfrm>
          <a:prstGeom prst="straightConnector1">
            <a:avLst/>
          </a:prstGeom>
          <a:noFill/>
          <a:ln w="9525" cap="rnd" cmpd="sng">
            <a:solidFill>
              <a:srgbClr val="FFFFFF"/>
            </a:solidFill>
            <a:prstDash val="solid"/>
            <a:round/>
            <a:headEnd type="none" w="med" len="med"/>
            <a:tailEnd type="none" w="med" len="med"/>
          </a:ln>
        </p:spPr>
      </p:cxnSp>
      <p:sp>
        <p:nvSpPr>
          <p:cNvPr id="266" name="Shape 266"/>
          <p:cNvSpPr txBox="1"/>
          <p:nvPr/>
        </p:nvSpPr>
        <p:spPr>
          <a:xfrm>
            <a:off x="4531759" y="2467368"/>
            <a:ext cx="1945570" cy="574200"/>
          </a:xfrm>
          <a:prstGeom prst="rect">
            <a:avLst/>
          </a:prstGeom>
          <a:noFill/>
          <a:ln>
            <a:noFill/>
          </a:ln>
        </p:spPr>
        <p:txBody>
          <a:bodyPr lIns="91425" tIns="45700" rIns="91425" bIns="45700" anchor="ctr" anchorCtr="0">
            <a:noAutofit/>
          </a:bodyPr>
          <a:lstStyle/>
          <a:p>
            <a:pPr marL="0" marR="0" lvl="0" indent="0" algn="l" rtl="0">
              <a:lnSpc>
                <a:spcPct val="83333"/>
              </a:lnSpc>
              <a:spcBef>
                <a:spcPts val="0"/>
              </a:spcBef>
              <a:buSzPct val="25000"/>
              <a:buNone/>
            </a:pPr>
            <a:r>
              <a:rPr lang="en-US" altLang="zh-CN" sz="1200" b="1" dirty="0" smtClean="0">
                <a:solidFill>
                  <a:srgbClr val="FFFFFF"/>
                </a:solidFill>
                <a:latin typeface="Nixie One"/>
                <a:ea typeface="Nixie One"/>
                <a:cs typeface="Nixie One"/>
                <a:sym typeface="Nixie One"/>
              </a:rPr>
              <a:t>PCA-H</a:t>
            </a:r>
            <a:r>
              <a:rPr lang="en-US" altLang="zh-CN" sz="1200" b="1" i="0" u="none" strike="noStrike" cap="none" dirty="0" smtClean="0">
                <a:solidFill>
                  <a:srgbClr val="FFFFFF"/>
                </a:solidFill>
                <a:latin typeface="Nixie One"/>
                <a:ea typeface="Nixie One"/>
                <a:cs typeface="Nixie One"/>
                <a:sym typeface="Nixie One"/>
              </a:rPr>
              <a:t>ub</a:t>
            </a:r>
            <a:r>
              <a:rPr lang="zh-CN" altLang="en-US" sz="1200" b="1" dirty="0" smtClean="0">
                <a:solidFill>
                  <a:srgbClr val="FFFFFF"/>
                </a:solidFill>
                <a:latin typeface="Nixie One"/>
                <a:ea typeface="Nixie One"/>
                <a:cs typeface="Nixie One"/>
                <a:sym typeface="Nixie One"/>
              </a:rPr>
              <a:t>聚类算法</a:t>
            </a:r>
            <a:endParaRPr lang="en" sz="1200" b="1" i="0" u="none" strike="noStrike" cap="none" dirty="0">
              <a:solidFill>
                <a:srgbClr val="FFFFFF"/>
              </a:solidFill>
              <a:latin typeface="Nixie One"/>
              <a:ea typeface="Nixie One"/>
              <a:cs typeface="Nixie One"/>
              <a:sym typeface="Nixie One"/>
            </a:endParaRPr>
          </a:p>
          <a:p>
            <a:pPr lvl="0" rtl="0">
              <a:spcBef>
                <a:spcPts val="0"/>
              </a:spcBef>
              <a:buSzPct val="25000"/>
              <a:buNone/>
            </a:pPr>
            <a:r>
              <a:rPr lang="en-US" altLang="zh-CN" sz="1000" dirty="0" smtClean="0">
                <a:solidFill>
                  <a:schemeClr val="lt1"/>
                </a:solidFill>
                <a:latin typeface="Nixie One"/>
                <a:ea typeface="Nixie One"/>
                <a:cs typeface="Nixie One"/>
                <a:sym typeface="Nixie One"/>
              </a:rPr>
              <a:t>PCA-Hub</a:t>
            </a:r>
            <a:r>
              <a:rPr lang="zh-CN" altLang="en-US" sz="1000" dirty="0" smtClean="0">
                <a:solidFill>
                  <a:schemeClr val="lt1"/>
                </a:solidFill>
                <a:latin typeface="Nixie One"/>
                <a:ea typeface="Nixie One"/>
                <a:cs typeface="Nixie One"/>
                <a:sym typeface="Nixie One"/>
              </a:rPr>
              <a:t> </a:t>
            </a:r>
            <a:r>
              <a:rPr lang="en-US" altLang="zh-CN" sz="1000" dirty="0" smtClean="0">
                <a:solidFill>
                  <a:schemeClr val="lt1"/>
                </a:solidFill>
                <a:latin typeface="Nixie One"/>
                <a:ea typeface="Nixie One"/>
                <a:cs typeface="Nixie One"/>
                <a:sym typeface="Nixie One"/>
              </a:rPr>
              <a:t>clustering</a:t>
            </a:r>
            <a:r>
              <a:rPr lang="zh-CN" altLang="en-US" sz="1000" dirty="0" smtClean="0">
                <a:solidFill>
                  <a:schemeClr val="lt1"/>
                </a:solidFill>
                <a:latin typeface="Nixie One"/>
                <a:ea typeface="Nixie One"/>
                <a:cs typeface="Nixie One"/>
                <a:sym typeface="Nixie One"/>
              </a:rPr>
              <a:t> </a:t>
            </a:r>
            <a:r>
              <a:rPr lang="en-US" altLang="zh-CN" sz="1000" dirty="0" smtClean="0">
                <a:solidFill>
                  <a:schemeClr val="lt1"/>
                </a:solidFill>
                <a:latin typeface="Nixie One"/>
                <a:ea typeface="Nixie One"/>
                <a:cs typeface="Nixie One"/>
                <a:sym typeface="Nixie One"/>
              </a:rPr>
              <a:t>algorithm</a:t>
            </a:r>
            <a:endParaRPr lang="en" sz="1000" dirty="0">
              <a:solidFill>
                <a:schemeClr val="lt1"/>
              </a:solidFill>
              <a:latin typeface="Nixie One"/>
              <a:ea typeface="Nixie One"/>
              <a:cs typeface="Nixie One"/>
              <a:sym typeface="Nixie One"/>
            </a:endParaRPr>
          </a:p>
        </p:txBody>
      </p:sp>
      <p:sp>
        <p:nvSpPr>
          <p:cNvPr id="267" name="Shape 267"/>
          <p:cNvSpPr txBox="1"/>
          <p:nvPr/>
        </p:nvSpPr>
        <p:spPr>
          <a:xfrm>
            <a:off x="3878948" y="3254656"/>
            <a:ext cx="596699" cy="449700"/>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 sz="2400" b="1" i="0" u="none" strike="noStrike" cap="none">
                <a:solidFill>
                  <a:srgbClr val="FFFFFF"/>
                </a:solidFill>
                <a:latin typeface="Nixie One"/>
                <a:ea typeface="Nixie One"/>
                <a:cs typeface="Nixie One"/>
                <a:sym typeface="Nixie One"/>
              </a:rPr>
              <a:t>04</a:t>
            </a:r>
          </a:p>
        </p:txBody>
      </p:sp>
      <p:cxnSp>
        <p:nvCxnSpPr>
          <p:cNvPr id="268" name="Shape 268"/>
          <p:cNvCxnSpPr/>
          <p:nvPr/>
        </p:nvCxnSpPr>
        <p:spPr>
          <a:xfrm>
            <a:off x="4475985" y="3283032"/>
            <a:ext cx="0" cy="392999"/>
          </a:xfrm>
          <a:prstGeom prst="straightConnector1">
            <a:avLst/>
          </a:prstGeom>
          <a:noFill/>
          <a:ln w="9525" cap="rnd" cmpd="sng">
            <a:solidFill>
              <a:srgbClr val="FFFFFF"/>
            </a:solidFill>
            <a:prstDash val="solid"/>
            <a:round/>
            <a:headEnd type="none" w="med" len="med"/>
            <a:tailEnd type="none" w="med" len="med"/>
          </a:ln>
        </p:spPr>
      </p:cxnSp>
      <p:sp>
        <p:nvSpPr>
          <p:cNvPr id="269" name="Shape 269"/>
          <p:cNvSpPr txBox="1"/>
          <p:nvPr/>
        </p:nvSpPr>
        <p:spPr>
          <a:xfrm>
            <a:off x="4531756" y="3199202"/>
            <a:ext cx="2225660" cy="574200"/>
          </a:xfrm>
          <a:prstGeom prst="rect">
            <a:avLst/>
          </a:prstGeom>
          <a:noFill/>
          <a:ln>
            <a:noFill/>
          </a:ln>
        </p:spPr>
        <p:txBody>
          <a:bodyPr lIns="91425" tIns="45700" rIns="91425" bIns="45700" anchor="ctr" anchorCtr="0">
            <a:noAutofit/>
          </a:bodyPr>
          <a:lstStyle/>
          <a:p>
            <a:pPr lvl="0">
              <a:lnSpc>
                <a:spcPct val="83333"/>
              </a:lnSpc>
              <a:buSzPct val="25000"/>
            </a:pPr>
            <a:r>
              <a:rPr lang="en-US" altLang="zh-CN" sz="1200" b="1" dirty="0" smtClean="0">
                <a:solidFill>
                  <a:srgbClr val="FFFFFF"/>
                </a:solidFill>
                <a:latin typeface="Nixie One"/>
                <a:ea typeface="Nixie One"/>
                <a:cs typeface="Nixie One"/>
                <a:sym typeface="Nixie One"/>
              </a:rPr>
              <a:t>Quick PCA-Hub</a:t>
            </a:r>
            <a:r>
              <a:rPr lang="zh-CN" altLang="en-US" sz="1200" b="1" dirty="0">
                <a:solidFill>
                  <a:srgbClr val="FFFFFF"/>
                </a:solidFill>
                <a:latin typeface="Nixie One"/>
                <a:ea typeface="Nixie One"/>
                <a:cs typeface="Nixie One"/>
                <a:sym typeface="Nixie One"/>
              </a:rPr>
              <a:t>聚类算法</a:t>
            </a:r>
          </a:p>
          <a:p>
            <a:pPr lvl="0">
              <a:buSzPct val="25000"/>
            </a:pPr>
            <a:r>
              <a:rPr lang="en-US" altLang="zh-CN" sz="1000" dirty="0" smtClean="0">
                <a:solidFill>
                  <a:schemeClr val="lt1"/>
                </a:solidFill>
                <a:latin typeface="Nixie One"/>
                <a:ea typeface="Nixie One"/>
                <a:cs typeface="Nixie One"/>
                <a:sym typeface="Nixie One"/>
              </a:rPr>
              <a:t>Quick PCA-Hub</a:t>
            </a:r>
            <a:r>
              <a:rPr lang="zh-CN" altLang="en-US" sz="1000" dirty="0" smtClean="0">
                <a:solidFill>
                  <a:schemeClr val="lt1"/>
                </a:solidFill>
                <a:latin typeface="Nixie One"/>
                <a:ea typeface="Nixie One"/>
                <a:cs typeface="Nixie One"/>
                <a:sym typeface="Nixie One"/>
              </a:rPr>
              <a:t> </a:t>
            </a:r>
            <a:r>
              <a:rPr lang="en-US" altLang="zh-CN" sz="1000" dirty="0">
                <a:solidFill>
                  <a:schemeClr val="lt1"/>
                </a:solidFill>
                <a:latin typeface="Nixie One"/>
                <a:ea typeface="Nixie One"/>
                <a:cs typeface="Nixie One"/>
                <a:sym typeface="Nixie One"/>
              </a:rPr>
              <a:t>clustering</a:t>
            </a:r>
            <a:r>
              <a:rPr lang="zh-CN" altLang="en-US" sz="1000" dirty="0">
                <a:solidFill>
                  <a:schemeClr val="lt1"/>
                </a:solidFill>
                <a:latin typeface="Nixie One"/>
                <a:ea typeface="Nixie One"/>
                <a:cs typeface="Nixie One"/>
                <a:sym typeface="Nixie One"/>
              </a:rPr>
              <a:t> </a:t>
            </a:r>
            <a:r>
              <a:rPr lang="en-US" altLang="zh-CN" sz="1000" dirty="0">
                <a:solidFill>
                  <a:schemeClr val="lt1"/>
                </a:solidFill>
                <a:latin typeface="Nixie One"/>
                <a:ea typeface="Nixie One"/>
                <a:cs typeface="Nixie One"/>
                <a:sym typeface="Nixie One"/>
              </a:rPr>
              <a:t>algorithm</a:t>
            </a:r>
            <a:endParaRPr lang="en" altLang="zh-CN" sz="1000" dirty="0">
              <a:solidFill>
                <a:schemeClr val="lt1"/>
              </a:solidFill>
              <a:latin typeface="Nixie One"/>
              <a:ea typeface="Nixie One"/>
              <a:cs typeface="Nixie One"/>
              <a:sym typeface="Nixie One"/>
            </a:endParaRPr>
          </a:p>
        </p:txBody>
      </p:sp>
      <p:sp>
        <p:nvSpPr>
          <p:cNvPr id="272" name="Shape 272"/>
          <p:cNvSpPr/>
          <p:nvPr/>
        </p:nvSpPr>
        <p:spPr>
          <a:xfrm>
            <a:off x="3188124" y="1019427"/>
            <a:ext cx="327815" cy="286064"/>
          </a:xfrm>
          <a:custGeom>
            <a:avLst/>
            <a:gdLst/>
            <a:ahLst/>
            <a:cxnLst/>
            <a:rect l="0" t="0" r="0" b="0"/>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273" name="Shape 273"/>
          <p:cNvGrpSpPr/>
          <p:nvPr/>
        </p:nvGrpSpPr>
        <p:grpSpPr>
          <a:xfrm>
            <a:off x="3185080" y="1837329"/>
            <a:ext cx="333902" cy="333902"/>
            <a:chOff x="5941025" y="3634400"/>
            <a:chExt cx="467650" cy="467650"/>
          </a:xfrm>
        </p:grpSpPr>
        <p:sp>
          <p:nvSpPr>
            <p:cNvPr id="274" name="Shape 274"/>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5" name="Shape 275"/>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6" name="Shape 276"/>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7" name="Shape 277"/>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8" name="Shape 278"/>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9" name="Shape 279"/>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80" name="Shape 280"/>
          <p:cNvGrpSpPr/>
          <p:nvPr/>
        </p:nvGrpSpPr>
        <p:grpSpPr>
          <a:xfrm>
            <a:off x="3167257" y="2617423"/>
            <a:ext cx="369548" cy="274765"/>
            <a:chOff x="5247525" y="3007275"/>
            <a:chExt cx="517575" cy="384825"/>
          </a:xfrm>
        </p:grpSpPr>
        <p:sp>
          <p:nvSpPr>
            <p:cNvPr id="281" name="Shape 281"/>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2" name="Shape 282"/>
            <p:cNvSpPr/>
            <p:nvPr/>
          </p:nvSpPr>
          <p:spPr>
            <a:xfrm>
              <a:off x="5566575" y="3193575"/>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47" name="图片 6" descr="校徽+校名立体图.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3830" y="7235"/>
            <a:ext cx="2824099" cy="9687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2" name="Shape 253"/>
          <p:cNvSpPr/>
          <p:nvPr/>
        </p:nvSpPr>
        <p:spPr>
          <a:xfrm>
            <a:off x="2019679" y="3847441"/>
            <a:ext cx="878099" cy="941699"/>
          </a:xfrm>
          <a:custGeom>
            <a:avLst/>
            <a:gdLst/>
            <a:ahLst/>
            <a:cxnLst/>
            <a:rect l="0" t="0" r="0" b="0"/>
            <a:pathLst>
              <a:path w="120000" h="120000" extrusionOk="0">
                <a:moveTo>
                  <a:pt x="33" y="0"/>
                </a:moveTo>
                <a:lnTo>
                  <a:pt x="120000" y="25565"/>
                </a:lnTo>
                <a:lnTo>
                  <a:pt x="120000" y="120000"/>
                </a:lnTo>
                <a:lnTo>
                  <a:pt x="313" y="105130"/>
                </a:lnTo>
                <a:cubicBezTo>
                  <a:pt x="499" y="70173"/>
                  <a:pt x="-152" y="34956"/>
                  <a:pt x="33" y="0"/>
                </a:cubicBezTo>
                <a:close/>
              </a:path>
            </a:pathLst>
          </a:custGeom>
          <a:solidFill>
            <a:schemeClr val="tx1">
              <a:lumMod val="85000"/>
              <a:lumOff val="15000"/>
            </a:schemeClr>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53" name="Shape 252"/>
          <p:cNvSpPr/>
          <p:nvPr/>
        </p:nvSpPr>
        <p:spPr>
          <a:xfrm flipH="1">
            <a:off x="2898590" y="3860868"/>
            <a:ext cx="886500" cy="939599"/>
          </a:xfrm>
          <a:custGeom>
            <a:avLst/>
            <a:gdLst/>
            <a:ahLst/>
            <a:cxnLst/>
            <a:rect l="0" t="0" r="0" b="0"/>
            <a:pathLst>
              <a:path w="120000" h="120000" extrusionOk="0">
                <a:moveTo>
                  <a:pt x="277" y="0"/>
                </a:moveTo>
                <a:lnTo>
                  <a:pt x="120000" y="25882"/>
                </a:lnTo>
                <a:lnTo>
                  <a:pt x="120000" y="120000"/>
                </a:lnTo>
                <a:lnTo>
                  <a:pt x="0" y="105098"/>
                </a:lnTo>
                <a:cubicBezTo>
                  <a:pt x="184" y="70065"/>
                  <a:pt x="92" y="35032"/>
                  <a:pt x="277" y="0"/>
                </a:cubicBezTo>
                <a:close/>
              </a:path>
            </a:pathLst>
          </a:custGeom>
          <a:solidFill>
            <a:schemeClr val="tx1">
              <a:lumMod val="85000"/>
              <a:lumOff val="15000"/>
            </a:schemeClr>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54" name="Shape 245"/>
          <p:cNvSpPr/>
          <p:nvPr/>
        </p:nvSpPr>
        <p:spPr>
          <a:xfrm>
            <a:off x="3780896" y="3840173"/>
            <a:ext cx="2718299" cy="819888"/>
          </a:xfrm>
          <a:prstGeom prst="homePlate">
            <a:avLst>
              <a:gd name="adj" fmla="val 35440"/>
            </a:avLst>
          </a:prstGeom>
          <a:solidFill>
            <a:schemeClr val="tx1">
              <a:lumMod val="85000"/>
              <a:lumOff val="15000"/>
            </a:schemeClr>
          </a:solidFill>
          <a:ln>
            <a:noFill/>
          </a:ln>
        </p:spPr>
        <p:txBody>
          <a:bodyPr lIns="91425" tIns="45700" rIns="91425" bIns="45700" anchor="ctr" anchorCtr="0">
            <a:noAutofit/>
          </a:bodyPr>
          <a:lstStyle/>
          <a:p>
            <a:pPr marL="0" marR="0" lvl="0" indent="-69850" algn="l" rtl="0">
              <a:lnSpc>
                <a:spcPct val="100000"/>
              </a:lnSpc>
              <a:spcBef>
                <a:spcPts val="0"/>
              </a:spcBef>
              <a:spcAft>
                <a:spcPts val="0"/>
              </a:spcAft>
              <a:buNone/>
            </a:pPr>
            <a:endParaRPr/>
          </a:p>
        </p:txBody>
      </p:sp>
      <p:sp>
        <p:nvSpPr>
          <p:cNvPr id="55" name="Shape 257"/>
          <p:cNvSpPr/>
          <p:nvPr/>
        </p:nvSpPr>
        <p:spPr>
          <a:xfrm>
            <a:off x="2000870" y="685446"/>
            <a:ext cx="477599" cy="4093488"/>
          </a:xfrm>
          <a:custGeom>
            <a:avLst/>
            <a:gdLst/>
            <a:ahLst/>
            <a:cxnLst/>
            <a:rect l="0" t="0" r="0" b="0"/>
            <a:pathLst>
              <a:path w="120000" h="120000" extrusionOk="0">
                <a:moveTo>
                  <a:pt x="0" y="115785"/>
                </a:moveTo>
                <a:lnTo>
                  <a:pt x="0" y="3719"/>
                </a:lnTo>
                <a:lnTo>
                  <a:pt x="120000" y="0"/>
                </a:lnTo>
                <a:lnTo>
                  <a:pt x="120000" y="120000"/>
                </a:lnTo>
                <a:lnTo>
                  <a:pt x="0" y="115785"/>
                </a:lnTo>
                <a:close/>
              </a:path>
            </a:pathLst>
          </a:custGeom>
          <a:gradFill>
            <a:gsLst>
              <a:gs pos="0">
                <a:srgbClr val="FFFFFF">
                  <a:alpha val="9803"/>
                </a:srgbClr>
              </a:gs>
              <a:gs pos="100000">
                <a:srgbClr val="FFFFFF">
                  <a:alpha val="24705"/>
                </a:srgbClr>
              </a:gs>
            </a:gsLst>
            <a:lin ang="0" scaled="0"/>
          </a:gra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56" name="Shape 270"/>
          <p:cNvSpPr/>
          <p:nvPr/>
        </p:nvSpPr>
        <p:spPr>
          <a:xfrm flipH="1">
            <a:off x="3775948" y="879786"/>
            <a:ext cx="99930" cy="3896099"/>
          </a:xfrm>
          <a:custGeom>
            <a:avLst/>
            <a:gdLst/>
            <a:ahLst/>
            <a:cxnLst/>
            <a:rect l="0" t="0" r="0" b="0"/>
            <a:pathLst>
              <a:path w="120000" h="120000" extrusionOk="0">
                <a:moveTo>
                  <a:pt x="0" y="115785"/>
                </a:moveTo>
                <a:lnTo>
                  <a:pt x="0" y="3719"/>
                </a:lnTo>
                <a:lnTo>
                  <a:pt x="120000" y="0"/>
                </a:lnTo>
                <a:lnTo>
                  <a:pt x="120000" y="120000"/>
                </a:lnTo>
                <a:lnTo>
                  <a:pt x="0" y="115785"/>
                </a:lnTo>
                <a:close/>
              </a:path>
            </a:pathLst>
          </a:custGeom>
          <a:gradFill>
            <a:gsLst>
              <a:gs pos="0">
                <a:srgbClr val="FFFFFF">
                  <a:alpha val="9803"/>
                </a:srgbClr>
              </a:gs>
              <a:gs pos="100000">
                <a:srgbClr val="FFFFFF">
                  <a:alpha val="24705"/>
                </a:srgbClr>
              </a:gs>
            </a:gsLst>
            <a:lin ang="0" scaled="0"/>
          </a:gra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grpSp>
        <p:nvGrpSpPr>
          <p:cNvPr id="58" name="Shape 283"/>
          <p:cNvGrpSpPr/>
          <p:nvPr/>
        </p:nvGrpSpPr>
        <p:grpSpPr>
          <a:xfrm>
            <a:off x="3206446" y="4185545"/>
            <a:ext cx="305199" cy="319996"/>
            <a:chOff x="5961125" y="1623900"/>
            <a:chExt cx="427450" cy="448175"/>
          </a:xfrm>
        </p:grpSpPr>
        <p:sp>
          <p:nvSpPr>
            <p:cNvPr id="59" name="Shape 284"/>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 name="Shape 285"/>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 name="Shape 286"/>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 name="Shape 287"/>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 name="Shape 288"/>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 name="Shape 289"/>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 name="Shape 290"/>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69" name="Shape 269"/>
          <p:cNvSpPr txBox="1"/>
          <p:nvPr/>
        </p:nvSpPr>
        <p:spPr>
          <a:xfrm>
            <a:off x="4536252" y="3973739"/>
            <a:ext cx="1599372" cy="574200"/>
          </a:xfrm>
          <a:prstGeom prst="rect">
            <a:avLst/>
          </a:prstGeom>
          <a:noFill/>
          <a:ln>
            <a:noFill/>
          </a:ln>
        </p:spPr>
        <p:txBody>
          <a:bodyPr lIns="91425" tIns="45700" rIns="91425" bIns="45700" anchor="ctr" anchorCtr="0">
            <a:noAutofit/>
          </a:bodyPr>
          <a:lstStyle/>
          <a:p>
            <a:pPr marL="0" marR="0" lvl="0" indent="0" algn="l" rtl="0">
              <a:lnSpc>
                <a:spcPct val="83333"/>
              </a:lnSpc>
              <a:spcBef>
                <a:spcPts val="0"/>
              </a:spcBef>
              <a:buSzPct val="25000"/>
              <a:buNone/>
            </a:pPr>
            <a:r>
              <a:rPr lang="zh-CN" altLang="en-US" sz="1200" b="1" i="0" u="none" strike="noStrike" cap="none" dirty="0" smtClean="0">
                <a:solidFill>
                  <a:srgbClr val="FFFFFF"/>
                </a:solidFill>
                <a:latin typeface="Nixie One"/>
                <a:ea typeface="Nixie One"/>
                <a:cs typeface="Nixie One"/>
                <a:sym typeface="Nixie One"/>
              </a:rPr>
              <a:t>总结与展望</a:t>
            </a:r>
            <a:endParaRPr lang="en" sz="1200" b="1" i="0" u="none" strike="noStrike" cap="none" dirty="0">
              <a:solidFill>
                <a:srgbClr val="FFFFFF"/>
              </a:solidFill>
              <a:latin typeface="Nixie One"/>
              <a:ea typeface="Nixie One"/>
              <a:cs typeface="Nixie One"/>
              <a:sym typeface="Nixie One"/>
            </a:endParaRPr>
          </a:p>
          <a:p>
            <a:pPr lvl="0" rtl="0">
              <a:spcBef>
                <a:spcPts val="0"/>
              </a:spcBef>
              <a:buSzPct val="25000"/>
              <a:buNone/>
            </a:pPr>
            <a:r>
              <a:rPr lang="en-US" sz="1000" dirty="0" smtClean="0">
                <a:solidFill>
                  <a:schemeClr val="lt1"/>
                </a:solidFill>
                <a:latin typeface="Nixie One"/>
                <a:ea typeface="Nixie One"/>
                <a:cs typeface="Nixie One"/>
                <a:sym typeface="Nixie One"/>
              </a:rPr>
              <a:t>Conclusion</a:t>
            </a:r>
            <a:r>
              <a:rPr lang="zh-CN" altLang="en-US" sz="1000" dirty="0" smtClean="0">
                <a:solidFill>
                  <a:schemeClr val="lt1"/>
                </a:solidFill>
                <a:latin typeface="Nixie One"/>
                <a:ea typeface="Nixie One"/>
                <a:cs typeface="Nixie One"/>
                <a:sym typeface="Nixie One"/>
              </a:rPr>
              <a:t> </a:t>
            </a:r>
            <a:r>
              <a:rPr lang="en-US" altLang="zh-CN" sz="1000" dirty="0" smtClean="0">
                <a:solidFill>
                  <a:schemeClr val="lt1"/>
                </a:solidFill>
                <a:latin typeface="Nixie One"/>
                <a:ea typeface="Nixie One"/>
                <a:cs typeface="Nixie One"/>
                <a:sym typeface="Nixie One"/>
              </a:rPr>
              <a:t>&amp;</a:t>
            </a:r>
            <a:r>
              <a:rPr lang="zh-CN" altLang="en-US" sz="1000" dirty="0" smtClean="0">
                <a:solidFill>
                  <a:schemeClr val="lt1"/>
                </a:solidFill>
                <a:latin typeface="Nixie One"/>
                <a:ea typeface="Nixie One"/>
                <a:cs typeface="Nixie One"/>
                <a:sym typeface="Nixie One"/>
              </a:rPr>
              <a:t> </a:t>
            </a:r>
            <a:r>
              <a:rPr lang="en-US" altLang="zh-CN" sz="1000" dirty="0" smtClean="0">
                <a:solidFill>
                  <a:schemeClr val="lt1"/>
                </a:solidFill>
                <a:latin typeface="Nixie One"/>
                <a:ea typeface="Nixie One"/>
                <a:cs typeface="Nixie One"/>
                <a:sym typeface="Nixie One"/>
              </a:rPr>
              <a:t>Future</a:t>
            </a:r>
            <a:r>
              <a:rPr lang="zh-CN" altLang="en-US" sz="1000" dirty="0" smtClean="0">
                <a:solidFill>
                  <a:schemeClr val="lt1"/>
                </a:solidFill>
                <a:latin typeface="Nixie One"/>
                <a:ea typeface="Nixie One"/>
                <a:cs typeface="Nixie One"/>
                <a:sym typeface="Nixie One"/>
              </a:rPr>
              <a:t> </a:t>
            </a:r>
            <a:r>
              <a:rPr lang="en-US" altLang="zh-CN" sz="1000" dirty="0" smtClean="0">
                <a:solidFill>
                  <a:schemeClr val="lt1"/>
                </a:solidFill>
                <a:latin typeface="Nixie One"/>
                <a:ea typeface="Nixie One"/>
                <a:cs typeface="Nixie One"/>
                <a:sym typeface="Nixie One"/>
              </a:rPr>
              <a:t>work</a:t>
            </a:r>
            <a:endParaRPr lang="en" sz="1000" dirty="0">
              <a:solidFill>
                <a:schemeClr val="lt1"/>
              </a:solidFill>
              <a:latin typeface="Nixie One"/>
              <a:ea typeface="Nixie One"/>
              <a:cs typeface="Nixie One"/>
              <a:sym typeface="Nixie One"/>
            </a:endParaRPr>
          </a:p>
        </p:txBody>
      </p:sp>
      <p:cxnSp>
        <p:nvCxnSpPr>
          <p:cNvPr id="70" name="Shape 268"/>
          <p:cNvCxnSpPr/>
          <p:nvPr/>
        </p:nvCxnSpPr>
        <p:spPr>
          <a:xfrm>
            <a:off x="4475622" y="4054114"/>
            <a:ext cx="0" cy="392999"/>
          </a:xfrm>
          <a:prstGeom prst="straightConnector1">
            <a:avLst/>
          </a:prstGeom>
          <a:noFill/>
          <a:ln w="9525" cap="rnd" cmpd="sng">
            <a:solidFill>
              <a:srgbClr val="FFFFFF"/>
            </a:solidFill>
            <a:prstDash val="solid"/>
            <a:round/>
            <a:headEnd type="none" w="med" len="med"/>
            <a:tailEnd type="none" w="med" len="med"/>
          </a:ln>
        </p:spPr>
      </p:cxnSp>
      <p:sp>
        <p:nvSpPr>
          <p:cNvPr id="71" name="Shape 267"/>
          <p:cNvSpPr txBox="1"/>
          <p:nvPr/>
        </p:nvSpPr>
        <p:spPr>
          <a:xfrm>
            <a:off x="3892795" y="3999822"/>
            <a:ext cx="596699" cy="449700"/>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 sz="2400" b="1" i="0" u="none" strike="noStrike" cap="none" dirty="0" smtClean="0">
                <a:solidFill>
                  <a:srgbClr val="FFFFFF"/>
                </a:solidFill>
                <a:latin typeface="Nixie One"/>
                <a:ea typeface="Nixie One"/>
                <a:cs typeface="Nixie One"/>
                <a:sym typeface="Nixie One"/>
              </a:rPr>
              <a:t>0</a:t>
            </a:r>
            <a:r>
              <a:rPr lang="en-US" altLang="zh-CN" sz="2400" b="1" i="0" u="none" strike="noStrike" cap="none" dirty="0" smtClean="0">
                <a:solidFill>
                  <a:srgbClr val="FFFFFF"/>
                </a:solidFill>
                <a:latin typeface="Nixie One"/>
                <a:ea typeface="Nixie One"/>
                <a:cs typeface="Nixie One"/>
                <a:sym typeface="Nixie One"/>
              </a:rPr>
              <a:t>5</a:t>
            </a:r>
            <a:endParaRPr lang="en" sz="2400" b="1" i="0" u="none" strike="noStrike" cap="none" dirty="0">
              <a:solidFill>
                <a:srgbClr val="FFFFFF"/>
              </a:solidFill>
              <a:latin typeface="Nixie One"/>
              <a:ea typeface="Nixie One"/>
              <a:cs typeface="Nixie One"/>
              <a:sym typeface="Nixie One"/>
            </a:endParaRPr>
          </a:p>
        </p:txBody>
      </p:sp>
      <p:sp>
        <p:nvSpPr>
          <p:cNvPr id="6" name="文本框 5"/>
          <p:cNvSpPr txBox="1"/>
          <p:nvPr/>
        </p:nvSpPr>
        <p:spPr>
          <a:xfrm>
            <a:off x="6217920" y="4963886"/>
            <a:ext cx="184731" cy="307777"/>
          </a:xfrm>
          <a:prstGeom prst="rect">
            <a:avLst/>
          </a:prstGeom>
          <a:noFill/>
        </p:spPr>
        <p:txBody>
          <a:bodyPr wrap="none" rtlCol="0">
            <a:spAutoFit/>
          </a:bodyPr>
          <a:lstStyle/>
          <a:p>
            <a:endParaRPr kumimoji="1" lang="zh-CN" altLang="en-US" dirty="0"/>
          </a:p>
        </p:txBody>
      </p:sp>
      <p:grpSp>
        <p:nvGrpSpPr>
          <p:cNvPr id="73" name="Shape 627"/>
          <p:cNvGrpSpPr/>
          <p:nvPr/>
        </p:nvGrpSpPr>
        <p:grpSpPr>
          <a:xfrm>
            <a:off x="3162036" y="3440503"/>
            <a:ext cx="313910" cy="227819"/>
            <a:chOff x="3932350" y="3714775"/>
            <a:chExt cx="439650" cy="319075"/>
          </a:xfrm>
        </p:grpSpPr>
        <p:sp>
          <p:nvSpPr>
            <p:cNvPr id="74" name="Shape 628"/>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 name="Shape 629"/>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 name="Shape 630"/>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 name="Shape 631"/>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 name="Shape 632"/>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94258042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48"/>
                                        </p:tgtEl>
                                        <p:attrNameLst>
                                          <p:attrName>style.visibility</p:attrName>
                                        </p:attrNameLst>
                                      </p:cBhvr>
                                      <p:to>
                                        <p:strVal val="visible"/>
                                      </p:to>
                                    </p:set>
                                    <p:anim calcmode="lin" valueType="num">
                                      <p:cBhvr additive="base">
                                        <p:cTn id="7" dur="500" fill="hold"/>
                                        <p:tgtEl>
                                          <p:spTgt spid="248"/>
                                        </p:tgtEl>
                                        <p:attrNameLst>
                                          <p:attrName>ppt_x</p:attrName>
                                        </p:attrNameLst>
                                      </p:cBhvr>
                                      <p:tavLst>
                                        <p:tav tm="0">
                                          <p:val>
                                            <p:strVal val="1+#ppt_w/2"/>
                                          </p:val>
                                        </p:tav>
                                        <p:tav tm="100000">
                                          <p:val>
                                            <p:strVal val="#ppt_x"/>
                                          </p:val>
                                        </p:tav>
                                      </p:tavLst>
                                    </p:anim>
                                    <p:anim calcmode="lin" valueType="num">
                                      <p:cBhvr additive="base">
                                        <p:cTn id="8" dur="500" fill="hold"/>
                                        <p:tgtEl>
                                          <p:spTgt spid="24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49"/>
                                        </p:tgtEl>
                                        <p:attrNameLst>
                                          <p:attrName>style.visibility</p:attrName>
                                        </p:attrNameLst>
                                      </p:cBhvr>
                                      <p:to>
                                        <p:strVal val="visible"/>
                                      </p:to>
                                    </p:set>
                                    <p:anim calcmode="lin" valueType="num">
                                      <p:cBhvr additive="base">
                                        <p:cTn id="12" dur="500" fill="hold"/>
                                        <p:tgtEl>
                                          <p:spTgt spid="249"/>
                                        </p:tgtEl>
                                        <p:attrNameLst>
                                          <p:attrName>ppt_x</p:attrName>
                                        </p:attrNameLst>
                                      </p:cBhvr>
                                      <p:tavLst>
                                        <p:tav tm="0">
                                          <p:val>
                                            <p:strVal val="1+#ppt_w/2"/>
                                          </p:val>
                                        </p:tav>
                                        <p:tav tm="100000">
                                          <p:val>
                                            <p:strVal val="#ppt_x"/>
                                          </p:val>
                                        </p:tav>
                                      </p:tavLst>
                                    </p:anim>
                                    <p:anim calcmode="lin" valueType="num">
                                      <p:cBhvr additive="base">
                                        <p:cTn id="13" dur="500" fill="hold"/>
                                        <p:tgtEl>
                                          <p:spTgt spid="24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55"/>
                                        </p:tgtEl>
                                        <p:attrNameLst>
                                          <p:attrName>style.visibility</p:attrName>
                                        </p:attrNameLst>
                                      </p:cBhvr>
                                      <p:to>
                                        <p:strVal val="visible"/>
                                      </p:to>
                                    </p:set>
                                    <p:anim calcmode="lin" valueType="num">
                                      <p:cBhvr additive="base">
                                        <p:cTn id="17" dur="500" fill="hold"/>
                                        <p:tgtEl>
                                          <p:spTgt spid="255"/>
                                        </p:tgtEl>
                                        <p:attrNameLst>
                                          <p:attrName>ppt_x</p:attrName>
                                        </p:attrNameLst>
                                      </p:cBhvr>
                                      <p:tavLst>
                                        <p:tav tm="0">
                                          <p:val>
                                            <p:strVal val="1+#ppt_w/2"/>
                                          </p:val>
                                        </p:tav>
                                        <p:tav tm="100000">
                                          <p:val>
                                            <p:strVal val="#ppt_x"/>
                                          </p:val>
                                        </p:tav>
                                      </p:tavLst>
                                    </p:anim>
                                    <p:anim calcmode="lin" valueType="num">
                                      <p:cBhvr additive="base">
                                        <p:cTn id="18" dur="500" fill="hold"/>
                                        <p:tgtEl>
                                          <p:spTgt spid="2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 grpId="0" animBg="1"/>
      <p:bldP spid="249" grpId="0" animBg="1"/>
      <p:bldP spid="25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5" y="6746"/>
            <a:ext cx="3208799" cy="1028700"/>
          </a:xfrm>
          <a:prstGeom prst="rect">
            <a:avLst/>
          </a:prstGeom>
        </p:spPr>
        <p:txBody>
          <a:bodyPr lIns="91425" tIns="91425" rIns="91425" bIns="91425" anchor="ctr" anchorCtr="0">
            <a:noAutofit/>
          </a:bodyPr>
          <a:lstStyle/>
          <a:p>
            <a:pPr lvl="0"/>
            <a:r>
              <a:rPr kumimoji="1" lang="zh-CN" altLang="en-US" dirty="0"/>
              <a:t>基于逆近邻数</a:t>
            </a:r>
            <a:r>
              <a:rPr kumimoji="1" lang="zh-CN" altLang="en-US" dirty="0">
                <a:solidFill>
                  <a:schemeClr val="bg1"/>
                </a:solidFill>
              </a:rPr>
              <a:t>偏度</a:t>
            </a:r>
            <a:r>
              <a:rPr kumimoji="1" lang="zh-CN" altLang="en-US" dirty="0"/>
              <a:t>的降维方法 </a:t>
            </a:r>
            <a:endParaRPr lang="en" dirty="0"/>
          </a:p>
        </p:txBody>
      </p:sp>
      <p:sp>
        <p:nvSpPr>
          <p:cNvPr id="2" name="TextBox 1"/>
          <p:cNvSpPr txBox="1"/>
          <p:nvPr/>
        </p:nvSpPr>
        <p:spPr>
          <a:xfrm>
            <a:off x="4478694" y="1231641"/>
            <a:ext cx="184731" cy="307777"/>
          </a:xfrm>
          <a:prstGeom prst="rect">
            <a:avLst/>
          </a:prstGeom>
          <a:noFill/>
        </p:spPr>
        <p:txBody>
          <a:bodyPr wrap="none" rtlCol="0">
            <a:spAutoFit/>
          </a:bodyPr>
          <a:lstStyle/>
          <a:p>
            <a:endParaRPr lang="en-US" dirty="0"/>
          </a:p>
        </p:txBody>
      </p:sp>
      <p:sp>
        <p:nvSpPr>
          <p:cNvPr id="18" name="TextBox 17"/>
          <p:cNvSpPr txBox="1"/>
          <p:nvPr/>
        </p:nvSpPr>
        <p:spPr>
          <a:xfrm>
            <a:off x="307177" y="321041"/>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03</a:t>
            </a:r>
            <a:endParaRPr lang="en-US" sz="2000" b="1" dirty="0">
              <a:solidFill>
                <a:schemeClr val="bg1"/>
              </a:solidFill>
              <a:latin typeface="Roboto Slab" charset="0"/>
              <a:ea typeface="Roboto Slab" charset="0"/>
              <a:cs typeface="Roboto Slab" charset="0"/>
            </a:endParaRPr>
          </a:p>
        </p:txBody>
      </p:sp>
      <p:pic>
        <p:nvPicPr>
          <p:cNvPr id="6" name="图片 5"/>
          <p:cNvPicPr/>
          <p:nvPr/>
        </p:nvPicPr>
        <p:blipFill>
          <a:blip r:embed="rId3" cstate="print">
            <a:extLst>
              <a:ext uri="{28A0092B-C50C-407E-A947-70E740481C1C}">
                <a14:useLocalDpi xmlns:a14="http://schemas.microsoft.com/office/drawing/2010/main" val="0"/>
              </a:ext>
            </a:extLst>
          </a:blip>
          <a:stretch>
            <a:fillRect/>
          </a:stretch>
        </p:blipFill>
        <p:spPr>
          <a:xfrm>
            <a:off x="1885950" y="1133093"/>
            <a:ext cx="7193903" cy="3534158"/>
          </a:xfrm>
          <a:prstGeom prst="rect">
            <a:avLst/>
          </a:prstGeom>
        </p:spPr>
      </p:pic>
      <p:grpSp>
        <p:nvGrpSpPr>
          <p:cNvPr id="7" name="Group 13"/>
          <p:cNvGrpSpPr>
            <a:grpSpLocks/>
          </p:cNvGrpSpPr>
          <p:nvPr/>
        </p:nvGrpSpPr>
        <p:grpSpPr bwMode="auto">
          <a:xfrm>
            <a:off x="2996816" y="1738334"/>
            <a:ext cx="2811464" cy="2209800"/>
            <a:chOff x="437" y="1392"/>
            <a:chExt cx="1771" cy="1392"/>
          </a:xfrm>
        </p:grpSpPr>
        <p:sp>
          <p:nvSpPr>
            <p:cNvPr id="8" name="Oval 9"/>
            <p:cNvSpPr>
              <a:spLocks noChangeArrowheads="1"/>
            </p:cNvSpPr>
            <p:nvPr/>
          </p:nvSpPr>
          <p:spPr bwMode="auto">
            <a:xfrm>
              <a:off x="1680" y="1392"/>
              <a:ext cx="528" cy="1392"/>
            </a:xfrm>
            <a:prstGeom prst="ellipse">
              <a:avLst/>
            </a:prstGeom>
            <a:noFill/>
            <a:ln w="38100">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m"/>
                <a:defRPr sz="3200">
                  <a:solidFill>
                    <a:schemeClr val="tx1"/>
                  </a:solidFill>
                  <a:latin typeface="Arial" charset="0"/>
                </a:defRPr>
              </a:lvl1pPr>
              <a:lvl2pPr marL="742950" indent="-285750">
                <a:spcBef>
                  <a:spcPct val="20000"/>
                </a:spcBef>
                <a:buClr>
                  <a:schemeClr val="bg2"/>
                </a:buClr>
                <a:buSzPct val="75000"/>
                <a:buFont typeface="Wingdings" charset="2"/>
                <a:buChar char="m"/>
                <a:defRPr sz="3200">
                  <a:solidFill>
                    <a:schemeClr val="tx1"/>
                  </a:solidFill>
                  <a:latin typeface="Arial" charset="0"/>
                </a:defRPr>
              </a:lvl2pPr>
              <a:lvl3pPr marL="1143000" indent="-228600">
                <a:spcBef>
                  <a:spcPct val="20000"/>
                </a:spcBef>
                <a:buClr>
                  <a:schemeClr val="bg2"/>
                </a:buClr>
                <a:buSzPct val="75000"/>
                <a:buFont typeface="Wingdings" charset="2"/>
                <a:buChar char="m"/>
                <a:defRPr sz="3200">
                  <a:solidFill>
                    <a:schemeClr val="tx1"/>
                  </a:solidFill>
                  <a:latin typeface="Arial" charset="0"/>
                </a:defRPr>
              </a:lvl3pPr>
              <a:lvl4pPr marL="1600200" indent="-228600">
                <a:spcBef>
                  <a:spcPct val="20000"/>
                </a:spcBef>
                <a:buClr>
                  <a:schemeClr val="bg2"/>
                </a:buClr>
                <a:buSzPct val="75000"/>
                <a:buFont typeface="Wingdings" charset="2"/>
                <a:buChar char="m"/>
                <a:defRPr sz="3200">
                  <a:solidFill>
                    <a:schemeClr val="tx1"/>
                  </a:solidFill>
                  <a:latin typeface="Arial" charset="0"/>
                </a:defRPr>
              </a:lvl4pPr>
              <a:lvl5pPr marL="2057400" indent="-228600">
                <a:spcBef>
                  <a:spcPct val="20000"/>
                </a:spcBef>
                <a:buClr>
                  <a:schemeClr val="bg2"/>
                </a:buClr>
                <a:buSzPct val="75000"/>
                <a:buFont typeface="Wingdings" charset="2"/>
                <a:buChar char="m"/>
                <a:defRPr sz="3200">
                  <a:solidFill>
                    <a:schemeClr val="tx1"/>
                  </a:solidFill>
                  <a:latin typeface="Arial" charset="0"/>
                </a:defRPr>
              </a:lvl5pPr>
              <a:lvl6pPr marL="2514600" indent="-228600" eaLnBrk="0" fontAlgn="base" hangingPunct="0">
                <a:spcBef>
                  <a:spcPct val="20000"/>
                </a:spcBef>
                <a:spcAft>
                  <a:spcPct val="0"/>
                </a:spcAft>
                <a:buClr>
                  <a:schemeClr val="bg2"/>
                </a:buClr>
                <a:buSzPct val="75000"/>
                <a:buFont typeface="Wingdings" charset="2"/>
                <a:buChar char="m"/>
                <a:defRPr sz="3200">
                  <a:solidFill>
                    <a:schemeClr val="tx1"/>
                  </a:solidFill>
                  <a:latin typeface="Arial" charset="0"/>
                </a:defRPr>
              </a:lvl6pPr>
              <a:lvl7pPr marL="2971800" indent="-228600" eaLnBrk="0" fontAlgn="base" hangingPunct="0">
                <a:spcBef>
                  <a:spcPct val="20000"/>
                </a:spcBef>
                <a:spcAft>
                  <a:spcPct val="0"/>
                </a:spcAft>
                <a:buClr>
                  <a:schemeClr val="bg2"/>
                </a:buClr>
                <a:buSzPct val="75000"/>
                <a:buFont typeface="Wingdings" charset="2"/>
                <a:buChar char="m"/>
                <a:defRPr sz="3200">
                  <a:solidFill>
                    <a:schemeClr val="tx1"/>
                  </a:solidFill>
                  <a:latin typeface="Arial" charset="0"/>
                </a:defRPr>
              </a:lvl7pPr>
              <a:lvl8pPr marL="3429000" indent="-228600" eaLnBrk="0" fontAlgn="base" hangingPunct="0">
                <a:spcBef>
                  <a:spcPct val="20000"/>
                </a:spcBef>
                <a:spcAft>
                  <a:spcPct val="0"/>
                </a:spcAft>
                <a:buClr>
                  <a:schemeClr val="bg2"/>
                </a:buClr>
                <a:buSzPct val="75000"/>
                <a:buFont typeface="Wingdings" charset="2"/>
                <a:buChar char="m"/>
                <a:defRPr sz="3200">
                  <a:solidFill>
                    <a:schemeClr val="tx1"/>
                  </a:solidFill>
                  <a:latin typeface="Arial" charset="0"/>
                </a:defRPr>
              </a:lvl8pPr>
              <a:lvl9pPr marL="3886200" indent="-228600" eaLnBrk="0" fontAlgn="base" hangingPunct="0">
                <a:spcBef>
                  <a:spcPct val="20000"/>
                </a:spcBef>
                <a:spcAft>
                  <a:spcPct val="0"/>
                </a:spcAft>
                <a:buClr>
                  <a:schemeClr val="bg2"/>
                </a:buClr>
                <a:buSzPct val="75000"/>
                <a:buFont typeface="Wingdings" charset="2"/>
                <a:buChar char="m"/>
                <a:defRPr sz="3200">
                  <a:solidFill>
                    <a:schemeClr val="tx1"/>
                  </a:solidFill>
                  <a:latin typeface="Arial" charset="0"/>
                </a:defRPr>
              </a:lvl9pPr>
            </a:lstStyle>
            <a:p>
              <a:pPr eaLnBrk="1" hangingPunct="1"/>
              <a:endParaRPr lang="zh-CN" altLang="en-US"/>
            </a:p>
          </p:txBody>
        </p:sp>
        <p:sp>
          <p:nvSpPr>
            <p:cNvPr id="9" name="Line 11"/>
            <p:cNvSpPr>
              <a:spLocks noChangeShapeType="1"/>
            </p:cNvSpPr>
            <p:nvPr/>
          </p:nvSpPr>
          <p:spPr bwMode="auto">
            <a:xfrm>
              <a:off x="1104" y="1741"/>
              <a:ext cx="576" cy="217"/>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0" name="Text Box 12"/>
            <p:cNvSpPr txBox="1">
              <a:spLocks noChangeArrowheads="1"/>
            </p:cNvSpPr>
            <p:nvPr/>
          </p:nvSpPr>
          <p:spPr bwMode="auto">
            <a:xfrm>
              <a:off x="437" y="1625"/>
              <a:ext cx="89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342900" indent="-342900">
                <a:spcBef>
                  <a:spcPct val="20000"/>
                </a:spcBef>
                <a:buClr>
                  <a:schemeClr val="bg2"/>
                </a:buClr>
                <a:buSzPct val="75000"/>
                <a:buFont typeface="Wingdings" charset="2"/>
                <a:buChar char="m"/>
                <a:defRPr sz="3200">
                  <a:solidFill>
                    <a:schemeClr val="tx1"/>
                  </a:solidFill>
                  <a:latin typeface="Arial" charset="0"/>
                </a:defRPr>
              </a:lvl1pPr>
              <a:lvl2pPr marL="742950" indent="-285750">
                <a:spcBef>
                  <a:spcPct val="20000"/>
                </a:spcBef>
                <a:buClr>
                  <a:schemeClr val="bg2"/>
                </a:buClr>
                <a:buSzPct val="75000"/>
                <a:buFont typeface="Wingdings" charset="2"/>
                <a:buChar char="m"/>
                <a:defRPr sz="3200">
                  <a:solidFill>
                    <a:schemeClr val="tx1"/>
                  </a:solidFill>
                  <a:latin typeface="Arial" charset="0"/>
                </a:defRPr>
              </a:lvl2pPr>
              <a:lvl3pPr marL="1143000" indent="-228600">
                <a:spcBef>
                  <a:spcPct val="20000"/>
                </a:spcBef>
                <a:buClr>
                  <a:schemeClr val="bg2"/>
                </a:buClr>
                <a:buSzPct val="75000"/>
                <a:buFont typeface="Wingdings" charset="2"/>
                <a:buChar char="m"/>
                <a:defRPr sz="3200">
                  <a:solidFill>
                    <a:schemeClr val="tx1"/>
                  </a:solidFill>
                  <a:latin typeface="Arial" charset="0"/>
                </a:defRPr>
              </a:lvl3pPr>
              <a:lvl4pPr marL="1600200" indent="-228600">
                <a:spcBef>
                  <a:spcPct val="20000"/>
                </a:spcBef>
                <a:buClr>
                  <a:schemeClr val="bg2"/>
                </a:buClr>
                <a:buSzPct val="75000"/>
                <a:buFont typeface="Wingdings" charset="2"/>
                <a:buChar char="m"/>
                <a:defRPr sz="3200">
                  <a:solidFill>
                    <a:schemeClr val="tx1"/>
                  </a:solidFill>
                  <a:latin typeface="Arial" charset="0"/>
                </a:defRPr>
              </a:lvl4pPr>
              <a:lvl5pPr marL="2057400" indent="-228600">
                <a:spcBef>
                  <a:spcPct val="20000"/>
                </a:spcBef>
                <a:buClr>
                  <a:schemeClr val="bg2"/>
                </a:buClr>
                <a:buSzPct val="75000"/>
                <a:buFont typeface="Wingdings" charset="2"/>
                <a:buChar char="m"/>
                <a:defRPr sz="3200">
                  <a:solidFill>
                    <a:schemeClr val="tx1"/>
                  </a:solidFill>
                  <a:latin typeface="Arial" charset="0"/>
                </a:defRPr>
              </a:lvl5pPr>
              <a:lvl6pPr marL="2514600" indent="-228600" eaLnBrk="0" fontAlgn="base" hangingPunct="0">
                <a:spcBef>
                  <a:spcPct val="20000"/>
                </a:spcBef>
                <a:spcAft>
                  <a:spcPct val="0"/>
                </a:spcAft>
                <a:buClr>
                  <a:schemeClr val="bg2"/>
                </a:buClr>
                <a:buSzPct val="75000"/>
                <a:buFont typeface="Wingdings" charset="2"/>
                <a:buChar char="m"/>
                <a:defRPr sz="3200">
                  <a:solidFill>
                    <a:schemeClr val="tx1"/>
                  </a:solidFill>
                  <a:latin typeface="Arial" charset="0"/>
                </a:defRPr>
              </a:lvl6pPr>
              <a:lvl7pPr marL="2971800" indent="-228600" eaLnBrk="0" fontAlgn="base" hangingPunct="0">
                <a:spcBef>
                  <a:spcPct val="20000"/>
                </a:spcBef>
                <a:spcAft>
                  <a:spcPct val="0"/>
                </a:spcAft>
                <a:buClr>
                  <a:schemeClr val="bg2"/>
                </a:buClr>
                <a:buSzPct val="75000"/>
                <a:buFont typeface="Wingdings" charset="2"/>
                <a:buChar char="m"/>
                <a:defRPr sz="3200">
                  <a:solidFill>
                    <a:schemeClr val="tx1"/>
                  </a:solidFill>
                  <a:latin typeface="Arial" charset="0"/>
                </a:defRPr>
              </a:lvl7pPr>
              <a:lvl8pPr marL="3429000" indent="-228600" eaLnBrk="0" fontAlgn="base" hangingPunct="0">
                <a:spcBef>
                  <a:spcPct val="20000"/>
                </a:spcBef>
                <a:spcAft>
                  <a:spcPct val="0"/>
                </a:spcAft>
                <a:buClr>
                  <a:schemeClr val="bg2"/>
                </a:buClr>
                <a:buSzPct val="75000"/>
                <a:buFont typeface="Wingdings" charset="2"/>
                <a:buChar char="m"/>
                <a:defRPr sz="3200">
                  <a:solidFill>
                    <a:schemeClr val="tx1"/>
                  </a:solidFill>
                  <a:latin typeface="Arial" charset="0"/>
                </a:defRPr>
              </a:lvl8pPr>
              <a:lvl9pPr marL="3886200" indent="-228600" eaLnBrk="0" fontAlgn="base" hangingPunct="0">
                <a:spcBef>
                  <a:spcPct val="20000"/>
                </a:spcBef>
                <a:spcAft>
                  <a:spcPct val="0"/>
                </a:spcAft>
                <a:buClr>
                  <a:schemeClr val="bg2"/>
                </a:buClr>
                <a:buSzPct val="75000"/>
                <a:buFont typeface="Wingdings" charset="2"/>
                <a:buChar char="m"/>
                <a:defRPr sz="3200">
                  <a:solidFill>
                    <a:schemeClr val="tx1"/>
                  </a:solidFill>
                  <a:latin typeface="Arial" charset="0"/>
                </a:defRPr>
              </a:lvl9pPr>
            </a:lstStyle>
            <a:p>
              <a:pPr eaLnBrk="1" hangingPunct="1">
                <a:spcBef>
                  <a:spcPct val="50000"/>
                </a:spcBef>
                <a:buFont typeface="Wingdings" charset="2"/>
                <a:buNone/>
              </a:pPr>
              <a:r>
                <a:rPr lang="zh-CN" altLang="en-US" sz="1800" b="1" dirty="0" smtClean="0">
                  <a:solidFill>
                    <a:srgbClr val="FF0000"/>
                  </a:solidFill>
                  <a:ea typeface="宋体" charset="-122"/>
                </a:rPr>
                <a:t>本征维数</a:t>
              </a:r>
              <a:endParaRPr lang="en-US" altLang="zh-CN" sz="1800" b="1" dirty="0">
                <a:solidFill>
                  <a:srgbClr val="FF0000"/>
                </a:solidFill>
                <a:ea typeface="宋体" charset="-122"/>
              </a:endParaRPr>
            </a:p>
          </p:txBody>
        </p:sp>
      </p:grpSp>
      <mc:AlternateContent xmlns:mc="http://schemas.openxmlformats.org/markup-compatibility/2006" xmlns:a14="http://schemas.microsoft.com/office/drawing/2010/main">
        <mc:Choice Requires="a14">
          <p:sp>
            <p:nvSpPr>
              <p:cNvPr id="11" name="文本占位符 2"/>
              <p:cNvSpPr>
                <a:spLocks noGrp="1"/>
              </p:cNvSpPr>
              <p:nvPr>
                <p:ph type="body" idx="1"/>
              </p:nvPr>
            </p:nvSpPr>
            <p:spPr>
              <a:xfrm>
                <a:off x="419251" y="2251097"/>
                <a:ext cx="1314300" cy="2139243"/>
              </a:xfrm>
            </p:spPr>
            <p:txBody>
              <a:bodyPr/>
              <a:lstStyle/>
              <a:p>
                <a:r>
                  <a:rPr lang="zh-CN" altLang="en-US" sz="1400" dirty="0" smtClean="0"/>
                  <a:t>数据集：</a:t>
                </a:r>
                <a:r>
                  <a:rPr lang="en-US" altLang="zh-CN" sz="1400" dirty="0" smtClean="0"/>
                  <a:t>UCI</a:t>
                </a:r>
                <a:r>
                  <a:rPr lang="zh-CN" altLang="en-US" sz="1400" dirty="0" smtClean="0"/>
                  <a:t>机器学习库</a:t>
                </a:r>
                <a:endParaRPr lang="en-US" altLang="zh-CN" sz="1400" dirty="0" smtClean="0"/>
              </a:p>
              <a:p>
                <a:pPr algn="just"/>
                <a:r>
                  <a:rPr lang="zh-CN" altLang="en-US" sz="1400" dirty="0" smtClean="0"/>
                  <a:t>近邻数：</a:t>
                </a:r>
                <a14:m>
                  <m:oMath xmlns:m="http://schemas.openxmlformats.org/officeDocument/2006/math">
                    <m:r>
                      <a:rPr lang="en-US" altLang="zh-CN" sz="1400" i="1" dirty="0" smtClean="0">
                        <a:latin typeface="Cambria Math" charset="0"/>
                      </a:rPr>
                      <m:t>𝑘</m:t>
                    </m:r>
                    <m:r>
                      <a:rPr lang="en-US" altLang="zh-CN" sz="1400" i="1" dirty="0" smtClean="0">
                        <a:latin typeface="Cambria Math" charset="0"/>
                      </a:rPr>
                      <m:t>=10</m:t>
                    </m:r>
                  </m:oMath>
                </a14:m>
                <a:r>
                  <a:rPr lang="zh-CN" altLang="en-US" sz="1400" dirty="0" smtClean="0"/>
                  <a:t>（当</a:t>
                </a:r>
                <a:r>
                  <a:rPr lang="en-US" altLang="zh-CN" sz="1400" i="1" dirty="0" smtClean="0"/>
                  <a:t>k</a:t>
                </a:r>
                <a:r>
                  <a:rPr lang="zh-CN" altLang="en-US" sz="1400" dirty="0" smtClean="0"/>
                  <a:t>为其它值时也可获得类似的结果）</a:t>
                </a:r>
                <a:endParaRPr lang="en-US" altLang="zh-CN" sz="1400" dirty="0"/>
              </a:p>
            </p:txBody>
          </p:sp>
        </mc:Choice>
        <mc:Fallback xmlns="">
          <p:sp>
            <p:nvSpPr>
              <p:cNvPr id="11" name="文本占位符 2"/>
              <p:cNvSpPr>
                <a:spLocks noGrp="1" noRot="1" noChangeAspect="1" noMove="1" noResize="1" noEditPoints="1" noAdjustHandles="1" noChangeArrowheads="1" noChangeShapeType="1" noTextEdit="1"/>
              </p:cNvSpPr>
              <p:nvPr>
                <p:ph type="body" idx="1"/>
              </p:nvPr>
            </p:nvSpPr>
            <p:spPr>
              <a:xfrm>
                <a:off x="419251" y="2251097"/>
                <a:ext cx="1314300" cy="2139243"/>
              </a:xfrm>
              <a:blipFill rotWithShape="0">
                <a:blip r:embed="rId4"/>
                <a:stretch>
                  <a:fillRect l="-1395" r="-14884"/>
                </a:stretch>
              </a:blipFill>
            </p:spPr>
            <p:txBody>
              <a:bodyPr/>
              <a:lstStyle/>
              <a:p>
                <a:r>
                  <a:rPr lang="zh-CN" altLang="en-US">
                    <a:noFill/>
                  </a:rPr>
                  <a:t> </a:t>
                </a:r>
              </a:p>
            </p:txBody>
          </p:sp>
        </mc:Fallback>
      </mc:AlternateContent>
      <p:sp>
        <p:nvSpPr>
          <p:cNvPr id="3" name="文本框 2"/>
          <p:cNvSpPr txBox="1"/>
          <p:nvPr/>
        </p:nvSpPr>
        <p:spPr>
          <a:xfrm>
            <a:off x="1895489" y="2535260"/>
            <a:ext cx="252000" cy="522907"/>
          </a:xfrm>
          <a:prstGeom prst="rect">
            <a:avLst/>
          </a:prstGeom>
          <a:solidFill>
            <a:schemeClr val="bg2">
              <a:lumMod val="20000"/>
              <a:lumOff val="80000"/>
            </a:schemeClr>
          </a:solidFill>
        </p:spPr>
        <p:txBody>
          <a:bodyPr vert="eaVert" wrap="square" rtlCol="0">
            <a:spAutoFit/>
          </a:bodyPr>
          <a:lstStyle/>
          <a:p>
            <a:pPr algn="ctr"/>
            <a:r>
              <a:rPr kumimoji="1" lang="zh-CN" altLang="en-US" sz="900" dirty="0" smtClean="0"/>
              <a:t>偏度</a:t>
            </a:r>
            <a:endParaRPr kumimoji="1" lang="zh-CN" altLang="en-US" sz="900" dirty="0"/>
          </a:p>
        </p:txBody>
      </p:sp>
      <p:sp>
        <p:nvSpPr>
          <p:cNvPr id="12" name="Shape 420"/>
          <p:cNvSpPr txBox="1"/>
          <p:nvPr/>
        </p:nvSpPr>
        <p:spPr>
          <a:xfrm>
            <a:off x="4072286" y="4673146"/>
            <a:ext cx="2821230" cy="370816"/>
          </a:xfrm>
          <a:prstGeom prst="rect">
            <a:avLst/>
          </a:prstGeom>
          <a:noFill/>
          <a:ln>
            <a:noFill/>
          </a:ln>
        </p:spPr>
        <p:txBody>
          <a:bodyPr lIns="91425" tIns="91425" rIns="91425" bIns="91425" anchor="t" anchorCtr="0">
            <a:noAutofit/>
          </a:bodyPr>
          <a:lstStyle/>
          <a:p>
            <a:pPr algn="ctr">
              <a:buClr>
                <a:schemeClr val="dk1"/>
              </a:buClr>
              <a:buSzPct val="91666"/>
            </a:pPr>
            <a:r>
              <a:rPr lang="zh-CN" altLang="en-US" sz="1200" dirty="0" smtClean="0">
                <a:solidFill>
                  <a:schemeClr val="tx1"/>
                </a:solidFill>
                <a:latin typeface="+mn-ea"/>
                <a:ea typeface="+mn-ea"/>
                <a:cs typeface="Roboto Slab"/>
                <a:sym typeface="Roboto Slab"/>
              </a:rPr>
              <a:t>图</a:t>
            </a:r>
            <a:r>
              <a:rPr lang="en-US" altLang="zh-CN" sz="1200" dirty="0" smtClean="0">
                <a:solidFill>
                  <a:schemeClr val="tx1"/>
                </a:solidFill>
                <a:latin typeface="+mn-ea"/>
                <a:ea typeface="+mn-ea"/>
                <a:cs typeface="Roboto Slab"/>
                <a:sym typeface="Roboto Slab"/>
              </a:rPr>
              <a:t>5</a:t>
            </a:r>
            <a:r>
              <a:rPr lang="zh-CN" altLang="en-US" sz="1200" dirty="0" smtClean="0">
                <a:solidFill>
                  <a:schemeClr val="tx1"/>
                </a:solidFill>
                <a:latin typeface="+mn-ea"/>
                <a:ea typeface="+mn-ea"/>
                <a:cs typeface="Roboto Slab"/>
                <a:sym typeface="Roboto Slab"/>
              </a:rPr>
              <a:t> 逆近邻偏度</a:t>
            </a:r>
            <a:r>
              <a:rPr lang="zh-CN" altLang="en-US" sz="1200" dirty="0" smtClean="0">
                <a:solidFill>
                  <a:schemeClr val="tx1"/>
                </a:solidFill>
                <a:latin typeface="Times New Roman" charset="0"/>
                <a:ea typeface="Times New Roman" charset="0"/>
                <a:cs typeface="Times New Roman" charset="0"/>
                <a:sym typeface="Roboto Slab"/>
              </a:rPr>
              <a:t>与本征维数的相互关系</a:t>
            </a:r>
            <a:endParaRPr sz="1200" dirty="0">
              <a:solidFill>
                <a:srgbClr val="3B8D61"/>
              </a:solidFill>
              <a:latin typeface="+mn-ea"/>
              <a:ea typeface="+mn-ea"/>
              <a:cs typeface="Roboto Slab"/>
              <a:sym typeface="Roboto Slab"/>
            </a:endParaRPr>
          </a:p>
          <a:p>
            <a:pPr lvl="0" algn="ctr" rtl="0">
              <a:spcBef>
                <a:spcPts val="0"/>
              </a:spcBef>
              <a:buNone/>
            </a:pPr>
            <a:endParaRPr sz="1200" dirty="0">
              <a:solidFill>
                <a:srgbClr val="3B8D61"/>
              </a:solidFill>
              <a:latin typeface="Roboto Slab"/>
              <a:ea typeface="Roboto Slab"/>
              <a:cs typeface="Roboto Slab"/>
              <a:sym typeface="Roboto Slab"/>
            </a:endParaRPr>
          </a:p>
        </p:txBody>
      </p:sp>
      <p:sp>
        <p:nvSpPr>
          <p:cNvPr id="13" name="矩形 12"/>
          <p:cNvSpPr/>
          <p:nvPr/>
        </p:nvSpPr>
        <p:spPr>
          <a:xfrm>
            <a:off x="13586" y="0"/>
            <a:ext cx="9144000" cy="5143500"/>
          </a:xfrm>
          <a:prstGeom prst="rect">
            <a:avLst/>
          </a:prstGeom>
          <a:solidFill>
            <a:schemeClr val="tx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圆角矩形 13"/>
          <p:cNvSpPr/>
          <p:nvPr/>
        </p:nvSpPr>
        <p:spPr>
          <a:xfrm>
            <a:off x="803663" y="2281869"/>
            <a:ext cx="8152077" cy="1479734"/>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400" dirty="0"/>
              <a:t>数据集</a:t>
            </a:r>
            <a:r>
              <a:rPr lang="zh-CN" altLang="en-US" sz="2400" dirty="0" smtClean="0"/>
              <a:t>的本征维数和逆近邻数的偏度存在</a:t>
            </a:r>
            <a:r>
              <a:rPr lang="zh-CN" altLang="en-US" sz="2400" dirty="0"/>
              <a:t>着强烈的正</a:t>
            </a:r>
            <a:r>
              <a:rPr lang="zh-CN" altLang="en-US" sz="2400" dirty="0" smtClean="0"/>
              <a:t>相关</a:t>
            </a:r>
            <a:endParaRPr kumimoji="1" lang="zh-CN" altLang="en-US" sz="2400" dirty="0"/>
          </a:p>
        </p:txBody>
      </p:sp>
    </p:spTree>
    <p:extLst>
      <p:ext uri="{BB962C8B-B14F-4D97-AF65-F5344CB8AC3E}">
        <p14:creationId xmlns:p14="http://schemas.microsoft.com/office/powerpoint/2010/main" val="140147197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par>
                          <p:cTn id="11" fill="hold">
                            <p:stCondLst>
                              <p:cond delay="0"/>
                            </p:stCondLst>
                            <p:childTnLst>
                              <p:par>
                                <p:cTn id="12" presetID="2" presetClass="entr" presetSubtype="4"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PCA-Hub</a:t>
            </a:r>
            <a:r>
              <a:rPr kumimoji="1" lang="zh-CN" altLang="en-US" dirty="0" smtClean="0"/>
              <a:t>聚类算法</a:t>
            </a:r>
            <a:endParaRPr kumimoji="1" lang="zh-CN" altLang="en-US" dirty="0"/>
          </a:p>
        </p:txBody>
      </p:sp>
      <p:pic>
        <p:nvPicPr>
          <p:cNvPr id="5" name="图片 4"/>
          <p:cNvPicPr/>
          <p:nvPr/>
        </p:nvPicPr>
        <p:blipFill>
          <a:blip r:embed="rId3">
            <a:extLst>
              <a:ext uri="{28A0092B-C50C-407E-A947-70E740481C1C}">
                <a14:useLocalDpi xmlns:a14="http://schemas.microsoft.com/office/drawing/2010/main" val="0"/>
              </a:ext>
            </a:extLst>
          </a:blip>
          <a:stretch>
            <a:fillRect/>
          </a:stretch>
        </p:blipFill>
        <p:spPr>
          <a:xfrm>
            <a:off x="5384091" y="392112"/>
            <a:ext cx="3511024" cy="4450715"/>
          </a:xfrm>
          <a:prstGeom prst="rect">
            <a:avLst/>
          </a:prstGeom>
        </p:spPr>
      </p:pic>
      <p:sp>
        <p:nvSpPr>
          <p:cNvPr id="6" name="Shape 191"/>
          <p:cNvSpPr txBox="1">
            <a:spLocks noGrp="1"/>
          </p:cNvSpPr>
          <p:nvPr>
            <p:ph type="body" idx="1"/>
          </p:nvPr>
        </p:nvSpPr>
        <p:spPr>
          <a:xfrm>
            <a:off x="259552" y="1313682"/>
            <a:ext cx="3255173" cy="3420244"/>
          </a:xfrm>
          <a:prstGeom prst="rect">
            <a:avLst/>
          </a:prstGeom>
        </p:spPr>
        <p:txBody>
          <a:bodyPr lIns="91425" tIns="91425" rIns="91425" bIns="91425" anchor="t" anchorCtr="0">
            <a:noAutofit/>
          </a:bodyPr>
          <a:lstStyle/>
          <a:p>
            <a:pPr>
              <a:buNone/>
            </a:pPr>
            <a:r>
              <a:rPr lang="zh-CN" altLang="mr-IN" sz="1400" dirty="0" smtClean="0"/>
              <a:t>算法</a:t>
            </a:r>
            <a:r>
              <a:rPr lang="en-US" altLang="zh-CN" sz="1400" dirty="0" smtClean="0"/>
              <a:t> </a:t>
            </a:r>
            <a:r>
              <a:rPr lang="mr-IN" altLang="zh-CN" sz="1400" dirty="0" smtClean="0"/>
              <a:t>PCA-</a:t>
            </a:r>
            <a:r>
              <a:rPr lang="mr-IN" altLang="zh-CN" sz="1400" dirty="0" err="1" smtClean="0"/>
              <a:t>Hub</a:t>
            </a:r>
            <a:r>
              <a:rPr lang="zh-CN" altLang="mr-IN" sz="1400" dirty="0"/>
              <a:t>：输入数据集</a:t>
            </a:r>
            <a:r>
              <a:rPr lang="mr-IN" altLang="zh-CN" sz="1400" dirty="0"/>
              <a:t>X</a:t>
            </a:r>
            <a:r>
              <a:rPr lang="zh-CN" altLang="mr-IN" sz="1400" dirty="0"/>
              <a:t>，对</a:t>
            </a:r>
            <a:r>
              <a:rPr lang="mr-IN" altLang="zh-CN" sz="1400" dirty="0"/>
              <a:t>X</a:t>
            </a:r>
            <a:r>
              <a:rPr lang="zh-CN" altLang="mr-IN" sz="1400" dirty="0"/>
              <a:t>中的数据点进行聚类并输出聚类结果</a:t>
            </a:r>
            <a:r>
              <a:rPr lang="mr-IN" altLang="zh-CN" sz="1400" dirty="0" err="1"/>
              <a:t>silh</a:t>
            </a:r>
            <a:endParaRPr lang="mr-IN" altLang="zh-CN" sz="1400" dirty="0"/>
          </a:p>
          <a:p>
            <a:pPr>
              <a:buNone/>
            </a:pPr>
            <a:r>
              <a:rPr lang="en-US" altLang="zh-CN" sz="1400" dirty="0" smtClean="0"/>
              <a:t>1. </a:t>
            </a:r>
            <a:r>
              <a:rPr lang="mr-IN" altLang="zh-CN" sz="1400" dirty="0" smtClean="0"/>
              <a:t>X</a:t>
            </a:r>
            <a:r>
              <a:rPr lang="zh-CN" altLang="en-US" sz="1400" dirty="0" smtClean="0"/>
              <a:t> </a:t>
            </a:r>
            <a:r>
              <a:rPr lang="mr-IN" altLang="zh-CN" sz="1400" dirty="0" smtClean="0"/>
              <a:t>=</a:t>
            </a:r>
            <a:r>
              <a:rPr lang="zh-CN" altLang="en-US" sz="1400" dirty="0" smtClean="0"/>
              <a:t> </a:t>
            </a:r>
            <a:r>
              <a:rPr lang="mr-IN" altLang="zh-CN" sz="1400" dirty="0" err="1" smtClean="0"/>
              <a:t>preprocess</a:t>
            </a:r>
            <a:r>
              <a:rPr lang="mr-IN" altLang="zh-CN" sz="1400" dirty="0" smtClean="0"/>
              <a:t>(X</a:t>
            </a:r>
            <a:r>
              <a:rPr lang="mr-IN" altLang="zh-CN" sz="1400" dirty="0"/>
              <a:t>);</a:t>
            </a:r>
          </a:p>
          <a:p>
            <a:pPr>
              <a:buNone/>
            </a:pPr>
            <a:r>
              <a:rPr lang="en-US" altLang="zh-CN" sz="1400" dirty="0" smtClean="0"/>
              <a:t>2. </a:t>
            </a:r>
            <a:r>
              <a:rPr lang="en-US" altLang="zh-CN" sz="1400" dirty="0" smtClean="0"/>
              <a:t>PCAX</a:t>
            </a:r>
            <a:r>
              <a:rPr lang="mr-IN" altLang="zh-CN" sz="1400" dirty="0" smtClean="0"/>
              <a:t>=</a:t>
            </a:r>
            <a:r>
              <a:rPr lang="zh-CN" altLang="en-US" sz="1400" dirty="0" smtClean="0"/>
              <a:t> </a:t>
            </a:r>
            <a:r>
              <a:rPr lang="mr-IN" altLang="zh-CN" sz="1400" dirty="0" smtClean="0"/>
              <a:t>PCA(X</a:t>
            </a:r>
            <a:r>
              <a:rPr lang="mr-IN" altLang="zh-CN" sz="1400" dirty="0"/>
              <a:t>);</a:t>
            </a:r>
          </a:p>
          <a:p>
            <a:pPr>
              <a:buNone/>
            </a:pPr>
            <a:r>
              <a:rPr lang="en-US" altLang="zh-CN" sz="1400" dirty="0" smtClean="0"/>
              <a:t>3. </a:t>
            </a:r>
            <a:r>
              <a:rPr lang="mr-IN" altLang="zh-CN" sz="1400" b="1" dirty="0" err="1" smtClean="0"/>
              <a:t>for</a:t>
            </a:r>
            <a:r>
              <a:rPr lang="mr-IN" altLang="zh-CN" sz="1400" dirty="0" smtClean="0"/>
              <a:t> </a:t>
            </a:r>
            <a:r>
              <a:rPr lang="mr-IN" altLang="zh-CN" sz="1400" dirty="0" err="1" smtClean="0"/>
              <a:t>n</a:t>
            </a:r>
            <a:r>
              <a:rPr lang="zh-CN" altLang="en-US" sz="1400" dirty="0" smtClean="0"/>
              <a:t> </a:t>
            </a:r>
            <a:r>
              <a:rPr lang="mr-IN" altLang="zh-CN" sz="1400" dirty="0" smtClean="0"/>
              <a:t>=</a:t>
            </a:r>
            <a:r>
              <a:rPr lang="zh-CN" altLang="en-US" sz="1400" dirty="0" smtClean="0"/>
              <a:t> </a:t>
            </a:r>
            <a:r>
              <a:rPr lang="mr-IN" altLang="zh-CN" sz="1400" dirty="0" smtClean="0"/>
              <a:t>1;</a:t>
            </a:r>
            <a:r>
              <a:rPr lang="zh-CN" altLang="en-US" sz="1400" dirty="0" smtClean="0"/>
              <a:t> </a:t>
            </a:r>
            <a:r>
              <a:rPr lang="mr-IN" altLang="zh-CN" sz="1400" dirty="0" err="1" smtClean="0"/>
              <a:t>n</a:t>
            </a:r>
            <a:r>
              <a:rPr lang="zh-CN" altLang="en-US" sz="1400" dirty="0" smtClean="0"/>
              <a:t> </a:t>
            </a:r>
            <a:r>
              <a:rPr lang="mr-IN" altLang="zh-CN" sz="1400" dirty="0" smtClean="0"/>
              <a:t>&lt;</a:t>
            </a:r>
            <a:r>
              <a:rPr lang="zh-CN" altLang="en-US" sz="1400" dirty="0" smtClean="0"/>
              <a:t> </a:t>
            </a:r>
            <a:r>
              <a:rPr lang="mr-IN" altLang="zh-CN" sz="1400" dirty="0" err="1" smtClean="0"/>
              <a:t>nFea</a:t>
            </a:r>
            <a:r>
              <a:rPr lang="mr-IN" altLang="zh-CN" sz="1400" dirty="0" smtClean="0"/>
              <a:t>;</a:t>
            </a:r>
            <a:r>
              <a:rPr lang="zh-CN" altLang="en-US" sz="1400" dirty="0" smtClean="0"/>
              <a:t> </a:t>
            </a:r>
            <a:r>
              <a:rPr lang="mr-IN" altLang="zh-CN" sz="1400" dirty="0" err="1" smtClean="0"/>
              <a:t>n</a:t>
            </a:r>
            <a:r>
              <a:rPr lang="mr-IN" altLang="zh-CN" sz="1400" dirty="0"/>
              <a:t>++</a:t>
            </a:r>
          </a:p>
          <a:p>
            <a:pPr>
              <a:buNone/>
            </a:pPr>
            <a:r>
              <a:rPr lang="en-US" altLang="zh-CN" sz="1400" dirty="0" smtClean="0"/>
              <a:t>        </a:t>
            </a:r>
            <a:r>
              <a:rPr lang="mr-IN" altLang="zh-CN" sz="1400" dirty="0" err="1" smtClean="0"/>
              <a:t>newX</a:t>
            </a:r>
            <a:r>
              <a:rPr lang="zh-CN" altLang="en-US" sz="1400" dirty="0" smtClean="0"/>
              <a:t> </a:t>
            </a:r>
            <a:r>
              <a:rPr lang="mr-IN" altLang="zh-CN" sz="1400" dirty="0" smtClean="0"/>
              <a:t>=</a:t>
            </a:r>
            <a:r>
              <a:rPr lang="zh-CN" altLang="en-US" sz="1400" dirty="0" smtClean="0"/>
              <a:t> </a:t>
            </a:r>
            <a:r>
              <a:rPr lang="en-US" altLang="zh-CN" sz="1400" dirty="0" smtClean="0"/>
              <a:t>PCAX</a:t>
            </a:r>
            <a:r>
              <a:rPr lang="mr-IN" altLang="zh-CN" sz="1400" dirty="0" smtClean="0"/>
              <a:t>(</a:t>
            </a:r>
            <a:r>
              <a:rPr lang="mr-IN" altLang="zh-CN" sz="1400" dirty="0" err="1" smtClean="0"/>
              <a:t>nFea-n</a:t>
            </a:r>
            <a:r>
              <a:rPr lang="mr-IN" altLang="zh-CN" sz="1400" dirty="0"/>
              <a:t>);</a:t>
            </a:r>
          </a:p>
          <a:p>
            <a:pPr>
              <a:buNone/>
            </a:pPr>
            <a:r>
              <a:rPr lang="en-US" altLang="zh-CN" sz="1400" dirty="0" smtClean="0"/>
              <a:t>        </a:t>
            </a:r>
            <a:r>
              <a:rPr lang="mr-IN" altLang="zh-CN" sz="1400" dirty="0" err="1" smtClean="0"/>
              <a:t>Nk</a:t>
            </a:r>
            <a:r>
              <a:rPr lang="zh-CN" altLang="en-US" sz="1400" dirty="0" smtClean="0"/>
              <a:t> </a:t>
            </a:r>
            <a:r>
              <a:rPr lang="mr-IN" altLang="zh-CN" sz="1400" dirty="0" smtClean="0"/>
              <a:t>=</a:t>
            </a:r>
            <a:r>
              <a:rPr lang="zh-CN" altLang="en-US" sz="1400" dirty="0" smtClean="0"/>
              <a:t> </a:t>
            </a:r>
            <a:r>
              <a:rPr lang="mr-IN" altLang="zh-CN" sz="1400" dirty="0" err="1" smtClean="0"/>
              <a:t>getNk</a:t>
            </a:r>
            <a:r>
              <a:rPr lang="mr-IN" altLang="zh-CN" sz="1400" dirty="0" smtClean="0"/>
              <a:t>(</a:t>
            </a:r>
            <a:r>
              <a:rPr lang="mr-IN" altLang="zh-CN" sz="1400" dirty="0" err="1" smtClean="0"/>
              <a:t>newX</a:t>
            </a:r>
            <a:r>
              <a:rPr lang="mr-IN" altLang="zh-CN" sz="1400" dirty="0" smtClean="0"/>
              <a:t>);</a:t>
            </a:r>
            <a:endParaRPr lang="mr-IN" altLang="zh-CN" sz="1400" dirty="0"/>
          </a:p>
          <a:p>
            <a:pPr>
              <a:buNone/>
            </a:pPr>
            <a:r>
              <a:rPr lang="en-US" altLang="zh-CN" sz="1400" dirty="0" smtClean="0"/>
              <a:t>        </a:t>
            </a:r>
            <a:r>
              <a:rPr lang="mr-IN" altLang="zh-CN" sz="1400" dirty="0" err="1" smtClean="0"/>
              <a:t>skewness</a:t>
            </a:r>
            <a:r>
              <a:rPr lang="zh-CN" altLang="en-US" sz="1400" dirty="0" smtClean="0"/>
              <a:t> </a:t>
            </a:r>
            <a:r>
              <a:rPr lang="mr-IN" altLang="zh-CN" sz="1400" dirty="0" smtClean="0"/>
              <a:t>=</a:t>
            </a:r>
            <a:r>
              <a:rPr lang="zh-CN" altLang="en-US" sz="1400" dirty="0" smtClean="0"/>
              <a:t> </a:t>
            </a:r>
            <a:r>
              <a:rPr lang="mr-IN" altLang="zh-CN" sz="1400" dirty="0" err="1" smtClean="0"/>
              <a:t>getSN</a:t>
            </a:r>
            <a:r>
              <a:rPr lang="mr-IN" altLang="zh-CN" sz="1400" dirty="0" smtClean="0"/>
              <a:t>(</a:t>
            </a:r>
            <a:r>
              <a:rPr lang="mr-IN" altLang="zh-CN" sz="1400" dirty="0" err="1" smtClean="0"/>
              <a:t>Nk</a:t>
            </a:r>
            <a:r>
              <a:rPr lang="mr-IN" altLang="zh-CN" sz="1400" dirty="0"/>
              <a:t>);</a:t>
            </a:r>
          </a:p>
          <a:p>
            <a:pPr>
              <a:buNone/>
            </a:pPr>
            <a:r>
              <a:rPr lang="en-US" altLang="zh-CN" sz="1400" dirty="0" smtClean="0"/>
              <a:t>       </a:t>
            </a:r>
          </a:p>
          <a:p>
            <a:pPr>
              <a:buNone/>
            </a:pPr>
            <a:r>
              <a:rPr lang="en-US" altLang="zh-CN" sz="1400" dirty="0"/>
              <a:t> </a:t>
            </a:r>
            <a:r>
              <a:rPr lang="en-US" altLang="zh-CN" sz="1400" dirty="0" smtClean="0"/>
              <a:t>       </a:t>
            </a:r>
            <a:r>
              <a:rPr lang="en-US" altLang="zh-CN" sz="1400" b="1" dirty="0" err="1" smtClean="0"/>
              <a:t>i</a:t>
            </a:r>
            <a:r>
              <a:rPr lang="mr-IN" altLang="zh-CN" sz="1400" b="1" dirty="0" err="1" smtClean="0"/>
              <a:t>f</a:t>
            </a:r>
            <a:r>
              <a:rPr lang="mr-IN" altLang="zh-CN" sz="1400" dirty="0" smtClean="0"/>
              <a:t> </a:t>
            </a:r>
            <a:r>
              <a:rPr lang="mr-IN" altLang="zh-CN" sz="1400" dirty="0" err="1" smtClean="0"/>
              <a:t>skewness</a:t>
            </a:r>
            <a:r>
              <a:rPr lang="zh-CN" altLang="en-US" sz="1400" dirty="0" smtClean="0"/>
              <a:t> </a:t>
            </a:r>
            <a:r>
              <a:rPr lang="mr-IN" altLang="zh-CN" sz="1400" dirty="0" smtClean="0"/>
              <a:t>&lt;</a:t>
            </a:r>
            <a:r>
              <a:rPr lang="zh-CN" altLang="en-US" sz="1400" dirty="0" smtClean="0"/>
              <a:t> </a:t>
            </a:r>
            <a:r>
              <a:rPr lang="mr-IN" altLang="zh-CN" sz="1400" dirty="0" err="1" smtClean="0"/>
              <a:t>threshold</a:t>
            </a:r>
            <a:endParaRPr lang="mr-IN" altLang="zh-CN" sz="1400" dirty="0"/>
          </a:p>
          <a:p>
            <a:pPr>
              <a:buNone/>
            </a:pPr>
            <a:r>
              <a:rPr lang="en-US" altLang="zh-CN" sz="1400" dirty="0" smtClean="0"/>
              <a:t>            </a:t>
            </a:r>
            <a:r>
              <a:rPr lang="mr-IN" altLang="zh-CN" sz="1400" b="1" dirty="0" err="1" smtClean="0"/>
              <a:t>break</a:t>
            </a:r>
            <a:r>
              <a:rPr lang="mr-IN" altLang="zh-CN" sz="1400" dirty="0"/>
              <a:t>;</a:t>
            </a:r>
          </a:p>
          <a:p>
            <a:pPr>
              <a:buNone/>
            </a:pPr>
            <a:r>
              <a:rPr lang="en-US" altLang="zh-CN" sz="1400" b="1" dirty="0" smtClean="0"/>
              <a:t>        </a:t>
            </a:r>
            <a:r>
              <a:rPr lang="en-US" altLang="zh-CN" sz="1400" b="1" dirty="0"/>
              <a:t>e</a:t>
            </a:r>
            <a:r>
              <a:rPr lang="mr-IN" altLang="zh-CN" sz="1400" b="1" dirty="0" err="1" smtClean="0"/>
              <a:t>nd</a:t>
            </a:r>
            <a:endParaRPr lang="mr-IN" altLang="zh-CN" sz="1400" b="1" dirty="0"/>
          </a:p>
          <a:p>
            <a:pPr>
              <a:buNone/>
            </a:pPr>
            <a:r>
              <a:rPr lang="en-US" altLang="zh-CN" sz="1400" b="1" dirty="0" smtClean="0"/>
              <a:t>    </a:t>
            </a:r>
            <a:r>
              <a:rPr lang="mr-IN" altLang="zh-CN" sz="1400" b="1" dirty="0" err="1" smtClean="0"/>
              <a:t>end</a:t>
            </a:r>
            <a:endParaRPr lang="mr-IN" altLang="zh-CN" sz="1400" b="1" dirty="0"/>
          </a:p>
          <a:p>
            <a:pPr>
              <a:buNone/>
            </a:pPr>
            <a:r>
              <a:rPr lang="en-US" altLang="zh-CN" sz="1400" dirty="0" smtClean="0"/>
              <a:t>4. </a:t>
            </a:r>
            <a:r>
              <a:rPr lang="mr-IN" altLang="zh-CN" sz="1400" dirty="0" err="1" smtClean="0"/>
              <a:t>silh</a:t>
            </a:r>
            <a:r>
              <a:rPr lang="zh-CN" altLang="en-US" sz="1400" dirty="0" smtClean="0"/>
              <a:t> </a:t>
            </a:r>
            <a:r>
              <a:rPr lang="mr-IN" altLang="zh-CN" sz="1400" dirty="0" smtClean="0"/>
              <a:t>=</a:t>
            </a:r>
            <a:r>
              <a:rPr lang="zh-CN" altLang="en-US" sz="1400" dirty="0" smtClean="0"/>
              <a:t> </a:t>
            </a:r>
            <a:r>
              <a:rPr lang="mr-IN" altLang="zh-CN" sz="1400" dirty="0" err="1" smtClean="0"/>
              <a:t>hubClustering</a:t>
            </a:r>
            <a:r>
              <a:rPr lang="mr-IN" altLang="zh-CN" sz="1400" dirty="0" smtClean="0"/>
              <a:t>(</a:t>
            </a:r>
            <a:r>
              <a:rPr lang="mr-IN" altLang="zh-CN" sz="1400" dirty="0" err="1" smtClean="0"/>
              <a:t>newX</a:t>
            </a:r>
            <a:r>
              <a:rPr lang="mr-IN" altLang="zh-CN" sz="1400" dirty="0"/>
              <a:t>);</a:t>
            </a:r>
          </a:p>
          <a:p>
            <a:pPr marL="457200" marR="0" lvl="0" indent="-457200" defTabSz="914400" eaLnBrk="1" fontAlgn="auto" latinLnBrk="0" hangingPunct="1">
              <a:lnSpc>
                <a:spcPct val="150000"/>
              </a:lnSpc>
              <a:spcBef>
                <a:spcPts val="0"/>
              </a:spcBef>
              <a:spcAft>
                <a:spcPts val="0"/>
              </a:spcAft>
              <a:buClrTx/>
              <a:buSzTx/>
              <a:buFont typeface="+mj-lt"/>
              <a:buNone/>
              <a:tabLst/>
              <a:defRPr/>
            </a:pPr>
            <a:endParaRPr lang="en-US" altLang="zh-CN" dirty="0" smtClean="0"/>
          </a:p>
        </p:txBody>
      </p:sp>
      <p:sp>
        <p:nvSpPr>
          <p:cNvPr id="7" name="TextBox 17"/>
          <p:cNvSpPr txBox="1"/>
          <p:nvPr/>
        </p:nvSpPr>
        <p:spPr>
          <a:xfrm>
            <a:off x="307177" y="321041"/>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04</a:t>
            </a:r>
            <a:endParaRPr lang="en-US" sz="2000" b="1" dirty="0">
              <a:solidFill>
                <a:schemeClr val="bg1"/>
              </a:solidFill>
              <a:latin typeface="Roboto Slab" charset="0"/>
              <a:ea typeface="Roboto Slab" charset="0"/>
              <a:cs typeface="Roboto Slab" charset="0"/>
            </a:endParaRPr>
          </a:p>
        </p:txBody>
      </p:sp>
      <p:sp>
        <p:nvSpPr>
          <p:cNvPr id="3" name="右箭头 2"/>
          <p:cNvSpPr/>
          <p:nvPr/>
        </p:nvSpPr>
        <p:spPr>
          <a:xfrm rot="21396591">
            <a:off x="1907895" y="1762660"/>
            <a:ext cx="4076700" cy="16134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右大括号 3"/>
          <p:cNvSpPr/>
          <p:nvPr/>
        </p:nvSpPr>
        <p:spPr>
          <a:xfrm>
            <a:off x="2771775" y="2044397"/>
            <a:ext cx="132790" cy="2127553"/>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8" name="左大括号 7"/>
          <p:cNvSpPr/>
          <p:nvPr/>
        </p:nvSpPr>
        <p:spPr>
          <a:xfrm>
            <a:off x="5384091" y="2286000"/>
            <a:ext cx="129203" cy="2326341"/>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9" name="圆角矩形 8"/>
          <p:cNvSpPr/>
          <p:nvPr/>
        </p:nvSpPr>
        <p:spPr>
          <a:xfrm>
            <a:off x="3134788" y="2636928"/>
            <a:ext cx="2070847" cy="135815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800" dirty="0" smtClean="0"/>
              <a:t>基于偏度的</a:t>
            </a:r>
            <a:endParaRPr kumimoji="1" lang="en-US" altLang="zh-CN" sz="1800" dirty="0" smtClean="0"/>
          </a:p>
          <a:p>
            <a:pPr algn="ctr"/>
            <a:r>
              <a:rPr kumimoji="1" lang="en-US" altLang="zh-CN" sz="1800" dirty="0" smtClean="0"/>
              <a:t>PCA</a:t>
            </a:r>
            <a:r>
              <a:rPr kumimoji="1" lang="zh-CN" altLang="en-US" sz="1800" dirty="0" smtClean="0"/>
              <a:t>降维方法</a:t>
            </a:r>
            <a:endParaRPr kumimoji="1" lang="zh-CN" altLang="en-US" sz="1800" dirty="0"/>
          </a:p>
        </p:txBody>
      </p:sp>
      <p:sp>
        <p:nvSpPr>
          <p:cNvPr id="10" name="右箭头 9"/>
          <p:cNvSpPr/>
          <p:nvPr/>
        </p:nvSpPr>
        <p:spPr>
          <a:xfrm rot="20655341" flipV="1">
            <a:off x="2404333" y="3512713"/>
            <a:ext cx="5384245" cy="13444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90593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0" nodeType="clickEffect">
                                  <p:stCondLst>
                                    <p:cond delay="0"/>
                                  </p:stCondLst>
                                  <p:childTnLst>
                                    <p:animEffect transition="out" filter="fade">
                                      <p:cBhvr>
                                        <p:cTn id="13" dur="1000"/>
                                        <p:tgtEl>
                                          <p:spTgt spid="3"/>
                                        </p:tgtEl>
                                      </p:cBhvr>
                                    </p:animEffect>
                                    <p:anim calcmode="lin" valueType="num">
                                      <p:cBhvr>
                                        <p:cTn id="14" dur="1000"/>
                                        <p:tgtEl>
                                          <p:spTgt spid="3"/>
                                        </p:tgtEl>
                                        <p:attrNameLst>
                                          <p:attrName>ppt_x</p:attrName>
                                        </p:attrNameLst>
                                      </p:cBhvr>
                                      <p:tavLst>
                                        <p:tav tm="0">
                                          <p:val>
                                            <p:strVal val="ppt_x"/>
                                          </p:val>
                                        </p:tav>
                                        <p:tav tm="100000">
                                          <p:val>
                                            <p:strVal val="ppt_x"/>
                                          </p:val>
                                        </p:tav>
                                      </p:tavLst>
                                    </p:anim>
                                    <p:anim calcmode="lin" valueType="num">
                                      <p:cBhvr>
                                        <p:cTn id="15" dur="1000"/>
                                        <p:tgtEl>
                                          <p:spTgt spid="3"/>
                                        </p:tgtEl>
                                        <p:attrNameLst>
                                          <p:attrName>ppt_y</p:attrName>
                                        </p:attrNameLst>
                                      </p:cBhvr>
                                      <p:tavLst>
                                        <p:tav tm="0">
                                          <p:val>
                                            <p:strVal val="ppt_y"/>
                                          </p:val>
                                        </p:tav>
                                        <p:tav tm="100000">
                                          <p:val>
                                            <p:strVal val="ppt_y+.1"/>
                                          </p:val>
                                        </p:tav>
                                      </p:tavLst>
                                    </p:anim>
                                    <p:set>
                                      <p:cBhvr>
                                        <p:cTn id="16" dur="1" fill="hold">
                                          <p:stCondLst>
                                            <p:cond delay="999"/>
                                          </p:stCondLst>
                                        </p:cTn>
                                        <p:tgtEl>
                                          <p:spTgt spid="3"/>
                                        </p:tgtEl>
                                        <p:attrNameLst>
                                          <p:attrName>style.visibility</p:attrName>
                                        </p:attrNameLst>
                                      </p:cBhvr>
                                      <p:to>
                                        <p:strVal val="hidden"/>
                                      </p:to>
                                    </p:set>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7" presetClass="exit" presetSubtype="0" fill="hold" grpId="1" nodeType="clickEffect">
                                  <p:stCondLst>
                                    <p:cond delay="0"/>
                                  </p:stCondLst>
                                  <p:childTnLst>
                                    <p:animEffect transition="out" filter="fade">
                                      <p:cBhvr>
                                        <p:cTn id="36" dur="1000"/>
                                        <p:tgtEl>
                                          <p:spTgt spid="4"/>
                                        </p:tgtEl>
                                      </p:cBhvr>
                                    </p:animEffect>
                                    <p:anim calcmode="lin" valueType="num">
                                      <p:cBhvr>
                                        <p:cTn id="37" dur="1000"/>
                                        <p:tgtEl>
                                          <p:spTgt spid="4"/>
                                        </p:tgtEl>
                                        <p:attrNameLst>
                                          <p:attrName>ppt_x</p:attrName>
                                        </p:attrNameLst>
                                      </p:cBhvr>
                                      <p:tavLst>
                                        <p:tav tm="0">
                                          <p:val>
                                            <p:strVal val="ppt_x"/>
                                          </p:val>
                                        </p:tav>
                                        <p:tav tm="100000">
                                          <p:val>
                                            <p:strVal val="ppt_x"/>
                                          </p:val>
                                        </p:tav>
                                      </p:tavLst>
                                    </p:anim>
                                    <p:anim calcmode="lin" valueType="num">
                                      <p:cBhvr>
                                        <p:cTn id="38" dur="100" decel="100000"/>
                                        <p:tgtEl>
                                          <p:spTgt spid="4"/>
                                        </p:tgtEl>
                                        <p:attrNameLst>
                                          <p:attrName>ppt_y</p:attrName>
                                        </p:attrNameLst>
                                      </p:cBhvr>
                                      <p:tavLst>
                                        <p:tav tm="0">
                                          <p:val>
                                            <p:strVal val="ppt_y"/>
                                          </p:val>
                                        </p:tav>
                                        <p:tav tm="100000">
                                          <p:val>
                                            <p:strVal val="ppt_y-.03"/>
                                          </p:val>
                                        </p:tav>
                                      </p:tavLst>
                                    </p:anim>
                                    <p:anim calcmode="lin" valueType="num">
                                      <p:cBhvr>
                                        <p:cTn id="39" dur="900" accel="100000">
                                          <p:stCondLst>
                                            <p:cond delay="100"/>
                                          </p:stCondLst>
                                        </p:cTn>
                                        <p:tgtEl>
                                          <p:spTgt spid="4"/>
                                        </p:tgtEl>
                                        <p:attrNameLst>
                                          <p:attrName>ppt_y</p:attrName>
                                        </p:attrNameLst>
                                      </p:cBhvr>
                                      <p:tavLst>
                                        <p:tav tm="0">
                                          <p:val>
                                            <p:strVal val="ppt_y"/>
                                          </p:val>
                                        </p:tav>
                                        <p:tav tm="100000">
                                          <p:val>
                                            <p:strVal val="ppt_y+1"/>
                                          </p:val>
                                        </p:tav>
                                      </p:tavLst>
                                    </p:anim>
                                    <p:set>
                                      <p:cBhvr>
                                        <p:cTn id="40" dur="1" fill="hold">
                                          <p:stCondLst>
                                            <p:cond delay="999"/>
                                          </p:stCondLst>
                                        </p:cTn>
                                        <p:tgtEl>
                                          <p:spTgt spid="4"/>
                                        </p:tgtEl>
                                        <p:attrNameLst>
                                          <p:attrName>style.visibility</p:attrName>
                                        </p:attrNameLst>
                                      </p:cBhvr>
                                      <p:to>
                                        <p:strVal val="hidden"/>
                                      </p:to>
                                    </p:set>
                                  </p:childTnLst>
                                </p:cTn>
                              </p:par>
                              <p:par>
                                <p:cTn id="41" presetID="37" presetClass="exit" presetSubtype="0" fill="hold" grpId="1" nodeType="withEffect">
                                  <p:stCondLst>
                                    <p:cond delay="0"/>
                                  </p:stCondLst>
                                  <p:childTnLst>
                                    <p:animEffect transition="out" filter="fade">
                                      <p:cBhvr>
                                        <p:cTn id="42" dur="1000"/>
                                        <p:tgtEl>
                                          <p:spTgt spid="9"/>
                                        </p:tgtEl>
                                      </p:cBhvr>
                                    </p:animEffect>
                                    <p:anim calcmode="lin" valueType="num">
                                      <p:cBhvr>
                                        <p:cTn id="43" dur="1000"/>
                                        <p:tgtEl>
                                          <p:spTgt spid="9"/>
                                        </p:tgtEl>
                                        <p:attrNameLst>
                                          <p:attrName>ppt_x</p:attrName>
                                        </p:attrNameLst>
                                      </p:cBhvr>
                                      <p:tavLst>
                                        <p:tav tm="0">
                                          <p:val>
                                            <p:strVal val="ppt_x"/>
                                          </p:val>
                                        </p:tav>
                                        <p:tav tm="100000">
                                          <p:val>
                                            <p:strVal val="ppt_x"/>
                                          </p:val>
                                        </p:tav>
                                      </p:tavLst>
                                    </p:anim>
                                    <p:anim calcmode="lin" valueType="num">
                                      <p:cBhvr>
                                        <p:cTn id="44" dur="100" decel="100000"/>
                                        <p:tgtEl>
                                          <p:spTgt spid="9"/>
                                        </p:tgtEl>
                                        <p:attrNameLst>
                                          <p:attrName>ppt_y</p:attrName>
                                        </p:attrNameLst>
                                      </p:cBhvr>
                                      <p:tavLst>
                                        <p:tav tm="0">
                                          <p:val>
                                            <p:strVal val="ppt_y"/>
                                          </p:val>
                                        </p:tav>
                                        <p:tav tm="100000">
                                          <p:val>
                                            <p:strVal val="ppt_y-.03"/>
                                          </p:val>
                                        </p:tav>
                                      </p:tavLst>
                                    </p:anim>
                                    <p:anim calcmode="lin" valueType="num">
                                      <p:cBhvr>
                                        <p:cTn id="45" dur="900" accel="100000">
                                          <p:stCondLst>
                                            <p:cond delay="100"/>
                                          </p:stCondLst>
                                        </p:cTn>
                                        <p:tgtEl>
                                          <p:spTgt spid="9"/>
                                        </p:tgtEl>
                                        <p:attrNameLst>
                                          <p:attrName>ppt_y</p:attrName>
                                        </p:attrNameLst>
                                      </p:cBhvr>
                                      <p:tavLst>
                                        <p:tav tm="0">
                                          <p:val>
                                            <p:strVal val="ppt_y"/>
                                          </p:val>
                                        </p:tav>
                                        <p:tav tm="100000">
                                          <p:val>
                                            <p:strVal val="ppt_y+1"/>
                                          </p:val>
                                        </p:tav>
                                      </p:tavLst>
                                    </p:anim>
                                    <p:set>
                                      <p:cBhvr>
                                        <p:cTn id="46" dur="1" fill="hold">
                                          <p:stCondLst>
                                            <p:cond delay="999"/>
                                          </p:stCondLst>
                                        </p:cTn>
                                        <p:tgtEl>
                                          <p:spTgt spid="9"/>
                                        </p:tgtEl>
                                        <p:attrNameLst>
                                          <p:attrName>style.visibility</p:attrName>
                                        </p:attrNameLst>
                                      </p:cBhvr>
                                      <p:to>
                                        <p:strVal val="hidden"/>
                                      </p:to>
                                    </p:set>
                                  </p:childTnLst>
                                </p:cTn>
                              </p:par>
                              <p:par>
                                <p:cTn id="47" presetID="37" presetClass="exit" presetSubtype="0" fill="hold" grpId="1" nodeType="withEffect">
                                  <p:stCondLst>
                                    <p:cond delay="0"/>
                                  </p:stCondLst>
                                  <p:childTnLst>
                                    <p:animEffect transition="out" filter="fade">
                                      <p:cBhvr>
                                        <p:cTn id="48" dur="1000"/>
                                        <p:tgtEl>
                                          <p:spTgt spid="8"/>
                                        </p:tgtEl>
                                      </p:cBhvr>
                                    </p:animEffect>
                                    <p:anim calcmode="lin" valueType="num">
                                      <p:cBhvr>
                                        <p:cTn id="49" dur="1000"/>
                                        <p:tgtEl>
                                          <p:spTgt spid="8"/>
                                        </p:tgtEl>
                                        <p:attrNameLst>
                                          <p:attrName>ppt_x</p:attrName>
                                        </p:attrNameLst>
                                      </p:cBhvr>
                                      <p:tavLst>
                                        <p:tav tm="0">
                                          <p:val>
                                            <p:strVal val="ppt_x"/>
                                          </p:val>
                                        </p:tav>
                                        <p:tav tm="100000">
                                          <p:val>
                                            <p:strVal val="ppt_x"/>
                                          </p:val>
                                        </p:tav>
                                      </p:tavLst>
                                    </p:anim>
                                    <p:anim calcmode="lin" valueType="num">
                                      <p:cBhvr>
                                        <p:cTn id="50" dur="100" decel="100000"/>
                                        <p:tgtEl>
                                          <p:spTgt spid="8"/>
                                        </p:tgtEl>
                                        <p:attrNameLst>
                                          <p:attrName>ppt_y</p:attrName>
                                        </p:attrNameLst>
                                      </p:cBhvr>
                                      <p:tavLst>
                                        <p:tav tm="0">
                                          <p:val>
                                            <p:strVal val="ppt_y"/>
                                          </p:val>
                                        </p:tav>
                                        <p:tav tm="100000">
                                          <p:val>
                                            <p:strVal val="ppt_y-.03"/>
                                          </p:val>
                                        </p:tav>
                                      </p:tavLst>
                                    </p:anim>
                                    <p:anim calcmode="lin" valueType="num">
                                      <p:cBhvr>
                                        <p:cTn id="51" dur="900" accel="100000">
                                          <p:stCondLst>
                                            <p:cond delay="100"/>
                                          </p:stCondLst>
                                        </p:cTn>
                                        <p:tgtEl>
                                          <p:spTgt spid="8"/>
                                        </p:tgtEl>
                                        <p:attrNameLst>
                                          <p:attrName>ppt_y</p:attrName>
                                        </p:attrNameLst>
                                      </p:cBhvr>
                                      <p:tavLst>
                                        <p:tav tm="0">
                                          <p:val>
                                            <p:strVal val="ppt_y"/>
                                          </p:val>
                                        </p:tav>
                                        <p:tav tm="100000">
                                          <p:val>
                                            <p:strVal val="ppt_y+1"/>
                                          </p:val>
                                        </p:tav>
                                      </p:tavLst>
                                    </p:anim>
                                    <p:set>
                                      <p:cBhvr>
                                        <p:cTn id="52" dur="1" fill="hold">
                                          <p:stCondLst>
                                            <p:cond delay="999"/>
                                          </p:stCondLst>
                                        </p:cTn>
                                        <p:tgtEl>
                                          <p:spTgt spid="8"/>
                                        </p:tgtEl>
                                        <p:attrNameLst>
                                          <p:attrName>style.visibility</p:attrName>
                                        </p:attrNameLst>
                                      </p:cBhvr>
                                      <p:to>
                                        <p:strVal val="hidden"/>
                                      </p:to>
                                    </p:set>
                                  </p:childTnLst>
                                </p:cTn>
                              </p:par>
                            </p:childTnLst>
                          </p:cTn>
                        </p:par>
                        <p:par>
                          <p:cTn id="53" fill="hold">
                            <p:stCondLst>
                              <p:cond delay="1000"/>
                            </p:stCondLst>
                            <p:childTnLst>
                              <p:par>
                                <p:cTn id="54" presetID="53" presetClass="entr" presetSubtype="16" fill="hold" grpId="1" nodeType="after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p:cTn id="56" dur="500" fill="hold"/>
                                        <p:tgtEl>
                                          <p:spTgt spid="10"/>
                                        </p:tgtEl>
                                        <p:attrNameLst>
                                          <p:attrName>ppt_w</p:attrName>
                                        </p:attrNameLst>
                                      </p:cBhvr>
                                      <p:tavLst>
                                        <p:tav tm="0">
                                          <p:val>
                                            <p:fltVal val="0"/>
                                          </p:val>
                                        </p:tav>
                                        <p:tav tm="100000">
                                          <p:val>
                                            <p:strVal val="#ppt_w"/>
                                          </p:val>
                                        </p:tav>
                                      </p:tavLst>
                                    </p:anim>
                                    <p:anim calcmode="lin" valueType="num">
                                      <p:cBhvr>
                                        <p:cTn id="57" dur="500" fill="hold"/>
                                        <p:tgtEl>
                                          <p:spTgt spid="10"/>
                                        </p:tgtEl>
                                        <p:attrNameLst>
                                          <p:attrName>ppt_h</p:attrName>
                                        </p:attrNameLst>
                                      </p:cBhvr>
                                      <p:tavLst>
                                        <p:tav tm="0">
                                          <p:val>
                                            <p:fltVal val="0"/>
                                          </p:val>
                                        </p:tav>
                                        <p:tav tm="100000">
                                          <p:val>
                                            <p:strVal val="#ppt_h"/>
                                          </p:val>
                                        </p:tav>
                                      </p:tavLst>
                                    </p:anim>
                                    <p:animEffect transition="in" filter="fade">
                                      <p:cBhvr>
                                        <p:cTn id="58" dur="500"/>
                                        <p:tgtEl>
                                          <p:spTgt spid="10"/>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xit" presetSubtype="0" fill="hold" grpId="0" nodeType="clickEffect">
                                  <p:stCondLst>
                                    <p:cond delay="0"/>
                                  </p:stCondLst>
                                  <p:childTnLst>
                                    <p:animEffect transition="out" filter="fade">
                                      <p:cBhvr>
                                        <p:cTn id="62" dur="1000"/>
                                        <p:tgtEl>
                                          <p:spTgt spid="10"/>
                                        </p:tgtEl>
                                      </p:cBhvr>
                                    </p:animEffect>
                                    <p:anim calcmode="lin" valueType="num">
                                      <p:cBhvr>
                                        <p:cTn id="63" dur="1000"/>
                                        <p:tgtEl>
                                          <p:spTgt spid="10"/>
                                        </p:tgtEl>
                                        <p:attrNameLst>
                                          <p:attrName>ppt_x</p:attrName>
                                        </p:attrNameLst>
                                      </p:cBhvr>
                                      <p:tavLst>
                                        <p:tav tm="0">
                                          <p:val>
                                            <p:strVal val="ppt_x"/>
                                          </p:val>
                                        </p:tav>
                                        <p:tav tm="100000">
                                          <p:val>
                                            <p:strVal val="ppt_x"/>
                                          </p:val>
                                        </p:tav>
                                      </p:tavLst>
                                    </p:anim>
                                    <p:anim calcmode="lin" valueType="num">
                                      <p:cBhvr>
                                        <p:cTn id="64" dur="1000"/>
                                        <p:tgtEl>
                                          <p:spTgt spid="10"/>
                                        </p:tgtEl>
                                        <p:attrNameLst>
                                          <p:attrName>ppt_y</p:attrName>
                                        </p:attrNameLst>
                                      </p:cBhvr>
                                      <p:tavLst>
                                        <p:tav tm="0">
                                          <p:val>
                                            <p:strVal val="ppt_y"/>
                                          </p:val>
                                        </p:tav>
                                        <p:tav tm="100000">
                                          <p:val>
                                            <p:strVal val="ppt_y+.1"/>
                                          </p:val>
                                        </p:tav>
                                      </p:tavLst>
                                    </p:anim>
                                    <p:set>
                                      <p:cBhvr>
                                        <p:cTn id="65" dur="1" fill="hold">
                                          <p:stCondLst>
                                            <p:cond delay="9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8" grpId="0" animBg="1"/>
      <p:bldP spid="8" grpId="1" animBg="1"/>
      <p:bldP spid="9" grpId="0" animBg="1"/>
      <p:bldP spid="9" grpId="1" animBg="1"/>
      <p:bldP spid="10" grpId="0" animBg="1"/>
      <p:bldP spid="10"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PCA-Hub</a:t>
            </a:r>
            <a:r>
              <a:rPr lang="zh-CN" altLang="en-US" dirty="0" smtClean="0"/>
              <a:t>聚类算法实验分析</a:t>
            </a:r>
            <a:endParaRPr kumimoji="1" lang="zh-CN" altLang="en-US" dirty="0"/>
          </a:p>
        </p:txBody>
      </p:sp>
      <p:sp>
        <p:nvSpPr>
          <p:cNvPr id="6" name="Shape 191"/>
          <p:cNvSpPr txBox="1">
            <a:spLocks noGrp="1"/>
          </p:cNvSpPr>
          <p:nvPr>
            <p:ph type="body" idx="1"/>
          </p:nvPr>
        </p:nvSpPr>
        <p:spPr>
          <a:xfrm>
            <a:off x="1146025" y="1444527"/>
            <a:ext cx="6867819" cy="3152699"/>
          </a:xfrm>
          <a:prstGeom prst="rect">
            <a:avLst/>
          </a:prstGeom>
        </p:spPr>
        <p:txBody>
          <a:bodyPr lIns="91425" tIns="91425" rIns="91425" bIns="91425" anchor="t" anchorCtr="0">
            <a:noAutofit/>
          </a:bodyPr>
          <a:lstStyle/>
          <a:p>
            <a:pPr marL="457200" indent="-457200">
              <a:lnSpc>
                <a:spcPct val="200000"/>
              </a:lnSpc>
            </a:pPr>
            <a:r>
              <a:rPr kumimoji="1" lang="en-US" altLang="zh-CN" dirty="0"/>
              <a:t>PCA-Hub</a:t>
            </a:r>
            <a:r>
              <a:rPr lang="zh-CN" altLang="en-US" dirty="0"/>
              <a:t>轮廓系数；</a:t>
            </a:r>
            <a:endParaRPr lang="en-US" altLang="zh-CN" dirty="0" smtClean="0"/>
          </a:p>
          <a:p>
            <a:pPr marL="457200" indent="-457200">
              <a:lnSpc>
                <a:spcPct val="200000"/>
              </a:lnSpc>
            </a:pPr>
            <a:r>
              <a:rPr lang="en-US" altLang="zh-CN" dirty="0"/>
              <a:t>PCA-Hub</a:t>
            </a:r>
            <a:r>
              <a:rPr lang="zh-CN" altLang="en-US" dirty="0"/>
              <a:t>对近邻数</a:t>
            </a:r>
            <a:r>
              <a:rPr lang="en-US" altLang="zh-CN" dirty="0"/>
              <a:t>k</a:t>
            </a:r>
            <a:r>
              <a:rPr lang="zh-CN" altLang="en-US" dirty="0"/>
              <a:t>的敏感</a:t>
            </a:r>
            <a:r>
              <a:rPr lang="zh-CN" altLang="en-US" dirty="0" smtClean="0"/>
              <a:t>程度；</a:t>
            </a:r>
            <a:endParaRPr lang="en-US" altLang="zh-CN" dirty="0" smtClean="0"/>
          </a:p>
          <a:p>
            <a:pPr marL="457200" indent="-457200">
              <a:lnSpc>
                <a:spcPct val="200000"/>
              </a:lnSpc>
            </a:pPr>
            <a:r>
              <a:rPr lang="en-US" altLang="zh-CN" dirty="0"/>
              <a:t>PCA-Hub</a:t>
            </a:r>
            <a:r>
              <a:rPr lang="zh-CN" altLang="en-US" dirty="0"/>
              <a:t>聚类结果的</a:t>
            </a:r>
            <a:r>
              <a:rPr lang="zh-CN" altLang="en-US" dirty="0" smtClean="0"/>
              <a:t>一致性。</a:t>
            </a:r>
            <a:endParaRPr lang="en-US" altLang="zh-CN" dirty="0" smtClean="0"/>
          </a:p>
        </p:txBody>
      </p:sp>
      <p:sp>
        <p:nvSpPr>
          <p:cNvPr id="4" name="TextBox 17"/>
          <p:cNvSpPr txBox="1"/>
          <p:nvPr/>
        </p:nvSpPr>
        <p:spPr>
          <a:xfrm>
            <a:off x="307177" y="321041"/>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04</a:t>
            </a:r>
            <a:endParaRPr lang="en-US" sz="2000" b="1" dirty="0">
              <a:solidFill>
                <a:schemeClr val="bg1"/>
              </a:solidFill>
              <a:latin typeface="Roboto Slab" charset="0"/>
              <a:ea typeface="Roboto Slab" charset="0"/>
              <a:cs typeface="Roboto Slab" charset="0"/>
            </a:endParaRPr>
          </a:p>
        </p:txBody>
      </p:sp>
    </p:spTree>
    <p:extLst>
      <p:ext uri="{BB962C8B-B14F-4D97-AF65-F5344CB8AC3E}">
        <p14:creationId xmlns:p14="http://schemas.microsoft.com/office/powerpoint/2010/main" val="2735830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PCA-Hub</a:t>
            </a:r>
            <a:r>
              <a:rPr lang="zh-CN" altLang="en-US" dirty="0"/>
              <a:t>轮廓系数</a:t>
            </a:r>
            <a:endParaRPr kumimoji="1" lang="zh-CN" altLang="en-US" dirty="0"/>
          </a:p>
        </p:txBody>
      </p:sp>
      <p:sp>
        <p:nvSpPr>
          <p:cNvPr id="6" name="Shape 191"/>
          <p:cNvSpPr txBox="1">
            <a:spLocks noGrp="1"/>
          </p:cNvSpPr>
          <p:nvPr>
            <p:ph type="body" idx="1"/>
          </p:nvPr>
        </p:nvSpPr>
        <p:spPr>
          <a:xfrm>
            <a:off x="1146025" y="1444527"/>
            <a:ext cx="6867819" cy="3152699"/>
          </a:xfrm>
          <a:prstGeom prst="rect">
            <a:avLst/>
          </a:prstGeom>
        </p:spPr>
        <p:txBody>
          <a:bodyPr lIns="91425" tIns="91425" rIns="91425" bIns="91425" anchor="t" anchorCtr="0">
            <a:noAutofit/>
          </a:bodyPr>
          <a:lstStyle/>
          <a:p>
            <a:pPr marL="457200" indent="-457200">
              <a:lnSpc>
                <a:spcPct val="150000"/>
              </a:lnSpc>
            </a:pPr>
            <a:r>
              <a:rPr lang="zh-CN" altLang="zh-CN" dirty="0"/>
              <a:t>实验数据来源于加州大学尔湾分校（</a:t>
            </a:r>
            <a:r>
              <a:rPr lang="en-US" altLang="zh-CN" dirty="0"/>
              <a:t>UCI</a:t>
            </a:r>
            <a:r>
              <a:rPr lang="zh-CN" altLang="zh-CN" dirty="0"/>
              <a:t>）机器</a:t>
            </a:r>
            <a:r>
              <a:rPr lang="zh-CN" altLang="zh-CN" dirty="0" smtClean="0"/>
              <a:t>学习库</a:t>
            </a:r>
            <a:r>
              <a:rPr lang="zh-CN" altLang="en-US" dirty="0" smtClean="0"/>
              <a:t>；</a:t>
            </a:r>
            <a:endParaRPr lang="en-US" altLang="zh-CN" dirty="0" smtClean="0"/>
          </a:p>
          <a:p>
            <a:pPr marL="457200" indent="-457200">
              <a:lnSpc>
                <a:spcPct val="150000"/>
              </a:lnSpc>
            </a:pPr>
            <a:r>
              <a:rPr lang="en-US" altLang="zh-CN" dirty="0" smtClean="0"/>
              <a:t>PCA-Hub</a:t>
            </a:r>
            <a:r>
              <a:rPr lang="zh-CN" altLang="en-US" dirty="0"/>
              <a:t>聚类</a:t>
            </a:r>
            <a:r>
              <a:rPr lang="zh-CN" altLang="en-US" dirty="0" smtClean="0"/>
              <a:t>算法的近邻数为最优的</a:t>
            </a:r>
            <a:r>
              <a:rPr lang="en-US" altLang="zh-CN" i="1" dirty="0" smtClean="0"/>
              <a:t>k</a:t>
            </a:r>
            <a:r>
              <a:rPr lang="zh-CN" altLang="en-US" dirty="0" smtClean="0"/>
              <a:t>值；</a:t>
            </a:r>
            <a:endParaRPr lang="en-US" altLang="zh-CN" dirty="0" smtClean="0"/>
          </a:p>
          <a:p>
            <a:pPr marL="457200" indent="-457200">
              <a:lnSpc>
                <a:spcPct val="150000"/>
              </a:lnSpc>
            </a:pPr>
            <a:r>
              <a:rPr lang="en-US" altLang="zh-CN" dirty="0"/>
              <a:t>PCA-Hub</a:t>
            </a:r>
            <a:r>
              <a:rPr lang="zh-CN" altLang="en-US" dirty="0" smtClean="0"/>
              <a:t>聚类算法重复迭代</a:t>
            </a:r>
            <a:r>
              <a:rPr lang="en-US" altLang="zh-CN" dirty="0" smtClean="0"/>
              <a:t>50</a:t>
            </a:r>
            <a:r>
              <a:rPr lang="zh-CN" altLang="en-US" dirty="0" smtClean="0"/>
              <a:t>次；</a:t>
            </a:r>
            <a:endParaRPr lang="en-US" altLang="zh-CN" dirty="0" smtClean="0"/>
          </a:p>
          <a:p>
            <a:pPr marL="457200" indent="-457200">
              <a:lnSpc>
                <a:spcPct val="150000"/>
              </a:lnSpc>
            </a:pPr>
            <a:r>
              <a:rPr lang="zh-CN" altLang="en-US" dirty="0" smtClean="0"/>
              <a:t>偏度下降的阈值为初始偏度的</a:t>
            </a:r>
            <a:r>
              <a:rPr lang="en-US" altLang="zh-CN" dirty="0" smtClean="0"/>
              <a:t>80%</a:t>
            </a:r>
            <a:r>
              <a:rPr lang="zh-CN" altLang="en-US" dirty="0" smtClean="0"/>
              <a:t>；</a:t>
            </a:r>
            <a:endParaRPr lang="en-US" altLang="zh-CN" dirty="0" smtClean="0"/>
          </a:p>
          <a:p>
            <a:pPr marL="457200" indent="-457200">
              <a:lnSpc>
                <a:spcPct val="150000"/>
              </a:lnSpc>
            </a:pPr>
            <a:r>
              <a:rPr lang="zh-CN" altLang="en-US" dirty="0" smtClean="0"/>
              <a:t>采用的聚类评估标准为轮廓系数。</a:t>
            </a:r>
            <a:endParaRPr lang="en-US" altLang="zh-CN" dirty="0"/>
          </a:p>
        </p:txBody>
      </p:sp>
      <p:sp>
        <p:nvSpPr>
          <p:cNvPr id="4" name="TextBox 17"/>
          <p:cNvSpPr txBox="1"/>
          <p:nvPr/>
        </p:nvSpPr>
        <p:spPr>
          <a:xfrm>
            <a:off x="307177" y="321041"/>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05</a:t>
            </a:r>
            <a:endParaRPr lang="en-US" sz="2000" b="1" dirty="0">
              <a:solidFill>
                <a:schemeClr val="bg1"/>
              </a:solidFill>
              <a:latin typeface="Roboto Slab" charset="0"/>
              <a:ea typeface="Roboto Slab" charset="0"/>
              <a:cs typeface="Roboto Slab" charset="0"/>
            </a:endParaRPr>
          </a:p>
        </p:txBody>
      </p:sp>
    </p:spTree>
    <p:extLst>
      <p:ext uri="{BB962C8B-B14F-4D97-AF65-F5344CB8AC3E}">
        <p14:creationId xmlns:p14="http://schemas.microsoft.com/office/powerpoint/2010/main" val="6633475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5" y="6750"/>
            <a:ext cx="3517400" cy="1028700"/>
          </a:xfrm>
          <a:prstGeom prst="rect">
            <a:avLst/>
          </a:prstGeom>
        </p:spPr>
        <p:txBody>
          <a:bodyPr lIns="91425" tIns="91425" rIns="91425" bIns="91425" anchor="ctr" anchorCtr="0">
            <a:noAutofit/>
          </a:bodyPr>
          <a:lstStyle/>
          <a:p>
            <a:r>
              <a:rPr lang="zh-CN" altLang="en-US" dirty="0" smtClean="0"/>
              <a:t>评测指标</a:t>
            </a:r>
            <a:r>
              <a:rPr lang="en-US" altLang="zh-CN" dirty="0" smtClean="0"/>
              <a:t>---</a:t>
            </a:r>
            <a:r>
              <a:rPr lang="zh-CN" altLang="en-US" dirty="0"/>
              <a:t>轮廓系数</a:t>
            </a:r>
            <a:endParaRPr lang="en" dirty="0"/>
          </a:p>
        </p:txBody>
      </p:sp>
      <p:sp>
        <p:nvSpPr>
          <p:cNvPr id="2" name="TextBox 1"/>
          <p:cNvSpPr txBox="1"/>
          <p:nvPr/>
        </p:nvSpPr>
        <p:spPr>
          <a:xfrm>
            <a:off x="4478694" y="1231641"/>
            <a:ext cx="184731" cy="307777"/>
          </a:xfrm>
          <a:prstGeom prst="rect">
            <a:avLst/>
          </a:prstGeom>
          <a:noFill/>
        </p:spPr>
        <p:txBody>
          <a:bodyPr wrap="none" rtlCol="0">
            <a:spAutoFit/>
          </a:bodyPr>
          <a:lstStyle/>
          <a:p>
            <a:endParaRPr lang="en-US" dirty="0"/>
          </a:p>
        </p:txBody>
      </p:sp>
      <mc:AlternateContent xmlns:mc="http://schemas.openxmlformats.org/markup-compatibility/2006" xmlns:a14="http://schemas.microsoft.com/office/drawing/2010/main">
        <mc:Choice Requires="a14">
          <p:sp>
            <p:nvSpPr>
              <p:cNvPr id="6" name="Shape 120"/>
              <p:cNvSpPr txBox="1"/>
              <p:nvPr/>
            </p:nvSpPr>
            <p:spPr>
              <a:xfrm>
                <a:off x="1155356" y="1394328"/>
                <a:ext cx="6486407" cy="3331041"/>
              </a:xfrm>
              <a:prstGeom prst="rect">
                <a:avLst/>
              </a:prstGeom>
              <a:noFill/>
              <a:ln>
                <a:noFill/>
              </a:ln>
            </p:spPr>
            <p:txBody>
              <a:bodyPr lIns="91425" tIns="91425" rIns="91425" bIns="91425" anchor="t" anchorCtr="0">
                <a:noAutofit/>
              </a:bodyPr>
              <a:lstStyle/>
              <a:p>
                <a:r>
                  <a:rPr lang="zh-CN" altLang="en-US" dirty="0" smtClean="0"/>
                  <a:t>轮廓系数（</a:t>
                </a:r>
                <a:r>
                  <a:rPr lang="en-US" altLang="zh-CN" dirty="0"/>
                  <a:t>Silhouette Coefficient</a:t>
                </a:r>
                <a:r>
                  <a:rPr lang="zh-CN" altLang="en-US" dirty="0"/>
                  <a:t>）结合了聚类的凝聚度（</a:t>
                </a:r>
                <a:r>
                  <a:rPr lang="en-US" altLang="zh-CN" dirty="0"/>
                  <a:t>Cohesion</a:t>
                </a:r>
                <a:r>
                  <a:rPr lang="zh-CN" altLang="en-US" dirty="0"/>
                  <a:t>）和分离度（</a:t>
                </a:r>
                <a:r>
                  <a:rPr lang="en-US" altLang="zh-CN" dirty="0"/>
                  <a:t>Separation</a:t>
                </a:r>
                <a:r>
                  <a:rPr lang="zh-CN" altLang="en-US" dirty="0"/>
                  <a:t>），用于评估聚类的效果。该值处于</a:t>
                </a:r>
                <a14:m>
                  <m:oMath xmlns:m="http://schemas.openxmlformats.org/officeDocument/2006/math">
                    <m:r>
                      <a:rPr lang="en-US" altLang="zh-CN" i="1" dirty="0">
                        <a:latin typeface="Cambria Math" charset="0"/>
                      </a:rPr>
                      <m:t>−1~1</m:t>
                    </m:r>
                  </m:oMath>
                </a14:m>
                <a:r>
                  <a:rPr lang="zh-CN" altLang="en-US" dirty="0"/>
                  <a:t>之间，值越大，表示聚类效果越好。具体计算方法如下</a:t>
                </a:r>
                <a:r>
                  <a:rPr lang="zh-CN" altLang="en-US" dirty="0" smtClean="0"/>
                  <a:t>：</a:t>
                </a:r>
                <a:endParaRPr lang="en-US" altLang="zh-CN" dirty="0" smtClean="0"/>
              </a:p>
              <a:p>
                <a:pPr lvl="1"/>
                <a:endParaRPr lang="zh-CN" altLang="en-US" dirty="0"/>
              </a:p>
              <a:p>
                <a:pPr marL="342900" lvl="1" indent="-342900">
                  <a:buFont typeface="+mj-lt"/>
                  <a:buAutoNum type="arabicPeriod"/>
                </a:pPr>
                <a:r>
                  <a:rPr lang="zh-CN" altLang="en-US" dirty="0"/>
                  <a:t>对于第</a:t>
                </a:r>
                <a:r>
                  <a:rPr lang="en-US" altLang="zh-CN" dirty="0" smtClean="0"/>
                  <a:t> </a:t>
                </a:r>
                <a14:m>
                  <m:oMath xmlns:m="http://schemas.openxmlformats.org/officeDocument/2006/math">
                    <m:r>
                      <a:rPr lang="en-US" altLang="zh-CN" i="1" dirty="0">
                        <a:latin typeface="Cambria Math" charset="0"/>
                      </a:rPr>
                      <m:t>𝑖</m:t>
                    </m:r>
                    <m:r>
                      <a:rPr lang="en-US" altLang="zh-CN" b="0" i="1" dirty="0" smtClean="0">
                        <a:latin typeface="Cambria Math" charset="0"/>
                      </a:rPr>
                      <m:t> </m:t>
                    </m:r>
                  </m:oMath>
                </a14:m>
                <a:r>
                  <a:rPr lang="zh-CN" altLang="en-US" dirty="0"/>
                  <a:t>个</a:t>
                </a:r>
                <a:r>
                  <a:rPr lang="zh-CN" altLang="en-US" dirty="0" smtClean="0"/>
                  <a:t>元素</a:t>
                </a:r>
                <a:r>
                  <a:rPr lang="en-US" altLang="zh-CN" dirty="0" smtClean="0"/>
                  <a:t> </a:t>
                </a:r>
                <a14:m>
                  <m:oMath xmlns:m="http://schemas.openxmlformats.org/officeDocument/2006/math">
                    <m:sSub>
                      <m:sSubPr>
                        <m:ctrlPr>
                          <a:rPr lang="en-US" altLang="zh-CN" i="1">
                            <a:latin typeface="Cambria Math" charset="0"/>
                          </a:rPr>
                        </m:ctrlPr>
                      </m:sSubPr>
                      <m:e>
                        <m:r>
                          <a:rPr lang="en-US" altLang="zh-CN" i="1">
                            <a:latin typeface="Cambria Math" charset="0"/>
                          </a:rPr>
                          <m:t>𝑥</m:t>
                        </m:r>
                      </m:e>
                      <m:sub>
                        <m:r>
                          <a:rPr lang="en-US" altLang="zh-CN" i="1">
                            <a:latin typeface="Cambria Math" charset="0"/>
                          </a:rPr>
                          <m:t>𝑖</m:t>
                        </m:r>
                      </m:sub>
                    </m:sSub>
                  </m:oMath>
                </a14:m>
                <a:r>
                  <a:rPr lang="zh-CN" altLang="en-US" dirty="0"/>
                  <a:t>，</a:t>
                </a:r>
                <a:r>
                  <a:rPr lang="zh-CN" altLang="en-US" dirty="0" smtClean="0"/>
                  <a:t>计算</a:t>
                </a:r>
                <a:r>
                  <a:rPr lang="en-US" altLang="zh-CN" dirty="0"/>
                  <a:t> </a:t>
                </a:r>
                <a14:m>
                  <m:oMath xmlns:m="http://schemas.openxmlformats.org/officeDocument/2006/math">
                    <m:sSub>
                      <m:sSubPr>
                        <m:ctrlPr>
                          <a:rPr lang="en-US" altLang="zh-CN" i="1">
                            <a:latin typeface="Cambria Math" charset="0"/>
                          </a:rPr>
                        </m:ctrlPr>
                      </m:sSubPr>
                      <m:e>
                        <m:r>
                          <a:rPr lang="en-US" altLang="zh-CN" i="1">
                            <a:latin typeface="Cambria Math" charset="0"/>
                          </a:rPr>
                          <m:t>𝑥</m:t>
                        </m:r>
                      </m:e>
                      <m:sub>
                        <m:r>
                          <a:rPr lang="en-US" altLang="zh-CN" i="1">
                            <a:latin typeface="Cambria Math" charset="0"/>
                          </a:rPr>
                          <m:t>𝑖</m:t>
                        </m:r>
                      </m:sub>
                    </m:sSub>
                  </m:oMath>
                </a14:m>
                <a:r>
                  <a:rPr lang="en-US" altLang="zh-CN" dirty="0" smtClean="0"/>
                  <a:t> </a:t>
                </a:r>
                <a:r>
                  <a:rPr lang="zh-CN" altLang="en-US" dirty="0" smtClean="0"/>
                  <a:t>与</a:t>
                </a:r>
                <a:r>
                  <a:rPr lang="zh-CN" altLang="en-US" dirty="0"/>
                  <a:t>其同一个簇内的所有其他元素距离的平均值，</a:t>
                </a:r>
                <a:r>
                  <a:rPr lang="zh-CN" altLang="en-US" dirty="0" smtClean="0"/>
                  <a:t>记作</a:t>
                </a:r>
                <a:r>
                  <a:rPr lang="en-US" altLang="zh-CN" dirty="0" smtClean="0"/>
                  <a:t> </a:t>
                </a:r>
                <a14:m>
                  <m:oMath xmlns:m="http://schemas.openxmlformats.org/officeDocument/2006/math">
                    <m:sSub>
                      <m:sSubPr>
                        <m:ctrlPr>
                          <a:rPr lang="en-US" altLang="zh-CN" i="1" smtClean="0">
                            <a:latin typeface="Cambria Math" charset="0"/>
                          </a:rPr>
                        </m:ctrlPr>
                      </m:sSubPr>
                      <m:e>
                        <m:r>
                          <a:rPr lang="en-US" altLang="zh-CN" b="0" i="1" smtClean="0">
                            <a:latin typeface="Cambria Math" charset="0"/>
                          </a:rPr>
                          <m:t>𝑎</m:t>
                        </m:r>
                      </m:e>
                      <m:sub>
                        <m:r>
                          <a:rPr lang="en-US" altLang="zh-CN" b="0" i="1" smtClean="0">
                            <a:latin typeface="Cambria Math" charset="0"/>
                          </a:rPr>
                          <m:t>𝑖</m:t>
                        </m:r>
                      </m:sub>
                    </m:sSub>
                  </m:oMath>
                </a14:m>
                <a:r>
                  <a:rPr lang="zh-CN" altLang="en-US" dirty="0" smtClean="0"/>
                  <a:t>，</a:t>
                </a:r>
                <a:r>
                  <a:rPr lang="zh-CN" altLang="en-US" dirty="0"/>
                  <a:t>用于量化簇内的凝聚度</a:t>
                </a:r>
                <a:r>
                  <a:rPr lang="zh-CN" altLang="en-US" dirty="0" smtClean="0"/>
                  <a:t>。</a:t>
                </a:r>
                <a:endParaRPr lang="en-US" altLang="zh-CN" dirty="0" smtClean="0"/>
              </a:p>
              <a:p>
                <a:pPr marL="342900" lvl="1" indent="-342900">
                  <a:buFont typeface="+mj-lt"/>
                  <a:buAutoNum type="arabicPeriod"/>
                </a:pPr>
                <a:r>
                  <a:rPr lang="zh-CN" altLang="en-US" dirty="0" smtClean="0"/>
                  <a:t>选取</a:t>
                </a:r>
                <a:r>
                  <a:rPr lang="en-US" altLang="zh-CN" dirty="0"/>
                  <a:t> </a:t>
                </a:r>
                <a14:m>
                  <m:oMath xmlns:m="http://schemas.openxmlformats.org/officeDocument/2006/math">
                    <m:sSub>
                      <m:sSubPr>
                        <m:ctrlPr>
                          <a:rPr lang="en-US" altLang="zh-CN" i="1">
                            <a:latin typeface="Cambria Math" charset="0"/>
                          </a:rPr>
                        </m:ctrlPr>
                      </m:sSubPr>
                      <m:e>
                        <m:r>
                          <a:rPr lang="en-US" altLang="zh-CN" i="1">
                            <a:latin typeface="Cambria Math" charset="0"/>
                          </a:rPr>
                          <m:t>𝑥</m:t>
                        </m:r>
                      </m:e>
                      <m:sub>
                        <m:r>
                          <a:rPr lang="en-US" altLang="zh-CN" i="1">
                            <a:latin typeface="Cambria Math" charset="0"/>
                          </a:rPr>
                          <m:t>𝑖</m:t>
                        </m:r>
                      </m:sub>
                    </m:sSub>
                  </m:oMath>
                </a14:m>
                <a:r>
                  <a:rPr lang="en-US" altLang="zh-CN" dirty="0" smtClean="0"/>
                  <a:t> </a:t>
                </a:r>
                <a:r>
                  <a:rPr lang="zh-CN" altLang="en-US" dirty="0" smtClean="0"/>
                  <a:t>外</a:t>
                </a:r>
                <a:r>
                  <a:rPr lang="zh-CN" altLang="en-US" dirty="0"/>
                  <a:t>的一个</a:t>
                </a:r>
                <a:r>
                  <a:rPr lang="zh-CN" altLang="en-US" dirty="0" smtClean="0"/>
                  <a:t>簇</a:t>
                </a:r>
                <a:r>
                  <a:rPr lang="en-US" altLang="zh-CN" dirty="0" smtClean="0"/>
                  <a:t> </a:t>
                </a:r>
                <a14:m>
                  <m:oMath xmlns:m="http://schemas.openxmlformats.org/officeDocument/2006/math">
                    <m:r>
                      <a:rPr lang="en-US" altLang="zh-CN" i="1" dirty="0" smtClean="0">
                        <a:latin typeface="Cambria Math" charset="0"/>
                      </a:rPr>
                      <m:t>𝑏</m:t>
                    </m:r>
                  </m:oMath>
                </a14:m>
                <a:r>
                  <a:rPr lang="zh-CN" altLang="en-US" dirty="0"/>
                  <a:t>，</a:t>
                </a:r>
                <a:r>
                  <a:rPr lang="zh-CN" altLang="en-US" dirty="0" smtClean="0"/>
                  <a:t>计算</a:t>
                </a:r>
                <a:r>
                  <a:rPr lang="en-US" altLang="zh-CN" dirty="0"/>
                  <a:t> </a:t>
                </a:r>
                <a14:m>
                  <m:oMath xmlns:m="http://schemas.openxmlformats.org/officeDocument/2006/math">
                    <m:sSub>
                      <m:sSubPr>
                        <m:ctrlPr>
                          <a:rPr lang="en-US" altLang="zh-CN" i="1">
                            <a:latin typeface="Cambria Math" charset="0"/>
                          </a:rPr>
                        </m:ctrlPr>
                      </m:sSubPr>
                      <m:e>
                        <m:r>
                          <a:rPr lang="en-US" altLang="zh-CN" i="1">
                            <a:latin typeface="Cambria Math" charset="0"/>
                          </a:rPr>
                          <m:t>𝑥</m:t>
                        </m:r>
                      </m:e>
                      <m:sub>
                        <m:r>
                          <a:rPr lang="en-US" altLang="zh-CN" i="1">
                            <a:latin typeface="Cambria Math" charset="0"/>
                          </a:rPr>
                          <m:t>𝑖</m:t>
                        </m:r>
                      </m:sub>
                    </m:sSub>
                  </m:oMath>
                </a14:m>
                <a:r>
                  <a:rPr lang="en-US" altLang="zh-CN" dirty="0" smtClean="0"/>
                  <a:t> </a:t>
                </a:r>
                <a:r>
                  <a:rPr lang="zh-CN" altLang="en-US" dirty="0" smtClean="0"/>
                  <a:t>与</a:t>
                </a:r>
                <a:r>
                  <a:rPr lang="en-US" altLang="zh-CN" dirty="0" smtClean="0"/>
                  <a:t> </a:t>
                </a:r>
                <a14:m>
                  <m:oMath xmlns:m="http://schemas.openxmlformats.org/officeDocument/2006/math">
                    <m:r>
                      <a:rPr lang="en-US" altLang="zh-CN" i="1" dirty="0" smtClean="0">
                        <a:latin typeface="Cambria Math" charset="0"/>
                      </a:rPr>
                      <m:t>𝑏</m:t>
                    </m:r>
                  </m:oMath>
                </a14:m>
                <a:r>
                  <a:rPr lang="en-US" altLang="zh-CN" dirty="0" smtClean="0"/>
                  <a:t> </a:t>
                </a:r>
                <a:r>
                  <a:rPr lang="zh-CN" altLang="en-US" dirty="0"/>
                  <a:t>中所有点的平均距离，遍历所有其他簇，找到最近的这个平均距离</a:t>
                </a:r>
                <a:r>
                  <a:rPr lang="en-US" altLang="zh-CN" dirty="0"/>
                  <a:t>,</a:t>
                </a:r>
                <a:r>
                  <a:rPr lang="zh-CN" altLang="en-US" dirty="0" smtClean="0"/>
                  <a:t>记作</a:t>
                </a:r>
                <a:r>
                  <a:rPr lang="en-US" altLang="zh-CN" dirty="0" smtClean="0"/>
                  <a:t> </a:t>
                </a:r>
                <a14:m>
                  <m:oMath xmlns:m="http://schemas.openxmlformats.org/officeDocument/2006/math">
                    <m:sSub>
                      <m:sSubPr>
                        <m:ctrlPr>
                          <a:rPr lang="en-US" altLang="zh-CN" i="1" smtClean="0">
                            <a:latin typeface="Cambria Math" charset="0"/>
                          </a:rPr>
                        </m:ctrlPr>
                      </m:sSubPr>
                      <m:e>
                        <m:r>
                          <a:rPr lang="en-US" altLang="zh-CN" b="0" i="1" smtClean="0">
                            <a:latin typeface="Cambria Math" charset="0"/>
                          </a:rPr>
                          <m:t>𝑏</m:t>
                        </m:r>
                      </m:e>
                      <m:sub>
                        <m:r>
                          <a:rPr lang="en-US" altLang="zh-CN" b="0" i="1" smtClean="0">
                            <a:latin typeface="Cambria Math" charset="0"/>
                          </a:rPr>
                          <m:t>𝑖</m:t>
                        </m:r>
                      </m:sub>
                    </m:sSub>
                  </m:oMath>
                </a14:m>
                <a:r>
                  <a:rPr lang="zh-CN" altLang="en-US" dirty="0" smtClean="0"/>
                  <a:t>，</a:t>
                </a:r>
                <a:r>
                  <a:rPr lang="zh-CN" altLang="en-US" dirty="0"/>
                  <a:t>用于量化簇之间分离度</a:t>
                </a:r>
                <a:r>
                  <a:rPr lang="zh-CN" altLang="en-US" dirty="0" smtClean="0"/>
                  <a:t>。</a:t>
                </a:r>
                <a:endParaRPr lang="en-US" altLang="zh-CN" dirty="0"/>
              </a:p>
              <a:p>
                <a:pPr marL="342900" lvl="1" indent="-342900">
                  <a:buFont typeface="+mj-lt"/>
                  <a:buAutoNum type="arabicPeriod"/>
                </a:pPr>
                <a:r>
                  <a:rPr lang="zh-CN" altLang="en-US" dirty="0" smtClean="0"/>
                  <a:t>对于元素</a:t>
                </a:r>
                <a:r>
                  <a:rPr lang="en-US" altLang="zh-CN" dirty="0" smtClean="0"/>
                  <a:t> </a:t>
                </a:r>
                <a14:m>
                  <m:oMath xmlns:m="http://schemas.openxmlformats.org/officeDocument/2006/math">
                    <m:sSub>
                      <m:sSubPr>
                        <m:ctrlPr>
                          <a:rPr lang="en-US" altLang="zh-CN" i="1">
                            <a:latin typeface="Cambria Math" charset="0"/>
                          </a:rPr>
                        </m:ctrlPr>
                      </m:sSubPr>
                      <m:e>
                        <m:r>
                          <a:rPr lang="en-US" altLang="zh-CN" i="1">
                            <a:latin typeface="Cambria Math" charset="0"/>
                          </a:rPr>
                          <m:t>𝑥</m:t>
                        </m:r>
                      </m:e>
                      <m:sub>
                        <m:r>
                          <a:rPr lang="en-US" altLang="zh-CN" i="1">
                            <a:latin typeface="Cambria Math" charset="0"/>
                          </a:rPr>
                          <m:t>𝑖</m:t>
                        </m:r>
                      </m:sub>
                    </m:sSub>
                  </m:oMath>
                </a14:m>
                <a:r>
                  <a:rPr lang="zh-CN" altLang="en-US" dirty="0" smtClean="0"/>
                  <a:t>，</a:t>
                </a:r>
                <a:r>
                  <a:rPr lang="zh-CN" altLang="en-US" dirty="0"/>
                  <a:t>轮廓</a:t>
                </a:r>
                <a:r>
                  <a:rPr lang="zh-CN" altLang="en-US" dirty="0" smtClean="0"/>
                  <a:t>系数</a:t>
                </a:r>
                <a:r>
                  <a:rPr lang="en-US" altLang="zh-CN" dirty="0" smtClean="0"/>
                  <a:t> </a:t>
                </a:r>
                <a14:m>
                  <m:oMath xmlns:m="http://schemas.openxmlformats.org/officeDocument/2006/math">
                    <m:sSub>
                      <m:sSubPr>
                        <m:ctrlPr>
                          <a:rPr lang="en-US" i="1" smtClean="0">
                            <a:latin typeface="Cambria Math" charset="0"/>
                          </a:rPr>
                        </m:ctrlPr>
                      </m:sSubPr>
                      <m:e>
                        <m:r>
                          <a:rPr lang="en-US" b="0" i="1" smtClean="0">
                            <a:latin typeface="Cambria Math" charset="0"/>
                          </a:rPr>
                          <m:t>𝑠</m:t>
                        </m:r>
                      </m:e>
                      <m:sub>
                        <m:r>
                          <a:rPr lang="en-US" b="0" i="1" smtClean="0">
                            <a:latin typeface="Cambria Math" charset="0"/>
                          </a:rPr>
                          <m:t>𝑖</m:t>
                        </m:r>
                      </m:sub>
                    </m:sSub>
                    <m:r>
                      <a:rPr lang="en-US" i="1">
                        <a:latin typeface="Cambria Math" charset="0"/>
                      </a:rPr>
                      <m:t>=</m:t>
                    </m:r>
                    <m:f>
                      <m:fPr>
                        <m:ctrlPr>
                          <a:rPr lang="en-US" i="1">
                            <a:latin typeface="Cambria Math" charset="0"/>
                          </a:rPr>
                        </m:ctrlPr>
                      </m:fPr>
                      <m:num>
                        <m:r>
                          <a:rPr lang="en-US" i="1">
                            <a:latin typeface="Cambria Math" charset="0"/>
                          </a:rPr>
                          <m:t>𝑏</m:t>
                        </m:r>
                        <m:d>
                          <m:dPr>
                            <m:ctrlPr>
                              <a:rPr lang="en-US" i="1">
                                <a:latin typeface="Cambria Math" charset="0"/>
                              </a:rPr>
                            </m:ctrlPr>
                          </m:dPr>
                          <m:e>
                            <m:r>
                              <a:rPr lang="en-US" i="1">
                                <a:latin typeface="Cambria Math" charset="0"/>
                              </a:rPr>
                              <m:t>𝑖</m:t>
                            </m:r>
                          </m:e>
                        </m:d>
                        <m:r>
                          <a:rPr lang="en-US" i="1">
                            <a:latin typeface="Cambria Math" charset="0"/>
                          </a:rPr>
                          <m:t>−</m:t>
                        </m:r>
                        <m:r>
                          <a:rPr lang="en-US" i="1">
                            <a:latin typeface="Cambria Math" charset="0"/>
                          </a:rPr>
                          <m:t>𝑎</m:t>
                        </m:r>
                        <m:r>
                          <a:rPr lang="en-US" i="1">
                            <a:latin typeface="Cambria Math" charset="0"/>
                          </a:rPr>
                          <m:t>(</m:t>
                        </m:r>
                        <m:r>
                          <a:rPr lang="en-US" i="1">
                            <a:latin typeface="Cambria Math" charset="0"/>
                          </a:rPr>
                          <m:t>𝑖</m:t>
                        </m:r>
                        <m:r>
                          <a:rPr lang="en-US" i="1">
                            <a:latin typeface="Cambria Math" charset="0"/>
                          </a:rPr>
                          <m:t>)</m:t>
                        </m:r>
                      </m:num>
                      <m:den>
                        <m:r>
                          <m:rPr>
                            <m:sty m:val="p"/>
                          </m:rPr>
                          <a:rPr lang="en-US">
                            <a:latin typeface="Cambria Math" charset="0"/>
                          </a:rPr>
                          <m:t>max</m:t>
                        </m:r>
                        <m:r>
                          <a:rPr lang="en-US" i="1">
                            <a:latin typeface="Cambria Math" charset="0"/>
                          </a:rPr>
                          <m:t>{</m:t>
                        </m:r>
                        <m:r>
                          <a:rPr lang="en-US" i="1">
                            <a:latin typeface="Cambria Math" charset="0"/>
                          </a:rPr>
                          <m:t>𝑎</m:t>
                        </m:r>
                        <m:d>
                          <m:dPr>
                            <m:ctrlPr>
                              <a:rPr lang="en-US" i="1">
                                <a:latin typeface="Cambria Math" charset="0"/>
                              </a:rPr>
                            </m:ctrlPr>
                          </m:dPr>
                          <m:e>
                            <m:r>
                              <a:rPr lang="en-US" i="1">
                                <a:latin typeface="Cambria Math" charset="0"/>
                              </a:rPr>
                              <m:t>𝑖</m:t>
                            </m:r>
                          </m:e>
                        </m:d>
                        <m:r>
                          <a:rPr lang="en-US" i="1">
                            <a:latin typeface="Cambria Math" charset="0"/>
                          </a:rPr>
                          <m:t>−</m:t>
                        </m:r>
                        <m:r>
                          <a:rPr lang="en-US" i="1">
                            <a:latin typeface="Cambria Math" charset="0"/>
                          </a:rPr>
                          <m:t>𝑏</m:t>
                        </m:r>
                        <m:r>
                          <a:rPr lang="en-US" i="1">
                            <a:latin typeface="Cambria Math" charset="0"/>
                          </a:rPr>
                          <m:t>(</m:t>
                        </m:r>
                        <m:r>
                          <a:rPr lang="en-US" i="1">
                            <a:latin typeface="Cambria Math" charset="0"/>
                          </a:rPr>
                          <m:t>𝑖</m:t>
                        </m:r>
                        <m:r>
                          <a:rPr lang="en-US" i="1">
                            <a:latin typeface="Cambria Math" charset="0"/>
                          </a:rPr>
                          <m:t>)}</m:t>
                        </m:r>
                      </m:den>
                    </m:f>
                  </m:oMath>
                </a14:m>
                <a:endParaRPr lang="en-US" sz="1800" dirty="0"/>
              </a:p>
              <a:p>
                <a:pPr marL="342900" lvl="1" indent="-342900">
                  <a:buFont typeface="+mj-lt"/>
                  <a:buAutoNum type="arabicPeriod"/>
                </a:pPr>
                <a:r>
                  <a:rPr lang="zh-CN" altLang="en-US" dirty="0" smtClean="0"/>
                  <a:t>计算</a:t>
                </a:r>
                <a:r>
                  <a:rPr lang="zh-CN" altLang="en-US" dirty="0"/>
                  <a:t>所有</a:t>
                </a:r>
                <a:r>
                  <a:rPr lang="en-US" altLang="zh-CN" dirty="0" smtClean="0"/>
                  <a:t> </a:t>
                </a:r>
                <a14:m>
                  <m:oMath xmlns:m="http://schemas.openxmlformats.org/officeDocument/2006/math">
                    <m:r>
                      <a:rPr lang="en-US" altLang="zh-CN" i="1" dirty="0" smtClean="0">
                        <a:latin typeface="Cambria Math" charset="0"/>
                      </a:rPr>
                      <m:t>𝑥</m:t>
                    </m:r>
                    <m:r>
                      <a:rPr lang="en-US" altLang="zh-CN" b="0" i="1" dirty="0" smtClean="0">
                        <a:latin typeface="Cambria Math" charset="0"/>
                      </a:rPr>
                      <m:t> </m:t>
                    </m:r>
                  </m:oMath>
                </a14:m>
                <a:r>
                  <a:rPr lang="zh-CN" altLang="en-US" dirty="0"/>
                  <a:t>的轮廓系数，求出平均值即为当前聚类的整体轮廓</a:t>
                </a:r>
                <a:r>
                  <a:rPr lang="zh-CN" altLang="en-US" dirty="0" smtClean="0"/>
                  <a:t>系数</a:t>
                </a:r>
                <a:endParaRPr lang="en-US" altLang="zh-CN" dirty="0" smtClean="0"/>
              </a:p>
              <a:p>
                <a:endParaRPr lang="zh-CN" altLang="en-US" dirty="0"/>
              </a:p>
              <a:p>
                <a:r>
                  <a:rPr lang="zh-CN" altLang="en-US" dirty="0"/>
                  <a:t>从上面的公式，不难发现</a:t>
                </a:r>
                <a:r>
                  <a:rPr lang="zh-CN" altLang="en-US" dirty="0" smtClean="0"/>
                  <a:t>若</a:t>
                </a:r>
                <a:r>
                  <a:rPr lang="en-US" altLang="zh-CN" dirty="0"/>
                  <a:t> </a:t>
                </a:r>
                <a14:m>
                  <m:oMath xmlns:m="http://schemas.openxmlformats.org/officeDocument/2006/math">
                    <m:sSub>
                      <m:sSubPr>
                        <m:ctrlPr>
                          <a:rPr lang="en-US" i="1">
                            <a:latin typeface="Cambria Math" charset="0"/>
                          </a:rPr>
                        </m:ctrlPr>
                      </m:sSubPr>
                      <m:e>
                        <m:r>
                          <a:rPr lang="en-US" i="1">
                            <a:latin typeface="Cambria Math" charset="0"/>
                          </a:rPr>
                          <m:t>𝑠</m:t>
                        </m:r>
                      </m:e>
                      <m:sub>
                        <m:r>
                          <a:rPr lang="en-US" i="1">
                            <a:latin typeface="Cambria Math" charset="0"/>
                          </a:rPr>
                          <m:t>𝑖</m:t>
                        </m:r>
                      </m:sub>
                    </m:sSub>
                  </m:oMath>
                </a14:m>
                <a:r>
                  <a:rPr lang="en-US" altLang="zh-CN" dirty="0" smtClean="0"/>
                  <a:t> </a:t>
                </a:r>
                <a:r>
                  <a:rPr lang="zh-CN" altLang="en-US" dirty="0" smtClean="0"/>
                  <a:t>小于</a:t>
                </a:r>
                <a:r>
                  <a:rPr lang="en-US" altLang="zh-CN" dirty="0"/>
                  <a:t>0</a:t>
                </a:r>
                <a:r>
                  <a:rPr lang="zh-CN" altLang="en-US" dirty="0"/>
                  <a:t>，</a:t>
                </a:r>
                <a:r>
                  <a:rPr lang="zh-CN" altLang="en-US" dirty="0" smtClean="0"/>
                  <a:t>说明</a:t>
                </a:r>
                <a:r>
                  <a:rPr lang="en-US" altLang="zh-CN" dirty="0"/>
                  <a:t> </a:t>
                </a:r>
                <a14:m>
                  <m:oMath xmlns:m="http://schemas.openxmlformats.org/officeDocument/2006/math">
                    <m:sSub>
                      <m:sSubPr>
                        <m:ctrlPr>
                          <a:rPr lang="en-US" altLang="zh-CN" i="1">
                            <a:latin typeface="Cambria Math" charset="0"/>
                          </a:rPr>
                        </m:ctrlPr>
                      </m:sSubPr>
                      <m:e>
                        <m:r>
                          <a:rPr lang="en-US" altLang="zh-CN" i="1">
                            <a:latin typeface="Cambria Math" charset="0"/>
                          </a:rPr>
                          <m:t>𝑥</m:t>
                        </m:r>
                      </m:e>
                      <m:sub>
                        <m:r>
                          <a:rPr lang="en-US" altLang="zh-CN" i="1">
                            <a:latin typeface="Cambria Math" charset="0"/>
                          </a:rPr>
                          <m:t>𝑖</m:t>
                        </m:r>
                      </m:sub>
                    </m:sSub>
                  </m:oMath>
                </a14:m>
                <a:r>
                  <a:rPr lang="en-US" altLang="zh-CN" dirty="0" smtClean="0"/>
                  <a:t> </a:t>
                </a:r>
                <a:r>
                  <a:rPr lang="zh-CN" altLang="en-US" dirty="0" smtClean="0"/>
                  <a:t>与</a:t>
                </a:r>
                <a:r>
                  <a:rPr lang="zh-CN" altLang="en-US" dirty="0"/>
                  <a:t>其簇内元素的平均距离小于最近的其他簇，表示聚类效果不好。</a:t>
                </a:r>
                <a:r>
                  <a:rPr lang="zh-CN" altLang="en-US" dirty="0" smtClean="0"/>
                  <a:t>如</a:t>
                </a:r>
                <a:r>
                  <a:rPr lang="en-US" altLang="zh-CN" dirty="0" smtClean="0"/>
                  <a:t> </a:t>
                </a:r>
                <a14:m>
                  <m:oMath xmlns:m="http://schemas.openxmlformats.org/officeDocument/2006/math">
                    <m:sSub>
                      <m:sSubPr>
                        <m:ctrlPr>
                          <a:rPr lang="en-US" altLang="zh-CN" i="1">
                            <a:latin typeface="Cambria Math" charset="0"/>
                          </a:rPr>
                        </m:ctrlPr>
                      </m:sSubPr>
                      <m:e>
                        <m:r>
                          <a:rPr lang="en-US" altLang="zh-CN" i="1">
                            <a:latin typeface="Cambria Math" charset="0"/>
                          </a:rPr>
                          <m:t>𝑎</m:t>
                        </m:r>
                      </m:e>
                      <m:sub>
                        <m:r>
                          <a:rPr lang="en-US" altLang="zh-CN" i="1">
                            <a:latin typeface="Cambria Math" charset="0"/>
                          </a:rPr>
                          <m:t>𝑖</m:t>
                        </m:r>
                      </m:sub>
                    </m:sSub>
                  </m:oMath>
                </a14:m>
                <a:r>
                  <a:rPr lang="en-US" altLang="zh-CN" dirty="0" smtClean="0"/>
                  <a:t> </a:t>
                </a:r>
                <a:r>
                  <a:rPr lang="zh-CN" altLang="en-US" dirty="0" smtClean="0"/>
                  <a:t>趋于</a:t>
                </a:r>
                <a:r>
                  <a:rPr lang="en-US" altLang="zh-CN" dirty="0"/>
                  <a:t>0</a:t>
                </a:r>
                <a:r>
                  <a:rPr lang="zh-CN" altLang="en-US" dirty="0"/>
                  <a:t>，</a:t>
                </a:r>
                <a:r>
                  <a:rPr lang="zh-CN" altLang="en-US" dirty="0" smtClean="0"/>
                  <a:t>或</a:t>
                </a:r>
                <a:r>
                  <a:rPr lang="en-US" altLang="zh-CN" dirty="0" smtClean="0"/>
                  <a:t> </a:t>
                </a:r>
                <a14:m>
                  <m:oMath xmlns:m="http://schemas.openxmlformats.org/officeDocument/2006/math">
                    <m:sSub>
                      <m:sSubPr>
                        <m:ctrlPr>
                          <a:rPr lang="en-US" altLang="zh-CN" i="1">
                            <a:latin typeface="Cambria Math" charset="0"/>
                          </a:rPr>
                        </m:ctrlPr>
                      </m:sSubPr>
                      <m:e>
                        <m:r>
                          <a:rPr lang="en-US" altLang="zh-CN" i="1">
                            <a:latin typeface="Cambria Math" charset="0"/>
                          </a:rPr>
                          <m:t>𝑏</m:t>
                        </m:r>
                      </m:e>
                      <m:sub>
                        <m:r>
                          <a:rPr lang="en-US" altLang="zh-CN" i="1">
                            <a:latin typeface="Cambria Math" charset="0"/>
                          </a:rPr>
                          <m:t>𝑖</m:t>
                        </m:r>
                      </m:sub>
                    </m:sSub>
                  </m:oMath>
                </a14:m>
                <a:r>
                  <a:rPr lang="en-US" altLang="zh-CN" dirty="0" smtClean="0"/>
                  <a:t> </a:t>
                </a:r>
                <a:r>
                  <a:rPr lang="zh-CN" altLang="en-US" dirty="0" smtClean="0"/>
                  <a:t>足够</a:t>
                </a:r>
                <a:r>
                  <a:rPr lang="zh-CN" altLang="en-US" dirty="0"/>
                  <a:t>大，</a:t>
                </a:r>
                <a:r>
                  <a:rPr lang="zh-CN" altLang="en-US" dirty="0" smtClean="0"/>
                  <a:t>那么</a:t>
                </a:r>
                <a:r>
                  <a:rPr lang="en-US" altLang="zh-CN" dirty="0"/>
                  <a:t> </a:t>
                </a:r>
                <a14:m>
                  <m:oMath xmlns:m="http://schemas.openxmlformats.org/officeDocument/2006/math">
                    <m:sSub>
                      <m:sSubPr>
                        <m:ctrlPr>
                          <a:rPr lang="en-US" i="1">
                            <a:latin typeface="Cambria Math" charset="0"/>
                          </a:rPr>
                        </m:ctrlPr>
                      </m:sSubPr>
                      <m:e>
                        <m:r>
                          <a:rPr lang="en-US" i="1">
                            <a:latin typeface="Cambria Math" charset="0"/>
                          </a:rPr>
                          <m:t>𝑠</m:t>
                        </m:r>
                      </m:e>
                      <m:sub>
                        <m:r>
                          <a:rPr lang="en-US" i="1">
                            <a:latin typeface="Cambria Math" charset="0"/>
                          </a:rPr>
                          <m:t>𝑖</m:t>
                        </m:r>
                      </m:sub>
                    </m:sSub>
                  </m:oMath>
                </a14:m>
                <a:r>
                  <a:rPr lang="en-US" altLang="zh-CN" dirty="0" smtClean="0"/>
                  <a:t> </a:t>
                </a:r>
                <a:r>
                  <a:rPr lang="zh-CN" altLang="en-US" dirty="0" smtClean="0"/>
                  <a:t>趋近</a:t>
                </a:r>
                <a:r>
                  <a:rPr lang="zh-CN" altLang="en-US" dirty="0"/>
                  <a:t>与</a:t>
                </a:r>
                <a:r>
                  <a:rPr lang="en-US" altLang="zh-CN" dirty="0"/>
                  <a:t>1</a:t>
                </a:r>
                <a:r>
                  <a:rPr lang="zh-CN" altLang="en-US" dirty="0"/>
                  <a:t>，说明聚类效果比较好。</a:t>
                </a:r>
              </a:p>
              <a:p>
                <a:pPr>
                  <a:spcBef>
                    <a:spcPts val="600"/>
                  </a:spcBef>
                </a:pPr>
                <a14:m>
                  <m:oMathPara xmlns:m="http://schemas.openxmlformats.org/officeDocument/2006/math">
                    <m:oMathParaPr>
                      <m:jc m:val="left"/>
                    </m:oMathParaPr>
                    <m:oMath xmlns:m="http://schemas.openxmlformats.org/officeDocument/2006/math">
                      <m:r>
                        <a:rPr lang="en-US" b="0" i="1">
                          <a:latin typeface="Cambria Math" charset="0"/>
                          <a:ea typeface="Nixie One" charset="0"/>
                          <a:cs typeface="Nixie One" charset="0"/>
                        </a:rPr>
                        <m:t> </m:t>
                      </m:r>
                    </m:oMath>
                  </m:oMathPara>
                </a14:m>
                <a:endParaRPr lang="en-US" dirty="0" smtClean="0">
                  <a:effectLst/>
                  <a:latin typeface="Nixie One" charset="0"/>
                  <a:ea typeface="Nixie One" charset="0"/>
                  <a:cs typeface="Nixie One" charset="0"/>
                </a:endParaRPr>
              </a:p>
              <a:p>
                <a:pPr algn="ctr">
                  <a:spcBef>
                    <a:spcPts val="600"/>
                  </a:spcBef>
                </a:pPr>
                <a:endParaRPr lang="en" dirty="0">
                  <a:latin typeface="Nixie One" charset="0"/>
                  <a:ea typeface="Nixie One" charset="0"/>
                  <a:cs typeface="Nixie One" charset="0"/>
                  <a:sym typeface="Nixie One"/>
                </a:endParaRPr>
              </a:p>
            </p:txBody>
          </p:sp>
        </mc:Choice>
        <mc:Fallback xmlns="">
          <p:sp>
            <p:nvSpPr>
              <p:cNvPr id="6" name="Shape 120"/>
              <p:cNvSpPr txBox="1">
                <a:spLocks noRot="1" noChangeAspect="1" noMove="1" noResize="1" noEditPoints="1" noAdjustHandles="1" noChangeArrowheads="1" noChangeShapeType="1" noTextEdit="1"/>
              </p:cNvSpPr>
              <p:nvPr/>
            </p:nvSpPr>
            <p:spPr>
              <a:xfrm>
                <a:off x="1155356" y="1394328"/>
                <a:ext cx="6486407" cy="3331041"/>
              </a:xfrm>
              <a:prstGeom prst="rect">
                <a:avLst/>
              </a:prstGeom>
              <a:blipFill rotWithShape="0">
                <a:blip r:embed="rId3"/>
                <a:stretch>
                  <a:fillRect l="-282" r="-3102" b="-14469"/>
                </a:stretch>
              </a:blipFill>
              <a:ln>
                <a:noFill/>
              </a:ln>
            </p:spPr>
            <p:txBody>
              <a:bodyPr/>
              <a:lstStyle/>
              <a:p>
                <a:r>
                  <a:rPr lang="zh-CN" altLang="en-US">
                    <a:noFill/>
                  </a:rPr>
                  <a:t> </a:t>
                </a:r>
              </a:p>
            </p:txBody>
          </p:sp>
        </mc:Fallback>
      </mc:AlternateContent>
      <p:cxnSp>
        <p:nvCxnSpPr>
          <p:cNvPr id="7" name="Straight Connector 6"/>
          <p:cNvCxnSpPr/>
          <p:nvPr/>
        </p:nvCxnSpPr>
        <p:spPr>
          <a:xfrm>
            <a:off x="7751110" y="1470528"/>
            <a:ext cx="0" cy="311642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114800" y="2272284"/>
            <a:ext cx="65" cy="215444"/>
          </a:xfrm>
          <a:prstGeom prst="rect">
            <a:avLst/>
          </a:prstGeom>
          <a:noFill/>
        </p:spPr>
        <p:txBody>
          <a:bodyPr wrap="none" lIns="0" tIns="0" rIns="0" bIns="0" rtlCol="0">
            <a:spAutoFit/>
          </a:bodyPr>
          <a:lstStyle/>
          <a:p>
            <a:endParaRPr lang="en-US" dirty="0"/>
          </a:p>
        </p:txBody>
      </p:sp>
      <p:sp>
        <p:nvSpPr>
          <p:cNvPr id="8" name="TextBox 17"/>
          <p:cNvSpPr txBox="1"/>
          <p:nvPr/>
        </p:nvSpPr>
        <p:spPr>
          <a:xfrm>
            <a:off x="307177" y="321041"/>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05</a:t>
            </a:r>
            <a:endParaRPr lang="en-US" sz="2000" b="1" dirty="0">
              <a:solidFill>
                <a:schemeClr val="bg1"/>
              </a:solidFill>
              <a:latin typeface="Roboto Slab" charset="0"/>
              <a:ea typeface="Roboto Slab" charset="0"/>
              <a:cs typeface="Roboto Slab" charset="0"/>
            </a:endParaRPr>
          </a:p>
        </p:txBody>
      </p:sp>
    </p:spTree>
    <p:extLst>
      <p:ext uri="{BB962C8B-B14F-4D97-AF65-F5344CB8AC3E}">
        <p14:creationId xmlns:p14="http://schemas.microsoft.com/office/powerpoint/2010/main" val="949750985"/>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4" name="矩形 13"/>
          <p:cNvSpPr/>
          <p:nvPr/>
        </p:nvSpPr>
        <p:spPr>
          <a:xfrm>
            <a:off x="305485" y="1231640"/>
            <a:ext cx="8692980" cy="3166614"/>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1" name="Shape 111"/>
          <p:cNvSpPr txBox="1">
            <a:spLocks noGrp="1"/>
          </p:cNvSpPr>
          <p:nvPr>
            <p:ph type="title"/>
          </p:nvPr>
        </p:nvSpPr>
        <p:spPr>
          <a:xfrm>
            <a:off x="1146025" y="17020"/>
            <a:ext cx="3208799" cy="1028700"/>
          </a:xfrm>
          <a:prstGeom prst="rect">
            <a:avLst/>
          </a:prstGeom>
        </p:spPr>
        <p:txBody>
          <a:bodyPr lIns="91425" tIns="91425" rIns="91425" bIns="91425" anchor="ctr" anchorCtr="0">
            <a:noAutofit/>
          </a:bodyPr>
          <a:lstStyle/>
          <a:p>
            <a:pPr lvl="0"/>
            <a:r>
              <a:rPr kumimoji="1" lang="en-US" altLang="zh-CN" dirty="0" smtClean="0"/>
              <a:t>PCA-Hub</a:t>
            </a:r>
            <a:r>
              <a:rPr lang="zh-CN" altLang="en-US" dirty="0"/>
              <a:t>轮廓系数</a:t>
            </a:r>
            <a:endParaRPr lang="en" dirty="0"/>
          </a:p>
        </p:txBody>
      </p:sp>
      <p:sp>
        <p:nvSpPr>
          <p:cNvPr id="2" name="TextBox 1"/>
          <p:cNvSpPr txBox="1"/>
          <p:nvPr/>
        </p:nvSpPr>
        <p:spPr>
          <a:xfrm>
            <a:off x="4478694" y="1231641"/>
            <a:ext cx="184731" cy="307777"/>
          </a:xfrm>
          <a:prstGeom prst="rect">
            <a:avLst/>
          </a:prstGeom>
          <a:noFill/>
        </p:spPr>
        <p:txBody>
          <a:bodyPr wrap="none" rtlCol="0">
            <a:spAutoFit/>
          </a:bodyPr>
          <a:lstStyle/>
          <a:p>
            <a:endParaRPr lang="en-US" dirty="0"/>
          </a:p>
        </p:txBody>
      </p:sp>
      <p:sp>
        <p:nvSpPr>
          <p:cNvPr id="6" name="TextBox 17"/>
          <p:cNvSpPr txBox="1"/>
          <p:nvPr/>
        </p:nvSpPr>
        <p:spPr>
          <a:xfrm>
            <a:off x="307177" y="321041"/>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05</a:t>
            </a:r>
            <a:endParaRPr lang="en-US" sz="2000" b="1" dirty="0">
              <a:solidFill>
                <a:schemeClr val="bg1"/>
              </a:solidFill>
              <a:latin typeface="Roboto Slab" charset="0"/>
              <a:ea typeface="Roboto Slab" charset="0"/>
              <a:cs typeface="Roboto Slab" charset="0"/>
            </a:endParaRPr>
          </a:p>
        </p:txBody>
      </p:sp>
      <mc:AlternateContent xmlns:mc="http://schemas.openxmlformats.org/markup-compatibility/2006" xmlns:a14="http://schemas.microsoft.com/office/drawing/2010/main">
        <mc:Choice Requires="a14">
          <p:graphicFrame>
            <p:nvGraphicFramePr>
              <p:cNvPr id="8" name="Table 3"/>
              <p:cNvGraphicFramePr>
                <a:graphicFrameLocks noGrp="1"/>
              </p:cNvGraphicFramePr>
              <p:nvPr>
                <p:extLst>
                  <p:ext uri="{D42A27DB-BD31-4B8C-83A1-F6EECF244321}">
                    <p14:modId xmlns:p14="http://schemas.microsoft.com/office/powerpoint/2010/main" val="954887483"/>
                  </p:ext>
                </p:extLst>
              </p:nvPr>
            </p:nvGraphicFramePr>
            <p:xfrm>
              <a:off x="297850" y="1231642"/>
              <a:ext cx="8702307" cy="3190240"/>
            </p:xfrm>
            <a:graphic>
              <a:graphicData uri="http://schemas.openxmlformats.org/drawingml/2006/table">
                <a:tbl>
                  <a:tblPr/>
                  <a:tblGrid>
                    <a:gridCol w="1171806"/>
                    <a:gridCol w="624372"/>
                    <a:gridCol w="629878"/>
                    <a:gridCol w="808685"/>
                    <a:gridCol w="808685"/>
                    <a:gridCol w="808685"/>
                    <a:gridCol w="1001914"/>
                    <a:gridCol w="615456"/>
                    <a:gridCol w="615456"/>
                    <a:gridCol w="808685"/>
                    <a:gridCol w="808685"/>
                  </a:tblGrid>
                  <a:tr h="398780">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数据集</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样本数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a:solidFill>
                                <a:schemeClr val="bg1">
                                  <a:lumMod val="95000"/>
                                </a:schemeClr>
                              </a:solidFill>
                              <a:effectLst/>
                              <a:latin typeface="Times New Roman" charset="0"/>
                              <a:ea typeface="Times New Roman" charset="0"/>
                              <a:cs typeface="Times New Roman" charset="0"/>
                            </a:rPr>
                            <a:t>维数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dirty="0" smtClean="0">
                              <a:solidFill>
                                <a:schemeClr val="bg1">
                                  <a:lumMod val="95000"/>
                                </a:schemeClr>
                              </a:solidFill>
                              <a:effectLst/>
                              <a:latin typeface="Times New Roman" charset="0"/>
                              <a:ea typeface="Times New Roman" charset="0"/>
                              <a:cs typeface="Times New Roman" charset="0"/>
                            </a:rPr>
                            <a:t>簇个</a:t>
                          </a:r>
                          <a:r>
                            <a:rPr lang="zh-CN" sz="1200" b="1" kern="100" dirty="0">
                              <a:solidFill>
                                <a:schemeClr val="bg1">
                                  <a:lumMod val="95000"/>
                                </a:schemeClr>
                              </a:solidFill>
                              <a:effectLst/>
                              <a:latin typeface="Times New Roman" charset="0"/>
                              <a:ea typeface="Times New Roman" charset="0"/>
                              <a:cs typeface="Times New Roman" charset="0"/>
                            </a:rPr>
                            <a:t>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200" b="1" i="1" kern="100" smtClean="0">
                                        <a:solidFill>
                                          <a:schemeClr val="bg1">
                                            <a:lumMod val="95000"/>
                                          </a:schemeClr>
                                        </a:solidFill>
                                        <a:effectLst/>
                                        <a:latin typeface="Cambria Math" charset="0"/>
                                        <a:ea typeface="Times New Roman" charset="0"/>
                                        <a:cs typeface="Times New Roman" charset="0"/>
                                      </a:rPr>
                                    </m:ctrlPr>
                                  </m:sSubPr>
                                  <m:e>
                                    <m:r>
                                      <a:rPr lang="en-US" sz="1200" b="1" i="1" kern="100">
                                        <a:solidFill>
                                          <a:schemeClr val="bg1">
                                            <a:lumMod val="95000"/>
                                          </a:schemeClr>
                                        </a:solidFill>
                                        <a:effectLst/>
                                        <a:latin typeface="Cambria Math" charset="0"/>
                                        <a:ea typeface="Times New Roman" charset="0"/>
                                        <a:cs typeface="Times New Roman" charset="0"/>
                                      </a:rPr>
                                      <m:t>𝑺</m:t>
                                    </m:r>
                                  </m:e>
                                  <m:sub>
                                    <m:sSub>
                                      <m:sSubPr>
                                        <m:ctrlPr>
                                          <a:rPr lang="zh-CN" sz="1200" b="1" i="1" kern="100">
                                            <a:solidFill>
                                              <a:schemeClr val="bg1">
                                                <a:lumMod val="95000"/>
                                              </a:schemeClr>
                                            </a:solidFill>
                                            <a:effectLst/>
                                            <a:latin typeface="Cambria Math" charset="0"/>
                                            <a:ea typeface="Times New Roman" charset="0"/>
                                            <a:cs typeface="Times New Roman" charset="0"/>
                                          </a:rPr>
                                        </m:ctrlPr>
                                      </m:sSubPr>
                                      <m:e>
                                        <m:r>
                                          <a:rPr lang="en-US" sz="1200" b="1" i="1" kern="100">
                                            <a:solidFill>
                                              <a:schemeClr val="bg1">
                                                <a:lumMod val="95000"/>
                                              </a:schemeClr>
                                            </a:solidFill>
                                            <a:effectLst/>
                                            <a:latin typeface="Cambria Math" charset="0"/>
                                            <a:ea typeface="Times New Roman" charset="0"/>
                                            <a:cs typeface="Times New Roman" charset="0"/>
                                          </a:rPr>
                                          <m:t>𝑵</m:t>
                                        </m:r>
                                      </m:e>
                                      <m:sub>
                                        <m:r>
                                          <a:rPr lang="en-US" sz="1200" b="1" i="1" kern="100">
                                            <a:solidFill>
                                              <a:schemeClr val="bg1">
                                                <a:lumMod val="95000"/>
                                              </a:schemeClr>
                                            </a:solidFill>
                                            <a:effectLst/>
                                            <a:latin typeface="Cambria Math" charset="0"/>
                                            <a:ea typeface="Times New Roman" charset="0"/>
                                            <a:cs typeface="Times New Roman" charset="0"/>
                                          </a:rPr>
                                          <m:t>𝟏𝟎</m:t>
                                        </m:r>
                                      </m:sub>
                                    </m:sSub>
                                  </m:sub>
                                </m:sSub>
                              </m:oMath>
                            </m:oMathPara>
                          </a14:m>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dirty="0" smtClean="0">
                              <a:solidFill>
                                <a:schemeClr val="bg1">
                                  <a:lumMod val="95000"/>
                                </a:schemeClr>
                              </a:solidFill>
                              <a:effectLst/>
                              <a:latin typeface="Times New Roman" charset="0"/>
                              <a:ea typeface="Times New Roman" charset="0"/>
                              <a:cs typeface="Times New Roman" charset="0"/>
                            </a:rPr>
                            <a:t>距离</a:t>
                          </a:r>
                          <a:endParaRPr lang="en-US" altLang="zh-CN" sz="1200" b="1" kern="100" dirty="0" smtClean="0">
                            <a:solidFill>
                              <a:schemeClr val="bg1">
                                <a:lumMod val="95000"/>
                              </a:schemeClr>
                            </a:solidFill>
                            <a:effectLst/>
                            <a:latin typeface="Times New Roman" charset="0"/>
                            <a:ea typeface="Times New Roman" charset="0"/>
                            <a:cs typeface="Times New Roman" charset="0"/>
                          </a:endParaRPr>
                        </a:p>
                        <a:p>
                          <a:pPr algn="ctr">
                            <a:spcAft>
                              <a:spcPts val="0"/>
                            </a:spcAft>
                          </a:pPr>
                          <a:r>
                            <a:rPr lang="zh-CN" sz="1200" b="1" kern="100" dirty="0" smtClean="0">
                              <a:solidFill>
                                <a:schemeClr val="bg1">
                                  <a:lumMod val="95000"/>
                                </a:schemeClr>
                              </a:solidFill>
                              <a:effectLst/>
                              <a:latin typeface="Times New Roman" charset="0"/>
                              <a:ea typeface="Times New Roman" charset="0"/>
                              <a:cs typeface="Times New Roman" charset="0"/>
                            </a:rPr>
                            <a:t>度量</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KMEANS</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a:solidFill>
                                <a:schemeClr val="bg1">
                                  <a:lumMod val="95000"/>
                                </a:schemeClr>
                              </a:solidFill>
                              <a:effectLst/>
                              <a:latin typeface="Times New Roman" charset="0"/>
                              <a:ea typeface="Times New Roman" charset="0"/>
                              <a:cs typeface="Times New Roman" charset="0"/>
                            </a:rPr>
                            <a:t>Ker-KM </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GHPKM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Ker-GHPKM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a:solidFill>
                                <a:schemeClr val="bg1">
                                  <a:lumMod val="95000"/>
                                </a:schemeClr>
                              </a:solidFill>
                              <a:effectLst/>
                              <a:latin typeface="Times New Roman" charset="0"/>
                              <a:ea typeface="Times New Roman" charset="0"/>
                              <a:cs typeface="Times New Roman" charset="0"/>
                            </a:rPr>
                            <a:t>PH-KM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r>
                  <a:tr h="398780">
                    <a:tc>
                      <a:txBody>
                        <a:bodyPr/>
                        <a:lstStyle/>
                        <a:p>
                          <a:pPr algn="ctr">
                            <a:lnSpc>
                              <a:spcPts val="2000"/>
                            </a:lnSpc>
                            <a:spcAft>
                              <a:spcPts val="0"/>
                            </a:spcAft>
                          </a:pPr>
                          <a:r>
                            <a:rPr lang="en-US" sz="1200" b="0" kern="100" dirty="0" err="1" smtClean="0">
                              <a:solidFill>
                                <a:schemeClr val="bg1">
                                  <a:lumMod val="95000"/>
                                </a:schemeClr>
                              </a:solidFill>
                              <a:effectLst/>
                              <a:latin typeface="Times New Roman" charset="0"/>
                              <a:ea typeface="Times New Roman" charset="0"/>
                              <a:cs typeface="Times New Roman" charset="0"/>
                            </a:rPr>
                            <a:t>parkinso</a:t>
                          </a:r>
                          <a:r>
                            <a:rPr lang="en-US" altLang="zh-CN" sz="1200" b="0" kern="100" dirty="0" err="1" smtClean="0">
                              <a:solidFill>
                                <a:schemeClr val="bg1">
                                  <a:lumMod val="95000"/>
                                </a:schemeClr>
                              </a:solidFill>
                              <a:effectLst/>
                              <a:latin typeface="Times New Roman" charset="0"/>
                              <a:ea typeface="Times New Roman" charset="0"/>
                              <a:cs typeface="Times New Roman" charset="0"/>
                            </a:rPr>
                            <a:t>n</a:t>
                          </a:r>
                          <a:r>
                            <a:rPr lang="en-US" sz="1200" b="0" kern="100" dirty="0" err="1" smtClean="0">
                              <a:solidFill>
                                <a:schemeClr val="bg1">
                                  <a:lumMod val="95000"/>
                                </a:schemeClr>
                              </a:solidFill>
                              <a:effectLst/>
                              <a:latin typeface="Times New Roman" charset="0"/>
                              <a:ea typeface="Times New Roman" charset="0"/>
                              <a:cs typeface="Times New Roman" charset="0"/>
                            </a:rPr>
                            <a:t>s</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195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0.73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0.42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0.64</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0.44</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0.88</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398780">
                    <a:tc>
                      <a:txBody>
                        <a:bodyPr/>
                        <a:lstStyle/>
                        <a:p>
                          <a:pPr algn="ctr">
                            <a:lnSpc>
                              <a:spcPts val="2000"/>
                            </a:lnSpc>
                            <a:spcAft>
                              <a:spcPts val="0"/>
                            </a:spcAft>
                          </a:pPr>
                          <a:r>
                            <a:rPr lang="en-US" sz="1200" b="0" kern="100" dirty="0" err="1">
                              <a:solidFill>
                                <a:schemeClr val="bg1">
                                  <a:lumMod val="95000"/>
                                </a:schemeClr>
                              </a:solidFill>
                              <a:effectLst/>
                              <a:latin typeface="Times New Roman" charset="0"/>
                              <a:ea typeface="Times New Roman" charset="0"/>
                              <a:cs typeface="Times New Roman" charset="0"/>
                            </a:rPr>
                            <a:t>wpbc</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198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33</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0.86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l</a:t>
                          </a:r>
                          <a:r>
                            <a:rPr lang="en-US" sz="1200" b="0" kern="100" baseline="-25000" dirty="0">
                              <a:solidFill>
                                <a:schemeClr val="bg1">
                                  <a:lumMod val="95000"/>
                                </a:schemeClr>
                              </a:solidFill>
                              <a:effectLst/>
                              <a:latin typeface="Times New Roman" charset="0"/>
                              <a:ea typeface="Times New Roman" charset="0"/>
                              <a:cs typeface="Times New Roman" charset="0"/>
                            </a:rPr>
                            <a:t>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0.16</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0.32</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0.31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Ionosphere</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351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34</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1.72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l</a:t>
                          </a:r>
                          <a:r>
                            <a:rPr lang="en-US" sz="1200" b="0" kern="100" baseline="-25000" dirty="0">
                              <a:solidFill>
                                <a:schemeClr val="bg1">
                                  <a:lumMod val="95000"/>
                                </a:schemeClr>
                              </a:solidFill>
                              <a:effectLst/>
                              <a:latin typeface="Times New Roman" charset="0"/>
                              <a:ea typeface="Times New Roman" charset="0"/>
                              <a:cs typeface="Times New Roman" charset="0"/>
                            </a:rPr>
                            <a:t>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0.41</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398780">
                    <a:tc>
                      <a:txBody>
                        <a:bodyPr/>
                        <a:lstStyle/>
                        <a:p>
                          <a:pPr algn="ctr">
                            <a:lnSpc>
                              <a:spcPts val="2000"/>
                            </a:lnSpc>
                            <a:spcAft>
                              <a:spcPts val="0"/>
                            </a:spcAft>
                          </a:pPr>
                          <a:r>
                            <a:rPr lang="en-US" sz="1200" b="0" kern="100" dirty="0">
                              <a:solidFill>
                                <a:schemeClr val="bg1">
                                  <a:lumMod val="95000"/>
                                </a:schemeClr>
                              </a:solidFill>
                              <a:effectLst/>
                              <a:latin typeface="Times New Roman" charset="0"/>
                              <a:ea typeface="Times New Roman" charset="0"/>
                              <a:cs typeface="Times New Roman" charset="0"/>
                            </a:rPr>
                            <a:t>sonar</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60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1.35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0.26</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0.21</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0.17</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398780">
                    <a:tc>
                      <a:txBody>
                        <a:bodyPr/>
                        <a:lstStyle/>
                        <a:p>
                          <a:pPr algn="ctr">
                            <a:lnSpc>
                              <a:spcPts val="2000"/>
                            </a:lnSpc>
                            <a:spcAft>
                              <a:spcPts val="0"/>
                            </a:spcAft>
                          </a:pPr>
                          <a:r>
                            <a:rPr lang="en-US" sz="1200" b="0" kern="100" dirty="0">
                              <a:solidFill>
                                <a:schemeClr val="bg1">
                                  <a:lumMod val="95000"/>
                                </a:schemeClr>
                              </a:solidFill>
                              <a:effectLst/>
                              <a:latin typeface="Times New Roman" charset="0"/>
                              <a:ea typeface="Times New Roman" charset="0"/>
                              <a:cs typeface="Times New Roman" charset="0"/>
                            </a:rPr>
                            <a:t>musk</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2000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166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1.33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0.29</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smtClean="0">
                              <a:solidFill>
                                <a:schemeClr val="bg1">
                                  <a:lumMod val="95000"/>
                                </a:schemeClr>
                              </a:solidFill>
                              <a:effectLst/>
                              <a:latin typeface="Times New Roman" charset="0"/>
                              <a:ea typeface="Times New Roman" charset="0"/>
                              <a:cs typeface="Times New Roman" charset="0"/>
                            </a:rPr>
                            <a:t>0.2</a:t>
                          </a:r>
                          <a:r>
                            <a:rPr lang="en-US" altLang="zh-CN" sz="1200" b="0" kern="100" smtClean="0">
                              <a:solidFill>
                                <a:schemeClr val="bg1">
                                  <a:lumMod val="95000"/>
                                </a:schemeClr>
                              </a:solidFill>
                              <a:effectLst/>
                              <a:latin typeface="Times New Roman" charset="0"/>
                              <a:ea typeface="Times New Roman" charset="0"/>
                              <a:cs typeface="Times New Roman" charset="0"/>
                            </a:rPr>
                            <a:t>9</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0.29</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0.31</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mfeat-factors</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2000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216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0.83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0.18</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0.17</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0.20</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0.24</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398780">
                    <a:tc gridSpan="6">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AVG-UCI</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0.33</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0.26</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0.39</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bl>
              </a:graphicData>
            </a:graphic>
          </p:graphicFrame>
        </mc:Choice>
        <mc:Fallback xmlns="">
          <p:graphicFrame>
            <p:nvGraphicFramePr>
              <p:cNvPr id="8" name="Table 3"/>
              <p:cNvGraphicFramePr>
                <a:graphicFrameLocks noGrp="1"/>
              </p:cNvGraphicFramePr>
              <p:nvPr>
                <p:extLst>
                  <p:ext uri="{D42A27DB-BD31-4B8C-83A1-F6EECF244321}">
                    <p14:modId xmlns:p14="http://schemas.microsoft.com/office/powerpoint/2010/main" val="954887483"/>
                  </p:ext>
                </p:extLst>
              </p:nvPr>
            </p:nvGraphicFramePr>
            <p:xfrm>
              <a:off x="297850" y="1231642"/>
              <a:ext cx="8702307" cy="3190240"/>
            </p:xfrm>
            <a:graphic>
              <a:graphicData uri="http://schemas.openxmlformats.org/drawingml/2006/table">
                <a:tbl>
                  <a:tblPr/>
                  <a:tblGrid>
                    <a:gridCol w="1171806"/>
                    <a:gridCol w="624372"/>
                    <a:gridCol w="629878"/>
                    <a:gridCol w="808685"/>
                    <a:gridCol w="808685"/>
                    <a:gridCol w="808685"/>
                    <a:gridCol w="1001914"/>
                    <a:gridCol w="615456"/>
                    <a:gridCol w="615456"/>
                    <a:gridCol w="808685"/>
                    <a:gridCol w="808685"/>
                  </a:tblGrid>
                  <a:tr h="398780">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数据集</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样本数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a:solidFill>
                                <a:schemeClr val="bg1">
                                  <a:lumMod val="95000"/>
                                </a:schemeClr>
                              </a:solidFill>
                              <a:effectLst/>
                              <a:latin typeface="Times New Roman" charset="0"/>
                              <a:ea typeface="Times New Roman" charset="0"/>
                              <a:cs typeface="Times New Roman" charset="0"/>
                            </a:rPr>
                            <a:t>维数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dirty="0" smtClean="0">
                              <a:solidFill>
                                <a:schemeClr val="bg1">
                                  <a:lumMod val="95000"/>
                                </a:schemeClr>
                              </a:solidFill>
                              <a:effectLst/>
                              <a:latin typeface="Times New Roman" charset="0"/>
                              <a:ea typeface="Times New Roman" charset="0"/>
                              <a:cs typeface="Times New Roman" charset="0"/>
                            </a:rPr>
                            <a:t>簇个</a:t>
                          </a:r>
                          <a:r>
                            <a:rPr lang="zh-CN" sz="1200" b="1" kern="100" dirty="0">
                              <a:solidFill>
                                <a:schemeClr val="bg1">
                                  <a:lumMod val="95000"/>
                                </a:schemeClr>
                              </a:solidFill>
                              <a:effectLst/>
                              <a:latin typeface="Times New Roman" charset="0"/>
                              <a:ea typeface="Times New Roman" charset="0"/>
                              <a:cs typeface="Times New Roman" charset="0"/>
                            </a:rPr>
                            <a:t>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endParaRPr lang="zh-CN"/>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blipFill rotWithShape="0">
                          <a:blip r:embed="rId3"/>
                          <a:stretch>
                            <a:fillRect l="-400000" t="-9091" r="-576692" b="-696970"/>
                          </a:stretch>
                        </a:blipFill>
                      </a:tcPr>
                    </a:tc>
                    <a:tc>
                      <a:txBody>
                        <a:bodyPr/>
                        <a:lstStyle/>
                        <a:p>
                          <a:pPr algn="ctr">
                            <a:spcAft>
                              <a:spcPts val="0"/>
                            </a:spcAft>
                          </a:pPr>
                          <a:r>
                            <a:rPr lang="zh-CN" sz="1200" b="1" kern="100" dirty="0" smtClean="0">
                              <a:solidFill>
                                <a:schemeClr val="bg1">
                                  <a:lumMod val="95000"/>
                                </a:schemeClr>
                              </a:solidFill>
                              <a:effectLst/>
                              <a:latin typeface="Times New Roman" charset="0"/>
                              <a:ea typeface="Times New Roman" charset="0"/>
                              <a:cs typeface="Times New Roman" charset="0"/>
                            </a:rPr>
                            <a:t>距离</a:t>
                          </a:r>
                          <a:endParaRPr lang="en-US" altLang="zh-CN" sz="1200" b="1" kern="100" dirty="0" smtClean="0">
                            <a:solidFill>
                              <a:schemeClr val="bg1">
                                <a:lumMod val="95000"/>
                              </a:schemeClr>
                            </a:solidFill>
                            <a:effectLst/>
                            <a:latin typeface="Times New Roman" charset="0"/>
                            <a:ea typeface="Times New Roman" charset="0"/>
                            <a:cs typeface="Times New Roman" charset="0"/>
                          </a:endParaRPr>
                        </a:p>
                        <a:p>
                          <a:pPr algn="ctr">
                            <a:spcAft>
                              <a:spcPts val="0"/>
                            </a:spcAft>
                          </a:pPr>
                          <a:r>
                            <a:rPr lang="zh-CN" sz="1200" b="1" kern="100" dirty="0" smtClean="0">
                              <a:solidFill>
                                <a:schemeClr val="bg1">
                                  <a:lumMod val="95000"/>
                                </a:schemeClr>
                              </a:solidFill>
                              <a:effectLst/>
                              <a:latin typeface="Times New Roman" charset="0"/>
                              <a:ea typeface="Times New Roman" charset="0"/>
                              <a:cs typeface="Times New Roman" charset="0"/>
                            </a:rPr>
                            <a:t>度量</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KMEANS</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a:solidFill>
                                <a:schemeClr val="bg1">
                                  <a:lumMod val="95000"/>
                                </a:schemeClr>
                              </a:solidFill>
                              <a:effectLst/>
                              <a:latin typeface="Times New Roman" charset="0"/>
                              <a:ea typeface="Times New Roman" charset="0"/>
                              <a:cs typeface="Times New Roman" charset="0"/>
                            </a:rPr>
                            <a:t>Ker-KM </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GHPKM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Ker-GHPKM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a:solidFill>
                                <a:schemeClr val="bg1">
                                  <a:lumMod val="95000"/>
                                </a:schemeClr>
                              </a:solidFill>
                              <a:effectLst/>
                              <a:latin typeface="Times New Roman" charset="0"/>
                              <a:ea typeface="Times New Roman" charset="0"/>
                              <a:cs typeface="Times New Roman" charset="0"/>
                            </a:rPr>
                            <a:t>PH-KM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r>
                  <a:tr h="398780">
                    <a:tc>
                      <a:txBody>
                        <a:bodyPr/>
                        <a:lstStyle/>
                        <a:p>
                          <a:pPr algn="ctr">
                            <a:lnSpc>
                              <a:spcPts val="2000"/>
                            </a:lnSpc>
                            <a:spcAft>
                              <a:spcPts val="0"/>
                            </a:spcAft>
                          </a:pPr>
                          <a:r>
                            <a:rPr lang="en-US" sz="1200" b="0" kern="100" dirty="0" err="1" smtClean="0">
                              <a:solidFill>
                                <a:schemeClr val="bg1">
                                  <a:lumMod val="95000"/>
                                </a:schemeClr>
                              </a:solidFill>
                              <a:effectLst/>
                              <a:latin typeface="Times New Roman" charset="0"/>
                              <a:ea typeface="Times New Roman" charset="0"/>
                              <a:cs typeface="Times New Roman" charset="0"/>
                            </a:rPr>
                            <a:t>parkinso</a:t>
                          </a:r>
                          <a:r>
                            <a:rPr lang="en-US" altLang="zh-CN" sz="1200" b="0" kern="100" dirty="0" err="1" smtClean="0">
                              <a:solidFill>
                                <a:schemeClr val="bg1">
                                  <a:lumMod val="95000"/>
                                </a:schemeClr>
                              </a:solidFill>
                              <a:effectLst/>
                              <a:latin typeface="Times New Roman" charset="0"/>
                              <a:ea typeface="Times New Roman" charset="0"/>
                              <a:cs typeface="Times New Roman" charset="0"/>
                            </a:rPr>
                            <a:t>n</a:t>
                          </a:r>
                          <a:r>
                            <a:rPr lang="en-US" sz="1200" b="0" kern="100" dirty="0" err="1" smtClean="0">
                              <a:solidFill>
                                <a:schemeClr val="bg1">
                                  <a:lumMod val="95000"/>
                                </a:schemeClr>
                              </a:solidFill>
                              <a:effectLst/>
                              <a:latin typeface="Times New Roman" charset="0"/>
                              <a:ea typeface="Times New Roman" charset="0"/>
                              <a:cs typeface="Times New Roman" charset="0"/>
                            </a:rPr>
                            <a:t>s</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195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0.73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0.42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0.64</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0.44</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0.88</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398780">
                    <a:tc>
                      <a:txBody>
                        <a:bodyPr/>
                        <a:lstStyle/>
                        <a:p>
                          <a:pPr algn="ctr">
                            <a:lnSpc>
                              <a:spcPts val="2000"/>
                            </a:lnSpc>
                            <a:spcAft>
                              <a:spcPts val="0"/>
                            </a:spcAft>
                          </a:pPr>
                          <a:r>
                            <a:rPr lang="en-US" sz="1200" b="0" kern="100" dirty="0" err="1">
                              <a:solidFill>
                                <a:schemeClr val="bg1">
                                  <a:lumMod val="95000"/>
                                </a:schemeClr>
                              </a:solidFill>
                              <a:effectLst/>
                              <a:latin typeface="Times New Roman" charset="0"/>
                              <a:ea typeface="Times New Roman" charset="0"/>
                              <a:cs typeface="Times New Roman" charset="0"/>
                            </a:rPr>
                            <a:t>wpbc</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198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33</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0.86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l</a:t>
                          </a:r>
                          <a:r>
                            <a:rPr lang="en-US" sz="1200" b="0" kern="100" baseline="-25000" dirty="0">
                              <a:solidFill>
                                <a:schemeClr val="bg1">
                                  <a:lumMod val="95000"/>
                                </a:schemeClr>
                              </a:solidFill>
                              <a:effectLst/>
                              <a:latin typeface="Times New Roman" charset="0"/>
                              <a:ea typeface="Times New Roman" charset="0"/>
                              <a:cs typeface="Times New Roman" charset="0"/>
                            </a:rPr>
                            <a:t>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0.16</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0.32</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0.31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Ionosphere</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351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34</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1.72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l</a:t>
                          </a:r>
                          <a:r>
                            <a:rPr lang="en-US" sz="1200" b="0" kern="100" baseline="-25000" dirty="0">
                              <a:solidFill>
                                <a:schemeClr val="bg1">
                                  <a:lumMod val="95000"/>
                                </a:schemeClr>
                              </a:solidFill>
                              <a:effectLst/>
                              <a:latin typeface="Times New Roman" charset="0"/>
                              <a:ea typeface="Times New Roman" charset="0"/>
                              <a:cs typeface="Times New Roman" charset="0"/>
                            </a:rPr>
                            <a:t>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0.41</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398780">
                    <a:tc>
                      <a:txBody>
                        <a:bodyPr/>
                        <a:lstStyle/>
                        <a:p>
                          <a:pPr algn="ctr">
                            <a:lnSpc>
                              <a:spcPts val="2000"/>
                            </a:lnSpc>
                            <a:spcAft>
                              <a:spcPts val="0"/>
                            </a:spcAft>
                          </a:pPr>
                          <a:r>
                            <a:rPr lang="en-US" sz="1200" b="0" kern="100" dirty="0">
                              <a:solidFill>
                                <a:schemeClr val="bg1">
                                  <a:lumMod val="95000"/>
                                </a:schemeClr>
                              </a:solidFill>
                              <a:effectLst/>
                              <a:latin typeface="Times New Roman" charset="0"/>
                              <a:ea typeface="Times New Roman" charset="0"/>
                              <a:cs typeface="Times New Roman" charset="0"/>
                            </a:rPr>
                            <a:t>sonar</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60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1.35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0.26</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0.21</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0.17</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398780">
                    <a:tc>
                      <a:txBody>
                        <a:bodyPr/>
                        <a:lstStyle/>
                        <a:p>
                          <a:pPr algn="ctr">
                            <a:lnSpc>
                              <a:spcPts val="2000"/>
                            </a:lnSpc>
                            <a:spcAft>
                              <a:spcPts val="0"/>
                            </a:spcAft>
                          </a:pPr>
                          <a:r>
                            <a:rPr lang="en-US" sz="1200" b="0" kern="100" dirty="0">
                              <a:solidFill>
                                <a:schemeClr val="bg1">
                                  <a:lumMod val="95000"/>
                                </a:schemeClr>
                              </a:solidFill>
                              <a:effectLst/>
                              <a:latin typeface="Times New Roman" charset="0"/>
                              <a:ea typeface="Times New Roman" charset="0"/>
                              <a:cs typeface="Times New Roman" charset="0"/>
                            </a:rPr>
                            <a:t>musk</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2000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166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1.33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0.29</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smtClean="0">
                              <a:solidFill>
                                <a:schemeClr val="bg1">
                                  <a:lumMod val="95000"/>
                                </a:schemeClr>
                              </a:solidFill>
                              <a:effectLst/>
                              <a:latin typeface="Times New Roman" charset="0"/>
                              <a:ea typeface="Times New Roman" charset="0"/>
                              <a:cs typeface="Times New Roman" charset="0"/>
                            </a:rPr>
                            <a:t>0.2</a:t>
                          </a:r>
                          <a:r>
                            <a:rPr lang="en-US" altLang="zh-CN" sz="1200" b="0" kern="100" smtClean="0">
                              <a:solidFill>
                                <a:schemeClr val="bg1">
                                  <a:lumMod val="95000"/>
                                </a:schemeClr>
                              </a:solidFill>
                              <a:effectLst/>
                              <a:latin typeface="Times New Roman" charset="0"/>
                              <a:ea typeface="Times New Roman" charset="0"/>
                              <a:cs typeface="Times New Roman" charset="0"/>
                            </a:rPr>
                            <a:t>9</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0.29</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0.31</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mfeat-factors</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2000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216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0.83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0.18</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0.17</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0.20</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0.24</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398780">
                    <a:tc gridSpan="6">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AVG-UCI</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0.33</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0.26</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0.39</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bl>
              </a:graphicData>
            </a:graphic>
          </p:graphicFrame>
        </mc:Fallback>
      </mc:AlternateContent>
      <p:sp>
        <p:nvSpPr>
          <p:cNvPr id="7" name="圆角矩形 6"/>
          <p:cNvSpPr/>
          <p:nvPr/>
        </p:nvSpPr>
        <p:spPr>
          <a:xfrm>
            <a:off x="8201773" y="1255188"/>
            <a:ext cx="798383" cy="314306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307177" y="1638300"/>
            <a:ext cx="7865273" cy="1209675"/>
          </a:xfrm>
          <a:prstGeom prst="rect">
            <a:avLst/>
          </a:prstGeom>
          <a:solidFill>
            <a:srgbClr val="FFFF00">
              <a:alpha val="15000"/>
            </a:srgbClr>
          </a:solidFill>
          <a:ln w="508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a:off x="5156347" y="1247236"/>
            <a:ext cx="1605093" cy="1632584"/>
          </a:xfrm>
          <a:prstGeom prst="rect">
            <a:avLst/>
          </a:prstGeom>
          <a:solidFill>
            <a:srgbClr val="00B05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309605" y="2887771"/>
            <a:ext cx="7865273" cy="1169880"/>
          </a:xfrm>
          <a:prstGeom prst="rect">
            <a:avLst/>
          </a:prstGeom>
          <a:solidFill>
            <a:srgbClr val="FFFF00">
              <a:alpha val="15000"/>
            </a:srgbClr>
          </a:solidFill>
          <a:ln w="508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6761440" y="2847975"/>
            <a:ext cx="1449659" cy="1249470"/>
          </a:xfrm>
          <a:prstGeom prst="rect">
            <a:avLst/>
          </a:prstGeom>
          <a:solidFill>
            <a:srgbClr val="00B05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8197652" y="1255188"/>
            <a:ext cx="789057" cy="3143066"/>
          </a:xfrm>
          <a:prstGeom prst="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305485" y="4035684"/>
            <a:ext cx="8692980" cy="396298"/>
          </a:xfrm>
          <a:prstGeom prst="rect">
            <a:avLst/>
          </a:prstGeom>
          <a:solidFill>
            <a:srgbClr val="FFFF00">
              <a:alpha val="15000"/>
            </a:srgbClr>
          </a:solidFill>
          <a:ln w="508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3247757" y="2110085"/>
            <a:ext cx="2648482" cy="1569660"/>
          </a:xfrm>
          <a:prstGeom prst="rect">
            <a:avLst/>
          </a:prstGeom>
          <a:noFill/>
        </p:spPr>
        <p:txBody>
          <a:bodyPr wrap="none" lIns="91440" tIns="45720" rIns="91440" bIns="45720">
            <a:spAutoFit/>
          </a:bodyPr>
          <a:lstStyle/>
          <a:p>
            <a:pPr algn="ctr"/>
            <a:r>
              <a:rPr lang="en-US" altLang="zh-CN" sz="9600" b="1" dirty="0" smtClean="0">
                <a:ln w="0"/>
                <a:solidFill>
                  <a:srgbClr val="FF0000"/>
                </a:solidFill>
                <a:effectLst>
                  <a:reflection blurRad="6350" stA="53000" endA="300" endPos="35500" dir="5400000" sy="-90000" algn="bl" rotWithShape="0"/>
                </a:effectLst>
              </a:rPr>
              <a:t>15%</a:t>
            </a:r>
            <a:endParaRPr lang="zh-CN" altLang="en-US" sz="9600" b="1" dirty="0">
              <a:ln w="0"/>
              <a:solidFill>
                <a:srgbClr val="FF0000"/>
              </a:solidFill>
              <a:effectLst>
                <a:reflection blurRad="6350" stA="53000" endA="300" endPos="35500" dir="5400000" sy="-90000" algn="bl" rotWithShape="0"/>
              </a:effectLst>
            </a:endParaRPr>
          </a:p>
        </p:txBody>
      </p:sp>
      <p:sp>
        <p:nvSpPr>
          <p:cNvPr id="15" name="矩形 14"/>
          <p:cNvSpPr/>
          <p:nvPr/>
        </p:nvSpPr>
        <p:spPr>
          <a:xfrm>
            <a:off x="293729" y="1221542"/>
            <a:ext cx="8692980" cy="3190242"/>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Shape 420"/>
          <p:cNvSpPr txBox="1"/>
          <p:nvPr/>
        </p:nvSpPr>
        <p:spPr>
          <a:xfrm>
            <a:off x="2761920" y="4425080"/>
            <a:ext cx="2955785" cy="370816"/>
          </a:xfrm>
          <a:prstGeom prst="rect">
            <a:avLst/>
          </a:prstGeom>
          <a:noFill/>
          <a:ln>
            <a:noFill/>
          </a:ln>
        </p:spPr>
        <p:txBody>
          <a:bodyPr lIns="91425" tIns="91425" rIns="91425" bIns="91425" anchor="t" anchorCtr="0">
            <a:noAutofit/>
          </a:bodyPr>
          <a:lstStyle/>
          <a:p>
            <a:pPr algn="ctr">
              <a:buClr>
                <a:schemeClr val="dk1"/>
              </a:buClr>
              <a:buSzPct val="91666"/>
            </a:pPr>
            <a:r>
              <a:rPr lang="zh-CN" altLang="en-US" sz="1200" dirty="0" smtClean="0">
                <a:solidFill>
                  <a:schemeClr val="tx1"/>
                </a:solidFill>
                <a:latin typeface="+mn-ea"/>
                <a:ea typeface="+mn-ea"/>
                <a:cs typeface="Roboto Slab"/>
                <a:sym typeface="Roboto Slab"/>
              </a:rPr>
              <a:t>表</a:t>
            </a:r>
            <a:r>
              <a:rPr lang="en-US" altLang="zh-CN" sz="1200" dirty="0">
                <a:solidFill>
                  <a:schemeClr val="tx1"/>
                </a:solidFill>
                <a:latin typeface="+mn-ea"/>
                <a:ea typeface="+mn-ea"/>
                <a:cs typeface="Roboto Slab"/>
                <a:sym typeface="Roboto Slab"/>
              </a:rPr>
              <a:t>2</a:t>
            </a:r>
            <a:r>
              <a:rPr lang="zh-CN" altLang="en-US" sz="1200" dirty="0" smtClean="0">
                <a:solidFill>
                  <a:schemeClr val="tx1"/>
                </a:solidFill>
                <a:latin typeface="+mn-ea"/>
                <a:ea typeface="+mn-ea"/>
                <a:cs typeface="Roboto Slab"/>
                <a:sym typeface="Roboto Slab"/>
              </a:rPr>
              <a:t> </a:t>
            </a:r>
            <a:r>
              <a:rPr lang="en-US" altLang="zh-CN" sz="1200" dirty="0" smtClean="0">
                <a:solidFill>
                  <a:schemeClr val="tx1"/>
                </a:solidFill>
                <a:latin typeface="+mn-ea"/>
                <a:cs typeface="Roboto Slab"/>
                <a:sym typeface="Roboto Slab"/>
              </a:rPr>
              <a:t>PCA-Hub</a:t>
            </a:r>
            <a:r>
              <a:rPr lang="zh-CN" altLang="en-US" sz="1200" dirty="0" smtClean="0">
                <a:solidFill>
                  <a:schemeClr val="tx1"/>
                </a:solidFill>
                <a:latin typeface="+mn-ea"/>
                <a:cs typeface="Roboto Slab"/>
                <a:sym typeface="Roboto Slab"/>
              </a:rPr>
              <a:t>在</a:t>
            </a:r>
            <a:r>
              <a:rPr lang="zh-CN" altLang="en-US" sz="1200" dirty="0" smtClean="0">
                <a:solidFill>
                  <a:schemeClr val="tx1"/>
                </a:solidFill>
                <a:latin typeface="+mn-ea"/>
                <a:ea typeface="+mn-ea"/>
                <a:cs typeface="Roboto Slab"/>
                <a:sym typeface="Roboto Slab"/>
              </a:rPr>
              <a:t>真实数据集上的轮廓</a:t>
            </a:r>
            <a:r>
              <a:rPr lang="zh-CN" altLang="en-US" sz="1200" dirty="0">
                <a:solidFill>
                  <a:schemeClr val="tx1"/>
                </a:solidFill>
                <a:latin typeface="+mn-ea"/>
                <a:ea typeface="+mn-ea"/>
                <a:cs typeface="Roboto Slab"/>
                <a:sym typeface="Roboto Slab"/>
              </a:rPr>
              <a:t>系数</a:t>
            </a:r>
            <a:endParaRPr sz="1200" dirty="0">
              <a:solidFill>
                <a:srgbClr val="3B8D61"/>
              </a:solidFill>
              <a:latin typeface="Roboto Slab"/>
              <a:ea typeface="Roboto Slab"/>
              <a:cs typeface="Roboto Slab"/>
              <a:sym typeface="Roboto Slab"/>
            </a:endParaRPr>
          </a:p>
        </p:txBody>
      </p:sp>
    </p:spTree>
    <p:extLst>
      <p:ext uri="{BB962C8B-B14F-4D97-AF65-F5344CB8AC3E}">
        <p14:creationId xmlns:p14="http://schemas.microsoft.com/office/powerpoint/2010/main" val="97670083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xit" presetSubtype="32" fill="hold" grpId="1" nodeType="clickEffect">
                                  <p:stCondLst>
                                    <p:cond delay="0"/>
                                  </p:stCondLst>
                                  <p:childTnLst>
                                    <p:anim calcmode="lin" valueType="num">
                                      <p:cBhvr>
                                        <p:cTn id="17" dur="500"/>
                                        <p:tgtEl>
                                          <p:spTgt spid="3"/>
                                        </p:tgtEl>
                                        <p:attrNameLst>
                                          <p:attrName>ppt_w</p:attrName>
                                        </p:attrNameLst>
                                      </p:cBhvr>
                                      <p:tavLst>
                                        <p:tav tm="0">
                                          <p:val>
                                            <p:strVal val="ppt_w"/>
                                          </p:val>
                                        </p:tav>
                                        <p:tav tm="100000">
                                          <p:val>
                                            <p:fltVal val="0"/>
                                          </p:val>
                                        </p:tav>
                                      </p:tavLst>
                                    </p:anim>
                                    <p:anim calcmode="lin" valueType="num">
                                      <p:cBhvr>
                                        <p:cTn id="18" dur="500"/>
                                        <p:tgtEl>
                                          <p:spTgt spid="3"/>
                                        </p:tgtEl>
                                        <p:attrNameLst>
                                          <p:attrName>ppt_h</p:attrName>
                                        </p:attrNameLst>
                                      </p:cBhvr>
                                      <p:tavLst>
                                        <p:tav tm="0">
                                          <p:val>
                                            <p:strVal val="ppt_h"/>
                                          </p:val>
                                        </p:tav>
                                        <p:tav tm="100000">
                                          <p:val>
                                            <p:fltVal val="0"/>
                                          </p:val>
                                        </p:tav>
                                      </p:tavLst>
                                    </p:anim>
                                    <p:set>
                                      <p:cBhvr>
                                        <p:cTn id="19" dur="1" fill="hold">
                                          <p:stCondLst>
                                            <p:cond delay="499"/>
                                          </p:stCondLst>
                                        </p:cTn>
                                        <p:tgtEl>
                                          <p:spTgt spid="3"/>
                                        </p:tgtEl>
                                        <p:attrNameLst>
                                          <p:attrName>style.visibility</p:attrName>
                                        </p:attrNameLst>
                                      </p:cBhvr>
                                      <p:to>
                                        <p:strVal val="hidden"/>
                                      </p:to>
                                    </p:set>
                                  </p:childTnLst>
                                </p:cTn>
                              </p:par>
                            </p:childTnLst>
                          </p:cTn>
                        </p:par>
                        <p:par>
                          <p:cTn id="20" fill="hold">
                            <p:stCondLst>
                              <p:cond delay="500"/>
                            </p:stCondLst>
                            <p:childTnLst>
                              <p:par>
                                <p:cTn id="21" presetID="23" presetClass="exit" presetSubtype="32" fill="hold" grpId="1" nodeType="afterEffect">
                                  <p:stCondLst>
                                    <p:cond delay="0"/>
                                  </p:stCondLst>
                                  <p:childTnLst>
                                    <p:anim calcmode="lin" valueType="num">
                                      <p:cBhvr>
                                        <p:cTn id="22" dur="500"/>
                                        <p:tgtEl>
                                          <p:spTgt spid="5"/>
                                        </p:tgtEl>
                                        <p:attrNameLst>
                                          <p:attrName>ppt_w</p:attrName>
                                        </p:attrNameLst>
                                      </p:cBhvr>
                                      <p:tavLst>
                                        <p:tav tm="0">
                                          <p:val>
                                            <p:strVal val="ppt_w"/>
                                          </p:val>
                                        </p:tav>
                                        <p:tav tm="100000">
                                          <p:val>
                                            <p:fltVal val="0"/>
                                          </p:val>
                                        </p:tav>
                                      </p:tavLst>
                                    </p:anim>
                                    <p:anim calcmode="lin" valueType="num">
                                      <p:cBhvr>
                                        <p:cTn id="23" dur="500"/>
                                        <p:tgtEl>
                                          <p:spTgt spid="5"/>
                                        </p:tgtEl>
                                        <p:attrNameLst>
                                          <p:attrName>ppt_h</p:attrName>
                                        </p:attrNameLst>
                                      </p:cBhvr>
                                      <p:tavLst>
                                        <p:tav tm="0">
                                          <p:val>
                                            <p:strVal val="ppt_h"/>
                                          </p:val>
                                        </p:tav>
                                        <p:tav tm="100000">
                                          <p:val>
                                            <p:fltVal val="0"/>
                                          </p:val>
                                        </p:tav>
                                      </p:tavLst>
                                    </p:anim>
                                    <p:set>
                                      <p:cBhvr>
                                        <p:cTn id="24" dur="1" fill="hold">
                                          <p:stCondLst>
                                            <p:cond delay="499"/>
                                          </p:stCondLst>
                                        </p:cTn>
                                        <p:tgtEl>
                                          <p:spTgt spid="5"/>
                                        </p:tgtEl>
                                        <p:attrNameLst>
                                          <p:attrName>style.visibility</p:attrName>
                                        </p:attrNameLst>
                                      </p:cBhvr>
                                      <p:to>
                                        <p:strVal val="hidden"/>
                                      </p:to>
                                    </p:set>
                                  </p:childTnLst>
                                </p:cTn>
                              </p:par>
                            </p:childTnLst>
                          </p:cTn>
                        </p:par>
                        <p:par>
                          <p:cTn id="25" fill="hold">
                            <p:stCondLst>
                              <p:cond delay="1000"/>
                            </p:stCondLst>
                            <p:childTnLst>
                              <p:par>
                                <p:cTn id="26" presetID="23" presetClass="entr" presetSubtype="16"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childTnLst>
                                </p:cTn>
                              </p:par>
                            </p:childTnLst>
                          </p:cTn>
                        </p:par>
                        <p:par>
                          <p:cTn id="30" fill="hold">
                            <p:stCondLst>
                              <p:cond delay="1500"/>
                            </p:stCondLst>
                            <p:childTnLst>
                              <p:par>
                                <p:cTn id="31" presetID="23" presetClass="entr" presetSubtype="16"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3" presetClass="exit" presetSubtype="32" fill="hold" grpId="1" nodeType="clickEffect">
                                  <p:stCondLst>
                                    <p:cond delay="0"/>
                                  </p:stCondLst>
                                  <p:childTnLst>
                                    <p:anim calcmode="lin" valueType="num">
                                      <p:cBhvr>
                                        <p:cTn id="38" dur="500"/>
                                        <p:tgtEl>
                                          <p:spTgt spid="10"/>
                                        </p:tgtEl>
                                        <p:attrNameLst>
                                          <p:attrName>ppt_w</p:attrName>
                                        </p:attrNameLst>
                                      </p:cBhvr>
                                      <p:tavLst>
                                        <p:tav tm="0">
                                          <p:val>
                                            <p:strVal val="ppt_w"/>
                                          </p:val>
                                        </p:tav>
                                        <p:tav tm="100000">
                                          <p:val>
                                            <p:fltVal val="0"/>
                                          </p:val>
                                        </p:tav>
                                      </p:tavLst>
                                    </p:anim>
                                    <p:anim calcmode="lin" valueType="num">
                                      <p:cBhvr>
                                        <p:cTn id="39" dur="500"/>
                                        <p:tgtEl>
                                          <p:spTgt spid="10"/>
                                        </p:tgtEl>
                                        <p:attrNameLst>
                                          <p:attrName>ppt_h</p:attrName>
                                        </p:attrNameLst>
                                      </p:cBhvr>
                                      <p:tavLst>
                                        <p:tav tm="0">
                                          <p:val>
                                            <p:strVal val="ppt_h"/>
                                          </p:val>
                                        </p:tav>
                                        <p:tav tm="100000">
                                          <p:val>
                                            <p:fltVal val="0"/>
                                          </p:val>
                                        </p:tav>
                                      </p:tavLst>
                                    </p:anim>
                                    <p:set>
                                      <p:cBhvr>
                                        <p:cTn id="40" dur="1" fill="hold">
                                          <p:stCondLst>
                                            <p:cond delay="499"/>
                                          </p:stCondLst>
                                        </p:cTn>
                                        <p:tgtEl>
                                          <p:spTgt spid="10"/>
                                        </p:tgtEl>
                                        <p:attrNameLst>
                                          <p:attrName>style.visibility</p:attrName>
                                        </p:attrNameLst>
                                      </p:cBhvr>
                                      <p:to>
                                        <p:strVal val="hidden"/>
                                      </p:to>
                                    </p:set>
                                  </p:childTnLst>
                                </p:cTn>
                              </p:par>
                            </p:childTnLst>
                          </p:cTn>
                        </p:par>
                        <p:par>
                          <p:cTn id="41" fill="hold">
                            <p:stCondLst>
                              <p:cond delay="500"/>
                            </p:stCondLst>
                            <p:childTnLst>
                              <p:par>
                                <p:cTn id="42" presetID="23" presetClass="exit" presetSubtype="32" fill="hold" grpId="1" nodeType="afterEffect">
                                  <p:stCondLst>
                                    <p:cond delay="0"/>
                                  </p:stCondLst>
                                  <p:childTnLst>
                                    <p:anim calcmode="lin" valueType="num">
                                      <p:cBhvr>
                                        <p:cTn id="43" dur="500"/>
                                        <p:tgtEl>
                                          <p:spTgt spid="11"/>
                                        </p:tgtEl>
                                        <p:attrNameLst>
                                          <p:attrName>ppt_w</p:attrName>
                                        </p:attrNameLst>
                                      </p:cBhvr>
                                      <p:tavLst>
                                        <p:tav tm="0">
                                          <p:val>
                                            <p:strVal val="ppt_w"/>
                                          </p:val>
                                        </p:tav>
                                        <p:tav tm="100000">
                                          <p:val>
                                            <p:fltVal val="0"/>
                                          </p:val>
                                        </p:tav>
                                      </p:tavLst>
                                    </p:anim>
                                    <p:anim calcmode="lin" valueType="num">
                                      <p:cBhvr>
                                        <p:cTn id="44" dur="500"/>
                                        <p:tgtEl>
                                          <p:spTgt spid="11"/>
                                        </p:tgtEl>
                                        <p:attrNameLst>
                                          <p:attrName>ppt_h</p:attrName>
                                        </p:attrNameLst>
                                      </p:cBhvr>
                                      <p:tavLst>
                                        <p:tav tm="0">
                                          <p:val>
                                            <p:strVal val="ppt_h"/>
                                          </p:val>
                                        </p:tav>
                                        <p:tav tm="100000">
                                          <p:val>
                                            <p:fltVal val="0"/>
                                          </p:val>
                                        </p:tav>
                                      </p:tavLst>
                                    </p:anim>
                                    <p:set>
                                      <p:cBhvr>
                                        <p:cTn id="45" dur="1" fill="hold">
                                          <p:stCondLst>
                                            <p:cond delay="499"/>
                                          </p:stCondLst>
                                        </p:cTn>
                                        <p:tgtEl>
                                          <p:spTgt spid="11"/>
                                        </p:tgtEl>
                                        <p:attrNameLst>
                                          <p:attrName>style.visibility</p:attrName>
                                        </p:attrNameLst>
                                      </p:cBhvr>
                                      <p:to>
                                        <p:strVal val="hidden"/>
                                      </p:to>
                                    </p:set>
                                  </p:childTnLst>
                                </p:cTn>
                              </p:par>
                            </p:childTnLst>
                          </p:cTn>
                        </p:par>
                        <p:par>
                          <p:cTn id="46" fill="hold">
                            <p:stCondLst>
                              <p:cond delay="1000"/>
                            </p:stCondLst>
                            <p:childTnLst>
                              <p:par>
                                <p:cTn id="47" presetID="1" presetClass="exit" presetSubtype="0" fill="hold" grpId="0" nodeType="afterEffect">
                                  <p:stCondLst>
                                    <p:cond delay="0"/>
                                  </p:stCondLst>
                                  <p:childTnLst>
                                    <p:set>
                                      <p:cBhvr>
                                        <p:cTn id="48" dur="1" fill="hold">
                                          <p:stCondLst>
                                            <p:cond delay="0"/>
                                          </p:stCondLst>
                                        </p:cTn>
                                        <p:tgtEl>
                                          <p:spTgt spid="7"/>
                                        </p:tgtEl>
                                        <p:attrNameLst>
                                          <p:attrName>style.visibility</p:attrName>
                                        </p:attrNameLst>
                                      </p:cBhvr>
                                      <p:to>
                                        <p:strVal val="hidden"/>
                                      </p:to>
                                    </p:set>
                                  </p:childTnLst>
                                </p:cTn>
                              </p:par>
                            </p:childTnLst>
                          </p:cTn>
                        </p:par>
                        <p:par>
                          <p:cTn id="49" fill="hold">
                            <p:stCondLst>
                              <p:cond delay="1000"/>
                            </p:stCondLst>
                            <p:childTnLst>
                              <p:par>
                                <p:cTn id="50" presetID="1" presetClass="entr" presetSubtype="0" fill="hold" grpId="0" nodeType="afterEffect">
                                  <p:stCondLst>
                                    <p:cond delay="0"/>
                                  </p:stCondLst>
                                  <p:childTnLst>
                                    <p:set>
                                      <p:cBhvr>
                                        <p:cTn id="51" dur="1" fill="hold">
                                          <p:stCondLst>
                                            <p:cond delay="0"/>
                                          </p:stCondLst>
                                        </p:cTn>
                                        <p:tgtEl>
                                          <p:spTgt spid="9"/>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1" nodeType="clickEffect">
                                  <p:stCondLst>
                                    <p:cond delay="0"/>
                                  </p:stCondLst>
                                  <p:childTnLst>
                                    <p:animEffect transition="out" filter="fade">
                                      <p:cBhvr>
                                        <p:cTn id="55" dur="500"/>
                                        <p:tgtEl>
                                          <p:spTgt spid="9"/>
                                        </p:tgtEl>
                                      </p:cBhvr>
                                    </p:animEffect>
                                    <p:set>
                                      <p:cBhvr>
                                        <p:cTn id="56" dur="1" fill="hold">
                                          <p:stCondLst>
                                            <p:cond delay="499"/>
                                          </p:stCondLst>
                                        </p:cTn>
                                        <p:tgtEl>
                                          <p:spTgt spid="9"/>
                                        </p:tgtEl>
                                        <p:attrNameLst>
                                          <p:attrName>style.visibility</p:attrName>
                                        </p:attrNameLst>
                                      </p:cBhvr>
                                      <p:to>
                                        <p:strVal val="hidden"/>
                                      </p:to>
                                    </p:set>
                                  </p:childTnLst>
                                </p:cTn>
                              </p:par>
                            </p:childTnLst>
                          </p:cTn>
                        </p:par>
                        <p:par>
                          <p:cTn id="57" fill="hold">
                            <p:stCondLst>
                              <p:cond delay="500"/>
                            </p:stCondLst>
                            <p:childTnLst>
                              <p:par>
                                <p:cTn id="58" presetID="23" presetClass="entr" presetSubtype="16" fill="hold" grpId="0" nodeType="after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p:cTn id="60" dur="500" fill="hold"/>
                                        <p:tgtEl>
                                          <p:spTgt spid="13"/>
                                        </p:tgtEl>
                                        <p:attrNameLst>
                                          <p:attrName>ppt_w</p:attrName>
                                        </p:attrNameLst>
                                      </p:cBhvr>
                                      <p:tavLst>
                                        <p:tav tm="0">
                                          <p:val>
                                            <p:fltVal val="0"/>
                                          </p:val>
                                        </p:tav>
                                        <p:tav tm="100000">
                                          <p:val>
                                            <p:strVal val="#ppt_w"/>
                                          </p:val>
                                        </p:tav>
                                      </p:tavLst>
                                    </p:anim>
                                    <p:anim calcmode="lin" valueType="num">
                                      <p:cBhvr>
                                        <p:cTn id="61"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62" fill="hold">
                      <p:stCondLst>
                        <p:cond delay="indefinite"/>
                      </p:stCondLst>
                      <p:childTnLst>
                        <p:par>
                          <p:cTn id="63" fill="hold">
                            <p:stCondLst>
                              <p:cond delay="0"/>
                            </p:stCondLst>
                            <p:childTnLst>
                              <p:par>
                                <p:cTn id="64" presetID="23" presetClass="exit" presetSubtype="32" fill="hold" grpId="1" nodeType="clickEffect">
                                  <p:stCondLst>
                                    <p:cond delay="0"/>
                                  </p:stCondLst>
                                  <p:childTnLst>
                                    <p:anim calcmode="lin" valueType="num">
                                      <p:cBhvr>
                                        <p:cTn id="65" dur="500"/>
                                        <p:tgtEl>
                                          <p:spTgt spid="13"/>
                                        </p:tgtEl>
                                        <p:attrNameLst>
                                          <p:attrName>ppt_w</p:attrName>
                                        </p:attrNameLst>
                                      </p:cBhvr>
                                      <p:tavLst>
                                        <p:tav tm="0">
                                          <p:val>
                                            <p:strVal val="ppt_w"/>
                                          </p:val>
                                        </p:tav>
                                        <p:tav tm="100000">
                                          <p:val>
                                            <p:fltVal val="0"/>
                                          </p:val>
                                        </p:tav>
                                      </p:tavLst>
                                    </p:anim>
                                    <p:anim calcmode="lin" valueType="num">
                                      <p:cBhvr>
                                        <p:cTn id="66" dur="500"/>
                                        <p:tgtEl>
                                          <p:spTgt spid="13"/>
                                        </p:tgtEl>
                                        <p:attrNameLst>
                                          <p:attrName>ppt_h</p:attrName>
                                        </p:attrNameLst>
                                      </p:cBhvr>
                                      <p:tavLst>
                                        <p:tav tm="0">
                                          <p:val>
                                            <p:strVal val="ppt_h"/>
                                          </p:val>
                                        </p:tav>
                                        <p:tav tm="100000">
                                          <p:val>
                                            <p:fltVal val="0"/>
                                          </p:val>
                                        </p:tav>
                                      </p:tavLst>
                                    </p:anim>
                                    <p:set>
                                      <p:cBhvr>
                                        <p:cTn id="67" dur="1" fill="hold">
                                          <p:stCondLst>
                                            <p:cond delay="499"/>
                                          </p:stCondLst>
                                        </p:cTn>
                                        <p:tgtEl>
                                          <p:spTgt spid="13"/>
                                        </p:tgtEl>
                                        <p:attrNameLst>
                                          <p:attrName>style.visibility</p:attrName>
                                        </p:attrNameLst>
                                      </p:cBhvr>
                                      <p:to>
                                        <p:strVal val="hidden"/>
                                      </p:to>
                                    </p:set>
                                  </p:childTnLst>
                                </p:cTn>
                              </p:par>
                              <p:par>
                                <p:cTn id="68" presetID="1" presetClass="entr" presetSubtype="0" fill="hold" grpId="0" nodeType="withEffect">
                                  <p:stCondLst>
                                    <p:cond delay="0"/>
                                  </p:stCondLst>
                                  <p:childTnLst>
                                    <p:set>
                                      <p:cBhvr>
                                        <p:cTn id="69" dur="1" fill="hold">
                                          <p:stCondLst>
                                            <p:cond delay="0"/>
                                          </p:stCondLst>
                                        </p:cTn>
                                        <p:tgtEl>
                                          <p:spTgt spid="14"/>
                                        </p:tgtEl>
                                        <p:attrNameLst>
                                          <p:attrName>style.visibility</p:attrName>
                                        </p:attrNameLst>
                                      </p:cBhvr>
                                      <p:to>
                                        <p:strVal val="visible"/>
                                      </p:to>
                                    </p:set>
                                  </p:childTnLst>
                                </p:cTn>
                              </p:par>
                            </p:childTnLst>
                          </p:cTn>
                        </p:par>
                        <p:par>
                          <p:cTn id="70" fill="hold">
                            <p:stCondLst>
                              <p:cond delay="500"/>
                            </p:stCondLst>
                            <p:childTnLst>
                              <p:par>
                                <p:cTn id="71" presetID="1" presetClass="entr" presetSubtype="0"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childTnLst>
                          </p:cTn>
                        </p:par>
                        <p:par>
                          <p:cTn id="73" fill="hold">
                            <p:stCondLst>
                              <p:cond delay="500"/>
                            </p:stCondLst>
                            <p:childTnLst>
                              <p:par>
                                <p:cTn id="74" presetID="23" presetClass="entr" presetSubtype="16" fill="hold" grpId="0" nodeType="afterEffect">
                                  <p:stCondLst>
                                    <p:cond delay="0"/>
                                  </p:stCondLst>
                                  <p:childTnLst>
                                    <p:set>
                                      <p:cBhvr>
                                        <p:cTn id="75" dur="1" fill="hold">
                                          <p:stCondLst>
                                            <p:cond delay="0"/>
                                          </p:stCondLst>
                                        </p:cTn>
                                        <p:tgtEl>
                                          <p:spTgt spid="12"/>
                                        </p:tgtEl>
                                        <p:attrNameLst>
                                          <p:attrName>style.visibility</p:attrName>
                                        </p:attrNameLst>
                                      </p:cBhvr>
                                      <p:to>
                                        <p:strVal val="visible"/>
                                      </p:to>
                                    </p:set>
                                    <p:anim calcmode="lin" valueType="num">
                                      <p:cBhvr>
                                        <p:cTn id="76" dur="500" fill="hold"/>
                                        <p:tgtEl>
                                          <p:spTgt spid="12"/>
                                        </p:tgtEl>
                                        <p:attrNameLst>
                                          <p:attrName>ppt_w</p:attrName>
                                        </p:attrNameLst>
                                      </p:cBhvr>
                                      <p:tavLst>
                                        <p:tav tm="0">
                                          <p:val>
                                            <p:fltVal val="0"/>
                                          </p:val>
                                        </p:tav>
                                        <p:tav tm="100000">
                                          <p:val>
                                            <p:strVal val="#ppt_w"/>
                                          </p:val>
                                        </p:tav>
                                      </p:tavLst>
                                    </p:anim>
                                    <p:anim calcmode="lin" valueType="num">
                                      <p:cBhvr>
                                        <p:cTn id="77"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3" grpId="0" animBg="1"/>
      <p:bldP spid="3" grpId="1" animBg="1"/>
      <p:bldP spid="5" grpId="0" animBg="1"/>
      <p:bldP spid="5" grpId="1" animBg="1"/>
      <p:bldP spid="10" grpId="0" animBg="1"/>
      <p:bldP spid="10" grpId="1" animBg="1"/>
      <p:bldP spid="11" grpId="0" animBg="1"/>
      <p:bldP spid="11" grpId="1" animBg="1"/>
      <p:bldP spid="9" grpId="0" animBg="1" autoUpdateAnimBg="0"/>
      <p:bldP spid="9" grpId="1" animBg="1"/>
      <p:bldP spid="13" grpId="0" animBg="1"/>
      <p:bldP spid="13" grpId="1" animBg="1"/>
      <p:bldP spid="12" grpId="0"/>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146025" y="17020"/>
            <a:ext cx="3416831" cy="1028700"/>
          </a:xfrm>
          <a:prstGeom prst="rect">
            <a:avLst/>
          </a:prstGeom>
        </p:spPr>
        <p:txBody>
          <a:bodyPr lIns="91425" tIns="91425" rIns="91425" bIns="91425" anchor="ctr" anchorCtr="0">
            <a:noAutofit/>
          </a:bodyPr>
          <a:lstStyle/>
          <a:p>
            <a:pPr lvl="0"/>
            <a:r>
              <a:rPr lang="en-US" altLang="zh-CN" dirty="0" smtClean="0"/>
              <a:t>PCA-Hub</a:t>
            </a:r>
            <a:r>
              <a:rPr lang="zh-CN" altLang="en-US" dirty="0" smtClean="0"/>
              <a:t>对</a:t>
            </a:r>
            <a:r>
              <a:rPr lang="zh-CN" altLang="en-US" dirty="0"/>
              <a:t>近邻数</a:t>
            </a:r>
            <a:r>
              <a:rPr lang="en-US" altLang="zh-CN" i="1" dirty="0"/>
              <a:t>k</a:t>
            </a:r>
            <a:r>
              <a:rPr lang="zh-CN" altLang="en-US" dirty="0"/>
              <a:t>的敏感程度</a:t>
            </a:r>
            <a:endParaRPr lang="en" dirty="0"/>
          </a:p>
        </p:txBody>
      </p:sp>
      <p:sp>
        <p:nvSpPr>
          <p:cNvPr id="16" name="TextBox 15"/>
          <p:cNvSpPr txBox="1"/>
          <p:nvPr/>
        </p:nvSpPr>
        <p:spPr>
          <a:xfrm>
            <a:off x="297847" y="331315"/>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06</a:t>
            </a:r>
            <a:endParaRPr lang="en-US" sz="2000" b="1" dirty="0">
              <a:solidFill>
                <a:schemeClr val="bg1"/>
              </a:solidFill>
              <a:latin typeface="Roboto Slab" charset="0"/>
              <a:ea typeface="Roboto Slab" charset="0"/>
              <a:cs typeface="Roboto Slab" charset="0"/>
            </a:endParaRPr>
          </a:p>
        </p:txBody>
      </p:sp>
      <p:sp>
        <p:nvSpPr>
          <p:cNvPr id="7" name="Shape 191"/>
          <p:cNvSpPr txBox="1">
            <a:spLocks noGrp="1"/>
          </p:cNvSpPr>
          <p:nvPr>
            <p:ph type="body" idx="1"/>
          </p:nvPr>
        </p:nvSpPr>
        <p:spPr>
          <a:xfrm>
            <a:off x="1146025" y="1444527"/>
            <a:ext cx="6867819" cy="3152699"/>
          </a:xfrm>
          <a:prstGeom prst="rect">
            <a:avLst/>
          </a:prstGeom>
        </p:spPr>
        <p:txBody>
          <a:bodyPr lIns="91425" tIns="91425" rIns="91425" bIns="91425" anchor="t" anchorCtr="0">
            <a:noAutofit/>
          </a:bodyPr>
          <a:lstStyle/>
          <a:p>
            <a:pPr marL="457200" indent="-457200">
              <a:lnSpc>
                <a:spcPct val="150000"/>
              </a:lnSpc>
            </a:pPr>
            <a:r>
              <a:rPr lang="zh-CN" altLang="zh-CN" sz="2000" dirty="0"/>
              <a:t>实验数据来源于加州大学尔湾分校（</a:t>
            </a:r>
            <a:r>
              <a:rPr lang="en-US" altLang="zh-CN" sz="2000" dirty="0"/>
              <a:t>UCI</a:t>
            </a:r>
            <a:r>
              <a:rPr lang="zh-CN" altLang="zh-CN" sz="2000" dirty="0"/>
              <a:t>）机器</a:t>
            </a:r>
            <a:r>
              <a:rPr lang="zh-CN" altLang="zh-CN" sz="2000" dirty="0" smtClean="0"/>
              <a:t>学习库</a:t>
            </a:r>
            <a:r>
              <a:rPr lang="zh-CN" altLang="en-US" sz="2000" dirty="0" smtClean="0"/>
              <a:t>；</a:t>
            </a:r>
            <a:endParaRPr lang="en-US" altLang="zh-CN" sz="2000" dirty="0" smtClean="0"/>
          </a:p>
          <a:p>
            <a:pPr marL="457200" indent="-457200">
              <a:lnSpc>
                <a:spcPct val="150000"/>
              </a:lnSpc>
            </a:pPr>
            <a:r>
              <a:rPr lang="en-US" altLang="zh-CN" sz="2000" b="1" dirty="0" smtClean="0">
                <a:solidFill>
                  <a:srgbClr val="FF0000"/>
                </a:solidFill>
              </a:rPr>
              <a:t>PCA-Hub</a:t>
            </a:r>
            <a:r>
              <a:rPr lang="zh-CN" altLang="en-US" sz="2000" b="1" dirty="0">
                <a:solidFill>
                  <a:srgbClr val="FF0000"/>
                </a:solidFill>
              </a:rPr>
              <a:t>聚类</a:t>
            </a:r>
            <a:r>
              <a:rPr lang="zh-CN" altLang="en-US" sz="2000" b="1" dirty="0" smtClean="0">
                <a:solidFill>
                  <a:srgbClr val="FF0000"/>
                </a:solidFill>
              </a:rPr>
              <a:t>算法的近邻数的取值范围</a:t>
            </a:r>
            <a:r>
              <a:rPr lang="en-US" altLang="zh-CN" sz="2000" b="1" dirty="0" smtClean="0">
                <a:solidFill>
                  <a:srgbClr val="FF0000"/>
                </a:solidFill>
              </a:rPr>
              <a:t>5</a:t>
            </a:r>
            <a:r>
              <a:rPr lang="zh-CN" altLang="en-US" sz="2000" b="1" dirty="0" smtClean="0">
                <a:solidFill>
                  <a:srgbClr val="FF0000"/>
                </a:solidFill>
              </a:rPr>
              <a:t>～</a:t>
            </a:r>
            <a:r>
              <a:rPr lang="en-US" altLang="zh-CN" sz="2000" b="1" dirty="0" smtClean="0">
                <a:solidFill>
                  <a:srgbClr val="FF0000"/>
                </a:solidFill>
              </a:rPr>
              <a:t>25</a:t>
            </a:r>
            <a:r>
              <a:rPr lang="zh-CN" altLang="en-US" sz="2000" b="1" dirty="0" smtClean="0">
                <a:solidFill>
                  <a:srgbClr val="FF0000"/>
                </a:solidFill>
              </a:rPr>
              <a:t>；</a:t>
            </a:r>
            <a:endParaRPr lang="en-US" altLang="zh-CN" sz="2000" b="1" dirty="0" smtClean="0">
              <a:solidFill>
                <a:srgbClr val="FF0000"/>
              </a:solidFill>
            </a:endParaRPr>
          </a:p>
          <a:p>
            <a:pPr marL="457200" indent="-457200">
              <a:lnSpc>
                <a:spcPct val="150000"/>
              </a:lnSpc>
            </a:pPr>
            <a:r>
              <a:rPr lang="en-US" altLang="zh-CN" sz="2000" dirty="0"/>
              <a:t>PCA-Hub</a:t>
            </a:r>
            <a:r>
              <a:rPr lang="zh-CN" altLang="en-US" sz="2000" dirty="0" smtClean="0"/>
              <a:t>聚类算法重复迭代</a:t>
            </a:r>
            <a:r>
              <a:rPr lang="en-US" altLang="zh-CN" sz="2000" dirty="0" smtClean="0"/>
              <a:t>50</a:t>
            </a:r>
            <a:r>
              <a:rPr lang="zh-CN" altLang="en-US" sz="2000" dirty="0" smtClean="0"/>
              <a:t>次；</a:t>
            </a:r>
            <a:endParaRPr lang="en-US" altLang="zh-CN" sz="2000" dirty="0" smtClean="0"/>
          </a:p>
          <a:p>
            <a:pPr marL="457200" indent="-457200">
              <a:lnSpc>
                <a:spcPct val="150000"/>
              </a:lnSpc>
            </a:pPr>
            <a:r>
              <a:rPr lang="zh-CN" altLang="en-US" sz="2000" dirty="0" smtClean="0"/>
              <a:t>偏度下降的阈值为初始偏度的</a:t>
            </a:r>
            <a:r>
              <a:rPr lang="en-US" altLang="zh-CN" sz="2000" dirty="0" smtClean="0"/>
              <a:t>80%</a:t>
            </a:r>
            <a:r>
              <a:rPr lang="zh-CN" altLang="en-US" sz="2000" dirty="0" smtClean="0"/>
              <a:t>；</a:t>
            </a:r>
            <a:endParaRPr lang="en-US" altLang="zh-CN" sz="2000" dirty="0" smtClean="0"/>
          </a:p>
          <a:p>
            <a:pPr marL="457200" indent="-457200">
              <a:lnSpc>
                <a:spcPct val="150000"/>
              </a:lnSpc>
            </a:pPr>
            <a:r>
              <a:rPr lang="zh-CN" altLang="en-US" sz="2000" dirty="0" smtClean="0"/>
              <a:t>采用的聚类评估标准为轮廓系数。</a:t>
            </a:r>
            <a:endParaRPr lang="en-US" altLang="zh-CN" sz="2000" dirty="0"/>
          </a:p>
        </p:txBody>
      </p:sp>
    </p:spTree>
    <p:extLst>
      <p:ext uri="{BB962C8B-B14F-4D97-AF65-F5344CB8AC3E}">
        <p14:creationId xmlns:p14="http://schemas.microsoft.com/office/powerpoint/2010/main" val="535688290"/>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146025" y="17020"/>
            <a:ext cx="3416831" cy="1028700"/>
          </a:xfrm>
          <a:prstGeom prst="rect">
            <a:avLst/>
          </a:prstGeom>
        </p:spPr>
        <p:txBody>
          <a:bodyPr lIns="91425" tIns="91425" rIns="91425" bIns="91425" anchor="ctr" anchorCtr="0">
            <a:noAutofit/>
          </a:bodyPr>
          <a:lstStyle/>
          <a:p>
            <a:pPr lvl="0"/>
            <a:r>
              <a:rPr lang="en-US" altLang="zh-CN" dirty="0" smtClean="0"/>
              <a:t>PCA-Hub</a:t>
            </a:r>
            <a:r>
              <a:rPr lang="zh-CN" altLang="en-US" dirty="0" smtClean="0"/>
              <a:t>对</a:t>
            </a:r>
            <a:r>
              <a:rPr lang="zh-CN" altLang="en-US" dirty="0"/>
              <a:t>近邻数</a:t>
            </a:r>
            <a:r>
              <a:rPr lang="en-US" altLang="zh-CN" dirty="0"/>
              <a:t>k</a:t>
            </a:r>
            <a:r>
              <a:rPr lang="zh-CN" altLang="en-US" dirty="0"/>
              <a:t>的敏感程度</a:t>
            </a:r>
            <a:endParaRPr lang="en" dirty="0"/>
          </a:p>
        </p:txBody>
      </p:sp>
      <p:pic>
        <p:nvPicPr>
          <p:cNvPr id="5" name="图片 4"/>
          <p:cNvPicPr/>
          <p:nvPr/>
        </p:nvPicPr>
        <p:blipFill>
          <a:blip r:embed="rId3" cstate="print">
            <a:extLst>
              <a:ext uri="{28A0092B-C50C-407E-A947-70E740481C1C}">
                <a14:useLocalDpi xmlns:a14="http://schemas.microsoft.com/office/drawing/2010/main" val="0"/>
              </a:ext>
            </a:extLst>
          </a:blip>
          <a:stretch>
            <a:fillRect/>
          </a:stretch>
        </p:blipFill>
        <p:spPr>
          <a:xfrm>
            <a:off x="392533" y="175415"/>
            <a:ext cx="8465717" cy="4196559"/>
          </a:xfrm>
          <a:prstGeom prst="rect">
            <a:avLst/>
          </a:prstGeom>
        </p:spPr>
      </p:pic>
      <p:sp>
        <p:nvSpPr>
          <p:cNvPr id="7" name="TextBox 15"/>
          <p:cNvSpPr txBox="1"/>
          <p:nvPr/>
        </p:nvSpPr>
        <p:spPr>
          <a:xfrm>
            <a:off x="297847" y="331315"/>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05</a:t>
            </a:r>
            <a:endParaRPr lang="en-US" sz="2000" b="1" dirty="0">
              <a:solidFill>
                <a:schemeClr val="bg1"/>
              </a:solidFill>
              <a:latin typeface="Roboto Slab" charset="0"/>
              <a:ea typeface="Roboto Slab" charset="0"/>
              <a:cs typeface="Roboto Slab" charset="0"/>
            </a:endParaRPr>
          </a:p>
        </p:txBody>
      </p:sp>
      <p:sp>
        <p:nvSpPr>
          <p:cNvPr id="2" name="矩形 1"/>
          <p:cNvSpPr/>
          <p:nvPr/>
        </p:nvSpPr>
        <p:spPr>
          <a:xfrm>
            <a:off x="1146024" y="457201"/>
            <a:ext cx="6226325" cy="1909481"/>
          </a:xfrm>
          <a:prstGeom prst="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7490012" y="1613647"/>
            <a:ext cx="1129553" cy="658906"/>
          </a:xfrm>
          <a:prstGeom prst="rect">
            <a:avLst/>
          </a:pr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1146025" y="2414588"/>
            <a:ext cx="6226324" cy="974072"/>
          </a:xfrm>
          <a:prstGeom prst="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7490012" y="2280117"/>
            <a:ext cx="1250576" cy="658906"/>
          </a:xfrm>
          <a:prstGeom prst="rect">
            <a:avLst/>
          </a:pr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Shape 420"/>
          <p:cNvSpPr txBox="1"/>
          <p:nvPr/>
        </p:nvSpPr>
        <p:spPr>
          <a:xfrm>
            <a:off x="2713929" y="4388040"/>
            <a:ext cx="3090514" cy="370816"/>
          </a:xfrm>
          <a:prstGeom prst="rect">
            <a:avLst/>
          </a:prstGeom>
          <a:noFill/>
          <a:ln>
            <a:noFill/>
          </a:ln>
        </p:spPr>
        <p:txBody>
          <a:bodyPr lIns="91425" tIns="91425" rIns="91425" bIns="91425" anchor="t" anchorCtr="0">
            <a:noAutofit/>
          </a:bodyPr>
          <a:lstStyle/>
          <a:p>
            <a:pPr algn="ctr">
              <a:buClr>
                <a:schemeClr val="dk1"/>
              </a:buClr>
              <a:buSzPct val="91666"/>
            </a:pPr>
            <a:r>
              <a:rPr lang="zh-CN" altLang="en-US" sz="1200" dirty="0" smtClean="0">
                <a:solidFill>
                  <a:schemeClr val="tx1"/>
                </a:solidFill>
                <a:latin typeface="+mn-ea"/>
                <a:ea typeface="+mn-ea"/>
                <a:cs typeface="Roboto Slab"/>
                <a:sym typeface="Roboto Slab"/>
              </a:rPr>
              <a:t>图</a:t>
            </a:r>
            <a:r>
              <a:rPr lang="en-US" altLang="zh-CN" sz="1200" dirty="0" smtClean="0">
                <a:solidFill>
                  <a:schemeClr val="tx1"/>
                </a:solidFill>
                <a:latin typeface="+mn-ea"/>
                <a:ea typeface="+mn-ea"/>
                <a:cs typeface="Roboto Slab"/>
                <a:sym typeface="Roboto Slab"/>
              </a:rPr>
              <a:t>6</a:t>
            </a:r>
            <a:r>
              <a:rPr lang="zh-CN" altLang="en-US" sz="1200" dirty="0" smtClean="0">
                <a:solidFill>
                  <a:schemeClr val="tx1"/>
                </a:solidFill>
                <a:latin typeface="+mn-ea"/>
                <a:ea typeface="+mn-ea"/>
                <a:cs typeface="Roboto Slab"/>
                <a:sym typeface="Roboto Slab"/>
              </a:rPr>
              <a:t> </a:t>
            </a:r>
            <a:r>
              <a:rPr lang="en-US" altLang="zh-CN" sz="1200" dirty="0" smtClean="0">
                <a:solidFill>
                  <a:schemeClr val="tx1"/>
                </a:solidFill>
                <a:latin typeface="+mn-ea"/>
                <a:ea typeface="+mn-ea"/>
                <a:cs typeface="Roboto Slab"/>
                <a:sym typeface="Roboto Slab"/>
              </a:rPr>
              <a:t>PCA-Hub</a:t>
            </a:r>
            <a:r>
              <a:rPr lang="zh-CN" altLang="en-US" sz="1200" dirty="0" smtClean="0">
                <a:solidFill>
                  <a:schemeClr val="tx1"/>
                </a:solidFill>
                <a:latin typeface="+mn-ea"/>
                <a:ea typeface="+mn-ea"/>
                <a:cs typeface="Roboto Slab"/>
                <a:sym typeface="Roboto Slab"/>
              </a:rPr>
              <a:t>聚类算法对近邻数的敏感程度</a:t>
            </a:r>
            <a:endParaRPr sz="1200" dirty="0">
              <a:solidFill>
                <a:srgbClr val="3B8D61"/>
              </a:solidFill>
              <a:latin typeface="Roboto Slab"/>
              <a:ea typeface="Roboto Slab"/>
              <a:cs typeface="Roboto Slab"/>
              <a:sym typeface="Roboto Slab"/>
            </a:endParaRPr>
          </a:p>
        </p:txBody>
      </p:sp>
    </p:spTree>
    <p:extLst>
      <p:ext uri="{BB962C8B-B14F-4D97-AF65-F5344CB8AC3E}">
        <p14:creationId xmlns:p14="http://schemas.microsoft.com/office/powerpoint/2010/main" val="185647412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xit" presetSubtype="32" fill="hold" grpId="1" nodeType="clickEffect">
                                  <p:stCondLst>
                                    <p:cond delay="0"/>
                                  </p:stCondLst>
                                  <p:childTnLst>
                                    <p:anim calcmode="lin" valueType="num">
                                      <p:cBhvr>
                                        <p:cTn id="17" dur="500"/>
                                        <p:tgtEl>
                                          <p:spTgt spid="2"/>
                                        </p:tgtEl>
                                        <p:attrNameLst>
                                          <p:attrName>ppt_w</p:attrName>
                                        </p:attrNameLst>
                                      </p:cBhvr>
                                      <p:tavLst>
                                        <p:tav tm="0">
                                          <p:val>
                                            <p:strVal val="ppt_w"/>
                                          </p:val>
                                        </p:tav>
                                        <p:tav tm="100000">
                                          <p:val>
                                            <p:fltVal val="0"/>
                                          </p:val>
                                        </p:tav>
                                      </p:tavLst>
                                    </p:anim>
                                    <p:anim calcmode="lin" valueType="num">
                                      <p:cBhvr>
                                        <p:cTn id="18" dur="500"/>
                                        <p:tgtEl>
                                          <p:spTgt spid="2"/>
                                        </p:tgtEl>
                                        <p:attrNameLst>
                                          <p:attrName>ppt_h</p:attrName>
                                        </p:attrNameLst>
                                      </p:cBhvr>
                                      <p:tavLst>
                                        <p:tav tm="0">
                                          <p:val>
                                            <p:strVal val="ppt_h"/>
                                          </p:val>
                                        </p:tav>
                                        <p:tav tm="100000">
                                          <p:val>
                                            <p:fltVal val="0"/>
                                          </p:val>
                                        </p:tav>
                                      </p:tavLst>
                                    </p:anim>
                                    <p:set>
                                      <p:cBhvr>
                                        <p:cTn id="19" dur="1" fill="hold">
                                          <p:stCondLst>
                                            <p:cond delay="499"/>
                                          </p:stCondLst>
                                        </p:cTn>
                                        <p:tgtEl>
                                          <p:spTgt spid="2"/>
                                        </p:tgtEl>
                                        <p:attrNameLst>
                                          <p:attrName>style.visibility</p:attrName>
                                        </p:attrNameLst>
                                      </p:cBhvr>
                                      <p:to>
                                        <p:strVal val="hidden"/>
                                      </p:to>
                                    </p:set>
                                  </p:childTnLst>
                                </p:cTn>
                              </p:par>
                              <p:par>
                                <p:cTn id="20" presetID="23" presetClass="exit" presetSubtype="32" fill="hold" grpId="1" nodeType="withEffect">
                                  <p:stCondLst>
                                    <p:cond delay="0"/>
                                  </p:stCondLst>
                                  <p:childTnLst>
                                    <p:anim calcmode="lin" valueType="num">
                                      <p:cBhvr>
                                        <p:cTn id="21" dur="500"/>
                                        <p:tgtEl>
                                          <p:spTgt spid="3"/>
                                        </p:tgtEl>
                                        <p:attrNameLst>
                                          <p:attrName>ppt_w</p:attrName>
                                        </p:attrNameLst>
                                      </p:cBhvr>
                                      <p:tavLst>
                                        <p:tav tm="0">
                                          <p:val>
                                            <p:strVal val="ppt_w"/>
                                          </p:val>
                                        </p:tav>
                                        <p:tav tm="100000">
                                          <p:val>
                                            <p:fltVal val="0"/>
                                          </p:val>
                                        </p:tav>
                                      </p:tavLst>
                                    </p:anim>
                                    <p:anim calcmode="lin" valueType="num">
                                      <p:cBhvr>
                                        <p:cTn id="22" dur="500"/>
                                        <p:tgtEl>
                                          <p:spTgt spid="3"/>
                                        </p:tgtEl>
                                        <p:attrNameLst>
                                          <p:attrName>ppt_h</p:attrName>
                                        </p:attrNameLst>
                                      </p:cBhvr>
                                      <p:tavLst>
                                        <p:tav tm="0">
                                          <p:val>
                                            <p:strVal val="ppt_h"/>
                                          </p:val>
                                        </p:tav>
                                        <p:tav tm="100000">
                                          <p:val>
                                            <p:fltVal val="0"/>
                                          </p:val>
                                        </p:tav>
                                      </p:tavLst>
                                    </p:anim>
                                    <p:set>
                                      <p:cBhvr>
                                        <p:cTn id="23" dur="1" fill="hold">
                                          <p:stCondLst>
                                            <p:cond delay="499"/>
                                          </p:stCondLst>
                                        </p:cTn>
                                        <p:tgtEl>
                                          <p:spTgt spid="3"/>
                                        </p:tgtEl>
                                        <p:attrNameLst>
                                          <p:attrName>style.visibility</p:attrName>
                                        </p:attrNameLst>
                                      </p:cBhvr>
                                      <p:to>
                                        <p:strVal val="hidden"/>
                                      </p:to>
                                    </p:set>
                                  </p:childTnLst>
                                </p:cTn>
                              </p:par>
                            </p:childTnLst>
                          </p:cTn>
                        </p:par>
                        <p:par>
                          <p:cTn id="24" fill="hold">
                            <p:stCondLst>
                              <p:cond delay="500"/>
                            </p:stCondLst>
                            <p:childTnLst>
                              <p:par>
                                <p:cTn id="25" presetID="23" presetClass="entr" presetSubtype="16"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childTnLst>
                                </p:cTn>
                              </p:par>
                            </p:childTnLst>
                          </p:cTn>
                        </p:par>
                        <p:par>
                          <p:cTn id="29" fill="hold">
                            <p:stCondLst>
                              <p:cond delay="1000"/>
                            </p:stCondLst>
                            <p:childTnLst>
                              <p:par>
                                <p:cTn id="30" presetID="23" presetClass="entr" presetSubtype="16"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3" presetClass="exit" presetSubtype="32" fill="hold" grpId="1" nodeType="clickEffect">
                                  <p:stCondLst>
                                    <p:cond delay="0"/>
                                  </p:stCondLst>
                                  <p:childTnLst>
                                    <p:anim calcmode="lin" valueType="num">
                                      <p:cBhvr>
                                        <p:cTn id="37" dur="500"/>
                                        <p:tgtEl>
                                          <p:spTgt spid="8"/>
                                        </p:tgtEl>
                                        <p:attrNameLst>
                                          <p:attrName>ppt_w</p:attrName>
                                        </p:attrNameLst>
                                      </p:cBhvr>
                                      <p:tavLst>
                                        <p:tav tm="0">
                                          <p:val>
                                            <p:strVal val="ppt_w"/>
                                          </p:val>
                                        </p:tav>
                                        <p:tav tm="100000">
                                          <p:val>
                                            <p:fltVal val="0"/>
                                          </p:val>
                                        </p:tav>
                                      </p:tavLst>
                                    </p:anim>
                                    <p:anim calcmode="lin" valueType="num">
                                      <p:cBhvr>
                                        <p:cTn id="38" dur="500"/>
                                        <p:tgtEl>
                                          <p:spTgt spid="8"/>
                                        </p:tgtEl>
                                        <p:attrNameLst>
                                          <p:attrName>ppt_h</p:attrName>
                                        </p:attrNameLst>
                                      </p:cBhvr>
                                      <p:tavLst>
                                        <p:tav tm="0">
                                          <p:val>
                                            <p:strVal val="ppt_h"/>
                                          </p:val>
                                        </p:tav>
                                        <p:tav tm="100000">
                                          <p:val>
                                            <p:fltVal val="0"/>
                                          </p:val>
                                        </p:tav>
                                      </p:tavLst>
                                    </p:anim>
                                    <p:set>
                                      <p:cBhvr>
                                        <p:cTn id="39" dur="1" fill="hold">
                                          <p:stCondLst>
                                            <p:cond delay="499"/>
                                          </p:stCondLst>
                                        </p:cTn>
                                        <p:tgtEl>
                                          <p:spTgt spid="8"/>
                                        </p:tgtEl>
                                        <p:attrNameLst>
                                          <p:attrName>style.visibility</p:attrName>
                                        </p:attrNameLst>
                                      </p:cBhvr>
                                      <p:to>
                                        <p:strVal val="hidden"/>
                                      </p:to>
                                    </p:set>
                                  </p:childTnLst>
                                </p:cTn>
                              </p:par>
                              <p:par>
                                <p:cTn id="40" presetID="23" presetClass="exit" presetSubtype="32" fill="hold" grpId="1" nodeType="withEffect">
                                  <p:stCondLst>
                                    <p:cond delay="0"/>
                                  </p:stCondLst>
                                  <p:childTnLst>
                                    <p:anim calcmode="lin" valueType="num">
                                      <p:cBhvr>
                                        <p:cTn id="41" dur="500"/>
                                        <p:tgtEl>
                                          <p:spTgt spid="9"/>
                                        </p:tgtEl>
                                        <p:attrNameLst>
                                          <p:attrName>ppt_w</p:attrName>
                                        </p:attrNameLst>
                                      </p:cBhvr>
                                      <p:tavLst>
                                        <p:tav tm="0">
                                          <p:val>
                                            <p:strVal val="ppt_w"/>
                                          </p:val>
                                        </p:tav>
                                        <p:tav tm="100000">
                                          <p:val>
                                            <p:fltVal val="0"/>
                                          </p:val>
                                        </p:tav>
                                      </p:tavLst>
                                    </p:anim>
                                    <p:anim calcmode="lin" valueType="num">
                                      <p:cBhvr>
                                        <p:cTn id="42" dur="500"/>
                                        <p:tgtEl>
                                          <p:spTgt spid="9"/>
                                        </p:tgtEl>
                                        <p:attrNameLst>
                                          <p:attrName>ppt_h</p:attrName>
                                        </p:attrNameLst>
                                      </p:cBhvr>
                                      <p:tavLst>
                                        <p:tav tm="0">
                                          <p:val>
                                            <p:strVal val="ppt_h"/>
                                          </p:val>
                                        </p:tav>
                                        <p:tav tm="100000">
                                          <p:val>
                                            <p:fltVal val="0"/>
                                          </p:val>
                                        </p:tav>
                                      </p:tavLst>
                                    </p:anim>
                                    <p:set>
                                      <p:cBhvr>
                                        <p:cTn id="43"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8" grpId="0" animBg="1"/>
      <p:bldP spid="8" grpId="1" animBg="1"/>
      <p:bldP spid="9" grpId="0" animBg="1"/>
      <p:bldP spid="9"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146025" y="17020"/>
            <a:ext cx="3416831" cy="1028700"/>
          </a:xfrm>
          <a:prstGeom prst="rect">
            <a:avLst/>
          </a:prstGeom>
        </p:spPr>
        <p:txBody>
          <a:bodyPr lIns="91425" tIns="91425" rIns="91425" bIns="91425" anchor="ctr" anchorCtr="0">
            <a:noAutofit/>
          </a:bodyPr>
          <a:lstStyle/>
          <a:p>
            <a:pPr lvl="0"/>
            <a:r>
              <a:rPr lang="en-US" altLang="zh-CN" dirty="0"/>
              <a:t>PCA-Hub</a:t>
            </a:r>
            <a:r>
              <a:rPr lang="zh-CN" altLang="en-US" dirty="0"/>
              <a:t>聚类结果的一致性</a:t>
            </a:r>
            <a:endParaRPr lang="en" dirty="0"/>
          </a:p>
        </p:txBody>
      </p:sp>
      <p:sp>
        <p:nvSpPr>
          <p:cNvPr id="16" name="TextBox 15"/>
          <p:cNvSpPr txBox="1"/>
          <p:nvPr/>
        </p:nvSpPr>
        <p:spPr>
          <a:xfrm>
            <a:off x="297847" y="331315"/>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07</a:t>
            </a:r>
            <a:endParaRPr lang="en-US" sz="2000" b="1" dirty="0">
              <a:solidFill>
                <a:schemeClr val="bg1"/>
              </a:solidFill>
              <a:latin typeface="Roboto Slab" charset="0"/>
              <a:ea typeface="Roboto Slab" charset="0"/>
              <a:cs typeface="Roboto Slab" charset="0"/>
            </a:endParaRPr>
          </a:p>
        </p:txBody>
      </p:sp>
      <p:sp>
        <p:nvSpPr>
          <p:cNvPr id="7" name="Shape 191"/>
          <p:cNvSpPr txBox="1">
            <a:spLocks noGrp="1"/>
          </p:cNvSpPr>
          <p:nvPr>
            <p:ph type="body" idx="1"/>
          </p:nvPr>
        </p:nvSpPr>
        <p:spPr>
          <a:xfrm>
            <a:off x="1146025" y="1444527"/>
            <a:ext cx="6867819" cy="3152699"/>
          </a:xfrm>
          <a:prstGeom prst="rect">
            <a:avLst/>
          </a:prstGeom>
        </p:spPr>
        <p:txBody>
          <a:bodyPr lIns="91425" tIns="91425" rIns="91425" bIns="91425" anchor="t" anchorCtr="0">
            <a:noAutofit/>
          </a:bodyPr>
          <a:lstStyle/>
          <a:p>
            <a:pPr marL="457200" indent="-457200">
              <a:lnSpc>
                <a:spcPct val="150000"/>
              </a:lnSpc>
            </a:pPr>
            <a:r>
              <a:rPr lang="zh-CN" altLang="zh-CN" sz="2000" dirty="0"/>
              <a:t>实验数据来源于加州大学尔湾分校（</a:t>
            </a:r>
            <a:r>
              <a:rPr lang="en-US" altLang="zh-CN" sz="2000" dirty="0"/>
              <a:t>UCI</a:t>
            </a:r>
            <a:r>
              <a:rPr lang="zh-CN" altLang="zh-CN" sz="2000" dirty="0"/>
              <a:t>）机器</a:t>
            </a:r>
            <a:r>
              <a:rPr lang="zh-CN" altLang="zh-CN" sz="2000" dirty="0" smtClean="0"/>
              <a:t>学习库</a:t>
            </a:r>
            <a:r>
              <a:rPr lang="zh-CN" altLang="en-US" sz="2000" dirty="0" smtClean="0"/>
              <a:t>；</a:t>
            </a:r>
            <a:endParaRPr lang="en-US" altLang="zh-CN" sz="2000" dirty="0" smtClean="0"/>
          </a:p>
          <a:p>
            <a:pPr marL="457200" indent="-457200">
              <a:lnSpc>
                <a:spcPct val="150000"/>
              </a:lnSpc>
            </a:pPr>
            <a:r>
              <a:rPr lang="en-US" altLang="zh-CN" sz="2000" dirty="0" smtClean="0"/>
              <a:t>PCA-Hub</a:t>
            </a:r>
            <a:r>
              <a:rPr lang="zh-CN" altLang="en-US" sz="2000" dirty="0"/>
              <a:t>聚类</a:t>
            </a:r>
            <a:r>
              <a:rPr lang="zh-CN" altLang="en-US" sz="2000" dirty="0" smtClean="0"/>
              <a:t>算法的近邻数为最优的</a:t>
            </a:r>
            <a:r>
              <a:rPr lang="en-US" altLang="zh-CN" sz="2000" dirty="0" smtClean="0"/>
              <a:t>k</a:t>
            </a:r>
            <a:r>
              <a:rPr lang="zh-CN" altLang="en-US" sz="2000" dirty="0" smtClean="0"/>
              <a:t>值；</a:t>
            </a:r>
            <a:endParaRPr lang="en-US" altLang="zh-CN" sz="2000" dirty="0" smtClean="0"/>
          </a:p>
          <a:p>
            <a:pPr marL="457200" indent="-457200">
              <a:lnSpc>
                <a:spcPct val="150000"/>
              </a:lnSpc>
            </a:pPr>
            <a:r>
              <a:rPr lang="en-US" altLang="zh-CN" sz="2000" b="1" dirty="0">
                <a:solidFill>
                  <a:srgbClr val="FF0000"/>
                </a:solidFill>
              </a:rPr>
              <a:t>PCA-Hub</a:t>
            </a:r>
            <a:r>
              <a:rPr lang="zh-CN" altLang="en-US" sz="2000" b="1" dirty="0" smtClean="0">
                <a:solidFill>
                  <a:srgbClr val="FF0000"/>
                </a:solidFill>
              </a:rPr>
              <a:t>聚类算法重复迭代</a:t>
            </a:r>
            <a:r>
              <a:rPr lang="en-US" altLang="zh-CN" sz="2000" b="1" dirty="0" smtClean="0">
                <a:solidFill>
                  <a:srgbClr val="FF0000"/>
                </a:solidFill>
              </a:rPr>
              <a:t>50</a:t>
            </a:r>
            <a:r>
              <a:rPr lang="zh-CN" altLang="en-US" sz="2000" b="1" dirty="0" smtClean="0">
                <a:solidFill>
                  <a:srgbClr val="FF0000"/>
                </a:solidFill>
              </a:rPr>
              <a:t>次，并记录下每一次的聚类结果；</a:t>
            </a:r>
            <a:endParaRPr lang="en-US" altLang="zh-CN" sz="2000" b="1" dirty="0" smtClean="0">
              <a:solidFill>
                <a:srgbClr val="FF0000"/>
              </a:solidFill>
            </a:endParaRPr>
          </a:p>
          <a:p>
            <a:pPr marL="457200" indent="-457200">
              <a:lnSpc>
                <a:spcPct val="150000"/>
              </a:lnSpc>
            </a:pPr>
            <a:r>
              <a:rPr lang="zh-CN" altLang="en-US" sz="2000" dirty="0" smtClean="0"/>
              <a:t>偏度下降的阈值为初始偏度的</a:t>
            </a:r>
            <a:r>
              <a:rPr lang="en-US" altLang="zh-CN" sz="2000" dirty="0" smtClean="0"/>
              <a:t>80%</a:t>
            </a:r>
            <a:r>
              <a:rPr lang="zh-CN" altLang="en-US" sz="2000" dirty="0" smtClean="0"/>
              <a:t>；</a:t>
            </a:r>
            <a:endParaRPr lang="en-US" altLang="zh-CN" sz="2000" dirty="0" smtClean="0"/>
          </a:p>
          <a:p>
            <a:pPr marL="457200" indent="-457200">
              <a:lnSpc>
                <a:spcPct val="150000"/>
              </a:lnSpc>
            </a:pPr>
            <a:r>
              <a:rPr lang="zh-CN" altLang="en-US" sz="2000" dirty="0" smtClean="0"/>
              <a:t>采用的聚类评估标准为轮廓系数。</a:t>
            </a:r>
            <a:endParaRPr lang="en-US" altLang="zh-CN" sz="2000" dirty="0"/>
          </a:p>
        </p:txBody>
      </p:sp>
    </p:spTree>
    <p:extLst>
      <p:ext uri="{BB962C8B-B14F-4D97-AF65-F5344CB8AC3E}">
        <p14:creationId xmlns:p14="http://schemas.microsoft.com/office/powerpoint/2010/main" val="1207896997"/>
      </p:ext>
    </p:extLst>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351505" y="17019"/>
            <a:ext cx="3208799" cy="1028700"/>
          </a:xfrm>
          <a:prstGeom prst="rect">
            <a:avLst/>
          </a:prstGeom>
        </p:spPr>
        <p:txBody>
          <a:bodyPr lIns="91425" tIns="91425" rIns="91425" bIns="91425" anchor="ctr" anchorCtr="0">
            <a:noAutofit/>
          </a:bodyPr>
          <a:lstStyle/>
          <a:p>
            <a:pPr lvl="0"/>
            <a:r>
              <a:rPr lang="en-US" altLang="zh-CN" dirty="0" smtClean="0"/>
              <a:t>PCA-Hub</a:t>
            </a:r>
            <a:r>
              <a:rPr lang="zh-CN" altLang="en-US" dirty="0" smtClean="0"/>
              <a:t>聚类</a:t>
            </a:r>
            <a:r>
              <a:rPr lang="zh-CN" altLang="en-US" dirty="0"/>
              <a:t>结果的一致性</a:t>
            </a:r>
            <a:endParaRPr lang="en" dirty="0"/>
          </a:p>
        </p:txBody>
      </p:sp>
      <p:pic>
        <p:nvPicPr>
          <p:cNvPr id="6" name="图片 5"/>
          <p:cNvPicPr/>
          <p:nvPr/>
        </p:nvPicPr>
        <p:blipFill>
          <a:blip r:embed="rId3" cstate="print">
            <a:extLst>
              <a:ext uri="{28A0092B-C50C-407E-A947-70E740481C1C}">
                <a14:useLocalDpi xmlns:a14="http://schemas.microsoft.com/office/drawing/2010/main" val="0"/>
              </a:ext>
            </a:extLst>
          </a:blip>
          <a:stretch>
            <a:fillRect/>
          </a:stretch>
        </p:blipFill>
        <p:spPr>
          <a:xfrm>
            <a:off x="345265" y="124800"/>
            <a:ext cx="8556688" cy="4379965"/>
          </a:xfrm>
          <a:prstGeom prst="rect">
            <a:avLst/>
          </a:prstGeom>
        </p:spPr>
      </p:pic>
      <p:sp>
        <p:nvSpPr>
          <p:cNvPr id="5" name="TextBox 15"/>
          <p:cNvSpPr txBox="1"/>
          <p:nvPr/>
        </p:nvSpPr>
        <p:spPr>
          <a:xfrm>
            <a:off x="297847" y="331315"/>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06</a:t>
            </a:r>
            <a:endParaRPr lang="en-US" sz="2000" b="1" dirty="0">
              <a:solidFill>
                <a:schemeClr val="bg1"/>
              </a:solidFill>
              <a:latin typeface="Roboto Slab" charset="0"/>
              <a:ea typeface="Roboto Slab" charset="0"/>
              <a:cs typeface="Roboto Slab" charset="0"/>
            </a:endParaRPr>
          </a:p>
        </p:txBody>
      </p:sp>
      <p:sp>
        <p:nvSpPr>
          <p:cNvPr id="7" name="矩形 6"/>
          <p:cNvSpPr/>
          <p:nvPr/>
        </p:nvSpPr>
        <p:spPr>
          <a:xfrm>
            <a:off x="1019743" y="618564"/>
            <a:ext cx="3242976" cy="3146612"/>
          </a:xfrm>
          <a:prstGeom prst="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7624482" y="731424"/>
            <a:ext cx="1107142" cy="3033751"/>
          </a:xfrm>
          <a:prstGeom prst="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Shape 420"/>
          <p:cNvSpPr txBox="1"/>
          <p:nvPr/>
        </p:nvSpPr>
        <p:spPr>
          <a:xfrm>
            <a:off x="3491552" y="4503743"/>
            <a:ext cx="2264113" cy="370816"/>
          </a:xfrm>
          <a:prstGeom prst="rect">
            <a:avLst/>
          </a:prstGeom>
          <a:noFill/>
          <a:ln>
            <a:noFill/>
          </a:ln>
        </p:spPr>
        <p:txBody>
          <a:bodyPr lIns="91425" tIns="91425" rIns="91425" bIns="91425" anchor="t" anchorCtr="0">
            <a:noAutofit/>
          </a:bodyPr>
          <a:lstStyle/>
          <a:p>
            <a:pPr algn="ctr">
              <a:buClr>
                <a:schemeClr val="dk1"/>
              </a:buClr>
              <a:buSzPct val="91666"/>
            </a:pPr>
            <a:r>
              <a:rPr lang="zh-CN" altLang="en-US" sz="1200" dirty="0" smtClean="0">
                <a:solidFill>
                  <a:schemeClr val="tx1"/>
                </a:solidFill>
                <a:latin typeface="+mn-ea"/>
                <a:ea typeface="+mn-ea"/>
                <a:cs typeface="Roboto Slab"/>
                <a:sym typeface="Roboto Slab"/>
              </a:rPr>
              <a:t>图</a:t>
            </a:r>
            <a:r>
              <a:rPr lang="en-US" altLang="zh-CN" sz="1200" dirty="0">
                <a:solidFill>
                  <a:schemeClr val="tx1"/>
                </a:solidFill>
                <a:latin typeface="+mn-ea"/>
                <a:ea typeface="+mn-ea"/>
                <a:cs typeface="Roboto Slab"/>
                <a:sym typeface="Roboto Slab"/>
              </a:rPr>
              <a:t>7</a:t>
            </a:r>
            <a:r>
              <a:rPr lang="zh-CN" altLang="en-US" sz="1200" dirty="0" smtClean="0">
                <a:solidFill>
                  <a:schemeClr val="tx1"/>
                </a:solidFill>
                <a:latin typeface="+mn-ea"/>
                <a:ea typeface="+mn-ea"/>
                <a:cs typeface="Roboto Slab"/>
                <a:sym typeface="Roboto Slab"/>
              </a:rPr>
              <a:t> </a:t>
            </a:r>
            <a:r>
              <a:rPr lang="en-US" altLang="zh-CN" sz="1200" dirty="0" smtClean="0">
                <a:solidFill>
                  <a:schemeClr val="tx1"/>
                </a:solidFill>
                <a:latin typeface="+mn-ea"/>
                <a:ea typeface="+mn-ea"/>
                <a:cs typeface="Roboto Slab"/>
                <a:sym typeface="Roboto Slab"/>
              </a:rPr>
              <a:t>PCA-Hub</a:t>
            </a:r>
            <a:r>
              <a:rPr lang="zh-CN" altLang="en-US" sz="1200" dirty="0" smtClean="0">
                <a:solidFill>
                  <a:schemeClr val="tx1"/>
                </a:solidFill>
                <a:latin typeface="+mn-ea"/>
                <a:ea typeface="+mn-ea"/>
                <a:cs typeface="Roboto Slab"/>
                <a:sym typeface="Roboto Slab"/>
              </a:rPr>
              <a:t>聚类结果的稳定性</a:t>
            </a:r>
            <a:endParaRPr sz="1200" dirty="0">
              <a:solidFill>
                <a:srgbClr val="3B8D61"/>
              </a:solidFill>
              <a:latin typeface="Roboto Slab"/>
              <a:ea typeface="Roboto Slab"/>
              <a:cs typeface="Roboto Slab"/>
              <a:sym typeface="Roboto Slab"/>
            </a:endParaRPr>
          </a:p>
        </p:txBody>
      </p:sp>
    </p:spTree>
    <p:extLst>
      <p:ext uri="{BB962C8B-B14F-4D97-AF65-F5344CB8AC3E}">
        <p14:creationId xmlns:p14="http://schemas.microsoft.com/office/powerpoint/2010/main" val="2930101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xit" presetSubtype="32" fill="hold" grpId="1" nodeType="clickEffect">
                                  <p:stCondLst>
                                    <p:cond delay="0"/>
                                  </p:stCondLst>
                                  <p:childTnLst>
                                    <p:anim calcmode="lin" valueType="num">
                                      <p:cBhvr>
                                        <p:cTn id="12" dur="500"/>
                                        <p:tgtEl>
                                          <p:spTgt spid="7"/>
                                        </p:tgtEl>
                                        <p:attrNameLst>
                                          <p:attrName>ppt_w</p:attrName>
                                        </p:attrNameLst>
                                      </p:cBhvr>
                                      <p:tavLst>
                                        <p:tav tm="0">
                                          <p:val>
                                            <p:strVal val="ppt_w"/>
                                          </p:val>
                                        </p:tav>
                                        <p:tav tm="100000">
                                          <p:val>
                                            <p:fltVal val="0"/>
                                          </p:val>
                                        </p:tav>
                                      </p:tavLst>
                                    </p:anim>
                                    <p:anim calcmode="lin" valueType="num">
                                      <p:cBhvr>
                                        <p:cTn id="13" dur="500"/>
                                        <p:tgtEl>
                                          <p:spTgt spid="7"/>
                                        </p:tgtEl>
                                        <p:attrNameLst>
                                          <p:attrName>ppt_h</p:attrName>
                                        </p:attrNameLst>
                                      </p:cBhvr>
                                      <p:tavLst>
                                        <p:tav tm="0">
                                          <p:val>
                                            <p:strVal val="ppt_h"/>
                                          </p:val>
                                        </p:tav>
                                        <p:tav tm="100000">
                                          <p:val>
                                            <p:fltVal val="0"/>
                                          </p:val>
                                        </p:tav>
                                      </p:tavLst>
                                    </p:anim>
                                    <p:set>
                                      <p:cBhvr>
                                        <p:cTn id="14" dur="1" fill="hold">
                                          <p:stCondLst>
                                            <p:cond delay="499"/>
                                          </p:stCondLst>
                                        </p:cTn>
                                        <p:tgtEl>
                                          <p:spTgt spid="7"/>
                                        </p:tgtEl>
                                        <p:attrNameLst>
                                          <p:attrName>style.visibility</p:attrName>
                                        </p:attrNameLst>
                                      </p:cBhvr>
                                      <p:to>
                                        <p:strVal val="hidden"/>
                                      </p:to>
                                    </p:set>
                                  </p:childTnLst>
                                </p:cTn>
                              </p:par>
                            </p:childTnLst>
                          </p:cTn>
                        </p:par>
                        <p:par>
                          <p:cTn id="15" fill="hold">
                            <p:stCondLst>
                              <p:cond delay="500"/>
                            </p:stCondLst>
                            <p:childTnLst>
                              <p:par>
                                <p:cTn id="16" presetID="23" presetClass="entr" presetSubtype="16"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xit" presetSubtype="32" fill="hold" grpId="1" nodeType="clickEffect">
                                  <p:stCondLst>
                                    <p:cond delay="0"/>
                                  </p:stCondLst>
                                  <p:childTnLst>
                                    <p:anim calcmode="lin" valueType="num">
                                      <p:cBhvr>
                                        <p:cTn id="23" dur="500"/>
                                        <p:tgtEl>
                                          <p:spTgt spid="8"/>
                                        </p:tgtEl>
                                        <p:attrNameLst>
                                          <p:attrName>ppt_w</p:attrName>
                                        </p:attrNameLst>
                                      </p:cBhvr>
                                      <p:tavLst>
                                        <p:tav tm="0">
                                          <p:val>
                                            <p:strVal val="ppt_w"/>
                                          </p:val>
                                        </p:tav>
                                        <p:tav tm="100000">
                                          <p:val>
                                            <p:fltVal val="0"/>
                                          </p:val>
                                        </p:tav>
                                      </p:tavLst>
                                    </p:anim>
                                    <p:anim calcmode="lin" valueType="num">
                                      <p:cBhvr>
                                        <p:cTn id="24" dur="500"/>
                                        <p:tgtEl>
                                          <p:spTgt spid="8"/>
                                        </p:tgtEl>
                                        <p:attrNameLst>
                                          <p:attrName>ppt_h</p:attrName>
                                        </p:attrNameLst>
                                      </p:cBhvr>
                                      <p:tavLst>
                                        <p:tav tm="0">
                                          <p:val>
                                            <p:strVal val="ppt_h"/>
                                          </p:val>
                                        </p:tav>
                                        <p:tav tm="100000">
                                          <p:val>
                                            <p:fltVal val="0"/>
                                          </p:val>
                                        </p:tav>
                                      </p:tavLst>
                                    </p:anim>
                                    <p:set>
                                      <p:cBhvr>
                                        <p:cTn id="25"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4113600" y="2878750"/>
            <a:ext cx="4505699" cy="1159799"/>
          </a:xfrm>
          <a:prstGeom prst="rect">
            <a:avLst/>
          </a:prstGeom>
        </p:spPr>
        <p:txBody>
          <a:bodyPr lIns="91425" tIns="91425" rIns="91425" bIns="91425" anchor="b" anchorCtr="0">
            <a:noAutofit/>
          </a:bodyPr>
          <a:lstStyle/>
          <a:p>
            <a:pPr lvl="0"/>
            <a:r>
              <a:rPr lang="zh-CN" altLang="en-US" dirty="0"/>
              <a:t>研究背景、意义及现状</a:t>
            </a:r>
          </a:p>
        </p:txBody>
      </p:sp>
      <p:sp>
        <p:nvSpPr>
          <p:cNvPr id="135" name="Shape 135"/>
          <p:cNvSpPr txBox="1">
            <a:spLocks noGrp="1"/>
          </p:cNvSpPr>
          <p:nvPr>
            <p:ph type="subTitle" idx="1"/>
          </p:nvPr>
        </p:nvSpPr>
        <p:spPr>
          <a:xfrm>
            <a:off x="4113600" y="3983050"/>
            <a:ext cx="4505699" cy="784799"/>
          </a:xfrm>
          <a:prstGeom prst="rect">
            <a:avLst/>
          </a:prstGeom>
        </p:spPr>
        <p:txBody>
          <a:bodyPr lIns="91425" tIns="91425" rIns="91425" bIns="91425" anchor="t" anchorCtr="0">
            <a:noAutofit/>
          </a:bodyPr>
          <a:lstStyle/>
          <a:p>
            <a:pPr lvl="0"/>
            <a:r>
              <a:rPr lang="en" dirty="0"/>
              <a:t>Introduction</a:t>
            </a:r>
          </a:p>
        </p:txBody>
      </p:sp>
      <p:sp>
        <p:nvSpPr>
          <p:cNvPr id="136" name="Shape 136"/>
          <p:cNvSpPr txBox="1"/>
          <p:nvPr/>
        </p:nvSpPr>
        <p:spPr>
          <a:xfrm>
            <a:off x="0" y="503350"/>
            <a:ext cx="3471299" cy="3818699"/>
          </a:xfrm>
          <a:prstGeom prst="rect">
            <a:avLst/>
          </a:prstGeom>
          <a:noFill/>
          <a:ln>
            <a:noFill/>
          </a:ln>
        </p:spPr>
        <p:txBody>
          <a:bodyPr lIns="91425" tIns="91425" rIns="91425" bIns="91425" anchor="ctr" anchorCtr="0">
            <a:noAutofit/>
          </a:bodyPr>
          <a:lstStyle/>
          <a:p>
            <a:pPr lvl="0" algn="ctr">
              <a:spcBef>
                <a:spcPts val="0"/>
              </a:spcBef>
              <a:buNone/>
            </a:pPr>
            <a:r>
              <a:rPr lang="en-US" altLang="zh-CN" sz="20000" dirty="0" smtClean="0">
                <a:solidFill>
                  <a:srgbClr val="18637B"/>
                </a:solidFill>
                <a:latin typeface="Roboto Slab"/>
                <a:ea typeface="Roboto Slab"/>
                <a:cs typeface="Roboto Slab"/>
                <a:sym typeface="Roboto Slab"/>
              </a:rPr>
              <a:t>0</a:t>
            </a:r>
            <a:r>
              <a:rPr lang="en" sz="20000" dirty="0" smtClean="0">
                <a:solidFill>
                  <a:srgbClr val="18637B"/>
                </a:solidFill>
                <a:latin typeface="Roboto Slab"/>
                <a:ea typeface="Roboto Slab"/>
                <a:cs typeface="Roboto Slab"/>
                <a:sym typeface="Roboto Slab"/>
              </a:rPr>
              <a:t>1</a:t>
            </a:r>
            <a:endParaRPr lang="en" sz="20000" dirty="0">
              <a:solidFill>
                <a:srgbClr val="18637B"/>
              </a:solidFill>
              <a:latin typeface="Roboto Slab"/>
              <a:ea typeface="Roboto Slab"/>
              <a:cs typeface="Roboto Slab"/>
              <a:sym typeface="Roboto Slab"/>
            </a:endParaRPr>
          </a:p>
        </p:txBody>
      </p:sp>
    </p:spTree>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本章小结</a:t>
            </a:r>
            <a:endParaRPr kumimoji="1" lang="zh-CN" altLang="en-US" dirty="0"/>
          </a:p>
        </p:txBody>
      </p:sp>
      <p:sp>
        <p:nvSpPr>
          <p:cNvPr id="3" name="文本占位符 2"/>
          <p:cNvSpPr>
            <a:spLocks noGrp="1"/>
          </p:cNvSpPr>
          <p:nvPr>
            <p:ph type="body" idx="1"/>
          </p:nvPr>
        </p:nvSpPr>
        <p:spPr>
          <a:xfrm>
            <a:off x="1146025" y="1459052"/>
            <a:ext cx="7540800" cy="3158699"/>
          </a:xfrm>
        </p:spPr>
        <p:txBody>
          <a:bodyPr/>
          <a:lstStyle/>
          <a:p>
            <a:r>
              <a:rPr kumimoji="1" lang="en-US" altLang="zh-CN" dirty="0" smtClean="0"/>
              <a:t>PCA-Hub</a:t>
            </a:r>
            <a:r>
              <a:rPr kumimoji="1" lang="zh-CN" altLang="en-US" dirty="0" smtClean="0"/>
              <a:t>聚类算法相比之前的聚类算法适用性更广，聚类效果更优，在轮廓系数上平均提高了</a:t>
            </a:r>
            <a:r>
              <a:rPr kumimoji="1" lang="en-US" altLang="zh-CN" dirty="0" smtClean="0"/>
              <a:t>15%</a:t>
            </a:r>
            <a:r>
              <a:rPr kumimoji="1" lang="zh-CN" altLang="en-US" dirty="0" smtClean="0"/>
              <a:t>；</a:t>
            </a:r>
            <a:endParaRPr kumimoji="1" lang="en-US" altLang="zh-CN" dirty="0" smtClean="0"/>
          </a:p>
          <a:p>
            <a:r>
              <a:rPr kumimoji="1" lang="en-US" altLang="zh-CN" dirty="0" smtClean="0"/>
              <a:t>PCA-Hub</a:t>
            </a:r>
            <a:r>
              <a:rPr kumimoji="1" lang="zh-CN" altLang="en-US" dirty="0"/>
              <a:t>聚类</a:t>
            </a:r>
            <a:r>
              <a:rPr kumimoji="1" lang="zh-CN" altLang="en-US" dirty="0" smtClean="0"/>
              <a:t>算法在搜索理想的</a:t>
            </a:r>
            <a:r>
              <a:rPr kumimoji="1" lang="en-US" altLang="zh-CN" i="1" dirty="0" smtClean="0"/>
              <a:t>k</a:t>
            </a:r>
            <a:r>
              <a:rPr kumimoji="1" lang="zh-CN" altLang="en-US" dirty="0" smtClean="0"/>
              <a:t>个主成分时，耗时过长，尤其是当数据集的维数很高时，其计算时间是不可接受的。</a:t>
            </a:r>
            <a:endParaRPr kumimoji="1" lang="zh-CN" altLang="en-US" dirty="0"/>
          </a:p>
        </p:txBody>
      </p:sp>
      <p:sp>
        <p:nvSpPr>
          <p:cNvPr id="4" name="TextBox 15"/>
          <p:cNvSpPr txBox="1"/>
          <p:nvPr/>
        </p:nvSpPr>
        <p:spPr>
          <a:xfrm>
            <a:off x="297847" y="331315"/>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08</a:t>
            </a:r>
            <a:endParaRPr lang="en-US" sz="2000" b="1" dirty="0">
              <a:solidFill>
                <a:schemeClr val="bg1"/>
              </a:solidFill>
              <a:latin typeface="Roboto Slab" charset="0"/>
              <a:ea typeface="Roboto Slab" charset="0"/>
              <a:cs typeface="Roboto Slab" charset="0"/>
            </a:endParaRPr>
          </a:p>
        </p:txBody>
      </p:sp>
    </p:spTree>
    <p:extLst>
      <p:ext uri="{BB962C8B-B14F-4D97-AF65-F5344CB8AC3E}">
        <p14:creationId xmlns:p14="http://schemas.microsoft.com/office/powerpoint/2010/main" val="12028190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4113600" y="2878750"/>
            <a:ext cx="4599326" cy="1159799"/>
          </a:xfrm>
          <a:prstGeom prst="rect">
            <a:avLst/>
          </a:prstGeom>
        </p:spPr>
        <p:txBody>
          <a:bodyPr lIns="91425" tIns="91425" rIns="91425" bIns="91425" anchor="b" anchorCtr="0">
            <a:noAutofit/>
          </a:bodyPr>
          <a:lstStyle/>
          <a:p>
            <a:pPr lvl="0"/>
            <a:r>
              <a:rPr lang="en-US" altLang="zh-CN" dirty="0" smtClean="0"/>
              <a:t>Quick</a:t>
            </a:r>
            <a:r>
              <a:rPr lang="zh-CN" altLang="en-US" dirty="0" smtClean="0"/>
              <a:t> </a:t>
            </a:r>
            <a:r>
              <a:rPr lang="en-US" altLang="zh-CN" dirty="0" smtClean="0"/>
              <a:t>PCA-Hub</a:t>
            </a:r>
            <a:br>
              <a:rPr lang="en-US" altLang="zh-CN" dirty="0" smtClean="0"/>
            </a:br>
            <a:r>
              <a:rPr lang="zh-CN" altLang="en-US" dirty="0" smtClean="0"/>
              <a:t>聚类算法</a:t>
            </a:r>
            <a:endParaRPr lang="en" dirty="0"/>
          </a:p>
        </p:txBody>
      </p:sp>
      <p:sp>
        <p:nvSpPr>
          <p:cNvPr id="135" name="Shape 135"/>
          <p:cNvSpPr txBox="1">
            <a:spLocks noGrp="1"/>
          </p:cNvSpPr>
          <p:nvPr>
            <p:ph type="subTitle" idx="1"/>
          </p:nvPr>
        </p:nvSpPr>
        <p:spPr>
          <a:xfrm>
            <a:off x="4113600" y="3983050"/>
            <a:ext cx="4505699" cy="784799"/>
          </a:xfrm>
          <a:prstGeom prst="rect">
            <a:avLst/>
          </a:prstGeom>
        </p:spPr>
        <p:txBody>
          <a:bodyPr lIns="91425" tIns="91425" rIns="91425" bIns="91425" anchor="t" anchorCtr="0">
            <a:noAutofit/>
          </a:bodyPr>
          <a:lstStyle/>
          <a:p>
            <a:pPr lvl="0"/>
            <a:r>
              <a:rPr lang="en-US" altLang="zh-CN" dirty="0" smtClean="0"/>
              <a:t>Quick</a:t>
            </a:r>
            <a:r>
              <a:rPr lang="zh-CN" altLang="en-US" dirty="0" smtClean="0"/>
              <a:t> </a:t>
            </a:r>
            <a:r>
              <a:rPr lang="en" dirty="0" smtClean="0"/>
              <a:t>PCA-Hub </a:t>
            </a:r>
            <a:r>
              <a:rPr lang="en" dirty="0"/>
              <a:t>clustering algorithm</a:t>
            </a:r>
          </a:p>
        </p:txBody>
      </p:sp>
      <p:sp>
        <p:nvSpPr>
          <p:cNvPr id="136" name="Shape 136"/>
          <p:cNvSpPr txBox="1"/>
          <p:nvPr/>
        </p:nvSpPr>
        <p:spPr>
          <a:xfrm>
            <a:off x="0" y="503350"/>
            <a:ext cx="3471299" cy="3818699"/>
          </a:xfrm>
          <a:prstGeom prst="rect">
            <a:avLst/>
          </a:prstGeom>
          <a:noFill/>
          <a:ln>
            <a:noFill/>
          </a:ln>
        </p:spPr>
        <p:txBody>
          <a:bodyPr lIns="91425" tIns="91425" rIns="91425" bIns="91425" anchor="ctr" anchorCtr="0">
            <a:noAutofit/>
          </a:bodyPr>
          <a:lstStyle/>
          <a:p>
            <a:pPr lvl="0" algn="ctr">
              <a:spcBef>
                <a:spcPts val="0"/>
              </a:spcBef>
              <a:buNone/>
            </a:pPr>
            <a:r>
              <a:rPr lang="en-US" altLang="zh-CN" sz="20000" dirty="0" smtClean="0">
                <a:solidFill>
                  <a:srgbClr val="18637B"/>
                </a:solidFill>
                <a:latin typeface="Roboto Slab"/>
                <a:ea typeface="Roboto Slab"/>
                <a:cs typeface="Roboto Slab"/>
                <a:sym typeface="Roboto Slab"/>
              </a:rPr>
              <a:t>0</a:t>
            </a:r>
            <a:r>
              <a:rPr lang="en-US" altLang="zh-CN" sz="20000" dirty="0">
                <a:solidFill>
                  <a:srgbClr val="18637B"/>
                </a:solidFill>
                <a:latin typeface="Roboto Slab"/>
                <a:ea typeface="Roboto Slab"/>
                <a:cs typeface="Roboto Slab"/>
                <a:sym typeface="Roboto Slab"/>
              </a:rPr>
              <a:t>4</a:t>
            </a:r>
            <a:endParaRPr lang="en" sz="20000" dirty="0">
              <a:solidFill>
                <a:srgbClr val="18637B"/>
              </a:solidFill>
              <a:latin typeface="Roboto Slab"/>
              <a:ea typeface="Roboto Slab"/>
              <a:cs typeface="Roboto Slab"/>
              <a:sym typeface="Roboto Slab"/>
            </a:endParaRPr>
          </a:p>
        </p:txBody>
      </p:sp>
    </p:spTree>
    <p:extLst>
      <p:ext uri="{BB962C8B-B14F-4D97-AF65-F5344CB8AC3E}">
        <p14:creationId xmlns:p14="http://schemas.microsoft.com/office/powerpoint/2010/main" val="938233601"/>
      </p:ext>
    </p:extLst>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Quick</a:t>
            </a:r>
            <a:r>
              <a:rPr kumimoji="1" lang="zh-CN" altLang="en-US" dirty="0"/>
              <a:t> </a:t>
            </a:r>
            <a:r>
              <a:rPr kumimoji="1" lang="en-US" altLang="zh-CN" dirty="0" smtClean="0"/>
              <a:t>PCA-Hub</a:t>
            </a:r>
            <a:r>
              <a:rPr kumimoji="1" lang="zh-CN" altLang="en-US" dirty="0" smtClean="0"/>
              <a:t>聚类算法</a:t>
            </a:r>
            <a:endParaRPr kumimoji="1" lang="zh-CN" altLang="en-US" dirty="0"/>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4768179" y="-88454"/>
            <a:ext cx="4137025" cy="5244257"/>
          </a:xfrm>
          <a:prstGeom prst="rect">
            <a:avLst/>
          </a:prstGeom>
        </p:spPr>
      </p:pic>
      <p:sp>
        <p:nvSpPr>
          <p:cNvPr id="5" name="TextBox 15"/>
          <p:cNvSpPr txBox="1"/>
          <p:nvPr/>
        </p:nvSpPr>
        <p:spPr>
          <a:xfrm>
            <a:off x="297847" y="331315"/>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01</a:t>
            </a:r>
            <a:endParaRPr lang="en-US" sz="2000" b="1" dirty="0">
              <a:solidFill>
                <a:schemeClr val="bg1"/>
              </a:solidFill>
              <a:latin typeface="Roboto Slab" charset="0"/>
              <a:ea typeface="Roboto Slab" charset="0"/>
              <a:cs typeface="Roboto Slab" charset="0"/>
            </a:endParaRPr>
          </a:p>
        </p:txBody>
      </p:sp>
      <p:sp>
        <p:nvSpPr>
          <p:cNvPr id="9" name="Shape 191"/>
          <p:cNvSpPr txBox="1">
            <a:spLocks noGrp="1"/>
          </p:cNvSpPr>
          <p:nvPr>
            <p:ph type="body" idx="1"/>
          </p:nvPr>
        </p:nvSpPr>
        <p:spPr>
          <a:xfrm>
            <a:off x="259552" y="1313682"/>
            <a:ext cx="3255173" cy="3420244"/>
          </a:xfrm>
          <a:prstGeom prst="rect">
            <a:avLst/>
          </a:prstGeom>
        </p:spPr>
        <p:txBody>
          <a:bodyPr lIns="91425" tIns="91425" rIns="91425" bIns="91425" anchor="t" anchorCtr="0">
            <a:noAutofit/>
          </a:bodyPr>
          <a:lstStyle/>
          <a:p>
            <a:pPr>
              <a:buNone/>
            </a:pPr>
            <a:r>
              <a:rPr lang="zh-CN" altLang="mr-IN" sz="1400" dirty="0" smtClean="0"/>
              <a:t>算法</a:t>
            </a:r>
            <a:r>
              <a:rPr lang="en-US" altLang="zh-CN" sz="1400" dirty="0" smtClean="0"/>
              <a:t> </a:t>
            </a:r>
            <a:r>
              <a:rPr lang="mr-IN" altLang="zh-CN" sz="1400" dirty="0" smtClean="0"/>
              <a:t>PCA-</a:t>
            </a:r>
            <a:r>
              <a:rPr lang="mr-IN" altLang="zh-CN" sz="1400" dirty="0" err="1" smtClean="0"/>
              <a:t>Hub</a:t>
            </a:r>
            <a:r>
              <a:rPr lang="zh-CN" altLang="mr-IN" sz="1400" dirty="0"/>
              <a:t>：输入数据集</a:t>
            </a:r>
            <a:r>
              <a:rPr lang="mr-IN" altLang="zh-CN" sz="1400" dirty="0"/>
              <a:t>X</a:t>
            </a:r>
            <a:r>
              <a:rPr lang="zh-CN" altLang="mr-IN" sz="1400" dirty="0"/>
              <a:t>，对</a:t>
            </a:r>
            <a:r>
              <a:rPr lang="mr-IN" altLang="zh-CN" sz="1400" dirty="0"/>
              <a:t>X</a:t>
            </a:r>
            <a:r>
              <a:rPr lang="zh-CN" altLang="mr-IN" sz="1400" dirty="0"/>
              <a:t>中的数据点进行聚类并输出聚类结果</a:t>
            </a:r>
            <a:r>
              <a:rPr lang="mr-IN" altLang="zh-CN" sz="1400" dirty="0" err="1"/>
              <a:t>silh</a:t>
            </a:r>
            <a:endParaRPr lang="mr-IN" altLang="zh-CN" sz="1400" dirty="0"/>
          </a:p>
          <a:p>
            <a:pPr>
              <a:buNone/>
            </a:pPr>
            <a:r>
              <a:rPr lang="en-US" altLang="zh-CN" sz="1400" dirty="0" smtClean="0">
                <a:latin typeface="Times New Roman" charset="0"/>
                <a:ea typeface="Times New Roman" charset="0"/>
                <a:cs typeface="Times New Roman" charset="0"/>
              </a:rPr>
              <a:t>1. </a:t>
            </a:r>
            <a:r>
              <a:rPr lang="mr-IN" altLang="zh-CN" sz="1400" dirty="0" smtClean="0">
                <a:latin typeface="Times New Roman" charset="0"/>
                <a:ea typeface="Times New Roman" charset="0"/>
                <a:cs typeface="Times New Roman" charset="0"/>
              </a:rPr>
              <a:t>X</a:t>
            </a:r>
            <a:r>
              <a:rPr lang="zh-CN" altLang="en-US" sz="1400" dirty="0" smtClean="0">
                <a:latin typeface="Times New Roman" charset="0"/>
                <a:ea typeface="Times New Roman" charset="0"/>
                <a:cs typeface="Times New Roman" charset="0"/>
              </a:rPr>
              <a:t> </a:t>
            </a:r>
            <a:r>
              <a:rPr lang="mr-IN" altLang="zh-CN" sz="1400" dirty="0" smtClean="0">
                <a:latin typeface="Times New Roman" charset="0"/>
                <a:ea typeface="Times New Roman" charset="0"/>
                <a:cs typeface="Times New Roman" charset="0"/>
              </a:rPr>
              <a:t>=</a:t>
            </a:r>
            <a:r>
              <a:rPr lang="zh-CN" altLang="en-US" sz="1400" dirty="0" smtClean="0">
                <a:latin typeface="Times New Roman" charset="0"/>
                <a:ea typeface="Times New Roman" charset="0"/>
                <a:cs typeface="Times New Roman" charset="0"/>
              </a:rPr>
              <a:t> </a:t>
            </a:r>
            <a:r>
              <a:rPr lang="mr-IN" altLang="zh-CN" sz="1400" dirty="0" err="1" smtClean="0">
                <a:latin typeface="Times New Roman" charset="0"/>
                <a:ea typeface="Times New Roman" charset="0"/>
                <a:cs typeface="Times New Roman" charset="0"/>
              </a:rPr>
              <a:t>preprocess</a:t>
            </a:r>
            <a:r>
              <a:rPr lang="mr-IN" altLang="zh-CN" sz="1400" dirty="0" smtClean="0">
                <a:latin typeface="Times New Roman" charset="0"/>
                <a:ea typeface="Times New Roman" charset="0"/>
                <a:cs typeface="Times New Roman" charset="0"/>
              </a:rPr>
              <a:t>(X</a:t>
            </a:r>
            <a:r>
              <a:rPr lang="mr-IN" altLang="zh-CN" sz="1400" dirty="0">
                <a:latin typeface="Times New Roman" charset="0"/>
                <a:ea typeface="Times New Roman" charset="0"/>
                <a:cs typeface="Times New Roman" charset="0"/>
              </a:rPr>
              <a:t>);</a:t>
            </a:r>
          </a:p>
          <a:p>
            <a:pPr>
              <a:buNone/>
            </a:pPr>
            <a:r>
              <a:rPr lang="en-US" altLang="zh-CN" sz="1400" dirty="0" smtClean="0">
                <a:latin typeface="Times New Roman" charset="0"/>
                <a:ea typeface="Times New Roman" charset="0"/>
                <a:cs typeface="Times New Roman" charset="0"/>
              </a:rPr>
              <a:t>2. </a:t>
            </a:r>
            <a:r>
              <a:rPr lang="en-US" altLang="zh-CN" sz="1400" dirty="0"/>
              <a:t>PCAX</a:t>
            </a:r>
            <a:r>
              <a:rPr lang="zh-CN" altLang="zh-CN" sz="1400" dirty="0"/>
              <a:t> </a:t>
            </a:r>
            <a:r>
              <a:rPr lang="mr-IN" altLang="zh-CN" sz="1400" dirty="0" smtClean="0">
                <a:latin typeface="Times New Roman" charset="0"/>
                <a:ea typeface="Times New Roman" charset="0"/>
                <a:cs typeface="Times New Roman" charset="0"/>
              </a:rPr>
              <a:t>=</a:t>
            </a:r>
            <a:r>
              <a:rPr lang="zh-CN" altLang="en-US" sz="1400" dirty="0" smtClean="0">
                <a:latin typeface="Times New Roman" charset="0"/>
                <a:ea typeface="Times New Roman" charset="0"/>
                <a:cs typeface="Times New Roman" charset="0"/>
              </a:rPr>
              <a:t> </a:t>
            </a:r>
            <a:r>
              <a:rPr lang="mr-IN" altLang="zh-CN" sz="1400" dirty="0" smtClean="0">
                <a:latin typeface="Times New Roman" charset="0"/>
                <a:ea typeface="Times New Roman" charset="0"/>
                <a:cs typeface="Times New Roman" charset="0"/>
              </a:rPr>
              <a:t>PCA(X</a:t>
            </a:r>
            <a:r>
              <a:rPr lang="mr-IN" altLang="zh-CN" sz="1400" dirty="0">
                <a:latin typeface="Times New Roman" charset="0"/>
                <a:ea typeface="Times New Roman" charset="0"/>
                <a:cs typeface="Times New Roman" charset="0"/>
              </a:rPr>
              <a:t>);</a:t>
            </a:r>
          </a:p>
          <a:p>
            <a:pPr>
              <a:buNone/>
            </a:pPr>
            <a:r>
              <a:rPr lang="en-US" altLang="zh-CN" sz="1400" dirty="0" smtClean="0">
                <a:latin typeface="Times New Roman" charset="0"/>
                <a:ea typeface="Times New Roman" charset="0"/>
                <a:cs typeface="Times New Roman" charset="0"/>
              </a:rPr>
              <a:t>3. </a:t>
            </a:r>
            <a:r>
              <a:rPr lang="mr-IN" altLang="zh-CN" sz="1400" b="1" dirty="0" err="1" smtClean="0">
                <a:latin typeface="Times New Roman" charset="0"/>
                <a:ea typeface="Times New Roman" charset="0"/>
                <a:cs typeface="Times New Roman" charset="0"/>
              </a:rPr>
              <a:t>for</a:t>
            </a:r>
            <a:r>
              <a:rPr lang="mr-IN" altLang="zh-CN" sz="1400" dirty="0" smtClean="0">
                <a:latin typeface="Times New Roman" charset="0"/>
                <a:ea typeface="Times New Roman" charset="0"/>
                <a:cs typeface="Times New Roman" charset="0"/>
              </a:rPr>
              <a:t> </a:t>
            </a:r>
            <a:r>
              <a:rPr lang="mr-IN" altLang="zh-CN" sz="1400" dirty="0" err="1" smtClean="0">
                <a:latin typeface="Times New Roman" charset="0"/>
                <a:ea typeface="Times New Roman" charset="0"/>
                <a:cs typeface="Times New Roman" charset="0"/>
              </a:rPr>
              <a:t>n</a:t>
            </a:r>
            <a:r>
              <a:rPr lang="zh-CN" altLang="en-US" sz="1400" dirty="0" smtClean="0">
                <a:latin typeface="Times New Roman" charset="0"/>
                <a:ea typeface="Times New Roman" charset="0"/>
                <a:cs typeface="Times New Roman" charset="0"/>
              </a:rPr>
              <a:t> </a:t>
            </a:r>
            <a:r>
              <a:rPr lang="mr-IN" altLang="zh-CN" sz="1400" dirty="0" smtClean="0">
                <a:latin typeface="Times New Roman" charset="0"/>
                <a:ea typeface="Times New Roman" charset="0"/>
                <a:cs typeface="Times New Roman" charset="0"/>
              </a:rPr>
              <a:t>=</a:t>
            </a:r>
            <a:r>
              <a:rPr lang="zh-CN" altLang="en-US" sz="1400" dirty="0" smtClean="0">
                <a:latin typeface="Times New Roman" charset="0"/>
                <a:ea typeface="Times New Roman" charset="0"/>
                <a:cs typeface="Times New Roman" charset="0"/>
              </a:rPr>
              <a:t> </a:t>
            </a:r>
            <a:r>
              <a:rPr lang="mr-IN" altLang="zh-CN" sz="1400" dirty="0" smtClean="0">
                <a:latin typeface="Times New Roman" charset="0"/>
                <a:ea typeface="Times New Roman" charset="0"/>
                <a:cs typeface="Times New Roman" charset="0"/>
              </a:rPr>
              <a:t>1;</a:t>
            </a:r>
            <a:r>
              <a:rPr lang="zh-CN" altLang="en-US" sz="1400" dirty="0" smtClean="0">
                <a:latin typeface="Times New Roman" charset="0"/>
                <a:ea typeface="Times New Roman" charset="0"/>
                <a:cs typeface="Times New Roman" charset="0"/>
              </a:rPr>
              <a:t> </a:t>
            </a:r>
            <a:r>
              <a:rPr lang="mr-IN" altLang="zh-CN" sz="1400" dirty="0" err="1" smtClean="0">
                <a:latin typeface="Times New Roman" charset="0"/>
                <a:ea typeface="Times New Roman" charset="0"/>
                <a:cs typeface="Times New Roman" charset="0"/>
              </a:rPr>
              <a:t>n</a:t>
            </a:r>
            <a:r>
              <a:rPr lang="zh-CN" altLang="en-US" sz="1400" dirty="0" smtClean="0">
                <a:latin typeface="Times New Roman" charset="0"/>
                <a:ea typeface="Times New Roman" charset="0"/>
                <a:cs typeface="Times New Roman" charset="0"/>
              </a:rPr>
              <a:t> </a:t>
            </a:r>
            <a:r>
              <a:rPr lang="mr-IN" altLang="zh-CN" sz="1400" dirty="0" smtClean="0">
                <a:latin typeface="Times New Roman" charset="0"/>
                <a:ea typeface="Times New Roman" charset="0"/>
                <a:cs typeface="Times New Roman" charset="0"/>
              </a:rPr>
              <a:t>&lt;</a:t>
            </a:r>
            <a:r>
              <a:rPr lang="zh-CN" altLang="en-US" sz="1400" dirty="0" smtClean="0">
                <a:latin typeface="Times New Roman" charset="0"/>
                <a:ea typeface="Times New Roman" charset="0"/>
                <a:cs typeface="Times New Roman" charset="0"/>
              </a:rPr>
              <a:t> </a:t>
            </a:r>
            <a:r>
              <a:rPr lang="mr-IN" altLang="zh-CN" sz="1400" dirty="0" err="1" smtClean="0">
                <a:latin typeface="Times New Roman" charset="0"/>
                <a:ea typeface="Times New Roman" charset="0"/>
                <a:cs typeface="Times New Roman" charset="0"/>
              </a:rPr>
              <a:t>nFea</a:t>
            </a:r>
            <a:r>
              <a:rPr lang="mr-IN" altLang="zh-CN" sz="1400" dirty="0" smtClean="0">
                <a:latin typeface="Times New Roman" charset="0"/>
                <a:ea typeface="Times New Roman" charset="0"/>
                <a:cs typeface="Times New Roman" charset="0"/>
              </a:rPr>
              <a:t>;</a:t>
            </a:r>
            <a:r>
              <a:rPr lang="zh-CN" altLang="en-US" sz="1400" dirty="0" smtClean="0">
                <a:latin typeface="Times New Roman" charset="0"/>
                <a:ea typeface="Times New Roman" charset="0"/>
                <a:cs typeface="Times New Roman" charset="0"/>
              </a:rPr>
              <a:t> </a:t>
            </a:r>
            <a:r>
              <a:rPr lang="mr-IN" altLang="zh-CN" sz="1400" dirty="0" err="1" smtClean="0">
                <a:solidFill>
                  <a:srgbClr val="FF0000"/>
                </a:solidFill>
                <a:latin typeface="Times New Roman" charset="0"/>
                <a:ea typeface="Times New Roman" charset="0"/>
                <a:cs typeface="Times New Roman" charset="0"/>
              </a:rPr>
              <a:t>n</a:t>
            </a:r>
            <a:r>
              <a:rPr lang="en-US" altLang="zh-CN" sz="1400" dirty="0" smtClean="0">
                <a:solidFill>
                  <a:srgbClr val="FF0000"/>
                </a:solidFill>
                <a:latin typeface="Times New Roman" charset="0"/>
                <a:ea typeface="Times New Roman" charset="0"/>
                <a:cs typeface="Times New Roman" charset="0"/>
              </a:rPr>
              <a:t>=step</a:t>
            </a:r>
            <a:endParaRPr lang="mr-IN" altLang="zh-CN" sz="1400" dirty="0">
              <a:solidFill>
                <a:srgbClr val="FF0000"/>
              </a:solidFill>
              <a:latin typeface="Times New Roman" charset="0"/>
              <a:ea typeface="Times New Roman" charset="0"/>
              <a:cs typeface="Times New Roman" charset="0"/>
            </a:endParaRPr>
          </a:p>
          <a:p>
            <a:pPr>
              <a:buNone/>
            </a:pPr>
            <a:r>
              <a:rPr lang="en-US" altLang="zh-CN" sz="1400" dirty="0" smtClean="0">
                <a:latin typeface="Times New Roman" charset="0"/>
                <a:ea typeface="Times New Roman" charset="0"/>
                <a:cs typeface="Times New Roman" charset="0"/>
              </a:rPr>
              <a:t>        </a:t>
            </a:r>
            <a:r>
              <a:rPr lang="mr-IN" altLang="zh-CN" sz="1400" dirty="0" err="1" smtClean="0">
                <a:latin typeface="Times New Roman" charset="0"/>
                <a:ea typeface="Times New Roman" charset="0"/>
                <a:cs typeface="Times New Roman" charset="0"/>
              </a:rPr>
              <a:t>newX</a:t>
            </a:r>
            <a:r>
              <a:rPr lang="zh-CN" altLang="en-US" sz="1400" dirty="0" smtClean="0">
                <a:latin typeface="Times New Roman" charset="0"/>
                <a:ea typeface="Times New Roman" charset="0"/>
                <a:cs typeface="Times New Roman" charset="0"/>
              </a:rPr>
              <a:t> </a:t>
            </a:r>
            <a:r>
              <a:rPr lang="mr-IN" altLang="zh-CN" sz="1400" dirty="0" smtClean="0">
                <a:latin typeface="Times New Roman" charset="0"/>
                <a:ea typeface="Times New Roman" charset="0"/>
                <a:cs typeface="Times New Roman" charset="0"/>
              </a:rPr>
              <a:t>=</a:t>
            </a:r>
            <a:r>
              <a:rPr lang="zh-CN" altLang="en-US" sz="1400" dirty="0" smtClean="0">
                <a:latin typeface="Times New Roman" charset="0"/>
                <a:ea typeface="Times New Roman" charset="0"/>
                <a:cs typeface="Times New Roman" charset="0"/>
              </a:rPr>
              <a:t> </a:t>
            </a:r>
            <a:r>
              <a:rPr lang="en-US" altLang="zh-CN" sz="1400" dirty="0" smtClean="0"/>
              <a:t>PCAX</a:t>
            </a:r>
            <a:r>
              <a:rPr lang="zh-CN" altLang="zh-CN" sz="1400" dirty="0" smtClean="0"/>
              <a:t> </a:t>
            </a:r>
            <a:r>
              <a:rPr lang="mr-IN" altLang="zh-CN" sz="1400" dirty="0" smtClean="0">
                <a:latin typeface="Times New Roman" charset="0"/>
                <a:ea typeface="Times New Roman" charset="0"/>
                <a:cs typeface="Times New Roman" charset="0"/>
              </a:rPr>
              <a:t>(</a:t>
            </a:r>
            <a:r>
              <a:rPr lang="mr-IN" altLang="zh-CN" sz="1400" dirty="0" err="1" smtClean="0">
                <a:latin typeface="Times New Roman" charset="0"/>
                <a:ea typeface="Times New Roman" charset="0"/>
                <a:cs typeface="Times New Roman" charset="0"/>
              </a:rPr>
              <a:t>nFea-n</a:t>
            </a:r>
            <a:r>
              <a:rPr lang="mr-IN" altLang="zh-CN" sz="1400" dirty="0">
                <a:latin typeface="Times New Roman" charset="0"/>
                <a:ea typeface="Times New Roman" charset="0"/>
                <a:cs typeface="Times New Roman" charset="0"/>
              </a:rPr>
              <a:t>);</a:t>
            </a:r>
          </a:p>
          <a:p>
            <a:pPr>
              <a:buNone/>
            </a:pPr>
            <a:r>
              <a:rPr lang="en-US" altLang="zh-CN" sz="1400" dirty="0" smtClean="0">
                <a:latin typeface="Times New Roman" charset="0"/>
                <a:ea typeface="Times New Roman" charset="0"/>
                <a:cs typeface="Times New Roman" charset="0"/>
              </a:rPr>
              <a:t>        </a:t>
            </a:r>
            <a:r>
              <a:rPr lang="mr-IN" altLang="zh-CN" sz="1400" dirty="0" err="1" smtClean="0">
                <a:latin typeface="Times New Roman" charset="0"/>
                <a:ea typeface="Times New Roman" charset="0"/>
                <a:cs typeface="Times New Roman" charset="0"/>
              </a:rPr>
              <a:t>Nk</a:t>
            </a:r>
            <a:r>
              <a:rPr lang="zh-CN" altLang="en-US" sz="1400" dirty="0" smtClean="0">
                <a:latin typeface="Times New Roman" charset="0"/>
                <a:ea typeface="Times New Roman" charset="0"/>
                <a:cs typeface="Times New Roman" charset="0"/>
              </a:rPr>
              <a:t> </a:t>
            </a:r>
            <a:r>
              <a:rPr lang="mr-IN" altLang="zh-CN" sz="1400" dirty="0" smtClean="0">
                <a:latin typeface="Times New Roman" charset="0"/>
                <a:ea typeface="Times New Roman" charset="0"/>
                <a:cs typeface="Times New Roman" charset="0"/>
              </a:rPr>
              <a:t>=</a:t>
            </a:r>
            <a:r>
              <a:rPr lang="zh-CN" altLang="en-US" sz="1400" dirty="0" smtClean="0">
                <a:latin typeface="Times New Roman" charset="0"/>
                <a:ea typeface="Times New Roman" charset="0"/>
                <a:cs typeface="Times New Roman" charset="0"/>
              </a:rPr>
              <a:t> </a:t>
            </a:r>
            <a:r>
              <a:rPr lang="mr-IN" altLang="zh-CN" sz="1400" dirty="0" err="1" smtClean="0">
                <a:latin typeface="Times New Roman" charset="0"/>
                <a:ea typeface="Times New Roman" charset="0"/>
                <a:cs typeface="Times New Roman" charset="0"/>
              </a:rPr>
              <a:t>getNk</a:t>
            </a:r>
            <a:r>
              <a:rPr lang="mr-IN" altLang="zh-CN" sz="1400" dirty="0" smtClean="0">
                <a:latin typeface="Times New Roman" charset="0"/>
                <a:ea typeface="Times New Roman" charset="0"/>
                <a:cs typeface="Times New Roman" charset="0"/>
              </a:rPr>
              <a:t>(</a:t>
            </a:r>
            <a:r>
              <a:rPr lang="mr-IN" altLang="zh-CN" sz="1400" dirty="0" err="1" smtClean="0">
                <a:latin typeface="Times New Roman" charset="0"/>
                <a:ea typeface="Times New Roman" charset="0"/>
                <a:cs typeface="Times New Roman" charset="0"/>
              </a:rPr>
              <a:t>newX</a:t>
            </a:r>
            <a:r>
              <a:rPr lang="mr-IN" altLang="zh-CN" sz="1400" dirty="0" smtClean="0">
                <a:latin typeface="Times New Roman" charset="0"/>
                <a:ea typeface="Times New Roman" charset="0"/>
                <a:cs typeface="Times New Roman" charset="0"/>
              </a:rPr>
              <a:t>);</a:t>
            </a:r>
            <a:endParaRPr lang="mr-IN" altLang="zh-CN" sz="1400" dirty="0">
              <a:latin typeface="Times New Roman" charset="0"/>
              <a:ea typeface="Times New Roman" charset="0"/>
              <a:cs typeface="Times New Roman" charset="0"/>
            </a:endParaRPr>
          </a:p>
          <a:p>
            <a:pPr>
              <a:buNone/>
            </a:pPr>
            <a:r>
              <a:rPr lang="en-US" altLang="zh-CN" sz="1400" dirty="0" smtClean="0">
                <a:latin typeface="Times New Roman" charset="0"/>
                <a:ea typeface="Times New Roman" charset="0"/>
                <a:cs typeface="Times New Roman" charset="0"/>
              </a:rPr>
              <a:t>        </a:t>
            </a:r>
            <a:r>
              <a:rPr lang="mr-IN" altLang="zh-CN" sz="1400" dirty="0" err="1" smtClean="0">
                <a:latin typeface="Times New Roman" charset="0"/>
                <a:ea typeface="Times New Roman" charset="0"/>
                <a:cs typeface="Times New Roman" charset="0"/>
              </a:rPr>
              <a:t>skewness</a:t>
            </a:r>
            <a:r>
              <a:rPr lang="zh-CN" altLang="en-US" sz="1400" dirty="0" smtClean="0">
                <a:latin typeface="Times New Roman" charset="0"/>
                <a:ea typeface="Times New Roman" charset="0"/>
                <a:cs typeface="Times New Roman" charset="0"/>
              </a:rPr>
              <a:t> </a:t>
            </a:r>
            <a:r>
              <a:rPr lang="mr-IN" altLang="zh-CN" sz="1400" dirty="0" smtClean="0">
                <a:latin typeface="Times New Roman" charset="0"/>
                <a:ea typeface="Times New Roman" charset="0"/>
                <a:cs typeface="Times New Roman" charset="0"/>
              </a:rPr>
              <a:t>=</a:t>
            </a:r>
            <a:r>
              <a:rPr lang="zh-CN" altLang="en-US" sz="1400" dirty="0" smtClean="0">
                <a:latin typeface="Times New Roman" charset="0"/>
                <a:ea typeface="Times New Roman" charset="0"/>
                <a:cs typeface="Times New Roman" charset="0"/>
              </a:rPr>
              <a:t> </a:t>
            </a:r>
            <a:r>
              <a:rPr lang="mr-IN" altLang="zh-CN" sz="1400" dirty="0" err="1" smtClean="0">
                <a:latin typeface="Times New Roman" charset="0"/>
                <a:ea typeface="Times New Roman" charset="0"/>
                <a:cs typeface="Times New Roman" charset="0"/>
              </a:rPr>
              <a:t>getSN</a:t>
            </a:r>
            <a:r>
              <a:rPr lang="mr-IN" altLang="zh-CN" sz="1400" dirty="0" smtClean="0">
                <a:latin typeface="Times New Roman" charset="0"/>
                <a:ea typeface="Times New Roman" charset="0"/>
                <a:cs typeface="Times New Roman" charset="0"/>
              </a:rPr>
              <a:t>(</a:t>
            </a:r>
            <a:r>
              <a:rPr lang="mr-IN" altLang="zh-CN" sz="1400" dirty="0" err="1" smtClean="0">
                <a:latin typeface="Times New Roman" charset="0"/>
                <a:ea typeface="Times New Roman" charset="0"/>
                <a:cs typeface="Times New Roman" charset="0"/>
              </a:rPr>
              <a:t>Nk</a:t>
            </a:r>
            <a:r>
              <a:rPr lang="mr-IN" altLang="zh-CN" sz="1400" dirty="0">
                <a:latin typeface="Times New Roman" charset="0"/>
                <a:ea typeface="Times New Roman" charset="0"/>
                <a:cs typeface="Times New Roman" charset="0"/>
              </a:rPr>
              <a:t>);</a:t>
            </a:r>
          </a:p>
          <a:p>
            <a:pPr>
              <a:buNone/>
            </a:pPr>
            <a:r>
              <a:rPr lang="en-US" altLang="zh-CN" sz="1400" dirty="0" smtClean="0">
                <a:latin typeface="Times New Roman" charset="0"/>
                <a:ea typeface="Times New Roman" charset="0"/>
                <a:cs typeface="Times New Roman" charset="0"/>
              </a:rPr>
              <a:t>       </a:t>
            </a:r>
          </a:p>
          <a:p>
            <a:pPr>
              <a:buNone/>
            </a:pPr>
            <a:r>
              <a:rPr lang="en-US" altLang="zh-CN" sz="1400" dirty="0">
                <a:latin typeface="Times New Roman" charset="0"/>
                <a:ea typeface="Times New Roman" charset="0"/>
                <a:cs typeface="Times New Roman" charset="0"/>
              </a:rPr>
              <a:t> </a:t>
            </a:r>
            <a:r>
              <a:rPr lang="en-US" altLang="zh-CN" sz="1400" dirty="0" smtClean="0">
                <a:latin typeface="Times New Roman" charset="0"/>
                <a:ea typeface="Times New Roman" charset="0"/>
                <a:cs typeface="Times New Roman" charset="0"/>
              </a:rPr>
              <a:t>       </a:t>
            </a:r>
            <a:r>
              <a:rPr lang="en-US" altLang="zh-CN" sz="1400" b="1" dirty="0" err="1" smtClean="0">
                <a:latin typeface="Times New Roman" charset="0"/>
                <a:ea typeface="Times New Roman" charset="0"/>
                <a:cs typeface="Times New Roman" charset="0"/>
              </a:rPr>
              <a:t>i</a:t>
            </a:r>
            <a:r>
              <a:rPr lang="mr-IN" altLang="zh-CN" sz="1400" b="1" dirty="0" err="1" smtClean="0">
                <a:latin typeface="Times New Roman" charset="0"/>
                <a:ea typeface="Times New Roman" charset="0"/>
                <a:cs typeface="Times New Roman" charset="0"/>
              </a:rPr>
              <a:t>f</a:t>
            </a:r>
            <a:r>
              <a:rPr lang="mr-IN" altLang="zh-CN" sz="1400" dirty="0" smtClean="0">
                <a:latin typeface="Times New Roman" charset="0"/>
                <a:ea typeface="Times New Roman" charset="0"/>
                <a:cs typeface="Times New Roman" charset="0"/>
              </a:rPr>
              <a:t> </a:t>
            </a:r>
            <a:r>
              <a:rPr lang="mr-IN" altLang="zh-CN" sz="1400" dirty="0" err="1" smtClean="0">
                <a:latin typeface="Times New Roman" charset="0"/>
                <a:ea typeface="Times New Roman" charset="0"/>
                <a:cs typeface="Times New Roman" charset="0"/>
              </a:rPr>
              <a:t>skewness</a:t>
            </a:r>
            <a:r>
              <a:rPr lang="zh-CN" altLang="en-US" sz="1400" dirty="0" smtClean="0">
                <a:latin typeface="Times New Roman" charset="0"/>
                <a:ea typeface="Times New Roman" charset="0"/>
                <a:cs typeface="Times New Roman" charset="0"/>
              </a:rPr>
              <a:t> </a:t>
            </a:r>
            <a:r>
              <a:rPr lang="mr-IN" altLang="zh-CN" sz="1400" dirty="0" smtClean="0">
                <a:latin typeface="Times New Roman" charset="0"/>
                <a:ea typeface="Times New Roman" charset="0"/>
                <a:cs typeface="Times New Roman" charset="0"/>
              </a:rPr>
              <a:t>&lt;</a:t>
            </a:r>
            <a:r>
              <a:rPr lang="zh-CN" altLang="en-US" sz="1400" dirty="0" smtClean="0">
                <a:latin typeface="Times New Roman" charset="0"/>
                <a:ea typeface="Times New Roman" charset="0"/>
                <a:cs typeface="Times New Roman" charset="0"/>
              </a:rPr>
              <a:t> </a:t>
            </a:r>
            <a:r>
              <a:rPr lang="mr-IN" altLang="zh-CN" sz="1400" dirty="0" err="1" smtClean="0">
                <a:latin typeface="Times New Roman" charset="0"/>
                <a:ea typeface="Times New Roman" charset="0"/>
                <a:cs typeface="Times New Roman" charset="0"/>
              </a:rPr>
              <a:t>threshold</a:t>
            </a:r>
            <a:endParaRPr lang="mr-IN" altLang="zh-CN" sz="1400" dirty="0">
              <a:latin typeface="Times New Roman" charset="0"/>
              <a:ea typeface="Times New Roman" charset="0"/>
              <a:cs typeface="Times New Roman" charset="0"/>
            </a:endParaRPr>
          </a:p>
          <a:p>
            <a:pPr>
              <a:buNone/>
            </a:pPr>
            <a:r>
              <a:rPr lang="en-US" altLang="zh-CN" sz="1400" dirty="0" smtClean="0">
                <a:latin typeface="Times New Roman" charset="0"/>
                <a:ea typeface="Times New Roman" charset="0"/>
                <a:cs typeface="Times New Roman" charset="0"/>
              </a:rPr>
              <a:t>            </a:t>
            </a:r>
            <a:r>
              <a:rPr lang="mr-IN" altLang="zh-CN" sz="1400" b="1" dirty="0" err="1" smtClean="0">
                <a:latin typeface="Times New Roman" charset="0"/>
                <a:ea typeface="Times New Roman" charset="0"/>
                <a:cs typeface="Times New Roman" charset="0"/>
              </a:rPr>
              <a:t>break</a:t>
            </a:r>
            <a:r>
              <a:rPr lang="mr-IN" altLang="zh-CN" sz="1400" dirty="0">
                <a:latin typeface="Times New Roman" charset="0"/>
                <a:ea typeface="Times New Roman" charset="0"/>
                <a:cs typeface="Times New Roman" charset="0"/>
              </a:rPr>
              <a:t>;</a:t>
            </a:r>
          </a:p>
          <a:p>
            <a:pPr>
              <a:buNone/>
            </a:pPr>
            <a:r>
              <a:rPr lang="en-US" altLang="zh-CN" sz="1400" b="1" dirty="0" smtClean="0">
                <a:latin typeface="Times New Roman" charset="0"/>
                <a:ea typeface="Times New Roman" charset="0"/>
                <a:cs typeface="Times New Roman" charset="0"/>
              </a:rPr>
              <a:t>        </a:t>
            </a:r>
            <a:r>
              <a:rPr lang="en-US" altLang="zh-CN" sz="1400" b="1" dirty="0">
                <a:latin typeface="Times New Roman" charset="0"/>
                <a:ea typeface="Times New Roman" charset="0"/>
                <a:cs typeface="Times New Roman" charset="0"/>
              </a:rPr>
              <a:t>e</a:t>
            </a:r>
            <a:r>
              <a:rPr lang="mr-IN" altLang="zh-CN" sz="1400" b="1" dirty="0" err="1" smtClean="0">
                <a:latin typeface="Times New Roman" charset="0"/>
                <a:ea typeface="Times New Roman" charset="0"/>
                <a:cs typeface="Times New Roman" charset="0"/>
              </a:rPr>
              <a:t>nd</a:t>
            </a:r>
            <a:endParaRPr lang="mr-IN" altLang="zh-CN" sz="1400" b="1" dirty="0">
              <a:latin typeface="Times New Roman" charset="0"/>
              <a:ea typeface="Times New Roman" charset="0"/>
              <a:cs typeface="Times New Roman" charset="0"/>
            </a:endParaRPr>
          </a:p>
          <a:p>
            <a:pPr>
              <a:buNone/>
            </a:pPr>
            <a:r>
              <a:rPr lang="en-US" altLang="zh-CN" sz="1400" b="1" dirty="0" smtClean="0">
                <a:latin typeface="Times New Roman" charset="0"/>
                <a:ea typeface="Times New Roman" charset="0"/>
                <a:cs typeface="Times New Roman" charset="0"/>
              </a:rPr>
              <a:t>    </a:t>
            </a:r>
            <a:r>
              <a:rPr lang="mr-IN" altLang="zh-CN" sz="1400" b="1" dirty="0" err="1" smtClean="0">
                <a:latin typeface="Times New Roman" charset="0"/>
                <a:ea typeface="Times New Roman" charset="0"/>
                <a:cs typeface="Times New Roman" charset="0"/>
              </a:rPr>
              <a:t>end</a:t>
            </a:r>
            <a:endParaRPr lang="mr-IN" altLang="zh-CN" sz="1400" b="1" dirty="0">
              <a:latin typeface="Times New Roman" charset="0"/>
              <a:ea typeface="Times New Roman" charset="0"/>
              <a:cs typeface="Times New Roman" charset="0"/>
            </a:endParaRPr>
          </a:p>
          <a:p>
            <a:pPr>
              <a:buNone/>
            </a:pPr>
            <a:r>
              <a:rPr lang="en-US" altLang="zh-CN" sz="1400" dirty="0" smtClean="0">
                <a:latin typeface="Times New Roman" charset="0"/>
                <a:ea typeface="Times New Roman" charset="0"/>
                <a:cs typeface="Times New Roman" charset="0"/>
              </a:rPr>
              <a:t>4. </a:t>
            </a:r>
            <a:r>
              <a:rPr lang="mr-IN" altLang="zh-CN" sz="1400" dirty="0" err="1" smtClean="0">
                <a:latin typeface="Times New Roman" charset="0"/>
                <a:ea typeface="Times New Roman" charset="0"/>
                <a:cs typeface="Times New Roman" charset="0"/>
              </a:rPr>
              <a:t>silh</a:t>
            </a:r>
            <a:r>
              <a:rPr lang="zh-CN" altLang="en-US" sz="1400" dirty="0" smtClean="0">
                <a:latin typeface="Times New Roman" charset="0"/>
                <a:ea typeface="Times New Roman" charset="0"/>
                <a:cs typeface="Times New Roman" charset="0"/>
              </a:rPr>
              <a:t> </a:t>
            </a:r>
            <a:r>
              <a:rPr lang="mr-IN" altLang="zh-CN" sz="1400" dirty="0" smtClean="0">
                <a:latin typeface="Times New Roman" charset="0"/>
                <a:ea typeface="Times New Roman" charset="0"/>
                <a:cs typeface="Times New Roman" charset="0"/>
              </a:rPr>
              <a:t>=</a:t>
            </a:r>
            <a:r>
              <a:rPr lang="zh-CN" altLang="en-US" sz="1400" dirty="0" smtClean="0">
                <a:latin typeface="Times New Roman" charset="0"/>
                <a:ea typeface="Times New Roman" charset="0"/>
                <a:cs typeface="Times New Roman" charset="0"/>
              </a:rPr>
              <a:t> </a:t>
            </a:r>
            <a:r>
              <a:rPr lang="mr-IN" altLang="zh-CN" sz="1400" dirty="0" err="1" smtClean="0">
                <a:latin typeface="Times New Roman" charset="0"/>
                <a:ea typeface="Times New Roman" charset="0"/>
                <a:cs typeface="Times New Roman" charset="0"/>
              </a:rPr>
              <a:t>hubClustering</a:t>
            </a:r>
            <a:r>
              <a:rPr lang="mr-IN" altLang="zh-CN" sz="1400" dirty="0" smtClean="0">
                <a:latin typeface="Times New Roman" charset="0"/>
                <a:ea typeface="Times New Roman" charset="0"/>
                <a:cs typeface="Times New Roman" charset="0"/>
              </a:rPr>
              <a:t>(</a:t>
            </a:r>
            <a:r>
              <a:rPr lang="mr-IN" altLang="zh-CN" sz="1400" dirty="0" err="1" smtClean="0">
                <a:latin typeface="Times New Roman" charset="0"/>
                <a:ea typeface="Times New Roman" charset="0"/>
                <a:cs typeface="Times New Roman" charset="0"/>
              </a:rPr>
              <a:t>newX</a:t>
            </a:r>
            <a:r>
              <a:rPr lang="mr-IN" altLang="zh-CN" sz="1400" dirty="0">
                <a:latin typeface="Times New Roman" charset="0"/>
                <a:ea typeface="Times New Roman" charset="0"/>
                <a:cs typeface="Times New Roman" charset="0"/>
              </a:rPr>
              <a:t>);</a:t>
            </a:r>
          </a:p>
          <a:p>
            <a:pPr marL="457200" marR="0" lvl="0" indent="-457200" defTabSz="914400" eaLnBrk="1" fontAlgn="auto" latinLnBrk="0" hangingPunct="1">
              <a:lnSpc>
                <a:spcPct val="150000"/>
              </a:lnSpc>
              <a:spcBef>
                <a:spcPts val="0"/>
              </a:spcBef>
              <a:spcAft>
                <a:spcPts val="0"/>
              </a:spcAft>
              <a:buClrTx/>
              <a:buSzTx/>
              <a:buFont typeface="+mj-lt"/>
              <a:buNone/>
              <a:tabLst/>
              <a:defRPr/>
            </a:pPr>
            <a:endParaRPr lang="en-US" altLang="zh-CN" dirty="0" smtClean="0"/>
          </a:p>
        </p:txBody>
      </p:sp>
    </p:spTree>
    <p:extLst>
      <p:ext uri="{BB962C8B-B14F-4D97-AF65-F5344CB8AC3E}">
        <p14:creationId xmlns:p14="http://schemas.microsoft.com/office/powerpoint/2010/main" val="6252997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5" y="27293"/>
            <a:ext cx="3208799" cy="1028700"/>
          </a:xfrm>
          <a:prstGeom prst="rect">
            <a:avLst/>
          </a:prstGeom>
        </p:spPr>
        <p:txBody>
          <a:bodyPr lIns="91425" tIns="91425" rIns="91425" bIns="91425" anchor="ctr" anchorCtr="0">
            <a:noAutofit/>
          </a:bodyPr>
          <a:lstStyle/>
          <a:p>
            <a:pPr lvl="0"/>
            <a:r>
              <a:rPr kumimoji="1" lang="en-US" altLang="zh-CN" dirty="0"/>
              <a:t>Quick</a:t>
            </a:r>
            <a:r>
              <a:rPr kumimoji="1" lang="zh-CN" altLang="en-US" dirty="0"/>
              <a:t> </a:t>
            </a:r>
            <a:r>
              <a:rPr kumimoji="1" lang="en-US" altLang="zh-CN" dirty="0" smtClean="0"/>
              <a:t>PCA-Hub</a:t>
            </a:r>
            <a:r>
              <a:rPr kumimoji="1" lang="zh-CN" altLang="en-US" dirty="0" smtClean="0"/>
              <a:t>轮廓系数</a:t>
            </a:r>
            <a:endParaRPr lang="en" dirty="0"/>
          </a:p>
        </p:txBody>
      </p:sp>
      <p:sp>
        <p:nvSpPr>
          <p:cNvPr id="2" name="TextBox 1"/>
          <p:cNvSpPr txBox="1"/>
          <p:nvPr/>
        </p:nvSpPr>
        <p:spPr>
          <a:xfrm>
            <a:off x="4478694" y="1231641"/>
            <a:ext cx="184731" cy="307777"/>
          </a:xfrm>
          <a:prstGeom prst="rect">
            <a:avLst/>
          </a:prstGeom>
          <a:noFill/>
        </p:spPr>
        <p:txBody>
          <a:bodyPr wrap="none" rtlCol="0">
            <a:spAutoFit/>
          </a:bodyPr>
          <a:lstStyle/>
          <a:p>
            <a:endParaRPr lang="en-US" dirty="0"/>
          </a:p>
        </p:txBody>
      </p:sp>
      <p:sp>
        <p:nvSpPr>
          <p:cNvPr id="5" name="Shape 191"/>
          <p:cNvSpPr txBox="1">
            <a:spLocks noGrp="1"/>
          </p:cNvSpPr>
          <p:nvPr>
            <p:ph type="body" idx="1"/>
          </p:nvPr>
        </p:nvSpPr>
        <p:spPr>
          <a:xfrm>
            <a:off x="1146025" y="1444527"/>
            <a:ext cx="6867819" cy="3152699"/>
          </a:xfrm>
          <a:prstGeom prst="rect">
            <a:avLst/>
          </a:prstGeom>
        </p:spPr>
        <p:txBody>
          <a:bodyPr lIns="91425" tIns="91425" rIns="91425" bIns="91425" anchor="t" anchorCtr="0">
            <a:noAutofit/>
          </a:bodyPr>
          <a:lstStyle/>
          <a:p>
            <a:pPr marL="457200" indent="-457200">
              <a:lnSpc>
                <a:spcPct val="150000"/>
              </a:lnSpc>
            </a:pPr>
            <a:r>
              <a:rPr lang="zh-CN" altLang="zh-CN" sz="2000" dirty="0"/>
              <a:t>实验数据来源于加州大学尔湾分校（</a:t>
            </a:r>
            <a:r>
              <a:rPr lang="en-US" altLang="zh-CN" sz="2000" dirty="0"/>
              <a:t>UCI</a:t>
            </a:r>
            <a:r>
              <a:rPr lang="zh-CN" altLang="zh-CN" sz="2000" dirty="0"/>
              <a:t>）机器</a:t>
            </a:r>
            <a:r>
              <a:rPr lang="zh-CN" altLang="zh-CN" sz="2000" dirty="0" smtClean="0"/>
              <a:t>学习库</a:t>
            </a:r>
            <a:r>
              <a:rPr lang="zh-CN" altLang="en-US" sz="2000" dirty="0" smtClean="0"/>
              <a:t>；</a:t>
            </a:r>
            <a:endParaRPr lang="en-US" altLang="zh-CN" sz="2000" dirty="0" smtClean="0"/>
          </a:p>
          <a:p>
            <a:pPr marL="457200" indent="-457200">
              <a:lnSpc>
                <a:spcPct val="150000"/>
              </a:lnSpc>
            </a:pPr>
            <a:r>
              <a:rPr kumimoji="1" lang="en-US" altLang="zh-CN" dirty="0"/>
              <a:t>Quick</a:t>
            </a:r>
            <a:r>
              <a:rPr kumimoji="1" lang="zh-CN" altLang="en-US" dirty="0"/>
              <a:t> </a:t>
            </a:r>
            <a:r>
              <a:rPr lang="en-US" altLang="zh-CN" sz="2000" dirty="0" smtClean="0"/>
              <a:t>PCA-Hub</a:t>
            </a:r>
            <a:r>
              <a:rPr lang="zh-CN" altLang="en-US" sz="2000" dirty="0"/>
              <a:t>聚类</a:t>
            </a:r>
            <a:r>
              <a:rPr lang="zh-CN" altLang="en-US" sz="2000" dirty="0" smtClean="0"/>
              <a:t>算法的近邻数为最优的</a:t>
            </a:r>
            <a:r>
              <a:rPr lang="en-US" altLang="zh-CN" sz="2000" i="1" dirty="0" smtClean="0"/>
              <a:t>k</a:t>
            </a:r>
            <a:r>
              <a:rPr lang="zh-CN" altLang="en-US" sz="2000" dirty="0" smtClean="0"/>
              <a:t>值；</a:t>
            </a:r>
            <a:endParaRPr lang="en-US" altLang="zh-CN" sz="2000" dirty="0" smtClean="0"/>
          </a:p>
          <a:p>
            <a:pPr marL="457200" indent="-457200">
              <a:lnSpc>
                <a:spcPct val="150000"/>
              </a:lnSpc>
            </a:pPr>
            <a:r>
              <a:rPr kumimoji="1" lang="en-US" altLang="zh-CN" dirty="0"/>
              <a:t>Quick</a:t>
            </a:r>
            <a:r>
              <a:rPr kumimoji="1" lang="zh-CN" altLang="en-US" dirty="0"/>
              <a:t> </a:t>
            </a:r>
            <a:r>
              <a:rPr lang="en-US" altLang="zh-CN" sz="2000" dirty="0" smtClean="0"/>
              <a:t>PCA-Hub</a:t>
            </a:r>
            <a:r>
              <a:rPr lang="zh-CN" altLang="en-US" sz="2000" dirty="0" smtClean="0"/>
              <a:t>聚类算法重复迭代</a:t>
            </a:r>
            <a:r>
              <a:rPr lang="en-US" altLang="zh-CN" sz="2000" dirty="0" smtClean="0"/>
              <a:t>50</a:t>
            </a:r>
            <a:r>
              <a:rPr lang="zh-CN" altLang="en-US" sz="2000" dirty="0" smtClean="0"/>
              <a:t>次</a:t>
            </a:r>
            <a:endParaRPr lang="en-US" altLang="zh-CN" sz="2000" dirty="0" smtClean="0"/>
          </a:p>
          <a:p>
            <a:pPr marL="457200" indent="-457200">
              <a:lnSpc>
                <a:spcPct val="150000"/>
              </a:lnSpc>
            </a:pPr>
            <a:r>
              <a:rPr lang="zh-CN" altLang="en-US" sz="2000" dirty="0" smtClean="0"/>
              <a:t>偏度下降的阈值为初始偏度的</a:t>
            </a:r>
            <a:r>
              <a:rPr lang="en-US" altLang="zh-CN" sz="2000" dirty="0" smtClean="0"/>
              <a:t>80%</a:t>
            </a:r>
            <a:r>
              <a:rPr lang="zh-CN" altLang="en-US" sz="2000" dirty="0" smtClean="0"/>
              <a:t>；</a:t>
            </a:r>
            <a:endParaRPr lang="en-US" altLang="zh-CN" sz="2000" dirty="0" smtClean="0"/>
          </a:p>
          <a:p>
            <a:pPr marL="457200" indent="-457200">
              <a:lnSpc>
                <a:spcPct val="150000"/>
              </a:lnSpc>
            </a:pPr>
            <a:r>
              <a:rPr lang="en-US" altLang="zh-CN" b="1" dirty="0" smtClean="0">
                <a:solidFill>
                  <a:srgbClr val="FF0000"/>
                </a:solidFill>
              </a:rPr>
              <a:t>p</a:t>
            </a:r>
            <a:r>
              <a:rPr lang="zh-CN" altLang="en-US" b="1" dirty="0" smtClean="0">
                <a:solidFill>
                  <a:srgbClr val="FF0000"/>
                </a:solidFill>
              </a:rPr>
              <a:t>等分为原始维数的</a:t>
            </a:r>
            <a:r>
              <a:rPr lang="en-US" altLang="zh-CN" b="1" dirty="0" smtClean="0">
                <a:solidFill>
                  <a:srgbClr val="FF0000"/>
                </a:solidFill>
              </a:rPr>
              <a:t>1/10</a:t>
            </a:r>
            <a:r>
              <a:rPr lang="zh-CN" altLang="en-US" b="1" dirty="0" smtClean="0">
                <a:solidFill>
                  <a:srgbClr val="FF0000"/>
                </a:solidFill>
              </a:rPr>
              <a:t>，</a:t>
            </a:r>
            <a:r>
              <a:rPr lang="en-US" altLang="zh-CN" b="1" dirty="0" smtClean="0">
                <a:solidFill>
                  <a:srgbClr val="FF0000"/>
                </a:solidFill>
              </a:rPr>
              <a:t>q</a:t>
            </a:r>
            <a:r>
              <a:rPr lang="zh-CN" altLang="en-US" b="1" dirty="0" smtClean="0">
                <a:solidFill>
                  <a:srgbClr val="FF0000"/>
                </a:solidFill>
              </a:rPr>
              <a:t>等分为原始维数的</a:t>
            </a:r>
            <a:r>
              <a:rPr lang="en-US" altLang="zh-CN" b="1" dirty="0" smtClean="0">
                <a:solidFill>
                  <a:srgbClr val="FF0000"/>
                </a:solidFill>
              </a:rPr>
              <a:t>1/20</a:t>
            </a:r>
            <a:endParaRPr lang="en-US" altLang="zh-CN" sz="2000" b="1" dirty="0" smtClean="0">
              <a:solidFill>
                <a:srgbClr val="FF0000"/>
              </a:solidFill>
            </a:endParaRPr>
          </a:p>
          <a:p>
            <a:pPr marL="457200" indent="-457200">
              <a:lnSpc>
                <a:spcPct val="150000"/>
              </a:lnSpc>
            </a:pPr>
            <a:r>
              <a:rPr lang="zh-CN" altLang="en-US" sz="2000" dirty="0" smtClean="0"/>
              <a:t>采用的聚类评估标准为轮廓系数。</a:t>
            </a:r>
            <a:endParaRPr lang="en-US" altLang="zh-CN" sz="2000" dirty="0"/>
          </a:p>
        </p:txBody>
      </p:sp>
      <p:sp>
        <p:nvSpPr>
          <p:cNvPr id="6" name="TextBox 15"/>
          <p:cNvSpPr txBox="1"/>
          <p:nvPr/>
        </p:nvSpPr>
        <p:spPr>
          <a:xfrm>
            <a:off x="297847" y="331315"/>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02</a:t>
            </a:r>
            <a:endParaRPr lang="en-US" sz="2000" b="1" dirty="0">
              <a:solidFill>
                <a:schemeClr val="bg1"/>
              </a:solidFill>
              <a:latin typeface="Roboto Slab" charset="0"/>
              <a:ea typeface="Roboto Slab" charset="0"/>
              <a:cs typeface="Roboto Slab" charset="0"/>
            </a:endParaRPr>
          </a:p>
        </p:txBody>
      </p:sp>
    </p:spTree>
    <p:extLst>
      <p:ext uri="{BB962C8B-B14F-4D97-AF65-F5344CB8AC3E}">
        <p14:creationId xmlns:p14="http://schemas.microsoft.com/office/powerpoint/2010/main" val="324455454"/>
      </p:ext>
    </p:extLst>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5" y="27293"/>
            <a:ext cx="3208799" cy="1028700"/>
          </a:xfrm>
          <a:prstGeom prst="rect">
            <a:avLst/>
          </a:prstGeom>
        </p:spPr>
        <p:txBody>
          <a:bodyPr lIns="91425" tIns="91425" rIns="91425" bIns="91425" anchor="ctr" anchorCtr="0">
            <a:noAutofit/>
          </a:bodyPr>
          <a:lstStyle/>
          <a:p>
            <a:pPr lvl="0"/>
            <a:r>
              <a:rPr kumimoji="1" lang="en-US" altLang="zh-CN" dirty="0"/>
              <a:t>Quick</a:t>
            </a:r>
            <a:r>
              <a:rPr kumimoji="1" lang="zh-CN" altLang="en-US" dirty="0"/>
              <a:t> </a:t>
            </a:r>
            <a:r>
              <a:rPr kumimoji="1" lang="en-US" altLang="zh-CN" dirty="0" smtClean="0"/>
              <a:t>PCA-Hub</a:t>
            </a:r>
            <a:r>
              <a:rPr kumimoji="1" lang="zh-CN" altLang="en-US" dirty="0"/>
              <a:t>轮廓系数</a:t>
            </a:r>
            <a:endParaRPr lang="en" dirty="0"/>
          </a:p>
        </p:txBody>
      </p:sp>
      <p:sp>
        <p:nvSpPr>
          <p:cNvPr id="2" name="TextBox 1"/>
          <p:cNvSpPr txBox="1"/>
          <p:nvPr/>
        </p:nvSpPr>
        <p:spPr>
          <a:xfrm>
            <a:off x="4478694" y="1231641"/>
            <a:ext cx="184731" cy="307777"/>
          </a:xfrm>
          <a:prstGeom prst="rect">
            <a:avLst/>
          </a:prstGeom>
          <a:noFill/>
        </p:spPr>
        <p:txBody>
          <a:bodyPr wrap="none" rtlCol="0">
            <a:spAutoFit/>
          </a:bodyPr>
          <a:lstStyle/>
          <a:p>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41447771"/>
                  </p:ext>
                </p:extLst>
              </p:nvPr>
            </p:nvGraphicFramePr>
            <p:xfrm>
              <a:off x="297850" y="1231642"/>
              <a:ext cx="8734419" cy="3190240"/>
            </p:xfrm>
            <a:graphic>
              <a:graphicData uri="http://schemas.openxmlformats.org/drawingml/2006/table">
                <a:tbl>
                  <a:tblPr/>
                  <a:tblGrid>
                    <a:gridCol w="1076128"/>
                    <a:gridCol w="573392"/>
                    <a:gridCol w="578448"/>
                    <a:gridCol w="742656"/>
                    <a:gridCol w="742656"/>
                    <a:gridCol w="742656"/>
                    <a:gridCol w="920107"/>
                    <a:gridCol w="565204"/>
                    <a:gridCol w="565204"/>
                    <a:gridCol w="742656"/>
                    <a:gridCol w="742656"/>
                    <a:gridCol w="742656"/>
                  </a:tblGrid>
                  <a:tr h="398780">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数据集</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样本数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a:solidFill>
                                <a:schemeClr val="bg1">
                                  <a:lumMod val="95000"/>
                                </a:schemeClr>
                              </a:solidFill>
                              <a:effectLst/>
                              <a:latin typeface="Times New Roman" charset="0"/>
                              <a:ea typeface="Times New Roman" charset="0"/>
                              <a:cs typeface="Times New Roman" charset="0"/>
                            </a:rPr>
                            <a:t>维数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dirty="0" smtClean="0">
                              <a:solidFill>
                                <a:schemeClr val="bg1">
                                  <a:lumMod val="95000"/>
                                </a:schemeClr>
                              </a:solidFill>
                              <a:effectLst/>
                              <a:latin typeface="Times New Roman" charset="0"/>
                              <a:ea typeface="Times New Roman" charset="0"/>
                              <a:cs typeface="Times New Roman" charset="0"/>
                            </a:rPr>
                            <a:t>簇个</a:t>
                          </a:r>
                          <a:r>
                            <a:rPr lang="zh-CN" sz="1200" b="1" kern="100" dirty="0">
                              <a:solidFill>
                                <a:schemeClr val="bg1">
                                  <a:lumMod val="95000"/>
                                </a:schemeClr>
                              </a:solidFill>
                              <a:effectLst/>
                              <a:latin typeface="Times New Roman" charset="0"/>
                              <a:ea typeface="Times New Roman" charset="0"/>
                              <a:cs typeface="Times New Roman" charset="0"/>
                            </a:rPr>
                            <a:t>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200" b="1" i="1" kern="100" smtClean="0">
                                        <a:solidFill>
                                          <a:schemeClr val="bg1">
                                            <a:lumMod val="95000"/>
                                          </a:schemeClr>
                                        </a:solidFill>
                                        <a:effectLst/>
                                        <a:latin typeface="Cambria Math" charset="0"/>
                                        <a:ea typeface="Times New Roman" charset="0"/>
                                        <a:cs typeface="Times New Roman" charset="0"/>
                                      </a:rPr>
                                    </m:ctrlPr>
                                  </m:sSubPr>
                                  <m:e>
                                    <m:r>
                                      <a:rPr lang="en-US" sz="1200" b="1" i="1" kern="100">
                                        <a:solidFill>
                                          <a:schemeClr val="bg1">
                                            <a:lumMod val="95000"/>
                                          </a:schemeClr>
                                        </a:solidFill>
                                        <a:effectLst/>
                                        <a:latin typeface="Cambria Math" charset="0"/>
                                        <a:ea typeface="Times New Roman" charset="0"/>
                                        <a:cs typeface="Times New Roman" charset="0"/>
                                      </a:rPr>
                                      <m:t>𝑺</m:t>
                                    </m:r>
                                  </m:e>
                                  <m:sub>
                                    <m:sSub>
                                      <m:sSubPr>
                                        <m:ctrlPr>
                                          <a:rPr lang="zh-CN" sz="1200" b="1" i="1" kern="100">
                                            <a:solidFill>
                                              <a:schemeClr val="bg1">
                                                <a:lumMod val="95000"/>
                                              </a:schemeClr>
                                            </a:solidFill>
                                            <a:effectLst/>
                                            <a:latin typeface="Cambria Math" charset="0"/>
                                            <a:ea typeface="Times New Roman" charset="0"/>
                                            <a:cs typeface="Times New Roman" charset="0"/>
                                          </a:rPr>
                                        </m:ctrlPr>
                                      </m:sSubPr>
                                      <m:e>
                                        <m:r>
                                          <a:rPr lang="en-US" sz="1200" b="1" i="1" kern="100">
                                            <a:solidFill>
                                              <a:schemeClr val="bg1">
                                                <a:lumMod val="95000"/>
                                              </a:schemeClr>
                                            </a:solidFill>
                                            <a:effectLst/>
                                            <a:latin typeface="Cambria Math" charset="0"/>
                                            <a:ea typeface="Times New Roman" charset="0"/>
                                            <a:cs typeface="Times New Roman" charset="0"/>
                                          </a:rPr>
                                          <m:t>𝑵</m:t>
                                        </m:r>
                                      </m:e>
                                      <m:sub>
                                        <m:r>
                                          <a:rPr lang="en-US" sz="1200" b="1" i="1" kern="100">
                                            <a:solidFill>
                                              <a:schemeClr val="bg1">
                                                <a:lumMod val="95000"/>
                                              </a:schemeClr>
                                            </a:solidFill>
                                            <a:effectLst/>
                                            <a:latin typeface="Cambria Math" charset="0"/>
                                            <a:ea typeface="Times New Roman" charset="0"/>
                                            <a:cs typeface="Times New Roman" charset="0"/>
                                          </a:rPr>
                                          <m:t>𝟏𝟎</m:t>
                                        </m:r>
                                      </m:sub>
                                    </m:sSub>
                                  </m:sub>
                                </m:sSub>
                              </m:oMath>
                            </m:oMathPara>
                          </a14:m>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dirty="0" smtClean="0">
                              <a:solidFill>
                                <a:schemeClr val="bg1">
                                  <a:lumMod val="95000"/>
                                </a:schemeClr>
                              </a:solidFill>
                              <a:effectLst/>
                              <a:latin typeface="Times New Roman" charset="0"/>
                              <a:ea typeface="Times New Roman" charset="0"/>
                              <a:cs typeface="Times New Roman" charset="0"/>
                            </a:rPr>
                            <a:t>距离</a:t>
                          </a:r>
                          <a:endParaRPr lang="en-US" altLang="zh-CN" sz="1200" b="1" kern="100" dirty="0" smtClean="0">
                            <a:solidFill>
                              <a:schemeClr val="bg1">
                                <a:lumMod val="95000"/>
                              </a:schemeClr>
                            </a:solidFill>
                            <a:effectLst/>
                            <a:latin typeface="Times New Roman" charset="0"/>
                            <a:ea typeface="Times New Roman" charset="0"/>
                            <a:cs typeface="Times New Roman" charset="0"/>
                          </a:endParaRPr>
                        </a:p>
                        <a:p>
                          <a:pPr algn="ctr">
                            <a:spcAft>
                              <a:spcPts val="0"/>
                            </a:spcAft>
                          </a:pPr>
                          <a:r>
                            <a:rPr lang="zh-CN" sz="1200" b="1" kern="100" dirty="0" smtClean="0">
                              <a:solidFill>
                                <a:schemeClr val="bg1">
                                  <a:lumMod val="95000"/>
                                </a:schemeClr>
                              </a:solidFill>
                              <a:effectLst/>
                              <a:latin typeface="Times New Roman" charset="0"/>
                              <a:ea typeface="Times New Roman" charset="0"/>
                              <a:cs typeface="Times New Roman" charset="0"/>
                            </a:rPr>
                            <a:t>度量</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KMEANS</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a:solidFill>
                                <a:schemeClr val="bg1">
                                  <a:lumMod val="95000"/>
                                </a:schemeClr>
                              </a:solidFill>
                              <a:effectLst/>
                              <a:latin typeface="Times New Roman" charset="0"/>
                              <a:ea typeface="Times New Roman" charset="0"/>
                              <a:cs typeface="Times New Roman" charset="0"/>
                            </a:rPr>
                            <a:t>Ker-KM </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GHPKM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Ker-GHPKM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a:solidFill>
                                <a:schemeClr val="bg1">
                                  <a:lumMod val="95000"/>
                                </a:schemeClr>
                              </a:solidFill>
                              <a:effectLst/>
                              <a:latin typeface="Times New Roman" charset="0"/>
                              <a:ea typeface="Times New Roman" charset="0"/>
                              <a:cs typeface="Times New Roman" charset="0"/>
                            </a:rPr>
                            <a:t>PH-KM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Q PH-KM</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r>
                  <a:tr h="398780">
                    <a:tc>
                      <a:txBody>
                        <a:bodyPr/>
                        <a:lstStyle/>
                        <a:p>
                          <a:pPr algn="ctr">
                            <a:lnSpc>
                              <a:spcPts val="2000"/>
                            </a:lnSpc>
                            <a:spcAft>
                              <a:spcPts val="0"/>
                            </a:spcAft>
                          </a:pPr>
                          <a:r>
                            <a:rPr lang="en-US" sz="1200" b="0" kern="100" dirty="0" err="1" smtClean="0">
                              <a:solidFill>
                                <a:schemeClr val="bg1">
                                  <a:lumMod val="95000"/>
                                </a:schemeClr>
                              </a:solidFill>
                              <a:effectLst/>
                              <a:latin typeface="Times New Roman" charset="0"/>
                              <a:ea typeface="Times New Roman" charset="0"/>
                              <a:cs typeface="Times New Roman" charset="0"/>
                            </a:rPr>
                            <a:t>parkinso</a:t>
                          </a:r>
                          <a:r>
                            <a:rPr lang="en-US" altLang="zh-CN" sz="1200" b="0" kern="100" dirty="0" err="1" smtClean="0">
                              <a:solidFill>
                                <a:schemeClr val="bg1">
                                  <a:lumMod val="95000"/>
                                </a:schemeClr>
                              </a:solidFill>
                              <a:effectLst/>
                              <a:latin typeface="Times New Roman" charset="0"/>
                              <a:ea typeface="Times New Roman" charset="0"/>
                              <a:cs typeface="Times New Roman" charset="0"/>
                            </a:rPr>
                            <a:t>n</a:t>
                          </a:r>
                          <a:r>
                            <a:rPr lang="en-US" sz="1200" b="0" kern="100" dirty="0" err="1" smtClean="0">
                              <a:solidFill>
                                <a:schemeClr val="bg1">
                                  <a:lumMod val="95000"/>
                                </a:schemeClr>
                              </a:solidFill>
                              <a:effectLst/>
                              <a:latin typeface="Times New Roman" charset="0"/>
                              <a:ea typeface="Times New Roman" charset="0"/>
                              <a:cs typeface="Times New Roman" charset="0"/>
                            </a:rPr>
                            <a:t>s</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195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0.73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0.42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0.64</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0.44</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0.88</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0.61</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398780">
                    <a:tc>
                      <a:txBody>
                        <a:bodyPr/>
                        <a:lstStyle/>
                        <a:p>
                          <a:pPr algn="ctr">
                            <a:lnSpc>
                              <a:spcPts val="2000"/>
                            </a:lnSpc>
                            <a:spcAft>
                              <a:spcPts val="0"/>
                            </a:spcAft>
                          </a:pPr>
                          <a:r>
                            <a:rPr lang="en-US" sz="1200" b="0" kern="100" dirty="0" err="1">
                              <a:solidFill>
                                <a:schemeClr val="bg1">
                                  <a:lumMod val="95000"/>
                                </a:schemeClr>
                              </a:solidFill>
                              <a:effectLst/>
                              <a:latin typeface="Times New Roman" charset="0"/>
                              <a:ea typeface="Times New Roman" charset="0"/>
                              <a:cs typeface="Times New Roman" charset="0"/>
                            </a:rPr>
                            <a:t>wpbc</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198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33</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0.86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l</a:t>
                          </a:r>
                          <a:r>
                            <a:rPr lang="en-US" sz="1200" b="0" kern="100" baseline="-25000" dirty="0">
                              <a:solidFill>
                                <a:schemeClr val="bg1">
                                  <a:lumMod val="95000"/>
                                </a:schemeClr>
                              </a:solidFill>
                              <a:effectLst/>
                              <a:latin typeface="Times New Roman" charset="0"/>
                              <a:ea typeface="Times New Roman" charset="0"/>
                              <a:cs typeface="Times New Roman" charset="0"/>
                            </a:rPr>
                            <a:t>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0.16</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solidFill>
                              <a:effectLst/>
                              <a:latin typeface="Times New Roman" charset="0"/>
                              <a:ea typeface="Times New Roman" charset="0"/>
                              <a:cs typeface="Times New Roman" charset="0"/>
                            </a:rPr>
                            <a:t>0.32</a:t>
                          </a:r>
                          <a:endParaRPr lang="zh-CN" sz="1200" b="0"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0.31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rgbClr val="FFFF00"/>
                              </a:solidFill>
                              <a:effectLst/>
                              <a:latin typeface="Times New Roman" charset="0"/>
                              <a:ea typeface="Times New Roman" charset="0"/>
                              <a:cs typeface="Times New Roman" charset="0"/>
                            </a:rPr>
                            <a:t>0.51</a:t>
                          </a:r>
                          <a:endParaRPr lang="zh-CN" sz="1200" b="1"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Ionosphere</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351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34</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1.72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l</a:t>
                          </a:r>
                          <a:r>
                            <a:rPr lang="en-US" sz="1200" b="0" kern="100" baseline="-25000" dirty="0">
                              <a:solidFill>
                                <a:schemeClr val="bg1">
                                  <a:lumMod val="95000"/>
                                </a:schemeClr>
                              </a:solidFill>
                              <a:effectLst/>
                              <a:latin typeface="Times New Roman" charset="0"/>
                              <a:ea typeface="Times New Roman" charset="0"/>
                              <a:cs typeface="Times New Roman" charset="0"/>
                            </a:rPr>
                            <a:t>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0.41</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0.40</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398780">
                    <a:tc>
                      <a:txBody>
                        <a:bodyPr/>
                        <a:lstStyle/>
                        <a:p>
                          <a:pPr algn="ctr">
                            <a:lnSpc>
                              <a:spcPts val="2000"/>
                            </a:lnSpc>
                            <a:spcAft>
                              <a:spcPts val="0"/>
                            </a:spcAft>
                          </a:pPr>
                          <a:r>
                            <a:rPr lang="en-US" sz="1200" b="0" kern="100" dirty="0">
                              <a:solidFill>
                                <a:schemeClr val="bg1">
                                  <a:lumMod val="95000"/>
                                </a:schemeClr>
                              </a:solidFill>
                              <a:effectLst/>
                              <a:latin typeface="Times New Roman" charset="0"/>
                              <a:ea typeface="Times New Roman" charset="0"/>
                              <a:cs typeface="Times New Roman" charset="0"/>
                            </a:rPr>
                            <a:t>sonar</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60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1.35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0.26</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0.21</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0.17</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0.20</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398780">
                    <a:tc>
                      <a:txBody>
                        <a:bodyPr/>
                        <a:lstStyle/>
                        <a:p>
                          <a:pPr algn="ctr">
                            <a:lnSpc>
                              <a:spcPts val="2000"/>
                            </a:lnSpc>
                            <a:spcAft>
                              <a:spcPts val="0"/>
                            </a:spcAft>
                          </a:pPr>
                          <a:r>
                            <a:rPr lang="en-US" sz="1200" b="0" kern="100" dirty="0">
                              <a:solidFill>
                                <a:schemeClr val="bg1">
                                  <a:lumMod val="95000"/>
                                </a:schemeClr>
                              </a:solidFill>
                              <a:effectLst/>
                              <a:latin typeface="Times New Roman" charset="0"/>
                              <a:ea typeface="Times New Roman" charset="0"/>
                              <a:cs typeface="Times New Roman" charset="0"/>
                            </a:rPr>
                            <a:t>musk</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2000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166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1.33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0.29</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smtClean="0">
                              <a:solidFill>
                                <a:schemeClr val="bg1">
                                  <a:lumMod val="95000"/>
                                </a:schemeClr>
                              </a:solidFill>
                              <a:effectLst/>
                              <a:latin typeface="Times New Roman" charset="0"/>
                              <a:ea typeface="Times New Roman" charset="0"/>
                              <a:cs typeface="Times New Roman" charset="0"/>
                            </a:rPr>
                            <a:t>0.2</a:t>
                          </a:r>
                          <a:r>
                            <a:rPr lang="en-US" altLang="zh-CN" sz="1200" b="0" kern="100" smtClean="0">
                              <a:solidFill>
                                <a:schemeClr val="bg1">
                                  <a:lumMod val="95000"/>
                                </a:schemeClr>
                              </a:solidFill>
                              <a:effectLst/>
                              <a:latin typeface="Times New Roman" charset="0"/>
                              <a:ea typeface="Times New Roman" charset="0"/>
                              <a:cs typeface="Times New Roman" charset="0"/>
                            </a:rPr>
                            <a:t>9</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0.29</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0.31</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0.28</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mfeat-factors</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2000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216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0.83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0.18</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0.17</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0.20</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0.24</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0.15</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398780">
                    <a:tc gridSpan="6">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AVG-UCI</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0.33</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0.26</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0.39</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0.36</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41447771"/>
                  </p:ext>
                </p:extLst>
              </p:nvPr>
            </p:nvGraphicFramePr>
            <p:xfrm>
              <a:off x="297850" y="1231642"/>
              <a:ext cx="8734419" cy="3190240"/>
            </p:xfrm>
            <a:graphic>
              <a:graphicData uri="http://schemas.openxmlformats.org/drawingml/2006/table">
                <a:tbl>
                  <a:tblPr/>
                  <a:tblGrid>
                    <a:gridCol w="1076128"/>
                    <a:gridCol w="573392"/>
                    <a:gridCol w="578448"/>
                    <a:gridCol w="742656"/>
                    <a:gridCol w="742656"/>
                    <a:gridCol w="742656"/>
                    <a:gridCol w="920107"/>
                    <a:gridCol w="565204"/>
                    <a:gridCol w="565204"/>
                    <a:gridCol w="742656"/>
                    <a:gridCol w="742656"/>
                    <a:gridCol w="742656"/>
                  </a:tblGrid>
                  <a:tr h="398780">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数据集</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样本数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a:solidFill>
                                <a:schemeClr val="bg1">
                                  <a:lumMod val="95000"/>
                                </a:schemeClr>
                              </a:solidFill>
                              <a:effectLst/>
                              <a:latin typeface="Times New Roman" charset="0"/>
                              <a:ea typeface="Times New Roman" charset="0"/>
                              <a:cs typeface="Times New Roman" charset="0"/>
                            </a:rPr>
                            <a:t>维数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dirty="0" smtClean="0">
                              <a:solidFill>
                                <a:schemeClr val="bg1">
                                  <a:lumMod val="95000"/>
                                </a:schemeClr>
                              </a:solidFill>
                              <a:effectLst/>
                              <a:latin typeface="Times New Roman" charset="0"/>
                              <a:ea typeface="Times New Roman" charset="0"/>
                              <a:cs typeface="Times New Roman" charset="0"/>
                            </a:rPr>
                            <a:t>簇个</a:t>
                          </a:r>
                          <a:r>
                            <a:rPr lang="zh-CN" sz="1200" b="1" kern="100" dirty="0">
                              <a:solidFill>
                                <a:schemeClr val="bg1">
                                  <a:lumMod val="95000"/>
                                </a:schemeClr>
                              </a:solidFill>
                              <a:effectLst/>
                              <a:latin typeface="Times New Roman" charset="0"/>
                              <a:ea typeface="Times New Roman" charset="0"/>
                              <a:cs typeface="Times New Roman" charset="0"/>
                            </a:rPr>
                            <a:t>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endParaRPr lang="zh-CN"/>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blipFill rotWithShape="0">
                          <a:blip r:embed="rId3"/>
                          <a:stretch>
                            <a:fillRect l="-400820" t="-9091" r="-677049" b="-696970"/>
                          </a:stretch>
                        </a:blipFill>
                      </a:tcPr>
                    </a:tc>
                    <a:tc>
                      <a:txBody>
                        <a:bodyPr/>
                        <a:lstStyle/>
                        <a:p>
                          <a:pPr algn="ctr">
                            <a:spcAft>
                              <a:spcPts val="0"/>
                            </a:spcAft>
                          </a:pPr>
                          <a:r>
                            <a:rPr lang="zh-CN" sz="1200" b="1" kern="100" dirty="0" smtClean="0">
                              <a:solidFill>
                                <a:schemeClr val="bg1">
                                  <a:lumMod val="95000"/>
                                </a:schemeClr>
                              </a:solidFill>
                              <a:effectLst/>
                              <a:latin typeface="Times New Roman" charset="0"/>
                              <a:ea typeface="Times New Roman" charset="0"/>
                              <a:cs typeface="Times New Roman" charset="0"/>
                            </a:rPr>
                            <a:t>距离</a:t>
                          </a:r>
                          <a:endParaRPr lang="en-US" altLang="zh-CN" sz="1200" b="1" kern="100" dirty="0" smtClean="0">
                            <a:solidFill>
                              <a:schemeClr val="bg1">
                                <a:lumMod val="95000"/>
                              </a:schemeClr>
                            </a:solidFill>
                            <a:effectLst/>
                            <a:latin typeface="Times New Roman" charset="0"/>
                            <a:ea typeface="Times New Roman" charset="0"/>
                            <a:cs typeface="Times New Roman" charset="0"/>
                          </a:endParaRPr>
                        </a:p>
                        <a:p>
                          <a:pPr algn="ctr">
                            <a:spcAft>
                              <a:spcPts val="0"/>
                            </a:spcAft>
                          </a:pPr>
                          <a:r>
                            <a:rPr lang="zh-CN" sz="1200" b="1" kern="100" dirty="0" smtClean="0">
                              <a:solidFill>
                                <a:schemeClr val="bg1">
                                  <a:lumMod val="95000"/>
                                </a:schemeClr>
                              </a:solidFill>
                              <a:effectLst/>
                              <a:latin typeface="Times New Roman" charset="0"/>
                              <a:ea typeface="Times New Roman" charset="0"/>
                              <a:cs typeface="Times New Roman" charset="0"/>
                            </a:rPr>
                            <a:t>度量</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KMEANS</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a:solidFill>
                                <a:schemeClr val="bg1">
                                  <a:lumMod val="95000"/>
                                </a:schemeClr>
                              </a:solidFill>
                              <a:effectLst/>
                              <a:latin typeface="Times New Roman" charset="0"/>
                              <a:ea typeface="Times New Roman" charset="0"/>
                              <a:cs typeface="Times New Roman" charset="0"/>
                            </a:rPr>
                            <a:t>Ker-KM </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GHPKM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Ker-GHPKM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a:solidFill>
                                <a:schemeClr val="bg1">
                                  <a:lumMod val="95000"/>
                                </a:schemeClr>
                              </a:solidFill>
                              <a:effectLst/>
                              <a:latin typeface="Times New Roman" charset="0"/>
                              <a:ea typeface="Times New Roman" charset="0"/>
                              <a:cs typeface="Times New Roman" charset="0"/>
                            </a:rPr>
                            <a:t>PH-KM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Q PH-KM</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r>
                  <a:tr h="398780">
                    <a:tc>
                      <a:txBody>
                        <a:bodyPr/>
                        <a:lstStyle/>
                        <a:p>
                          <a:pPr algn="ctr">
                            <a:lnSpc>
                              <a:spcPts val="2000"/>
                            </a:lnSpc>
                            <a:spcAft>
                              <a:spcPts val="0"/>
                            </a:spcAft>
                          </a:pPr>
                          <a:r>
                            <a:rPr lang="en-US" sz="1200" b="0" kern="100" dirty="0" err="1" smtClean="0">
                              <a:solidFill>
                                <a:schemeClr val="bg1">
                                  <a:lumMod val="95000"/>
                                </a:schemeClr>
                              </a:solidFill>
                              <a:effectLst/>
                              <a:latin typeface="Times New Roman" charset="0"/>
                              <a:ea typeface="Times New Roman" charset="0"/>
                              <a:cs typeface="Times New Roman" charset="0"/>
                            </a:rPr>
                            <a:t>parkinso</a:t>
                          </a:r>
                          <a:r>
                            <a:rPr lang="en-US" altLang="zh-CN" sz="1200" b="0" kern="100" dirty="0" err="1" smtClean="0">
                              <a:solidFill>
                                <a:schemeClr val="bg1">
                                  <a:lumMod val="95000"/>
                                </a:schemeClr>
                              </a:solidFill>
                              <a:effectLst/>
                              <a:latin typeface="Times New Roman" charset="0"/>
                              <a:ea typeface="Times New Roman" charset="0"/>
                              <a:cs typeface="Times New Roman" charset="0"/>
                            </a:rPr>
                            <a:t>n</a:t>
                          </a:r>
                          <a:r>
                            <a:rPr lang="en-US" sz="1200" b="0" kern="100" dirty="0" err="1" smtClean="0">
                              <a:solidFill>
                                <a:schemeClr val="bg1">
                                  <a:lumMod val="95000"/>
                                </a:schemeClr>
                              </a:solidFill>
                              <a:effectLst/>
                              <a:latin typeface="Times New Roman" charset="0"/>
                              <a:ea typeface="Times New Roman" charset="0"/>
                              <a:cs typeface="Times New Roman" charset="0"/>
                            </a:rPr>
                            <a:t>s</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195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0.73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0.42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0.64</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0.44</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0.88</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0.61</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398780">
                    <a:tc>
                      <a:txBody>
                        <a:bodyPr/>
                        <a:lstStyle/>
                        <a:p>
                          <a:pPr algn="ctr">
                            <a:lnSpc>
                              <a:spcPts val="2000"/>
                            </a:lnSpc>
                            <a:spcAft>
                              <a:spcPts val="0"/>
                            </a:spcAft>
                          </a:pPr>
                          <a:r>
                            <a:rPr lang="en-US" sz="1200" b="0" kern="100" dirty="0" err="1">
                              <a:solidFill>
                                <a:schemeClr val="bg1">
                                  <a:lumMod val="95000"/>
                                </a:schemeClr>
                              </a:solidFill>
                              <a:effectLst/>
                              <a:latin typeface="Times New Roman" charset="0"/>
                              <a:ea typeface="Times New Roman" charset="0"/>
                              <a:cs typeface="Times New Roman" charset="0"/>
                            </a:rPr>
                            <a:t>wpbc</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198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33</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0.86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l</a:t>
                          </a:r>
                          <a:r>
                            <a:rPr lang="en-US" sz="1200" b="0" kern="100" baseline="-25000" dirty="0">
                              <a:solidFill>
                                <a:schemeClr val="bg1">
                                  <a:lumMod val="95000"/>
                                </a:schemeClr>
                              </a:solidFill>
                              <a:effectLst/>
                              <a:latin typeface="Times New Roman" charset="0"/>
                              <a:ea typeface="Times New Roman" charset="0"/>
                              <a:cs typeface="Times New Roman" charset="0"/>
                            </a:rPr>
                            <a:t>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0.16</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solidFill>
                              <a:effectLst/>
                              <a:latin typeface="Times New Roman" charset="0"/>
                              <a:ea typeface="Times New Roman" charset="0"/>
                              <a:cs typeface="Times New Roman" charset="0"/>
                            </a:rPr>
                            <a:t>0.32</a:t>
                          </a:r>
                          <a:endParaRPr lang="zh-CN" sz="1200" b="0"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0.31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rgbClr val="FFFF00"/>
                              </a:solidFill>
                              <a:effectLst/>
                              <a:latin typeface="Times New Roman" charset="0"/>
                              <a:ea typeface="Times New Roman" charset="0"/>
                              <a:cs typeface="Times New Roman" charset="0"/>
                            </a:rPr>
                            <a:t>0.51</a:t>
                          </a:r>
                          <a:endParaRPr lang="zh-CN" sz="1200" b="1"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Ionosphere</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351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34</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1.72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l</a:t>
                          </a:r>
                          <a:r>
                            <a:rPr lang="en-US" sz="1200" b="0" kern="100" baseline="-25000" dirty="0">
                              <a:solidFill>
                                <a:schemeClr val="bg1">
                                  <a:lumMod val="95000"/>
                                </a:schemeClr>
                              </a:solidFill>
                              <a:effectLst/>
                              <a:latin typeface="Times New Roman" charset="0"/>
                              <a:ea typeface="Times New Roman" charset="0"/>
                              <a:cs typeface="Times New Roman" charset="0"/>
                            </a:rPr>
                            <a:t>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0.41</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0.40</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398780">
                    <a:tc>
                      <a:txBody>
                        <a:bodyPr/>
                        <a:lstStyle/>
                        <a:p>
                          <a:pPr algn="ctr">
                            <a:lnSpc>
                              <a:spcPts val="2000"/>
                            </a:lnSpc>
                            <a:spcAft>
                              <a:spcPts val="0"/>
                            </a:spcAft>
                          </a:pPr>
                          <a:r>
                            <a:rPr lang="en-US" sz="1200" b="0" kern="100" dirty="0">
                              <a:solidFill>
                                <a:schemeClr val="bg1">
                                  <a:lumMod val="95000"/>
                                </a:schemeClr>
                              </a:solidFill>
                              <a:effectLst/>
                              <a:latin typeface="Times New Roman" charset="0"/>
                              <a:ea typeface="Times New Roman" charset="0"/>
                              <a:cs typeface="Times New Roman" charset="0"/>
                            </a:rPr>
                            <a:t>sonar</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60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1.35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0.26</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0.21</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0.17</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0.20</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398780">
                    <a:tc>
                      <a:txBody>
                        <a:bodyPr/>
                        <a:lstStyle/>
                        <a:p>
                          <a:pPr algn="ctr">
                            <a:lnSpc>
                              <a:spcPts val="2000"/>
                            </a:lnSpc>
                            <a:spcAft>
                              <a:spcPts val="0"/>
                            </a:spcAft>
                          </a:pPr>
                          <a:r>
                            <a:rPr lang="en-US" sz="1200" b="0" kern="100" dirty="0">
                              <a:solidFill>
                                <a:schemeClr val="bg1">
                                  <a:lumMod val="95000"/>
                                </a:schemeClr>
                              </a:solidFill>
                              <a:effectLst/>
                              <a:latin typeface="Times New Roman" charset="0"/>
                              <a:ea typeface="Times New Roman" charset="0"/>
                              <a:cs typeface="Times New Roman" charset="0"/>
                            </a:rPr>
                            <a:t>musk</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2000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166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1.33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0.29</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smtClean="0">
                              <a:solidFill>
                                <a:schemeClr val="bg1">
                                  <a:lumMod val="95000"/>
                                </a:schemeClr>
                              </a:solidFill>
                              <a:effectLst/>
                              <a:latin typeface="Times New Roman" charset="0"/>
                              <a:ea typeface="Times New Roman" charset="0"/>
                              <a:cs typeface="Times New Roman" charset="0"/>
                            </a:rPr>
                            <a:t>0.2</a:t>
                          </a:r>
                          <a:r>
                            <a:rPr lang="en-US" altLang="zh-CN" sz="1200" b="0" kern="100" smtClean="0">
                              <a:solidFill>
                                <a:schemeClr val="bg1">
                                  <a:lumMod val="95000"/>
                                </a:schemeClr>
                              </a:solidFill>
                              <a:effectLst/>
                              <a:latin typeface="Times New Roman" charset="0"/>
                              <a:ea typeface="Times New Roman" charset="0"/>
                              <a:cs typeface="Times New Roman" charset="0"/>
                            </a:rPr>
                            <a:t>9</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0.29</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0.31</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0.28</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mfeat-factors</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2000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216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0.83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0.18</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0.17</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0.20</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0.24</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0.15</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398780">
                    <a:tc gridSpan="6">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AVG-UCI</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0.33</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0.26</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0.39</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0.36</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bl>
              </a:graphicData>
            </a:graphic>
          </p:graphicFrame>
        </mc:Fallback>
      </mc:AlternateContent>
      <p:sp>
        <p:nvSpPr>
          <p:cNvPr id="6" name="TextBox 15"/>
          <p:cNvSpPr txBox="1"/>
          <p:nvPr/>
        </p:nvSpPr>
        <p:spPr>
          <a:xfrm>
            <a:off x="297847" y="331315"/>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02</a:t>
            </a:r>
            <a:endParaRPr lang="en-US" sz="2000" b="1" dirty="0">
              <a:solidFill>
                <a:schemeClr val="bg1"/>
              </a:solidFill>
              <a:latin typeface="Roboto Slab" charset="0"/>
              <a:ea typeface="Roboto Slab" charset="0"/>
              <a:cs typeface="Roboto Slab" charset="0"/>
            </a:endParaRPr>
          </a:p>
        </p:txBody>
      </p:sp>
      <p:sp>
        <p:nvSpPr>
          <p:cNvPr id="5" name="圆角矩形 4"/>
          <p:cNvSpPr/>
          <p:nvPr/>
        </p:nvSpPr>
        <p:spPr>
          <a:xfrm>
            <a:off x="8295526" y="1221368"/>
            <a:ext cx="736742" cy="320051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4760258" y="1231640"/>
            <a:ext cx="2783541" cy="3200342"/>
          </a:xfrm>
          <a:prstGeom prst="rect">
            <a:avLst/>
          </a:prstGeom>
          <a:solidFill>
            <a:srgbClr val="FFFF00">
              <a:alpha val="15000"/>
            </a:srgbClr>
          </a:solidFill>
          <a:ln w="508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297847" y="1246790"/>
            <a:ext cx="8728219" cy="3190242"/>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3589998" y="2110085"/>
            <a:ext cx="1963999" cy="1569660"/>
          </a:xfrm>
          <a:prstGeom prst="rect">
            <a:avLst/>
          </a:prstGeom>
          <a:noFill/>
        </p:spPr>
        <p:txBody>
          <a:bodyPr wrap="none" lIns="91440" tIns="45720" rIns="91440" bIns="45720">
            <a:spAutoFit/>
          </a:bodyPr>
          <a:lstStyle/>
          <a:p>
            <a:pPr algn="ctr"/>
            <a:r>
              <a:rPr lang="en-US" altLang="zh-CN" sz="9600" b="1" dirty="0" smtClean="0">
                <a:ln w="0"/>
                <a:solidFill>
                  <a:srgbClr val="FF0000"/>
                </a:solidFill>
                <a:effectLst>
                  <a:reflection blurRad="6350" stA="53000" endA="300" endPos="35500" dir="5400000" sy="-90000" algn="bl" rotWithShape="0"/>
                </a:effectLst>
              </a:rPr>
              <a:t>8%</a:t>
            </a:r>
            <a:endParaRPr lang="zh-CN" altLang="en-US" sz="9600" b="1" dirty="0">
              <a:ln w="0"/>
              <a:solidFill>
                <a:srgbClr val="FF0000"/>
              </a:solidFill>
              <a:effectLst>
                <a:reflection blurRad="6350" stA="53000" endA="300" endPos="35500" dir="5400000" sy="-90000" algn="bl" rotWithShape="0"/>
              </a:effectLst>
            </a:endParaRPr>
          </a:p>
        </p:txBody>
      </p:sp>
      <p:sp>
        <p:nvSpPr>
          <p:cNvPr id="10" name="Shape 420"/>
          <p:cNvSpPr txBox="1"/>
          <p:nvPr/>
        </p:nvSpPr>
        <p:spPr>
          <a:xfrm>
            <a:off x="2916475" y="4425286"/>
            <a:ext cx="3490962" cy="370816"/>
          </a:xfrm>
          <a:prstGeom prst="rect">
            <a:avLst/>
          </a:prstGeom>
          <a:noFill/>
          <a:ln>
            <a:noFill/>
          </a:ln>
        </p:spPr>
        <p:txBody>
          <a:bodyPr lIns="91425" tIns="91425" rIns="91425" bIns="91425" anchor="t" anchorCtr="0">
            <a:noAutofit/>
          </a:bodyPr>
          <a:lstStyle/>
          <a:p>
            <a:pPr algn="ctr">
              <a:buClr>
                <a:schemeClr val="dk1"/>
              </a:buClr>
              <a:buSzPct val="91666"/>
            </a:pPr>
            <a:r>
              <a:rPr lang="zh-CN" altLang="en-US" sz="1200" dirty="0" smtClean="0">
                <a:solidFill>
                  <a:schemeClr val="tx1"/>
                </a:solidFill>
                <a:latin typeface="+mn-ea"/>
                <a:ea typeface="+mn-ea"/>
                <a:cs typeface="Roboto Slab"/>
                <a:sym typeface="Roboto Slab"/>
              </a:rPr>
              <a:t>表</a:t>
            </a:r>
            <a:r>
              <a:rPr lang="en-US" altLang="zh-CN" sz="1200" dirty="0" smtClean="0">
                <a:solidFill>
                  <a:schemeClr val="tx1"/>
                </a:solidFill>
                <a:latin typeface="+mn-ea"/>
                <a:ea typeface="+mn-ea"/>
                <a:cs typeface="Roboto Slab"/>
                <a:sym typeface="Roboto Slab"/>
              </a:rPr>
              <a:t>3</a:t>
            </a:r>
            <a:r>
              <a:rPr lang="zh-CN" altLang="en-US" sz="1200" dirty="0" smtClean="0">
                <a:solidFill>
                  <a:schemeClr val="tx1"/>
                </a:solidFill>
                <a:latin typeface="+mn-ea"/>
                <a:ea typeface="+mn-ea"/>
                <a:cs typeface="Roboto Slab"/>
                <a:sym typeface="Roboto Slab"/>
              </a:rPr>
              <a:t> </a:t>
            </a:r>
            <a:r>
              <a:rPr lang="en-US" altLang="zh-CN" sz="1200" dirty="0" smtClean="0">
                <a:solidFill>
                  <a:schemeClr val="tx1"/>
                </a:solidFill>
                <a:latin typeface="+mn-ea"/>
                <a:ea typeface="+mn-ea"/>
                <a:cs typeface="Roboto Slab"/>
                <a:sym typeface="Roboto Slab"/>
              </a:rPr>
              <a:t>Quick</a:t>
            </a:r>
            <a:r>
              <a:rPr lang="zh-CN" altLang="en-US" sz="1200" dirty="0" smtClean="0">
                <a:solidFill>
                  <a:schemeClr val="tx1"/>
                </a:solidFill>
                <a:latin typeface="+mn-ea"/>
                <a:ea typeface="+mn-ea"/>
                <a:cs typeface="Roboto Slab"/>
                <a:sym typeface="Roboto Slab"/>
              </a:rPr>
              <a:t> </a:t>
            </a:r>
            <a:r>
              <a:rPr lang="en-US" altLang="zh-CN" sz="1200" dirty="0" smtClean="0">
                <a:solidFill>
                  <a:schemeClr val="tx1"/>
                </a:solidFill>
                <a:latin typeface="+mn-ea"/>
                <a:cs typeface="Roboto Slab"/>
                <a:sym typeface="Roboto Slab"/>
              </a:rPr>
              <a:t>PCA-Hub</a:t>
            </a:r>
            <a:r>
              <a:rPr lang="zh-CN" altLang="en-US" sz="1200" dirty="0" smtClean="0">
                <a:solidFill>
                  <a:schemeClr val="tx1"/>
                </a:solidFill>
                <a:latin typeface="+mn-ea"/>
                <a:cs typeface="Roboto Slab"/>
                <a:sym typeface="Roboto Slab"/>
              </a:rPr>
              <a:t>在</a:t>
            </a:r>
            <a:r>
              <a:rPr lang="zh-CN" altLang="en-US" sz="1200" dirty="0" smtClean="0">
                <a:solidFill>
                  <a:schemeClr val="tx1"/>
                </a:solidFill>
                <a:latin typeface="+mn-ea"/>
                <a:ea typeface="+mn-ea"/>
                <a:cs typeface="Roboto Slab"/>
                <a:sym typeface="Roboto Slab"/>
              </a:rPr>
              <a:t>真实数据集上的轮廓</a:t>
            </a:r>
            <a:r>
              <a:rPr lang="zh-CN" altLang="en-US" sz="1200" dirty="0">
                <a:solidFill>
                  <a:schemeClr val="tx1"/>
                </a:solidFill>
                <a:latin typeface="+mn-ea"/>
                <a:ea typeface="+mn-ea"/>
                <a:cs typeface="Roboto Slab"/>
                <a:sym typeface="Roboto Slab"/>
              </a:rPr>
              <a:t>系数</a:t>
            </a:r>
            <a:endParaRPr sz="1200" dirty="0">
              <a:solidFill>
                <a:srgbClr val="3B8D61"/>
              </a:solidFill>
              <a:latin typeface="Roboto Slab"/>
              <a:ea typeface="Roboto Slab"/>
              <a:cs typeface="Roboto Slab"/>
              <a:sym typeface="Roboto Slab"/>
            </a:endParaRPr>
          </a:p>
        </p:txBody>
      </p:sp>
    </p:spTree>
    <p:extLst>
      <p:ext uri="{BB962C8B-B14F-4D97-AF65-F5344CB8AC3E}">
        <p14:creationId xmlns:p14="http://schemas.microsoft.com/office/powerpoint/2010/main" val="149564170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xit" presetSubtype="32" fill="hold" grpId="1" nodeType="clickEffect">
                                  <p:stCondLst>
                                    <p:cond delay="0"/>
                                  </p:stCondLst>
                                  <p:childTnLst>
                                    <p:anim calcmode="lin" valueType="num">
                                      <p:cBhvr>
                                        <p:cTn id="12" dur="500"/>
                                        <p:tgtEl>
                                          <p:spTgt spid="7"/>
                                        </p:tgtEl>
                                        <p:attrNameLst>
                                          <p:attrName>ppt_w</p:attrName>
                                        </p:attrNameLst>
                                      </p:cBhvr>
                                      <p:tavLst>
                                        <p:tav tm="0">
                                          <p:val>
                                            <p:strVal val="ppt_w"/>
                                          </p:val>
                                        </p:tav>
                                        <p:tav tm="100000">
                                          <p:val>
                                            <p:fltVal val="0"/>
                                          </p:val>
                                        </p:tav>
                                      </p:tavLst>
                                    </p:anim>
                                    <p:anim calcmode="lin" valueType="num">
                                      <p:cBhvr>
                                        <p:cTn id="13" dur="500"/>
                                        <p:tgtEl>
                                          <p:spTgt spid="7"/>
                                        </p:tgtEl>
                                        <p:attrNameLst>
                                          <p:attrName>ppt_h</p:attrName>
                                        </p:attrNameLst>
                                      </p:cBhvr>
                                      <p:tavLst>
                                        <p:tav tm="0">
                                          <p:val>
                                            <p:strVal val="ppt_h"/>
                                          </p:val>
                                        </p:tav>
                                        <p:tav tm="100000">
                                          <p:val>
                                            <p:fltVal val="0"/>
                                          </p:val>
                                        </p:tav>
                                      </p:tavLst>
                                    </p:anim>
                                    <p:set>
                                      <p:cBhvr>
                                        <p:cTn id="14" dur="1" fill="hold">
                                          <p:stCondLst>
                                            <p:cond delay="499"/>
                                          </p:stCondLst>
                                        </p:cTn>
                                        <p:tgtEl>
                                          <p:spTgt spid="7"/>
                                        </p:tgtEl>
                                        <p:attrNameLst>
                                          <p:attrName>style.visibility</p:attrName>
                                        </p:attrNameLst>
                                      </p:cBhvr>
                                      <p:to>
                                        <p:strVal val="hidden"/>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par>
                          <p:cTn id="18" fill="hold">
                            <p:stCondLst>
                              <p:cond delay="500"/>
                            </p:stCondLst>
                            <p:childTnLst>
                              <p:par>
                                <p:cTn id="19" presetID="23" presetClass="entr" presetSubtype="16"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5" y="27293"/>
            <a:ext cx="3208799" cy="1028700"/>
          </a:xfrm>
          <a:prstGeom prst="rect">
            <a:avLst/>
          </a:prstGeom>
        </p:spPr>
        <p:txBody>
          <a:bodyPr lIns="91425" tIns="91425" rIns="91425" bIns="91425" anchor="ctr" anchorCtr="0">
            <a:noAutofit/>
          </a:bodyPr>
          <a:lstStyle/>
          <a:p>
            <a:pPr lvl="0"/>
            <a:r>
              <a:rPr lang="zh-CN" altLang="en-US" dirty="0"/>
              <a:t>搜寻</a:t>
            </a:r>
            <a:r>
              <a:rPr lang="en-US" altLang="zh-CN" dirty="0"/>
              <a:t>k</a:t>
            </a:r>
            <a:r>
              <a:rPr lang="zh-CN" altLang="en-US" dirty="0"/>
              <a:t>个主成分的速度 </a:t>
            </a:r>
            <a:endParaRPr lang="en" dirty="0"/>
          </a:p>
        </p:txBody>
      </p:sp>
      <p:sp>
        <p:nvSpPr>
          <p:cNvPr id="2" name="TextBox 1"/>
          <p:cNvSpPr txBox="1"/>
          <p:nvPr/>
        </p:nvSpPr>
        <p:spPr>
          <a:xfrm>
            <a:off x="4478694" y="1231641"/>
            <a:ext cx="184731" cy="307777"/>
          </a:xfrm>
          <a:prstGeom prst="rect">
            <a:avLst/>
          </a:prstGeom>
          <a:noFill/>
        </p:spPr>
        <p:txBody>
          <a:bodyPr wrap="none" rtlCol="0">
            <a:spAutoFit/>
          </a:bodyPr>
          <a:lstStyle/>
          <a:p>
            <a:endParaRPr lang="en-US" dirty="0"/>
          </a:p>
        </p:txBody>
      </p:sp>
      <p:sp>
        <p:nvSpPr>
          <p:cNvPr id="5" name="Shape 191"/>
          <p:cNvSpPr txBox="1">
            <a:spLocks noGrp="1"/>
          </p:cNvSpPr>
          <p:nvPr>
            <p:ph type="body" idx="1"/>
          </p:nvPr>
        </p:nvSpPr>
        <p:spPr>
          <a:xfrm>
            <a:off x="1146025" y="1444527"/>
            <a:ext cx="6867819" cy="3152699"/>
          </a:xfrm>
          <a:prstGeom prst="rect">
            <a:avLst/>
          </a:prstGeom>
        </p:spPr>
        <p:txBody>
          <a:bodyPr lIns="91425" tIns="91425" rIns="91425" bIns="91425" anchor="t" anchorCtr="0">
            <a:noAutofit/>
          </a:bodyPr>
          <a:lstStyle/>
          <a:p>
            <a:pPr marL="457200" indent="-457200">
              <a:lnSpc>
                <a:spcPct val="150000"/>
              </a:lnSpc>
            </a:pPr>
            <a:r>
              <a:rPr lang="zh-CN" altLang="zh-CN" sz="2000" dirty="0"/>
              <a:t>实验数据来源于加州大学尔湾分校（</a:t>
            </a:r>
            <a:r>
              <a:rPr lang="en-US" altLang="zh-CN" sz="2000" dirty="0"/>
              <a:t>UCI</a:t>
            </a:r>
            <a:r>
              <a:rPr lang="zh-CN" altLang="zh-CN" sz="2000" dirty="0"/>
              <a:t>）机器</a:t>
            </a:r>
            <a:r>
              <a:rPr lang="zh-CN" altLang="zh-CN" sz="2000" dirty="0" smtClean="0"/>
              <a:t>学习库</a:t>
            </a:r>
            <a:r>
              <a:rPr lang="zh-CN" altLang="en-US" sz="2000" dirty="0" smtClean="0"/>
              <a:t>；</a:t>
            </a:r>
            <a:endParaRPr lang="en-US" altLang="zh-CN" sz="2000" dirty="0" smtClean="0"/>
          </a:p>
          <a:p>
            <a:pPr marL="457200" indent="-457200">
              <a:lnSpc>
                <a:spcPct val="150000"/>
              </a:lnSpc>
            </a:pPr>
            <a:r>
              <a:rPr kumimoji="1" lang="en-US" altLang="zh-CN" dirty="0"/>
              <a:t>Quick</a:t>
            </a:r>
            <a:r>
              <a:rPr kumimoji="1" lang="zh-CN" altLang="en-US" dirty="0"/>
              <a:t> </a:t>
            </a:r>
            <a:r>
              <a:rPr lang="en-US" altLang="zh-CN" sz="2000" dirty="0" smtClean="0"/>
              <a:t>PCA-Hub</a:t>
            </a:r>
            <a:r>
              <a:rPr lang="zh-CN" altLang="en-US" sz="2000" dirty="0"/>
              <a:t>聚类</a:t>
            </a:r>
            <a:r>
              <a:rPr lang="zh-CN" altLang="en-US" sz="2000" dirty="0" smtClean="0"/>
              <a:t>算法的近邻数为最优的</a:t>
            </a:r>
            <a:r>
              <a:rPr lang="en-US" altLang="zh-CN" sz="2000" dirty="0" smtClean="0"/>
              <a:t>k</a:t>
            </a:r>
            <a:r>
              <a:rPr lang="zh-CN" altLang="en-US" sz="2000" dirty="0" smtClean="0"/>
              <a:t>值；</a:t>
            </a:r>
            <a:endParaRPr lang="en-US" altLang="zh-CN" sz="2000" dirty="0" smtClean="0"/>
          </a:p>
          <a:p>
            <a:pPr marL="457200" indent="-457200">
              <a:lnSpc>
                <a:spcPct val="150000"/>
              </a:lnSpc>
            </a:pPr>
            <a:r>
              <a:rPr kumimoji="1" lang="en-US" altLang="zh-CN" dirty="0"/>
              <a:t>Quick</a:t>
            </a:r>
            <a:r>
              <a:rPr kumimoji="1" lang="zh-CN" altLang="en-US" dirty="0"/>
              <a:t> </a:t>
            </a:r>
            <a:r>
              <a:rPr lang="en-US" altLang="zh-CN" sz="2000" dirty="0" smtClean="0"/>
              <a:t>PCA-Hub</a:t>
            </a:r>
            <a:r>
              <a:rPr lang="zh-CN" altLang="en-US" sz="2000" dirty="0" smtClean="0"/>
              <a:t>聚类算法重复迭代</a:t>
            </a:r>
            <a:r>
              <a:rPr lang="en-US" altLang="zh-CN" sz="2000" dirty="0" smtClean="0"/>
              <a:t>50</a:t>
            </a:r>
            <a:r>
              <a:rPr lang="zh-CN" altLang="en-US" sz="2000" dirty="0" smtClean="0"/>
              <a:t>次</a:t>
            </a:r>
            <a:endParaRPr lang="en-US" altLang="zh-CN" sz="2000" dirty="0" smtClean="0"/>
          </a:p>
          <a:p>
            <a:pPr marL="457200" indent="-457200">
              <a:lnSpc>
                <a:spcPct val="150000"/>
              </a:lnSpc>
            </a:pPr>
            <a:r>
              <a:rPr lang="zh-CN" altLang="en-US" sz="2000" dirty="0" smtClean="0"/>
              <a:t>偏度下降的阈值为初始偏度的</a:t>
            </a:r>
            <a:r>
              <a:rPr lang="en-US" altLang="zh-CN" sz="2000" dirty="0" smtClean="0"/>
              <a:t>80%</a:t>
            </a:r>
            <a:r>
              <a:rPr lang="zh-CN" altLang="en-US" sz="2000" dirty="0" smtClean="0"/>
              <a:t>；</a:t>
            </a:r>
            <a:endParaRPr lang="en-US" altLang="zh-CN" sz="2000" dirty="0" smtClean="0"/>
          </a:p>
          <a:p>
            <a:pPr marL="457200" indent="-457200">
              <a:lnSpc>
                <a:spcPct val="150000"/>
              </a:lnSpc>
            </a:pPr>
            <a:r>
              <a:rPr lang="en-US" altLang="zh-CN" dirty="0" smtClean="0"/>
              <a:t>p</a:t>
            </a:r>
            <a:r>
              <a:rPr lang="zh-CN" altLang="en-US" dirty="0" smtClean="0"/>
              <a:t>等分为原始维数的</a:t>
            </a:r>
            <a:r>
              <a:rPr lang="en-US" altLang="zh-CN" dirty="0" smtClean="0"/>
              <a:t>1/10</a:t>
            </a:r>
            <a:r>
              <a:rPr lang="zh-CN" altLang="en-US" dirty="0" smtClean="0"/>
              <a:t>，</a:t>
            </a:r>
            <a:r>
              <a:rPr lang="en-US" altLang="zh-CN" dirty="0" smtClean="0"/>
              <a:t>q</a:t>
            </a:r>
            <a:r>
              <a:rPr lang="zh-CN" altLang="en-US" dirty="0" smtClean="0"/>
              <a:t>等分为原始维数的</a:t>
            </a:r>
            <a:r>
              <a:rPr lang="en-US" altLang="zh-CN" dirty="0" smtClean="0"/>
              <a:t>1/20</a:t>
            </a:r>
            <a:endParaRPr lang="en-US" altLang="zh-CN" sz="2000" dirty="0" smtClean="0"/>
          </a:p>
          <a:p>
            <a:pPr marL="457200" indent="-457200">
              <a:lnSpc>
                <a:spcPct val="150000"/>
              </a:lnSpc>
            </a:pPr>
            <a:r>
              <a:rPr lang="zh-CN" altLang="en-US" sz="2000" dirty="0" smtClean="0"/>
              <a:t>采用的聚类评估标准为轮廓系数。</a:t>
            </a:r>
            <a:endParaRPr lang="en-US" altLang="zh-CN" sz="2000" dirty="0"/>
          </a:p>
        </p:txBody>
      </p:sp>
      <p:sp>
        <p:nvSpPr>
          <p:cNvPr id="6" name="TextBox 15"/>
          <p:cNvSpPr txBox="1"/>
          <p:nvPr/>
        </p:nvSpPr>
        <p:spPr>
          <a:xfrm>
            <a:off x="297847" y="331315"/>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03</a:t>
            </a:r>
            <a:endParaRPr lang="en-US" sz="2000" b="1" dirty="0">
              <a:solidFill>
                <a:schemeClr val="bg1"/>
              </a:solidFill>
              <a:latin typeface="Roboto Slab" charset="0"/>
              <a:ea typeface="Roboto Slab" charset="0"/>
              <a:cs typeface="Roboto Slab" charset="0"/>
            </a:endParaRPr>
          </a:p>
        </p:txBody>
      </p:sp>
    </p:spTree>
    <p:extLst>
      <p:ext uri="{BB962C8B-B14F-4D97-AF65-F5344CB8AC3E}">
        <p14:creationId xmlns:p14="http://schemas.microsoft.com/office/powerpoint/2010/main" val="899855341"/>
      </p:ext>
    </p:extLst>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5" y="27293"/>
            <a:ext cx="3208799" cy="1028700"/>
          </a:xfrm>
          <a:prstGeom prst="rect">
            <a:avLst/>
          </a:prstGeom>
        </p:spPr>
        <p:txBody>
          <a:bodyPr lIns="91425" tIns="91425" rIns="91425" bIns="91425" anchor="ctr" anchorCtr="0">
            <a:noAutofit/>
          </a:bodyPr>
          <a:lstStyle/>
          <a:p>
            <a:pPr lvl="0"/>
            <a:r>
              <a:rPr lang="zh-CN" altLang="en-US" dirty="0"/>
              <a:t>搜寻</a:t>
            </a:r>
            <a:r>
              <a:rPr lang="en-US" altLang="zh-CN" dirty="0"/>
              <a:t>k</a:t>
            </a:r>
            <a:r>
              <a:rPr lang="zh-CN" altLang="en-US" dirty="0"/>
              <a:t>个主成分的速度 </a:t>
            </a:r>
            <a:endParaRPr lang="en" dirty="0"/>
          </a:p>
        </p:txBody>
      </p:sp>
      <p:sp>
        <p:nvSpPr>
          <p:cNvPr id="2" name="TextBox 1"/>
          <p:cNvSpPr txBox="1"/>
          <p:nvPr/>
        </p:nvSpPr>
        <p:spPr>
          <a:xfrm>
            <a:off x="4478694" y="1231641"/>
            <a:ext cx="184731" cy="307777"/>
          </a:xfrm>
          <a:prstGeom prst="rect">
            <a:avLst/>
          </a:prstGeom>
          <a:noFill/>
        </p:spPr>
        <p:txBody>
          <a:bodyPr wrap="none" rtlCol="0">
            <a:spAutoFit/>
          </a:bodyPr>
          <a:lstStyle/>
          <a:p>
            <a:endParaRPr lang="en-US" dirty="0"/>
          </a:p>
        </p:txBody>
      </p:sp>
      <mc:AlternateContent xmlns:mc="http://schemas.openxmlformats.org/markup-compatibility/2006">
        <mc:Choice xmlns:a14="http://schemas.microsoft.com/office/drawing/2010/main" Requires="a14">
          <p:graphicFrame>
            <p:nvGraphicFramePr>
              <p:cNvPr id="5" name="Table 3"/>
              <p:cNvGraphicFramePr>
                <a:graphicFrameLocks noGrp="1"/>
              </p:cNvGraphicFramePr>
              <p:nvPr>
                <p:extLst>
                  <p:ext uri="{D42A27DB-BD31-4B8C-83A1-F6EECF244321}">
                    <p14:modId xmlns:p14="http://schemas.microsoft.com/office/powerpoint/2010/main" val="1543566996"/>
                  </p:ext>
                </p:extLst>
              </p:nvPr>
            </p:nvGraphicFramePr>
            <p:xfrm>
              <a:off x="304443" y="1110620"/>
              <a:ext cx="8675171" cy="3597556"/>
            </p:xfrm>
            <a:graphic>
              <a:graphicData uri="http://schemas.openxmlformats.org/drawingml/2006/table">
                <a:tbl>
                  <a:tblPr/>
                  <a:tblGrid>
                    <a:gridCol w="852752"/>
                    <a:gridCol w="724551"/>
                    <a:gridCol w="788652"/>
                    <a:gridCol w="788652"/>
                    <a:gridCol w="788652"/>
                    <a:gridCol w="788652"/>
                    <a:gridCol w="788652"/>
                    <a:gridCol w="788652"/>
                    <a:gridCol w="788652"/>
                    <a:gridCol w="788652"/>
                    <a:gridCol w="788652"/>
                  </a:tblGrid>
                  <a:tr h="416224">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数据集</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样本数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altLang="en-US" sz="1200" b="1" kern="100" dirty="0" smtClean="0">
                              <a:solidFill>
                                <a:schemeClr val="bg1">
                                  <a:lumMod val="95000"/>
                                </a:schemeClr>
                              </a:solidFill>
                              <a:effectLst/>
                              <a:latin typeface="Times New Roman" charset="0"/>
                              <a:ea typeface="Times New Roman" charset="0"/>
                              <a:cs typeface="Times New Roman" charset="0"/>
                            </a:rPr>
                            <a:t>原始</a:t>
                          </a:r>
                          <a:r>
                            <a:rPr lang="zh-CN" sz="1200" b="1" kern="100" dirty="0" smtClean="0">
                              <a:solidFill>
                                <a:schemeClr val="bg1">
                                  <a:lumMod val="95000"/>
                                </a:schemeClr>
                              </a:solidFill>
                              <a:effectLst/>
                              <a:latin typeface="Times New Roman" charset="0"/>
                              <a:ea typeface="Times New Roman" charset="0"/>
                              <a:cs typeface="Times New Roman" charset="0"/>
                            </a:rPr>
                            <a:t>维数</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簇的个数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200" b="1" i="1" kern="100" smtClean="0">
                                        <a:solidFill>
                                          <a:schemeClr val="bg1">
                                            <a:lumMod val="95000"/>
                                          </a:schemeClr>
                                        </a:solidFill>
                                        <a:effectLst/>
                                        <a:latin typeface="Cambria Math" charset="0"/>
                                        <a:ea typeface="Times New Roman" charset="0"/>
                                        <a:cs typeface="Times New Roman" charset="0"/>
                                      </a:rPr>
                                    </m:ctrlPr>
                                  </m:sSubPr>
                                  <m:e>
                                    <m:r>
                                      <a:rPr lang="en-US" sz="1200" b="1" i="1" kern="100">
                                        <a:solidFill>
                                          <a:schemeClr val="bg1">
                                            <a:lumMod val="95000"/>
                                          </a:schemeClr>
                                        </a:solidFill>
                                        <a:effectLst/>
                                        <a:latin typeface="Cambria Math" charset="0"/>
                                        <a:ea typeface="Times New Roman" charset="0"/>
                                        <a:cs typeface="Times New Roman" charset="0"/>
                                      </a:rPr>
                                      <m:t>𝑺</m:t>
                                    </m:r>
                                  </m:e>
                                  <m:sub>
                                    <m:sSub>
                                      <m:sSubPr>
                                        <m:ctrlPr>
                                          <a:rPr lang="zh-CN" sz="1200" b="1" i="1" kern="100">
                                            <a:solidFill>
                                              <a:schemeClr val="bg1">
                                                <a:lumMod val="95000"/>
                                              </a:schemeClr>
                                            </a:solidFill>
                                            <a:effectLst/>
                                            <a:latin typeface="Cambria Math" charset="0"/>
                                            <a:ea typeface="Times New Roman" charset="0"/>
                                            <a:cs typeface="Times New Roman" charset="0"/>
                                          </a:rPr>
                                        </m:ctrlPr>
                                      </m:sSubPr>
                                      <m:e>
                                        <m:r>
                                          <a:rPr lang="en-US" sz="1200" b="1" i="1" kern="100">
                                            <a:solidFill>
                                              <a:schemeClr val="bg1">
                                                <a:lumMod val="95000"/>
                                              </a:schemeClr>
                                            </a:solidFill>
                                            <a:effectLst/>
                                            <a:latin typeface="Cambria Math" charset="0"/>
                                            <a:ea typeface="Times New Roman" charset="0"/>
                                            <a:cs typeface="Times New Roman" charset="0"/>
                                          </a:rPr>
                                          <m:t>𝑵</m:t>
                                        </m:r>
                                      </m:e>
                                      <m:sub>
                                        <m:r>
                                          <a:rPr lang="en-US" sz="1200" b="1" i="1" kern="100">
                                            <a:solidFill>
                                              <a:schemeClr val="bg1">
                                                <a:lumMod val="95000"/>
                                              </a:schemeClr>
                                            </a:solidFill>
                                            <a:effectLst/>
                                            <a:latin typeface="Cambria Math" charset="0"/>
                                            <a:ea typeface="Times New Roman" charset="0"/>
                                            <a:cs typeface="Times New Roman" charset="0"/>
                                          </a:rPr>
                                          <m:t>𝟏𝟎</m:t>
                                        </m:r>
                                      </m:sub>
                                    </m:sSub>
                                  </m:sub>
                                </m:sSub>
                              </m:oMath>
                            </m:oMathPara>
                          </a14:m>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a:solidFill>
                                <a:schemeClr val="bg1">
                                  <a:lumMod val="95000"/>
                                </a:schemeClr>
                              </a:solidFill>
                              <a:effectLst/>
                              <a:latin typeface="Times New Roman" charset="0"/>
                              <a:ea typeface="Times New Roman" charset="0"/>
                              <a:cs typeface="Times New Roman" charset="0"/>
                            </a:rPr>
                            <a:t>距离度量</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a:solidFill>
                                <a:schemeClr val="bg1">
                                  <a:lumMod val="95000"/>
                                </a:schemeClr>
                              </a:solidFill>
                              <a:effectLst/>
                              <a:latin typeface="Times New Roman" charset="0"/>
                              <a:ea typeface="Times New Roman" charset="0"/>
                              <a:cs typeface="Times New Roman" charset="0"/>
                            </a:rPr>
                            <a:t>PH-KM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altLang="en-US" sz="1200" b="1" kern="100" dirty="0" smtClean="0">
                              <a:solidFill>
                                <a:schemeClr val="bg1"/>
                              </a:solidFill>
                              <a:effectLst/>
                              <a:latin typeface="Times New Roman" charset="0"/>
                              <a:ea typeface="Times New Roman" charset="0"/>
                              <a:cs typeface="Times New Roman" charset="0"/>
                            </a:rPr>
                            <a:t>降维后的</a:t>
                          </a:r>
                          <a:endParaRPr lang="en-US" altLang="zh-CN" sz="1200" b="1" kern="100" dirty="0" smtClean="0">
                            <a:solidFill>
                              <a:schemeClr val="bg1"/>
                            </a:solidFill>
                            <a:effectLst/>
                            <a:latin typeface="Times New Roman" charset="0"/>
                            <a:ea typeface="Times New Roman" charset="0"/>
                            <a:cs typeface="Times New Roman" charset="0"/>
                          </a:endParaRPr>
                        </a:p>
                        <a:p>
                          <a:pPr algn="ctr">
                            <a:spcAft>
                              <a:spcPts val="0"/>
                            </a:spcAft>
                          </a:pPr>
                          <a:r>
                            <a:rPr lang="zh-CN" altLang="zh-CN" sz="1200" b="1" kern="100" dirty="0" smtClean="0">
                              <a:solidFill>
                                <a:schemeClr val="bg1"/>
                              </a:solidFill>
                              <a:effectLst/>
                              <a:latin typeface="Times New Roman" charset="0"/>
                              <a:ea typeface="Times New Roman" charset="0"/>
                              <a:cs typeface="Times New Roman" charset="0"/>
                            </a:rPr>
                            <a:t>维数</a:t>
                          </a:r>
                          <a:endParaRPr lang="zh-CN" altLang="zh-CN" sz="1600" b="1" kern="100" dirty="0" smtClean="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Q PH-KM</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050" b="1" kern="100" dirty="0">
                              <a:solidFill>
                                <a:schemeClr val="bg1"/>
                              </a:solidFill>
                              <a:effectLst/>
                              <a:latin typeface="Times New Roman" charset="0"/>
                              <a:ea typeface="Times New Roman" charset="0"/>
                              <a:cs typeface="Times New Roman" charset="0"/>
                            </a:rPr>
                            <a:t>迭代数</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altLang="en-US" sz="1050" b="1" kern="100" dirty="0" smtClean="0">
                              <a:solidFill>
                                <a:schemeClr val="bg1"/>
                              </a:solidFill>
                              <a:effectLst/>
                              <a:latin typeface="Times New Roman" charset="0"/>
                              <a:ea typeface="Times New Roman" charset="0"/>
                              <a:cs typeface="Times New Roman" charset="0"/>
                            </a:rPr>
                            <a:t>降维后的</a:t>
                          </a:r>
                          <a:endParaRPr lang="en-US" altLang="zh-CN" sz="1050" b="1" kern="100" dirty="0" smtClean="0">
                            <a:solidFill>
                              <a:schemeClr val="bg1"/>
                            </a:solidFill>
                            <a:effectLst/>
                            <a:latin typeface="Times New Roman" charset="0"/>
                            <a:ea typeface="Times New Roman" charset="0"/>
                            <a:cs typeface="Times New Roman" charset="0"/>
                          </a:endParaRPr>
                        </a:p>
                        <a:p>
                          <a:pPr algn="ctr">
                            <a:spcAft>
                              <a:spcPts val="0"/>
                            </a:spcAft>
                          </a:pPr>
                          <a:r>
                            <a:rPr lang="zh-CN" sz="1050" b="1" kern="100" dirty="0" smtClean="0">
                              <a:solidFill>
                                <a:schemeClr val="bg1"/>
                              </a:solidFill>
                              <a:effectLst/>
                              <a:latin typeface="Times New Roman" charset="0"/>
                              <a:ea typeface="Times New Roman" charset="0"/>
                              <a:cs typeface="Times New Roman" charset="0"/>
                            </a:rPr>
                            <a:t>维数</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r>
                  <a:tr h="530222">
                    <a:tc>
                      <a:txBody>
                        <a:bodyPr/>
                        <a:lstStyle/>
                        <a:p>
                          <a:pPr algn="ctr">
                            <a:lnSpc>
                              <a:spcPts val="2000"/>
                            </a:lnSpc>
                            <a:spcAft>
                              <a:spcPts val="0"/>
                            </a:spcAft>
                          </a:pPr>
                          <a:r>
                            <a:rPr lang="en-US" sz="1200" b="0" kern="100" dirty="0" err="1">
                              <a:solidFill>
                                <a:schemeClr val="bg1">
                                  <a:lumMod val="95000"/>
                                </a:schemeClr>
                              </a:solidFill>
                              <a:effectLst/>
                              <a:latin typeface="Times New Roman" charset="0"/>
                              <a:ea typeface="Times New Roman" charset="0"/>
                              <a:cs typeface="Times New Roman" charset="0"/>
                            </a:rPr>
                            <a:t>parkinsons</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195</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0.73</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0.88</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200" b="0" kern="100" dirty="0" smtClean="0">
                              <a:solidFill>
                                <a:schemeClr val="bg1"/>
                              </a:solidFill>
                              <a:effectLst/>
                              <a:latin typeface="Times New Roman" charset="0"/>
                              <a:ea typeface="Times New Roman" charset="0"/>
                              <a:cs typeface="Times New Roman" charset="0"/>
                            </a:rPr>
                            <a:t>21</a:t>
                          </a:r>
                          <a:endParaRPr lang="zh-CN" sz="1200" b="0"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0.61</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7</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050" b="1" kern="100" dirty="0" smtClean="0">
                              <a:solidFill>
                                <a:schemeClr val="bg1"/>
                              </a:solidFill>
                              <a:effectLst/>
                              <a:latin typeface="Times New Roman" charset="0"/>
                              <a:ea typeface="Times New Roman" charset="0"/>
                              <a:cs typeface="Times New Roman" charset="0"/>
                            </a:rPr>
                            <a:t>15</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530222">
                    <a:tc>
                      <a:txBody>
                        <a:bodyPr/>
                        <a:lstStyle/>
                        <a:p>
                          <a:pPr algn="ctr">
                            <a:lnSpc>
                              <a:spcPts val="2000"/>
                            </a:lnSpc>
                            <a:spcAft>
                              <a:spcPts val="0"/>
                            </a:spcAft>
                          </a:pPr>
                          <a:r>
                            <a:rPr lang="en-US" sz="1200" b="0" kern="100" dirty="0" err="1">
                              <a:solidFill>
                                <a:schemeClr val="bg1">
                                  <a:lumMod val="95000"/>
                                </a:schemeClr>
                              </a:solidFill>
                              <a:effectLst/>
                              <a:latin typeface="Times New Roman" charset="0"/>
                              <a:ea typeface="Times New Roman" charset="0"/>
                              <a:cs typeface="Times New Roman" charset="0"/>
                            </a:rPr>
                            <a:t>wpbc</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198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33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0.86</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l</a:t>
                          </a:r>
                          <a:r>
                            <a:rPr lang="en-US" sz="1200" b="0" kern="100" baseline="-25000" dirty="0">
                              <a:solidFill>
                                <a:schemeClr val="bg1">
                                  <a:lumMod val="95000"/>
                                </a:schemeClr>
                              </a:solidFill>
                              <a:effectLst/>
                              <a:latin typeface="Times New Roman" charset="0"/>
                              <a:ea typeface="Times New Roman" charset="0"/>
                              <a:cs typeface="Times New Roman" charset="0"/>
                            </a:rPr>
                            <a:t>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0.31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200" b="0" kern="100" dirty="0" smtClean="0">
                              <a:solidFill>
                                <a:schemeClr val="bg1"/>
                              </a:solidFill>
                              <a:effectLst/>
                              <a:latin typeface="Times New Roman" charset="0"/>
                              <a:ea typeface="Times New Roman" charset="0"/>
                              <a:cs typeface="Times New Roman" charset="0"/>
                            </a:rPr>
                            <a:t>24</a:t>
                          </a:r>
                          <a:endParaRPr lang="zh-CN" sz="1200" b="0"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rgbClr val="FFFF00"/>
                              </a:solidFill>
                              <a:effectLst/>
                              <a:latin typeface="Times New Roman" charset="0"/>
                              <a:ea typeface="Times New Roman" charset="0"/>
                              <a:cs typeface="Times New Roman" charset="0"/>
                            </a:rPr>
                            <a:t>0.51</a:t>
                          </a:r>
                          <a:endParaRPr lang="zh-CN" sz="1200" b="1"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8</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050" b="1" kern="100" dirty="0" smtClean="0">
                              <a:solidFill>
                                <a:schemeClr val="bg1"/>
                              </a:solidFill>
                              <a:effectLst/>
                              <a:latin typeface="Times New Roman" charset="0"/>
                              <a:ea typeface="Times New Roman" charset="0"/>
                              <a:cs typeface="Times New Roman" charset="0"/>
                            </a:rPr>
                            <a:t>22</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530222">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Ionosphere</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351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34</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1.72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l</a:t>
                          </a:r>
                          <a:r>
                            <a:rPr lang="en-US" sz="1200" b="0" kern="100" baseline="-25000" dirty="0">
                              <a:solidFill>
                                <a:schemeClr val="bg1">
                                  <a:lumMod val="95000"/>
                                </a:schemeClr>
                              </a:solidFill>
                              <a:effectLst/>
                              <a:latin typeface="Times New Roman" charset="0"/>
                              <a:ea typeface="Times New Roman" charset="0"/>
                              <a:cs typeface="Times New Roman" charset="0"/>
                            </a:rPr>
                            <a:t>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0.41</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200" b="0" kern="100" dirty="0" smtClean="0">
                              <a:solidFill>
                                <a:schemeClr val="bg1"/>
                              </a:solidFill>
                              <a:effectLst/>
                              <a:latin typeface="Times New Roman" charset="0"/>
                              <a:ea typeface="Times New Roman" charset="0"/>
                              <a:cs typeface="Times New Roman" charset="0"/>
                            </a:rPr>
                            <a:t>23</a:t>
                          </a:r>
                          <a:endParaRPr lang="zh-CN" sz="1200" b="0"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0.40</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8</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050" b="1" kern="100" dirty="0" smtClean="0">
                              <a:solidFill>
                                <a:schemeClr val="bg1"/>
                              </a:solidFill>
                              <a:effectLst/>
                              <a:latin typeface="Times New Roman" charset="0"/>
                              <a:ea typeface="Times New Roman" charset="0"/>
                              <a:cs typeface="Times New Roman" charset="0"/>
                            </a:rPr>
                            <a:t>23</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530222">
                    <a:tc>
                      <a:txBody>
                        <a:bodyPr/>
                        <a:lstStyle/>
                        <a:p>
                          <a:pPr algn="ctr">
                            <a:lnSpc>
                              <a:spcPts val="2000"/>
                            </a:lnSpc>
                            <a:spcAft>
                              <a:spcPts val="0"/>
                            </a:spcAft>
                          </a:pPr>
                          <a:r>
                            <a:rPr lang="en-US" sz="1200" b="0" kern="100" dirty="0">
                              <a:solidFill>
                                <a:schemeClr val="bg1">
                                  <a:lumMod val="95000"/>
                                </a:schemeClr>
                              </a:solidFill>
                              <a:effectLst/>
                              <a:latin typeface="Times New Roman" charset="0"/>
                              <a:ea typeface="Times New Roman" charset="0"/>
                              <a:cs typeface="Times New Roman" charset="0"/>
                            </a:rPr>
                            <a:t>sonar</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60</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1.35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0.22</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altLang="zh-CN" sz="1200" b="0" kern="100" dirty="0" smtClean="0">
                              <a:solidFill>
                                <a:schemeClr val="bg1"/>
                              </a:solidFill>
                              <a:effectLst/>
                              <a:latin typeface="Times New Roman" charset="0"/>
                              <a:ea typeface="Times New Roman" charset="0"/>
                              <a:cs typeface="Times New Roman" charset="0"/>
                            </a:rPr>
                            <a:t>42</a:t>
                          </a:r>
                          <a:endParaRPr lang="zh-CN" sz="1200" b="0"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0.20</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9</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altLang="zh-CN" sz="1050" b="1" kern="100" dirty="0" smtClean="0">
                              <a:solidFill>
                                <a:schemeClr val="bg1"/>
                              </a:solidFill>
                              <a:effectLst/>
                              <a:latin typeface="Times New Roman" charset="0"/>
                              <a:ea typeface="Times New Roman" charset="0"/>
                              <a:cs typeface="Times New Roman" charset="0"/>
                            </a:rPr>
                            <a:t>40</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530222">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musk</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2000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166</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1.33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0.31</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altLang="zh-CN" sz="1200" b="0" kern="100" dirty="0" smtClean="0">
                              <a:solidFill>
                                <a:schemeClr val="bg1"/>
                              </a:solidFill>
                              <a:effectLst/>
                              <a:latin typeface="Times New Roman" charset="0"/>
                              <a:ea typeface="Times New Roman" charset="0"/>
                              <a:cs typeface="Times New Roman" charset="0"/>
                            </a:rPr>
                            <a:t>113</a:t>
                          </a:r>
                          <a:endParaRPr lang="zh-CN" sz="1200" b="0"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0.28</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10</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altLang="zh-CN" sz="1050" b="1" kern="100" dirty="0" smtClean="0">
                              <a:solidFill>
                                <a:schemeClr val="bg1"/>
                              </a:solidFill>
                              <a:effectLst/>
                              <a:latin typeface="Times New Roman" charset="0"/>
                              <a:ea typeface="Times New Roman" charset="0"/>
                              <a:cs typeface="Times New Roman" charset="0"/>
                            </a:rPr>
                            <a:t>59</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530222">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mfeat-factors</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2000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216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0.83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0.24</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altLang="zh-CN" sz="1200" b="0" kern="100" dirty="0" smtClean="0">
                              <a:solidFill>
                                <a:schemeClr val="bg1"/>
                              </a:solidFill>
                              <a:effectLst/>
                              <a:latin typeface="Times New Roman" charset="0"/>
                              <a:ea typeface="Times New Roman" charset="0"/>
                              <a:cs typeface="Times New Roman" charset="0"/>
                            </a:rPr>
                            <a:t>149</a:t>
                          </a:r>
                          <a:endParaRPr lang="zh-CN" sz="1200" b="0"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0.15</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7</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altLang="zh-CN" sz="1050" b="1" kern="100" dirty="0" smtClean="0">
                              <a:solidFill>
                                <a:schemeClr val="bg1"/>
                              </a:solidFill>
                              <a:effectLst/>
                              <a:latin typeface="Times New Roman" charset="0"/>
                              <a:ea typeface="Times New Roman" charset="0"/>
                              <a:cs typeface="Times New Roman" charset="0"/>
                            </a:rPr>
                            <a:t>128</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bl>
              </a:graphicData>
            </a:graphic>
          </p:graphicFrame>
        </mc:Choice>
        <mc:Fallback>
          <p:graphicFrame>
            <p:nvGraphicFramePr>
              <p:cNvPr id="5" name="Table 3"/>
              <p:cNvGraphicFramePr>
                <a:graphicFrameLocks noGrp="1"/>
              </p:cNvGraphicFramePr>
              <p:nvPr>
                <p:extLst>
                  <p:ext uri="{D42A27DB-BD31-4B8C-83A1-F6EECF244321}">
                    <p14:modId xmlns:p14="http://schemas.microsoft.com/office/powerpoint/2010/main" val="1543566996"/>
                  </p:ext>
                </p:extLst>
              </p:nvPr>
            </p:nvGraphicFramePr>
            <p:xfrm>
              <a:off x="304443" y="1110620"/>
              <a:ext cx="8675171" cy="3597556"/>
            </p:xfrm>
            <a:graphic>
              <a:graphicData uri="http://schemas.openxmlformats.org/drawingml/2006/table">
                <a:tbl>
                  <a:tblPr/>
                  <a:tblGrid>
                    <a:gridCol w="852752"/>
                    <a:gridCol w="724551"/>
                    <a:gridCol w="788652"/>
                    <a:gridCol w="788652"/>
                    <a:gridCol w="788652"/>
                    <a:gridCol w="788652"/>
                    <a:gridCol w="788652"/>
                    <a:gridCol w="788652"/>
                    <a:gridCol w="788652"/>
                    <a:gridCol w="788652"/>
                    <a:gridCol w="788652"/>
                  </a:tblGrid>
                  <a:tr h="416224">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数据集</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样本数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altLang="en-US" sz="1200" b="1" kern="100" dirty="0" smtClean="0">
                              <a:solidFill>
                                <a:schemeClr val="bg1">
                                  <a:lumMod val="95000"/>
                                </a:schemeClr>
                              </a:solidFill>
                              <a:effectLst/>
                              <a:latin typeface="Times New Roman" charset="0"/>
                              <a:ea typeface="Times New Roman" charset="0"/>
                              <a:cs typeface="Times New Roman" charset="0"/>
                            </a:rPr>
                            <a:t>原始</a:t>
                          </a:r>
                          <a:r>
                            <a:rPr lang="zh-CN" sz="1200" b="1" kern="100" dirty="0" smtClean="0">
                              <a:solidFill>
                                <a:schemeClr val="bg1">
                                  <a:lumMod val="95000"/>
                                </a:schemeClr>
                              </a:solidFill>
                              <a:effectLst/>
                              <a:latin typeface="Times New Roman" charset="0"/>
                              <a:ea typeface="Times New Roman" charset="0"/>
                              <a:cs typeface="Times New Roman" charset="0"/>
                            </a:rPr>
                            <a:t>维数</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簇的个数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endParaRPr lang="zh-CN"/>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blipFill rotWithShape="0">
                          <a:blip r:embed="rId3"/>
                          <a:stretch>
                            <a:fillRect l="-399231" t="-7353" r="-599231" b="-782353"/>
                          </a:stretch>
                        </a:blipFill>
                      </a:tcPr>
                    </a:tc>
                    <a:tc>
                      <a:txBody>
                        <a:bodyPr/>
                        <a:lstStyle/>
                        <a:p>
                          <a:pPr algn="ctr">
                            <a:spcAft>
                              <a:spcPts val="0"/>
                            </a:spcAft>
                          </a:pPr>
                          <a:r>
                            <a:rPr lang="zh-CN" sz="1200" b="1" kern="100">
                              <a:solidFill>
                                <a:schemeClr val="bg1">
                                  <a:lumMod val="95000"/>
                                </a:schemeClr>
                              </a:solidFill>
                              <a:effectLst/>
                              <a:latin typeface="Times New Roman" charset="0"/>
                              <a:ea typeface="Times New Roman" charset="0"/>
                              <a:cs typeface="Times New Roman" charset="0"/>
                            </a:rPr>
                            <a:t>距离度量</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a:solidFill>
                                <a:schemeClr val="bg1">
                                  <a:lumMod val="95000"/>
                                </a:schemeClr>
                              </a:solidFill>
                              <a:effectLst/>
                              <a:latin typeface="Times New Roman" charset="0"/>
                              <a:ea typeface="Times New Roman" charset="0"/>
                              <a:cs typeface="Times New Roman" charset="0"/>
                            </a:rPr>
                            <a:t>PH-KM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altLang="en-US" sz="1200" b="1" kern="100" dirty="0" smtClean="0">
                              <a:solidFill>
                                <a:schemeClr val="bg1"/>
                              </a:solidFill>
                              <a:effectLst/>
                              <a:latin typeface="Times New Roman" charset="0"/>
                              <a:ea typeface="Times New Roman" charset="0"/>
                              <a:cs typeface="Times New Roman" charset="0"/>
                            </a:rPr>
                            <a:t>降维后的</a:t>
                          </a:r>
                          <a:endParaRPr lang="en-US" altLang="zh-CN" sz="1200" b="1" kern="100" dirty="0" smtClean="0">
                            <a:solidFill>
                              <a:schemeClr val="bg1"/>
                            </a:solidFill>
                            <a:effectLst/>
                            <a:latin typeface="Times New Roman" charset="0"/>
                            <a:ea typeface="Times New Roman" charset="0"/>
                            <a:cs typeface="Times New Roman" charset="0"/>
                          </a:endParaRPr>
                        </a:p>
                        <a:p>
                          <a:pPr algn="ctr">
                            <a:spcAft>
                              <a:spcPts val="0"/>
                            </a:spcAft>
                          </a:pPr>
                          <a:r>
                            <a:rPr lang="zh-CN" altLang="zh-CN" sz="1200" b="1" kern="100" dirty="0" smtClean="0">
                              <a:solidFill>
                                <a:schemeClr val="bg1"/>
                              </a:solidFill>
                              <a:effectLst/>
                              <a:latin typeface="Times New Roman" charset="0"/>
                              <a:ea typeface="Times New Roman" charset="0"/>
                              <a:cs typeface="Times New Roman" charset="0"/>
                            </a:rPr>
                            <a:t>维数</a:t>
                          </a:r>
                          <a:endParaRPr lang="zh-CN" altLang="zh-CN" sz="1600" b="1" kern="100" dirty="0" smtClean="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Q PH-KM</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050" b="1" kern="100" dirty="0">
                              <a:solidFill>
                                <a:schemeClr val="bg1"/>
                              </a:solidFill>
                              <a:effectLst/>
                              <a:latin typeface="Times New Roman" charset="0"/>
                              <a:ea typeface="Times New Roman" charset="0"/>
                              <a:cs typeface="Times New Roman" charset="0"/>
                            </a:rPr>
                            <a:t>迭代数</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altLang="en-US" sz="1050" b="1" kern="100" dirty="0" smtClean="0">
                              <a:solidFill>
                                <a:schemeClr val="bg1"/>
                              </a:solidFill>
                              <a:effectLst/>
                              <a:latin typeface="Times New Roman" charset="0"/>
                              <a:ea typeface="Times New Roman" charset="0"/>
                              <a:cs typeface="Times New Roman" charset="0"/>
                            </a:rPr>
                            <a:t>降维后的</a:t>
                          </a:r>
                          <a:endParaRPr lang="en-US" altLang="zh-CN" sz="1050" b="1" kern="100" dirty="0" smtClean="0">
                            <a:solidFill>
                              <a:schemeClr val="bg1"/>
                            </a:solidFill>
                            <a:effectLst/>
                            <a:latin typeface="Times New Roman" charset="0"/>
                            <a:ea typeface="Times New Roman" charset="0"/>
                            <a:cs typeface="Times New Roman" charset="0"/>
                          </a:endParaRPr>
                        </a:p>
                        <a:p>
                          <a:pPr algn="ctr">
                            <a:spcAft>
                              <a:spcPts val="0"/>
                            </a:spcAft>
                          </a:pPr>
                          <a:r>
                            <a:rPr lang="zh-CN" sz="1050" b="1" kern="100" dirty="0" smtClean="0">
                              <a:solidFill>
                                <a:schemeClr val="bg1"/>
                              </a:solidFill>
                              <a:effectLst/>
                              <a:latin typeface="Times New Roman" charset="0"/>
                              <a:ea typeface="Times New Roman" charset="0"/>
                              <a:cs typeface="Times New Roman" charset="0"/>
                            </a:rPr>
                            <a:t>维数</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r>
                  <a:tr h="530222">
                    <a:tc>
                      <a:txBody>
                        <a:bodyPr/>
                        <a:lstStyle/>
                        <a:p>
                          <a:pPr algn="ctr">
                            <a:lnSpc>
                              <a:spcPts val="2000"/>
                            </a:lnSpc>
                            <a:spcAft>
                              <a:spcPts val="0"/>
                            </a:spcAft>
                          </a:pPr>
                          <a:r>
                            <a:rPr lang="en-US" sz="1200" b="0" kern="100" dirty="0" err="1">
                              <a:solidFill>
                                <a:schemeClr val="bg1">
                                  <a:lumMod val="95000"/>
                                </a:schemeClr>
                              </a:solidFill>
                              <a:effectLst/>
                              <a:latin typeface="Times New Roman" charset="0"/>
                              <a:ea typeface="Times New Roman" charset="0"/>
                              <a:cs typeface="Times New Roman" charset="0"/>
                            </a:rPr>
                            <a:t>parkinsons</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195</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0.73</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0.88</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200" b="0" kern="100" dirty="0" smtClean="0">
                              <a:solidFill>
                                <a:schemeClr val="bg1"/>
                              </a:solidFill>
                              <a:effectLst/>
                              <a:latin typeface="Times New Roman" charset="0"/>
                              <a:ea typeface="Times New Roman" charset="0"/>
                              <a:cs typeface="Times New Roman" charset="0"/>
                            </a:rPr>
                            <a:t>21</a:t>
                          </a:r>
                          <a:endParaRPr lang="zh-CN" sz="1200" b="0"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0.61</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7</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050" b="1" kern="100" dirty="0" smtClean="0">
                              <a:solidFill>
                                <a:schemeClr val="bg1"/>
                              </a:solidFill>
                              <a:effectLst/>
                              <a:latin typeface="Times New Roman" charset="0"/>
                              <a:ea typeface="Times New Roman" charset="0"/>
                              <a:cs typeface="Times New Roman" charset="0"/>
                            </a:rPr>
                            <a:t>15</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530222">
                    <a:tc>
                      <a:txBody>
                        <a:bodyPr/>
                        <a:lstStyle/>
                        <a:p>
                          <a:pPr algn="ctr">
                            <a:lnSpc>
                              <a:spcPts val="2000"/>
                            </a:lnSpc>
                            <a:spcAft>
                              <a:spcPts val="0"/>
                            </a:spcAft>
                          </a:pPr>
                          <a:r>
                            <a:rPr lang="en-US" sz="1200" b="0" kern="100" dirty="0" err="1">
                              <a:solidFill>
                                <a:schemeClr val="bg1">
                                  <a:lumMod val="95000"/>
                                </a:schemeClr>
                              </a:solidFill>
                              <a:effectLst/>
                              <a:latin typeface="Times New Roman" charset="0"/>
                              <a:ea typeface="Times New Roman" charset="0"/>
                              <a:cs typeface="Times New Roman" charset="0"/>
                            </a:rPr>
                            <a:t>wpbc</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198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33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0.86</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l</a:t>
                          </a:r>
                          <a:r>
                            <a:rPr lang="en-US" sz="1200" b="0" kern="100" baseline="-25000" dirty="0">
                              <a:solidFill>
                                <a:schemeClr val="bg1">
                                  <a:lumMod val="95000"/>
                                </a:schemeClr>
                              </a:solidFill>
                              <a:effectLst/>
                              <a:latin typeface="Times New Roman" charset="0"/>
                              <a:ea typeface="Times New Roman" charset="0"/>
                              <a:cs typeface="Times New Roman" charset="0"/>
                            </a:rPr>
                            <a:t>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0.31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200" b="0" kern="100" dirty="0" smtClean="0">
                              <a:solidFill>
                                <a:schemeClr val="bg1"/>
                              </a:solidFill>
                              <a:effectLst/>
                              <a:latin typeface="Times New Roman" charset="0"/>
                              <a:ea typeface="Times New Roman" charset="0"/>
                              <a:cs typeface="Times New Roman" charset="0"/>
                            </a:rPr>
                            <a:t>24</a:t>
                          </a:r>
                          <a:endParaRPr lang="zh-CN" sz="1200" b="0"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rgbClr val="FFFF00"/>
                              </a:solidFill>
                              <a:effectLst/>
                              <a:latin typeface="Times New Roman" charset="0"/>
                              <a:ea typeface="Times New Roman" charset="0"/>
                              <a:cs typeface="Times New Roman" charset="0"/>
                            </a:rPr>
                            <a:t>0.51</a:t>
                          </a:r>
                          <a:endParaRPr lang="zh-CN" sz="1200" b="1"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8</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050" b="1" kern="100" dirty="0" smtClean="0">
                              <a:solidFill>
                                <a:schemeClr val="bg1"/>
                              </a:solidFill>
                              <a:effectLst/>
                              <a:latin typeface="Times New Roman" charset="0"/>
                              <a:ea typeface="Times New Roman" charset="0"/>
                              <a:cs typeface="Times New Roman" charset="0"/>
                            </a:rPr>
                            <a:t>22</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530222">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Ionosphere</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351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34</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1.72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l</a:t>
                          </a:r>
                          <a:r>
                            <a:rPr lang="en-US" sz="1200" b="0" kern="100" baseline="-25000" dirty="0">
                              <a:solidFill>
                                <a:schemeClr val="bg1">
                                  <a:lumMod val="95000"/>
                                </a:schemeClr>
                              </a:solidFill>
                              <a:effectLst/>
                              <a:latin typeface="Times New Roman" charset="0"/>
                              <a:ea typeface="Times New Roman" charset="0"/>
                              <a:cs typeface="Times New Roman" charset="0"/>
                            </a:rPr>
                            <a:t>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0.41</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200" b="0" kern="100" dirty="0" smtClean="0">
                              <a:solidFill>
                                <a:schemeClr val="bg1"/>
                              </a:solidFill>
                              <a:effectLst/>
                              <a:latin typeface="Times New Roman" charset="0"/>
                              <a:ea typeface="Times New Roman" charset="0"/>
                              <a:cs typeface="Times New Roman" charset="0"/>
                            </a:rPr>
                            <a:t>23</a:t>
                          </a:r>
                          <a:endParaRPr lang="zh-CN" sz="1200" b="0"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0.40</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8</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050" b="1" kern="100" dirty="0" smtClean="0">
                              <a:solidFill>
                                <a:schemeClr val="bg1"/>
                              </a:solidFill>
                              <a:effectLst/>
                              <a:latin typeface="Times New Roman" charset="0"/>
                              <a:ea typeface="Times New Roman" charset="0"/>
                              <a:cs typeface="Times New Roman" charset="0"/>
                            </a:rPr>
                            <a:t>23</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530222">
                    <a:tc>
                      <a:txBody>
                        <a:bodyPr/>
                        <a:lstStyle/>
                        <a:p>
                          <a:pPr algn="ctr">
                            <a:lnSpc>
                              <a:spcPts val="2000"/>
                            </a:lnSpc>
                            <a:spcAft>
                              <a:spcPts val="0"/>
                            </a:spcAft>
                          </a:pPr>
                          <a:r>
                            <a:rPr lang="en-US" sz="1200" b="0" kern="100" dirty="0">
                              <a:solidFill>
                                <a:schemeClr val="bg1">
                                  <a:lumMod val="95000"/>
                                </a:schemeClr>
                              </a:solidFill>
                              <a:effectLst/>
                              <a:latin typeface="Times New Roman" charset="0"/>
                              <a:ea typeface="Times New Roman" charset="0"/>
                              <a:cs typeface="Times New Roman" charset="0"/>
                            </a:rPr>
                            <a:t>sonar</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60</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1.35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0.22</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altLang="zh-CN" sz="1200" b="0" kern="100" dirty="0" smtClean="0">
                              <a:solidFill>
                                <a:schemeClr val="bg1"/>
                              </a:solidFill>
                              <a:effectLst/>
                              <a:latin typeface="Times New Roman" charset="0"/>
                              <a:ea typeface="Times New Roman" charset="0"/>
                              <a:cs typeface="Times New Roman" charset="0"/>
                            </a:rPr>
                            <a:t>42</a:t>
                          </a:r>
                          <a:endParaRPr lang="zh-CN" sz="1200" b="0"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0.20</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9</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altLang="zh-CN" sz="1050" b="1" kern="100" dirty="0" smtClean="0">
                              <a:solidFill>
                                <a:schemeClr val="bg1"/>
                              </a:solidFill>
                              <a:effectLst/>
                              <a:latin typeface="Times New Roman" charset="0"/>
                              <a:ea typeface="Times New Roman" charset="0"/>
                              <a:cs typeface="Times New Roman" charset="0"/>
                            </a:rPr>
                            <a:t>40</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530222">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musk</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2000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166</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1.33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0.31</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altLang="zh-CN" sz="1200" b="0" kern="100" dirty="0" smtClean="0">
                              <a:solidFill>
                                <a:schemeClr val="bg1"/>
                              </a:solidFill>
                              <a:effectLst/>
                              <a:latin typeface="Times New Roman" charset="0"/>
                              <a:ea typeface="Times New Roman" charset="0"/>
                              <a:cs typeface="Times New Roman" charset="0"/>
                            </a:rPr>
                            <a:t>113</a:t>
                          </a:r>
                          <a:endParaRPr lang="zh-CN" sz="1200" b="0"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0.28</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10</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altLang="zh-CN" sz="1050" b="1" kern="100" dirty="0" smtClean="0">
                              <a:solidFill>
                                <a:schemeClr val="bg1"/>
                              </a:solidFill>
                              <a:effectLst/>
                              <a:latin typeface="Times New Roman" charset="0"/>
                              <a:ea typeface="Times New Roman" charset="0"/>
                              <a:cs typeface="Times New Roman" charset="0"/>
                            </a:rPr>
                            <a:t>59</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530222">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mfeat-factors</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2000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216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0.83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0.24</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altLang="zh-CN" sz="1200" b="0" kern="100" dirty="0" smtClean="0">
                              <a:solidFill>
                                <a:schemeClr val="bg1"/>
                              </a:solidFill>
                              <a:effectLst/>
                              <a:latin typeface="Times New Roman" charset="0"/>
                              <a:ea typeface="Times New Roman" charset="0"/>
                              <a:cs typeface="Times New Roman" charset="0"/>
                            </a:rPr>
                            <a:t>149</a:t>
                          </a:r>
                          <a:endParaRPr lang="zh-CN" sz="1200" b="0"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0.15</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7</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altLang="zh-CN" sz="1050" b="1" kern="100" dirty="0" smtClean="0">
                              <a:solidFill>
                                <a:schemeClr val="bg1"/>
                              </a:solidFill>
                              <a:effectLst/>
                              <a:latin typeface="Times New Roman" charset="0"/>
                              <a:ea typeface="Times New Roman" charset="0"/>
                              <a:cs typeface="Times New Roman" charset="0"/>
                            </a:rPr>
                            <a:t>128</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bl>
              </a:graphicData>
            </a:graphic>
          </p:graphicFrame>
        </mc:Fallback>
      </mc:AlternateContent>
      <p:sp>
        <p:nvSpPr>
          <p:cNvPr id="6" name="TextBox 15"/>
          <p:cNvSpPr txBox="1"/>
          <p:nvPr/>
        </p:nvSpPr>
        <p:spPr>
          <a:xfrm>
            <a:off x="297847" y="331315"/>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03</a:t>
            </a:r>
            <a:endParaRPr lang="en-US" sz="2000" b="1" dirty="0">
              <a:solidFill>
                <a:schemeClr val="bg1"/>
              </a:solidFill>
              <a:latin typeface="Roboto Slab" charset="0"/>
              <a:ea typeface="Roboto Slab" charset="0"/>
              <a:cs typeface="Roboto Slab" charset="0"/>
            </a:endParaRPr>
          </a:p>
        </p:txBody>
      </p:sp>
      <p:sp>
        <p:nvSpPr>
          <p:cNvPr id="7" name="Shape 420"/>
          <p:cNvSpPr txBox="1"/>
          <p:nvPr/>
        </p:nvSpPr>
        <p:spPr>
          <a:xfrm>
            <a:off x="2614115" y="4712369"/>
            <a:ext cx="4055825" cy="370816"/>
          </a:xfrm>
          <a:prstGeom prst="rect">
            <a:avLst/>
          </a:prstGeom>
          <a:noFill/>
          <a:ln>
            <a:noFill/>
          </a:ln>
        </p:spPr>
        <p:txBody>
          <a:bodyPr lIns="91425" tIns="91425" rIns="91425" bIns="91425" anchor="t" anchorCtr="0">
            <a:noAutofit/>
          </a:bodyPr>
          <a:lstStyle/>
          <a:p>
            <a:pPr algn="ctr">
              <a:buClr>
                <a:schemeClr val="dk1"/>
              </a:buClr>
              <a:buSzPct val="91666"/>
            </a:pPr>
            <a:r>
              <a:rPr lang="zh-CN" altLang="en-US" sz="1200" dirty="0" smtClean="0">
                <a:solidFill>
                  <a:schemeClr val="tx1"/>
                </a:solidFill>
                <a:latin typeface="+mn-ea"/>
                <a:ea typeface="+mn-ea"/>
                <a:cs typeface="Roboto Slab"/>
                <a:sym typeface="Roboto Slab"/>
              </a:rPr>
              <a:t>表</a:t>
            </a:r>
            <a:r>
              <a:rPr lang="en-US" altLang="zh-CN" sz="1200" dirty="0">
                <a:solidFill>
                  <a:schemeClr val="tx1"/>
                </a:solidFill>
                <a:latin typeface="+mn-ea"/>
                <a:ea typeface="+mn-ea"/>
                <a:cs typeface="Roboto Slab"/>
                <a:sym typeface="Roboto Slab"/>
              </a:rPr>
              <a:t>4</a:t>
            </a:r>
            <a:r>
              <a:rPr lang="zh-CN" altLang="en-US" sz="1200" dirty="0" smtClean="0">
                <a:solidFill>
                  <a:schemeClr val="tx1"/>
                </a:solidFill>
                <a:latin typeface="+mn-ea"/>
                <a:ea typeface="+mn-ea"/>
                <a:cs typeface="Roboto Slab"/>
                <a:sym typeface="Roboto Slab"/>
              </a:rPr>
              <a:t> </a:t>
            </a:r>
            <a:r>
              <a:rPr lang="en-US" altLang="zh-CN" sz="1200" dirty="0" smtClean="0">
                <a:solidFill>
                  <a:schemeClr val="tx1"/>
                </a:solidFill>
                <a:latin typeface="+mn-ea"/>
                <a:ea typeface="+mn-ea"/>
                <a:cs typeface="Roboto Slab"/>
                <a:sym typeface="Roboto Slab"/>
              </a:rPr>
              <a:t>Quick</a:t>
            </a:r>
            <a:r>
              <a:rPr lang="zh-CN" altLang="en-US" sz="1200" dirty="0" smtClean="0">
                <a:solidFill>
                  <a:schemeClr val="tx1"/>
                </a:solidFill>
                <a:latin typeface="+mn-ea"/>
                <a:ea typeface="+mn-ea"/>
                <a:cs typeface="Roboto Slab"/>
                <a:sym typeface="Roboto Slab"/>
              </a:rPr>
              <a:t> </a:t>
            </a:r>
            <a:r>
              <a:rPr lang="en-US" altLang="zh-CN" sz="1200" dirty="0" smtClean="0">
                <a:solidFill>
                  <a:schemeClr val="tx1"/>
                </a:solidFill>
                <a:latin typeface="+mn-ea"/>
                <a:cs typeface="Roboto Slab"/>
                <a:sym typeface="Roboto Slab"/>
              </a:rPr>
              <a:t>PCA-Hub</a:t>
            </a:r>
            <a:r>
              <a:rPr lang="zh-CN" altLang="en-US" sz="1200" dirty="0" smtClean="0">
                <a:solidFill>
                  <a:schemeClr val="tx1"/>
                </a:solidFill>
                <a:latin typeface="+mn-ea"/>
                <a:cs typeface="Roboto Slab"/>
                <a:sym typeface="Roboto Slab"/>
              </a:rPr>
              <a:t>在</a:t>
            </a:r>
            <a:r>
              <a:rPr lang="zh-CN" altLang="en-US" sz="1200" dirty="0" smtClean="0">
                <a:solidFill>
                  <a:schemeClr val="tx1"/>
                </a:solidFill>
                <a:latin typeface="+mn-ea"/>
                <a:ea typeface="+mn-ea"/>
                <a:cs typeface="Roboto Slab"/>
                <a:sym typeface="Roboto Slab"/>
              </a:rPr>
              <a:t>真实</a:t>
            </a:r>
            <a:r>
              <a:rPr lang="zh-CN" altLang="en-US" sz="1200" dirty="0">
                <a:solidFill>
                  <a:schemeClr val="tx1"/>
                </a:solidFill>
                <a:latin typeface="+mn-ea"/>
                <a:ea typeface="+mn-ea"/>
                <a:cs typeface="Roboto Slab"/>
                <a:sym typeface="Roboto Slab"/>
              </a:rPr>
              <a:t>数据集上搜寻</a:t>
            </a:r>
            <a:r>
              <a:rPr lang="en-US" altLang="zh-CN" sz="1200" dirty="0">
                <a:solidFill>
                  <a:schemeClr val="tx1"/>
                </a:solidFill>
                <a:latin typeface="+mn-ea"/>
                <a:ea typeface="+mn-ea"/>
                <a:cs typeface="Roboto Slab"/>
                <a:sym typeface="Roboto Slab"/>
              </a:rPr>
              <a:t>k</a:t>
            </a:r>
            <a:r>
              <a:rPr lang="zh-CN" altLang="en-US" sz="1200" dirty="0">
                <a:solidFill>
                  <a:schemeClr val="tx1"/>
                </a:solidFill>
                <a:latin typeface="+mn-ea"/>
                <a:ea typeface="+mn-ea"/>
                <a:cs typeface="Roboto Slab"/>
                <a:sym typeface="Roboto Slab"/>
              </a:rPr>
              <a:t>个主成分的速度 </a:t>
            </a:r>
            <a:endParaRPr sz="1200" dirty="0">
              <a:solidFill>
                <a:srgbClr val="3B8D61"/>
              </a:solidFill>
              <a:latin typeface="Roboto Slab"/>
              <a:ea typeface="Roboto Slab"/>
              <a:cs typeface="Roboto Slab"/>
              <a:sym typeface="Roboto Slab"/>
            </a:endParaRPr>
          </a:p>
        </p:txBody>
      </p:sp>
      <p:sp>
        <p:nvSpPr>
          <p:cNvPr id="3" name="矩形 2"/>
          <p:cNvSpPr/>
          <p:nvPr/>
        </p:nvSpPr>
        <p:spPr>
          <a:xfrm>
            <a:off x="5815181" y="1110620"/>
            <a:ext cx="793575" cy="35975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7398014" y="1113143"/>
            <a:ext cx="793575" cy="35975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077764427"/>
      </p:ext>
    </p:extLst>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146025" y="6747"/>
            <a:ext cx="3208799" cy="1028700"/>
          </a:xfrm>
          <a:prstGeom prst="rect">
            <a:avLst/>
          </a:prstGeom>
        </p:spPr>
        <p:txBody>
          <a:bodyPr lIns="91425" tIns="91425" rIns="91425" bIns="91425" anchor="ctr" anchorCtr="0">
            <a:noAutofit/>
          </a:bodyPr>
          <a:lstStyle/>
          <a:p>
            <a:r>
              <a:rPr lang="zh-CN" altLang="en-US" dirty="0"/>
              <a:t>搜寻</a:t>
            </a:r>
            <a:r>
              <a:rPr lang="en-US" altLang="zh-CN" i="1" dirty="0"/>
              <a:t>k</a:t>
            </a:r>
            <a:r>
              <a:rPr lang="zh-CN" altLang="en-US" dirty="0"/>
              <a:t>个主成分的速度 </a:t>
            </a:r>
            <a:endParaRPr lang="en" dirty="0"/>
          </a:p>
        </p:txBody>
      </p:sp>
      <p:pic>
        <p:nvPicPr>
          <p:cNvPr id="6" name="图片 5"/>
          <p:cNvPicPr/>
          <p:nvPr/>
        </p:nvPicPr>
        <p:blipFill>
          <a:blip r:embed="rId3">
            <a:extLst>
              <a:ext uri="{28A0092B-C50C-407E-A947-70E740481C1C}">
                <a14:useLocalDpi xmlns:a14="http://schemas.microsoft.com/office/drawing/2010/main" val="0"/>
              </a:ext>
            </a:extLst>
          </a:blip>
          <a:stretch>
            <a:fillRect/>
          </a:stretch>
        </p:blipFill>
        <p:spPr>
          <a:xfrm>
            <a:off x="1973574" y="1243812"/>
            <a:ext cx="5250186" cy="3013863"/>
          </a:xfrm>
          <a:prstGeom prst="rect">
            <a:avLst/>
          </a:prstGeom>
        </p:spPr>
      </p:pic>
      <p:sp>
        <p:nvSpPr>
          <p:cNvPr id="4" name="TextBox 15"/>
          <p:cNvSpPr txBox="1"/>
          <p:nvPr/>
        </p:nvSpPr>
        <p:spPr>
          <a:xfrm>
            <a:off x="297847" y="331315"/>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03</a:t>
            </a:r>
            <a:endParaRPr lang="en-US" sz="2000" b="1" dirty="0">
              <a:solidFill>
                <a:schemeClr val="bg1"/>
              </a:solidFill>
              <a:latin typeface="Roboto Slab" charset="0"/>
              <a:ea typeface="Roboto Slab" charset="0"/>
              <a:cs typeface="Roboto Slab" charset="0"/>
            </a:endParaRPr>
          </a:p>
        </p:txBody>
      </p:sp>
      <p:sp>
        <p:nvSpPr>
          <p:cNvPr id="7" name="Shape 420"/>
          <p:cNvSpPr txBox="1"/>
          <p:nvPr/>
        </p:nvSpPr>
        <p:spPr>
          <a:xfrm>
            <a:off x="2493642" y="4257675"/>
            <a:ext cx="4210050" cy="370816"/>
          </a:xfrm>
          <a:prstGeom prst="rect">
            <a:avLst/>
          </a:prstGeom>
          <a:noFill/>
          <a:ln>
            <a:noFill/>
          </a:ln>
        </p:spPr>
        <p:txBody>
          <a:bodyPr lIns="91425" tIns="91425" rIns="91425" bIns="91425" anchor="t" anchorCtr="0">
            <a:noAutofit/>
          </a:bodyPr>
          <a:lstStyle/>
          <a:p>
            <a:pPr algn="ctr">
              <a:buClr>
                <a:schemeClr val="dk1"/>
              </a:buClr>
              <a:buSzPct val="91666"/>
            </a:pPr>
            <a:r>
              <a:rPr lang="zh-CN" altLang="en-US" sz="1200" dirty="0" smtClean="0">
                <a:solidFill>
                  <a:schemeClr val="tx1"/>
                </a:solidFill>
                <a:latin typeface="+mn-ea"/>
                <a:ea typeface="+mn-ea"/>
                <a:cs typeface="Roboto Slab"/>
                <a:sym typeface="Roboto Slab"/>
              </a:rPr>
              <a:t>图</a:t>
            </a:r>
            <a:r>
              <a:rPr lang="en-US" altLang="zh-CN" sz="1200" dirty="0" smtClean="0">
                <a:solidFill>
                  <a:schemeClr val="tx1"/>
                </a:solidFill>
                <a:latin typeface="+mn-ea"/>
                <a:ea typeface="+mn-ea"/>
                <a:cs typeface="Roboto Slab"/>
                <a:sym typeface="Roboto Slab"/>
              </a:rPr>
              <a:t>8</a:t>
            </a:r>
            <a:r>
              <a:rPr lang="zh-CN" altLang="en-US" sz="1200" dirty="0" smtClean="0">
                <a:solidFill>
                  <a:schemeClr val="tx1"/>
                </a:solidFill>
                <a:latin typeface="+mn-ea"/>
                <a:ea typeface="+mn-ea"/>
                <a:cs typeface="Roboto Slab"/>
                <a:sym typeface="Roboto Slab"/>
              </a:rPr>
              <a:t> </a:t>
            </a:r>
            <a:r>
              <a:rPr lang="en-US" altLang="zh-CN" sz="1200" dirty="0" smtClean="0">
                <a:solidFill>
                  <a:schemeClr val="tx1"/>
                </a:solidFill>
                <a:latin typeface="+mn-ea"/>
                <a:ea typeface="+mn-ea"/>
                <a:cs typeface="Roboto Slab"/>
                <a:sym typeface="Roboto Slab"/>
              </a:rPr>
              <a:t>Quick</a:t>
            </a:r>
            <a:r>
              <a:rPr lang="zh-CN" altLang="en-US" sz="1200" dirty="0" smtClean="0">
                <a:solidFill>
                  <a:schemeClr val="tx1"/>
                </a:solidFill>
                <a:latin typeface="+mn-ea"/>
                <a:ea typeface="+mn-ea"/>
                <a:cs typeface="Roboto Slab"/>
                <a:sym typeface="Roboto Slab"/>
              </a:rPr>
              <a:t> </a:t>
            </a:r>
            <a:r>
              <a:rPr lang="en-US" altLang="zh-CN" sz="1200" dirty="0" smtClean="0">
                <a:solidFill>
                  <a:schemeClr val="tx1"/>
                </a:solidFill>
                <a:latin typeface="+mn-ea"/>
                <a:ea typeface="+mn-ea"/>
                <a:cs typeface="Roboto Slab"/>
                <a:sym typeface="Roboto Slab"/>
              </a:rPr>
              <a:t>PCA-Hub</a:t>
            </a:r>
            <a:r>
              <a:rPr lang="zh-CN" altLang="en-US" sz="1200" dirty="0" smtClean="0">
                <a:solidFill>
                  <a:schemeClr val="tx1"/>
                </a:solidFill>
                <a:latin typeface="+mn-ea"/>
                <a:ea typeface="+mn-ea"/>
                <a:cs typeface="Roboto Slab"/>
                <a:sym typeface="Roboto Slab"/>
              </a:rPr>
              <a:t>与</a:t>
            </a:r>
            <a:r>
              <a:rPr lang="en-US" altLang="zh-CN" sz="1200" dirty="0" smtClean="0">
                <a:solidFill>
                  <a:schemeClr val="tx1"/>
                </a:solidFill>
                <a:latin typeface="+mn-ea"/>
                <a:cs typeface="Roboto Slab"/>
                <a:sym typeface="Roboto Slab"/>
              </a:rPr>
              <a:t>PCA-Hub</a:t>
            </a:r>
            <a:r>
              <a:rPr lang="zh-CN" altLang="en-US" sz="1200" dirty="0"/>
              <a:t>搜寻</a:t>
            </a:r>
            <a:r>
              <a:rPr lang="en-US" altLang="zh-CN" sz="1200" i="1" dirty="0"/>
              <a:t>k</a:t>
            </a:r>
            <a:r>
              <a:rPr lang="zh-CN" altLang="en-US" sz="1200" dirty="0"/>
              <a:t>个主成分的</a:t>
            </a:r>
            <a:r>
              <a:rPr lang="zh-CN" altLang="en-US" sz="1200" dirty="0" smtClean="0"/>
              <a:t>速度对比图 </a:t>
            </a:r>
            <a:endParaRPr sz="1200" dirty="0">
              <a:solidFill>
                <a:srgbClr val="3B8D61"/>
              </a:solidFill>
              <a:latin typeface="Roboto Slab"/>
              <a:ea typeface="Roboto Slab"/>
              <a:cs typeface="Roboto Slab"/>
              <a:sym typeface="Roboto Slab"/>
            </a:endParaRPr>
          </a:p>
        </p:txBody>
      </p:sp>
    </p:spTree>
    <p:extLst>
      <p:ext uri="{BB962C8B-B14F-4D97-AF65-F5344CB8AC3E}">
        <p14:creationId xmlns:p14="http://schemas.microsoft.com/office/powerpoint/2010/main" val="105702023"/>
      </p:ext>
    </p:extLst>
  </p:cSld>
  <p:clrMapOvr>
    <a:masterClrMapping/>
  </p:clrMapOvr>
  <p:transition spd="slow">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4113600" y="2878750"/>
            <a:ext cx="4505699" cy="1159799"/>
          </a:xfrm>
          <a:prstGeom prst="rect">
            <a:avLst/>
          </a:prstGeom>
        </p:spPr>
        <p:txBody>
          <a:bodyPr lIns="91425" tIns="91425" rIns="91425" bIns="91425" anchor="b" anchorCtr="0">
            <a:noAutofit/>
          </a:bodyPr>
          <a:lstStyle/>
          <a:p>
            <a:r>
              <a:rPr lang="zh-CN" altLang="en-US" dirty="0" smtClean="0"/>
              <a:t>总结与展望</a:t>
            </a:r>
            <a:endParaRPr lang="en" dirty="0"/>
          </a:p>
        </p:txBody>
      </p:sp>
      <p:sp>
        <p:nvSpPr>
          <p:cNvPr id="135" name="Shape 135"/>
          <p:cNvSpPr txBox="1">
            <a:spLocks noGrp="1"/>
          </p:cNvSpPr>
          <p:nvPr>
            <p:ph type="subTitle" idx="1"/>
          </p:nvPr>
        </p:nvSpPr>
        <p:spPr>
          <a:xfrm>
            <a:off x="4113600" y="3983050"/>
            <a:ext cx="4505699" cy="784799"/>
          </a:xfrm>
          <a:prstGeom prst="rect">
            <a:avLst/>
          </a:prstGeom>
        </p:spPr>
        <p:txBody>
          <a:bodyPr lIns="91425" tIns="91425" rIns="91425" bIns="91425" anchor="t" anchorCtr="0">
            <a:noAutofit/>
          </a:bodyPr>
          <a:lstStyle/>
          <a:p>
            <a:pPr lvl="0"/>
            <a:r>
              <a:rPr lang="en" dirty="0" smtClean="0"/>
              <a:t>Conclusion</a:t>
            </a:r>
            <a:r>
              <a:rPr lang="zh-CN" altLang="en-US" dirty="0" smtClean="0"/>
              <a:t> </a:t>
            </a:r>
            <a:r>
              <a:rPr lang="en-US" altLang="zh-CN" dirty="0" smtClean="0"/>
              <a:t>and</a:t>
            </a:r>
            <a:r>
              <a:rPr lang="zh-CN" altLang="en-US" dirty="0" smtClean="0"/>
              <a:t> </a:t>
            </a:r>
            <a:r>
              <a:rPr lang="en-US" altLang="zh-CN" dirty="0" smtClean="0"/>
              <a:t>Future</a:t>
            </a:r>
            <a:r>
              <a:rPr lang="zh-CN" altLang="en-US" dirty="0" smtClean="0"/>
              <a:t> </a:t>
            </a:r>
            <a:r>
              <a:rPr lang="en-US" altLang="zh-CN" dirty="0" smtClean="0"/>
              <a:t>work</a:t>
            </a:r>
            <a:endParaRPr lang="en" dirty="0"/>
          </a:p>
        </p:txBody>
      </p:sp>
      <p:sp>
        <p:nvSpPr>
          <p:cNvPr id="136" name="Shape 136"/>
          <p:cNvSpPr txBox="1"/>
          <p:nvPr/>
        </p:nvSpPr>
        <p:spPr>
          <a:xfrm>
            <a:off x="0" y="503350"/>
            <a:ext cx="3471299" cy="3818699"/>
          </a:xfrm>
          <a:prstGeom prst="rect">
            <a:avLst/>
          </a:prstGeom>
          <a:noFill/>
          <a:ln>
            <a:noFill/>
          </a:ln>
        </p:spPr>
        <p:txBody>
          <a:bodyPr lIns="91425" tIns="91425" rIns="91425" bIns="91425" anchor="ctr" anchorCtr="0">
            <a:noAutofit/>
          </a:bodyPr>
          <a:lstStyle/>
          <a:p>
            <a:pPr lvl="0" algn="ctr">
              <a:spcBef>
                <a:spcPts val="0"/>
              </a:spcBef>
              <a:buNone/>
            </a:pPr>
            <a:r>
              <a:rPr lang="en-US" altLang="zh-CN" sz="20000" dirty="0" smtClean="0">
                <a:solidFill>
                  <a:srgbClr val="18637B"/>
                </a:solidFill>
                <a:latin typeface="Roboto Slab"/>
                <a:ea typeface="Roboto Slab"/>
                <a:cs typeface="Roboto Slab"/>
                <a:sym typeface="Roboto Slab"/>
              </a:rPr>
              <a:t>05</a:t>
            </a:r>
            <a:endParaRPr lang="en" sz="20000" dirty="0">
              <a:solidFill>
                <a:srgbClr val="18637B"/>
              </a:solidFill>
              <a:latin typeface="Roboto Slab"/>
              <a:ea typeface="Roboto Slab"/>
              <a:cs typeface="Roboto Slab"/>
              <a:sym typeface="Roboto Slab"/>
            </a:endParaRPr>
          </a:p>
        </p:txBody>
      </p:sp>
    </p:spTree>
    <p:extLst>
      <p:ext uri="{BB962C8B-B14F-4D97-AF65-F5344CB8AC3E}">
        <p14:creationId xmlns:p14="http://schemas.microsoft.com/office/powerpoint/2010/main" val="816209417"/>
      </p:ext>
    </p:extLst>
  </p:cSld>
  <p:clrMapOvr>
    <a:masterClrMapping/>
  </p:clrMapOvr>
  <p:transition spd="slow">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5" y="-3530"/>
            <a:ext cx="3208799" cy="1028700"/>
          </a:xfrm>
          <a:prstGeom prst="rect">
            <a:avLst/>
          </a:prstGeom>
        </p:spPr>
        <p:txBody>
          <a:bodyPr lIns="91425" tIns="91425" rIns="91425" bIns="91425" anchor="ctr" anchorCtr="0">
            <a:noAutofit/>
          </a:bodyPr>
          <a:lstStyle/>
          <a:p>
            <a:r>
              <a:rPr lang="zh-CN" altLang="en-US" dirty="0" smtClean="0"/>
              <a:t>总结</a:t>
            </a:r>
            <a:endParaRPr lang="en" dirty="0"/>
          </a:p>
        </p:txBody>
      </p:sp>
      <mc:AlternateContent xmlns:mc="http://schemas.openxmlformats.org/markup-compatibility/2006" xmlns:a14="http://schemas.microsoft.com/office/drawing/2010/main">
        <mc:Choice Requires="a14">
          <p:sp>
            <p:nvSpPr>
              <p:cNvPr id="121" name="Shape 121"/>
              <p:cNvSpPr txBox="1"/>
              <p:nvPr/>
            </p:nvSpPr>
            <p:spPr>
              <a:xfrm>
                <a:off x="1019742" y="1160979"/>
                <a:ext cx="7109717" cy="3739793"/>
              </a:xfrm>
              <a:prstGeom prst="rect">
                <a:avLst/>
              </a:prstGeom>
              <a:noFill/>
              <a:ln>
                <a:noFill/>
              </a:ln>
            </p:spPr>
            <p:txBody>
              <a:bodyPr lIns="91425" tIns="91425" rIns="91425" bIns="91425" anchor="t" anchorCtr="0">
                <a:noAutofit/>
              </a:bodyPr>
              <a:lstStyle/>
              <a:p>
                <a:pPr marL="342900" indent="-342900" fontAlgn="base">
                  <a:lnSpc>
                    <a:spcPct val="120000"/>
                  </a:lnSpc>
                  <a:spcBef>
                    <a:spcPct val="20000"/>
                  </a:spcBef>
                  <a:spcAft>
                    <a:spcPct val="0"/>
                  </a:spcAft>
                  <a:buClr>
                    <a:srgbClr val="002060"/>
                  </a:buClr>
                  <a:buSzPct val="90000"/>
                  <a:buFont typeface="+mj-lt"/>
                  <a:buAutoNum type="arabicPeriod"/>
                </a:pPr>
                <a:endParaRPr lang="en-US" altLang="zh-CN" dirty="0" smtClean="0"/>
              </a:p>
              <a:p>
                <a:pPr marL="342900" indent="-342900" fontAlgn="base">
                  <a:lnSpc>
                    <a:spcPct val="120000"/>
                  </a:lnSpc>
                  <a:spcBef>
                    <a:spcPct val="20000"/>
                  </a:spcBef>
                  <a:spcAft>
                    <a:spcPct val="0"/>
                  </a:spcAft>
                  <a:buClr>
                    <a:srgbClr val="002060"/>
                  </a:buClr>
                  <a:buSzPct val="90000"/>
                  <a:buFont typeface="+mj-lt"/>
                  <a:buAutoNum type="arabicPeriod"/>
                </a:pPr>
                <a:r>
                  <a:rPr lang="zh-CN" altLang="en-US" dirty="0" smtClean="0"/>
                  <a:t>研究</a:t>
                </a:r>
                <a:r>
                  <a:rPr lang="zh-CN" altLang="en-US" dirty="0"/>
                  <a:t>背景、意义及</a:t>
                </a:r>
                <a:r>
                  <a:rPr lang="zh-CN" altLang="en-US" dirty="0" smtClean="0"/>
                  <a:t>现状；</a:t>
                </a:r>
                <a:endParaRPr lang="en-US" altLang="zh-CN" dirty="0" smtClean="0"/>
              </a:p>
              <a:p>
                <a:pPr marL="342900" indent="-342900" fontAlgn="base">
                  <a:lnSpc>
                    <a:spcPct val="120000"/>
                  </a:lnSpc>
                  <a:spcBef>
                    <a:spcPct val="20000"/>
                  </a:spcBef>
                  <a:spcAft>
                    <a:spcPct val="0"/>
                  </a:spcAft>
                  <a:buClr>
                    <a:srgbClr val="002060"/>
                  </a:buClr>
                  <a:buSzPct val="90000"/>
                  <a:buFont typeface="+mj-lt"/>
                  <a:buAutoNum type="arabicPeriod"/>
                </a:pPr>
                <a:r>
                  <a:rPr lang="zh-CN" altLang="en-US" dirty="0" smtClean="0"/>
                  <a:t>针对</a:t>
                </a:r>
                <a:r>
                  <a:rPr lang="en-US" altLang="zh-CN" dirty="0"/>
                  <a:t>hubness</a:t>
                </a:r>
                <a:r>
                  <a:rPr lang="zh-CN" altLang="en-US" dirty="0"/>
                  <a:t>这一现象，首先对其进行了详细地描述并给出了形式化的定义，然后对其本质特征进行了仔细分析</a:t>
                </a:r>
                <a:r>
                  <a:rPr lang="zh-CN" altLang="en-US" dirty="0" smtClean="0"/>
                  <a:t>，根据</a:t>
                </a:r>
                <a:r>
                  <a:rPr lang="zh-CN" altLang="en-US" dirty="0"/>
                  <a:t>这些特征进一步研究了</a:t>
                </a:r>
                <a:r>
                  <a:rPr lang="en-US" altLang="zh-CN" dirty="0"/>
                  <a:t>hubs</a:t>
                </a:r>
                <a:r>
                  <a:rPr lang="zh-CN" altLang="en-US" dirty="0"/>
                  <a:t>在聚类分析中的作用，并介绍了相关的</a:t>
                </a:r>
                <a:r>
                  <a:rPr lang="en-US" altLang="zh-CN" dirty="0"/>
                  <a:t>hub</a:t>
                </a:r>
                <a:r>
                  <a:rPr lang="zh-CN" altLang="en-US" dirty="0"/>
                  <a:t>聚类算法，同时归纳总结出了其各自的优缺点及适用</a:t>
                </a:r>
                <a:r>
                  <a:rPr lang="zh-CN" altLang="en-US" dirty="0" smtClean="0"/>
                  <a:t>范围；</a:t>
                </a:r>
                <a:endParaRPr lang="en-US" altLang="zh-CN" dirty="0" smtClean="0"/>
              </a:p>
              <a:p>
                <a:pPr marL="342900" indent="-342900" fontAlgn="base">
                  <a:lnSpc>
                    <a:spcPct val="120000"/>
                  </a:lnSpc>
                  <a:spcBef>
                    <a:spcPct val="20000"/>
                  </a:spcBef>
                  <a:spcAft>
                    <a:spcPct val="0"/>
                  </a:spcAft>
                  <a:buClr>
                    <a:srgbClr val="002060"/>
                  </a:buClr>
                  <a:buSzPct val="90000"/>
                  <a:buFont typeface="+mj-lt"/>
                  <a:buAutoNum type="arabicPeriod"/>
                </a:pPr>
                <a:r>
                  <a:rPr lang="en-US" altLang="zh-CN" dirty="0" smtClean="0"/>
                  <a:t>PCA-Hub</a:t>
                </a:r>
                <a:r>
                  <a:rPr lang="zh-CN" altLang="zh-CN" dirty="0"/>
                  <a:t>聚类算法是以</a:t>
                </a:r>
                <a14:m>
                  <m:oMath xmlns:m="http://schemas.openxmlformats.org/officeDocument/2006/math">
                    <m:r>
                      <a:rPr lang="zh-CN" altLang="zh-CN" i="1">
                        <a:latin typeface="Cambria Math" charset="0"/>
                      </a:rPr>
                      <m:t> </m:t>
                    </m:r>
                    <m:sSub>
                      <m:sSubPr>
                        <m:ctrlPr>
                          <a:rPr lang="zh-CN" altLang="zh-CN" i="1">
                            <a:latin typeface="Cambria Math" charset="0"/>
                          </a:rPr>
                        </m:ctrlPr>
                      </m:sSubPr>
                      <m:e>
                        <m:r>
                          <a:rPr lang="en-US" altLang="zh-CN" i="1">
                            <a:latin typeface="Cambria Math" charset="0"/>
                          </a:rPr>
                          <m:t>𝑁</m:t>
                        </m:r>
                      </m:e>
                      <m:sub>
                        <m:r>
                          <a:rPr lang="en-US" altLang="zh-CN" i="1">
                            <a:latin typeface="Cambria Math" charset="0"/>
                          </a:rPr>
                          <m:t>𝑘</m:t>
                        </m:r>
                      </m:sub>
                    </m:sSub>
                    <m:r>
                      <a:rPr lang="en-US" altLang="zh-CN" i="1">
                        <a:latin typeface="Cambria Math" charset="0"/>
                      </a:rPr>
                      <m:t> </m:t>
                    </m:r>
                  </m:oMath>
                </a14:m>
                <a:r>
                  <a:rPr lang="zh-CN" altLang="zh-CN" dirty="0"/>
                  <a:t>的偏度与本征维数强烈正相关为理论基础，通过构建数据集的</a:t>
                </a:r>
                <a:r>
                  <a:rPr lang="en-US" altLang="zh-CN" dirty="0"/>
                  <a:t>KNN</a:t>
                </a:r>
                <a:r>
                  <a:rPr lang="zh-CN" altLang="zh-CN" dirty="0"/>
                  <a:t>邻域矩阵，以偏度的变化率作为降维依据选出理想的</a:t>
                </a:r>
                <a:r>
                  <a:rPr lang="en-US" altLang="zh-CN" i="1" dirty="0"/>
                  <a:t>k</a:t>
                </a:r>
                <a:r>
                  <a:rPr lang="zh-CN" altLang="zh-CN" dirty="0"/>
                  <a:t>个主成分，之后再对降维后的数据集进行聚类分析</a:t>
                </a:r>
                <a:r>
                  <a:rPr lang="zh-CN" altLang="zh-CN" dirty="0" smtClean="0"/>
                  <a:t>。</a:t>
                </a:r>
                <a:r>
                  <a:rPr lang="zh-CN" altLang="zh-CN" dirty="0"/>
                  <a:t>实验分别从聚类结果的好坏（轮廓系数）、对近邻数</a:t>
                </a:r>
                <a:r>
                  <a:rPr lang="en-US" altLang="zh-CN" i="1" dirty="0"/>
                  <a:t>k</a:t>
                </a:r>
                <a:r>
                  <a:rPr lang="zh-CN" altLang="zh-CN" dirty="0"/>
                  <a:t>的敏感程度和聚类结果的一致性三方面进行了</a:t>
                </a:r>
                <a:r>
                  <a:rPr lang="zh-CN" altLang="zh-CN" dirty="0" smtClean="0"/>
                  <a:t>分析</a:t>
                </a:r>
                <a:r>
                  <a:rPr lang="zh-CN" altLang="en-US" dirty="0"/>
                  <a:t>；</a:t>
                </a:r>
                <a:endParaRPr lang="en-US" altLang="zh-CN" dirty="0" smtClean="0"/>
              </a:p>
              <a:p>
                <a:pPr marL="342900" lvl="0" indent="-342900" fontAlgn="base">
                  <a:lnSpc>
                    <a:spcPct val="120000"/>
                  </a:lnSpc>
                  <a:spcBef>
                    <a:spcPct val="20000"/>
                  </a:spcBef>
                  <a:spcAft>
                    <a:spcPct val="0"/>
                  </a:spcAft>
                  <a:buClr>
                    <a:srgbClr val="002060"/>
                  </a:buClr>
                  <a:buSzPct val="90000"/>
                  <a:buFont typeface="+mj-lt"/>
                  <a:buAutoNum type="arabicPeriod"/>
                </a:pPr>
                <a:r>
                  <a:rPr lang="en-US" altLang="zh-CN" dirty="0"/>
                  <a:t>Quick </a:t>
                </a:r>
                <a:r>
                  <a:rPr lang="en-US" altLang="zh-CN" dirty="0" smtClean="0"/>
                  <a:t>PCA-Hub</a:t>
                </a:r>
                <a:r>
                  <a:rPr lang="zh-CN" altLang="zh-CN" dirty="0"/>
                  <a:t>聚类</a:t>
                </a:r>
                <a:r>
                  <a:rPr lang="zh-CN" altLang="zh-CN" dirty="0" smtClean="0"/>
                  <a:t>算法分别</a:t>
                </a:r>
                <a:r>
                  <a:rPr lang="zh-CN" altLang="zh-CN" dirty="0"/>
                  <a:t>从快速搜索</a:t>
                </a:r>
                <a:r>
                  <a:rPr lang="en-US" altLang="zh-CN" i="1" dirty="0"/>
                  <a:t>k</a:t>
                </a:r>
                <a:r>
                  <a:rPr lang="zh-CN" altLang="zh-CN" dirty="0"/>
                  <a:t>个主成分和快速搜索最近邻居两方面增加</a:t>
                </a:r>
                <a:r>
                  <a:rPr lang="en-US" altLang="zh-CN" dirty="0"/>
                  <a:t>PCA-Hub</a:t>
                </a:r>
                <a:r>
                  <a:rPr lang="zh-CN" altLang="zh-CN" dirty="0"/>
                  <a:t>算法的聚类分析</a:t>
                </a:r>
                <a:r>
                  <a:rPr lang="zh-CN" altLang="zh-CN" dirty="0" smtClean="0"/>
                  <a:t>速度。</a:t>
                </a:r>
                <a:endParaRPr lang="en-US" altLang="zh-CN" dirty="0"/>
              </a:p>
              <a:p>
                <a:pPr marL="342900" indent="-342900" fontAlgn="base">
                  <a:lnSpc>
                    <a:spcPct val="120000"/>
                  </a:lnSpc>
                  <a:spcBef>
                    <a:spcPct val="20000"/>
                  </a:spcBef>
                  <a:spcAft>
                    <a:spcPct val="0"/>
                  </a:spcAft>
                  <a:buClr>
                    <a:srgbClr val="002060"/>
                  </a:buClr>
                  <a:buSzPct val="90000"/>
                  <a:buFont typeface="+mj-lt"/>
                  <a:buAutoNum type="arabicPeriod"/>
                </a:pPr>
                <a:endParaRPr lang="en-US" altLang="zh-CN" dirty="0" smtClean="0"/>
              </a:p>
            </p:txBody>
          </p:sp>
        </mc:Choice>
        <mc:Fallback xmlns="">
          <p:sp>
            <p:nvSpPr>
              <p:cNvPr id="121" name="Shape 121"/>
              <p:cNvSpPr txBox="1">
                <a:spLocks noRot="1" noChangeAspect="1" noMove="1" noResize="1" noEditPoints="1" noAdjustHandles="1" noChangeArrowheads="1" noChangeShapeType="1" noTextEdit="1"/>
              </p:cNvSpPr>
              <p:nvPr/>
            </p:nvSpPr>
            <p:spPr>
              <a:xfrm>
                <a:off x="1019742" y="1160979"/>
                <a:ext cx="7109717" cy="3739793"/>
              </a:xfrm>
              <a:prstGeom prst="rect">
                <a:avLst/>
              </a:prstGeom>
              <a:blipFill rotWithShape="0">
                <a:blip r:embed="rId3"/>
                <a:stretch>
                  <a:fillRect r="-428"/>
                </a:stretch>
              </a:blipFill>
              <a:ln>
                <a:noFill/>
              </a:ln>
            </p:spPr>
            <p:txBody>
              <a:bodyPr/>
              <a:lstStyle/>
              <a:p>
                <a:r>
                  <a:rPr lang="zh-CN" altLang="en-US">
                    <a:noFill/>
                  </a:rPr>
                  <a:t> </a:t>
                </a:r>
              </a:p>
            </p:txBody>
          </p:sp>
        </mc:Fallback>
      </mc:AlternateContent>
      <p:sp>
        <p:nvSpPr>
          <p:cNvPr id="15" name="TextBox 14"/>
          <p:cNvSpPr txBox="1"/>
          <p:nvPr/>
        </p:nvSpPr>
        <p:spPr>
          <a:xfrm>
            <a:off x="297847" y="351863"/>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01</a:t>
            </a:r>
            <a:endParaRPr lang="en-US" sz="2000" b="1" dirty="0">
              <a:solidFill>
                <a:schemeClr val="bg1"/>
              </a:solidFill>
              <a:latin typeface="Roboto Slab" charset="0"/>
              <a:ea typeface="Roboto Slab" charset="0"/>
              <a:cs typeface="Roboto Slab" charset="0"/>
            </a:endParaRPr>
          </a:p>
        </p:txBody>
      </p:sp>
    </p:spTree>
    <p:extLst>
      <p:ext uri="{BB962C8B-B14F-4D97-AF65-F5344CB8AC3E}">
        <p14:creationId xmlns:p14="http://schemas.microsoft.com/office/powerpoint/2010/main" val="390511820"/>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dirty="0">
                <a:solidFill>
                  <a:schemeClr val="bg1"/>
                </a:solidFill>
              </a:rPr>
              <a:t>研究</a:t>
            </a:r>
            <a:r>
              <a:rPr lang="zh-CN" altLang="en-US" dirty="0" smtClean="0">
                <a:solidFill>
                  <a:schemeClr val="bg1"/>
                </a:solidFill>
              </a:rPr>
              <a:t>背景</a:t>
            </a:r>
            <a:endParaRPr lang="zh-CN" altLang="en-US" dirty="0">
              <a:solidFill>
                <a:schemeClr val="bg1"/>
              </a:solidFill>
            </a:endParaRPr>
          </a:p>
        </p:txBody>
      </p:sp>
      <p:sp>
        <p:nvSpPr>
          <p:cNvPr id="3" name="文本占位符 2"/>
          <p:cNvSpPr>
            <a:spLocks noGrp="1"/>
          </p:cNvSpPr>
          <p:nvPr>
            <p:ph type="body" idx="1"/>
          </p:nvPr>
        </p:nvSpPr>
        <p:spPr>
          <a:xfrm>
            <a:off x="1146025" y="1374083"/>
            <a:ext cx="3660300" cy="3158699"/>
          </a:xfrm>
        </p:spPr>
        <p:txBody>
          <a:bodyPr/>
          <a:lstStyle/>
          <a:p>
            <a:pPr algn="just">
              <a:lnSpc>
                <a:spcPct val="150000"/>
              </a:lnSpc>
              <a:buNone/>
            </a:pPr>
            <a:r>
              <a:rPr kumimoji="1" lang="zh-CN" altLang="en-US" b="1" dirty="0" smtClean="0"/>
              <a:t>聚类</a:t>
            </a:r>
            <a:r>
              <a:rPr kumimoji="1" lang="zh-CN" altLang="en-US" b="1" dirty="0"/>
              <a:t>分析</a:t>
            </a:r>
            <a:r>
              <a:rPr kumimoji="1" lang="zh-CN" altLang="en-US" dirty="0"/>
              <a:t>（</a:t>
            </a:r>
            <a:r>
              <a:rPr kumimoji="1" lang="en-US" altLang="zh-CN" dirty="0"/>
              <a:t>Cluster Analysis</a:t>
            </a:r>
            <a:r>
              <a:rPr kumimoji="1" lang="zh-CN" altLang="en-US" dirty="0"/>
              <a:t>，亦称为群集分析）是把相似的对象通过静态分类</a:t>
            </a:r>
            <a:r>
              <a:rPr kumimoji="1" lang="zh-CN" altLang="en-US" dirty="0" smtClean="0"/>
              <a:t>的方法</a:t>
            </a:r>
            <a:r>
              <a:rPr kumimoji="1" lang="zh-CN" altLang="en-US" dirty="0"/>
              <a:t>分成不同的簇或子集，使得在同一个簇中的对象都具有某些相似的属性。</a:t>
            </a:r>
          </a:p>
          <a:p>
            <a:endParaRPr kumimoji="1" lang="zh-CN" altLang="en-US" dirty="0"/>
          </a:p>
        </p:txBody>
      </p:sp>
      <p:sp>
        <p:nvSpPr>
          <p:cNvPr id="6" name="TextBox 48"/>
          <p:cNvSpPr txBox="1"/>
          <p:nvPr/>
        </p:nvSpPr>
        <p:spPr>
          <a:xfrm>
            <a:off x="307179" y="369532"/>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01</a:t>
            </a:r>
            <a:endParaRPr lang="en-US" sz="2000" b="1" dirty="0">
              <a:solidFill>
                <a:schemeClr val="bg1"/>
              </a:solidFill>
              <a:latin typeface="Roboto Slab" charset="0"/>
              <a:ea typeface="Roboto Slab" charset="0"/>
              <a:cs typeface="Roboto Slab" charset="0"/>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4538" y="1243584"/>
            <a:ext cx="4381397" cy="2930652"/>
          </a:xfrm>
          <a:prstGeom prst="rect">
            <a:avLst/>
          </a:prstGeom>
        </p:spPr>
      </p:pic>
    </p:spTree>
    <p:extLst>
      <p:ext uri="{BB962C8B-B14F-4D97-AF65-F5344CB8AC3E}">
        <p14:creationId xmlns:p14="http://schemas.microsoft.com/office/powerpoint/2010/main" val="11110208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5" y="-3530"/>
            <a:ext cx="3208799" cy="1028700"/>
          </a:xfrm>
          <a:prstGeom prst="rect">
            <a:avLst/>
          </a:prstGeom>
        </p:spPr>
        <p:txBody>
          <a:bodyPr lIns="91425" tIns="91425" rIns="91425" bIns="91425" anchor="ctr" anchorCtr="0">
            <a:noAutofit/>
          </a:bodyPr>
          <a:lstStyle/>
          <a:p>
            <a:r>
              <a:rPr lang="zh-CN" altLang="en-US" dirty="0" smtClean="0"/>
              <a:t>未来的工作</a:t>
            </a:r>
            <a:endParaRPr lang="en" dirty="0"/>
          </a:p>
        </p:txBody>
      </p:sp>
      <p:sp>
        <p:nvSpPr>
          <p:cNvPr id="121" name="Shape 121"/>
          <p:cNvSpPr txBox="1"/>
          <p:nvPr/>
        </p:nvSpPr>
        <p:spPr>
          <a:xfrm>
            <a:off x="1146026" y="1670180"/>
            <a:ext cx="7638378" cy="2779787"/>
          </a:xfrm>
          <a:prstGeom prst="rect">
            <a:avLst/>
          </a:prstGeom>
          <a:noFill/>
          <a:ln>
            <a:noFill/>
          </a:ln>
        </p:spPr>
        <p:txBody>
          <a:bodyPr lIns="91425" tIns="91425" rIns="91425" bIns="91425" anchor="t" anchorCtr="0">
            <a:noAutofit/>
          </a:bodyPr>
          <a:lstStyle/>
          <a:p>
            <a:pPr marL="342900" lvl="0" indent="-342900" fontAlgn="base">
              <a:lnSpc>
                <a:spcPct val="120000"/>
              </a:lnSpc>
              <a:spcBef>
                <a:spcPct val="20000"/>
              </a:spcBef>
              <a:spcAft>
                <a:spcPct val="0"/>
              </a:spcAft>
              <a:buClr>
                <a:srgbClr val="002060"/>
              </a:buClr>
              <a:buSzPct val="90000"/>
              <a:buFont typeface="+mj-lt"/>
              <a:buAutoNum type="arabicPeriod"/>
            </a:pPr>
            <a:r>
              <a:rPr lang="en-US" altLang="zh-CN" dirty="0"/>
              <a:t>PCA-Hub</a:t>
            </a:r>
            <a:r>
              <a:rPr lang="zh-CN" altLang="zh-CN" dirty="0"/>
              <a:t>聚类算法在解决高维数据空间中的冗余和噪声数据时，需要预先设定偏度下降的阈值。如果阈值设置的不合理，那么聚类分析的结果可能就不理想。在今后的工作中，希望可以设置一个自适应的阈值来控制偏度下降的程度，从而降低</a:t>
            </a:r>
            <a:r>
              <a:rPr lang="en-US" altLang="zh-CN" dirty="0"/>
              <a:t>PCA-Hub</a:t>
            </a:r>
            <a:r>
              <a:rPr lang="zh-CN" altLang="zh-CN" dirty="0"/>
              <a:t>聚类算法对参数设置的</a:t>
            </a:r>
            <a:r>
              <a:rPr lang="zh-CN" altLang="zh-CN" dirty="0" smtClean="0"/>
              <a:t>敏感性</a:t>
            </a:r>
            <a:r>
              <a:rPr lang="zh-CN" altLang="en-US" dirty="0" smtClean="0"/>
              <a:t>；</a:t>
            </a:r>
            <a:endParaRPr lang="en-US" altLang="zh-CN" dirty="0" smtClean="0"/>
          </a:p>
          <a:p>
            <a:pPr marL="342900" lvl="0" indent="-342900" fontAlgn="base">
              <a:lnSpc>
                <a:spcPct val="120000"/>
              </a:lnSpc>
              <a:spcBef>
                <a:spcPct val="20000"/>
              </a:spcBef>
              <a:spcAft>
                <a:spcPct val="0"/>
              </a:spcAft>
              <a:buClr>
                <a:srgbClr val="002060"/>
              </a:buClr>
              <a:buSzPct val="90000"/>
              <a:buFont typeface="+mj-lt"/>
              <a:buAutoNum type="arabicPeriod"/>
            </a:pPr>
            <a:r>
              <a:rPr lang="zh-CN" altLang="zh-CN" dirty="0"/>
              <a:t>进一步探索不同的近似</a:t>
            </a:r>
            <a:r>
              <a:rPr lang="en-US" altLang="zh-CN" dirty="0"/>
              <a:t>KNN</a:t>
            </a:r>
            <a:r>
              <a:rPr lang="zh-CN" altLang="zh-CN" dirty="0"/>
              <a:t>搜索方法对</a:t>
            </a:r>
            <a:r>
              <a:rPr lang="en-US" altLang="zh-CN" dirty="0"/>
              <a:t>PCA-Hub</a:t>
            </a:r>
            <a:r>
              <a:rPr lang="zh-CN" altLang="zh-CN" dirty="0"/>
              <a:t>聚类算法的影响，以便可以找到一种合适的方法来在合理的时间内构建</a:t>
            </a:r>
            <a:r>
              <a:rPr lang="en-US" altLang="zh-CN" dirty="0"/>
              <a:t>KNN</a:t>
            </a:r>
            <a:r>
              <a:rPr lang="zh-CN" altLang="zh-CN" dirty="0"/>
              <a:t>图</a:t>
            </a:r>
            <a:r>
              <a:rPr lang="zh-CN" altLang="zh-CN" dirty="0" smtClean="0"/>
              <a:t>。</a:t>
            </a:r>
            <a:endParaRPr lang="en-US" altLang="zh-CN" dirty="0" smtClean="0"/>
          </a:p>
        </p:txBody>
      </p:sp>
      <p:sp>
        <p:nvSpPr>
          <p:cNvPr id="15" name="TextBox 14"/>
          <p:cNvSpPr txBox="1"/>
          <p:nvPr/>
        </p:nvSpPr>
        <p:spPr>
          <a:xfrm>
            <a:off x="297847" y="351863"/>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02</a:t>
            </a:r>
            <a:endParaRPr lang="en-US" sz="2000" b="1" dirty="0">
              <a:solidFill>
                <a:schemeClr val="bg1"/>
              </a:solidFill>
              <a:latin typeface="Roboto Slab" charset="0"/>
              <a:ea typeface="Roboto Slab" charset="0"/>
              <a:cs typeface="Roboto Slab" charset="0"/>
            </a:endParaRPr>
          </a:p>
        </p:txBody>
      </p:sp>
    </p:spTree>
    <p:extLst>
      <p:ext uri="{BB962C8B-B14F-4D97-AF65-F5344CB8AC3E}">
        <p14:creationId xmlns:p14="http://schemas.microsoft.com/office/powerpoint/2010/main" val="487062860"/>
      </p:ext>
    </p:extLst>
  </p:cSld>
  <p:clrMapOvr>
    <a:masterClrMapping/>
  </p:clrMapOvr>
  <p:transition spd="slow">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txBox="1">
            <a:spLocks noGrp="1"/>
          </p:cNvSpPr>
          <p:nvPr>
            <p:ph type="subTitle" idx="4294967295"/>
          </p:nvPr>
        </p:nvSpPr>
        <p:spPr>
          <a:xfrm>
            <a:off x="685800" y="505225"/>
            <a:ext cx="7884600" cy="3810299"/>
          </a:xfrm>
          <a:prstGeom prst="rect">
            <a:avLst/>
          </a:prstGeom>
        </p:spPr>
        <p:txBody>
          <a:bodyPr lIns="91425" tIns="91425" rIns="91425" bIns="91425" anchor="ctr" anchorCtr="0">
            <a:noAutofit/>
          </a:bodyPr>
          <a:lstStyle/>
          <a:p>
            <a:pPr lvl="0" algn="ctr">
              <a:spcBef>
                <a:spcPts val="0"/>
              </a:spcBef>
              <a:buClr>
                <a:schemeClr val="dk1"/>
              </a:buClr>
              <a:buSzPct val="61111"/>
              <a:buNone/>
            </a:pPr>
            <a:r>
              <a:rPr lang="zh-CN" altLang="en-US" sz="5400" b="1" dirty="0">
                <a:solidFill>
                  <a:schemeClr val="lt1"/>
                </a:solidFill>
                <a:latin typeface="Roboto Slab"/>
                <a:ea typeface="Roboto Slab"/>
                <a:cs typeface="Roboto Slab"/>
                <a:sym typeface="Roboto Slab"/>
              </a:rPr>
              <a:t>衷心</a:t>
            </a:r>
            <a:r>
              <a:rPr lang="zh-CN" altLang="en-US" sz="5400" b="1" dirty="0" smtClean="0">
                <a:solidFill>
                  <a:schemeClr val="lt1"/>
                </a:solidFill>
                <a:latin typeface="Roboto Slab"/>
                <a:ea typeface="Roboto Slab"/>
                <a:cs typeface="Roboto Slab"/>
                <a:sym typeface="Roboto Slab"/>
              </a:rPr>
              <a:t>感谢各位老师的指正！</a:t>
            </a:r>
            <a:endParaRPr lang="zh-CN" altLang="en-US" sz="5400" b="1" dirty="0">
              <a:solidFill>
                <a:schemeClr val="lt1"/>
              </a:solidFill>
              <a:latin typeface="Roboto Slab"/>
              <a:ea typeface="Roboto Slab"/>
              <a:cs typeface="Roboto Slab"/>
              <a:sym typeface="Roboto Slab"/>
            </a:endParaRPr>
          </a:p>
        </p:txBody>
      </p:sp>
    </p:spTree>
  </p:cSld>
  <p:clrMapOvr>
    <a:masterClrMapping/>
  </p:clrMapOvr>
  <p:transition spd="slow">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4" name="矩形 13"/>
          <p:cNvSpPr/>
          <p:nvPr/>
        </p:nvSpPr>
        <p:spPr>
          <a:xfrm>
            <a:off x="305485" y="1231640"/>
            <a:ext cx="8692980" cy="3166614"/>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1" name="Shape 111"/>
          <p:cNvSpPr txBox="1">
            <a:spLocks noGrp="1"/>
          </p:cNvSpPr>
          <p:nvPr>
            <p:ph type="title"/>
          </p:nvPr>
        </p:nvSpPr>
        <p:spPr>
          <a:xfrm>
            <a:off x="1146025" y="17020"/>
            <a:ext cx="3208799" cy="1028700"/>
          </a:xfrm>
          <a:prstGeom prst="rect">
            <a:avLst/>
          </a:prstGeom>
        </p:spPr>
        <p:txBody>
          <a:bodyPr lIns="91425" tIns="91425" rIns="91425" bIns="91425" anchor="ctr" anchorCtr="0">
            <a:noAutofit/>
          </a:bodyPr>
          <a:lstStyle/>
          <a:p>
            <a:pPr lvl="0"/>
            <a:r>
              <a:rPr kumimoji="1" lang="en-US" altLang="zh-CN" dirty="0" smtClean="0"/>
              <a:t>PCA-Hub</a:t>
            </a:r>
            <a:r>
              <a:rPr lang="zh-CN" altLang="en-US" dirty="0"/>
              <a:t>轮廓系数</a:t>
            </a:r>
            <a:endParaRPr lang="en" dirty="0"/>
          </a:p>
        </p:txBody>
      </p:sp>
      <p:sp>
        <p:nvSpPr>
          <p:cNvPr id="2" name="TextBox 1"/>
          <p:cNvSpPr txBox="1"/>
          <p:nvPr/>
        </p:nvSpPr>
        <p:spPr>
          <a:xfrm>
            <a:off x="4478694" y="1231641"/>
            <a:ext cx="184731" cy="307777"/>
          </a:xfrm>
          <a:prstGeom prst="rect">
            <a:avLst/>
          </a:prstGeom>
          <a:noFill/>
        </p:spPr>
        <p:txBody>
          <a:bodyPr wrap="none" rtlCol="0">
            <a:spAutoFit/>
          </a:bodyPr>
          <a:lstStyle/>
          <a:p>
            <a:endParaRPr lang="en-US" dirty="0"/>
          </a:p>
        </p:txBody>
      </p:sp>
      <p:sp>
        <p:nvSpPr>
          <p:cNvPr id="6" name="TextBox 17"/>
          <p:cNvSpPr txBox="1"/>
          <p:nvPr/>
        </p:nvSpPr>
        <p:spPr>
          <a:xfrm>
            <a:off x="307177" y="321041"/>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05</a:t>
            </a:r>
            <a:endParaRPr lang="en-US" sz="2000" b="1" dirty="0">
              <a:solidFill>
                <a:schemeClr val="bg1"/>
              </a:solidFill>
              <a:latin typeface="Roboto Slab" charset="0"/>
              <a:ea typeface="Roboto Slab" charset="0"/>
              <a:cs typeface="Roboto Slab" charset="0"/>
            </a:endParaRPr>
          </a:p>
        </p:txBody>
      </p:sp>
      <mc:AlternateContent xmlns:mc="http://schemas.openxmlformats.org/markup-compatibility/2006" xmlns:a14="http://schemas.microsoft.com/office/drawing/2010/main">
        <mc:Choice Requires="a14">
          <p:graphicFrame>
            <p:nvGraphicFramePr>
              <p:cNvPr id="8" name="Table 3"/>
              <p:cNvGraphicFramePr>
                <a:graphicFrameLocks noGrp="1"/>
              </p:cNvGraphicFramePr>
              <p:nvPr>
                <p:extLst/>
              </p:nvPr>
            </p:nvGraphicFramePr>
            <p:xfrm>
              <a:off x="297850" y="1231642"/>
              <a:ext cx="8702307" cy="3190240"/>
            </p:xfrm>
            <a:graphic>
              <a:graphicData uri="http://schemas.openxmlformats.org/drawingml/2006/table">
                <a:tbl>
                  <a:tblPr/>
                  <a:tblGrid>
                    <a:gridCol w="1171806"/>
                    <a:gridCol w="624372"/>
                    <a:gridCol w="629878"/>
                    <a:gridCol w="808685"/>
                    <a:gridCol w="808685"/>
                    <a:gridCol w="808685"/>
                    <a:gridCol w="1001914"/>
                    <a:gridCol w="615456"/>
                    <a:gridCol w="615456"/>
                    <a:gridCol w="808685"/>
                    <a:gridCol w="808685"/>
                  </a:tblGrid>
                  <a:tr h="398780">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数据集</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样本数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a:solidFill>
                                <a:schemeClr val="bg1">
                                  <a:lumMod val="95000"/>
                                </a:schemeClr>
                              </a:solidFill>
                              <a:effectLst/>
                              <a:latin typeface="Times New Roman" charset="0"/>
                              <a:ea typeface="Times New Roman" charset="0"/>
                              <a:cs typeface="Times New Roman" charset="0"/>
                            </a:rPr>
                            <a:t>维数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dirty="0" smtClean="0">
                              <a:solidFill>
                                <a:schemeClr val="bg1">
                                  <a:lumMod val="95000"/>
                                </a:schemeClr>
                              </a:solidFill>
                              <a:effectLst/>
                              <a:latin typeface="Times New Roman" charset="0"/>
                              <a:ea typeface="Times New Roman" charset="0"/>
                              <a:cs typeface="Times New Roman" charset="0"/>
                            </a:rPr>
                            <a:t>簇个</a:t>
                          </a:r>
                          <a:r>
                            <a:rPr lang="zh-CN" sz="1200" b="1" kern="100" dirty="0">
                              <a:solidFill>
                                <a:schemeClr val="bg1">
                                  <a:lumMod val="95000"/>
                                </a:schemeClr>
                              </a:solidFill>
                              <a:effectLst/>
                              <a:latin typeface="Times New Roman" charset="0"/>
                              <a:ea typeface="Times New Roman" charset="0"/>
                              <a:cs typeface="Times New Roman" charset="0"/>
                            </a:rPr>
                            <a:t>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200" b="1" i="1" kern="100" smtClean="0">
                                        <a:solidFill>
                                          <a:schemeClr val="bg1">
                                            <a:lumMod val="95000"/>
                                          </a:schemeClr>
                                        </a:solidFill>
                                        <a:effectLst/>
                                        <a:latin typeface="Cambria Math" charset="0"/>
                                        <a:ea typeface="Times New Roman" charset="0"/>
                                        <a:cs typeface="Times New Roman" charset="0"/>
                                      </a:rPr>
                                    </m:ctrlPr>
                                  </m:sSubPr>
                                  <m:e>
                                    <m:r>
                                      <a:rPr lang="en-US" sz="1200" b="1" i="1" kern="100">
                                        <a:solidFill>
                                          <a:schemeClr val="bg1">
                                            <a:lumMod val="95000"/>
                                          </a:schemeClr>
                                        </a:solidFill>
                                        <a:effectLst/>
                                        <a:latin typeface="Cambria Math" charset="0"/>
                                        <a:ea typeface="Times New Roman" charset="0"/>
                                        <a:cs typeface="Times New Roman" charset="0"/>
                                      </a:rPr>
                                      <m:t>𝑺</m:t>
                                    </m:r>
                                  </m:e>
                                  <m:sub>
                                    <m:sSub>
                                      <m:sSubPr>
                                        <m:ctrlPr>
                                          <a:rPr lang="zh-CN" sz="1200" b="1" i="1" kern="100">
                                            <a:solidFill>
                                              <a:schemeClr val="bg1">
                                                <a:lumMod val="95000"/>
                                              </a:schemeClr>
                                            </a:solidFill>
                                            <a:effectLst/>
                                            <a:latin typeface="Cambria Math" charset="0"/>
                                            <a:ea typeface="Times New Roman" charset="0"/>
                                            <a:cs typeface="Times New Roman" charset="0"/>
                                          </a:rPr>
                                        </m:ctrlPr>
                                      </m:sSubPr>
                                      <m:e>
                                        <m:r>
                                          <a:rPr lang="en-US" sz="1200" b="1" i="1" kern="100">
                                            <a:solidFill>
                                              <a:schemeClr val="bg1">
                                                <a:lumMod val="95000"/>
                                              </a:schemeClr>
                                            </a:solidFill>
                                            <a:effectLst/>
                                            <a:latin typeface="Cambria Math" charset="0"/>
                                            <a:ea typeface="Times New Roman" charset="0"/>
                                            <a:cs typeface="Times New Roman" charset="0"/>
                                          </a:rPr>
                                          <m:t>𝑵</m:t>
                                        </m:r>
                                      </m:e>
                                      <m:sub>
                                        <m:r>
                                          <a:rPr lang="en-US" sz="1200" b="1" i="1" kern="100">
                                            <a:solidFill>
                                              <a:schemeClr val="bg1">
                                                <a:lumMod val="95000"/>
                                              </a:schemeClr>
                                            </a:solidFill>
                                            <a:effectLst/>
                                            <a:latin typeface="Cambria Math" charset="0"/>
                                            <a:ea typeface="Times New Roman" charset="0"/>
                                            <a:cs typeface="Times New Roman" charset="0"/>
                                          </a:rPr>
                                          <m:t>𝟏𝟎</m:t>
                                        </m:r>
                                      </m:sub>
                                    </m:sSub>
                                  </m:sub>
                                </m:sSub>
                              </m:oMath>
                            </m:oMathPara>
                          </a14:m>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dirty="0" smtClean="0">
                              <a:solidFill>
                                <a:schemeClr val="bg1">
                                  <a:lumMod val="95000"/>
                                </a:schemeClr>
                              </a:solidFill>
                              <a:effectLst/>
                              <a:latin typeface="Times New Roman" charset="0"/>
                              <a:ea typeface="Times New Roman" charset="0"/>
                              <a:cs typeface="Times New Roman" charset="0"/>
                            </a:rPr>
                            <a:t>距离</a:t>
                          </a:r>
                          <a:endParaRPr lang="en-US" altLang="zh-CN" sz="1200" b="1" kern="100" dirty="0" smtClean="0">
                            <a:solidFill>
                              <a:schemeClr val="bg1">
                                <a:lumMod val="95000"/>
                              </a:schemeClr>
                            </a:solidFill>
                            <a:effectLst/>
                            <a:latin typeface="Times New Roman" charset="0"/>
                            <a:ea typeface="Times New Roman" charset="0"/>
                            <a:cs typeface="Times New Roman" charset="0"/>
                          </a:endParaRPr>
                        </a:p>
                        <a:p>
                          <a:pPr algn="ctr">
                            <a:spcAft>
                              <a:spcPts val="0"/>
                            </a:spcAft>
                          </a:pPr>
                          <a:r>
                            <a:rPr lang="zh-CN" sz="1200" b="1" kern="100" dirty="0" smtClean="0">
                              <a:solidFill>
                                <a:schemeClr val="bg1">
                                  <a:lumMod val="95000"/>
                                </a:schemeClr>
                              </a:solidFill>
                              <a:effectLst/>
                              <a:latin typeface="Times New Roman" charset="0"/>
                              <a:ea typeface="Times New Roman" charset="0"/>
                              <a:cs typeface="Times New Roman" charset="0"/>
                            </a:rPr>
                            <a:t>度量</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KMEANS</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a:solidFill>
                                <a:schemeClr val="bg1">
                                  <a:lumMod val="95000"/>
                                </a:schemeClr>
                              </a:solidFill>
                              <a:effectLst/>
                              <a:latin typeface="Times New Roman" charset="0"/>
                              <a:ea typeface="Times New Roman" charset="0"/>
                              <a:cs typeface="Times New Roman" charset="0"/>
                            </a:rPr>
                            <a:t>Ker-KM </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GHPKM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Ker-GHPKM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a:solidFill>
                                <a:schemeClr val="bg1">
                                  <a:lumMod val="95000"/>
                                </a:schemeClr>
                              </a:solidFill>
                              <a:effectLst/>
                              <a:latin typeface="Times New Roman" charset="0"/>
                              <a:ea typeface="Times New Roman" charset="0"/>
                              <a:cs typeface="Times New Roman" charset="0"/>
                            </a:rPr>
                            <a:t>PH-KM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r>
                  <a:tr h="398780">
                    <a:tc>
                      <a:txBody>
                        <a:bodyPr/>
                        <a:lstStyle/>
                        <a:p>
                          <a:pPr algn="ctr">
                            <a:lnSpc>
                              <a:spcPts val="2000"/>
                            </a:lnSpc>
                            <a:spcAft>
                              <a:spcPts val="0"/>
                            </a:spcAft>
                          </a:pPr>
                          <a:r>
                            <a:rPr lang="en-US" sz="1200" b="0" kern="100" dirty="0" err="1" smtClean="0">
                              <a:solidFill>
                                <a:schemeClr val="bg1">
                                  <a:lumMod val="95000"/>
                                </a:schemeClr>
                              </a:solidFill>
                              <a:effectLst/>
                              <a:latin typeface="Times New Roman" charset="0"/>
                              <a:ea typeface="Times New Roman" charset="0"/>
                              <a:cs typeface="Times New Roman" charset="0"/>
                            </a:rPr>
                            <a:t>parkinso</a:t>
                          </a:r>
                          <a:r>
                            <a:rPr lang="en-US" altLang="zh-CN" sz="1200" b="0" kern="100" dirty="0" err="1" smtClean="0">
                              <a:solidFill>
                                <a:schemeClr val="bg1">
                                  <a:lumMod val="95000"/>
                                </a:schemeClr>
                              </a:solidFill>
                              <a:effectLst/>
                              <a:latin typeface="Times New Roman" charset="0"/>
                              <a:ea typeface="Times New Roman" charset="0"/>
                              <a:cs typeface="Times New Roman" charset="0"/>
                            </a:rPr>
                            <a:t>n</a:t>
                          </a:r>
                          <a:r>
                            <a:rPr lang="en-US" sz="1200" b="0" kern="100" dirty="0" err="1" smtClean="0">
                              <a:solidFill>
                                <a:schemeClr val="bg1">
                                  <a:lumMod val="95000"/>
                                </a:schemeClr>
                              </a:solidFill>
                              <a:effectLst/>
                              <a:latin typeface="Times New Roman" charset="0"/>
                              <a:ea typeface="Times New Roman" charset="0"/>
                              <a:cs typeface="Times New Roman" charset="0"/>
                            </a:rPr>
                            <a:t>s</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195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0.73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0.42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0.64</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0.44</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0.88</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398780">
                    <a:tc>
                      <a:txBody>
                        <a:bodyPr/>
                        <a:lstStyle/>
                        <a:p>
                          <a:pPr algn="ctr">
                            <a:lnSpc>
                              <a:spcPts val="2000"/>
                            </a:lnSpc>
                            <a:spcAft>
                              <a:spcPts val="0"/>
                            </a:spcAft>
                          </a:pPr>
                          <a:r>
                            <a:rPr lang="en-US" sz="1200" b="0" kern="100" dirty="0" err="1">
                              <a:solidFill>
                                <a:schemeClr val="bg1">
                                  <a:lumMod val="95000"/>
                                </a:schemeClr>
                              </a:solidFill>
                              <a:effectLst/>
                              <a:latin typeface="Times New Roman" charset="0"/>
                              <a:ea typeface="Times New Roman" charset="0"/>
                              <a:cs typeface="Times New Roman" charset="0"/>
                            </a:rPr>
                            <a:t>wpbc</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198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33</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0.86</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l</a:t>
                          </a:r>
                          <a:r>
                            <a:rPr lang="en-US" sz="1200" b="0" kern="100" baseline="-25000" dirty="0">
                              <a:solidFill>
                                <a:schemeClr val="bg1">
                                  <a:lumMod val="95000"/>
                                </a:schemeClr>
                              </a:solidFill>
                              <a:effectLst/>
                              <a:latin typeface="Times New Roman" charset="0"/>
                              <a:ea typeface="Times New Roman" charset="0"/>
                              <a:cs typeface="Times New Roman" charset="0"/>
                            </a:rPr>
                            <a:t>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0.16</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0.32</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0.31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398780">
                    <a:tc>
                      <a:txBody>
                        <a:bodyPr/>
                        <a:lstStyle/>
                        <a:p>
                          <a:pPr algn="ctr">
                            <a:lnSpc>
                              <a:spcPts val="2000"/>
                            </a:lnSpc>
                            <a:spcAft>
                              <a:spcPts val="0"/>
                            </a:spcAft>
                          </a:pPr>
                          <a:r>
                            <a:rPr lang="en-US" sz="1200" b="0" kern="100" dirty="0">
                              <a:solidFill>
                                <a:schemeClr val="bg1">
                                  <a:lumMod val="95000"/>
                                </a:schemeClr>
                              </a:solidFill>
                              <a:effectLst/>
                              <a:latin typeface="Times New Roman" charset="0"/>
                              <a:ea typeface="Times New Roman" charset="0"/>
                              <a:cs typeface="Times New Roman" charset="0"/>
                            </a:rPr>
                            <a:t>Ionosphere</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351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34</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1.72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l</a:t>
                          </a:r>
                          <a:r>
                            <a:rPr lang="en-US" sz="1200" b="0" kern="100" baseline="-25000" dirty="0">
                              <a:solidFill>
                                <a:schemeClr val="bg1">
                                  <a:lumMod val="95000"/>
                                </a:schemeClr>
                              </a:solidFill>
                              <a:effectLst/>
                              <a:latin typeface="Times New Roman" charset="0"/>
                              <a:ea typeface="Times New Roman" charset="0"/>
                              <a:cs typeface="Times New Roman" charset="0"/>
                            </a:rPr>
                            <a:t>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0.28</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0.28</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0.25</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0.41</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398780">
                    <a:tc>
                      <a:txBody>
                        <a:bodyPr/>
                        <a:lstStyle/>
                        <a:p>
                          <a:pPr algn="ctr">
                            <a:lnSpc>
                              <a:spcPts val="2000"/>
                            </a:lnSpc>
                            <a:spcAft>
                              <a:spcPts val="0"/>
                            </a:spcAft>
                          </a:pPr>
                          <a:r>
                            <a:rPr lang="en-US" sz="1200" b="0" kern="100" dirty="0">
                              <a:solidFill>
                                <a:schemeClr val="bg1">
                                  <a:lumMod val="95000"/>
                                </a:schemeClr>
                              </a:solidFill>
                              <a:effectLst/>
                              <a:latin typeface="Times New Roman" charset="0"/>
                              <a:ea typeface="Times New Roman" charset="0"/>
                              <a:cs typeface="Times New Roman" charset="0"/>
                            </a:rPr>
                            <a:t>sonar</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60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1.35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0.26</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0.21</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0.17</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398780">
                    <a:tc>
                      <a:txBody>
                        <a:bodyPr/>
                        <a:lstStyle/>
                        <a:p>
                          <a:pPr algn="ctr">
                            <a:lnSpc>
                              <a:spcPts val="2000"/>
                            </a:lnSpc>
                            <a:spcAft>
                              <a:spcPts val="0"/>
                            </a:spcAft>
                          </a:pPr>
                          <a:r>
                            <a:rPr lang="en-US" sz="1200" b="0" kern="100" dirty="0">
                              <a:solidFill>
                                <a:schemeClr val="bg1">
                                  <a:lumMod val="95000"/>
                                </a:schemeClr>
                              </a:solidFill>
                              <a:effectLst/>
                              <a:latin typeface="Times New Roman" charset="0"/>
                              <a:ea typeface="Times New Roman" charset="0"/>
                              <a:cs typeface="Times New Roman" charset="0"/>
                            </a:rPr>
                            <a:t>musk</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2000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166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1.33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0.29</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smtClean="0">
                              <a:solidFill>
                                <a:schemeClr val="bg1">
                                  <a:lumMod val="95000"/>
                                </a:schemeClr>
                              </a:solidFill>
                              <a:effectLst/>
                              <a:latin typeface="Times New Roman" charset="0"/>
                              <a:ea typeface="Times New Roman" charset="0"/>
                              <a:cs typeface="Times New Roman" charset="0"/>
                            </a:rPr>
                            <a:t>0.2</a:t>
                          </a:r>
                          <a:r>
                            <a:rPr lang="en-US" altLang="zh-CN" sz="1200" b="0" kern="100" smtClean="0">
                              <a:solidFill>
                                <a:schemeClr val="bg1">
                                  <a:lumMod val="95000"/>
                                </a:schemeClr>
                              </a:solidFill>
                              <a:effectLst/>
                              <a:latin typeface="Times New Roman" charset="0"/>
                              <a:ea typeface="Times New Roman" charset="0"/>
                              <a:cs typeface="Times New Roman" charset="0"/>
                            </a:rPr>
                            <a:t>9</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0.29</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0.31</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mfeat-factors</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2000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216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0.83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0.18</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0.17</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0.20</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0.18</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0.24</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398780">
                    <a:tc gridSpan="6">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AVG-UCI</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0.33</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0.26</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0.39</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bl>
              </a:graphicData>
            </a:graphic>
          </p:graphicFrame>
        </mc:Choice>
        <mc:Fallback xmlns="">
          <p:graphicFrame>
            <p:nvGraphicFramePr>
              <p:cNvPr id="8" name="Table 3"/>
              <p:cNvGraphicFramePr>
                <a:graphicFrameLocks noGrp="1"/>
              </p:cNvGraphicFramePr>
              <p:nvPr>
                <p:extLst>
                  <p:ext uri="{D42A27DB-BD31-4B8C-83A1-F6EECF244321}">
                    <p14:modId xmlns:p14="http://schemas.microsoft.com/office/powerpoint/2010/main" val="954887483"/>
                  </p:ext>
                </p:extLst>
              </p:nvPr>
            </p:nvGraphicFramePr>
            <p:xfrm>
              <a:off x="297850" y="1231642"/>
              <a:ext cx="8702307" cy="3190240"/>
            </p:xfrm>
            <a:graphic>
              <a:graphicData uri="http://schemas.openxmlformats.org/drawingml/2006/table">
                <a:tbl>
                  <a:tblPr/>
                  <a:tblGrid>
                    <a:gridCol w="1171806"/>
                    <a:gridCol w="624372"/>
                    <a:gridCol w="629878"/>
                    <a:gridCol w="808685"/>
                    <a:gridCol w="808685"/>
                    <a:gridCol w="808685"/>
                    <a:gridCol w="1001914"/>
                    <a:gridCol w="615456"/>
                    <a:gridCol w="615456"/>
                    <a:gridCol w="808685"/>
                    <a:gridCol w="808685"/>
                  </a:tblGrid>
                  <a:tr h="398780">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数据集</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样本数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a:solidFill>
                                <a:schemeClr val="bg1">
                                  <a:lumMod val="95000"/>
                                </a:schemeClr>
                              </a:solidFill>
                              <a:effectLst/>
                              <a:latin typeface="Times New Roman" charset="0"/>
                              <a:ea typeface="Times New Roman" charset="0"/>
                              <a:cs typeface="Times New Roman" charset="0"/>
                            </a:rPr>
                            <a:t>维数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dirty="0" smtClean="0">
                              <a:solidFill>
                                <a:schemeClr val="bg1">
                                  <a:lumMod val="95000"/>
                                </a:schemeClr>
                              </a:solidFill>
                              <a:effectLst/>
                              <a:latin typeface="Times New Roman" charset="0"/>
                              <a:ea typeface="Times New Roman" charset="0"/>
                              <a:cs typeface="Times New Roman" charset="0"/>
                            </a:rPr>
                            <a:t>簇个</a:t>
                          </a:r>
                          <a:r>
                            <a:rPr lang="zh-CN" sz="1200" b="1" kern="100" dirty="0">
                              <a:solidFill>
                                <a:schemeClr val="bg1">
                                  <a:lumMod val="95000"/>
                                </a:schemeClr>
                              </a:solidFill>
                              <a:effectLst/>
                              <a:latin typeface="Times New Roman" charset="0"/>
                              <a:ea typeface="Times New Roman" charset="0"/>
                              <a:cs typeface="Times New Roman" charset="0"/>
                            </a:rPr>
                            <a:t>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endParaRPr lang="zh-CN"/>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blipFill rotWithShape="0">
                          <a:blip r:embed="rId3"/>
                          <a:stretch>
                            <a:fillRect l="-400000" t="-9091" r="-576692" b="-696970"/>
                          </a:stretch>
                        </a:blipFill>
                      </a:tcPr>
                    </a:tc>
                    <a:tc>
                      <a:txBody>
                        <a:bodyPr/>
                        <a:lstStyle/>
                        <a:p>
                          <a:pPr algn="ctr">
                            <a:spcAft>
                              <a:spcPts val="0"/>
                            </a:spcAft>
                          </a:pPr>
                          <a:r>
                            <a:rPr lang="zh-CN" sz="1200" b="1" kern="100" dirty="0" smtClean="0">
                              <a:solidFill>
                                <a:schemeClr val="bg1">
                                  <a:lumMod val="95000"/>
                                </a:schemeClr>
                              </a:solidFill>
                              <a:effectLst/>
                              <a:latin typeface="Times New Roman" charset="0"/>
                              <a:ea typeface="Times New Roman" charset="0"/>
                              <a:cs typeface="Times New Roman" charset="0"/>
                            </a:rPr>
                            <a:t>距离</a:t>
                          </a:r>
                          <a:endParaRPr lang="en-US" altLang="zh-CN" sz="1200" b="1" kern="100" dirty="0" smtClean="0">
                            <a:solidFill>
                              <a:schemeClr val="bg1">
                                <a:lumMod val="95000"/>
                              </a:schemeClr>
                            </a:solidFill>
                            <a:effectLst/>
                            <a:latin typeface="Times New Roman" charset="0"/>
                            <a:ea typeface="Times New Roman" charset="0"/>
                            <a:cs typeface="Times New Roman" charset="0"/>
                          </a:endParaRPr>
                        </a:p>
                        <a:p>
                          <a:pPr algn="ctr">
                            <a:spcAft>
                              <a:spcPts val="0"/>
                            </a:spcAft>
                          </a:pPr>
                          <a:r>
                            <a:rPr lang="zh-CN" sz="1200" b="1" kern="100" dirty="0" smtClean="0">
                              <a:solidFill>
                                <a:schemeClr val="bg1">
                                  <a:lumMod val="95000"/>
                                </a:schemeClr>
                              </a:solidFill>
                              <a:effectLst/>
                              <a:latin typeface="Times New Roman" charset="0"/>
                              <a:ea typeface="Times New Roman" charset="0"/>
                              <a:cs typeface="Times New Roman" charset="0"/>
                            </a:rPr>
                            <a:t>度量</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KMEANS</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a:solidFill>
                                <a:schemeClr val="bg1">
                                  <a:lumMod val="95000"/>
                                </a:schemeClr>
                              </a:solidFill>
                              <a:effectLst/>
                              <a:latin typeface="Times New Roman" charset="0"/>
                              <a:ea typeface="Times New Roman" charset="0"/>
                              <a:cs typeface="Times New Roman" charset="0"/>
                            </a:rPr>
                            <a:t>Ker-KM </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GHPKM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Ker-GHPKM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a:solidFill>
                                <a:schemeClr val="bg1">
                                  <a:lumMod val="95000"/>
                                </a:schemeClr>
                              </a:solidFill>
                              <a:effectLst/>
                              <a:latin typeface="Times New Roman" charset="0"/>
                              <a:ea typeface="Times New Roman" charset="0"/>
                              <a:cs typeface="Times New Roman" charset="0"/>
                            </a:rPr>
                            <a:t>PH-KM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r>
                  <a:tr h="398780">
                    <a:tc>
                      <a:txBody>
                        <a:bodyPr/>
                        <a:lstStyle/>
                        <a:p>
                          <a:pPr algn="ctr">
                            <a:lnSpc>
                              <a:spcPts val="2000"/>
                            </a:lnSpc>
                            <a:spcAft>
                              <a:spcPts val="0"/>
                            </a:spcAft>
                          </a:pPr>
                          <a:r>
                            <a:rPr lang="en-US" sz="1200" b="0" kern="100" dirty="0" err="1" smtClean="0">
                              <a:solidFill>
                                <a:schemeClr val="bg1">
                                  <a:lumMod val="95000"/>
                                </a:schemeClr>
                              </a:solidFill>
                              <a:effectLst/>
                              <a:latin typeface="Times New Roman" charset="0"/>
                              <a:ea typeface="Times New Roman" charset="0"/>
                              <a:cs typeface="Times New Roman" charset="0"/>
                            </a:rPr>
                            <a:t>parkinso</a:t>
                          </a:r>
                          <a:r>
                            <a:rPr lang="en-US" altLang="zh-CN" sz="1200" b="0" kern="100" dirty="0" err="1" smtClean="0">
                              <a:solidFill>
                                <a:schemeClr val="bg1">
                                  <a:lumMod val="95000"/>
                                </a:schemeClr>
                              </a:solidFill>
                              <a:effectLst/>
                              <a:latin typeface="Times New Roman" charset="0"/>
                              <a:ea typeface="Times New Roman" charset="0"/>
                              <a:cs typeface="Times New Roman" charset="0"/>
                            </a:rPr>
                            <a:t>n</a:t>
                          </a:r>
                          <a:r>
                            <a:rPr lang="en-US" sz="1200" b="0" kern="100" dirty="0" err="1" smtClean="0">
                              <a:solidFill>
                                <a:schemeClr val="bg1">
                                  <a:lumMod val="95000"/>
                                </a:schemeClr>
                              </a:solidFill>
                              <a:effectLst/>
                              <a:latin typeface="Times New Roman" charset="0"/>
                              <a:ea typeface="Times New Roman" charset="0"/>
                              <a:cs typeface="Times New Roman" charset="0"/>
                            </a:rPr>
                            <a:t>s</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195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0.73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0.42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0.64</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0.44</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0.88</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398780">
                    <a:tc>
                      <a:txBody>
                        <a:bodyPr/>
                        <a:lstStyle/>
                        <a:p>
                          <a:pPr algn="ctr">
                            <a:lnSpc>
                              <a:spcPts val="2000"/>
                            </a:lnSpc>
                            <a:spcAft>
                              <a:spcPts val="0"/>
                            </a:spcAft>
                          </a:pPr>
                          <a:r>
                            <a:rPr lang="en-US" sz="1200" b="0" kern="100" dirty="0" err="1">
                              <a:solidFill>
                                <a:schemeClr val="bg1">
                                  <a:lumMod val="95000"/>
                                </a:schemeClr>
                              </a:solidFill>
                              <a:effectLst/>
                              <a:latin typeface="Times New Roman" charset="0"/>
                              <a:ea typeface="Times New Roman" charset="0"/>
                              <a:cs typeface="Times New Roman" charset="0"/>
                            </a:rPr>
                            <a:t>wpbc</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198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33</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0.86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l</a:t>
                          </a:r>
                          <a:r>
                            <a:rPr lang="en-US" sz="1200" b="0" kern="100" baseline="-25000" dirty="0">
                              <a:solidFill>
                                <a:schemeClr val="bg1">
                                  <a:lumMod val="95000"/>
                                </a:schemeClr>
                              </a:solidFill>
                              <a:effectLst/>
                              <a:latin typeface="Times New Roman" charset="0"/>
                              <a:ea typeface="Times New Roman" charset="0"/>
                              <a:cs typeface="Times New Roman" charset="0"/>
                            </a:rPr>
                            <a:t>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0.16</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0.32</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0.31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Ionosphere</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351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34</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1.72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l</a:t>
                          </a:r>
                          <a:r>
                            <a:rPr lang="en-US" sz="1200" b="0" kern="100" baseline="-25000" dirty="0">
                              <a:solidFill>
                                <a:schemeClr val="bg1">
                                  <a:lumMod val="95000"/>
                                </a:schemeClr>
                              </a:solidFill>
                              <a:effectLst/>
                              <a:latin typeface="Times New Roman" charset="0"/>
                              <a:ea typeface="Times New Roman" charset="0"/>
                              <a:cs typeface="Times New Roman" charset="0"/>
                            </a:rPr>
                            <a:t>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0.41</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398780">
                    <a:tc>
                      <a:txBody>
                        <a:bodyPr/>
                        <a:lstStyle/>
                        <a:p>
                          <a:pPr algn="ctr">
                            <a:lnSpc>
                              <a:spcPts val="2000"/>
                            </a:lnSpc>
                            <a:spcAft>
                              <a:spcPts val="0"/>
                            </a:spcAft>
                          </a:pPr>
                          <a:r>
                            <a:rPr lang="en-US" sz="1200" b="0" kern="100" dirty="0">
                              <a:solidFill>
                                <a:schemeClr val="bg1">
                                  <a:lumMod val="95000"/>
                                </a:schemeClr>
                              </a:solidFill>
                              <a:effectLst/>
                              <a:latin typeface="Times New Roman" charset="0"/>
                              <a:ea typeface="Times New Roman" charset="0"/>
                              <a:cs typeface="Times New Roman" charset="0"/>
                            </a:rPr>
                            <a:t>sonar</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60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1.35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0.26</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0.21</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0.17</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398780">
                    <a:tc>
                      <a:txBody>
                        <a:bodyPr/>
                        <a:lstStyle/>
                        <a:p>
                          <a:pPr algn="ctr">
                            <a:lnSpc>
                              <a:spcPts val="2000"/>
                            </a:lnSpc>
                            <a:spcAft>
                              <a:spcPts val="0"/>
                            </a:spcAft>
                          </a:pPr>
                          <a:r>
                            <a:rPr lang="en-US" sz="1200" b="0" kern="100" dirty="0">
                              <a:solidFill>
                                <a:schemeClr val="bg1">
                                  <a:lumMod val="95000"/>
                                </a:schemeClr>
                              </a:solidFill>
                              <a:effectLst/>
                              <a:latin typeface="Times New Roman" charset="0"/>
                              <a:ea typeface="Times New Roman" charset="0"/>
                              <a:cs typeface="Times New Roman" charset="0"/>
                            </a:rPr>
                            <a:t>musk</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2000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166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1.33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0.29</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smtClean="0">
                              <a:solidFill>
                                <a:schemeClr val="bg1">
                                  <a:lumMod val="95000"/>
                                </a:schemeClr>
                              </a:solidFill>
                              <a:effectLst/>
                              <a:latin typeface="Times New Roman" charset="0"/>
                              <a:ea typeface="Times New Roman" charset="0"/>
                              <a:cs typeface="Times New Roman" charset="0"/>
                            </a:rPr>
                            <a:t>0.2</a:t>
                          </a:r>
                          <a:r>
                            <a:rPr lang="en-US" altLang="zh-CN" sz="1200" b="0" kern="100" smtClean="0">
                              <a:solidFill>
                                <a:schemeClr val="bg1">
                                  <a:lumMod val="95000"/>
                                </a:schemeClr>
                              </a:solidFill>
                              <a:effectLst/>
                              <a:latin typeface="Times New Roman" charset="0"/>
                              <a:ea typeface="Times New Roman" charset="0"/>
                              <a:cs typeface="Times New Roman" charset="0"/>
                            </a:rPr>
                            <a:t>9</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0.29</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0.31</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mfeat-factors</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2000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216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0.83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0.18</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0.17</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0.20</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0.24</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398780">
                    <a:tc gridSpan="6">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AVG-UCI</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0.33</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0.26</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0.39</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bl>
              </a:graphicData>
            </a:graphic>
          </p:graphicFrame>
        </mc:Fallback>
      </mc:AlternateContent>
      <p:sp>
        <p:nvSpPr>
          <p:cNvPr id="7" name="圆角矩形 6"/>
          <p:cNvSpPr/>
          <p:nvPr/>
        </p:nvSpPr>
        <p:spPr>
          <a:xfrm>
            <a:off x="8201773" y="1255188"/>
            <a:ext cx="798383" cy="314306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Shape 420"/>
          <p:cNvSpPr txBox="1"/>
          <p:nvPr/>
        </p:nvSpPr>
        <p:spPr>
          <a:xfrm>
            <a:off x="2761920" y="4425080"/>
            <a:ext cx="2955785" cy="370816"/>
          </a:xfrm>
          <a:prstGeom prst="rect">
            <a:avLst/>
          </a:prstGeom>
          <a:noFill/>
          <a:ln>
            <a:noFill/>
          </a:ln>
        </p:spPr>
        <p:txBody>
          <a:bodyPr lIns="91425" tIns="91425" rIns="91425" bIns="91425" anchor="t" anchorCtr="0">
            <a:noAutofit/>
          </a:bodyPr>
          <a:lstStyle/>
          <a:p>
            <a:pPr algn="ctr">
              <a:buClr>
                <a:schemeClr val="dk1"/>
              </a:buClr>
              <a:buSzPct val="91666"/>
            </a:pPr>
            <a:r>
              <a:rPr lang="zh-CN" altLang="en-US" sz="1200" dirty="0" smtClean="0">
                <a:solidFill>
                  <a:schemeClr val="tx1"/>
                </a:solidFill>
                <a:latin typeface="+mn-ea"/>
                <a:ea typeface="+mn-ea"/>
                <a:cs typeface="Roboto Slab"/>
                <a:sym typeface="Roboto Slab"/>
              </a:rPr>
              <a:t>表</a:t>
            </a:r>
            <a:r>
              <a:rPr lang="en-US" altLang="zh-CN" sz="1200" dirty="0">
                <a:solidFill>
                  <a:schemeClr val="tx1"/>
                </a:solidFill>
                <a:latin typeface="+mn-ea"/>
                <a:ea typeface="+mn-ea"/>
                <a:cs typeface="Roboto Slab"/>
                <a:sym typeface="Roboto Slab"/>
              </a:rPr>
              <a:t>2</a:t>
            </a:r>
            <a:r>
              <a:rPr lang="zh-CN" altLang="en-US" sz="1200" dirty="0" smtClean="0">
                <a:solidFill>
                  <a:schemeClr val="tx1"/>
                </a:solidFill>
                <a:latin typeface="+mn-ea"/>
                <a:ea typeface="+mn-ea"/>
                <a:cs typeface="Roboto Slab"/>
                <a:sym typeface="Roboto Slab"/>
              </a:rPr>
              <a:t> </a:t>
            </a:r>
            <a:r>
              <a:rPr lang="en-US" altLang="zh-CN" sz="1200" dirty="0" smtClean="0">
                <a:solidFill>
                  <a:schemeClr val="tx1"/>
                </a:solidFill>
                <a:latin typeface="+mn-ea"/>
                <a:cs typeface="Roboto Slab"/>
                <a:sym typeface="Roboto Slab"/>
              </a:rPr>
              <a:t>PCA-Hub</a:t>
            </a:r>
            <a:r>
              <a:rPr lang="zh-CN" altLang="en-US" sz="1200" dirty="0" smtClean="0">
                <a:solidFill>
                  <a:schemeClr val="tx1"/>
                </a:solidFill>
                <a:latin typeface="+mn-ea"/>
                <a:cs typeface="Roboto Slab"/>
                <a:sym typeface="Roboto Slab"/>
              </a:rPr>
              <a:t>在</a:t>
            </a:r>
            <a:r>
              <a:rPr lang="zh-CN" altLang="en-US" sz="1200" dirty="0" smtClean="0">
                <a:solidFill>
                  <a:schemeClr val="tx1"/>
                </a:solidFill>
                <a:latin typeface="+mn-ea"/>
                <a:ea typeface="+mn-ea"/>
                <a:cs typeface="Roboto Slab"/>
                <a:sym typeface="Roboto Slab"/>
              </a:rPr>
              <a:t>真实数据集上的轮廓</a:t>
            </a:r>
            <a:r>
              <a:rPr lang="zh-CN" altLang="en-US" sz="1200" dirty="0">
                <a:solidFill>
                  <a:schemeClr val="tx1"/>
                </a:solidFill>
                <a:latin typeface="+mn-ea"/>
                <a:ea typeface="+mn-ea"/>
                <a:cs typeface="Roboto Slab"/>
                <a:sym typeface="Roboto Slab"/>
              </a:rPr>
              <a:t>系数</a:t>
            </a:r>
            <a:endParaRPr sz="1200" dirty="0">
              <a:solidFill>
                <a:srgbClr val="3B8D61"/>
              </a:solidFill>
              <a:latin typeface="Roboto Slab"/>
              <a:ea typeface="Roboto Slab"/>
              <a:cs typeface="Roboto Slab"/>
              <a:sym typeface="Roboto Slab"/>
            </a:endParaRPr>
          </a:p>
        </p:txBody>
      </p:sp>
    </p:spTree>
    <p:extLst>
      <p:ext uri="{BB962C8B-B14F-4D97-AF65-F5344CB8AC3E}">
        <p14:creationId xmlns:p14="http://schemas.microsoft.com/office/powerpoint/2010/main" val="35959019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5" y="17020"/>
            <a:ext cx="3208799" cy="1028700"/>
          </a:xfrm>
          <a:prstGeom prst="rect">
            <a:avLst/>
          </a:prstGeom>
        </p:spPr>
        <p:txBody>
          <a:bodyPr lIns="91425" tIns="91425" rIns="91425" bIns="91425" anchor="ctr" anchorCtr="0">
            <a:noAutofit/>
          </a:bodyPr>
          <a:lstStyle/>
          <a:p>
            <a:r>
              <a:rPr lang="zh-CN" altLang="en-US" dirty="0" smtClean="0"/>
              <a:t>参考文献</a:t>
            </a:r>
            <a:endParaRPr lang="en" dirty="0"/>
          </a:p>
        </p:txBody>
      </p:sp>
      <p:sp>
        <p:nvSpPr>
          <p:cNvPr id="121" name="Shape 121"/>
          <p:cNvSpPr txBox="1"/>
          <p:nvPr/>
        </p:nvSpPr>
        <p:spPr>
          <a:xfrm>
            <a:off x="1063833" y="1372229"/>
            <a:ext cx="7617830" cy="3097029"/>
          </a:xfrm>
          <a:prstGeom prst="rect">
            <a:avLst/>
          </a:prstGeom>
          <a:noFill/>
          <a:ln>
            <a:noFill/>
          </a:ln>
        </p:spPr>
        <p:txBody>
          <a:bodyPr lIns="91425" tIns="91425" rIns="91425" bIns="91425" anchor="t" anchorCtr="0">
            <a:noAutofit/>
          </a:bodyPr>
          <a:lstStyle/>
          <a:p>
            <a:pPr marL="342900" lvl="0" indent="-342900" algn="just">
              <a:lnSpc>
                <a:spcPts val="2000"/>
              </a:lnSpc>
              <a:spcBef>
                <a:spcPts val="780"/>
              </a:spcBef>
              <a:buFont typeface="+mj-lt"/>
              <a:buAutoNum type="arabicPeriod"/>
            </a:pPr>
            <a:r>
              <a:rPr lang="en-US" altLang="zh-CN" kern="100" dirty="0" smtClean="0">
                <a:latin typeface="Times New Roman" charset="0"/>
                <a:ea typeface="Times New Roman" charset="0"/>
                <a:cs typeface="Times New Roman" charset="0"/>
              </a:rPr>
              <a:t>Milos</a:t>
            </a:r>
            <a:r>
              <a:rPr lang="en-US" altLang="zh-CN" kern="100" dirty="0">
                <a:latin typeface="Times New Roman" charset="0"/>
                <a:ea typeface="Times New Roman" charset="0"/>
                <a:cs typeface="Times New Roman" charset="0"/>
              </a:rPr>
              <a:t>ˇ </a:t>
            </a:r>
            <a:r>
              <a:rPr lang="en-US" altLang="zh-CN" kern="100" dirty="0" err="1">
                <a:latin typeface="Times New Roman" charset="0"/>
                <a:ea typeface="Times New Roman" charset="0"/>
                <a:cs typeface="Times New Roman" charset="0"/>
              </a:rPr>
              <a:t>Radovanovic</a:t>
            </a:r>
            <a:r>
              <a:rPr lang="en-US" altLang="zh-CN" kern="100" dirty="0">
                <a:latin typeface="Times New Roman" charset="0"/>
                <a:ea typeface="Times New Roman" charset="0"/>
                <a:cs typeface="Times New Roman" charset="0"/>
              </a:rPr>
              <a:t> ́</a:t>
            </a:r>
            <a:r>
              <a:rPr lang="zh-CN" altLang="en-US" kern="100" dirty="0">
                <a:latin typeface="Times New Roman" charset="0"/>
                <a:ea typeface="Times New Roman" charset="0"/>
                <a:cs typeface="Times New Roman" charset="0"/>
              </a:rPr>
              <a:t>，</a:t>
            </a:r>
            <a:r>
              <a:rPr lang="en-US" altLang="zh-CN" kern="100" dirty="0">
                <a:latin typeface="Times New Roman" charset="0"/>
                <a:ea typeface="Times New Roman" charset="0"/>
                <a:cs typeface="Times New Roman" charset="0"/>
              </a:rPr>
              <a:t>Alexandros </a:t>
            </a:r>
            <a:r>
              <a:rPr lang="en-US" altLang="zh-CN" kern="100" dirty="0" err="1">
                <a:latin typeface="Times New Roman" charset="0"/>
                <a:ea typeface="Times New Roman" charset="0"/>
                <a:cs typeface="Times New Roman" charset="0"/>
              </a:rPr>
              <a:t>Nanopoulos</a:t>
            </a:r>
            <a:r>
              <a:rPr lang="zh-CN" altLang="en-US" kern="100" dirty="0">
                <a:latin typeface="Times New Roman" charset="0"/>
                <a:ea typeface="Times New Roman" charset="0"/>
                <a:cs typeface="Times New Roman" charset="0"/>
              </a:rPr>
              <a:t>，</a:t>
            </a:r>
            <a:r>
              <a:rPr lang="en-US" altLang="zh-CN" kern="100" dirty="0" err="1">
                <a:latin typeface="Times New Roman" charset="0"/>
                <a:ea typeface="Times New Roman" charset="0"/>
                <a:cs typeface="Times New Roman" charset="0"/>
              </a:rPr>
              <a:t>MirjanaIvanovic</a:t>
            </a:r>
            <a:r>
              <a:rPr lang="en-US" altLang="zh-CN" kern="100" dirty="0">
                <a:latin typeface="Times New Roman" charset="0"/>
                <a:ea typeface="Times New Roman" charset="0"/>
                <a:cs typeface="Times New Roman" charset="0"/>
              </a:rPr>
              <a:t> ́. Hubs in Space: Popular Nearest Neighbors in High-Dimensional Data[J]</a:t>
            </a:r>
            <a:r>
              <a:rPr lang="zh-CN" altLang="en-US" kern="100" dirty="0">
                <a:latin typeface="Times New Roman" charset="0"/>
                <a:ea typeface="Times New Roman" charset="0"/>
                <a:cs typeface="Times New Roman" charset="0"/>
              </a:rPr>
              <a:t>，</a:t>
            </a:r>
            <a:r>
              <a:rPr lang="en-US" altLang="zh-CN" kern="100" dirty="0">
                <a:latin typeface="Times New Roman" charset="0"/>
                <a:ea typeface="Times New Roman" charset="0"/>
                <a:cs typeface="Times New Roman" charset="0"/>
              </a:rPr>
              <a:t>Journal of Machine Learning Research 11 (2010) 2487-2531. </a:t>
            </a:r>
            <a:r>
              <a:rPr lang="en-US" altLang="zh-CN" kern="100" dirty="0" smtClean="0">
                <a:latin typeface="Times New Roman" charset="0"/>
                <a:ea typeface="Times New Roman" charset="0"/>
                <a:cs typeface="Times New Roman" charset="0"/>
              </a:rPr>
              <a:t>2010</a:t>
            </a:r>
          </a:p>
          <a:p>
            <a:pPr marL="342900" indent="-342900" algn="just">
              <a:lnSpc>
                <a:spcPts val="2000"/>
              </a:lnSpc>
              <a:spcBef>
                <a:spcPts val="780"/>
              </a:spcBef>
              <a:buFont typeface="+mj-lt"/>
              <a:buAutoNum type="arabicPeriod"/>
            </a:pPr>
            <a:r>
              <a:rPr lang="en-US" altLang="zh-CN" kern="100" dirty="0" err="1">
                <a:latin typeface="Times New Roman" charset="0"/>
                <a:ea typeface="Times New Roman" charset="0"/>
                <a:cs typeface="Times New Roman" charset="0"/>
              </a:rPr>
              <a:t>Nenad</a:t>
            </a:r>
            <a:r>
              <a:rPr lang="en-US" altLang="zh-CN" kern="100" dirty="0">
                <a:latin typeface="Times New Roman" charset="0"/>
                <a:ea typeface="Times New Roman" charset="0"/>
                <a:cs typeface="Times New Roman" charset="0"/>
              </a:rPr>
              <a:t> </a:t>
            </a:r>
            <a:r>
              <a:rPr lang="en-US" altLang="zh-CN" kern="100" dirty="0" err="1">
                <a:latin typeface="Times New Roman" charset="0"/>
                <a:ea typeface="Times New Roman" charset="0"/>
                <a:cs typeface="Times New Roman" charset="0"/>
              </a:rPr>
              <a:t>Toma</a:t>
            </a:r>
            <a:r>
              <a:rPr lang="en-US" altLang="zh-CN" kern="100" dirty="0">
                <a:latin typeface="Times New Roman" charset="0"/>
                <a:ea typeface="Times New Roman" charset="0"/>
                <a:cs typeface="Times New Roman" charset="0"/>
              </a:rPr>
              <a:t> </a:t>
            </a:r>
            <a:r>
              <a:rPr lang="en-US" altLang="zh-CN" kern="100" dirty="0" err="1">
                <a:latin typeface="Times New Roman" charset="0"/>
                <a:ea typeface="Times New Roman" charset="0"/>
                <a:cs typeface="Times New Roman" charset="0"/>
              </a:rPr>
              <a:t>sev</a:t>
            </a:r>
            <a:r>
              <a:rPr lang="zh-CN" altLang="en-US" kern="100" dirty="0">
                <a:latin typeface="Times New Roman" charset="0"/>
                <a:ea typeface="Times New Roman" charset="0"/>
                <a:cs typeface="Times New Roman" charset="0"/>
              </a:rPr>
              <a:t>，</a:t>
            </a:r>
            <a:r>
              <a:rPr lang="en-US" altLang="zh-CN" kern="100" dirty="0">
                <a:latin typeface="Times New Roman" charset="0"/>
                <a:ea typeface="Times New Roman" charset="0"/>
                <a:cs typeface="Times New Roman" charset="0"/>
              </a:rPr>
              <a:t>Milo s </a:t>
            </a:r>
            <a:r>
              <a:rPr lang="en-US" altLang="zh-CN" kern="100" dirty="0" err="1">
                <a:latin typeface="Times New Roman" charset="0"/>
                <a:ea typeface="Times New Roman" charset="0"/>
                <a:cs typeface="Times New Roman" charset="0"/>
              </a:rPr>
              <a:t>Radovanovi</a:t>
            </a:r>
            <a:r>
              <a:rPr lang="en-US" altLang="zh-CN" kern="100" dirty="0">
                <a:latin typeface="Times New Roman" charset="0"/>
                <a:ea typeface="Times New Roman" charset="0"/>
                <a:cs typeface="Times New Roman" charset="0"/>
              </a:rPr>
              <a:t> c</a:t>
            </a:r>
            <a:r>
              <a:rPr lang="zh-CN" altLang="en-US" kern="100" dirty="0">
                <a:latin typeface="Times New Roman" charset="0"/>
                <a:ea typeface="Times New Roman" charset="0"/>
                <a:cs typeface="Times New Roman" charset="0"/>
              </a:rPr>
              <a:t>，</a:t>
            </a:r>
            <a:r>
              <a:rPr lang="en-US" altLang="zh-CN" kern="100" dirty="0" err="1">
                <a:latin typeface="Times New Roman" charset="0"/>
                <a:ea typeface="Times New Roman" charset="0"/>
                <a:cs typeface="Times New Roman" charset="0"/>
              </a:rPr>
              <a:t>DunjaMladeni</a:t>
            </a:r>
            <a:r>
              <a:rPr lang="en-US" altLang="zh-CN" kern="100" dirty="0">
                <a:latin typeface="Times New Roman" charset="0"/>
                <a:ea typeface="Times New Roman" charset="0"/>
                <a:cs typeface="Times New Roman" charset="0"/>
              </a:rPr>
              <a:t> c</a:t>
            </a:r>
            <a:r>
              <a:rPr lang="zh-CN" altLang="en-US" kern="100" dirty="0">
                <a:latin typeface="Times New Roman" charset="0"/>
                <a:ea typeface="Times New Roman" charset="0"/>
                <a:cs typeface="Times New Roman" charset="0"/>
              </a:rPr>
              <a:t>，</a:t>
            </a:r>
            <a:r>
              <a:rPr lang="en-US" altLang="zh-CN" kern="100" dirty="0" err="1">
                <a:latin typeface="Times New Roman" charset="0"/>
                <a:ea typeface="Times New Roman" charset="0"/>
                <a:cs typeface="Times New Roman" charset="0"/>
              </a:rPr>
              <a:t>andMirjana</a:t>
            </a:r>
            <a:r>
              <a:rPr lang="en-US" altLang="zh-CN" kern="100" dirty="0">
                <a:latin typeface="Times New Roman" charset="0"/>
                <a:ea typeface="Times New Roman" charset="0"/>
                <a:cs typeface="Times New Roman" charset="0"/>
              </a:rPr>
              <a:t> </a:t>
            </a:r>
            <a:r>
              <a:rPr lang="en-US" altLang="zh-CN" kern="100" dirty="0" err="1">
                <a:latin typeface="Times New Roman" charset="0"/>
                <a:ea typeface="Times New Roman" charset="0"/>
                <a:cs typeface="Times New Roman" charset="0"/>
              </a:rPr>
              <a:t>Ivanovi</a:t>
            </a:r>
            <a:r>
              <a:rPr lang="en-US" altLang="zh-CN" kern="100" dirty="0">
                <a:latin typeface="Times New Roman" charset="0"/>
                <a:ea typeface="Times New Roman" charset="0"/>
                <a:cs typeface="Times New Roman" charset="0"/>
              </a:rPr>
              <a:t> c. The Role of Hubness in Clustering High-Dimensional Data[J]</a:t>
            </a:r>
            <a:r>
              <a:rPr lang="zh-CN" altLang="en-US" kern="100" dirty="0">
                <a:latin typeface="Times New Roman" charset="0"/>
                <a:ea typeface="Times New Roman" charset="0"/>
                <a:cs typeface="Times New Roman" charset="0"/>
              </a:rPr>
              <a:t>，</a:t>
            </a:r>
            <a:r>
              <a:rPr lang="en-US" altLang="zh-CN" kern="100" dirty="0" smtClean="0">
                <a:latin typeface="Times New Roman" charset="0"/>
                <a:ea typeface="Times New Roman" charset="0"/>
                <a:cs typeface="Times New Roman" charset="0"/>
              </a:rPr>
              <a:t>IEEE</a:t>
            </a:r>
            <a:r>
              <a:rPr lang="zh-CN" altLang="en-US" kern="100" dirty="0" smtClean="0">
                <a:latin typeface="Times New Roman" charset="0"/>
                <a:ea typeface="Times New Roman" charset="0"/>
                <a:cs typeface="Times New Roman" charset="0"/>
              </a:rPr>
              <a:t> </a:t>
            </a:r>
            <a:r>
              <a:rPr lang="en-US" altLang="zh-CN" kern="100" dirty="0" smtClean="0">
                <a:latin typeface="Times New Roman" charset="0"/>
                <a:ea typeface="Times New Roman" charset="0"/>
                <a:cs typeface="Times New Roman" charset="0"/>
              </a:rPr>
              <a:t>TRANSACTIONS </a:t>
            </a:r>
            <a:r>
              <a:rPr lang="en-US" altLang="zh-CN" kern="100" dirty="0">
                <a:latin typeface="Times New Roman" charset="0"/>
                <a:ea typeface="Times New Roman" charset="0"/>
                <a:cs typeface="Times New Roman" charset="0"/>
              </a:rPr>
              <a:t>ON KNOWLEDGE AND DATA ENGINEERING, VOL. 26, NO. 3</a:t>
            </a:r>
            <a:r>
              <a:rPr lang="zh-CN" altLang="en-US" kern="100" dirty="0">
                <a:latin typeface="Times New Roman" charset="0"/>
                <a:ea typeface="Times New Roman" charset="0"/>
                <a:cs typeface="Times New Roman" charset="0"/>
              </a:rPr>
              <a:t>，</a:t>
            </a:r>
            <a:r>
              <a:rPr lang="en-US" altLang="zh-CN" kern="100" dirty="0">
                <a:latin typeface="Times New Roman" charset="0"/>
                <a:ea typeface="Times New Roman" charset="0"/>
                <a:cs typeface="Times New Roman" charset="0"/>
              </a:rPr>
              <a:t>2014 </a:t>
            </a:r>
            <a:endParaRPr lang="en-US" altLang="zh-CN" kern="100" dirty="0" smtClean="0">
              <a:latin typeface="Times New Roman" charset="0"/>
              <a:ea typeface="Times New Roman" charset="0"/>
              <a:cs typeface="Times New Roman" charset="0"/>
            </a:endParaRPr>
          </a:p>
          <a:p>
            <a:pPr marL="342900" indent="-342900" algn="just">
              <a:lnSpc>
                <a:spcPts val="2000"/>
              </a:lnSpc>
              <a:spcBef>
                <a:spcPts val="780"/>
              </a:spcBef>
              <a:buFont typeface="+mj-lt"/>
              <a:buAutoNum type="arabicPeriod"/>
            </a:pPr>
            <a:r>
              <a:rPr lang="en-US" altLang="zh-CN" kern="100" dirty="0">
                <a:latin typeface="Times New Roman" charset="0"/>
                <a:ea typeface="Times New Roman" charset="0"/>
                <a:cs typeface="Times New Roman" charset="0"/>
              </a:rPr>
              <a:t>Amina M</a:t>
            </a:r>
            <a:r>
              <a:rPr lang="zh-CN" altLang="en-US" kern="100" dirty="0">
                <a:latin typeface="Times New Roman" charset="0"/>
                <a:ea typeface="Times New Roman" charset="0"/>
                <a:cs typeface="Times New Roman" charset="0"/>
              </a:rPr>
              <a:t>，</a:t>
            </a:r>
            <a:r>
              <a:rPr lang="en-US" altLang="zh-CN" kern="100" dirty="0">
                <a:latin typeface="Times New Roman" charset="0"/>
                <a:ea typeface="Times New Roman" charset="0"/>
                <a:cs typeface="Times New Roman" charset="0"/>
              </a:rPr>
              <a:t>Syed </a:t>
            </a:r>
            <a:r>
              <a:rPr lang="en-US" altLang="zh-CN" kern="100" dirty="0" err="1">
                <a:latin typeface="Times New Roman" charset="0"/>
                <a:ea typeface="Times New Roman" charset="0"/>
                <a:cs typeface="Times New Roman" charset="0"/>
              </a:rPr>
              <a:t>Farook</a:t>
            </a:r>
            <a:r>
              <a:rPr lang="en-US" altLang="zh-CN" kern="100" dirty="0">
                <a:latin typeface="Times New Roman" charset="0"/>
                <a:ea typeface="Times New Roman" charset="0"/>
                <a:cs typeface="Times New Roman" charset="0"/>
              </a:rPr>
              <a:t> K. A Novel Approach </a:t>
            </a:r>
            <a:r>
              <a:rPr lang="en-US" altLang="zh-CN" kern="100" dirty="0" err="1">
                <a:latin typeface="Times New Roman" charset="0"/>
                <a:ea typeface="Times New Roman" charset="0"/>
                <a:cs typeface="Times New Roman" charset="0"/>
              </a:rPr>
              <a:t>forClustering</a:t>
            </a:r>
            <a:r>
              <a:rPr lang="en-US" altLang="zh-CN" kern="100" dirty="0">
                <a:latin typeface="Times New Roman" charset="0"/>
                <a:ea typeface="Times New Roman" charset="0"/>
                <a:cs typeface="Times New Roman" charset="0"/>
              </a:rPr>
              <a:t> High-Dimensional Data using Kernel Hubness[J]. </a:t>
            </a:r>
            <a:r>
              <a:rPr lang="en-US" altLang="zh-CN" kern="100" dirty="0" err="1">
                <a:latin typeface="Times New Roman" charset="0"/>
                <a:ea typeface="Times New Roman" charset="0"/>
                <a:cs typeface="Times New Roman" charset="0"/>
              </a:rPr>
              <a:t>InternationalConfenrence</a:t>
            </a:r>
            <a:r>
              <a:rPr lang="en-US" altLang="zh-CN" kern="100" dirty="0">
                <a:latin typeface="Times New Roman" charset="0"/>
                <a:ea typeface="Times New Roman" charset="0"/>
                <a:cs typeface="Times New Roman" charset="0"/>
              </a:rPr>
              <a:t> on Advances in Computing and Communication. 2015</a:t>
            </a:r>
            <a:r>
              <a:rPr lang="en-US" altLang="zh-CN" kern="100" dirty="0" smtClean="0">
                <a:latin typeface="Times New Roman" charset="0"/>
                <a:ea typeface="Times New Roman" charset="0"/>
                <a:cs typeface="Times New Roman" charset="0"/>
              </a:rPr>
              <a:t>.</a:t>
            </a:r>
          </a:p>
          <a:p>
            <a:pPr marL="342900" lvl="0" indent="-342900" algn="just">
              <a:lnSpc>
                <a:spcPts val="2000"/>
              </a:lnSpc>
              <a:spcBef>
                <a:spcPts val="780"/>
              </a:spcBef>
              <a:buFont typeface="+mj-lt"/>
              <a:buAutoNum type="arabicPeriod"/>
            </a:pPr>
            <a:r>
              <a:rPr lang="en-US" altLang="zh-CN" kern="100" dirty="0" err="1" smtClean="0">
                <a:latin typeface="Times New Roman" charset="0"/>
                <a:ea typeface="Times New Roman" charset="0"/>
                <a:cs typeface="Times New Roman" charset="0"/>
              </a:rPr>
              <a:t>Lichman</a:t>
            </a:r>
            <a:r>
              <a:rPr lang="en-US" altLang="zh-CN" kern="100" dirty="0">
                <a:latin typeface="Times New Roman" charset="0"/>
                <a:ea typeface="Times New Roman" charset="0"/>
                <a:cs typeface="Times New Roman" charset="0"/>
              </a:rPr>
              <a:t>, M.  UCI Machine Learning Repository [http://</a:t>
            </a:r>
            <a:r>
              <a:rPr lang="en-US" altLang="zh-CN" kern="100" dirty="0" err="1">
                <a:latin typeface="Times New Roman" charset="0"/>
                <a:ea typeface="Times New Roman" charset="0"/>
                <a:cs typeface="Times New Roman" charset="0"/>
              </a:rPr>
              <a:t>archive.ics.uci.edu</a:t>
            </a:r>
            <a:r>
              <a:rPr lang="en-US" altLang="zh-CN" kern="100" dirty="0">
                <a:latin typeface="Times New Roman" charset="0"/>
                <a:ea typeface="Times New Roman" charset="0"/>
                <a:cs typeface="Times New Roman" charset="0"/>
              </a:rPr>
              <a:t>/ml]. Irvine, CA: University of California, School of Information and Computer Science. 2013</a:t>
            </a:r>
            <a:endParaRPr lang="zh-CN" altLang="zh-CN" sz="1800" kern="100" dirty="0">
              <a:latin typeface="Times New Roman" charset="0"/>
              <a:ea typeface="Times New Roman" charset="0"/>
              <a:cs typeface="Times New Roman" charset="0"/>
            </a:endParaRPr>
          </a:p>
          <a:p>
            <a:pPr marL="342900" lvl="0" indent="-342900" fontAlgn="base">
              <a:lnSpc>
                <a:spcPct val="120000"/>
              </a:lnSpc>
              <a:spcBef>
                <a:spcPct val="20000"/>
              </a:spcBef>
              <a:spcAft>
                <a:spcPct val="0"/>
              </a:spcAft>
              <a:buClr>
                <a:srgbClr val="002060"/>
              </a:buClr>
              <a:buSzPct val="90000"/>
            </a:pPr>
            <a:endParaRPr lang="en-US" altLang="zh-CN" dirty="0" smtClean="0"/>
          </a:p>
        </p:txBody>
      </p:sp>
    </p:spTree>
    <p:extLst>
      <p:ext uri="{BB962C8B-B14F-4D97-AF65-F5344CB8AC3E}">
        <p14:creationId xmlns:p14="http://schemas.microsoft.com/office/powerpoint/2010/main" val="684473612"/>
      </p:ext>
    </p:extLst>
  </p:cSld>
  <p:clrMapOvr>
    <a:masterClrMapping/>
  </p:clrMapOvr>
  <p:transition spd="slow">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5" y="27293"/>
            <a:ext cx="3208799" cy="1028700"/>
          </a:xfrm>
          <a:prstGeom prst="rect">
            <a:avLst/>
          </a:prstGeom>
        </p:spPr>
        <p:txBody>
          <a:bodyPr lIns="91425" tIns="91425" rIns="91425" bIns="91425" anchor="ctr" anchorCtr="0">
            <a:noAutofit/>
          </a:bodyPr>
          <a:lstStyle/>
          <a:p>
            <a:pPr lvl="0"/>
            <a:r>
              <a:rPr kumimoji="1" lang="en-US" altLang="zh-CN" dirty="0"/>
              <a:t>Quick</a:t>
            </a:r>
            <a:r>
              <a:rPr kumimoji="1" lang="zh-CN" altLang="en-US" dirty="0"/>
              <a:t> </a:t>
            </a:r>
            <a:r>
              <a:rPr kumimoji="1" lang="en-US" altLang="zh-CN" dirty="0" smtClean="0"/>
              <a:t>PCA-Hub</a:t>
            </a:r>
            <a:r>
              <a:rPr kumimoji="1" lang="zh-CN" altLang="en-US" dirty="0"/>
              <a:t>轮廓系数</a:t>
            </a:r>
            <a:endParaRPr lang="en" dirty="0"/>
          </a:p>
        </p:txBody>
      </p:sp>
      <p:sp>
        <p:nvSpPr>
          <p:cNvPr id="2" name="TextBox 1"/>
          <p:cNvSpPr txBox="1"/>
          <p:nvPr/>
        </p:nvSpPr>
        <p:spPr>
          <a:xfrm>
            <a:off x="4478694" y="1231641"/>
            <a:ext cx="184731" cy="307777"/>
          </a:xfrm>
          <a:prstGeom prst="rect">
            <a:avLst/>
          </a:prstGeom>
          <a:noFill/>
        </p:spPr>
        <p:txBody>
          <a:bodyPr wrap="none" rtlCol="0">
            <a:spAutoFit/>
          </a:bodyPr>
          <a:lstStyle/>
          <a:p>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nvPr>
            </p:nvGraphicFramePr>
            <p:xfrm>
              <a:off x="297850" y="1231642"/>
              <a:ext cx="8734419" cy="3190240"/>
            </p:xfrm>
            <a:graphic>
              <a:graphicData uri="http://schemas.openxmlformats.org/drawingml/2006/table">
                <a:tbl>
                  <a:tblPr/>
                  <a:tblGrid>
                    <a:gridCol w="1076128"/>
                    <a:gridCol w="573392"/>
                    <a:gridCol w="578448"/>
                    <a:gridCol w="742656"/>
                    <a:gridCol w="742656"/>
                    <a:gridCol w="742656"/>
                    <a:gridCol w="920107"/>
                    <a:gridCol w="565204"/>
                    <a:gridCol w="565204"/>
                    <a:gridCol w="742656"/>
                    <a:gridCol w="742656"/>
                    <a:gridCol w="742656"/>
                  </a:tblGrid>
                  <a:tr h="398780">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数据集</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样本数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a:solidFill>
                                <a:schemeClr val="bg1">
                                  <a:lumMod val="95000"/>
                                </a:schemeClr>
                              </a:solidFill>
                              <a:effectLst/>
                              <a:latin typeface="Times New Roman" charset="0"/>
                              <a:ea typeface="Times New Roman" charset="0"/>
                              <a:cs typeface="Times New Roman" charset="0"/>
                            </a:rPr>
                            <a:t>维数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dirty="0" smtClean="0">
                              <a:solidFill>
                                <a:schemeClr val="bg1">
                                  <a:lumMod val="95000"/>
                                </a:schemeClr>
                              </a:solidFill>
                              <a:effectLst/>
                              <a:latin typeface="Times New Roman" charset="0"/>
                              <a:ea typeface="Times New Roman" charset="0"/>
                              <a:cs typeface="Times New Roman" charset="0"/>
                            </a:rPr>
                            <a:t>簇个</a:t>
                          </a:r>
                          <a:r>
                            <a:rPr lang="zh-CN" sz="1200" b="1" kern="100" dirty="0">
                              <a:solidFill>
                                <a:schemeClr val="bg1">
                                  <a:lumMod val="95000"/>
                                </a:schemeClr>
                              </a:solidFill>
                              <a:effectLst/>
                              <a:latin typeface="Times New Roman" charset="0"/>
                              <a:ea typeface="Times New Roman" charset="0"/>
                              <a:cs typeface="Times New Roman" charset="0"/>
                            </a:rPr>
                            <a:t>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200" b="1" i="1" kern="100" smtClean="0">
                                        <a:solidFill>
                                          <a:schemeClr val="bg1">
                                            <a:lumMod val="95000"/>
                                          </a:schemeClr>
                                        </a:solidFill>
                                        <a:effectLst/>
                                        <a:latin typeface="Cambria Math" charset="0"/>
                                        <a:ea typeface="Times New Roman" charset="0"/>
                                        <a:cs typeface="Times New Roman" charset="0"/>
                                      </a:rPr>
                                    </m:ctrlPr>
                                  </m:sSubPr>
                                  <m:e>
                                    <m:r>
                                      <a:rPr lang="en-US" sz="1200" b="1" i="1" kern="100">
                                        <a:solidFill>
                                          <a:schemeClr val="bg1">
                                            <a:lumMod val="95000"/>
                                          </a:schemeClr>
                                        </a:solidFill>
                                        <a:effectLst/>
                                        <a:latin typeface="Cambria Math" charset="0"/>
                                        <a:ea typeface="Times New Roman" charset="0"/>
                                        <a:cs typeface="Times New Roman" charset="0"/>
                                      </a:rPr>
                                      <m:t>𝑺</m:t>
                                    </m:r>
                                  </m:e>
                                  <m:sub>
                                    <m:sSub>
                                      <m:sSubPr>
                                        <m:ctrlPr>
                                          <a:rPr lang="zh-CN" sz="1200" b="1" i="1" kern="100">
                                            <a:solidFill>
                                              <a:schemeClr val="bg1">
                                                <a:lumMod val="95000"/>
                                              </a:schemeClr>
                                            </a:solidFill>
                                            <a:effectLst/>
                                            <a:latin typeface="Cambria Math" charset="0"/>
                                            <a:ea typeface="Times New Roman" charset="0"/>
                                            <a:cs typeface="Times New Roman" charset="0"/>
                                          </a:rPr>
                                        </m:ctrlPr>
                                      </m:sSubPr>
                                      <m:e>
                                        <m:r>
                                          <a:rPr lang="en-US" sz="1200" b="1" i="1" kern="100">
                                            <a:solidFill>
                                              <a:schemeClr val="bg1">
                                                <a:lumMod val="95000"/>
                                              </a:schemeClr>
                                            </a:solidFill>
                                            <a:effectLst/>
                                            <a:latin typeface="Cambria Math" charset="0"/>
                                            <a:ea typeface="Times New Roman" charset="0"/>
                                            <a:cs typeface="Times New Roman" charset="0"/>
                                          </a:rPr>
                                          <m:t>𝑵</m:t>
                                        </m:r>
                                      </m:e>
                                      <m:sub>
                                        <m:r>
                                          <a:rPr lang="en-US" sz="1200" b="1" i="1" kern="100">
                                            <a:solidFill>
                                              <a:schemeClr val="bg1">
                                                <a:lumMod val="95000"/>
                                              </a:schemeClr>
                                            </a:solidFill>
                                            <a:effectLst/>
                                            <a:latin typeface="Cambria Math" charset="0"/>
                                            <a:ea typeface="Times New Roman" charset="0"/>
                                            <a:cs typeface="Times New Roman" charset="0"/>
                                          </a:rPr>
                                          <m:t>𝟏𝟎</m:t>
                                        </m:r>
                                      </m:sub>
                                    </m:sSub>
                                  </m:sub>
                                </m:sSub>
                              </m:oMath>
                            </m:oMathPara>
                          </a14:m>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dirty="0" smtClean="0">
                              <a:solidFill>
                                <a:schemeClr val="bg1">
                                  <a:lumMod val="95000"/>
                                </a:schemeClr>
                              </a:solidFill>
                              <a:effectLst/>
                              <a:latin typeface="Times New Roman" charset="0"/>
                              <a:ea typeface="Times New Roman" charset="0"/>
                              <a:cs typeface="Times New Roman" charset="0"/>
                            </a:rPr>
                            <a:t>距离</a:t>
                          </a:r>
                          <a:endParaRPr lang="en-US" altLang="zh-CN" sz="1200" b="1" kern="100" dirty="0" smtClean="0">
                            <a:solidFill>
                              <a:schemeClr val="bg1">
                                <a:lumMod val="95000"/>
                              </a:schemeClr>
                            </a:solidFill>
                            <a:effectLst/>
                            <a:latin typeface="Times New Roman" charset="0"/>
                            <a:ea typeface="Times New Roman" charset="0"/>
                            <a:cs typeface="Times New Roman" charset="0"/>
                          </a:endParaRPr>
                        </a:p>
                        <a:p>
                          <a:pPr algn="ctr">
                            <a:spcAft>
                              <a:spcPts val="0"/>
                            </a:spcAft>
                          </a:pPr>
                          <a:r>
                            <a:rPr lang="zh-CN" sz="1200" b="1" kern="100" dirty="0" smtClean="0">
                              <a:solidFill>
                                <a:schemeClr val="bg1">
                                  <a:lumMod val="95000"/>
                                </a:schemeClr>
                              </a:solidFill>
                              <a:effectLst/>
                              <a:latin typeface="Times New Roman" charset="0"/>
                              <a:ea typeface="Times New Roman" charset="0"/>
                              <a:cs typeface="Times New Roman" charset="0"/>
                            </a:rPr>
                            <a:t>度量</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KMEANS</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a:solidFill>
                                <a:schemeClr val="bg1">
                                  <a:lumMod val="95000"/>
                                </a:schemeClr>
                              </a:solidFill>
                              <a:effectLst/>
                              <a:latin typeface="Times New Roman" charset="0"/>
                              <a:ea typeface="Times New Roman" charset="0"/>
                              <a:cs typeface="Times New Roman" charset="0"/>
                            </a:rPr>
                            <a:t>Ker-KM </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GHPKM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Ker-GHPKM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a:solidFill>
                                <a:schemeClr val="bg1">
                                  <a:lumMod val="95000"/>
                                </a:schemeClr>
                              </a:solidFill>
                              <a:effectLst/>
                              <a:latin typeface="Times New Roman" charset="0"/>
                              <a:ea typeface="Times New Roman" charset="0"/>
                              <a:cs typeface="Times New Roman" charset="0"/>
                            </a:rPr>
                            <a:t>PH-KM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Q PH-KM</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r>
                  <a:tr h="398780">
                    <a:tc>
                      <a:txBody>
                        <a:bodyPr/>
                        <a:lstStyle/>
                        <a:p>
                          <a:pPr algn="ctr">
                            <a:lnSpc>
                              <a:spcPts val="2000"/>
                            </a:lnSpc>
                            <a:spcAft>
                              <a:spcPts val="0"/>
                            </a:spcAft>
                          </a:pPr>
                          <a:r>
                            <a:rPr lang="en-US" sz="1200" b="0" kern="100" dirty="0" err="1" smtClean="0">
                              <a:solidFill>
                                <a:schemeClr val="bg1">
                                  <a:lumMod val="95000"/>
                                </a:schemeClr>
                              </a:solidFill>
                              <a:effectLst/>
                              <a:latin typeface="Times New Roman" charset="0"/>
                              <a:ea typeface="Times New Roman" charset="0"/>
                              <a:cs typeface="Times New Roman" charset="0"/>
                            </a:rPr>
                            <a:t>parkinso</a:t>
                          </a:r>
                          <a:r>
                            <a:rPr lang="en-US" altLang="zh-CN" sz="1200" b="0" kern="100" dirty="0" err="1" smtClean="0">
                              <a:solidFill>
                                <a:schemeClr val="bg1">
                                  <a:lumMod val="95000"/>
                                </a:schemeClr>
                              </a:solidFill>
                              <a:effectLst/>
                              <a:latin typeface="Times New Roman" charset="0"/>
                              <a:ea typeface="Times New Roman" charset="0"/>
                              <a:cs typeface="Times New Roman" charset="0"/>
                            </a:rPr>
                            <a:t>n</a:t>
                          </a:r>
                          <a:r>
                            <a:rPr lang="en-US" sz="1200" b="0" kern="100" dirty="0" err="1" smtClean="0">
                              <a:solidFill>
                                <a:schemeClr val="bg1">
                                  <a:lumMod val="95000"/>
                                </a:schemeClr>
                              </a:solidFill>
                              <a:effectLst/>
                              <a:latin typeface="Times New Roman" charset="0"/>
                              <a:ea typeface="Times New Roman" charset="0"/>
                              <a:cs typeface="Times New Roman" charset="0"/>
                            </a:rPr>
                            <a:t>s</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195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0.73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0.42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0.64</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0.44</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0.88</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0.61</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398780">
                    <a:tc>
                      <a:txBody>
                        <a:bodyPr/>
                        <a:lstStyle/>
                        <a:p>
                          <a:pPr algn="ctr">
                            <a:lnSpc>
                              <a:spcPts val="2000"/>
                            </a:lnSpc>
                            <a:spcAft>
                              <a:spcPts val="0"/>
                            </a:spcAft>
                          </a:pPr>
                          <a:r>
                            <a:rPr lang="en-US" sz="1200" b="0" kern="100" dirty="0" err="1">
                              <a:solidFill>
                                <a:schemeClr val="bg1">
                                  <a:lumMod val="95000"/>
                                </a:schemeClr>
                              </a:solidFill>
                              <a:effectLst/>
                              <a:latin typeface="Times New Roman" charset="0"/>
                              <a:ea typeface="Times New Roman" charset="0"/>
                              <a:cs typeface="Times New Roman" charset="0"/>
                            </a:rPr>
                            <a:t>wpbc</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198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33</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0.86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l</a:t>
                          </a:r>
                          <a:r>
                            <a:rPr lang="en-US" sz="1200" b="0" kern="100" baseline="-25000" dirty="0">
                              <a:solidFill>
                                <a:schemeClr val="bg1">
                                  <a:lumMod val="95000"/>
                                </a:schemeClr>
                              </a:solidFill>
                              <a:effectLst/>
                              <a:latin typeface="Times New Roman" charset="0"/>
                              <a:ea typeface="Times New Roman" charset="0"/>
                              <a:cs typeface="Times New Roman" charset="0"/>
                            </a:rPr>
                            <a:t>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0.16</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solidFill>
                              <a:effectLst/>
                              <a:latin typeface="Times New Roman" charset="0"/>
                              <a:ea typeface="Times New Roman" charset="0"/>
                              <a:cs typeface="Times New Roman" charset="0"/>
                            </a:rPr>
                            <a:t>0.32</a:t>
                          </a:r>
                          <a:endParaRPr lang="zh-CN" sz="1200" b="0"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0.16</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0.31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rgbClr val="FFFF00"/>
                              </a:solidFill>
                              <a:effectLst/>
                              <a:latin typeface="Times New Roman" charset="0"/>
                              <a:ea typeface="Times New Roman" charset="0"/>
                              <a:cs typeface="Times New Roman" charset="0"/>
                            </a:rPr>
                            <a:t>0.51</a:t>
                          </a:r>
                          <a:endParaRPr lang="zh-CN" sz="1200" b="1"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Ionosphere</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351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34</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1.72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l</a:t>
                          </a:r>
                          <a:r>
                            <a:rPr lang="en-US" sz="1200" b="0" kern="100" baseline="-25000" dirty="0">
                              <a:solidFill>
                                <a:schemeClr val="bg1">
                                  <a:lumMod val="95000"/>
                                </a:schemeClr>
                              </a:solidFill>
                              <a:effectLst/>
                              <a:latin typeface="Times New Roman" charset="0"/>
                              <a:ea typeface="Times New Roman" charset="0"/>
                              <a:cs typeface="Times New Roman" charset="0"/>
                            </a:rPr>
                            <a:t>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0.25</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0.41</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0.40</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398780">
                    <a:tc>
                      <a:txBody>
                        <a:bodyPr/>
                        <a:lstStyle/>
                        <a:p>
                          <a:pPr algn="ctr">
                            <a:lnSpc>
                              <a:spcPts val="2000"/>
                            </a:lnSpc>
                            <a:spcAft>
                              <a:spcPts val="0"/>
                            </a:spcAft>
                          </a:pPr>
                          <a:r>
                            <a:rPr lang="en-US" sz="1200" b="0" kern="100" dirty="0">
                              <a:solidFill>
                                <a:schemeClr val="bg1">
                                  <a:lumMod val="95000"/>
                                </a:schemeClr>
                              </a:solidFill>
                              <a:effectLst/>
                              <a:latin typeface="Times New Roman" charset="0"/>
                              <a:ea typeface="Times New Roman" charset="0"/>
                              <a:cs typeface="Times New Roman" charset="0"/>
                            </a:rPr>
                            <a:t>sonar</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60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1.35</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0.26</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0.21</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0.17</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0.20</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398780">
                    <a:tc>
                      <a:txBody>
                        <a:bodyPr/>
                        <a:lstStyle/>
                        <a:p>
                          <a:pPr algn="ctr">
                            <a:lnSpc>
                              <a:spcPts val="2000"/>
                            </a:lnSpc>
                            <a:spcAft>
                              <a:spcPts val="0"/>
                            </a:spcAft>
                          </a:pPr>
                          <a:r>
                            <a:rPr lang="en-US" sz="1200" b="0" kern="100" dirty="0">
                              <a:solidFill>
                                <a:schemeClr val="bg1">
                                  <a:lumMod val="95000"/>
                                </a:schemeClr>
                              </a:solidFill>
                              <a:effectLst/>
                              <a:latin typeface="Times New Roman" charset="0"/>
                              <a:ea typeface="Times New Roman" charset="0"/>
                              <a:cs typeface="Times New Roman" charset="0"/>
                            </a:rPr>
                            <a:t>musk</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2000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166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1.33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0.29</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smtClean="0">
                              <a:solidFill>
                                <a:schemeClr val="bg1">
                                  <a:lumMod val="95000"/>
                                </a:schemeClr>
                              </a:solidFill>
                              <a:effectLst/>
                              <a:latin typeface="Times New Roman" charset="0"/>
                              <a:ea typeface="Times New Roman" charset="0"/>
                              <a:cs typeface="Times New Roman" charset="0"/>
                            </a:rPr>
                            <a:t>0.2</a:t>
                          </a:r>
                          <a:r>
                            <a:rPr lang="en-US" altLang="zh-CN" sz="1200" b="0" kern="100" smtClean="0">
                              <a:solidFill>
                                <a:schemeClr val="bg1">
                                  <a:lumMod val="95000"/>
                                </a:schemeClr>
                              </a:solidFill>
                              <a:effectLst/>
                              <a:latin typeface="Times New Roman" charset="0"/>
                              <a:ea typeface="Times New Roman" charset="0"/>
                              <a:cs typeface="Times New Roman" charset="0"/>
                            </a:rPr>
                            <a:t>9</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0.29</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0.31</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0.28</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mfeat-factors</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2000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216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0.83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0.18</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0.17</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0.20</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0.24</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0.15</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398780">
                    <a:tc gridSpan="6">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AVG-UCI</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0.33</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0.26</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0.39</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0.36</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41447771"/>
                  </p:ext>
                </p:extLst>
              </p:nvPr>
            </p:nvGraphicFramePr>
            <p:xfrm>
              <a:off x="297850" y="1231642"/>
              <a:ext cx="8734419" cy="3190240"/>
            </p:xfrm>
            <a:graphic>
              <a:graphicData uri="http://schemas.openxmlformats.org/drawingml/2006/table">
                <a:tbl>
                  <a:tblPr/>
                  <a:tblGrid>
                    <a:gridCol w="1076128"/>
                    <a:gridCol w="573392"/>
                    <a:gridCol w="578448"/>
                    <a:gridCol w="742656"/>
                    <a:gridCol w="742656"/>
                    <a:gridCol w="742656"/>
                    <a:gridCol w="920107"/>
                    <a:gridCol w="565204"/>
                    <a:gridCol w="565204"/>
                    <a:gridCol w="742656"/>
                    <a:gridCol w="742656"/>
                    <a:gridCol w="742656"/>
                  </a:tblGrid>
                  <a:tr h="398780">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数据集</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样本数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a:solidFill>
                                <a:schemeClr val="bg1">
                                  <a:lumMod val="95000"/>
                                </a:schemeClr>
                              </a:solidFill>
                              <a:effectLst/>
                              <a:latin typeface="Times New Roman" charset="0"/>
                              <a:ea typeface="Times New Roman" charset="0"/>
                              <a:cs typeface="Times New Roman" charset="0"/>
                            </a:rPr>
                            <a:t>维数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dirty="0" smtClean="0">
                              <a:solidFill>
                                <a:schemeClr val="bg1">
                                  <a:lumMod val="95000"/>
                                </a:schemeClr>
                              </a:solidFill>
                              <a:effectLst/>
                              <a:latin typeface="Times New Roman" charset="0"/>
                              <a:ea typeface="Times New Roman" charset="0"/>
                              <a:cs typeface="Times New Roman" charset="0"/>
                            </a:rPr>
                            <a:t>簇个</a:t>
                          </a:r>
                          <a:r>
                            <a:rPr lang="zh-CN" sz="1200" b="1" kern="100" dirty="0">
                              <a:solidFill>
                                <a:schemeClr val="bg1">
                                  <a:lumMod val="95000"/>
                                </a:schemeClr>
                              </a:solidFill>
                              <a:effectLst/>
                              <a:latin typeface="Times New Roman" charset="0"/>
                              <a:ea typeface="Times New Roman" charset="0"/>
                              <a:cs typeface="Times New Roman" charset="0"/>
                            </a:rPr>
                            <a:t>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endParaRPr lang="zh-CN"/>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blipFill rotWithShape="0">
                          <a:blip r:embed="rId3"/>
                          <a:stretch>
                            <a:fillRect l="-400820" t="-9091" r="-677049" b="-696970"/>
                          </a:stretch>
                        </a:blipFill>
                      </a:tcPr>
                    </a:tc>
                    <a:tc>
                      <a:txBody>
                        <a:bodyPr/>
                        <a:lstStyle/>
                        <a:p>
                          <a:pPr algn="ctr">
                            <a:spcAft>
                              <a:spcPts val="0"/>
                            </a:spcAft>
                          </a:pPr>
                          <a:r>
                            <a:rPr lang="zh-CN" sz="1200" b="1" kern="100" dirty="0" smtClean="0">
                              <a:solidFill>
                                <a:schemeClr val="bg1">
                                  <a:lumMod val="95000"/>
                                </a:schemeClr>
                              </a:solidFill>
                              <a:effectLst/>
                              <a:latin typeface="Times New Roman" charset="0"/>
                              <a:ea typeface="Times New Roman" charset="0"/>
                              <a:cs typeface="Times New Roman" charset="0"/>
                            </a:rPr>
                            <a:t>距离</a:t>
                          </a:r>
                          <a:endParaRPr lang="en-US" altLang="zh-CN" sz="1200" b="1" kern="100" dirty="0" smtClean="0">
                            <a:solidFill>
                              <a:schemeClr val="bg1">
                                <a:lumMod val="95000"/>
                              </a:schemeClr>
                            </a:solidFill>
                            <a:effectLst/>
                            <a:latin typeface="Times New Roman" charset="0"/>
                            <a:ea typeface="Times New Roman" charset="0"/>
                            <a:cs typeface="Times New Roman" charset="0"/>
                          </a:endParaRPr>
                        </a:p>
                        <a:p>
                          <a:pPr algn="ctr">
                            <a:spcAft>
                              <a:spcPts val="0"/>
                            </a:spcAft>
                          </a:pPr>
                          <a:r>
                            <a:rPr lang="zh-CN" sz="1200" b="1" kern="100" dirty="0" smtClean="0">
                              <a:solidFill>
                                <a:schemeClr val="bg1">
                                  <a:lumMod val="95000"/>
                                </a:schemeClr>
                              </a:solidFill>
                              <a:effectLst/>
                              <a:latin typeface="Times New Roman" charset="0"/>
                              <a:ea typeface="Times New Roman" charset="0"/>
                              <a:cs typeface="Times New Roman" charset="0"/>
                            </a:rPr>
                            <a:t>度量</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KMEANS</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a:solidFill>
                                <a:schemeClr val="bg1">
                                  <a:lumMod val="95000"/>
                                </a:schemeClr>
                              </a:solidFill>
                              <a:effectLst/>
                              <a:latin typeface="Times New Roman" charset="0"/>
                              <a:ea typeface="Times New Roman" charset="0"/>
                              <a:cs typeface="Times New Roman" charset="0"/>
                            </a:rPr>
                            <a:t>Ker-KM </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GHPKM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Ker-GHPKM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a:solidFill>
                                <a:schemeClr val="bg1">
                                  <a:lumMod val="95000"/>
                                </a:schemeClr>
                              </a:solidFill>
                              <a:effectLst/>
                              <a:latin typeface="Times New Roman" charset="0"/>
                              <a:ea typeface="Times New Roman" charset="0"/>
                              <a:cs typeface="Times New Roman" charset="0"/>
                            </a:rPr>
                            <a:t>PH-KM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Q PH-KM</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r>
                  <a:tr h="398780">
                    <a:tc>
                      <a:txBody>
                        <a:bodyPr/>
                        <a:lstStyle/>
                        <a:p>
                          <a:pPr algn="ctr">
                            <a:lnSpc>
                              <a:spcPts val="2000"/>
                            </a:lnSpc>
                            <a:spcAft>
                              <a:spcPts val="0"/>
                            </a:spcAft>
                          </a:pPr>
                          <a:r>
                            <a:rPr lang="en-US" sz="1200" b="0" kern="100" dirty="0" err="1" smtClean="0">
                              <a:solidFill>
                                <a:schemeClr val="bg1">
                                  <a:lumMod val="95000"/>
                                </a:schemeClr>
                              </a:solidFill>
                              <a:effectLst/>
                              <a:latin typeface="Times New Roman" charset="0"/>
                              <a:ea typeface="Times New Roman" charset="0"/>
                              <a:cs typeface="Times New Roman" charset="0"/>
                            </a:rPr>
                            <a:t>parkinso</a:t>
                          </a:r>
                          <a:r>
                            <a:rPr lang="en-US" altLang="zh-CN" sz="1200" b="0" kern="100" dirty="0" err="1" smtClean="0">
                              <a:solidFill>
                                <a:schemeClr val="bg1">
                                  <a:lumMod val="95000"/>
                                </a:schemeClr>
                              </a:solidFill>
                              <a:effectLst/>
                              <a:latin typeface="Times New Roman" charset="0"/>
                              <a:ea typeface="Times New Roman" charset="0"/>
                              <a:cs typeface="Times New Roman" charset="0"/>
                            </a:rPr>
                            <a:t>n</a:t>
                          </a:r>
                          <a:r>
                            <a:rPr lang="en-US" sz="1200" b="0" kern="100" dirty="0" err="1" smtClean="0">
                              <a:solidFill>
                                <a:schemeClr val="bg1">
                                  <a:lumMod val="95000"/>
                                </a:schemeClr>
                              </a:solidFill>
                              <a:effectLst/>
                              <a:latin typeface="Times New Roman" charset="0"/>
                              <a:ea typeface="Times New Roman" charset="0"/>
                              <a:cs typeface="Times New Roman" charset="0"/>
                            </a:rPr>
                            <a:t>s</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195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0.73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0.42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0.64</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0.44</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0.88</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0.61</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398780">
                    <a:tc>
                      <a:txBody>
                        <a:bodyPr/>
                        <a:lstStyle/>
                        <a:p>
                          <a:pPr algn="ctr">
                            <a:lnSpc>
                              <a:spcPts val="2000"/>
                            </a:lnSpc>
                            <a:spcAft>
                              <a:spcPts val="0"/>
                            </a:spcAft>
                          </a:pPr>
                          <a:r>
                            <a:rPr lang="en-US" sz="1200" b="0" kern="100" dirty="0" err="1">
                              <a:solidFill>
                                <a:schemeClr val="bg1">
                                  <a:lumMod val="95000"/>
                                </a:schemeClr>
                              </a:solidFill>
                              <a:effectLst/>
                              <a:latin typeface="Times New Roman" charset="0"/>
                              <a:ea typeface="Times New Roman" charset="0"/>
                              <a:cs typeface="Times New Roman" charset="0"/>
                            </a:rPr>
                            <a:t>wpbc</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198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33</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0.86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l</a:t>
                          </a:r>
                          <a:r>
                            <a:rPr lang="en-US" sz="1200" b="0" kern="100" baseline="-25000" dirty="0">
                              <a:solidFill>
                                <a:schemeClr val="bg1">
                                  <a:lumMod val="95000"/>
                                </a:schemeClr>
                              </a:solidFill>
                              <a:effectLst/>
                              <a:latin typeface="Times New Roman" charset="0"/>
                              <a:ea typeface="Times New Roman" charset="0"/>
                              <a:cs typeface="Times New Roman" charset="0"/>
                            </a:rPr>
                            <a:t>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0.16</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solidFill>
                              <a:effectLst/>
                              <a:latin typeface="Times New Roman" charset="0"/>
                              <a:ea typeface="Times New Roman" charset="0"/>
                              <a:cs typeface="Times New Roman" charset="0"/>
                            </a:rPr>
                            <a:t>0.32</a:t>
                          </a:r>
                          <a:endParaRPr lang="zh-CN" sz="1200" b="0"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0.31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rgbClr val="FFFF00"/>
                              </a:solidFill>
                              <a:effectLst/>
                              <a:latin typeface="Times New Roman" charset="0"/>
                              <a:ea typeface="Times New Roman" charset="0"/>
                              <a:cs typeface="Times New Roman" charset="0"/>
                            </a:rPr>
                            <a:t>0.51</a:t>
                          </a:r>
                          <a:endParaRPr lang="zh-CN" sz="1200" b="1"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Ionosphere</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351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34</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1.72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l</a:t>
                          </a:r>
                          <a:r>
                            <a:rPr lang="en-US" sz="1200" b="0" kern="100" baseline="-25000" dirty="0">
                              <a:solidFill>
                                <a:schemeClr val="bg1">
                                  <a:lumMod val="95000"/>
                                </a:schemeClr>
                              </a:solidFill>
                              <a:effectLst/>
                              <a:latin typeface="Times New Roman" charset="0"/>
                              <a:ea typeface="Times New Roman" charset="0"/>
                              <a:cs typeface="Times New Roman" charset="0"/>
                            </a:rPr>
                            <a:t>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0.41</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0.40</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398780">
                    <a:tc>
                      <a:txBody>
                        <a:bodyPr/>
                        <a:lstStyle/>
                        <a:p>
                          <a:pPr algn="ctr">
                            <a:lnSpc>
                              <a:spcPts val="2000"/>
                            </a:lnSpc>
                            <a:spcAft>
                              <a:spcPts val="0"/>
                            </a:spcAft>
                          </a:pPr>
                          <a:r>
                            <a:rPr lang="en-US" sz="1200" b="0" kern="100" dirty="0">
                              <a:solidFill>
                                <a:schemeClr val="bg1">
                                  <a:lumMod val="95000"/>
                                </a:schemeClr>
                              </a:solidFill>
                              <a:effectLst/>
                              <a:latin typeface="Times New Roman" charset="0"/>
                              <a:ea typeface="Times New Roman" charset="0"/>
                              <a:cs typeface="Times New Roman" charset="0"/>
                            </a:rPr>
                            <a:t>sonar</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60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1.35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0.26</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0.21</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0.17</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0.20</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398780">
                    <a:tc>
                      <a:txBody>
                        <a:bodyPr/>
                        <a:lstStyle/>
                        <a:p>
                          <a:pPr algn="ctr">
                            <a:lnSpc>
                              <a:spcPts val="2000"/>
                            </a:lnSpc>
                            <a:spcAft>
                              <a:spcPts val="0"/>
                            </a:spcAft>
                          </a:pPr>
                          <a:r>
                            <a:rPr lang="en-US" sz="1200" b="0" kern="100" dirty="0">
                              <a:solidFill>
                                <a:schemeClr val="bg1">
                                  <a:lumMod val="95000"/>
                                </a:schemeClr>
                              </a:solidFill>
                              <a:effectLst/>
                              <a:latin typeface="Times New Roman" charset="0"/>
                              <a:ea typeface="Times New Roman" charset="0"/>
                              <a:cs typeface="Times New Roman" charset="0"/>
                            </a:rPr>
                            <a:t>musk</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2000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166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1.33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0.29</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smtClean="0">
                              <a:solidFill>
                                <a:schemeClr val="bg1">
                                  <a:lumMod val="95000"/>
                                </a:schemeClr>
                              </a:solidFill>
                              <a:effectLst/>
                              <a:latin typeface="Times New Roman" charset="0"/>
                              <a:ea typeface="Times New Roman" charset="0"/>
                              <a:cs typeface="Times New Roman" charset="0"/>
                            </a:rPr>
                            <a:t>0.2</a:t>
                          </a:r>
                          <a:r>
                            <a:rPr lang="en-US" altLang="zh-CN" sz="1200" b="0" kern="100" smtClean="0">
                              <a:solidFill>
                                <a:schemeClr val="bg1">
                                  <a:lumMod val="95000"/>
                                </a:schemeClr>
                              </a:solidFill>
                              <a:effectLst/>
                              <a:latin typeface="Times New Roman" charset="0"/>
                              <a:ea typeface="Times New Roman" charset="0"/>
                              <a:cs typeface="Times New Roman" charset="0"/>
                            </a:rPr>
                            <a:t>9</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0.29</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0.31</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0.28</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mfeat-factors</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2000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216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0.83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0.18</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0.17</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0.20</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0.24</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0.15</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398780">
                    <a:tc gridSpan="6">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AVG-UCI</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0.33</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0.26</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0.39</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0.36</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bl>
              </a:graphicData>
            </a:graphic>
          </p:graphicFrame>
        </mc:Fallback>
      </mc:AlternateContent>
      <p:sp>
        <p:nvSpPr>
          <p:cNvPr id="6" name="TextBox 15"/>
          <p:cNvSpPr txBox="1"/>
          <p:nvPr/>
        </p:nvSpPr>
        <p:spPr>
          <a:xfrm>
            <a:off x="297847" y="331315"/>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02</a:t>
            </a:r>
            <a:endParaRPr lang="en-US" sz="2000" b="1" dirty="0">
              <a:solidFill>
                <a:schemeClr val="bg1"/>
              </a:solidFill>
              <a:latin typeface="Roboto Slab" charset="0"/>
              <a:ea typeface="Roboto Slab" charset="0"/>
              <a:cs typeface="Roboto Slab" charset="0"/>
            </a:endParaRPr>
          </a:p>
        </p:txBody>
      </p:sp>
      <p:sp>
        <p:nvSpPr>
          <p:cNvPr id="10" name="Shape 420"/>
          <p:cNvSpPr txBox="1"/>
          <p:nvPr/>
        </p:nvSpPr>
        <p:spPr>
          <a:xfrm>
            <a:off x="2916475" y="4425286"/>
            <a:ext cx="3490962" cy="370816"/>
          </a:xfrm>
          <a:prstGeom prst="rect">
            <a:avLst/>
          </a:prstGeom>
          <a:noFill/>
          <a:ln>
            <a:noFill/>
          </a:ln>
        </p:spPr>
        <p:txBody>
          <a:bodyPr lIns="91425" tIns="91425" rIns="91425" bIns="91425" anchor="t" anchorCtr="0">
            <a:noAutofit/>
          </a:bodyPr>
          <a:lstStyle/>
          <a:p>
            <a:pPr algn="ctr">
              <a:buClr>
                <a:schemeClr val="dk1"/>
              </a:buClr>
              <a:buSzPct val="91666"/>
            </a:pPr>
            <a:r>
              <a:rPr lang="zh-CN" altLang="en-US" sz="1200" dirty="0" smtClean="0">
                <a:solidFill>
                  <a:schemeClr val="tx1"/>
                </a:solidFill>
                <a:latin typeface="+mn-ea"/>
                <a:ea typeface="+mn-ea"/>
                <a:cs typeface="Roboto Slab"/>
                <a:sym typeface="Roboto Slab"/>
              </a:rPr>
              <a:t>表</a:t>
            </a:r>
            <a:r>
              <a:rPr lang="en-US" altLang="zh-CN" sz="1200" dirty="0" smtClean="0">
                <a:solidFill>
                  <a:schemeClr val="tx1"/>
                </a:solidFill>
                <a:latin typeface="+mn-ea"/>
                <a:ea typeface="+mn-ea"/>
                <a:cs typeface="Roboto Slab"/>
                <a:sym typeface="Roboto Slab"/>
              </a:rPr>
              <a:t>3</a:t>
            </a:r>
            <a:r>
              <a:rPr lang="zh-CN" altLang="en-US" sz="1200" dirty="0" smtClean="0">
                <a:solidFill>
                  <a:schemeClr val="tx1"/>
                </a:solidFill>
                <a:latin typeface="+mn-ea"/>
                <a:ea typeface="+mn-ea"/>
                <a:cs typeface="Roboto Slab"/>
                <a:sym typeface="Roboto Slab"/>
              </a:rPr>
              <a:t> </a:t>
            </a:r>
            <a:r>
              <a:rPr lang="en-US" altLang="zh-CN" sz="1200" dirty="0" smtClean="0">
                <a:solidFill>
                  <a:schemeClr val="tx1"/>
                </a:solidFill>
                <a:latin typeface="+mn-ea"/>
                <a:ea typeface="+mn-ea"/>
                <a:cs typeface="Roboto Slab"/>
                <a:sym typeface="Roboto Slab"/>
              </a:rPr>
              <a:t>Quick</a:t>
            </a:r>
            <a:r>
              <a:rPr lang="zh-CN" altLang="en-US" sz="1200" dirty="0" smtClean="0">
                <a:solidFill>
                  <a:schemeClr val="tx1"/>
                </a:solidFill>
                <a:latin typeface="+mn-ea"/>
                <a:ea typeface="+mn-ea"/>
                <a:cs typeface="Roboto Slab"/>
                <a:sym typeface="Roboto Slab"/>
              </a:rPr>
              <a:t> </a:t>
            </a:r>
            <a:r>
              <a:rPr lang="en-US" altLang="zh-CN" sz="1200" dirty="0" smtClean="0">
                <a:solidFill>
                  <a:schemeClr val="tx1"/>
                </a:solidFill>
                <a:latin typeface="+mn-ea"/>
                <a:cs typeface="Roboto Slab"/>
                <a:sym typeface="Roboto Slab"/>
              </a:rPr>
              <a:t>PCA-Hub</a:t>
            </a:r>
            <a:r>
              <a:rPr lang="zh-CN" altLang="en-US" sz="1200" dirty="0" smtClean="0">
                <a:solidFill>
                  <a:schemeClr val="tx1"/>
                </a:solidFill>
                <a:latin typeface="+mn-ea"/>
                <a:cs typeface="Roboto Slab"/>
                <a:sym typeface="Roboto Slab"/>
              </a:rPr>
              <a:t>在</a:t>
            </a:r>
            <a:r>
              <a:rPr lang="zh-CN" altLang="en-US" sz="1200" dirty="0" smtClean="0">
                <a:solidFill>
                  <a:schemeClr val="tx1"/>
                </a:solidFill>
                <a:latin typeface="+mn-ea"/>
                <a:ea typeface="+mn-ea"/>
                <a:cs typeface="Roboto Slab"/>
                <a:sym typeface="Roboto Slab"/>
              </a:rPr>
              <a:t>真实数据集上的轮廓</a:t>
            </a:r>
            <a:r>
              <a:rPr lang="zh-CN" altLang="en-US" sz="1200" dirty="0">
                <a:solidFill>
                  <a:schemeClr val="tx1"/>
                </a:solidFill>
                <a:latin typeface="+mn-ea"/>
                <a:ea typeface="+mn-ea"/>
                <a:cs typeface="Roboto Slab"/>
                <a:sym typeface="Roboto Slab"/>
              </a:rPr>
              <a:t>系数</a:t>
            </a:r>
            <a:endParaRPr sz="1200" dirty="0">
              <a:solidFill>
                <a:srgbClr val="3B8D61"/>
              </a:solidFill>
              <a:latin typeface="Roboto Slab"/>
              <a:ea typeface="Roboto Slab"/>
              <a:cs typeface="Roboto Slab"/>
              <a:sym typeface="Roboto Slab"/>
            </a:endParaRPr>
          </a:p>
        </p:txBody>
      </p:sp>
    </p:spTree>
    <p:extLst>
      <p:ext uri="{BB962C8B-B14F-4D97-AF65-F5344CB8AC3E}">
        <p14:creationId xmlns:p14="http://schemas.microsoft.com/office/powerpoint/2010/main" val="770683831"/>
      </p:ext>
    </p:extLst>
  </p:cSld>
  <p:clrMapOvr>
    <a:masterClrMapping/>
  </p:clrMapOvr>
  <p:transition spd="slow">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txBox="1">
            <a:spLocks noGrp="1"/>
          </p:cNvSpPr>
          <p:nvPr>
            <p:ph type="subTitle" idx="4294967295"/>
          </p:nvPr>
        </p:nvSpPr>
        <p:spPr>
          <a:xfrm>
            <a:off x="685800" y="505225"/>
            <a:ext cx="7884600" cy="3810299"/>
          </a:xfrm>
          <a:prstGeom prst="rect">
            <a:avLst/>
          </a:prstGeom>
        </p:spPr>
        <p:txBody>
          <a:bodyPr lIns="91425" tIns="91425" rIns="91425" bIns="91425" anchor="ctr" anchorCtr="0">
            <a:noAutofit/>
          </a:bodyPr>
          <a:lstStyle/>
          <a:p>
            <a:pPr lvl="0" algn="ctr">
              <a:spcBef>
                <a:spcPts val="0"/>
              </a:spcBef>
              <a:buClr>
                <a:schemeClr val="dk1"/>
              </a:buClr>
              <a:buSzPct val="61111"/>
              <a:buNone/>
            </a:pPr>
            <a:r>
              <a:rPr lang="zh-CN" altLang="en-US" sz="3600" b="1" dirty="0">
                <a:solidFill>
                  <a:schemeClr val="lt1"/>
                </a:solidFill>
                <a:latin typeface="Roboto Slab"/>
                <a:ea typeface="Roboto Slab"/>
                <a:cs typeface="Roboto Slab"/>
                <a:sym typeface="Roboto Slab"/>
              </a:rPr>
              <a:t>衷心</a:t>
            </a:r>
            <a:r>
              <a:rPr lang="zh-CN" altLang="en-US" sz="3600" b="1" dirty="0" smtClean="0">
                <a:solidFill>
                  <a:schemeClr val="lt1"/>
                </a:solidFill>
                <a:latin typeface="Roboto Slab"/>
                <a:ea typeface="Roboto Slab"/>
                <a:cs typeface="Roboto Slab"/>
                <a:sym typeface="Roboto Slab"/>
              </a:rPr>
              <a:t>感谢葛亮老师</a:t>
            </a:r>
            <a:r>
              <a:rPr lang="zh-CN" altLang="en-US" sz="3600" b="1" dirty="0">
                <a:solidFill>
                  <a:schemeClr val="lt1"/>
                </a:solidFill>
                <a:latin typeface="Roboto Slab"/>
                <a:ea typeface="Roboto Slab"/>
                <a:cs typeface="Roboto Slab"/>
                <a:sym typeface="Roboto Slab"/>
              </a:rPr>
              <a:t>对我的精心指导！</a:t>
            </a:r>
          </a:p>
          <a:p>
            <a:pPr lvl="0" algn="ctr">
              <a:spcBef>
                <a:spcPts val="0"/>
              </a:spcBef>
              <a:buClr>
                <a:schemeClr val="dk1"/>
              </a:buClr>
              <a:buSzPct val="61111"/>
              <a:buNone/>
            </a:pPr>
            <a:r>
              <a:rPr lang="zh-CN" altLang="en-US" sz="3600" b="1" dirty="0">
                <a:solidFill>
                  <a:schemeClr val="lt1"/>
                </a:solidFill>
                <a:latin typeface="Roboto Slab"/>
                <a:ea typeface="Roboto Slab"/>
                <a:cs typeface="Roboto Slab"/>
                <a:sym typeface="Roboto Slab"/>
              </a:rPr>
              <a:t>衷心感谢参与答辩指导的评委老师！</a:t>
            </a:r>
          </a:p>
        </p:txBody>
      </p:sp>
    </p:spTree>
    <p:extLst>
      <p:ext uri="{BB962C8B-B14F-4D97-AF65-F5344CB8AC3E}">
        <p14:creationId xmlns:p14="http://schemas.microsoft.com/office/powerpoint/2010/main" val="1471879665"/>
      </p:ext>
    </p:extLst>
  </p:cSld>
  <p:clrMapOvr>
    <a:masterClrMapping/>
  </p:clrMapOvr>
  <p:transition spd="slow">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PCA-Hub</a:t>
            </a:r>
            <a:r>
              <a:rPr kumimoji="1" lang="zh-CN" altLang="en-US" dirty="0" smtClean="0"/>
              <a:t>聚类算法</a:t>
            </a:r>
            <a:endParaRPr kumimoji="1" lang="zh-CN" altLang="en-US" dirty="0"/>
          </a:p>
        </p:txBody>
      </p:sp>
      <p:pic>
        <p:nvPicPr>
          <p:cNvPr id="5" name="图片 4"/>
          <p:cNvPicPr/>
          <p:nvPr/>
        </p:nvPicPr>
        <p:blipFill>
          <a:blip r:embed="rId2">
            <a:extLst>
              <a:ext uri="{28A0092B-C50C-407E-A947-70E740481C1C}">
                <a14:useLocalDpi xmlns:a14="http://schemas.microsoft.com/office/drawing/2010/main" val="0"/>
              </a:ext>
            </a:extLst>
          </a:blip>
          <a:stretch>
            <a:fillRect/>
          </a:stretch>
        </p:blipFill>
        <p:spPr>
          <a:xfrm>
            <a:off x="4577271" y="392112"/>
            <a:ext cx="3511024" cy="4450715"/>
          </a:xfrm>
          <a:prstGeom prst="rect">
            <a:avLst/>
          </a:prstGeom>
        </p:spPr>
      </p:pic>
      <p:sp>
        <p:nvSpPr>
          <p:cNvPr id="6" name="Shape 191"/>
          <p:cNvSpPr txBox="1">
            <a:spLocks noGrp="1"/>
          </p:cNvSpPr>
          <p:nvPr>
            <p:ph type="body" idx="1"/>
          </p:nvPr>
        </p:nvSpPr>
        <p:spPr>
          <a:xfrm>
            <a:off x="1146024" y="1773300"/>
            <a:ext cx="2655413" cy="3152699"/>
          </a:xfrm>
          <a:prstGeom prst="rect">
            <a:avLst/>
          </a:prstGeom>
        </p:spPr>
        <p:txBody>
          <a:bodyPr lIns="91425" tIns="91425" rIns="91425" bIns="91425" anchor="t" anchorCtr="0">
            <a:noAutofit/>
          </a:bodyPr>
          <a:lstStyle/>
          <a:p>
            <a:pPr marL="457200" indent="-457200">
              <a:lnSpc>
                <a:spcPct val="150000"/>
              </a:lnSpc>
              <a:buFont typeface="+mj-lt"/>
              <a:buAutoNum type="arabicPeriod"/>
            </a:pPr>
            <a:r>
              <a:rPr lang="zh-CN" altLang="zh-CN" dirty="0"/>
              <a:t>数据预</a:t>
            </a:r>
            <a:r>
              <a:rPr lang="zh-CN" altLang="zh-CN" dirty="0" smtClean="0"/>
              <a:t>处理</a:t>
            </a:r>
            <a:endParaRPr lang="en-US" altLang="zh-CN" dirty="0"/>
          </a:p>
          <a:p>
            <a:pPr marL="457200" indent="-457200">
              <a:lnSpc>
                <a:spcPct val="150000"/>
              </a:lnSpc>
              <a:buFont typeface="+mj-lt"/>
              <a:buAutoNum type="arabicPeriod"/>
            </a:pPr>
            <a:r>
              <a:rPr lang="zh-CN" altLang="zh-CN" dirty="0" smtClean="0"/>
              <a:t>计算逆</a:t>
            </a:r>
            <a:r>
              <a:rPr lang="zh-CN" altLang="zh-CN" dirty="0"/>
              <a:t>近</a:t>
            </a:r>
            <a:r>
              <a:rPr lang="zh-CN" altLang="zh-CN" dirty="0" smtClean="0"/>
              <a:t>邻偏度</a:t>
            </a:r>
            <a:endParaRPr lang="en-US" altLang="zh-CN" dirty="0" smtClean="0"/>
          </a:p>
          <a:p>
            <a:pPr marL="457200" indent="-457200">
              <a:lnSpc>
                <a:spcPct val="150000"/>
              </a:lnSpc>
              <a:buFont typeface="+mj-lt"/>
              <a:buAutoNum type="arabicPeriod"/>
            </a:pPr>
            <a:r>
              <a:rPr lang="zh-CN" altLang="en-US" dirty="0" smtClean="0"/>
              <a:t>基于偏度的</a:t>
            </a:r>
            <a:r>
              <a:rPr lang="en-US" altLang="zh-CN" dirty="0" smtClean="0"/>
              <a:t>PCA</a:t>
            </a:r>
            <a:r>
              <a:rPr lang="zh-CN" altLang="zh-CN" dirty="0" smtClean="0"/>
              <a:t>降维</a:t>
            </a:r>
            <a:endParaRPr lang="en-US" altLang="zh-CN" dirty="0" smtClean="0"/>
          </a:p>
          <a:p>
            <a:pPr marL="457200" indent="-457200">
              <a:lnSpc>
                <a:spcPct val="150000"/>
              </a:lnSpc>
              <a:buFont typeface="+mj-lt"/>
              <a:buAutoNum type="arabicPeriod"/>
            </a:pPr>
            <a:r>
              <a:rPr lang="en-US" altLang="zh-CN" dirty="0" smtClean="0"/>
              <a:t>Hub</a:t>
            </a:r>
            <a:r>
              <a:rPr lang="zh-CN" altLang="zh-CN" dirty="0" smtClean="0"/>
              <a:t>聚类</a:t>
            </a:r>
            <a:endParaRPr lang="en-US" altLang="zh-CN" dirty="0" smtClean="0"/>
          </a:p>
        </p:txBody>
      </p:sp>
    </p:spTree>
    <p:extLst>
      <p:ext uri="{BB962C8B-B14F-4D97-AF65-F5344CB8AC3E}">
        <p14:creationId xmlns:p14="http://schemas.microsoft.com/office/powerpoint/2010/main" val="10252521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9483" y="41273"/>
            <a:ext cx="3208799" cy="1028700"/>
          </a:xfrm>
          <a:prstGeom prst="rect">
            <a:avLst/>
          </a:prstGeom>
        </p:spPr>
        <p:txBody>
          <a:bodyPr lIns="91425" tIns="91425" rIns="91425" bIns="91425" anchor="ctr" anchorCtr="0">
            <a:noAutofit/>
          </a:bodyPr>
          <a:lstStyle/>
          <a:p>
            <a:pPr lvl="0"/>
            <a:r>
              <a:rPr kumimoji="1" lang="zh-CN" altLang="en-US" dirty="0"/>
              <a:t>逆近邻数的</a:t>
            </a:r>
            <a:r>
              <a:rPr kumimoji="1" lang="zh-CN" altLang="en-US" dirty="0">
                <a:solidFill>
                  <a:schemeClr val="bg1"/>
                </a:solidFill>
              </a:rPr>
              <a:t>偏度</a:t>
            </a:r>
            <a:endParaRPr lang="en" u="sng" dirty="0"/>
          </a:p>
        </p:txBody>
      </p:sp>
      <p:sp>
        <p:nvSpPr>
          <p:cNvPr id="2" name="TextBox 1"/>
          <p:cNvSpPr txBox="1"/>
          <p:nvPr/>
        </p:nvSpPr>
        <p:spPr>
          <a:xfrm>
            <a:off x="4478694" y="1231641"/>
            <a:ext cx="184731" cy="307777"/>
          </a:xfrm>
          <a:prstGeom prst="rect">
            <a:avLst/>
          </a:prstGeom>
          <a:noFill/>
        </p:spPr>
        <p:txBody>
          <a:bodyPr wrap="none" rtlCol="0">
            <a:spAutoFit/>
          </a:bodyPr>
          <a:lstStyle/>
          <a:p>
            <a:endParaRPr lang="en-US" dirty="0"/>
          </a:p>
        </p:txBody>
      </p:sp>
      <p:sp>
        <p:nvSpPr>
          <p:cNvPr id="18" name="TextBox 17"/>
          <p:cNvSpPr txBox="1"/>
          <p:nvPr/>
        </p:nvSpPr>
        <p:spPr>
          <a:xfrm>
            <a:off x="307177" y="423781"/>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03</a:t>
            </a:r>
            <a:endParaRPr lang="en-US" sz="2000" b="1" dirty="0">
              <a:solidFill>
                <a:schemeClr val="bg1"/>
              </a:solidFill>
              <a:latin typeface="Roboto Slab" charset="0"/>
              <a:ea typeface="Roboto Slab" charset="0"/>
              <a:cs typeface="Roboto Slab" charset="0"/>
            </a:endParaRP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nvPr>
            </p:nvGraphicFramePr>
            <p:xfrm>
              <a:off x="1614043" y="1232899"/>
              <a:ext cx="6307333" cy="3517330"/>
            </p:xfrm>
            <a:graphic>
              <a:graphicData uri="http://schemas.openxmlformats.org/drawingml/2006/table">
                <a:tbl>
                  <a:tblPr/>
                  <a:tblGrid>
                    <a:gridCol w="1136663"/>
                    <a:gridCol w="965782"/>
                    <a:gridCol w="1051222"/>
                    <a:gridCol w="1051222"/>
                    <a:gridCol w="1051222"/>
                    <a:gridCol w="1051222"/>
                  </a:tblGrid>
                  <a:tr h="411491">
                    <a:tc>
                      <a:txBody>
                        <a:bodyPr/>
                        <a:lstStyle/>
                        <a:p>
                          <a:pPr algn="ctr">
                            <a:spcAft>
                              <a:spcPts val="0"/>
                            </a:spcAft>
                          </a:pPr>
                          <a:r>
                            <a:rPr lang="en-US" sz="1400" b="1" dirty="0">
                              <a:solidFill>
                                <a:schemeClr val="bg1"/>
                              </a:solidFill>
                              <a:effectLst/>
                              <a:latin typeface="Times New Roman" charset="0"/>
                              <a:ea typeface="Times New Roman" charset="0"/>
                              <a:cs typeface="Times New Roman" charset="0"/>
                            </a:rPr>
                            <a:t>Dataset</a:t>
                          </a: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400" b="1" dirty="0" smtClean="0">
                              <a:solidFill>
                                <a:schemeClr val="bg1"/>
                              </a:solidFill>
                              <a:effectLst/>
                              <a:latin typeface="Times New Roman" charset="0"/>
                              <a:ea typeface="Times New Roman" charset="0"/>
                              <a:cs typeface="Times New Roman" charset="0"/>
                            </a:rPr>
                            <a:t>n</a:t>
                          </a:r>
                          <a:endParaRPr lang="en-US" sz="1400" b="1" dirty="0">
                            <a:solidFill>
                              <a:schemeClr val="bg1"/>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400" b="1" dirty="0" smtClean="0">
                              <a:solidFill>
                                <a:schemeClr val="bg1"/>
                              </a:solidFill>
                              <a:effectLst/>
                              <a:latin typeface="Times New Roman" charset="0"/>
                              <a:ea typeface="Times New Roman" charset="0"/>
                              <a:cs typeface="Times New Roman" charset="0"/>
                            </a:rPr>
                            <a:t>d</a:t>
                          </a:r>
                          <a:endParaRPr lang="en-US" sz="1400" b="1" dirty="0">
                            <a:solidFill>
                              <a:schemeClr val="bg1"/>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400" b="1" dirty="0" err="1" smtClean="0">
                              <a:solidFill>
                                <a:schemeClr val="bg1"/>
                              </a:solidFill>
                              <a:effectLst/>
                              <a:latin typeface="Times New Roman" charset="0"/>
                              <a:ea typeface="Times New Roman" charset="0"/>
                              <a:cs typeface="Times New Roman" charset="0"/>
                            </a:rPr>
                            <a:t>cls</a:t>
                          </a:r>
                          <a:endParaRPr lang="en-US" sz="1400" b="1" dirty="0">
                            <a:solidFill>
                              <a:schemeClr val="bg1"/>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zh-CN" altLang="zh-CN" sz="1400" b="1" i="1" kern="100" smtClean="0">
                                        <a:solidFill>
                                          <a:schemeClr val="bg1">
                                            <a:lumMod val="95000"/>
                                          </a:schemeClr>
                                        </a:solidFill>
                                        <a:effectLst/>
                                        <a:latin typeface="Cambria Math" charset="0"/>
                                        <a:ea typeface="Times New Roman" charset="0"/>
                                        <a:cs typeface="Times New Roman" charset="0"/>
                                      </a:rPr>
                                    </m:ctrlPr>
                                  </m:sSubPr>
                                  <m:e>
                                    <m:r>
                                      <a:rPr lang="en-US" altLang="zh-CN" sz="1400" b="1" i="1" kern="100">
                                        <a:solidFill>
                                          <a:schemeClr val="bg1">
                                            <a:lumMod val="95000"/>
                                          </a:schemeClr>
                                        </a:solidFill>
                                        <a:effectLst/>
                                        <a:latin typeface="Cambria Math" charset="0"/>
                                        <a:ea typeface="Times New Roman" charset="0"/>
                                        <a:cs typeface="Times New Roman" charset="0"/>
                                      </a:rPr>
                                      <m:t>𝑺</m:t>
                                    </m:r>
                                  </m:e>
                                  <m:sub>
                                    <m:sSub>
                                      <m:sSubPr>
                                        <m:ctrlPr>
                                          <a:rPr lang="zh-CN" altLang="zh-CN" sz="1400" b="1" i="1" kern="100">
                                            <a:solidFill>
                                              <a:schemeClr val="bg1">
                                                <a:lumMod val="95000"/>
                                              </a:schemeClr>
                                            </a:solidFill>
                                            <a:effectLst/>
                                            <a:latin typeface="Cambria Math" charset="0"/>
                                            <a:ea typeface="Times New Roman" charset="0"/>
                                            <a:cs typeface="Times New Roman" charset="0"/>
                                          </a:rPr>
                                        </m:ctrlPr>
                                      </m:sSubPr>
                                      <m:e>
                                        <m:r>
                                          <a:rPr lang="en-US" altLang="zh-CN" sz="1400" b="1" i="1" kern="100">
                                            <a:solidFill>
                                              <a:schemeClr val="bg1">
                                                <a:lumMod val="95000"/>
                                              </a:schemeClr>
                                            </a:solidFill>
                                            <a:effectLst/>
                                            <a:latin typeface="Cambria Math" charset="0"/>
                                            <a:ea typeface="Times New Roman" charset="0"/>
                                            <a:cs typeface="Times New Roman" charset="0"/>
                                          </a:rPr>
                                          <m:t>𝑵</m:t>
                                        </m:r>
                                      </m:e>
                                      <m:sub>
                                        <m:r>
                                          <a:rPr lang="en-US" altLang="zh-CN" sz="1400" b="1" i="1" kern="100">
                                            <a:solidFill>
                                              <a:schemeClr val="bg1">
                                                <a:lumMod val="95000"/>
                                              </a:schemeClr>
                                            </a:solidFill>
                                            <a:effectLst/>
                                            <a:latin typeface="Cambria Math" charset="0"/>
                                            <a:ea typeface="Times New Roman" charset="0"/>
                                            <a:cs typeface="Times New Roman" charset="0"/>
                                          </a:rPr>
                                          <m:t>𝟏𝟎</m:t>
                                        </m:r>
                                      </m:sub>
                                    </m:sSub>
                                  </m:sub>
                                </m:sSub>
                              </m:oMath>
                            </m:oMathPara>
                          </a14:m>
                          <a:endParaRPr lang="zh-CN" altLang="zh-CN" sz="1400" b="1" kern="100" dirty="0">
                            <a:solidFill>
                              <a:schemeClr val="bg1">
                                <a:lumMod val="95000"/>
                              </a:schemeClr>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endParaRPr lang="en-US" sz="1400" b="1" dirty="0">
                            <a:solidFill>
                              <a:schemeClr val="bg1"/>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r>
                  <a:tr h="411491">
                    <a:tc>
                      <a:txBody>
                        <a:bodyPr/>
                        <a:lstStyle/>
                        <a:p>
                          <a:pPr algn="ctr">
                            <a:lnSpc>
                              <a:spcPts val="2000"/>
                            </a:lnSpc>
                            <a:spcAft>
                              <a:spcPts val="0"/>
                            </a:spcAft>
                          </a:pPr>
                          <a:r>
                            <a:rPr lang="en-US" sz="1400" b="1" kern="100" dirty="0">
                              <a:solidFill>
                                <a:schemeClr val="bg1">
                                  <a:lumMod val="95000"/>
                                </a:schemeClr>
                              </a:solidFill>
                              <a:effectLst/>
                              <a:latin typeface="Times New Roman" charset="0"/>
                              <a:ea typeface="Times New Roman" charset="0"/>
                              <a:cs typeface="Times New Roman" charset="0"/>
                            </a:rPr>
                            <a:t>arrhythmia</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452</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279</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10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nb-NO" altLang="zh-CN" sz="1400" b="1" kern="100" dirty="0" smtClean="0">
                              <a:solidFill>
                                <a:schemeClr val="bg1">
                                  <a:lumMod val="95000"/>
                                </a:schemeClr>
                              </a:solidFill>
                              <a:effectLst/>
                              <a:latin typeface="Times New Roman" charset="0"/>
                              <a:ea typeface="Times New Roman" charset="0"/>
                              <a:cs typeface="Times New Roman" charset="0"/>
                            </a:rPr>
                            <a:t>1.984</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hr-HR" altLang="zh-CN" sz="1400" b="1" kern="100" dirty="0" smtClean="0">
                              <a:solidFill>
                                <a:schemeClr val="bg1">
                                  <a:lumMod val="95000"/>
                                </a:schemeClr>
                              </a:solidFill>
                              <a:effectLst/>
                              <a:latin typeface="Times New Roman" charset="0"/>
                              <a:ea typeface="Times New Roman" charset="0"/>
                              <a:cs typeface="Times New Roman" charset="0"/>
                            </a:rPr>
                            <a:t>6.769</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411491">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Ionosphere</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351</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34</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1.717</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hr-HR" altLang="zh-CN" sz="1400" b="1" kern="100" dirty="0" smtClean="0">
                              <a:solidFill>
                                <a:schemeClr val="bg1">
                                  <a:lumMod val="95000"/>
                                </a:schemeClr>
                              </a:solidFill>
                              <a:effectLst/>
                              <a:latin typeface="Times New Roman" charset="0"/>
                              <a:ea typeface="Times New Roman" charset="0"/>
                              <a:cs typeface="Times New Roman" charset="0"/>
                            </a:rPr>
                            <a:t>2.051 </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524192">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mfeat-factors</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2000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216</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10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0.826</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nb-NO" altLang="zh-CN" sz="1400" b="1" kern="100" dirty="0" smtClean="0">
                              <a:solidFill>
                                <a:schemeClr val="bg1">
                                  <a:lumMod val="95000"/>
                                </a:schemeClr>
                              </a:solidFill>
                              <a:effectLst/>
                              <a:latin typeface="Times New Roman" charset="0"/>
                              <a:ea typeface="Times New Roman" charset="0"/>
                              <a:cs typeface="Times New Roman" charset="0"/>
                            </a:rPr>
                            <a:t>5.493 </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411491">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mfeat-fou</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2000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76</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10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1.277</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hr-HR" altLang="zh-CN" sz="1400" b="1" kern="100" dirty="0" smtClean="0">
                              <a:solidFill>
                                <a:schemeClr val="bg1">
                                  <a:lumMod val="95000"/>
                                </a:schemeClr>
                              </a:solidFill>
                              <a:effectLst/>
                              <a:latin typeface="Times New Roman" charset="0"/>
                              <a:ea typeface="Times New Roman" charset="0"/>
                              <a:cs typeface="Times New Roman" charset="0"/>
                            </a:rPr>
                            <a:t>4.001 </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r>
                  <a:tr h="411491">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musk</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476</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166</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1.327</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hr-HR" altLang="zh-CN" sz="1400" b="1" kern="100" dirty="0" smtClean="0">
                              <a:solidFill>
                                <a:schemeClr val="bg1">
                                  <a:lumMod val="95000"/>
                                </a:schemeClr>
                              </a:solidFill>
                              <a:effectLst/>
                              <a:latin typeface="Times New Roman" charset="0"/>
                              <a:ea typeface="Times New Roman" charset="0"/>
                              <a:cs typeface="Times New Roman" charset="0"/>
                            </a:rPr>
                            <a:t>3.845 </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524192">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spectrometer</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531</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100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10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0.591</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hr-HR" altLang="zh-CN" sz="1400" b="1" kern="100" dirty="0" smtClean="0">
                              <a:solidFill>
                                <a:schemeClr val="bg1">
                                  <a:lumMod val="95000"/>
                                </a:schemeClr>
                              </a:solidFill>
                              <a:effectLst/>
                              <a:latin typeface="Times New Roman" charset="0"/>
                              <a:ea typeface="Times New Roman" charset="0"/>
                              <a:cs typeface="Times New Roman" charset="0"/>
                            </a:rPr>
                            <a:t>3.123 </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r>
                  <a:tr h="411491">
                    <a:tc>
                      <a:txBody>
                        <a:bodyPr/>
                        <a:lstStyle/>
                        <a:p>
                          <a:pPr algn="ctr">
                            <a:lnSpc>
                              <a:spcPts val="2000"/>
                            </a:lnSpc>
                            <a:spcAft>
                              <a:spcPts val="0"/>
                            </a:spcAft>
                          </a:pPr>
                          <a:r>
                            <a:rPr lang="en-US" sz="1400" b="1" kern="100" dirty="0">
                              <a:solidFill>
                                <a:schemeClr val="bg1">
                                  <a:lumMod val="95000"/>
                                </a:schemeClr>
                              </a:solidFill>
                              <a:effectLst/>
                              <a:latin typeface="Times New Roman" charset="0"/>
                              <a:ea typeface="Times New Roman" charset="0"/>
                              <a:cs typeface="Times New Roman" charset="0"/>
                            </a:rPr>
                            <a:t>sonar</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208</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60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1.354</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hr-HR" altLang="zh-CN" sz="1400" b="1" kern="100" dirty="0" smtClean="0">
                              <a:solidFill>
                                <a:schemeClr val="bg1">
                                  <a:lumMod val="95000"/>
                                </a:schemeClr>
                              </a:solidFill>
                              <a:effectLst/>
                              <a:latin typeface="Times New Roman" charset="0"/>
                              <a:ea typeface="Times New Roman" charset="0"/>
                              <a:cs typeface="Times New Roman" charset="0"/>
                            </a:rPr>
                            <a:t>3.053 </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bl>
              </a:graphicData>
            </a:graphic>
          </p:graphicFrame>
        </mc:Choice>
        <mc:Fallback xmlns="">
          <p:graphicFrame>
            <p:nvGraphicFramePr>
              <p:cNvPr id="4" name="Table 3"/>
              <p:cNvGraphicFramePr>
                <a:graphicFrameLocks noGrp="1"/>
              </p:cNvGraphicFramePr>
              <p:nvPr>
                <p:extLst/>
              </p:nvPr>
            </p:nvGraphicFramePr>
            <p:xfrm>
              <a:off x="1614043" y="1232899"/>
              <a:ext cx="6307333" cy="3517330"/>
            </p:xfrm>
            <a:graphic>
              <a:graphicData uri="http://schemas.openxmlformats.org/drawingml/2006/table">
                <a:tbl>
                  <a:tblPr/>
                  <a:tblGrid>
                    <a:gridCol w="1136663"/>
                    <a:gridCol w="965782"/>
                    <a:gridCol w="1051222"/>
                    <a:gridCol w="1051222"/>
                    <a:gridCol w="1051222"/>
                    <a:gridCol w="1051222"/>
                  </a:tblGrid>
                  <a:tr h="411491">
                    <a:tc>
                      <a:txBody>
                        <a:bodyPr/>
                        <a:lstStyle/>
                        <a:p>
                          <a:pPr algn="ctr">
                            <a:spcAft>
                              <a:spcPts val="0"/>
                            </a:spcAft>
                          </a:pPr>
                          <a:r>
                            <a:rPr lang="en-US" sz="1400" b="1" dirty="0">
                              <a:solidFill>
                                <a:schemeClr val="bg1"/>
                              </a:solidFill>
                              <a:effectLst/>
                              <a:latin typeface="Times New Roman" charset="0"/>
                              <a:ea typeface="Times New Roman" charset="0"/>
                              <a:cs typeface="Times New Roman" charset="0"/>
                            </a:rPr>
                            <a:t>Dataset</a:t>
                          </a: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400" b="1" dirty="0" smtClean="0">
                              <a:solidFill>
                                <a:schemeClr val="bg1"/>
                              </a:solidFill>
                              <a:effectLst/>
                              <a:latin typeface="Times New Roman" charset="0"/>
                              <a:ea typeface="Times New Roman" charset="0"/>
                              <a:cs typeface="Times New Roman" charset="0"/>
                            </a:rPr>
                            <a:t>n</a:t>
                          </a:r>
                          <a:endParaRPr lang="en-US" sz="1400" b="1" dirty="0">
                            <a:solidFill>
                              <a:schemeClr val="bg1"/>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400" b="1" dirty="0" smtClean="0">
                              <a:solidFill>
                                <a:schemeClr val="bg1"/>
                              </a:solidFill>
                              <a:effectLst/>
                              <a:latin typeface="Times New Roman" charset="0"/>
                              <a:ea typeface="Times New Roman" charset="0"/>
                              <a:cs typeface="Times New Roman" charset="0"/>
                            </a:rPr>
                            <a:t>d</a:t>
                          </a:r>
                          <a:endParaRPr lang="en-US" sz="1400" b="1" dirty="0">
                            <a:solidFill>
                              <a:schemeClr val="bg1"/>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400" b="1" dirty="0" err="1" smtClean="0">
                              <a:solidFill>
                                <a:schemeClr val="bg1"/>
                              </a:solidFill>
                              <a:effectLst/>
                              <a:latin typeface="Times New Roman" charset="0"/>
                              <a:ea typeface="Times New Roman" charset="0"/>
                              <a:cs typeface="Times New Roman" charset="0"/>
                            </a:rPr>
                            <a:t>cls</a:t>
                          </a:r>
                          <a:endParaRPr lang="en-US" sz="1400" b="1" dirty="0">
                            <a:solidFill>
                              <a:schemeClr val="bg1"/>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endParaRPr lang="zh-CN"/>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blipFill rotWithShape="0">
                          <a:blip r:embed="rId3"/>
                          <a:stretch>
                            <a:fillRect l="-402326" t="-1471" r="-101744" b="-752941"/>
                          </a:stretch>
                        </a:blipFill>
                      </a:tcPr>
                    </a:tc>
                    <a:tc>
                      <a:txBody>
                        <a:bodyPr/>
                        <a:lstStyle/>
                        <a:p>
                          <a:pPr algn="ctr">
                            <a:spcAft>
                              <a:spcPts val="0"/>
                            </a:spcAft>
                          </a:pPr>
                          <a:endParaRPr lang="en-US" sz="1400" b="1" dirty="0">
                            <a:solidFill>
                              <a:schemeClr val="bg1"/>
                            </a:solidFill>
                            <a:effectLst/>
                            <a:latin typeface="Times New Roman" charset="0"/>
                            <a:ea typeface="Times New Roman" charset="0"/>
                            <a:cs typeface="Times New Roman" charset="0"/>
                          </a:endParaRPr>
                        </a:p>
                      </a:txBody>
                      <a:tcPr marT="68580" marB="6858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r>
                  <a:tr h="411491">
                    <a:tc>
                      <a:txBody>
                        <a:bodyPr/>
                        <a:lstStyle/>
                        <a:p>
                          <a:pPr algn="ctr">
                            <a:lnSpc>
                              <a:spcPts val="2000"/>
                            </a:lnSpc>
                            <a:spcAft>
                              <a:spcPts val="0"/>
                            </a:spcAft>
                          </a:pPr>
                          <a:r>
                            <a:rPr lang="en-US" sz="1400" b="1" kern="100" dirty="0">
                              <a:solidFill>
                                <a:schemeClr val="bg1">
                                  <a:lumMod val="95000"/>
                                </a:schemeClr>
                              </a:solidFill>
                              <a:effectLst/>
                              <a:latin typeface="Times New Roman" charset="0"/>
                              <a:ea typeface="Times New Roman" charset="0"/>
                              <a:cs typeface="Times New Roman" charset="0"/>
                            </a:rPr>
                            <a:t>arrhythmia</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452</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279</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10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nb-NO" altLang="zh-CN" sz="1400" b="1" kern="100" dirty="0" smtClean="0">
                              <a:solidFill>
                                <a:schemeClr val="bg1">
                                  <a:lumMod val="95000"/>
                                </a:schemeClr>
                              </a:solidFill>
                              <a:effectLst/>
                              <a:latin typeface="Times New Roman" charset="0"/>
                              <a:ea typeface="Times New Roman" charset="0"/>
                              <a:cs typeface="Times New Roman" charset="0"/>
                            </a:rPr>
                            <a:t>1.984</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hr-HR" altLang="zh-CN" sz="1400" b="1" kern="100" dirty="0" smtClean="0">
                              <a:solidFill>
                                <a:schemeClr val="bg1">
                                  <a:lumMod val="95000"/>
                                </a:schemeClr>
                              </a:solidFill>
                              <a:effectLst/>
                              <a:latin typeface="Times New Roman" charset="0"/>
                              <a:ea typeface="Times New Roman" charset="0"/>
                              <a:cs typeface="Times New Roman" charset="0"/>
                            </a:rPr>
                            <a:t>6.769</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411491">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Ionosphere</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351</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34</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1.717</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hr-HR" altLang="zh-CN" sz="1400" b="1" kern="100" dirty="0" smtClean="0">
                              <a:solidFill>
                                <a:schemeClr val="bg1">
                                  <a:lumMod val="95000"/>
                                </a:schemeClr>
                              </a:solidFill>
                              <a:effectLst/>
                              <a:latin typeface="Times New Roman" charset="0"/>
                              <a:ea typeface="Times New Roman" charset="0"/>
                              <a:cs typeface="Times New Roman" charset="0"/>
                            </a:rPr>
                            <a:t>2.051 </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524192">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mfeat-factors</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2000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216</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10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0.826</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nb-NO" altLang="zh-CN" sz="1400" b="1" kern="100" dirty="0" smtClean="0">
                              <a:solidFill>
                                <a:schemeClr val="bg1">
                                  <a:lumMod val="95000"/>
                                </a:schemeClr>
                              </a:solidFill>
                              <a:effectLst/>
                              <a:latin typeface="Times New Roman" charset="0"/>
                              <a:ea typeface="Times New Roman" charset="0"/>
                              <a:cs typeface="Times New Roman" charset="0"/>
                            </a:rPr>
                            <a:t>5.493 </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411491">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mfeat-fou</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2000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76</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10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1.277</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hr-HR" altLang="zh-CN" sz="1400" b="1" kern="100" dirty="0" smtClean="0">
                              <a:solidFill>
                                <a:schemeClr val="bg1">
                                  <a:lumMod val="95000"/>
                                </a:schemeClr>
                              </a:solidFill>
                              <a:effectLst/>
                              <a:latin typeface="Times New Roman" charset="0"/>
                              <a:ea typeface="Times New Roman" charset="0"/>
                              <a:cs typeface="Times New Roman" charset="0"/>
                            </a:rPr>
                            <a:t>4.001 </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r>
                  <a:tr h="411491">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musk</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476</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166</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1.327</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hr-HR" altLang="zh-CN" sz="1400" b="1" kern="100" dirty="0" smtClean="0">
                              <a:solidFill>
                                <a:schemeClr val="bg1">
                                  <a:lumMod val="95000"/>
                                </a:schemeClr>
                              </a:solidFill>
                              <a:effectLst/>
                              <a:latin typeface="Times New Roman" charset="0"/>
                              <a:ea typeface="Times New Roman" charset="0"/>
                              <a:cs typeface="Times New Roman" charset="0"/>
                            </a:rPr>
                            <a:t>3.845 </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524192">
                    <a:tc>
                      <a:txBody>
                        <a:bodyPr/>
                        <a:lstStyle/>
                        <a:p>
                          <a:pPr algn="ctr">
                            <a:lnSpc>
                              <a:spcPts val="2000"/>
                            </a:lnSpc>
                            <a:spcAft>
                              <a:spcPts val="0"/>
                            </a:spcAft>
                          </a:pPr>
                          <a:r>
                            <a:rPr lang="en-US" sz="1400" b="1" kern="100">
                              <a:solidFill>
                                <a:schemeClr val="bg1">
                                  <a:lumMod val="95000"/>
                                </a:schemeClr>
                              </a:solidFill>
                              <a:effectLst/>
                              <a:latin typeface="Times New Roman" charset="0"/>
                              <a:ea typeface="Times New Roman" charset="0"/>
                              <a:cs typeface="Times New Roman" charset="0"/>
                            </a:rPr>
                            <a:t>spectrometer</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531</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100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10</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0.591</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hr-HR" altLang="zh-CN" sz="1400" b="1" kern="100" dirty="0" smtClean="0">
                              <a:solidFill>
                                <a:schemeClr val="bg1">
                                  <a:lumMod val="95000"/>
                                </a:schemeClr>
                              </a:solidFill>
                              <a:effectLst/>
                              <a:latin typeface="Times New Roman" charset="0"/>
                              <a:ea typeface="Times New Roman" charset="0"/>
                              <a:cs typeface="Times New Roman" charset="0"/>
                            </a:rPr>
                            <a:t>3.123 </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r>
                  <a:tr h="411491">
                    <a:tc>
                      <a:txBody>
                        <a:bodyPr/>
                        <a:lstStyle/>
                        <a:p>
                          <a:pPr algn="ctr">
                            <a:lnSpc>
                              <a:spcPts val="2000"/>
                            </a:lnSpc>
                            <a:spcAft>
                              <a:spcPts val="0"/>
                            </a:spcAft>
                          </a:pPr>
                          <a:r>
                            <a:rPr lang="en-US" sz="1400" b="1" kern="100" dirty="0">
                              <a:solidFill>
                                <a:schemeClr val="bg1">
                                  <a:lumMod val="95000"/>
                                </a:schemeClr>
                              </a:solidFill>
                              <a:effectLst/>
                              <a:latin typeface="Times New Roman" charset="0"/>
                              <a:ea typeface="Times New Roman" charset="0"/>
                              <a:cs typeface="Times New Roman" charset="0"/>
                            </a:rPr>
                            <a:t>sonar</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208</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a:solidFill>
                                <a:schemeClr val="bg1">
                                  <a:lumMod val="95000"/>
                                </a:schemeClr>
                              </a:solidFill>
                              <a:effectLst/>
                              <a:latin typeface="Times New Roman" charset="0"/>
                              <a:ea typeface="Times New Roman" charset="0"/>
                              <a:cs typeface="Times New Roman" charset="0"/>
                            </a:rPr>
                            <a:t>60</a:t>
                          </a:r>
                          <a:endParaRPr lang="zh-CN" sz="1400" b="1"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400" b="1" kern="100" dirty="0">
                              <a:solidFill>
                                <a:schemeClr val="bg1">
                                  <a:lumMod val="95000"/>
                                </a:schemeClr>
                              </a:solidFill>
                              <a:effectLst/>
                              <a:latin typeface="Times New Roman" charset="0"/>
                              <a:ea typeface="Times New Roman" charset="0"/>
                              <a:cs typeface="Times New Roman" charset="0"/>
                            </a:rPr>
                            <a:t>2</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altLang="zh-CN" sz="1400" b="1" kern="100" dirty="0" smtClean="0">
                              <a:solidFill>
                                <a:schemeClr val="bg1">
                                  <a:lumMod val="95000"/>
                                </a:schemeClr>
                              </a:solidFill>
                              <a:effectLst/>
                              <a:latin typeface="Times New Roman" charset="0"/>
                              <a:ea typeface="Times New Roman" charset="0"/>
                              <a:cs typeface="Times New Roman" charset="0"/>
                            </a:rPr>
                            <a:t>1.354</a:t>
                          </a:r>
                          <a:endParaRPr lang="zh-CN" sz="14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hr-HR" altLang="zh-CN" sz="1400" b="1" kern="100" dirty="0" smtClean="0">
                              <a:solidFill>
                                <a:schemeClr val="bg1">
                                  <a:lumMod val="95000"/>
                                </a:schemeClr>
                              </a:solidFill>
                              <a:effectLst/>
                              <a:latin typeface="Times New Roman" charset="0"/>
                              <a:ea typeface="Times New Roman" charset="0"/>
                              <a:cs typeface="Times New Roman" charset="0"/>
                            </a:rPr>
                            <a:t>3.053 </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bl>
              </a:graphicData>
            </a:graphic>
          </p:graphicFrame>
        </mc:Fallback>
      </mc:AlternateContent>
    </p:spTree>
    <p:extLst>
      <p:ext uri="{BB962C8B-B14F-4D97-AF65-F5344CB8AC3E}">
        <p14:creationId xmlns:p14="http://schemas.microsoft.com/office/powerpoint/2010/main" val="1198754068"/>
      </p:ext>
    </p:extLst>
  </p:cSld>
  <p:clrMapOvr>
    <a:masterClrMapping/>
  </p:clrMapOvr>
  <p:transition spd="slow">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5" y="27293"/>
            <a:ext cx="3208799" cy="1028700"/>
          </a:xfrm>
          <a:prstGeom prst="rect">
            <a:avLst/>
          </a:prstGeom>
        </p:spPr>
        <p:txBody>
          <a:bodyPr lIns="91425" tIns="91425" rIns="91425" bIns="91425" anchor="ctr" anchorCtr="0">
            <a:noAutofit/>
          </a:bodyPr>
          <a:lstStyle/>
          <a:p>
            <a:pPr lvl="0"/>
            <a:r>
              <a:rPr kumimoji="1" lang="en-US" altLang="zh-CN" dirty="0"/>
              <a:t>Quick</a:t>
            </a:r>
            <a:r>
              <a:rPr kumimoji="1" lang="zh-CN" altLang="en-US" dirty="0"/>
              <a:t> </a:t>
            </a:r>
            <a:r>
              <a:rPr kumimoji="1" lang="en-US" altLang="zh-CN" dirty="0"/>
              <a:t>PCA-Hub</a:t>
            </a:r>
            <a:r>
              <a:rPr kumimoji="1" lang="zh-CN" altLang="en-US" dirty="0"/>
              <a:t>聚类算法</a:t>
            </a:r>
            <a:r>
              <a:rPr lang="zh-CN" altLang="en-US" dirty="0" smtClean="0"/>
              <a:t>实验</a:t>
            </a:r>
            <a:endParaRPr lang="en" dirty="0"/>
          </a:p>
        </p:txBody>
      </p:sp>
      <p:sp>
        <p:nvSpPr>
          <p:cNvPr id="2" name="TextBox 1"/>
          <p:cNvSpPr txBox="1"/>
          <p:nvPr/>
        </p:nvSpPr>
        <p:spPr>
          <a:xfrm>
            <a:off x="4478694" y="1231641"/>
            <a:ext cx="184731" cy="307777"/>
          </a:xfrm>
          <a:prstGeom prst="rect">
            <a:avLst/>
          </a:prstGeom>
          <a:noFill/>
        </p:spPr>
        <p:txBody>
          <a:bodyPr wrap="none" rtlCol="0">
            <a:spAutoFit/>
          </a:bodyPr>
          <a:lstStyle/>
          <a:p>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nvPr>
            </p:nvGraphicFramePr>
            <p:xfrm>
              <a:off x="304448" y="1385529"/>
              <a:ext cx="8717954" cy="3667760"/>
            </p:xfrm>
            <a:graphic>
              <a:graphicData uri="http://schemas.openxmlformats.org/drawingml/2006/table">
                <a:tbl>
                  <a:tblPr/>
                  <a:tblGrid>
                    <a:gridCol w="673324"/>
                    <a:gridCol w="572098"/>
                    <a:gridCol w="622711"/>
                    <a:gridCol w="622711"/>
                    <a:gridCol w="622711"/>
                    <a:gridCol w="622711"/>
                    <a:gridCol w="622711"/>
                    <a:gridCol w="622711"/>
                    <a:gridCol w="622711"/>
                    <a:gridCol w="622711"/>
                    <a:gridCol w="622711"/>
                    <a:gridCol w="622711"/>
                    <a:gridCol w="622711"/>
                    <a:gridCol w="622711"/>
                  </a:tblGrid>
                  <a:tr h="398780">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数据集</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样本数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a:solidFill>
                                <a:schemeClr val="bg1">
                                  <a:lumMod val="95000"/>
                                </a:schemeClr>
                              </a:solidFill>
                              <a:effectLst/>
                              <a:latin typeface="Times New Roman" charset="0"/>
                              <a:ea typeface="Times New Roman" charset="0"/>
                              <a:cs typeface="Times New Roman" charset="0"/>
                            </a:rPr>
                            <a:t>维数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簇的个数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200" b="1" i="1" kern="100" smtClean="0">
                                        <a:solidFill>
                                          <a:schemeClr val="bg1">
                                            <a:lumMod val="95000"/>
                                          </a:schemeClr>
                                        </a:solidFill>
                                        <a:effectLst/>
                                        <a:latin typeface="Cambria Math" charset="0"/>
                                        <a:ea typeface="Times New Roman" charset="0"/>
                                        <a:cs typeface="Times New Roman" charset="0"/>
                                      </a:rPr>
                                    </m:ctrlPr>
                                  </m:sSubPr>
                                  <m:e>
                                    <m:r>
                                      <a:rPr lang="en-US" sz="1200" b="1" i="1" kern="100">
                                        <a:solidFill>
                                          <a:schemeClr val="bg1">
                                            <a:lumMod val="95000"/>
                                          </a:schemeClr>
                                        </a:solidFill>
                                        <a:effectLst/>
                                        <a:latin typeface="Cambria Math" charset="0"/>
                                        <a:ea typeface="Times New Roman" charset="0"/>
                                        <a:cs typeface="Times New Roman" charset="0"/>
                                      </a:rPr>
                                      <m:t>𝑺</m:t>
                                    </m:r>
                                  </m:e>
                                  <m:sub>
                                    <m:sSub>
                                      <m:sSubPr>
                                        <m:ctrlPr>
                                          <a:rPr lang="zh-CN" sz="1200" b="1" i="1" kern="100">
                                            <a:solidFill>
                                              <a:schemeClr val="bg1">
                                                <a:lumMod val="95000"/>
                                              </a:schemeClr>
                                            </a:solidFill>
                                            <a:effectLst/>
                                            <a:latin typeface="Cambria Math" charset="0"/>
                                            <a:ea typeface="Times New Roman" charset="0"/>
                                            <a:cs typeface="Times New Roman" charset="0"/>
                                          </a:rPr>
                                        </m:ctrlPr>
                                      </m:sSubPr>
                                      <m:e>
                                        <m:r>
                                          <a:rPr lang="en-US" sz="1200" b="1" i="1" kern="100">
                                            <a:solidFill>
                                              <a:schemeClr val="bg1">
                                                <a:lumMod val="95000"/>
                                              </a:schemeClr>
                                            </a:solidFill>
                                            <a:effectLst/>
                                            <a:latin typeface="Cambria Math" charset="0"/>
                                            <a:ea typeface="Times New Roman" charset="0"/>
                                            <a:cs typeface="Times New Roman" charset="0"/>
                                          </a:rPr>
                                          <m:t>𝑵</m:t>
                                        </m:r>
                                      </m:e>
                                      <m:sub>
                                        <m:r>
                                          <a:rPr lang="en-US" sz="1200" b="1" i="1" kern="100">
                                            <a:solidFill>
                                              <a:schemeClr val="bg1">
                                                <a:lumMod val="95000"/>
                                              </a:schemeClr>
                                            </a:solidFill>
                                            <a:effectLst/>
                                            <a:latin typeface="Cambria Math" charset="0"/>
                                            <a:ea typeface="Times New Roman" charset="0"/>
                                            <a:cs typeface="Times New Roman" charset="0"/>
                                          </a:rPr>
                                          <m:t>𝟏𝟎</m:t>
                                        </m:r>
                                      </m:sub>
                                    </m:sSub>
                                  </m:sub>
                                </m:sSub>
                              </m:oMath>
                            </m:oMathPara>
                          </a14:m>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a:solidFill>
                                <a:schemeClr val="bg1">
                                  <a:lumMod val="95000"/>
                                </a:schemeClr>
                              </a:solidFill>
                              <a:effectLst/>
                              <a:latin typeface="Times New Roman" charset="0"/>
                              <a:ea typeface="Times New Roman" charset="0"/>
                              <a:cs typeface="Times New Roman" charset="0"/>
                            </a:rPr>
                            <a:t>距离度量</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a:solidFill>
                                <a:schemeClr val="bg1">
                                  <a:lumMod val="95000"/>
                                </a:schemeClr>
                              </a:solidFill>
                              <a:effectLst/>
                              <a:latin typeface="Times New Roman" charset="0"/>
                              <a:ea typeface="Times New Roman" charset="0"/>
                              <a:cs typeface="Times New Roman" charset="0"/>
                            </a:rPr>
                            <a:t>KME</a:t>
                          </a:r>
                          <a:endParaRPr lang="zh-CN" sz="1200" b="1" kern="100" dirty="0">
                            <a:solidFill>
                              <a:schemeClr val="bg1">
                                <a:lumMod val="95000"/>
                              </a:schemeClr>
                            </a:solidFill>
                            <a:effectLst/>
                            <a:latin typeface="Times New Roman" charset="0"/>
                            <a:ea typeface="Times New Roman" charset="0"/>
                            <a:cs typeface="Times New Roman" charset="0"/>
                          </a:endParaRPr>
                        </a:p>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ANS</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GHPKM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a:solidFill>
                                <a:schemeClr val="bg1">
                                  <a:lumMod val="95000"/>
                                </a:schemeClr>
                              </a:solidFill>
                              <a:effectLst/>
                              <a:latin typeface="Times New Roman" charset="0"/>
                              <a:ea typeface="Times New Roman" charset="0"/>
                              <a:cs typeface="Times New Roman" charset="0"/>
                            </a:rPr>
                            <a:t>Ker-KM </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Ker-GHPKM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a:solidFill>
                                <a:schemeClr val="bg1">
                                  <a:lumMod val="95000"/>
                                </a:schemeClr>
                              </a:solidFill>
                              <a:effectLst/>
                              <a:latin typeface="Times New Roman" charset="0"/>
                              <a:ea typeface="Times New Roman" charset="0"/>
                              <a:cs typeface="Times New Roman" charset="0"/>
                            </a:rPr>
                            <a:t>PH-KM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Q PH-KM</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050" b="1" kern="100" dirty="0">
                              <a:solidFill>
                                <a:schemeClr val="bg1"/>
                              </a:solidFill>
                              <a:effectLst/>
                              <a:latin typeface="Times New Roman" charset="0"/>
                              <a:ea typeface="Times New Roman" charset="0"/>
                              <a:cs typeface="Times New Roman" charset="0"/>
                            </a:rPr>
                            <a:t>迭代数</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050" b="1" kern="100">
                              <a:solidFill>
                                <a:schemeClr val="bg1"/>
                              </a:solidFill>
                              <a:effectLst/>
                              <a:latin typeface="Times New Roman" charset="0"/>
                              <a:ea typeface="Times New Roman" charset="0"/>
                              <a:cs typeface="Times New Roman" charset="0"/>
                            </a:rPr>
                            <a:t>减少的维数</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Ionosphere</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351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34</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1.72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l</a:t>
                          </a:r>
                          <a:r>
                            <a:rPr lang="en-US" sz="1200" b="0" kern="100" baseline="-25000" dirty="0">
                              <a:solidFill>
                                <a:schemeClr val="bg1">
                                  <a:lumMod val="95000"/>
                                </a:schemeClr>
                              </a:solidFill>
                              <a:effectLst/>
                              <a:latin typeface="Times New Roman" charset="0"/>
                              <a:ea typeface="Times New Roman" charset="0"/>
                              <a:cs typeface="Times New Roman" charset="0"/>
                            </a:rPr>
                            <a:t>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0.41</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0.40</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8</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11</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mfeat-factors</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2000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216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0.83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0.18</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0.20</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0.17</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0.24</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0.15</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7</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88</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musk</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2000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166</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1.33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0.29</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0.29</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0.31</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0.28</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10</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107</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parkinsons</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195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0.73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0.42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0.44</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0.64</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0.88</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0.61</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7</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7</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sonar</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60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1.35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0.21</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0.26</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0.17</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0.20</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9</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20</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wpbc</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198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33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0.86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chemeClr val="bg1"/>
                              </a:solidFill>
                              <a:effectLst/>
                              <a:latin typeface="Times New Roman" charset="0"/>
                              <a:ea typeface="Times New Roman" charset="0"/>
                              <a:cs typeface="Times New Roman" charset="0"/>
                            </a:rPr>
                            <a:t>0.32</a:t>
                          </a:r>
                          <a:endParaRPr lang="zh-CN" sz="1200" b="0"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0.31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050" b="1" kern="100" dirty="0">
                              <a:solidFill>
                                <a:srgbClr val="FFFF00"/>
                              </a:solidFill>
                              <a:effectLst/>
                              <a:latin typeface="Times New Roman" charset="0"/>
                              <a:ea typeface="Times New Roman" charset="0"/>
                              <a:cs typeface="Times New Roman" charset="0"/>
                            </a:rPr>
                            <a:t>0.51</a:t>
                          </a:r>
                          <a:endParaRPr lang="zh-CN" sz="1200" b="1"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8</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11</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r>
                  <a:tr h="398780">
                    <a:tc gridSpan="6">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AVG-UCI</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0.33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0.39</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0.36</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8</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41</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939297957"/>
                  </p:ext>
                </p:extLst>
              </p:nvPr>
            </p:nvGraphicFramePr>
            <p:xfrm>
              <a:off x="304448" y="1385529"/>
              <a:ext cx="8717954" cy="3667760"/>
            </p:xfrm>
            <a:graphic>
              <a:graphicData uri="http://schemas.openxmlformats.org/drawingml/2006/table">
                <a:tbl>
                  <a:tblPr/>
                  <a:tblGrid>
                    <a:gridCol w="673324"/>
                    <a:gridCol w="572098"/>
                    <a:gridCol w="622711"/>
                    <a:gridCol w="622711"/>
                    <a:gridCol w="622711"/>
                    <a:gridCol w="622711"/>
                    <a:gridCol w="622711"/>
                    <a:gridCol w="622711"/>
                    <a:gridCol w="622711"/>
                    <a:gridCol w="622711"/>
                    <a:gridCol w="622711"/>
                    <a:gridCol w="622711"/>
                    <a:gridCol w="622711"/>
                    <a:gridCol w="622711"/>
                  </a:tblGrid>
                  <a:tr h="548640">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数据集</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样本数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a:solidFill>
                                <a:schemeClr val="bg1">
                                  <a:lumMod val="95000"/>
                                </a:schemeClr>
                              </a:solidFill>
                              <a:effectLst/>
                              <a:latin typeface="Times New Roman" charset="0"/>
                              <a:ea typeface="Times New Roman" charset="0"/>
                              <a:cs typeface="Times New Roman" charset="0"/>
                            </a:rPr>
                            <a:t>维数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200" b="1" kern="100" dirty="0">
                              <a:solidFill>
                                <a:schemeClr val="bg1">
                                  <a:lumMod val="95000"/>
                                </a:schemeClr>
                              </a:solidFill>
                              <a:effectLst/>
                              <a:latin typeface="Times New Roman" charset="0"/>
                              <a:ea typeface="Times New Roman" charset="0"/>
                              <a:cs typeface="Times New Roman" charset="0"/>
                            </a:rPr>
                            <a:t>簇的个数</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endParaRPr lang="zh-CN"/>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blipFill rotWithShape="0">
                          <a:blip r:embed="rId3"/>
                          <a:stretch>
                            <a:fillRect l="-401961" t="-8889" r="-904902" b="-572222"/>
                          </a:stretch>
                        </a:blipFill>
                      </a:tcPr>
                    </a:tc>
                    <a:tc>
                      <a:txBody>
                        <a:bodyPr/>
                        <a:lstStyle/>
                        <a:p>
                          <a:pPr algn="ctr">
                            <a:spcAft>
                              <a:spcPts val="0"/>
                            </a:spcAft>
                          </a:pPr>
                          <a:r>
                            <a:rPr lang="zh-CN" sz="1200" b="1" kern="100">
                              <a:solidFill>
                                <a:schemeClr val="bg1">
                                  <a:lumMod val="95000"/>
                                </a:schemeClr>
                              </a:solidFill>
                              <a:effectLst/>
                              <a:latin typeface="Times New Roman" charset="0"/>
                              <a:ea typeface="Times New Roman" charset="0"/>
                              <a:cs typeface="Times New Roman" charset="0"/>
                            </a:rPr>
                            <a:t>距离度量</a:t>
                          </a: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a:solidFill>
                                <a:schemeClr val="bg1">
                                  <a:lumMod val="95000"/>
                                </a:schemeClr>
                              </a:solidFill>
                              <a:effectLst/>
                              <a:latin typeface="Times New Roman" charset="0"/>
                              <a:ea typeface="Times New Roman" charset="0"/>
                              <a:cs typeface="Times New Roman" charset="0"/>
                            </a:rPr>
                            <a:t>KME</a:t>
                          </a:r>
                          <a:endParaRPr lang="zh-CN" sz="1200" b="1" kern="100" dirty="0">
                            <a:solidFill>
                              <a:schemeClr val="bg1">
                                <a:lumMod val="95000"/>
                              </a:schemeClr>
                            </a:solidFill>
                            <a:effectLst/>
                            <a:latin typeface="Times New Roman" charset="0"/>
                            <a:ea typeface="Times New Roman" charset="0"/>
                            <a:cs typeface="Times New Roman" charset="0"/>
                          </a:endParaRPr>
                        </a:p>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ANS</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GHPKM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a:solidFill>
                                <a:schemeClr val="bg1">
                                  <a:lumMod val="95000"/>
                                </a:schemeClr>
                              </a:solidFill>
                              <a:effectLst/>
                              <a:latin typeface="Times New Roman" charset="0"/>
                              <a:ea typeface="Times New Roman" charset="0"/>
                              <a:cs typeface="Times New Roman" charset="0"/>
                            </a:rPr>
                            <a:t>Ker-KM </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smtClean="0">
                              <a:solidFill>
                                <a:schemeClr val="bg1">
                                  <a:lumMod val="95000"/>
                                </a:schemeClr>
                              </a:solidFill>
                              <a:effectLst/>
                              <a:latin typeface="Times New Roman" charset="0"/>
                              <a:ea typeface="Times New Roman" charset="0"/>
                              <a:cs typeface="Times New Roman" charset="0"/>
                            </a:rPr>
                            <a:t>Ker-GHPKM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200" b="1" kern="100" dirty="0">
                              <a:solidFill>
                                <a:schemeClr val="bg1">
                                  <a:lumMod val="95000"/>
                                </a:schemeClr>
                              </a:solidFill>
                              <a:effectLst/>
                              <a:latin typeface="Times New Roman" charset="0"/>
                              <a:ea typeface="Times New Roman" charset="0"/>
                              <a:cs typeface="Times New Roman" charset="0"/>
                            </a:rPr>
                            <a:t>PH-KM</a:t>
                          </a:r>
                          <a:endParaRPr lang="zh-CN" sz="1200" b="1"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Q PH-KM</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050" b="1" kern="100" dirty="0">
                              <a:solidFill>
                                <a:schemeClr val="bg1"/>
                              </a:solidFill>
                              <a:effectLst/>
                              <a:latin typeface="Times New Roman" charset="0"/>
                              <a:ea typeface="Times New Roman" charset="0"/>
                              <a:cs typeface="Times New Roman" charset="0"/>
                            </a:rPr>
                            <a:t>迭代数</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c>
                      <a:txBody>
                        <a:bodyPr/>
                        <a:lstStyle/>
                        <a:p>
                          <a:pPr algn="ctr">
                            <a:spcAft>
                              <a:spcPts val="0"/>
                            </a:spcAft>
                          </a:pPr>
                          <a:r>
                            <a:rPr lang="zh-CN" sz="1050" b="1" kern="100">
                              <a:solidFill>
                                <a:schemeClr val="bg1"/>
                              </a:solidFill>
                              <a:effectLst/>
                              <a:latin typeface="Times New Roman" charset="0"/>
                              <a:ea typeface="Times New Roman" charset="0"/>
                              <a:cs typeface="Times New Roman" charset="0"/>
                            </a:rPr>
                            <a:t>减少的维数</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F6E"/>
                        </a:solidFill>
                      </a:tcPr>
                    </a:tc>
                  </a:tr>
                  <a:tr h="50800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Ionosphere</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351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34</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1.72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l</a:t>
                          </a:r>
                          <a:r>
                            <a:rPr lang="en-US" sz="1200" b="0" kern="100" baseline="-25000" dirty="0">
                              <a:solidFill>
                                <a:schemeClr val="bg1">
                                  <a:lumMod val="95000"/>
                                </a:schemeClr>
                              </a:solidFill>
                              <a:effectLst/>
                              <a:latin typeface="Times New Roman" charset="0"/>
                              <a:ea typeface="Times New Roman" charset="0"/>
                              <a:cs typeface="Times New Roman" charset="0"/>
                            </a:rPr>
                            <a:t>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0.41</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0.40</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8</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11</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50800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mfeat-factors</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2000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216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0.83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0.18</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0.20</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0.17</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0.24</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0.15</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7</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88</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454"/>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musk</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2000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166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1.33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0.29</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0.29</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0.31</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0.28</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10</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107</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50800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parkinsons</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195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0.73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0.42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0.44</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0.64</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0.88</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0.61</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7</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7</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sonar</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208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60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1.35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0.20</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0.21</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0.26</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0.17</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0.20</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9</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20</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r h="398780">
                    <a:tc>
                      <a:txBody>
                        <a:bodyPr/>
                        <a:lstStyle/>
                        <a:p>
                          <a:pPr algn="ctr">
                            <a:lnSpc>
                              <a:spcPts val="2000"/>
                            </a:lnSpc>
                            <a:spcAft>
                              <a:spcPts val="0"/>
                            </a:spcAft>
                          </a:pPr>
                          <a:r>
                            <a:rPr lang="en-US" sz="1200" b="0" kern="100">
                              <a:solidFill>
                                <a:schemeClr val="bg1">
                                  <a:lumMod val="95000"/>
                                </a:schemeClr>
                              </a:solidFill>
                              <a:effectLst/>
                              <a:latin typeface="Times New Roman" charset="0"/>
                              <a:ea typeface="Times New Roman" charset="0"/>
                              <a:cs typeface="Times New Roman" charset="0"/>
                            </a:rPr>
                            <a:t>wpbc</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198</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33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0.86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l</a:t>
                          </a:r>
                          <a:r>
                            <a:rPr lang="en-US" sz="1200" b="0" kern="100" baseline="-25000">
                              <a:solidFill>
                                <a:schemeClr val="bg1">
                                  <a:lumMod val="95000"/>
                                </a:schemeClr>
                              </a:solidFill>
                              <a:effectLst/>
                              <a:latin typeface="Times New Roman" charset="0"/>
                              <a:ea typeface="Times New Roman" charset="0"/>
                              <a:cs typeface="Times New Roman" charset="0"/>
                            </a:rPr>
                            <a:t>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0.16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chemeClr val="bg1"/>
                              </a:solidFill>
                              <a:effectLst/>
                              <a:latin typeface="Times New Roman" charset="0"/>
                              <a:ea typeface="Times New Roman" charset="0"/>
                              <a:cs typeface="Times New Roman" charset="0"/>
                            </a:rPr>
                            <a:t>0.32</a:t>
                          </a:r>
                          <a:endParaRPr lang="zh-CN" sz="1200" b="0"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0.22</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200" b="0" kern="100" dirty="0">
                              <a:solidFill>
                                <a:schemeClr val="bg1">
                                  <a:lumMod val="95000"/>
                                </a:schemeClr>
                              </a:solidFill>
                              <a:effectLst/>
                              <a:latin typeface="Times New Roman" charset="0"/>
                              <a:ea typeface="Times New Roman" charset="0"/>
                              <a:cs typeface="Times New Roman" charset="0"/>
                            </a:rPr>
                            <a:t>0.31</a:t>
                          </a:r>
                          <a:endParaRPr lang="zh-CN" sz="1200" b="0" kern="100" dirty="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050" b="1" kern="100" dirty="0">
                              <a:solidFill>
                                <a:srgbClr val="FFFF00"/>
                              </a:solidFill>
                              <a:effectLst/>
                              <a:latin typeface="Times New Roman" charset="0"/>
                              <a:ea typeface="Times New Roman" charset="0"/>
                              <a:cs typeface="Times New Roman" charset="0"/>
                            </a:rPr>
                            <a:t>0.51</a:t>
                          </a:r>
                          <a:endParaRPr lang="zh-CN" sz="1200" b="1"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8</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11</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14354"/>
                        </a:solidFill>
                      </a:tcPr>
                    </a:tc>
                  </a:tr>
                  <a:tr h="398780">
                    <a:tc gridSpan="6">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AVG-UCI</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hMerge="1">
                      <a:txBody>
                        <a:bodyPr/>
                        <a:lstStyle/>
                        <a:p>
                          <a:endParaRPr lang="zh-CN" alt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0.25</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0.26</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0.33</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a:solidFill>
                                <a:schemeClr val="bg1">
                                  <a:lumMod val="95000"/>
                                </a:schemeClr>
                              </a:solidFill>
                              <a:effectLst/>
                              <a:latin typeface="Times New Roman" charset="0"/>
                              <a:ea typeface="Times New Roman" charset="0"/>
                              <a:cs typeface="Times New Roman" charset="0"/>
                            </a:rPr>
                            <a:t>0.22</a:t>
                          </a:r>
                          <a:endParaRPr lang="zh-CN" sz="1200" b="0" kern="100">
                            <a:solidFill>
                              <a:schemeClr val="bg1">
                                <a:lumMod val="95000"/>
                              </a:schemeClr>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200" b="0" kern="100" dirty="0">
                              <a:solidFill>
                                <a:srgbClr val="FFFF00"/>
                              </a:solidFill>
                              <a:effectLst/>
                              <a:latin typeface="Times New Roman" charset="0"/>
                              <a:ea typeface="Times New Roman" charset="0"/>
                              <a:cs typeface="Times New Roman" charset="0"/>
                            </a:rPr>
                            <a:t>0.39</a:t>
                          </a:r>
                          <a:endParaRPr lang="zh-CN" sz="1200" b="0" kern="100" dirty="0">
                            <a:solidFill>
                              <a:srgbClr val="FFFF00"/>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0.36</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a:solidFill>
                                <a:schemeClr val="bg1"/>
                              </a:solidFill>
                              <a:effectLst/>
                              <a:latin typeface="Times New Roman" charset="0"/>
                              <a:ea typeface="Times New Roman" charset="0"/>
                              <a:cs typeface="Times New Roman" charset="0"/>
                            </a:rPr>
                            <a:t>8</a:t>
                          </a:r>
                          <a:endParaRPr lang="zh-CN" sz="1200" b="1" kern="10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c>
                      <a:txBody>
                        <a:bodyPr/>
                        <a:lstStyle/>
                        <a:p>
                          <a:pPr algn="ctr">
                            <a:spcAft>
                              <a:spcPts val="0"/>
                            </a:spcAft>
                          </a:pPr>
                          <a:r>
                            <a:rPr lang="en-US" sz="1050" b="1" kern="100" dirty="0">
                              <a:solidFill>
                                <a:schemeClr val="bg1"/>
                              </a:solidFill>
                              <a:effectLst/>
                              <a:latin typeface="Times New Roman" charset="0"/>
                              <a:ea typeface="Times New Roman" charset="0"/>
                              <a:cs typeface="Times New Roman" charset="0"/>
                            </a:rPr>
                            <a:t>41</a:t>
                          </a:r>
                          <a:endParaRPr lang="zh-CN" sz="1200" b="1" kern="100" dirty="0">
                            <a:solidFill>
                              <a:schemeClr val="bg1"/>
                            </a:solidFill>
                            <a:effectLst/>
                            <a:latin typeface="Times New Roman" charset="0"/>
                            <a:ea typeface="Times New Roman" charset="0"/>
                            <a:cs typeface="Times New Roman"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8637B"/>
                        </a:solidFill>
                      </a:tcPr>
                    </a:tc>
                  </a:tr>
                </a:tbl>
              </a:graphicData>
            </a:graphic>
          </p:graphicFrame>
        </mc:Fallback>
      </mc:AlternateContent>
    </p:spTree>
    <p:extLst>
      <p:ext uri="{BB962C8B-B14F-4D97-AF65-F5344CB8AC3E}">
        <p14:creationId xmlns:p14="http://schemas.microsoft.com/office/powerpoint/2010/main" val="1038529409"/>
      </p:ext>
    </p:extLst>
  </p:cSld>
  <p:clrMapOvr>
    <a:masterClrMapping/>
  </p:clrMapOvr>
  <p:transition spd="slow">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146025" y="530725"/>
            <a:ext cx="3208799" cy="1028700"/>
          </a:xfrm>
          <a:prstGeom prst="rect">
            <a:avLst/>
          </a:prstGeom>
        </p:spPr>
        <p:txBody>
          <a:bodyPr lIns="91425" tIns="91425" rIns="91425" bIns="91425" anchor="ctr" anchorCtr="0">
            <a:noAutofit/>
          </a:bodyPr>
          <a:lstStyle/>
          <a:p>
            <a:pPr lvl="0"/>
            <a:r>
              <a:rPr lang="zh-CN" altLang="en-US" dirty="0" smtClean="0"/>
              <a:t>总结</a:t>
            </a:r>
            <a:endParaRPr lang="en" dirty="0"/>
          </a:p>
        </p:txBody>
      </p:sp>
      <p:sp>
        <p:nvSpPr>
          <p:cNvPr id="11" name="TextBox 10"/>
          <p:cNvSpPr txBox="1"/>
          <p:nvPr/>
        </p:nvSpPr>
        <p:spPr>
          <a:xfrm>
            <a:off x="307177" y="845020"/>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04</a:t>
            </a:r>
            <a:endParaRPr lang="en-US" sz="2000" b="1" dirty="0">
              <a:solidFill>
                <a:schemeClr val="bg1"/>
              </a:solidFill>
              <a:latin typeface="Roboto Slab" charset="0"/>
              <a:ea typeface="Roboto Slab" charset="0"/>
              <a:cs typeface="Roboto Slab" charset="0"/>
            </a:endParaRPr>
          </a:p>
        </p:txBody>
      </p:sp>
      <mc:AlternateContent xmlns:mc="http://schemas.openxmlformats.org/markup-compatibility/2006" xmlns:a14="http://schemas.microsoft.com/office/drawing/2010/main">
        <mc:Choice Requires="a14">
          <p:sp>
            <p:nvSpPr>
              <p:cNvPr id="13" name="Shape 120"/>
              <p:cNvSpPr txBox="1"/>
              <p:nvPr/>
            </p:nvSpPr>
            <p:spPr>
              <a:xfrm>
                <a:off x="1146026" y="1920450"/>
                <a:ext cx="2949358" cy="1913699"/>
              </a:xfrm>
              <a:prstGeom prst="rect">
                <a:avLst/>
              </a:prstGeom>
              <a:noFill/>
              <a:ln>
                <a:noFill/>
              </a:ln>
            </p:spPr>
            <p:txBody>
              <a:bodyPr lIns="91425" tIns="91425" rIns="91425" bIns="91425" anchor="t" anchorCtr="0">
                <a:noAutofit/>
              </a:bodyPr>
              <a:lstStyle/>
              <a:p>
                <a:pPr>
                  <a:spcBef>
                    <a:spcPts val="600"/>
                  </a:spcBef>
                </a:pPr>
                <a:r>
                  <a:rPr lang="en-US" altLang="zh-CN" dirty="0" smtClean="0">
                    <a:solidFill>
                      <a:srgbClr val="114454"/>
                    </a:solidFill>
                    <a:highlight>
                      <a:srgbClr val="94BF6E"/>
                    </a:highlight>
                    <a:latin typeface="Nixie One"/>
                    <a:ea typeface="Nixie One"/>
                    <a:cs typeface="Nixie One"/>
                    <a:sym typeface="Nixie One"/>
                  </a:rPr>
                  <a:t>Hub </a:t>
                </a:r>
                <a:r>
                  <a:rPr lang="zh-CN" altLang="en-US" dirty="0" smtClean="0">
                    <a:solidFill>
                      <a:srgbClr val="114454"/>
                    </a:solidFill>
                    <a:highlight>
                      <a:srgbClr val="94BF6E"/>
                    </a:highlight>
                    <a:latin typeface="Nixie One"/>
                    <a:ea typeface="Nixie One"/>
                    <a:cs typeface="Nixie One"/>
                    <a:sym typeface="Nixie One"/>
                  </a:rPr>
                  <a:t>检测标准</a:t>
                </a:r>
                <a:endParaRPr lang="en" dirty="0">
                  <a:solidFill>
                    <a:srgbClr val="114454"/>
                  </a:solidFill>
                  <a:highlight>
                    <a:srgbClr val="94BF6E"/>
                  </a:highlight>
                  <a:latin typeface="Nixie One"/>
                  <a:ea typeface="Nixie One"/>
                  <a:cs typeface="Nixie One"/>
                  <a:sym typeface="Nixie One"/>
                </a:endParaRPr>
              </a:p>
              <a:p>
                <a:pPr marL="171450" indent="-171450">
                  <a:spcBef>
                    <a:spcPts val="600"/>
                  </a:spcBef>
                  <a:buFont typeface="Arial" charset="0"/>
                  <a:buChar char="•"/>
                </a:pPr>
                <a:r>
                  <a:rPr lang="zh-CN" altLang="en-US" dirty="0" smtClean="0">
                    <a:solidFill>
                      <a:srgbClr val="114454"/>
                    </a:solidFill>
                    <a:latin typeface="Nixie One" charset="0"/>
                    <a:ea typeface="Nixie One" charset="0"/>
                    <a:cs typeface="Nixie One" charset="0"/>
                    <a:sym typeface="Nixie One"/>
                  </a:rPr>
                  <a:t>大于某一固定值</a:t>
                </a:r>
                <a:r>
                  <a:rPr lang="en-US" altLang="zh-CN" dirty="0" smtClean="0">
                    <a:solidFill>
                      <a:srgbClr val="114454"/>
                    </a:solidFill>
                    <a:latin typeface="Nixie One" charset="0"/>
                    <a:ea typeface="Nixie One" charset="0"/>
                    <a:cs typeface="Nixie One" charset="0"/>
                    <a:sym typeface="Nixie One"/>
                  </a:rPr>
                  <a:t>[</a:t>
                </a:r>
                <a14:m>
                  <m:oMath xmlns:m="http://schemas.openxmlformats.org/officeDocument/2006/math">
                    <m:r>
                      <a:rPr lang="en-US" altLang="zh-CN" b="0" i="1" dirty="0" smtClean="0">
                        <a:solidFill>
                          <a:srgbClr val="114454"/>
                        </a:solidFill>
                        <a:latin typeface="Cambria Math" charset="0"/>
                        <a:ea typeface="Nixie One" charset="0"/>
                        <a:cs typeface="Nixie One" charset="0"/>
                        <a:sym typeface="Nixie One"/>
                      </a:rPr>
                      <m:t>2</m:t>
                    </m:r>
                    <m:r>
                      <a:rPr lang="en-US" altLang="zh-CN" b="0" i="1" dirty="0" smtClean="0">
                        <a:solidFill>
                          <a:srgbClr val="114454"/>
                        </a:solidFill>
                        <a:latin typeface="Cambria Math" charset="0"/>
                        <a:ea typeface="Nixie One" charset="0"/>
                        <a:cs typeface="Nixie One" charset="0"/>
                        <a:sym typeface="Nixie One"/>
                      </a:rPr>
                      <m:t>𝑘</m:t>
                    </m:r>
                  </m:oMath>
                </a14:m>
                <a:r>
                  <a:rPr lang="en-US" altLang="zh-CN" dirty="0" smtClean="0">
                    <a:solidFill>
                      <a:srgbClr val="114454"/>
                    </a:solidFill>
                    <a:latin typeface="Nixie One" charset="0"/>
                    <a:ea typeface="Nixie One" charset="0"/>
                    <a:cs typeface="Nixie One" charset="0"/>
                    <a:sym typeface="Nixie One"/>
                  </a:rPr>
                  <a:t>,  </a:t>
                </a:r>
                <a14:m>
                  <m:oMath xmlns:m="http://schemas.openxmlformats.org/officeDocument/2006/math">
                    <m:r>
                      <a:rPr lang="en-US" altLang="zh-CN" b="0" i="0" dirty="0" smtClean="0">
                        <a:solidFill>
                          <a:srgbClr val="114454"/>
                        </a:solidFill>
                        <a:latin typeface="Cambria Math" charset="0"/>
                        <a:ea typeface="Nixie One" charset="0"/>
                        <a:cs typeface="Nixie One" charset="0"/>
                        <a:sym typeface="Nixie One"/>
                      </a:rPr>
                      <m:t>3</m:t>
                    </m:r>
                    <m:r>
                      <a:rPr lang="en-US" altLang="zh-CN" b="0" i="1" dirty="0" smtClean="0">
                        <a:solidFill>
                          <a:srgbClr val="114454"/>
                        </a:solidFill>
                        <a:latin typeface="Cambria Math" charset="0"/>
                        <a:ea typeface="Nixie One" charset="0"/>
                        <a:cs typeface="Nixie One" charset="0"/>
                        <a:sym typeface="Nixie One"/>
                      </a:rPr>
                      <m:t>𝑘</m:t>
                    </m:r>
                    <m:r>
                      <a:rPr lang="en-US" altLang="zh-CN" b="0" i="1" dirty="0" smtClean="0">
                        <a:solidFill>
                          <a:srgbClr val="114454"/>
                        </a:solidFill>
                        <a:latin typeface="Cambria Math" charset="0"/>
                        <a:ea typeface="Nixie One" charset="0"/>
                        <a:cs typeface="Nixie One" charset="0"/>
                        <a:sym typeface="Nixie One"/>
                      </a:rPr>
                      <m:t>/2</m:t>
                    </m:r>
                  </m:oMath>
                </a14:m>
                <a:r>
                  <a:rPr lang="en-US" altLang="zh-CN" dirty="0" smtClean="0">
                    <a:solidFill>
                      <a:srgbClr val="114454"/>
                    </a:solidFill>
                    <a:latin typeface="Nixie One" charset="0"/>
                    <a:ea typeface="Nixie One" charset="0"/>
                    <a:cs typeface="Nixie One" charset="0"/>
                    <a:sym typeface="Nixie One"/>
                  </a:rPr>
                  <a:t>]</a:t>
                </a:r>
                <a:r>
                  <a:rPr lang="en" dirty="0" smtClean="0">
                    <a:solidFill>
                      <a:srgbClr val="114454"/>
                    </a:solidFill>
                    <a:latin typeface="Nixie One" charset="0"/>
                    <a:ea typeface="Nixie One" charset="0"/>
                    <a:cs typeface="Nixie One" charset="0"/>
                    <a:sym typeface="Nixie One"/>
                  </a:rPr>
                  <a:t> </a:t>
                </a:r>
                <a:r>
                  <a:rPr lang="en-US" dirty="0" smtClean="0">
                    <a:solidFill>
                      <a:srgbClr val="114454"/>
                    </a:solidFill>
                    <a:latin typeface="Nixie One" charset="0"/>
                    <a:ea typeface="Nixie One" charset="0"/>
                    <a:cs typeface="Nixie One" charset="0"/>
                    <a:sym typeface="Nixie One"/>
                  </a:rPr>
                  <a:t>?</a:t>
                </a:r>
              </a:p>
              <a:p>
                <a:pPr marL="171450" indent="-171450">
                  <a:spcBef>
                    <a:spcPts val="600"/>
                  </a:spcBef>
                  <a:buFont typeface="Arial" charset="0"/>
                  <a:buChar char="•"/>
                </a:pPr>
                <a:r>
                  <a:rPr lang="zh-CN" altLang="en-US" dirty="0" smtClean="0">
                    <a:latin typeface="Nixie One" charset="0"/>
                    <a:ea typeface="Nixie One" charset="0"/>
                    <a:cs typeface="Nixie One" charset="0"/>
                    <a:sym typeface="Nixie One"/>
                  </a:rPr>
                  <a:t>选取</a:t>
                </a:r>
                <a:r>
                  <a:rPr lang="en-US" dirty="0" smtClean="0">
                    <a:latin typeface="Nixie One" charset="0"/>
                    <a:ea typeface="Nixie One" charset="0"/>
                    <a:cs typeface="Nixie One" charset="0"/>
                    <a:sym typeface="Nixie One"/>
                  </a:rPr>
                  <a:t>K-OCCURRENCES</a:t>
                </a:r>
                <a:r>
                  <a:rPr lang="zh-CN" altLang="en-US" dirty="0" smtClean="0">
                    <a:latin typeface="Nixie One" charset="0"/>
                    <a:ea typeface="Nixie One" charset="0"/>
                    <a:cs typeface="Nixie One" charset="0"/>
                    <a:sym typeface="Nixie One"/>
                  </a:rPr>
                  <a:t>前</a:t>
                </a:r>
                <a:r>
                  <a:rPr lang="en-US" altLang="zh-CN" dirty="0" smtClean="0">
                    <a:latin typeface="Nixie One" charset="0"/>
                    <a:ea typeface="Nixie One" charset="0"/>
                    <a:cs typeface="Nixie One" charset="0"/>
                    <a:sym typeface="Nixie One"/>
                  </a:rPr>
                  <a:t>20%</a:t>
                </a:r>
                <a:r>
                  <a:rPr lang="zh-CN" altLang="en-US" dirty="0" smtClean="0">
                    <a:latin typeface="Nixie One" charset="0"/>
                    <a:ea typeface="Nixie One" charset="0"/>
                    <a:cs typeface="Nixie One" charset="0"/>
                    <a:sym typeface="Nixie One"/>
                  </a:rPr>
                  <a:t>的样本作为</a:t>
                </a:r>
                <a:r>
                  <a:rPr lang="en-US" altLang="zh-CN" dirty="0" smtClean="0">
                    <a:latin typeface="Nixie One" charset="0"/>
                    <a:ea typeface="Nixie One" charset="0"/>
                    <a:cs typeface="Nixie One" charset="0"/>
                    <a:sym typeface="Nixie One"/>
                  </a:rPr>
                  <a:t> hub?</a:t>
                </a:r>
              </a:p>
              <a:p>
                <a:pPr marL="171450" indent="-171450">
                  <a:spcBef>
                    <a:spcPts val="600"/>
                  </a:spcBef>
                  <a:buFont typeface="Arial" charset="0"/>
                  <a:buChar char="•"/>
                </a:pPr>
                <a:r>
                  <a:rPr lang="zh-CN" altLang="en-US" dirty="0" smtClean="0">
                    <a:latin typeface="Nixie One" charset="0"/>
                    <a:ea typeface="Nixie One" charset="0"/>
                    <a:cs typeface="Nixie One" charset="0"/>
                    <a:sym typeface="Nixie One"/>
                  </a:rPr>
                  <a:t>根据数据集进行相应的调整？</a:t>
                </a:r>
                <a:endParaRPr lang="en-US" dirty="0">
                  <a:latin typeface="Nixie One" charset="0"/>
                  <a:ea typeface="Nixie One" charset="0"/>
                  <a:cs typeface="Nixie One" charset="0"/>
                  <a:sym typeface="Nixie One"/>
                </a:endParaRPr>
              </a:p>
              <a:p>
                <a:pPr>
                  <a:spcBef>
                    <a:spcPts val="600"/>
                  </a:spcBef>
                </a:pPr>
                <a:endParaRPr lang="en" sz="1100" i="1" dirty="0">
                  <a:solidFill>
                    <a:srgbClr val="114454"/>
                  </a:solidFill>
                  <a:highlight>
                    <a:srgbClr val="EFEFEF"/>
                  </a:highlight>
                  <a:latin typeface="Nixie One"/>
                  <a:ea typeface="Nixie One"/>
                  <a:cs typeface="Nixie One"/>
                  <a:sym typeface="Nixie One"/>
                </a:endParaRPr>
              </a:p>
            </p:txBody>
          </p:sp>
        </mc:Choice>
        <mc:Fallback xmlns="">
          <p:sp>
            <p:nvSpPr>
              <p:cNvPr id="13" name="Shape 120"/>
              <p:cNvSpPr txBox="1">
                <a:spLocks noRot="1" noChangeAspect="1" noMove="1" noResize="1" noEditPoints="1" noAdjustHandles="1" noChangeArrowheads="1" noChangeShapeType="1" noTextEdit="1"/>
              </p:cNvSpPr>
              <p:nvPr/>
            </p:nvSpPr>
            <p:spPr>
              <a:xfrm>
                <a:off x="1146026" y="1920450"/>
                <a:ext cx="2949358" cy="1913699"/>
              </a:xfrm>
              <a:prstGeom prst="rect">
                <a:avLst/>
              </a:prstGeom>
              <a:blipFill rotWithShape="0">
                <a:blip r:embed="rId3"/>
                <a:stretch>
                  <a:fillRect l="-620"/>
                </a:stretch>
              </a:blipFill>
              <a:ln>
                <a:noFill/>
              </a:ln>
            </p:spPr>
            <p:txBody>
              <a:bodyPr/>
              <a:lstStyle/>
              <a:p>
                <a:r>
                  <a:rPr lang="en-US">
                    <a:noFill/>
                  </a:rPr>
                  <a:t> </a:t>
                </a:r>
              </a:p>
            </p:txBody>
          </p:sp>
        </mc:Fallback>
      </mc:AlternateContent>
      <p:sp>
        <p:nvSpPr>
          <p:cNvPr id="14" name="Shape 121"/>
          <p:cNvSpPr txBox="1"/>
          <p:nvPr/>
        </p:nvSpPr>
        <p:spPr>
          <a:xfrm>
            <a:off x="5074909" y="1920450"/>
            <a:ext cx="3611699" cy="1913699"/>
          </a:xfrm>
          <a:prstGeom prst="rect">
            <a:avLst/>
          </a:prstGeom>
          <a:noFill/>
          <a:ln>
            <a:noFill/>
          </a:ln>
        </p:spPr>
        <p:txBody>
          <a:bodyPr lIns="91425" tIns="91425" rIns="91425" bIns="91425" anchor="t" anchorCtr="0">
            <a:noAutofit/>
          </a:bodyPr>
          <a:lstStyle/>
          <a:p>
            <a:pPr>
              <a:spcBef>
                <a:spcPts val="600"/>
              </a:spcBef>
            </a:pPr>
            <a:r>
              <a:rPr lang="en-US" dirty="0" smtClean="0">
                <a:solidFill>
                  <a:srgbClr val="114454"/>
                </a:solidFill>
                <a:highlight>
                  <a:srgbClr val="94BF6E"/>
                </a:highlight>
                <a:latin typeface="Nixie One"/>
                <a:ea typeface="Nixie One"/>
                <a:cs typeface="Nixie One"/>
                <a:sym typeface="Nixie One"/>
              </a:rPr>
              <a:t>Hub </a:t>
            </a:r>
            <a:r>
              <a:rPr lang="zh-CN" altLang="en-US" dirty="0" smtClean="0">
                <a:solidFill>
                  <a:srgbClr val="114454"/>
                </a:solidFill>
                <a:highlight>
                  <a:srgbClr val="94BF6E"/>
                </a:highlight>
                <a:latin typeface="Nixie One"/>
                <a:ea typeface="Nixie One"/>
                <a:cs typeface="Nixie One"/>
                <a:sym typeface="Nixie One"/>
              </a:rPr>
              <a:t>修正</a:t>
            </a:r>
            <a:endParaRPr lang="en-US" dirty="0" smtClean="0">
              <a:solidFill>
                <a:srgbClr val="114454"/>
              </a:solidFill>
              <a:highlight>
                <a:srgbClr val="94BF6E"/>
              </a:highlight>
              <a:latin typeface="Nixie One"/>
              <a:ea typeface="Nixie One"/>
              <a:cs typeface="Nixie One"/>
              <a:sym typeface="Nixie One"/>
            </a:endParaRPr>
          </a:p>
          <a:p>
            <a:pPr marL="171450" indent="-171450">
              <a:spcBef>
                <a:spcPts val="600"/>
              </a:spcBef>
              <a:buFont typeface="Arial" charset="0"/>
              <a:buChar char="•"/>
            </a:pPr>
            <a:r>
              <a:rPr lang="zh-CN" altLang="en-US" dirty="0" smtClean="0">
                <a:latin typeface="Nixie One" charset="0"/>
                <a:ea typeface="Nixie One" charset="0"/>
                <a:cs typeface="Nixie One" charset="0"/>
                <a:sym typeface="Nixie One"/>
              </a:rPr>
              <a:t>直接删除为</a:t>
            </a:r>
            <a:r>
              <a:rPr lang="en-US" altLang="zh-CN" dirty="0" smtClean="0">
                <a:latin typeface="Nixie One" charset="0"/>
                <a:ea typeface="Nixie One" charset="0"/>
                <a:cs typeface="Nixie One" charset="0"/>
                <a:sym typeface="Nixie One"/>
              </a:rPr>
              <a:t> hub </a:t>
            </a:r>
            <a:r>
              <a:rPr lang="zh-CN" altLang="en-US" dirty="0" smtClean="0">
                <a:latin typeface="Nixie One" charset="0"/>
                <a:ea typeface="Nixie One" charset="0"/>
                <a:cs typeface="Nixie One" charset="0"/>
                <a:sym typeface="Nixie One"/>
              </a:rPr>
              <a:t>的样本</a:t>
            </a:r>
          </a:p>
          <a:p>
            <a:pPr marL="171450" indent="-171450">
              <a:spcBef>
                <a:spcPts val="600"/>
              </a:spcBef>
              <a:buFont typeface="Arial" charset="0"/>
              <a:buChar char="•"/>
            </a:pPr>
            <a:r>
              <a:rPr lang="zh-CN" altLang="en-US" dirty="0" smtClean="0">
                <a:latin typeface="Nixie One" charset="0"/>
                <a:ea typeface="Nixie One" charset="0"/>
                <a:cs typeface="Nixie One" charset="0"/>
                <a:sym typeface="Nixie One"/>
              </a:rPr>
              <a:t>通过加权的方式修改</a:t>
            </a:r>
            <a:r>
              <a:rPr lang="en-US" altLang="zh-CN" dirty="0" smtClean="0">
                <a:latin typeface="Nixie One" charset="0"/>
                <a:ea typeface="Nixie One" charset="0"/>
                <a:cs typeface="Nixie One" charset="0"/>
                <a:sym typeface="Nixie One"/>
              </a:rPr>
              <a:t> hub</a:t>
            </a:r>
          </a:p>
          <a:p>
            <a:pPr>
              <a:spcBef>
                <a:spcPts val="600"/>
              </a:spcBef>
            </a:pPr>
            <a:r>
              <a:rPr lang="en-US" dirty="0" smtClean="0">
                <a:latin typeface="Nixie One" charset="0"/>
                <a:ea typeface="Nixie One" charset="0"/>
                <a:cs typeface="Nixie One" charset="0"/>
                <a:sym typeface="Nixie One"/>
              </a:rPr>
              <a:t> </a:t>
            </a:r>
          </a:p>
          <a:p>
            <a:pPr>
              <a:spcBef>
                <a:spcPts val="600"/>
              </a:spcBef>
            </a:pPr>
            <a:endParaRPr lang="en-US" sz="1100" b="1" i="1" dirty="0">
              <a:solidFill>
                <a:srgbClr val="114454"/>
              </a:solidFill>
              <a:highlight>
                <a:srgbClr val="EFEFEF"/>
              </a:highlight>
              <a:latin typeface="Nixie One"/>
              <a:ea typeface="Nixie One"/>
              <a:cs typeface="Nixie One"/>
              <a:sym typeface="Nixie One"/>
            </a:endParaRPr>
          </a:p>
          <a:p>
            <a:pPr>
              <a:spcBef>
                <a:spcPts val="600"/>
              </a:spcBef>
            </a:pPr>
            <a:endParaRPr lang="en" sz="1100" b="1" i="1" dirty="0">
              <a:solidFill>
                <a:srgbClr val="114454"/>
              </a:solidFill>
              <a:highlight>
                <a:srgbClr val="EFEFEF"/>
              </a:highlight>
              <a:latin typeface="Nixie One"/>
              <a:ea typeface="Nixie One"/>
              <a:cs typeface="Nixie One"/>
              <a:sym typeface="Nixie One"/>
            </a:endParaRPr>
          </a:p>
        </p:txBody>
      </p:sp>
      <p:cxnSp>
        <p:nvCxnSpPr>
          <p:cNvPr id="16" name="Straight Connector 15"/>
          <p:cNvCxnSpPr/>
          <p:nvPr/>
        </p:nvCxnSpPr>
        <p:spPr>
          <a:xfrm>
            <a:off x="4544002" y="2024743"/>
            <a:ext cx="9330" cy="1212979"/>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dirty="0" smtClean="0">
                <a:solidFill>
                  <a:schemeClr val="bg1"/>
                </a:solidFill>
              </a:rPr>
              <a:t>研究现状</a:t>
            </a:r>
            <a:endParaRPr lang="zh-CN" altLang="en-US" dirty="0">
              <a:solidFill>
                <a:schemeClr val="bg1"/>
              </a:solidFill>
            </a:endParaRPr>
          </a:p>
        </p:txBody>
      </p:sp>
      <p:sp>
        <p:nvSpPr>
          <p:cNvPr id="6" name="TextBox 48"/>
          <p:cNvSpPr txBox="1"/>
          <p:nvPr/>
        </p:nvSpPr>
        <p:spPr>
          <a:xfrm>
            <a:off x="307179" y="369532"/>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02</a:t>
            </a:r>
            <a:endParaRPr lang="en-US" sz="2000" b="1" dirty="0">
              <a:solidFill>
                <a:schemeClr val="bg1"/>
              </a:solidFill>
              <a:latin typeface="Roboto Slab" charset="0"/>
              <a:ea typeface="Roboto Slab" charset="0"/>
              <a:cs typeface="Roboto Slab" charset="0"/>
            </a:endParaRPr>
          </a:p>
        </p:txBody>
      </p:sp>
      <p:graphicFrame>
        <p:nvGraphicFramePr>
          <p:cNvPr id="7" name="图表 6"/>
          <p:cNvGraphicFramePr/>
          <p:nvPr>
            <p:extLst>
              <p:ext uri="{D42A27DB-BD31-4B8C-83A1-F6EECF244321}">
                <p14:modId xmlns:p14="http://schemas.microsoft.com/office/powerpoint/2010/main" val="1798868347"/>
              </p:ext>
            </p:extLst>
          </p:nvPr>
        </p:nvGraphicFramePr>
        <p:xfrm>
          <a:off x="1581912" y="1015238"/>
          <a:ext cx="6038088" cy="3556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hape 420"/>
          <p:cNvSpPr txBox="1"/>
          <p:nvPr/>
        </p:nvSpPr>
        <p:spPr>
          <a:xfrm>
            <a:off x="1453321" y="4459269"/>
            <a:ext cx="6295270" cy="646085"/>
          </a:xfrm>
          <a:prstGeom prst="rect">
            <a:avLst/>
          </a:prstGeom>
          <a:noFill/>
          <a:ln>
            <a:noFill/>
          </a:ln>
        </p:spPr>
        <p:txBody>
          <a:bodyPr lIns="91425" tIns="91425" rIns="91425" bIns="91425" anchor="t" anchorCtr="0">
            <a:noAutofit/>
          </a:bodyPr>
          <a:lstStyle/>
          <a:p>
            <a:pPr algn="just">
              <a:buClr>
                <a:schemeClr val="dk1"/>
              </a:buClr>
              <a:buSzPct val="91666"/>
            </a:pPr>
            <a:r>
              <a:rPr lang="zh-CN" altLang="en-US" b="1" dirty="0">
                <a:solidFill>
                  <a:srgbClr val="3B8D61"/>
                </a:solidFill>
                <a:latin typeface="Roboto Slab"/>
                <a:ea typeface="Roboto Slab"/>
                <a:cs typeface="Roboto Slab"/>
                <a:sym typeface="Roboto Slab"/>
              </a:rPr>
              <a:t>聚类分析（</a:t>
            </a:r>
            <a:r>
              <a:rPr lang="en-US" altLang="zh-CN" b="1" dirty="0">
                <a:solidFill>
                  <a:srgbClr val="3B8D61"/>
                </a:solidFill>
                <a:latin typeface="Roboto Slab"/>
                <a:ea typeface="Roboto Slab"/>
                <a:cs typeface="Roboto Slab"/>
                <a:sym typeface="Roboto Slab"/>
              </a:rPr>
              <a:t>Cluster Analysis</a:t>
            </a:r>
            <a:r>
              <a:rPr lang="zh-CN" altLang="en-US" b="1" dirty="0">
                <a:solidFill>
                  <a:srgbClr val="3B8D61"/>
                </a:solidFill>
                <a:latin typeface="Roboto Slab"/>
                <a:ea typeface="Roboto Slab"/>
                <a:cs typeface="Roboto Slab"/>
                <a:sym typeface="Roboto Slab"/>
              </a:rPr>
              <a:t>，亦称为群集分析）是把相似的对象通过静态</a:t>
            </a:r>
            <a:r>
              <a:rPr lang="zh-CN" altLang="en-US" b="1" dirty="0" smtClean="0">
                <a:solidFill>
                  <a:srgbClr val="3B8D61"/>
                </a:solidFill>
                <a:latin typeface="Roboto Slab"/>
                <a:ea typeface="Roboto Slab"/>
                <a:cs typeface="Roboto Slab"/>
                <a:sym typeface="Roboto Slab"/>
              </a:rPr>
              <a:t>分类</a:t>
            </a:r>
            <a:endParaRPr lang="en-US" altLang="zh-CN" b="1" dirty="0" smtClean="0">
              <a:solidFill>
                <a:srgbClr val="3B8D61"/>
              </a:solidFill>
              <a:latin typeface="Roboto Slab"/>
              <a:ea typeface="Roboto Slab"/>
              <a:cs typeface="Roboto Slab"/>
              <a:sym typeface="Roboto Slab"/>
            </a:endParaRPr>
          </a:p>
          <a:p>
            <a:pPr algn="just">
              <a:buClr>
                <a:schemeClr val="dk1"/>
              </a:buClr>
              <a:buSzPct val="91666"/>
            </a:pPr>
            <a:r>
              <a:rPr lang="zh-CN" altLang="en-US" b="1" dirty="0" smtClean="0">
                <a:solidFill>
                  <a:srgbClr val="3B8D61"/>
                </a:solidFill>
                <a:latin typeface="Roboto Slab"/>
                <a:ea typeface="Roboto Slab"/>
                <a:cs typeface="Roboto Slab"/>
                <a:sym typeface="Roboto Slab"/>
              </a:rPr>
              <a:t>的方法</a:t>
            </a:r>
            <a:r>
              <a:rPr lang="zh-CN" altLang="en-US" b="1" dirty="0">
                <a:solidFill>
                  <a:srgbClr val="3B8D61"/>
                </a:solidFill>
                <a:latin typeface="Roboto Slab"/>
                <a:ea typeface="Roboto Slab"/>
                <a:cs typeface="Roboto Slab"/>
                <a:sym typeface="Roboto Slab"/>
              </a:rPr>
              <a:t>分成不同的簇或子集，使得在同一个簇中的对象都具有某些相似的属性。</a:t>
            </a:r>
          </a:p>
          <a:p>
            <a:pPr lvl="0" algn="ctr" rtl="0">
              <a:spcBef>
                <a:spcPts val="0"/>
              </a:spcBef>
              <a:buClr>
                <a:schemeClr val="dk1"/>
              </a:buClr>
              <a:buFont typeface="Arial"/>
              <a:buNone/>
            </a:pPr>
            <a:endParaRPr sz="1200" dirty="0">
              <a:solidFill>
                <a:srgbClr val="3B8D61"/>
              </a:solidFill>
              <a:latin typeface="Roboto Slab"/>
              <a:ea typeface="Roboto Slab"/>
              <a:cs typeface="Roboto Slab"/>
              <a:sym typeface="Roboto Slab"/>
            </a:endParaRPr>
          </a:p>
          <a:p>
            <a:pPr lvl="0" algn="ctr" rtl="0">
              <a:spcBef>
                <a:spcPts val="0"/>
              </a:spcBef>
              <a:buNone/>
            </a:pPr>
            <a:endParaRPr sz="1200" dirty="0">
              <a:solidFill>
                <a:srgbClr val="3B8D61"/>
              </a:solidFill>
              <a:latin typeface="Roboto Slab"/>
              <a:ea typeface="Roboto Slab"/>
              <a:cs typeface="Roboto Slab"/>
              <a:sym typeface="Roboto Slab"/>
            </a:endParaRPr>
          </a:p>
        </p:txBody>
      </p:sp>
    </p:spTree>
    <p:extLst>
      <p:ext uri="{BB962C8B-B14F-4D97-AF65-F5344CB8AC3E}">
        <p14:creationId xmlns:p14="http://schemas.microsoft.com/office/powerpoint/2010/main" val="14834080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基于逆近邻数</a:t>
            </a:r>
            <a:r>
              <a:rPr kumimoji="1" lang="zh-CN" altLang="en-US" dirty="0" smtClean="0">
                <a:solidFill>
                  <a:srgbClr val="FFFF00"/>
                </a:solidFill>
              </a:rPr>
              <a:t>偏度</a:t>
            </a:r>
            <a:r>
              <a:rPr kumimoji="1" lang="zh-CN" altLang="en-US" dirty="0"/>
              <a:t>的降维方法 </a:t>
            </a:r>
          </a:p>
        </p:txBody>
      </p:sp>
      <mc:AlternateContent xmlns:mc="http://schemas.openxmlformats.org/markup-compatibility/2006" xmlns:a14="http://schemas.microsoft.com/office/drawing/2010/main">
        <mc:Choice Requires="a14">
          <p:sp>
            <p:nvSpPr>
              <p:cNvPr id="3" name="文本占位符 2"/>
              <p:cNvSpPr>
                <a:spLocks noGrp="1"/>
              </p:cNvSpPr>
              <p:nvPr>
                <p:ph type="body" idx="1"/>
              </p:nvPr>
            </p:nvSpPr>
            <p:spPr/>
            <p:txBody>
              <a:bodyPr/>
              <a:lstStyle/>
              <a:p>
                <a:r>
                  <a:rPr lang="zh-CN" altLang="zh-CN" dirty="0" smtClean="0"/>
                  <a:t>主成</a:t>
                </a:r>
                <a:r>
                  <a:rPr lang="zh-CN" altLang="zh-CN" dirty="0"/>
                  <a:t>分分析（</a:t>
                </a:r>
                <a:r>
                  <a:rPr lang="en-US" altLang="zh-CN" dirty="0"/>
                  <a:t>Principal components analysis</a:t>
                </a:r>
                <a:r>
                  <a:rPr lang="zh-CN" altLang="zh-CN" dirty="0"/>
                  <a:t>，</a:t>
                </a:r>
                <a:r>
                  <a:rPr lang="en-US" altLang="zh-CN" dirty="0"/>
                  <a:t>PCA</a:t>
                </a:r>
                <a:r>
                  <a:rPr lang="zh-CN" altLang="zh-CN" dirty="0" smtClean="0"/>
                  <a:t>）</a:t>
                </a:r>
                <a:endParaRPr lang="en-US" altLang="zh-CN" dirty="0" smtClean="0"/>
              </a:p>
              <a:p>
                <a:endParaRPr lang="en-US" altLang="zh-CN" dirty="0"/>
              </a:p>
              <a:p>
                <a:r>
                  <a:rPr lang="zh-CN" altLang="zh-CN" dirty="0" smtClean="0"/>
                  <a:t>探讨</a:t>
                </a:r>
                <a:r>
                  <a:rPr lang="zh-CN" altLang="zh-CN" dirty="0"/>
                  <a:t>在使用降维技术</a:t>
                </a:r>
                <a:r>
                  <a:rPr lang="en-US" altLang="zh-CN" dirty="0"/>
                  <a:t>PCA</a:t>
                </a:r>
                <a:r>
                  <a:rPr lang="zh-CN" altLang="zh-CN" dirty="0"/>
                  <a:t>的情况下</a:t>
                </a:r>
                <a14:m>
                  <m:oMath xmlns:m="http://schemas.openxmlformats.org/officeDocument/2006/math">
                    <m:sSub>
                      <m:sSubPr>
                        <m:ctrlPr>
                          <a:rPr lang="zh-CN" altLang="zh-CN" i="1">
                            <a:latin typeface="Cambria Math" charset="0"/>
                          </a:rPr>
                        </m:ctrlPr>
                      </m:sSubPr>
                      <m:e>
                        <m:r>
                          <a:rPr lang="en-US" altLang="zh-CN" i="1">
                            <a:latin typeface="Cambria Math" charset="0"/>
                          </a:rPr>
                          <m:t> </m:t>
                        </m:r>
                        <m:r>
                          <a:rPr lang="en-US" altLang="zh-CN" i="1">
                            <a:latin typeface="Cambria Math" charset="0"/>
                          </a:rPr>
                          <m:t>𝑁</m:t>
                        </m:r>
                      </m:e>
                      <m:sub>
                        <m:r>
                          <a:rPr lang="en-US" altLang="zh-CN" i="1">
                            <a:latin typeface="Cambria Math" charset="0"/>
                          </a:rPr>
                          <m:t>𝑘</m:t>
                        </m:r>
                      </m:sub>
                    </m:sSub>
                    <m:r>
                      <a:rPr lang="en-US" altLang="zh-CN" i="1">
                        <a:latin typeface="Cambria Math" charset="0"/>
                      </a:rPr>
                      <m:t> </m:t>
                    </m:r>
                  </m:oMath>
                </a14:m>
                <a:r>
                  <a:rPr lang="zh-CN" altLang="zh-CN" dirty="0"/>
                  <a:t>的偏度和</a:t>
                </a:r>
                <a:r>
                  <a:rPr lang="zh-CN" altLang="zh-CN" dirty="0">
                    <a:solidFill>
                      <a:srgbClr val="FFC000"/>
                    </a:solidFill>
                  </a:rPr>
                  <a:t>本征维数</a:t>
                </a:r>
                <a:r>
                  <a:rPr lang="zh-CN" altLang="zh-CN" dirty="0"/>
                  <a:t>的相互作用</a:t>
                </a:r>
                <a:r>
                  <a:rPr lang="zh-CN" altLang="zh-CN" dirty="0">
                    <a:effectLst/>
                  </a:rPr>
                  <a:t> </a:t>
                </a:r>
                <a:endParaRPr lang="en-US" altLang="zh-CN" dirty="0" smtClean="0">
                  <a:effectLst/>
                </a:endParaRPr>
              </a:p>
              <a:p>
                <a:r>
                  <a:rPr kumimoji="1" lang="zh-CN" altLang="en-US" dirty="0" smtClean="0">
                    <a:solidFill>
                      <a:srgbClr val="FFC000"/>
                    </a:solidFill>
                  </a:rPr>
                  <a:t>斯皮尔曼相关系数</a:t>
                </a:r>
                <a:endParaRPr kumimoji="1" lang="zh-CN" altLang="en-US" dirty="0">
                  <a:solidFill>
                    <a:srgbClr val="FFC000"/>
                  </a:solidFill>
                </a:endParaRPr>
              </a:p>
            </p:txBody>
          </p:sp>
        </mc:Choice>
        <mc:Fallback xmlns="">
          <p:sp>
            <p:nvSpPr>
              <p:cNvPr id="3" name="文本占位符 2"/>
              <p:cNvSpPr>
                <a:spLocks noGrp="1" noRot="1" noChangeAspect="1" noMove="1" noResize="1" noEditPoints="1" noAdjustHandles="1" noChangeArrowheads="1" noChangeShapeType="1" noTextEdit="1"/>
              </p:cNvSpPr>
              <p:nvPr>
                <p:ph type="body" idx="1"/>
              </p:nvPr>
            </p:nvSpPr>
            <p:spPr>
              <a:blipFill rotWithShape="0">
                <a:blip r:embed="rId2"/>
                <a:stretch>
                  <a:fillRect l="-1833" r="-1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915425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基于逆近邻数</a:t>
            </a:r>
            <a:r>
              <a:rPr kumimoji="1" lang="zh-CN" altLang="en-US" dirty="0" smtClean="0">
                <a:solidFill>
                  <a:srgbClr val="FFFF00"/>
                </a:solidFill>
              </a:rPr>
              <a:t>偏度</a:t>
            </a:r>
            <a:r>
              <a:rPr kumimoji="1" lang="zh-CN" altLang="en-US" dirty="0"/>
              <a:t>的降维方法 </a:t>
            </a:r>
          </a:p>
        </p:txBody>
      </p:sp>
      <mc:AlternateContent xmlns:mc="http://schemas.openxmlformats.org/markup-compatibility/2006" xmlns:a14="http://schemas.microsoft.com/office/drawing/2010/main">
        <mc:Choice Requires="a14">
          <p:sp>
            <p:nvSpPr>
              <p:cNvPr id="3" name="文本占位符 2"/>
              <p:cNvSpPr>
                <a:spLocks noGrp="1"/>
              </p:cNvSpPr>
              <p:nvPr>
                <p:ph type="body" idx="1"/>
              </p:nvPr>
            </p:nvSpPr>
            <p:spPr>
              <a:xfrm>
                <a:off x="694524" y="3597996"/>
                <a:ext cx="7852068" cy="1545504"/>
              </a:xfrm>
            </p:spPr>
            <p:txBody>
              <a:bodyPr/>
              <a:lstStyle/>
              <a:p>
                <a:endParaRPr lang="en-US" altLang="zh-CN" dirty="0"/>
              </a:p>
              <a:p>
                <a:r>
                  <a:rPr lang="zh-CN" altLang="zh-CN" dirty="0" smtClean="0"/>
                  <a:t>探讨</a:t>
                </a:r>
                <a:r>
                  <a:rPr lang="zh-CN" altLang="zh-CN" dirty="0"/>
                  <a:t>在使用降维技术</a:t>
                </a:r>
                <a:r>
                  <a:rPr lang="en-US" altLang="zh-CN" dirty="0"/>
                  <a:t>PCA</a:t>
                </a:r>
                <a:r>
                  <a:rPr lang="zh-CN" altLang="zh-CN" dirty="0"/>
                  <a:t>的情况下</a:t>
                </a:r>
                <a14:m>
                  <m:oMath xmlns:m="http://schemas.openxmlformats.org/officeDocument/2006/math">
                    <m:sSub>
                      <m:sSubPr>
                        <m:ctrlPr>
                          <a:rPr lang="zh-CN" altLang="zh-CN" i="1">
                            <a:latin typeface="Cambria Math" charset="0"/>
                          </a:rPr>
                        </m:ctrlPr>
                      </m:sSubPr>
                      <m:e>
                        <m:r>
                          <a:rPr lang="en-US" altLang="zh-CN" i="1">
                            <a:latin typeface="Cambria Math" charset="0"/>
                          </a:rPr>
                          <m:t> </m:t>
                        </m:r>
                        <m:r>
                          <a:rPr lang="en-US" altLang="zh-CN" i="1">
                            <a:latin typeface="Cambria Math" charset="0"/>
                          </a:rPr>
                          <m:t>𝑁</m:t>
                        </m:r>
                      </m:e>
                      <m:sub>
                        <m:r>
                          <a:rPr lang="en-US" altLang="zh-CN" i="1">
                            <a:latin typeface="Cambria Math" charset="0"/>
                          </a:rPr>
                          <m:t>𝑘</m:t>
                        </m:r>
                      </m:sub>
                    </m:sSub>
                    <m:r>
                      <a:rPr lang="en-US" altLang="zh-CN" i="1">
                        <a:latin typeface="Cambria Math" charset="0"/>
                      </a:rPr>
                      <m:t> </m:t>
                    </m:r>
                  </m:oMath>
                </a14:m>
                <a:r>
                  <a:rPr lang="zh-CN" altLang="zh-CN" dirty="0"/>
                  <a:t>的偏度和</a:t>
                </a:r>
                <a:r>
                  <a:rPr lang="zh-CN" altLang="zh-CN" dirty="0">
                    <a:solidFill>
                      <a:srgbClr val="FFC000"/>
                    </a:solidFill>
                  </a:rPr>
                  <a:t>本征维数</a:t>
                </a:r>
                <a:r>
                  <a:rPr lang="zh-CN" altLang="zh-CN" dirty="0"/>
                  <a:t>的相互作用</a:t>
                </a:r>
                <a:r>
                  <a:rPr lang="zh-CN" altLang="zh-CN" dirty="0">
                    <a:effectLst/>
                  </a:rPr>
                  <a:t> </a:t>
                </a:r>
                <a:endParaRPr lang="en-US" altLang="zh-CN" dirty="0" smtClean="0">
                  <a:effectLst/>
                </a:endParaRPr>
              </a:p>
              <a:p>
                <a:r>
                  <a:rPr kumimoji="1" lang="zh-CN" altLang="en-US" dirty="0" smtClean="0">
                    <a:solidFill>
                      <a:srgbClr val="FFC000"/>
                    </a:solidFill>
                  </a:rPr>
                  <a:t>斯皮尔曼相关系数</a:t>
                </a:r>
                <a:endParaRPr kumimoji="1" lang="zh-CN" altLang="en-US" dirty="0">
                  <a:solidFill>
                    <a:srgbClr val="FFC000"/>
                  </a:solidFill>
                </a:endParaRPr>
              </a:p>
            </p:txBody>
          </p:sp>
        </mc:Choice>
        <mc:Fallback xmlns="">
          <p:sp>
            <p:nvSpPr>
              <p:cNvPr id="3" name="文本占位符 2"/>
              <p:cNvSpPr>
                <a:spLocks noGrp="1" noRot="1" noChangeAspect="1" noMove="1" noResize="1" noEditPoints="1" noAdjustHandles="1" noChangeArrowheads="1" noChangeShapeType="1" noTextEdit="1"/>
              </p:cNvSpPr>
              <p:nvPr>
                <p:ph type="body" idx="1"/>
              </p:nvPr>
            </p:nvSpPr>
            <p:spPr>
              <a:xfrm>
                <a:off x="694524" y="3597996"/>
                <a:ext cx="7852068" cy="1545504"/>
              </a:xfrm>
              <a:blipFill rotWithShape="0">
                <a:blip r:embed="rId3"/>
                <a:stretch>
                  <a:fillRect l="-699" t="-2362"/>
                </a:stretch>
              </a:blipFill>
            </p:spPr>
            <p:txBody>
              <a:bodyPr/>
              <a:lstStyle/>
              <a:p>
                <a:r>
                  <a:rPr lang="zh-CN" altLang="en-US">
                    <a:noFill/>
                  </a:rPr>
                  <a:t> </a:t>
                </a:r>
              </a:p>
            </p:txBody>
          </p:sp>
        </mc:Fallback>
      </mc:AlternateContent>
      <p:sp>
        <p:nvSpPr>
          <p:cNvPr id="5" name="Shape 420"/>
          <p:cNvSpPr txBox="1"/>
          <p:nvPr/>
        </p:nvSpPr>
        <p:spPr>
          <a:xfrm>
            <a:off x="694524" y="1113255"/>
            <a:ext cx="7852068" cy="871546"/>
          </a:xfrm>
          <a:prstGeom prst="rect">
            <a:avLst/>
          </a:prstGeom>
          <a:noFill/>
          <a:ln>
            <a:noFill/>
          </a:ln>
        </p:spPr>
        <p:txBody>
          <a:bodyPr lIns="91425" tIns="91425" rIns="91425" bIns="91425" anchor="t" anchorCtr="0">
            <a:noAutofit/>
          </a:bodyPr>
          <a:lstStyle/>
          <a:p>
            <a:pPr algn="ctr">
              <a:buClr>
                <a:schemeClr val="dk1"/>
              </a:buClr>
              <a:buSzPct val="91666"/>
            </a:pPr>
            <a:r>
              <a:rPr lang="zh-CN" altLang="en-US" sz="2000" b="1" dirty="0">
                <a:solidFill>
                  <a:srgbClr val="3B8D61"/>
                </a:solidFill>
                <a:latin typeface="Roboto Slab"/>
                <a:ea typeface="Roboto Slab"/>
                <a:cs typeface="Roboto Slab"/>
                <a:sym typeface="Roboto Slab"/>
              </a:rPr>
              <a:t>在概率论和统计学中，</a:t>
            </a:r>
            <a:r>
              <a:rPr lang="zh-CN" altLang="en-US" sz="2000" b="1" dirty="0">
                <a:solidFill>
                  <a:srgbClr val="FFC000"/>
                </a:solidFill>
                <a:latin typeface="Roboto Slab"/>
                <a:ea typeface="Roboto Slab"/>
                <a:cs typeface="Roboto Slab"/>
                <a:sym typeface="Roboto Slab"/>
              </a:rPr>
              <a:t>偏度</a:t>
            </a:r>
            <a:r>
              <a:rPr lang="zh-CN" altLang="en-US" sz="2000" b="1" dirty="0">
                <a:solidFill>
                  <a:srgbClr val="3B8D61"/>
                </a:solidFill>
                <a:latin typeface="Roboto Slab"/>
                <a:ea typeface="Roboto Slab"/>
                <a:cs typeface="Roboto Slab"/>
                <a:sym typeface="Roboto Slab"/>
              </a:rPr>
              <a:t>衡量实数随机变量概率分布的不对称性。</a:t>
            </a:r>
          </a:p>
          <a:p>
            <a:pPr lvl="0" algn="ctr" rtl="0">
              <a:spcBef>
                <a:spcPts val="0"/>
              </a:spcBef>
              <a:buClr>
                <a:schemeClr val="dk1"/>
              </a:buClr>
              <a:buFont typeface="Arial"/>
              <a:buNone/>
            </a:pPr>
            <a:endParaRPr lang="en-US" sz="1200" dirty="0" smtClean="0">
              <a:solidFill>
                <a:srgbClr val="3B8D61"/>
              </a:solidFill>
              <a:latin typeface="Roboto Slab"/>
              <a:ea typeface="Roboto Slab"/>
              <a:cs typeface="Roboto Slab"/>
              <a:sym typeface="Roboto Slab"/>
            </a:endParaRPr>
          </a:p>
          <a:p>
            <a:pPr lvl="0" algn="ctr" rtl="0">
              <a:spcBef>
                <a:spcPts val="0"/>
              </a:spcBef>
              <a:buClr>
                <a:schemeClr val="dk1"/>
              </a:buClr>
              <a:buFont typeface="Arial"/>
              <a:buNone/>
            </a:pPr>
            <a:endParaRPr sz="1200" dirty="0">
              <a:solidFill>
                <a:srgbClr val="3B8D61"/>
              </a:solidFill>
              <a:latin typeface="Roboto Slab"/>
              <a:ea typeface="Roboto Slab"/>
              <a:cs typeface="Roboto Slab"/>
              <a:sym typeface="Roboto Slab"/>
            </a:endParaRPr>
          </a:p>
          <a:p>
            <a:pPr lvl="0" algn="ctr" rtl="0">
              <a:spcBef>
                <a:spcPts val="0"/>
              </a:spcBef>
              <a:buNone/>
            </a:pPr>
            <a:endParaRPr sz="1200" dirty="0">
              <a:solidFill>
                <a:srgbClr val="3B8D61"/>
              </a:solidFill>
              <a:latin typeface="Roboto Slab"/>
              <a:ea typeface="Roboto Slab"/>
              <a:cs typeface="Roboto Slab"/>
              <a:sym typeface="Roboto Slab"/>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6782" y="1729319"/>
            <a:ext cx="5245409" cy="1868677"/>
          </a:xfrm>
          <a:prstGeom prst="rect">
            <a:avLst/>
          </a:prstGeom>
        </p:spPr>
      </p:pic>
      <mc:AlternateContent xmlns:mc="http://schemas.openxmlformats.org/markup-compatibility/2006" xmlns:a14="http://schemas.microsoft.com/office/drawing/2010/main">
        <mc:Choice Requires="a14">
          <p:sp>
            <p:nvSpPr>
              <p:cNvPr id="7" name="文本占位符 2"/>
              <p:cNvSpPr>
                <a:spLocks noGrp="1"/>
              </p:cNvSpPr>
              <p:nvPr>
                <p:ph type="body" idx="1"/>
              </p:nvPr>
            </p:nvSpPr>
            <p:spPr>
              <a:xfrm>
                <a:off x="834732" y="4438439"/>
                <a:ext cx="7852068" cy="1545504"/>
              </a:xfrm>
            </p:spPr>
            <p:txBody>
              <a:bodyPr/>
              <a:lstStyle/>
              <a:p>
                <a:endParaRPr lang="en-US" altLang="zh-CN" dirty="0"/>
              </a:p>
              <a:p>
                <a:r>
                  <a:rPr lang="zh-CN" altLang="zh-CN" dirty="0" smtClean="0"/>
                  <a:t>探讨</a:t>
                </a:r>
                <a:r>
                  <a:rPr lang="zh-CN" altLang="zh-CN" dirty="0"/>
                  <a:t>在使用降维技术</a:t>
                </a:r>
                <a:r>
                  <a:rPr lang="en-US" altLang="zh-CN" dirty="0"/>
                  <a:t>PCA</a:t>
                </a:r>
                <a:r>
                  <a:rPr lang="zh-CN" altLang="zh-CN" dirty="0"/>
                  <a:t>的情况下</a:t>
                </a:r>
                <a14:m>
                  <m:oMath xmlns:m="http://schemas.openxmlformats.org/officeDocument/2006/math">
                    <m:sSub>
                      <m:sSubPr>
                        <m:ctrlPr>
                          <a:rPr lang="zh-CN" altLang="zh-CN" i="1">
                            <a:latin typeface="Cambria Math" charset="0"/>
                          </a:rPr>
                        </m:ctrlPr>
                      </m:sSubPr>
                      <m:e>
                        <m:r>
                          <a:rPr lang="en-US" altLang="zh-CN" i="1">
                            <a:latin typeface="Cambria Math" charset="0"/>
                          </a:rPr>
                          <m:t> </m:t>
                        </m:r>
                        <m:r>
                          <a:rPr lang="en-US" altLang="zh-CN" i="1">
                            <a:latin typeface="Cambria Math" charset="0"/>
                          </a:rPr>
                          <m:t>𝑁</m:t>
                        </m:r>
                      </m:e>
                      <m:sub>
                        <m:r>
                          <a:rPr lang="en-US" altLang="zh-CN" i="1">
                            <a:latin typeface="Cambria Math" charset="0"/>
                          </a:rPr>
                          <m:t>𝑘</m:t>
                        </m:r>
                      </m:sub>
                    </m:sSub>
                    <m:r>
                      <a:rPr lang="en-US" altLang="zh-CN" i="1">
                        <a:latin typeface="Cambria Math" charset="0"/>
                      </a:rPr>
                      <m:t> </m:t>
                    </m:r>
                  </m:oMath>
                </a14:m>
                <a:r>
                  <a:rPr lang="zh-CN" altLang="zh-CN" dirty="0"/>
                  <a:t>的偏度和</a:t>
                </a:r>
                <a:r>
                  <a:rPr lang="zh-CN" altLang="zh-CN" dirty="0">
                    <a:solidFill>
                      <a:srgbClr val="FFC000"/>
                    </a:solidFill>
                  </a:rPr>
                  <a:t>本征维数</a:t>
                </a:r>
                <a:r>
                  <a:rPr lang="zh-CN" altLang="zh-CN" dirty="0"/>
                  <a:t>的相互作用</a:t>
                </a:r>
                <a:r>
                  <a:rPr lang="zh-CN" altLang="zh-CN" dirty="0">
                    <a:effectLst/>
                  </a:rPr>
                  <a:t> </a:t>
                </a:r>
                <a:endParaRPr lang="en-US" altLang="zh-CN" dirty="0" smtClean="0">
                  <a:effectLst/>
                </a:endParaRPr>
              </a:p>
              <a:p>
                <a:r>
                  <a:rPr kumimoji="1" lang="zh-CN" altLang="en-US" dirty="0" smtClean="0">
                    <a:solidFill>
                      <a:srgbClr val="FFC000"/>
                    </a:solidFill>
                  </a:rPr>
                  <a:t>斯皮尔曼相关系数</a:t>
                </a:r>
                <a:endParaRPr kumimoji="1" lang="zh-CN" altLang="en-US" dirty="0">
                  <a:solidFill>
                    <a:srgbClr val="FFC000"/>
                  </a:solidFill>
                </a:endParaRPr>
              </a:p>
            </p:txBody>
          </p:sp>
        </mc:Choice>
        <mc:Fallback xmlns="">
          <p:sp>
            <p:nvSpPr>
              <p:cNvPr id="7" name="文本占位符 2"/>
              <p:cNvSpPr>
                <a:spLocks noGrp="1" noRot="1" noChangeAspect="1" noMove="1" noResize="1" noEditPoints="1" noAdjustHandles="1" noChangeArrowheads="1" noChangeShapeType="1" noTextEdit="1"/>
              </p:cNvSpPr>
              <p:nvPr>
                <p:ph type="body" idx="1"/>
              </p:nvPr>
            </p:nvSpPr>
            <p:spPr>
              <a:xfrm>
                <a:off x="834732" y="4438439"/>
                <a:ext cx="7852068" cy="1545504"/>
              </a:xfrm>
              <a:blipFill rotWithShape="0">
                <a:blip r:embed="rId3"/>
                <a:stretch>
                  <a:fillRect l="-699" t="-2362"/>
                </a:stretch>
              </a:blipFill>
            </p:spPr>
            <p:txBody>
              <a:bodyPr/>
              <a:lstStyle/>
              <a:p>
                <a:r>
                  <a:rPr lang="zh-CN" altLang="en-US">
                    <a:noFill/>
                  </a:rPr>
                  <a:t> </a:t>
                </a:r>
              </a:p>
            </p:txBody>
          </p:sp>
        </mc:Fallback>
      </mc:AlternateContent>
      <p:sp>
        <p:nvSpPr>
          <p:cNvPr id="4" name="Rectangle 2"/>
          <p:cNvSpPr>
            <a:spLocks noChangeArrowheads="1"/>
          </p:cNvSpPr>
          <p:nvPr/>
        </p:nvSpPr>
        <p:spPr bwMode="auto">
          <a:xfrm>
            <a:off x="390144" y="275755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300551316"/>
              </p:ext>
            </p:extLst>
          </p:nvPr>
        </p:nvGraphicFramePr>
        <p:xfrm>
          <a:off x="390144" y="2757553"/>
          <a:ext cx="1257300" cy="508000"/>
        </p:xfrm>
        <a:graphic>
          <a:graphicData uri="http://schemas.openxmlformats.org/presentationml/2006/ole">
            <mc:AlternateContent xmlns:mc="http://schemas.openxmlformats.org/markup-compatibility/2006">
              <mc:Choice xmlns:v="urn:schemas-microsoft-com:vml" Requires="v">
                <p:oleObj spid="_x0000_s5480" r:id="rId5" imgW="1244600" imgH="520700" progId="Equation.DSMT4">
                  <p:embed/>
                </p:oleObj>
              </mc:Choice>
              <mc:Fallback>
                <p:oleObj r:id="rId5" imgW="1244600" imgH="5207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144" y="2757553"/>
                        <a:ext cx="12573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963691727"/>
              </p:ext>
            </p:extLst>
          </p:nvPr>
        </p:nvGraphicFramePr>
        <p:xfrm>
          <a:off x="193525" y="1771144"/>
          <a:ext cx="1905000" cy="546100"/>
        </p:xfrm>
        <a:graphic>
          <a:graphicData uri="http://schemas.openxmlformats.org/presentationml/2006/ole">
            <mc:AlternateContent xmlns:mc="http://schemas.openxmlformats.org/markup-compatibility/2006">
              <mc:Choice xmlns:v="urn:schemas-microsoft-com:vml" Requires="v">
                <p:oleObj spid="_x0000_s5481" r:id="rId7" imgW="1916868" imgH="545863" progId="Equation.DSMT4">
                  <p:embed/>
                </p:oleObj>
              </mc:Choice>
              <mc:Fallback>
                <p:oleObj r:id="rId7" imgW="1916868" imgH="545863"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525" y="1771144"/>
                        <a:ext cx="190500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2524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5" y="530725"/>
            <a:ext cx="3208799" cy="1028700"/>
          </a:xfrm>
          <a:prstGeom prst="rect">
            <a:avLst/>
          </a:prstGeom>
        </p:spPr>
        <p:txBody>
          <a:bodyPr lIns="91425" tIns="91425" rIns="91425" bIns="91425" anchor="ctr" anchorCtr="0">
            <a:noAutofit/>
          </a:bodyPr>
          <a:lstStyle/>
          <a:p>
            <a:pPr lvl="0" rtl="0">
              <a:spcBef>
                <a:spcPts val="0"/>
              </a:spcBef>
              <a:buNone/>
            </a:pPr>
            <a:r>
              <a:rPr lang="en-US" dirty="0" smtClean="0"/>
              <a:t>Hub</a:t>
            </a:r>
            <a:r>
              <a:rPr lang="zh-CN" altLang="en-US" dirty="0" smtClean="0"/>
              <a:t>对谱聚类的影响</a:t>
            </a:r>
            <a:endParaRPr lang="en" dirty="0"/>
          </a:p>
        </p:txBody>
      </p:sp>
      <p:sp>
        <p:nvSpPr>
          <p:cNvPr id="2" name="TextBox 1"/>
          <p:cNvSpPr txBox="1"/>
          <p:nvPr/>
        </p:nvSpPr>
        <p:spPr>
          <a:xfrm>
            <a:off x="4478694" y="1231641"/>
            <a:ext cx="184731" cy="307777"/>
          </a:xfrm>
          <a:prstGeom prst="rect">
            <a:avLst/>
          </a:prstGeom>
          <a:noFill/>
        </p:spPr>
        <p:txBody>
          <a:bodyPr wrap="none" rtlCol="0">
            <a:spAutoFit/>
          </a:bodyPr>
          <a:lstStyle/>
          <a:p>
            <a:endParaRPr lang="en-US" dirty="0"/>
          </a:p>
        </p:txBody>
      </p:sp>
      <p:sp>
        <p:nvSpPr>
          <p:cNvPr id="18" name="TextBox 17"/>
          <p:cNvSpPr txBox="1"/>
          <p:nvPr/>
        </p:nvSpPr>
        <p:spPr>
          <a:xfrm>
            <a:off x="307177" y="845020"/>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03</a:t>
            </a:r>
            <a:endParaRPr lang="en-US" sz="2000" b="1" dirty="0">
              <a:solidFill>
                <a:schemeClr val="bg1"/>
              </a:solidFill>
              <a:latin typeface="Roboto Slab" charset="0"/>
              <a:ea typeface="Roboto Slab" charset="0"/>
              <a:cs typeface="Roboto Slab" charset="0"/>
            </a:endParaRPr>
          </a:p>
        </p:txBody>
      </p:sp>
      <p:pic>
        <p:nvPicPr>
          <p:cNvPr id="6" name="图片 5"/>
          <p:cNvPicPr/>
          <p:nvPr/>
        </p:nvPicPr>
        <p:blipFill>
          <a:blip r:embed="rId3" cstate="print">
            <a:extLst>
              <a:ext uri="{28A0092B-C50C-407E-A947-70E740481C1C}">
                <a14:useLocalDpi xmlns:a14="http://schemas.microsoft.com/office/drawing/2010/main" val="0"/>
              </a:ext>
            </a:extLst>
          </a:blip>
          <a:stretch>
            <a:fillRect/>
          </a:stretch>
        </p:blipFill>
        <p:spPr>
          <a:xfrm>
            <a:off x="1388806" y="1698171"/>
            <a:ext cx="6540347" cy="3226526"/>
          </a:xfrm>
          <a:prstGeom prst="rect">
            <a:avLst/>
          </a:prstGeom>
        </p:spPr>
      </p:pic>
      <p:grpSp>
        <p:nvGrpSpPr>
          <p:cNvPr id="7" name="Group 13"/>
          <p:cNvGrpSpPr>
            <a:grpSpLocks/>
          </p:cNvGrpSpPr>
          <p:nvPr/>
        </p:nvGrpSpPr>
        <p:grpSpPr bwMode="auto">
          <a:xfrm>
            <a:off x="3215563" y="2261398"/>
            <a:ext cx="2811464" cy="2209800"/>
            <a:chOff x="437" y="1392"/>
            <a:chExt cx="1771" cy="1392"/>
          </a:xfrm>
        </p:grpSpPr>
        <p:sp>
          <p:nvSpPr>
            <p:cNvPr id="8" name="Oval 9"/>
            <p:cNvSpPr>
              <a:spLocks noChangeArrowheads="1"/>
            </p:cNvSpPr>
            <p:nvPr/>
          </p:nvSpPr>
          <p:spPr bwMode="auto">
            <a:xfrm>
              <a:off x="1680" y="1392"/>
              <a:ext cx="528" cy="1392"/>
            </a:xfrm>
            <a:prstGeom prst="ellipse">
              <a:avLst/>
            </a:prstGeom>
            <a:noFill/>
            <a:ln w="38100">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m"/>
                <a:defRPr sz="3200">
                  <a:solidFill>
                    <a:schemeClr val="tx1"/>
                  </a:solidFill>
                  <a:latin typeface="Arial" charset="0"/>
                </a:defRPr>
              </a:lvl1pPr>
              <a:lvl2pPr marL="742950" indent="-285750">
                <a:spcBef>
                  <a:spcPct val="20000"/>
                </a:spcBef>
                <a:buClr>
                  <a:schemeClr val="bg2"/>
                </a:buClr>
                <a:buSzPct val="75000"/>
                <a:buFont typeface="Wingdings" charset="2"/>
                <a:buChar char="m"/>
                <a:defRPr sz="3200">
                  <a:solidFill>
                    <a:schemeClr val="tx1"/>
                  </a:solidFill>
                  <a:latin typeface="Arial" charset="0"/>
                </a:defRPr>
              </a:lvl2pPr>
              <a:lvl3pPr marL="1143000" indent="-228600">
                <a:spcBef>
                  <a:spcPct val="20000"/>
                </a:spcBef>
                <a:buClr>
                  <a:schemeClr val="bg2"/>
                </a:buClr>
                <a:buSzPct val="75000"/>
                <a:buFont typeface="Wingdings" charset="2"/>
                <a:buChar char="m"/>
                <a:defRPr sz="3200">
                  <a:solidFill>
                    <a:schemeClr val="tx1"/>
                  </a:solidFill>
                  <a:latin typeface="Arial" charset="0"/>
                </a:defRPr>
              </a:lvl3pPr>
              <a:lvl4pPr marL="1600200" indent="-228600">
                <a:spcBef>
                  <a:spcPct val="20000"/>
                </a:spcBef>
                <a:buClr>
                  <a:schemeClr val="bg2"/>
                </a:buClr>
                <a:buSzPct val="75000"/>
                <a:buFont typeface="Wingdings" charset="2"/>
                <a:buChar char="m"/>
                <a:defRPr sz="3200">
                  <a:solidFill>
                    <a:schemeClr val="tx1"/>
                  </a:solidFill>
                  <a:latin typeface="Arial" charset="0"/>
                </a:defRPr>
              </a:lvl4pPr>
              <a:lvl5pPr marL="2057400" indent="-228600">
                <a:spcBef>
                  <a:spcPct val="20000"/>
                </a:spcBef>
                <a:buClr>
                  <a:schemeClr val="bg2"/>
                </a:buClr>
                <a:buSzPct val="75000"/>
                <a:buFont typeface="Wingdings" charset="2"/>
                <a:buChar char="m"/>
                <a:defRPr sz="3200">
                  <a:solidFill>
                    <a:schemeClr val="tx1"/>
                  </a:solidFill>
                  <a:latin typeface="Arial" charset="0"/>
                </a:defRPr>
              </a:lvl5pPr>
              <a:lvl6pPr marL="2514600" indent="-228600" eaLnBrk="0" fontAlgn="base" hangingPunct="0">
                <a:spcBef>
                  <a:spcPct val="20000"/>
                </a:spcBef>
                <a:spcAft>
                  <a:spcPct val="0"/>
                </a:spcAft>
                <a:buClr>
                  <a:schemeClr val="bg2"/>
                </a:buClr>
                <a:buSzPct val="75000"/>
                <a:buFont typeface="Wingdings" charset="2"/>
                <a:buChar char="m"/>
                <a:defRPr sz="3200">
                  <a:solidFill>
                    <a:schemeClr val="tx1"/>
                  </a:solidFill>
                  <a:latin typeface="Arial" charset="0"/>
                </a:defRPr>
              </a:lvl6pPr>
              <a:lvl7pPr marL="2971800" indent="-228600" eaLnBrk="0" fontAlgn="base" hangingPunct="0">
                <a:spcBef>
                  <a:spcPct val="20000"/>
                </a:spcBef>
                <a:spcAft>
                  <a:spcPct val="0"/>
                </a:spcAft>
                <a:buClr>
                  <a:schemeClr val="bg2"/>
                </a:buClr>
                <a:buSzPct val="75000"/>
                <a:buFont typeface="Wingdings" charset="2"/>
                <a:buChar char="m"/>
                <a:defRPr sz="3200">
                  <a:solidFill>
                    <a:schemeClr val="tx1"/>
                  </a:solidFill>
                  <a:latin typeface="Arial" charset="0"/>
                </a:defRPr>
              </a:lvl7pPr>
              <a:lvl8pPr marL="3429000" indent="-228600" eaLnBrk="0" fontAlgn="base" hangingPunct="0">
                <a:spcBef>
                  <a:spcPct val="20000"/>
                </a:spcBef>
                <a:spcAft>
                  <a:spcPct val="0"/>
                </a:spcAft>
                <a:buClr>
                  <a:schemeClr val="bg2"/>
                </a:buClr>
                <a:buSzPct val="75000"/>
                <a:buFont typeface="Wingdings" charset="2"/>
                <a:buChar char="m"/>
                <a:defRPr sz="3200">
                  <a:solidFill>
                    <a:schemeClr val="tx1"/>
                  </a:solidFill>
                  <a:latin typeface="Arial" charset="0"/>
                </a:defRPr>
              </a:lvl8pPr>
              <a:lvl9pPr marL="3886200" indent="-228600" eaLnBrk="0" fontAlgn="base" hangingPunct="0">
                <a:spcBef>
                  <a:spcPct val="20000"/>
                </a:spcBef>
                <a:spcAft>
                  <a:spcPct val="0"/>
                </a:spcAft>
                <a:buClr>
                  <a:schemeClr val="bg2"/>
                </a:buClr>
                <a:buSzPct val="75000"/>
                <a:buFont typeface="Wingdings" charset="2"/>
                <a:buChar char="m"/>
                <a:defRPr sz="3200">
                  <a:solidFill>
                    <a:schemeClr val="tx1"/>
                  </a:solidFill>
                  <a:latin typeface="Arial" charset="0"/>
                </a:defRPr>
              </a:lvl9pPr>
            </a:lstStyle>
            <a:p>
              <a:pPr eaLnBrk="1" hangingPunct="1"/>
              <a:endParaRPr lang="zh-CN" altLang="en-US"/>
            </a:p>
          </p:txBody>
        </p:sp>
        <p:sp>
          <p:nvSpPr>
            <p:cNvPr id="9" name="Line 11"/>
            <p:cNvSpPr>
              <a:spLocks noChangeShapeType="1"/>
            </p:cNvSpPr>
            <p:nvPr/>
          </p:nvSpPr>
          <p:spPr bwMode="auto">
            <a:xfrm>
              <a:off x="1104" y="1741"/>
              <a:ext cx="576" cy="217"/>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0" name="Text Box 12"/>
            <p:cNvSpPr txBox="1">
              <a:spLocks noChangeArrowheads="1"/>
            </p:cNvSpPr>
            <p:nvPr/>
          </p:nvSpPr>
          <p:spPr bwMode="auto">
            <a:xfrm>
              <a:off x="437" y="1625"/>
              <a:ext cx="89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342900" indent="-342900">
                <a:spcBef>
                  <a:spcPct val="20000"/>
                </a:spcBef>
                <a:buClr>
                  <a:schemeClr val="bg2"/>
                </a:buClr>
                <a:buSzPct val="75000"/>
                <a:buFont typeface="Wingdings" charset="2"/>
                <a:buChar char="m"/>
                <a:defRPr sz="3200">
                  <a:solidFill>
                    <a:schemeClr val="tx1"/>
                  </a:solidFill>
                  <a:latin typeface="Arial" charset="0"/>
                </a:defRPr>
              </a:lvl1pPr>
              <a:lvl2pPr marL="742950" indent="-285750">
                <a:spcBef>
                  <a:spcPct val="20000"/>
                </a:spcBef>
                <a:buClr>
                  <a:schemeClr val="bg2"/>
                </a:buClr>
                <a:buSzPct val="75000"/>
                <a:buFont typeface="Wingdings" charset="2"/>
                <a:buChar char="m"/>
                <a:defRPr sz="3200">
                  <a:solidFill>
                    <a:schemeClr val="tx1"/>
                  </a:solidFill>
                  <a:latin typeface="Arial" charset="0"/>
                </a:defRPr>
              </a:lvl2pPr>
              <a:lvl3pPr marL="1143000" indent="-228600">
                <a:spcBef>
                  <a:spcPct val="20000"/>
                </a:spcBef>
                <a:buClr>
                  <a:schemeClr val="bg2"/>
                </a:buClr>
                <a:buSzPct val="75000"/>
                <a:buFont typeface="Wingdings" charset="2"/>
                <a:buChar char="m"/>
                <a:defRPr sz="3200">
                  <a:solidFill>
                    <a:schemeClr val="tx1"/>
                  </a:solidFill>
                  <a:latin typeface="Arial" charset="0"/>
                </a:defRPr>
              </a:lvl3pPr>
              <a:lvl4pPr marL="1600200" indent="-228600">
                <a:spcBef>
                  <a:spcPct val="20000"/>
                </a:spcBef>
                <a:buClr>
                  <a:schemeClr val="bg2"/>
                </a:buClr>
                <a:buSzPct val="75000"/>
                <a:buFont typeface="Wingdings" charset="2"/>
                <a:buChar char="m"/>
                <a:defRPr sz="3200">
                  <a:solidFill>
                    <a:schemeClr val="tx1"/>
                  </a:solidFill>
                  <a:latin typeface="Arial" charset="0"/>
                </a:defRPr>
              </a:lvl4pPr>
              <a:lvl5pPr marL="2057400" indent="-228600">
                <a:spcBef>
                  <a:spcPct val="20000"/>
                </a:spcBef>
                <a:buClr>
                  <a:schemeClr val="bg2"/>
                </a:buClr>
                <a:buSzPct val="75000"/>
                <a:buFont typeface="Wingdings" charset="2"/>
                <a:buChar char="m"/>
                <a:defRPr sz="3200">
                  <a:solidFill>
                    <a:schemeClr val="tx1"/>
                  </a:solidFill>
                  <a:latin typeface="Arial" charset="0"/>
                </a:defRPr>
              </a:lvl5pPr>
              <a:lvl6pPr marL="2514600" indent="-228600" eaLnBrk="0" fontAlgn="base" hangingPunct="0">
                <a:spcBef>
                  <a:spcPct val="20000"/>
                </a:spcBef>
                <a:spcAft>
                  <a:spcPct val="0"/>
                </a:spcAft>
                <a:buClr>
                  <a:schemeClr val="bg2"/>
                </a:buClr>
                <a:buSzPct val="75000"/>
                <a:buFont typeface="Wingdings" charset="2"/>
                <a:buChar char="m"/>
                <a:defRPr sz="3200">
                  <a:solidFill>
                    <a:schemeClr val="tx1"/>
                  </a:solidFill>
                  <a:latin typeface="Arial" charset="0"/>
                </a:defRPr>
              </a:lvl6pPr>
              <a:lvl7pPr marL="2971800" indent="-228600" eaLnBrk="0" fontAlgn="base" hangingPunct="0">
                <a:spcBef>
                  <a:spcPct val="20000"/>
                </a:spcBef>
                <a:spcAft>
                  <a:spcPct val="0"/>
                </a:spcAft>
                <a:buClr>
                  <a:schemeClr val="bg2"/>
                </a:buClr>
                <a:buSzPct val="75000"/>
                <a:buFont typeface="Wingdings" charset="2"/>
                <a:buChar char="m"/>
                <a:defRPr sz="3200">
                  <a:solidFill>
                    <a:schemeClr val="tx1"/>
                  </a:solidFill>
                  <a:latin typeface="Arial" charset="0"/>
                </a:defRPr>
              </a:lvl7pPr>
              <a:lvl8pPr marL="3429000" indent="-228600" eaLnBrk="0" fontAlgn="base" hangingPunct="0">
                <a:spcBef>
                  <a:spcPct val="20000"/>
                </a:spcBef>
                <a:spcAft>
                  <a:spcPct val="0"/>
                </a:spcAft>
                <a:buClr>
                  <a:schemeClr val="bg2"/>
                </a:buClr>
                <a:buSzPct val="75000"/>
                <a:buFont typeface="Wingdings" charset="2"/>
                <a:buChar char="m"/>
                <a:defRPr sz="3200">
                  <a:solidFill>
                    <a:schemeClr val="tx1"/>
                  </a:solidFill>
                  <a:latin typeface="Arial" charset="0"/>
                </a:defRPr>
              </a:lvl8pPr>
              <a:lvl9pPr marL="3886200" indent="-228600" eaLnBrk="0" fontAlgn="base" hangingPunct="0">
                <a:spcBef>
                  <a:spcPct val="20000"/>
                </a:spcBef>
                <a:spcAft>
                  <a:spcPct val="0"/>
                </a:spcAft>
                <a:buClr>
                  <a:schemeClr val="bg2"/>
                </a:buClr>
                <a:buSzPct val="75000"/>
                <a:buFont typeface="Wingdings" charset="2"/>
                <a:buChar char="m"/>
                <a:defRPr sz="3200">
                  <a:solidFill>
                    <a:schemeClr val="tx1"/>
                  </a:solidFill>
                  <a:latin typeface="Arial" charset="0"/>
                </a:defRPr>
              </a:lvl9pPr>
            </a:lstStyle>
            <a:p>
              <a:pPr eaLnBrk="1" hangingPunct="1">
                <a:spcBef>
                  <a:spcPct val="50000"/>
                </a:spcBef>
                <a:buFont typeface="Wingdings" charset="2"/>
                <a:buNone/>
              </a:pPr>
              <a:r>
                <a:rPr lang="zh-CN" altLang="en-US" sz="1800" b="1" dirty="0" smtClean="0">
                  <a:solidFill>
                    <a:srgbClr val="FF0000"/>
                  </a:solidFill>
                  <a:ea typeface="宋体" charset="-122"/>
                </a:rPr>
                <a:t>本征维数</a:t>
              </a:r>
              <a:endParaRPr lang="en-US" altLang="zh-CN" sz="1800" b="1" dirty="0">
                <a:solidFill>
                  <a:srgbClr val="FF0000"/>
                </a:solidFill>
                <a:ea typeface="宋体" charset="-122"/>
              </a:endParaRPr>
            </a:p>
          </p:txBody>
        </p:sp>
      </p:grpSp>
      <p:sp>
        <p:nvSpPr>
          <p:cNvPr id="11" name="Shape 420"/>
          <p:cNvSpPr txBox="1"/>
          <p:nvPr/>
        </p:nvSpPr>
        <p:spPr>
          <a:xfrm>
            <a:off x="1903465" y="2631286"/>
            <a:ext cx="5850648" cy="1582828"/>
          </a:xfrm>
          <a:prstGeom prst="rect">
            <a:avLst/>
          </a:prstGeom>
          <a:solidFill>
            <a:srgbClr val="FF0000"/>
          </a:solidFill>
          <a:ln>
            <a:noFill/>
          </a:ln>
        </p:spPr>
        <p:txBody>
          <a:bodyPr lIns="91425" tIns="91425" rIns="91425" bIns="91425" anchor="t" anchorCtr="0">
            <a:noAutofit/>
          </a:bodyPr>
          <a:lstStyle/>
          <a:p>
            <a:pPr algn="just">
              <a:buClr>
                <a:schemeClr val="dk1"/>
              </a:buClr>
              <a:buSzPct val="91666"/>
            </a:pPr>
            <a:r>
              <a:rPr lang="en-US" altLang="zh-CN" sz="2000" b="1" i="1" dirty="0" smtClean="0">
                <a:solidFill>
                  <a:schemeClr val="bg1"/>
                </a:solidFill>
                <a:latin typeface="Roboto Slab"/>
                <a:ea typeface="Roboto Slab"/>
                <a:cs typeface="Roboto Slab"/>
                <a:sym typeface="Roboto Slab"/>
              </a:rPr>
              <a:t>N</a:t>
            </a:r>
            <a:r>
              <a:rPr lang="en-US" altLang="zh-CN" sz="2000" b="1" i="1" baseline="-25000" dirty="0" smtClean="0">
                <a:solidFill>
                  <a:schemeClr val="bg1"/>
                </a:solidFill>
                <a:latin typeface="Roboto Slab"/>
                <a:ea typeface="Roboto Slab"/>
                <a:cs typeface="Roboto Slab"/>
                <a:sym typeface="Roboto Slab"/>
              </a:rPr>
              <a:t>𝑘 </a:t>
            </a:r>
            <a:r>
              <a:rPr lang="zh-CN" altLang="en-US" sz="2000" b="1" dirty="0" smtClean="0">
                <a:solidFill>
                  <a:schemeClr val="bg1"/>
                </a:solidFill>
                <a:latin typeface="Roboto Slab"/>
                <a:ea typeface="Roboto Slab"/>
                <a:cs typeface="Roboto Slab"/>
                <a:sym typeface="Roboto Slab"/>
              </a:rPr>
              <a:t>的</a:t>
            </a:r>
            <a:r>
              <a:rPr lang="zh-CN" altLang="en-US" sz="2000" b="1" dirty="0">
                <a:solidFill>
                  <a:schemeClr val="bg1"/>
                </a:solidFill>
                <a:latin typeface="Roboto Slab"/>
                <a:ea typeface="Roboto Slab"/>
                <a:cs typeface="Roboto Slab"/>
                <a:sym typeface="Roboto Slab"/>
              </a:rPr>
              <a:t>偏度与本征维数强烈正相关，本征维数对 </a:t>
            </a:r>
            <a:r>
              <a:rPr lang="en-US" altLang="zh-CN" sz="2000" b="1" i="1" dirty="0">
                <a:solidFill>
                  <a:schemeClr val="bg1"/>
                </a:solidFill>
                <a:latin typeface="Roboto Slab"/>
                <a:ea typeface="Roboto Slab"/>
                <a:cs typeface="Roboto Slab"/>
                <a:sym typeface="Roboto Slab"/>
              </a:rPr>
              <a:t>N</a:t>
            </a:r>
            <a:r>
              <a:rPr lang="en-US" altLang="zh-CN" sz="2000" b="1" i="1" baseline="-25000" dirty="0">
                <a:solidFill>
                  <a:schemeClr val="bg1"/>
                </a:solidFill>
                <a:latin typeface="Roboto Slab"/>
                <a:ea typeface="Roboto Slab"/>
                <a:cs typeface="Roboto Slab"/>
                <a:sym typeface="Roboto Slab"/>
              </a:rPr>
              <a:t>𝑘</a:t>
            </a:r>
            <a:r>
              <a:rPr lang="en-US" altLang="zh-CN" sz="2000" b="1" dirty="0" smtClean="0">
                <a:solidFill>
                  <a:schemeClr val="bg1"/>
                </a:solidFill>
                <a:latin typeface="Roboto Slab"/>
                <a:ea typeface="Roboto Slab"/>
                <a:cs typeface="Roboto Slab"/>
                <a:sym typeface="Roboto Slab"/>
              </a:rPr>
              <a:t> </a:t>
            </a:r>
            <a:r>
              <a:rPr lang="zh-CN" altLang="en-US" sz="2000" b="1" dirty="0">
                <a:solidFill>
                  <a:schemeClr val="bg1"/>
                </a:solidFill>
                <a:latin typeface="Roboto Slab"/>
                <a:ea typeface="Roboto Slab"/>
                <a:cs typeface="Roboto Slab"/>
                <a:sym typeface="Roboto Slab"/>
              </a:rPr>
              <a:t>到数据集的均值或到最接近簇的均值有着积极影响，这意味着在较高（本征）维数的数据集中，</a:t>
            </a:r>
            <a:r>
              <a:rPr lang="en-US" altLang="zh-CN" sz="2000" b="1" dirty="0">
                <a:solidFill>
                  <a:schemeClr val="bg1"/>
                </a:solidFill>
                <a:latin typeface="Roboto Slab"/>
                <a:ea typeface="Roboto Slab"/>
                <a:cs typeface="Roboto Slab"/>
                <a:sym typeface="Roboto Slab"/>
              </a:rPr>
              <a:t>hubs</a:t>
            </a:r>
            <a:r>
              <a:rPr lang="zh-CN" altLang="en-US" sz="2000" b="1" dirty="0">
                <a:solidFill>
                  <a:schemeClr val="bg1"/>
                </a:solidFill>
                <a:latin typeface="Roboto Slab"/>
                <a:ea typeface="Roboto Slab"/>
                <a:cs typeface="Roboto Slab"/>
                <a:sym typeface="Roboto Slab"/>
              </a:rPr>
              <a:t>变得越来越接近数据集的中心或者最接近的簇的中心 </a:t>
            </a:r>
            <a:endParaRPr sz="1200" dirty="0">
              <a:solidFill>
                <a:srgbClr val="3B8D61"/>
              </a:solidFill>
              <a:latin typeface="Roboto Slab"/>
              <a:ea typeface="Roboto Slab"/>
              <a:cs typeface="Roboto Slab"/>
              <a:sym typeface="Roboto Slab"/>
            </a:endParaRPr>
          </a:p>
          <a:p>
            <a:pPr lvl="0" algn="just" rtl="0">
              <a:spcBef>
                <a:spcPts val="0"/>
              </a:spcBef>
              <a:buNone/>
            </a:pPr>
            <a:endParaRPr sz="1200" dirty="0">
              <a:solidFill>
                <a:srgbClr val="3B8D61"/>
              </a:solidFill>
              <a:latin typeface="Roboto Slab"/>
              <a:ea typeface="Roboto Slab"/>
              <a:cs typeface="Roboto Slab"/>
              <a:sym typeface="Roboto Slab"/>
            </a:endParaRPr>
          </a:p>
        </p:txBody>
      </p:sp>
    </p:spTree>
    <p:extLst>
      <p:ext uri="{BB962C8B-B14F-4D97-AF65-F5344CB8AC3E}">
        <p14:creationId xmlns:p14="http://schemas.microsoft.com/office/powerpoint/2010/main" val="1780811064"/>
      </p:ext>
    </p:extLst>
  </p:cSld>
  <p:clrMapOvr>
    <a:masterClrMapping/>
  </p:clrMapOvr>
  <p:transition spd="slow">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146025" y="530725"/>
            <a:ext cx="3416831" cy="1028700"/>
          </a:xfrm>
          <a:prstGeom prst="rect">
            <a:avLst/>
          </a:prstGeom>
        </p:spPr>
        <p:txBody>
          <a:bodyPr lIns="91425" tIns="91425" rIns="91425" bIns="91425" anchor="ctr" anchorCtr="0">
            <a:noAutofit/>
          </a:bodyPr>
          <a:lstStyle/>
          <a:p>
            <a:pPr lvl="0"/>
            <a:r>
              <a:rPr lang="en-US" altLang="zh-CN" smtClean="0"/>
              <a:t>PCA-Hub</a:t>
            </a:r>
            <a:r>
              <a:rPr lang="zh-CN" altLang="en-US" dirty="0" smtClean="0"/>
              <a:t>对</a:t>
            </a:r>
            <a:r>
              <a:rPr lang="zh-CN" altLang="en-US" dirty="0"/>
              <a:t>近邻数</a:t>
            </a:r>
            <a:r>
              <a:rPr lang="en-US" altLang="zh-CN" dirty="0"/>
              <a:t>k</a:t>
            </a:r>
            <a:r>
              <a:rPr lang="zh-CN" altLang="en-US" dirty="0"/>
              <a:t>的敏感程度</a:t>
            </a:r>
            <a:endParaRPr lang="en" dirty="0"/>
          </a:p>
        </p:txBody>
      </p:sp>
      <p:sp>
        <p:nvSpPr>
          <p:cNvPr id="16" name="TextBox 15"/>
          <p:cNvSpPr txBox="1"/>
          <p:nvPr/>
        </p:nvSpPr>
        <p:spPr>
          <a:xfrm>
            <a:off x="297847" y="845020"/>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02</a:t>
            </a:r>
            <a:endParaRPr lang="en-US" sz="2000" b="1" dirty="0">
              <a:solidFill>
                <a:schemeClr val="bg1"/>
              </a:solidFill>
              <a:latin typeface="Roboto Slab" charset="0"/>
              <a:ea typeface="Roboto Slab" charset="0"/>
              <a:cs typeface="Roboto Slab" charset="0"/>
            </a:endParaRPr>
          </a:p>
        </p:txBody>
      </p:sp>
      <mc:AlternateContent xmlns:mc="http://schemas.openxmlformats.org/markup-compatibility/2006" xmlns:a14="http://schemas.microsoft.com/office/drawing/2010/main">
        <mc:Choice Requires="a14">
          <p:sp>
            <p:nvSpPr>
              <p:cNvPr id="6" name="文本占位符 2"/>
              <p:cNvSpPr>
                <a:spLocks noGrp="1"/>
              </p:cNvSpPr>
              <p:nvPr>
                <p:ph type="body" idx="1"/>
              </p:nvPr>
            </p:nvSpPr>
            <p:spPr>
              <a:xfrm>
                <a:off x="1146024" y="1767275"/>
                <a:ext cx="7046999" cy="3158699"/>
              </a:xfrm>
            </p:spPr>
            <p:txBody>
              <a:bodyPr/>
              <a:lstStyle/>
              <a:p>
                <a:r>
                  <a:rPr lang="zh-CN" altLang="zh-CN" sz="2000" dirty="0"/>
                  <a:t>当数据集的维数较低且</a:t>
                </a:r>
                <a14:m>
                  <m:oMath xmlns:m="http://schemas.openxmlformats.org/officeDocument/2006/math">
                    <m:r>
                      <a:rPr lang="zh-CN" altLang="zh-CN" sz="2000" i="1">
                        <a:latin typeface="Cambria Math" charset="0"/>
                      </a:rPr>
                      <m:t> </m:t>
                    </m:r>
                    <m:sSub>
                      <m:sSubPr>
                        <m:ctrlPr>
                          <a:rPr lang="zh-CN" altLang="zh-CN" sz="2000" i="1">
                            <a:latin typeface="Cambria Math" charset="0"/>
                          </a:rPr>
                        </m:ctrlPr>
                      </m:sSubPr>
                      <m:e>
                        <m:r>
                          <a:rPr lang="en-US" altLang="zh-CN" sz="2000" i="1">
                            <a:latin typeface="Cambria Math" charset="0"/>
                          </a:rPr>
                          <m:t>𝑁</m:t>
                        </m:r>
                      </m:e>
                      <m:sub>
                        <m:r>
                          <a:rPr lang="en-US" altLang="zh-CN" sz="2000" i="1">
                            <a:latin typeface="Cambria Math" charset="0"/>
                          </a:rPr>
                          <m:t>𝑘</m:t>
                        </m:r>
                      </m:sub>
                    </m:sSub>
                    <m:r>
                      <a:rPr lang="en-US" altLang="zh-CN" sz="2000" i="1">
                        <a:latin typeface="Cambria Math" charset="0"/>
                      </a:rPr>
                      <m:t> </m:t>
                    </m:r>
                  </m:oMath>
                </a14:m>
                <a:r>
                  <a:rPr lang="zh-CN" altLang="zh-CN" sz="2000" dirty="0"/>
                  <a:t>的偏度也不高时，</a:t>
                </a:r>
                <a:r>
                  <a:rPr lang="en-US" altLang="zh-CN" sz="2000" dirty="0"/>
                  <a:t>PCA-Hub</a:t>
                </a:r>
                <a:r>
                  <a:rPr lang="zh-CN" altLang="zh-CN" sz="2000" dirty="0"/>
                  <a:t>聚类算法对近邻数</a:t>
                </a:r>
                <a:r>
                  <a:rPr lang="en-US" altLang="zh-CN" sz="2000" i="1" dirty="0"/>
                  <a:t>k</a:t>
                </a:r>
                <a:r>
                  <a:rPr lang="zh-CN" altLang="zh-CN" sz="2000" dirty="0"/>
                  <a:t>这一参数的选择表现出了明显的依赖性，聚类算法的性能在很大程度上取决于近邻数的取值</a:t>
                </a:r>
                <a:r>
                  <a:rPr lang="zh-CN" altLang="zh-CN" sz="2000" dirty="0" smtClean="0"/>
                  <a:t>；</a:t>
                </a:r>
                <a:endParaRPr lang="en-US" altLang="zh-CN" sz="2000" dirty="0" smtClean="0"/>
              </a:p>
              <a:p>
                <a:endParaRPr lang="en-US" altLang="zh-CN" sz="2000" dirty="0"/>
              </a:p>
              <a:p>
                <a:r>
                  <a:rPr lang="zh-CN" altLang="zh-CN" sz="2000" dirty="0" smtClean="0"/>
                  <a:t>当</a:t>
                </a:r>
                <a:r>
                  <a:rPr lang="zh-CN" altLang="zh-CN" sz="2000" dirty="0"/>
                  <a:t>数据集本身的维数较高时或者</a:t>
                </a:r>
                <a14:m>
                  <m:oMath xmlns:m="http://schemas.openxmlformats.org/officeDocument/2006/math">
                    <m:r>
                      <a:rPr lang="zh-CN" altLang="zh-CN" sz="2000" i="1">
                        <a:latin typeface="Cambria Math" charset="0"/>
                      </a:rPr>
                      <m:t> </m:t>
                    </m:r>
                    <m:sSub>
                      <m:sSubPr>
                        <m:ctrlPr>
                          <a:rPr lang="zh-CN" altLang="zh-CN" sz="2000" i="1">
                            <a:latin typeface="Cambria Math" charset="0"/>
                          </a:rPr>
                        </m:ctrlPr>
                      </m:sSubPr>
                      <m:e>
                        <m:r>
                          <a:rPr lang="en-US" altLang="zh-CN" sz="2000" i="1">
                            <a:latin typeface="Cambria Math" charset="0"/>
                          </a:rPr>
                          <m:t>𝑁</m:t>
                        </m:r>
                      </m:e>
                      <m:sub>
                        <m:r>
                          <a:rPr lang="en-US" altLang="zh-CN" sz="2000" i="1">
                            <a:latin typeface="Cambria Math" charset="0"/>
                          </a:rPr>
                          <m:t>𝑘</m:t>
                        </m:r>
                      </m:sub>
                    </m:sSub>
                    <m:r>
                      <a:rPr lang="en-US" altLang="zh-CN" sz="2000" i="1">
                        <a:latin typeface="Cambria Math" charset="0"/>
                      </a:rPr>
                      <m:t> </m:t>
                    </m:r>
                  </m:oMath>
                </a14:m>
                <a:r>
                  <a:rPr lang="zh-CN" altLang="zh-CN" sz="2000" dirty="0"/>
                  <a:t>的偏度不低时，</a:t>
                </a:r>
                <a:r>
                  <a:rPr lang="en-US" altLang="zh-CN" sz="2000" dirty="0"/>
                  <a:t>PCA-Hub</a:t>
                </a:r>
                <a:r>
                  <a:rPr lang="zh-CN" altLang="zh-CN" sz="2000" dirty="0"/>
                  <a:t>聚类算法在使用不同的近邻数</a:t>
                </a:r>
                <a:r>
                  <a:rPr lang="en-US" altLang="zh-CN" sz="2000" i="1" dirty="0"/>
                  <a:t>k</a:t>
                </a:r>
                <a:r>
                  <a:rPr lang="zh-CN" altLang="zh-CN" sz="2000" dirty="0"/>
                  <a:t>时表现出了相似的聚类性能</a:t>
                </a:r>
                <a:r>
                  <a:rPr lang="zh-CN" altLang="zh-CN" sz="2000" dirty="0" smtClean="0"/>
                  <a:t>，</a:t>
                </a:r>
                <a:endParaRPr lang="en-US" altLang="zh-CN" sz="2000" dirty="0"/>
              </a:p>
              <a:p>
                <a:endParaRPr lang="en-US" altLang="zh-CN" sz="2000" dirty="0" smtClean="0"/>
              </a:p>
              <a:p>
                <a:r>
                  <a:rPr lang="zh-CN" altLang="zh-CN" sz="2000" dirty="0" smtClean="0"/>
                  <a:t>近</a:t>
                </a:r>
                <a:r>
                  <a:rPr lang="zh-CN" altLang="zh-CN" sz="2000" dirty="0"/>
                  <a:t>邻数的选择对于</a:t>
                </a:r>
                <a:r>
                  <a:rPr lang="en-US" altLang="zh-CN" sz="2000" dirty="0"/>
                  <a:t>PCA-Hub</a:t>
                </a:r>
                <a:r>
                  <a:rPr lang="zh-CN" altLang="zh-CN" sz="2000" dirty="0"/>
                  <a:t>聚类算法的聚类结果影响并不强烈。</a:t>
                </a:r>
                <a:endParaRPr kumimoji="1" lang="zh-CN" altLang="en-US" sz="2000" dirty="0"/>
              </a:p>
            </p:txBody>
          </p:sp>
        </mc:Choice>
        <mc:Fallback xmlns="">
          <p:sp>
            <p:nvSpPr>
              <p:cNvPr id="6" name="文本占位符 2"/>
              <p:cNvSpPr>
                <a:spLocks noGrp="1" noRot="1" noChangeAspect="1" noMove="1" noResize="1" noEditPoints="1" noAdjustHandles="1" noChangeArrowheads="1" noChangeShapeType="1" noTextEdit="1"/>
              </p:cNvSpPr>
              <p:nvPr>
                <p:ph type="body" idx="1"/>
              </p:nvPr>
            </p:nvSpPr>
            <p:spPr>
              <a:xfrm>
                <a:off x="1146024" y="1767275"/>
                <a:ext cx="7046999" cy="3158699"/>
              </a:xfrm>
              <a:blipFill rotWithShape="0">
                <a:blip r:embed="rId3"/>
                <a:stretch>
                  <a:fillRect l="-952" t="-10811" r="-7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09818682"/>
      </p:ext>
    </p:extLst>
  </p:cSld>
  <p:clrMapOvr>
    <a:masterClrMapping/>
  </p:clrMapOvr>
  <p:transition spd="slow">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5" y="530725"/>
            <a:ext cx="3208799" cy="1028700"/>
          </a:xfrm>
          <a:prstGeom prst="rect">
            <a:avLst/>
          </a:prstGeom>
        </p:spPr>
        <p:txBody>
          <a:bodyPr lIns="91425" tIns="91425" rIns="91425" bIns="91425" anchor="ctr" anchorCtr="0">
            <a:noAutofit/>
          </a:bodyPr>
          <a:lstStyle/>
          <a:p>
            <a:r>
              <a:rPr lang="zh-CN" altLang="en-US" dirty="0" smtClean="0"/>
              <a:t>谱聚类算法 </a:t>
            </a:r>
            <a:endParaRPr lang="en" dirty="0"/>
          </a:p>
        </p:txBody>
      </p:sp>
      <mc:AlternateContent xmlns:mc="http://schemas.openxmlformats.org/markup-compatibility/2006" xmlns:a14="http://schemas.microsoft.com/office/drawing/2010/main">
        <mc:Choice Requires="a14">
          <p:sp>
            <p:nvSpPr>
              <p:cNvPr id="121" name="Shape 121"/>
              <p:cNvSpPr txBox="1"/>
              <p:nvPr/>
            </p:nvSpPr>
            <p:spPr>
              <a:xfrm>
                <a:off x="1146026" y="1670180"/>
                <a:ext cx="5376072" cy="2779787"/>
              </a:xfrm>
              <a:prstGeom prst="rect">
                <a:avLst/>
              </a:prstGeom>
              <a:noFill/>
              <a:ln>
                <a:noFill/>
              </a:ln>
            </p:spPr>
            <p:txBody>
              <a:bodyPr lIns="91425" tIns="91425" rIns="91425" bIns="91425" anchor="t" anchorCtr="0">
                <a:noAutofit/>
              </a:bodyPr>
              <a:lstStyle/>
              <a:p>
                <a:pPr marL="342900" lvl="0" indent="-342900" fontAlgn="base">
                  <a:lnSpc>
                    <a:spcPct val="120000"/>
                  </a:lnSpc>
                  <a:spcBef>
                    <a:spcPct val="20000"/>
                  </a:spcBef>
                  <a:spcAft>
                    <a:spcPct val="0"/>
                  </a:spcAft>
                  <a:buClr>
                    <a:srgbClr val="002060"/>
                  </a:buClr>
                  <a:buSzPct val="90000"/>
                  <a:buFont typeface="+mj-lt"/>
                  <a:buAutoNum type="arabicPeriod"/>
                </a:pPr>
                <a:r>
                  <a:rPr lang="zh-CN" altLang="en-US" dirty="0" smtClean="0">
                    <a:solidFill>
                      <a:srgbClr val="002060"/>
                    </a:solidFill>
                    <a:latin typeface="Futura Std Light" panose="020B0402020204020303" pitchFamily="34" charset="0"/>
                    <a:ea typeface="宋体" panose="02010600030101010101" pitchFamily="2" charset="-122"/>
                  </a:rPr>
                  <a:t>定义相似性度量 </a:t>
                </a:r>
                <a14:m>
                  <m:oMath xmlns:m="http://schemas.openxmlformats.org/officeDocument/2006/math">
                    <m:r>
                      <a:rPr lang="en-US" altLang="zh-CN" i="1" dirty="0">
                        <a:solidFill>
                          <a:srgbClr val="002060"/>
                        </a:solidFill>
                        <a:latin typeface="Cambria Math" panose="02040503050406030204" pitchFamily="18" charset="0"/>
                        <a:ea typeface="宋体" panose="02010600030101010101" pitchFamily="2" charset="-122"/>
                      </a:rPr>
                      <m:t>𝑠</m:t>
                    </m:r>
                  </m:oMath>
                </a14:m>
                <a:r>
                  <a:rPr lang="zh-CN" altLang="en-US" dirty="0">
                    <a:solidFill>
                      <a:srgbClr val="002060"/>
                    </a:solidFill>
                    <a:latin typeface="Futura Std Light" panose="020B0402020204020303" pitchFamily="34" charset="0"/>
                    <a:ea typeface="宋体" panose="02010600030101010101" pitchFamily="2" charset="-122"/>
                  </a:rPr>
                  <a:t> 并计算相似性矩阵，设定聚类的类别数</a:t>
                </a:r>
                <a14:m>
                  <m:oMath xmlns:m="http://schemas.openxmlformats.org/officeDocument/2006/math">
                    <m:r>
                      <a:rPr lang="en-US" altLang="zh-CN" dirty="0">
                        <a:solidFill>
                          <a:srgbClr val="002060"/>
                        </a:solidFill>
                        <a:latin typeface="Cambria Math" panose="02040503050406030204" pitchFamily="18" charset="0"/>
                        <a:ea typeface="宋体" panose="02010600030101010101" pitchFamily="2" charset="-122"/>
                      </a:rPr>
                      <m:t> </m:t>
                    </m:r>
                    <m:r>
                      <a:rPr lang="en-US" altLang="zh-CN" i="1" dirty="0">
                        <a:solidFill>
                          <a:srgbClr val="002060"/>
                        </a:solidFill>
                        <a:latin typeface="Cambria Math" panose="02040503050406030204" pitchFamily="18" charset="0"/>
                        <a:ea typeface="宋体" panose="02010600030101010101" pitchFamily="2" charset="-122"/>
                      </a:rPr>
                      <m:t>𝑘</m:t>
                    </m:r>
                  </m:oMath>
                </a14:m>
                <a:endParaRPr lang="zh-CN" altLang="en-US" dirty="0" smtClean="0">
                  <a:solidFill>
                    <a:srgbClr val="002060"/>
                  </a:solidFill>
                  <a:latin typeface="Futura Std Light" panose="020B0402020204020303" pitchFamily="34" charset="0"/>
                  <a:ea typeface="宋体" panose="02010600030101010101" pitchFamily="2" charset="-122"/>
                </a:endParaRPr>
              </a:p>
              <a:p>
                <a:pPr marL="342900" lvl="0" indent="-342900" fontAlgn="base">
                  <a:lnSpc>
                    <a:spcPct val="120000"/>
                  </a:lnSpc>
                  <a:spcBef>
                    <a:spcPct val="20000"/>
                  </a:spcBef>
                  <a:spcAft>
                    <a:spcPct val="0"/>
                  </a:spcAft>
                  <a:buClr>
                    <a:srgbClr val="002060"/>
                  </a:buClr>
                  <a:buSzPct val="90000"/>
                  <a:buFont typeface="+mj-lt"/>
                  <a:buAutoNum type="arabicPeriod"/>
                </a:pPr>
                <a:r>
                  <a:rPr lang="zh-CN" altLang="en-US" dirty="0" smtClean="0">
                    <a:solidFill>
                      <a:srgbClr val="002060"/>
                    </a:solidFill>
                    <a:latin typeface="Futura Std Light" panose="020B0402020204020303" pitchFamily="34" charset="0"/>
                    <a:ea typeface="宋体" panose="02010600030101010101" pitchFamily="2" charset="-122"/>
                  </a:rPr>
                  <a:t>根据</a:t>
                </a:r>
                <a:r>
                  <a:rPr lang="zh-CN" altLang="en-US" dirty="0">
                    <a:solidFill>
                      <a:srgbClr val="002060"/>
                    </a:solidFill>
                    <a:latin typeface="Futura Std Light" panose="020B0402020204020303" pitchFamily="34" charset="0"/>
                    <a:ea typeface="宋体" panose="02010600030101010101" pitchFamily="2" charset="-122"/>
                  </a:rPr>
                  <a:t>相似性矩阵 </a:t>
                </a:r>
                <a14:m>
                  <m:oMath xmlns:m="http://schemas.openxmlformats.org/officeDocument/2006/math">
                    <m:r>
                      <a:rPr lang="en-US" altLang="zh-CN" b="1" i="1" dirty="0">
                        <a:solidFill>
                          <a:srgbClr val="002060"/>
                        </a:solidFill>
                        <a:latin typeface="Cambria Math" panose="02040503050406030204" pitchFamily="18" charset="0"/>
                        <a:ea typeface="宋体" panose="02010600030101010101" pitchFamily="2" charset="-122"/>
                      </a:rPr>
                      <m:t>𝑺</m:t>
                    </m:r>
                  </m:oMath>
                </a14:m>
                <a:r>
                  <a:rPr lang="zh-CN" altLang="en-US" dirty="0">
                    <a:solidFill>
                      <a:srgbClr val="002060"/>
                    </a:solidFill>
                    <a:latin typeface="Futura Std Light" panose="020B0402020204020303" pitchFamily="34" charset="0"/>
                    <a:ea typeface="宋体" panose="02010600030101010101" pitchFamily="2" charset="-122"/>
                  </a:rPr>
                  <a:t> 计算邻接矩阵 </a:t>
                </a:r>
                <a14:m>
                  <m:oMath xmlns:m="http://schemas.openxmlformats.org/officeDocument/2006/math">
                    <m:r>
                      <a:rPr lang="en-US" altLang="zh-CN" b="1" i="1" dirty="0" smtClean="0">
                        <a:solidFill>
                          <a:srgbClr val="002060"/>
                        </a:solidFill>
                        <a:latin typeface="Cambria Math" panose="02040503050406030204" pitchFamily="18" charset="0"/>
                        <a:ea typeface="宋体" panose="02010600030101010101" pitchFamily="2" charset="-122"/>
                      </a:rPr>
                      <m:t>𝑾</m:t>
                    </m:r>
                  </m:oMath>
                </a14:m>
                <a:endParaRPr lang="zh-CN" altLang="en-US" b="1" dirty="0" smtClean="0">
                  <a:solidFill>
                    <a:srgbClr val="002060"/>
                  </a:solidFill>
                  <a:latin typeface="Futura Std Light" panose="020B0402020204020303" pitchFamily="34" charset="0"/>
                  <a:ea typeface="宋体" panose="02010600030101010101" pitchFamily="2" charset="-122"/>
                </a:endParaRPr>
              </a:p>
              <a:p>
                <a:pPr marL="342900" lvl="0" indent="-342900" fontAlgn="base">
                  <a:lnSpc>
                    <a:spcPct val="120000"/>
                  </a:lnSpc>
                  <a:spcBef>
                    <a:spcPct val="20000"/>
                  </a:spcBef>
                  <a:spcAft>
                    <a:spcPct val="0"/>
                  </a:spcAft>
                  <a:buClr>
                    <a:srgbClr val="002060"/>
                  </a:buClr>
                  <a:buSzPct val="90000"/>
                  <a:buFont typeface="+mj-lt"/>
                  <a:buAutoNum type="arabicPeriod"/>
                </a:pPr>
                <a:r>
                  <a:rPr lang="zh-CN" altLang="en-US" dirty="0" smtClean="0">
                    <a:solidFill>
                      <a:srgbClr val="002060"/>
                    </a:solidFill>
                    <a:ea typeface="宋体" panose="02010600030101010101" pitchFamily="2" charset="-122"/>
                  </a:rPr>
                  <a:t>计算</a:t>
                </a:r>
                <a:r>
                  <a:rPr lang="zh-CN" altLang="en-US" dirty="0">
                    <a:solidFill>
                      <a:srgbClr val="002060"/>
                    </a:solidFill>
                    <a:ea typeface="宋体" panose="02010600030101010101" pitchFamily="2" charset="-122"/>
                  </a:rPr>
                  <a:t>拉普拉斯矩阵 </a:t>
                </a:r>
                <a14:m>
                  <m:oMath xmlns:m="http://schemas.openxmlformats.org/officeDocument/2006/math">
                    <m:r>
                      <a:rPr lang="en-US" altLang="zh-CN" b="1" i="1" dirty="0">
                        <a:solidFill>
                          <a:srgbClr val="002060"/>
                        </a:solidFill>
                        <a:latin typeface="Cambria Math" panose="02040503050406030204" pitchFamily="18" charset="0"/>
                        <a:ea typeface="宋体" panose="02010600030101010101" pitchFamily="2" charset="-122"/>
                      </a:rPr>
                      <m:t>𝑳</m:t>
                    </m:r>
                  </m:oMath>
                </a14:m>
                <a:r>
                  <a:rPr lang="zh-CN" altLang="en-US" dirty="0">
                    <a:solidFill>
                      <a:srgbClr val="002060"/>
                    </a:solidFill>
                    <a:ea typeface="宋体" panose="02010600030101010101" pitchFamily="2" charset="-122"/>
                  </a:rPr>
                  <a:t> </a:t>
                </a:r>
                <a:endParaRPr lang="zh-CN" altLang="en-US" dirty="0" smtClean="0">
                  <a:solidFill>
                    <a:srgbClr val="002060"/>
                  </a:solidFill>
                  <a:ea typeface="宋体" panose="02010600030101010101" pitchFamily="2" charset="-122"/>
                </a:endParaRPr>
              </a:p>
              <a:p>
                <a:pPr marL="342900" lvl="0" indent="-342900" fontAlgn="base">
                  <a:lnSpc>
                    <a:spcPct val="120000"/>
                  </a:lnSpc>
                  <a:spcBef>
                    <a:spcPct val="20000"/>
                  </a:spcBef>
                  <a:spcAft>
                    <a:spcPct val="0"/>
                  </a:spcAft>
                  <a:buClr>
                    <a:srgbClr val="002060"/>
                  </a:buClr>
                  <a:buSzPct val="90000"/>
                  <a:buFont typeface="+mj-lt"/>
                  <a:buAutoNum type="arabicPeriod"/>
                </a:pPr>
                <a:r>
                  <a:rPr lang="zh-CN" altLang="en-US" dirty="0" smtClean="0">
                    <a:solidFill>
                      <a:srgbClr val="002060"/>
                    </a:solidFill>
                    <a:ea typeface="宋体" panose="02010600030101010101" pitchFamily="2" charset="-122"/>
                  </a:rPr>
                  <a:t>计算 </a:t>
                </a:r>
                <a14:m>
                  <m:oMath xmlns:m="http://schemas.openxmlformats.org/officeDocument/2006/math">
                    <m:r>
                      <a:rPr lang="en-US" altLang="zh-CN" b="1" i="1" dirty="0">
                        <a:solidFill>
                          <a:srgbClr val="002060"/>
                        </a:solidFill>
                        <a:latin typeface="Cambria Math" panose="02040503050406030204" pitchFamily="18" charset="0"/>
                        <a:ea typeface="宋体" panose="02010600030101010101" pitchFamily="2" charset="-122"/>
                      </a:rPr>
                      <m:t>𝑳</m:t>
                    </m:r>
                  </m:oMath>
                </a14:m>
                <a:r>
                  <a:rPr lang="zh-CN" altLang="en-US" dirty="0">
                    <a:solidFill>
                      <a:srgbClr val="002060"/>
                    </a:solidFill>
                    <a:ea typeface="宋体" panose="02010600030101010101" pitchFamily="2" charset="-122"/>
                  </a:rPr>
                  <a:t> 的 </a:t>
                </a:r>
                <a14:m>
                  <m:oMath xmlns:m="http://schemas.openxmlformats.org/officeDocument/2006/math">
                    <m:r>
                      <a:rPr lang="en-US" altLang="zh-CN" i="1" dirty="0">
                        <a:solidFill>
                          <a:srgbClr val="002060"/>
                        </a:solidFill>
                        <a:latin typeface="Cambria Math" panose="02040503050406030204" pitchFamily="18" charset="0"/>
                        <a:ea typeface="宋体" panose="02010600030101010101" pitchFamily="2" charset="-122"/>
                      </a:rPr>
                      <m:t>𝑘</m:t>
                    </m:r>
                  </m:oMath>
                </a14:m>
                <a:r>
                  <a:rPr lang="zh-CN" altLang="en-US" dirty="0">
                    <a:solidFill>
                      <a:srgbClr val="002060"/>
                    </a:solidFill>
                    <a:ea typeface="宋体" panose="02010600030101010101" pitchFamily="2" charset="-122"/>
                  </a:rPr>
                  <a:t> 个最小特征值对应的特征向量 </a:t>
                </a:r>
                <a14:m>
                  <m:oMath xmlns:m="http://schemas.openxmlformats.org/officeDocument/2006/math">
                    <m:sSub>
                      <m:sSubPr>
                        <m:ctrlPr>
                          <a:rPr lang="en-US" altLang="zh-CN" i="1" dirty="0">
                            <a:solidFill>
                              <a:srgbClr val="002060"/>
                            </a:solidFill>
                            <a:latin typeface="Cambria Math" charset="0"/>
                            <a:ea typeface="宋体" panose="02010600030101010101" pitchFamily="2" charset="-122"/>
                          </a:rPr>
                        </m:ctrlPr>
                      </m:sSubPr>
                      <m:e>
                        <m:r>
                          <a:rPr lang="en-US" altLang="zh-CN" b="1" i="1" dirty="0">
                            <a:solidFill>
                              <a:srgbClr val="002060"/>
                            </a:solidFill>
                            <a:latin typeface="Cambria Math" panose="02040503050406030204" pitchFamily="18" charset="0"/>
                            <a:ea typeface="宋体" panose="02010600030101010101" pitchFamily="2" charset="-122"/>
                          </a:rPr>
                          <m:t>𝒆</m:t>
                        </m:r>
                      </m:e>
                      <m:sub>
                        <m:r>
                          <a:rPr lang="en-US" altLang="zh-CN" i="1" dirty="0">
                            <a:solidFill>
                              <a:srgbClr val="002060"/>
                            </a:solidFill>
                            <a:latin typeface="Cambria Math" panose="02040503050406030204" pitchFamily="18" charset="0"/>
                            <a:ea typeface="宋体" panose="02010600030101010101" pitchFamily="2" charset="-122"/>
                          </a:rPr>
                          <m:t>1</m:t>
                        </m:r>
                      </m:sub>
                    </m:sSub>
                  </m:oMath>
                </a14:m>
                <a:r>
                  <a:rPr lang="en-US" altLang="zh-CN" dirty="0">
                    <a:solidFill>
                      <a:srgbClr val="002060"/>
                    </a:solidFill>
                    <a:latin typeface="Futura Std Light" panose="020B0402020204020303" pitchFamily="34" charset="0"/>
                    <a:ea typeface="宋体" panose="02010600030101010101" pitchFamily="2" charset="-122"/>
                  </a:rPr>
                  <a:t>,…</a:t>
                </a:r>
                <a14:m>
                  <m:oMath xmlns:m="http://schemas.openxmlformats.org/officeDocument/2006/math">
                    <m:sSub>
                      <m:sSubPr>
                        <m:ctrlPr>
                          <a:rPr lang="en-US" altLang="zh-CN" i="1" dirty="0">
                            <a:solidFill>
                              <a:srgbClr val="002060"/>
                            </a:solidFill>
                            <a:latin typeface="Cambria Math" charset="0"/>
                            <a:ea typeface="宋体" panose="02010600030101010101" pitchFamily="2" charset="-122"/>
                          </a:rPr>
                        </m:ctrlPr>
                      </m:sSubPr>
                      <m:e>
                        <m:r>
                          <a:rPr lang="en-US" altLang="zh-CN" i="1" dirty="0">
                            <a:solidFill>
                              <a:srgbClr val="002060"/>
                            </a:solidFill>
                            <a:latin typeface="Cambria Math" panose="02040503050406030204" pitchFamily="18" charset="0"/>
                            <a:ea typeface="宋体" panose="02010600030101010101" pitchFamily="2" charset="-122"/>
                          </a:rPr>
                          <m:t>,</m:t>
                        </m:r>
                        <m:r>
                          <a:rPr lang="en-US" altLang="zh-CN" b="1" i="1" dirty="0">
                            <a:solidFill>
                              <a:srgbClr val="002060"/>
                            </a:solidFill>
                            <a:latin typeface="Cambria Math" panose="02040503050406030204" pitchFamily="18" charset="0"/>
                            <a:ea typeface="宋体" panose="02010600030101010101" pitchFamily="2" charset="-122"/>
                          </a:rPr>
                          <m:t>𝒆</m:t>
                        </m:r>
                      </m:e>
                      <m:sub>
                        <m:r>
                          <a:rPr lang="en-US" altLang="zh-CN" i="1" dirty="0">
                            <a:solidFill>
                              <a:srgbClr val="002060"/>
                            </a:solidFill>
                            <a:latin typeface="Cambria Math" panose="02040503050406030204" pitchFamily="18" charset="0"/>
                            <a:ea typeface="宋体" panose="02010600030101010101" pitchFamily="2" charset="-122"/>
                          </a:rPr>
                          <m:t>𝑘</m:t>
                        </m:r>
                      </m:sub>
                    </m:sSub>
                  </m:oMath>
                </a14:m>
                <a:endParaRPr lang="zh-CN" altLang="en-US" dirty="0" smtClean="0">
                  <a:solidFill>
                    <a:srgbClr val="002060"/>
                  </a:solidFill>
                  <a:latin typeface="Futura Std Light" panose="020B0402020204020303" pitchFamily="34" charset="0"/>
                  <a:ea typeface="宋体" panose="02010600030101010101" pitchFamily="2" charset="-122"/>
                </a:endParaRPr>
              </a:p>
              <a:p>
                <a:pPr marL="342900" lvl="0" indent="-342900" fontAlgn="base">
                  <a:lnSpc>
                    <a:spcPct val="120000"/>
                  </a:lnSpc>
                  <a:spcBef>
                    <a:spcPct val="20000"/>
                  </a:spcBef>
                  <a:spcAft>
                    <a:spcPct val="0"/>
                  </a:spcAft>
                  <a:buClr>
                    <a:srgbClr val="002060"/>
                  </a:buClr>
                  <a:buSzPct val="90000"/>
                  <a:buFont typeface="+mj-lt"/>
                  <a:buAutoNum type="arabicPeriod"/>
                </a:pPr>
                <a:r>
                  <a:rPr lang="zh-CN" altLang="en-US" dirty="0" smtClean="0">
                    <a:solidFill>
                      <a:srgbClr val="002060"/>
                    </a:solidFill>
                    <a:ea typeface="宋体" panose="02010600030101010101" pitchFamily="2" charset="-122"/>
                  </a:rPr>
                  <a:t>基于</a:t>
                </a:r>
                <a:r>
                  <a:rPr lang="zh-CN" altLang="en-US" dirty="0">
                    <a:solidFill>
                      <a:srgbClr val="002060"/>
                    </a:solidFill>
                    <a:ea typeface="宋体" panose="02010600030101010101" pitchFamily="2" charset="-122"/>
                  </a:rPr>
                  <a:t>所求得的特征向量，定义一个 </a:t>
                </a:r>
                <a14:m>
                  <m:oMath xmlns:m="http://schemas.openxmlformats.org/officeDocument/2006/math">
                    <m:r>
                      <a:rPr lang="en-US" altLang="zh-CN" i="1" dirty="0">
                        <a:solidFill>
                          <a:srgbClr val="002060"/>
                        </a:solidFill>
                        <a:latin typeface="Cambria Math" panose="02040503050406030204" pitchFamily="18" charset="0"/>
                        <a:ea typeface="宋体" panose="02010600030101010101" pitchFamily="2" charset="-122"/>
                      </a:rPr>
                      <m:t>𝑘</m:t>
                    </m:r>
                  </m:oMath>
                </a14:m>
                <a:r>
                  <a:rPr lang="zh-CN" altLang="en-US" dirty="0">
                    <a:solidFill>
                      <a:srgbClr val="002060"/>
                    </a:solidFill>
                    <a:ea typeface="宋体" panose="02010600030101010101" pitchFamily="2" charset="-122"/>
                  </a:rPr>
                  <a:t> 维空间，模式 </a:t>
                </a:r>
                <a14:m>
                  <m:oMath xmlns:m="http://schemas.openxmlformats.org/officeDocument/2006/math">
                    <m:sSub>
                      <m:sSubPr>
                        <m:ctrlPr>
                          <a:rPr lang="en-US" altLang="zh-CN" i="1" dirty="0">
                            <a:solidFill>
                              <a:srgbClr val="002060"/>
                            </a:solidFill>
                            <a:latin typeface="Cambria Math" charset="0"/>
                            <a:ea typeface="宋体" panose="02010600030101010101" pitchFamily="2" charset="-122"/>
                          </a:rPr>
                        </m:ctrlPr>
                      </m:sSubPr>
                      <m:e>
                        <m:r>
                          <a:rPr lang="en-US" altLang="zh-CN" b="1" i="1" dirty="0">
                            <a:solidFill>
                              <a:srgbClr val="002060"/>
                            </a:solidFill>
                            <a:latin typeface="Cambria Math" panose="02040503050406030204" pitchFamily="18" charset="0"/>
                            <a:ea typeface="宋体" panose="02010600030101010101" pitchFamily="2" charset="-122"/>
                          </a:rPr>
                          <m:t>𝒙</m:t>
                        </m:r>
                      </m:e>
                      <m:sub>
                        <m:r>
                          <a:rPr lang="en-US" altLang="zh-CN" i="1" dirty="0">
                            <a:solidFill>
                              <a:srgbClr val="002060"/>
                            </a:solidFill>
                            <a:latin typeface="Cambria Math" panose="02040503050406030204" pitchFamily="18" charset="0"/>
                            <a:ea typeface="宋体" panose="02010600030101010101" pitchFamily="2" charset="-122"/>
                          </a:rPr>
                          <m:t>𝑖</m:t>
                        </m:r>
                      </m:sub>
                    </m:sSub>
                  </m:oMath>
                </a14:m>
                <a:r>
                  <a:rPr lang="zh-CN" altLang="en-US" dirty="0">
                    <a:solidFill>
                      <a:srgbClr val="002060"/>
                    </a:solidFill>
                    <a:ea typeface="宋体" panose="02010600030101010101" pitchFamily="2" charset="-122"/>
                  </a:rPr>
                  <a:t> 在该空间中表示为</a:t>
                </a:r>
                <a14:m>
                  <m:oMath xmlns:m="http://schemas.openxmlformats.org/officeDocument/2006/math">
                    <m:sSub>
                      <m:sSubPr>
                        <m:ctrlPr>
                          <a:rPr lang="en-US" altLang="zh-CN" i="1" dirty="0">
                            <a:solidFill>
                              <a:srgbClr val="002060"/>
                            </a:solidFill>
                            <a:latin typeface="Cambria Math" charset="0"/>
                            <a:ea typeface="宋体" panose="02010600030101010101" pitchFamily="2" charset="-122"/>
                          </a:rPr>
                        </m:ctrlPr>
                      </m:sSubPr>
                      <m:e>
                        <m:r>
                          <a:rPr lang="en-US" altLang="zh-CN" b="1" i="1" dirty="0">
                            <a:solidFill>
                              <a:srgbClr val="002060"/>
                            </a:solidFill>
                            <a:latin typeface="Cambria Math" panose="02040503050406030204" pitchFamily="18" charset="0"/>
                            <a:ea typeface="宋体" panose="02010600030101010101" pitchFamily="2" charset="-122"/>
                          </a:rPr>
                          <m:t>[</m:t>
                        </m:r>
                        <m:r>
                          <a:rPr lang="en-US" altLang="zh-CN" b="1" i="1" dirty="0">
                            <a:solidFill>
                              <a:srgbClr val="002060"/>
                            </a:solidFill>
                            <a:latin typeface="Cambria Math" panose="02040503050406030204" pitchFamily="18" charset="0"/>
                            <a:ea typeface="宋体" panose="02010600030101010101" pitchFamily="2" charset="-122"/>
                          </a:rPr>
                          <m:t>𝒆</m:t>
                        </m:r>
                      </m:e>
                      <m:sub>
                        <m:r>
                          <a:rPr lang="en-US" altLang="zh-CN" i="1" dirty="0">
                            <a:solidFill>
                              <a:srgbClr val="002060"/>
                            </a:solidFill>
                            <a:latin typeface="Cambria Math" panose="02040503050406030204" pitchFamily="18" charset="0"/>
                            <a:ea typeface="宋体" panose="02010600030101010101" pitchFamily="2" charset="-122"/>
                          </a:rPr>
                          <m:t>1</m:t>
                        </m:r>
                        <m:r>
                          <a:rPr lang="en-US" altLang="zh-CN" i="1" dirty="0">
                            <a:solidFill>
                              <a:srgbClr val="002060"/>
                            </a:solidFill>
                            <a:latin typeface="Cambria Math" panose="02040503050406030204" pitchFamily="18" charset="0"/>
                            <a:ea typeface="宋体" panose="02010600030101010101" pitchFamily="2" charset="-122"/>
                          </a:rPr>
                          <m:t>𝑖</m:t>
                        </m:r>
                      </m:sub>
                    </m:sSub>
                  </m:oMath>
                </a14:m>
                <a:r>
                  <a:rPr lang="en-US" altLang="zh-CN" dirty="0">
                    <a:solidFill>
                      <a:srgbClr val="002060"/>
                    </a:solidFill>
                    <a:latin typeface="Futura Std Light" panose="020B0402020204020303" pitchFamily="34" charset="0"/>
                    <a:ea typeface="宋体" panose="02010600030101010101" pitchFamily="2" charset="-122"/>
                  </a:rPr>
                  <a:t>,…</a:t>
                </a:r>
                <a14:m>
                  <m:oMath xmlns:m="http://schemas.openxmlformats.org/officeDocument/2006/math">
                    <m:sSub>
                      <m:sSubPr>
                        <m:ctrlPr>
                          <a:rPr lang="en-US" altLang="zh-CN" i="1" dirty="0">
                            <a:solidFill>
                              <a:srgbClr val="002060"/>
                            </a:solidFill>
                            <a:latin typeface="Cambria Math" charset="0"/>
                            <a:ea typeface="宋体" panose="02010600030101010101" pitchFamily="2" charset="-122"/>
                          </a:rPr>
                        </m:ctrlPr>
                      </m:sSubPr>
                      <m:e>
                        <m:r>
                          <a:rPr lang="en-US" altLang="zh-CN" i="1" dirty="0">
                            <a:solidFill>
                              <a:srgbClr val="002060"/>
                            </a:solidFill>
                            <a:latin typeface="Cambria Math" panose="02040503050406030204" pitchFamily="18" charset="0"/>
                            <a:ea typeface="宋体" panose="02010600030101010101" pitchFamily="2" charset="-122"/>
                          </a:rPr>
                          <m:t>,</m:t>
                        </m:r>
                        <m:r>
                          <a:rPr lang="en-US" altLang="zh-CN" b="1" i="1" dirty="0">
                            <a:solidFill>
                              <a:srgbClr val="002060"/>
                            </a:solidFill>
                            <a:latin typeface="Cambria Math" panose="02040503050406030204" pitchFamily="18" charset="0"/>
                            <a:ea typeface="宋体" panose="02010600030101010101" pitchFamily="2" charset="-122"/>
                          </a:rPr>
                          <m:t>𝒆</m:t>
                        </m:r>
                      </m:e>
                      <m:sub>
                        <m:r>
                          <a:rPr lang="en-US" altLang="zh-CN" i="1" dirty="0">
                            <a:solidFill>
                              <a:srgbClr val="002060"/>
                            </a:solidFill>
                            <a:latin typeface="Cambria Math" panose="02040503050406030204" pitchFamily="18" charset="0"/>
                            <a:ea typeface="宋体" panose="02010600030101010101" pitchFamily="2" charset="-122"/>
                          </a:rPr>
                          <m:t>𝑘𝑖</m:t>
                        </m:r>
                      </m:sub>
                    </m:sSub>
                    <m:r>
                      <a:rPr lang="en-US" altLang="zh-CN" i="1" dirty="0">
                        <a:solidFill>
                          <a:srgbClr val="002060"/>
                        </a:solidFill>
                        <a:latin typeface="Cambria Math" panose="02040503050406030204" pitchFamily="18" charset="0"/>
                        <a:ea typeface="宋体" panose="02010600030101010101" pitchFamily="2" charset="-122"/>
                      </a:rPr>
                      <m:t>]</m:t>
                    </m:r>
                  </m:oMath>
                </a14:m>
                <a:endParaRPr lang="zh-CN" altLang="en-US" dirty="0" smtClean="0">
                  <a:solidFill>
                    <a:srgbClr val="002060"/>
                  </a:solidFill>
                  <a:latin typeface="Futura Std Light" panose="020B0402020204020303" pitchFamily="34" charset="0"/>
                  <a:ea typeface="宋体" panose="02010600030101010101" pitchFamily="2" charset="-122"/>
                </a:endParaRPr>
              </a:p>
              <a:p>
                <a:pPr marL="342900" lvl="0" indent="-342900" fontAlgn="base">
                  <a:lnSpc>
                    <a:spcPct val="120000"/>
                  </a:lnSpc>
                  <a:spcBef>
                    <a:spcPct val="20000"/>
                  </a:spcBef>
                  <a:spcAft>
                    <a:spcPct val="0"/>
                  </a:spcAft>
                  <a:buClr>
                    <a:srgbClr val="002060"/>
                  </a:buClr>
                  <a:buSzPct val="90000"/>
                  <a:buFont typeface="+mj-lt"/>
                  <a:buAutoNum type="arabicPeriod"/>
                </a:pPr>
                <a:r>
                  <a:rPr lang="zh-CN" altLang="en-US" dirty="0">
                    <a:solidFill>
                      <a:srgbClr val="002060"/>
                    </a:solidFill>
                    <a:latin typeface="Futura Std Light" panose="020B0402020204020303" pitchFamily="34" charset="0"/>
                    <a:ea typeface="宋体" panose="02010600030101010101" pitchFamily="2" charset="-122"/>
                  </a:rPr>
                  <a:t>利用任意现有的聚类算法，如 </a:t>
                </a:r>
                <a:r>
                  <a:rPr lang="en-US" altLang="zh-CN" dirty="0">
                    <a:solidFill>
                      <a:srgbClr val="002060"/>
                    </a:solidFill>
                    <a:latin typeface="Futura Std Light" panose="020B0402020204020303" pitchFamily="34" charset="0"/>
                    <a:ea typeface="宋体" panose="02010600030101010101" pitchFamily="2" charset="-122"/>
                  </a:rPr>
                  <a:t>k-means</a:t>
                </a:r>
                <a:r>
                  <a:rPr lang="zh-CN" altLang="en-US" dirty="0">
                    <a:solidFill>
                      <a:srgbClr val="002060"/>
                    </a:solidFill>
                    <a:latin typeface="Futura Std Light" panose="020B0402020204020303" pitchFamily="34" charset="0"/>
                    <a:ea typeface="宋体" panose="02010600030101010101" pitchFamily="2" charset="-122"/>
                  </a:rPr>
                  <a:t>，在新空间中进行聚类</a:t>
                </a:r>
                <a:endParaRPr lang="en-US" altLang="zh-CN" dirty="0">
                  <a:solidFill>
                    <a:srgbClr val="002060"/>
                  </a:solidFill>
                  <a:latin typeface="Futura Std Light" panose="020B0402020204020303" pitchFamily="34" charset="0"/>
                  <a:ea typeface="宋体" panose="02010600030101010101" pitchFamily="2" charset="-122"/>
                </a:endParaRPr>
              </a:p>
              <a:p>
                <a:pPr lvl="0">
                  <a:spcBef>
                    <a:spcPts val="600"/>
                  </a:spcBef>
                </a:pPr>
                <a:endParaRPr lang="zh-CN" altLang="en-US" sz="1100" b="1" dirty="0">
                  <a:solidFill>
                    <a:srgbClr val="114454"/>
                  </a:solidFill>
                  <a:highlight>
                    <a:srgbClr val="94BF6E"/>
                  </a:highlight>
                  <a:latin typeface="Nixie One"/>
                  <a:ea typeface="Nixie One"/>
                  <a:cs typeface="Nixie One"/>
                  <a:sym typeface="Nixie One"/>
                </a:endParaRPr>
              </a:p>
            </p:txBody>
          </p:sp>
        </mc:Choice>
        <mc:Fallback xmlns="">
          <p:sp>
            <p:nvSpPr>
              <p:cNvPr id="121" name="Shape 121"/>
              <p:cNvSpPr txBox="1">
                <a:spLocks noRot="1" noChangeAspect="1" noMove="1" noResize="1" noEditPoints="1" noAdjustHandles="1" noChangeArrowheads="1" noChangeShapeType="1" noTextEdit="1"/>
              </p:cNvSpPr>
              <p:nvPr/>
            </p:nvSpPr>
            <p:spPr>
              <a:xfrm>
                <a:off x="1146026" y="1670180"/>
                <a:ext cx="5376072" cy="2779787"/>
              </a:xfrm>
              <a:prstGeom prst="rect">
                <a:avLst/>
              </a:prstGeom>
              <a:blipFill rotWithShape="0">
                <a:blip r:embed="rId3"/>
                <a:stretch>
                  <a:fillRect l="-340" t="-6579"/>
                </a:stretch>
              </a:blipFill>
              <a:ln>
                <a:noFill/>
              </a:ln>
            </p:spPr>
            <p:txBody>
              <a:bodyPr/>
              <a:lstStyle/>
              <a:p>
                <a:r>
                  <a:rPr lang="en-US">
                    <a:noFill/>
                  </a:rPr>
                  <a:t> </a:t>
                </a:r>
              </a:p>
            </p:txBody>
          </p:sp>
        </mc:Fallback>
      </mc:AlternateContent>
      <p:sp>
        <p:nvSpPr>
          <p:cNvPr id="14" name="Shape 420"/>
          <p:cNvSpPr txBox="1"/>
          <p:nvPr/>
        </p:nvSpPr>
        <p:spPr>
          <a:xfrm>
            <a:off x="1492893" y="3840414"/>
            <a:ext cx="6260837" cy="871546"/>
          </a:xfrm>
          <a:prstGeom prst="rect">
            <a:avLst/>
          </a:prstGeom>
          <a:noFill/>
          <a:ln>
            <a:noFill/>
          </a:ln>
        </p:spPr>
        <p:txBody>
          <a:bodyPr lIns="91425" tIns="91425" rIns="91425" bIns="91425" anchor="t" anchorCtr="0">
            <a:noAutofit/>
          </a:bodyPr>
          <a:lstStyle/>
          <a:p>
            <a:pPr algn="ctr">
              <a:buClr>
                <a:schemeClr val="dk1"/>
              </a:buClr>
              <a:buSzPct val="91666"/>
            </a:pPr>
            <a:r>
              <a:rPr lang="zh-CN" altLang="en-US" sz="2000" b="1" dirty="0">
                <a:solidFill>
                  <a:srgbClr val="3B8D61"/>
                </a:solidFill>
                <a:latin typeface="Roboto Slab"/>
                <a:ea typeface="Roboto Slab"/>
                <a:cs typeface="Roboto Slab"/>
                <a:sym typeface="Roboto Slab"/>
              </a:rPr>
              <a:t>谱聚类的本质实际就是先将模式映射到一个新的空间，再以传统方式聚类</a:t>
            </a:r>
          </a:p>
          <a:p>
            <a:pPr lvl="0" algn="ctr" rtl="0">
              <a:spcBef>
                <a:spcPts val="0"/>
              </a:spcBef>
              <a:buClr>
                <a:schemeClr val="dk1"/>
              </a:buClr>
              <a:buFont typeface="Arial"/>
              <a:buNone/>
            </a:pPr>
            <a:endParaRPr sz="1200" dirty="0">
              <a:solidFill>
                <a:srgbClr val="3B8D61"/>
              </a:solidFill>
              <a:latin typeface="Roboto Slab"/>
              <a:ea typeface="Roboto Slab"/>
              <a:cs typeface="Roboto Slab"/>
              <a:sym typeface="Roboto Slab"/>
            </a:endParaRPr>
          </a:p>
          <a:p>
            <a:pPr lvl="0" algn="ctr" rtl="0">
              <a:spcBef>
                <a:spcPts val="0"/>
              </a:spcBef>
              <a:buNone/>
            </a:pPr>
            <a:endParaRPr sz="1200" dirty="0">
              <a:solidFill>
                <a:srgbClr val="3B8D61"/>
              </a:solidFill>
              <a:latin typeface="Roboto Slab"/>
              <a:ea typeface="Roboto Slab"/>
              <a:cs typeface="Roboto Slab"/>
              <a:sym typeface="Roboto Slab"/>
            </a:endParaRPr>
          </a:p>
        </p:txBody>
      </p:sp>
      <p:sp>
        <p:nvSpPr>
          <p:cNvPr id="15" name="TextBox 14"/>
          <p:cNvSpPr txBox="1"/>
          <p:nvPr/>
        </p:nvSpPr>
        <p:spPr>
          <a:xfrm>
            <a:off x="297847" y="845020"/>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02</a:t>
            </a:r>
            <a:endParaRPr lang="en-US" sz="2000" b="1" dirty="0">
              <a:solidFill>
                <a:schemeClr val="bg1"/>
              </a:solidFill>
              <a:latin typeface="Roboto Slab" charset="0"/>
              <a:ea typeface="Roboto Slab" charset="0"/>
              <a:cs typeface="Roboto Slab" charset="0"/>
            </a:endParaRPr>
          </a:p>
        </p:txBody>
      </p:sp>
    </p:spTree>
    <p:extLst>
      <p:ext uri="{BB962C8B-B14F-4D97-AF65-F5344CB8AC3E}">
        <p14:creationId xmlns:p14="http://schemas.microsoft.com/office/powerpoint/2010/main" val="9906369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ppt_y</p:attrName>
                                        </p:attrNameLst>
                                      </p:cBhvr>
                                      <p:tavLst>
                                        <p:tav tm="0">
                                          <p:val>
                                            <p:strVal val="#ppt_y+#ppt_h*1.125000"/>
                                          </p:val>
                                        </p:tav>
                                        <p:tav tm="100000">
                                          <p:val>
                                            <p:strVal val="#ppt_y"/>
                                          </p:val>
                                        </p:tav>
                                      </p:tavLst>
                                    </p:anim>
                                    <p:animEffect transition="in" filter="wipe(up)">
                                      <p:cBhvr>
                                        <p:cTn id="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5" y="530725"/>
            <a:ext cx="3208799" cy="1028700"/>
          </a:xfrm>
          <a:prstGeom prst="rect">
            <a:avLst/>
          </a:prstGeom>
        </p:spPr>
        <p:txBody>
          <a:bodyPr lIns="91425" tIns="91425" rIns="91425" bIns="91425" anchor="ctr" anchorCtr="0">
            <a:noAutofit/>
          </a:bodyPr>
          <a:lstStyle/>
          <a:p>
            <a:pPr lvl="0"/>
            <a:r>
              <a:rPr lang="zh-CN" altLang="en-US" dirty="0"/>
              <a:t>改进思路</a:t>
            </a:r>
          </a:p>
        </p:txBody>
      </p:sp>
      <mc:AlternateContent xmlns:mc="http://schemas.openxmlformats.org/markup-compatibility/2006" xmlns:a14="http://schemas.microsoft.com/office/drawing/2010/main">
        <mc:Choice Requires="a14">
          <p:sp>
            <p:nvSpPr>
              <p:cNvPr id="120" name="Shape 120"/>
              <p:cNvSpPr txBox="1"/>
              <p:nvPr/>
            </p:nvSpPr>
            <p:spPr>
              <a:xfrm>
                <a:off x="1155356" y="1651503"/>
                <a:ext cx="6486407" cy="3331041"/>
              </a:xfrm>
              <a:prstGeom prst="rect">
                <a:avLst/>
              </a:prstGeom>
              <a:noFill/>
              <a:ln>
                <a:noFill/>
              </a:ln>
            </p:spPr>
            <p:txBody>
              <a:bodyPr lIns="91425" tIns="91425" rIns="91425" bIns="91425" anchor="t" anchorCtr="0">
                <a:noAutofit/>
              </a:bodyPr>
              <a:lstStyle/>
              <a:p>
                <a:pPr marL="171450" indent="-171450">
                  <a:spcBef>
                    <a:spcPts val="600"/>
                  </a:spcBef>
                  <a:buFont typeface="Arial" charset="0"/>
                  <a:buChar char="•"/>
                </a:pPr>
                <a:r>
                  <a:rPr lang="zh-CN" altLang="en-US" dirty="0" smtClean="0">
                    <a:solidFill>
                      <a:srgbClr val="114454"/>
                    </a:solidFill>
                    <a:latin typeface="Nixie One" charset="0"/>
                    <a:ea typeface="Nixie One" charset="0"/>
                    <a:cs typeface="Nixie One" charset="0"/>
                    <a:sym typeface="Nixie One"/>
                  </a:rPr>
                  <a:t>选择</a:t>
                </a:r>
                <a14:m>
                  <m:oMath xmlns:m="http://schemas.openxmlformats.org/officeDocument/2006/math">
                    <m:sSub>
                      <m:sSubPr>
                        <m:ctrlPr>
                          <a:rPr lang="en-US" altLang="zh-CN" i="1" smtClean="0">
                            <a:solidFill>
                              <a:srgbClr val="114454"/>
                            </a:solidFill>
                            <a:latin typeface="Cambria Math" charset="0"/>
                            <a:ea typeface="Nixie One" charset="0"/>
                            <a:cs typeface="Nixie One" charset="0"/>
                            <a:sym typeface="Nixie One"/>
                          </a:rPr>
                        </m:ctrlPr>
                      </m:sSubPr>
                      <m:e>
                        <m:r>
                          <a:rPr lang="en-US" altLang="zh-CN" b="0" i="1" smtClean="0">
                            <a:solidFill>
                              <a:srgbClr val="114454"/>
                            </a:solidFill>
                            <a:latin typeface="Cambria Math" charset="0"/>
                            <a:ea typeface="Nixie One" charset="0"/>
                            <a:cs typeface="Nixie One" charset="0"/>
                            <a:sym typeface="Nixie One"/>
                          </a:rPr>
                          <m:t>𝑁</m:t>
                        </m:r>
                      </m:e>
                      <m:sub>
                        <m:r>
                          <a:rPr lang="en-US" altLang="zh-CN" b="0" i="1" smtClean="0">
                            <a:solidFill>
                              <a:srgbClr val="114454"/>
                            </a:solidFill>
                            <a:latin typeface="Cambria Math" charset="0"/>
                            <a:ea typeface="Nixie One" charset="0"/>
                            <a:cs typeface="Nixie One" charset="0"/>
                            <a:sym typeface="Nixie One"/>
                          </a:rPr>
                          <m:t>𝑘</m:t>
                        </m:r>
                      </m:sub>
                    </m:sSub>
                    <m:d>
                      <m:dPr>
                        <m:ctrlPr>
                          <a:rPr lang="en-US" altLang="zh-CN" i="1" smtClean="0">
                            <a:solidFill>
                              <a:srgbClr val="114454"/>
                            </a:solidFill>
                            <a:latin typeface="Cambria Math" charset="0"/>
                            <a:ea typeface="Nixie One" charset="0"/>
                            <a:cs typeface="Nixie One" charset="0"/>
                            <a:sym typeface="Nixie One"/>
                          </a:rPr>
                        </m:ctrlPr>
                      </m:dPr>
                      <m:e>
                        <m:r>
                          <a:rPr lang="en-US" altLang="zh-CN" b="0" i="1" smtClean="0">
                            <a:solidFill>
                              <a:srgbClr val="114454"/>
                            </a:solidFill>
                            <a:latin typeface="Cambria Math" charset="0"/>
                            <a:ea typeface="Nixie One" charset="0"/>
                            <a:cs typeface="Nixie One" charset="0"/>
                            <a:sym typeface="Nixie One"/>
                          </a:rPr>
                          <m:t>𝑥</m:t>
                        </m:r>
                      </m:e>
                    </m:d>
                    <m:r>
                      <a:rPr lang="en-US" altLang="zh-CN" b="0" i="1" smtClean="0">
                        <a:solidFill>
                          <a:srgbClr val="114454"/>
                        </a:solidFill>
                        <a:latin typeface="Cambria Math" charset="0"/>
                        <a:ea typeface="Nixie One" charset="0"/>
                        <a:cs typeface="Nixie One" charset="0"/>
                        <a:sym typeface="Nixie One"/>
                      </a:rPr>
                      <m:t>≥2</m:t>
                    </m:r>
                    <m:r>
                      <a:rPr lang="en-US" altLang="zh-CN" b="0" i="1" smtClean="0">
                        <a:solidFill>
                          <a:srgbClr val="114454"/>
                        </a:solidFill>
                        <a:latin typeface="Cambria Math" charset="0"/>
                        <a:ea typeface="Nixie One" charset="0"/>
                        <a:cs typeface="Nixie One" charset="0"/>
                        <a:sym typeface="Nixie One"/>
                      </a:rPr>
                      <m:t>𝑘</m:t>
                    </m:r>
                  </m:oMath>
                </a14:m>
                <a:r>
                  <a:rPr lang="en-US" dirty="0" smtClean="0">
                    <a:solidFill>
                      <a:srgbClr val="114454"/>
                    </a:solidFill>
                    <a:latin typeface="Nixie One" charset="0"/>
                    <a:ea typeface="Nixie One" charset="0"/>
                    <a:cs typeface="Nixie One" charset="0"/>
                    <a:sym typeface="Nixie One"/>
                  </a:rPr>
                  <a:t> </a:t>
                </a:r>
                <a:r>
                  <a:rPr lang="zh-CN" altLang="en-US" dirty="0" smtClean="0">
                    <a:solidFill>
                      <a:srgbClr val="114454"/>
                    </a:solidFill>
                    <a:latin typeface="Nixie One" charset="0"/>
                    <a:ea typeface="Nixie One" charset="0"/>
                    <a:cs typeface="Nixie One" charset="0"/>
                    <a:sym typeface="Nixie One"/>
                  </a:rPr>
                  <a:t>的点作为</a:t>
                </a:r>
                <a:r>
                  <a:rPr lang="en-US" altLang="zh-CN" dirty="0" smtClean="0">
                    <a:solidFill>
                      <a:srgbClr val="114454"/>
                    </a:solidFill>
                    <a:latin typeface="Nixie One" charset="0"/>
                    <a:ea typeface="Nixie One" charset="0"/>
                    <a:cs typeface="Nixie One" charset="0"/>
                    <a:sym typeface="Nixie One"/>
                  </a:rPr>
                  <a:t>hub</a:t>
                </a:r>
                <a:r>
                  <a:rPr lang="zh-CN" altLang="en-US" dirty="0" smtClean="0">
                    <a:solidFill>
                      <a:srgbClr val="114454"/>
                    </a:solidFill>
                    <a:latin typeface="Nixie One" charset="0"/>
                    <a:ea typeface="Nixie One" charset="0"/>
                    <a:cs typeface="Nixie One" charset="0"/>
                    <a:sym typeface="Nixie One"/>
                  </a:rPr>
                  <a:t>，记为</a:t>
                </a:r>
                <a:r>
                  <a:rPr lang="en-US" altLang="zh-CN" dirty="0" smtClean="0">
                    <a:latin typeface="Nixie One" charset="0"/>
                    <a:ea typeface="Nixie One" charset="0"/>
                    <a:cs typeface="Nixie One" charset="0"/>
                    <a:sym typeface="Nixie One"/>
                  </a:rPr>
                  <a:t> </a:t>
                </a:r>
                <a14:m>
                  <m:oMath xmlns:m="http://schemas.openxmlformats.org/officeDocument/2006/math">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𝑥</m:t>
                        </m:r>
                      </m:e>
                      <m:sub>
                        <m:r>
                          <a:rPr lang="en-US" b="0" i="1">
                            <a:latin typeface="Cambria Math" charset="0"/>
                            <a:ea typeface="Nixie One" charset="0"/>
                            <a:cs typeface="Nixie One" charset="0"/>
                          </a:rPr>
                          <m:t>𝑖</m:t>
                        </m:r>
                      </m:sub>
                    </m:sSub>
                    <m:r>
                      <a:rPr lang="en-US" b="0" i="1">
                        <a:latin typeface="Cambria Math" charset="0"/>
                        <a:ea typeface="Nixie One" charset="0"/>
                        <a:cs typeface="Nixie One" charset="0"/>
                      </a:rPr>
                      <m:t>(</m:t>
                    </m:r>
                    <m:r>
                      <a:rPr lang="en-US" b="0" i="1">
                        <a:latin typeface="Cambria Math" charset="0"/>
                        <a:ea typeface="Nixie One" charset="0"/>
                        <a:cs typeface="Nixie One" charset="0"/>
                      </a:rPr>
                      <m:t>𝑖</m:t>
                    </m:r>
                    <m:r>
                      <a:rPr lang="en-US" b="0" i="1">
                        <a:latin typeface="Cambria Math" charset="0"/>
                        <a:ea typeface="Nixie One" charset="0"/>
                        <a:cs typeface="Nixie One" charset="0"/>
                      </a:rPr>
                      <m:t>=1,2…</m:t>
                    </m:r>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𝑛</m:t>
                        </m:r>
                      </m:e>
                      <m:sub>
                        <m:r>
                          <a:rPr lang="en-US" b="0" i="1">
                            <a:latin typeface="Cambria Math" charset="0"/>
                            <a:ea typeface="Nixie One" charset="0"/>
                            <a:cs typeface="Nixie One" charset="0"/>
                          </a:rPr>
                          <m:t>h</m:t>
                        </m:r>
                      </m:sub>
                    </m:sSub>
                    <m:r>
                      <a:rPr lang="en-US" b="0" i="1">
                        <a:latin typeface="Cambria Math" charset="0"/>
                        <a:ea typeface="Nixie One" charset="0"/>
                        <a:cs typeface="Nixie One" charset="0"/>
                      </a:rPr>
                      <m:t>)</m:t>
                    </m:r>
                  </m:oMath>
                </a14:m>
                <a:r>
                  <a:rPr lang="en-US" dirty="0">
                    <a:effectLst/>
                    <a:latin typeface="Nixie One" charset="0"/>
                    <a:ea typeface="Nixie One" charset="0"/>
                    <a:cs typeface="Nixie One" charset="0"/>
                  </a:rPr>
                  <a:t> </a:t>
                </a:r>
                <a:r>
                  <a:rPr lang="zh-CN" altLang="en-US" dirty="0" smtClean="0">
                    <a:effectLst/>
                    <a:latin typeface="Nixie One" charset="0"/>
                    <a:ea typeface="Nixie One" charset="0"/>
                    <a:cs typeface="Nixie One" charset="0"/>
                  </a:rPr>
                  <a:t>并将其逆近邻集记为 </a:t>
                </a:r>
                <a14:m>
                  <m:oMath xmlns:m="http://schemas.openxmlformats.org/officeDocument/2006/math">
                    <m:sSub>
                      <m:sSubPr>
                        <m:ctrlPr>
                          <a:rPr lang="en-US" altLang="zh-CN" i="1" smtClean="0">
                            <a:effectLst/>
                            <a:latin typeface="Cambria Math" charset="0"/>
                            <a:ea typeface="Nixie One" charset="0"/>
                            <a:cs typeface="Nixie One" charset="0"/>
                          </a:rPr>
                        </m:ctrlPr>
                      </m:sSubPr>
                      <m:e>
                        <m:r>
                          <a:rPr lang="en-US" altLang="zh-CN" b="0" i="1" smtClean="0">
                            <a:effectLst/>
                            <a:latin typeface="Cambria Math" charset="0"/>
                            <a:ea typeface="Nixie One" charset="0"/>
                            <a:cs typeface="Nixie One" charset="0"/>
                          </a:rPr>
                          <m:t>𝑦</m:t>
                        </m:r>
                      </m:e>
                      <m:sub>
                        <m:r>
                          <a:rPr lang="en-US" altLang="zh-CN" b="0" i="1" smtClean="0">
                            <a:effectLst/>
                            <a:latin typeface="Cambria Math" charset="0"/>
                            <a:ea typeface="Nixie One" charset="0"/>
                            <a:cs typeface="Nixie One" charset="0"/>
                          </a:rPr>
                          <m:t>𝑖</m:t>
                        </m:r>
                      </m:sub>
                    </m:sSub>
                  </m:oMath>
                </a14:m>
                <a:endParaRPr lang="en-US" altLang="zh-CN" dirty="0" smtClean="0">
                  <a:effectLst/>
                  <a:latin typeface="Nixie One" charset="0"/>
                  <a:ea typeface="Nixie One" charset="0"/>
                  <a:cs typeface="Nixie One" charset="0"/>
                </a:endParaRPr>
              </a:p>
              <a:p>
                <a:pPr marL="171450" indent="-171450">
                  <a:spcBef>
                    <a:spcPts val="600"/>
                  </a:spcBef>
                  <a:buFont typeface="Arial" charset="0"/>
                  <a:buChar char="•"/>
                </a:pPr>
                <a:r>
                  <a:rPr lang="zh-CN" altLang="en-US" dirty="0" smtClean="0">
                    <a:latin typeface="Nixie One" charset="0"/>
                    <a:ea typeface="Nixie One" charset="0"/>
                    <a:cs typeface="Nixie One" charset="0"/>
                  </a:rPr>
                  <a:t>计算</a:t>
                </a:r>
                <a:r>
                  <a:rPr lang="en-US" altLang="zh-CN" dirty="0" smtClean="0">
                    <a:latin typeface="Nixie One" charset="0"/>
                    <a:ea typeface="Nixie One" charset="0"/>
                    <a:cs typeface="Nixie One" charset="0"/>
                  </a:rPr>
                  <a:t>hub </a:t>
                </a:r>
                <a14:m>
                  <m:oMath xmlns:m="http://schemas.openxmlformats.org/officeDocument/2006/math">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𝑥</m:t>
                        </m:r>
                      </m:e>
                      <m:sub>
                        <m:r>
                          <a:rPr lang="en-US" b="0" i="1">
                            <a:latin typeface="Cambria Math" charset="0"/>
                            <a:ea typeface="Nixie One" charset="0"/>
                            <a:cs typeface="Nixie One" charset="0"/>
                          </a:rPr>
                          <m:t>𝑖</m:t>
                        </m:r>
                      </m:sub>
                    </m:sSub>
                  </m:oMath>
                </a14:m>
                <a:r>
                  <a:rPr lang="en-US" i="1" dirty="0" smtClean="0">
                    <a:solidFill>
                      <a:srgbClr val="114454"/>
                    </a:solidFill>
                    <a:highlight>
                      <a:srgbClr val="EFEFEF"/>
                    </a:highlight>
                    <a:latin typeface="Nixie One" charset="0"/>
                    <a:ea typeface="Nixie One" charset="0"/>
                    <a:cs typeface="Nixie One" charset="0"/>
                    <a:sym typeface="Nixie One"/>
                  </a:rPr>
                  <a:t> </a:t>
                </a:r>
                <a:r>
                  <a:rPr lang="en-US" dirty="0">
                    <a:latin typeface="Nixie One" charset="0"/>
                    <a:ea typeface="Nixie One" charset="0"/>
                    <a:cs typeface="Nixie One" charset="0"/>
                    <a:sym typeface="Nixie One"/>
                  </a:rPr>
                  <a:t> </a:t>
                </a:r>
                <a:r>
                  <a:rPr lang="zh-CN" altLang="en-US" dirty="0" smtClean="0">
                    <a:latin typeface="Nixie One" charset="0"/>
                    <a:ea typeface="Nixie One" charset="0"/>
                    <a:cs typeface="Nixie One" charset="0"/>
                    <a:sym typeface="Nixie One"/>
                  </a:rPr>
                  <a:t>的每一维度与其逆近邻的偏差，</a:t>
                </a:r>
                <a14:m>
                  <m:oMath xmlns:m="http://schemas.openxmlformats.org/officeDocument/2006/math">
                    <m:r>
                      <a:rPr lang="en-US" b="0" i="1">
                        <a:latin typeface="Cambria Math" charset="0"/>
                        <a:ea typeface="Nixie One" charset="0"/>
                        <a:cs typeface="Nixie One" charset="0"/>
                      </a:rPr>
                      <m:t> </m:t>
                    </m:r>
                    <m:r>
                      <a:rPr lang="zh-CN" altLang="en-US" b="0" i="1" smtClean="0">
                        <a:latin typeface="Cambria Math" charset="0"/>
                        <a:ea typeface="Nixie One" charset="0"/>
                        <a:cs typeface="Nixie One" charset="0"/>
                      </a:rPr>
                      <m:t>及其</m:t>
                    </m:r>
                  </m:oMath>
                </a14:m>
                <a:r>
                  <a:rPr lang="zh-CN" altLang="en-US" dirty="0" smtClean="0">
                    <a:latin typeface="Nixie One" charset="0"/>
                    <a:ea typeface="Nixie One" charset="0"/>
                    <a:cs typeface="Nixie One" charset="0"/>
                    <a:sym typeface="Nixie One"/>
                  </a:rPr>
                  <a:t>均</a:t>
                </a:r>
                <a:r>
                  <a:rPr lang="zh-CN" altLang="en-US" dirty="0">
                    <a:latin typeface="Nixie One" charset="0"/>
                    <a:ea typeface="Nixie One" charset="0"/>
                    <a:cs typeface="Nixie One" charset="0"/>
                    <a:sym typeface="Nixie One"/>
                  </a:rPr>
                  <a:t>值</a:t>
                </a:r>
                <a14:m>
                  <m:oMath xmlns:m="http://schemas.openxmlformats.org/officeDocument/2006/math">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𝜇</m:t>
                        </m:r>
                      </m:e>
                      <m:sub>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𝑒𝑟𝑟</m:t>
                            </m:r>
                          </m:e>
                          <m:sub>
                            <m:r>
                              <a:rPr lang="en-US" altLang="zh-CN" b="0" i="1">
                                <a:latin typeface="Cambria Math" charset="0"/>
                                <a:ea typeface="Nixie One" charset="0"/>
                                <a:cs typeface="Nixie One" charset="0"/>
                              </a:rPr>
                              <m:t>𝑖</m:t>
                            </m:r>
                            <m:r>
                              <a:rPr lang="en-US" altLang="zh-CN" b="0" i="1">
                                <a:latin typeface="Cambria Math" charset="0"/>
                                <a:ea typeface="Nixie One" charset="0"/>
                                <a:cs typeface="Nixie One" charset="0"/>
                              </a:rPr>
                              <m:t>,</m:t>
                            </m:r>
                            <m:r>
                              <a:rPr lang="en-US" altLang="zh-CN" b="0" i="1">
                                <a:latin typeface="Cambria Math" charset="0"/>
                                <a:ea typeface="Nixie One" charset="0"/>
                                <a:cs typeface="Nixie One" charset="0"/>
                              </a:rPr>
                              <m:t>𝑑</m:t>
                            </m:r>
                          </m:sub>
                        </m:sSub>
                      </m:sub>
                    </m:sSub>
                  </m:oMath>
                </a14:m>
                <a:r>
                  <a:rPr lang="zh-CN" altLang="en-US" dirty="0">
                    <a:latin typeface="Nixie One" charset="0"/>
                    <a:ea typeface="Nixie One" charset="0"/>
                    <a:cs typeface="Nixie One" charset="0"/>
                    <a:sym typeface="Nixie One"/>
                  </a:rPr>
                  <a:t>和标准差</a:t>
                </a:r>
                <a14:m>
                  <m:oMath xmlns:m="http://schemas.openxmlformats.org/officeDocument/2006/math">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𝜎</m:t>
                        </m:r>
                      </m:e>
                      <m:sub>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𝑒𝑟𝑟</m:t>
                            </m:r>
                          </m:e>
                          <m:sub>
                            <m:r>
                              <a:rPr lang="en-US" b="0" i="1">
                                <a:latin typeface="Cambria Math" charset="0"/>
                                <a:ea typeface="Nixie One" charset="0"/>
                                <a:cs typeface="Nixie One" charset="0"/>
                              </a:rPr>
                              <m:t>𝑖</m:t>
                            </m:r>
                            <m:r>
                              <a:rPr lang="en-US" b="0" i="1">
                                <a:latin typeface="Cambria Math" charset="0"/>
                                <a:ea typeface="Nixie One" charset="0"/>
                                <a:cs typeface="Nixie One" charset="0"/>
                              </a:rPr>
                              <m:t>,</m:t>
                            </m:r>
                            <m:r>
                              <a:rPr lang="en-US" b="0" i="1">
                                <a:latin typeface="Cambria Math" charset="0"/>
                                <a:ea typeface="Nixie One" charset="0"/>
                                <a:cs typeface="Nixie One" charset="0"/>
                              </a:rPr>
                              <m:t>𝑑</m:t>
                            </m:r>
                          </m:sub>
                        </m:sSub>
                      </m:sub>
                    </m:sSub>
                  </m:oMath>
                </a14:m>
                <a:endParaRPr lang="zh-CN" altLang="en-US" i="1" dirty="0" smtClean="0">
                  <a:latin typeface="Nixie One" charset="0"/>
                  <a:ea typeface="Nixie One" charset="0"/>
                  <a:cs typeface="Nixie One" charset="0"/>
                </a:endParaRPr>
              </a:p>
              <a:p>
                <a:pPr algn="ctr">
                  <a:spcBef>
                    <a:spcPts val="600"/>
                  </a:spcBef>
                </a:pPr>
                <a14:m>
                  <m:oMathPara xmlns:m="http://schemas.openxmlformats.org/officeDocument/2006/math">
                    <m:oMathParaPr>
                      <m:jc m:val="centerGroup"/>
                    </m:oMathParaPr>
                    <m:oMath xmlns:m="http://schemas.openxmlformats.org/officeDocument/2006/math">
                      <m:r>
                        <a:rPr lang="en-US" b="0" i="1">
                          <a:latin typeface="Cambria Math" charset="0"/>
                          <a:ea typeface="Nixie One" charset="0"/>
                          <a:cs typeface="Nixie One" charset="0"/>
                        </a:rPr>
                        <m:t>𝑒𝑟𝑟𝑜𝑟</m:t>
                      </m:r>
                      <m:d>
                        <m:dPr>
                          <m:ctrlPr>
                            <a:rPr lang="en-US" i="1">
                              <a:latin typeface="Cambria Math" charset="0"/>
                              <a:ea typeface="Nixie One" charset="0"/>
                              <a:cs typeface="Nixie One" charset="0"/>
                            </a:rPr>
                          </m:ctrlPr>
                        </m:dPr>
                        <m:e>
                          <m:sSub>
                            <m:sSubPr>
                              <m:ctrlPr>
                                <a:rPr lang="en-US" i="1" smtClean="0">
                                  <a:latin typeface="Cambria Math" charset="0"/>
                                  <a:ea typeface="Nixie One" charset="0"/>
                                  <a:cs typeface="Nixie One" charset="0"/>
                                </a:rPr>
                              </m:ctrlPr>
                            </m:sSubPr>
                            <m:e>
                              <m:r>
                                <a:rPr lang="en-US" b="0" i="1">
                                  <a:latin typeface="Cambria Math" charset="0"/>
                                  <a:ea typeface="Nixie One" charset="0"/>
                                  <a:cs typeface="Nixie One" charset="0"/>
                                </a:rPr>
                                <m:t>𝑥</m:t>
                              </m:r>
                            </m:e>
                            <m:sub>
                              <m:sSub>
                                <m:sSubPr>
                                  <m:ctrlPr>
                                    <a:rPr lang="en-US" i="1" smtClean="0">
                                      <a:latin typeface="Cambria Math" charset="0"/>
                                      <a:ea typeface="Nixie One" charset="0"/>
                                      <a:cs typeface="Nixie One" charset="0"/>
                                    </a:rPr>
                                  </m:ctrlPr>
                                </m:sSubPr>
                                <m:e>
                                  <m:r>
                                    <a:rPr lang="en-US" b="0" i="1" smtClean="0">
                                      <a:latin typeface="Cambria Math" charset="0"/>
                                      <a:ea typeface="Nixie One" charset="0"/>
                                      <a:cs typeface="Nixie One" charset="0"/>
                                    </a:rPr>
                                    <m:t>𝑖</m:t>
                                  </m:r>
                                </m:e>
                                <m:sub>
                                  <m:r>
                                    <a:rPr lang="en-US" b="0" i="1" smtClean="0">
                                      <a:latin typeface="Cambria Math" charset="0"/>
                                      <a:ea typeface="Nixie One" charset="0"/>
                                      <a:cs typeface="Nixie One" charset="0"/>
                                    </a:rPr>
                                    <m:t>𝑑</m:t>
                                  </m:r>
                                </m:sub>
                              </m:sSub>
                            </m:sub>
                          </m:sSub>
                          <m:r>
                            <a:rPr lang="en-US" b="0" i="1" smtClean="0">
                              <a:latin typeface="Cambria Math" charset="0"/>
                              <a:ea typeface="Nixie One" charset="0"/>
                              <a:cs typeface="Nixie One" charset="0"/>
                            </a:rPr>
                            <m:t>,</m:t>
                          </m:r>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𝑦</m:t>
                              </m:r>
                            </m:e>
                            <m:sub>
                              <m:sSub>
                                <m:sSubPr>
                                  <m:ctrlPr>
                                    <a:rPr lang="en-US" altLang="zh-CN" i="1" smtClean="0">
                                      <a:latin typeface="Cambria Math" charset="0"/>
                                      <a:ea typeface="Nixie One" charset="0"/>
                                      <a:cs typeface="Nixie One" charset="0"/>
                                    </a:rPr>
                                  </m:ctrlPr>
                                </m:sSubPr>
                                <m:e>
                                  <m:r>
                                    <a:rPr lang="en-US" altLang="zh-CN" b="0" i="1">
                                      <a:latin typeface="Cambria Math" charset="0"/>
                                      <a:ea typeface="Nixie One" charset="0"/>
                                      <a:cs typeface="Nixie One" charset="0"/>
                                    </a:rPr>
                                    <m:t>𝑖</m:t>
                                  </m:r>
                                  <m:r>
                                    <a:rPr lang="en-US" altLang="zh-CN" b="0" i="1">
                                      <a:latin typeface="Cambria Math" charset="0"/>
                                      <a:ea typeface="Nixie One" charset="0"/>
                                      <a:cs typeface="Nixie One" charset="0"/>
                                    </a:rPr>
                                    <m:t>,</m:t>
                                  </m:r>
                                  <m:r>
                                    <a:rPr lang="en-US" altLang="zh-CN" b="0" i="1">
                                      <a:latin typeface="Cambria Math" charset="0"/>
                                      <a:ea typeface="Nixie One" charset="0"/>
                                      <a:cs typeface="Nixie One" charset="0"/>
                                    </a:rPr>
                                    <m:t>𝑘</m:t>
                                  </m:r>
                                </m:e>
                                <m:sub>
                                  <m:r>
                                    <a:rPr lang="en-US" altLang="zh-CN" b="0" i="1" smtClean="0">
                                      <a:latin typeface="Cambria Math" charset="0"/>
                                      <a:ea typeface="Nixie One" charset="0"/>
                                      <a:cs typeface="Nixie One" charset="0"/>
                                    </a:rPr>
                                    <m:t>𝑑</m:t>
                                  </m:r>
                                </m:sub>
                              </m:sSub>
                            </m:sub>
                          </m:sSub>
                        </m:e>
                      </m:d>
                      <m:r>
                        <a:rPr lang="en-US" b="0" i="1">
                          <a:latin typeface="Cambria Math" charset="0"/>
                          <a:ea typeface="Nixie One" charset="0"/>
                          <a:cs typeface="Nixie One" charset="0"/>
                        </a:rPr>
                        <m:t>=</m:t>
                      </m:r>
                      <m:d>
                        <m:dPr>
                          <m:begChr m:val="|"/>
                          <m:endChr m:val="|"/>
                          <m:ctrlPr>
                            <a:rPr lang="en-US" i="1">
                              <a:latin typeface="Cambria Math" charset="0"/>
                              <a:ea typeface="Nixie One" charset="0"/>
                              <a:cs typeface="Nixie One" charset="0"/>
                            </a:rPr>
                          </m:ctrlPr>
                        </m:dPr>
                        <m:e>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𝑥</m:t>
                              </m:r>
                            </m:e>
                            <m:sub>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𝑖</m:t>
                                  </m:r>
                                </m:e>
                                <m:sub>
                                  <m:r>
                                    <a:rPr lang="en-US" b="0" i="1">
                                      <a:latin typeface="Cambria Math" charset="0"/>
                                      <a:ea typeface="Nixie One" charset="0"/>
                                      <a:cs typeface="Nixie One" charset="0"/>
                                    </a:rPr>
                                    <m:t>𝑑</m:t>
                                  </m:r>
                                </m:sub>
                              </m:sSub>
                            </m:sub>
                          </m:sSub>
                          <m:r>
                            <a:rPr lang="en-US" b="0" i="1">
                              <a:latin typeface="Cambria Math" charset="0"/>
                              <a:ea typeface="Nixie One" charset="0"/>
                              <a:cs typeface="Nixie One" charset="0"/>
                            </a:rPr>
                            <m:t>−</m:t>
                          </m:r>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𝑦</m:t>
                              </m:r>
                            </m:e>
                            <m:sub>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𝑖</m:t>
                                  </m:r>
                                  <m:r>
                                    <a:rPr lang="en-US" altLang="zh-CN" b="0" i="1">
                                      <a:latin typeface="Cambria Math" charset="0"/>
                                      <a:ea typeface="Nixie One" charset="0"/>
                                      <a:cs typeface="Nixie One" charset="0"/>
                                    </a:rPr>
                                    <m:t>,</m:t>
                                  </m:r>
                                  <m:r>
                                    <a:rPr lang="en-US" altLang="zh-CN" b="0" i="1">
                                      <a:latin typeface="Cambria Math" charset="0"/>
                                      <a:ea typeface="Nixie One" charset="0"/>
                                      <a:cs typeface="Nixie One" charset="0"/>
                                    </a:rPr>
                                    <m:t>𝑘</m:t>
                                  </m:r>
                                </m:e>
                                <m:sub>
                                  <m:r>
                                    <a:rPr lang="en-US" altLang="zh-CN" b="0" i="1">
                                      <a:latin typeface="Cambria Math" charset="0"/>
                                      <a:ea typeface="Nixie One" charset="0"/>
                                      <a:cs typeface="Nixie One" charset="0"/>
                                    </a:rPr>
                                    <m:t>𝑑</m:t>
                                  </m:r>
                                </m:sub>
                              </m:sSub>
                            </m:sub>
                          </m:sSub>
                        </m:e>
                      </m:d>
                    </m:oMath>
                  </m:oMathPara>
                </a14:m>
                <a:endParaRPr lang="zh-CN" altLang="en-US" dirty="0" smtClean="0">
                  <a:effectLst/>
                  <a:latin typeface="Nixie One" charset="0"/>
                  <a:ea typeface="Nixie One" charset="0"/>
                  <a:cs typeface="Nixie One" charset="0"/>
                </a:endParaRPr>
              </a:p>
              <a:p>
                <a:pPr marL="171450" indent="-171450">
                  <a:spcBef>
                    <a:spcPts val="600"/>
                  </a:spcBef>
                  <a:buFont typeface="Arial" charset="0"/>
                  <a:buChar char="•"/>
                </a:pPr>
                <a:r>
                  <a:rPr lang="zh-CN" altLang="en-US" dirty="0" smtClean="0">
                    <a:latin typeface="Nixie One" charset="0"/>
                    <a:ea typeface="Nixie One" charset="0"/>
                    <a:cs typeface="Nixie One" charset="0"/>
                    <a:sym typeface="Nixie One"/>
                  </a:rPr>
                  <a:t>偏差正则化，计算该维度下逆近邻权重</a:t>
                </a:r>
                <a:endParaRPr lang="en-US" altLang="zh-CN" dirty="0" smtClean="0">
                  <a:latin typeface="Nixie One" charset="0"/>
                  <a:ea typeface="Nixie One" charset="0"/>
                  <a:cs typeface="Nixie One" charset="0"/>
                  <a:sym typeface="Nixie One"/>
                </a:endParaRPr>
              </a:p>
              <a:p>
                <a:pPr algn="ctr">
                  <a:spcBef>
                    <a:spcPts val="600"/>
                  </a:spcBef>
                </a:pPr>
                <a14:m>
                  <m:oMath xmlns:m="http://schemas.openxmlformats.org/officeDocument/2006/math">
                    <m:r>
                      <a:rPr lang="en-US" b="0" i="1">
                        <a:latin typeface="Cambria Math" charset="0"/>
                        <a:ea typeface="Nixie One" charset="0"/>
                        <a:cs typeface="Nixie One" charset="0"/>
                      </a:rPr>
                      <m:t>𝑒𝑟𝑟</m:t>
                    </m:r>
                    <m:d>
                      <m:dPr>
                        <m:ctrlPr>
                          <a:rPr lang="en-US" i="1">
                            <a:latin typeface="Cambria Math" charset="0"/>
                            <a:ea typeface="Nixie One" charset="0"/>
                            <a:cs typeface="Nixie One" charset="0"/>
                          </a:rPr>
                        </m:ctrlPr>
                      </m:dPr>
                      <m:e>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𝑦</m:t>
                            </m:r>
                          </m:e>
                          <m:sub>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𝑖</m:t>
                                </m:r>
                                <m:r>
                                  <a:rPr lang="en-US" altLang="zh-CN" b="0" i="1">
                                    <a:latin typeface="Cambria Math" charset="0"/>
                                    <a:ea typeface="Nixie One" charset="0"/>
                                    <a:cs typeface="Nixie One" charset="0"/>
                                  </a:rPr>
                                  <m:t>,</m:t>
                                </m:r>
                                <m:r>
                                  <a:rPr lang="en-US" altLang="zh-CN" b="0" i="1">
                                    <a:latin typeface="Cambria Math" charset="0"/>
                                    <a:ea typeface="Nixie One" charset="0"/>
                                    <a:cs typeface="Nixie One" charset="0"/>
                                  </a:rPr>
                                  <m:t>𝑘</m:t>
                                </m:r>
                              </m:e>
                              <m:sub>
                                <m:r>
                                  <a:rPr lang="en-US" altLang="zh-CN" b="0" i="1">
                                    <a:latin typeface="Cambria Math" charset="0"/>
                                    <a:ea typeface="Nixie One" charset="0"/>
                                    <a:cs typeface="Nixie One" charset="0"/>
                                  </a:rPr>
                                  <m:t>𝑑</m:t>
                                </m:r>
                              </m:sub>
                            </m:sSub>
                          </m:sub>
                        </m:sSub>
                      </m:e>
                    </m:d>
                    <m:r>
                      <a:rPr lang="en-US" b="0" i="1">
                        <a:latin typeface="Cambria Math" charset="0"/>
                        <a:ea typeface="Nixie One" charset="0"/>
                        <a:cs typeface="Nixie One" charset="0"/>
                      </a:rPr>
                      <m:t>=</m:t>
                    </m:r>
                    <m:f>
                      <m:fPr>
                        <m:ctrlPr>
                          <a:rPr lang="en-US" i="1">
                            <a:latin typeface="Cambria Math" charset="0"/>
                            <a:ea typeface="Nixie One" charset="0"/>
                            <a:cs typeface="Nixie One" charset="0"/>
                          </a:rPr>
                        </m:ctrlPr>
                      </m:fPr>
                      <m:num>
                        <m:r>
                          <a:rPr lang="en-US" b="0" i="1">
                            <a:latin typeface="Cambria Math" charset="0"/>
                            <a:ea typeface="Nixie One" charset="0"/>
                            <a:cs typeface="Nixie One" charset="0"/>
                          </a:rPr>
                          <m:t>𝑒𝑟𝑟𝑜𝑟</m:t>
                        </m:r>
                        <m:d>
                          <m:dPr>
                            <m:ctrlPr>
                              <a:rPr lang="en-US" i="1">
                                <a:latin typeface="Cambria Math" charset="0"/>
                                <a:ea typeface="Nixie One" charset="0"/>
                                <a:cs typeface="Nixie One" charset="0"/>
                              </a:rPr>
                            </m:ctrlPr>
                          </m:dPr>
                          <m:e>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𝑦</m:t>
                                </m:r>
                              </m:e>
                              <m:sub>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𝑖</m:t>
                                    </m:r>
                                    <m:r>
                                      <a:rPr lang="en-US" altLang="zh-CN" b="0" i="1">
                                        <a:latin typeface="Cambria Math" charset="0"/>
                                        <a:ea typeface="Nixie One" charset="0"/>
                                        <a:cs typeface="Nixie One" charset="0"/>
                                      </a:rPr>
                                      <m:t>,</m:t>
                                    </m:r>
                                    <m:r>
                                      <a:rPr lang="en-US" altLang="zh-CN" b="0" i="1">
                                        <a:latin typeface="Cambria Math" charset="0"/>
                                        <a:ea typeface="Nixie One" charset="0"/>
                                        <a:cs typeface="Nixie One" charset="0"/>
                                      </a:rPr>
                                      <m:t>𝑘</m:t>
                                    </m:r>
                                  </m:e>
                                  <m:sub>
                                    <m:r>
                                      <a:rPr lang="en-US" altLang="zh-CN" b="0" i="1">
                                        <a:latin typeface="Cambria Math" charset="0"/>
                                        <a:ea typeface="Nixie One" charset="0"/>
                                        <a:cs typeface="Nixie One" charset="0"/>
                                      </a:rPr>
                                      <m:t>𝑑</m:t>
                                    </m:r>
                                  </m:sub>
                                </m:sSub>
                              </m:sub>
                            </m:sSub>
                          </m:e>
                        </m:d>
                        <m:r>
                          <a:rPr lang="en-US" b="0" i="1">
                            <a:latin typeface="Cambria Math" charset="0"/>
                            <a:ea typeface="Nixie One" charset="0"/>
                            <a:cs typeface="Nixie One" charset="0"/>
                          </a:rPr>
                          <m:t>−</m:t>
                        </m:r>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𝜇</m:t>
                            </m:r>
                          </m:e>
                          <m:sub>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𝑒𝑟𝑟</m:t>
                                </m:r>
                              </m:e>
                              <m:sub>
                                <m:r>
                                  <a:rPr lang="en-US" altLang="zh-CN" b="0" i="1">
                                    <a:latin typeface="Cambria Math" charset="0"/>
                                    <a:ea typeface="Nixie One" charset="0"/>
                                    <a:cs typeface="Nixie One" charset="0"/>
                                  </a:rPr>
                                  <m:t>𝑖</m:t>
                                </m:r>
                                <m:r>
                                  <a:rPr lang="en-US" altLang="zh-CN" b="0" i="1">
                                    <a:latin typeface="Cambria Math" charset="0"/>
                                    <a:ea typeface="Nixie One" charset="0"/>
                                    <a:cs typeface="Nixie One" charset="0"/>
                                  </a:rPr>
                                  <m:t>,</m:t>
                                </m:r>
                                <m:r>
                                  <a:rPr lang="en-US" altLang="zh-CN" b="0" i="1">
                                    <a:latin typeface="Cambria Math" charset="0"/>
                                    <a:ea typeface="Nixie One" charset="0"/>
                                    <a:cs typeface="Nixie One" charset="0"/>
                                  </a:rPr>
                                  <m:t>𝑑</m:t>
                                </m:r>
                              </m:sub>
                            </m:sSub>
                          </m:sub>
                        </m:sSub>
                      </m:num>
                      <m:den>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𝜎</m:t>
                            </m:r>
                          </m:e>
                          <m:sub>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𝑒𝑟𝑟</m:t>
                                </m:r>
                              </m:e>
                              <m:sub>
                                <m:r>
                                  <a:rPr lang="en-US" b="0" i="1">
                                    <a:latin typeface="Cambria Math" charset="0"/>
                                    <a:ea typeface="Nixie One" charset="0"/>
                                    <a:cs typeface="Nixie One" charset="0"/>
                                  </a:rPr>
                                  <m:t>𝑖</m:t>
                                </m:r>
                                <m:r>
                                  <a:rPr lang="en-US" b="0" i="1">
                                    <a:latin typeface="Cambria Math" charset="0"/>
                                    <a:ea typeface="Nixie One" charset="0"/>
                                    <a:cs typeface="Nixie One" charset="0"/>
                                  </a:rPr>
                                  <m:t>,</m:t>
                                </m:r>
                                <m:r>
                                  <a:rPr lang="en-US" b="0" i="1">
                                    <a:latin typeface="Cambria Math" charset="0"/>
                                    <a:ea typeface="Nixie One" charset="0"/>
                                    <a:cs typeface="Nixie One" charset="0"/>
                                  </a:rPr>
                                  <m:t>𝑑</m:t>
                                </m:r>
                              </m:sub>
                            </m:sSub>
                          </m:sub>
                        </m:sSub>
                      </m:den>
                    </m:f>
                  </m:oMath>
                </a14:m>
                <a:r>
                  <a:rPr lang="en-US" dirty="0">
                    <a:latin typeface="Nixie One" charset="0"/>
                    <a:ea typeface="Nixie One" charset="0"/>
                    <a:cs typeface="Nixie One" charset="0"/>
                  </a:rPr>
                  <a:t> </a:t>
                </a:r>
              </a:p>
              <a:p>
                <a:pPr algn="ctr">
                  <a:spcBef>
                    <a:spcPts val="600"/>
                  </a:spcBef>
                </a:pPr>
                <a14:m>
                  <m:oMath xmlns:m="http://schemas.openxmlformats.org/officeDocument/2006/math">
                    <m:r>
                      <a:rPr lang="en-US" b="0" i="1">
                        <a:latin typeface="Cambria Math" charset="0"/>
                        <a:ea typeface="Nixie One" charset="0"/>
                        <a:cs typeface="Nixie One" charset="0"/>
                      </a:rPr>
                      <m:t>𝑤</m:t>
                    </m:r>
                    <m:d>
                      <m:dPr>
                        <m:ctrlPr>
                          <a:rPr lang="en-US" i="1">
                            <a:latin typeface="Cambria Math" charset="0"/>
                            <a:ea typeface="Nixie One" charset="0"/>
                            <a:cs typeface="Nixie One" charset="0"/>
                          </a:rPr>
                        </m:ctrlPr>
                      </m:dPr>
                      <m:e>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𝑦</m:t>
                            </m:r>
                          </m:e>
                          <m:sub>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𝑖</m:t>
                                </m:r>
                                <m:r>
                                  <a:rPr lang="en-US" altLang="zh-CN" b="0" i="1">
                                    <a:latin typeface="Cambria Math" charset="0"/>
                                    <a:ea typeface="Nixie One" charset="0"/>
                                    <a:cs typeface="Nixie One" charset="0"/>
                                  </a:rPr>
                                  <m:t>,</m:t>
                                </m:r>
                                <m:r>
                                  <a:rPr lang="en-US" altLang="zh-CN" b="0" i="1">
                                    <a:latin typeface="Cambria Math" charset="0"/>
                                    <a:ea typeface="Nixie One" charset="0"/>
                                    <a:cs typeface="Nixie One" charset="0"/>
                                  </a:rPr>
                                  <m:t>𝑘</m:t>
                                </m:r>
                              </m:e>
                              <m:sub>
                                <m:r>
                                  <a:rPr lang="en-US" altLang="zh-CN" b="0" i="1">
                                    <a:latin typeface="Cambria Math" charset="0"/>
                                    <a:ea typeface="Nixie One" charset="0"/>
                                    <a:cs typeface="Nixie One" charset="0"/>
                                  </a:rPr>
                                  <m:t>𝑑</m:t>
                                </m:r>
                              </m:sub>
                            </m:sSub>
                          </m:sub>
                        </m:sSub>
                      </m:e>
                    </m:d>
                    <m:r>
                      <a:rPr lang="en-US" b="0" i="1">
                        <a:latin typeface="Cambria Math" charset="0"/>
                        <a:ea typeface="Nixie One" charset="0"/>
                        <a:cs typeface="Nixie One" charset="0"/>
                      </a:rPr>
                      <m:t>=</m:t>
                    </m:r>
                    <m:sSup>
                      <m:sSupPr>
                        <m:ctrlPr>
                          <a:rPr lang="en-US" i="1">
                            <a:latin typeface="Cambria Math" charset="0"/>
                            <a:ea typeface="Nixie One" charset="0"/>
                            <a:cs typeface="Nixie One" charset="0"/>
                          </a:rPr>
                        </m:ctrlPr>
                      </m:sSupPr>
                      <m:e>
                        <m:r>
                          <a:rPr lang="en-US" b="0" i="1">
                            <a:latin typeface="Cambria Math" charset="0"/>
                            <a:ea typeface="Nixie One" charset="0"/>
                            <a:cs typeface="Nixie One" charset="0"/>
                          </a:rPr>
                          <m:t>𝑒</m:t>
                        </m:r>
                      </m:e>
                      <m:sup>
                        <m:r>
                          <a:rPr lang="en-US" b="0" i="1">
                            <a:latin typeface="Cambria Math" charset="0"/>
                            <a:ea typeface="Nixie One" charset="0"/>
                            <a:cs typeface="Nixie One" charset="0"/>
                          </a:rPr>
                          <m:t>−</m:t>
                        </m:r>
                        <m:r>
                          <a:rPr lang="en-US" b="0" i="1">
                            <a:latin typeface="Cambria Math" charset="0"/>
                            <a:ea typeface="Nixie One" charset="0"/>
                            <a:cs typeface="Nixie One" charset="0"/>
                          </a:rPr>
                          <m:t>𝑒𝑟𝑟</m:t>
                        </m:r>
                        <m:d>
                          <m:dPr>
                            <m:ctrlPr>
                              <a:rPr lang="en-US" i="1">
                                <a:latin typeface="Cambria Math" charset="0"/>
                                <a:ea typeface="Nixie One" charset="0"/>
                                <a:cs typeface="Nixie One" charset="0"/>
                              </a:rPr>
                            </m:ctrlPr>
                          </m:dPr>
                          <m:e>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𝑦</m:t>
                                </m:r>
                              </m:e>
                              <m:sub>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𝑖</m:t>
                                    </m:r>
                                    <m:r>
                                      <a:rPr lang="en-US" altLang="zh-CN" b="0" i="1">
                                        <a:latin typeface="Cambria Math" charset="0"/>
                                        <a:ea typeface="Nixie One" charset="0"/>
                                        <a:cs typeface="Nixie One" charset="0"/>
                                      </a:rPr>
                                      <m:t>,</m:t>
                                    </m:r>
                                    <m:r>
                                      <a:rPr lang="en-US" altLang="zh-CN" b="0" i="1">
                                        <a:latin typeface="Cambria Math" charset="0"/>
                                        <a:ea typeface="Nixie One" charset="0"/>
                                        <a:cs typeface="Nixie One" charset="0"/>
                                      </a:rPr>
                                      <m:t>𝑘</m:t>
                                    </m:r>
                                  </m:e>
                                  <m:sub>
                                    <m:r>
                                      <a:rPr lang="en-US" altLang="zh-CN" b="0" i="1">
                                        <a:latin typeface="Cambria Math" charset="0"/>
                                        <a:ea typeface="Nixie One" charset="0"/>
                                        <a:cs typeface="Nixie One" charset="0"/>
                                      </a:rPr>
                                      <m:t>𝑑</m:t>
                                    </m:r>
                                  </m:sub>
                                </m:sSub>
                              </m:sub>
                            </m:sSub>
                          </m:e>
                        </m:d>
                      </m:sup>
                    </m:sSup>
                  </m:oMath>
                </a14:m>
                <a:r>
                  <a:rPr lang="en-US" dirty="0">
                    <a:latin typeface="Nixie One" charset="0"/>
                    <a:ea typeface="Nixie One" charset="0"/>
                    <a:cs typeface="Nixie One" charset="0"/>
                  </a:rPr>
                  <a:t> </a:t>
                </a:r>
                <a:endParaRPr lang="zh-CN" altLang="en-US" dirty="0">
                  <a:latin typeface="Nixie One" charset="0"/>
                  <a:ea typeface="Nixie One" charset="0"/>
                  <a:cs typeface="Nixie One" charset="0"/>
                </a:endParaRPr>
              </a:p>
              <a:p>
                <a:pPr marL="171450" indent="-171450">
                  <a:spcBef>
                    <a:spcPts val="600"/>
                  </a:spcBef>
                  <a:buFont typeface="Arial" charset="0"/>
                  <a:buChar char="•"/>
                </a:pPr>
                <a:r>
                  <a:rPr lang="zh-CN" altLang="en-US" dirty="0" smtClean="0">
                    <a:latin typeface="Nixie One" charset="0"/>
                    <a:ea typeface="Nixie One" charset="0"/>
                    <a:cs typeface="Nixie One" charset="0"/>
                    <a:sym typeface="Nixie One"/>
                  </a:rPr>
                  <a:t>依据权重依次更新</a:t>
                </a:r>
                <a:r>
                  <a:rPr lang="en-US" altLang="zh-CN" dirty="0" smtClean="0">
                    <a:latin typeface="Nixie One" charset="0"/>
                    <a:ea typeface="Nixie One" charset="0"/>
                    <a:cs typeface="Nixie One" charset="0"/>
                    <a:sym typeface="Nixie One"/>
                  </a:rPr>
                  <a:t> hub</a:t>
                </a:r>
                <a:endParaRPr lang="en-US" altLang="zh-CN" dirty="0" smtClean="0">
                  <a:effectLst/>
                  <a:latin typeface="Nixie One" charset="0"/>
                  <a:ea typeface="Nixie One" charset="0"/>
                  <a:cs typeface="Nixie One" charset="0"/>
                </a:endParaRPr>
              </a:p>
              <a:p>
                <a:pPr>
                  <a:spcBef>
                    <a:spcPts val="600"/>
                  </a:spcBef>
                </a:pPr>
                <a14:m>
                  <m:oMathPara xmlns:m="http://schemas.openxmlformats.org/officeDocument/2006/math">
                    <m:oMathParaPr>
                      <m:jc m:val="center"/>
                    </m:oMathParaPr>
                    <m:oMath xmlns:m="http://schemas.openxmlformats.org/officeDocument/2006/math">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𝑥</m:t>
                          </m:r>
                        </m:e>
                        <m:sub>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𝑖</m:t>
                              </m:r>
                            </m:e>
                            <m:sub>
                              <m:r>
                                <a:rPr lang="en-US" b="0" i="1">
                                  <a:latin typeface="Cambria Math" charset="0"/>
                                  <a:ea typeface="Nixie One" charset="0"/>
                                  <a:cs typeface="Nixie One" charset="0"/>
                                </a:rPr>
                                <m:t>𝑑</m:t>
                              </m:r>
                            </m:sub>
                          </m:sSub>
                        </m:sub>
                      </m:sSub>
                      <m:r>
                        <a:rPr lang="en-US" b="0" i="1">
                          <a:latin typeface="Cambria Math" charset="0"/>
                          <a:ea typeface="Nixie One" charset="0"/>
                          <a:cs typeface="Nixie One" charset="0"/>
                        </a:rPr>
                        <m:t>=</m:t>
                      </m:r>
                      <m:f>
                        <m:fPr>
                          <m:ctrlPr>
                            <a:rPr lang="en-US" i="1">
                              <a:latin typeface="Cambria Math" charset="0"/>
                              <a:ea typeface="Nixie One" charset="0"/>
                              <a:cs typeface="Nixie One" charset="0"/>
                            </a:rPr>
                          </m:ctrlPr>
                        </m:fPr>
                        <m:num>
                          <m:r>
                            <a:rPr lang="en-US" b="0" i="1">
                              <a:latin typeface="Cambria Math" charset="0"/>
                              <a:ea typeface="Nixie One" charset="0"/>
                              <a:cs typeface="Nixie One" charset="0"/>
                            </a:rPr>
                            <m:t>1</m:t>
                          </m:r>
                        </m:num>
                        <m:den>
                          <m:nary>
                            <m:naryPr>
                              <m:chr m:val="∑"/>
                              <m:limLoc m:val="undOvr"/>
                              <m:subHide m:val="on"/>
                              <m:supHide m:val="on"/>
                              <m:ctrlPr>
                                <a:rPr lang="en-US" i="1">
                                  <a:latin typeface="Cambria Math" charset="0"/>
                                  <a:ea typeface="Nixie One" charset="0"/>
                                  <a:cs typeface="Nixie One" charset="0"/>
                                </a:rPr>
                              </m:ctrlPr>
                            </m:naryPr>
                            <m:sub/>
                            <m:sup/>
                            <m:e>
                              <m:r>
                                <a:rPr lang="en-US" b="0" i="1">
                                  <a:latin typeface="Cambria Math" charset="0"/>
                                  <a:ea typeface="Nixie One" charset="0"/>
                                  <a:cs typeface="Nixie One" charset="0"/>
                                </a:rPr>
                                <m:t>𝑤</m:t>
                              </m:r>
                              <m:d>
                                <m:dPr>
                                  <m:ctrlPr>
                                    <a:rPr lang="en-US" i="1">
                                      <a:latin typeface="Cambria Math" charset="0"/>
                                      <a:ea typeface="Nixie One" charset="0"/>
                                      <a:cs typeface="Nixie One" charset="0"/>
                                    </a:rPr>
                                  </m:ctrlPr>
                                </m:dPr>
                                <m:e>
                                  <m:sSub>
                                    <m:sSubPr>
                                      <m:ctrlPr>
                                        <a:rPr lang="en-US" altLang="zh-CN" i="1" smtClean="0">
                                          <a:latin typeface="Cambria Math" charset="0"/>
                                          <a:ea typeface="Nixie One" charset="0"/>
                                          <a:cs typeface="Nixie One" charset="0"/>
                                        </a:rPr>
                                      </m:ctrlPr>
                                    </m:sSubPr>
                                    <m:e>
                                      <m:r>
                                        <a:rPr lang="en-US" altLang="zh-CN" b="0" i="1">
                                          <a:latin typeface="Cambria Math" charset="0"/>
                                          <a:ea typeface="Nixie One" charset="0"/>
                                          <a:cs typeface="Nixie One" charset="0"/>
                                        </a:rPr>
                                        <m:t>𝑦</m:t>
                                      </m:r>
                                    </m:e>
                                    <m:sub>
                                      <m:sSub>
                                        <m:sSubPr>
                                          <m:ctrlPr>
                                            <a:rPr lang="en-US" altLang="zh-CN" i="1" smtClean="0">
                                              <a:latin typeface="Cambria Math" charset="0"/>
                                              <a:ea typeface="Nixie One" charset="0"/>
                                              <a:cs typeface="Nixie One" charset="0"/>
                                            </a:rPr>
                                          </m:ctrlPr>
                                        </m:sSubPr>
                                        <m:e>
                                          <m:r>
                                            <a:rPr lang="en-US" altLang="zh-CN" b="0" i="1" smtClean="0">
                                              <a:latin typeface="Cambria Math" charset="0"/>
                                              <a:ea typeface="Nixie One" charset="0"/>
                                              <a:cs typeface="Nixie One" charset="0"/>
                                            </a:rPr>
                                            <m:t>𝑖</m:t>
                                          </m:r>
                                        </m:e>
                                        <m:sub>
                                          <m:r>
                                            <a:rPr lang="en-US" altLang="zh-CN" b="0" i="1" smtClean="0">
                                              <a:latin typeface="Cambria Math" charset="0"/>
                                              <a:ea typeface="Nixie One" charset="0"/>
                                              <a:cs typeface="Nixie One" charset="0"/>
                                            </a:rPr>
                                            <m:t>𝑑</m:t>
                                          </m:r>
                                        </m:sub>
                                      </m:sSub>
                                    </m:sub>
                                  </m:sSub>
                                </m:e>
                              </m:d>
                            </m:e>
                          </m:nary>
                        </m:den>
                      </m:f>
                      <m:nary>
                        <m:naryPr>
                          <m:chr m:val="∑"/>
                          <m:limLoc m:val="undOvr"/>
                          <m:ctrlPr>
                            <a:rPr lang="en-US" i="1" smtClean="0">
                              <a:latin typeface="Cambria Math" charset="0"/>
                              <a:ea typeface="Nixie One" charset="0"/>
                              <a:cs typeface="Nixie One" charset="0"/>
                            </a:rPr>
                          </m:ctrlPr>
                        </m:naryPr>
                        <m:sub>
                          <m:r>
                            <m:rPr>
                              <m:brk/>
                            </m:rPr>
                            <a:rPr lang="en-US" b="0" i="1" smtClean="0">
                              <a:latin typeface="Cambria Math" charset="0"/>
                              <a:ea typeface="Nixie One" charset="0"/>
                              <a:cs typeface="Nixie One" charset="0"/>
                            </a:rPr>
                            <m:t>𝑘</m:t>
                          </m:r>
                          <m:r>
                            <a:rPr lang="en-US" b="0" i="1">
                              <a:latin typeface="Cambria Math" charset="0"/>
                              <a:ea typeface="Nixie One" charset="0"/>
                              <a:cs typeface="Nixie One" charset="0"/>
                            </a:rPr>
                            <m:t>=1</m:t>
                          </m:r>
                        </m:sub>
                        <m:sup>
                          <m:r>
                            <a:rPr lang="en-US" b="0" i="1">
                              <a:latin typeface="Cambria Math" charset="0"/>
                              <a:ea typeface="Nixie One" charset="0"/>
                              <a:cs typeface="Nixie One" charset="0"/>
                            </a:rPr>
                            <m:t>|</m:t>
                          </m:r>
                          <m:r>
                            <a:rPr lang="en-US" b="0" i="1" smtClean="0">
                              <a:latin typeface="Cambria Math" charset="0"/>
                              <a:ea typeface="Nixie One" charset="0"/>
                              <a:cs typeface="Nixie One" charset="0"/>
                            </a:rPr>
                            <m:t>𝐾</m:t>
                          </m:r>
                          <m:r>
                            <a:rPr lang="en-US" b="0" i="1">
                              <a:latin typeface="Cambria Math" charset="0"/>
                              <a:ea typeface="Nixie One" charset="0"/>
                              <a:cs typeface="Nixie One" charset="0"/>
                            </a:rPr>
                            <m:t>|</m:t>
                          </m:r>
                        </m:sup>
                        <m:e>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𝑤</m:t>
                              </m:r>
                              <m:d>
                                <m:dPr>
                                  <m:ctrlPr>
                                    <a:rPr lang="en-US" i="1" smtClean="0">
                                      <a:latin typeface="Cambria Math" charset="0"/>
                                      <a:ea typeface="Nixie One" charset="0"/>
                                      <a:cs typeface="Nixie One" charset="0"/>
                                    </a:rPr>
                                  </m:ctrlPr>
                                </m:dPr>
                                <m:e>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𝑦</m:t>
                                      </m:r>
                                    </m:e>
                                    <m:sub>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𝑖</m:t>
                                          </m:r>
                                          <m:r>
                                            <a:rPr lang="en-US" altLang="zh-CN" b="0" i="1">
                                              <a:latin typeface="Cambria Math" charset="0"/>
                                              <a:ea typeface="Nixie One" charset="0"/>
                                              <a:cs typeface="Nixie One" charset="0"/>
                                            </a:rPr>
                                            <m:t>,</m:t>
                                          </m:r>
                                          <m:r>
                                            <a:rPr lang="en-US" altLang="zh-CN" b="0" i="1">
                                              <a:latin typeface="Cambria Math" charset="0"/>
                                              <a:ea typeface="Nixie One" charset="0"/>
                                              <a:cs typeface="Nixie One" charset="0"/>
                                            </a:rPr>
                                            <m:t>𝑘</m:t>
                                          </m:r>
                                        </m:e>
                                        <m:sub>
                                          <m:r>
                                            <a:rPr lang="en-US" altLang="zh-CN" b="0" i="1">
                                              <a:latin typeface="Cambria Math" charset="0"/>
                                              <a:ea typeface="Nixie One" charset="0"/>
                                              <a:cs typeface="Nixie One" charset="0"/>
                                            </a:rPr>
                                            <m:t>𝑑</m:t>
                                          </m:r>
                                        </m:sub>
                                      </m:sSub>
                                    </m:sub>
                                  </m:sSub>
                                </m:e>
                              </m:d>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𝑦</m:t>
                                  </m:r>
                                </m:e>
                                <m:sub>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𝑖</m:t>
                                      </m:r>
                                      <m:r>
                                        <a:rPr lang="en-US" altLang="zh-CN" b="0" i="1">
                                          <a:latin typeface="Cambria Math" charset="0"/>
                                          <a:ea typeface="Nixie One" charset="0"/>
                                          <a:cs typeface="Nixie One" charset="0"/>
                                        </a:rPr>
                                        <m:t>,</m:t>
                                      </m:r>
                                      <m:r>
                                        <a:rPr lang="en-US" altLang="zh-CN" b="0" i="1">
                                          <a:latin typeface="Cambria Math" charset="0"/>
                                          <a:ea typeface="Nixie One" charset="0"/>
                                          <a:cs typeface="Nixie One" charset="0"/>
                                        </a:rPr>
                                        <m:t>𝑘</m:t>
                                      </m:r>
                                    </m:e>
                                    <m:sub>
                                      <m:r>
                                        <a:rPr lang="en-US" altLang="zh-CN" b="0" i="1">
                                          <a:latin typeface="Cambria Math" charset="0"/>
                                          <a:ea typeface="Nixie One" charset="0"/>
                                          <a:cs typeface="Nixie One" charset="0"/>
                                        </a:rPr>
                                        <m:t>𝑑</m:t>
                                      </m:r>
                                    </m:sub>
                                  </m:sSub>
                                </m:sub>
                              </m:sSub>
                            </m:e>
                            <m:sub/>
                          </m:sSub>
                        </m:e>
                      </m:nary>
                      <m:r>
                        <a:rPr lang="en-US" b="0" i="1">
                          <a:latin typeface="Cambria Math" charset="0"/>
                          <a:ea typeface="Nixie One" charset="0"/>
                          <a:cs typeface="Nixie One" charset="0"/>
                        </a:rPr>
                        <m:t> </m:t>
                      </m:r>
                    </m:oMath>
                  </m:oMathPara>
                </a14:m>
                <a:endParaRPr lang="en-US" dirty="0" smtClean="0">
                  <a:effectLst/>
                  <a:latin typeface="Nixie One" charset="0"/>
                  <a:ea typeface="Nixie One" charset="0"/>
                  <a:cs typeface="Nixie One" charset="0"/>
                </a:endParaRPr>
              </a:p>
              <a:p>
                <a:pPr algn="ctr">
                  <a:spcBef>
                    <a:spcPts val="600"/>
                  </a:spcBef>
                </a:pPr>
                <a:endParaRPr lang="en" dirty="0">
                  <a:latin typeface="Nixie One" charset="0"/>
                  <a:ea typeface="Nixie One" charset="0"/>
                  <a:cs typeface="Nixie One" charset="0"/>
                  <a:sym typeface="Nixie One"/>
                </a:endParaRPr>
              </a:p>
            </p:txBody>
          </p:sp>
        </mc:Choice>
        <mc:Fallback xmlns="">
          <p:sp>
            <p:nvSpPr>
              <p:cNvPr id="120" name="Shape 120"/>
              <p:cNvSpPr txBox="1">
                <a:spLocks noRot="1" noChangeAspect="1" noMove="1" noResize="1" noEditPoints="1" noAdjustHandles="1" noChangeArrowheads="1" noChangeShapeType="1" noTextEdit="1"/>
              </p:cNvSpPr>
              <p:nvPr/>
            </p:nvSpPr>
            <p:spPr>
              <a:xfrm>
                <a:off x="1155356" y="1651503"/>
                <a:ext cx="6486407" cy="3331041"/>
              </a:xfrm>
              <a:prstGeom prst="rect">
                <a:avLst/>
              </a:prstGeom>
              <a:blipFill rotWithShape="0">
                <a:blip r:embed="rId3"/>
                <a:stretch>
                  <a:fillRect l="-188"/>
                </a:stretch>
              </a:blipFill>
              <a:ln>
                <a:noFill/>
              </a:ln>
            </p:spPr>
            <p:txBody>
              <a:bodyPr/>
              <a:lstStyle/>
              <a:p>
                <a:r>
                  <a:rPr lang="en-US">
                    <a:noFill/>
                  </a:rPr>
                  <a:t> </a:t>
                </a:r>
              </a:p>
            </p:txBody>
          </p:sp>
        </mc:Fallback>
      </mc:AlternateContent>
      <p:sp>
        <p:nvSpPr>
          <p:cNvPr id="2" name="TextBox 1"/>
          <p:cNvSpPr txBox="1"/>
          <p:nvPr/>
        </p:nvSpPr>
        <p:spPr>
          <a:xfrm>
            <a:off x="4478694" y="1231641"/>
            <a:ext cx="184731" cy="307777"/>
          </a:xfrm>
          <a:prstGeom prst="rect">
            <a:avLst/>
          </a:prstGeom>
          <a:noFill/>
        </p:spPr>
        <p:txBody>
          <a:bodyPr wrap="none" rtlCol="0">
            <a:spAutoFit/>
          </a:bodyPr>
          <a:lstStyle/>
          <a:p>
            <a:endParaRPr lang="en-US" dirty="0"/>
          </a:p>
        </p:txBody>
      </p:sp>
      <p:sp>
        <p:nvSpPr>
          <p:cNvPr id="18" name="TextBox 17"/>
          <p:cNvSpPr txBox="1"/>
          <p:nvPr/>
        </p:nvSpPr>
        <p:spPr>
          <a:xfrm>
            <a:off x="307177" y="845020"/>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03</a:t>
            </a:r>
            <a:endParaRPr lang="en-US" sz="2000" b="1" dirty="0">
              <a:solidFill>
                <a:schemeClr val="bg1"/>
              </a:solidFill>
              <a:latin typeface="Roboto Slab" charset="0"/>
              <a:ea typeface="Roboto Slab" charset="0"/>
              <a:cs typeface="Roboto Slab" charset="0"/>
            </a:endParaRPr>
          </a:p>
        </p:txBody>
      </p:sp>
      <p:cxnSp>
        <p:nvCxnSpPr>
          <p:cNvPr id="15" name="Straight Connector 14"/>
          <p:cNvCxnSpPr/>
          <p:nvPr/>
        </p:nvCxnSpPr>
        <p:spPr>
          <a:xfrm>
            <a:off x="7760635" y="1745944"/>
            <a:ext cx="0" cy="3116425"/>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0050080"/>
      </p:ext>
    </p:extLst>
  </p:cSld>
  <p:clrMapOvr>
    <a:masterClrMapping/>
  </p:clrMapOvr>
  <p:transition spd="slow">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09264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5" y="530725"/>
            <a:ext cx="3208799" cy="1028700"/>
          </a:xfrm>
          <a:prstGeom prst="rect">
            <a:avLst/>
          </a:prstGeom>
        </p:spPr>
        <p:txBody>
          <a:bodyPr lIns="91425" tIns="91425" rIns="91425" bIns="91425" anchor="ctr" anchorCtr="0">
            <a:noAutofit/>
          </a:bodyPr>
          <a:lstStyle/>
          <a:p>
            <a:pPr lvl="0"/>
            <a:r>
              <a:rPr lang="zh-CN" altLang="en-US" dirty="0"/>
              <a:t>改进思路</a:t>
            </a:r>
          </a:p>
        </p:txBody>
      </p:sp>
      <mc:AlternateContent xmlns:mc="http://schemas.openxmlformats.org/markup-compatibility/2006" xmlns:a14="http://schemas.microsoft.com/office/drawing/2010/main">
        <mc:Choice Requires="a14">
          <p:sp>
            <p:nvSpPr>
              <p:cNvPr id="120" name="Shape 120"/>
              <p:cNvSpPr txBox="1"/>
              <p:nvPr/>
            </p:nvSpPr>
            <p:spPr>
              <a:xfrm>
                <a:off x="1155356" y="1651503"/>
                <a:ext cx="6486407" cy="3331041"/>
              </a:xfrm>
              <a:prstGeom prst="rect">
                <a:avLst/>
              </a:prstGeom>
              <a:noFill/>
              <a:ln>
                <a:noFill/>
              </a:ln>
            </p:spPr>
            <p:txBody>
              <a:bodyPr lIns="91425" tIns="91425" rIns="91425" bIns="91425" anchor="t" anchorCtr="0">
                <a:noAutofit/>
              </a:bodyPr>
              <a:lstStyle/>
              <a:p>
                <a:pPr marL="171450" indent="-171450">
                  <a:spcBef>
                    <a:spcPts val="600"/>
                  </a:spcBef>
                  <a:buFont typeface="Arial" charset="0"/>
                  <a:buChar char="•"/>
                </a:pPr>
                <a:r>
                  <a:rPr lang="zh-CN" altLang="en-US" dirty="0" smtClean="0">
                    <a:solidFill>
                      <a:srgbClr val="114454"/>
                    </a:solidFill>
                    <a:latin typeface="Nixie One" charset="0"/>
                    <a:ea typeface="Nixie One" charset="0"/>
                    <a:cs typeface="Nixie One" charset="0"/>
                    <a:sym typeface="Nixie One"/>
                  </a:rPr>
                  <a:t>选择</a:t>
                </a:r>
                <a14:m>
                  <m:oMath xmlns:m="http://schemas.openxmlformats.org/officeDocument/2006/math">
                    <m:sSub>
                      <m:sSubPr>
                        <m:ctrlPr>
                          <a:rPr lang="en-US" altLang="zh-CN" i="1" smtClean="0">
                            <a:solidFill>
                              <a:srgbClr val="114454"/>
                            </a:solidFill>
                            <a:latin typeface="Cambria Math" charset="0"/>
                            <a:ea typeface="Nixie One" charset="0"/>
                            <a:cs typeface="Nixie One" charset="0"/>
                            <a:sym typeface="Nixie One"/>
                          </a:rPr>
                        </m:ctrlPr>
                      </m:sSubPr>
                      <m:e>
                        <m:r>
                          <a:rPr lang="en-US" altLang="zh-CN" b="0" i="1" smtClean="0">
                            <a:solidFill>
                              <a:srgbClr val="114454"/>
                            </a:solidFill>
                            <a:latin typeface="Cambria Math" charset="0"/>
                            <a:ea typeface="Nixie One" charset="0"/>
                            <a:cs typeface="Nixie One" charset="0"/>
                            <a:sym typeface="Nixie One"/>
                          </a:rPr>
                          <m:t>𝑁</m:t>
                        </m:r>
                      </m:e>
                      <m:sub>
                        <m:r>
                          <a:rPr lang="en-US" altLang="zh-CN" b="0" i="1" smtClean="0">
                            <a:solidFill>
                              <a:srgbClr val="114454"/>
                            </a:solidFill>
                            <a:latin typeface="Cambria Math" charset="0"/>
                            <a:ea typeface="Nixie One" charset="0"/>
                            <a:cs typeface="Nixie One" charset="0"/>
                            <a:sym typeface="Nixie One"/>
                          </a:rPr>
                          <m:t>𝑘</m:t>
                        </m:r>
                      </m:sub>
                    </m:sSub>
                    <m:d>
                      <m:dPr>
                        <m:ctrlPr>
                          <a:rPr lang="en-US" altLang="zh-CN" i="1" smtClean="0">
                            <a:solidFill>
                              <a:srgbClr val="114454"/>
                            </a:solidFill>
                            <a:latin typeface="Cambria Math" charset="0"/>
                            <a:ea typeface="Nixie One" charset="0"/>
                            <a:cs typeface="Nixie One" charset="0"/>
                            <a:sym typeface="Nixie One"/>
                          </a:rPr>
                        </m:ctrlPr>
                      </m:dPr>
                      <m:e>
                        <m:r>
                          <a:rPr lang="en-US" altLang="zh-CN" b="0" i="1" smtClean="0">
                            <a:solidFill>
                              <a:srgbClr val="114454"/>
                            </a:solidFill>
                            <a:latin typeface="Cambria Math" charset="0"/>
                            <a:ea typeface="Nixie One" charset="0"/>
                            <a:cs typeface="Nixie One" charset="0"/>
                            <a:sym typeface="Nixie One"/>
                          </a:rPr>
                          <m:t>𝑥</m:t>
                        </m:r>
                      </m:e>
                    </m:d>
                    <m:r>
                      <a:rPr lang="en-US" altLang="zh-CN" b="0" i="1" smtClean="0">
                        <a:solidFill>
                          <a:srgbClr val="114454"/>
                        </a:solidFill>
                        <a:latin typeface="Cambria Math" charset="0"/>
                        <a:ea typeface="Nixie One" charset="0"/>
                        <a:cs typeface="Nixie One" charset="0"/>
                        <a:sym typeface="Nixie One"/>
                      </a:rPr>
                      <m:t>≥2</m:t>
                    </m:r>
                    <m:r>
                      <a:rPr lang="en-US" altLang="zh-CN" b="0" i="1" smtClean="0">
                        <a:solidFill>
                          <a:srgbClr val="114454"/>
                        </a:solidFill>
                        <a:latin typeface="Cambria Math" charset="0"/>
                        <a:ea typeface="Nixie One" charset="0"/>
                        <a:cs typeface="Nixie One" charset="0"/>
                        <a:sym typeface="Nixie One"/>
                      </a:rPr>
                      <m:t>𝑘</m:t>
                    </m:r>
                  </m:oMath>
                </a14:m>
                <a:r>
                  <a:rPr lang="en-US" dirty="0" smtClean="0">
                    <a:solidFill>
                      <a:srgbClr val="114454"/>
                    </a:solidFill>
                    <a:latin typeface="Nixie One" charset="0"/>
                    <a:ea typeface="Nixie One" charset="0"/>
                    <a:cs typeface="Nixie One" charset="0"/>
                    <a:sym typeface="Nixie One"/>
                  </a:rPr>
                  <a:t> </a:t>
                </a:r>
                <a:r>
                  <a:rPr lang="zh-CN" altLang="en-US" dirty="0" smtClean="0">
                    <a:solidFill>
                      <a:srgbClr val="114454"/>
                    </a:solidFill>
                    <a:latin typeface="Nixie One" charset="0"/>
                    <a:ea typeface="Nixie One" charset="0"/>
                    <a:cs typeface="Nixie One" charset="0"/>
                    <a:sym typeface="Nixie One"/>
                  </a:rPr>
                  <a:t>的点作为</a:t>
                </a:r>
                <a:r>
                  <a:rPr lang="en-US" altLang="zh-CN" dirty="0" smtClean="0">
                    <a:solidFill>
                      <a:srgbClr val="114454"/>
                    </a:solidFill>
                    <a:latin typeface="Nixie One" charset="0"/>
                    <a:ea typeface="Nixie One" charset="0"/>
                    <a:cs typeface="Nixie One" charset="0"/>
                    <a:sym typeface="Nixie One"/>
                  </a:rPr>
                  <a:t>hub</a:t>
                </a:r>
                <a:r>
                  <a:rPr lang="zh-CN" altLang="en-US" dirty="0" smtClean="0">
                    <a:solidFill>
                      <a:srgbClr val="114454"/>
                    </a:solidFill>
                    <a:latin typeface="Nixie One" charset="0"/>
                    <a:ea typeface="Nixie One" charset="0"/>
                    <a:cs typeface="Nixie One" charset="0"/>
                    <a:sym typeface="Nixie One"/>
                  </a:rPr>
                  <a:t>，记为</a:t>
                </a:r>
                <a:r>
                  <a:rPr lang="en-US" altLang="zh-CN" dirty="0" smtClean="0">
                    <a:latin typeface="Nixie One" charset="0"/>
                    <a:ea typeface="Nixie One" charset="0"/>
                    <a:cs typeface="Nixie One" charset="0"/>
                    <a:sym typeface="Nixie One"/>
                  </a:rPr>
                  <a:t> </a:t>
                </a:r>
                <a14:m>
                  <m:oMath xmlns:m="http://schemas.openxmlformats.org/officeDocument/2006/math">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𝑥</m:t>
                        </m:r>
                      </m:e>
                      <m:sub>
                        <m:r>
                          <a:rPr lang="en-US" b="0" i="1">
                            <a:latin typeface="Cambria Math" charset="0"/>
                            <a:ea typeface="Nixie One" charset="0"/>
                            <a:cs typeface="Nixie One" charset="0"/>
                          </a:rPr>
                          <m:t>𝑖</m:t>
                        </m:r>
                      </m:sub>
                    </m:sSub>
                    <m:r>
                      <a:rPr lang="en-US" b="0" i="1">
                        <a:latin typeface="Cambria Math" charset="0"/>
                        <a:ea typeface="Nixie One" charset="0"/>
                        <a:cs typeface="Nixie One" charset="0"/>
                      </a:rPr>
                      <m:t>(</m:t>
                    </m:r>
                    <m:r>
                      <a:rPr lang="en-US" b="0" i="1">
                        <a:latin typeface="Cambria Math" charset="0"/>
                        <a:ea typeface="Nixie One" charset="0"/>
                        <a:cs typeface="Nixie One" charset="0"/>
                      </a:rPr>
                      <m:t>𝑖</m:t>
                    </m:r>
                    <m:r>
                      <a:rPr lang="en-US" b="0" i="1">
                        <a:latin typeface="Cambria Math" charset="0"/>
                        <a:ea typeface="Nixie One" charset="0"/>
                        <a:cs typeface="Nixie One" charset="0"/>
                      </a:rPr>
                      <m:t>=1,2…</m:t>
                    </m:r>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𝑛</m:t>
                        </m:r>
                      </m:e>
                      <m:sub>
                        <m:r>
                          <a:rPr lang="en-US" b="0" i="1">
                            <a:latin typeface="Cambria Math" charset="0"/>
                            <a:ea typeface="Nixie One" charset="0"/>
                            <a:cs typeface="Nixie One" charset="0"/>
                          </a:rPr>
                          <m:t>h</m:t>
                        </m:r>
                      </m:sub>
                    </m:sSub>
                    <m:r>
                      <a:rPr lang="en-US" b="0" i="1">
                        <a:latin typeface="Cambria Math" charset="0"/>
                        <a:ea typeface="Nixie One" charset="0"/>
                        <a:cs typeface="Nixie One" charset="0"/>
                      </a:rPr>
                      <m:t>)</m:t>
                    </m:r>
                  </m:oMath>
                </a14:m>
                <a:r>
                  <a:rPr lang="en-US" dirty="0">
                    <a:effectLst/>
                    <a:latin typeface="Nixie One" charset="0"/>
                    <a:ea typeface="Nixie One" charset="0"/>
                    <a:cs typeface="Nixie One" charset="0"/>
                  </a:rPr>
                  <a:t> </a:t>
                </a:r>
                <a:r>
                  <a:rPr lang="zh-CN" altLang="en-US" dirty="0" smtClean="0">
                    <a:effectLst/>
                    <a:latin typeface="Nixie One" charset="0"/>
                    <a:ea typeface="Nixie One" charset="0"/>
                    <a:cs typeface="Nixie One" charset="0"/>
                  </a:rPr>
                  <a:t>并将其逆近邻集记为 </a:t>
                </a:r>
                <a14:m>
                  <m:oMath xmlns:m="http://schemas.openxmlformats.org/officeDocument/2006/math">
                    <m:sSub>
                      <m:sSubPr>
                        <m:ctrlPr>
                          <a:rPr lang="en-US" altLang="zh-CN" i="1" smtClean="0">
                            <a:effectLst/>
                            <a:latin typeface="Cambria Math" charset="0"/>
                            <a:ea typeface="Nixie One" charset="0"/>
                            <a:cs typeface="Nixie One" charset="0"/>
                          </a:rPr>
                        </m:ctrlPr>
                      </m:sSubPr>
                      <m:e>
                        <m:r>
                          <a:rPr lang="en-US" altLang="zh-CN" b="0" i="1" smtClean="0">
                            <a:effectLst/>
                            <a:latin typeface="Cambria Math" charset="0"/>
                            <a:ea typeface="Nixie One" charset="0"/>
                            <a:cs typeface="Nixie One" charset="0"/>
                          </a:rPr>
                          <m:t>𝑦</m:t>
                        </m:r>
                      </m:e>
                      <m:sub>
                        <m:r>
                          <a:rPr lang="en-US" altLang="zh-CN" b="0" i="1" smtClean="0">
                            <a:effectLst/>
                            <a:latin typeface="Cambria Math" charset="0"/>
                            <a:ea typeface="Nixie One" charset="0"/>
                            <a:cs typeface="Nixie One" charset="0"/>
                          </a:rPr>
                          <m:t>𝑖</m:t>
                        </m:r>
                      </m:sub>
                    </m:sSub>
                  </m:oMath>
                </a14:m>
                <a:endParaRPr lang="en-US" altLang="zh-CN" dirty="0" smtClean="0">
                  <a:effectLst/>
                  <a:latin typeface="Nixie One" charset="0"/>
                  <a:ea typeface="Nixie One" charset="0"/>
                  <a:cs typeface="Nixie One" charset="0"/>
                </a:endParaRPr>
              </a:p>
              <a:p>
                <a:pPr marL="171450" indent="-171450">
                  <a:spcBef>
                    <a:spcPts val="600"/>
                  </a:spcBef>
                  <a:buFont typeface="Arial" charset="0"/>
                  <a:buChar char="•"/>
                </a:pPr>
                <a:r>
                  <a:rPr lang="zh-CN" altLang="en-US" dirty="0" smtClean="0">
                    <a:latin typeface="Nixie One" charset="0"/>
                    <a:ea typeface="Nixie One" charset="0"/>
                    <a:cs typeface="Nixie One" charset="0"/>
                  </a:rPr>
                  <a:t>计算</a:t>
                </a:r>
                <a:r>
                  <a:rPr lang="en-US" altLang="zh-CN" dirty="0" smtClean="0">
                    <a:latin typeface="Nixie One" charset="0"/>
                    <a:ea typeface="Nixie One" charset="0"/>
                    <a:cs typeface="Nixie One" charset="0"/>
                  </a:rPr>
                  <a:t>hub </a:t>
                </a:r>
                <a14:m>
                  <m:oMath xmlns:m="http://schemas.openxmlformats.org/officeDocument/2006/math">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𝑥</m:t>
                        </m:r>
                      </m:e>
                      <m:sub>
                        <m:r>
                          <a:rPr lang="en-US" b="0" i="1">
                            <a:latin typeface="Cambria Math" charset="0"/>
                            <a:ea typeface="Nixie One" charset="0"/>
                            <a:cs typeface="Nixie One" charset="0"/>
                          </a:rPr>
                          <m:t>𝑖</m:t>
                        </m:r>
                      </m:sub>
                    </m:sSub>
                  </m:oMath>
                </a14:m>
                <a:r>
                  <a:rPr lang="en-US" i="1" dirty="0" smtClean="0">
                    <a:solidFill>
                      <a:srgbClr val="114454"/>
                    </a:solidFill>
                    <a:highlight>
                      <a:srgbClr val="EFEFEF"/>
                    </a:highlight>
                    <a:latin typeface="Nixie One" charset="0"/>
                    <a:ea typeface="Nixie One" charset="0"/>
                    <a:cs typeface="Nixie One" charset="0"/>
                    <a:sym typeface="Nixie One"/>
                  </a:rPr>
                  <a:t> </a:t>
                </a:r>
                <a:r>
                  <a:rPr lang="en-US" dirty="0">
                    <a:latin typeface="Nixie One" charset="0"/>
                    <a:ea typeface="Nixie One" charset="0"/>
                    <a:cs typeface="Nixie One" charset="0"/>
                    <a:sym typeface="Nixie One"/>
                  </a:rPr>
                  <a:t> </a:t>
                </a:r>
                <a:r>
                  <a:rPr lang="zh-CN" altLang="en-US" dirty="0" smtClean="0">
                    <a:latin typeface="Nixie One" charset="0"/>
                    <a:ea typeface="Nixie One" charset="0"/>
                    <a:cs typeface="Nixie One" charset="0"/>
                    <a:sym typeface="Nixie One"/>
                  </a:rPr>
                  <a:t>的每一维度与其逆近邻的偏差，</a:t>
                </a:r>
                <a14:m>
                  <m:oMath xmlns:m="http://schemas.openxmlformats.org/officeDocument/2006/math">
                    <m:r>
                      <a:rPr lang="en-US" b="0" i="1">
                        <a:latin typeface="Cambria Math" charset="0"/>
                        <a:ea typeface="Nixie One" charset="0"/>
                        <a:cs typeface="Nixie One" charset="0"/>
                      </a:rPr>
                      <m:t> </m:t>
                    </m:r>
                    <m:r>
                      <a:rPr lang="zh-CN" altLang="en-US" b="0" i="1" smtClean="0">
                        <a:latin typeface="Cambria Math" charset="0"/>
                        <a:ea typeface="Nixie One" charset="0"/>
                        <a:cs typeface="Nixie One" charset="0"/>
                      </a:rPr>
                      <m:t>及其</m:t>
                    </m:r>
                  </m:oMath>
                </a14:m>
                <a:r>
                  <a:rPr lang="zh-CN" altLang="en-US" dirty="0" smtClean="0">
                    <a:latin typeface="Nixie One" charset="0"/>
                    <a:ea typeface="Nixie One" charset="0"/>
                    <a:cs typeface="Nixie One" charset="0"/>
                    <a:sym typeface="Nixie One"/>
                  </a:rPr>
                  <a:t>均</a:t>
                </a:r>
                <a:r>
                  <a:rPr lang="zh-CN" altLang="en-US" dirty="0">
                    <a:latin typeface="Nixie One" charset="0"/>
                    <a:ea typeface="Nixie One" charset="0"/>
                    <a:cs typeface="Nixie One" charset="0"/>
                    <a:sym typeface="Nixie One"/>
                  </a:rPr>
                  <a:t>值</a:t>
                </a:r>
                <a14:m>
                  <m:oMath xmlns:m="http://schemas.openxmlformats.org/officeDocument/2006/math">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𝜇</m:t>
                        </m:r>
                      </m:e>
                      <m:sub>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𝑒𝑟𝑟</m:t>
                            </m:r>
                          </m:e>
                          <m:sub>
                            <m:r>
                              <a:rPr lang="en-US" altLang="zh-CN" b="0" i="1">
                                <a:latin typeface="Cambria Math" charset="0"/>
                                <a:ea typeface="Nixie One" charset="0"/>
                                <a:cs typeface="Nixie One" charset="0"/>
                              </a:rPr>
                              <m:t>𝑖</m:t>
                            </m:r>
                            <m:r>
                              <a:rPr lang="en-US" altLang="zh-CN" b="0" i="1">
                                <a:latin typeface="Cambria Math" charset="0"/>
                                <a:ea typeface="Nixie One" charset="0"/>
                                <a:cs typeface="Nixie One" charset="0"/>
                              </a:rPr>
                              <m:t>,</m:t>
                            </m:r>
                            <m:r>
                              <a:rPr lang="en-US" altLang="zh-CN" b="0" i="1">
                                <a:latin typeface="Cambria Math" charset="0"/>
                                <a:ea typeface="Nixie One" charset="0"/>
                                <a:cs typeface="Nixie One" charset="0"/>
                              </a:rPr>
                              <m:t>𝑑</m:t>
                            </m:r>
                          </m:sub>
                        </m:sSub>
                      </m:sub>
                    </m:sSub>
                  </m:oMath>
                </a14:m>
                <a:r>
                  <a:rPr lang="zh-CN" altLang="en-US" dirty="0">
                    <a:latin typeface="Nixie One" charset="0"/>
                    <a:ea typeface="Nixie One" charset="0"/>
                    <a:cs typeface="Nixie One" charset="0"/>
                    <a:sym typeface="Nixie One"/>
                  </a:rPr>
                  <a:t>和标准差</a:t>
                </a:r>
                <a14:m>
                  <m:oMath xmlns:m="http://schemas.openxmlformats.org/officeDocument/2006/math">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𝜎</m:t>
                        </m:r>
                      </m:e>
                      <m:sub>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𝑒𝑟𝑟</m:t>
                            </m:r>
                          </m:e>
                          <m:sub>
                            <m:r>
                              <a:rPr lang="en-US" b="0" i="1">
                                <a:latin typeface="Cambria Math" charset="0"/>
                                <a:ea typeface="Nixie One" charset="0"/>
                                <a:cs typeface="Nixie One" charset="0"/>
                              </a:rPr>
                              <m:t>𝑖</m:t>
                            </m:r>
                            <m:r>
                              <a:rPr lang="en-US" b="0" i="1">
                                <a:latin typeface="Cambria Math" charset="0"/>
                                <a:ea typeface="Nixie One" charset="0"/>
                                <a:cs typeface="Nixie One" charset="0"/>
                              </a:rPr>
                              <m:t>,</m:t>
                            </m:r>
                            <m:r>
                              <a:rPr lang="en-US" b="0" i="1">
                                <a:latin typeface="Cambria Math" charset="0"/>
                                <a:ea typeface="Nixie One" charset="0"/>
                                <a:cs typeface="Nixie One" charset="0"/>
                              </a:rPr>
                              <m:t>𝑑</m:t>
                            </m:r>
                          </m:sub>
                        </m:sSub>
                      </m:sub>
                    </m:sSub>
                  </m:oMath>
                </a14:m>
                <a:endParaRPr lang="zh-CN" altLang="en-US" i="1" dirty="0" smtClean="0">
                  <a:latin typeface="Nixie One" charset="0"/>
                  <a:ea typeface="Nixie One" charset="0"/>
                  <a:cs typeface="Nixie One" charset="0"/>
                </a:endParaRPr>
              </a:p>
              <a:p>
                <a:pPr algn="ctr">
                  <a:spcBef>
                    <a:spcPts val="600"/>
                  </a:spcBef>
                </a:pPr>
                <a14:m>
                  <m:oMathPara xmlns:m="http://schemas.openxmlformats.org/officeDocument/2006/math">
                    <m:oMathParaPr>
                      <m:jc m:val="centerGroup"/>
                    </m:oMathParaPr>
                    <m:oMath xmlns:m="http://schemas.openxmlformats.org/officeDocument/2006/math">
                      <m:r>
                        <a:rPr lang="en-US" b="0" i="1">
                          <a:latin typeface="Cambria Math" charset="0"/>
                          <a:ea typeface="Nixie One" charset="0"/>
                          <a:cs typeface="Nixie One" charset="0"/>
                        </a:rPr>
                        <m:t>𝑒𝑟𝑟𝑜𝑟</m:t>
                      </m:r>
                      <m:d>
                        <m:dPr>
                          <m:ctrlPr>
                            <a:rPr lang="en-US" i="1">
                              <a:latin typeface="Cambria Math" charset="0"/>
                              <a:ea typeface="Nixie One" charset="0"/>
                              <a:cs typeface="Nixie One" charset="0"/>
                            </a:rPr>
                          </m:ctrlPr>
                        </m:dPr>
                        <m:e>
                          <m:sSub>
                            <m:sSubPr>
                              <m:ctrlPr>
                                <a:rPr lang="en-US" i="1" smtClean="0">
                                  <a:latin typeface="Cambria Math" charset="0"/>
                                  <a:ea typeface="Nixie One" charset="0"/>
                                  <a:cs typeface="Nixie One" charset="0"/>
                                </a:rPr>
                              </m:ctrlPr>
                            </m:sSubPr>
                            <m:e>
                              <m:r>
                                <a:rPr lang="en-US" b="0" i="1">
                                  <a:latin typeface="Cambria Math" charset="0"/>
                                  <a:ea typeface="Nixie One" charset="0"/>
                                  <a:cs typeface="Nixie One" charset="0"/>
                                </a:rPr>
                                <m:t>𝑥</m:t>
                              </m:r>
                            </m:e>
                            <m:sub>
                              <m:sSub>
                                <m:sSubPr>
                                  <m:ctrlPr>
                                    <a:rPr lang="en-US" i="1" smtClean="0">
                                      <a:latin typeface="Cambria Math" charset="0"/>
                                      <a:ea typeface="Nixie One" charset="0"/>
                                      <a:cs typeface="Nixie One" charset="0"/>
                                    </a:rPr>
                                  </m:ctrlPr>
                                </m:sSubPr>
                                <m:e>
                                  <m:r>
                                    <a:rPr lang="en-US" b="0" i="1" smtClean="0">
                                      <a:latin typeface="Cambria Math" charset="0"/>
                                      <a:ea typeface="Nixie One" charset="0"/>
                                      <a:cs typeface="Nixie One" charset="0"/>
                                    </a:rPr>
                                    <m:t>𝑖</m:t>
                                  </m:r>
                                </m:e>
                                <m:sub>
                                  <m:r>
                                    <a:rPr lang="en-US" b="0" i="1" smtClean="0">
                                      <a:latin typeface="Cambria Math" charset="0"/>
                                      <a:ea typeface="Nixie One" charset="0"/>
                                      <a:cs typeface="Nixie One" charset="0"/>
                                    </a:rPr>
                                    <m:t>𝑑</m:t>
                                  </m:r>
                                </m:sub>
                              </m:sSub>
                            </m:sub>
                          </m:sSub>
                          <m:r>
                            <a:rPr lang="en-US" b="0" i="1" smtClean="0">
                              <a:latin typeface="Cambria Math" charset="0"/>
                              <a:ea typeface="Nixie One" charset="0"/>
                              <a:cs typeface="Nixie One" charset="0"/>
                            </a:rPr>
                            <m:t>,</m:t>
                          </m:r>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𝑦</m:t>
                              </m:r>
                            </m:e>
                            <m:sub>
                              <m:sSub>
                                <m:sSubPr>
                                  <m:ctrlPr>
                                    <a:rPr lang="en-US" altLang="zh-CN" i="1" smtClean="0">
                                      <a:latin typeface="Cambria Math" charset="0"/>
                                      <a:ea typeface="Nixie One" charset="0"/>
                                      <a:cs typeface="Nixie One" charset="0"/>
                                    </a:rPr>
                                  </m:ctrlPr>
                                </m:sSubPr>
                                <m:e>
                                  <m:r>
                                    <a:rPr lang="en-US" altLang="zh-CN" b="0" i="1">
                                      <a:latin typeface="Cambria Math" charset="0"/>
                                      <a:ea typeface="Nixie One" charset="0"/>
                                      <a:cs typeface="Nixie One" charset="0"/>
                                    </a:rPr>
                                    <m:t>𝑖</m:t>
                                  </m:r>
                                  <m:r>
                                    <a:rPr lang="en-US" altLang="zh-CN" b="0" i="1">
                                      <a:latin typeface="Cambria Math" charset="0"/>
                                      <a:ea typeface="Nixie One" charset="0"/>
                                      <a:cs typeface="Nixie One" charset="0"/>
                                    </a:rPr>
                                    <m:t>,</m:t>
                                  </m:r>
                                  <m:r>
                                    <a:rPr lang="en-US" altLang="zh-CN" b="0" i="1">
                                      <a:latin typeface="Cambria Math" charset="0"/>
                                      <a:ea typeface="Nixie One" charset="0"/>
                                      <a:cs typeface="Nixie One" charset="0"/>
                                    </a:rPr>
                                    <m:t>𝑘</m:t>
                                  </m:r>
                                </m:e>
                                <m:sub>
                                  <m:r>
                                    <a:rPr lang="en-US" altLang="zh-CN" b="0" i="1" smtClean="0">
                                      <a:latin typeface="Cambria Math" charset="0"/>
                                      <a:ea typeface="Nixie One" charset="0"/>
                                      <a:cs typeface="Nixie One" charset="0"/>
                                    </a:rPr>
                                    <m:t>𝑑</m:t>
                                  </m:r>
                                </m:sub>
                              </m:sSub>
                            </m:sub>
                          </m:sSub>
                        </m:e>
                      </m:d>
                      <m:r>
                        <a:rPr lang="en-US" b="0" i="1">
                          <a:latin typeface="Cambria Math" charset="0"/>
                          <a:ea typeface="Nixie One" charset="0"/>
                          <a:cs typeface="Nixie One" charset="0"/>
                        </a:rPr>
                        <m:t>=</m:t>
                      </m:r>
                      <m:d>
                        <m:dPr>
                          <m:begChr m:val="|"/>
                          <m:endChr m:val="|"/>
                          <m:ctrlPr>
                            <a:rPr lang="en-US" i="1">
                              <a:latin typeface="Cambria Math" charset="0"/>
                              <a:ea typeface="Nixie One" charset="0"/>
                              <a:cs typeface="Nixie One" charset="0"/>
                            </a:rPr>
                          </m:ctrlPr>
                        </m:dPr>
                        <m:e>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𝑥</m:t>
                              </m:r>
                            </m:e>
                            <m:sub>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𝑖</m:t>
                                  </m:r>
                                </m:e>
                                <m:sub>
                                  <m:r>
                                    <a:rPr lang="en-US" b="0" i="1">
                                      <a:latin typeface="Cambria Math" charset="0"/>
                                      <a:ea typeface="Nixie One" charset="0"/>
                                      <a:cs typeface="Nixie One" charset="0"/>
                                    </a:rPr>
                                    <m:t>𝑑</m:t>
                                  </m:r>
                                </m:sub>
                              </m:sSub>
                            </m:sub>
                          </m:sSub>
                          <m:r>
                            <a:rPr lang="en-US" b="0" i="1">
                              <a:latin typeface="Cambria Math" charset="0"/>
                              <a:ea typeface="Nixie One" charset="0"/>
                              <a:cs typeface="Nixie One" charset="0"/>
                            </a:rPr>
                            <m:t>−</m:t>
                          </m:r>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𝑦</m:t>
                              </m:r>
                            </m:e>
                            <m:sub>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𝑖</m:t>
                                  </m:r>
                                  <m:r>
                                    <a:rPr lang="en-US" altLang="zh-CN" b="0" i="1">
                                      <a:latin typeface="Cambria Math" charset="0"/>
                                      <a:ea typeface="Nixie One" charset="0"/>
                                      <a:cs typeface="Nixie One" charset="0"/>
                                    </a:rPr>
                                    <m:t>,</m:t>
                                  </m:r>
                                  <m:r>
                                    <a:rPr lang="en-US" altLang="zh-CN" b="0" i="1">
                                      <a:latin typeface="Cambria Math" charset="0"/>
                                      <a:ea typeface="Nixie One" charset="0"/>
                                      <a:cs typeface="Nixie One" charset="0"/>
                                    </a:rPr>
                                    <m:t>𝑘</m:t>
                                  </m:r>
                                </m:e>
                                <m:sub>
                                  <m:r>
                                    <a:rPr lang="en-US" altLang="zh-CN" b="0" i="1">
                                      <a:latin typeface="Cambria Math" charset="0"/>
                                      <a:ea typeface="Nixie One" charset="0"/>
                                      <a:cs typeface="Nixie One" charset="0"/>
                                    </a:rPr>
                                    <m:t>𝑑</m:t>
                                  </m:r>
                                </m:sub>
                              </m:sSub>
                            </m:sub>
                          </m:sSub>
                        </m:e>
                      </m:d>
                    </m:oMath>
                  </m:oMathPara>
                </a14:m>
                <a:endParaRPr lang="zh-CN" altLang="en-US" dirty="0" smtClean="0">
                  <a:effectLst/>
                  <a:latin typeface="Nixie One" charset="0"/>
                  <a:ea typeface="Nixie One" charset="0"/>
                  <a:cs typeface="Nixie One" charset="0"/>
                </a:endParaRPr>
              </a:p>
              <a:p>
                <a:pPr marL="171450" indent="-171450">
                  <a:spcBef>
                    <a:spcPts val="600"/>
                  </a:spcBef>
                  <a:buFont typeface="Arial" charset="0"/>
                  <a:buChar char="•"/>
                </a:pPr>
                <a:r>
                  <a:rPr lang="zh-CN" altLang="en-US" dirty="0" smtClean="0">
                    <a:latin typeface="Nixie One" charset="0"/>
                    <a:ea typeface="Nixie One" charset="0"/>
                    <a:cs typeface="Nixie One" charset="0"/>
                    <a:sym typeface="Nixie One"/>
                  </a:rPr>
                  <a:t>偏差正则化，计算该维度下逆近邻权重</a:t>
                </a:r>
                <a:endParaRPr lang="en-US" altLang="zh-CN" dirty="0" smtClean="0">
                  <a:latin typeface="Nixie One" charset="0"/>
                  <a:ea typeface="Nixie One" charset="0"/>
                  <a:cs typeface="Nixie One" charset="0"/>
                  <a:sym typeface="Nixie One"/>
                </a:endParaRPr>
              </a:p>
              <a:p>
                <a:pPr algn="ctr">
                  <a:spcBef>
                    <a:spcPts val="600"/>
                  </a:spcBef>
                </a:pPr>
                <a14:m>
                  <m:oMath xmlns:m="http://schemas.openxmlformats.org/officeDocument/2006/math">
                    <m:r>
                      <a:rPr lang="en-US" b="0" i="1">
                        <a:latin typeface="Cambria Math" charset="0"/>
                        <a:ea typeface="Nixie One" charset="0"/>
                        <a:cs typeface="Nixie One" charset="0"/>
                      </a:rPr>
                      <m:t>𝑒𝑟𝑟</m:t>
                    </m:r>
                    <m:d>
                      <m:dPr>
                        <m:ctrlPr>
                          <a:rPr lang="en-US" i="1">
                            <a:latin typeface="Cambria Math" charset="0"/>
                            <a:ea typeface="Nixie One" charset="0"/>
                            <a:cs typeface="Nixie One" charset="0"/>
                          </a:rPr>
                        </m:ctrlPr>
                      </m:dPr>
                      <m:e>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𝑦</m:t>
                            </m:r>
                          </m:e>
                          <m:sub>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𝑖</m:t>
                                </m:r>
                                <m:r>
                                  <a:rPr lang="en-US" altLang="zh-CN" b="0" i="1">
                                    <a:latin typeface="Cambria Math" charset="0"/>
                                    <a:ea typeface="Nixie One" charset="0"/>
                                    <a:cs typeface="Nixie One" charset="0"/>
                                  </a:rPr>
                                  <m:t>,</m:t>
                                </m:r>
                                <m:r>
                                  <a:rPr lang="en-US" altLang="zh-CN" b="0" i="1">
                                    <a:latin typeface="Cambria Math" charset="0"/>
                                    <a:ea typeface="Nixie One" charset="0"/>
                                    <a:cs typeface="Nixie One" charset="0"/>
                                  </a:rPr>
                                  <m:t>𝑘</m:t>
                                </m:r>
                              </m:e>
                              <m:sub>
                                <m:r>
                                  <a:rPr lang="en-US" altLang="zh-CN" b="0" i="1">
                                    <a:latin typeface="Cambria Math" charset="0"/>
                                    <a:ea typeface="Nixie One" charset="0"/>
                                    <a:cs typeface="Nixie One" charset="0"/>
                                  </a:rPr>
                                  <m:t>𝑑</m:t>
                                </m:r>
                              </m:sub>
                            </m:sSub>
                          </m:sub>
                        </m:sSub>
                      </m:e>
                    </m:d>
                    <m:r>
                      <a:rPr lang="en-US" b="0" i="1">
                        <a:latin typeface="Cambria Math" charset="0"/>
                        <a:ea typeface="Nixie One" charset="0"/>
                        <a:cs typeface="Nixie One" charset="0"/>
                      </a:rPr>
                      <m:t>=</m:t>
                    </m:r>
                    <m:f>
                      <m:fPr>
                        <m:ctrlPr>
                          <a:rPr lang="en-US" i="1">
                            <a:latin typeface="Cambria Math" charset="0"/>
                            <a:ea typeface="Nixie One" charset="0"/>
                            <a:cs typeface="Nixie One" charset="0"/>
                          </a:rPr>
                        </m:ctrlPr>
                      </m:fPr>
                      <m:num>
                        <m:r>
                          <a:rPr lang="en-US" b="0" i="1">
                            <a:latin typeface="Cambria Math" charset="0"/>
                            <a:ea typeface="Nixie One" charset="0"/>
                            <a:cs typeface="Nixie One" charset="0"/>
                          </a:rPr>
                          <m:t>𝑒𝑟𝑟𝑜𝑟</m:t>
                        </m:r>
                        <m:d>
                          <m:dPr>
                            <m:ctrlPr>
                              <a:rPr lang="en-US" i="1">
                                <a:latin typeface="Cambria Math" charset="0"/>
                                <a:ea typeface="Nixie One" charset="0"/>
                                <a:cs typeface="Nixie One" charset="0"/>
                              </a:rPr>
                            </m:ctrlPr>
                          </m:dPr>
                          <m:e>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𝑦</m:t>
                                </m:r>
                              </m:e>
                              <m:sub>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𝑖</m:t>
                                    </m:r>
                                    <m:r>
                                      <a:rPr lang="en-US" altLang="zh-CN" b="0" i="1">
                                        <a:latin typeface="Cambria Math" charset="0"/>
                                        <a:ea typeface="Nixie One" charset="0"/>
                                        <a:cs typeface="Nixie One" charset="0"/>
                                      </a:rPr>
                                      <m:t>,</m:t>
                                    </m:r>
                                    <m:r>
                                      <a:rPr lang="en-US" altLang="zh-CN" b="0" i="1">
                                        <a:latin typeface="Cambria Math" charset="0"/>
                                        <a:ea typeface="Nixie One" charset="0"/>
                                        <a:cs typeface="Nixie One" charset="0"/>
                                      </a:rPr>
                                      <m:t>𝑘</m:t>
                                    </m:r>
                                  </m:e>
                                  <m:sub>
                                    <m:r>
                                      <a:rPr lang="en-US" altLang="zh-CN" b="0" i="1">
                                        <a:latin typeface="Cambria Math" charset="0"/>
                                        <a:ea typeface="Nixie One" charset="0"/>
                                        <a:cs typeface="Nixie One" charset="0"/>
                                      </a:rPr>
                                      <m:t>𝑑</m:t>
                                    </m:r>
                                  </m:sub>
                                </m:sSub>
                              </m:sub>
                            </m:sSub>
                          </m:e>
                        </m:d>
                        <m:r>
                          <a:rPr lang="en-US" b="0" i="1">
                            <a:latin typeface="Cambria Math" charset="0"/>
                            <a:ea typeface="Nixie One" charset="0"/>
                            <a:cs typeface="Nixie One" charset="0"/>
                          </a:rPr>
                          <m:t>−</m:t>
                        </m:r>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𝜇</m:t>
                            </m:r>
                          </m:e>
                          <m:sub>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𝑒𝑟𝑟</m:t>
                                </m:r>
                              </m:e>
                              <m:sub>
                                <m:r>
                                  <a:rPr lang="en-US" altLang="zh-CN" b="0" i="1">
                                    <a:latin typeface="Cambria Math" charset="0"/>
                                    <a:ea typeface="Nixie One" charset="0"/>
                                    <a:cs typeface="Nixie One" charset="0"/>
                                  </a:rPr>
                                  <m:t>𝑖</m:t>
                                </m:r>
                                <m:r>
                                  <a:rPr lang="en-US" altLang="zh-CN" b="0" i="1">
                                    <a:latin typeface="Cambria Math" charset="0"/>
                                    <a:ea typeface="Nixie One" charset="0"/>
                                    <a:cs typeface="Nixie One" charset="0"/>
                                  </a:rPr>
                                  <m:t>,</m:t>
                                </m:r>
                                <m:r>
                                  <a:rPr lang="en-US" altLang="zh-CN" b="0" i="1">
                                    <a:latin typeface="Cambria Math" charset="0"/>
                                    <a:ea typeface="Nixie One" charset="0"/>
                                    <a:cs typeface="Nixie One" charset="0"/>
                                  </a:rPr>
                                  <m:t>𝑑</m:t>
                                </m:r>
                              </m:sub>
                            </m:sSub>
                          </m:sub>
                        </m:sSub>
                      </m:num>
                      <m:den>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𝜎</m:t>
                            </m:r>
                          </m:e>
                          <m:sub>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𝑒𝑟𝑟</m:t>
                                </m:r>
                              </m:e>
                              <m:sub>
                                <m:r>
                                  <a:rPr lang="en-US" b="0" i="1">
                                    <a:latin typeface="Cambria Math" charset="0"/>
                                    <a:ea typeface="Nixie One" charset="0"/>
                                    <a:cs typeface="Nixie One" charset="0"/>
                                  </a:rPr>
                                  <m:t>𝑖</m:t>
                                </m:r>
                                <m:r>
                                  <a:rPr lang="en-US" b="0" i="1">
                                    <a:latin typeface="Cambria Math" charset="0"/>
                                    <a:ea typeface="Nixie One" charset="0"/>
                                    <a:cs typeface="Nixie One" charset="0"/>
                                  </a:rPr>
                                  <m:t>,</m:t>
                                </m:r>
                                <m:r>
                                  <a:rPr lang="en-US" b="0" i="1">
                                    <a:latin typeface="Cambria Math" charset="0"/>
                                    <a:ea typeface="Nixie One" charset="0"/>
                                    <a:cs typeface="Nixie One" charset="0"/>
                                  </a:rPr>
                                  <m:t>𝑑</m:t>
                                </m:r>
                              </m:sub>
                            </m:sSub>
                          </m:sub>
                        </m:sSub>
                      </m:den>
                    </m:f>
                  </m:oMath>
                </a14:m>
                <a:r>
                  <a:rPr lang="en-US" dirty="0">
                    <a:latin typeface="Nixie One" charset="0"/>
                    <a:ea typeface="Nixie One" charset="0"/>
                    <a:cs typeface="Nixie One" charset="0"/>
                  </a:rPr>
                  <a:t> </a:t>
                </a:r>
              </a:p>
              <a:p>
                <a:pPr algn="ctr">
                  <a:spcBef>
                    <a:spcPts val="600"/>
                  </a:spcBef>
                </a:pPr>
                <a14:m>
                  <m:oMath xmlns:m="http://schemas.openxmlformats.org/officeDocument/2006/math">
                    <m:r>
                      <a:rPr lang="en-US" b="0" i="1">
                        <a:latin typeface="Cambria Math" charset="0"/>
                        <a:ea typeface="Nixie One" charset="0"/>
                        <a:cs typeface="Nixie One" charset="0"/>
                      </a:rPr>
                      <m:t>𝑤</m:t>
                    </m:r>
                    <m:d>
                      <m:dPr>
                        <m:ctrlPr>
                          <a:rPr lang="en-US" i="1">
                            <a:latin typeface="Cambria Math" charset="0"/>
                            <a:ea typeface="Nixie One" charset="0"/>
                            <a:cs typeface="Nixie One" charset="0"/>
                          </a:rPr>
                        </m:ctrlPr>
                      </m:dPr>
                      <m:e>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𝑦</m:t>
                            </m:r>
                          </m:e>
                          <m:sub>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𝑖</m:t>
                                </m:r>
                                <m:r>
                                  <a:rPr lang="en-US" altLang="zh-CN" b="0" i="1">
                                    <a:latin typeface="Cambria Math" charset="0"/>
                                    <a:ea typeface="Nixie One" charset="0"/>
                                    <a:cs typeface="Nixie One" charset="0"/>
                                  </a:rPr>
                                  <m:t>,</m:t>
                                </m:r>
                                <m:r>
                                  <a:rPr lang="en-US" altLang="zh-CN" b="0" i="1">
                                    <a:latin typeface="Cambria Math" charset="0"/>
                                    <a:ea typeface="Nixie One" charset="0"/>
                                    <a:cs typeface="Nixie One" charset="0"/>
                                  </a:rPr>
                                  <m:t>𝑘</m:t>
                                </m:r>
                              </m:e>
                              <m:sub>
                                <m:r>
                                  <a:rPr lang="en-US" altLang="zh-CN" b="0" i="1">
                                    <a:latin typeface="Cambria Math" charset="0"/>
                                    <a:ea typeface="Nixie One" charset="0"/>
                                    <a:cs typeface="Nixie One" charset="0"/>
                                  </a:rPr>
                                  <m:t>𝑑</m:t>
                                </m:r>
                              </m:sub>
                            </m:sSub>
                          </m:sub>
                        </m:sSub>
                      </m:e>
                    </m:d>
                    <m:r>
                      <a:rPr lang="en-US" b="0" i="1">
                        <a:latin typeface="Cambria Math" charset="0"/>
                        <a:ea typeface="Nixie One" charset="0"/>
                        <a:cs typeface="Nixie One" charset="0"/>
                      </a:rPr>
                      <m:t>=</m:t>
                    </m:r>
                    <m:sSup>
                      <m:sSupPr>
                        <m:ctrlPr>
                          <a:rPr lang="en-US" i="1">
                            <a:latin typeface="Cambria Math" charset="0"/>
                            <a:ea typeface="Nixie One" charset="0"/>
                            <a:cs typeface="Nixie One" charset="0"/>
                          </a:rPr>
                        </m:ctrlPr>
                      </m:sSupPr>
                      <m:e>
                        <m:r>
                          <a:rPr lang="en-US" b="0" i="1">
                            <a:latin typeface="Cambria Math" charset="0"/>
                            <a:ea typeface="Nixie One" charset="0"/>
                            <a:cs typeface="Nixie One" charset="0"/>
                          </a:rPr>
                          <m:t>𝑒</m:t>
                        </m:r>
                      </m:e>
                      <m:sup>
                        <m:r>
                          <a:rPr lang="en-US" b="0" i="1">
                            <a:latin typeface="Cambria Math" charset="0"/>
                            <a:ea typeface="Nixie One" charset="0"/>
                            <a:cs typeface="Nixie One" charset="0"/>
                          </a:rPr>
                          <m:t>−</m:t>
                        </m:r>
                        <m:r>
                          <a:rPr lang="en-US" b="0" i="1">
                            <a:latin typeface="Cambria Math" charset="0"/>
                            <a:ea typeface="Nixie One" charset="0"/>
                            <a:cs typeface="Nixie One" charset="0"/>
                          </a:rPr>
                          <m:t>𝑒𝑟𝑟</m:t>
                        </m:r>
                        <m:d>
                          <m:dPr>
                            <m:ctrlPr>
                              <a:rPr lang="en-US" i="1">
                                <a:latin typeface="Cambria Math" charset="0"/>
                                <a:ea typeface="Nixie One" charset="0"/>
                                <a:cs typeface="Nixie One" charset="0"/>
                              </a:rPr>
                            </m:ctrlPr>
                          </m:dPr>
                          <m:e>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𝑦</m:t>
                                </m:r>
                              </m:e>
                              <m:sub>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𝑖</m:t>
                                    </m:r>
                                    <m:r>
                                      <a:rPr lang="en-US" altLang="zh-CN" b="0" i="1">
                                        <a:latin typeface="Cambria Math" charset="0"/>
                                        <a:ea typeface="Nixie One" charset="0"/>
                                        <a:cs typeface="Nixie One" charset="0"/>
                                      </a:rPr>
                                      <m:t>,</m:t>
                                    </m:r>
                                    <m:r>
                                      <a:rPr lang="en-US" altLang="zh-CN" b="0" i="1">
                                        <a:latin typeface="Cambria Math" charset="0"/>
                                        <a:ea typeface="Nixie One" charset="0"/>
                                        <a:cs typeface="Nixie One" charset="0"/>
                                      </a:rPr>
                                      <m:t>𝑘</m:t>
                                    </m:r>
                                  </m:e>
                                  <m:sub>
                                    <m:r>
                                      <a:rPr lang="en-US" altLang="zh-CN" b="0" i="1">
                                        <a:latin typeface="Cambria Math" charset="0"/>
                                        <a:ea typeface="Nixie One" charset="0"/>
                                        <a:cs typeface="Nixie One" charset="0"/>
                                      </a:rPr>
                                      <m:t>𝑑</m:t>
                                    </m:r>
                                  </m:sub>
                                </m:sSub>
                              </m:sub>
                            </m:sSub>
                          </m:e>
                        </m:d>
                      </m:sup>
                    </m:sSup>
                  </m:oMath>
                </a14:m>
                <a:r>
                  <a:rPr lang="en-US" dirty="0">
                    <a:latin typeface="Nixie One" charset="0"/>
                    <a:ea typeface="Nixie One" charset="0"/>
                    <a:cs typeface="Nixie One" charset="0"/>
                  </a:rPr>
                  <a:t> </a:t>
                </a:r>
                <a:endParaRPr lang="zh-CN" altLang="en-US" dirty="0">
                  <a:latin typeface="Nixie One" charset="0"/>
                  <a:ea typeface="Nixie One" charset="0"/>
                  <a:cs typeface="Nixie One" charset="0"/>
                </a:endParaRPr>
              </a:p>
              <a:p>
                <a:pPr marL="171450" indent="-171450">
                  <a:spcBef>
                    <a:spcPts val="600"/>
                  </a:spcBef>
                  <a:buFont typeface="Arial" charset="0"/>
                  <a:buChar char="•"/>
                </a:pPr>
                <a:r>
                  <a:rPr lang="zh-CN" altLang="en-US" dirty="0" smtClean="0">
                    <a:latin typeface="Nixie One" charset="0"/>
                    <a:ea typeface="Nixie One" charset="0"/>
                    <a:cs typeface="Nixie One" charset="0"/>
                    <a:sym typeface="Nixie One"/>
                  </a:rPr>
                  <a:t>依据权重依次更新</a:t>
                </a:r>
                <a:r>
                  <a:rPr lang="en-US" altLang="zh-CN" dirty="0" smtClean="0">
                    <a:latin typeface="Nixie One" charset="0"/>
                    <a:ea typeface="Nixie One" charset="0"/>
                    <a:cs typeface="Nixie One" charset="0"/>
                    <a:sym typeface="Nixie One"/>
                  </a:rPr>
                  <a:t> hub</a:t>
                </a:r>
                <a:endParaRPr lang="en-US" altLang="zh-CN" dirty="0" smtClean="0">
                  <a:effectLst/>
                  <a:latin typeface="Nixie One" charset="0"/>
                  <a:ea typeface="Nixie One" charset="0"/>
                  <a:cs typeface="Nixie One" charset="0"/>
                </a:endParaRPr>
              </a:p>
              <a:p>
                <a:pPr>
                  <a:spcBef>
                    <a:spcPts val="600"/>
                  </a:spcBef>
                </a:pPr>
                <a14:m>
                  <m:oMathPara xmlns:m="http://schemas.openxmlformats.org/officeDocument/2006/math">
                    <m:oMathParaPr>
                      <m:jc m:val="center"/>
                    </m:oMathParaPr>
                    <m:oMath xmlns:m="http://schemas.openxmlformats.org/officeDocument/2006/math">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𝑥</m:t>
                          </m:r>
                        </m:e>
                        <m:sub>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𝑖</m:t>
                              </m:r>
                            </m:e>
                            <m:sub>
                              <m:r>
                                <a:rPr lang="en-US" b="0" i="1">
                                  <a:latin typeface="Cambria Math" charset="0"/>
                                  <a:ea typeface="Nixie One" charset="0"/>
                                  <a:cs typeface="Nixie One" charset="0"/>
                                </a:rPr>
                                <m:t>𝑑</m:t>
                              </m:r>
                            </m:sub>
                          </m:sSub>
                        </m:sub>
                      </m:sSub>
                      <m:r>
                        <a:rPr lang="en-US" b="0" i="1">
                          <a:latin typeface="Cambria Math" charset="0"/>
                          <a:ea typeface="Nixie One" charset="0"/>
                          <a:cs typeface="Nixie One" charset="0"/>
                        </a:rPr>
                        <m:t>=</m:t>
                      </m:r>
                      <m:f>
                        <m:fPr>
                          <m:ctrlPr>
                            <a:rPr lang="en-US" i="1">
                              <a:latin typeface="Cambria Math" charset="0"/>
                              <a:ea typeface="Nixie One" charset="0"/>
                              <a:cs typeface="Nixie One" charset="0"/>
                            </a:rPr>
                          </m:ctrlPr>
                        </m:fPr>
                        <m:num>
                          <m:r>
                            <a:rPr lang="en-US" b="0" i="1">
                              <a:latin typeface="Cambria Math" charset="0"/>
                              <a:ea typeface="Nixie One" charset="0"/>
                              <a:cs typeface="Nixie One" charset="0"/>
                            </a:rPr>
                            <m:t>1</m:t>
                          </m:r>
                        </m:num>
                        <m:den>
                          <m:nary>
                            <m:naryPr>
                              <m:chr m:val="∑"/>
                              <m:limLoc m:val="undOvr"/>
                              <m:subHide m:val="on"/>
                              <m:supHide m:val="on"/>
                              <m:ctrlPr>
                                <a:rPr lang="en-US" i="1">
                                  <a:latin typeface="Cambria Math" charset="0"/>
                                  <a:ea typeface="Nixie One" charset="0"/>
                                  <a:cs typeface="Nixie One" charset="0"/>
                                </a:rPr>
                              </m:ctrlPr>
                            </m:naryPr>
                            <m:sub/>
                            <m:sup/>
                            <m:e>
                              <m:r>
                                <a:rPr lang="en-US" b="0" i="1">
                                  <a:latin typeface="Cambria Math" charset="0"/>
                                  <a:ea typeface="Nixie One" charset="0"/>
                                  <a:cs typeface="Nixie One" charset="0"/>
                                </a:rPr>
                                <m:t>𝑤</m:t>
                              </m:r>
                              <m:d>
                                <m:dPr>
                                  <m:ctrlPr>
                                    <a:rPr lang="en-US" i="1">
                                      <a:latin typeface="Cambria Math" charset="0"/>
                                      <a:ea typeface="Nixie One" charset="0"/>
                                      <a:cs typeface="Nixie One" charset="0"/>
                                    </a:rPr>
                                  </m:ctrlPr>
                                </m:dPr>
                                <m:e>
                                  <m:sSub>
                                    <m:sSubPr>
                                      <m:ctrlPr>
                                        <a:rPr lang="en-US" altLang="zh-CN" i="1" smtClean="0">
                                          <a:latin typeface="Cambria Math" charset="0"/>
                                          <a:ea typeface="Nixie One" charset="0"/>
                                          <a:cs typeface="Nixie One" charset="0"/>
                                        </a:rPr>
                                      </m:ctrlPr>
                                    </m:sSubPr>
                                    <m:e>
                                      <m:r>
                                        <a:rPr lang="en-US" altLang="zh-CN" b="0" i="1">
                                          <a:latin typeface="Cambria Math" charset="0"/>
                                          <a:ea typeface="Nixie One" charset="0"/>
                                          <a:cs typeface="Nixie One" charset="0"/>
                                        </a:rPr>
                                        <m:t>𝑦</m:t>
                                      </m:r>
                                    </m:e>
                                    <m:sub>
                                      <m:sSub>
                                        <m:sSubPr>
                                          <m:ctrlPr>
                                            <a:rPr lang="en-US" altLang="zh-CN" i="1" smtClean="0">
                                              <a:latin typeface="Cambria Math" charset="0"/>
                                              <a:ea typeface="Nixie One" charset="0"/>
                                              <a:cs typeface="Nixie One" charset="0"/>
                                            </a:rPr>
                                          </m:ctrlPr>
                                        </m:sSubPr>
                                        <m:e>
                                          <m:r>
                                            <a:rPr lang="en-US" altLang="zh-CN" b="0" i="1" smtClean="0">
                                              <a:latin typeface="Cambria Math" charset="0"/>
                                              <a:ea typeface="Nixie One" charset="0"/>
                                              <a:cs typeface="Nixie One" charset="0"/>
                                            </a:rPr>
                                            <m:t>𝑖</m:t>
                                          </m:r>
                                        </m:e>
                                        <m:sub>
                                          <m:r>
                                            <a:rPr lang="en-US" altLang="zh-CN" b="0" i="1" smtClean="0">
                                              <a:latin typeface="Cambria Math" charset="0"/>
                                              <a:ea typeface="Nixie One" charset="0"/>
                                              <a:cs typeface="Nixie One" charset="0"/>
                                            </a:rPr>
                                            <m:t>𝑑</m:t>
                                          </m:r>
                                        </m:sub>
                                      </m:sSub>
                                    </m:sub>
                                  </m:sSub>
                                </m:e>
                              </m:d>
                            </m:e>
                          </m:nary>
                        </m:den>
                      </m:f>
                      <m:nary>
                        <m:naryPr>
                          <m:chr m:val="∑"/>
                          <m:limLoc m:val="undOvr"/>
                          <m:ctrlPr>
                            <a:rPr lang="en-US" i="1" smtClean="0">
                              <a:latin typeface="Cambria Math" charset="0"/>
                              <a:ea typeface="Nixie One" charset="0"/>
                              <a:cs typeface="Nixie One" charset="0"/>
                            </a:rPr>
                          </m:ctrlPr>
                        </m:naryPr>
                        <m:sub>
                          <m:r>
                            <m:rPr>
                              <m:brk/>
                            </m:rPr>
                            <a:rPr lang="en-US" b="0" i="1" smtClean="0">
                              <a:latin typeface="Cambria Math" charset="0"/>
                              <a:ea typeface="Nixie One" charset="0"/>
                              <a:cs typeface="Nixie One" charset="0"/>
                            </a:rPr>
                            <m:t>𝑘</m:t>
                          </m:r>
                          <m:r>
                            <a:rPr lang="en-US" b="0" i="1">
                              <a:latin typeface="Cambria Math" charset="0"/>
                              <a:ea typeface="Nixie One" charset="0"/>
                              <a:cs typeface="Nixie One" charset="0"/>
                            </a:rPr>
                            <m:t>=1</m:t>
                          </m:r>
                        </m:sub>
                        <m:sup>
                          <m:r>
                            <a:rPr lang="en-US" b="0" i="1">
                              <a:latin typeface="Cambria Math" charset="0"/>
                              <a:ea typeface="Nixie One" charset="0"/>
                              <a:cs typeface="Nixie One" charset="0"/>
                            </a:rPr>
                            <m:t>|</m:t>
                          </m:r>
                          <m:r>
                            <a:rPr lang="en-US" b="0" i="1" smtClean="0">
                              <a:latin typeface="Cambria Math" charset="0"/>
                              <a:ea typeface="Nixie One" charset="0"/>
                              <a:cs typeface="Nixie One" charset="0"/>
                            </a:rPr>
                            <m:t>𝐾</m:t>
                          </m:r>
                          <m:r>
                            <a:rPr lang="en-US" b="0" i="1">
                              <a:latin typeface="Cambria Math" charset="0"/>
                              <a:ea typeface="Nixie One" charset="0"/>
                              <a:cs typeface="Nixie One" charset="0"/>
                            </a:rPr>
                            <m:t>|</m:t>
                          </m:r>
                        </m:sup>
                        <m:e>
                          <m:sSub>
                            <m:sSubPr>
                              <m:ctrlPr>
                                <a:rPr lang="en-US" i="1">
                                  <a:latin typeface="Cambria Math" charset="0"/>
                                  <a:ea typeface="Nixie One" charset="0"/>
                                  <a:cs typeface="Nixie One" charset="0"/>
                                </a:rPr>
                              </m:ctrlPr>
                            </m:sSubPr>
                            <m:e>
                              <m:r>
                                <a:rPr lang="en-US" b="0" i="1">
                                  <a:latin typeface="Cambria Math" charset="0"/>
                                  <a:ea typeface="Nixie One" charset="0"/>
                                  <a:cs typeface="Nixie One" charset="0"/>
                                </a:rPr>
                                <m:t>𝑤</m:t>
                              </m:r>
                              <m:d>
                                <m:dPr>
                                  <m:ctrlPr>
                                    <a:rPr lang="en-US" i="1" smtClean="0">
                                      <a:latin typeface="Cambria Math" charset="0"/>
                                      <a:ea typeface="Nixie One" charset="0"/>
                                      <a:cs typeface="Nixie One" charset="0"/>
                                    </a:rPr>
                                  </m:ctrlPr>
                                </m:dPr>
                                <m:e>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𝑦</m:t>
                                      </m:r>
                                    </m:e>
                                    <m:sub>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𝑖</m:t>
                                          </m:r>
                                          <m:r>
                                            <a:rPr lang="en-US" altLang="zh-CN" b="0" i="1">
                                              <a:latin typeface="Cambria Math" charset="0"/>
                                              <a:ea typeface="Nixie One" charset="0"/>
                                              <a:cs typeface="Nixie One" charset="0"/>
                                            </a:rPr>
                                            <m:t>,</m:t>
                                          </m:r>
                                          <m:r>
                                            <a:rPr lang="en-US" altLang="zh-CN" b="0" i="1">
                                              <a:latin typeface="Cambria Math" charset="0"/>
                                              <a:ea typeface="Nixie One" charset="0"/>
                                              <a:cs typeface="Nixie One" charset="0"/>
                                            </a:rPr>
                                            <m:t>𝑘</m:t>
                                          </m:r>
                                        </m:e>
                                        <m:sub>
                                          <m:r>
                                            <a:rPr lang="en-US" altLang="zh-CN" b="0" i="1">
                                              <a:latin typeface="Cambria Math" charset="0"/>
                                              <a:ea typeface="Nixie One" charset="0"/>
                                              <a:cs typeface="Nixie One" charset="0"/>
                                            </a:rPr>
                                            <m:t>𝑑</m:t>
                                          </m:r>
                                        </m:sub>
                                      </m:sSub>
                                    </m:sub>
                                  </m:sSub>
                                </m:e>
                              </m:d>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𝑦</m:t>
                                  </m:r>
                                </m:e>
                                <m:sub>
                                  <m:sSub>
                                    <m:sSubPr>
                                      <m:ctrlPr>
                                        <a:rPr lang="en-US" altLang="zh-CN" i="1">
                                          <a:latin typeface="Cambria Math" charset="0"/>
                                          <a:ea typeface="Nixie One" charset="0"/>
                                          <a:cs typeface="Nixie One" charset="0"/>
                                        </a:rPr>
                                      </m:ctrlPr>
                                    </m:sSubPr>
                                    <m:e>
                                      <m:r>
                                        <a:rPr lang="en-US" altLang="zh-CN" b="0" i="1">
                                          <a:latin typeface="Cambria Math" charset="0"/>
                                          <a:ea typeface="Nixie One" charset="0"/>
                                          <a:cs typeface="Nixie One" charset="0"/>
                                        </a:rPr>
                                        <m:t>𝑖</m:t>
                                      </m:r>
                                      <m:r>
                                        <a:rPr lang="en-US" altLang="zh-CN" b="0" i="1">
                                          <a:latin typeface="Cambria Math" charset="0"/>
                                          <a:ea typeface="Nixie One" charset="0"/>
                                          <a:cs typeface="Nixie One" charset="0"/>
                                        </a:rPr>
                                        <m:t>,</m:t>
                                      </m:r>
                                      <m:r>
                                        <a:rPr lang="en-US" altLang="zh-CN" b="0" i="1">
                                          <a:latin typeface="Cambria Math" charset="0"/>
                                          <a:ea typeface="Nixie One" charset="0"/>
                                          <a:cs typeface="Nixie One" charset="0"/>
                                        </a:rPr>
                                        <m:t>𝑘</m:t>
                                      </m:r>
                                    </m:e>
                                    <m:sub>
                                      <m:r>
                                        <a:rPr lang="en-US" altLang="zh-CN" b="0" i="1">
                                          <a:latin typeface="Cambria Math" charset="0"/>
                                          <a:ea typeface="Nixie One" charset="0"/>
                                          <a:cs typeface="Nixie One" charset="0"/>
                                        </a:rPr>
                                        <m:t>𝑑</m:t>
                                      </m:r>
                                    </m:sub>
                                  </m:sSub>
                                </m:sub>
                              </m:sSub>
                            </m:e>
                            <m:sub/>
                          </m:sSub>
                        </m:e>
                      </m:nary>
                      <m:r>
                        <a:rPr lang="en-US" b="0" i="1">
                          <a:latin typeface="Cambria Math" charset="0"/>
                          <a:ea typeface="Nixie One" charset="0"/>
                          <a:cs typeface="Nixie One" charset="0"/>
                        </a:rPr>
                        <m:t> </m:t>
                      </m:r>
                    </m:oMath>
                  </m:oMathPara>
                </a14:m>
                <a:endParaRPr lang="en-US" dirty="0" smtClean="0">
                  <a:effectLst/>
                  <a:latin typeface="Nixie One" charset="0"/>
                  <a:ea typeface="Nixie One" charset="0"/>
                  <a:cs typeface="Nixie One" charset="0"/>
                </a:endParaRPr>
              </a:p>
              <a:p>
                <a:pPr algn="ctr">
                  <a:spcBef>
                    <a:spcPts val="600"/>
                  </a:spcBef>
                </a:pPr>
                <a:endParaRPr lang="en" dirty="0">
                  <a:latin typeface="Nixie One" charset="0"/>
                  <a:ea typeface="Nixie One" charset="0"/>
                  <a:cs typeface="Nixie One" charset="0"/>
                  <a:sym typeface="Nixie One"/>
                </a:endParaRPr>
              </a:p>
            </p:txBody>
          </p:sp>
        </mc:Choice>
        <mc:Fallback xmlns="">
          <p:sp>
            <p:nvSpPr>
              <p:cNvPr id="120" name="Shape 120"/>
              <p:cNvSpPr txBox="1">
                <a:spLocks noRot="1" noChangeAspect="1" noMove="1" noResize="1" noEditPoints="1" noAdjustHandles="1" noChangeArrowheads="1" noChangeShapeType="1" noTextEdit="1"/>
              </p:cNvSpPr>
              <p:nvPr/>
            </p:nvSpPr>
            <p:spPr>
              <a:xfrm>
                <a:off x="1155356" y="1651503"/>
                <a:ext cx="6486407" cy="3331041"/>
              </a:xfrm>
              <a:prstGeom prst="rect">
                <a:avLst/>
              </a:prstGeom>
              <a:blipFill rotWithShape="0">
                <a:blip r:embed="rId3"/>
                <a:stretch>
                  <a:fillRect l="-188"/>
                </a:stretch>
              </a:blipFill>
              <a:ln>
                <a:noFill/>
              </a:ln>
            </p:spPr>
            <p:txBody>
              <a:bodyPr/>
              <a:lstStyle/>
              <a:p>
                <a:r>
                  <a:rPr lang="en-US">
                    <a:noFill/>
                  </a:rPr>
                  <a:t> </a:t>
                </a:r>
              </a:p>
            </p:txBody>
          </p:sp>
        </mc:Fallback>
      </mc:AlternateContent>
      <p:sp>
        <p:nvSpPr>
          <p:cNvPr id="2" name="TextBox 1"/>
          <p:cNvSpPr txBox="1"/>
          <p:nvPr/>
        </p:nvSpPr>
        <p:spPr>
          <a:xfrm>
            <a:off x="4478694" y="1231641"/>
            <a:ext cx="184731" cy="307777"/>
          </a:xfrm>
          <a:prstGeom prst="rect">
            <a:avLst/>
          </a:prstGeom>
          <a:noFill/>
        </p:spPr>
        <p:txBody>
          <a:bodyPr wrap="none" rtlCol="0">
            <a:spAutoFit/>
          </a:bodyPr>
          <a:lstStyle/>
          <a:p>
            <a:endParaRPr lang="en-US" dirty="0"/>
          </a:p>
        </p:txBody>
      </p:sp>
      <p:cxnSp>
        <p:nvCxnSpPr>
          <p:cNvPr id="4" name="Straight Connector 3"/>
          <p:cNvCxnSpPr/>
          <p:nvPr/>
        </p:nvCxnSpPr>
        <p:spPr>
          <a:xfrm>
            <a:off x="7641763" y="1800808"/>
            <a:ext cx="0" cy="311642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7177" y="845020"/>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03</a:t>
            </a:r>
            <a:endParaRPr lang="en-US" sz="2000" b="1" dirty="0">
              <a:solidFill>
                <a:schemeClr val="bg1"/>
              </a:solidFill>
              <a:latin typeface="Roboto Slab" charset="0"/>
              <a:ea typeface="Roboto Slab" charset="0"/>
              <a:cs typeface="Roboto Slab" charset="0"/>
            </a:endParaRPr>
          </a:p>
        </p:txBody>
      </p:sp>
    </p:spTree>
    <p:extLst>
      <p:ext uri="{BB962C8B-B14F-4D97-AF65-F5344CB8AC3E}">
        <p14:creationId xmlns:p14="http://schemas.microsoft.com/office/powerpoint/2010/main" val="1137339415"/>
      </p:ext>
    </p:extLst>
  </p:cSld>
  <p:clrMapOvr>
    <a:masterClrMapping/>
  </p:clrMapOvr>
  <p:transition spd="slow">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ctrTitle" idx="4294967295"/>
          </p:nvPr>
        </p:nvSpPr>
        <p:spPr>
          <a:xfrm>
            <a:off x="685800" y="499125"/>
            <a:ext cx="6593700" cy="759900"/>
          </a:xfrm>
          <a:prstGeom prst="rect">
            <a:avLst/>
          </a:prstGeom>
        </p:spPr>
        <p:txBody>
          <a:bodyPr lIns="91425" tIns="91425" rIns="91425" bIns="91425" anchor="ctr" anchorCtr="0">
            <a:noAutofit/>
          </a:bodyPr>
          <a:lstStyle/>
          <a:p>
            <a:pPr lvl="0">
              <a:spcBef>
                <a:spcPts val="0"/>
              </a:spcBef>
              <a:buNone/>
            </a:pPr>
            <a:r>
              <a:rPr lang="en"/>
              <a:t>Hello!</a:t>
            </a:r>
          </a:p>
        </p:txBody>
      </p:sp>
      <p:sp>
        <p:nvSpPr>
          <p:cNvPr id="128" name="Shape 128"/>
          <p:cNvSpPr txBox="1">
            <a:spLocks noGrp="1"/>
          </p:cNvSpPr>
          <p:nvPr>
            <p:ph type="subTitle" idx="4294967295"/>
          </p:nvPr>
        </p:nvSpPr>
        <p:spPr>
          <a:xfrm>
            <a:off x="685800" y="1259025"/>
            <a:ext cx="5200199" cy="2703599"/>
          </a:xfrm>
          <a:prstGeom prst="rect">
            <a:avLst/>
          </a:prstGeom>
        </p:spPr>
        <p:txBody>
          <a:bodyPr lIns="91425" tIns="91425" rIns="91425" bIns="91425" anchor="ctr" anchorCtr="0">
            <a:noAutofit/>
          </a:bodyPr>
          <a:lstStyle/>
          <a:p>
            <a:pPr lvl="0" rtl="0">
              <a:spcBef>
                <a:spcPts val="0"/>
              </a:spcBef>
              <a:buNone/>
            </a:pPr>
            <a:r>
              <a:rPr lang="en" sz="2400" b="1" dirty="0">
                <a:solidFill>
                  <a:srgbClr val="FFFFFF"/>
                </a:solidFill>
              </a:rPr>
              <a:t>I am Jayden Smith</a:t>
            </a:r>
          </a:p>
          <a:p>
            <a:pPr lvl="0" rtl="0">
              <a:spcBef>
                <a:spcPts val="0"/>
              </a:spcBef>
              <a:buClr>
                <a:schemeClr val="dk1"/>
              </a:buClr>
              <a:buSzPct val="45833"/>
              <a:buFont typeface="Arial"/>
              <a:buNone/>
            </a:pPr>
            <a:r>
              <a:rPr lang="en" sz="2400" dirty="0">
                <a:solidFill>
                  <a:srgbClr val="FFFFFF"/>
                </a:solidFill>
              </a:rPr>
              <a:t>I am here because I love to give presentations. </a:t>
            </a:r>
          </a:p>
          <a:p>
            <a:pPr lvl="0">
              <a:spcBef>
                <a:spcPts val="0"/>
              </a:spcBef>
              <a:buClr>
                <a:schemeClr val="dk1"/>
              </a:buClr>
              <a:buSzPct val="45833"/>
              <a:buFont typeface="Arial"/>
              <a:buNone/>
            </a:pPr>
            <a:r>
              <a:rPr lang="en" sz="2400" dirty="0">
                <a:solidFill>
                  <a:srgbClr val="FFFFFF"/>
                </a:solidFill>
              </a:rPr>
              <a:t>You can find me at @username</a:t>
            </a:r>
          </a:p>
        </p:txBody>
      </p:sp>
      <p:pic>
        <p:nvPicPr>
          <p:cNvPr id="129" name="Shape 129"/>
          <p:cNvPicPr preferRelativeResize="0"/>
          <p:nvPr/>
        </p:nvPicPr>
        <p:blipFill>
          <a:blip r:embed="rId3">
            <a:alphaModFix/>
          </a:blip>
          <a:stretch>
            <a:fillRect/>
          </a:stretch>
        </p:blipFill>
        <p:spPr>
          <a:xfrm>
            <a:off x="6421762" y="1234300"/>
            <a:ext cx="2728325" cy="2728325"/>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1556175" y="2300275"/>
            <a:ext cx="6031800" cy="605100"/>
          </a:xfrm>
          <a:prstGeom prst="rect">
            <a:avLst/>
          </a:prstGeom>
        </p:spPr>
        <p:txBody>
          <a:bodyPr lIns="91425" tIns="91425" rIns="91425" bIns="91425" anchor="ctr" anchorCtr="0">
            <a:noAutofit/>
          </a:bodyPr>
          <a:lstStyle/>
          <a:p>
            <a:pPr lvl="0">
              <a:spcBef>
                <a:spcPts val="0"/>
              </a:spcBef>
              <a:buNone/>
            </a:pPr>
            <a:r>
              <a:rPr lang="en"/>
              <a:t>Quotations are commonly printed as a means of inspiration and to invoke philosophical thoughts from the reader.</a:t>
            </a:r>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0257" y="1676214"/>
            <a:ext cx="2977896" cy="2820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pPr eaLnBrk="1" hangingPunct="1"/>
            <a:r>
              <a:rPr lang="zh-CN" altLang="en-US" dirty="0"/>
              <a:t>维数灾难</a:t>
            </a:r>
            <a:endParaRPr lang="zh-CN" altLang="en-US" dirty="0">
              <a:solidFill>
                <a:schemeClr val="bg1"/>
              </a:solidFill>
            </a:endParaRPr>
          </a:p>
        </p:txBody>
      </p:sp>
      <p:sp>
        <p:nvSpPr>
          <p:cNvPr id="6" name="TextBox 48"/>
          <p:cNvSpPr txBox="1"/>
          <p:nvPr/>
        </p:nvSpPr>
        <p:spPr>
          <a:xfrm>
            <a:off x="307179" y="378676"/>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03</a:t>
            </a:r>
            <a:endParaRPr lang="en-US" sz="2000" b="1" dirty="0">
              <a:solidFill>
                <a:schemeClr val="bg1"/>
              </a:solidFill>
              <a:latin typeface="Roboto Slab" charset="0"/>
              <a:ea typeface="Roboto Slab" charset="0"/>
              <a:cs typeface="Roboto Slab" charset="0"/>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5903" y="-1"/>
            <a:ext cx="1056505" cy="1056505"/>
          </a:xfrm>
          <a:prstGeom prst="rect">
            <a:avLst/>
          </a:prstGeom>
        </p:spPr>
      </p:pic>
      <p:sp>
        <p:nvSpPr>
          <p:cNvPr id="8" name="Shape 176"/>
          <p:cNvSpPr txBox="1">
            <a:spLocks noGrp="1"/>
          </p:cNvSpPr>
          <p:nvPr>
            <p:ph type="body" idx="1"/>
          </p:nvPr>
        </p:nvSpPr>
        <p:spPr>
          <a:xfrm>
            <a:off x="617220" y="1760220"/>
            <a:ext cx="5452110" cy="2628900"/>
          </a:xfrm>
          <a:prstGeom prst="rect">
            <a:avLst/>
          </a:prstGeom>
        </p:spPr>
        <p:txBody>
          <a:bodyPr lIns="91425" tIns="91425" rIns="91425" bIns="91425" anchor="t" anchorCtr="0">
            <a:noAutofit/>
          </a:bodyPr>
          <a:lstStyle/>
          <a:p>
            <a:pPr marL="342900" lvl="0" indent="-342900">
              <a:buFont typeface="Wingdings" charset="2"/>
              <a:buChar char="l"/>
            </a:pPr>
            <a:r>
              <a:rPr lang="zh-CN" altLang="zh-CN" b="1" kern="1200" dirty="0">
                <a:solidFill>
                  <a:schemeClr val="tx1"/>
                </a:solidFill>
              </a:rPr>
              <a:t>距离</a:t>
            </a:r>
            <a:r>
              <a:rPr lang="zh-CN" altLang="zh-CN" b="1" kern="1200" dirty="0" smtClean="0">
                <a:solidFill>
                  <a:schemeClr val="tx1"/>
                </a:solidFill>
              </a:rPr>
              <a:t>集中</a:t>
            </a:r>
            <a:r>
              <a:rPr lang="zh-CN" altLang="en-US" kern="1200" dirty="0" smtClean="0">
                <a:solidFill>
                  <a:schemeClr val="tx1"/>
                </a:solidFill>
              </a:rPr>
              <a:t>：</a:t>
            </a:r>
            <a:r>
              <a:rPr lang="zh-CN" altLang="zh-CN" kern="1200" dirty="0" smtClean="0">
                <a:solidFill>
                  <a:schemeClr val="tx1"/>
                </a:solidFill>
              </a:rPr>
              <a:t>在</a:t>
            </a:r>
            <a:r>
              <a:rPr lang="zh-CN" altLang="zh-CN" kern="1200" dirty="0">
                <a:solidFill>
                  <a:schemeClr val="tx1"/>
                </a:solidFill>
              </a:rPr>
              <a:t>高维数据中点对之间的距离渐渐趋向于相同。</a:t>
            </a:r>
            <a:r>
              <a:rPr lang="en-US" altLang="zh-CN" kern="1200" dirty="0" err="1">
                <a:solidFill>
                  <a:schemeClr val="tx1"/>
                </a:solidFill>
              </a:rPr>
              <a:t>Hinneburg</a:t>
            </a:r>
            <a:r>
              <a:rPr lang="zh-CN" altLang="zh-CN" kern="1200" dirty="0">
                <a:solidFill>
                  <a:schemeClr val="tx1"/>
                </a:solidFill>
              </a:rPr>
              <a:t>和</a:t>
            </a:r>
            <a:r>
              <a:rPr lang="en-US" altLang="zh-CN" kern="1200" dirty="0">
                <a:solidFill>
                  <a:schemeClr val="tx1"/>
                </a:solidFill>
              </a:rPr>
              <a:t>Aggarwal</a:t>
            </a:r>
            <a:r>
              <a:rPr lang="zh-CN" altLang="zh-CN" kern="1200" dirty="0">
                <a:solidFill>
                  <a:schemeClr val="tx1"/>
                </a:solidFill>
              </a:rPr>
              <a:t>等人已经对高维数据中的距离集中和无意义的最近邻作了深入的研究。</a:t>
            </a:r>
            <a:endParaRPr lang="en-US" altLang="zh-CN" kern="1200" dirty="0" smtClean="0">
              <a:solidFill>
                <a:schemeClr val="tx1"/>
              </a:solidFill>
            </a:endParaRPr>
          </a:p>
          <a:p>
            <a:pPr marL="342900" lvl="0" indent="-342900">
              <a:buFont typeface="Wingdings" charset="2"/>
              <a:buChar char="l"/>
            </a:pPr>
            <a:endParaRPr lang="en-US" altLang="zh-CN" u="sng" dirty="0" smtClean="0"/>
          </a:p>
          <a:p>
            <a:pPr marL="342900" indent="-342900">
              <a:buFont typeface="Wingdings" charset="2"/>
              <a:buChar char="l"/>
            </a:pPr>
            <a:r>
              <a:rPr lang="en-US" altLang="zh-CN" dirty="0" smtClean="0"/>
              <a:t>Hubness</a:t>
            </a:r>
            <a:r>
              <a:rPr lang="zh-CN" altLang="en-US" dirty="0"/>
              <a:t>：某些对象容易频繁地出现在其它对象的近邻列</a:t>
            </a:r>
            <a:r>
              <a:rPr lang="zh-CN" altLang="en-US" dirty="0" smtClean="0"/>
              <a:t>表中。</a:t>
            </a:r>
            <a:endParaRPr lang="en" dirty="0"/>
          </a:p>
        </p:txBody>
      </p:sp>
    </p:spTree>
    <p:extLst>
      <p:ext uri="{BB962C8B-B14F-4D97-AF65-F5344CB8AC3E}">
        <p14:creationId xmlns:p14="http://schemas.microsoft.com/office/powerpoint/2010/main" val="13081518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ctrTitle" idx="4294967295"/>
          </p:nvPr>
        </p:nvSpPr>
        <p:spPr>
          <a:xfrm>
            <a:off x="685800" y="1583350"/>
            <a:ext cx="4153200" cy="1159799"/>
          </a:xfrm>
          <a:prstGeom prst="rect">
            <a:avLst/>
          </a:prstGeom>
        </p:spPr>
        <p:txBody>
          <a:bodyPr lIns="91425" tIns="91425" rIns="91425" bIns="91425" anchor="b" anchorCtr="0">
            <a:noAutofit/>
          </a:bodyPr>
          <a:lstStyle/>
          <a:p>
            <a:pPr lvl="0" rtl="0">
              <a:spcBef>
                <a:spcPts val="0"/>
              </a:spcBef>
              <a:buNone/>
            </a:pPr>
            <a:r>
              <a:rPr lang="en" sz="6000">
                <a:solidFill>
                  <a:srgbClr val="94BF6E"/>
                </a:solidFill>
              </a:rPr>
              <a:t>BIG CONCEPT</a:t>
            </a:r>
          </a:p>
        </p:txBody>
      </p:sp>
      <p:sp>
        <p:nvSpPr>
          <p:cNvPr id="160" name="Shape 160"/>
          <p:cNvSpPr txBox="1">
            <a:spLocks noGrp="1"/>
          </p:cNvSpPr>
          <p:nvPr>
            <p:ph type="subTitle" idx="4294967295"/>
          </p:nvPr>
        </p:nvSpPr>
        <p:spPr>
          <a:xfrm>
            <a:off x="685800" y="3106751"/>
            <a:ext cx="4153200" cy="784799"/>
          </a:xfrm>
          <a:prstGeom prst="rect">
            <a:avLst/>
          </a:prstGeom>
        </p:spPr>
        <p:txBody>
          <a:bodyPr lIns="91425" tIns="91425" rIns="91425" bIns="91425" anchor="ctr" anchorCtr="0">
            <a:noAutofit/>
          </a:bodyPr>
          <a:lstStyle/>
          <a:p>
            <a:pPr lvl="0" rtl="0">
              <a:spcBef>
                <a:spcPts val="0"/>
              </a:spcBef>
              <a:buNone/>
            </a:pPr>
            <a:r>
              <a:rPr lang="en" sz="2400"/>
              <a:t>Bring the attention of your audience over a key concept using icons or illustrations</a:t>
            </a:r>
          </a:p>
        </p:txBody>
      </p:sp>
      <p:sp>
        <p:nvSpPr>
          <p:cNvPr id="161" name="Shape 161"/>
          <p:cNvSpPr/>
          <p:nvPr/>
        </p:nvSpPr>
        <p:spPr>
          <a:xfrm>
            <a:off x="7214072" y="747703"/>
            <a:ext cx="354080" cy="338089"/>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solidFill>
            <a:srgbClr val="18637B"/>
          </a:solidFill>
          <a:ln w="19050" cap="rnd" cmpd="sng">
            <a:solidFill>
              <a:srgbClr val="1863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162" name="Shape 162"/>
          <p:cNvGrpSpPr/>
          <p:nvPr/>
        </p:nvGrpSpPr>
        <p:grpSpPr>
          <a:xfrm>
            <a:off x="6372292" y="1484384"/>
            <a:ext cx="2174699" cy="2174833"/>
            <a:chOff x="6643075" y="3664250"/>
            <a:chExt cx="407950" cy="407975"/>
          </a:xfrm>
        </p:grpSpPr>
        <p:sp>
          <p:nvSpPr>
            <p:cNvPr id="163" name="Shape 163"/>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solidFill>
              <a:srgbClr val="94BF6E"/>
            </a:solidFill>
            <a:ln w="19050" cap="rnd" cmpd="sng">
              <a:solidFill>
                <a:srgbClr val="94BF6E"/>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4" name="Shape 164"/>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solidFill>
              <a:srgbClr val="94BF6E"/>
            </a:solidFill>
            <a:ln w="19050" cap="rnd" cmpd="sng">
              <a:solidFill>
                <a:srgbClr val="94BF6E"/>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65" name="Shape 165"/>
          <p:cNvGrpSpPr/>
          <p:nvPr/>
        </p:nvGrpSpPr>
        <p:grpSpPr>
          <a:xfrm>
            <a:off x="4995952" y="3119891"/>
            <a:ext cx="981406" cy="981351"/>
            <a:chOff x="576250" y="4319400"/>
            <a:chExt cx="442075" cy="442050"/>
          </a:xfrm>
        </p:grpSpPr>
        <p:sp>
          <p:nvSpPr>
            <p:cNvPr id="166" name="Shape 166"/>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18637B"/>
            </a:solidFill>
            <a:ln w="19050" cap="rnd" cmpd="sng">
              <a:solidFill>
                <a:srgbClr val="3B8D6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7" name="Shape 167"/>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18637B"/>
            </a:solidFill>
            <a:ln w="19050" cap="rnd" cmpd="sng">
              <a:solidFill>
                <a:srgbClr val="3B8D6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8" name="Shape 168"/>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18637B"/>
            </a:solidFill>
            <a:ln w="19050" cap="rnd" cmpd="sng">
              <a:solidFill>
                <a:srgbClr val="3B8D6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9" name="Shape 169"/>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18637B"/>
            </a:solidFill>
            <a:ln w="19050" cap="rnd" cmpd="sng">
              <a:solidFill>
                <a:srgbClr val="3B8D6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70" name="Shape 170"/>
          <p:cNvSpPr/>
          <p:nvPr/>
        </p:nvSpPr>
        <p:spPr>
          <a:xfrm>
            <a:off x="5392191" y="1829071"/>
            <a:ext cx="585163" cy="558736"/>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solidFill>
            <a:srgbClr val="18637B"/>
          </a:solidFill>
          <a:ln w="19050" cap="rnd" cmpd="sng">
            <a:solidFill>
              <a:srgbClr val="1863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1" name="Shape 171"/>
          <p:cNvSpPr/>
          <p:nvPr/>
        </p:nvSpPr>
        <p:spPr>
          <a:xfrm rot="2384392">
            <a:off x="7003547" y="3733234"/>
            <a:ext cx="354079" cy="33808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solidFill>
            <a:srgbClr val="18637B"/>
          </a:solidFill>
          <a:ln w="19050" cap="rnd" cmpd="sng">
            <a:solidFill>
              <a:srgbClr val="1863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ransition spd="slow">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1146025" y="530725"/>
            <a:ext cx="3208799" cy="1028700"/>
          </a:xfrm>
          <a:prstGeom prst="rect">
            <a:avLst/>
          </a:prstGeom>
        </p:spPr>
        <p:txBody>
          <a:bodyPr lIns="91425" tIns="91425" rIns="91425" bIns="91425" anchor="ctr" anchorCtr="0">
            <a:noAutofit/>
          </a:bodyPr>
          <a:lstStyle/>
          <a:p>
            <a:pPr lvl="0">
              <a:spcBef>
                <a:spcPts val="0"/>
              </a:spcBef>
              <a:buNone/>
            </a:pPr>
            <a:r>
              <a:rPr lang="en"/>
              <a:t>In two or three columns</a:t>
            </a:r>
          </a:p>
        </p:txBody>
      </p:sp>
      <p:sp>
        <p:nvSpPr>
          <p:cNvPr id="191" name="Shape 191"/>
          <p:cNvSpPr txBox="1">
            <a:spLocks noGrp="1"/>
          </p:cNvSpPr>
          <p:nvPr>
            <p:ph type="body" idx="1"/>
          </p:nvPr>
        </p:nvSpPr>
        <p:spPr>
          <a:xfrm>
            <a:off x="1146025" y="1773300"/>
            <a:ext cx="2409900" cy="3152699"/>
          </a:xfrm>
          <a:prstGeom prst="rect">
            <a:avLst/>
          </a:prstGeom>
        </p:spPr>
        <p:txBody>
          <a:bodyPr lIns="91425" tIns="91425" rIns="91425" bIns="91425" anchor="t" anchorCtr="0">
            <a:noAutofit/>
          </a:bodyPr>
          <a:lstStyle/>
          <a:p>
            <a:pPr lvl="0" rtl="0">
              <a:spcBef>
                <a:spcPts val="0"/>
              </a:spcBef>
              <a:buNone/>
            </a:pPr>
            <a:r>
              <a:rPr lang="en" b="1" dirty="0"/>
              <a:t>Yellow</a:t>
            </a:r>
          </a:p>
          <a:p>
            <a:pPr lvl="0">
              <a:spcBef>
                <a:spcPts val="0"/>
              </a:spcBef>
              <a:buNone/>
            </a:pPr>
            <a:r>
              <a:rPr lang="en" dirty="0"/>
              <a:t>Is the color of gold, butter and ripe lemons. In the spectrum of visible light, yellow is found between green and orange.</a:t>
            </a:r>
          </a:p>
        </p:txBody>
      </p:sp>
      <p:sp>
        <p:nvSpPr>
          <p:cNvPr id="192" name="Shape 192"/>
          <p:cNvSpPr txBox="1">
            <a:spLocks noGrp="1"/>
          </p:cNvSpPr>
          <p:nvPr>
            <p:ph type="body" idx="2"/>
          </p:nvPr>
        </p:nvSpPr>
        <p:spPr>
          <a:xfrm>
            <a:off x="3679387" y="1773300"/>
            <a:ext cx="2409900" cy="3152699"/>
          </a:xfrm>
          <a:prstGeom prst="rect">
            <a:avLst/>
          </a:prstGeom>
        </p:spPr>
        <p:txBody>
          <a:bodyPr lIns="91425" tIns="91425" rIns="91425" bIns="91425" anchor="t" anchorCtr="0">
            <a:noAutofit/>
          </a:bodyPr>
          <a:lstStyle/>
          <a:p>
            <a:pPr lvl="0" rtl="0">
              <a:spcBef>
                <a:spcPts val="0"/>
              </a:spcBef>
              <a:buNone/>
            </a:pPr>
            <a:r>
              <a:rPr lang="en" b="1"/>
              <a:t>Blue</a:t>
            </a:r>
          </a:p>
          <a:p>
            <a:pPr lvl="0">
              <a:spcBef>
                <a:spcPts val="0"/>
              </a:spcBef>
              <a:buNone/>
            </a:pPr>
            <a:r>
              <a:rPr lang="en"/>
              <a:t>Is the colour of the clear sky and the deep sea. It is located between violet and green on the optical spectrum.</a:t>
            </a:r>
          </a:p>
        </p:txBody>
      </p:sp>
      <p:sp>
        <p:nvSpPr>
          <p:cNvPr id="193" name="Shape 193"/>
          <p:cNvSpPr txBox="1">
            <a:spLocks noGrp="1"/>
          </p:cNvSpPr>
          <p:nvPr>
            <p:ph type="body" idx="3"/>
          </p:nvPr>
        </p:nvSpPr>
        <p:spPr>
          <a:xfrm>
            <a:off x="6212750" y="1773300"/>
            <a:ext cx="2409900" cy="3152699"/>
          </a:xfrm>
          <a:prstGeom prst="rect">
            <a:avLst/>
          </a:prstGeom>
        </p:spPr>
        <p:txBody>
          <a:bodyPr lIns="91425" tIns="91425" rIns="91425" bIns="91425" anchor="t" anchorCtr="0">
            <a:noAutofit/>
          </a:bodyPr>
          <a:lstStyle/>
          <a:p>
            <a:pPr lvl="0" rtl="0">
              <a:spcBef>
                <a:spcPts val="0"/>
              </a:spcBef>
              <a:buNone/>
            </a:pPr>
            <a:r>
              <a:rPr lang="en" b="1"/>
              <a:t>Red</a:t>
            </a:r>
          </a:p>
          <a:p>
            <a:pPr lvl="0" rtl="0">
              <a:spcBef>
                <a:spcPts val="0"/>
              </a:spcBef>
              <a:buNone/>
            </a:pPr>
            <a:r>
              <a:rPr lang="en"/>
              <a:t>Is the color of blood, and because of this it has historically been associated with sacrifice, danger and courage. </a:t>
            </a:r>
          </a:p>
          <a:p>
            <a:pPr lvl="0">
              <a:spcBef>
                <a:spcPts val="0"/>
              </a:spcBef>
              <a:buNone/>
            </a:pPr>
            <a:endParaRPr/>
          </a:p>
        </p:txBody>
      </p:sp>
      <p:grpSp>
        <p:nvGrpSpPr>
          <p:cNvPr id="194" name="Shape 194"/>
          <p:cNvGrpSpPr/>
          <p:nvPr/>
        </p:nvGrpSpPr>
        <p:grpSpPr>
          <a:xfrm>
            <a:off x="333622" y="861852"/>
            <a:ext cx="366457" cy="366436"/>
            <a:chOff x="1923675" y="1633650"/>
            <a:chExt cx="436000" cy="435975"/>
          </a:xfrm>
        </p:grpSpPr>
        <p:sp>
          <p:nvSpPr>
            <p:cNvPr id="195" name="Shape 195"/>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6" name="Shape 196"/>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7" name="Shape 197"/>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8" name="Shape 198"/>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9" name="Shape 199"/>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0" name="Shape 200"/>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ransition spd="slow">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1146025" y="530725"/>
            <a:ext cx="3208799" cy="1028700"/>
          </a:xfrm>
          <a:prstGeom prst="rect">
            <a:avLst/>
          </a:prstGeom>
        </p:spPr>
        <p:txBody>
          <a:bodyPr lIns="91425" tIns="91425" rIns="91425" bIns="91425" anchor="ctr" anchorCtr="0">
            <a:noAutofit/>
          </a:bodyPr>
          <a:lstStyle/>
          <a:p>
            <a:pPr lvl="0" rtl="0">
              <a:spcBef>
                <a:spcPts val="0"/>
              </a:spcBef>
              <a:buNone/>
            </a:pPr>
            <a:r>
              <a:rPr lang="en"/>
              <a:t>A picture is worth a thousand words</a:t>
            </a:r>
          </a:p>
        </p:txBody>
      </p:sp>
      <p:sp>
        <p:nvSpPr>
          <p:cNvPr id="206" name="Shape 206"/>
          <p:cNvSpPr txBox="1">
            <a:spLocks noGrp="1"/>
          </p:cNvSpPr>
          <p:nvPr>
            <p:ph type="body" idx="1"/>
          </p:nvPr>
        </p:nvSpPr>
        <p:spPr>
          <a:xfrm>
            <a:off x="5027850" y="1905225"/>
            <a:ext cx="3658200" cy="3020699"/>
          </a:xfrm>
          <a:prstGeom prst="rect">
            <a:avLst/>
          </a:prstGeom>
        </p:spPr>
        <p:txBody>
          <a:bodyPr lIns="91425" tIns="91425" rIns="91425" bIns="91425" anchor="t" anchorCtr="0">
            <a:noAutofit/>
          </a:bodyPr>
          <a:lstStyle/>
          <a:p>
            <a:pPr lvl="0" rtl="0">
              <a:spcBef>
                <a:spcPts val="0"/>
              </a:spcBef>
              <a:buNone/>
            </a:pPr>
            <a:r>
              <a:rPr lang="en" sz="2400"/>
              <a:t>A complex idea can be conveyed with just a single still image, namely making it possible to absorb large amounts of data quickly.</a:t>
            </a:r>
          </a:p>
        </p:txBody>
      </p:sp>
      <p:pic>
        <p:nvPicPr>
          <p:cNvPr id="207" name="Shape 207"/>
          <p:cNvPicPr preferRelativeResize="0"/>
          <p:nvPr/>
        </p:nvPicPr>
        <p:blipFill rotWithShape="1">
          <a:blip r:embed="rId3">
            <a:alphaModFix/>
          </a:blip>
          <a:srcRect t="17259"/>
          <a:stretch/>
        </p:blipFill>
        <p:spPr>
          <a:xfrm>
            <a:off x="239738" y="1559425"/>
            <a:ext cx="4331575" cy="3584075"/>
          </a:xfrm>
          <a:prstGeom prst="rect">
            <a:avLst/>
          </a:prstGeom>
          <a:noFill/>
          <a:ln>
            <a:noFill/>
          </a:ln>
        </p:spPr>
      </p:pic>
      <p:grpSp>
        <p:nvGrpSpPr>
          <p:cNvPr id="208" name="Shape 208"/>
          <p:cNvGrpSpPr/>
          <p:nvPr/>
        </p:nvGrpSpPr>
        <p:grpSpPr>
          <a:xfrm>
            <a:off x="371633" y="913341"/>
            <a:ext cx="316516" cy="263465"/>
            <a:chOff x="1247825" y="322750"/>
            <a:chExt cx="443300" cy="369000"/>
          </a:xfrm>
        </p:grpSpPr>
        <p:sp>
          <p:nvSpPr>
            <p:cNvPr id="209" name="Shape 209"/>
            <p:cNvSpPr/>
            <p:nvPr/>
          </p:nvSpPr>
          <p:spPr>
            <a:xfrm>
              <a:off x="1247825" y="322750"/>
              <a:ext cx="443300" cy="369000"/>
            </a:xfrm>
            <a:custGeom>
              <a:avLst/>
              <a:gdLst/>
              <a:ahLst/>
              <a:cxnLst/>
              <a:rect l="0" t="0" r="0" b="0"/>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0" name="Shape 210"/>
            <p:cNvSpPr/>
            <p:nvPr/>
          </p:nvSpPr>
          <p:spPr>
            <a:xfrm>
              <a:off x="1398225" y="386675"/>
              <a:ext cx="142500" cy="25"/>
            </a:xfrm>
            <a:custGeom>
              <a:avLst/>
              <a:gdLst/>
              <a:ahLst/>
              <a:cxnLst/>
              <a:rect l="0" t="0" r="0" b="0"/>
              <a:pathLst>
                <a:path w="5700" h="1" fill="none" extrusionOk="0">
                  <a:moveTo>
                    <a:pt x="5700" y="1"/>
                  </a:moveTo>
                  <a:lnTo>
                    <a:pt x="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1" name="Shape 211"/>
            <p:cNvSpPr/>
            <p:nvPr/>
          </p:nvSpPr>
          <p:spPr>
            <a:xfrm>
              <a:off x="1370225" y="450000"/>
              <a:ext cx="198500" cy="197900"/>
            </a:xfrm>
            <a:custGeom>
              <a:avLst/>
              <a:gdLst/>
              <a:ahLst/>
              <a:cxnLst/>
              <a:rect l="0" t="0" r="0" b="0"/>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2" name="Shape 212"/>
            <p:cNvSpPr/>
            <p:nvPr/>
          </p:nvSpPr>
          <p:spPr>
            <a:xfrm>
              <a:off x="1403100" y="482875"/>
              <a:ext cx="132750" cy="132150"/>
            </a:xfrm>
            <a:custGeom>
              <a:avLst/>
              <a:gdLst/>
              <a:ahLst/>
              <a:cxnLst/>
              <a:rect l="0" t="0" r="0" b="0"/>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3" name="Shape 213"/>
            <p:cNvSpPr/>
            <p:nvPr/>
          </p:nvSpPr>
          <p:spPr>
            <a:xfrm>
              <a:off x="1588800" y="435400"/>
              <a:ext cx="66400" cy="43850"/>
            </a:xfrm>
            <a:custGeom>
              <a:avLst/>
              <a:gdLst/>
              <a:ahLst/>
              <a:cxnLst/>
              <a:rect l="0" t="0" r="0" b="0"/>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ransition spd="slow">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1146025" y="530725"/>
            <a:ext cx="3208799" cy="1028700"/>
          </a:xfrm>
          <a:prstGeom prst="rect">
            <a:avLst/>
          </a:prstGeom>
        </p:spPr>
        <p:txBody>
          <a:bodyPr lIns="91425" tIns="91425" rIns="91425" bIns="91425" anchor="ctr" anchorCtr="0">
            <a:noAutofit/>
          </a:bodyPr>
          <a:lstStyle/>
          <a:p>
            <a:pPr lvl="0" rtl="0">
              <a:spcBef>
                <a:spcPts val="0"/>
              </a:spcBef>
              <a:buNone/>
            </a:pPr>
            <a:r>
              <a:rPr lang="en"/>
              <a:t>Want big impact?</a:t>
            </a:r>
          </a:p>
        </p:txBody>
      </p:sp>
      <p:grpSp>
        <p:nvGrpSpPr>
          <p:cNvPr id="219" name="Shape 219"/>
          <p:cNvGrpSpPr/>
          <p:nvPr/>
        </p:nvGrpSpPr>
        <p:grpSpPr>
          <a:xfrm>
            <a:off x="371633" y="913341"/>
            <a:ext cx="316516" cy="263465"/>
            <a:chOff x="1247825" y="322750"/>
            <a:chExt cx="443300" cy="369000"/>
          </a:xfrm>
        </p:grpSpPr>
        <p:sp>
          <p:nvSpPr>
            <p:cNvPr id="220" name="Shape 220"/>
            <p:cNvSpPr/>
            <p:nvPr/>
          </p:nvSpPr>
          <p:spPr>
            <a:xfrm>
              <a:off x="1247825" y="322750"/>
              <a:ext cx="443300" cy="369000"/>
            </a:xfrm>
            <a:custGeom>
              <a:avLst/>
              <a:gdLst/>
              <a:ahLst/>
              <a:cxnLst/>
              <a:rect l="0" t="0" r="0" b="0"/>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1" name="Shape 221"/>
            <p:cNvSpPr/>
            <p:nvPr/>
          </p:nvSpPr>
          <p:spPr>
            <a:xfrm>
              <a:off x="1398225" y="386675"/>
              <a:ext cx="142500" cy="25"/>
            </a:xfrm>
            <a:custGeom>
              <a:avLst/>
              <a:gdLst/>
              <a:ahLst/>
              <a:cxnLst/>
              <a:rect l="0" t="0" r="0" b="0"/>
              <a:pathLst>
                <a:path w="5700" h="1" fill="none" extrusionOk="0">
                  <a:moveTo>
                    <a:pt x="5700" y="1"/>
                  </a:moveTo>
                  <a:lnTo>
                    <a:pt x="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2" name="Shape 222"/>
            <p:cNvSpPr/>
            <p:nvPr/>
          </p:nvSpPr>
          <p:spPr>
            <a:xfrm>
              <a:off x="1370225" y="450000"/>
              <a:ext cx="198500" cy="197900"/>
            </a:xfrm>
            <a:custGeom>
              <a:avLst/>
              <a:gdLst/>
              <a:ahLst/>
              <a:cxnLst/>
              <a:rect l="0" t="0" r="0" b="0"/>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3" name="Shape 223"/>
            <p:cNvSpPr/>
            <p:nvPr/>
          </p:nvSpPr>
          <p:spPr>
            <a:xfrm>
              <a:off x="1403100" y="482875"/>
              <a:ext cx="132750" cy="132150"/>
            </a:xfrm>
            <a:custGeom>
              <a:avLst/>
              <a:gdLst/>
              <a:ahLst/>
              <a:cxnLst/>
              <a:rect l="0" t="0" r="0" b="0"/>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4" name="Shape 224"/>
            <p:cNvSpPr/>
            <p:nvPr/>
          </p:nvSpPr>
          <p:spPr>
            <a:xfrm>
              <a:off x="1588800" y="435400"/>
              <a:ext cx="66400" cy="43850"/>
            </a:xfrm>
            <a:custGeom>
              <a:avLst/>
              <a:gdLst/>
              <a:ahLst/>
              <a:cxnLst/>
              <a:rect l="0" t="0" r="0" b="0"/>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225" name="Shape 225"/>
          <p:cNvSpPr txBox="1">
            <a:spLocks noGrp="1"/>
          </p:cNvSpPr>
          <p:nvPr>
            <p:ph type="body" idx="1"/>
          </p:nvPr>
        </p:nvSpPr>
        <p:spPr>
          <a:xfrm>
            <a:off x="1146025" y="1767275"/>
            <a:ext cx="3431400" cy="3158699"/>
          </a:xfrm>
          <a:prstGeom prst="rect">
            <a:avLst/>
          </a:prstGeom>
        </p:spPr>
        <p:txBody>
          <a:bodyPr lIns="91425" tIns="91425" rIns="91425" bIns="91425" anchor="t" anchorCtr="0">
            <a:noAutofit/>
          </a:bodyPr>
          <a:lstStyle/>
          <a:p>
            <a:pPr lvl="0">
              <a:spcBef>
                <a:spcPts val="0"/>
              </a:spcBef>
              <a:buNone/>
            </a:pPr>
            <a:r>
              <a:rPr lang="en">
                <a:solidFill>
                  <a:srgbClr val="FFFFFF"/>
                </a:solidFill>
              </a:rPr>
              <a:t>Use big image</a:t>
            </a:r>
          </a:p>
        </p:txBody>
      </p:sp>
    </p:spTree>
  </p:cSld>
  <p:clrMapOvr>
    <a:masterClrMapping/>
  </p:clrMapOvr>
  <p:transition spd="slow">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1146025" y="530725"/>
            <a:ext cx="3208799" cy="1028700"/>
          </a:xfrm>
          <a:prstGeom prst="rect">
            <a:avLst/>
          </a:prstGeom>
        </p:spPr>
        <p:txBody>
          <a:bodyPr lIns="91425" tIns="91425" rIns="91425" bIns="91425" anchor="ctr" anchorCtr="0">
            <a:noAutofit/>
          </a:bodyPr>
          <a:lstStyle/>
          <a:p>
            <a:pPr lvl="0">
              <a:spcBef>
                <a:spcPts val="0"/>
              </a:spcBef>
              <a:buNone/>
            </a:pPr>
            <a:r>
              <a:rPr lang="en"/>
              <a:t>Use charts to explain your ideas</a:t>
            </a:r>
          </a:p>
        </p:txBody>
      </p:sp>
      <p:sp>
        <p:nvSpPr>
          <p:cNvPr id="231" name="Shape 231"/>
          <p:cNvSpPr/>
          <p:nvPr/>
        </p:nvSpPr>
        <p:spPr>
          <a:xfrm>
            <a:off x="1222225" y="2118500"/>
            <a:ext cx="2541300" cy="2541300"/>
          </a:xfrm>
          <a:prstGeom prst="ellipse">
            <a:avLst/>
          </a:prstGeom>
          <a:noFill/>
          <a:ln w="76200" cap="flat" cmpd="sng">
            <a:solidFill>
              <a:srgbClr val="94BF6E"/>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solidFill>
                  <a:srgbClr val="3B8D61"/>
                </a:solidFill>
                <a:latin typeface="Nixie One"/>
                <a:ea typeface="Nixie One"/>
                <a:cs typeface="Nixie One"/>
                <a:sym typeface="Nixie One"/>
              </a:rPr>
              <a:t>White</a:t>
            </a:r>
          </a:p>
        </p:txBody>
      </p:sp>
      <p:sp>
        <p:nvSpPr>
          <p:cNvPr id="232" name="Shape 232"/>
          <p:cNvSpPr/>
          <p:nvPr/>
        </p:nvSpPr>
        <p:spPr>
          <a:xfrm>
            <a:off x="5564053" y="2118500"/>
            <a:ext cx="2541300" cy="2541300"/>
          </a:xfrm>
          <a:prstGeom prst="ellipse">
            <a:avLst/>
          </a:prstGeom>
          <a:noFill/>
          <a:ln w="76200" cap="flat" cmpd="sng">
            <a:solidFill>
              <a:srgbClr val="18637B"/>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solidFill>
                  <a:srgbClr val="18637B"/>
                </a:solidFill>
                <a:latin typeface="Nixie One"/>
                <a:ea typeface="Nixie One"/>
                <a:cs typeface="Nixie One"/>
                <a:sym typeface="Nixie One"/>
              </a:rPr>
              <a:t>Black</a:t>
            </a:r>
          </a:p>
        </p:txBody>
      </p:sp>
      <p:grpSp>
        <p:nvGrpSpPr>
          <p:cNvPr id="233" name="Shape 233"/>
          <p:cNvGrpSpPr/>
          <p:nvPr/>
        </p:nvGrpSpPr>
        <p:grpSpPr>
          <a:xfrm>
            <a:off x="377058" y="931159"/>
            <a:ext cx="313910" cy="227819"/>
            <a:chOff x="3932350" y="3714775"/>
            <a:chExt cx="439650" cy="319075"/>
          </a:xfrm>
        </p:grpSpPr>
        <p:sp>
          <p:nvSpPr>
            <p:cNvPr id="234" name="Shape 234"/>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5" name="Shape 235"/>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6" name="Shape 236"/>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7" name="Shape 237"/>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8" name="Shape 238"/>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239" name="Shape 239"/>
          <p:cNvSpPr/>
          <p:nvPr/>
        </p:nvSpPr>
        <p:spPr>
          <a:xfrm>
            <a:off x="3393139" y="2118500"/>
            <a:ext cx="2541300" cy="2541300"/>
          </a:xfrm>
          <a:prstGeom prst="ellipse">
            <a:avLst/>
          </a:prstGeom>
          <a:solidFill>
            <a:srgbClr val="0E3142">
              <a:alpha val="20380"/>
            </a:srgbClr>
          </a:solidFill>
          <a:ln>
            <a:noFill/>
          </a:ln>
        </p:spPr>
        <p:txBody>
          <a:bodyPr lIns="91425" tIns="91425" rIns="91425" bIns="91425" anchor="ctr" anchorCtr="0">
            <a:noAutofit/>
          </a:bodyPr>
          <a:lstStyle/>
          <a:p>
            <a:pPr lvl="0" algn="ctr" rtl="0">
              <a:spcBef>
                <a:spcPts val="0"/>
              </a:spcBef>
              <a:buNone/>
            </a:pPr>
            <a:r>
              <a:rPr lang="en" b="1">
                <a:solidFill>
                  <a:srgbClr val="114454"/>
                </a:solidFill>
                <a:latin typeface="Nixie One"/>
                <a:ea typeface="Nixie One"/>
                <a:cs typeface="Nixie One"/>
                <a:sym typeface="Nixie One"/>
              </a:rPr>
              <a:t>Gray</a:t>
            </a:r>
          </a:p>
        </p:txBody>
      </p:sp>
    </p:spTree>
  </p:cSld>
  <p:clrMapOvr>
    <a:masterClrMapping/>
  </p:clrMapOvr>
  <p:transition spd="slow">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idx="4294967295"/>
          </p:nvPr>
        </p:nvSpPr>
        <p:spPr>
          <a:xfrm>
            <a:off x="387475" y="366857"/>
            <a:ext cx="2758800" cy="884400"/>
          </a:xfrm>
          <a:prstGeom prst="rect">
            <a:avLst/>
          </a:prstGeom>
        </p:spPr>
        <p:txBody>
          <a:bodyPr lIns="91425" tIns="91425" rIns="91425" bIns="91425" anchor="t" anchorCtr="0">
            <a:noAutofit/>
          </a:bodyPr>
          <a:lstStyle/>
          <a:p>
            <a:pPr lvl="0" rtl="0">
              <a:spcBef>
                <a:spcPts val="0"/>
              </a:spcBef>
              <a:buNone/>
            </a:pPr>
            <a:r>
              <a:rPr lang="en">
                <a:solidFill>
                  <a:srgbClr val="124057"/>
                </a:solidFill>
              </a:rPr>
              <a:t>Or use diagrams to explain complex ideas</a:t>
            </a:r>
          </a:p>
        </p:txBody>
      </p:sp>
      <p:sp>
        <p:nvSpPr>
          <p:cNvPr id="245" name="Shape 245"/>
          <p:cNvSpPr/>
          <p:nvPr/>
        </p:nvSpPr>
        <p:spPr>
          <a:xfrm>
            <a:off x="3759030" y="3738863"/>
            <a:ext cx="2718299" cy="749699"/>
          </a:xfrm>
          <a:prstGeom prst="homePlate">
            <a:avLst>
              <a:gd name="adj" fmla="val 35440"/>
            </a:avLst>
          </a:prstGeom>
          <a:solidFill>
            <a:srgbClr val="124057"/>
          </a:solidFill>
          <a:ln>
            <a:noFill/>
          </a:ln>
        </p:spPr>
        <p:txBody>
          <a:bodyPr lIns="91425" tIns="45700" rIns="91425" bIns="45700" anchor="ctr" anchorCtr="0">
            <a:noAutofit/>
          </a:bodyPr>
          <a:lstStyle/>
          <a:p>
            <a:pPr marL="0" marR="0" lvl="0" indent="-69850" algn="l" rtl="0">
              <a:lnSpc>
                <a:spcPct val="100000"/>
              </a:lnSpc>
              <a:spcBef>
                <a:spcPts val="0"/>
              </a:spcBef>
              <a:spcAft>
                <a:spcPts val="0"/>
              </a:spcAft>
              <a:buNone/>
            </a:pPr>
            <a:endParaRPr/>
          </a:p>
        </p:txBody>
      </p:sp>
      <p:sp>
        <p:nvSpPr>
          <p:cNvPr id="246" name="Shape 246"/>
          <p:cNvSpPr/>
          <p:nvPr/>
        </p:nvSpPr>
        <p:spPr>
          <a:xfrm>
            <a:off x="3759031" y="3003935"/>
            <a:ext cx="3488399" cy="749699"/>
          </a:xfrm>
          <a:prstGeom prst="homePlate">
            <a:avLst>
              <a:gd name="adj" fmla="val 35440"/>
            </a:avLst>
          </a:prstGeom>
          <a:solidFill>
            <a:srgbClr val="3B8D61"/>
          </a:solidFill>
          <a:ln>
            <a:noFill/>
          </a:ln>
        </p:spPr>
        <p:txBody>
          <a:bodyPr lIns="91425" tIns="45700" rIns="91425" bIns="45700" anchor="ctr" anchorCtr="0">
            <a:noAutofit/>
          </a:bodyPr>
          <a:lstStyle/>
          <a:p>
            <a:pPr marL="0" marR="0" lvl="0" indent="-69850" algn="l" rtl="0">
              <a:lnSpc>
                <a:spcPct val="100000"/>
              </a:lnSpc>
              <a:spcBef>
                <a:spcPts val="0"/>
              </a:spcBef>
              <a:spcAft>
                <a:spcPts val="0"/>
              </a:spcAft>
              <a:buNone/>
            </a:pPr>
            <a:endParaRPr/>
          </a:p>
        </p:txBody>
      </p:sp>
      <p:sp>
        <p:nvSpPr>
          <p:cNvPr id="247" name="Shape 247"/>
          <p:cNvSpPr/>
          <p:nvPr/>
        </p:nvSpPr>
        <p:spPr>
          <a:xfrm>
            <a:off x="3759030" y="2258772"/>
            <a:ext cx="2227500" cy="749699"/>
          </a:xfrm>
          <a:prstGeom prst="homePlate">
            <a:avLst>
              <a:gd name="adj" fmla="val 35440"/>
            </a:avLst>
          </a:prstGeom>
          <a:solidFill>
            <a:srgbClr val="165751"/>
          </a:solidFill>
          <a:ln>
            <a:noFill/>
          </a:ln>
        </p:spPr>
        <p:txBody>
          <a:bodyPr lIns="91425" tIns="45700" rIns="91425" bIns="45700" anchor="ctr" anchorCtr="0">
            <a:noAutofit/>
          </a:bodyPr>
          <a:lstStyle/>
          <a:p>
            <a:pPr marL="0" marR="0" lvl="0" indent="-69850" algn="l" rtl="0">
              <a:lnSpc>
                <a:spcPct val="100000"/>
              </a:lnSpc>
              <a:spcBef>
                <a:spcPts val="0"/>
              </a:spcBef>
              <a:spcAft>
                <a:spcPts val="0"/>
              </a:spcAft>
              <a:buNone/>
            </a:pPr>
            <a:endParaRPr/>
          </a:p>
        </p:txBody>
      </p:sp>
      <p:sp>
        <p:nvSpPr>
          <p:cNvPr id="248" name="Shape 248"/>
          <p:cNvSpPr/>
          <p:nvPr/>
        </p:nvSpPr>
        <p:spPr>
          <a:xfrm>
            <a:off x="3759031" y="1508916"/>
            <a:ext cx="2554799" cy="749699"/>
          </a:xfrm>
          <a:prstGeom prst="homePlate">
            <a:avLst>
              <a:gd name="adj" fmla="val 35440"/>
            </a:avLst>
          </a:prstGeom>
          <a:solidFill>
            <a:srgbClr val="94BF6E"/>
          </a:solidFill>
          <a:ln>
            <a:noFill/>
          </a:ln>
        </p:spPr>
        <p:txBody>
          <a:bodyPr lIns="91425" tIns="45700" rIns="91425" bIns="45700" anchor="ctr" anchorCtr="0">
            <a:noAutofit/>
          </a:bodyPr>
          <a:lstStyle/>
          <a:p>
            <a:pPr marL="0" marR="0" lvl="0" indent="-69850" algn="l" rtl="0">
              <a:lnSpc>
                <a:spcPct val="100000"/>
              </a:lnSpc>
              <a:spcBef>
                <a:spcPts val="0"/>
              </a:spcBef>
              <a:spcAft>
                <a:spcPts val="0"/>
              </a:spcAft>
              <a:buNone/>
            </a:pPr>
            <a:endParaRPr/>
          </a:p>
        </p:txBody>
      </p:sp>
      <p:sp>
        <p:nvSpPr>
          <p:cNvPr id="249" name="Shape 249"/>
          <p:cNvSpPr/>
          <p:nvPr/>
        </p:nvSpPr>
        <p:spPr>
          <a:xfrm>
            <a:off x="2898296" y="1312389"/>
            <a:ext cx="882600" cy="953999"/>
          </a:xfrm>
          <a:custGeom>
            <a:avLst/>
            <a:gdLst/>
            <a:ahLst/>
            <a:cxnLst/>
            <a:rect l="0" t="0" r="0" b="0"/>
            <a:pathLst>
              <a:path w="120000" h="120000" extrusionOk="0">
                <a:moveTo>
                  <a:pt x="33" y="0"/>
                </a:moveTo>
                <a:lnTo>
                  <a:pt x="120000" y="25236"/>
                </a:lnTo>
                <a:lnTo>
                  <a:pt x="120000" y="120000"/>
                </a:lnTo>
                <a:lnTo>
                  <a:pt x="311" y="103519"/>
                </a:lnTo>
                <a:cubicBezTo>
                  <a:pt x="497" y="69012"/>
                  <a:pt x="-151" y="34506"/>
                  <a:pt x="33" y="0"/>
                </a:cubicBezTo>
                <a:close/>
              </a:path>
            </a:pathLst>
          </a:custGeom>
          <a:solidFill>
            <a:srgbClr val="87AF64"/>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250" name="Shape 250"/>
          <p:cNvSpPr/>
          <p:nvPr/>
        </p:nvSpPr>
        <p:spPr>
          <a:xfrm>
            <a:off x="2892402" y="2131251"/>
            <a:ext cx="888600" cy="880199"/>
          </a:xfrm>
          <a:custGeom>
            <a:avLst/>
            <a:gdLst/>
            <a:ahLst/>
            <a:cxnLst/>
            <a:rect l="0" t="0" r="0" b="0"/>
            <a:pathLst>
              <a:path w="120000" h="120000" extrusionOk="0">
                <a:moveTo>
                  <a:pt x="552" y="0"/>
                </a:moveTo>
                <a:lnTo>
                  <a:pt x="120000" y="17302"/>
                </a:lnTo>
                <a:lnTo>
                  <a:pt x="120000" y="119999"/>
                </a:lnTo>
                <a:lnTo>
                  <a:pt x="0" y="120000"/>
                </a:lnTo>
                <a:cubicBezTo>
                  <a:pt x="184" y="79999"/>
                  <a:pt x="368" y="40000"/>
                  <a:pt x="552" y="0"/>
                </a:cubicBezTo>
                <a:close/>
              </a:path>
            </a:pathLst>
          </a:custGeom>
          <a:solidFill>
            <a:srgbClr val="0F3D38"/>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251" name="Shape 251"/>
          <p:cNvSpPr/>
          <p:nvPr/>
        </p:nvSpPr>
        <p:spPr>
          <a:xfrm rot="10800000" flipH="1">
            <a:off x="2892220" y="3007611"/>
            <a:ext cx="888899" cy="875999"/>
          </a:xfrm>
          <a:custGeom>
            <a:avLst/>
            <a:gdLst/>
            <a:ahLst/>
            <a:cxnLst/>
            <a:rect l="0" t="0" r="0" b="0"/>
            <a:pathLst>
              <a:path w="120000" h="120000" extrusionOk="0">
                <a:moveTo>
                  <a:pt x="577" y="0"/>
                </a:moveTo>
                <a:lnTo>
                  <a:pt x="120000" y="17383"/>
                </a:lnTo>
                <a:lnTo>
                  <a:pt x="120000" y="120000"/>
                </a:lnTo>
                <a:lnTo>
                  <a:pt x="24" y="120000"/>
                </a:lnTo>
                <a:cubicBezTo>
                  <a:pt x="-159" y="80000"/>
                  <a:pt x="761" y="40000"/>
                  <a:pt x="577" y="0"/>
                </a:cubicBezTo>
                <a:close/>
              </a:path>
            </a:pathLst>
          </a:custGeom>
          <a:solidFill>
            <a:srgbClr val="2E6E4B"/>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252" name="Shape 252"/>
          <p:cNvSpPr/>
          <p:nvPr/>
        </p:nvSpPr>
        <p:spPr>
          <a:xfrm rot="10800000" flipH="1">
            <a:off x="2894448" y="3752039"/>
            <a:ext cx="886500" cy="939599"/>
          </a:xfrm>
          <a:custGeom>
            <a:avLst/>
            <a:gdLst/>
            <a:ahLst/>
            <a:cxnLst/>
            <a:rect l="0" t="0" r="0" b="0"/>
            <a:pathLst>
              <a:path w="120000" h="120000" extrusionOk="0">
                <a:moveTo>
                  <a:pt x="277" y="0"/>
                </a:moveTo>
                <a:lnTo>
                  <a:pt x="120000" y="25882"/>
                </a:lnTo>
                <a:lnTo>
                  <a:pt x="120000" y="120000"/>
                </a:lnTo>
                <a:lnTo>
                  <a:pt x="0" y="105098"/>
                </a:lnTo>
                <a:cubicBezTo>
                  <a:pt x="184" y="70065"/>
                  <a:pt x="92" y="35032"/>
                  <a:pt x="277" y="0"/>
                </a:cubicBezTo>
                <a:close/>
              </a:path>
            </a:pathLst>
          </a:custGeom>
          <a:solidFill>
            <a:srgbClr val="0B2939"/>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253" name="Shape 253"/>
          <p:cNvSpPr/>
          <p:nvPr/>
        </p:nvSpPr>
        <p:spPr>
          <a:xfrm rot="10800000">
            <a:off x="2022737" y="3747890"/>
            <a:ext cx="878099" cy="941699"/>
          </a:xfrm>
          <a:custGeom>
            <a:avLst/>
            <a:gdLst/>
            <a:ahLst/>
            <a:cxnLst/>
            <a:rect l="0" t="0" r="0" b="0"/>
            <a:pathLst>
              <a:path w="120000" h="120000" extrusionOk="0">
                <a:moveTo>
                  <a:pt x="33" y="0"/>
                </a:moveTo>
                <a:lnTo>
                  <a:pt x="120000" y="25565"/>
                </a:lnTo>
                <a:lnTo>
                  <a:pt x="120000" y="120000"/>
                </a:lnTo>
                <a:lnTo>
                  <a:pt x="313" y="105130"/>
                </a:lnTo>
                <a:cubicBezTo>
                  <a:pt x="499" y="70173"/>
                  <a:pt x="-152" y="34956"/>
                  <a:pt x="33" y="0"/>
                </a:cubicBezTo>
                <a:close/>
              </a:path>
            </a:pathLst>
          </a:custGeom>
          <a:solidFill>
            <a:srgbClr val="124057"/>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254" name="Shape 254"/>
          <p:cNvSpPr/>
          <p:nvPr/>
        </p:nvSpPr>
        <p:spPr>
          <a:xfrm flipH="1">
            <a:off x="2018279" y="2127156"/>
            <a:ext cx="882899" cy="875999"/>
          </a:xfrm>
          <a:custGeom>
            <a:avLst/>
            <a:gdLst/>
            <a:ahLst/>
            <a:cxnLst/>
            <a:rect l="0" t="0" r="0" b="0"/>
            <a:pathLst>
              <a:path w="120000" h="120000" extrusionOk="0">
                <a:moveTo>
                  <a:pt x="80" y="0"/>
                </a:moveTo>
                <a:lnTo>
                  <a:pt x="120000" y="17383"/>
                </a:lnTo>
                <a:lnTo>
                  <a:pt x="120000" y="120000"/>
                </a:lnTo>
                <a:lnTo>
                  <a:pt x="80" y="119999"/>
                </a:lnTo>
                <a:cubicBezTo>
                  <a:pt x="-197" y="79999"/>
                  <a:pt x="358" y="40000"/>
                  <a:pt x="80" y="0"/>
                </a:cubicBezTo>
                <a:close/>
              </a:path>
            </a:pathLst>
          </a:custGeom>
          <a:solidFill>
            <a:srgbClr val="165751"/>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255" name="Shape 255"/>
          <p:cNvSpPr/>
          <p:nvPr/>
        </p:nvSpPr>
        <p:spPr>
          <a:xfrm flipH="1">
            <a:off x="2016085" y="1314437"/>
            <a:ext cx="886799" cy="939599"/>
          </a:xfrm>
          <a:custGeom>
            <a:avLst/>
            <a:gdLst/>
            <a:ahLst/>
            <a:cxnLst/>
            <a:rect l="0" t="0" r="0" b="0"/>
            <a:pathLst>
              <a:path w="120000" h="120000" extrusionOk="0">
                <a:moveTo>
                  <a:pt x="33" y="0"/>
                </a:moveTo>
                <a:lnTo>
                  <a:pt x="120000" y="25359"/>
                </a:lnTo>
                <a:lnTo>
                  <a:pt x="120000" y="120000"/>
                </a:lnTo>
                <a:lnTo>
                  <a:pt x="310" y="104052"/>
                </a:lnTo>
                <a:cubicBezTo>
                  <a:pt x="495" y="69019"/>
                  <a:pt x="-151" y="35032"/>
                  <a:pt x="33" y="0"/>
                </a:cubicBezTo>
                <a:close/>
              </a:path>
            </a:pathLst>
          </a:custGeom>
          <a:solidFill>
            <a:srgbClr val="94BF6E"/>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256" name="Shape 256"/>
          <p:cNvSpPr/>
          <p:nvPr/>
        </p:nvSpPr>
        <p:spPr>
          <a:xfrm rot="10800000">
            <a:off x="2021437" y="3003323"/>
            <a:ext cx="877499" cy="872099"/>
          </a:xfrm>
          <a:custGeom>
            <a:avLst/>
            <a:gdLst/>
            <a:ahLst/>
            <a:cxnLst/>
            <a:rect l="0" t="0" r="0" b="0"/>
            <a:pathLst>
              <a:path w="120000" h="120000" extrusionOk="0">
                <a:moveTo>
                  <a:pt x="120000" y="120000"/>
                </a:moveTo>
                <a:lnTo>
                  <a:pt x="54" y="120000"/>
                </a:lnTo>
                <a:cubicBezTo>
                  <a:pt x="240" y="79812"/>
                  <a:pt x="-132" y="40187"/>
                  <a:pt x="53" y="0"/>
                </a:cubicBezTo>
                <a:lnTo>
                  <a:pt x="120000" y="16766"/>
                </a:lnTo>
                <a:close/>
              </a:path>
            </a:pathLst>
          </a:custGeom>
          <a:solidFill>
            <a:srgbClr val="3B8D61"/>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257" name="Shape 257"/>
          <p:cNvSpPr/>
          <p:nvPr/>
        </p:nvSpPr>
        <p:spPr>
          <a:xfrm>
            <a:off x="1985550" y="1413550"/>
            <a:ext cx="477599" cy="3290399"/>
          </a:xfrm>
          <a:custGeom>
            <a:avLst/>
            <a:gdLst/>
            <a:ahLst/>
            <a:cxnLst/>
            <a:rect l="0" t="0" r="0" b="0"/>
            <a:pathLst>
              <a:path w="120000" h="120000" extrusionOk="0">
                <a:moveTo>
                  <a:pt x="0" y="115785"/>
                </a:moveTo>
                <a:lnTo>
                  <a:pt x="0" y="3719"/>
                </a:lnTo>
                <a:lnTo>
                  <a:pt x="120000" y="0"/>
                </a:lnTo>
                <a:lnTo>
                  <a:pt x="120000" y="120000"/>
                </a:lnTo>
                <a:lnTo>
                  <a:pt x="0" y="115785"/>
                </a:lnTo>
                <a:close/>
              </a:path>
            </a:pathLst>
          </a:custGeom>
          <a:gradFill>
            <a:gsLst>
              <a:gs pos="0">
                <a:srgbClr val="FFFFFF">
                  <a:alpha val="9803"/>
                </a:srgbClr>
              </a:gs>
              <a:gs pos="100000">
                <a:srgbClr val="FFFFFF">
                  <a:alpha val="24705"/>
                </a:srgbClr>
              </a:gs>
            </a:gsLst>
            <a:lin ang="0" scaled="0"/>
          </a:gra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258" name="Shape 258"/>
          <p:cNvSpPr txBox="1"/>
          <p:nvPr/>
        </p:nvSpPr>
        <p:spPr>
          <a:xfrm>
            <a:off x="3878923" y="1654200"/>
            <a:ext cx="596699" cy="449700"/>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 sz="2400" b="1" i="0" u="none" strike="noStrike" cap="none">
                <a:solidFill>
                  <a:srgbClr val="FFFFFF"/>
                </a:solidFill>
                <a:latin typeface="Nixie One"/>
                <a:ea typeface="Nixie One"/>
                <a:cs typeface="Nixie One"/>
                <a:sym typeface="Nixie One"/>
              </a:rPr>
              <a:t>01</a:t>
            </a:r>
          </a:p>
        </p:txBody>
      </p:sp>
      <p:cxnSp>
        <p:nvCxnSpPr>
          <p:cNvPr id="259" name="Shape 259"/>
          <p:cNvCxnSpPr/>
          <p:nvPr/>
        </p:nvCxnSpPr>
        <p:spPr>
          <a:xfrm>
            <a:off x="4475988" y="1682587"/>
            <a:ext cx="0" cy="392999"/>
          </a:xfrm>
          <a:prstGeom prst="straightConnector1">
            <a:avLst/>
          </a:prstGeom>
          <a:noFill/>
          <a:ln w="9525" cap="rnd" cmpd="sng">
            <a:solidFill>
              <a:srgbClr val="FFFFFF"/>
            </a:solidFill>
            <a:prstDash val="solid"/>
            <a:round/>
            <a:headEnd type="none" w="med" len="med"/>
            <a:tailEnd type="none" w="med" len="med"/>
          </a:ln>
        </p:spPr>
      </p:cxnSp>
      <p:sp>
        <p:nvSpPr>
          <p:cNvPr id="260" name="Shape 260"/>
          <p:cNvSpPr txBox="1"/>
          <p:nvPr/>
        </p:nvSpPr>
        <p:spPr>
          <a:xfrm>
            <a:off x="4531749" y="1667625"/>
            <a:ext cx="1454699" cy="445499"/>
          </a:xfrm>
          <a:prstGeom prst="rect">
            <a:avLst/>
          </a:prstGeom>
          <a:noFill/>
          <a:ln>
            <a:noFill/>
          </a:ln>
        </p:spPr>
        <p:txBody>
          <a:bodyPr lIns="91425" tIns="45700" rIns="91425" bIns="45700" anchor="ctr" anchorCtr="0">
            <a:noAutofit/>
          </a:bodyPr>
          <a:lstStyle/>
          <a:p>
            <a:pPr marL="0" marR="0" lvl="0" indent="0" algn="l" rtl="0">
              <a:lnSpc>
                <a:spcPct val="83333"/>
              </a:lnSpc>
              <a:spcBef>
                <a:spcPts val="0"/>
              </a:spcBef>
              <a:buSzPct val="25000"/>
              <a:buNone/>
            </a:pPr>
            <a:r>
              <a:rPr lang="en" sz="1200" b="1" i="0" u="none" strike="noStrike" cap="none">
                <a:solidFill>
                  <a:srgbClr val="FFFFFF"/>
                </a:solidFill>
                <a:latin typeface="Nixie One"/>
                <a:ea typeface="Nixie One"/>
                <a:cs typeface="Nixie One"/>
                <a:sym typeface="Nixie One"/>
              </a:rPr>
              <a:t>Text Title</a:t>
            </a:r>
          </a:p>
          <a:p>
            <a:pPr marL="0" marR="0" lvl="0" indent="0" algn="l" rtl="0">
              <a:lnSpc>
                <a:spcPct val="100000"/>
              </a:lnSpc>
              <a:spcBef>
                <a:spcPts val="0"/>
              </a:spcBef>
              <a:buSzPct val="25000"/>
              <a:buNone/>
            </a:pPr>
            <a:r>
              <a:rPr lang="en" sz="1000">
                <a:solidFill>
                  <a:srgbClr val="FFFFFF"/>
                </a:solidFill>
                <a:latin typeface="Nixie One"/>
                <a:ea typeface="Nixie One"/>
                <a:cs typeface="Nixie One"/>
                <a:sym typeface="Nixie One"/>
              </a:rPr>
              <a:t>P</a:t>
            </a:r>
            <a:r>
              <a:rPr lang="en" sz="1000" b="0" i="0" u="none" strike="noStrike" cap="none">
                <a:solidFill>
                  <a:srgbClr val="FFFFFF"/>
                </a:solidFill>
                <a:latin typeface="Nixie One"/>
                <a:ea typeface="Nixie One"/>
                <a:cs typeface="Nixie One"/>
                <a:sym typeface="Nixie One"/>
              </a:rPr>
              <a:t>lace your own text here</a:t>
            </a:r>
          </a:p>
        </p:txBody>
      </p:sp>
      <p:sp>
        <p:nvSpPr>
          <p:cNvPr id="261" name="Shape 261"/>
          <p:cNvSpPr txBox="1"/>
          <p:nvPr/>
        </p:nvSpPr>
        <p:spPr>
          <a:xfrm>
            <a:off x="3878948" y="2391975"/>
            <a:ext cx="596699" cy="449700"/>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 sz="2400" b="1" i="0" u="none" strike="noStrike" cap="none">
                <a:solidFill>
                  <a:srgbClr val="FFFFFF"/>
                </a:solidFill>
                <a:latin typeface="Nixie One"/>
                <a:ea typeface="Nixie One"/>
                <a:cs typeface="Nixie One"/>
                <a:sym typeface="Nixie One"/>
              </a:rPr>
              <a:t>02</a:t>
            </a:r>
          </a:p>
        </p:txBody>
      </p:sp>
      <p:cxnSp>
        <p:nvCxnSpPr>
          <p:cNvPr id="262" name="Shape 262"/>
          <p:cNvCxnSpPr/>
          <p:nvPr/>
        </p:nvCxnSpPr>
        <p:spPr>
          <a:xfrm>
            <a:off x="4475987" y="2420358"/>
            <a:ext cx="0" cy="392999"/>
          </a:xfrm>
          <a:prstGeom prst="straightConnector1">
            <a:avLst/>
          </a:prstGeom>
          <a:noFill/>
          <a:ln w="9525" cap="rnd" cmpd="sng">
            <a:solidFill>
              <a:srgbClr val="FFFFFF"/>
            </a:solidFill>
            <a:prstDash val="solid"/>
            <a:round/>
            <a:headEnd type="none" w="med" len="med"/>
            <a:tailEnd type="none" w="med" len="med"/>
          </a:ln>
        </p:spPr>
      </p:cxnSp>
      <p:sp>
        <p:nvSpPr>
          <p:cNvPr id="263" name="Shape 263"/>
          <p:cNvSpPr txBox="1"/>
          <p:nvPr/>
        </p:nvSpPr>
        <p:spPr>
          <a:xfrm>
            <a:off x="4531758" y="2409499"/>
            <a:ext cx="1385099" cy="460500"/>
          </a:xfrm>
          <a:prstGeom prst="rect">
            <a:avLst/>
          </a:prstGeom>
          <a:noFill/>
          <a:ln>
            <a:noFill/>
          </a:ln>
        </p:spPr>
        <p:txBody>
          <a:bodyPr lIns="91425" tIns="45700" rIns="91425" bIns="45700" anchor="ctr" anchorCtr="0">
            <a:noAutofit/>
          </a:bodyPr>
          <a:lstStyle/>
          <a:p>
            <a:pPr marL="0" marR="0" lvl="0" indent="0" algn="l" rtl="0">
              <a:lnSpc>
                <a:spcPct val="83333"/>
              </a:lnSpc>
              <a:spcBef>
                <a:spcPts val="0"/>
              </a:spcBef>
              <a:buSzPct val="25000"/>
              <a:buNone/>
            </a:pPr>
            <a:r>
              <a:rPr lang="en" sz="1200" b="1" i="0" u="none" strike="noStrike" cap="none">
                <a:solidFill>
                  <a:srgbClr val="FFFFFF"/>
                </a:solidFill>
                <a:latin typeface="Nixie One"/>
                <a:ea typeface="Nixie One"/>
                <a:cs typeface="Nixie One"/>
                <a:sym typeface="Nixie One"/>
              </a:rPr>
              <a:t>Text Title</a:t>
            </a:r>
          </a:p>
          <a:p>
            <a:pPr lvl="0" rtl="0">
              <a:spcBef>
                <a:spcPts val="0"/>
              </a:spcBef>
              <a:buSzPct val="25000"/>
              <a:buNone/>
            </a:pPr>
            <a:r>
              <a:rPr lang="en" sz="1000">
                <a:solidFill>
                  <a:schemeClr val="lt1"/>
                </a:solidFill>
                <a:latin typeface="Nixie One"/>
                <a:ea typeface="Nixie One"/>
                <a:cs typeface="Nixie One"/>
                <a:sym typeface="Nixie One"/>
              </a:rPr>
              <a:t>Place your own text here</a:t>
            </a:r>
          </a:p>
        </p:txBody>
      </p:sp>
      <p:sp>
        <p:nvSpPr>
          <p:cNvPr id="264" name="Shape 264"/>
          <p:cNvSpPr txBox="1"/>
          <p:nvPr/>
        </p:nvSpPr>
        <p:spPr>
          <a:xfrm>
            <a:off x="3878948" y="3151000"/>
            <a:ext cx="596699" cy="449700"/>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 sz="2400" b="1" i="0" u="none" strike="noStrike" cap="none">
                <a:solidFill>
                  <a:srgbClr val="FFFFFF"/>
                </a:solidFill>
                <a:latin typeface="Nixie One"/>
                <a:ea typeface="Nixie One"/>
                <a:cs typeface="Nixie One"/>
                <a:sym typeface="Nixie One"/>
              </a:rPr>
              <a:t>03</a:t>
            </a:r>
          </a:p>
        </p:txBody>
      </p:sp>
      <p:cxnSp>
        <p:nvCxnSpPr>
          <p:cNvPr id="265" name="Shape 265"/>
          <p:cNvCxnSpPr/>
          <p:nvPr/>
        </p:nvCxnSpPr>
        <p:spPr>
          <a:xfrm>
            <a:off x="4475988" y="3179384"/>
            <a:ext cx="0" cy="392999"/>
          </a:xfrm>
          <a:prstGeom prst="straightConnector1">
            <a:avLst/>
          </a:prstGeom>
          <a:noFill/>
          <a:ln w="9525" cap="rnd" cmpd="sng">
            <a:solidFill>
              <a:srgbClr val="FFFFFF"/>
            </a:solidFill>
            <a:prstDash val="solid"/>
            <a:round/>
            <a:headEnd type="none" w="med" len="med"/>
            <a:tailEnd type="none" w="med" len="med"/>
          </a:ln>
        </p:spPr>
      </p:cxnSp>
      <p:sp>
        <p:nvSpPr>
          <p:cNvPr id="266" name="Shape 266"/>
          <p:cNvSpPr txBox="1"/>
          <p:nvPr/>
        </p:nvSpPr>
        <p:spPr>
          <a:xfrm>
            <a:off x="4531759" y="3094312"/>
            <a:ext cx="1385099" cy="574200"/>
          </a:xfrm>
          <a:prstGeom prst="rect">
            <a:avLst/>
          </a:prstGeom>
          <a:noFill/>
          <a:ln>
            <a:noFill/>
          </a:ln>
        </p:spPr>
        <p:txBody>
          <a:bodyPr lIns="91425" tIns="45700" rIns="91425" bIns="45700" anchor="ctr" anchorCtr="0">
            <a:noAutofit/>
          </a:bodyPr>
          <a:lstStyle/>
          <a:p>
            <a:pPr marL="0" marR="0" lvl="0" indent="0" algn="l" rtl="0">
              <a:lnSpc>
                <a:spcPct val="83333"/>
              </a:lnSpc>
              <a:spcBef>
                <a:spcPts val="0"/>
              </a:spcBef>
              <a:buSzPct val="25000"/>
              <a:buNone/>
            </a:pPr>
            <a:r>
              <a:rPr lang="en" sz="1200" b="1" i="0" u="none" strike="noStrike" cap="none">
                <a:solidFill>
                  <a:srgbClr val="FFFFFF"/>
                </a:solidFill>
                <a:latin typeface="Nixie One"/>
                <a:ea typeface="Nixie One"/>
                <a:cs typeface="Nixie One"/>
                <a:sym typeface="Nixie One"/>
              </a:rPr>
              <a:t>Text Title</a:t>
            </a:r>
          </a:p>
          <a:p>
            <a:pPr lvl="0" rtl="0">
              <a:spcBef>
                <a:spcPts val="0"/>
              </a:spcBef>
              <a:buSzPct val="25000"/>
              <a:buNone/>
            </a:pPr>
            <a:r>
              <a:rPr lang="en" sz="1000">
                <a:solidFill>
                  <a:schemeClr val="lt1"/>
                </a:solidFill>
                <a:latin typeface="Nixie One"/>
                <a:ea typeface="Nixie One"/>
                <a:cs typeface="Nixie One"/>
                <a:sym typeface="Nixie One"/>
              </a:rPr>
              <a:t>Place your own text here</a:t>
            </a:r>
          </a:p>
        </p:txBody>
      </p:sp>
      <p:sp>
        <p:nvSpPr>
          <p:cNvPr id="267" name="Shape 267"/>
          <p:cNvSpPr txBox="1"/>
          <p:nvPr/>
        </p:nvSpPr>
        <p:spPr>
          <a:xfrm>
            <a:off x="3878948" y="3881600"/>
            <a:ext cx="596699" cy="449700"/>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 sz="2400" b="1" i="0" u="none" strike="noStrike" cap="none">
                <a:solidFill>
                  <a:srgbClr val="FFFFFF"/>
                </a:solidFill>
                <a:latin typeface="Nixie One"/>
                <a:ea typeface="Nixie One"/>
                <a:cs typeface="Nixie One"/>
                <a:sym typeface="Nixie One"/>
              </a:rPr>
              <a:t>04</a:t>
            </a:r>
          </a:p>
        </p:txBody>
      </p:sp>
      <p:cxnSp>
        <p:nvCxnSpPr>
          <p:cNvPr id="268" name="Shape 268"/>
          <p:cNvCxnSpPr/>
          <p:nvPr/>
        </p:nvCxnSpPr>
        <p:spPr>
          <a:xfrm>
            <a:off x="4475985" y="3909976"/>
            <a:ext cx="0" cy="392999"/>
          </a:xfrm>
          <a:prstGeom prst="straightConnector1">
            <a:avLst/>
          </a:prstGeom>
          <a:noFill/>
          <a:ln w="9525" cap="rnd" cmpd="sng">
            <a:solidFill>
              <a:srgbClr val="FFFFFF"/>
            </a:solidFill>
            <a:prstDash val="solid"/>
            <a:round/>
            <a:headEnd type="none" w="med" len="med"/>
            <a:tailEnd type="none" w="med" len="med"/>
          </a:ln>
        </p:spPr>
      </p:cxnSp>
      <p:sp>
        <p:nvSpPr>
          <p:cNvPr id="269" name="Shape 269"/>
          <p:cNvSpPr txBox="1"/>
          <p:nvPr/>
        </p:nvSpPr>
        <p:spPr>
          <a:xfrm>
            <a:off x="4531756" y="3826146"/>
            <a:ext cx="1385099" cy="574200"/>
          </a:xfrm>
          <a:prstGeom prst="rect">
            <a:avLst/>
          </a:prstGeom>
          <a:noFill/>
          <a:ln>
            <a:noFill/>
          </a:ln>
        </p:spPr>
        <p:txBody>
          <a:bodyPr lIns="91425" tIns="45700" rIns="91425" bIns="45700" anchor="ctr" anchorCtr="0">
            <a:noAutofit/>
          </a:bodyPr>
          <a:lstStyle/>
          <a:p>
            <a:pPr marL="0" marR="0" lvl="0" indent="0" algn="l" rtl="0">
              <a:lnSpc>
                <a:spcPct val="83333"/>
              </a:lnSpc>
              <a:spcBef>
                <a:spcPts val="0"/>
              </a:spcBef>
              <a:buSzPct val="25000"/>
              <a:buNone/>
            </a:pPr>
            <a:r>
              <a:rPr lang="en" sz="1200" b="1" i="0" u="none" strike="noStrike" cap="none">
                <a:solidFill>
                  <a:srgbClr val="FFFFFF"/>
                </a:solidFill>
                <a:latin typeface="Nixie One"/>
                <a:ea typeface="Nixie One"/>
                <a:cs typeface="Nixie One"/>
                <a:sym typeface="Nixie One"/>
              </a:rPr>
              <a:t>Text Title</a:t>
            </a:r>
          </a:p>
          <a:p>
            <a:pPr lvl="0" rtl="0">
              <a:spcBef>
                <a:spcPts val="0"/>
              </a:spcBef>
              <a:buSzPct val="25000"/>
              <a:buNone/>
            </a:pPr>
            <a:r>
              <a:rPr lang="en" sz="1000">
                <a:solidFill>
                  <a:schemeClr val="lt1"/>
                </a:solidFill>
                <a:latin typeface="Nixie One"/>
                <a:ea typeface="Nixie One"/>
                <a:cs typeface="Nixie One"/>
                <a:sym typeface="Nixie One"/>
              </a:rPr>
              <a:t>Place your own text here</a:t>
            </a:r>
          </a:p>
        </p:txBody>
      </p:sp>
      <p:sp>
        <p:nvSpPr>
          <p:cNvPr id="270" name="Shape 270"/>
          <p:cNvSpPr/>
          <p:nvPr/>
        </p:nvSpPr>
        <p:spPr>
          <a:xfrm flipH="1">
            <a:off x="3787126" y="1509779"/>
            <a:ext cx="91800" cy="2978700"/>
          </a:xfrm>
          <a:custGeom>
            <a:avLst/>
            <a:gdLst/>
            <a:ahLst/>
            <a:cxnLst/>
            <a:rect l="0" t="0" r="0" b="0"/>
            <a:pathLst>
              <a:path w="120000" h="120000" extrusionOk="0">
                <a:moveTo>
                  <a:pt x="0" y="115785"/>
                </a:moveTo>
                <a:lnTo>
                  <a:pt x="0" y="3719"/>
                </a:lnTo>
                <a:lnTo>
                  <a:pt x="120000" y="0"/>
                </a:lnTo>
                <a:lnTo>
                  <a:pt x="120000" y="120000"/>
                </a:lnTo>
                <a:lnTo>
                  <a:pt x="0" y="115785"/>
                </a:lnTo>
                <a:close/>
              </a:path>
            </a:pathLst>
          </a:custGeom>
          <a:gradFill>
            <a:gsLst>
              <a:gs pos="0">
                <a:srgbClr val="FFFFFF">
                  <a:alpha val="9803"/>
                </a:srgbClr>
              </a:gs>
              <a:gs pos="100000">
                <a:srgbClr val="FFFFFF">
                  <a:alpha val="24705"/>
                </a:srgbClr>
              </a:gs>
            </a:gsLst>
            <a:lin ang="0" scaled="0"/>
          </a:gra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271" name="Shape 271"/>
          <p:cNvSpPr txBox="1"/>
          <p:nvPr/>
        </p:nvSpPr>
        <p:spPr>
          <a:xfrm>
            <a:off x="5363350" y="4488475"/>
            <a:ext cx="3710999" cy="516299"/>
          </a:xfrm>
          <a:prstGeom prst="rect">
            <a:avLst/>
          </a:prstGeom>
          <a:noFill/>
          <a:ln>
            <a:noFill/>
          </a:ln>
        </p:spPr>
        <p:txBody>
          <a:bodyPr lIns="91425" tIns="91425" rIns="91425" bIns="91425" anchor="ctr" anchorCtr="0">
            <a:noAutofit/>
          </a:bodyPr>
          <a:lstStyle/>
          <a:p>
            <a:pPr lvl="0" algn="r" rtl="0">
              <a:spcBef>
                <a:spcPts val="600"/>
              </a:spcBef>
              <a:buNone/>
            </a:pPr>
            <a:r>
              <a:rPr lang="en" sz="1200" b="1">
                <a:solidFill>
                  <a:srgbClr val="18637B"/>
                </a:solidFill>
                <a:latin typeface="Nixie One"/>
                <a:ea typeface="Nixie One"/>
                <a:cs typeface="Nixie One"/>
                <a:sym typeface="Nixie One"/>
              </a:rPr>
              <a:t>Diagram featured by </a:t>
            </a:r>
            <a:r>
              <a:rPr lang="en" sz="1200" b="1" u="sng">
                <a:solidFill>
                  <a:srgbClr val="18637B"/>
                </a:solidFill>
                <a:latin typeface="Nixie One"/>
                <a:ea typeface="Nixie One"/>
                <a:cs typeface="Nixie One"/>
                <a:sym typeface="Nixie One"/>
                <a:hlinkClick r:id="rId3"/>
              </a:rPr>
              <a:t>http://slidemodel.com</a:t>
            </a:r>
          </a:p>
        </p:txBody>
      </p:sp>
      <p:sp>
        <p:nvSpPr>
          <p:cNvPr id="272" name="Shape 272"/>
          <p:cNvSpPr/>
          <p:nvPr/>
        </p:nvSpPr>
        <p:spPr>
          <a:xfrm>
            <a:off x="3188124" y="1646371"/>
            <a:ext cx="327815" cy="286064"/>
          </a:xfrm>
          <a:custGeom>
            <a:avLst/>
            <a:gdLst/>
            <a:ahLst/>
            <a:cxnLst/>
            <a:rect l="0" t="0" r="0" b="0"/>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273" name="Shape 273"/>
          <p:cNvGrpSpPr/>
          <p:nvPr/>
        </p:nvGrpSpPr>
        <p:grpSpPr>
          <a:xfrm>
            <a:off x="3185080" y="2464273"/>
            <a:ext cx="333902" cy="333902"/>
            <a:chOff x="5941025" y="3634400"/>
            <a:chExt cx="467650" cy="467650"/>
          </a:xfrm>
        </p:grpSpPr>
        <p:sp>
          <p:nvSpPr>
            <p:cNvPr id="274" name="Shape 274"/>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5" name="Shape 275"/>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6" name="Shape 276"/>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7" name="Shape 277"/>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8" name="Shape 278"/>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9" name="Shape 279"/>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80" name="Shape 280"/>
          <p:cNvGrpSpPr/>
          <p:nvPr/>
        </p:nvGrpSpPr>
        <p:grpSpPr>
          <a:xfrm>
            <a:off x="3167257" y="3244367"/>
            <a:ext cx="369548" cy="274765"/>
            <a:chOff x="5247525" y="3007275"/>
            <a:chExt cx="517575" cy="384825"/>
          </a:xfrm>
        </p:grpSpPr>
        <p:sp>
          <p:nvSpPr>
            <p:cNvPr id="281" name="Shape 281"/>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2" name="Shape 282"/>
            <p:cNvSpPr/>
            <p:nvPr/>
          </p:nvSpPr>
          <p:spPr>
            <a:xfrm>
              <a:off x="5566575" y="3193575"/>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83" name="Shape 283"/>
          <p:cNvGrpSpPr/>
          <p:nvPr/>
        </p:nvGrpSpPr>
        <p:grpSpPr>
          <a:xfrm>
            <a:off x="3199431" y="4046966"/>
            <a:ext cx="305199" cy="319996"/>
            <a:chOff x="5961125" y="1623900"/>
            <a:chExt cx="427450" cy="448175"/>
          </a:xfrm>
        </p:grpSpPr>
        <p:sp>
          <p:nvSpPr>
            <p:cNvPr id="284" name="Shape 284"/>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5" name="Shape 285"/>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6" name="Shape 286"/>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7" name="Shape 287"/>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8" name="Shape 288"/>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9" name="Shape 289"/>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0" name="Shape 290"/>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ransition spd="slow">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1146025" y="530725"/>
            <a:ext cx="3208799" cy="1028700"/>
          </a:xfrm>
          <a:prstGeom prst="rect">
            <a:avLst/>
          </a:prstGeom>
        </p:spPr>
        <p:txBody>
          <a:bodyPr lIns="91425" tIns="91425" rIns="91425" bIns="91425" anchor="ctr" anchorCtr="0">
            <a:noAutofit/>
          </a:bodyPr>
          <a:lstStyle/>
          <a:p>
            <a:pPr lvl="0" rtl="0">
              <a:spcBef>
                <a:spcPts val="0"/>
              </a:spcBef>
              <a:buNone/>
            </a:pPr>
            <a:r>
              <a:rPr lang="en"/>
              <a:t>And tables to compare data</a:t>
            </a:r>
          </a:p>
        </p:txBody>
      </p:sp>
      <p:graphicFrame>
        <p:nvGraphicFramePr>
          <p:cNvPr id="296" name="Shape 296"/>
          <p:cNvGraphicFramePr/>
          <p:nvPr/>
        </p:nvGraphicFramePr>
        <p:xfrm>
          <a:off x="1046800" y="2018081"/>
          <a:ext cx="7293800" cy="2646200"/>
        </p:xfrm>
        <a:graphic>
          <a:graphicData uri="http://schemas.openxmlformats.org/drawingml/2006/table">
            <a:tbl>
              <a:tblPr>
                <a:noFill/>
                <a:tableStyleId>{049CDCF4-2816-4276-B8C8-17E176291B72}</a:tableStyleId>
              </a:tblPr>
              <a:tblGrid>
                <a:gridCol w="1823450"/>
                <a:gridCol w="1823450"/>
                <a:gridCol w="1823450"/>
                <a:gridCol w="1823450"/>
              </a:tblGrid>
              <a:tr h="661550">
                <a:tc>
                  <a:txBody>
                    <a:bodyPr/>
                    <a:lstStyle/>
                    <a:p>
                      <a:pPr lvl="0">
                        <a:spcBef>
                          <a:spcPts val="0"/>
                        </a:spcBef>
                        <a:buNone/>
                      </a:pPr>
                      <a:endParaRPr b="1">
                        <a:solidFill>
                          <a:srgbClr val="FFFFFF"/>
                        </a:solidFill>
                        <a:latin typeface="Nixie One"/>
                        <a:ea typeface="Nixie One"/>
                        <a:cs typeface="Nixie One"/>
                        <a:sym typeface="Nixie One"/>
                      </a:endParaRP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94BF6E"/>
                    </a:solidFill>
                  </a:tcPr>
                </a:tc>
                <a:tc>
                  <a:txBody>
                    <a:bodyPr/>
                    <a:lstStyle/>
                    <a:p>
                      <a:pPr lvl="0" algn="ctr">
                        <a:spcBef>
                          <a:spcPts val="0"/>
                        </a:spcBef>
                        <a:buNone/>
                      </a:pPr>
                      <a:r>
                        <a:rPr lang="en" sz="1100" b="1" dirty="0">
                          <a:solidFill>
                            <a:srgbClr val="FFFFFF"/>
                          </a:solidFill>
                          <a:latin typeface="Nixie One"/>
                          <a:ea typeface="Nixie One"/>
                          <a:cs typeface="Nixie One"/>
                          <a:sym typeface="Nixie One"/>
                        </a:rPr>
                        <a:t>A</a:t>
                      </a: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94BF6E"/>
                    </a:solidFill>
                  </a:tcPr>
                </a:tc>
                <a:tc>
                  <a:txBody>
                    <a:bodyPr/>
                    <a:lstStyle/>
                    <a:p>
                      <a:pPr lvl="0" algn="ctr">
                        <a:spcBef>
                          <a:spcPts val="0"/>
                        </a:spcBef>
                        <a:buNone/>
                      </a:pPr>
                      <a:r>
                        <a:rPr lang="en" sz="1100" b="1">
                          <a:solidFill>
                            <a:srgbClr val="FFFFFF"/>
                          </a:solidFill>
                          <a:latin typeface="Nixie One"/>
                          <a:ea typeface="Nixie One"/>
                          <a:cs typeface="Nixie One"/>
                          <a:sym typeface="Nixie One"/>
                        </a:rPr>
                        <a:t>B</a:t>
                      </a: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94BF6E"/>
                    </a:solidFill>
                  </a:tcPr>
                </a:tc>
                <a:tc>
                  <a:txBody>
                    <a:bodyPr/>
                    <a:lstStyle/>
                    <a:p>
                      <a:pPr lvl="0" algn="ctr">
                        <a:spcBef>
                          <a:spcPts val="0"/>
                        </a:spcBef>
                        <a:buNone/>
                      </a:pPr>
                      <a:r>
                        <a:rPr lang="en" sz="1100" b="1">
                          <a:solidFill>
                            <a:srgbClr val="FFFFFF"/>
                          </a:solidFill>
                          <a:latin typeface="Nixie One"/>
                          <a:ea typeface="Nixie One"/>
                          <a:cs typeface="Nixie One"/>
                          <a:sym typeface="Nixie One"/>
                        </a:rPr>
                        <a:t>C</a:t>
                      </a: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94BF6E"/>
                    </a:solidFill>
                  </a:tcPr>
                </a:tc>
              </a:tr>
              <a:tr h="661550">
                <a:tc>
                  <a:txBody>
                    <a:bodyPr/>
                    <a:lstStyle/>
                    <a:p>
                      <a:pPr lvl="0" algn="r">
                        <a:spcBef>
                          <a:spcPts val="0"/>
                        </a:spcBef>
                        <a:buNone/>
                      </a:pPr>
                      <a:r>
                        <a:rPr lang="en" sz="1100" b="1">
                          <a:solidFill>
                            <a:srgbClr val="FFFFFF"/>
                          </a:solidFill>
                          <a:latin typeface="Nixie One"/>
                          <a:ea typeface="Nixie One"/>
                          <a:cs typeface="Nixie One"/>
                          <a:sym typeface="Nixie One"/>
                        </a:rPr>
                        <a:t>Yellow</a:t>
                      </a: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18637B"/>
                    </a:solidFill>
                  </a:tcPr>
                </a:tc>
                <a:tc>
                  <a:txBody>
                    <a:bodyPr/>
                    <a:lstStyle/>
                    <a:p>
                      <a:pPr lvl="0" algn="ctr">
                        <a:spcBef>
                          <a:spcPts val="0"/>
                        </a:spcBef>
                        <a:buNone/>
                      </a:pPr>
                      <a:r>
                        <a:rPr lang="en" sz="1800" b="1">
                          <a:solidFill>
                            <a:srgbClr val="FFFFFF"/>
                          </a:solidFill>
                          <a:latin typeface="Roboto Slab"/>
                          <a:ea typeface="Roboto Slab"/>
                          <a:cs typeface="Roboto Slab"/>
                          <a:sym typeface="Roboto Slab"/>
                        </a:rPr>
                        <a:t>10</a:t>
                      </a: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18637B"/>
                    </a:solidFill>
                  </a:tcPr>
                </a:tc>
                <a:tc>
                  <a:txBody>
                    <a:bodyPr/>
                    <a:lstStyle/>
                    <a:p>
                      <a:pPr lvl="0" algn="ctr">
                        <a:spcBef>
                          <a:spcPts val="0"/>
                        </a:spcBef>
                        <a:buNone/>
                      </a:pPr>
                      <a:r>
                        <a:rPr lang="en" sz="1800" b="1">
                          <a:solidFill>
                            <a:srgbClr val="FFFFFF"/>
                          </a:solidFill>
                          <a:latin typeface="Roboto Slab"/>
                          <a:ea typeface="Roboto Slab"/>
                          <a:cs typeface="Roboto Slab"/>
                          <a:sym typeface="Roboto Slab"/>
                        </a:rPr>
                        <a:t>20</a:t>
                      </a: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18637B"/>
                    </a:solidFill>
                  </a:tcPr>
                </a:tc>
                <a:tc>
                  <a:txBody>
                    <a:bodyPr/>
                    <a:lstStyle/>
                    <a:p>
                      <a:pPr lvl="0" algn="ctr">
                        <a:spcBef>
                          <a:spcPts val="0"/>
                        </a:spcBef>
                        <a:buNone/>
                      </a:pPr>
                      <a:r>
                        <a:rPr lang="en" sz="1800" b="1">
                          <a:solidFill>
                            <a:srgbClr val="FFFFFF"/>
                          </a:solidFill>
                          <a:latin typeface="Roboto Slab"/>
                          <a:ea typeface="Roboto Slab"/>
                          <a:cs typeface="Roboto Slab"/>
                          <a:sym typeface="Roboto Slab"/>
                        </a:rPr>
                        <a:t>7</a:t>
                      </a: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18637B"/>
                    </a:solidFill>
                  </a:tcPr>
                </a:tc>
              </a:tr>
              <a:tr h="661550">
                <a:tc>
                  <a:txBody>
                    <a:bodyPr/>
                    <a:lstStyle/>
                    <a:p>
                      <a:pPr lvl="0" algn="r">
                        <a:spcBef>
                          <a:spcPts val="0"/>
                        </a:spcBef>
                        <a:buNone/>
                      </a:pPr>
                      <a:r>
                        <a:rPr lang="en" sz="1100" b="1">
                          <a:solidFill>
                            <a:srgbClr val="FFFFFF"/>
                          </a:solidFill>
                          <a:latin typeface="Nixie One"/>
                          <a:ea typeface="Nixie One"/>
                          <a:cs typeface="Nixie One"/>
                          <a:sym typeface="Nixie One"/>
                        </a:rPr>
                        <a:t>Blue</a:t>
                      </a: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114454"/>
                    </a:solidFill>
                  </a:tcPr>
                </a:tc>
                <a:tc>
                  <a:txBody>
                    <a:bodyPr/>
                    <a:lstStyle/>
                    <a:p>
                      <a:pPr lvl="0" algn="ctr">
                        <a:spcBef>
                          <a:spcPts val="0"/>
                        </a:spcBef>
                        <a:buNone/>
                      </a:pPr>
                      <a:r>
                        <a:rPr lang="en" sz="1800" b="1">
                          <a:solidFill>
                            <a:srgbClr val="FFFFFF"/>
                          </a:solidFill>
                          <a:latin typeface="Roboto Slab"/>
                          <a:ea typeface="Roboto Slab"/>
                          <a:cs typeface="Roboto Slab"/>
                          <a:sym typeface="Roboto Slab"/>
                        </a:rPr>
                        <a:t>30</a:t>
                      </a: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114454"/>
                    </a:solidFill>
                  </a:tcPr>
                </a:tc>
                <a:tc>
                  <a:txBody>
                    <a:bodyPr/>
                    <a:lstStyle/>
                    <a:p>
                      <a:pPr lvl="0" algn="ctr">
                        <a:spcBef>
                          <a:spcPts val="0"/>
                        </a:spcBef>
                        <a:buNone/>
                      </a:pPr>
                      <a:r>
                        <a:rPr lang="en" sz="1800" b="1">
                          <a:solidFill>
                            <a:srgbClr val="FFFFFF"/>
                          </a:solidFill>
                          <a:latin typeface="Roboto Slab"/>
                          <a:ea typeface="Roboto Slab"/>
                          <a:cs typeface="Roboto Slab"/>
                          <a:sym typeface="Roboto Slab"/>
                        </a:rPr>
                        <a:t>15</a:t>
                      </a: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114454"/>
                    </a:solidFill>
                  </a:tcPr>
                </a:tc>
                <a:tc>
                  <a:txBody>
                    <a:bodyPr/>
                    <a:lstStyle/>
                    <a:p>
                      <a:pPr lvl="0" algn="ctr">
                        <a:spcBef>
                          <a:spcPts val="0"/>
                        </a:spcBef>
                        <a:buNone/>
                      </a:pPr>
                      <a:r>
                        <a:rPr lang="en" sz="1800" b="1">
                          <a:solidFill>
                            <a:srgbClr val="FFFFFF"/>
                          </a:solidFill>
                          <a:latin typeface="Roboto Slab"/>
                          <a:ea typeface="Roboto Slab"/>
                          <a:cs typeface="Roboto Slab"/>
                          <a:sym typeface="Roboto Slab"/>
                        </a:rPr>
                        <a:t>10</a:t>
                      </a: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114454"/>
                    </a:solidFill>
                  </a:tcPr>
                </a:tc>
              </a:tr>
              <a:tr h="661550">
                <a:tc>
                  <a:txBody>
                    <a:bodyPr/>
                    <a:lstStyle/>
                    <a:p>
                      <a:pPr lvl="0" algn="r" rtl="0">
                        <a:spcBef>
                          <a:spcPts val="0"/>
                        </a:spcBef>
                        <a:buNone/>
                      </a:pPr>
                      <a:r>
                        <a:rPr lang="en" sz="1100" b="1">
                          <a:solidFill>
                            <a:srgbClr val="FFFFFF"/>
                          </a:solidFill>
                          <a:latin typeface="Nixie One"/>
                          <a:ea typeface="Nixie One"/>
                          <a:cs typeface="Nixie One"/>
                          <a:sym typeface="Nixie One"/>
                        </a:rPr>
                        <a:t>Orange</a:t>
                      </a: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18637B"/>
                    </a:solidFill>
                  </a:tcPr>
                </a:tc>
                <a:tc>
                  <a:txBody>
                    <a:bodyPr/>
                    <a:lstStyle/>
                    <a:p>
                      <a:pPr lvl="0" algn="ctr" rtl="0">
                        <a:spcBef>
                          <a:spcPts val="0"/>
                        </a:spcBef>
                        <a:buNone/>
                      </a:pPr>
                      <a:r>
                        <a:rPr lang="en" sz="1800" b="1">
                          <a:solidFill>
                            <a:srgbClr val="FFFFFF"/>
                          </a:solidFill>
                          <a:latin typeface="Roboto Slab"/>
                          <a:ea typeface="Roboto Slab"/>
                          <a:cs typeface="Roboto Slab"/>
                          <a:sym typeface="Roboto Slab"/>
                        </a:rPr>
                        <a:t>5</a:t>
                      </a: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18637B"/>
                    </a:solidFill>
                  </a:tcPr>
                </a:tc>
                <a:tc>
                  <a:txBody>
                    <a:bodyPr/>
                    <a:lstStyle/>
                    <a:p>
                      <a:pPr lvl="0" algn="ctr" rtl="0">
                        <a:spcBef>
                          <a:spcPts val="0"/>
                        </a:spcBef>
                        <a:buNone/>
                      </a:pPr>
                      <a:r>
                        <a:rPr lang="en" sz="1800" b="1">
                          <a:solidFill>
                            <a:srgbClr val="FFFFFF"/>
                          </a:solidFill>
                          <a:latin typeface="Roboto Slab"/>
                          <a:ea typeface="Roboto Slab"/>
                          <a:cs typeface="Roboto Slab"/>
                          <a:sym typeface="Roboto Slab"/>
                        </a:rPr>
                        <a:t>24</a:t>
                      </a: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18637B"/>
                    </a:solidFill>
                  </a:tcPr>
                </a:tc>
                <a:tc>
                  <a:txBody>
                    <a:bodyPr/>
                    <a:lstStyle/>
                    <a:p>
                      <a:pPr lvl="0" algn="ctr" rtl="0">
                        <a:spcBef>
                          <a:spcPts val="0"/>
                        </a:spcBef>
                        <a:buNone/>
                      </a:pPr>
                      <a:r>
                        <a:rPr lang="en" sz="1800" b="1" dirty="0">
                          <a:solidFill>
                            <a:srgbClr val="FFFFFF"/>
                          </a:solidFill>
                          <a:latin typeface="Roboto Slab"/>
                          <a:ea typeface="Roboto Slab"/>
                          <a:cs typeface="Roboto Slab"/>
                          <a:sym typeface="Roboto Slab"/>
                        </a:rPr>
                        <a:t>16</a:t>
                      </a:r>
                    </a:p>
                  </a:txBody>
                  <a:tcPr marL="91425" marR="91425" marT="68575" marB="6857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18637B"/>
                    </a:solidFill>
                  </a:tcPr>
                </a:tc>
              </a:tr>
            </a:tbl>
          </a:graphicData>
        </a:graphic>
      </p:graphicFrame>
      <p:grpSp>
        <p:nvGrpSpPr>
          <p:cNvPr id="297" name="Shape 297"/>
          <p:cNvGrpSpPr/>
          <p:nvPr/>
        </p:nvGrpSpPr>
        <p:grpSpPr>
          <a:xfrm>
            <a:off x="377058" y="931159"/>
            <a:ext cx="313910" cy="227819"/>
            <a:chOff x="3932350" y="3714775"/>
            <a:chExt cx="439650" cy="319075"/>
          </a:xfrm>
        </p:grpSpPr>
        <p:sp>
          <p:nvSpPr>
            <p:cNvPr id="298" name="Shape 298"/>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9" name="Shape 299"/>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0" name="Shape 300"/>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1" name="Shape 301"/>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2" name="Shape 302"/>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ransition spd="slow">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p:nvPr/>
        </p:nvSpPr>
        <p:spPr>
          <a:xfrm>
            <a:off x="1146036" y="637775"/>
            <a:ext cx="7301626" cy="3478333"/>
          </a:xfrm>
          <a:custGeom>
            <a:avLst/>
            <a:gdLst/>
            <a:ahLst/>
            <a:cxnLst/>
            <a:rect l="0" t="0" r="0" b="0"/>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3B8D61"/>
          </a:solidFill>
          <a:ln>
            <a:noFill/>
          </a:ln>
        </p:spPr>
        <p:txBody>
          <a:bodyPr lIns="91425" tIns="91425" rIns="91425" bIns="91425" anchor="ctr" anchorCtr="0">
            <a:noAutofit/>
          </a:bodyPr>
          <a:lstStyle/>
          <a:p>
            <a:pPr lvl="0">
              <a:spcBef>
                <a:spcPts val="0"/>
              </a:spcBef>
              <a:buNone/>
            </a:pPr>
            <a:endParaRPr/>
          </a:p>
        </p:txBody>
      </p:sp>
      <p:sp>
        <p:nvSpPr>
          <p:cNvPr id="308" name="Shape 308"/>
          <p:cNvSpPr txBox="1">
            <a:spLocks noGrp="1"/>
          </p:cNvSpPr>
          <p:nvPr>
            <p:ph type="title" idx="4294967295"/>
          </p:nvPr>
        </p:nvSpPr>
        <p:spPr>
          <a:xfrm>
            <a:off x="0" y="4595650"/>
            <a:ext cx="9144000" cy="511199"/>
          </a:xfrm>
          <a:prstGeom prst="rect">
            <a:avLst/>
          </a:prstGeom>
        </p:spPr>
        <p:txBody>
          <a:bodyPr lIns="91425" tIns="91425" rIns="91425" bIns="91425" anchor="ctr" anchorCtr="0">
            <a:noAutofit/>
          </a:bodyPr>
          <a:lstStyle/>
          <a:p>
            <a:pPr lvl="0" algn="ctr" rtl="0">
              <a:spcBef>
                <a:spcPts val="0"/>
              </a:spcBef>
              <a:buNone/>
            </a:pPr>
            <a:r>
              <a:rPr lang="en"/>
              <a:t>Maps</a:t>
            </a:r>
          </a:p>
        </p:txBody>
      </p:sp>
      <p:sp>
        <p:nvSpPr>
          <p:cNvPr id="309" name="Shape 309"/>
          <p:cNvSpPr/>
          <p:nvPr/>
        </p:nvSpPr>
        <p:spPr>
          <a:xfrm>
            <a:off x="2399575" y="1435075"/>
            <a:ext cx="668400" cy="202500"/>
          </a:xfrm>
          <a:prstGeom prst="wedgeRectCallout">
            <a:avLst>
              <a:gd name="adj1" fmla="val -21428"/>
              <a:gd name="adj2" fmla="val 84287"/>
            </a:avLst>
          </a:prstGeom>
          <a:solidFill>
            <a:srgbClr val="FFFFFF"/>
          </a:solidFill>
          <a:ln>
            <a:noFill/>
          </a:ln>
        </p:spPr>
        <p:txBody>
          <a:bodyPr lIns="91425" tIns="91425" rIns="91425" bIns="91425" anchor="ctr" anchorCtr="0">
            <a:noAutofit/>
          </a:bodyPr>
          <a:lstStyle/>
          <a:p>
            <a:pPr lvl="0">
              <a:spcBef>
                <a:spcPts val="0"/>
              </a:spcBef>
              <a:buNone/>
            </a:pPr>
            <a:r>
              <a:rPr lang="en" sz="800" b="1">
                <a:solidFill>
                  <a:srgbClr val="18637B"/>
                </a:solidFill>
                <a:latin typeface="Roboto Slab"/>
                <a:ea typeface="Roboto Slab"/>
                <a:cs typeface="Roboto Slab"/>
                <a:sym typeface="Roboto Slab"/>
              </a:rPr>
              <a:t>our office</a:t>
            </a:r>
          </a:p>
        </p:txBody>
      </p:sp>
      <p:cxnSp>
        <p:nvCxnSpPr>
          <p:cNvPr id="310" name="Shape 310"/>
          <p:cNvCxnSpPr/>
          <p:nvPr/>
        </p:nvCxnSpPr>
        <p:spPr>
          <a:xfrm>
            <a:off x="1753050" y="1637575"/>
            <a:ext cx="0" cy="182699"/>
          </a:xfrm>
          <a:prstGeom prst="straightConnector1">
            <a:avLst/>
          </a:prstGeom>
          <a:noFill/>
          <a:ln w="9525" cap="flat" cmpd="sng">
            <a:solidFill>
              <a:srgbClr val="FFFFFF"/>
            </a:solidFill>
            <a:prstDash val="solid"/>
            <a:round/>
            <a:headEnd type="oval" w="lg" len="lg"/>
            <a:tailEnd type="none" w="lg" len="lg"/>
          </a:ln>
        </p:spPr>
      </p:cxnSp>
      <p:cxnSp>
        <p:nvCxnSpPr>
          <p:cNvPr id="311" name="Shape 311"/>
          <p:cNvCxnSpPr/>
          <p:nvPr/>
        </p:nvCxnSpPr>
        <p:spPr>
          <a:xfrm>
            <a:off x="3317650" y="3056075"/>
            <a:ext cx="0" cy="182699"/>
          </a:xfrm>
          <a:prstGeom prst="straightConnector1">
            <a:avLst/>
          </a:prstGeom>
          <a:noFill/>
          <a:ln w="9525" cap="flat" cmpd="sng">
            <a:solidFill>
              <a:srgbClr val="FFFFFF"/>
            </a:solidFill>
            <a:prstDash val="solid"/>
            <a:round/>
            <a:headEnd type="oval" w="lg" len="lg"/>
            <a:tailEnd type="none" w="lg" len="lg"/>
          </a:ln>
        </p:spPr>
      </p:cxnSp>
      <p:cxnSp>
        <p:nvCxnSpPr>
          <p:cNvPr id="312" name="Shape 312"/>
          <p:cNvCxnSpPr/>
          <p:nvPr/>
        </p:nvCxnSpPr>
        <p:spPr>
          <a:xfrm>
            <a:off x="4796850" y="3324100"/>
            <a:ext cx="0" cy="182699"/>
          </a:xfrm>
          <a:prstGeom prst="straightConnector1">
            <a:avLst/>
          </a:prstGeom>
          <a:noFill/>
          <a:ln w="9525" cap="flat" cmpd="sng">
            <a:solidFill>
              <a:srgbClr val="FFFFFF"/>
            </a:solidFill>
            <a:prstDash val="solid"/>
            <a:round/>
            <a:headEnd type="oval" w="lg" len="lg"/>
            <a:tailEnd type="none" w="lg" len="lg"/>
          </a:ln>
        </p:spPr>
      </p:cxnSp>
      <p:cxnSp>
        <p:nvCxnSpPr>
          <p:cNvPr id="313" name="Shape 313"/>
          <p:cNvCxnSpPr/>
          <p:nvPr/>
        </p:nvCxnSpPr>
        <p:spPr>
          <a:xfrm>
            <a:off x="4231125" y="1454875"/>
            <a:ext cx="0" cy="182699"/>
          </a:xfrm>
          <a:prstGeom prst="straightConnector1">
            <a:avLst/>
          </a:prstGeom>
          <a:noFill/>
          <a:ln w="9525" cap="flat" cmpd="sng">
            <a:solidFill>
              <a:srgbClr val="FFFFFF"/>
            </a:solidFill>
            <a:prstDash val="solid"/>
            <a:round/>
            <a:headEnd type="oval" w="lg" len="lg"/>
            <a:tailEnd type="none" w="lg" len="lg"/>
          </a:ln>
        </p:spPr>
      </p:cxnSp>
      <p:cxnSp>
        <p:nvCxnSpPr>
          <p:cNvPr id="314" name="Shape 314"/>
          <p:cNvCxnSpPr/>
          <p:nvPr/>
        </p:nvCxnSpPr>
        <p:spPr>
          <a:xfrm>
            <a:off x="7427025" y="3458500"/>
            <a:ext cx="0" cy="182699"/>
          </a:xfrm>
          <a:prstGeom prst="straightConnector1">
            <a:avLst/>
          </a:prstGeom>
          <a:noFill/>
          <a:ln w="9525" cap="flat" cmpd="sng">
            <a:solidFill>
              <a:srgbClr val="FFFFFF"/>
            </a:solidFill>
            <a:prstDash val="solid"/>
            <a:round/>
            <a:headEnd type="oval" w="lg" len="lg"/>
            <a:tailEnd type="none" w="lg" len="lg"/>
          </a:ln>
        </p:spPr>
      </p:cxnSp>
      <p:cxnSp>
        <p:nvCxnSpPr>
          <p:cNvPr id="315" name="Shape 315"/>
          <p:cNvCxnSpPr/>
          <p:nvPr/>
        </p:nvCxnSpPr>
        <p:spPr>
          <a:xfrm>
            <a:off x="6775950" y="1888275"/>
            <a:ext cx="0" cy="182699"/>
          </a:xfrm>
          <a:prstGeom prst="straightConnector1">
            <a:avLst/>
          </a:prstGeom>
          <a:noFill/>
          <a:ln w="9525" cap="flat" cmpd="sng">
            <a:solidFill>
              <a:srgbClr val="FFFFFF"/>
            </a:solidFill>
            <a:prstDash val="solid"/>
            <a:round/>
            <a:headEnd type="oval" w="lg" len="lg"/>
            <a:tailEnd type="none" w="lg" len="lg"/>
          </a:ln>
        </p:spPr>
      </p:cxnSp>
    </p:spTree>
  </p:cSld>
  <p:clrMapOvr>
    <a:masterClrMapping/>
  </p:clrMapOvr>
  <p:transition spd="slow">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ctrTitle" idx="4294967295"/>
          </p:nvPr>
        </p:nvSpPr>
        <p:spPr>
          <a:xfrm>
            <a:off x="685800" y="1659542"/>
            <a:ext cx="7772400" cy="1159799"/>
          </a:xfrm>
          <a:prstGeom prst="rect">
            <a:avLst/>
          </a:prstGeom>
        </p:spPr>
        <p:txBody>
          <a:bodyPr lIns="91425" tIns="91425" rIns="91425" bIns="91425" anchor="ctr" anchorCtr="0">
            <a:noAutofit/>
          </a:bodyPr>
          <a:lstStyle/>
          <a:p>
            <a:pPr lvl="0" algn="ctr" rtl="0">
              <a:spcBef>
                <a:spcPts val="0"/>
              </a:spcBef>
              <a:buNone/>
            </a:pPr>
            <a:r>
              <a:rPr lang="en" sz="12000"/>
              <a:t>89,526,124</a:t>
            </a:r>
          </a:p>
        </p:txBody>
      </p:sp>
      <p:sp>
        <p:nvSpPr>
          <p:cNvPr id="321" name="Shape 321"/>
          <p:cNvSpPr txBox="1">
            <a:spLocks noGrp="1"/>
          </p:cNvSpPr>
          <p:nvPr>
            <p:ph type="subTitle" idx="4294967295"/>
          </p:nvPr>
        </p:nvSpPr>
        <p:spPr>
          <a:xfrm>
            <a:off x="685800" y="2916253"/>
            <a:ext cx="7772400" cy="784799"/>
          </a:xfrm>
          <a:prstGeom prst="rect">
            <a:avLst/>
          </a:prstGeom>
        </p:spPr>
        <p:txBody>
          <a:bodyPr lIns="91425" tIns="91425" rIns="91425" bIns="91425" anchor="t" anchorCtr="0">
            <a:noAutofit/>
          </a:bodyPr>
          <a:lstStyle/>
          <a:p>
            <a:pPr lvl="0" algn="ctr" rtl="0">
              <a:spcBef>
                <a:spcPts val="0"/>
              </a:spcBef>
              <a:buNone/>
            </a:pPr>
            <a:r>
              <a:rPr lang="en" sz="2400">
                <a:solidFill>
                  <a:srgbClr val="FFFFFF"/>
                </a:solidFill>
              </a:rPr>
              <a:t>Whoa! That’s a big number, aren’t you proud?</a:t>
            </a:r>
          </a:p>
        </p:txBody>
      </p:sp>
    </p:spTree>
  </p:cSld>
  <p:clrMapOvr>
    <a:masterClrMapping/>
  </p:clrMapOvr>
  <p:transition spd="slow">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ctrTitle" idx="4294967295"/>
          </p:nvPr>
        </p:nvSpPr>
        <p:spPr>
          <a:xfrm>
            <a:off x="1679775" y="419400"/>
            <a:ext cx="6626099" cy="894899"/>
          </a:xfrm>
          <a:prstGeom prst="rect">
            <a:avLst/>
          </a:prstGeom>
        </p:spPr>
        <p:txBody>
          <a:bodyPr lIns="91425" tIns="91425" rIns="91425" bIns="91425" anchor="ctr" anchorCtr="0">
            <a:noAutofit/>
          </a:bodyPr>
          <a:lstStyle/>
          <a:p>
            <a:pPr lvl="0" algn="l" rtl="0">
              <a:spcBef>
                <a:spcPts val="0"/>
              </a:spcBef>
              <a:buNone/>
            </a:pPr>
            <a:r>
              <a:rPr lang="en" sz="7200">
                <a:solidFill>
                  <a:srgbClr val="94BF6E"/>
                </a:solidFill>
              </a:rPr>
              <a:t>89,526,124$</a:t>
            </a:r>
          </a:p>
        </p:txBody>
      </p:sp>
      <p:sp>
        <p:nvSpPr>
          <p:cNvPr id="327" name="Shape 327"/>
          <p:cNvSpPr txBox="1">
            <a:spLocks noGrp="1"/>
          </p:cNvSpPr>
          <p:nvPr>
            <p:ph type="subTitle" idx="4294967295"/>
          </p:nvPr>
        </p:nvSpPr>
        <p:spPr>
          <a:xfrm>
            <a:off x="1679775" y="1106507"/>
            <a:ext cx="6626099" cy="463200"/>
          </a:xfrm>
          <a:prstGeom prst="rect">
            <a:avLst/>
          </a:prstGeom>
        </p:spPr>
        <p:txBody>
          <a:bodyPr lIns="91425" tIns="91425" rIns="91425" bIns="91425" anchor="t" anchorCtr="0">
            <a:noAutofit/>
          </a:bodyPr>
          <a:lstStyle/>
          <a:p>
            <a:pPr lvl="0" algn="l" rtl="0">
              <a:spcBef>
                <a:spcPts val="0"/>
              </a:spcBef>
              <a:buNone/>
            </a:pPr>
            <a:r>
              <a:rPr lang="en" sz="2400"/>
              <a:t>That’s a lot of money</a:t>
            </a:r>
          </a:p>
        </p:txBody>
      </p:sp>
      <p:sp>
        <p:nvSpPr>
          <p:cNvPr id="328" name="Shape 328"/>
          <p:cNvSpPr txBox="1">
            <a:spLocks noGrp="1"/>
          </p:cNvSpPr>
          <p:nvPr>
            <p:ph type="ctrTitle" idx="4294967295"/>
          </p:nvPr>
        </p:nvSpPr>
        <p:spPr>
          <a:xfrm>
            <a:off x="1679775" y="3505492"/>
            <a:ext cx="6626099" cy="894899"/>
          </a:xfrm>
          <a:prstGeom prst="rect">
            <a:avLst/>
          </a:prstGeom>
        </p:spPr>
        <p:txBody>
          <a:bodyPr lIns="91425" tIns="91425" rIns="91425" bIns="91425" anchor="ctr" anchorCtr="0">
            <a:noAutofit/>
          </a:bodyPr>
          <a:lstStyle/>
          <a:p>
            <a:pPr lvl="0" algn="l" rtl="0">
              <a:spcBef>
                <a:spcPts val="0"/>
              </a:spcBef>
              <a:buNone/>
            </a:pPr>
            <a:r>
              <a:rPr lang="en" sz="7200">
                <a:solidFill>
                  <a:srgbClr val="165751"/>
                </a:solidFill>
              </a:rPr>
              <a:t>100%</a:t>
            </a:r>
          </a:p>
        </p:txBody>
      </p:sp>
      <p:sp>
        <p:nvSpPr>
          <p:cNvPr id="329" name="Shape 329"/>
          <p:cNvSpPr txBox="1">
            <a:spLocks noGrp="1"/>
          </p:cNvSpPr>
          <p:nvPr>
            <p:ph type="subTitle" idx="4294967295"/>
          </p:nvPr>
        </p:nvSpPr>
        <p:spPr>
          <a:xfrm>
            <a:off x="1679775" y="4192600"/>
            <a:ext cx="6626099" cy="463200"/>
          </a:xfrm>
          <a:prstGeom prst="rect">
            <a:avLst/>
          </a:prstGeom>
        </p:spPr>
        <p:txBody>
          <a:bodyPr lIns="91425" tIns="91425" rIns="91425" bIns="91425" anchor="t" anchorCtr="0">
            <a:noAutofit/>
          </a:bodyPr>
          <a:lstStyle/>
          <a:p>
            <a:pPr lvl="0" algn="l" rtl="0">
              <a:spcBef>
                <a:spcPts val="0"/>
              </a:spcBef>
              <a:buNone/>
            </a:pPr>
            <a:r>
              <a:rPr lang="en" sz="2400"/>
              <a:t>Total success!</a:t>
            </a:r>
          </a:p>
        </p:txBody>
      </p:sp>
      <p:sp>
        <p:nvSpPr>
          <p:cNvPr id="330" name="Shape 330"/>
          <p:cNvSpPr txBox="1">
            <a:spLocks noGrp="1"/>
          </p:cNvSpPr>
          <p:nvPr>
            <p:ph type="ctrTitle" idx="4294967295"/>
          </p:nvPr>
        </p:nvSpPr>
        <p:spPr>
          <a:xfrm>
            <a:off x="1679775" y="1962446"/>
            <a:ext cx="6626099" cy="894899"/>
          </a:xfrm>
          <a:prstGeom prst="rect">
            <a:avLst/>
          </a:prstGeom>
        </p:spPr>
        <p:txBody>
          <a:bodyPr lIns="91425" tIns="91425" rIns="91425" bIns="91425" anchor="ctr" anchorCtr="0">
            <a:noAutofit/>
          </a:bodyPr>
          <a:lstStyle/>
          <a:p>
            <a:pPr lvl="0" algn="l" rtl="0">
              <a:spcBef>
                <a:spcPts val="0"/>
              </a:spcBef>
              <a:buNone/>
            </a:pPr>
            <a:r>
              <a:rPr lang="en" sz="7200">
                <a:solidFill>
                  <a:srgbClr val="3B8D61"/>
                </a:solidFill>
              </a:rPr>
              <a:t>185,244</a:t>
            </a:r>
            <a:r>
              <a:rPr lang="en" sz="4800">
                <a:solidFill>
                  <a:srgbClr val="3B8D61"/>
                </a:solidFill>
              </a:rPr>
              <a:t> users</a:t>
            </a:r>
          </a:p>
        </p:txBody>
      </p:sp>
      <p:sp>
        <p:nvSpPr>
          <p:cNvPr id="331" name="Shape 331"/>
          <p:cNvSpPr txBox="1">
            <a:spLocks noGrp="1"/>
          </p:cNvSpPr>
          <p:nvPr>
            <p:ph type="subTitle" idx="4294967295"/>
          </p:nvPr>
        </p:nvSpPr>
        <p:spPr>
          <a:xfrm>
            <a:off x="1679775" y="2649553"/>
            <a:ext cx="6626099" cy="463200"/>
          </a:xfrm>
          <a:prstGeom prst="rect">
            <a:avLst/>
          </a:prstGeom>
        </p:spPr>
        <p:txBody>
          <a:bodyPr lIns="91425" tIns="91425" rIns="91425" bIns="91425" anchor="t" anchorCtr="0">
            <a:noAutofit/>
          </a:bodyPr>
          <a:lstStyle/>
          <a:p>
            <a:pPr lvl="0" algn="l" rtl="0">
              <a:spcBef>
                <a:spcPts val="0"/>
              </a:spcBef>
              <a:buNone/>
            </a:pPr>
            <a:r>
              <a:rPr lang="en" sz="2400"/>
              <a:t>And a lot of users</a:t>
            </a:r>
          </a:p>
        </p:txBody>
      </p:sp>
      <p:sp>
        <p:nvSpPr>
          <p:cNvPr id="332" name="Shape 332"/>
          <p:cNvSpPr/>
          <p:nvPr/>
        </p:nvSpPr>
        <p:spPr>
          <a:xfrm>
            <a:off x="822083" y="2036359"/>
            <a:ext cx="708604" cy="747085"/>
          </a:xfrm>
          <a:custGeom>
            <a:avLst/>
            <a:gdLst/>
            <a:ahLst/>
            <a:cxnLst/>
            <a:rect l="0" t="0" r="0" b="0"/>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9050" cap="rnd" cmpd="sng">
            <a:solidFill>
              <a:srgbClr val="3B8D6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333" name="Shape 333"/>
          <p:cNvGrpSpPr/>
          <p:nvPr/>
        </p:nvGrpSpPr>
        <p:grpSpPr>
          <a:xfrm>
            <a:off x="793779" y="3622751"/>
            <a:ext cx="765210" cy="719944"/>
            <a:chOff x="5972700" y="2330200"/>
            <a:chExt cx="411625" cy="387275"/>
          </a:xfrm>
        </p:grpSpPr>
        <p:sp>
          <p:nvSpPr>
            <p:cNvPr id="334" name="Shape 334"/>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16575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5" name="Shape 335"/>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16575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36" name="Shape 336"/>
          <p:cNvGrpSpPr/>
          <p:nvPr/>
        </p:nvGrpSpPr>
        <p:grpSpPr>
          <a:xfrm>
            <a:off x="767753" y="570276"/>
            <a:ext cx="817262" cy="593160"/>
            <a:chOff x="4604550" y="3714775"/>
            <a:chExt cx="439625" cy="319075"/>
          </a:xfrm>
        </p:grpSpPr>
        <p:sp>
          <p:nvSpPr>
            <p:cNvPr id="337" name="Shape 337"/>
            <p:cNvSpPr/>
            <p:nvPr/>
          </p:nvSpPr>
          <p:spPr>
            <a:xfrm>
              <a:off x="4604550" y="3714775"/>
              <a:ext cx="439625" cy="319075"/>
            </a:xfrm>
            <a:custGeom>
              <a:avLst/>
              <a:gdLst/>
              <a:ahLst/>
              <a:cxnLst/>
              <a:rect l="0" t="0" r="0" b="0"/>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9050" cap="rnd" cmpd="sng">
              <a:solidFill>
                <a:srgbClr val="94BF6E"/>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8" name="Shape 338"/>
            <p:cNvSpPr/>
            <p:nvPr/>
          </p:nvSpPr>
          <p:spPr>
            <a:xfrm>
              <a:off x="4647175" y="3761675"/>
              <a:ext cx="354400" cy="213725"/>
            </a:xfrm>
            <a:custGeom>
              <a:avLst/>
              <a:gdLst/>
              <a:ahLst/>
              <a:cxnLst/>
              <a:rect l="0" t="0" r="0" b="0"/>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9050" cap="rnd" cmpd="sng">
              <a:solidFill>
                <a:srgbClr val="94BF6E"/>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4113600" y="2878750"/>
            <a:ext cx="4505699" cy="1159799"/>
          </a:xfrm>
          <a:prstGeom prst="rect">
            <a:avLst/>
          </a:prstGeom>
        </p:spPr>
        <p:txBody>
          <a:bodyPr lIns="91425" tIns="91425" rIns="91425" bIns="91425" anchor="b" anchorCtr="0">
            <a:noAutofit/>
          </a:bodyPr>
          <a:lstStyle/>
          <a:p>
            <a:pPr lvl="0"/>
            <a:r>
              <a:rPr lang="en-US" altLang="zh-CN" dirty="0"/>
              <a:t>Hubness </a:t>
            </a:r>
            <a:r>
              <a:rPr lang="zh-CN" altLang="en-US" dirty="0"/>
              <a:t>现象</a:t>
            </a:r>
          </a:p>
        </p:txBody>
      </p:sp>
      <p:sp>
        <p:nvSpPr>
          <p:cNvPr id="135" name="Shape 135"/>
          <p:cNvSpPr txBox="1">
            <a:spLocks noGrp="1"/>
          </p:cNvSpPr>
          <p:nvPr>
            <p:ph type="subTitle" idx="1"/>
          </p:nvPr>
        </p:nvSpPr>
        <p:spPr>
          <a:xfrm>
            <a:off x="4113600" y="3983050"/>
            <a:ext cx="4505699" cy="784799"/>
          </a:xfrm>
          <a:prstGeom prst="rect">
            <a:avLst/>
          </a:prstGeom>
        </p:spPr>
        <p:txBody>
          <a:bodyPr lIns="91425" tIns="91425" rIns="91425" bIns="91425" anchor="t" anchorCtr="0">
            <a:noAutofit/>
          </a:bodyPr>
          <a:lstStyle/>
          <a:p>
            <a:pPr lvl="0"/>
            <a:r>
              <a:rPr lang="en" dirty="0"/>
              <a:t>Hubness phenomenon</a:t>
            </a:r>
          </a:p>
        </p:txBody>
      </p:sp>
      <p:sp>
        <p:nvSpPr>
          <p:cNvPr id="136" name="Shape 136"/>
          <p:cNvSpPr txBox="1"/>
          <p:nvPr/>
        </p:nvSpPr>
        <p:spPr>
          <a:xfrm>
            <a:off x="0" y="503350"/>
            <a:ext cx="3471299" cy="3818699"/>
          </a:xfrm>
          <a:prstGeom prst="rect">
            <a:avLst/>
          </a:prstGeom>
          <a:noFill/>
          <a:ln>
            <a:noFill/>
          </a:ln>
        </p:spPr>
        <p:txBody>
          <a:bodyPr lIns="91425" tIns="91425" rIns="91425" bIns="91425" anchor="ctr" anchorCtr="0">
            <a:noAutofit/>
          </a:bodyPr>
          <a:lstStyle/>
          <a:p>
            <a:pPr lvl="0" algn="ctr">
              <a:spcBef>
                <a:spcPts val="0"/>
              </a:spcBef>
              <a:buNone/>
            </a:pPr>
            <a:r>
              <a:rPr lang="en-US" altLang="zh-CN" sz="20000" dirty="0" smtClean="0">
                <a:solidFill>
                  <a:srgbClr val="18637B"/>
                </a:solidFill>
                <a:latin typeface="Roboto Slab"/>
                <a:ea typeface="Roboto Slab"/>
                <a:cs typeface="Roboto Slab"/>
                <a:sym typeface="Roboto Slab"/>
              </a:rPr>
              <a:t>0</a:t>
            </a:r>
            <a:r>
              <a:rPr lang="en-US" altLang="zh-CN" sz="20000" dirty="0">
                <a:solidFill>
                  <a:srgbClr val="18637B"/>
                </a:solidFill>
                <a:latin typeface="Roboto Slab"/>
                <a:ea typeface="Roboto Slab"/>
                <a:cs typeface="Roboto Slab"/>
                <a:sym typeface="Roboto Slab"/>
              </a:rPr>
              <a:t>2</a:t>
            </a:r>
            <a:endParaRPr lang="en" sz="20000" dirty="0">
              <a:solidFill>
                <a:srgbClr val="18637B"/>
              </a:solidFill>
              <a:latin typeface="Roboto Slab"/>
              <a:ea typeface="Roboto Slab"/>
              <a:cs typeface="Roboto Slab"/>
              <a:sym typeface="Roboto Slab"/>
            </a:endParaRPr>
          </a:p>
        </p:txBody>
      </p:sp>
    </p:spTree>
    <p:extLst>
      <p:ext uri="{BB962C8B-B14F-4D97-AF65-F5344CB8AC3E}">
        <p14:creationId xmlns:p14="http://schemas.microsoft.com/office/powerpoint/2010/main" val="1252029393"/>
      </p:ext>
    </p:extLst>
  </p:cSld>
  <p:clrMapOvr>
    <a:masterClrMapping/>
  </p:clrMapOvr>
  <p:transition spd="slow">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xfrm>
            <a:off x="1146025" y="530725"/>
            <a:ext cx="3208799" cy="1028700"/>
          </a:xfrm>
          <a:prstGeom prst="rect">
            <a:avLst/>
          </a:prstGeom>
        </p:spPr>
        <p:txBody>
          <a:bodyPr lIns="91425" tIns="91425" rIns="91425" bIns="91425" anchor="ctr" anchorCtr="0">
            <a:noAutofit/>
          </a:bodyPr>
          <a:lstStyle/>
          <a:p>
            <a:pPr lvl="0" rtl="0">
              <a:spcBef>
                <a:spcPts val="0"/>
              </a:spcBef>
              <a:buNone/>
            </a:pPr>
            <a:r>
              <a:rPr lang="en"/>
              <a:t>Our process is easy</a:t>
            </a:r>
          </a:p>
        </p:txBody>
      </p:sp>
      <p:sp>
        <p:nvSpPr>
          <p:cNvPr id="344" name="Shape 344"/>
          <p:cNvSpPr/>
          <p:nvPr/>
        </p:nvSpPr>
        <p:spPr>
          <a:xfrm>
            <a:off x="1053050" y="2290250"/>
            <a:ext cx="2731800" cy="2010900"/>
          </a:xfrm>
          <a:prstGeom prst="homePlate">
            <a:avLst>
              <a:gd name="adj" fmla="val 30129"/>
            </a:avLst>
          </a:prstGeom>
          <a:solidFill>
            <a:srgbClr val="94BF6E"/>
          </a:solidFill>
          <a:ln>
            <a:noFill/>
          </a:ln>
        </p:spPr>
        <p:txBody>
          <a:bodyPr lIns="91425" tIns="91425" rIns="91425" bIns="91425" anchor="ctr" anchorCtr="0">
            <a:noAutofit/>
          </a:bodyPr>
          <a:lstStyle/>
          <a:p>
            <a:pPr lvl="0" algn="ctr">
              <a:spcBef>
                <a:spcPts val="0"/>
              </a:spcBef>
              <a:buNone/>
            </a:pPr>
            <a:r>
              <a:rPr lang="en" b="1">
                <a:solidFill>
                  <a:srgbClr val="FFFFFF"/>
                </a:solidFill>
                <a:latin typeface="Nixie One"/>
                <a:ea typeface="Nixie One"/>
                <a:cs typeface="Nixie One"/>
                <a:sym typeface="Nixie One"/>
              </a:rPr>
              <a:t>first</a:t>
            </a:r>
          </a:p>
        </p:txBody>
      </p:sp>
      <p:sp>
        <p:nvSpPr>
          <p:cNvPr id="345" name="Shape 345"/>
          <p:cNvSpPr/>
          <p:nvPr/>
        </p:nvSpPr>
        <p:spPr>
          <a:xfrm>
            <a:off x="3262562" y="2290250"/>
            <a:ext cx="2783999" cy="2010900"/>
          </a:xfrm>
          <a:prstGeom prst="chevron">
            <a:avLst>
              <a:gd name="adj" fmla="val 29853"/>
            </a:avLst>
          </a:prstGeom>
          <a:solidFill>
            <a:srgbClr val="3B8D61"/>
          </a:solidFill>
          <a:ln>
            <a:noFill/>
          </a:ln>
        </p:spPr>
        <p:txBody>
          <a:bodyPr lIns="91425" tIns="91425" rIns="91425" bIns="91425" anchor="ctr" anchorCtr="0">
            <a:noAutofit/>
          </a:bodyPr>
          <a:lstStyle/>
          <a:p>
            <a:pPr lvl="0" algn="ctr">
              <a:spcBef>
                <a:spcPts val="0"/>
              </a:spcBef>
              <a:buNone/>
            </a:pPr>
            <a:r>
              <a:rPr lang="en" b="1">
                <a:solidFill>
                  <a:srgbClr val="FFFFFF"/>
                </a:solidFill>
                <a:latin typeface="Nixie One"/>
                <a:ea typeface="Nixie One"/>
                <a:cs typeface="Nixie One"/>
                <a:sym typeface="Nixie One"/>
              </a:rPr>
              <a:t>second</a:t>
            </a:r>
          </a:p>
        </p:txBody>
      </p:sp>
      <p:sp>
        <p:nvSpPr>
          <p:cNvPr id="346" name="Shape 346"/>
          <p:cNvSpPr/>
          <p:nvPr/>
        </p:nvSpPr>
        <p:spPr>
          <a:xfrm>
            <a:off x="5524608" y="2290250"/>
            <a:ext cx="2783999" cy="2010900"/>
          </a:xfrm>
          <a:prstGeom prst="chevron">
            <a:avLst>
              <a:gd name="adj" fmla="val 29853"/>
            </a:avLst>
          </a:prstGeom>
          <a:solidFill>
            <a:srgbClr val="165751"/>
          </a:solidFill>
          <a:ln>
            <a:noFill/>
          </a:ln>
        </p:spPr>
        <p:txBody>
          <a:bodyPr lIns="91425" tIns="91425" rIns="91425" bIns="91425" anchor="ctr" anchorCtr="0">
            <a:noAutofit/>
          </a:bodyPr>
          <a:lstStyle/>
          <a:p>
            <a:pPr lvl="0" algn="ctr">
              <a:spcBef>
                <a:spcPts val="0"/>
              </a:spcBef>
              <a:buNone/>
            </a:pPr>
            <a:r>
              <a:rPr lang="en" b="1">
                <a:solidFill>
                  <a:srgbClr val="FFFFFF"/>
                </a:solidFill>
                <a:latin typeface="Nixie One"/>
                <a:ea typeface="Nixie One"/>
                <a:cs typeface="Nixie One"/>
                <a:sym typeface="Nixie One"/>
              </a:rPr>
              <a:t>last</a:t>
            </a:r>
          </a:p>
        </p:txBody>
      </p:sp>
      <p:grpSp>
        <p:nvGrpSpPr>
          <p:cNvPr id="347" name="Shape 347"/>
          <p:cNvGrpSpPr/>
          <p:nvPr/>
        </p:nvGrpSpPr>
        <p:grpSpPr>
          <a:xfrm>
            <a:off x="348268" y="907692"/>
            <a:ext cx="369548" cy="274765"/>
            <a:chOff x="5247525" y="3007275"/>
            <a:chExt cx="517575" cy="384825"/>
          </a:xfrm>
        </p:grpSpPr>
        <p:sp>
          <p:nvSpPr>
            <p:cNvPr id="348" name="Shape 348"/>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9" name="Shape 349"/>
            <p:cNvSpPr/>
            <p:nvPr/>
          </p:nvSpPr>
          <p:spPr>
            <a:xfrm>
              <a:off x="5566575" y="3193575"/>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ransition spd="slow">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txBox="1">
            <a:spLocks noGrp="1"/>
          </p:cNvSpPr>
          <p:nvPr>
            <p:ph type="title"/>
          </p:nvPr>
        </p:nvSpPr>
        <p:spPr>
          <a:xfrm>
            <a:off x="1146025" y="530725"/>
            <a:ext cx="3208799" cy="1028700"/>
          </a:xfrm>
          <a:prstGeom prst="rect">
            <a:avLst/>
          </a:prstGeom>
        </p:spPr>
        <p:txBody>
          <a:bodyPr lIns="91425" tIns="91425" rIns="91425" bIns="91425" anchor="ctr" anchorCtr="0">
            <a:noAutofit/>
          </a:bodyPr>
          <a:lstStyle/>
          <a:p>
            <a:pPr lvl="0" rtl="0">
              <a:spcBef>
                <a:spcPts val="0"/>
              </a:spcBef>
              <a:buNone/>
            </a:pPr>
            <a:r>
              <a:rPr lang="en"/>
              <a:t>Let’s review some concepts</a:t>
            </a:r>
          </a:p>
        </p:txBody>
      </p:sp>
      <p:sp>
        <p:nvSpPr>
          <p:cNvPr id="355" name="Shape 355"/>
          <p:cNvSpPr txBox="1">
            <a:spLocks noGrp="1"/>
          </p:cNvSpPr>
          <p:nvPr>
            <p:ph type="body" idx="1"/>
          </p:nvPr>
        </p:nvSpPr>
        <p:spPr>
          <a:xfrm>
            <a:off x="1146025" y="1771650"/>
            <a:ext cx="2409900" cy="1305000"/>
          </a:xfrm>
          <a:prstGeom prst="rect">
            <a:avLst/>
          </a:prstGeom>
        </p:spPr>
        <p:txBody>
          <a:bodyPr lIns="91425" tIns="91425" rIns="91425" bIns="91425" anchor="t" anchorCtr="0">
            <a:noAutofit/>
          </a:bodyPr>
          <a:lstStyle/>
          <a:p>
            <a:pPr lvl="0" rtl="0">
              <a:spcBef>
                <a:spcPts val="0"/>
              </a:spcBef>
              <a:buNone/>
            </a:pPr>
            <a:r>
              <a:rPr lang="en" b="1"/>
              <a:t>Yellow</a:t>
            </a:r>
          </a:p>
          <a:p>
            <a:pPr lvl="0" rtl="0">
              <a:spcBef>
                <a:spcPts val="0"/>
              </a:spcBef>
              <a:buNone/>
            </a:pPr>
            <a:r>
              <a:rPr lang="en" sz="1200"/>
              <a:t>Is the color of gold, butter and ripe lemons. In the spectrum of visible light, yellow is found between green and orange.</a:t>
            </a:r>
          </a:p>
        </p:txBody>
      </p:sp>
      <p:sp>
        <p:nvSpPr>
          <p:cNvPr id="356" name="Shape 356"/>
          <p:cNvSpPr txBox="1">
            <a:spLocks noGrp="1"/>
          </p:cNvSpPr>
          <p:nvPr>
            <p:ph type="body" idx="2"/>
          </p:nvPr>
        </p:nvSpPr>
        <p:spPr>
          <a:xfrm>
            <a:off x="3679387" y="1771650"/>
            <a:ext cx="2409900" cy="1305000"/>
          </a:xfrm>
          <a:prstGeom prst="rect">
            <a:avLst/>
          </a:prstGeom>
        </p:spPr>
        <p:txBody>
          <a:bodyPr lIns="91425" tIns="91425" rIns="91425" bIns="91425" anchor="t" anchorCtr="0">
            <a:noAutofit/>
          </a:bodyPr>
          <a:lstStyle/>
          <a:p>
            <a:pPr lvl="0" rtl="0">
              <a:spcBef>
                <a:spcPts val="0"/>
              </a:spcBef>
              <a:buNone/>
            </a:pPr>
            <a:r>
              <a:rPr lang="en" b="1"/>
              <a:t>Blue</a:t>
            </a:r>
          </a:p>
          <a:p>
            <a:pPr lvl="0" rtl="0">
              <a:spcBef>
                <a:spcPts val="0"/>
              </a:spcBef>
              <a:buNone/>
            </a:pPr>
            <a:r>
              <a:rPr lang="en" sz="1200"/>
              <a:t>Is the colour of the clear sky and the deep sea. It is located between violet and green on the optical spectrum.</a:t>
            </a:r>
          </a:p>
        </p:txBody>
      </p:sp>
      <p:sp>
        <p:nvSpPr>
          <p:cNvPr id="357" name="Shape 357"/>
          <p:cNvSpPr txBox="1">
            <a:spLocks noGrp="1"/>
          </p:cNvSpPr>
          <p:nvPr>
            <p:ph type="body" idx="3"/>
          </p:nvPr>
        </p:nvSpPr>
        <p:spPr>
          <a:xfrm>
            <a:off x="6212749" y="1771650"/>
            <a:ext cx="2409900" cy="1305000"/>
          </a:xfrm>
          <a:prstGeom prst="rect">
            <a:avLst/>
          </a:prstGeom>
        </p:spPr>
        <p:txBody>
          <a:bodyPr lIns="91425" tIns="91425" rIns="91425" bIns="91425" anchor="t" anchorCtr="0">
            <a:noAutofit/>
          </a:bodyPr>
          <a:lstStyle/>
          <a:p>
            <a:pPr lvl="0" rtl="0">
              <a:spcBef>
                <a:spcPts val="0"/>
              </a:spcBef>
              <a:buNone/>
            </a:pPr>
            <a:r>
              <a:rPr lang="en" b="1"/>
              <a:t>Red</a:t>
            </a:r>
          </a:p>
          <a:p>
            <a:pPr lvl="0" rtl="0">
              <a:spcBef>
                <a:spcPts val="0"/>
              </a:spcBef>
              <a:buNone/>
            </a:pPr>
            <a:r>
              <a:rPr lang="en" sz="1200"/>
              <a:t>Is the color of blood, and because of this it has historically been associated with sacrifice, danger and courage. </a:t>
            </a:r>
          </a:p>
          <a:p>
            <a:pPr lvl="0" rtl="0">
              <a:spcBef>
                <a:spcPts val="0"/>
              </a:spcBef>
              <a:buNone/>
            </a:pPr>
            <a:endParaRPr sz="1200"/>
          </a:p>
        </p:txBody>
      </p:sp>
      <p:sp>
        <p:nvSpPr>
          <p:cNvPr id="358" name="Shape 358"/>
          <p:cNvSpPr txBox="1">
            <a:spLocks noGrp="1"/>
          </p:cNvSpPr>
          <p:nvPr>
            <p:ph type="body" idx="1"/>
          </p:nvPr>
        </p:nvSpPr>
        <p:spPr>
          <a:xfrm>
            <a:off x="1146025" y="3352800"/>
            <a:ext cx="2409900" cy="1305000"/>
          </a:xfrm>
          <a:prstGeom prst="rect">
            <a:avLst/>
          </a:prstGeom>
        </p:spPr>
        <p:txBody>
          <a:bodyPr lIns="91425" tIns="91425" rIns="91425" bIns="91425" anchor="t" anchorCtr="0">
            <a:noAutofit/>
          </a:bodyPr>
          <a:lstStyle/>
          <a:p>
            <a:pPr lvl="0" rtl="0">
              <a:spcBef>
                <a:spcPts val="0"/>
              </a:spcBef>
              <a:buNone/>
            </a:pPr>
            <a:r>
              <a:rPr lang="en" b="1"/>
              <a:t>Yellow</a:t>
            </a:r>
          </a:p>
          <a:p>
            <a:pPr lvl="0" rtl="0">
              <a:spcBef>
                <a:spcPts val="0"/>
              </a:spcBef>
              <a:buNone/>
            </a:pPr>
            <a:r>
              <a:rPr lang="en" sz="1200"/>
              <a:t>Is the color of gold, butter and ripe lemons. In the spectrum of visible light, yellow is found between green and orange.</a:t>
            </a:r>
          </a:p>
        </p:txBody>
      </p:sp>
      <p:sp>
        <p:nvSpPr>
          <p:cNvPr id="359" name="Shape 359"/>
          <p:cNvSpPr txBox="1">
            <a:spLocks noGrp="1"/>
          </p:cNvSpPr>
          <p:nvPr>
            <p:ph type="body" idx="2"/>
          </p:nvPr>
        </p:nvSpPr>
        <p:spPr>
          <a:xfrm>
            <a:off x="3679387" y="3352800"/>
            <a:ext cx="2409900" cy="1305000"/>
          </a:xfrm>
          <a:prstGeom prst="rect">
            <a:avLst/>
          </a:prstGeom>
        </p:spPr>
        <p:txBody>
          <a:bodyPr lIns="91425" tIns="91425" rIns="91425" bIns="91425" anchor="t" anchorCtr="0">
            <a:noAutofit/>
          </a:bodyPr>
          <a:lstStyle/>
          <a:p>
            <a:pPr lvl="0" rtl="0">
              <a:spcBef>
                <a:spcPts val="0"/>
              </a:spcBef>
              <a:buNone/>
            </a:pPr>
            <a:r>
              <a:rPr lang="en" b="1"/>
              <a:t>Blue</a:t>
            </a:r>
          </a:p>
          <a:p>
            <a:pPr lvl="0" rtl="0">
              <a:spcBef>
                <a:spcPts val="0"/>
              </a:spcBef>
              <a:buNone/>
            </a:pPr>
            <a:r>
              <a:rPr lang="en" sz="1200"/>
              <a:t>Is the colour of the clear sky and the deep sea. It is located between violet and green on the optical spectrum.</a:t>
            </a:r>
          </a:p>
        </p:txBody>
      </p:sp>
      <p:sp>
        <p:nvSpPr>
          <p:cNvPr id="360" name="Shape 360"/>
          <p:cNvSpPr txBox="1">
            <a:spLocks noGrp="1"/>
          </p:cNvSpPr>
          <p:nvPr>
            <p:ph type="body" idx="3"/>
          </p:nvPr>
        </p:nvSpPr>
        <p:spPr>
          <a:xfrm>
            <a:off x="6212749" y="3352800"/>
            <a:ext cx="2409900" cy="1305000"/>
          </a:xfrm>
          <a:prstGeom prst="rect">
            <a:avLst/>
          </a:prstGeom>
        </p:spPr>
        <p:txBody>
          <a:bodyPr lIns="91425" tIns="91425" rIns="91425" bIns="91425" anchor="t" anchorCtr="0">
            <a:noAutofit/>
          </a:bodyPr>
          <a:lstStyle/>
          <a:p>
            <a:pPr lvl="0" rtl="0">
              <a:spcBef>
                <a:spcPts val="0"/>
              </a:spcBef>
              <a:buNone/>
            </a:pPr>
            <a:r>
              <a:rPr lang="en" b="1"/>
              <a:t>Red</a:t>
            </a:r>
          </a:p>
          <a:p>
            <a:pPr lvl="0" rtl="0">
              <a:spcBef>
                <a:spcPts val="0"/>
              </a:spcBef>
              <a:buNone/>
            </a:pPr>
            <a:r>
              <a:rPr lang="en" sz="1200"/>
              <a:t>Is the color of blood, and because of this it has historically been associated with sacrifice, danger and courage. </a:t>
            </a:r>
          </a:p>
          <a:p>
            <a:pPr lvl="0" rtl="0">
              <a:spcBef>
                <a:spcPts val="0"/>
              </a:spcBef>
              <a:buNone/>
            </a:pPr>
            <a:endParaRPr sz="1200"/>
          </a:p>
        </p:txBody>
      </p:sp>
      <p:grpSp>
        <p:nvGrpSpPr>
          <p:cNvPr id="361" name="Shape 361"/>
          <p:cNvGrpSpPr/>
          <p:nvPr/>
        </p:nvGrpSpPr>
        <p:grpSpPr>
          <a:xfrm>
            <a:off x="333622" y="861852"/>
            <a:ext cx="366457" cy="366436"/>
            <a:chOff x="1923675" y="1633650"/>
            <a:chExt cx="436000" cy="435975"/>
          </a:xfrm>
        </p:grpSpPr>
        <p:sp>
          <p:nvSpPr>
            <p:cNvPr id="362" name="Shape 362"/>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3" name="Shape 363"/>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4" name="Shape 364"/>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5" name="Shape 365"/>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6" name="Shape 366"/>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7" name="Shape 367"/>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ransition spd="slow">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Shape 372"/>
          <p:cNvSpPr txBox="1">
            <a:spLocks noGrp="1"/>
          </p:cNvSpPr>
          <p:nvPr>
            <p:ph type="body" idx="1"/>
          </p:nvPr>
        </p:nvSpPr>
        <p:spPr>
          <a:xfrm>
            <a:off x="457200" y="4406309"/>
            <a:ext cx="8229600" cy="519599"/>
          </a:xfrm>
          <a:prstGeom prst="rect">
            <a:avLst/>
          </a:prstGeom>
        </p:spPr>
        <p:txBody>
          <a:bodyPr lIns="91425" tIns="91425" rIns="91425" bIns="91425" anchor="t" anchorCtr="0">
            <a:noAutofit/>
          </a:bodyPr>
          <a:lstStyle/>
          <a:p>
            <a:pPr lvl="0">
              <a:spcBef>
                <a:spcPts val="0"/>
              </a:spcBef>
              <a:buNone/>
            </a:pPr>
            <a:r>
              <a:rPr lang="en" dirty="0">
                <a:solidFill>
                  <a:srgbClr val="18637B"/>
                </a:solidFill>
              </a:rPr>
              <a:t>You can </a:t>
            </a:r>
            <a:r>
              <a:rPr lang="en" dirty="0" err="1">
                <a:solidFill>
                  <a:srgbClr val="18637B"/>
                </a:solidFill>
              </a:rPr>
              <a:t>copy&amp;paste</a:t>
            </a:r>
            <a:r>
              <a:rPr lang="en" dirty="0">
                <a:solidFill>
                  <a:srgbClr val="18637B"/>
                </a:solidFill>
              </a:rPr>
              <a:t> graphs from </a:t>
            </a:r>
            <a:r>
              <a:rPr lang="en" u="sng" dirty="0">
                <a:solidFill>
                  <a:srgbClr val="18637B"/>
                </a:solidFill>
                <a:hlinkClick r:id="rId3"/>
              </a:rPr>
              <a:t>Google Sheets</a:t>
            </a:r>
          </a:p>
        </p:txBody>
      </p:sp>
      <p:pic>
        <p:nvPicPr>
          <p:cNvPr id="373" name="Shape 373"/>
          <p:cNvPicPr preferRelativeResize="0"/>
          <p:nvPr/>
        </p:nvPicPr>
        <p:blipFill>
          <a:blip r:embed="rId4">
            <a:alphaModFix/>
          </a:blip>
          <a:stretch>
            <a:fillRect/>
          </a:stretch>
        </p:blipFill>
        <p:spPr>
          <a:xfrm>
            <a:off x="2338024" y="486950"/>
            <a:ext cx="4467950" cy="3705725"/>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p:nvPr/>
        </p:nvSpPr>
        <p:spPr>
          <a:xfrm>
            <a:off x="5451609" y="489800"/>
            <a:ext cx="2075120" cy="4163909"/>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114454"/>
          </a:solidFill>
          <a:ln w="19050" cap="flat" cmpd="sng">
            <a:solidFill>
              <a:srgbClr val="1863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9" name="Shape 379"/>
          <p:cNvSpPr txBox="1">
            <a:spLocks noGrp="1"/>
          </p:cNvSpPr>
          <p:nvPr>
            <p:ph type="body" idx="4294967295"/>
          </p:nvPr>
        </p:nvSpPr>
        <p:spPr>
          <a:xfrm>
            <a:off x="1053050" y="489800"/>
            <a:ext cx="3506099" cy="4164000"/>
          </a:xfrm>
          <a:prstGeom prst="rect">
            <a:avLst/>
          </a:prstGeom>
        </p:spPr>
        <p:txBody>
          <a:bodyPr lIns="91425" tIns="91425" rIns="91425" bIns="91425" anchor="ctr" anchorCtr="0">
            <a:noAutofit/>
          </a:bodyPr>
          <a:lstStyle/>
          <a:p>
            <a:pPr lvl="0" rtl="0">
              <a:spcBef>
                <a:spcPts val="0"/>
              </a:spcBef>
              <a:buNone/>
            </a:pPr>
            <a:r>
              <a:rPr lang="en" sz="1800" b="1">
                <a:solidFill>
                  <a:srgbClr val="18637B"/>
                </a:solidFill>
                <a:latin typeface="Roboto Slab"/>
                <a:ea typeface="Roboto Slab"/>
                <a:cs typeface="Roboto Slab"/>
                <a:sym typeface="Roboto Slab"/>
              </a:rPr>
              <a:t>Android project</a:t>
            </a:r>
          </a:p>
          <a:p>
            <a:pPr lvl="0" rtl="0">
              <a:spcBef>
                <a:spcPts val="0"/>
              </a:spcBef>
              <a:buNone/>
            </a:pPr>
            <a:endParaRPr sz="2400"/>
          </a:p>
          <a:p>
            <a:pPr lvl="0" rtl="0">
              <a:spcBef>
                <a:spcPts val="0"/>
              </a:spcBef>
              <a:buNone/>
            </a:pPr>
            <a:r>
              <a:rPr lang="en" sz="2400"/>
              <a:t>Show and explain your web, app or software projects using these gadget templates.</a:t>
            </a:r>
          </a:p>
        </p:txBody>
      </p:sp>
      <p:sp>
        <p:nvSpPr>
          <p:cNvPr id="380" name="Shape 380"/>
          <p:cNvSpPr/>
          <p:nvPr/>
        </p:nvSpPr>
        <p:spPr>
          <a:xfrm>
            <a:off x="5544925" y="839000"/>
            <a:ext cx="1888499" cy="3356100"/>
          </a:xfrm>
          <a:prstGeom prst="rect">
            <a:avLst/>
          </a:prstGeom>
          <a:solidFill>
            <a:srgbClr val="F3F3F3"/>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1000">
                <a:solidFill>
                  <a:srgbClr val="999999"/>
                </a:solidFill>
                <a:latin typeface="Nixie One"/>
                <a:ea typeface="Nixie One"/>
                <a:cs typeface="Nixie One"/>
                <a:sym typeface="Nixie One"/>
              </a:rPr>
              <a:t>Place your screenshot here</a:t>
            </a:r>
          </a:p>
        </p:txBody>
      </p:sp>
    </p:spTree>
  </p:cSld>
  <p:clrMapOvr>
    <a:masterClrMapping/>
  </p:clrMapOvr>
  <p:transition spd="slow">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p:nvPr/>
        </p:nvSpPr>
        <p:spPr>
          <a:xfrm>
            <a:off x="5610220" y="623036"/>
            <a:ext cx="1863608" cy="3921827"/>
          </a:xfrm>
          <a:custGeom>
            <a:avLst/>
            <a:gdLst/>
            <a:ahLst/>
            <a:cxnLst/>
            <a:rect l="0" t="0" r="0" b="0"/>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114454"/>
          </a:solidFill>
          <a:ln w="19050" cap="flat" cmpd="sng">
            <a:solidFill>
              <a:srgbClr val="1863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6" name="Shape 386"/>
          <p:cNvSpPr/>
          <p:nvPr/>
        </p:nvSpPr>
        <p:spPr>
          <a:xfrm>
            <a:off x="5741950" y="1188850"/>
            <a:ext cx="1589700" cy="2811900"/>
          </a:xfrm>
          <a:prstGeom prst="rect">
            <a:avLst/>
          </a:prstGeom>
          <a:solidFill>
            <a:srgbClr val="F3F3F3"/>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solidFill>
                  <a:srgbClr val="999999"/>
                </a:solidFill>
                <a:latin typeface="Nixie One"/>
                <a:ea typeface="Nixie One"/>
                <a:cs typeface="Nixie One"/>
                <a:sym typeface="Nixie One"/>
              </a:rPr>
              <a:t>Place your screenshot here</a:t>
            </a:r>
          </a:p>
        </p:txBody>
      </p:sp>
      <p:sp>
        <p:nvSpPr>
          <p:cNvPr id="387" name="Shape 387"/>
          <p:cNvSpPr txBox="1">
            <a:spLocks noGrp="1"/>
          </p:cNvSpPr>
          <p:nvPr>
            <p:ph type="body" idx="4294967295"/>
          </p:nvPr>
        </p:nvSpPr>
        <p:spPr>
          <a:xfrm>
            <a:off x="1053050" y="489800"/>
            <a:ext cx="3506099" cy="4164000"/>
          </a:xfrm>
          <a:prstGeom prst="rect">
            <a:avLst/>
          </a:prstGeom>
        </p:spPr>
        <p:txBody>
          <a:bodyPr lIns="91425" tIns="91425" rIns="91425" bIns="91425" anchor="ctr" anchorCtr="0">
            <a:noAutofit/>
          </a:bodyPr>
          <a:lstStyle/>
          <a:p>
            <a:pPr lvl="0" rtl="0">
              <a:spcBef>
                <a:spcPts val="0"/>
              </a:spcBef>
              <a:buNone/>
            </a:pPr>
            <a:r>
              <a:rPr lang="en" sz="1800" b="1">
                <a:solidFill>
                  <a:srgbClr val="18637B"/>
                </a:solidFill>
                <a:latin typeface="Roboto Slab"/>
                <a:ea typeface="Roboto Slab"/>
                <a:cs typeface="Roboto Slab"/>
                <a:sym typeface="Roboto Slab"/>
              </a:rPr>
              <a:t>iPhone project</a:t>
            </a:r>
          </a:p>
          <a:p>
            <a:pPr lvl="0" rtl="0">
              <a:spcBef>
                <a:spcPts val="0"/>
              </a:spcBef>
              <a:buNone/>
            </a:pPr>
            <a:endParaRPr sz="2400"/>
          </a:p>
          <a:p>
            <a:pPr lvl="0" rtl="0">
              <a:spcBef>
                <a:spcPts val="0"/>
              </a:spcBef>
              <a:buNone/>
            </a:pPr>
            <a:r>
              <a:rPr lang="en" sz="2400"/>
              <a:t>Show and explain your web, app or software projects using these gadget templates.</a:t>
            </a:r>
          </a:p>
        </p:txBody>
      </p:sp>
    </p:spTree>
  </p:cSld>
  <p:clrMapOvr>
    <a:masterClrMapping/>
  </p:clrMapOvr>
  <p:transition spd="slow">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p:nvPr/>
        </p:nvSpPr>
        <p:spPr>
          <a:xfrm>
            <a:off x="5168701" y="535612"/>
            <a:ext cx="2879503" cy="4072344"/>
          </a:xfrm>
          <a:custGeom>
            <a:avLst/>
            <a:gdLst/>
            <a:ahLst/>
            <a:cxnLst/>
            <a:rect l="0" t="0" r="0" b="0"/>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114454"/>
          </a:solidFill>
          <a:ln w="19050" cap="flat" cmpd="sng">
            <a:solidFill>
              <a:srgbClr val="1863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3" name="Shape 393"/>
          <p:cNvSpPr/>
          <p:nvPr/>
        </p:nvSpPr>
        <p:spPr>
          <a:xfrm>
            <a:off x="5367400" y="910325"/>
            <a:ext cx="2493299" cy="3333599"/>
          </a:xfrm>
          <a:prstGeom prst="rect">
            <a:avLst/>
          </a:prstGeom>
          <a:solidFill>
            <a:srgbClr val="F3F3F3"/>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solidFill>
                  <a:srgbClr val="999999"/>
                </a:solidFill>
                <a:latin typeface="Nixie One"/>
                <a:ea typeface="Nixie One"/>
                <a:cs typeface="Nixie One"/>
                <a:sym typeface="Nixie One"/>
              </a:rPr>
              <a:t>Place your screenshot here</a:t>
            </a:r>
          </a:p>
        </p:txBody>
      </p:sp>
      <p:sp>
        <p:nvSpPr>
          <p:cNvPr id="394" name="Shape 394"/>
          <p:cNvSpPr txBox="1">
            <a:spLocks noGrp="1"/>
          </p:cNvSpPr>
          <p:nvPr>
            <p:ph type="body" idx="4294967295"/>
          </p:nvPr>
        </p:nvSpPr>
        <p:spPr>
          <a:xfrm>
            <a:off x="1053050" y="489800"/>
            <a:ext cx="3506099" cy="4164000"/>
          </a:xfrm>
          <a:prstGeom prst="rect">
            <a:avLst/>
          </a:prstGeom>
        </p:spPr>
        <p:txBody>
          <a:bodyPr lIns="91425" tIns="91425" rIns="91425" bIns="91425" anchor="ctr" anchorCtr="0">
            <a:noAutofit/>
          </a:bodyPr>
          <a:lstStyle/>
          <a:p>
            <a:pPr lvl="0" rtl="0">
              <a:spcBef>
                <a:spcPts val="0"/>
              </a:spcBef>
              <a:buNone/>
            </a:pPr>
            <a:r>
              <a:rPr lang="en" sz="1800" b="1">
                <a:solidFill>
                  <a:srgbClr val="18637B"/>
                </a:solidFill>
                <a:latin typeface="Roboto Slab"/>
                <a:ea typeface="Roboto Slab"/>
                <a:cs typeface="Roboto Slab"/>
                <a:sym typeface="Roboto Slab"/>
              </a:rPr>
              <a:t>Tablet project</a:t>
            </a:r>
          </a:p>
          <a:p>
            <a:pPr lvl="0" rtl="0">
              <a:spcBef>
                <a:spcPts val="0"/>
              </a:spcBef>
              <a:buNone/>
            </a:pPr>
            <a:endParaRPr sz="2400"/>
          </a:p>
          <a:p>
            <a:pPr lvl="0" rtl="0">
              <a:spcBef>
                <a:spcPts val="0"/>
              </a:spcBef>
              <a:buNone/>
            </a:pPr>
            <a:r>
              <a:rPr lang="en" sz="2400"/>
              <a:t>Show and explain your web, app or software projects using these gadget templates.</a:t>
            </a:r>
          </a:p>
        </p:txBody>
      </p:sp>
    </p:spTree>
  </p:cSld>
  <p:clrMapOvr>
    <a:masterClrMapping/>
  </p:clrMapOvr>
  <p:transition spd="slow">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p:nvPr/>
        </p:nvSpPr>
        <p:spPr>
          <a:xfrm>
            <a:off x="4364125" y="889975"/>
            <a:ext cx="4367923" cy="3400478"/>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14454"/>
          </a:solidFill>
          <a:ln w="19050" cap="flat" cmpd="sng">
            <a:solidFill>
              <a:srgbClr val="1863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0" name="Shape 400"/>
          <p:cNvSpPr/>
          <p:nvPr/>
        </p:nvSpPr>
        <p:spPr>
          <a:xfrm>
            <a:off x="4546901" y="1070550"/>
            <a:ext cx="4002300" cy="2555699"/>
          </a:xfrm>
          <a:prstGeom prst="rect">
            <a:avLst/>
          </a:prstGeom>
          <a:solidFill>
            <a:srgbClr val="F3F3F3"/>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000">
                <a:solidFill>
                  <a:srgbClr val="999999"/>
                </a:solidFill>
                <a:latin typeface="Nixie One"/>
                <a:ea typeface="Nixie One"/>
                <a:cs typeface="Nixie One"/>
                <a:sym typeface="Nixie One"/>
              </a:rPr>
              <a:t>Place your screenshot here</a:t>
            </a:r>
          </a:p>
        </p:txBody>
      </p:sp>
      <p:sp>
        <p:nvSpPr>
          <p:cNvPr id="401" name="Shape 401"/>
          <p:cNvSpPr txBox="1">
            <a:spLocks noGrp="1"/>
          </p:cNvSpPr>
          <p:nvPr>
            <p:ph type="body" idx="4294967295"/>
          </p:nvPr>
        </p:nvSpPr>
        <p:spPr>
          <a:xfrm>
            <a:off x="1053050" y="489800"/>
            <a:ext cx="3506099" cy="4164000"/>
          </a:xfrm>
          <a:prstGeom prst="rect">
            <a:avLst/>
          </a:prstGeom>
        </p:spPr>
        <p:txBody>
          <a:bodyPr lIns="91425" tIns="91425" rIns="91425" bIns="91425" anchor="ctr" anchorCtr="0">
            <a:noAutofit/>
          </a:bodyPr>
          <a:lstStyle/>
          <a:p>
            <a:pPr lvl="0" rtl="0">
              <a:spcBef>
                <a:spcPts val="0"/>
              </a:spcBef>
              <a:buNone/>
            </a:pPr>
            <a:r>
              <a:rPr lang="en" sz="1800" b="1">
                <a:solidFill>
                  <a:srgbClr val="18637B"/>
                </a:solidFill>
                <a:latin typeface="Roboto Slab"/>
                <a:ea typeface="Roboto Slab"/>
                <a:cs typeface="Roboto Slab"/>
                <a:sym typeface="Roboto Slab"/>
              </a:rPr>
              <a:t>Desktop project</a:t>
            </a:r>
          </a:p>
          <a:p>
            <a:pPr lvl="0" rtl="0">
              <a:spcBef>
                <a:spcPts val="0"/>
              </a:spcBef>
              <a:buNone/>
            </a:pPr>
            <a:endParaRPr sz="2400"/>
          </a:p>
          <a:p>
            <a:pPr lvl="0" rtl="0">
              <a:spcBef>
                <a:spcPts val="0"/>
              </a:spcBef>
              <a:buNone/>
            </a:pPr>
            <a:r>
              <a:rPr lang="en" sz="2400"/>
              <a:t>Show and explain your web, app or software projects using these gadget templates.</a:t>
            </a:r>
          </a:p>
        </p:txBody>
      </p:sp>
    </p:spTree>
  </p:cSld>
  <p:clrMapOvr>
    <a:masterClrMapping/>
  </p:clrMapOvr>
  <p:transition spd="slow">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Shape 411"/>
          <p:cNvSpPr txBox="1">
            <a:spLocks noGrp="1"/>
          </p:cNvSpPr>
          <p:nvPr>
            <p:ph type="title"/>
          </p:nvPr>
        </p:nvSpPr>
        <p:spPr>
          <a:xfrm>
            <a:off x="1146025" y="530725"/>
            <a:ext cx="3208799" cy="1028700"/>
          </a:xfrm>
          <a:prstGeom prst="rect">
            <a:avLst/>
          </a:prstGeom>
        </p:spPr>
        <p:txBody>
          <a:bodyPr lIns="91425" tIns="91425" rIns="91425" bIns="91425" anchor="ctr" anchorCtr="0">
            <a:noAutofit/>
          </a:bodyPr>
          <a:lstStyle/>
          <a:p>
            <a:pPr lvl="0" rtl="0">
              <a:spcBef>
                <a:spcPts val="0"/>
              </a:spcBef>
              <a:buNone/>
            </a:pPr>
            <a:r>
              <a:rPr lang="en"/>
              <a:t>Credits</a:t>
            </a:r>
          </a:p>
        </p:txBody>
      </p:sp>
      <p:sp>
        <p:nvSpPr>
          <p:cNvPr id="412" name="Shape 412"/>
          <p:cNvSpPr txBox="1">
            <a:spLocks noGrp="1"/>
          </p:cNvSpPr>
          <p:nvPr>
            <p:ph type="body" idx="1"/>
          </p:nvPr>
        </p:nvSpPr>
        <p:spPr>
          <a:xfrm>
            <a:off x="1146025" y="2221750"/>
            <a:ext cx="7540800" cy="2704200"/>
          </a:xfrm>
          <a:prstGeom prst="rect">
            <a:avLst/>
          </a:prstGeom>
        </p:spPr>
        <p:txBody>
          <a:bodyPr lIns="91425" tIns="91425" rIns="91425" bIns="91425" anchor="t" anchorCtr="0">
            <a:noAutofit/>
          </a:bodyPr>
          <a:lstStyle/>
          <a:p>
            <a:pPr lvl="0" rtl="0">
              <a:spcBef>
                <a:spcPts val="0"/>
              </a:spcBef>
              <a:buNone/>
            </a:pPr>
            <a:r>
              <a:rPr lang="en" sz="2400"/>
              <a:t>Special thanks to all the people who made and released these awesome resources for free:</a:t>
            </a:r>
          </a:p>
          <a:p>
            <a:pPr marL="457200" lvl="0" indent="-381000" rtl="0">
              <a:lnSpc>
                <a:spcPct val="115000"/>
              </a:lnSpc>
              <a:spcBef>
                <a:spcPts val="0"/>
              </a:spcBef>
              <a:buSzPct val="100000"/>
            </a:pPr>
            <a:r>
              <a:rPr lang="en" sz="2400"/>
              <a:t>Presentation template by </a:t>
            </a:r>
            <a:r>
              <a:rPr lang="en" sz="2400" u="sng">
                <a:hlinkClick r:id="rId3"/>
              </a:rPr>
              <a:t>SlidesCarnival</a:t>
            </a:r>
          </a:p>
          <a:p>
            <a:pPr marL="457200" lvl="0" indent="-381000" rtl="0">
              <a:lnSpc>
                <a:spcPct val="115000"/>
              </a:lnSpc>
              <a:spcBef>
                <a:spcPts val="0"/>
              </a:spcBef>
              <a:buSzPct val="100000"/>
            </a:pPr>
            <a:r>
              <a:rPr lang="en" sz="2400"/>
              <a:t>Photographs by </a:t>
            </a:r>
            <a:r>
              <a:rPr lang="en" sz="2400" u="sng">
                <a:hlinkClick r:id="rId4"/>
              </a:rPr>
              <a:t>Unsplash</a:t>
            </a:r>
          </a:p>
        </p:txBody>
      </p:sp>
      <p:sp>
        <p:nvSpPr>
          <p:cNvPr id="413" name="Shape 413"/>
          <p:cNvSpPr/>
          <p:nvPr/>
        </p:nvSpPr>
        <p:spPr>
          <a:xfrm>
            <a:off x="384312" y="911601"/>
            <a:ext cx="297380" cy="266946"/>
          </a:xfrm>
          <a:custGeom>
            <a:avLst/>
            <a:gdLst/>
            <a:ahLst/>
            <a:cxnLst/>
            <a:rect l="0" t="0" r="0" b="0"/>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ransition spd="slow">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a:spLocks noGrp="1"/>
          </p:cNvSpPr>
          <p:nvPr>
            <p:ph type="title"/>
          </p:nvPr>
        </p:nvSpPr>
        <p:spPr>
          <a:xfrm>
            <a:off x="1146025" y="530725"/>
            <a:ext cx="3208799" cy="1028700"/>
          </a:xfrm>
          <a:prstGeom prst="rect">
            <a:avLst/>
          </a:prstGeom>
        </p:spPr>
        <p:txBody>
          <a:bodyPr lIns="91425" tIns="91425" rIns="91425" bIns="91425" anchor="ctr" anchorCtr="0">
            <a:noAutofit/>
          </a:bodyPr>
          <a:lstStyle/>
          <a:p>
            <a:pPr lvl="0" rtl="0">
              <a:spcBef>
                <a:spcPts val="0"/>
              </a:spcBef>
              <a:buNone/>
            </a:pPr>
            <a:r>
              <a:rPr lang="en"/>
              <a:t>Presentation design</a:t>
            </a:r>
          </a:p>
        </p:txBody>
      </p:sp>
      <p:sp>
        <p:nvSpPr>
          <p:cNvPr id="419" name="Shape 419"/>
          <p:cNvSpPr txBox="1">
            <a:spLocks noGrp="1"/>
          </p:cNvSpPr>
          <p:nvPr>
            <p:ph type="body" idx="1"/>
          </p:nvPr>
        </p:nvSpPr>
        <p:spPr>
          <a:xfrm>
            <a:off x="1174800" y="1655650"/>
            <a:ext cx="7511999" cy="2209200"/>
          </a:xfrm>
          <a:prstGeom prst="rect">
            <a:avLst/>
          </a:prstGeom>
        </p:spPr>
        <p:txBody>
          <a:bodyPr lIns="91425" tIns="91425" rIns="91425" bIns="91425" anchor="t" anchorCtr="0">
            <a:noAutofit/>
          </a:bodyPr>
          <a:lstStyle/>
          <a:p>
            <a:pPr lvl="0" rtl="0">
              <a:spcBef>
                <a:spcPts val="0"/>
              </a:spcBef>
              <a:buNone/>
            </a:pPr>
            <a:r>
              <a:rPr lang="en" sz="1400" b="1"/>
              <a:t>This presentation uses the following typographies and colors:</a:t>
            </a:r>
          </a:p>
          <a:p>
            <a:pPr marL="457200" lvl="0" indent="-317500" rtl="0">
              <a:lnSpc>
                <a:spcPct val="115000"/>
              </a:lnSpc>
              <a:spcBef>
                <a:spcPts val="0"/>
              </a:spcBef>
              <a:buSzPct val="100000"/>
            </a:pPr>
            <a:r>
              <a:rPr lang="en" sz="1400" b="1"/>
              <a:t>Titles: Roboto Slab</a:t>
            </a:r>
          </a:p>
          <a:p>
            <a:pPr marL="457200" lvl="0" indent="-317500" rtl="0">
              <a:lnSpc>
                <a:spcPct val="115000"/>
              </a:lnSpc>
              <a:spcBef>
                <a:spcPts val="0"/>
              </a:spcBef>
              <a:buSzPct val="100000"/>
            </a:pPr>
            <a:r>
              <a:rPr lang="en" sz="1400" b="1"/>
              <a:t>Body copy: Nixie One</a:t>
            </a:r>
          </a:p>
          <a:p>
            <a:pPr lvl="0" rtl="0">
              <a:lnSpc>
                <a:spcPct val="115000"/>
              </a:lnSpc>
              <a:spcBef>
                <a:spcPts val="0"/>
              </a:spcBef>
              <a:buNone/>
            </a:pPr>
            <a:r>
              <a:rPr lang="en" sz="1400" b="1"/>
              <a:t>You can download the fonts on this page:</a:t>
            </a:r>
          </a:p>
          <a:p>
            <a:pPr lvl="0" rtl="0">
              <a:lnSpc>
                <a:spcPct val="115000"/>
              </a:lnSpc>
              <a:spcBef>
                <a:spcPts val="0"/>
              </a:spcBef>
              <a:buNone/>
            </a:pPr>
            <a:r>
              <a:rPr lang="en" sz="1100" b="1" u="sng">
                <a:hlinkClick r:id="rId3"/>
              </a:rPr>
              <a:t>https://www.google.com/fonts#UsePlace:use/Collection:Roboto+Slab:400,100,300,700|Nixie+One</a:t>
            </a:r>
          </a:p>
          <a:p>
            <a:pPr lvl="0" rtl="0">
              <a:lnSpc>
                <a:spcPct val="115000"/>
              </a:lnSpc>
              <a:spcBef>
                <a:spcPts val="0"/>
              </a:spcBef>
              <a:buNone/>
            </a:pPr>
            <a:endParaRPr sz="1400" b="1"/>
          </a:p>
          <a:p>
            <a:pPr lvl="0" rtl="0">
              <a:lnSpc>
                <a:spcPct val="115000"/>
              </a:lnSpc>
              <a:spcBef>
                <a:spcPts val="0"/>
              </a:spcBef>
              <a:buNone/>
            </a:pPr>
            <a:r>
              <a:rPr lang="en" sz="1400" b="1"/>
              <a:t>Click on the “arrow button” that appears on the top right</a:t>
            </a:r>
          </a:p>
          <a:p>
            <a:pPr lvl="0" rtl="0">
              <a:lnSpc>
                <a:spcPct val="115000"/>
              </a:lnSpc>
              <a:spcBef>
                <a:spcPts val="0"/>
              </a:spcBef>
              <a:buNone/>
            </a:pPr>
            <a:endParaRPr sz="1100" b="1"/>
          </a:p>
          <a:p>
            <a:pPr lvl="0" rtl="0">
              <a:lnSpc>
                <a:spcPct val="115000"/>
              </a:lnSpc>
              <a:spcBef>
                <a:spcPts val="0"/>
              </a:spcBef>
              <a:buNone/>
            </a:pPr>
            <a:r>
              <a:rPr lang="en" sz="1400" b="1"/>
              <a:t>Steel </a:t>
            </a:r>
            <a:r>
              <a:rPr lang="en" sz="1400" b="1">
                <a:solidFill>
                  <a:srgbClr val="18637B"/>
                </a:solidFill>
              </a:rPr>
              <a:t>#18637b</a:t>
            </a:r>
            <a:r>
              <a:rPr lang="en" sz="1400"/>
              <a:t> / </a:t>
            </a:r>
            <a:r>
              <a:rPr lang="en" sz="1400" b="1"/>
              <a:t>Dark steel #114454</a:t>
            </a:r>
          </a:p>
          <a:p>
            <a:pPr lvl="0" rtl="0">
              <a:lnSpc>
                <a:spcPct val="115000"/>
              </a:lnSpc>
              <a:spcBef>
                <a:spcPts val="0"/>
              </a:spcBef>
              <a:buClr>
                <a:schemeClr val="dk1"/>
              </a:buClr>
              <a:buSzPct val="78571"/>
              <a:buFont typeface="Arial"/>
              <a:buNone/>
            </a:pPr>
            <a:r>
              <a:rPr lang="en" sz="1400" b="1"/>
              <a:t>Light Green </a:t>
            </a:r>
            <a:r>
              <a:rPr lang="en" sz="1400" b="1">
                <a:solidFill>
                  <a:srgbClr val="94BF6E"/>
                </a:solidFill>
              </a:rPr>
              <a:t>#94bf6e</a:t>
            </a:r>
            <a:r>
              <a:rPr lang="en" sz="1400"/>
              <a:t> / </a:t>
            </a:r>
            <a:r>
              <a:rPr lang="en" sz="1400" b="1"/>
              <a:t>Green </a:t>
            </a:r>
            <a:r>
              <a:rPr lang="en" sz="1400" b="1">
                <a:solidFill>
                  <a:srgbClr val="3B8D61"/>
                </a:solidFill>
              </a:rPr>
              <a:t>#3b8d61</a:t>
            </a:r>
            <a:r>
              <a:rPr lang="en" sz="1400"/>
              <a:t> / </a:t>
            </a:r>
            <a:r>
              <a:rPr lang="en" sz="1400" b="1"/>
              <a:t>Dark green </a:t>
            </a:r>
            <a:r>
              <a:rPr lang="en" sz="1400" b="1">
                <a:solidFill>
                  <a:srgbClr val="165751"/>
                </a:solidFill>
              </a:rPr>
              <a:t>#165751</a:t>
            </a:r>
          </a:p>
        </p:txBody>
      </p:sp>
      <p:sp>
        <p:nvSpPr>
          <p:cNvPr id="420" name="Shape 420"/>
          <p:cNvSpPr txBox="1"/>
          <p:nvPr/>
        </p:nvSpPr>
        <p:spPr>
          <a:xfrm>
            <a:off x="1146025" y="4400250"/>
            <a:ext cx="7694400" cy="537899"/>
          </a:xfrm>
          <a:prstGeom prst="rect">
            <a:avLst/>
          </a:prstGeom>
          <a:noFill/>
          <a:ln>
            <a:noFill/>
          </a:ln>
        </p:spPr>
        <p:txBody>
          <a:bodyPr lIns="91425" tIns="91425" rIns="91425" bIns="91425" anchor="t" anchorCtr="0">
            <a:noAutofit/>
          </a:bodyPr>
          <a:lstStyle/>
          <a:p>
            <a:pPr lvl="0" rtl="0">
              <a:spcBef>
                <a:spcPts val="0"/>
              </a:spcBef>
              <a:buClr>
                <a:schemeClr val="dk1"/>
              </a:buClr>
              <a:buSzPct val="91666"/>
              <a:buFont typeface="Arial"/>
              <a:buNone/>
            </a:pPr>
            <a:r>
              <a:rPr lang="en" sz="1200">
                <a:solidFill>
                  <a:srgbClr val="3B8D61"/>
                </a:solidFill>
                <a:latin typeface="Roboto Slab"/>
                <a:ea typeface="Roboto Slab"/>
                <a:cs typeface="Roboto Slab"/>
                <a:sym typeface="Roboto Slab"/>
              </a:rPr>
              <a:t>You don’t need to keep this slide in your presentation. </a:t>
            </a:r>
            <a:r>
              <a:rPr lang="en" sz="1200" dirty="0">
                <a:solidFill>
                  <a:srgbClr val="3B8D61"/>
                </a:solidFill>
                <a:latin typeface="Roboto Slab"/>
                <a:ea typeface="Roboto Slab"/>
                <a:cs typeface="Roboto Slab"/>
                <a:sym typeface="Roboto Slab"/>
              </a:rPr>
              <a:t>It’s only here to serve you as a design guide if you need to create new slides or download the fonts to edit the presentation in PowerPoint®</a:t>
            </a:r>
          </a:p>
          <a:p>
            <a:pPr lvl="0" rtl="0">
              <a:spcBef>
                <a:spcPts val="0"/>
              </a:spcBef>
              <a:buClr>
                <a:schemeClr val="dk1"/>
              </a:buClr>
              <a:buFont typeface="Arial"/>
              <a:buNone/>
            </a:pPr>
            <a:endParaRPr sz="1200" dirty="0">
              <a:solidFill>
                <a:srgbClr val="3B8D61"/>
              </a:solidFill>
              <a:latin typeface="Roboto Slab"/>
              <a:ea typeface="Roboto Slab"/>
              <a:cs typeface="Roboto Slab"/>
              <a:sym typeface="Roboto Slab"/>
            </a:endParaRPr>
          </a:p>
          <a:p>
            <a:pPr lvl="0" rtl="0">
              <a:spcBef>
                <a:spcPts val="0"/>
              </a:spcBef>
              <a:buNone/>
            </a:pPr>
            <a:endParaRPr sz="1200" dirty="0">
              <a:solidFill>
                <a:srgbClr val="3B8D61"/>
              </a:solidFill>
              <a:latin typeface="Roboto Slab"/>
              <a:ea typeface="Roboto Slab"/>
              <a:cs typeface="Roboto Slab"/>
              <a:sym typeface="Roboto Slab"/>
            </a:endParaRPr>
          </a:p>
        </p:txBody>
      </p:sp>
      <p:pic>
        <p:nvPicPr>
          <p:cNvPr id="421" name="Shape 421"/>
          <p:cNvPicPr preferRelativeResize="0"/>
          <p:nvPr/>
        </p:nvPicPr>
        <p:blipFill>
          <a:blip r:embed="rId4">
            <a:alphaModFix/>
          </a:blip>
          <a:stretch>
            <a:fillRect/>
          </a:stretch>
        </p:blipFill>
        <p:spPr>
          <a:xfrm>
            <a:off x="6337550" y="3109003"/>
            <a:ext cx="635793" cy="250031"/>
          </a:xfrm>
          <a:prstGeom prst="rect">
            <a:avLst/>
          </a:prstGeom>
          <a:noFill/>
          <a:ln>
            <a:noFill/>
          </a:ln>
        </p:spPr>
      </p:pic>
      <p:sp>
        <p:nvSpPr>
          <p:cNvPr id="422" name="Shape 422"/>
          <p:cNvSpPr/>
          <p:nvPr/>
        </p:nvSpPr>
        <p:spPr>
          <a:xfrm>
            <a:off x="400370" y="918550"/>
            <a:ext cx="289544" cy="253041"/>
          </a:xfrm>
          <a:custGeom>
            <a:avLst/>
            <a:gdLst/>
            <a:ahLst/>
            <a:cxnLst/>
            <a:rect l="0" t="0" r="0" b="0"/>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ransition spd="slow">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426"/>
        <p:cNvGrpSpPr/>
        <p:nvPr/>
      </p:nvGrpSpPr>
      <p:grpSpPr>
        <a:xfrm>
          <a:off x="0" y="0"/>
          <a:ext cx="0" cy="0"/>
          <a:chOff x="0" y="0"/>
          <a:chExt cx="0" cy="0"/>
        </a:xfrm>
      </p:grpSpPr>
      <p:sp>
        <p:nvSpPr>
          <p:cNvPr id="427" name="Shape 427"/>
          <p:cNvSpPr txBox="1"/>
          <p:nvPr/>
        </p:nvSpPr>
        <p:spPr>
          <a:xfrm>
            <a:off x="6248575" y="769275"/>
            <a:ext cx="2592000" cy="1525799"/>
          </a:xfrm>
          <a:prstGeom prst="rect">
            <a:avLst/>
          </a:prstGeom>
          <a:noFill/>
          <a:ln>
            <a:noFill/>
          </a:ln>
        </p:spPr>
        <p:txBody>
          <a:bodyPr lIns="91425" tIns="91425" rIns="91425" bIns="91425" anchor="t" anchorCtr="0">
            <a:noAutofit/>
          </a:bodyPr>
          <a:lstStyle/>
          <a:p>
            <a:pPr lvl="0" rtl="0">
              <a:spcBef>
                <a:spcPts val="0"/>
              </a:spcBef>
              <a:buClr>
                <a:schemeClr val="dk1"/>
              </a:buClr>
              <a:buSzPct val="122222"/>
              <a:buFont typeface="Arial"/>
              <a:buNone/>
            </a:pPr>
            <a:r>
              <a:rPr lang="en" sz="900" b="1">
                <a:solidFill>
                  <a:srgbClr val="FFFFFF"/>
                </a:solidFill>
                <a:latin typeface="Roboto Slab"/>
                <a:ea typeface="Roboto Slab"/>
                <a:cs typeface="Roboto Slab"/>
                <a:sym typeface="Roboto Slab"/>
              </a:rPr>
              <a:t>SlidesCarnival icons are editable shapes</a:t>
            </a:r>
            <a:r>
              <a:rPr lang="en" sz="900">
                <a:solidFill>
                  <a:srgbClr val="FFFFFF"/>
                </a:solidFill>
                <a:latin typeface="Roboto Slab"/>
                <a:ea typeface="Roboto Slab"/>
                <a:cs typeface="Roboto Slab"/>
                <a:sym typeface="Roboto Slab"/>
              </a:rPr>
              <a:t>. </a:t>
            </a:r>
          </a:p>
          <a:p>
            <a:pPr lvl="0" rtl="0">
              <a:spcBef>
                <a:spcPts val="0"/>
              </a:spcBef>
              <a:buClr>
                <a:schemeClr val="dk1"/>
              </a:buClr>
              <a:buFont typeface="Arial"/>
              <a:buNone/>
            </a:pPr>
            <a:endParaRPr sz="900">
              <a:solidFill>
                <a:srgbClr val="FFFFFF"/>
              </a:solidFill>
              <a:latin typeface="Roboto Slab"/>
              <a:ea typeface="Roboto Slab"/>
              <a:cs typeface="Roboto Slab"/>
              <a:sym typeface="Roboto Slab"/>
            </a:endParaRPr>
          </a:p>
          <a:p>
            <a:pPr lvl="0" rtl="0">
              <a:spcBef>
                <a:spcPts val="0"/>
              </a:spcBef>
              <a:buClr>
                <a:schemeClr val="dk1"/>
              </a:buClr>
              <a:buSzPct val="122222"/>
              <a:buFont typeface="Arial"/>
              <a:buNone/>
            </a:pPr>
            <a:r>
              <a:rPr lang="en" sz="900">
                <a:solidFill>
                  <a:srgbClr val="FFFFFF"/>
                </a:solidFill>
                <a:latin typeface="Roboto Slab"/>
                <a:ea typeface="Roboto Slab"/>
                <a:cs typeface="Roboto Slab"/>
                <a:sym typeface="Roboto Slab"/>
              </a:rPr>
              <a:t>This means that you can:</a:t>
            </a:r>
          </a:p>
          <a:p>
            <a:pPr marL="457200" lvl="0" indent="-285750" rtl="0">
              <a:spcBef>
                <a:spcPts val="0"/>
              </a:spcBef>
              <a:buClr>
                <a:srgbClr val="FFFFFF"/>
              </a:buClr>
              <a:buSzPct val="100000"/>
              <a:buFont typeface="Roboto Slab"/>
              <a:buChar char="●"/>
            </a:pPr>
            <a:r>
              <a:rPr lang="en" sz="900">
                <a:solidFill>
                  <a:srgbClr val="FFFFFF"/>
                </a:solidFill>
                <a:latin typeface="Roboto Slab"/>
                <a:ea typeface="Roboto Slab"/>
                <a:cs typeface="Roboto Slab"/>
                <a:sym typeface="Roboto Slab"/>
              </a:rPr>
              <a:t>Resize them without losing quality.</a:t>
            </a:r>
          </a:p>
          <a:p>
            <a:pPr marL="457200" lvl="0" indent="-285750" rtl="0">
              <a:spcBef>
                <a:spcPts val="0"/>
              </a:spcBef>
              <a:buClr>
                <a:srgbClr val="FFFFFF"/>
              </a:buClr>
              <a:buSzPct val="100000"/>
              <a:buFont typeface="Roboto Slab"/>
              <a:buChar char="●"/>
            </a:pPr>
            <a:r>
              <a:rPr lang="en" sz="900">
                <a:solidFill>
                  <a:srgbClr val="FFFFFF"/>
                </a:solidFill>
                <a:latin typeface="Roboto Slab"/>
                <a:ea typeface="Roboto Slab"/>
                <a:cs typeface="Roboto Slab"/>
                <a:sym typeface="Roboto Slab"/>
              </a:rPr>
              <a:t>Change line color, width and style.</a:t>
            </a:r>
          </a:p>
          <a:p>
            <a:pPr lvl="0" rtl="0">
              <a:spcBef>
                <a:spcPts val="0"/>
              </a:spcBef>
              <a:buNone/>
            </a:pPr>
            <a:endParaRPr sz="900">
              <a:solidFill>
                <a:srgbClr val="FFFFFF"/>
              </a:solidFill>
              <a:latin typeface="Roboto Slab"/>
              <a:ea typeface="Roboto Slab"/>
              <a:cs typeface="Roboto Slab"/>
              <a:sym typeface="Roboto Slab"/>
            </a:endParaRPr>
          </a:p>
          <a:p>
            <a:pPr lvl="0" rtl="0">
              <a:spcBef>
                <a:spcPts val="0"/>
              </a:spcBef>
              <a:buNone/>
            </a:pPr>
            <a:r>
              <a:rPr lang="en" sz="900">
                <a:solidFill>
                  <a:srgbClr val="FFFFFF"/>
                </a:solidFill>
                <a:latin typeface="Roboto Slab"/>
                <a:ea typeface="Roboto Slab"/>
                <a:cs typeface="Roboto Slab"/>
                <a:sym typeface="Roboto Slab"/>
              </a:rPr>
              <a:t>Isn’t that nice? :)</a:t>
            </a:r>
          </a:p>
          <a:p>
            <a:pPr lvl="0" rtl="0">
              <a:spcBef>
                <a:spcPts val="0"/>
              </a:spcBef>
              <a:buNone/>
            </a:pPr>
            <a:endParaRPr sz="900">
              <a:solidFill>
                <a:srgbClr val="FFFFFF"/>
              </a:solidFill>
              <a:latin typeface="Roboto Slab"/>
              <a:ea typeface="Roboto Slab"/>
              <a:cs typeface="Roboto Slab"/>
              <a:sym typeface="Roboto Slab"/>
            </a:endParaRPr>
          </a:p>
          <a:p>
            <a:pPr lvl="0" rtl="0">
              <a:spcBef>
                <a:spcPts val="0"/>
              </a:spcBef>
              <a:buNone/>
            </a:pPr>
            <a:r>
              <a:rPr lang="en" sz="900">
                <a:solidFill>
                  <a:srgbClr val="FFFFFF"/>
                </a:solidFill>
                <a:latin typeface="Roboto Slab"/>
                <a:ea typeface="Roboto Slab"/>
                <a:cs typeface="Roboto Slab"/>
                <a:sym typeface="Roboto Slab"/>
              </a:rPr>
              <a:t>Examples:</a:t>
            </a:r>
          </a:p>
          <a:p>
            <a:pPr lvl="0" rtl="0">
              <a:spcBef>
                <a:spcPts val="0"/>
              </a:spcBef>
              <a:buClr>
                <a:schemeClr val="dk1"/>
              </a:buClr>
              <a:buFont typeface="Arial"/>
              <a:buNone/>
            </a:pPr>
            <a:endParaRPr sz="900">
              <a:solidFill>
                <a:srgbClr val="FFFFFF"/>
              </a:solidFill>
              <a:latin typeface="Roboto Slab"/>
              <a:ea typeface="Roboto Slab"/>
              <a:cs typeface="Roboto Slab"/>
              <a:sym typeface="Roboto Slab"/>
            </a:endParaRPr>
          </a:p>
          <a:p>
            <a:pPr lvl="0" rtl="0">
              <a:spcBef>
                <a:spcPts val="0"/>
              </a:spcBef>
              <a:buNone/>
            </a:pPr>
            <a:endParaRPr sz="900">
              <a:solidFill>
                <a:srgbClr val="FFFFFF"/>
              </a:solidFill>
              <a:latin typeface="Roboto Slab"/>
              <a:ea typeface="Roboto Slab"/>
              <a:cs typeface="Roboto Slab"/>
              <a:sym typeface="Roboto Slab"/>
            </a:endParaRPr>
          </a:p>
        </p:txBody>
      </p:sp>
      <p:grpSp>
        <p:nvGrpSpPr>
          <p:cNvPr id="428" name="Shape 428"/>
          <p:cNvGrpSpPr/>
          <p:nvPr/>
        </p:nvGrpSpPr>
        <p:grpSpPr>
          <a:xfrm>
            <a:off x="620374" y="555431"/>
            <a:ext cx="291294" cy="379972"/>
            <a:chOff x="590250" y="244200"/>
            <a:chExt cx="407975" cy="532175"/>
          </a:xfrm>
        </p:grpSpPr>
        <p:sp>
          <p:nvSpPr>
            <p:cNvPr id="429" name="Shape 429"/>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0" name="Shape 430"/>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1" name="Shape 431"/>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2" name="Shape 432"/>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3" name="Shape 433"/>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4" name="Shape 434"/>
            <p:cNvSpPr/>
            <p:nvPr/>
          </p:nvSpPr>
          <p:spPr>
            <a:xfrm>
              <a:off x="649925" y="590050"/>
              <a:ext cx="133975" cy="25"/>
            </a:xfrm>
            <a:custGeom>
              <a:avLst/>
              <a:gdLst/>
              <a:ahLst/>
              <a:cxnLst/>
              <a:rect l="0" t="0" r="0" b="0"/>
              <a:pathLst>
                <a:path w="5359" h="1" fill="none" extrusionOk="0">
                  <a:moveTo>
                    <a:pt x="5358" y="0"/>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5" name="Shape 435"/>
            <p:cNvSpPr/>
            <p:nvPr/>
          </p:nvSpPr>
          <p:spPr>
            <a:xfrm>
              <a:off x="649925" y="534625"/>
              <a:ext cx="255750" cy="25"/>
            </a:xfrm>
            <a:custGeom>
              <a:avLst/>
              <a:gdLst/>
              <a:ahLst/>
              <a:cxnLst/>
              <a:rect l="0" t="0" r="0" b="0"/>
              <a:pathLst>
                <a:path w="10230" h="1" fill="none" extrusionOk="0">
                  <a:moveTo>
                    <a:pt x="10229" y="1"/>
                  </a:moveTo>
                  <a:lnTo>
                    <a:pt x="0"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6" name="Shape 436"/>
            <p:cNvSpPr/>
            <p:nvPr/>
          </p:nvSpPr>
          <p:spPr>
            <a:xfrm>
              <a:off x="649925" y="479825"/>
              <a:ext cx="255750" cy="25"/>
            </a:xfrm>
            <a:custGeom>
              <a:avLst/>
              <a:gdLst/>
              <a:ahLst/>
              <a:cxnLst/>
              <a:rect l="0" t="0" r="0" b="0"/>
              <a:pathLst>
                <a:path w="10230" h="1" fill="none" extrusionOk="0">
                  <a:moveTo>
                    <a:pt x="10229" y="1"/>
                  </a:moveTo>
                  <a:lnTo>
                    <a:pt x="0"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7" name="Shape 437"/>
            <p:cNvSpPr/>
            <p:nvPr/>
          </p:nvSpPr>
          <p:spPr>
            <a:xfrm>
              <a:off x="649925" y="424425"/>
              <a:ext cx="255750" cy="25"/>
            </a:xfrm>
            <a:custGeom>
              <a:avLst/>
              <a:gdLst/>
              <a:ahLst/>
              <a:cxnLst/>
              <a:rect l="0" t="0" r="0" b="0"/>
              <a:pathLst>
                <a:path w="10230" h="1" fill="none" extrusionOk="0">
                  <a:moveTo>
                    <a:pt x="10229" y="1"/>
                  </a:moveTo>
                  <a:lnTo>
                    <a:pt x="0"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8" name="Shape 438"/>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9" name="Shape 439"/>
            <p:cNvSpPr/>
            <p:nvPr/>
          </p:nvSpPr>
          <p:spPr>
            <a:xfrm>
              <a:off x="654800" y="244200"/>
              <a:ext cx="25" cy="51175"/>
            </a:xfrm>
            <a:custGeom>
              <a:avLst/>
              <a:gdLst/>
              <a:ahLst/>
              <a:cxnLst/>
              <a:rect l="0" t="0" r="0" b="0"/>
              <a:pathLst>
                <a:path w="1" h="2047" fill="none" extrusionOk="0">
                  <a:moveTo>
                    <a:pt x="0" y="1"/>
                  </a:moveTo>
                  <a:lnTo>
                    <a:pt x="0" y="2046"/>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0" name="Shape 440"/>
            <p:cNvSpPr/>
            <p:nvPr/>
          </p:nvSpPr>
          <p:spPr>
            <a:xfrm>
              <a:off x="737600" y="244200"/>
              <a:ext cx="25" cy="51175"/>
            </a:xfrm>
            <a:custGeom>
              <a:avLst/>
              <a:gdLst/>
              <a:ahLst/>
              <a:cxnLst/>
              <a:rect l="0" t="0" r="0" b="0"/>
              <a:pathLst>
                <a:path w="1" h="2047" fill="none" extrusionOk="0">
                  <a:moveTo>
                    <a:pt x="1" y="1"/>
                  </a:moveTo>
                  <a:lnTo>
                    <a:pt x="1" y="2046"/>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1" name="Shape 441"/>
            <p:cNvSpPr/>
            <p:nvPr/>
          </p:nvSpPr>
          <p:spPr>
            <a:xfrm>
              <a:off x="820400" y="244200"/>
              <a:ext cx="25" cy="51175"/>
            </a:xfrm>
            <a:custGeom>
              <a:avLst/>
              <a:gdLst/>
              <a:ahLst/>
              <a:cxnLst/>
              <a:rect l="0" t="0" r="0" b="0"/>
              <a:pathLst>
                <a:path w="1" h="2047" fill="none" extrusionOk="0">
                  <a:moveTo>
                    <a:pt x="1" y="1"/>
                  </a:moveTo>
                  <a:lnTo>
                    <a:pt x="1" y="2046"/>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2" name="Shape 442"/>
            <p:cNvSpPr/>
            <p:nvPr/>
          </p:nvSpPr>
          <p:spPr>
            <a:xfrm>
              <a:off x="903225" y="244200"/>
              <a:ext cx="25" cy="51175"/>
            </a:xfrm>
            <a:custGeom>
              <a:avLst/>
              <a:gdLst/>
              <a:ahLst/>
              <a:cxnLst/>
              <a:rect l="0" t="0" r="0" b="0"/>
              <a:pathLst>
                <a:path w="1" h="2047" fill="none" extrusionOk="0">
                  <a:moveTo>
                    <a:pt x="0" y="1"/>
                  </a:moveTo>
                  <a:lnTo>
                    <a:pt x="0" y="2046"/>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43" name="Shape 443"/>
          <p:cNvGrpSpPr/>
          <p:nvPr/>
        </p:nvGrpSpPr>
        <p:grpSpPr>
          <a:xfrm>
            <a:off x="1089883" y="611516"/>
            <a:ext cx="316516" cy="263465"/>
            <a:chOff x="1247825" y="322750"/>
            <a:chExt cx="443300" cy="369000"/>
          </a:xfrm>
        </p:grpSpPr>
        <p:sp>
          <p:nvSpPr>
            <p:cNvPr id="444" name="Shape 444"/>
            <p:cNvSpPr/>
            <p:nvPr/>
          </p:nvSpPr>
          <p:spPr>
            <a:xfrm>
              <a:off x="1247825" y="322750"/>
              <a:ext cx="443300" cy="369000"/>
            </a:xfrm>
            <a:custGeom>
              <a:avLst/>
              <a:gdLst/>
              <a:ahLst/>
              <a:cxnLst/>
              <a:rect l="0" t="0" r="0" b="0"/>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5" name="Shape 445"/>
            <p:cNvSpPr/>
            <p:nvPr/>
          </p:nvSpPr>
          <p:spPr>
            <a:xfrm>
              <a:off x="1398225" y="386675"/>
              <a:ext cx="142500" cy="25"/>
            </a:xfrm>
            <a:custGeom>
              <a:avLst/>
              <a:gdLst/>
              <a:ahLst/>
              <a:cxnLst/>
              <a:rect l="0" t="0" r="0" b="0"/>
              <a:pathLst>
                <a:path w="5700" h="1" fill="none" extrusionOk="0">
                  <a:moveTo>
                    <a:pt x="5700" y="1"/>
                  </a:moveTo>
                  <a:lnTo>
                    <a:pt x="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6" name="Shape 446"/>
            <p:cNvSpPr/>
            <p:nvPr/>
          </p:nvSpPr>
          <p:spPr>
            <a:xfrm>
              <a:off x="1370225" y="450000"/>
              <a:ext cx="198500" cy="197900"/>
            </a:xfrm>
            <a:custGeom>
              <a:avLst/>
              <a:gdLst/>
              <a:ahLst/>
              <a:cxnLst/>
              <a:rect l="0" t="0" r="0" b="0"/>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7" name="Shape 447"/>
            <p:cNvSpPr/>
            <p:nvPr/>
          </p:nvSpPr>
          <p:spPr>
            <a:xfrm>
              <a:off x="1403100" y="482875"/>
              <a:ext cx="132750" cy="132150"/>
            </a:xfrm>
            <a:custGeom>
              <a:avLst/>
              <a:gdLst/>
              <a:ahLst/>
              <a:cxnLst/>
              <a:rect l="0" t="0" r="0" b="0"/>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8" name="Shape 448"/>
            <p:cNvSpPr/>
            <p:nvPr/>
          </p:nvSpPr>
          <p:spPr>
            <a:xfrm>
              <a:off x="1588800" y="435400"/>
              <a:ext cx="66400" cy="43850"/>
            </a:xfrm>
            <a:custGeom>
              <a:avLst/>
              <a:gdLst/>
              <a:ahLst/>
              <a:cxnLst/>
              <a:rect l="0" t="0" r="0" b="0"/>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49" name="Shape 449"/>
          <p:cNvGrpSpPr/>
          <p:nvPr/>
        </p:nvGrpSpPr>
        <p:grpSpPr>
          <a:xfrm>
            <a:off x="1576795" y="610213"/>
            <a:ext cx="302593" cy="266072"/>
            <a:chOff x="1929775" y="320925"/>
            <a:chExt cx="423800" cy="372650"/>
          </a:xfrm>
        </p:grpSpPr>
        <p:sp>
          <p:nvSpPr>
            <p:cNvPr id="450" name="Shape 450"/>
            <p:cNvSpPr/>
            <p:nvPr/>
          </p:nvSpPr>
          <p:spPr>
            <a:xfrm>
              <a:off x="1929775" y="320925"/>
              <a:ext cx="423800" cy="372650"/>
            </a:xfrm>
            <a:custGeom>
              <a:avLst/>
              <a:gdLst/>
              <a:ahLst/>
              <a:cxnLst/>
              <a:rect l="0" t="0" r="0" b="0"/>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1" name="Shape 451"/>
            <p:cNvSpPr/>
            <p:nvPr/>
          </p:nvSpPr>
          <p:spPr>
            <a:xfrm>
              <a:off x="1954125" y="345275"/>
              <a:ext cx="375100" cy="323950"/>
            </a:xfrm>
            <a:custGeom>
              <a:avLst/>
              <a:gdLst/>
              <a:ahLst/>
              <a:cxnLst/>
              <a:rect l="0" t="0" r="0" b="0"/>
              <a:pathLst>
                <a:path w="15004" h="12958" fill="none" extrusionOk="0">
                  <a:moveTo>
                    <a:pt x="15003" y="12957"/>
                  </a:moveTo>
                  <a:lnTo>
                    <a:pt x="1" y="12957"/>
                  </a:lnTo>
                  <a:lnTo>
                    <a:pt x="1" y="0"/>
                  </a:lnTo>
                  <a:lnTo>
                    <a:pt x="15003" y="0"/>
                  </a:lnTo>
                  <a:lnTo>
                    <a:pt x="15003" y="12957"/>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2" name="Shape 452"/>
            <p:cNvSpPr/>
            <p:nvPr/>
          </p:nvSpPr>
          <p:spPr>
            <a:xfrm>
              <a:off x="2162375" y="534625"/>
              <a:ext cx="146750" cy="113275"/>
            </a:xfrm>
            <a:custGeom>
              <a:avLst/>
              <a:gdLst/>
              <a:ahLst/>
              <a:cxnLst/>
              <a:rect l="0" t="0" r="0" b="0"/>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3" name="Shape 453"/>
            <p:cNvSpPr/>
            <p:nvPr/>
          </p:nvSpPr>
          <p:spPr>
            <a:xfrm>
              <a:off x="1974225" y="468875"/>
              <a:ext cx="232600" cy="179025"/>
            </a:xfrm>
            <a:custGeom>
              <a:avLst/>
              <a:gdLst/>
              <a:ahLst/>
              <a:cxnLst/>
              <a:rect l="0" t="0" r="0" b="0"/>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4" name="Shape 454"/>
            <p:cNvSpPr/>
            <p:nvPr/>
          </p:nvSpPr>
          <p:spPr>
            <a:xfrm>
              <a:off x="2169675" y="396425"/>
              <a:ext cx="97450" cy="97450"/>
            </a:xfrm>
            <a:custGeom>
              <a:avLst/>
              <a:gdLst/>
              <a:ahLst/>
              <a:cxnLst/>
              <a:rect l="0" t="0" r="0" b="0"/>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455" name="Shape 455"/>
          <p:cNvSpPr/>
          <p:nvPr/>
        </p:nvSpPr>
        <p:spPr>
          <a:xfrm>
            <a:off x="2083954" y="600625"/>
            <a:ext cx="247811" cy="285207"/>
          </a:xfrm>
          <a:custGeom>
            <a:avLst/>
            <a:gdLst/>
            <a:ahLst/>
            <a:cxnLst/>
            <a:rect l="0" t="0" r="0" b="0"/>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6" name="Shape 456"/>
          <p:cNvSpPr/>
          <p:nvPr/>
        </p:nvSpPr>
        <p:spPr>
          <a:xfrm>
            <a:off x="2580816" y="601499"/>
            <a:ext cx="213896" cy="283457"/>
          </a:xfrm>
          <a:custGeom>
            <a:avLst/>
            <a:gdLst/>
            <a:ahLst/>
            <a:cxnLst/>
            <a:rect l="0" t="0" r="0" b="0"/>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457" name="Shape 457"/>
          <p:cNvGrpSpPr/>
          <p:nvPr/>
        </p:nvGrpSpPr>
        <p:grpSpPr>
          <a:xfrm>
            <a:off x="3504845" y="580207"/>
            <a:ext cx="286081" cy="326065"/>
            <a:chOff x="4630125" y="278900"/>
            <a:chExt cx="400675" cy="456675"/>
          </a:xfrm>
        </p:grpSpPr>
        <p:sp>
          <p:nvSpPr>
            <p:cNvPr id="458" name="Shape 458"/>
            <p:cNvSpPr/>
            <p:nvPr/>
          </p:nvSpPr>
          <p:spPr>
            <a:xfrm>
              <a:off x="4659350" y="328825"/>
              <a:ext cx="371450" cy="96850"/>
            </a:xfrm>
            <a:custGeom>
              <a:avLst/>
              <a:gdLst/>
              <a:ahLst/>
              <a:cxnLst/>
              <a:rect l="0" t="0" r="0" b="0"/>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9" name="Shape 459"/>
            <p:cNvSpPr/>
            <p:nvPr/>
          </p:nvSpPr>
          <p:spPr>
            <a:xfrm>
              <a:off x="4630125" y="452425"/>
              <a:ext cx="371450" cy="96850"/>
            </a:xfrm>
            <a:custGeom>
              <a:avLst/>
              <a:gdLst/>
              <a:ahLst/>
              <a:cxnLst/>
              <a:rect l="0" t="0" r="0" b="0"/>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0" name="Shape 460"/>
            <p:cNvSpPr/>
            <p:nvPr/>
          </p:nvSpPr>
          <p:spPr>
            <a:xfrm>
              <a:off x="4808525" y="278900"/>
              <a:ext cx="43875" cy="49950"/>
            </a:xfrm>
            <a:custGeom>
              <a:avLst/>
              <a:gdLst/>
              <a:ahLst/>
              <a:cxnLst/>
              <a:rect l="0" t="0" r="0" b="0"/>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1" name="Shape 461"/>
            <p:cNvSpPr/>
            <p:nvPr/>
          </p:nvSpPr>
          <p:spPr>
            <a:xfrm>
              <a:off x="4808525" y="549250"/>
              <a:ext cx="43875" cy="186325"/>
            </a:xfrm>
            <a:custGeom>
              <a:avLst/>
              <a:gdLst/>
              <a:ahLst/>
              <a:cxnLst/>
              <a:rect l="0" t="0" r="0" b="0"/>
              <a:pathLst>
                <a:path w="1755" h="7453" fill="none" extrusionOk="0">
                  <a:moveTo>
                    <a:pt x="1" y="0"/>
                  </a:moveTo>
                  <a:lnTo>
                    <a:pt x="1" y="7453"/>
                  </a:lnTo>
                  <a:lnTo>
                    <a:pt x="1754" y="7453"/>
                  </a:lnTo>
                  <a:lnTo>
                    <a:pt x="1754" y="0"/>
                  </a:lnTo>
                  <a:lnTo>
                    <a:pt x="1" y="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462" name="Shape 462"/>
          <p:cNvSpPr/>
          <p:nvPr/>
        </p:nvSpPr>
        <p:spPr>
          <a:xfrm>
            <a:off x="3963581" y="600196"/>
            <a:ext cx="327815" cy="286064"/>
          </a:xfrm>
          <a:custGeom>
            <a:avLst/>
            <a:gdLst/>
            <a:ahLst/>
            <a:cxnLst/>
            <a:rect l="0" t="0" r="0" b="0"/>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463" name="Shape 463"/>
          <p:cNvGrpSpPr/>
          <p:nvPr/>
        </p:nvGrpSpPr>
        <p:grpSpPr>
          <a:xfrm>
            <a:off x="624729" y="1044503"/>
            <a:ext cx="291276" cy="355197"/>
            <a:chOff x="596350" y="929175"/>
            <a:chExt cx="407950" cy="497475"/>
          </a:xfrm>
        </p:grpSpPr>
        <p:sp>
          <p:nvSpPr>
            <p:cNvPr id="464" name="Shape 464"/>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5" name="Shape 465"/>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6" name="Shape 466"/>
            <p:cNvSpPr/>
            <p:nvPr/>
          </p:nvSpPr>
          <p:spPr>
            <a:xfrm>
              <a:off x="688900" y="1256150"/>
              <a:ext cx="133975" cy="25"/>
            </a:xfrm>
            <a:custGeom>
              <a:avLst/>
              <a:gdLst/>
              <a:ahLst/>
              <a:cxnLst/>
              <a:rect l="0" t="0" r="0" b="0"/>
              <a:pathLst>
                <a:path w="5359" h="1" fill="none" extrusionOk="0">
                  <a:moveTo>
                    <a:pt x="5358" y="0"/>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7" name="Shape 467"/>
            <p:cNvSpPr/>
            <p:nvPr/>
          </p:nvSpPr>
          <p:spPr>
            <a:xfrm>
              <a:off x="688900" y="1201350"/>
              <a:ext cx="255750" cy="25"/>
            </a:xfrm>
            <a:custGeom>
              <a:avLst/>
              <a:gdLst/>
              <a:ahLst/>
              <a:cxnLst/>
              <a:rect l="0" t="0" r="0" b="0"/>
              <a:pathLst>
                <a:path w="10230" h="1" fill="none" extrusionOk="0">
                  <a:moveTo>
                    <a:pt x="10229" y="1"/>
                  </a:moveTo>
                  <a:lnTo>
                    <a:pt x="0"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8" name="Shape 468"/>
            <p:cNvSpPr/>
            <p:nvPr/>
          </p:nvSpPr>
          <p:spPr>
            <a:xfrm>
              <a:off x="688900" y="1145950"/>
              <a:ext cx="255750" cy="25"/>
            </a:xfrm>
            <a:custGeom>
              <a:avLst/>
              <a:gdLst/>
              <a:ahLst/>
              <a:cxnLst/>
              <a:rect l="0" t="0" r="0" b="0"/>
              <a:pathLst>
                <a:path w="10230" h="1" fill="none" extrusionOk="0">
                  <a:moveTo>
                    <a:pt x="10229" y="0"/>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9" name="Shape 469"/>
            <p:cNvSpPr/>
            <p:nvPr/>
          </p:nvSpPr>
          <p:spPr>
            <a:xfrm>
              <a:off x="688900" y="1090525"/>
              <a:ext cx="255750" cy="25"/>
            </a:xfrm>
            <a:custGeom>
              <a:avLst/>
              <a:gdLst/>
              <a:ahLst/>
              <a:cxnLst/>
              <a:rect l="0" t="0" r="0" b="0"/>
              <a:pathLst>
                <a:path w="10230" h="1" fill="none" extrusionOk="0">
                  <a:moveTo>
                    <a:pt x="10229" y="1"/>
                  </a:moveTo>
                  <a:lnTo>
                    <a:pt x="0"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0" name="Shape 470"/>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71" name="Shape 471"/>
          <p:cNvGrpSpPr/>
          <p:nvPr/>
        </p:nvGrpSpPr>
        <p:grpSpPr>
          <a:xfrm>
            <a:off x="1579829" y="1096250"/>
            <a:ext cx="296524" cy="253898"/>
            <a:chOff x="1934025" y="1001650"/>
            <a:chExt cx="415300" cy="355600"/>
          </a:xfrm>
        </p:grpSpPr>
        <p:sp>
          <p:nvSpPr>
            <p:cNvPr id="472" name="Shape 472"/>
            <p:cNvSpPr/>
            <p:nvPr/>
          </p:nvSpPr>
          <p:spPr>
            <a:xfrm>
              <a:off x="1934025" y="1303650"/>
              <a:ext cx="207650" cy="53600"/>
            </a:xfrm>
            <a:custGeom>
              <a:avLst/>
              <a:gdLst/>
              <a:ahLst/>
              <a:cxnLst/>
              <a:rect l="0" t="0" r="0" b="0"/>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3" name="Shape 473"/>
            <p:cNvSpPr/>
            <p:nvPr/>
          </p:nvSpPr>
          <p:spPr>
            <a:xfrm>
              <a:off x="2141650" y="1303650"/>
              <a:ext cx="207675" cy="53600"/>
            </a:xfrm>
            <a:custGeom>
              <a:avLst/>
              <a:gdLst/>
              <a:ahLst/>
              <a:cxnLst/>
              <a:rect l="0" t="0" r="0" b="0"/>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4" name="Shape 474"/>
            <p:cNvSpPr/>
            <p:nvPr/>
          </p:nvSpPr>
          <p:spPr>
            <a:xfrm>
              <a:off x="1934025" y="1001650"/>
              <a:ext cx="207650" cy="331250"/>
            </a:xfrm>
            <a:custGeom>
              <a:avLst/>
              <a:gdLst/>
              <a:ahLst/>
              <a:cxnLst/>
              <a:rect l="0" t="0" r="0" b="0"/>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5" name="Shape 475"/>
            <p:cNvSpPr/>
            <p:nvPr/>
          </p:nvSpPr>
          <p:spPr>
            <a:xfrm>
              <a:off x="2141650" y="1001650"/>
              <a:ext cx="207675" cy="331250"/>
            </a:xfrm>
            <a:custGeom>
              <a:avLst/>
              <a:gdLst/>
              <a:ahLst/>
              <a:cxnLst/>
              <a:rect l="0" t="0" r="0" b="0"/>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476" name="Shape 476"/>
          <p:cNvSpPr/>
          <p:nvPr/>
        </p:nvSpPr>
        <p:spPr>
          <a:xfrm>
            <a:off x="2058751" y="1074873"/>
            <a:ext cx="298237" cy="296506"/>
          </a:xfrm>
          <a:custGeom>
            <a:avLst/>
            <a:gdLst/>
            <a:ahLst/>
            <a:cxnLst/>
            <a:rect l="0" t="0" r="0" b="0"/>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7" name="Shape 477"/>
          <p:cNvSpPr/>
          <p:nvPr/>
        </p:nvSpPr>
        <p:spPr>
          <a:xfrm>
            <a:off x="2539087" y="1089651"/>
            <a:ext cx="297380" cy="266946"/>
          </a:xfrm>
          <a:custGeom>
            <a:avLst/>
            <a:gdLst/>
            <a:ahLst/>
            <a:cxnLst/>
            <a:rect l="0" t="0" r="0" b="0"/>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8" name="Shape 478"/>
          <p:cNvSpPr/>
          <p:nvPr/>
        </p:nvSpPr>
        <p:spPr>
          <a:xfrm>
            <a:off x="3023330" y="1091829"/>
            <a:ext cx="288688" cy="262591"/>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9" name="Shape 479"/>
          <p:cNvSpPr/>
          <p:nvPr/>
        </p:nvSpPr>
        <p:spPr>
          <a:xfrm>
            <a:off x="3512803" y="1094435"/>
            <a:ext cx="269552" cy="257379"/>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480" name="Shape 480"/>
          <p:cNvGrpSpPr/>
          <p:nvPr/>
        </p:nvGrpSpPr>
        <p:grpSpPr>
          <a:xfrm>
            <a:off x="3979137" y="1077115"/>
            <a:ext cx="297380" cy="297809"/>
            <a:chOff x="5294400" y="974850"/>
            <a:chExt cx="416500" cy="417100"/>
          </a:xfrm>
        </p:grpSpPr>
        <p:sp>
          <p:nvSpPr>
            <p:cNvPr id="481" name="Shape 481"/>
            <p:cNvSpPr/>
            <p:nvPr/>
          </p:nvSpPr>
          <p:spPr>
            <a:xfrm>
              <a:off x="5325450" y="997975"/>
              <a:ext cx="151650" cy="154700"/>
            </a:xfrm>
            <a:custGeom>
              <a:avLst/>
              <a:gdLst/>
              <a:ahLst/>
              <a:cxnLst/>
              <a:rect l="0" t="0" r="0" b="0"/>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2" name="Shape 482"/>
            <p:cNvSpPr/>
            <p:nvPr/>
          </p:nvSpPr>
          <p:spPr>
            <a:xfrm>
              <a:off x="5294400" y="974850"/>
              <a:ext cx="416500" cy="417100"/>
            </a:xfrm>
            <a:custGeom>
              <a:avLst/>
              <a:gdLst/>
              <a:ahLst/>
              <a:cxnLst/>
              <a:rect l="0" t="0" r="0" b="0"/>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83" name="Shape 483"/>
          <p:cNvGrpSpPr/>
          <p:nvPr/>
        </p:nvGrpSpPr>
        <p:grpSpPr>
          <a:xfrm>
            <a:off x="4423441" y="1043647"/>
            <a:ext cx="368673" cy="359106"/>
            <a:chOff x="5916675" y="927975"/>
            <a:chExt cx="516350" cy="502950"/>
          </a:xfrm>
        </p:grpSpPr>
        <p:sp>
          <p:nvSpPr>
            <p:cNvPr id="484" name="Shape 484"/>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5" name="Shape 485"/>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86" name="Shape 486"/>
          <p:cNvGrpSpPr/>
          <p:nvPr/>
        </p:nvGrpSpPr>
        <p:grpSpPr>
          <a:xfrm>
            <a:off x="602114" y="1595319"/>
            <a:ext cx="332152" cy="224338"/>
            <a:chOff x="564675" y="1700625"/>
            <a:chExt cx="465200" cy="314200"/>
          </a:xfrm>
        </p:grpSpPr>
        <p:sp>
          <p:nvSpPr>
            <p:cNvPr id="487" name="Shape 487"/>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8" name="Shape 488"/>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9" name="Shape 489"/>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90" name="Shape 490"/>
          <p:cNvGrpSpPr/>
          <p:nvPr/>
        </p:nvGrpSpPr>
        <p:grpSpPr>
          <a:xfrm>
            <a:off x="1082064" y="1540537"/>
            <a:ext cx="332152" cy="325209"/>
            <a:chOff x="1236875" y="1623900"/>
            <a:chExt cx="465200" cy="455475"/>
          </a:xfrm>
        </p:grpSpPr>
        <p:sp>
          <p:nvSpPr>
            <p:cNvPr id="491" name="Shape 491"/>
            <p:cNvSpPr/>
            <p:nvPr/>
          </p:nvSpPr>
          <p:spPr>
            <a:xfrm>
              <a:off x="1236875" y="1623900"/>
              <a:ext cx="465200" cy="445125"/>
            </a:xfrm>
            <a:custGeom>
              <a:avLst/>
              <a:gdLst/>
              <a:ahLst/>
              <a:cxnLst/>
              <a:rect l="0" t="0" r="0" b="0"/>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2" name="Shape 492"/>
            <p:cNvSpPr/>
            <p:nvPr/>
          </p:nvSpPr>
          <p:spPr>
            <a:xfrm>
              <a:off x="1244800" y="2078750"/>
              <a:ext cx="449375" cy="625"/>
            </a:xfrm>
            <a:custGeom>
              <a:avLst/>
              <a:gdLst/>
              <a:ahLst/>
              <a:cxnLst/>
              <a:rect l="0" t="0" r="0" b="0"/>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3" name="Shape 493"/>
            <p:cNvSpPr/>
            <p:nvPr/>
          </p:nvSpPr>
          <p:spPr>
            <a:xfrm>
              <a:off x="1236875" y="1791950"/>
              <a:ext cx="465200" cy="171725"/>
            </a:xfrm>
            <a:custGeom>
              <a:avLst/>
              <a:gdLst/>
              <a:ahLst/>
              <a:cxnLst/>
              <a:rect l="0" t="0" r="0" b="0"/>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4" name="Shape 494"/>
            <p:cNvSpPr/>
            <p:nvPr/>
          </p:nvSpPr>
          <p:spPr>
            <a:xfrm>
              <a:off x="1330025" y="1750550"/>
              <a:ext cx="278900" cy="110850"/>
            </a:xfrm>
            <a:custGeom>
              <a:avLst/>
              <a:gdLst/>
              <a:ahLst/>
              <a:cxnLst/>
              <a:rect l="0" t="0" r="0" b="0"/>
              <a:pathLst>
                <a:path w="11156" h="4434" fill="none" extrusionOk="0">
                  <a:moveTo>
                    <a:pt x="1" y="4433"/>
                  </a:moveTo>
                  <a:lnTo>
                    <a:pt x="1" y="1"/>
                  </a:lnTo>
                  <a:lnTo>
                    <a:pt x="11155" y="1"/>
                  </a:lnTo>
                  <a:lnTo>
                    <a:pt x="11155" y="443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5" name="Shape 495"/>
            <p:cNvSpPr/>
            <p:nvPr/>
          </p:nvSpPr>
          <p:spPr>
            <a:xfrm>
              <a:off x="1402500" y="1810225"/>
              <a:ext cx="133975" cy="25"/>
            </a:xfrm>
            <a:custGeom>
              <a:avLst/>
              <a:gdLst/>
              <a:ahLst/>
              <a:cxnLst/>
              <a:rect l="0" t="0" r="0" b="0"/>
              <a:pathLst>
                <a:path w="5359" h="1" fill="none" extrusionOk="0">
                  <a:moveTo>
                    <a:pt x="0" y="0"/>
                  </a:moveTo>
                  <a:lnTo>
                    <a:pt x="5358"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6" name="Shape 496"/>
            <p:cNvSpPr/>
            <p:nvPr/>
          </p:nvSpPr>
          <p:spPr>
            <a:xfrm>
              <a:off x="1402500" y="1844325"/>
              <a:ext cx="133975" cy="25"/>
            </a:xfrm>
            <a:custGeom>
              <a:avLst/>
              <a:gdLst/>
              <a:ahLst/>
              <a:cxnLst/>
              <a:rect l="0" t="0" r="0" b="0"/>
              <a:pathLst>
                <a:path w="5359" h="1" fill="none" extrusionOk="0">
                  <a:moveTo>
                    <a:pt x="0" y="0"/>
                  </a:moveTo>
                  <a:lnTo>
                    <a:pt x="5358"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7" name="Shape 497"/>
            <p:cNvSpPr/>
            <p:nvPr/>
          </p:nvSpPr>
          <p:spPr>
            <a:xfrm>
              <a:off x="1402500" y="1878425"/>
              <a:ext cx="85250" cy="25"/>
            </a:xfrm>
            <a:custGeom>
              <a:avLst/>
              <a:gdLst/>
              <a:ahLst/>
              <a:cxnLst/>
              <a:rect l="0" t="0" r="0" b="0"/>
              <a:pathLst>
                <a:path w="3410" h="1" fill="none" extrusionOk="0">
                  <a:moveTo>
                    <a:pt x="0" y="0"/>
                  </a:moveTo>
                  <a:lnTo>
                    <a:pt x="341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98" name="Shape 498"/>
          <p:cNvGrpSpPr/>
          <p:nvPr/>
        </p:nvGrpSpPr>
        <p:grpSpPr>
          <a:xfrm>
            <a:off x="1572439" y="1547498"/>
            <a:ext cx="311303" cy="311286"/>
            <a:chOff x="1923675" y="1633650"/>
            <a:chExt cx="436000" cy="435975"/>
          </a:xfrm>
        </p:grpSpPr>
        <p:sp>
          <p:nvSpPr>
            <p:cNvPr id="499" name="Shape 499"/>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0" name="Shape 500"/>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1" name="Shape 501"/>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2" name="Shape 502"/>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3" name="Shape 503"/>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4" name="Shape 504"/>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05" name="Shape 505"/>
          <p:cNvGrpSpPr/>
          <p:nvPr/>
        </p:nvGrpSpPr>
        <p:grpSpPr>
          <a:xfrm>
            <a:off x="2051087" y="1546195"/>
            <a:ext cx="313892" cy="313892"/>
            <a:chOff x="2594050" y="1631825"/>
            <a:chExt cx="439625" cy="439625"/>
          </a:xfrm>
        </p:grpSpPr>
        <p:sp>
          <p:nvSpPr>
            <p:cNvPr id="506" name="Shape 506"/>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7" name="Shape 507"/>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8" name="Shape 508"/>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9" name="Shape 509"/>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10" name="Shape 510"/>
          <p:cNvSpPr/>
          <p:nvPr/>
        </p:nvSpPr>
        <p:spPr>
          <a:xfrm>
            <a:off x="2544726" y="1559991"/>
            <a:ext cx="286081" cy="286081"/>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11" name="Shape 511"/>
          <p:cNvGrpSpPr/>
          <p:nvPr/>
        </p:nvGrpSpPr>
        <p:grpSpPr>
          <a:xfrm>
            <a:off x="3040548" y="1522723"/>
            <a:ext cx="254773" cy="360837"/>
            <a:chOff x="3979850" y="1598950"/>
            <a:chExt cx="356825" cy="505375"/>
          </a:xfrm>
        </p:grpSpPr>
        <p:sp>
          <p:nvSpPr>
            <p:cNvPr id="512" name="Shape 512"/>
            <p:cNvSpPr/>
            <p:nvPr/>
          </p:nvSpPr>
          <p:spPr>
            <a:xfrm>
              <a:off x="3979850" y="1602600"/>
              <a:ext cx="44475" cy="501725"/>
            </a:xfrm>
            <a:custGeom>
              <a:avLst/>
              <a:gdLst/>
              <a:ahLst/>
              <a:cxnLst/>
              <a:rect l="0" t="0" r="0" b="0"/>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3" name="Shape 513"/>
            <p:cNvSpPr/>
            <p:nvPr/>
          </p:nvSpPr>
          <p:spPr>
            <a:xfrm>
              <a:off x="4037075" y="1598950"/>
              <a:ext cx="299600" cy="228950"/>
            </a:xfrm>
            <a:custGeom>
              <a:avLst/>
              <a:gdLst/>
              <a:ahLst/>
              <a:cxnLst/>
              <a:rect l="0" t="0" r="0" b="0"/>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14" name="Shape 514"/>
          <p:cNvGrpSpPr/>
          <p:nvPr/>
        </p:nvGrpSpPr>
        <p:grpSpPr>
          <a:xfrm>
            <a:off x="3480069" y="1600102"/>
            <a:ext cx="335633" cy="206078"/>
            <a:chOff x="4595425" y="1707325"/>
            <a:chExt cx="470075" cy="288625"/>
          </a:xfrm>
        </p:grpSpPr>
        <p:sp>
          <p:nvSpPr>
            <p:cNvPr id="515" name="Shape 515"/>
            <p:cNvSpPr/>
            <p:nvPr/>
          </p:nvSpPr>
          <p:spPr>
            <a:xfrm>
              <a:off x="4809750" y="1707325"/>
              <a:ext cx="41425" cy="41425"/>
            </a:xfrm>
            <a:custGeom>
              <a:avLst/>
              <a:gdLst/>
              <a:ahLst/>
              <a:cxnLst/>
              <a:rect l="0" t="0" r="0" b="0"/>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6" name="Shape 516"/>
            <p:cNvSpPr/>
            <p:nvPr/>
          </p:nvSpPr>
          <p:spPr>
            <a:xfrm>
              <a:off x="5024075" y="1761525"/>
              <a:ext cx="41425" cy="41425"/>
            </a:xfrm>
            <a:custGeom>
              <a:avLst/>
              <a:gdLst/>
              <a:ahLst/>
              <a:cxnLst/>
              <a:rect l="0" t="0" r="0" b="0"/>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7" name="Shape 517"/>
            <p:cNvSpPr/>
            <p:nvPr/>
          </p:nvSpPr>
          <p:spPr>
            <a:xfrm>
              <a:off x="4628900" y="1760300"/>
              <a:ext cx="403100" cy="177825"/>
            </a:xfrm>
            <a:custGeom>
              <a:avLst/>
              <a:gdLst/>
              <a:ahLst/>
              <a:cxnLst/>
              <a:rect l="0" t="0" r="0" b="0"/>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8" name="Shape 518"/>
            <p:cNvSpPr/>
            <p:nvPr/>
          </p:nvSpPr>
          <p:spPr>
            <a:xfrm>
              <a:off x="4595425" y="1761525"/>
              <a:ext cx="41425" cy="41425"/>
            </a:xfrm>
            <a:custGeom>
              <a:avLst/>
              <a:gdLst/>
              <a:ahLst/>
              <a:cxnLst/>
              <a:rect l="0" t="0" r="0" b="0"/>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9" name="Shape 519"/>
            <p:cNvSpPr/>
            <p:nvPr/>
          </p:nvSpPr>
          <p:spPr>
            <a:xfrm>
              <a:off x="4667275" y="1951475"/>
              <a:ext cx="326375" cy="44475"/>
            </a:xfrm>
            <a:custGeom>
              <a:avLst/>
              <a:gdLst/>
              <a:ahLst/>
              <a:cxnLst/>
              <a:rect l="0" t="0" r="0" b="0"/>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20" name="Shape 520"/>
          <p:cNvGrpSpPr/>
          <p:nvPr/>
        </p:nvGrpSpPr>
        <p:grpSpPr>
          <a:xfrm>
            <a:off x="3976103" y="1549676"/>
            <a:ext cx="303467" cy="306930"/>
            <a:chOff x="5290150" y="1636700"/>
            <a:chExt cx="425025" cy="429875"/>
          </a:xfrm>
        </p:grpSpPr>
        <p:sp>
          <p:nvSpPr>
            <p:cNvPr id="521" name="Shape 521"/>
            <p:cNvSpPr/>
            <p:nvPr/>
          </p:nvSpPr>
          <p:spPr>
            <a:xfrm>
              <a:off x="5396700" y="1939925"/>
              <a:ext cx="211900" cy="126650"/>
            </a:xfrm>
            <a:custGeom>
              <a:avLst/>
              <a:gdLst/>
              <a:ahLst/>
              <a:cxnLst/>
              <a:rect l="0" t="0" r="0" b="0"/>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2" name="Shape 522"/>
            <p:cNvSpPr/>
            <p:nvPr/>
          </p:nvSpPr>
          <p:spPr>
            <a:xfrm>
              <a:off x="5290150" y="1636700"/>
              <a:ext cx="425025" cy="294100"/>
            </a:xfrm>
            <a:custGeom>
              <a:avLst/>
              <a:gdLst/>
              <a:ahLst/>
              <a:cxnLst/>
              <a:rect l="0" t="0" r="0" b="0"/>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23" name="Shape 523"/>
          <p:cNvGrpSpPr/>
          <p:nvPr/>
        </p:nvGrpSpPr>
        <p:grpSpPr>
          <a:xfrm>
            <a:off x="4455179" y="1540537"/>
            <a:ext cx="305199" cy="319996"/>
            <a:chOff x="5961125" y="1623900"/>
            <a:chExt cx="427450" cy="448175"/>
          </a:xfrm>
        </p:grpSpPr>
        <p:sp>
          <p:nvSpPr>
            <p:cNvPr id="524" name="Shape 524"/>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5" name="Shape 525"/>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6" name="Shape 526"/>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7" name="Shape 527"/>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8" name="Shape 528"/>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9" name="Shape 529"/>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0" name="Shape 530"/>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31" name="Shape 531"/>
          <p:cNvGrpSpPr/>
          <p:nvPr/>
        </p:nvGrpSpPr>
        <p:grpSpPr>
          <a:xfrm>
            <a:off x="4924687" y="1548802"/>
            <a:ext cx="326065" cy="308680"/>
            <a:chOff x="6618700" y="1635475"/>
            <a:chExt cx="456675" cy="432325"/>
          </a:xfrm>
        </p:grpSpPr>
        <p:sp>
          <p:nvSpPr>
            <p:cNvPr id="532" name="Shape 532"/>
            <p:cNvSpPr/>
            <p:nvPr/>
          </p:nvSpPr>
          <p:spPr>
            <a:xfrm>
              <a:off x="6663775" y="1904000"/>
              <a:ext cx="117525" cy="163800"/>
            </a:xfrm>
            <a:custGeom>
              <a:avLst/>
              <a:gdLst/>
              <a:ahLst/>
              <a:cxnLst/>
              <a:rect l="0" t="0" r="0" b="0"/>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3" name="Shape 533"/>
            <p:cNvSpPr/>
            <p:nvPr/>
          </p:nvSpPr>
          <p:spPr>
            <a:xfrm>
              <a:off x="7046125" y="1775525"/>
              <a:ext cx="29250" cy="99275"/>
            </a:xfrm>
            <a:custGeom>
              <a:avLst/>
              <a:gdLst/>
              <a:ahLst/>
              <a:cxnLst/>
              <a:rect l="0" t="0" r="0" b="0"/>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4" name="Shape 534"/>
            <p:cNvSpPr/>
            <p:nvPr/>
          </p:nvSpPr>
          <p:spPr>
            <a:xfrm>
              <a:off x="6618700" y="1751775"/>
              <a:ext cx="96850" cy="146750"/>
            </a:xfrm>
            <a:custGeom>
              <a:avLst/>
              <a:gdLst/>
              <a:ahLst/>
              <a:cxnLst/>
              <a:rect l="0" t="0" r="0" b="0"/>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5" name="Shape 535"/>
            <p:cNvSpPr/>
            <p:nvPr/>
          </p:nvSpPr>
          <p:spPr>
            <a:xfrm>
              <a:off x="6721600" y="1660450"/>
              <a:ext cx="278900" cy="329425"/>
            </a:xfrm>
            <a:custGeom>
              <a:avLst/>
              <a:gdLst/>
              <a:ahLst/>
              <a:cxnLst/>
              <a:rect l="0" t="0" r="0" b="0"/>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6" name="Shape 536"/>
            <p:cNvSpPr/>
            <p:nvPr/>
          </p:nvSpPr>
          <p:spPr>
            <a:xfrm>
              <a:off x="7006550" y="1635475"/>
              <a:ext cx="34750" cy="378750"/>
            </a:xfrm>
            <a:custGeom>
              <a:avLst/>
              <a:gdLst/>
              <a:ahLst/>
              <a:cxnLst/>
              <a:rect l="0" t="0" r="0" b="0"/>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37" name="Shape 537"/>
          <p:cNvGrpSpPr/>
          <p:nvPr/>
        </p:nvGrpSpPr>
        <p:grpSpPr>
          <a:xfrm>
            <a:off x="639063" y="2044407"/>
            <a:ext cx="258253" cy="277371"/>
            <a:chOff x="616425" y="2329600"/>
            <a:chExt cx="361700" cy="388475"/>
          </a:xfrm>
        </p:grpSpPr>
        <p:sp>
          <p:nvSpPr>
            <p:cNvPr id="538" name="Shape 538"/>
            <p:cNvSpPr/>
            <p:nvPr/>
          </p:nvSpPr>
          <p:spPr>
            <a:xfrm>
              <a:off x="616425" y="2329600"/>
              <a:ext cx="361700" cy="388475"/>
            </a:xfrm>
            <a:custGeom>
              <a:avLst/>
              <a:gdLst/>
              <a:ahLst/>
              <a:cxnLst/>
              <a:rect l="0" t="0" r="0" b="0"/>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9" name="Shape 539"/>
            <p:cNvSpPr/>
            <p:nvPr/>
          </p:nvSpPr>
          <p:spPr>
            <a:xfrm>
              <a:off x="704725" y="2545750"/>
              <a:ext cx="185125" cy="25"/>
            </a:xfrm>
            <a:custGeom>
              <a:avLst/>
              <a:gdLst/>
              <a:ahLst/>
              <a:cxnLst/>
              <a:rect l="0" t="0" r="0" b="0"/>
              <a:pathLst>
                <a:path w="7405" h="1" fill="none" extrusionOk="0">
                  <a:moveTo>
                    <a:pt x="7404" y="0"/>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0" name="Shape 540"/>
            <p:cNvSpPr/>
            <p:nvPr/>
          </p:nvSpPr>
          <p:spPr>
            <a:xfrm>
              <a:off x="811875" y="2626125"/>
              <a:ext cx="31075" cy="31075"/>
            </a:xfrm>
            <a:custGeom>
              <a:avLst/>
              <a:gdLst/>
              <a:ahLst/>
              <a:cxnLst/>
              <a:rect l="0" t="0" r="0" b="0"/>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1" name="Shape 541"/>
            <p:cNvSpPr/>
            <p:nvPr/>
          </p:nvSpPr>
          <p:spPr>
            <a:xfrm>
              <a:off x="751000" y="2568275"/>
              <a:ext cx="54200" cy="53600"/>
            </a:xfrm>
            <a:custGeom>
              <a:avLst/>
              <a:gdLst/>
              <a:ahLst/>
              <a:cxnLst/>
              <a:rect l="0" t="0" r="0" b="0"/>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2" name="Shape 542"/>
            <p:cNvSpPr/>
            <p:nvPr/>
          </p:nvSpPr>
          <p:spPr>
            <a:xfrm>
              <a:off x="769875" y="2662650"/>
              <a:ext cx="23775" cy="23775"/>
            </a:xfrm>
            <a:custGeom>
              <a:avLst/>
              <a:gdLst/>
              <a:ahLst/>
              <a:cxnLst/>
              <a:rect l="0" t="0" r="0" b="0"/>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3" name="Shape 543"/>
            <p:cNvSpPr/>
            <p:nvPr/>
          </p:nvSpPr>
          <p:spPr>
            <a:xfrm>
              <a:off x="799700" y="2503125"/>
              <a:ext cx="24375" cy="23775"/>
            </a:xfrm>
            <a:custGeom>
              <a:avLst/>
              <a:gdLst/>
              <a:ahLst/>
              <a:cxnLst/>
              <a:rect l="0" t="0" r="0" b="0"/>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4" name="Shape 544"/>
            <p:cNvSpPr/>
            <p:nvPr/>
          </p:nvSpPr>
          <p:spPr>
            <a:xfrm>
              <a:off x="766825" y="2388050"/>
              <a:ext cx="60925" cy="25"/>
            </a:xfrm>
            <a:custGeom>
              <a:avLst/>
              <a:gdLst/>
              <a:ahLst/>
              <a:cxnLst/>
              <a:rect l="0" t="0" r="0" b="0"/>
              <a:pathLst>
                <a:path w="2437" h="1" fill="none" extrusionOk="0">
                  <a:moveTo>
                    <a:pt x="2436" y="0"/>
                  </a:moveTo>
                  <a:lnTo>
                    <a:pt x="1"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5" name="Shape 545"/>
            <p:cNvSpPr/>
            <p:nvPr/>
          </p:nvSpPr>
          <p:spPr>
            <a:xfrm>
              <a:off x="769875" y="2456250"/>
              <a:ext cx="31075" cy="31075"/>
            </a:xfrm>
            <a:custGeom>
              <a:avLst/>
              <a:gdLst/>
              <a:ahLst/>
              <a:cxnLst/>
              <a:rect l="0" t="0" r="0" b="0"/>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46" name="Shape 546"/>
          <p:cNvGrpSpPr/>
          <p:nvPr/>
        </p:nvGrpSpPr>
        <p:grpSpPr>
          <a:xfrm>
            <a:off x="1112070" y="2047013"/>
            <a:ext cx="272158" cy="272158"/>
            <a:chOff x="1278900" y="2333250"/>
            <a:chExt cx="381175" cy="381175"/>
          </a:xfrm>
        </p:grpSpPr>
        <p:sp>
          <p:nvSpPr>
            <p:cNvPr id="547" name="Shape 547"/>
            <p:cNvSpPr/>
            <p:nvPr/>
          </p:nvSpPr>
          <p:spPr>
            <a:xfrm>
              <a:off x="1278900" y="2333250"/>
              <a:ext cx="381175" cy="381175"/>
            </a:xfrm>
            <a:custGeom>
              <a:avLst/>
              <a:gdLst/>
              <a:ahLst/>
              <a:cxnLst/>
              <a:rect l="0" t="0" r="0" b="0"/>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8" name="Shape 548"/>
            <p:cNvSpPr/>
            <p:nvPr/>
          </p:nvSpPr>
          <p:spPr>
            <a:xfrm>
              <a:off x="1525475"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9" name="Shape 549"/>
            <p:cNvSpPr/>
            <p:nvPr/>
          </p:nvSpPr>
          <p:spPr>
            <a:xfrm>
              <a:off x="13696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0" name="Shape 550"/>
            <p:cNvSpPr/>
            <p:nvPr/>
          </p:nvSpPr>
          <p:spPr>
            <a:xfrm>
              <a:off x="1369600" y="2604200"/>
              <a:ext cx="199750" cy="40825"/>
            </a:xfrm>
            <a:custGeom>
              <a:avLst/>
              <a:gdLst/>
              <a:ahLst/>
              <a:cxnLst/>
              <a:rect l="0" t="0" r="0" b="0"/>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51" name="Shape 551"/>
          <p:cNvGrpSpPr/>
          <p:nvPr/>
        </p:nvGrpSpPr>
        <p:grpSpPr>
          <a:xfrm>
            <a:off x="1592003" y="2047013"/>
            <a:ext cx="272176" cy="272158"/>
            <a:chOff x="1951075" y="2333250"/>
            <a:chExt cx="381200" cy="381175"/>
          </a:xfrm>
        </p:grpSpPr>
        <p:sp>
          <p:nvSpPr>
            <p:cNvPr id="552" name="Shape 552"/>
            <p:cNvSpPr/>
            <p:nvPr/>
          </p:nvSpPr>
          <p:spPr>
            <a:xfrm>
              <a:off x="1951075" y="2333250"/>
              <a:ext cx="381200" cy="381175"/>
            </a:xfrm>
            <a:custGeom>
              <a:avLst/>
              <a:gdLst/>
              <a:ahLst/>
              <a:cxnLst/>
              <a:rect l="0" t="0" r="0" b="0"/>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3" name="Shape 553"/>
            <p:cNvSpPr/>
            <p:nvPr/>
          </p:nvSpPr>
          <p:spPr>
            <a:xfrm>
              <a:off x="2197675" y="2503125"/>
              <a:ext cx="43875" cy="47525"/>
            </a:xfrm>
            <a:custGeom>
              <a:avLst/>
              <a:gdLst/>
              <a:ahLst/>
              <a:cxnLst/>
              <a:rect l="0" t="0" r="0" b="0"/>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4" name="Shape 554"/>
            <p:cNvSpPr/>
            <p:nvPr/>
          </p:nvSpPr>
          <p:spPr>
            <a:xfrm>
              <a:off x="20418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5" name="Shape 555"/>
            <p:cNvSpPr/>
            <p:nvPr/>
          </p:nvSpPr>
          <p:spPr>
            <a:xfrm>
              <a:off x="2041800" y="2584100"/>
              <a:ext cx="199750" cy="41425"/>
            </a:xfrm>
            <a:custGeom>
              <a:avLst/>
              <a:gdLst/>
              <a:ahLst/>
              <a:cxnLst/>
              <a:rect l="0" t="0" r="0" b="0"/>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56" name="Shape 556"/>
          <p:cNvGrpSpPr/>
          <p:nvPr/>
        </p:nvGrpSpPr>
        <p:grpSpPr>
          <a:xfrm>
            <a:off x="2071954" y="2047013"/>
            <a:ext cx="272158" cy="272158"/>
            <a:chOff x="2623275" y="2333250"/>
            <a:chExt cx="381175" cy="381175"/>
          </a:xfrm>
        </p:grpSpPr>
        <p:sp>
          <p:nvSpPr>
            <p:cNvPr id="557" name="Shape 557"/>
            <p:cNvSpPr/>
            <p:nvPr/>
          </p:nvSpPr>
          <p:spPr>
            <a:xfrm>
              <a:off x="2623275" y="2333250"/>
              <a:ext cx="381175" cy="381175"/>
            </a:xfrm>
            <a:custGeom>
              <a:avLst/>
              <a:gdLst/>
              <a:ahLst/>
              <a:cxnLst/>
              <a:rect l="0" t="0" r="0" b="0"/>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8" name="Shape 558"/>
            <p:cNvSpPr/>
            <p:nvPr/>
          </p:nvSpPr>
          <p:spPr>
            <a:xfrm>
              <a:off x="2869875" y="2503125"/>
              <a:ext cx="43875" cy="47525"/>
            </a:xfrm>
            <a:custGeom>
              <a:avLst/>
              <a:gdLst/>
              <a:ahLst/>
              <a:cxnLst/>
              <a:rect l="0" t="0" r="0" b="0"/>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9" name="Shape 559"/>
            <p:cNvSpPr/>
            <p:nvPr/>
          </p:nvSpPr>
          <p:spPr>
            <a:xfrm>
              <a:off x="2714000" y="2503125"/>
              <a:ext cx="43875" cy="47525"/>
            </a:xfrm>
            <a:custGeom>
              <a:avLst/>
              <a:gdLst/>
              <a:ahLst/>
              <a:cxnLst/>
              <a:rect l="0" t="0" r="0" b="0"/>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0" name="Shape 560"/>
            <p:cNvSpPr/>
            <p:nvPr/>
          </p:nvSpPr>
          <p:spPr>
            <a:xfrm>
              <a:off x="2810200" y="2595675"/>
              <a:ext cx="99875" cy="31075"/>
            </a:xfrm>
            <a:custGeom>
              <a:avLst/>
              <a:gdLst/>
              <a:ahLst/>
              <a:cxnLst/>
              <a:rect l="0" t="0" r="0" b="0"/>
              <a:pathLst>
                <a:path w="3995" h="1243" fill="none" extrusionOk="0">
                  <a:moveTo>
                    <a:pt x="1" y="1242"/>
                  </a:moveTo>
                  <a:lnTo>
                    <a:pt x="3995"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61" name="Shape 561"/>
          <p:cNvGrpSpPr/>
          <p:nvPr/>
        </p:nvGrpSpPr>
        <p:grpSpPr>
          <a:xfrm>
            <a:off x="2615379" y="2000067"/>
            <a:ext cx="145209" cy="362587"/>
            <a:chOff x="3384375" y="2267500"/>
            <a:chExt cx="203375" cy="507825"/>
          </a:xfrm>
        </p:grpSpPr>
        <p:sp>
          <p:nvSpPr>
            <p:cNvPr id="562" name="Shape 562"/>
            <p:cNvSpPr/>
            <p:nvPr/>
          </p:nvSpPr>
          <p:spPr>
            <a:xfrm>
              <a:off x="3384375" y="2373425"/>
              <a:ext cx="203375" cy="401900"/>
            </a:xfrm>
            <a:custGeom>
              <a:avLst/>
              <a:gdLst/>
              <a:ahLst/>
              <a:cxnLst/>
              <a:rect l="0" t="0" r="0" b="0"/>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3" name="Shape 563"/>
            <p:cNvSpPr/>
            <p:nvPr/>
          </p:nvSpPr>
          <p:spPr>
            <a:xfrm>
              <a:off x="3443425" y="2267500"/>
              <a:ext cx="85275" cy="93775"/>
            </a:xfrm>
            <a:custGeom>
              <a:avLst/>
              <a:gdLst/>
              <a:ahLst/>
              <a:cxnLst/>
              <a:rect l="0" t="0" r="0" b="0"/>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64" name="Shape 564"/>
          <p:cNvGrpSpPr/>
          <p:nvPr/>
        </p:nvGrpSpPr>
        <p:grpSpPr>
          <a:xfrm>
            <a:off x="3588311" y="2046138"/>
            <a:ext cx="119130" cy="270427"/>
            <a:chOff x="4747025" y="2332025"/>
            <a:chExt cx="166850" cy="378750"/>
          </a:xfrm>
        </p:grpSpPr>
        <p:sp>
          <p:nvSpPr>
            <p:cNvPr id="565" name="Shape 565"/>
            <p:cNvSpPr/>
            <p:nvPr/>
          </p:nvSpPr>
          <p:spPr>
            <a:xfrm>
              <a:off x="4747025" y="2427025"/>
              <a:ext cx="166850" cy="283750"/>
            </a:xfrm>
            <a:custGeom>
              <a:avLst/>
              <a:gdLst/>
              <a:ahLst/>
              <a:cxnLst/>
              <a:rect l="0" t="0" r="0" b="0"/>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6" name="Shape 566"/>
            <p:cNvSpPr/>
            <p:nvPr/>
          </p:nvSpPr>
          <p:spPr>
            <a:xfrm>
              <a:off x="4792100" y="2332025"/>
              <a:ext cx="76725" cy="84050"/>
            </a:xfrm>
            <a:custGeom>
              <a:avLst/>
              <a:gdLst/>
              <a:ahLst/>
              <a:cxnLst/>
              <a:rect l="0" t="0" r="0" b="0"/>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67" name="Shape 567"/>
          <p:cNvGrpSpPr/>
          <p:nvPr/>
        </p:nvGrpSpPr>
        <p:grpSpPr>
          <a:xfrm>
            <a:off x="3106201" y="2001799"/>
            <a:ext cx="123468" cy="359106"/>
            <a:chOff x="4071800" y="2269925"/>
            <a:chExt cx="172925" cy="502950"/>
          </a:xfrm>
        </p:grpSpPr>
        <p:sp>
          <p:nvSpPr>
            <p:cNvPr id="568" name="Shape 568"/>
            <p:cNvSpPr/>
            <p:nvPr/>
          </p:nvSpPr>
          <p:spPr>
            <a:xfrm>
              <a:off x="4118075" y="2269925"/>
              <a:ext cx="80375" cy="91350"/>
            </a:xfrm>
            <a:custGeom>
              <a:avLst/>
              <a:gdLst/>
              <a:ahLst/>
              <a:cxnLst/>
              <a:rect l="0" t="0" r="0" b="0"/>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9" name="Shape 569"/>
            <p:cNvSpPr/>
            <p:nvPr/>
          </p:nvSpPr>
          <p:spPr>
            <a:xfrm>
              <a:off x="4071800" y="2372825"/>
              <a:ext cx="172925" cy="400050"/>
            </a:xfrm>
            <a:custGeom>
              <a:avLst/>
              <a:gdLst/>
              <a:ahLst/>
              <a:cxnLst/>
              <a:rect l="0" t="0" r="0" b="0"/>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70" name="Shape 570"/>
          <p:cNvSpPr/>
          <p:nvPr/>
        </p:nvSpPr>
        <p:spPr>
          <a:xfrm>
            <a:off x="3991407" y="2039468"/>
            <a:ext cx="272158" cy="286938"/>
          </a:xfrm>
          <a:custGeom>
            <a:avLst/>
            <a:gdLst/>
            <a:ahLst/>
            <a:cxnLst/>
            <a:rect l="0" t="0" r="0" b="0"/>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71" name="Shape 571"/>
          <p:cNvGrpSpPr/>
          <p:nvPr/>
        </p:nvGrpSpPr>
        <p:grpSpPr>
          <a:xfrm>
            <a:off x="4463443" y="2044835"/>
            <a:ext cx="293900" cy="276514"/>
            <a:chOff x="5972700" y="2330200"/>
            <a:chExt cx="411625" cy="387275"/>
          </a:xfrm>
        </p:grpSpPr>
        <p:sp>
          <p:nvSpPr>
            <p:cNvPr id="572" name="Shape 572"/>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3" name="Shape 573"/>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74" name="Shape 574"/>
          <p:cNvGrpSpPr/>
          <p:nvPr/>
        </p:nvGrpSpPr>
        <p:grpSpPr>
          <a:xfrm>
            <a:off x="721673" y="2493477"/>
            <a:ext cx="93052" cy="339114"/>
            <a:chOff x="732125" y="2958550"/>
            <a:chExt cx="130325" cy="474950"/>
          </a:xfrm>
        </p:grpSpPr>
        <p:sp>
          <p:nvSpPr>
            <p:cNvPr id="575" name="Shape 575"/>
            <p:cNvSpPr/>
            <p:nvPr/>
          </p:nvSpPr>
          <p:spPr>
            <a:xfrm>
              <a:off x="732125" y="2958550"/>
              <a:ext cx="130325" cy="474950"/>
            </a:xfrm>
            <a:custGeom>
              <a:avLst/>
              <a:gdLst/>
              <a:ahLst/>
              <a:cxnLst/>
              <a:rect l="0" t="0" r="0" b="0"/>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6" name="Shape 576"/>
            <p:cNvSpPr/>
            <p:nvPr/>
          </p:nvSpPr>
          <p:spPr>
            <a:xfrm>
              <a:off x="756475" y="3090675"/>
              <a:ext cx="81625" cy="318475"/>
            </a:xfrm>
            <a:custGeom>
              <a:avLst/>
              <a:gdLst/>
              <a:ahLst/>
              <a:cxnLst/>
              <a:rect l="0" t="0" r="0" b="0"/>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7" name="Shape 577"/>
            <p:cNvSpPr/>
            <p:nvPr/>
          </p:nvSpPr>
          <p:spPr>
            <a:xfrm>
              <a:off x="802750" y="3129050"/>
              <a:ext cx="13425" cy="25"/>
            </a:xfrm>
            <a:custGeom>
              <a:avLst/>
              <a:gdLst/>
              <a:ahLst/>
              <a:cxnLst/>
              <a:rect l="0" t="0" r="0" b="0"/>
              <a:pathLst>
                <a:path w="537" h="1" fill="none" extrusionOk="0">
                  <a:moveTo>
                    <a:pt x="536" y="0"/>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8" name="Shape 578"/>
            <p:cNvSpPr/>
            <p:nvPr/>
          </p:nvSpPr>
          <p:spPr>
            <a:xfrm>
              <a:off x="802750" y="3162525"/>
              <a:ext cx="13425" cy="25"/>
            </a:xfrm>
            <a:custGeom>
              <a:avLst/>
              <a:gdLst/>
              <a:ahLst/>
              <a:cxnLst/>
              <a:rect l="0" t="0" r="0" b="0"/>
              <a:pathLst>
                <a:path w="537" h="1" fill="none" extrusionOk="0">
                  <a:moveTo>
                    <a:pt x="536" y="1"/>
                  </a:moveTo>
                  <a:lnTo>
                    <a:pt x="0"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9" name="Shape 579"/>
            <p:cNvSpPr/>
            <p:nvPr/>
          </p:nvSpPr>
          <p:spPr>
            <a:xfrm>
              <a:off x="802750" y="3196025"/>
              <a:ext cx="13425" cy="25"/>
            </a:xfrm>
            <a:custGeom>
              <a:avLst/>
              <a:gdLst/>
              <a:ahLst/>
              <a:cxnLst/>
              <a:rect l="0" t="0" r="0" b="0"/>
              <a:pathLst>
                <a:path w="537" h="1" fill="none" extrusionOk="0">
                  <a:moveTo>
                    <a:pt x="536" y="0"/>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0" name="Shape 580"/>
            <p:cNvSpPr/>
            <p:nvPr/>
          </p:nvSpPr>
          <p:spPr>
            <a:xfrm>
              <a:off x="802750" y="3229500"/>
              <a:ext cx="13425" cy="25"/>
            </a:xfrm>
            <a:custGeom>
              <a:avLst/>
              <a:gdLst/>
              <a:ahLst/>
              <a:cxnLst/>
              <a:rect l="0" t="0" r="0" b="0"/>
              <a:pathLst>
                <a:path w="537" h="1" fill="none" extrusionOk="0">
                  <a:moveTo>
                    <a:pt x="536" y="1"/>
                  </a:moveTo>
                  <a:lnTo>
                    <a:pt x="0"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1" name="Shape 581"/>
            <p:cNvSpPr/>
            <p:nvPr/>
          </p:nvSpPr>
          <p:spPr>
            <a:xfrm>
              <a:off x="802750" y="3263000"/>
              <a:ext cx="13425" cy="25"/>
            </a:xfrm>
            <a:custGeom>
              <a:avLst/>
              <a:gdLst/>
              <a:ahLst/>
              <a:cxnLst/>
              <a:rect l="0" t="0" r="0" b="0"/>
              <a:pathLst>
                <a:path w="537" h="1" fill="none" extrusionOk="0">
                  <a:moveTo>
                    <a:pt x="536" y="0"/>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2" name="Shape 582"/>
            <p:cNvSpPr/>
            <p:nvPr/>
          </p:nvSpPr>
          <p:spPr>
            <a:xfrm>
              <a:off x="802750" y="3296475"/>
              <a:ext cx="13425" cy="25"/>
            </a:xfrm>
            <a:custGeom>
              <a:avLst/>
              <a:gdLst/>
              <a:ahLst/>
              <a:cxnLst/>
              <a:rect l="0" t="0" r="0" b="0"/>
              <a:pathLst>
                <a:path w="537" h="1" fill="none" extrusionOk="0">
                  <a:moveTo>
                    <a:pt x="536" y="1"/>
                  </a:moveTo>
                  <a:lnTo>
                    <a:pt x="0"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83" name="Shape 583"/>
          <p:cNvSpPr/>
          <p:nvPr/>
        </p:nvSpPr>
        <p:spPr>
          <a:xfrm>
            <a:off x="1585360" y="2479805"/>
            <a:ext cx="285207" cy="366067"/>
          </a:xfrm>
          <a:custGeom>
            <a:avLst/>
            <a:gdLst/>
            <a:ahLst/>
            <a:cxnLst/>
            <a:rect l="0" t="0" r="0" b="0"/>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4" name="Shape 584"/>
          <p:cNvSpPr/>
          <p:nvPr/>
        </p:nvSpPr>
        <p:spPr>
          <a:xfrm>
            <a:off x="1142399" y="2479805"/>
            <a:ext cx="211308" cy="366067"/>
          </a:xfrm>
          <a:custGeom>
            <a:avLst/>
            <a:gdLst/>
            <a:ahLst/>
            <a:cxnLst/>
            <a:rect l="0" t="0" r="0" b="0"/>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85" name="Shape 585"/>
          <p:cNvGrpSpPr/>
          <p:nvPr/>
        </p:nvGrpSpPr>
        <p:grpSpPr>
          <a:xfrm>
            <a:off x="2043269" y="2504348"/>
            <a:ext cx="329546" cy="312160"/>
            <a:chOff x="2583100" y="2973775"/>
            <a:chExt cx="461550" cy="437200"/>
          </a:xfrm>
        </p:grpSpPr>
        <p:sp>
          <p:nvSpPr>
            <p:cNvPr id="586" name="Shape 586"/>
            <p:cNvSpPr/>
            <p:nvPr/>
          </p:nvSpPr>
          <p:spPr>
            <a:xfrm>
              <a:off x="2701225" y="3315975"/>
              <a:ext cx="225300" cy="95000"/>
            </a:xfrm>
            <a:custGeom>
              <a:avLst/>
              <a:gdLst/>
              <a:ahLst/>
              <a:cxnLst/>
              <a:rect l="0" t="0" r="0" b="0"/>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7" name="Shape 587"/>
            <p:cNvSpPr/>
            <p:nvPr/>
          </p:nvSpPr>
          <p:spPr>
            <a:xfrm>
              <a:off x="2583100" y="2973775"/>
              <a:ext cx="461550" cy="336125"/>
            </a:xfrm>
            <a:custGeom>
              <a:avLst/>
              <a:gdLst/>
              <a:ahLst/>
              <a:cxnLst/>
              <a:rect l="0" t="0" r="0" b="0"/>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88" name="Shape 588"/>
          <p:cNvSpPr/>
          <p:nvPr/>
        </p:nvSpPr>
        <p:spPr>
          <a:xfrm>
            <a:off x="3496276" y="2511539"/>
            <a:ext cx="302593" cy="302593"/>
          </a:xfrm>
          <a:custGeom>
            <a:avLst/>
            <a:gdLst/>
            <a:ahLst/>
            <a:cxnLst/>
            <a:rect l="0" t="0" r="0" b="0"/>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89" name="Shape 589"/>
          <p:cNvGrpSpPr/>
          <p:nvPr/>
        </p:nvGrpSpPr>
        <p:grpSpPr>
          <a:xfrm>
            <a:off x="3945668" y="2528267"/>
            <a:ext cx="369548" cy="274765"/>
            <a:chOff x="5247525" y="3007275"/>
            <a:chExt cx="517575" cy="384825"/>
          </a:xfrm>
        </p:grpSpPr>
        <p:sp>
          <p:nvSpPr>
            <p:cNvPr id="590" name="Shape 590"/>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1" name="Shape 591"/>
            <p:cNvSpPr/>
            <p:nvPr/>
          </p:nvSpPr>
          <p:spPr>
            <a:xfrm>
              <a:off x="5566575" y="3193575"/>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92" name="Shape 592"/>
          <p:cNvGrpSpPr/>
          <p:nvPr/>
        </p:nvGrpSpPr>
        <p:grpSpPr>
          <a:xfrm>
            <a:off x="3020556" y="2512612"/>
            <a:ext cx="291276" cy="297380"/>
            <a:chOff x="3951850" y="2985350"/>
            <a:chExt cx="407950" cy="416500"/>
          </a:xfrm>
        </p:grpSpPr>
        <p:sp>
          <p:nvSpPr>
            <p:cNvPr id="593" name="Shape 593"/>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4" name="Shape 594"/>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5" name="Shape 595"/>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6" name="Shape 596"/>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97" name="Shape 597"/>
          <p:cNvGrpSpPr/>
          <p:nvPr/>
        </p:nvGrpSpPr>
        <p:grpSpPr>
          <a:xfrm>
            <a:off x="605166" y="3013430"/>
            <a:ext cx="337364" cy="259110"/>
            <a:chOff x="568950" y="3686775"/>
            <a:chExt cx="472500" cy="362900"/>
          </a:xfrm>
        </p:grpSpPr>
        <p:sp>
          <p:nvSpPr>
            <p:cNvPr id="598" name="Shape 598"/>
            <p:cNvSpPr/>
            <p:nvPr/>
          </p:nvSpPr>
          <p:spPr>
            <a:xfrm>
              <a:off x="568950" y="3686775"/>
              <a:ext cx="472500" cy="362900"/>
            </a:xfrm>
            <a:custGeom>
              <a:avLst/>
              <a:gdLst/>
              <a:ahLst/>
              <a:cxnLst/>
              <a:rect l="0" t="0" r="0" b="0"/>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9" name="Shape 599"/>
            <p:cNvSpPr/>
            <p:nvPr/>
          </p:nvSpPr>
          <p:spPr>
            <a:xfrm>
              <a:off x="645650" y="3820725"/>
              <a:ext cx="34125" cy="34125"/>
            </a:xfrm>
            <a:custGeom>
              <a:avLst/>
              <a:gdLst/>
              <a:ahLst/>
              <a:cxnLst/>
              <a:rect l="0" t="0" r="0" b="0"/>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0" name="Shape 600"/>
            <p:cNvSpPr/>
            <p:nvPr/>
          </p:nvSpPr>
          <p:spPr>
            <a:xfrm>
              <a:off x="747950" y="3753750"/>
              <a:ext cx="85275" cy="12200"/>
            </a:xfrm>
            <a:custGeom>
              <a:avLst/>
              <a:gdLst/>
              <a:ahLst/>
              <a:cxnLst/>
              <a:rect l="0" t="0" r="0" b="0"/>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601" name="Shape 601"/>
          <p:cNvSpPr/>
          <p:nvPr/>
        </p:nvSpPr>
        <p:spPr>
          <a:xfrm>
            <a:off x="4492606" y="2497635"/>
            <a:ext cx="229550" cy="330421"/>
          </a:xfrm>
          <a:custGeom>
            <a:avLst/>
            <a:gdLst/>
            <a:ahLst/>
            <a:cxnLst/>
            <a:rect l="0" t="0" r="0" b="0"/>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602" name="Shape 602"/>
          <p:cNvGrpSpPr/>
          <p:nvPr/>
        </p:nvGrpSpPr>
        <p:grpSpPr>
          <a:xfrm>
            <a:off x="1087723" y="3035171"/>
            <a:ext cx="320853" cy="215645"/>
            <a:chOff x="1244800" y="3717225"/>
            <a:chExt cx="449375" cy="302025"/>
          </a:xfrm>
        </p:grpSpPr>
        <p:sp>
          <p:nvSpPr>
            <p:cNvPr id="603" name="Shape 603"/>
            <p:cNvSpPr/>
            <p:nvPr/>
          </p:nvSpPr>
          <p:spPr>
            <a:xfrm>
              <a:off x="1244800" y="3717225"/>
              <a:ext cx="449375" cy="302025"/>
            </a:xfrm>
            <a:custGeom>
              <a:avLst/>
              <a:gdLst/>
              <a:ahLst/>
              <a:cxnLst/>
              <a:rect l="0" t="0" r="0" b="0"/>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4" name="Shape 604"/>
            <p:cNvSpPr/>
            <p:nvPr/>
          </p:nvSpPr>
          <p:spPr>
            <a:xfrm>
              <a:off x="1244800" y="3795150"/>
              <a:ext cx="449375" cy="25"/>
            </a:xfrm>
            <a:custGeom>
              <a:avLst/>
              <a:gdLst/>
              <a:ahLst/>
              <a:cxnLst/>
              <a:rect l="0" t="0" r="0" b="0"/>
              <a:pathLst>
                <a:path w="17975" h="1" fill="none" extrusionOk="0">
                  <a:moveTo>
                    <a:pt x="17974" y="1"/>
                  </a:moveTo>
                  <a:lnTo>
                    <a:pt x="0"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5" name="Shape 605"/>
            <p:cNvSpPr/>
            <p:nvPr/>
          </p:nvSpPr>
          <p:spPr>
            <a:xfrm>
              <a:off x="1244800" y="3853000"/>
              <a:ext cx="449375" cy="25"/>
            </a:xfrm>
            <a:custGeom>
              <a:avLst/>
              <a:gdLst/>
              <a:ahLst/>
              <a:cxnLst/>
              <a:rect l="0" t="0" r="0" b="0"/>
              <a:pathLst>
                <a:path w="17975" h="1" fill="none" extrusionOk="0">
                  <a:moveTo>
                    <a:pt x="0" y="0"/>
                  </a:moveTo>
                  <a:lnTo>
                    <a:pt x="17974"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6" name="Shape 606"/>
            <p:cNvSpPr/>
            <p:nvPr/>
          </p:nvSpPr>
          <p:spPr>
            <a:xfrm>
              <a:off x="1302625" y="3893800"/>
              <a:ext cx="161375" cy="25"/>
            </a:xfrm>
            <a:custGeom>
              <a:avLst/>
              <a:gdLst/>
              <a:ahLst/>
              <a:cxnLst/>
              <a:rect l="0" t="0" r="0" b="0"/>
              <a:pathLst>
                <a:path w="6455" h="1" fill="none" extrusionOk="0">
                  <a:moveTo>
                    <a:pt x="6455" y="0"/>
                  </a:moveTo>
                  <a:lnTo>
                    <a:pt x="1"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7" name="Shape 607"/>
            <p:cNvSpPr/>
            <p:nvPr/>
          </p:nvSpPr>
          <p:spPr>
            <a:xfrm>
              <a:off x="1302625" y="3933975"/>
              <a:ext cx="110250" cy="25"/>
            </a:xfrm>
            <a:custGeom>
              <a:avLst/>
              <a:gdLst/>
              <a:ahLst/>
              <a:cxnLst/>
              <a:rect l="0" t="0" r="0" b="0"/>
              <a:pathLst>
                <a:path w="4410" h="1" fill="none" extrusionOk="0">
                  <a:moveTo>
                    <a:pt x="4409" y="1"/>
                  </a:moveTo>
                  <a:lnTo>
                    <a:pt x="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8" name="Shape 608"/>
            <p:cNvSpPr/>
            <p:nvPr/>
          </p:nvSpPr>
          <p:spPr>
            <a:xfrm>
              <a:off x="1572975" y="3899875"/>
              <a:ext cx="62125" cy="40225"/>
            </a:xfrm>
            <a:custGeom>
              <a:avLst/>
              <a:gdLst/>
              <a:ahLst/>
              <a:cxnLst/>
              <a:rect l="0" t="0" r="0" b="0"/>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09" name="Shape 609"/>
          <p:cNvGrpSpPr/>
          <p:nvPr/>
        </p:nvGrpSpPr>
        <p:grpSpPr>
          <a:xfrm>
            <a:off x="1572011" y="3018642"/>
            <a:ext cx="312160" cy="243902"/>
            <a:chOff x="1923075" y="3694075"/>
            <a:chExt cx="437200" cy="341600"/>
          </a:xfrm>
        </p:grpSpPr>
        <p:sp>
          <p:nvSpPr>
            <p:cNvPr id="610" name="Shape 610"/>
            <p:cNvSpPr/>
            <p:nvPr/>
          </p:nvSpPr>
          <p:spPr>
            <a:xfrm>
              <a:off x="22476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1" name="Shape 611"/>
            <p:cNvSpPr/>
            <p:nvPr/>
          </p:nvSpPr>
          <p:spPr>
            <a:xfrm>
              <a:off x="20351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2" name="Shape 612"/>
            <p:cNvSpPr/>
            <p:nvPr/>
          </p:nvSpPr>
          <p:spPr>
            <a:xfrm>
              <a:off x="1923075" y="3694075"/>
              <a:ext cx="437200" cy="280100"/>
            </a:xfrm>
            <a:custGeom>
              <a:avLst/>
              <a:gdLst/>
              <a:ahLst/>
              <a:cxnLst/>
              <a:rect l="0" t="0" r="0" b="0"/>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3" name="Shape 613"/>
            <p:cNvSpPr/>
            <p:nvPr/>
          </p:nvSpPr>
          <p:spPr>
            <a:xfrm>
              <a:off x="2261000" y="3781750"/>
              <a:ext cx="48725" cy="108400"/>
            </a:xfrm>
            <a:custGeom>
              <a:avLst/>
              <a:gdLst/>
              <a:ahLst/>
              <a:cxnLst/>
              <a:rect l="0" t="0" r="0" b="0"/>
              <a:pathLst>
                <a:path w="1949" h="4336" fill="none" extrusionOk="0">
                  <a:moveTo>
                    <a:pt x="1" y="4336"/>
                  </a:moveTo>
                  <a:lnTo>
                    <a:pt x="1949"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4" name="Shape 614"/>
            <p:cNvSpPr/>
            <p:nvPr/>
          </p:nvSpPr>
          <p:spPr>
            <a:xfrm>
              <a:off x="2225675" y="3780550"/>
              <a:ext cx="32300" cy="113875"/>
            </a:xfrm>
            <a:custGeom>
              <a:avLst/>
              <a:gdLst/>
              <a:ahLst/>
              <a:cxnLst/>
              <a:rect l="0" t="0" r="0" b="0"/>
              <a:pathLst>
                <a:path w="1292" h="4555" fill="none" extrusionOk="0">
                  <a:moveTo>
                    <a:pt x="1" y="4554"/>
                  </a:moveTo>
                  <a:lnTo>
                    <a:pt x="1292"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5" name="Shape 615"/>
            <p:cNvSpPr/>
            <p:nvPr/>
          </p:nvSpPr>
          <p:spPr>
            <a:xfrm>
              <a:off x="2190375" y="3779325"/>
              <a:ext cx="15850" cy="119350"/>
            </a:xfrm>
            <a:custGeom>
              <a:avLst/>
              <a:gdLst/>
              <a:ahLst/>
              <a:cxnLst/>
              <a:rect l="0" t="0" r="0" b="0"/>
              <a:pathLst>
                <a:path w="634" h="4774" fill="none" extrusionOk="0">
                  <a:moveTo>
                    <a:pt x="0" y="4774"/>
                  </a:moveTo>
                  <a:lnTo>
                    <a:pt x="634"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6" name="Shape 616"/>
            <p:cNvSpPr/>
            <p:nvPr/>
          </p:nvSpPr>
          <p:spPr>
            <a:xfrm>
              <a:off x="2154450" y="3777500"/>
              <a:ext cx="1250" cy="126050"/>
            </a:xfrm>
            <a:custGeom>
              <a:avLst/>
              <a:gdLst/>
              <a:ahLst/>
              <a:cxnLst/>
              <a:rect l="0" t="0" r="0" b="0"/>
              <a:pathLst>
                <a:path w="50" h="5042" fill="none" extrusionOk="0">
                  <a:moveTo>
                    <a:pt x="49" y="5042"/>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7" name="Shape 617"/>
            <p:cNvSpPr/>
            <p:nvPr/>
          </p:nvSpPr>
          <p:spPr>
            <a:xfrm>
              <a:off x="2103300" y="3776275"/>
              <a:ext cx="17075" cy="131550"/>
            </a:xfrm>
            <a:custGeom>
              <a:avLst/>
              <a:gdLst/>
              <a:ahLst/>
              <a:cxnLst/>
              <a:rect l="0" t="0" r="0" b="0"/>
              <a:pathLst>
                <a:path w="683" h="5262" fill="none" extrusionOk="0">
                  <a:moveTo>
                    <a:pt x="683" y="5261"/>
                  </a:moveTo>
                  <a:lnTo>
                    <a:pt x="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8" name="Shape 618"/>
            <p:cNvSpPr/>
            <p:nvPr/>
          </p:nvSpPr>
          <p:spPr>
            <a:xfrm>
              <a:off x="2051550" y="3775050"/>
              <a:ext cx="34125" cy="137025"/>
            </a:xfrm>
            <a:custGeom>
              <a:avLst/>
              <a:gdLst/>
              <a:ahLst/>
              <a:cxnLst/>
              <a:rect l="0" t="0" r="0" b="0"/>
              <a:pathLst>
                <a:path w="1365" h="5481" fill="none" extrusionOk="0">
                  <a:moveTo>
                    <a:pt x="1364" y="5481"/>
                  </a:moveTo>
                  <a:lnTo>
                    <a:pt x="0"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19" name="Shape 619"/>
          <p:cNvGrpSpPr/>
          <p:nvPr/>
        </p:nvGrpSpPr>
        <p:grpSpPr>
          <a:xfrm>
            <a:off x="2054996" y="3014733"/>
            <a:ext cx="306073" cy="251292"/>
            <a:chOff x="2599525" y="3688600"/>
            <a:chExt cx="428675" cy="351950"/>
          </a:xfrm>
        </p:grpSpPr>
        <p:sp>
          <p:nvSpPr>
            <p:cNvPr id="620" name="Shape 620"/>
            <p:cNvSpPr/>
            <p:nvPr/>
          </p:nvSpPr>
          <p:spPr>
            <a:xfrm>
              <a:off x="2599525" y="3688600"/>
              <a:ext cx="428675" cy="168675"/>
            </a:xfrm>
            <a:custGeom>
              <a:avLst/>
              <a:gdLst/>
              <a:ahLst/>
              <a:cxnLst/>
              <a:rect l="0" t="0" r="0" b="0"/>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1" name="Shape 621"/>
            <p:cNvSpPr/>
            <p:nvPr/>
          </p:nvSpPr>
          <p:spPr>
            <a:xfrm>
              <a:off x="2792550" y="3862125"/>
              <a:ext cx="42650" cy="23775"/>
            </a:xfrm>
            <a:custGeom>
              <a:avLst/>
              <a:gdLst/>
              <a:ahLst/>
              <a:cxnLst/>
              <a:rect l="0" t="0" r="0" b="0"/>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2" name="Shape 622"/>
            <p:cNvSpPr/>
            <p:nvPr/>
          </p:nvSpPr>
          <p:spPr>
            <a:xfrm>
              <a:off x="2599525" y="3852375"/>
              <a:ext cx="428675" cy="188175"/>
            </a:xfrm>
            <a:custGeom>
              <a:avLst/>
              <a:gdLst/>
              <a:ahLst/>
              <a:cxnLst/>
              <a:rect l="0" t="0" r="0" b="0"/>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23" name="Shape 623"/>
          <p:cNvGrpSpPr/>
          <p:nvPr/>
        </p:nvGrpSpPr>
        <p:grpSpPr>
          <a:xfrm>
            <a:off x="2549727" y="2997347"/>
            <a:ext cx="283475" cy="279548"/>
            <a:chOff x="3292425" y="3664250"/>
            <a:chExt cx="397025" cy="391525"/>
          </a:xfrm>
        </p:grpSpPr>
        <p:sp>
          <p:nvSpPr>
            <p:cNvPr id="624" name="Shape 624"/>
            <p:cNvSpPr/>
            <p:nvPr/>
          </p:nvSpPr>
          <p:spPr>
            <a:xfrm>
              <a:off x="3292425" y="3680675"/>
              <a:ext cx="375100" cy="375100"/>
            </a:xfrm>
            <a:custGeom>
              <a:avLst/>
              <a:gdLst/>
              <a:ahLst/>
              <a:cxnLst/>
              <a:rect l="0" t="0" r="0" b="0"/>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5" name="Shape 625"/>
            <p:cNvSpPr/>
            <p:nvPr/>
          </p:nvSpPr>
          <p:spPr>
            <a:xfrm>
              <a:off x="3504325" y="3664250"/>
              <a:ext cx="131525" cy="153450"/>
            </a:xfrm>
            <a:custGeom>
              <a:avLst/>
              <a:gdLst/>
              <a:ahLst/>
              <a:cxnLst/>
              <a:rect l="0" t="0" r="0" b="0"/>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6" name="Shape 626"/>
            <p:cNvSpPr/>
            <p:nvPr/>
          </p:nvSpPr>
          <p:spPr>
            <a:xfrm>
              <a:off x="3501875" y="3749500"/>
              <a:ext cx="187575" cy="96825"/>
            </a:xfrm>
            <a:custGeom>
              <a:avLst/>
              <a:gdLst/>
              <a:ahLst/>
              <a:cxnLst/>
              <a:rect l="0" t="0" r="0" b="0"/>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27" name="Shape 627"/>
          <p:cNvGrpSpPr/>
          <p:nvPr/>
        </p:nvGrpSpPr>
        <p:grpSpPr>
          <a:xfrm>
            <a:off x="3006633" y="3033422"/>
            <a:ext cx="313910" cy="227819"/>
            <a:chOff x="3932350" y="3714775"/>
            <a:chExt cx="439650" cy="319075"/>
          </a:xfrm>
        </p:grpSpPr>
        <p:sp>
          <p:nvSpPr>
            <p:cNvPr id="628" name="Shape 628"/>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9" name="Shape 629"/>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0" name="Shape 630"/>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1" name="Shape 631"/>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2" name="Shape 632"/>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33" name="Shape 633"/>
          <p:cNvGrpSpPr/>
          <p:nvPr/>
        </p:nvGrpSpPr>
        <p:grpSpPr>
          <a:xfrm>
            <a:off x="3486584" y="3033422"/>
            <a:ext cx="313892" cy="227819"/>
            <a:chOff x="4604550" y="3714775"/>
            <a:chExt cx="439625" cy="319075"/>
          </a:xfrm>
        </p:grpSpPr>
        <p:sp>
          <p:nvSpPr>
            <p:cNvPr id="634" name="Shape 634"/>
            <p:cNvSpPr/>
            <p:nvPr/>
          </p:nvSpPr>
          <p:spPr>
            <a:xfrm>
              <a:off x="4604550" y="3714775"/>
              <a:ext cx="439625" cy="319075"/>
            </a:xfrm>
            <a:custGeom>
              <a:avLst/>
              <a:gdLst/>
              <a:ahLst/>
              <a:cxnLst/>
              <a:rect l="0" t="0" r="0" b="0"/>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5" name="Shape 635"/>
            <p:cNvSpPr/>
            <p:nvPr/>
          </p:nvSpPr>
          <p:spPr>
            <a:xfrm>
              <a:off x="4647175" y="3761675"/>
              <a:ext cx="354400" cy="213725"/>
            </a:xfrm>
            <a:custGeom>
              <a:avLst/>
              <a:gdLst/>
              <a:ahLst/>
              <a:cxnLst/>
              <a:rect l="0" t="0" r="0" b="0"/>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36" name="Shape 636"/>
          <p:cNvGrpSpPr/>
          <p:nvPr/>
        </p:nvGrpSpPr>
        <p:grpSpPr>
          <a:xfrm>
            <a:off x="3977834" y="3009949"/>
            <a:ext cx="299987" cy="266518"/>
            <a:chOff x="5292575" y="3681900"/>
            <a:chExt cx="420150" cy="373275"/>
          </a:xfrm>
        </p:grpSpPr>
        <p:sp>
          <p:nvSpPr>
            <p:cNvPr id="637" name="Shape 637"/>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8" name="Shape 638"/>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9" name="Shape 639"/>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0" name="Shape 640"/>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1" name="Shape 641"/>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2" name="Shape 642"/>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3" name="Shape 643"/>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44" name="Shape 644"/>
          <p:cNvGrpSpPr/>
          <p:nvPr/>
        </p:nvGrpSpPr>
        <p:grpSpPr>
          <a:xfrm>
            <a:off x="4440827" y="2976034"/>
            <a:ext cx="333902" cy="333902"/>
            <a:chOff x="5941025" y="3634400"/>
            <a:chExt cx="467650" cy="467650"/>
          </a:xfrm>
        </p:grpSpPr>
        <p:sp>
          <p:nvSpPr>
            <p:cNvPr id="645" name="Shape 645"/>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6" name="Shape 646"/>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7" name="Shape 647"/>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8" name="Shape 648"/>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9" name="Shape 649"/>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0" name="Shape 650"/>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51" name="Shape 651"/>
          <p:cNvGrpSpPr/>
          <p:nvPr/>
        </p:nvGrpSpPr>
        <p:grpSpPr>
          <a:xfrm>
            <a:off x="4942091" y="2997347"/>
            <a:ext cx="291276" cy="291294"/>
            <a:chOff x="6643075" y="3664250"/>
            <a:chExt cx="407950" cy="407975"/>
          </a:xfrm>
        </p:grpSpPr>
        <p:sp>
          <p:nvSpPr>
            <p:cNvPr id="652" name="Shape 652"/>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3" name="Shape 653"/>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54" name="Shape 654"/>
          <p:cNvGrpSpPr/>
          <p:nvPr/>
        </p:nvGrpSpPr>
        <p:grpSpPr>
          <a:xfrm>
            <a:off x="610378" y="3465124"/>
            <a:ext cx="315641" cy="315623"/>
            <a:chOff x="576250" y="4319400"/>
            <a:chExt cx="442075" cy="442050"/>
          </a:xfrm>
        </p:grpSpPr>
        <p:sp>
          <p:nvSpPr>
            <p:cNvPr id="655" name="Shape 655"/>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6" name="Shape 656"/>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7" name="Shape 657"/>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8" name="Shape 658"/>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659" name="Shape 659"/>
          <p:cNvSpPr/>
          <p:nvPr/>
        </p:nvSpPr>
        <p:spPr>
          <a:xfrm>
            <a:off x="1077199" y="3526128"/>
            <a:ext cx="341720" cy="193029"/>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0" name="Shape 660"/>
          <p:cNvSpPr/>
          <p:nvPr/>
        </p:nvSpPr>
        <p:spPr>
          <a:xfrm>
            <a:off x="3022902" y="3477866"/>
            <a:ext cx="289544" cy="289562"/>
          </a:xfrm>
          <a:custGeom>
            <a:avLst/>
            <a:gdLst/>
            <a:ahLst/>
            <a:cxnLst/>
            <a:rect l="0" t="0" r="0" b="0"/>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1" name="Shape 661"/>
          <p:cNvSpPr/>
          <p:nvPr/>
        </p:nvSpPr>
        <p:spPr>
          <a:xfrm>
            <a:off x="2542995" y="3496125"/>
            <a:ext cx="289544" cy="253041"/>
          </a:xfrm>
          <a:custGeom>
            <a:avLst/>
            <a:gdLst/>
            <a:ahLst/>
            <a:cxnLst/>
            <a:rect l="0" t="0" r="0" b="0"/>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2" name="Shape 662"/>
          <p:cNvSpPr/>
          <p:nvPr/>
        </p:nvSpPr>
        <p:spPr>
          <a:xfrm>
            <a:off x="3501505" y="3476563"/>
            <a:ext cx="292150" cy="292168"/>
          </a:xfrm>
          <a:custGeom>
            <a:avLst/>
            <a:gdLst/>
            <a:ahLst/>
            <a:cxnLst/>
            <a:rect l="0" t="0" r="0" b="0"/>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663" name="Shape 663"/>
          <p:cNvGrpSpPr/>
          <p:nvPr/>
        </p:nvGrpSpPr>
        <p:grpSpPr>
          <a:xfrm>
            <a:off x="3960448" y="3481207"/>
            <a:ext cx="334758" cy="276514"/>
            <a:chOff x="5268225" y="4341925"/>
            <a:chExt cx="468850" cy="387275"/>
          </a:xfrm>
        </p:grpSpPr>
        <p:sp>
          <p:nvSpPr>
            <p:cNvPr id="664" name="Shape 664"/>
            <p:cNvSpPr/>
            <p:nvPr/>
          </p:nvSpPr>
          <p:spPr>
            <a:xfrm>
              <a:off x="5652425" y="4676800"/>
              <a:ext cx="65775" cy="52400"/>
            </a:xfrm>
            <a:custGeom>
              <a:avLst/>
              <a:gdLst/>
              <a:ahLst/>
              <a:cxnLst/>
              <a:rect l="0" t="0" r="0" b="0"/>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5" name="Shape 665"/>
            <p:cNvSpPr/>
            <p:nvPr/>
          </p:nvSpPr>
          <p:spPr>
            <a:xfrm>
              <a:off x="5287100" y="4676800"/>
              <a:ext cx="65775" cy="52400"/>
            </a:xfrm>
            <a:custGeom>
              <a:avLst/>
              <a:gdLst/>
              <a:ahLst/>
              <a:cxnLst/>
              <a:rect l="0" t="0" r="0" b="0"/>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6" name="Shape 666"/>
            <p:cNvSpPr/>
            <p:nvPr/>
          </p:nvSpPr>
          <p:spPr>
            <a:xfrm>
              <a:off x="5268225" y="4341925"/>
              <a:ext cx="468850" cy="333075"/>
            </a:xfrm>
            <a:custGeom>
              <a:avLst/>
              <a:gdLst/>
              <a:ahLst/>
              <a:cxnLst/>
              <a:rect l="0" t="0" r="0" b="0"/>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7" name="Shape 667"/>
            <p:cNvSpPr/>
            <p:nvPr/>
          </p:nvSpPr>
          <p:spPr>
            <a:xfrm>
              <a:off x="5351025" y="4375400"/>
              <a:ext cx="303250" cy="149825"/>
            </a:xfrm>
            <a:custGeom>
              <a:avLst/>
              <a:gdLst/>
              <a:ahLst/>
              <a:cxnLst/>
              <a:rect l="0" t="0" r="0" b="0"/>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8" name="Shape 668"/>
            <p:cNvSpPr/>
            <p:nvPr/>
          </p:nvSpPr>
          <p:spPr>
            <a:xfrm>
              <a:off x="5326675" y="4569025"/>
              <a:ext cx="81000" cy="65175"/>
            </a:xfrm>
            <a:custGeom>
              <a:avLst/>
              <a:gdLst/>
              <a:ahLst/>
              <a:cxnLst/>
              <a:rect l="0" t="0" r="0" b="0"/>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9" name="Shape 669"/>
            <p:cNvSpPr/>
            <p:nvPr/>
          </p:nvSpPr>
          <p:spPr>
            <a:xfrm>
              <a:off x="5447225" y="4615925"/>
              <a:ext cx="110850" cy="25"/>
            </a:xfrm>
            <a:custGeom>
              <a:avLst/>
              <a:gdLst/>
              <a:ahLst/>
              <a:cxnLst/>
              <a:rect l="0" t="0" r="0" b="0"/>
              <a:pathLst>
                <a:path w="4434" h="1" fill="none" extrusionOk="0">
                  <a:moveTo>
                    <a:pt x="1" y="0"/>
                  </a:moveTo>
                  <a:lnTo>
                    <a:pt x="4434"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0" name="Shape 670"/>
            <p:cNvSpPr/>
            <p:nvPr/>
          </p:nvSpPr>
          <p:spPr>
            <a:xfrm>
              <a:off x="5439925" y="4589125"/>
              <a:ext cx="125450" cy="25"/>
            </a:xfrm>
            <a:custGeom>
              <a:avLst/>
              <a:gdLst/>
              <a:ahLst/>
              <a:cxnLst/>
              <a:rect l="0" t="0" r="0" b="0"/>
              <a:pathLst>
                <a:path w="5018" h="1" fill="none" extrusionOk="0">
                  <a:moveTo>
                    <a:pt x="1" y="0"/>
                  </a:moveTo>
                  <a:lnTo>
                    <a:pt x="5018"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1" name="Shape 671"/>
            <p:cNvSpPr/>
            <p:nvPr/>
          </p:nvSpPr>
          <p:spPr>
            <a:xfrm>
              <a:off x="5597625" y="4569025"/>
              <a:ext cx="81000" cy="65175"/>
            </a:xfrm>
            <a:custGeom>
              <a:avLst/>
              <a:gdLst/>
              <a:ahLst/>
              <a:cxnLst/>
              <a:rect l="0" t="0" r="0" b="0"/>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72" name="Shape 672"/>
          <p:cNvGrpSpPr/>
          <p:nvPr/>
        </p:nvGrpSpPr>
        <p:grpSpPr>
          <a:xfrm>
            <a:off x="4457356" y="3472514"/>
            <a:ext cx="300843" cy="300843"/>
            <a:chOff x="5964175" y="4329750"/>
            <a:chExt cx="421350" cy="421350"/>
          </a:xfrm>
        </p:grpSpPr>
        <p:sp>
          <p:nvSpPr>
            <p:cNvPr id="673" name="Shape 673"/>
            <p:cNvSpPr/>
            <p:nvPr/>
          </p:nvSpPr>
          <p:spPr>
            <a:xfrm>
              <a:off x="5964175" y="4329750"/>
              <a:ext cx="421350" cy="421350"/>
            </a:xfrm>
            <a:custGeom>
              <a:avLst/>
              <a:gdLst/>
              <a:ahLst/>
              <a:cxnLst/>
              <a:rect l="0" t="0" r="0" b="0"/>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4" name="Shape 674"/>
            <p:cNvSpPr/>
            <p:nvPr/>
          </p:nvSpPr>
          <p:spPr>
            <a:xfrm>
              <a:off x="6322800" y="4360800"/>
              <a:ext cx="31675" cy="30475"/>
            </a:xfrm>
            <a:custGeom>
              <a:avLst/>
              <a:gdLst/>
              <a:ahLst/>
              <a:cxnLst/>
              <a:rect l="0" t="0" r="0" b="0"/>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75" name="Shape 675"/>
          <p:cNvGrpSpPr/>
          <p:nvPr/>
        </p:nvGrpSpPr>
        <p:grpSpPr>
          <a:xfrm>
            <a:off x="1089883" y="3952465"/>
            <a:ext cx="316516" cy="306073"/>
            <a:chOff x="1247825" y="5001950"/>
            <a:chExt cx="443300" cy="428675"/>
          </a:xfrm>
        </p:grpSpPr>
        <p:sp>
          <p:nvSpPr>
            <p:cNvPr id="676" name="Shape 676"/>
            <p:cNvSpPr/>
            <p:nvPr/>
          </p:nvSpPr>
          <p:spPr>
            <a:xfrm>
              <a:off x="1247825" y="5168175"/>
              <a:ext cx="373875" cy="221650"/>
            </a:xfrm>
            <a:custGeom>
              <a:avLst/>
              <a:gdLst/>
              <a:ahLst/>
              <a:cxnLst/>
              <a:rect l="0" t="0" r="0" b="0"/>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7" name="Shape 677"/>
            <p:cNvSpPr/>
            <p:nvPr/>
          </p:nvSpPr>
          <p:spPr>
            <a:xfrm>
              <a:off x="1275850" y="5209575"/>
              <a:ext cx="60900" cy="87075"/>
            </a:xfrm>
            <a:custGeom>
              <a:avLst/>
              <a:gdLst/>
              <a:ahLst/>
              <a:cxnLst/>
              <a:rect l="0" t="0" r="0" b="0"/>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8" name="Shape 678"/>
            <p:cNvSpPr/>
            <p:nvPr/>
          </p:nvSpPr>
          <p:spPr>
            <a:xfrm>
              <a:off x="1247825" y="5391625"/>
              <a:ext cx="443300" cy="39000"/>
            </a:xfrm>
            <a:custGeom>
              <a:avLst/>
              <a:gdLst/>
              <a:ahLst/>
              <a:cxnLst/>
              <a:rect l="0" t="0" r="0" b="0"/>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9" name="Shape 679"/>
            <p:cNvSpPr/>
            <p:nvPr/>
          </p:nvSpPr>
          <p:spPr>
            <a:xfrm>
              <a:off x="1454850" y="5001950"/>
              <a:ext cx="17075" cy="114475"/>
            </a:xfrm>
            <a:custGeom>
              <a:avLst/>
              <a:gdLst/>
              <a:ahLst/>
              <a:cxnLst/>
              <a:rect l="0" t="0" r="0" b="0"/>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0" name="Shape 680"/>
            <p:cNvSpPr/>
            <p:nvPr/>
          </p:nvSpPr>
          <p:spPr>
            <a:xfrm>
              <a:off x="1411025" y="5001950"/>
              <a:ext cx="17075" cy="114475"/>
            </a:xfrm>
            <a:custGeom>
              <a:avLst/>
              <a:gdLst/>
              <a:ahLst/>
              <a:cxnLst/>
              <a:rect l="0" t="0" r="0" b="0"/>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1" name="Shape 681"/>
            <p:cNvSpPr/>
            <p:nvPr/>
          </p:nvSpPr>
          <p:spPr>
            <a:xfrm>
              <a:off x="1498700" y="5001950"/>
              <a:ext cx="16450" cy="114475"/>
            </a:xfrm>
            <a:custGeom>
              <a:avLst/>
              <a:gdLst/>
              <a:ahLst/>
              <a:cxnLst/>
              <a:rect l="0" t="0" r="0" b="0"/>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82" name="Shape 682"/>
          <p:cNvGrpSpPr/>
          <p:nvPr/>
        </p:nvGrpSpPr>
        <p:grpSpPr>
          <a:xfrm>
            <a:off x="1598090" y="3937239"/>
            <a:ext cx="260003" cy="331295"/>
            <a:chOff x="1959600" y="4980625"/>
            <a:chExt cx="364150" cy="464000"/>
          </a:xfrm>
        </p:grpSpPr>
        <p:sp>
          <p:nvSpPr>
            <p:cNvPr id="683" name="Shape 683"/>
            <p:cNvSpPr/>
            <p:nvPr/>
          </p:nvSpPr>
          <p:spPr>
            <a:xfrm>
              <a:off x="1959600" y="4980625"/>
              <a:ext cx="364150" cy="239325"/>
            </a:xfrm>
            <a:custGeom>
              <a:avLst/>
              <a:gdLst/>
              <a:ahLst/>
              <a:cxnLst/>
              <a:rect l="0" t="0" r="0" b="0"/>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4" name="Shape 684"/>
            <p:cNvSpPr/>
            <p:nvPr/>
          </p:nvSpPr>
          <p:spPr>
            <a:xfrm>
              <a:off x="2053375" y="5121275"/>
              <a:ext cx="176600" cy="25"/>
            </a:xfrm>
            <a:custGeom>
              <a:avLst/>
              <a:gdLst/>
              <a:ahLst/>
              <a:cxnLst/>
              <a:rect l="0" t="0" r="0" b="0"/>
              <a:pathLst>
                <a:path w="7064" h="1" fill="none" extrusionOk="0">
                  <a:moveTo>
                    <a:pt x="1" y="1"/>
                  </a:moveTo>
                  <a:lnTo>
                    <a:pt x="706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5" name="Shape 685"/>
            <p:cNvSpPr/>
            <p:nvPr/>
          </p:nvSpPr>
          <p:spPr>
            <a:xfrm>
              <a:off x="2104525" y="5121275"/>
              <a:ext cx="74300" cy="323350"/>
            </a:xfrm>
            <a:custGeom>
              <a:avLst/>
              <a:gdLst/>
              <a:ahLst/>
              <a:cxnLst/>
              <a:rect l="0" t="0" r="0" b="0"/>
              <a:pathLst>
                <a:path w="2972" h="12934" fill="none" extrusionOk="0">
                  <a:moveTo>
                    <a:pt x="0" y="1"/>
                  </a:moveTo>
                  <a:lnTo>
                    <a:pt x="0" y="12933"/>
                  </a:lnTo>
                  <a:lnTo>
                    <a:pt x="2972" y="12933"/>
                  </a:lnTo>
                  <a:lnTo>
                    <a:pt x="2972"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6" name="Shape 686"/>
            <p:cNvSpPr/>
            <p:nvPr/>
          </p:nvSpPr>
          <p:spPr>
            <a:xfrm>
              <a:off x="2166625" y="5023850"/>
              <a:ext cx="85275" cy="85275"/>
            </a:xfrm>
            <a:custGeom>
              <a:avLst/>
              <a:gdLst/>
              <a:ahLst/>
              <a:cxnLst/>
              <a:rect l="0" t="0" r="0" b="0"/>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7" name="Shape 687"/>
            <p:cNvSpPr/>
            <p:nvPr/>
          </p:nvSpPr>
          <p:spPr>
            <a:xfrm>
              <a:off x="2031450" y="5023850"/>
              <a:ext cx="85275" cy="85275"/>
            </a:xfrm>
            <a:custGeom>
              <a:avLst/>
              <a:gdLst/>
              <a:ahLst/>
              <a:cxnLst/>
              <a:rect l="0" t="0" r="0" b="0"/>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8" name="Shape 688"/>
            <p:cNvSpPr/>
            <p:nvPr/>
          </p:nvSpPr>
          <p:spPr>
            <a:xfrm>
              <a:off x="1979100" y="5219925"/>
              <a:ext cx="125450" cy="224700"/>
            </a:xfrm>
            <a:custGeom>
              <a:avLst/>
              <a:gdLst/>
              <a:ahLst/>
              <a:cxnLst/>
              <a:rect l="0" t="0" r="0" b="0"/>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9" name="Shape 689"/>
            <p:cNvSpPr/>
            <p:nvPr/>
          </p:nvSpPr>
          <p:spPr>
            <a:xfrm>
              <a:off x="2178800" y="5219925"/>
              <a:ext cx="125450" cy="224700"/>
            </a:xfrm>
            <a:custGeom>
              <a:avLst/>
              <a:gdLst/>
              <a:ahLst/>
              <a:cxnLst/>
              <a:rect l="0" t="0" r="0" b="0"/>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90" name="Shape 690"/>
          <p:cNvGrpSpPr/>
          <p:nvPr/>
        </p:nvGrpSpPr>
        <p:grpSpPr>
          <a:xfrm>
            <a:off x="2058923" y="3949859"/>
            <a:ext cx="298237" cy="306502"/>
            <a:chOff x="2605025" y="4998300"/>
            <a:chExt cx="417700" cy="429275"/>
          </a:xfrm>
        </p:grpSpPr>
        <p:sp>
          <p:nvSpPr>
            <p:cNvPr id="691" name="Shape 691"/>
            <p:cNvSpPr/>
            <p:nvPr/>
          </p:nvSpPr>
          <p:spPr>
            <a:xfrm>
              <a:off x="2819350" y="5216875"/>
              <a:ext cx="202150" cy="210700"/>
            </a:xfrm>
            <a:custGeom>
              <a:avLst/>
              <a:gdLst/>
              <a:ahLst/>
              <a:cxnLst/>
              <a:rect l="0" t="0" r="0" b="0"/>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2" name="Shape 692"/>
            <p:cNvSpPr/>
            <p:nvPr/>
          </p:nvSpPr>
          <p:spPr>
            <a:xfrm>
              <a:off x="2606225" y="4998300"/>
              <a:ext cx="203400" cy="207650"/>
            </a:xfrm>
            <a:custGeom>
              <a:avLst/>
              <a:gdLst/>
              <a:ahLst/>
              <a:cxnLst/>
              <a:rect l="0" t="0" r="0" b="0"/>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3" name="Shape 693"/>
            <p:cNvSpPr/>
            <p:nvPr/>
          </p:nvSpPr>
          <p:spPr>
            <a:xfrm>
              <a:off x="2605025" y="5003775"/>
              <a:ext cx="417700" cy="417700"/>
            </a:xfrm>
            <a:custGeom>
              <a:avLst/>
              <a:gdLst/>
              <a:ahLst/>
              <a:cxnLst/>
              <a:rect l="0" t="0" r="0" b="0"/>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94" name="Shape 694"/>
          <p:cNvGrpSpPr/>
          <p:nvPr/>
        </p:nvGrpSpPr>
        <p:grpSpPr>
          <a:xfrm>
            <a:off x="2509743" y="3952465"/>
            <a:ext cx="356500" cy="296934"/>
            <a:chOff x="3236425" y="5001950"/>
            <a:chExt cx="499300" cy="415875"/>
          </a:xfrm>
        </p:grpSpPr>
        <p:sp>
          <p:nvSpPr>
            <p:cNvPr id="695" name="Shape 695"/>
            <p:cNvSpPr/>
            <p:nvPr/>
          </p:nvSpPr>
          <p:spPr>
            <a:xfrm>
              <a:off x="3236425" y="5309425"/>
              <a:ext cx="499300" cy="108400"/>
            </a:xfrm>
            <a:custGeom>
              <a:avLst/>
              <a:gdLst/>
              <a:ahLst/>
              <a:cxnLst/>
              <a:rect l="0" t="0" r="0" b="0"/>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6" name="Shape 696"/>
            <p:cNvSpPr/>
            <p:nvPr/>
          </p:nvSpPr>
          <p:spPr>
            <a:xfrm>
              <a:off x="3294875" y="5330725"/>
              <a:ext cx="382400" cy="25"/>
            </a:xfrm>
            <a:custGeom>
              <a:avLst/>
              <a:gdLst/>
              <a:ahLst/>
              <a:cxnLst/>
              <a:rect l="0" t="0" r="0" b="0"/>
              <a:pathLst>
                <a:path w="15296" h="1" fill="none" extrusionOk="0">
                  <a:moveTo>
                    <a:pt x="0" y="1"/>
                  </a:moveTo>
                  <a:lnTo>
                    <a:pt x="15295"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7" name="Shape 697"/>
            <p:cNvSpPr/>
            <p:nvPr/>
          </p:nvSpPr>
          <p:spPr>
            <a:xfrm>
              <a:off x="3280250" y="5162675"/>
              <a:ext cx="411625" cy="140075"/>
            </a:xfrm>
            <a:custGeom>
              <a:avLst/>
              <a:gdLst/>
              <a:ahLst/>
              <a:cxnLst/>
              <a:rect l="0" t="0" r="0" b="0"/>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8" name="Shape 698"/>
            <p:cNvSpPr/>
            <p:nvPr/>
          </p:nvSpPr>
          <p:spPr>
            <a:xfrm>
              <a:off x="3471450" y="5001950"/>
              <a:ext cx="17075" cy="114475"/>
            </a:xfrm>
            <a:custGeom>
              <a:avLst/>
              <a:gdLst/>
              <a:ahLst/>
              <a:cxnLst/>
              <a:rect l="0" t="0" r="0" b="0"/>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9" name="Shape 699"/>
            <p:cNvSpPr/>
            <p:nvPr/>
          </p:nvSpPr>
          <p:spPr>
            <a:xfrm>
              <a:off x="3427600" y="5001950"/>
              <a:ext cx="17075" cy="114475"/>
            </a:xfrm>
            <a:custGeom>
              <a:avLst/>
              <a:gdLst/>
              <a:ahLst/>
              <a:cxnLst/>
              <a:rect l="0" t="0" r="0" b="0"/>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0" name="Shape 700"/>
            <p:cNvSpPr/>
            <p:nvPr/>
          </p:nvSpPr>
          <p:spPr>
            <a:xfrm>
              <a:off x="3515275" y="5001950"/>
              <a:ext cx="16475" cy="114475"/>
            </a:xfrm>
            <a:custGeom>
              <a:avLst/>
              <a:gdLst/>
              <a:ahLst/>
              <a:cxnLst/>
              <a:rect l="0" t="0" r="0" b="0"/>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01" name="Shape 701"/>
          <p:cNvGrpSpPr/>
          <p:nvPr/>
        </p:nvGrpSpPr>
        <p:grpSpPr>
          <a:xfrm>
            <a:off x="3032284" y="3937239"/>
            <a:ext cx="271302" cy="323031"/>
            <a:chOff x="3968275" y="4980625"/>
            <a:chExt cx="379975" cy="452425"/>
          </a:xfrm>
        </p:grpSpPr>
        <p:sp>
          <p:nvSpPr>
            <p:cNvPr id="702" name="Shape 702"/>
            <p:cNvSpPr/>
            <p:nvPr/>
          </p:nvSpPr>
          <p:spPr>
            <a:xfrm>
              <a:off x="4168000" y="4980625"/>
              <a:ext cx="85875" cy="102325"/>
            </a:xfrm>
            <a:custGeom>
              <a:avLst/>
              <a:gdLst/>
              <a:ahLst/>
              <a:cxnLst/>
              <a:rect l="0" t="0" r="0" b="0"/>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3" name="Shape 703"/>
            <p:cNvSpPr/>
            <p:nvPr/>
          </p:nvSpPr>
          <p:spPr>
            <a:xfrm>
              <a:off x="3968275" y="5043350"/>
              <a:ext cx="379975" cy="389700"/>
            </a:xfrm>
            <a:custGeom>
              <a:avLst/>
              <a:gdLst/>
              <a:ahLst/>
              <a:cxnLst/>
              <a:rect l="0" t="0" r="0" b="0"/>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4" name="Shape 704"/>
            <p:cNvSpPr/>
            <p:nvPr/>
          </p:nvSpPr>
          <p:spPr>
            <a:xfrm>
              <a:off x="4031000" y="5150500"/>
              <a:ext cx="54200" cy="61525"/>
            </a:xfrm>
            <a:custGeom>
              <a:avLst/>
              <a:gdLst/>
              <a:ahLst/>
              <a:cxnLst/>
              <a:rect l="0" t="0" r="0" b="0"/>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05" name="Shape 705"/>
          <p:cNvGrpSpPr/>
          <p:nvPr/>
        </p:nvGrpSpPr>
        <p:grpSpPr>
          <a:xfrm>
            <a:off x="4438650" y="4009406"/>
            <a:ext cx="343469" cy="186960"/>
            <a:chOff x="5937975" y="5081700"/>
            <a:chExt cx="481050" cy="261850"/>
          </a:xfrm>
        </p:grpSpPr>
        <p:sp>
          <p:nvSpPr>
            <p:cNvPr id="706" name="Shape 706"/>
            <p:cNvSpPr/>
            <p:nvPr/>
          </p:nvSpPr>
          <p:spPr>
            <a:xfrm>
              <a:off x="6104200" y="5081700"/>
              <a:ext cx="314825" cy="215575"/>
            </a:xfrm>
            <a:custGeom>
              <a:avLst/>
              <a:gdLst/>
              <a:ahLst/>
              <a:cxnLst/>
              <a:rect l="0" t="0" r="0" b="0"/>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7" name="Shape 707"/>
            <p:cNvSpPr/>
            <p:nvPr/>
          </p:nvSpPr>
          <p:spPr>
            <a:xfrm>
              <a:off x="5937975" y="5210175"/>
              <a:ext cx="333700" cy="133375"/>
            </a:xfrm>
            <a:custGeom>
              <a:avLst/>
              <a:gdLst/>
              <a:ahLst/>
              <a:cxnLst/>
              <a:rect l="0" t="0" r="0" b="0"/>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8" name="Shape 708"/>
            <p:cNvSpPr/>
            <p:nvPr/>
          </p:nvSpPr>
          <p:spPr>
            <a:xfrm>
              <a:off x="6352025" y="5109100"/>
              <a:ext cx="19500" cy="18900"/>
            </a:xfrm>
            <a:custGeom>
              <a:avLst/>
              <a:gdLst/>
              <a:ahLst/>
              <a:cxnLst/>
              <a:rect l="0" t="0" r="0" b="0"/>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09" name="Shape 709"/>
          <p:cNvGrpSpPr/>
          <p:nvPr/>
        </p:nvGrpSpPr>
        <p:grpSpPr>
          <a:xfrm>
            <a:off x="4963814" y="3973331"/>
            <a:ext cx="246508" cy="283457"/>
            <a:chOff x="6673500" y="5031175"/>
            <a:chExt cx="345250" cy="397000"/>
          </a:xfrm>
        </p:grpSpPr>
        <p:sp>
          <p:nvSpPr>
            <p:cNvPr id="710" name="Shape 710"/>
            <p:cNvSpPr/>
            <p:nvPr/>
          </p:nvSpPr>
          <p:spPr>
            <a:xfrm>
              <a:off x="6731950" y="5031175"/>
              <a:ext cx="105375" cy="147375"/>
            </a:xfrm>
            <a:custGeom>
              <a:avLst/>
              <a:gdLst/>
              <a:ahLst/>
              <a:cxnLst/>
              <a:rect l="0" t="0" r="0" b="0"/>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1" name="Shape 711"/>
            <p:cNvSpPr/>
            <p:nvPr/>
          </p:nvSpPr>
          <p:spPr>
            <a:xfrm>
              <a:off x="6673500" y="5146850"/>
              <a:ext cx="84050" cy="116925"/>
            </a:xfrm>
            <a:custGeom>
              <a:avLst/>
              <a:gdLst/>
              <a:ahLst/>
              <a:cxnLst/>
              <a:rect l="0" t="0" r="0" b="0"/>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2" name="Shape 712"/>
            <p:cNvSpPr/>
            <p:nvPr/>
          </p:nvSpPr>
          <p:spPr>
            <a:xfrm>
              <a:off x="6859225" y="5033600"/>
              <a:ext cx="105350" cy="144950"/>
            </a:xfrm>
            <a:custGeom>
              <a:avLst/>
              <a:gdLst/>
              <a:ahLst/>
              <a:cxnLst/>
              <a:rect l="0" t="0" r="0" b="0"/>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3" name="Shape 713"/>
            <p:cNvSpPr/>
            <p:nvPr/>
          </p:nvSpPr>
          <p:spPr>
            <a:xfrm>
              <a:off x="6931675" y="5150500"/>
              <a:ext cx="87075" cy="115725"/>
            </a:xfrm>
            <a:custGeom>
              <a:avLst/>
              <a:gdLst/>
              <a:ahLst/>
              <a:cxnLst/>
              <a:rect l="0" t="0" r="0" b="0"/>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4" name="Shape 714"/>
            <p:cNvSpPr/>
            <p:nvPr/>
          </p:nvSpPr>
          <p:spPr>
            <a:xfrm>
              <a:off x="6715525" y="5180350"/>
              <a:ext cx="263050" cy="247825"/>
            </a:xfrm>
            <a:custGeom>
              <a:avLst/>
              <a:gdLst/>
              <a:ahLst/>
              <a:cxnLst/>
              <a:rect l="0" t="0" r="0" b="0"/>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15" name="Shape 715"/>
          <p:cNvGrpSpPr/>
          <p:nvPr/>
        </p:nvGrpSpPr>
        <p:grpSpPr>
          <a:xfrm>
            <a:off x="3003171" y="596290"/>
            <a:ext cx="329546" cy="293900"/>
            <a:chOff x="3927500" y="301425"/>
            <a:chExt cx="461550" cy="411625"/>
          </a:xfrm>
        </p:grpSpPr>
        <p:sp>
          <p:nvSpPr>
            <p:cNvPr id="716" name="Shape 716"/>
            <p:cNvSpPr/>
            <p:nvPr/>
          </p:nvSpPr>
          <p:spPr>
            <a:xfrm>
              <a:off x="4080925" y="302050"/>
              <a:ext cx="154075" cy="411000"/>
            </a:xfrm>
            <a:custGeom>
              <a:avLst/>
              <a:gdLst/>
              <a:ahLst/>
              <a:cxnLst/>
              <a:rect l="0" t="0" r="0" b="0"/>
              <a:pathLst>
                <a:path w="6163" h="16440" fill="none" extrusionOk="0">
                  <a:moveTo>
                    <a:pt x="6162" y="3118"/>
                  </a:moveTo>
                  <a:lnTo>
                    <a:pt x="0" y="0"/>
                  </a:lnTo>
                  <a:lnTo>
                    <a:pt x="0" y="13322"/>
                  </a:lnTo>
                  <a:lnTo>
                    <a:pt x="6162" y="16440"/>
                  </a:lnTo>
                  <a:lnTo>
                    <a:pt x="6162" y="3118"/>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7" name="Shape 717"/>
            <p:cNvSpPr/>
            <p:nvPr/>
          </p:nvSpPr>
          <p:spPr>
            <a:xfrm>
              <a:off x="3927500" y="301425"/>
              <a:ext cx="153450" cy="406150"/>
            </a:xfrm>
            <a:custGeom>
              <a:avLst/>
              <a:gdLst/>
              <a:ahLst/>
              <a:cxnLst/>
              <a:rect l="0" t="0" r="0" b="0"/>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8" name="Shape 718"/>
            <p:cNvSpPr/>
            <p:nvPr/>
          </p:nvSpPr>
          <p:spPr>
            <a:xfrm>
              <a:off x="4234975" y="306925"/>
              <a:ext cx="154075" cy="405525"/>
            </a:xfrm>
            <a:custGeom>
              <a:avLst/>
              <a:gdLst/>
              <a:ahLst/>
              <a:cxnLst/>
              <a:rect l="0" t="0" r="0" b="0"/>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9" name="Shape 719"/>
            <p:cNvSpPr/>
            <p:nvPr/>
          </p:nvSpPr>
          <p:spPr>
            <a:xfrm>
              <a:off x="4295850" y="442075"/>
              <a:ext cx="46300" cy="26225"/>
            </a:xfrm>
            <a:custGeom>
              <a:avLst/>
              <a:gdLst/>
              <a:ahLst/>
              <a:cxnLst/>
              <a:rect l="0" t="0" r="0" b="0"/>
              <a:pathLst>
                <a:path w="1852" h="1049" fill="none" extrusionOk="0">
                  <a:moveTo>
                    <a:pt x="1" y="1"/>
                  </a:moveTo>
                  <a:lnTo>
                    <a:pt x="1852" y="104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0" name="Shape 720"/>
            <p:cNvSpPr/>
            <p:nvPr/>
          </p:nvSpPr>
          <p:spPr>
            <a:xfrm>
              <a:off x="4296475" y="415900"/>
              <a:ext cx="45075" cy="78575"/>
            </a:xfrm>
            <a:custGeom>
              <a:avLst/>
              <a:gdLst/>
              <a:ahLst/>
              <a:cxnLst/>
              <a:rect l="0" t="0" r="0" b="0"/>
              <a:pathLst>
                <a:path w="1803" h="3143" fill="none" extrusionOk="0">
                  <a:moveTo>
                    <a:pt x="1802" y="1"/>
                  </a:moveTo>
                  <a:lnTo>
                    <a:pt x="0" y="314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1" name="Shape 721"/>
            <p:cNvSpPr/>
            <p:nvPr/>
          </p:nvSpPr>
          <p:spPr>
            <a:xfrm>
              <a:off x="3968275" y="590050"/>
              <a:ext cx="25" cy="6100"/>
            </a:xfrm>
            <a:custGeom>
              <a:avLst/>
              <a:gdLst/>
              <a:ahLst/>
              <a:cxnLst/>
              <a:rect l="0" t="0" r="0" b="0"/>
              <a:pathLst>
                <a:path w="1" h="244" fill="none" extrusionOk="0">
                  <a:moveTo>
                    <a:pt x="1" y="244"/>
                  </a:moveTo>
                  <a:lnTo>
                    <a:pt x="1" y="244"/>
                  </a:lnTo>
                  <a:lnTo>
                    <a:pt x="1"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2" name="Shape 722"/>
            <p:cNvSpPr/>
            <p:nvPr/>
          </p:nvSpPr>
          <p:spPr>
            <a:xfrm>
              <a:off x="3970725" y="558375"/>
              <a:ext cx="1850" cy="12200"/>
            </a:xfrm>
            <a:custGeom>
              <a:avLst/>
              <a:gdLst/>
              <a:ahLst/>
              <a:cxnLst/>
              <a:rect l="0" t="0" r="0" b="0"/>
              <a:pathLst>
                <a:path w="74" h="488" fill="none" extrusionOk="0">
                  <a:moveTo>
                    <a:pt x="0" y="488"/>
                  </a:moveTo>
                  <a:lnTo>
                    <a:pt x="7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3" name="Shape 723"/>
            <p:cNvSpPr/>
            <p:nvPr/>
          </p:nvSpPr>
          <p:spPr>
            <a:xfrm>
              <a:off x="3976200" y="527325"/>
              <a:ext cx="3675" cy="12200"/>
            </a:xfrm>
            <a:custGeom>
              <a:avLst/>
              <a:gdLst/>
              <a:ahLst/>
              <a:cxnLst/>
              <a:rect l="0" t="0" r="0" b="0"/>
              <a:pathLst>
                <a:path w="147" h="488" fill="none" extrusionOk="0">
                  <a:moveTo>
                    <a:pt x="0" y="488"/>
                  </a:moveTo>
                  <a:lnTo>
                    <a:pt x="98" y="147"/>
                  </a:lnTo>
                  <a:lnTo>
                    <a:pt x="147"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4" name="Shape 724"/>
            <p:cNvSpPr/>
            <p:nvPr/>
          </p:nvSpPr>
          <p:spPr>
            <a:xfrm>
              <a:off x="3985950" y="498100"/>
              <a:ext cx="4875" cy="10975"/>
            </a:xfrm>
            <a:custGeom>
              <a:avLst/>
              <a:gdLst/>
              <a:ahLst/>
              <a:cxnLst/>
              <a:rect l="0" t="0" r="0" b="0"/>
              <a:pathLst>
                <a:path w="195" h="439" fill="none" extrusionOk="0">
                  <a:moveTo>
                    <a:pt x="0" y="439"/>
                  </a:moveTo>
                  <a:lnTo>
                    <a:pt x="195" y="25"/>
                  </a:lnTo>
                  <a:lnTo>
                    <a:pt x="195"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5" name="Shape 725"/>
            <p:cNvSpPr/>
            <p:nvPr/>
          </p:nvSpPr>
          <p:spPr>
            <a:xfrm>
              <a:off x="4000550" y="471300"/>
              <a:ext cx="7325" cy="9775"/>
            </a:xfrm>
            <a:custGeom>
              <a:avLst/>
              <a:gdLst/>
              <a:ahLst/>
              <a:cxnLst/>
              <a:rect l="0" t="0" r="0" b="0"/>
              <a:pathLst>
                <a:path w="293" h="391" fill="none" extrusionOk="0">
                  <a:moveTo>
                    <a:pt x="1" y="391"/>
                  </a:moveTo>
                  <a:lnTo>
                    <a:pt x="74" y="269"/>
                  </a:lnTo>
                  <a:lnTo>
                    <a:pt x="29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6" name="Shape 726"/>
            <p:cNvSpPr/>
            <p:nvPr/>
          </p:nvSpPr>
          <p:spPr>
            <a:xfrm>
              <a:off x="4021250" y="450600"/>
              <a:ext cx="10375" cy="6725"/>
            </a:xfrm>
            <a:custGeom>
              <a:avLst/>
              <a:gdLst/>
              <a:ahLst/>
              <a:cxnLst/>
              <a:rect l="0" t="0" r="0" b="0"/>
              <a:pathLst>
                <a:path w="415" h="269" fill="none" extrusionOk="0">
                  <a:moveTo>
                    <a:pt x="1" y="269"/>
                  </a:moveTo>
                  <a:lnTo>
                    <a:pt x="25" y="244"/>
                  </a:lnTo>
                  <a:lnTo>
                    <a:pt x="220" y="123"/>
                  </a:lnTo>
                  <a:lnTo>
                    <a:pt x="415"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7" name="Shape 727"/>
            <p:cNvSpPr/>
            <p:nvPr/>
          </p:nvSpPr>
          <p:spPr>
            <a:xfrm>
              <a:off x="4049250" y="440250"/>
              <a:ext cx="11600" cy="2475"/>
            </a:xfrm>
            <a:custGeom>
              <a:avLst/>
              <a:gdLst/>
              <a:ahLst/>
              <a:cxnLst/>
              <a:rect l="0" t="0" r="0" b="0"/>
              <a:pathLst>
                <a:path w="464" h="99" fill="none" extrusionOk="0">
                  <a:moveTo>
                    <a:pt x="1" y="98"/>
                  </a:moveTo>
                  <a:lnTo>
                    <a:pt x="220" y="50"/>
                  </a:lnTo>
                  <a:lnTo>
                    <a:pt x="464" y="1"/>
                  </a:lnTo>
                  <a:lnTo>
                    <a:pt x="464"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8" name="Shape 728"/>
            <p:cNvSpPr/>
            <p:nvPr/>
          </p:nvSpPr>
          <p:spPr>
            <a:xfrm>
              <a:off x="4080325" y="439650"/>
              <a:ext cx="12200" cy="1850"/>
            </a:xfrm>
            <a:custGeom>
              <a:avLst/>
              <a:gdLst/>
              <a:ahLst/>
              <a:cxnLst/>
              <a:rect l="0" t="0" r="0" b="0"/>
              <a:pathLst>
                <a:path w="488" h="74" fill="none" extrusionOk="0">
                  <a:moveTo>
                    <a:pt x="0" y="0"/>
                  </a:moveTo>
                  <a:lnTo>
                    <a:pt x="146" y="0"/>
                  </a:lnTo>
                  <a:lnTo>
                    <a:pt x="463" y="74"/>
                  </a:lnTo>
                  <a:lnTo>
                    <a:pt x="487" y="7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9" name="Shape 729"/>
            <p:cNvSpPr/>
            <p:nvPr/>
          </p:nvSpPr>
          <p:spPr>
            <a:xfrm>
              <a:off x="4110150" y="450000"/>
              <a:ext cx="9150" cy="7950"/>
            </a:xfrm>
            <a:custGeom>
              <a:avLst/>
              <a:gdLst/>
              <a:ahLst/>
              <a:cxnLst/>
              <a:rect l="0" t="0" r="0" b="0"/>
              <a:pathLst>
                <a:path w="366" h="318" fill="none" extrusionOk="0">
                  <a:moveTo>
                    <a:pt x="0" y="1"/>
                  </a:moveTo>
                  <a:lnTo>
                    <a:pt x="98" y="74"/>
                  </a:lnTo>
                  <a:lnTo>
                    <a:pt x="317" y="268"/>
                  </a:lnTo>
                  <a:lnTo>
                    <a:pt x="366" y="317"/>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0" name="Shape 730"/>
            <p:cNvSpPr/>
            <p:nvPr/>
          </p:nvSpPr>
          <p:spPr>
            <a:xfrm>
              <a:off x="4130250" y="473750"/>
              <a:ext cx="4900" cy="10975"/>
            </a:xfrm>
            <a:custGeom>
              <a:avLst/>
              <a:gdLst/>
              <a:ahLst/>
              <a:cxnLst/>
              <a:rect l="0" t="0" r="0" b="0"/>
              <a:pathLst>
                <a:path w="196" h="439" fill="none" extrusionOk="0">
                  <a:moveTo>
                    <a:pt x="0" y="0"/>
                  </a:moveTo>
                  <a:lnTo>
                    <a:pt x="25" y="73"/>
                  </a:lnTo>
                  <a:lnTo>
                    <a:pt x="171" y="366"/>
                  </a:lnTo>
                  <a:lnTo>
                    <a:pt x="195" y="43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1" name="Shape 731"/>
            <p:cNvSpPr/>
            <p:nvPr/>
          </p:nvSpPr>
          <p:spPr>
            <a:xfrm>
              <a:off x="4141800" y="502975"/>
              <a:ext cx="3700" cy="11600"/>
            </a:xfrm>
            <a:custGeom>
              <a:avLst/>
              <a:gdLst/>
              <a:ahLst/>
              <a:cxnLst/>
              <a:rect l="0" t="0" r="0" b="0"/>
              <a:pathLst>
                <a:path w="148" h="464" fill="none" extrusionOk="0">
                  <a:moveTo>
                    <a:pt x="1" y="0"/>
                  </a:moveTo>
                  <a:lnTo>
                    <a:pt x="147" y="46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2" name="Shape 732"/>
            <p:cNvSpPr/>
            <p:nvPr/>
          </p:nvSpPr>
          <p:spPr>
            <a:xfrm>
              <a:off x="4150950" y="533425"/>
              <a:ext cx="3675" cy="11575"/>
            </a:xfrm>
            <a:custGeom>
              <a:avLst/>
              <a:gdLst/>
              <a:ahLst/>
              <a:cxnLst/>
              <a:rect l="0" t="0" r="0" b="0"/>
              <a:pathLst>
                <a:path w="147" h="463" fill="none" extrusionOk="0">
                  <a:moveTo>
                    <a:pt x="0" y="0"/>
                  </a:moveTo>
                  <a:lnTo>
                    <a:pt x="146" y="46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3" name="Shape 733"/>
            <p:cNvSpPr/>
            <p:nvPr/>
          </p:nvSpPr>
          <p:spPr>
            <a:xfrm>
              <a:off x="4160675" y="563850"/>
              <a:ext cx="4900" cy="11000"/>
            </a:xfrm>
            <a:custGeom>
              <a:avLst/>
              <a:gdLst/>
              <a:ahLst/>
              <a:cxnLst/>
              <a:rect l="0" t="0" r="0" b="0"/>
              <a:pathLst>
                <a:path w="196" h="440" fill="none" extrusionOk="0">
                  <a:moveTo>
                    <a:pt x="1" y="1"/>
                  </a:moveTo>
                  <a:lnTo>
                    <a:pt x="50" y="123"/>
                  </a:lnTo>
                  <a:lnTo>
                    <a:pt x="196" y="415"/>
                  </a:lnTo>
                  <a:lnTo>
                    <a:pt x="196" y="43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4" name="Shape 734"/>
            <p:cNvSpPr/>
            <p:nvPr/>
          </p:nvSpPr>
          <p:spPr>
            <a:xfrm>
              <a:off x="4175300" y="591875"/>
              <a:ext cx="7325" cy="9150"/>
            </a:xfrm>
            <a:custGeom>
              <a:avLst/>
              <a:gdLst/>
              <a:ahLst/>
              <a:cxnLst/>
              <a:rect l="0" t="0" r="0" b="0"/>
              <a:pathLst>
                <a:path w="293" h="366" fill="none" extrusionOk="0">
                  <a:moveTo>
                    <a:pt x="0" y="0"/>
                  </a:moveTo>
                  <a:lnTo>
                    <a:pt x="98" y="146"/>
                  </a:lnTo>
                  <a:lnTo>
                    <a:pt x="293" y="366"/>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5" name="Shape 735"/>
            <p:cNvSpPr/>
            <p:nvPr/>
          </p:nvSpPr>
          <p:spPr>
            <a:xfrm>
              <a:off x="4198425" y="613175"/>
              <a:ext cx="11000" cy="4900"/>
            </a:xfrm>
            <a:custGeom>
              <a:avLst/>
              <a:gdLst/>
              <a:ahLst/>
              <a:cxnLst/>
              <a:rect l="0" t="0" r="0" b="0"/>
              <a:pathLst>
                <a:path w="440" h="196" fill="none" extrusionOk="0">
                  <a:moveTo>
                    <a:pt x="1" y="1"/>
                  </a:moveTo>
                  <a:lnTo>
                    <a:pt x="171" y="98"/>
                  </a:lnTo>
                  <a:lnTo>
                    <a:pt x="439" y="195"/>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6" name="Shape 736"/>
            <p:cNvSpPr/>
            <p:nvPr/>
          </p:nvSpPr>
          <p:spPr>
            <a:xfrm>
              <a:off x="4228275" y="621100"/>
              <a:ext cx="12200" cy="625"/>
            </a:xfrm>
            <a:custGeom>
              <a:avLst/>
              <a:gdLst/>
              <a:ahLst/>
              <a:cxnLst/>
              <a:rect l="0" t="0" r="0" b="0"/>
              <a:pathLst>
                <a:path w="488" h="25" fill="none" extrusionOk="0">
                  <a:moveTo>
                    <a:pt x="0" y="0"/>
                  </a:moveTo>
                  <a:lnTo>
                    <a:pt x="49" y="25"/>
                  </a:lnTo>
                  <a:lnTo>
                    <a:pt x="487" y="0"/>
                  </a:lnTo>
                  <a:lnTo>
                    <a:pt x="487"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7" name="Shape 737"/>
            <p:cNvSpPr/>
            <p:nvPr/>
          </p:nvSpPr>
          <p:spPr>
            <a:xfrm>
              <a:off x="4259925" y="616225"/>
              <a:ext cx="11600" cy="3075"/>
            </a:xfrm>
            <a:custGeom>
              <a:avLst/>
              <a:gdLst/>
              <a:ahLst/>
              <a:cxnLst/>
              <a:rect l="0" t="0" r="0" b="0"/>
              <a:pathLst>
                <a:path w="464" h="123" fill="none" extrusionOk="0">
                  <a:moveTo>
                    <a:pt x="1" y="122"/>
                  </a:moveTo>
                  <a:lnTo>
                    <a:pt x="196" y="73"/>
                  </a:lnTo>
                  <a:lnTo>
                    <a:pt x="464" y="0"/>
                  </a:lnTo>
                  <a:lnTo>
                    <a:pt x="464"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8" name="Shape 738"/>
            <p:cNvSpPr/>
            <p:nvPr/>
          </p:nvSpPr>
          <p:spPr>
            <a:xfrm>
              <a:off x="4289775" y="602225"/>
              <a:ext cx="10375" cy="6725"/>
            </a:xfrm>
            <a:custGeom>
              <a:avLst/>
              <a:gdLst/>
              <a:ahLst/>
              <a:cxnLst/>
              <a:rect l="0" t="0" r="0" b="0"/>
              <a:pathLst>
                <a:path w="415" h="269" fill="none" extrusionOk="0">
                  <a:moveTo>
                    <a:pt x="0" y="268"/>
                  </a:moveTo>
                  <a:lnTo>
                    <a:pt x="195" y="146"/>
                  </a:lnTo>
                  <a:lnTo>
                    <a:pt x="390" y="0"/>
                  </a:lnTo>
                  <a:lnTo>
                    <a:pt x="414"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9" name="Shape 739"/>
            <p:cNvSpPr/>
            <p:nvPr/>
          </p:nvSpPr>
          <p:spPr>
            <a:xfrm>
              <a:off x="4313525" y="577875"/>
              <a:ext cx="6100" cy="10375"/>
            </a:xfrm>
            <a:custGeom>
              <a:avLst/>
              <a:gdLst/>
              <a:ahLst/>
              <a:cxnLst/>
              <a:rect l="0" t="0" r="0" b="0"/>
              <a:pathLst>
                <a:path w="244" h="415" fill="none" extrusionOk="0">
                  <a:moveTo>
                    <a:pt x="0" y="414"/>
                  </a:moveTo>
                  <a:lnTo>
                    <a:pt x="24" y="365"/>
                  </a:lnTo>
                  <a:lnTo>
                    <a:pt x="146" y="195"/>
                  </a:lnTo>
                  <a:lnTo>
                    <a:pt x="244"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0" name="Shape 740"/>
            <p:cNvSpPr/>
            <p:nvPr/>
          </p:nvSpPr>
          <p:spPr>
            <a:xfrm>
              <a:off x="4326300" y="547425"/>
              <a:ext cx="2450" cy="12200"/>
            </a:xfrm>
            <a:custGeom>
              <a:avLst/>
              <a:gdLst/>
              <a:ahLst/>
              <a:cxnLst/>
              <a:rect l="0" t="0" r="0" b="0"/>
              <a:pathLst>
                <a:path w="98" h="488" fill="none" extrusionOk="0">
                  <a:moveTo>
                    <a:pt x="0" y="487"/>
                  </a:moveTo>
                  <a:lnTo>
                    <a:pt x="49" y="293"/>
                  </a:lnTo>
                  <a:lnTo>
                    <a:pt x="98"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1" name="Shape 741"/>
            <p:cNvSpPr/>
            <p:nvPr/>
          </p:nvSpPr>
          <p:spPr>
            <a:xfrm>
              <a:off x="4329350" y="515750"/>
              <a:ext cx="625" cy="12200"/>
            </a:xfrm>
            <a:custGeom>
              <a:avLst/>
              <a:gdLst/>
              <a:ahLst/>
              <a:cxnLst/>
              <a:rect l="0" t="0" r="0" b="0"/>
              <a:pathLst>
                <a:path w="25" h="488" fill="none" extrusionOk="0">
                  <a:moveTo>
                    <a:pt x="25" y="488"/>
                  </a:moveTo>
                  <a:lnTo>
                    <a:pt x="25" y="464"/>
                  </a:lnTo>
                  <a:lnTo>
                    <a:pt x="25" y="123"/>
                  </a:lnTo>
                  <a:lnTo>
                    <a:pt x="0"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2" name="Shape 742"/>
            <p:cNvSpPr/>
            <p:nvPr/>
          </p:nvSpPr>
          <p:spPr>
            <a:xfrm>
              <a:off x="4325075" y="488975"/>
              <a:ext cx="1250" cy="6100"/>
            </a:xfrm>
            <a:custGeom>
              <a:avLst/>
              <a:gdLst/>
              <a:ahLst/>
              <a:cxnLst/>
              <a:rect l="0" t="0" r="0" b="0"/>
              <a:pathLst>
                <a:path w="50" h="244" fill="none" extrusionOk="0">
                  <a:moveTo>
                    <a:pt x="49" y="244"/>
                  </a:moveTo>
                  <a:lnTo>
                    <a:pt x="49" y="244"/>
                  </a:lnTo>
                  <a:lnTo>
                    <a:pt x="1"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43" name="Shape 743"/>
          <p:cNvGrpSpPr/>
          <p:nvPr/>
        </p:nvGrpSpPr>
        <p:grpSpPr>
          <a:xfrm>
            <a:off x="4946429" y="601948"/>
            <a:ext cx="282601" cy="282601"/>
            <a:chOff x="6649150" y="309350"/>
            <a:chExt cx="395800" cy="395800"/>
          </a:xfrm>
        </p:grpSpPr>
        <p:sp>
          <p:nvSpPr>
            <p:cNvPr id="744" name="Shape 744"/>
            <p:cNvSpPr/>
            <p:nvPr/>
          </p:nvSpPr>
          <p:spPr>
            <a:xfrm>
              <a:off x="6649150" y="309350"/>
              <a:ext cx="395800" cy="395800"/>
            </a:xfrm>
            <a:custGeom>
              <a:avLst/>
              <a:gdLst/>
              <a:ahLst/>
              <a:cxnLst/>
              <a:rect l="0" t="0" r="0" b="0"/>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5" name="Shape 745"/>
            <p:cNvSpPr/>
            <p:nvPr/>
          </p:nvSpPr>
          <p:spPr>
            <a:xfrm>
              <a:off x="6673500" y="333700"/>
              <a:ext cx="347100" cy="347100"/>
            </a:xfrm>
            <a:custGeom>
              <a:avLst/>
              <a:gdLst/>
              <a:ahLst/>
              <a:cxnLst/>
              <a:rect l="0" t="0" r="0" b="0"/>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6" name="Shape 746"/>
            <p:cNvSpPr/>
            <p:nvPr/>
          </p:nvSpPr>
          <p:spPr>
            <a:xfrm>
              <a:off x="6848850" y="397625"/>
              <a:ext cx="54825" cy="169300"/>
            </a:xfrm>
            <a:custGeom>
              <a:avLst/>
              <a:gdLst/>
              <a:ahLst/>
              <a:cxnLst/>
              <a:rect l="0" t="0" r="0" b="0"/>
              <a:pathLst>
                <a:path w="2193" h="6772" fill="none" extrusionOk="0">
                  <a:moveTo>
                    <a:pt x="1" y="1"/>
                  </a:moveTo>
                  <a:lnTo>
                    <a:pt x="1" y="4580"/>
                  </a:lnTo>
                  <a:lnTo>
                    <a:pt x="2193" y="677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7" name="Shape 747"/>
            <p:cNvSpPr/>
            <p:nvPr/>
          </p:nvSpPr>
          <p:spPr>
            <a:xfrm>
              <a:off x="6847025" y="333700"/>
              <a:ext cx="25" cy="29250"/>
            </a:xfrm>
            <a:custGeom>
              <a:avLst/>
              <a:gdLst/>
              <a:ahLst/>
              <a:cxnLst/>
              <a:rect l="0" t="0" r="0" b="0"/>
              <a:pathLst>
                <a:path w="1" h="1170" fill="none" extrusionOk="0">
                  <a:moveTo>
                    <a:pt x="1" y="1170"/>
                  </a:moveTo>
                  <a:lnTo>
                    <a:pt x="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8" name="Shape 748"/>
            <p:cNvSpPr/>
            <p:nvPr/>
          </p:nvSpPr>
          <p:spPr>
            <a:xfrm>
              <a:off x="6760575" y="356850"/>
              <a:ext cx="25" cy="25"/>
            </a:xfrm>
            <a:custGeom>
              <a:avLst/>
              <a:gdLst/>
              <a:ahLst/>
              <a:cxnLst/>
              <a:rect l="0" t="0" r="0" b="0"/>
              <a:pathLst>
                <a:path w="1" h="1" fill="none" extrusionOk="0">
                  <a:moveTo>
                    <a:pt x="1" y="0"/>
                  </a:moveTo>
                  <a:lnTo>
                    <a:pt x="1"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9" name="Shape 749"/>
            <p:cNvSpPr/>
            <p:nvPr/>
          </p:nvSpPr>
          <p:spPr>
            <a:xfrm>
              <a:off x="6760575" y="356850"/>
              <a:ext cx="14025" cy="24975"/>
            </a:xfrm>
            <a:custGeom>
              <a:avLst/>
              <a:gdLst/>
              <a:ahLst/>
              <a:cxnLst/>
              <a:rect l="0" t="0" r="0" b="0"/>
              <a:pathLst>
                <a:path w="561" h="999" fill="none" extrusionOk="0">
                  <a:moveTo>
                    <a:pt x="1" y="0"/>
                  </a:moveTo>
                  <a:lnTo>
                    <a:pt x="561" y="99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0" name="Shape 750"/>
            <p:cNvSpPr/>
            <p:nvPr/>
          </p:nvSpPr>
          <p:spPr>
            <a:xfrm>
              <a:off x="6696650" y="420775"/>
              <a:ext cx="25" cy="25"/>
            </a:xfrm>
            <a:custGeom>
              <a:avLst/>
              <a:gdLst/>
              <a:ahLst/>
              <a:cxnLst/>
              <a:rect l="0" t="0" r="0" b="0"/>
              <a:pathLst>
                <a:path w="1" h="1" fill="none" extrusionOk="0">
                  <a:moveTo>
                    <a:pt x="0" y="0"/>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1" name="Shape 751"/>
            <p:cNvSpPr/>
            <p:nvPr/>
          </p:nvSpPr>
          <p:spPr>
            <a:xfrm>
              <a:off x="6696650" y="420775"/>
              <a:ext cx="24975" cy="14025"/>
            </a:xfrm>
            <a:custGeom>
              <a:avLst/>
              <a:gdLst/>
              <a:ahLst/>
              <a:cxnLst/>
              <a:rect l="0" t="0" r="0" b="0"/>
              <a:pathLst>
                <a:path w="999" h="561" fill="none" extrusionOk="0">
                  <a:moveTo>
                    <a:pt x="0" y="0"/>
                  </a:moveTo>
                  <a:lnTo>
                    <a:pt x="999" y="56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2" name="Shape 752"/>
            <p:cNvSpPr/>
            <p:nvPr/>
          </p:nvSpPr>
          <p:spPr>
            <a:xfrm>
              <a:off x="6673500" y="507225"/>
              <a:ext cx="29250" cy="25"/>
            </a:xfrm>
            <a:custGeom>
              <a:avLst/>
              <a:gdLst/>
              <a:ahLst/>
              <a:cxnLst/>
              <a:rect l="0" t="0" r="0" b="0"/>
              <a:pathLst>
                <a:path w="1170" h="1" fill="none" extrusionOk="0">
                  <a:moveTo>
                    <a:pt x="1" y="1"/>
                  </a:moveTo>
                  <a:lnTo>
                    <a:pt x="1170"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3" name="Shape 753"/>
            <p:cNvSpPr/>
            <p:nvPr/>
          </p:nvSpPr>
          <p:spPr>
            <a:xfrm>
              <a:off x="6696650" y="593700"/>
              <a:ext cx="25" cy="25"/>
            </a:xfrm>
            <a:custGeom>
              <a:avLst/>
              <a:gdLst/>
              <a:ahLst/>
              <a:cxnLst/>
              <a:rect l="0" t="0" r="0" b="0"/>
              <a:pathLst>
                <a:path w="1" h="1" fill="none" extrusionOk="0">
                  <a:moveTo>
                    <a:pt x="0" y="0"/>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4" name="Shape 754"/>
            <p:cNvSpPr/>
            <p:nvPr/>
          </p:nvSpPr>
          <p:spPr>
            <a:xfrm>
              <a:off x="6696650" y="579700"/>
              <a:ext cx="24975" cy="14025"/>
            </a:xfrm>
            <a:custGeom>
              <a:avLst/>
              <a:gdLst/>
              <a:ahLst/>
              <a:cxnLst/>
              <a:rect l="0" t="0" r="0" b="0"/>
              <a:pathLst>
                <a:path w="999" h="561" fill="none" extrusionOk="0">
                  <a:moveTo>
                    <a:pt x="0" y="560"/>
                  </a:moveTo>
                  <a:lnTo>
                    <a:pt x="999"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5" name="Shape 755"/>
            <p:cNvSpPr/>
            <p:nvPr/>
          </p:nvSpPr>
          <p:spPr>
            <a:xfrm>
              <a:off x="6760575" y="632675"/>
              <a:ext cx="14025" cy="24975"/>
            </a:xfrm>
            <a:custGeom>
              <a:avLst/>
              <a:gdLst/>
              <a:ahLst/>
              <a:cxnLst/>
              <a:rect l="0" t="0" r="0" b="0"/>
              <a:pathLst>
                <a:path w="561" h="999" fill="none" extrusionOk="0">
                  <a:moveTo>
                    <a:pt x="1" y="999"/>
                  </a:moveTo>
                  <a:lnTo>
                    <a:pt x="561"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6" name="Shape 756"/>
            <p:cNvSpPr/>
            <p:nvPr/>
          </p:nvSpPr>
          <p:spPr>
            <a:xfrm>
              <a:off x="6760575" y="657625"/>
              <a:ext cx="25" cy="25"/>
            </a:xfrm>
            <a:custGeom>
              <a:avLst/>
              <a:gdLst/>
              <a:ahLst/>
              <a:cxnLst/>
              <a:rect l="0" t="0" r="0" b="0"/>
              <a:pathLst>
                <a:path w="1" h="1" fill="none" extrusionOk="0">
                  <a:moveTo>
                    <a:pt x="1" y="1"/>
                  </a:moveTo>
                  <a:lnTo>
                    <a:pt x="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7" name="Shape 757"/>
            <p:cNvSpPr/>
            <p:nvPr/>
          </p:nvSpPr>
          <p:spPr>
            <a:xfrm>
              <a:off x="6847025" y="651550"/>
              <a:ext cx="25" cy="29250"/>
            </a:xfrm>
            <a:custGeom>
              <a:avLst/>
              <a:gdLst/>
              <a:ahLst/>
              <a:cxnLst/>
              <a:rect l="0" t="0" r="0" b="0"/>
              <a:pathLst>
                <a:path w="1" h="1170" fill="none" extrusionOk="0">
                  <a:moveTo>
                    <a:pt x="1" y="0"/>
                  </a:moveTo>
                  <a:lnTo>
                    <a:pt x="1" y="116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8" name="Shape 758"/>
            <p:cNvSpPr/>
            <p:nvPr/>
          </p:nvSpPr>
          <p:spPr>
            <a:xfrm>
              <a:off x="6919500" y="632675"/>
              <a:ext cx="14025" cy="24975"/>
            </a:xfrm>
            <a:custGeom>
              <a:avLst/>
              <a:gdLst/>
              <a:ahLst/>
              <a:cxnLst/>
              <a:rect l="0" t="0" r="0" b="0"/>
              <a:pathLst>
                <a:path w="561" h="999" fill="none" extrusionOk="0">
                  <a:moveTo>
                    <a:pt x="560" y="999"/>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9" name="Shape 759"/>
            <p:cNvSpPr/>
            <p:nvPr/>
          </p:nvSpPr>
          <p:spPr>
            <a:xfrm>
              <a:off x="6933500" y="657625"/>
              <a:ext cx="25" cy="25"/>
            </a:xfrm>
            <a:custGeom>
              <a:avLst/>
              <a:gdLst/>
              <a:ahLst/>
              <a:cxnLst/>
              <a:rect l="0" t="0" r="0" b="0"/>
              <a:pathLst>
                <a:path w="1" h="1" fill="none" extrusionOk="0">
                  <a:moveTo>
                    <a:pt x="0" y="1"/>
                  </a:moveTo>
                  <a:lnTo>
                    <a:pt x="0"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0" name="Shape 760"/>
            <p:cNvSpPr/>
            <p:nvPr/>
          </p:nvSpPr>
          <p:spPr>
            <a:xfrm>
              <a:off x="6972475" y="579700"/>
              <a:ext cx="24975" cy="14025"/>
            </a:xfrm>
            <a:custGeom>
              <a:avLst/>
              <a:gdLst/>
              <a:ahLst/>
              <a:cxnLst/>
              <a:rect l="0" t="0" r="0" b="0"/>
              <a:pathLst>
                <a:path w="999" h="561" fill="none" extrusionOk="0">
                  <a:moveTo>
                    <a:pt x="999" y="560"/>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1" name="Shape 761"/>
            <p:cNvSpPr/>
            <p:nvPr/>
          </p:nvSpPr>
          <p:spPr>
            <a:xfrm>
              <a:off x="6997425" y="593700"/>
              <a:ext cx="25" cy="25"/>
            </a:xfrm>
            <a:custGeom>
              <a:avLst/>
              <a:gdLst/>
              <a:ahLst/>
              <a:cxnLst/>
              <a:rect l="0" t="0" r="0" b="0"/>
              <a:pathLst>
                <a:path w="1" h="1" fill="none" extrusionOk="0">
                  <a:moveTo>
                    <a:pt x="1" y="0"/>
                  </a:moveTo>
                  <a:lnTo>
                    <a:pt x="1"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2" name="Shape 762"/>
            <p:cNvSpPr/>
            <p:nvPr/>
          </p:nvSpPr>
          <p:spPr>
            <a:xfrm>
              <a:off x="6991350" y="507225"/>
              <a:ext cx="29250" cy="25"/>
            </a:xfrm>
            <a:custGeom>
              <a:avLst/>
              <a:gdLst/>
              <a:ahLst/>
              <a:cxnLst/>
              <a:rect l="0" t="0" r="0" b="0"/>
              <a:pathLst>
                <a:path w="1170" h="1" fill="none" extrusionOk="0">
                  <a:moveTo>
                    <a:pt x="1169" y="1"/>
                  </a:moveTo>
                  <a:lnTo>
                    <a:pt x="0"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3" name="Shape 763"/>
            <p:cNvSpPr/>
            <p:nvPr/>
          </p:nvSpPr>
          <p:spPr>
            <a:xfrm>
              <a:off x="6972475" y="420775"/>
              <a:ext cx="24975" cy="14025"/>
            </a:xfrm>
            <a:custGeom>
              <a:avLst/>
              <a:gdLst/>
              <a:ahLst/>
              <a:cxnLst/>
              <a:rect l="0" t="0" r="0" b="0"/>
              <a:pathLst>
                <a:path w="999" h="561" fill="none" extrusionOk="0">
                  <a:moveTo>
                    <a:pt x="0" y="561"/>
                  </a:moveTo>
                  <a:lnTo>
                    <a:pt x="999"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4" name="Shape 764"/>
            <p:cNvSpPr/>
            <p:nvPr/>
          </p:nvSpPr>
          <p:spPr>
            <a:xfrm>
              <a:off x="6997425" y="420775"/>
              <a:ext cx="25" cy="25"/>
            </a:xfrm>
            <a:custGeom>
              <a:avLst/>
              <a:gdLst/>
              <a:ahLst/>
              <a:cxnLst/>
              <a:rect l="0" t="0" r="0" b="0"/>
              <a:pathLst>
                <a:path w="1" h="1" fill="none" extrusionOk="0">
                  <a:moveTo>
                    <a:pt x="1" y="0"/>
                  </a:moveTo>
                  <a:lnTo>
                    <a:pt x="1"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5" name="Shape 765"/>
            <p:cNvSpPr/>
            <p:nvPr/>
          </p:nvSpPr>
          <p:spPr>
            <a:xfrm>
              <a:off x="6919500" y="356850"/>
              <a:ext cx="14025" cy="24975"/>
            </a:xfrm>
            <a:custGeom>
              <a:avLst/>
              <a:gdLst/>
              <a:ahLst/>
              <a:cxnLst/>
              <a:rect l="0" t="0" r="0" b="0"/>
              <a:pathLst>
                <a:path w="561" h="999" fill="none" extrusionOk="0">
                  <a:moveTo>
                    <a:pt x="560" y="0"/>
                  </a:moveTo>
                  <a:lnTo>
                    <a:pt x="0" y="99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6" name="Shape 766"/>
            <p:cNvSpPr/>
            <p:nvPr/>
          </p:nvSpPr>
          <p:spPr>
            <a:xfrm>
              <a:off x="6933500" y="356850"/>
              <a:ext cx="25" cy="25"/>
            </a:xfrm>
            <a:custGeom>
              <a:avLst/>
              <a:gdLst/>
              <a:ahLst/>
              <a:cxnLst/>
              <a:rect l="0" t="0" r="0" b="0"/>
              <a:pathLst>
                <a:path w="1" h="1" fill="none" extrusionOk="0">
                  <a:moveTo>
                    <a:pt x="0" y="0"/>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67" name="Shape 767"/>
          <p:cNvGrpSpPr/>
          <p:nvPr/>
        </p:nvGrpSpPr>
        <p:grpSpPr>
          <a:xfrm>
            <a:off x="4464300" y="608464"/>
            <a:ext cx="286956" cy="271730"/>
            <a:chOff x="5973900" y="318475"/>
            <a:chExt cx="401900" cy="380575"/>
          </a:xfrm>
        </p:grpSpPr>
        <p:sp>
          <p:nvSpPr>
            <p:cNvPr id="768" name="Shape 768"/>
            <p:cNvSpPr/>
            <p:nvPr/>
          </p:nvSpPr>
          <p:spPr>
            <a:xfrm>
              <a:off x="5973900" y="337975"/>
              <a:ext cx="401900" cy="67000"/>
            </a:xfrm>
            <a:custGeom>
              <a:avLst/>
              <a:gdLst/>
              <a:ahLst/>
              <a:cxnLst/>
              <a:rect l="0" t="0" r="0" b="0"/>
              <a:pathLst>
                <a:path w="16076" h="2680" fill="none" extrusionOk="0">
                  <a:moveTo>
                    <a:pt x="16075" y="2679"/>
                  </a:moveTo>
                  <a:lnTo>
                    <a:pt x="16075" y="0"/>
                  </a:lnTo>
                  <a:lnTo>
                    <a:pt x="1" y="0"/>
                  </a:lnTo>
                  <a:lnTo>
                    <a:pt x="1" y="267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9" name="Shape 769"/>
            <p:cNvSpPr/>
            <p:nvPr/>
          </p:nvSpPr>
          <p:spPr>
            <a:xfrm>
              <a:off x="6024450"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0" name="Shape 770"/>
            <p:cNvSpPr/>
            <p:nvPr/>
          </p:nvSpPr>
          <p:spPr>
            <a:xfrm>
              <a:off x="6280175"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1" name="Shape 771"/>
            <p:cNvSpPr/>
            <p:nvPr/>
          </p:nvSpPr>
          <p:spPr>
            <a:xfrm>
              <a:off x="5973900" y="667375"/>
              <a:ext cx="401900" cy="31675"/>
            </a:xfrm>
            <a:custGeom>
              <a:avLst/>
              <a:gdLst/>
              <a:ahLst/>
              <a:cxnLst/>
              <a:rect l="0" t="0" r="0" b="0"/>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2" name="Shape 772"/>
            <p:cNvSpPr/>
            <p:nvPr/>
          </p:nvSpPr>
          <p:spPr>
            <a:xfrm>
              <a:off x="6302700"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3" name="Shape 773"/>
            <p:cNvSpPr/>
            <p:nvPr/>
          </p:nvSpPr>
          <p:spPr>
            <a:xfrm>
              <a:off x="6046975"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4" name="Shape 774"/>
            <p:cNvSpPr/>
            <p:nvPr/>
          </p:nvSpPr>
          <p:spPr>
            <a:xfrm>
              <a:off x="5973900" y="407375"/>
              <a:ext cx="401900" cy="272200"/>
            </a:xfrm>
            <a:custGeom>
              <a:avLst/>
              <a:gdLst/>
              <a:ahLst/>
              <a:cxnLst/>
              <a:rect l="0" t="0" r="0" b="0"/>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5" name="Shape 775"/>
            <p:cNvSpPr/>
            <p:nvPr/>
          </p:nvSpPr>
          <p:spPr>
            <a:xfrm>
              <a:off x="6024450" y="456100"/>
              <a:ext cx="300800" cy="175375"/>
            </a:xfrm>
            <a:custGeom>
              <a:avLst/>
              <a:gdLst/>
              <a:ahLst/>
              <a:cxnLst/>
              <a:rect l="0" t="0" r="0" b="0"/>
              <a:pathLst>
                <a:path w="12032" h="7015" fill="none" extrusionOk="0">
                  <a:moveTo>
                    <a:pt x="0" y="0"/>
                  </a:moveTo>
                  <a:lnTo>
                    <a:pt x="12032" y="0"/>
                  </a:lnTo>
                  <a:lnTo>
                    <a:pt x="12032" y="7014"/>
                  </a:lnTo>
                  <a:lnTo>
                    <a:pt x="0" y="7014"/>
                  </a:lnTo>
                  <a:lnTo>
                    <a:pt x="0" y="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6" name="Shape 776"/>
            <p:cNvSpPr/>
            <p:nvPr/>
          </p:nvSpPr>
          <p:spPr>
            <a:xfrm>
              <a:off x="6024450" y="573000"/>
              <a:ext cx="300800" cy="25"/>
            </a:xfrm>
            <a:custGeom>
              <a:avLst/>
              <a:gdLst/>
              <a:ahLst/>
              <a:cxnLst/>
              <a:rect l="0" t="0" r="0" b="0"/>
              <a:pathLst>
                <a:path w="12032" h="1" fill="none" extrusionOk="0">
                  <a:moveTo>
                    <a:pt x="0" y="0"/>
                  </a:moveTo>
                  <a:lnTo>
                    <a:pt x="12032"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7" name="Shape 777"/>
            <p:cNvSpPr/>
            <p:nvPr/>
          </p:nvSpPr>
          <p:spPr>
            <a:xfrm>
              <a:off x="6024450" y="514550"/>
              <a:ext cx="300800" cy="25"/>
            </a:xfrm>
            <a:custGeom>
              <a:avLst/>
              <a:gdLst/>
              <a:ahLst/>
              <a:cxnLst/>
              <a:rect l="0" t="0" r="0" b="0"/>
              <a:pathLst>
                <a:path w="12032" h="1" fill="none" extrusionOk="0">
                  <a:moveTo>
                    <a:pt x="0" y="0"/>
                  </a:moveTo>
                  <a:lnTo>
                    <a:pt x="12032"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8" name="Shape 778"/>
            <p:cNvSpPr/>
            <p:nvPr/>
          </p:nvSpPr>
          <p:spPr>
            <a:xfrm>
              <a:off x="6264950" y="456100"/>
              <a:ext cx="25" cy="175375"/>
            </a:xfrm>
            <a:custGeom>
              <a:avLst/>
              <a:gdLst/>
              <a:ahLst/>
              <a:cxnLst/>
              <a:rect l="0" t="0" r="0" b="0"/>
              <a:pathLst>
                <a:path w="1" h="7015" fill="none" extrusionOk="0">
                  <a:moveTo>
                    <a:pt x="1" y="0"/>
                  </a:moveTo>
                  <a:lnTo>
                    <a:pt x="1" y="701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9" name="Shape 779"/>
            <p:cNvSpPr/>
            <p:nvPr/>
          </p:nvSpPr>
          <p:spPr>
            <a:xfrm>
              <a:off x="6204675" y="456100"/>
              <a:ext cx="25" cy="175375"/>
            </a:xfrm>
            <a:custGeom>
              <a:avLst/>
              <a:gdLst/>
              <a:ahLst/>
              <a:cxnLst/>
              <a:rect l="0" t="0" r="0" b="0"/>
              <a:pathLst>
                <a:path w="1" h="7015" fill="none" extrusionOk="0">
                  <a:moveTo>
                    <a:pt x="0" y="0"/>
                  </a:moveTo>
                  <a:lnTo>
                    <a:pt x="0" y="701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0" name="Shape 780"/>
            <p:cNvSpPr/>
            <p:nvPr/>
          </p:nvSpPr>
          <p:spPr>
            <a:xfrm>
              <a:off x="6145000" y="456100"/>
              <a:ext cx="25" cy="175375"/>
            </a:xfrm>
            <a:custGeom>
              <a:avLst/>
              <a:gdLst/>
              <a:ahLst/>
              <a:cxnLst/>
              <a:rect l="0" t="0" r="0" b="0"/>
              <a:pathLst>
                <a:path w="1" h="7015" fill="none" extrusionOk="0">
                  <a:moveTo>
                    <a:pt x="1" y="0"/>
                  </a:moveTo>
                  <a:lnTo>
                    <a:pt x="1" y="701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1" name="Shape 781"/>
            <p:cNvSpPr/>
            <p:nvPr/>
          </p:nvSpPr>
          <p:spPr>
            <a:xfrm>
              <a:off x="6084725" y="456100"/>
              <a:ext cx="25" cy="175375"/>
            </a:xfrm>
            <a:custGeom>
              <a:avLst/>
              <a:gdLst/>
              <a:ahLst/>
              <a:cxnLst/>
              <a:rect l="0" t="0" r="0" b="0"/>
              <a:pathLst>
                <a:path w="1" h="7015" fill="none" extrusionOk="0">
                  <a:moveTo>
                    <a:pt x="1" y="0"/>
                  </a:moveTo>
                  <a:lnTo>
                    <a:pt x="1" y="701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82" name="Shape 782"/>
          <p:cNvGrpSpPr/>
          <p:nvPr/>
        </p:nvGrpSpPr>
        <p:grpSpPr>
          <a:xfrm>
            <a:off x="1104680" y="1044503"/>
            <a:ext cx="291276" cy="355197"/>
            <a:chOff x="1268550" y="929175"/>
            <a:chExt cx="407950" cy="497475"/>
          </a:xfrm>
        </p:grpSpPr>
        <p:sp>
          <p:nvSpPr>
            <p:cNvPr id="783" name="Shape 783"/>
            <p:cNvSpPr/>
            <p:nvPr/>
          </p:nvSpPr>
          <p:spPr>
            <a:xfrm>
              <a:off x="1268550" y="953550"/>
              <a:ext cx="387250" cy="473100"/>
            </a:xfrm>
            <a:custGeom>
              <a:avLst/>
              <a:gdLst/>
              <a:ahLst/>
              <a:cxnLst/>
              <a:rect l="0" t="0" r="0" b="0"/>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4" name="Shape 784"/>
            <p:cNvSpPr/>
            <p:nvPr/>
          </p:nvSpPr>
          <p:spPr>
            <a:xfrm>
              <a:off x="1298975" y="929175"/>
              <a:ext cx="377525" cy="462775"/>
            </a:xfrm>
            <a:custGeom>
              <a:avLst/>
              <a:gdLst/>
              <a:ahLst/>
              <a:cxnLst/>
              <a:rect l="0" t="0" r="0" b="0"/>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5" name="Shape 785"/>
            <p:cNvSpPr/>
            <p:nvPr/>
          </p:nvSpPr>
          <p:spPr>
            <a:xfrm>
              <a:off x="15924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86" name="Shape 786"/>
          <p:cNvGrpSpPr/>
          <p:nvPr/>
        </p:nvGrpSpPr>
        <p:grpSpPr>
          <a:xfrm>
            <a:off x="4915566" y="1057980"/>
            <a:ext cx="344326" cy="330421"/>
            <a:chOff x="6605925" y="948050"/>
            <a:chExt cx="482250" cy="462775"/>
          </a:xfrm>
        </p:grpSpPr>
        <p:sp>
          <p:nvSpPr>
            <p:cNvPr id="787" name="Shape 787"/>
            <p:cNvSpPr/>
            <p:nvPr/>
          </p:nvSpPr>
          <p:spPr>
            <a:xfrm>
              <a:off x="6847025" y="1209875"/>
              <a:ext cx="60325" cy="200950"/>
            </a:xfrm>
            <a:custGeom>
              <a:avLst/>
              <a:gdLst/>
              <a:ahLst/>
              <a:cxnLst/>
              <a:rect l="0" t="0" r="0" b="0"/>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8" name="Shape 788"/>
            <p:cNvSpPr/>
            <p:nvPr/>
          </p:nvSpPr>
          <p:spPr>
            <a:xfrm>
              <a:off x="6605925" y="971800"/>
              <a:ext cx="482250" cy="228350"/>
            </a:xfrm>
            <a:custGeom>
              <a:avLst/>
              <a:gdLst/>
              <a:ahLst/>
              <a:cxnLst/>
              <a:rect l="0" t="0" r="0" b="0"/>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9" name="Shape 789"/>
            <p:cNvSpPr/>
            <p:nvPr/>
          </p:nvSpPr>
          <p:spPr>
            <a:xfrm>
              <a:off x="6847025" y="948050"/>
              <a:ext cx="25" cy="23775"/>
            </a:xfrm>
            <a:custGeom>
              <a:avLst/>
              <a:gdLst/>
              <a:ahLst/>
              <a:cxnLst/>
              <a:rect l="0" t="0" r="0" b="0"/>
              <a:pathLst>
                <a:path w="1" h="951" fill="none" extrusionOk="0">
                  <a:moveTo>
                    <a:pt x="1" y="951"/>
                  </a:moveTo>
                  <a:lnTo>
                    <a:pt x="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0" name="Shape 790"/>
            <p:cNvSpPr/>
            <p:nvPr/>
          </p:nvSpPr>
          <p:spPr>
            <a:xfrm>
              <a:off x="6847025" y="1001025"/>
              <a:ext cx="25" cy="183900"/>
            </a:xfrm>
            <a:custGeom>
              <a:avLst/>
              <a:gdLst/>
              <a:ahLst/>
              <a:cxnLst/>
              <a:rect l="0" t="0" r="0" b="0"/>
              <a:pathLst>
                <a:path w="1" h="7356" fill="none" extrusionOk="0">
                  <a:moveTo>
                    <a:pt x="1" y="1"/>
                  </a:moveTo>
                  <a:lnTo>
                    <a:pt x="1" y="7356"/>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1" name="Shape 791"/>
            <p:cNvSpPr/>
            <p:nvPr/>
          </p:nvSpPr>
          <p:spPr>
            <a:xfrm>
              <a:off x="6872000" y="994325"/>
              <a:ext cx="85275" cy="190600"/>
            </a:xfrm>
            <a:custGeom>
              <a:avLst/>
              <a:gdLst/>
              <a:ahLst/>
              <a:cxnLst/>
              <a:rect l="0" t="0" r="0" b="0"/>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2" name="Shape 792"/>
            <p:cNvSpPr/>
            <p:nvPr/>
          </p:nvSpPr>
          <p:spPr>
            <a:xfrm>
              <a:off x="6736825" y="994325"/>
              <a:ext cx="85275" cy="190600"/>
            </a:xfrm>
            <a:custGeom>
              <a:avLst/>
              <a:gdLst/>
              <a:ahLst/>
              <a:cxnLst/>
              <a:rect l="0" t="0" r="0" b="0"/>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93" name="Shape 793"/>
          <p:cNvGrpSpPr/>
          <p:nvPr/>
        </p:nvGrpSpPr>
        <p:grpSpPr>
          <a:xfrm>
            <a:off x="4995998" y="2036571"/>
            <a:ext cx="183462" cy="290865"/>
            <a:chOff x="6718575" y="2318625"/>
            <a:chExt cx="256950" cy="407375"/>
          </a:xfrm>
        </p:grpSpPr>
        <p:sp>
          <p:nvSpPr>
            <p:cNvPr id="794" name="Shape 794"/>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5" name="Shape 795"/>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6" name="Shape 796"/>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7" name="Shape 797"/>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8" name="Shape 798"/>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9" name="Shape 799"/>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0" name="Shape 800"/>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1" name="Shape 801"/>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02" name="Shape 802"/>
          <p:cNvGrpSpPr/>
          <p:nvPr/>
        </p:nvGrpSpPr>
        <p:grpSpPr>
          <a:xfrm>
            <a:off x="2533644" y="2569125"/>
            <a:ext cx="308680" cy="187835"/>
            <a:chOff x="3269900" y="3064500"/>
            <a:chExt cx="432325" cy="263075"/>
          </a:xfrm>
        </p:grpSpPr>
        <p:sp>
          <p:nvSpPr>
            <p:cNvPr id="803" name="Shape 803"/>
            <p:cNvSpPr/>
            <p:nvPr/>
          </p:nvSpPr>
          <p:spPr>
            <a:xfrm>
              <a:off x="3269900" y="3064500"/>
              <a:ext cx="432325" cy="263075"/>
            </a:xfrm>
            <a:custGeom>
              <a:avLst/>
              <a:gdLst/>
              <a:ahLst/>
              <a:cxnLst/>
              <a:rect l="0" t="0" r="0" b="0"/>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4" name="Shape 804"/>
            <p:cNvSpPr/>
            <p:nvPr/>
          </p:nvSpPr>
          <p:spPr>
            <a:xfrm>
              <a:off x="3445875" y="3155825"/>
              <a:ext cx="80400" cy="80400"/>
            </a:xfrm>
            <a:custGeom>
              <a:avLst/>
              <a:gdLst/>
              <a:ahLst/>
              <a:cxnLst/>
              <a:rect l="0" t="0" r="0" b="0"/>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5" name="Shape 805"/>
            <p:cNvSpPr/>
            <p:nvPr/>
          </p:nvSpPr>
          <p:spPr>
            <a:xfrm>
              <a:off x="3381925" y="3091900"/>
              <a:ext cx="208275" cy="208275"/>
            </a:xfrm>
            <a:custGeom>
              <a:avLst/>
              <a:gdLst/>
              <a:ahLst/>
              <a:cxnLst/>
              <a:rect l="0" t="0" r="0" b="0"/>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06" name="Shape 806"/>
          <p:cNvGrpSpPr/>
          <p:nvPr/>
        </p:nvGrpSpPr>
        <p:grpSpPr>
          <a:xfrm>
            <a:off x="4975114" y="2511738"/>
            <a:ext cx="225213" cy="316516"/>
            <a:chOff x="6689325" y="2984125"/>
            <a:chExt cx="315425" cy="443300"/>
          </a:xfrm>
        </p:grpSpPr>
        <p:sp>
          <p:nvSpPr>
            <p:cNvPr id="807" name="Shape 807"/>
            <p:cNvSpPr/>
            <p:nvPr/>
          </p:nvSpPr>
          <p:spPr>
            <a:xfrm>
              <a:off x="6689325" y="2984125"/>
              <a:ext cx="315425" cy="77975"/>
            </a:xfrm>
            <a:custGeom>
              <a:avLst/>
              <a:gdLst/>
              <a:ahLst/>
              <a:cxnLst/>
              <a:rect l="0" t="0" r="0" b="0"/>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8" name="Shape 808"/>
            <p:cNvSpPr/>
            <p:nvPr/>
          </p:nvSpPr>
          <p:spPr>
            <a:xfrm>
              <a:off x="6702125" y="3069375"/>
              <a:ext cx="289850" cy="358050"/>
            </a:xfrm>
            <a:custGeom>
              <a:avLst/>
              <a:gdLst/>
              <a:ahLst/>
              <a:cxnLst/>
              <a:rect l="0" t="0" r="0" b="0"/>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9" name="Shape 809"/>
            <p:cNvSpPr/>
            <p:nvPr/>
          </p:nvSpPr>
          <p:spPr>
            <a:xfrm>
              <a:off x="6761175" y="3117475"/>
              <a:ext cx="25" cy="261850"/>
            </a:xfrm>
            <a:custGeom>
              <a:avLst/>
              <a:gdLst/>
              <a:ahLst/>
              <a:cxnLst/>
              <a:rect l="0" t="0" r="0" b="0"/>
              <a:pathLst>
                <a:path w="1" h="10474" fill="none" extrusionOk="0">
                  <a:moveTo>
                    <a:pt x="1" y="10473"/>
                  </a:moveTo>
                  <a:lnTo>
                    <a:pt x="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0" name="Shape 810"/>
            <p:cNvSpPr/>
            <p:nvPr/>
          </p:nvSpPr>
          <p:spPr>
            <a:xfrm>
              <a:off x="6847025" y="3117475"/>
              <a:ext cx="25" cy="261850"/>
            </a:xfrm>
            <a:custGeom>
              <a:avLst/>
              <a:gdLst/>
              <a:ahLst/>
              <a:cxnLst/>
              <a:rect l="0" t="0" r="0" b="0"/>
              <a:pathLst>
                <a:path w="1" h="10474" fill="none" extrusionOk="0">
                  <a:moveTo>
                    <a:pt x="1" y="1"/>
                  </a:moveTo>
                  <a:lnTo>
                    <a:pt x="1" y="1047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1" name="Shape 811"/>
            <p:cNvSpPr/>
            <p:nvPr/>
          </p:nvSpPr>
          <p:spPr>
            <a:xfrm>
              <a:off x="6932875" y="3117475"/>
              <a:ext cx="25" cy="261850"/>
            </a:xfrm>
            <a:custGeom>
              <a:avLst/>
              <a:gdLst/>
              <a:ahLst/>
              <a:cxnLst/>
              <a:rect l="0" t="0" r="0" b="0"/>
              <a:pathLst>
                <a:path w="1" h="10474" fill="none" extrusionOk="0">
                  <a:moveTo>
                    <a:pt x="1" y="1"/>
                  </a:moveTo>
                  <a:lnTo>
                    <a:pt x="1" y="1047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12" name="Shape 812"/>
          <p:cNvGrpSpPr/>
          <p:nvPr/>
        </p:nvGrpSpPr>
        <p:grpSpPr>
          <a:xfrm>
            <a:off x="1618528" y="3441651"/>
            <a:ext cx="217823" cy="352144"/>
            <a:chOff x="1988225" y="4286525"/>
            <a:chExt cx="305075" cy="493200"/>
          </a:xfrm>
        </p:grpSpPr>
        <p:sp>
          <p:nvSpPr>
            <p:cNvPr id="813" name="Shape 813"/>
            <p:cNvSpPr/>
            <p:nvPr/>
          </p:nvSpPr>
          <p:spPr>
            <a:xfrm>
              <a:off x="2178800" y="4519725"/>
              <a:ext cx="114500" cy="114475"/>
            </a:xfrm>
            <a:custGeom>
              <a:avLst/>
              <a:gdLst/>
              <a:ahLst/>
              <a:cxnLst/>
              <a:rect l="0" t="0" r="0" b="0"/>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4" name="Shape 814"/>
            <p:cNvSpPr/>
            <p:nvPr/>
          </p:nvSpPr>
          <p:spPr>
            <a:xfrm>
              <a:off x="1988225" y="4539200"/>
              <a:ext cx="156500" cy="156500"/>
            </a:xfrm>
            <a:custGeom>
              <a:avLst/>
              <a:gdLst/>
              <a:ahLst/>
              <a:cxnLst/>
              <a:rect l="0" t="0" r="0" b="0"/>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5" name="Shape 815"/>
            <p:cNvSpPr/>
            <p:nvPr/>
          </p:nvSpPr>
          <p:spPr>
            <a:xfrm>
              <a:off x="2042425" y="4286525"/>
              <a:ext cx="239300" cy="236250"/>
            </a:xfrm>
            <a:custGeom>
              <a:avLst/>
              <a:gdLst/>
              <a:ahLst/>
              <a:cxnLst/>
              <a:rect l="0" t="0" r="0" b="0"/>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6" name="Shape 816"/>
            <p:cNvSpPr/>
            <p:nvPr/>
          </p:nvSpPr>
          <p:spPr>
            <a:xfrm>
              <a:off x="2161750" y="4522750"/>
              <a:ext cx="25" cy="256975"/>
            </a:xfrm>
            <a:custGeom>
              <a:avLst/>
              <a:gdLst/>
              <a:ahLst/>
              <a:cxnLst/>
              <a:rect l="0" t="0" r="0" b="0"/>
              <a:pathLst>
                <a:path w="1" h="10279" fill="none" extrusionOk="0">
                  <a:moveTo>
                    <a:pt x="1" y="10279"/>
                  </a:moveTo>
                  <a:lnTo>
                    <a:pt x="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7" name="Shape 817"/>
            <p:cNvSpPr/>
            <p:nvPr/>
          </p:nvSpPr>
          <p:spPr>
            <a:xfrm>
              <a:off x="2133750" y="4377850"/>
              <a:ext cx="56050" cy="56025"/>
            </a:xfrm>
            <a:custGeom>
              <a:avLst/>
              <a:gdLst/>
              <a:ahLst/>
              <a:cxnLst/>
              <a:rect l="0" t="0" r="0" b="0"/>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8" name="Shape 818"/>
            <p:cNvSpPr/>
            <p:nvPr/>
          </p:nvSpPr>
          <p:spPr>
            <a:xfrm>
              <a:off x="2038150" y="4589125"/>
              <a:ext cx="87100" cy="87100"/>
            </a:xfrm>
            <a:custGeom>
              <a:avLst/>
              <a:gdLst/>
              <a:ahLst/>
              <a:cxnLst/>
              <a:rect l="0" t="0" r="0" b="0"/>
              <a:pathLst>
                <a:path w="3484" h="3484" fill="none" extrusionOk="0">
                  <a:moveTo>
                    <a:pt x="1" y="0"/>
                  </a:moveTo>
                  <a:lnTo>
                    <a:pt x="3483" y="348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9" name="Shape 819"/>
            <p:cNvSpPr/>
            <p:nvPr/>
          </p:nvSpPr>
          <p:spPr>
            <a:xfrm>
              <a:off x="2194025" y="4564150"/>
              <a:ext cx="54825" cy="54825"/>
            </a:xfrm>
            <a:custGeom>
              <a:avLst/>
              <a:gdLst/>
              <a:ahLst/>
              <a:cxnLst/>
              <a:rect l="0" t="0" r="0" b="0"/>
              <a:pathLst>
                <a:path w="2193" h="2193" fill="none" extrusionOk="0">
                  <a:moveTo>
                    <a:pt x="2192" y="1"/>
                  </a:moveTo>
                  <a:lnTo>
                    <a:pt x="1" y="219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20" name="Shape 820"/>
          <p:cNvGrpSpPr/>
          <p:nvPr/>
        </p:nvGrpSpPr>
        <p:grpSpPr>
          <a:xfrm>
            <a:off x="2080647" y="3466427"/>
            <a:ext cx="263037" cy="333027"/>
            <a:chOff x="2635450" y="4321225"/>
            <a:chExt cx="368400" cy="466425"/>
          </a:xfrm>
        </p:grpSpPr>
        <p:sp>
          <p:nvSpPr>
            <p:cNvPr id="821" name="Shape 821"/>
            <p:cNvSpPr/>
            <p:nvPr/>
          </p:nvSpPr>
          <p:spPr>
            <a:xfrm>
              <a:off x="2635450" y="4653050"/>
              <a:ext cx="368400" cy="134600"/>
            </a:xfrm>
            <a:custGeom>
              <a:avLst/>
              <a:gdLst/>
              <a:ahLst/>
              <a:cxnLst/>
              <a:rect l="0" t="0" r="0" b="0"/>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2" name="Shape 822"/>
            <p:cNvSpPr/>
            <p:nvPr/>
          </p:nvSpPr>
          <p:spPr>
            <a:xfrm>
              <a:off x="2819350" y="4321225"/>
              <a:ext cx="25" cy="347075"/>
            </a:xfrm>
            <a:custGeom>
              <a:avLst/>
              <a:gdLst/>
              <a:ahLst/>
              <a:cxnLst/>
              <a:rect l="0" t="0" r="0" b="0"/>
              <a:pathLst>
                <a:path w="1" h="13883" fill="none" extrusionOk="0">
                  <a:moveTo>
                    <a:pt x="0" y="13883"/>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3" name="Shape 823"/>
            <p:cNvSpPr/>
            <p:nvPr/>
          </p:nvSpPr>
          <p:spPr>
            <a:xfrm>
              <a:off x="2835175" y="4328525"/>
              <a:ext cx="114475" cy="114500"/>
            </a:xfrm>
            <a:custGeom>
              <a:avLst/>
              <a:gdLst/>
              <a:ahLst/>
              <a:cxnLst/>
              <a:rect l="0" t="0" r="0" b="0"/>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4" name="Shape 824"/>
            <p:cNvSpPr/>
            <p:nvPr/>
          </p:nvSpPr>
          <p:spPr>
            <a:xfrm>
              <a:off x="2850400" y="4372975"/>
              <a:ext cx="54825" cy="54825"/>
            </a:xfrm>
            <a:custGeom>
              <a:avLst/>
              <a:gdLst/>
              <a:ahLst/>
              <a:cxnLst/>
              <a:rect l="0" t="0" r="0" b="0"/>
              <a:pathLst>
                <a:path w="2193" h="2193" fill="none" extrusionOk="0">
                  <a:moveTo>
                    <a:pt x="2192" y="0"/>
                  </a:moveTo>
                  <a:lnTo>
                    <a:pt x="0" y="219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5" name="Shape 825"/>
            <p:cNvSpPr/>
            <p:nvPr/>
          </p:nvSpPr>
          <p:spPr>
            <a:xfrm>
              <a:off x="2646425" y="4429600"/>
              <a:ext cx="156500" cy="156500"/>
            </a:xfrm>
            <a:custGeom>
              <a:avLst/>
              <a:gdLst/>
              <a:ahLst/>
              <a:cxnLst/>
              <a:rect l="0" t="0" r="0" b="0"/>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6" name="Shape 826"/>
            <p:cNvSpPr/>
            <p:nvPr/>
          </p:nvSpPr>
          <p:spPr>
            <a:xfrm>
              <a:off x="2696350" y="4479525"/>
              <a:ext cx="87100" cy="87100"/>
            </a:xfrm>
            <a:custGeom>
              <a:avLst/>
              <a:gdLst/>
              <a:ahLst/>
              <a:cxnLst/>
              <a:rect l="0" t="0" r="0" b="0"/>
              <a:pathLst>
                <a:path w="3484" h="3484" fill="none" extrusionOk="0">
                  <a:moveTo>
                    <a:pt x="0" y="1"/>
                  </a:moveTo>
                  <a:lnTo>
                    <a:pt x="3483" y="348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27" name="Shape 827"/>
          <p:cNvGrpSpPr/>
          <p:nvPr/>
        </p:nvGrpSpPr>
        <p:grpSpPr>
          <a:xfrm>
            <a:off x="4942091" y="3458162"/>
            <a:ext cx="291276" cy="326065"/>
            <a:chOff x="6643075" y="4309650"/>
            <a:chExt cx="407950" cy="456675"/>
          </a:xfrm>
        </p:grpSpPr>
        <p:sp>
          <p:nvSpPr>
            <p:cNvPr id="828" name="Shape 828"/>
            <p:cNvSpPr/>
            <p:nvPr/>
          </p:nvSpPr>
          <p:spPr>
            <a:xfrm>
              <a:off x="6643075" y="4698125"/>
              <a:ext cx="407950" cy="14625"/>
            </a:xfrm>
            <a:custGeom>
              <a:avLst/>
              <a:gdLst/>
              <a:ahLst/>
              <a:cxnLst/>
              <a:rect l="0" t="0" r="0" b="0"/>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9" name="Shape 829"/>
            <p:cNvSpPr/>
            <p:nvPr/>
          </p:nvSpPr>
          <p:spPr>
            <a:xfrm>
              <a:off x="6643075" y="4727350"/>
              <a:ext cx="407950" cy="14625"/>
            </a:xfrm>
            <a:custGeom>
              <a:avLst/>
              <a:gdLst/>
              <a:ahLst/>
              <a:cxnLst/>
              <a:rect l="0" t="0" r="0" b="0"/>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0" name="Shape 830"/>
            <p:cNvSpPr/>
            <p:nvPr/>
          </p:nvSpPr>
          <p:spPr>
            <a:xfrm>
              <a:off x="6643075" y="4751700"/>
              <a:ext cx="407950" cy="14625"/>
            </a:xfrm>
            <a:custGeom>
              <a:avLst/>
              <a:gdLst/>
              <a:ahLst/>
              <a:cxnLst/>
              <a:rect l="0" t="0" r="0" b="0"/>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1" name="Shape 831"/>
            <p:cNvSpPr/>
            <p:nvPr/>
          </p:nvSpPr>
          <p:spPr>
            <a:xfrm>
              <a:off x="6672900" y="4309650"/>
              <a:ext cx="348900" cy="376300"/>
            </a:xfrm>
            <a:custGeom>
              <a:avLst/>
              <a:gdLst/>
              <a:ahLst/>
              <a:cxnLst/>
              <a:rect l="0" t="0" r="0" b="0"/>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2" name="Shape 832"/>
            <p:cNvSpPr/>
            <p:nvPr/>
          </p:nvSpPr>
          <p:spPr>
            <a:xfrm>
              <a:off x="6805625" y="4452725"/>
              <a:ext cx="15850" cy="28050"/>
            </a:xfrm>
            <a:custGeom>
              <a:avLst/>
              <a:gdLst/>
              <a:ahLst/>
              <a:cxnLst/>
              <a:rect l="0" t="0" r="0" b="0"/>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3" name="Shape 833"/>
            <p:cNvSpPr/>
            <p:nvPr/>
          </p:nvSpPr>
          <p:spPr>
            <a:xfrm>
              <a:off x="6872600" y="4452725"/>
              <a:ext cx="15875" cy="28050"/>
            </a:xfrm>
            <a:custGeom>
              <a:avLst/>
              <a:gdLst/>
              <a:ahLst/>
              <a:cxnLst/>
              <a:rect l="0" t="0" r="0" b="0"/>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4" name="Shape 834"/>
            <p:cNvSpPr/>
            <p:nvPr/>
          </p:nvSpPr>
          <p:spPr>
            <a:xfrm>
              <a:off x="6709425" y="4414975"/>
              <a:ext cx="275250" cy="54825"/>
            </a:xfrm>
            <a:custGeom>
              <a:avLst/>
              <a:gdLst/>
              <a:ahLst/>
              <a:cxnLst/>
              <a:rect l="0" t="0" r="0" b="0"/>
              <a:pathLst>
                <a:path w="11010" h="2193" fill="none" extrusionOk="0">
                  <a:moveTo>
                    <a:pt x="11009" y="2193"/>
                  </a:moveTo>
                  <a:lnTo>
                    <a:pt x="5505" y="1"/>
                  </a:lnTo>
                  <a:lnTo>
                    <a:pt x="1" y="219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5" name="Shape 835"/>
            <p:cNvSpPr/>
            <p:nvPr/>
          </p:nvSpPr>
          <p:spPr>
            <a:xfrm>
              <a:off x="6733175" y="4382725"/>
              <a:ext cx="227750" cy="37150"/>
            </a:xfrm>
            <a:custGeom>
              <a:avLst/>
              <a:gdLst/>
              <a:ahLst/>
              <a:cxnLst/>
              <a:rect l="0" t="0" r="0" b="0"/>
              <a:pathLst>
                <a:path w="9110" h="1486" fill="none" extrusionOk="0">
                  <a:moveTo>
                    <a:pt x="1" y="1486"/>
                  </a:moveTo>
                  <a:lnTo>
                    <a:pt x="1681" y="1486"/>
                  </a:lnTo>
                  <a:lnTo>
                    <a:pt x="1681" y="0"/>
                  </a:lnTo>
                  <a:lnTo>
                    <a:pt x="4555" y="0"/>
                  </a:lnTo>
                  <a:lnTo>
                    <a:pt x="7429" y="0"/>
                  </a:lnTo>
                  <a:lnTo>
                    <a:pt x="7429" y="1486"/>
                  </a:lnTo>
                  <a:lnTo>
                    <a:pt x="9109" y="1486"/>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6" name="Shape 836"/>
            <p:cNvSpPr/>
            <p:nvPr/>
          </p:nvSpPr>
          <p:spPr>
            <a:xfrm>
              <a:off x="6847025" y="4414975"/>
              <a:ext cx="25" cy="145550"/>
            </a:xfrm>
            <a:custGeom>
              <a:avLst/>
              <a:gdLst/>
              <a:ahLst/>
              <a:cxnLst/>
              <a:rect l="0" t="0" r="0" b="0"/>
              <a:pathLst>
                <a:path w="1" h="5822" fill="none" extrusionOk="0">
                  <a:moveTo>
                    <a:pt x="1" y="1"/>
                  </a:moveTo>
                  <a:lnTo>
                    <a:pt x="1" y="582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37" name="Shape 837"/>
          <p:cNvGrpSpPr/>
          <p:nvPr/>
        </p:nvGrpSpPr>
        <p:grpSpPr>
          <a:xfrm>
            <a:off x="3935672" y="3918550"/>
            <a:ext cx="384328" cy="368673"/>
            <a:chOff x="5233525" y="4954450"/>
            <a:chExt cx="538275" cy="516350"/>
          </a:xfrm>
        </p:grpSpPr>
        <p:sp>
          <p:nvSpPr>
            <p:cNvPr id="838" name="Shape 838"/>
            <p:cNvSpPr/>
            <p:nvPr/>
          </p:nvSpPr>
          <p:spPr>
            <a:xfrm>
              <a:off x="5637825" y="4954450"/>
              <a:ext cx="89525" cy="89525"/>
            </a:xfrm>
            <a:custGeom>
              <a:avLst/>
              <a:gdLst/>
              <a:ahLst/>
              <a:cxnLst/>
              <a:rect l="0" t="0" r="0" b="0"/>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9" name="Shape 839"/>
            <p:cNvSpPr/>
            <p:nvPr/>
          </p:nvSpPr>
          <p:spPr>
            <a:xfrm>
              <a:off x="5323025" y="4980625"/>
              <a:ext cx="88925" cy="88925"/>
            </a:xfrm>
            <a:custGeom>
              <a:avLst/>
              <a:gdLst/>
              <a:ahLst/>
              <a:cxnLst/>
              <a:rect l="0" t="0" r="0" b="0"/>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0" name="Shape 840"/>
            <p:cNvSpPr/>
            <p:nvPr/>
          </p:nvSpPr>
          <p:spPr>
            <a:xfrm>
              <a:off x="5233525" y="5255225"/>
              <a:ext cx="89525" cy="89525"/>
            </a:xfrm>
            <a:custGeom>
              <a:avLst/>
              <a:gdLst/>
              <a:ahLst/>
              <a:cxnLst/>
              <a:rect l="0" t="0" r="0" b="0"/>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1" name="Shape 841"/>
            <p:cNvSpPr/>
            <p:nvPr/>
          </p:nvSpPr>
          <p:spPr>
            <a:xfrm>
              <a:off x="5453325" y="5382475"/>
              <a:ext cx="88925" cy="88325"/>
            </a:xfrm>
            <a:custGeom>
              <a:avLst/>
              <a:gdLst/>
              <a:ahLst/>
              <a:cxnLst/>
              <a:rect l="0" t="0" r="0" b="0"/>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2" name="Shape 842"/>
            <p:cNvSpPr/>
            <p:nvPr/>
          </p:nvSpPr>
          <p:spPr>
            <a:xfrm>
              <a:off x="5682875" y="5188875"/>
              <a:ext cx="88925" cy="89525"/>
            </a:xfrm>
            <a:custGeom>
              <a:avLst/>
              <a:gdLst/>
              <a:ahLst/>
              <a:cxnLst/>
              <a:rect l="0" t="0" r="0" b="0"/>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3" name="Shape 843"/>
            <p:cNvSpPr/>
            <p:nvPr/>
          </p:nvSpPr>
          <p:spPr>
            <a:xfrm>
              <a:off x="5411925" y="5110925"/>
              <a:ext cx="188775" cy="189400"/>
            </a:xfrm>
            <a:custGeom>
              <a:avLst/>
              <a:gdLst/>
              <a:ahLst/>
              <a:cxnLst/>
              <a:rect l="0" t="0" r="0" b="0"/>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4" name="Shape 844"/>
            <p:cNvSpPr/>
            <p:nvPr/>
          </p:nvSpPr>
          <p:spPr>
            <a:xfrm>
              <a:off x="5367475" y="5025075"/>
              <a:ext cx="81600" cy="105975"/>
            </a:xfrm>
            <a:custGeom>
              <a:avLst/>
              <a:gdLst/>
              <a:ahLst/>
              <a:cxnLst/>
              <a:rect l="0" t="0" r="0" b="0"/>
              <a:pathLst>
                <a:path w="3264" h="4239" fill="none" extrusionOk="0">
                  <a:moveTo>
                    <a:pt x="0" y="1"/>
                  </a:moveTo>
                  <a:lnTo>
                    <a:pt x="3264" y="423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5" name="Shape 845"/>
            <p:cNvSpPr/>
            <p:nvPr/>
          </p:nvSpPr>
          <p:spPr>
            <a:xfrm>
              <a:off x="5567800" y="4999500"/>
              <a:ext cx="115100" cy="133975"/>
            </a:xfrm>
            <a:custGeom>
              <a:avLst/>
              <a:gdLst/>
              <a:ahLst/>
              <a:cxnLst/>
              <a:rect l="0" t="0" r="0" b="0"/>
              <a:pathLst>
                <a:path w="4604" h="5359" fill="none" extrusionOk="0">
                  <a:moveTo>
                    <a:pt x="0" y="5359"/>
                  </a:moveTo>
                  <a:lnTo>
                    <a:pt x="460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6" name="Shape 846"/>
            <p:cNvSpPr/>
            <p:nvPr/>
          </p:nvSpPr>
          <p:spPr>
            <a:xfrm>
              <a:off x="5600075" y="5217475"/>
              <a:ext cx="127275" cy="16475"/>
            </a:xfrm>
            <a:custGeom>
              <a:avLst/>
              <a:gdLst/>
              <a:ahLst/>
              <a:cxnLst/>
              <a:rect l="0" t="0" r="0" b="0"/>
              <a:pathLst>
                <a:path w="5091" h="659" fill="none" extrusionOk="0">
                  <a:moveTo>
                    <a:pt x="5090" y="658"/>
                  </a:moveTo>
                  <a:lnTo>
                    <a:pt x="0"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7" name="Shape 847"/>
            <p:cNvSpPr/>
            <p:nvPr/>
          </p:nvSpPr>
          <p:spPr>
            <a:xfrm>
              <a:off x="5497775" y="5299675"/>
              <a:ext cx="4900" cy="126675"/>
            </a:xfrm>
            <a:custGeom>
              <a:avLst/>
              <a:gdLst/>
              <a:ahLst/>
              <a:cxnLst/>
              <a:rect l="0" t="0" r="0" b="0"/>
              <a:pathLst>
                <a:path w="196" h="5067" fill="none" extrusionOk="0">
                  <a:moveTo>
                    <a:pt x="0" y="5067"/>
                  </a:moveTo>
                  <a:lnTo>
                    <a:pt x="195"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8" name="Shape 848"/>
            <p:cNvSpPr/>
            <p:nvPr/>
          </p:nvSpPr>
          <p:spPr>
            <a:xfrm>
              <a:off x="5277975" y="5241825"/>
              <a:ext cx="141275" cy="58500"/>
            </a:xfrm>
            <a:custGeom>
              <a:avLst/>
              <a:gdLst/>
              <a:ahLst/>
              <a:cxnLst/>
              <a:rect l="0" t="0" r="0" b="0"/>
              <a:pathLst>
                <a:path w="5651" h="2340" fill="none" extrusionOk="0">
                  <a:moveTo>
                    <a:pt x="0" y="2339"/>
                  </a:moveTo>
                  <a:lnTo>
                    <a:pt x="565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49" name="Shape 849"/>
          <p:cNvGrpSpPr/>
          <p:nvPr/>
        </p:nvGrpSpPr>
        <p:grpSpPr>
          <a:xfrm>
            <a:off x="3452241" y="3925065"/>
            <a:ext cx="391289" cy="355643"/>
            <a:chOff x="4556450" y="4963575"/>
            <a:chExt cx="548025" cy="498100"/>
          </a:xfrm>
        </p:grpSpPr>
        <p:sp>
          <p:nvSpPr>
            <p:cNvPr id="850" name="Shape 850"/>
            <p:cNvSpPr/>
            <p:nvPr/>
          </p:nvSpPr>
          <p:spPr>
            <a:xfrm>
              <a:off x="4611850" y="5222350"/>
              <a:ext cx="436600" cy="239325"/>
            </a:xfrm>
            <a:custGeom>
              <a:avLst/>
              <a:gdLst/>
              <a:ahLst/>
              <a:cxnLst/>
              <a:rect l="0" t="0" r="0" b="0"/>
              <a:pathLst>
                <a:path w="17464" h="9573" fill="none" extrusionOk="0">
                  <a:moveTo>
                    <a:pt x="1" y="1"/>
                  </a:moveTo>
                  <a:lnTo>
                    <a:pt x="1" y="4677"/>
                  </a:lnTo>
                  <a:lnTo>
                    <a:pt x="8720" y="9572"/>
                  </a:lnTo>
                  <a:lnTo>
                    <a:pt x="17463" y="4677"/>
                  </a:lnTo>
                  <a:lnTo>
                    <a:pt x="1746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1" name="Shape 851"/>
            <p:cNvSpPr/>
            <p:nvPr/>
          </p:nvSpPr>
          <p:spPr>
            <a:xfrm>
              <a:off x="4612475" y="4963575"/>
              <a:ext cx="435975" cy="125450"/>
            </a:xfrm>
            <a:custGeom>
              <a:avLst/>
              <a:gdLst/>
              <a:ahLst/>
              <a:cxnLst/>
              <a:rect l="0" t="0" r="0" b="0"/>
              <a:pathLst>
                <a:path w="17439" h="5018" fill="none" extrusionOk="0">
                  <a:moveTo>
                    <a:pt x="17438" y="5018"/>
                  </a:moveTo>
                  <a:lnTo>
                    <a:pt x="8671" y="1"/>
                  </a:lnTo>
                  <a:lnTo>
                    <a:pt x="0" y="501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2" name="Shape 852"/>
            <p:cNvSpPr/>
            <p:nvPr/>
          </p:nvSpPr>
          <p:spPr>
            <a:xfrm>
              <a:off x="4556450" y="5089000"/>
              <a:ext cx="274025" cy="225925"/>
            </a:xfrm>
            <a:custGeom>
              <a:avLst/>
              <a:gdLst/>
              <a:ahLst/>
              <a:cxnLst/>
              <a:rect l="0" t="0" r="0" b="0"/>
              <a:pathLst>
                <a:path w="10961" h="9037" fill="none" extrusionOk="0">
                  <a:moveTo>
                    <a:pt x="8720" y="9037"/>
                  </a:moveTo>
                  <a:lnTo>
                    <a:pt x="1" y="4068"/>
                  </a:lnTo>
                  <a:lnTo>
                    <a:pt x="2241" y="1"/>
                  </a:lnTo>
                  <a:lnTo>
                    <a:pt x="10960" y="4969"/>
                  </a:lnTo>
                  <a:lnTo>
                    <a:pt x="8720" y="9037"/>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3" name="Shape 853"/>
            <p:cNvSpPr/>
            <p:nvPr/>
          </p:nvSpPr>
          <p:spPr>
            <a:xfrm>
              <a:off x="4830450" y="5089000"/>
              <a:ext cx="274025" cy="225925"/>
            </a:xfrm>
            <a:custGeom>
              <a:avLst/>
              <a:gdLst/>
              <a:ahLst/>
              <a:cxnLst/>
              <a:rect l="0" t="0" r="0" b="0"/>
              <a:pathLst>
                <a:path w="10961" h="9037" fill="none" extrusionOk="0">
                  <a:moveTo>
                    <a:pt x="2241" y="9037"/>
                  </a:moveTo>
                  <a:lnTo>
                    <a:pt x="10960" y="4068"/>
                  </a:lnTo>
                  <a:lnTo>
                    <a:pt x="8719" y="1"/>
                  </a:lnTo>
                  <a:lnTo>
                    <a:pt x="0" y="4969"/>
                  </a:lnTo>
                  <a:lnTo>
                    <a:pt x="2241" y="9037"/>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4" name="Shape 854"/>
            <p:cNvSpPr/>
            <p:nvPr/>
          </p:nvSpPr>
          <p:spPr>
            <a:xfrm>
              <a:off x="4830450" y="5213225"/>
              <a:ext cx="25" cy="248450"/>
            </a:xfrm>
            <a:custGeom>
              <a:avLst/>
              <a:gdLst/>
              <a:ahLst/>
              <a:cxnLst/>
              <a:rect l="0" t="0" r="0" b="0"/>
              <a:pathLst>
                <a:path w="1" h="9938" fill="none" extrusionOk="0">
                  <a:moveTo>
                    <a:pt x="0" y="0"/>
                  </a:moveTo>
                  <a:lnTo>
                    <a:pt x="0" y="9937"/>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55" name="Shape 855"/>
          <p:cNvGrpSpPr/>
          <p:nvPr/>
        </p:nvGrpSpPr>
        <p:grpSpPr>
          <a:xfrm>
            <a:off x="578641" y="4002016"/>
            <a:ext cx="378241" cy="209130"/>
            <a:chOff x="531800" y="5071350"/>
            <a:chExt cx="529750" cy="292900"/>
          </a:xfrm>
        </p:grpSpPr>
        <p:sp>
          <p:nvSpPr>
            <p:cNvPr id="856" name="Shape 856"/>
            <p:cNvSpPr/>
            <p:nvPr/>
          </p:nvSpPr>
          <p:spPr>
            <a:xfrm>
              <a:off x="632875" y="5077450"/>
              <a:ext cx="272200" cy="185725"/>
            </a:xfrm>
            <a:custGeom>
              <a:avLst/>
              <a:gdLst/>
              <a:ahLst/>
              <a:cxnLst/>
              <a:rect l="0" t="0" r="0" b="0"/>
              <a:pathLst>
                <a:path w="10888" h="7429" fill="none" extrusionOk="0">
                  <a:moveTo>
                    <a:pt x="2947" y="0"/>
                  </a:moveTo>
                  <a:lnTo>
                    <a:pt x="6406" y="7428"/>
                  </a:lnTo>
                  <a:lnTo>
                    <a:pt x="10887" y="2314"/>
                  </a:lnTo>
                  <a:lnTo>
                    <a:pt x="4019" y="2314"/>
                  </a:lnTo>
                  <a:lnTo>
                    <a:pt x="0" y="7428"/>
                  </a:lnTo>
                  <a:lnTo>
                    <a:pt x="6406" y="742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7" name="Shape 857"/>
            <p:cNvSpPr/>
            <p:nvPr/>
          </p:nvSpPr>
          <p:spPr>
            <a:xfrm>
              <a:off x="886175" y="5071350"/>
              <a:ext cx="74300" cy="191825"/>
            </a:xfrm>
            <a:custGeom>
              <a:avLst/>
              <a:gdLst/>
              <a:ahLst/>
              <a:cxnLst/>
              <a:rect l="0" t="0" r="0" b="0"/>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8" name="Shape 858"/>
            <p:cNvSpPr/>
            <p:nvPr/>
          </p:nvSpPr>
          <p:spPr>
            <a:xfrm>
              <a:off x="531800" y="5162075"/>
              <a:ext cx="202175" cy="202175"/>
            </a:xfrm>
            <a:custGeom>
              <a:avLst/>
              <a:gdLst/>
              <a:ahLst/>
              <a:cxnLst/>
              <a:rect l="0" t="0" r="0" b="0"/>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9" name="Shape 859"/>
            <p:cNvSpPr/>
            <p:nvPr/>
          </p:nvSpPr>
          <p:spPr>
            <a:xfrm>
              <a:off x="859375" y="5162075"/>
              <a:ext cx="202175" cy="202175"/>
            </a:xfrm>
            <a:custGeom>
              <a:avLst/>
              <a:gdLst/>
              <a:ahLst/>
              <a:cxnLst/>
              <a:rect l="0" t="0" r="0" b="0"/>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0" name="Shape 860"/>
            <p:cNvSpPr/>
            <p:nvPr/>
          </p:nvSpPr>
          <p:spPr>
            <a:xfrm>
              <a:off x="676100" y="5071350"/>
              <a:ext cx="86500" cy="7325"/>
            </a:xfrm>
            <a:custGeom>
              <a:avLst/>
              <a:gdLst/>
              <a:ahLst/>
              <a:cxnLst/>
              <a:rect l="0" t="0" r="0" b="0"/>
              <a:pathLst>
                <a:path w="3460" h="293" fill="none" extrusionOk="0">
                  <a:moveTo>
                    <a:pt x="1" y="1"/>
                  </a:moveTo>
                  <a:lnTo>
                    <a:pt x="3459" y="29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1" name="Shape 861"/>
            <p:cNvSpPr/>
            <p:nvPr/>
          </p:nvSpPr>
          <p:spPr>
            <a:xfrm>
              <a:off x="941575" y="5244275"/>
              <a:ext cx="37175" cy="37175"/>
            </a:xfrm>
            <a:custGeom>
              <a:avLst/>
              <a:gdLst/>
              <a:ahLst/>
              <a:cxnLst/>
              <a:rect l="0" t="0" r="0" b="0"/>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2" name="Shape 862"/>
            <p:cNvSpPr/>
            <p:nvPr/>
          </p:nvSpPr>
          <p:spPr>
            <a:xfrm>
              <a:off x="614600" y="5244275"/>
              <a:ext cx="37175" cy="37175"/>
            </a:xfrm>
            <a:custGeom>
              <a:avLst/>
              <a:gdLst/>
              <a:ahLst/>
              <a:cxnLst/>
              <a:rect l="0" t="0" r="0" b="0"/>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63" name="Shape 863"/>
          <p:cNvGrpSpPr/>
          <p:nvPr/>
        </p:nvGrpSpPr>
        <p:grpSpPr>
          <a:xfrm>
            <a:off x="7243894" y="2260600"/>
            <a:ext cx="433992" cy="422729"/>
            <a:chOff x="5916675" y="927975"/>
            <a:chExt cx="516350" cy="502950"/>
          </a:xfrm>
        </p:grpSpPr>
        <p:sp>
          <p:nvSpPr>
            <p:cNvPr id="864" name="Shape 864"/>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5" name="Shape 865"/>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66" name="Shape 866"/>
          <p:cNvGrpSpPr/>
          <p:nvPr/>
        </p:nvGrpSpPr>
        <p:grpSpPr>
          <a:xfrm>
            <a:off x="6359914" y="2966501"/>
            <a:ext cx="1079481" cy="1051467"/>
            <a:chOff x="5916675" y="927975"/>
            <a:chExt cx="516350" cy="502950"/>
          </a:xfrm>
        </p:grpSpPr>
        <p:sp>
          <p:nvSpPr>
            <p:cNvPr id="867" name="Shape 867"/>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FF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8" name="Shape 868"/>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FF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69" name="Shape 869"/>
          <p:cNvGrpSpPr/>
          <p:nvPr/>
        </p:nvGrpSpPr>
        <p:grpSpPr>
          <a:xfrm>
            <a:off x="6360056" y="2260600"/>
            <a:ext cx="433992" cy="422729"/>
            <a:chOff x="5916675" y="927975"/>
            <a:chExt cx="516350" cy="502950"/>
          </a:xfrm>
        </p:grpSpPr>
        <p:sp>
          <p:nvSpPr>
            <p:cNvPr id="870" name="Shape 870"/>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1" name="Shape 871"/>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872" name="Shape 872"/>
          <p:cNvSpPr/>
          <p:nvPr/>
        </p:nvSpPr>
        <p:spPr>
          <a:xfrm>
            <a:off x="7436055" y="2496977"/>
            <a:ext cx="402263" cy="227229"/>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3" name="Shape 873"/>
          <p:cNvSpPr/>
          <p:nvPr/>
        </p:nvSpPr>
        <p:spPr>
          <a:xfrm>
            <a:off x="6552218" y="2496977"/>
            <a:ext cx="402263" cy="227229"/>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4" name="Shape 874"/>
          <p:cNvSpPr/>
          <p:nvPr/>
        </p:nvSpPr>
        <p:spPr>
          <a:xfrm>
            <a:off x="6837753" y="3554515"/>
            <a:ext cx="1000561" cy="565193"/>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FFFFFF"/>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7" name="Shape 177"/>
          <p:cNvSpPr txBox="1">
            <a:spLocks noGrp="1"/>
          </p:cNvSpPr>
          <p:nvPr>
            <p:ph type="title"/>
          </p:nvPr>
        </p:nvSpPr>
        <p:spPr>
          <a:xfrm>
            <a:off x="1146025" y="18661"/>
            <a:ext cx="3233470" cy="1028700"/>
          </a:xfrm>
          <a:prstGeom prst="rect">
            <a:avLst/>
          </a:prstGeom>
        </p:spPr>
        <p:txBody>
          <a:bodyPr lIns="91425" tIns="91425" rIns="91425" bIns="91425" anchor="ctr" anchorCtr="0">
            <a:noAutofit/>
          </a:bodyPr>
          <a:lstStyle/>
          <a:p>
            <a:pPr lvl="0">
              <a:spcBef>
                <a:spcPts val="0"/>
              </a:spcBef>
              <a:buNone/>
            </a:pPr>
            <a:r>
              <a:rPr lang="en-US" altLang="zh-CN" dirty="0" smtClean="0"/>
              <a:t>Hub </a:t>
            </a:r>
            <a:r>
              <a:rPr lang="zh-CN" altLang="en-US" dirty="0" smtClean="0"/>
              <a:t>定义</a:t>
            </a:r>
            <a:endParaRPr lang="en" dirty="0"/>
          </a:p>
        </p:txBody>
      </p:sp>
      <p:sp>
        <p:nvSpPr>
          <p:cNvPr id="49" name="TextBox 48"/>
          <p:cNvSpPr txBox="1"/>
          <p:nvPr/>
        </p:nvSpPr>
        <p:spPr>
          <a:xfrm>
            <a:off x="307179" y="332956"/>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01</a:t>
            </a:r>
            <a:endParaRPr lang="en-US" sz="2000" b="1" dirty="0">
              <a:solidFill>
                <a:schemeClr val="bg1"/>
              </a:solidFill>
              <a:latin typeface="Roboto Slab" charset="0"/>
              <a:ea typeface="Roboto Slab" charset="0"/>
              <a:cs typeface="Roboto Slab" charset="0"/>
            </a:endParaRPr>
          </a:p>
        </p:txBody>
      </p:sp>
      <p:sp>
        <p:nvSpPr>
          <p:cNvPr id="79" name="Shape 120"/>
          <p:cNvSpPr txBox="1"/>
          <p:nvPr/>
        </p:nvSpPr>
        <p:spPr>
          <a:xfrm>
            <a:off x="1091616" y="1427767"/>
            <a:ext cx="3460499" cy="3116801"/>
          </a:xfrm>
          <a:prstGeom prst="rect">
            <a:avLst/>
          </a:prstGeom>
          <a:noFill/>
          <a:ln>
            <a:noFill/>
          </a:ln>
        </p:spPr>
        <p:txBody>
          <a:bodyPr lIns="91425" tIns="91425" rIns="91425" bIns="91425" anchor="t" anchorCtr="0">
            <a:noAutofit/>
          </a:bodyPr>
          <a:lstStyle/>
          <a:p>
            <a:pPr>
              <a:spcBef>
                <a:spcPts val="600"/>
              </a:spcBef>
            </a:pPr>
            <a:r>
              <a:rPr lang="zh-CN" altLang="en-US" sz="2000" b="1" dirty="0" smtClean="0">
                <a:solidFill>
                  <a:srgbClr val="114454"/>
                </a:solidFill>
                <a:highlight>
                  <a:srgbClr val="94BF6E"/>
                </a:highlight>
                <a:latin typeface="Nixie One"/>
                <a:ea typeface="Nixie One"/>
                <a:cs typeface="Nixie One"/>
                <a:sym typeface="Nixie One"/>
              </a:rPr>
              <a:t>图例说明</a:t>
            </a:r>
            <a:endParaRPr lang="en" sz="2000" b="1" dirty="0" smtClean="0">
              <a:solidFill>
                <a:srgbClr val="114454"/>
              </a:solidFill>
              <a:highlight>
                <a:srgbClr val="94BF6E"/>
              </a:highlight>
              <a:latin typeface="Nixie One"/>
              <a:ea typeface="Nixie One"/>
              <a:cs typeface="Nixie One"/>
              <a:sym typeface="Nixie One"/>
            </a:endParaRPr>
          </a:p>
          <a:p>
            <a:pPr marL="342900" lvl="0" indent="-342900" algn="just">
              <a:buFont typeface="Arial" charset="0"/>
              <a:buChar char="•"/>
            </a:pPr>
            <a:r>
              <a:rPr lang="zh-CN" altLang="en-US" sz="2000" dirty="0"/>
              <a:t>构建</a:t>
            </a:r>
            <a:r>
              <a:rPr lang="en-US" altLang="zh-CN" sz="2000" dirty="0"/>
              <a:t>KNN</a:t>
            </a:r>
            <a:r>
              <a:rPr lang="zh-CN" altLang="en-US" sz="2000" dirty="0"/>
              <a:t>邻域</a:t>
            </a:r>
            <a:r>
              <a:rPr lang="zh-CN" altLang="en-US" sz="2000" dirty="0" smtClean="0"/>
              <a:t>图</a:t>
            </a:r>
            <a:endParaRPr lang="en-US" altLang="zh-CN" sz="2000" dirty="0" smtClean="0"/>
          </a:p>
          <a:p>
            <a:pPr marL="342900" indent="-342900" algn="just">
              <a:buFont typeface="Arial" charset="0"/>
              <a:buChar char="•"/>
            </a:pPr>
            <a:r>
              <a:rPr lang="zh-CN" altLang="en-US" sz="2000" dirty="0"/>
              <a:t>距离度量</a:t>
            </a:r>
            <a:r>
              <a:rPr lang="en-US" altLang="zh-CN" sz="2000" dirty="0"/>
              <a:t>[</a:t>
            </a:r>
            <a:r>
              <a:rPr lang="zh-CN" altLang="en-US" sz="2000" dirty="0"/>
              <a:t>欧式</a:t>
            </a:r>
            <a:r>
              <a:rPr lang="zh-CN" altLang="en-US" sz="2000" dirty="0" smtClean="0"/>
              <a:t>距离</a:t>
            </a:r>
            <a:r>
              <a:rPr lang="en-US" altLang="zh-CN" sz="2000" dirty="0" smtClean="0"/>
              <a:t>]</a:t>
            </a:r>
          </a:p>
          <a:p>
            <a:pPr marL="342900" lvl="0" indent="-342900" algn="just">
              <a:buFont typeface="Arial" charset="0"/>
              <a:buChar char="•"/>
            </a:pPr>
            <a:r>
              <a:rPr lang="zh-CN" altLang="en-US" sz="2000" dirty="0"/>
              <a:t>近邻数</a:t>
            </a:r>
            <a:r>
              <a:rPr lang="en-US" altLang="zh-CN" sz="2000" dirty="0"/>
              <a:t>[k=1</a:t>
            </a:r>
            <a:r>
              <a:rPr lang="en-US" altLang="zh-CN" sz="2000" dirty="0" smtClean="0"/>
              <a:t>]</a:t>
            </a:r>
            <a:endParaRPr lang="zh-CN" altLang="en-US" sz="2000" dirty="0"/>
          </a:p>
          <a:p>
            <a:pPr marL="342900" lvl="0" indent="-342900" algn="just">
              <a:buFont typeface="Arial" charset="0"/>
              <a:buChar char="•"/>
            </a:pPr>
            <a:endParaRPr lang="en-US" altLang="zh-CN" dirty="0"/>
          </a:p>
        </p:txBody>
      </p:sp>
      <p:grpSp>
        <p:nvGrpSpPr>
          <p:cNvPr id="3" name="组 2"/>
          <p:cNvGrpSpPr/>
          <p:nvPr/>
        </p:nvGrpSpPr>
        <p:grpSpPr>
          <a:xfrm>
            <a:off x="5261991" y="1574071"/>
            <a:ext cx="3546635" cy="2604700"/>
            <a:chOff x="5261991" y="1574071"/>
            <a:chExt cx="3546635" cy="2604700"/>
          </a:xfrm>
        </p:grpSpPr>
        <p:grpSp>
          <p:nvGrpSpPr>
            <p:cNvPr id="2" name="组 1"/>
            <p:cNvGrpSpPr/>
            <p:nvPr/>
          </p:nvGrpSpPr>
          <p:grpSpPr>
            <a:xfrm>
              <a:off x="5261991" y="1574071"/>
              <a:ext cx="3546635" cy="2050088"/>
              <a:chOff x="5261991" y="1574071"/>
              <a:chExt cx="3546635" cy="2050088"/>
            </a:xfrm>
          </p:grpSpPr>
          <p:sp>
            <p:nvSpPr>
              <p:cNvPr id="4" name="Oval 3"/>
              <p:cNvSpPr/>
              <p:nvPr/>
            </p:nvSpPr>
            <p:spPr>
              <a:xfrm>
                <a:off x="6471413" y="1646479"/>
                <a:ext cx="172016" cy="16296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866705" y="2784612"/>
                <a:ext cx="172016" cy="16296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866705" y="2330113"/>
                <a:ext cx="172016" cy="16296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33217" y="3388790"/>
                <a:ext cx="172016" cy="16296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830068" y="2744984"/>
                <a:ext cx="172016" cy="16296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8107975" y="2330113"/>
                <a:ext cx="172016" cy="16296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604960" y="3225828"/>
                <a:ext cx="172016" cy="16296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4" idx="5"/>
                <a:endCxn id="16" idx="0"/>
              </p:cNvCxnSpPr>
              <p:nvPr/>
            </p:nvCxnSpPr>
            <p:spPr>
              <a:xfrm>
                <a:off x="6618238" y="1785576"/>
                <a:ext cx="334475" cy="54453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7" idx="7"/>
                <a:endCxn id="18" idx="4"/>
              </p:cNvCxnSpPr>
              <p:nvPr/>
            </p:nvCxnSpPr>
            <p:spPr>
              <a:xfrm flipV="1">
                <a:off x="5680042" y="2907946"/>
                <a:ext cx="236034" cy="50470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8" idx="6"/>
                <a:endCxn id="15" idx="1"/>
              </p:cNvCxnSpPr>
              <p:nvPr/>
            </p:nvCxnSpPr>
            <p:spPr>
              <a:xfrm flipV="1">
                <a:off x="6002084" y="2808477"/>
                <a:ext cx="889812" cy="1798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6" idx="3"/>
                <a:endCxn id="15" idx="1"/>
              </p:cNvCxnSpPr>
              <p:nvPr/>
            </p:nvCxnSpPr>
            <p:spPr>
              <a:xfrm>
                <a:off x="6891896" y="2469210"/>
                <a:ext cx="0" cy="33926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5" idx="7"/>
                <a:endCxn id="16" idx="5"/>
              </p:cNvCxnSpPr>
              <p:nvPr/>
            </p:nvCxnSpPr>
            <p:spPr>
              <a:xfrm flipV="1">
                <a:off x="7013530" y="2469210"/>
                <a:ext cx="0" cy="33926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1" idx="1"/>
                <a:endCxn id="15" idx="6"/>
              </p:cNvCxnSpPr>
              <p:nvPr/>
            </p:nvCxnSpPr>
            <p:spPr>
              <a:xfrm flipH="1" flipV="1">
                <a:off x="7038721" y="2866093"/>
                <a:ext cx="591430" cy="38360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0" idx="3"/>
                <a:endCxn id="21" idx="7"/>
              </p:cNvCxnSpPr>
              <p:nvPr/>
            </p:nvCxnSpPr>
            <p:spPr>
              <a:xfrm flipH="1">
                <a:off x="7751785" y="2469210"/>
                <a:ext cx="381381" cy="780483"/>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243989" y="1574071"/>
                <a:ext cx="576481" cy="307777"/>
              </a:xfrm>
              <a:prstGeom prst="rect">
                <a:avLst/>
              </a:prstGeom>
              <a:noFill/>
            </p:spPr>
            <p:txBody>
              <a:bodyPr wrap="square" rtlCol="0">
                <a:spAutoFit/>
              </a:bodyPr>
              <a:lstStyle/>
              <a:p>
                <a:r>
                  <a:rPr lang="en-US" altLang="zh-CN" b="1" dirty="0" smtClean="0"/>
                  <a:t>0</a:t>
                </a:r>
                <a:endParaRPr lang="en-US" b="1" dirty="0"/>
              </a:p>
            </p:txBody>
          </p:sp>
          <p:sp>
            <p:nvSpPr>
              <p:cNvPr id="58" name="TextBox 57"/>
              <p:cNvSpPr txBox="1"/>
              <p:nvPr/>
            </p:nvSpPr>
            <p:spPr>
              <a:xfrm>
                <a:off x="6602467" y="2233741"/>
                <a:ext cx="576481" cy="307777"/>
              </a:xfrm>
              <a:prstGeom prst="rect">
                <a:avLst/>
              </a:prstGeom>
              <a:noFill/>
            </p:spPr>
            <p:txBody>
              <a:bodyPr wrap="square" rtlCol="0">
                <a:spAutoFit/>
              </a:bodyPr>
              <a:lstStyle/>
              <a:p>
                <a:r>
                  <a:rPr lang="en-US" altLang="zh-CN" b="1" dirty="0"/>
                  <a:t>2</a:t>
                </a:r>
                <a:endParaRPr lang="en-US" b="1" dirty="0"/>
              </a:p>
            </p:txBody>
          </p:sp>
          <p:sp>
            <p:nvSpPr>
              <p:cNvPr id="59" name="TextBox 58"/>
              <p:cNvSpPr txBox="1"/>
              <p:nvPr/>
            </p:nvSpPr>
            <p:spPr>
              <a:xfrm>
                <a:off x="5579050" y="2783902"/>
                <a:ext cx="576481" cy="307777"/>
              </a:xfrm>
              <a:prstGeom prst="rect">
                <a:avLst/>
              </a:prstGeom>
              <a:noFill/>
            </p:spPr>
            <p:txBody>
              <a:bodyPr wrap="square" rtlCol="0">
                <a:spAutoFit/>
              </a:bodyPr>
              <a:lstStyle/>
              <a:p>
                <a:r>
                  <a:rPr lang="en-US" altLang="zh-CN" b="1" dirty="0" smtClean="0"/>
                  <a:t>1</a:t>
                </a:r>
                <a:endParaRPr lang="en-US" b="1" dirty="0"/>
              </a:p>
            </p:txBody>
          </p:sp>
          <p:sp>
            <p:nvSpPr>
              <p:cNvPr id="60" name="TextBox 59"/>
              <p:cNvSpPr txBox="1"/>
              <p:nvPr/>
            </p:nvSpPr>
            <p:spPr>
              <a:xfrm>
                <a:off x="5261991" y="3307309"/>
                <a:ext cx="576481" cy="307777"/>
              </a:xfrm>
              <a:prstGeom prst="rect">
                <a:avLst/>
              </a:prstGeom>
              <a:noFill/>
            </p:spPr>
            <p:txBody>
              <a:bodyPr wrap="square" rtlCol="0">
                <a:spAutoFit/>
              </a:bodyPr>
              <a:lstStyle/>
              <a:p>
                <a:r>
                  <a:rPr lang="en-US" altLang="zh-CN" b="1" dirty="0"/>
                  <a:t>0</a:t>
                </a:r>
                <a:endParaRPr lang="en-US" b="1" dirty="0"/>
              </a:p>
            </p:txBody>
          </p:sp>
          <p:sp>
            <p:nvSpPr>
              <p:cNvPr id="61" name="TextBox 60"/>
              <p:cNvSpPr txBox="1"/>
              <p:nvPr/>
            </p:nvSpPr>
            <p:spPr>
              <a:xfrm>
                <a:off x="6681458" y="2892930"/>
                <a:ext cx="576481" cy="307777"/>
              </a:xfrm>
              <a:prstGeom prst="rect">
                <a:avLst/>
              </a:prstGeom>
              <a:noFill/>
            </p:spPr>
            <p:txBody>
              <a:bodyPr wrap="square" rtlCol="0">
                <a:spAutoFit/>
              </a:bodyPr>
              <a:lstStyle/>
              <a:p>
                <a:r>
                  <a:rPr lang="en-US" altLang="zh-CN" b="1" dirty="0"/>
                  <a:t>3</a:t>
                </a:r>
                <a:endParaRPr lang="en-US" b="1" dirty="0"/>
              </a:p>
            </p:txBody>
          </p:sp>
          <p:sp>
            <p:nvSpPr>
              <p:cNvPr id="62" name="TextBox 61"/>
              <p:cNvSpPr txBox="1"/>
              <p:nvPr/>
            </p:nvSpPr>
            <p:spPr>
              <a:xfrm>
                <a:off x="7380902" y="3184250"/>
                <a:ext cx="576481" cy="307777"/>
              </a:xfrm>
              <a:prstGeom prst="rect">
                <a:avLst/>
              </a:prstGeom>
              <a:noFill/>
            </p:spPr>
            <p:txBody>
              <a:bodyPr wrap="square" rtlCol="0">
                <a:spAutoFit/>
              </a:bodyPr>
              <a:lstStyle/>
              <a:p>
                <a:r>
                  <a:rPr lang="en-US" altLang="zh-CN" b="1" dirty="0" smtClean="0"/>
                  <a:t>1</a:t>
                </a:r>
                <a:endParaRPr lang="en-US" b="1" dirty="0"/>
              </a:p>
            </p:txBody>
          </p:sp>
          <p:sp>
            <p:nvSpPr>
              <p:cNvPr id="63" name="TextBox 62"/>
              <p:cNvSpPr txBox="1"/>
              <p:nvPr/>
            </p:nvSpPr>
            <p:spPr>
              <a:xfrm>
                <a:off x="7860675" y="2245772"/>
                <a:ext cx="576481" cy="307777"/>
              </a:xfrm>
              <a:prstGeom prst="rect">
                <a:avLst/>
              </a:prstGeom>
              <a:noFill/>
            </p:spPr>
            <p:txBody>
              <a:bodyPr wrap="square" rtlCol="0">
                <a:spAutoFit/>
              </a:bodyPr>
              <a:lstStyle/>
              <a:p>
                <a:r>
                  <a:rPr lang="en-US" altLang="zh-CN" b="1" dirty="0" smtClean="0"/>
                  <a:t>0</a:t>
                </a:r>
                <a:endParaRPr lang="en-US" b="1" dirty="0"/>
              </a:p>
            </p:txBody>
          </p:sp>
          <p:sp>
            <p:nvSpPr>
              <p:cNvPr id="66" name="TextBox 65"/>
              <p:cNvSpPr txBox="1"/>
              <p:nvPr/>
            </p:nvSpPr>
            <p:spPr>
              <a:xfrm>
                <a:off x="6624135" y="1580677"/>
                <a:ext cx="576481" cy="307777"/>
              </a:xfrm>
              <a:prstGeom prst="rect">
                <a:avLst/>
              </a:prstGeom>
              <a:noFill/>
            </p:spPr>
            <p:txBody>
              <a:bodyPr wrap="square" rtlCol="0">
                <a:spAutoFit/>
              </a:bodyPr>
              <a:lstStyle/>
              <a:p>
                <a:r>
                  <a:rPr lang="en-US" dirty="0"/>
                  <a:t>A</a:t>
                </a:r>
              </a:p>
            </p:txBody>
          </p:sp>
          <p:sp>
            <p:nvSpPr>
              <p:cNvPr id="67" name="TextBox 66"/>
              <p:cNvSpPr txBox="1"/>
              <p:nvPr/>
            </p:nvSpPr>
            <p:spPr>
              <a:xfrm>
                <a:off x="6985382" y="2237854"/>
                <a:ext cx="576481" cy="307777"/>
              </a:xfrm>
              <a:prstGeom prst="rect">
                <a:avLst/>
              </a:prstGeom>
              <a:noFill/>
            </p:spPr>
            <p:txBody>
              <a:bodyPr wrap="square" rtlCol="0">
                <a:spAutoFit/>
              </a:bodyPr>
              <a:lstStyle/>
              <a:p>
                <a:r>
                  <a:rPr lang="en-US" dirty="0" smtClean="0"/>
                  <a:t>B</a:t>
                </a:r>
                <a:endParaRPr lang="en-US" dirty="0"/>
              </a:p>
            </p:txBody>
          </p:sp>
          <p:sp>
            <p:nvSpPr>
              <p:cNvPr id="68" name="TextBox 67"/>
              <p:cNvSpPr txBox="1"/>
              <p:nvPr/>
            </p:nvSpPr>
            <p:spPr>
              <a:xfrm>
                <a:off x="6922496" y="2898733"/>
                <a:ext cx="576481" cy="307777"/>
              </a:xfrm>
              <a:prstGeom prst="rect">
                <a:avLst/>
              </a:prstGeom>
              <a:noFill/>
            </p:spPr>
            <p:txBody>
              <a:bodyPr wrap="square" rtlCol="0">
                <a:spAutoFit/>
              </a:bodyPr>
              <a:lstStyle/>
              <a:p>
                <a:r>
                  <a:rPr lang="en-US" dirty="0"/>
                  <a:t>C</a:t>
                </a:r>
              </a:p>
            </p:txBody>
          </p:sp>
          <p:sp>
            <p:nvSpPr>
              <p:cNvPr id="69" name="TextBox 68"/>
              <p:cNvSpPr txBox="1"/>
              <p:nvPr/>
            </p:nvSpPr>
            <p:spPr>
              <a:xfrm>
                <a:off x="5943972" y="2783717"/>
                <a:ext cx="576481" cy="307777"/>
              </a:xfrm>
              <a:prstGeom prst="rect">
                <a:avLst/>
              </a:prstGeom>
              <a:noFill/>
            </p:spPr>
            <p:txBody>
              <a:bodyPr wrap="square" rtlCol="0">
                <a:spAutoFit/>
              </a:bodyPr>
              <a:lstStyle/>
              <a:p>
                <a:r>
                  <a:rPr lang="en-US" dirty="0" smtClean="0"/>
                  <a:t>D</a:t>
                </a:r>
                <a:endParaRPr lang="en-US" dirty="0"/>
              </a:p>
            </p:txBody>
          </p:sp>
          <p:sp>
            <p:nvSpPr>
              <p:cNvPr id="70" name="TextBox 69"/>
              <p:cNvSpPr txBox="1"/>
              <p:nvPr/>
            </p:nvSpPr>
            <p:spPr>
              <a:xfrm>
                <a:off x="5680042" y="3316382"/>
                <a:ext cx="576481" cy="307777"/>
              </a:xfrm>
              <a:prstGeom prst="rect">
                <a:avLst/>
              </a:prstGeom>
              <a:noFill/>
            </p:spPr>
            <p:txBody>
              <a:bodyPr wrap="square" rtlCol="0">
                <a:spAutoFit/>
              </a:bodyPr>
              <a:lstStyle/>
              <a:p>
                <a:r>
                  <a:rPr lang="en-US" dirty="0" smtClean="0"/>
                  <a:t>E</a:t>
                </a:r>
                <a:endParaRPr lang="en-US" dirty="0"/>
              </a:p>
            </p:txBody>
          </p:sp>
          <p:sp>
            <p:nvSpPr>
              <p:cNvPr id="71" name="TextBox 70"/>
              <p:cNvSpPr txBox="1"/>
              <p:nvPr/>
            </p:nvSpPr>
            <p:spPr>
              <a:xfrm>
                <a:off x="7736591" y="3186557"/>
                <a:ext cx="576481" cy="307777"/>
              </a:xfrm>
              <a:prstGeom prst="rect">
                <a:avLst/>
              </a:prstGeom>
              <a:noFill/>
            </p:spPr>
            <p:txBody>
              <a:bodyPr wrap="square" rtlCol="0">
                <a:spAutoFit/>
              </a:bodyPr>
              <a:lstStyle/>
              <a:p>
                <a:r>
                  <a:rPr lang="en-US" dirty="0" smtClean="0"/>
                  <a:t>F</a:t>
                </a:r>
                <a:endParaRPr lang="en-US" dirty="0"/>
              </a:p>
            </p:txBody>
          </p:sp>
          <p:sp>
            <p:nvSpPr>
              <p:cNvPr id="72" name="TextBox 71"/>
              <p:cNvSpPr txBox="1"/>
              <p:nvPr/>
            </p:nvSpPr>
            <p:spPr>
              <a:xfrm>
                <a:off x="8232145" y="2257705"/>
                <a:ext cx="576481" cy="307777"/>
              </a:xfrm>
              <a:prstGeom prst="rect">
                <a:avLst/>
              </a:prstGeom>
              <a:noFill/>
            </p:spPr>
            <p:txBody>
              <a:bodyPr wrap="square" rtlCol="0">
                <a:spAutoFit/>
              </a:bodyPr>
              <a:lstStyle/>
              <a:p>
                <a:r>
                  <a:rPr lang="en-US" dirty="0" smtClean="0"/>
                  <a:t>G</a:t>
                </a:r>
                <a:endParaRPr lang="en-US" dirty="0"/>
              </a:p>
            </p:txBody>
          </p:sp>
        </p:grpSp>
        <p:sp>
          <p:nvSpPr>
            <p:cNvPr id="33" name="Shape 420"/>
            <p:cNvSpPr txBox="1"/>
            <p:nvPr/>
          </p:nvSpPr>
          <p:spPr>
            <a:xfrm>
              <a:off x="6140528" y="3807955"/>
              <a:ext cx="1289893" cy="370816"/>
            </a:xfrm>
            <a:prstGeom prst="rect">
              <a:avLst/>
            </a:prstGeom>
            <a:noFill/>
            <a:ln>
              <a:noFill/>
            </a:ln>
          </p:spPr>
          <p:txBody>
            <a:bodyPr lIns="91425" tIns="91425" rIns="91425" bIns="91425" anchor="t" anchorCtr="0">
              <a:noAutofit/>
            </a:bodyPr>
            <a:lstStyle/>
            <a:p>
              <a:pPr algn="ctr">
                <a:buClr>
                  <a:schemeClr val="dk1"/>
                </a:buClr>
                <a:buSzPct val="91666"/>
              </a:pPr>
              <a:r>
                <a:rPr lang="zh-CN" altLang="en-US" sz="1200" dirty="0" smtClean="0">
                  <a:solidFill>
                    <a:schemeClr val="tx1"/>
                  </a:solidFill>
                  <a:latin typeface="+mn-ea"/>
                  <a:ea typeface="+mn-ea"/>
                  <a:cs typeface="Roboto Slab"/>
                  <a:sym typeface="Roboto Slab"/>
                </a:rPr>
                <a:t>图</a:t>
              </a:r>
              <a:r>
                <a:rPr lang="en-US" altLang="zh-CN" sz="1200" dirty="0" smtClean="0">
                  <a:solidFill>
                    <a:schemeClr val="tx1"/>
                  </a:solidFill>
                  <a:latin typeface="+mn-ea"/>
                  <a:ea typeface="+mn-ea"/>
                  <a:cs typeface="Roboto Slab"/>
                  <a:sym typeface="Roboto Slab"/>
                </a:rPr>
                <a:t>1</a:t>
              </a:r>
              <a:r>
                <a:rPr lang="zh-CN" altLang="en-US" sz="1200" dirty="0" smtClean="0">
                  <a:solidFill>
                    <a:schemeClr val="tx1"/>
                  </a:solidFill>
                  <a:latin typeface="+mn-ea"/>
                  <a:ea typeface="+mn-ea"/>
                  <a:cs typeface="Roboto Slab"/>
                  <a:sym typeface="Roboto Slab"/>
                </a:rPr>
                <a:t> </a:t>
              </a:r>
              <a:r>
                <a:rPr lang="en-US" altLang="zh-CN" sz="1200" dirty="0" smtClean="0">
                  <a:solidFill>
                    <a:schemeClr val="tx1"/>
                  </a:solidFill>
                  <a:latin typeface="Times New Roman" charset="0"/>
                  <a:ea typeface="Times New Roman" charset="0"/>
                  <a:cs typeface="Times New Roman" charset="0"/>
                  <a:sym typeface="Roboto Slab"/>
                </a:rPr>
                <a:t>hubs</a:t>
              </a:r>
              <a:r>
                <a:rPr lang="zh-CN" altLang="en-US" sz="1200" dirty="0" smtClean="0">
                  <a:solidFill>
                    <a:schemeClr val="tx1"/>
                  </a:solidFill>
                  <a:latin typeface="+mn-ea"/>
                  <a:ea typeface="+mn-ea"/>
                  <a:cs typeface="Roboto Slab"/>
                  <a:sym typeface="Roboto Slab"/>
                </a:rPr>
                <a:t>示例图</a:t>
              </a:r>
              <a:endParaRPr sz="1200" dirty="0">
                <a:solidFill>
                  <a:srgbClr val="3B8D61"/>
                </a:solidFill>
                <a:latin typeface="+mn-ea"/>
                <a:ea typeface="+mn-ea"/>
                <a:cs typeface="Roboto Slab"/>
                <a:sym typeface="Roboto Slab"/>
              </a:endParaRPr>
            </a:p>
            <a:p>
              <a:pPr lvl="0" algn="ctr" rtl="0">
                <a:spcBef>
                  <a:spcPts val="0"/>
                </a:spcBef>
                <a:buNone/>
              </a:pPr>
              <a:endParaRPr sz="1200" dirty="0">
                <a:solidFill>
                  <a:srgbClr val="3B8D61"/>
                </a:solidFill>
                <a:latin typeface="Roboto Slab"/>
                <a:ea typeface="Roboto Slab"/>
                <a:cs typeface="Roboto Slab"/>
                <a:sym typeface="Roboto Slab"/>
              </a:endParaRPr>
            </a:p>
          </p:txBody>
        </p:sp>
      </p:grpSp>
      <p:sp>
        <p:nvSpPr>
          <p:cNvPr id="5" name="椭圆 4"/>
          <p:cNvSpPr/>
          <p:nvPr/>
        </p:nvSpPr>
        <p:spPr>
          <a:xfrm>
            <a:off x="6128637" y="1290918"/>
            <a:ext cx="1274890" cy="1368694"/>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7" name="Shape 177"/>
          <p:cNvSpPr txBox="1">
            <a:spLocks noGrp="1"/>
          </p:cNvSpPr>
          <p:nvPr>
            <p:ph type="title"/>
          </p:nvPr>
        </p:nvSpPr>
        <p:spPr>
          <a:xfrm>
            <a:off x="1146025" y="27805"/>
            <a:ext cx="3233470" cy="1028700"/>
          </a:xfrm>
          <a:prstGeom prst="rect">
            <a:avLst/>
          </a:prstGeom>
        </p:spPr>
        <p:txBody>
          <a:bodyPr lIns="91425" tIns="91425" rIns="91425" bIns="91425" anchor="ctr" anchorCtr="0">
            <a:noAutofit/>
          </a:bodyPr>
          <a:lstStyle/>
          <a:p>
            <a:pPr lvl="0">
              <a:spcBef>
                <a:spcPts val="0"/>
              </a:spcBef>
              <a:buNone/>
            </a:pPr>
            <a:r>
              <a:rPr lang="en-US" altLang="zh-CN" dirty="0" smtClean="0"/>
              <a:t>Hub </a:t>
            </a:r>
            <a:r>
              <a:rPr lang="zh-CN" altLang="en-US" dirty="0" smtClean="0"/>
              <a:t>定义</a:t>
            </a:r>
            <a:endParaRPr lang="en" dirty="0"/>
          </a:p>
        </p:txBody>
      </p:sp>
      <p:sp>
        <p:nvSpPr>
          <p:cNvPr id="33" name="TextBox 32"/>
          <p:cNvSpPr txBox="1"/>
          <p:nvPr/>
        </p:nvSpPr>
        <p:spPr>
          <a:xfrm>
            <a:off x="307179" y="342100"/>
            <a:ext cx="721895" cy="400110"/>
          </a:xfrm>
          <a:prstGeom prst="rect">
            <a:avLst/>
          </a:prstGeom>
          <a:noFill/>
        </p:spPr>
        <p:txBody>
          <a:bodyPr wrap="square" rtlCol="0">
            <a:spAutoFit/>
          </a:bodyPr>
          <a:lstStyle/>
          <a:p>
            <a:pPr algn="ctr"/>
            <a:r>
              <a:rPr lang="en-US" altLang="zh-CN" sz="2000" b="1" dirty="0" smtClean="0">
                <a:solidFill>
                  <a:schemeClr val="bg1"/>
                </a:solidFill>
                <a:latin typeface="Roboto Slab" charset="0"/>
                <a:ea typeface="Roboto Slab" charset="0"/>
                <a:cs typeface="Roboto Slab" charset="0"/>
              </a:rPr>
              <a:t>01</a:t>
            </a:r>
            <a:endParaRPr lang="en-US" sz="2000" b="1" dirty="0">
              <a:solidFill>
                <a:schemeClr val="bg1"/>
              </a:solidFill>
              <a:latin typeface="Roboto Slab" charset="0"/>
              <a:ea typeface="Roboto Slab" charset="0"/>
              <a:cs typeface="Roboto Slab" charset="0"/>
            </a:endParaRPr>
          </a:p>
        </p:txBody>
      </p:sp>
      <mc:AlternateContent xmlns:mc="http://schemas.openxmlformats.org/markup-compatibility/2006" xmlns:a14="http://schemas.microsoft.com/office/drawing/2010/main">
        <mc:Choice Requires="a14">
          <p:sp>
            <p:nvSpPr>
              <p:cNvPr id="36" name="Shape 120"/>
              <p:cNvSpPr txBox="1"/>
              <p:nvPr/>
            </p:nvSpPr>
            <p:spPr>
              <a:xfrm>
                <a:off x="1027966" y="3616645"/>
                <a:ext cx="3460499" cy="642732"/>
              </a:xfrm>
              <a:prstGeom prst="rect">
                <a:avLst/>
              </a:prstGeom>
              <a:noFill/>
              <a:ln>
                <a:noFill/>
              </a:ln>
            </p:spPr>
            <p:txBody>
              <a:bodyPr lIns="91425" tIns="91425" rIns="91425" bIns="91425" anchor="t" anchorCtr="0">
                <a:noAutofit/>
              </a:bodyPr>
              <a:lstStyle/>
              <a:p>
                <a:pPr>
                  <a:spcBef>
                    <a:spcPts val="600"/>
                  </a:spcBef>
                </a:pPr>
                <a:r>
                  <a:rPr lang="en-US" altLang="zh-CN" b="1" dirty="0" smtClean="0">
                    <a:solidFill>
                      <a:srgbClr val="114454"/>
                    </a:solidFill>
                    <a:highlight>
                      <a:srgbClr val="94BF6E"/>
                    </a:highlight>
                    <a:latin typeface="Nixie One"/>
                    <a:ea typeface="Nixie One"/>
                    <a:cs typeface="Nixie One"/>
                    <a:sym typeface="Nixie One"/>
                  </a:rPr>
                  <a:t>HUB</a:t>
                </a:r>
                <a:endParaRPr lang="en" b="1" dirty="0" smtClean="0">
                  <a:solidFill>
                    <a:srgbClr val="114454"/>
                  </a:solidFill>
                  <a:highlight>
                    <a:srgbClr val="94BF6E"/>
                  </a:highlight>
                  <a:latin typeface="Nixie One"/>
                  <a:ea typeface="Nixie One"/>
                  <a:cs typeface="Nixie One"/>
                  <a:sym typeface="Nixie One"/>
                </a:endParaRPr>
              </a:p>
              <a:p>
                <a:pPr>
                  <a:spcBef>
                    <a:spcPts val="600"/>
                  </a:spcBef>
                </a:pPr>
                <a14:m>
                  <m:oMathPara xmlns:m="http://schemas.openxmlformats.org/officeDocument/2006/math">
                    <m:oMathParaPr>
                      <m:jc m:val="center"/>
                    </m:oMathParaPr>
                    <m:oMath xmlns:m="http://schemas.openxmlformats.org/officeDocument/2006/math">
                      <m:sSub>
                        <m:sSubPr>
                          <m:ctrlPr>
                            <a:rPr lang="en-US" altLang="zh-CN" b="1" i="1">
                              <a:solidFill>
                                <a:srgbClr val="114454"/>
                              </a:solidFill>
                              <a:latin typeface="Cambria Math" charset="0"/>
                              <a:ea typeface="Nixie One"/>
                              <a:cs typeface="Nixie One"/>
                              <a:sym typeface="Nixie One"/>
                            </a:rPr>
                          </m:ctrlPr>
                        </m:sSubPr>
                        <m:e>
                          <m:r>
                            <a:rPr lang="en-US" altLang="zh-CN" b="1" i="1">
                              <a:solidFill>
                                <a:srgbClr val="114454"/>
                              </a:solidFill>
                              <a:latin typeface="Cambria Math" charset="0"/>
                              <a:ea typeface="Nixie One"/>
                              <a:cs typeface="Nixie One"/>
                              <a:sym typeface="Nixie One"/>
                            </a:rPr>
                            <m:t>𝑵</m:t>
                          </m:r>
                        </m:e>
                        <m:sub>
                          <m:r>
                            <a:rPr lang="en-US" altLang="zh-CN" b="1" i="1">
                              <a:solidFill>
                                <a:srgbClr val="114454"/>
                              </a:solidFill>
                              <a:latin typeface="Cambria Math" charset="0"/>
                              <a:ea typeface="Nixie One"/>
                              <a:cs typeface="Nixie One"/>
                              <a:sym typeface="Nixie One"/>
                            </a:rPr>
                            <m:t>𝒌</m:t>
                          </m:r>
                        </m:sub>
                      </m:sSub>
                      <m:r>
                        <a:rPr lang="en-US" altLang="zh-CN" b="1" i="1">
                          <a:solidFill>
                            <a:srgbClr val="114454"/>
                          </a:solidFill>
                          <a:latin typeface="Cambria Math" charset="0"/>
                          <a:ea typeface="Nixie One"/>
                          <a:cs typeface="Nixie One"/>
                          <a:sym typeface="Nixie One"/>
                        </a:rPr>
                        <m:t>(</m:t>
                      </m:r>
                      <m:r>
                        <a:rPr lang="en-US" altLang="zh-CN" b="1" i="1">
                          <a:solidFill>
                            <a:srgbClr val="114454"/>
                          </a:solidFill>
                          <a:latin typeface="Cambria Math" charset="0"/>
                          <a:ea typeface="Nixie One"/>
                          <a:cs typeface="Nixie One"/>
                          <a:sym typeface="Nixie One"/>
                        </a:rPr>
                        <m:t>𝒙</m:t>
                      </m:r>
                      <m:r>
                        <a:rPr lang="en-US" altLang="zh-CN" b="1" i="1">
                          <a:solidFill>
                            <a:srgbClr val="114454"/>
                          </a:solidFill>
                          <a:latin typeface="Cambria Math" charset="0"/>
                          <a:ea typeface="Nixie One"/>
                          <a:cs typeface="Nixie One"/>
                          <a:sym typeface="Nixie One"/>
                        </a:rPr>
                        <m:t>)&gt;=</m:t>
                      </m:r>
                      <m:r>
                        <a:rPr lang="en-US" b="1" i="1" dirty="0">
                          <a:solidFill>
                            <a:srgbClr val="114454"/>
                          </a:solidFill>
                          <a:latin typeface="Cambria Math" charset="0"/>
                          <a:ea typeface="Nixie One"/>
                          <a:cs typeface="Nixie One"/>
                          <a:sym typeface="Nixie One"/>
                        </a:rPr>
                        <m:t>𝟐</m:t>
                      </m:r>
                      <m:r>
                        <a:rPr lang="en-US" b="1" i="1" dirty="0">
                          <a:solidFill>
                            <a:srgbClr val="114454"/>
                          </a:solidFill>
                          <a:latin typeface="Cambria Math" charset="0"/>
                          <a:ea typeface="Nixie One"/>
                          <a:cs typeface="Nixie One"/>
                          <a:sym typeface="Nixie One"/>
                        </a:rPr>
                        <m:t>∗</m:t>
                      </m:r>
                      <m:r>
                        <a:rPr lang="en-US" b="1" i="1" dirty="0">
                          <a:solidFill>
                            <a:srgbClr val="114454"/>
                          </a:solidFill>
                          <a:latin typeface="Cambria Math" charset="0"/>
                          <a:ea typeface="Nixie One"/>
                          <a:cs typeface="Nixie One"/>
                          <a:sym typeface="Nixie One"/>
                        </a:rPr>
                        <m:t>𝒌</m:t>
                      </m:r>
                    </m:oMath>
                  </m:oMathPara>
                </a14:m>
                <a:endParaRPr lang="en" b="1" dirty="0">
                  <a:solidFill>
                    <a:srgbClr val="114454"/>
                  </a:solidFill>
                  <a:latin typeface="Nixie One"/>
                  <a:ea typeface="Nixie One"/>
                  <a:cs typeface="Nixie One"/>
                  <a:sym typeface="Nixie One"/>
                </a:endParaRPr>
              </a:p>
            </p:txBody>
          </p:sp>
        </mc:Choice>
        <mc:Fallback xmlns="">
          <p:sp>
            <p:nvSpPr>
              <p:cNvPr id="36" name="Shape 120"/>
              <p:cNvSpPr txBox="1">
                <a:spLocks noRot="1" noChangeAspect="1" noMove="1" noResize="1" noEditPoints="1" noAdjustHandles="1" noChangeArrowheads="1" noChangeShapeType="1" noTextEdit="1"/>
              </p:cNvSpPr>
              <p:nvPr/>
            </p:nvSpPr>
            <p:spPr>
              <a:xfrm>
                <a:off x="1027966" y="3616645"/>
                <a:ext cx="3460499" cy="642732"/>
              </a:xfrm>
              <a:prstGeom prst="rect">
                <a:avLst/>
              </a:prstGeom>
              <a:blipFill rotWithShape="0">
                <a:blip r:embed="rId3"/>
                <a:stretch>
                  <a:fillRect l="-529"/>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Shape 120"/>
              <p:cNvSpPr txBox="1"/>
              <p:nvPr/>
            </p:nvSpPr>
            <p:spPr>
              <a:xfrm>
                <a:off x="1027967" y="2567948"/>
                <a:ext cx="3460499" cy="895139"/>
              </a:xfrm>
              <a:prstGeom prst="rect">
                <a:avLst/>
              </a:prstGeom>
              <a:noFill/>
              <a:ln>
                <a:noFill/>
              </a:ln>
            </p:spPr>
            <p:txBody>
              <a:bodyPr lIns="91425" tIns="91425" rIns="91425" bIns="91425" anchor="t" anchorCtr="0">
                <a:noAutofit/>
              </a:bodyPr>
              <a:lstStyle/>
              <a:p>
                <a:pPr>
                  <a:spcBef>
                    <a:spcPts val="600"/>
                  </a:spcBef>
                </a:pPr>
                <a:r>
                  <a:rPr lang="zh-CN" altLang="en-US" b="1" dirty="0" smtClean="0">
                    <a:solidFill>
                      <a:srgbClr val="114454"/>
                    </a:solidFill>
                    <a:highlight>
                      <a:srgbClr val="94BF6E"/>
                    </a:highlight>
                    <a:latin typeface="Nixie One"/>
                    <a:ea typeface="Nixie One"/>
                    <a:cs typeface="Nixie One"/>
                    <a:sym typeface="Nixie One"/>
                  </a:rPr>
                  <a:t>逆近邻数</a:t>
                </a:r>
                <a:endParaRPr lang="en" b="1" dirty="0" smtClean="0">
                  <a:solidFill>
                    <a:srgbClr val="114454"/>
                  </a:solidFill>
                  <a:highlight>
                    <a:srgbClr val="94BF6E"/>
                  </a:highlight>
                  <a:latin typeface="Nixie One"/>
                  <a:ea typeface="Nixie One"/>
                  <a:cs typeface="Nixie One"/>
                  <a:sym typeface="Nixie One"/>
                </a:endParaRPr>
              </a:p>
              <a:p>
                <a:pPr lvl="0">
                  <a:spcBef>
                    <a:spcPts val="600"/>
                  </a:spcBef>
                </a:pPr>
                <a:r>
                  <a:rPr lang="zh-CN" altLang="en-US" b="1" dirty="0" smtClean="0">
                    <a:solidFill>
                      <a:srgbClr val="114454"/>
                    </a:solidFill>
                    <a:latin typeface="Nixie One"/>
                    <a:ea typeface="Nixie One"/>
                    <a:cs typeface="Nixie One"/>
                    <a:sym typeface="Nixie One"/>
                  </a:rPr>
                  <a:t>在</a:t>
                </a:r>
                <a:r>
                  <a:rPr lang="zh-CN" altLang="en-US" b="1" dirty="0">
                    <a:solidFill>
                      <a:srgbClr val="114454"/>
                    </a:solidFill>
                    <a:latin typeface="Nixie One"/>
                    <a:ea typeface="Nixie One"/>
                    <a:cs typeface="Nixie One"/>
                    <a:sym typeface="Nixie One"/>
                  </a:rPr>
                  <a:t>数据集中点 </a:t>
                </a:r>
                <a14:m>
                  <m:oMath xmlns:m="http://schemas.openxmlformats.org/officeDocument/2006/math">
                    <m:r>
                      <a:rPr lang="en-US" altLang="zh-CN" b="1" i="1" smtClean="0">
                        <a:solidFill>
                          <a:srgbClr val="114454"/>
                        </a:solidFill>
                        <a:latin typeface="Cambria Math" charset="0"/>
                        <a:ea typeface="Nixie One"/>
                        <a:cs typeface="Nixie One"/>
                        <a:sym typeface="Nixie One"/>
                      </a:rPr>
                      <m:t>𝒙</m:t>
                    </m:r>
                  </m:oMath>
                </a14:m>
                <a:r>
                  <a:rPr lang="en-US" altLang="zh-CN" b="1" dirty="0" smtClean="0">
                    <a:solidFill>
                      <a:srgbClr val="114454"/>
                    </a:solidFill>
                    <a:latin typeface="Nixie One"/>
                    <a:ea typeface="Nixie One"/>
                    <a:cs typeface="Nixie One"/>
                    <a:sym typeface="Nixie One"/>
                  </a:rPr>
                  <a:t> </a:t>
                </a:r>
                <a:r>
                  <a:rPr lang="zh-CN" altLang="en-US" b="1" dirty="0" smtClean="0">
                    <a:solidFill>
                      <a:srgbClr val="114454"/>
                    </a:solidFill>
                    <a:latin typeface="Nixie One"/>
                    <a:ea typeface="Nixie One"/>
                    <a:cs typeface="Nixie One"/>
                    <a:sym typeface="Nixie One"/>
                  </a:rPr>
                  <a:t>作为</a:t>
                </a:r>
                <a:r>
                  <a:rPr lang="zh-CN" altLang="en-US" b="1" dirty="0">
                    <a:solidFill>
                      <a:srgbClr val="114454"/>
                    </a:solidFill>
                    <a:latin typeface="Nixie One"/>
                    <a:ea typeface="Nixie One"/>
                    <a:cs typeface="Nixie One"/>
                    <a:sym typeface="Nixie One"/>
                  </a:rPr>
                  <a:t>其它点的 </a:t>
                </a:r>
                <a14:m>
                  <m:oMath xmlns:m="http://schemas.openxmlformats.org/officeDocument/2006/math">
                    <m:r>
                      <a:rPr lang="en-US" altLang="zh-CN" b="1" i="1" dirty="0" smtClean="0">
                        <a:solidFill>
                          <a:srgbClr val="114454"/>
                        </a:solidFill>
                        <a:latin typeface="Cambria Math" charset="0"/>
                        <a:ea typeface="Nixie One"/>
                        <a:cs typeface="Nixie One"/>
                        <a:sym typeface="Nixie One"/>
                      </a:rPr>
                      <m:t>𝒌</m:t>
                    </m:r>
                  </m:oMath>
                </a14:m>
                <a:r>
                  <a:rPr lang="en-US" altLang="zh-CN" b="1" dirty="0">
                    <a:solidFill>
                      <a:srgbClr val="114454"/>
                    </a:solidFill>
                    <a:latin typeface="Nixie One"/>
                    <a:ea typeface="Nixie One"/>
                    <a:cs typeface="Nixie One"/>
                    <a:sym typeface="Nixie One"/>
                  </a:rPr>
                  <a:t> </a:t>
                </a:r>
                <a:r>
                  <a:rPr lang="zh-CN" altLang="en-US" b="1" dirty="0">
                    <a:solidFill>
                      <a:srgbClr val="114454"/>
                    </a:solidFill>
                    <a:latin typeface="Nixie One"/>
                    <a:ea typeface="Nixie One"/>
                    <a:cs typeface="Nixie One"/>
                    <a:sym typeface="Nixie One"/>
                  </a:rPr>
                  <a:t>近邻的</a:t>
                </a:r>
                <a:r>
                  <a:rPr lang="zh-CN" altLang="en-US" b="1" dirty="0" smtClean="0">
                    <a:solidFill>
                      <a:srgbClr val="114454"/>
                    </a:solidFill>
                    <a:latin typeface="Nixie One"/>
                    <a:ea typeface="Nixie One"/>
                    <a:cs typeface="Nixie One"/>
                    <a:sym typeface="Nixie One"/>
                  </a:rPr>
                  <a:t>次数，记为</a:t>
                </a:r>
                <a14:m>
                  <m:oMath xmlns:m="http://schemas.openxmlformats.org/officeDocument/2006/math">
                    <m:sSub>
                      <m:sSubPr>
                        <m:ctrlPr>
                          <a:rPr lang="en-US" altLang="zh-CN" b="1" i="1" smtClean="0">
                            <a:solidFill>
                              <a:srgbClr val="114454"/>
                            </a:solidFill>
                            <a:latin typeface="Cambria Math" charset="0"/>
                            <a:ea typeface="Nixie One"/>
                            <a:cs typeface="Nixie One"/>
                            <a:sym typeface="Nixie One"/>
                          </a:rPr>
                        </m:ctrlPr>
                      </m:sSubPr>
                      <m:e>
                        <m:r>
                          <a:rPr lang="en-US" altLang="zh-CN" b="1" i="1" smtClean="0">
                            <a:solidFill>
                              <a:srgbClr val="114454"/>
                            </a:solidFill>
                            <a:latin typeface="Cambria Math" charset="0"/>
                            <a:ea typeface="Nixie One"/>
                            <a:cs typeface="Nixie One"/>
                            <a:sym typeface="Nixie One"/>
                          </a:rPr>
                          <m:t>𝑵</m:t>
                        </m:r>
                      </m:e>
                      <m:sub>
                        <m:r>
                          <a:rPr lang="en-US" altLang="zh-CN" b="1" i="1" smtClean="0">
                            <a:solidFill>
                              <a:srgbClr val="114454"/>
                            </a:solidFill>
                            <a:latin typeface="Cambria Math" charset="0"/>
                            <a:ea typeface="Nixie One"/>
                            <a:cs typeface="Nixie One"/>
                            <a:sym typeface="Nixie One"/>
                          </a:rPr>
                          <m:t>𝒌</m:t>
                        </m:r>
                      </m:sub>
                    </m:sSub>
                    <m:r>
                      <a:rPr lang="en-US" altLang="zh-CN" b="1" i="1" smtClean="0">
                        <a:solidFill>
                          <a:srgbClr val="114454"/>
                        </a:solidFill>
                        <a:latin typeface="Cambria Math" charset="0"/>
                        <a:ea typeface="Nixie One"/>
                        <a:cs typeface="Nixie One"/>
                        <a:sym typeface="Nixie One"/>
                      </a:rPr>
                      <m:t>(</m:t>
                    </m:r>
                    <m:r>
                      <a:rPr lang="en-US" altLang="zh-CN" b="1" i="1" smtClean="0">
                        <a:solidFill>
                          <a:srgbClr val="114454"/>
                        </a:solidFill>
                        <a:latin typeface="Cambria Math" charset="0"/>
                        <a:ea typeface="Nixie One"/>
                        <a:cs typeface="Nixie One"/>
                        <a:sym typeface="Nixie One"/>
                      </a:rPr>
                      <m:t>𝒙</m:t>
                    </m:r>
                    <m:r>
                      <a:rPr lang="en-US" altLang="zh-CN" b="1" i="1" smtClean="0">
                        <a:solidFill>
                          <a:srgbClr val="114454"/>
                        </a:solidFill>
                        <a:latin typeface="Cambria Math" charset="0"/>
                        <a:ea typeface="Nixie One"/>
                        <a:cs typeface="Nixie One"/>
                        <a:sym typeface="Nixie One"/>
                      </a:rPr>
                      <m:t>)</m:t>
                    </m:r>
                  </m:oMath>
                </a14:m>
                <a:r>
                  <a:rPr lang="en" b="1" dirty="0" smtClean="0">
                    <a:solidFill>
                      <a:srgbClr val="114454"/>
                    </a:solidFill>
                    <a:latin typeface="Nixie One"/>
                    <a:ea typeface="Nixie One"/>
                    <a:cs typeface="Nixie One"/>
                    <a:sym typeface="Nixie One"/>
                  </a:rPr>
                  <a:t>.</a:t>
                </a:r>
                <a:endParaRPr lang="en" b="1" dirty="0">
                  <a:solidFill>
                    <a:srgbClr val="114454"/>
                  </a:solidFill>
                  <a:latin typeface="Nixie One"/>
                  <a:ea typeface="Nixie One"/>
                  <a:cs typeface="Nixie One"/>
                  <a:sym typeface="Nixie One"/>
                </a:endParaRPr>
              </a:p>
            </p:txBody>
          </p:sp>
        </mc:Choice>
        <mc:Fallback xmlns="">
          <p:sp>
            <p:nvSpPr>
              <p:cNvPr id="37" name="Shape 120"/>
              <p:cNvSpPr txBox="1">
                <a:spLocks noRot="1" noChangeAspect="1" noMove="1" noResize="1" noEditPoints="1" noAdjustHandles="1" noChangeArrowheads="1" noChangeShapeType="1" noTextEdit="1"/>
              </p:cNvSpPr>
              <p:nvPr/>
            </p:nvSpPr>
            <p:spPr>
              <a:xfrm>
                <a:off x="1027967" y="2567948"/>
                <a:ext cx="3460499" cy="895139"/>
              </a:xfrm>
              <a:prstGeom prst="rect">
                <a:avLst/>
              </a:prstGeom>
              <a:blipFill rotWithShape="0">
                <a:blip r:embed="rId4"/>
                <a:stretch>
                  <a:fillRect l="-529" b="-2721"/>
                </a:stretch>
              </a:blipFill>
              <a:ln>
                <a:noFill/>
              </a:ln>
            </p:spPr>
            <p:txBody>
              <a:bodyPr/>
              <a:lstStyle/>
              <a:p>
                <a:r>
                  <a:rPr lang="zh-CN" altLang="en-US">
                    <a:noFill/>
                  </a:rPr>
                  <a:t> </a:t>
                </a:r>
              </a:p>
            </p:txBody>
          </p:sp>
        </mc:Fallback>
      </mc:AlternateContent>
      <p:sp>
        <p:nvSpPr>
          <p:cNvPr id="38" name="Shape 120"/>
          <p:cNvSpPr txBox="1"/>
          <p:nvPr/>
        </p:nvSpPr>
        <p:spPr>
          <a:xfrm>
            <a:off x="1091616" y="1427767"/>
            <a:ext cx="3460499" cy="1086833"/>
          </a:xfrm>
          <a:prstGeom prst="rect">
            <a:avLst/>
          </a:prstGeom>
          <a:noFill/>
          <a:ln>
            <a:noFill/>
          </a:ln>
        </p:spPr>
        <p:txBody>
          <a:bodyPr lIns="91425" tIns="91425" rIns="91425" bIns="91425" anchor="t" anchorCtr="0">
            <a:noAutofit/>
          </a:bodyPr>
          <a:lstStyle/>
          <a:p>
            <a:pPr>
              <a:spcBef>
                <a:spcPts val="600"/>
              </a:spcBef>
            </a:pPr>
            <a:r>
              <a:rPr lang="zh-CN" altLang="en-US" b="1" dirty="0" smtClean="0">
                <a:solidFill>
                  <a:srgbClr val="114454"/>
                </a:solidFill>
                <a:highlight>
                  <a:srgbClr val="94BF6E"/>
                </a:highlight>
                <a:latin typeface="Nixie One"/>
                <a:ea typeface="Nixie One"/>
                <a:cs typeface="Nixie One"/>
                <a:sym typeface="Nixie One"/>
              </a:rPr>
              <a:t>图例说明</a:t>
            </a:r>
            <a:endParaRPr lang="en" b="1" dirty="0" smtClean="0">
              <a:solidFill>
                <a:srgbClr val="114454"/>
              </a:solidFill>
              <a:highlight>
                <a:srgbClr val="94BF6E"/>
              </a:highlight>
              <a:latin typeface="Nixie One"/>
              <a:ea typeface="Nixie One"/>
              <a:cs typeface="Nixie One"/>
              <a:sym typeface="Nixie One"/>
            </a:endParaRPr>
          </a:p>
          <a:p>
            <a:pPr marL="342900" lvl="0" indent="-342900" algn="just">
              <a:buFont typeface="Arial" charset="0"/>
              <a:buChar char="•"/>
            </a:pPr>
            <a:r>
              <a:rPr lang="zh-CN" altLang="en-US" dirty="0"/>
              <a:t>构建</a:t>
            </a:r>
            <a:r>
              <a:rPr lang="en-US" altLang="zh-CN" dirty="0"/>
              <a:t>KNN</a:t>
            </a:r>
            <a:r>
              <a:rPr lang="zh-CN" altLang="en-US" dirty="0"/>
              <a:t>邻域</a:t>
            </a:r>
            <a:r>
              <a:rPr lang="zh-CN" altLang="en-US" dirty="0" smtClean="0"/>
              <a:t>图</a:t>
            </a:r>
            <a:endParaRPr lang="en-US" altLang="zh-CN" dirty="0" smtClean="0"/>
          </a:p>
          <a:p>
            <a:pPr marL="342900" indent="-342900" algn="just">
              <a:buFont typeface="Arial" charset="0"/>
              <a:buChar char="•"/>
            </a:pPr>
            <a:r>
              <a:rPr lang="zh-CN" altLang="en-US" dirty="0"/>
              <a:t>距离度量</a:t>
            </a:r>
            <a:r>
              <a:rPr lang="en-US" altLang="zh-CN" dirty="0"/>
              <a:t>[</a:t>
            </a:r>
            <a:r>
              <a:rPr lang="zh-CN" altLang="en-US" dirty="0"/>
              <a:t>欧式</a:t>
            </a:r>
            <a:r>
              <a:rPr lang="zh-CN" altLang="en-US" dirty="0" smtClean="0"/>
              <a:t>距离</a:t>
            </a:r>
            <a:r>
              <a:rPr lang="en-US" altLang="zh-CN" dirty="0" smtClean="0"/>
              <a:t>]</a:t>
            </a:r>
          </a:p>
          <a:p>
            <a:pPr marL="342900" lvl="0" indent="-342900" algn="just">
              <a:buFont typeface="Arial" charset="0"/>
              <a:buChar char="•"/>
            </a:pPr>
            <a:r>
              <a:rPr lang="zh-CN" altLang="en-US" dirty="0"/>
              <a:t>近邻数</a:t>
            </a:r>
            <a:r>
              <a:rPr lang="en-US" altLang="zh-CN" dirty="0"/>
              <a:t>[k=1</a:t>
            </a:r>
            <a:r>
              <a:rPr lang="en-US" altLang="zh-CN" dirty="0" smtClean="0"/>
              <a:t>]</a:t>
            </a:r>
            <a:endParaRPr lang="zh-CN" altLang="en-US" dirty="0"/>
          </a:p>
          <a:p>
            <a:pPr marL="342900" lvl="0" indent="-342900" algn="just">
              <a:buFont typeface="Arial" charset="0"/>
              <a:buChar char="•"/>
            </a:pPr>
            <a:endParaRPr lang="en-US" altLang="zh-CN" dirty="0"/>
          </a:p>
        </p:txBody>
      </p:sp>
      <p:grpSp>
        <p:nvGrpSpPr>
          <p:cNvPr id="2" name="组 1"/>
          <p:cNvGrpSpPr/>
          <p:nvPr/>
        </p:nvGrpSpPr>
        <p:grpSpPr>
          <a:xfrm>
            <a:off x="4978527" y="2067847"/>
            <a:ext cx="3528347" cy="2622854"/>
            <a:chOff x="4978527" y="2067847"/>
            <a:chExt cx="3528347" cy="2622854"/>
          </a:xfrm>
        </p:grpSpPr>
        <p:sp>
          <p:nvSpPr>
            <p:cNvPr id="4" name="Oval 3"/>
            <p:cNvSpPr/>
            <p:nvPr/>
          </p:nvSpPr>
          <p:spPr>
            <a:xfrm>
              <a:off x="6169661" y="2140255"/>
              <a:ext cx="172016" cy="16296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564953" y="3278388"/>
              <a:ext cx="172016" cy="162962"/>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564953" y="2823889"/>
              <a:ext cx="172016" cy="162962"/>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231465" y="3882566"/>
              <a:ext cx="172016" cy="16296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528316" y="3238760"/>
              <a:ext cx="172016" cy="16296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806223" y="2823889"/>
              <a:ext cx="172016" cy="16296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303208" y="3719604"/>
              <a:ext cx="172016" cy="16296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4" idx="5"/>
              <a:endCxn id="16" idx="0"/>
            </p:cNvCxnSpPr>
            <p:nvPr/>
          </p:nvCxnSpPr>
          <p:spPr>
            <a:xfrm>
              <a:off x="6316486" y="2279352"/>
              <a:ext cx="334475" cy="54453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7" idx="7"/>
              <a:endCxn id="18" idx="4"/>
            </p:cNvCxnSpPr>
            <p:nvPr/>
          </p:nvCxnSpPr>
          <p:spPr>
            <a:xfrm flipV="1">
              <a:off x="5378290" y="3401722"/>
              <a:ext cx="236034" cy="50470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8" idx="6"/>
              <a:endCxn id="15" idx="1"/>
            </p:cNvCxnSpPr>
            <p:nvPr/>
          </p:nvCxnSpPr>
          <p:spPr>
            <a:xfrm flipV="1">
              <a:off x="5700332" y="3302253"/>
              <a:ext cx="889812" cy="1798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6" idx="3"/>
              <a:endCxn id="15" idx="1"/>
            </p:cNvCxnSpPr>
            <p:nvPr/>
          </p:nvCxnSpPr>
          <p:spPr>
            <a:xfrm>
              <a:off x="6590144" y="2962986"/>
              <a:ext cx="0" cy="33926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5" idx="7"/>
              <a:endCxn id="16" idx="5"/>
            </p:cNvCxnSpPr>
            <p:nvPr/>
          </p:nvCxnSpPr>
          <p:spPr>
            <a:xfrm flipV="1">
              <a:off x="6711778" y="2962986"/>
              <a:ext cx="0" cy="33926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1" idx="1"/>
              <a:endCxn id="15" idx="6"/>
            </p:cNvCxnSpPr>
            <p:nvPr/>
          </p:nvCxnSpPr>
          <p:spPr>
            <a:xfrm flipH="1" flipV="1">
              <a:off x="6736969" y="3359869"/>
              <a:ext cx="591430" cy="38360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336809" y="2727517"/>
              <a:ext cx="576481" cy="307777"/>
            </a:xfrm>
            <a:prstGeom prst="rect">
              <a:avLst/>
            </a:prstGeom>
            <a:noFill/>
          </p:spPr>
          <p:txBody>
            <a:bodyPr wrap="square" rtlCol="0">
              <a:spAutoFit/>
            </a:bodyPr>
            <a:lstStyle/>
            <a:p>
              <a:r>
                <a:rPr lang="en-US" altLang="zh-CN" b="1" dirty="0"/>
                <a:t>2</a:t>
              </a:r>
              <a:endParaRPr lang="en-US" b="1" dirty="0"/>
            </a:p>
          </p:txBody>
        </p:sp>
        <p:cxnSp>
          <p:nvCxnSpPr>
            <p:cNvPr id="48" name="Straight Arrow Connector 47"/>
            <p:cNvCxnSpPr>
              <a:stCxn id="20" idx="3"/>
              <a:endCxn id="21" idx="7"/>
            </p:cNvCxnSpPr>
            <p:nvPr/>
          </p:nvCxnSpPr>
          <p:spPr>
            <a:xfrm flipH="1">
              <a:off x="7450033" y="2962986"/>
              <a:ext cx="381381" cy="780483"/>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942237" y="2067847"/>
              <a:ext cx="576481" cy="307777"/>
            </a:xfrm>
            <a:prstGeom prst="rect">
              <a:avLst/>
            </a:prstGeom>
            <a:noFill/>
          </p:spPr>
          <p:txBody>
            <a:bodyPr wrap="square" rtlCol="0">
              <a:spAutoFit/>
            </a:bodyPr>
            <a:lstStyle/>
            <a:p>
              <a:r>
                <a:rPr lang="en-US" altLang="zh-CN" b="1" dirty="0" smtClean="0"/>
                <a:t>0</a:t>
              </a:r>
              <a:endParaRPr lang="en-US" b="1" dirty="0"/>
            </a:p>
          </p:txBody>
        </p:sp>
        <p:sp>
          <p:nvSpPr>
            <p:cNvPr id="59" name="TextBox 58"/>
            <p:cNvSpPr txBox="1"/>
            <p:nvPr/>
          </p:nvSpPr>
          <p:spPr>
            <a:xfrm>
              <a:off x="5277298" y="3277678"/>
              <a:ext cx="576481" cy="307777"/>
            </a:xfrm>
            <a:prstGeom prst="rect">
              <a:avLst/>
            </a:prstGeom>
            <a:noFill/>
          </p:spPr>
          <p:txBody>
            <a:bodyPr wrap="square" rtlCol="0">
              <a:spAutoFit/>
            </a:bodyPr>
            <a:lstStyle/>
            <a:p>
              <a:r>
                <a:rPr lang="en-US" altLang="zh-CN" b="1" dirty="0" smtClean="0"/>
                <a:t>1</a:t>
              </a:r>
              <a:endParaRPr lang="en-US" b="1" dirty="0"/>
            </a:p>
          </p:txBody>
        </p:sp>
        <p:sp>
          <p:nvSpPr>
            <p:cNvPr id="60" name="TextBox 59"/>
            <p:cNvSpPr txBox="1"/>
            <p:nvPr/>
          </p:nvSpPr>
          <p:spPr>
            <a:xfrm>
              <a:off x="4978527" y="3801085"/>
              <a:ext cx="576481" cy="307777"/>
            </a:xfrm>
            <a:prstGeom prst="rect">
              <a:avLst/>
            </a:prstGeom>
            <a:noFill/>
          </p:spPr>
          <p:txBody>
            <a:bodyPr wrap="square" rtlCol="0">
              <a:spAutoFit/>
            </a:bodyPr>
            <a:lstStyle/>
            <a:p>
              <a:r>
                <a:rPr lang="en-US" altLang="zh-CN" b="1" dirty="0"/>
                <a:t>0</a:t>
              </a:r>
              <a:endParaRPr lang="en-US" b="1" dirty="0"/>
            </a:p>
          </p:txBody>
        </p:sp>
        <p:sp>
          <p:nvSpPr>
            <p:cNvPr id="61" name="TextBox 60"/>
            <p:cNvSpPr txBox="1"/>
            <p:nvPr/>
          </p:nvSpPr>
          <p:spPr>
            <a:xfrm>
              <a:off x="6379706" y="3386706"/>
              <a:ext cx="576481" cy="307777"/>
            </a:xfrm>
            <a:prstGeom prst="rect">
              <a:avLst/>
            </a:prstGeom>
            <a:noFill/>
          </p:spPr>
          <p:txBody>
            <a:bodyPr wrap="square" rtlCol="0">
              <a:spAutoFit/>
            </a:bodyPr>
            <a:lstStyle/>
            <a:p>
              <a:r>
                <a:rPr lang="en-US" altLang="zh-CN" b="1" dirty="0"/>
                <a:t>3</a:t>
              </a:r>
              <a:endParaRPr lang="en-US" b="1" dirty="0"/>
            </a:p>
          </p:txBody>
        </p:sp>
        <p:sp>
          <p:nvSpPr>
            <p:cNvPr id="62" name="TextBox 61"/>
            <p:cNvSpPr txBox="1"/>
            <p:nvPr/>
          </p:nvSpPr>
          <p:spPr>
            <a:xfrm>
              <a:off x="7079150" y="3678026"/>
              <a:ext cx="576481" cy="307777"/>
            </a:xfrm>
            <a:prstGeom prst="rect">
              <a:avLst/>
            </a:prstGeom>
            <a:noFill/>
          </p:spPr>
          <p:txBody>
            <a:bodyPr wrap="square" rtlCol="0">
              <a:spAutoFit/>
            </a:bodyPr>
            <a:lstStyle/>
            <a:p>
              <a:r>
                <a:rPr lang="en-US" altLang="zh-CN" b="1" dirty="0" smtClean="0"/>
                <a:t>1</a:t>
              </a:r>
              <a:endParaRPr lang="en-US" b="1" dirty="0"/>
            </a:p>
          </p:txBody>
        </p:sp>
        <p:sp>
          <p:nvSpPr>
            <p:cNvPr id="63" name="TextBox 62"/>
            <p:cNvSpPr txBox="1"/>
            <p:nvPr/>
          </p:nvSpPr>
          <p:spPr>
            <a:xfrm>
              <a:off x="7558923" y="2739548"/>
              <a:ext cx="576481" cy="307777"/>
            </a:xfrm>
            <a:prstGeom prst="rect">
              <a:avLst/>
            </a:prstGeom>
            <a:noFill/>
          </p:spPr>
          <p:txBody>
            <a:bodyPr wrap="square" rtlCol="0">
              <a:spAutoFit/>
            </a:bodyPr>
            <a:lstStyle/>
            <a:p>
              <a:r>
                <a:rPr lang="en-US" altLang="zh-CN" b="1" dirty="0" smtClean="0"/>
                <a:t>0</a:t>
              </a:r>
              <a:endParaRPr lang="en-US" b="1" dirty="0"/>
            </a:p>
          </p:txBody>
        </p:sp>
        <p:sp>
          <p:nvSpPr>
            <p:cNvPr id="66" name="TextBox 65"/>
            <p:cNvSpPr txBox="1"/>
            <p:nvPr/>
          </p:nvSpPr>
          <p:spPr>
            <a:xfrm>
              <a:off x="6322383" y="2074453"/>
              <a:ext cx="576481" cy="307777"/>
            </a:xfrm>
            <a:prstGeom prst="rect">
              <a:avLst/>
            </a:prstGeom>
            <a:noFill/>
          </p:spPr>
          <p:txBody>
            <a:bodyPr wrap="square" rtlCol="0">
              <a:spAutoFit/>
            </a:bodyPr>
            <a:lstStyle/>
            <a:p>
              <a:r>
                <a:rPr lang="en-US" dirty="0"/>
                <a:t>A</a:t>
              </a:r>
            </a:p>
          </p:txBody>
        </p:sp>
        <p:sp>
          <p:nvSpPr>
            <p:cNvPr id="67" name="TextBox 66"/>
            <p:cNvSpPr txBox="1"/>
            <p:nvPr/>
          </p:nvSpPr>
          <p:spPr>
            <a:xfrm>
              <a:off x="6683630" y="2731630"/>
              <a:ext cx="576481" cy="307777"/>
            </a:xfrm>
            <a:prstGeom prst="rect">
              <a:avLst/>
            </a:prstGeom>
            <a:noFill/>
          </p:spPr>
          <p:txBody>
            <a:bodyPr wrap="square" rtlCol="0">
              <a:spAutoFit/>
            </a:bodyPr>
            <a:lstStyle/>
            <a:p>
              <a:r>
                <a:rPr lang="en-US" dirty="0" smtClean="0"/>
                <a:t>B</a:t>
              </a:r>
              <a:endParaRPr lang="en-US" dirty="0"/>
            </a:p>
          </p:txBody>
        </p:sp>
        <p:sp>
          <p:nvSpPr>
            <p:cNvPr id="68" name="TextBox 67"/>
            <p:cNvSpPr txBox="1"/>
            <p:nvPr/>
          </p:nvSpPr>
          <p:spPr>
            <a:xfrm>
              <a:off x="6620744" y="3392509"/>
              <a:ext cx="576481" cy="307777"/>
            </a:xfrm>
            <a:prstGeom prst="rect">
              <a:avLst/>
            </a:prstGeom>
            <a:noFill/>
          </p:spPr>
          <p:txBody>
            <a:bodyPr wrap="square" rtlCol="0">
              <a:spAutoFit/>
            </a:bodyPr>
            <a:lstStyle/>
            <a:p>
              <a:r>
                <a:rPr lang="en-US" dirty="0"/>
                <a:t>C</a:t>
              </a:r>
            </a:p>
          </p:txBody>
        </p:sp>
        <p:sp>
          <p:nvSpPr>
            <p:cNvPr id="69" name="TextBox 68"/>
            <p:cNvSpPr txBox="1"/>
            <p:nvPr/>
          </p:nvSpPr>
          <p:spPr>
            <a:xfrm>
              <a:off x="5642220" y="3277493"/>
              <a:ext cx="576481" cy="307777"/>
            </a:xfrm>
            <a:prstGeom prst="rect">
              <a:avLst/>
            </a:prstGeom>
            <a:noFill/>
          </p:spPr>
          <p:txBody>
            <a:bodyPr wrap="square" rtlCol="0">
              <a:spAutoFit/>
            </a:bodyPr>
            <a:lstStyle/>
            <a:p>
              <a:r>
                <a:rPr lang="en-US" dirty="0" smtClean="0"/>
                <a:t>D</a:t>
              </a:r>
              <a:endParaRPr lang="en-US" dirty="0"/>
            </a:p>
          </p:txBody>
        </p:sp>
        <p:sp>
          <p:nvSpPr>
            <p:cNvPr id="70" name="TextBox 69"/>
            <p:cNvSpPr txBox="1"/>
            <p:nvPr/>
          </p:nvSpPr>
          <p:spPr>
            <a:xfrm>
              <a:off x="5378290" y="3810158"/>
              <a:ext cx="576481" cy="307777"/>
            </a:xfrm>
            <a:prstGeom prst="rect">
              <a:avLst/>
            </a:prstGeom>
            <a:noFill/>
          </p:spPr>
          <p:txBody>
            <a:bodyPr wrap="square" rtlCol="0">
              <a:spAutoFit/>
            </a:bodyPr>
            <a:lstStyle/>
            <a:p>
              <a:r>
                <a:rPr lang="en-US" dirty="0" smtClean="0"/>
                <a:t>E</a:t>
              </a:r>
              <a:endParaRPr lang="en-US" dirty="0"/>
            </a:p>
          </p:txBody>
        </p:sp>
        <p:sp>
          <p:nvSpPr>
            <p:cNvPr id="71" name="TextBox 70"/>
            <p:cNvSpPr txBox="1"/>
            <p:nvPr/>
          </p:nvSpPr>
          <p:spPr>
            <a:xfrm>
              <a:off x="7434839" y="3680333"/>
              <a:ext cx="576481" cy="307777"/>
            </a:xfrm>
            <a:prstGeom prst="rect">
              <a:avLst/>
            </a:prstGeom>
            <a:noFill/>
          </p:spPr>
          <p:txBody>
            <a:bodyPr wrap="square" rtlCol="0">
              <a:spAutoFit/>
            </a:bodyPr>
            <a:lstStyle/>
            <a:p>
              <a:r>
                <a:rPr lang="en-US" dirty="0" smtClean="0"/>
                <a:t>F</a:t>
              </a:r>
              <a:endParaRPr lang="en-US" dirty="0"/>
            </a:p>
          </p:txBody>
        </p:sp>
        <p:sp>
          <p:nvSpPr>
            <p:cNvPr id="72" name="TextBox 71"/>
            <p:cNvSpPr txBox="1"/>
            <p:nvPr/>
          </p:nvSpPr>
          <p:spPr>
            <a:xfrm>
              <a:off x="7930393" y="2751481"/>
              <a:ext cx="576481" cy="307777"/>
            </a:xfrm>
            <a:prstGeom prst="rect">
              <a:avLst/>
            </a:prstGeom>
            <a:noFill/>
          </p:spPr>
          <p:txBody>
            <a:bodyPr wrap="square" rtlCol="0">
              <a:spAutoFit/>
            </a:bodyPr>
            <a:lstStyle/>
            <a:p>
              <a:r>
                <a:rPr lang="en-US" dirty="0" smtClean="0"/>
                <a:t>G</a:t>
              </a:r>
              <a:endParaRPr lang="en-US" dirty="0"/>
            </a:p>
          </p:txBody>
        </p:sp>
        <p:sp>
          <p:nvSpPr>
            <p:cNvPr id="41" name="Shape 420"/>
            <p:cNvSpPr txBox="1"/>
            <p:nvPr/>
          </p:nvSpPr>
          <p:spPr>
            <a:xfrm>
              <a:off x="5992138" y="4319885"/>
              <a:ext cx="1289893" cy="370816"/>
            </a:xfrm>
            <a:prstGeom prst="rect">
              <a:avLst/>
            </a:prstGeom>
            <a:noFill/>
            <a:ln>
              <a:noFill/>
            </a:ln>
          </p:spPr>
          <p:txBody>
            <a:bodyPr lIns="91425" tIns="91425" rIns="91425" bIns="91425" anchor="t" anchorCtr="0">
              <a:noAutofit/>
            </a:bodyPr>
            <a:lstStyle/>
            <a:p>
              <a:pPr algn="ctr">
                <a:buClr>
                  <a:schemeClr val="dk1"/>
                </a:buClr>
                <a:buSzPct val="91666"/>
              </a:pPr>
              <a:r>
                <a:rPr lang="zh-CN" altLang="en-US" sz="1200" dirty="0" smtClean="0">
                  <a:solidFill>
                    <a:schemeClr val="tx1"/>
                  </a:solidFill>
                  <a:latin typeface="+mn-ea"/>
                  <a:ea typeface="+mn-ea"/>
                  <a:cs typeface="Roboto Slab"/>
                  <a:sym typeface="Roboto Slab"/>
                </a:rPr>
                <a:t>图</a:t>
              </a:r>
              <a:r>
                <a:rPr lang="en-US" altLang="zh-CN" sz="1200" dirty="0" smtClean="0">
                  <a:solidFill>
                    <a:schemeClr val="tx1"/>
                  </a:solidFill>
                  <a:latin typeface="+mn-ea"/>
                  <a:ea typeface="+mn-ea"/>
                  <a:cs typeface="Roboto Slab"/>
                  <a:sym typeface="Roboto Slab"/>
                </a:rPr>
                <a:t>1</a:t>
              </a:r>
              <a:r>
                <a:rPr lang="zh-CN" altLang="en-US" sz="1200" dirty="0" smtClean="0">
                  <a:solidFill>
                    <a:schemeClr val="tx1"/>
                  </a:solidFill>
                  <a:latin typeface="+mn-ea"/>
                  <a:ea typeface="+mn-ea"/>
                  <a:cs typeface="Roboto Slab"/>
                  <a:sym typeface="Roboto Slab"/>
                </a:rPr>
                <a:t> </a:t>
              </a:r>
              <a:r>
                <a:rPr lang="en-US" altLang="zh-CN" sz="1200" dirty="0" smtClean="0">
                  <a:solidFill>
                    <a:schemeClr val="tx1"/>
                  </a:solidFill>
                  <a:latin typeface="Times New Roman" charset="0"/>
                  <a:ea typeface="Times New Roman" charset="0"/>
                  <a:cs typeface="Times New Roman" charset="0"/>
                  <a:sym typeface="Roboto Slab"/>
                </a:rPr>
                <a:t>hubs</a:t>
              </a:r>
              <a:r>
                <a:rPr lang="zh-CN" altLang="en-US" sz="1200" dirty="0" smtClean="0">
                  <a:solidFill>
                    <a:schemeClr val="tx1"/>
                  </a:solidFill>
                  <a:latin typeface="+mn-ea"/>
                  <a:ea typeface="+mn-ea"/>
                  <a:cs typeface="Roboto Slab"/>
                  <a:sym typeface="Roboto Slab"/>
                </a:rPr>
                <a:t>示例图</a:t>
              </a:r>
              <a:endParaRPr sz="1200" dirty="0">
                <a:solidFill>
                  <a:srgbClr val="3B8D61"/>
                </a:solidFill>
                <a:latin typeface="+mn-ea"/>
                <a:ea typeface="+mn-ea"/>
                <a:cs typeface="Roboto Slab"/>
                <a:sym typeface="Roboto Slab"/>
              </a:endParaRPr>
            </a:p>
            <a:p>
              <a:pPr lvl="0" algn="ctr" rtl="0">
                <a:spcBef>
                  <a:spcPts val="0"/>
                </a:spcBef>
                <a:buNone/>
              </a:pPr>
              <a:endParaRPr sz="1200" dirty="0">
                <a:solidFill>
                  <a:srgbClr val="3B8D61"/>
                </a:solidFill>
                <a:latin typeface="Roboto Slab"/>
                <a:ea typeface="Roboto Slab"/>
                <a:cs typeface="Roboto Slab"/>
                <a:sym typeface="Roboto Slab"/>
              </a:endParaRPr>
            </a:p>
          </p:txBody>
        </p:sp>
      </p:grpSp>
    </p:spTree>
    <p:extLst>
      <p:ext uri="{BB962C8B-B14F-4D97-AF65-F5344CB8AC3E}">
        <p14:creationId xmlns:p14="http://schemas.microsoft.com/office/powerpoint/2010/main" val="812053615"/>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Warwi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bg2">
            <a:lumMod val="20000"/>
            <a:lumOff val="80000"/>
          </a:schemeClr>
        </a:solidFill>
      </a:spPr>
      <a:bodyPr vert="eaVert" wrap="square" rtlCol="0">
        <a:spAutoFit/>
      </a:bodyPr>
      <a:lstStyle>
        <a:defPPr algn="ctr">
          <a:defRPr kumimoji="1" sz="900" dirty="0" smtClean="0"/>
        </a:defPPr>
      </a:lstStyle>
    </a:tx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4063</TotalTime>
  <Words>7607</Words>
  <Application>Microsoft Macintosh PowerPoint</Application>
  <PresentationFormat>全屏显示(16:9)</PresentationFormat>
  <Paragraphs>1339</Paragraphs>
  <Slides>79</Slides>
  <Notes>73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79</vt:i4>
      </vt:variant>
    </vt:vector>
  </HeadingPairs>
  <TitlesOfParts>
    <vt:vector size="90" baseType="lpstr">
      <vt:lpstr>Cambria Math</vt:lpstr>
      <vt:lpstr>Futura Std Light</vt:lpstr>
      <vt:lpstr>Impact</vt:lpstr>
      <vt:lpstr>Nixie One</vt:lpstr>
      <vt:lpstr>Roboto Slab</vt:lpstr>
      <vt:lpstr>Times New Roman</vt:lpstr>
      <vt:lpstr>Wingdings</vt:lpstr>
      <vt:lpstr>宋体</vt:lpstr>
      <vt:lpstr>Arial</vt:lpstr>
      <vt:lpstr>Warwick template</vt:lpstr>
      <vt:lpstr>Equation.DSMT4</vt:lpstr>
      <vt:lpstr>面向高维数据的PCA-Hub 聚类方法研究</vt:lpstr>
      <vt:lpstr>PowerPoint 演示文稿</vt:lpstr>
      <vt:lpstr>研究背景、意义及现状</vt:lpstr>
      <vt:lpstr>研究背景</vt:lpstr>
      <vt:lpstr>研究现状</vt:lpstr>
      <vt:lpstr>维数灾难</vt:lpstr>
      <vt:lpstr>Hubness 现象</vt:lpstr>
      <vt:lpstr>Hub 定义</vt:lpstr>
      <vt:lpstr>Hub 定义</vt:lpstr>
      <vt:lpstr>Hubs 与单个簇均值的关系</vt:lpstr>
      <vt:lpstr>hubs簇原型的优势</vt:lpstr>
      <vt:lpstr>Hub 聚类算法 </vt:lpstr>
      <vt:lpstr>PCA-Hub 聚类算法</vt:lpstr>
      <vt:lpstr>PCA-Hub的理论基础</vt:lpstr>
      <vt:lpstr>逆近邻数的偏度</vt:lpstr>
      <vt:lpstr>逆近邻数的偏度</vt:lpstr>
      <vt:lpstr>逆近邻数的偏度与数据集维数 的关系</vt:lpstr>
      <vt:lpstr>逆近邻数的偏度与数据集维数 的关系</vt:lpstr>
      <vt:lpstr>基于逆近邻数偏度的降维方法 </vt:lpstr>
      <vt:lpstr>基于逆近邻数偏度的降维方法 </vt:lpstr>
      <vt:lpstr>PCA-Hub聚类算法</vt:lpstr>
      <vt:lpstr>PCA-Hub聚类算法实验分析</vt:lpstr>
      <vt:lpstr>PCA-Hub轮廓系数</vt:lpstr>
      <vt:lpstr>评测指标---轮廓系数</vt:lpstr>
      <vt:lpstr>PCA-Hub轮廓系数</vt:lpstr>
      <vt:lpstr>PCA-Hub对近邻数k的敏感程度</vt:lpstr>
      <vt:lpstr>PCA-Hub对近邻数k的敏感程度</vt:lpstr>
      <vt:lpstr>PCA-Hub聚类结果的一致性</vt:lpstr>
      <vt:lpstr>PCA-Hub聚类结果的一致性</vt:lpstr>
      <vt:lpstr>本章小结</vt:lpstr>
      <vt:lpstr>Quick PCA-Hub 聚类算法</vt:lpstr>
      <vt:lpstr>Quick PCA-Hub聚类算法</vt:lpstr>
      <vt:lpstr>Quick PCA-Hub轮廓系数</vt:lpstr>
      <vt:lpstr>Quick PCA-Hub轮廓系数</vt:lpstr>
      <vt:lpstr>搜寻k个主成分的速度 </vt:lpstr>
      <vt:lpstr>搜寻k个主成分的速度 </vt:lpstr>
      <vt:lpstr>搜寻k个主成分的速度 </vt:lpstr>
      <vt:lpstr>总结与展望</vt:lpstr>
      <vt:lpstr>总结</vt:lpstr>
      <vt:lpstr>未来的工作</vt:lpstr>
      <vt:lpstr>PowerPoint 演示文稿</vt:lpstr>
      <vt:lpstr>PCA-Hub轮廓系数</vt:lpstr>
      <vt:lpstr>参考文献</vt:lpstr>
      <vt:lpstr>Quick PCA-Hub轮廓系数</vt:lpstr>
      <vt:lpstr>PowerPoint 演示文稿</vt:lpstr>
      <vt:lpstr>PCA-Hub聚类算法</vt:lpstr>
      <vt:lpstr>逆近邻数的偏度</vt:lpstr>
      <vt:lpstr>Quick PCA-Hub聚类算法实验</vt:lpstr>
      <vt:lpstr>总结</vt:lpstr>
      <vt:lpstr>基于逆近邻数偏度的降维方法 </vt:lpstr>
      <vt:lpstr>基于逆近邻数偏度的降维方法 </vt:lpstr>
      <vt:lpstr>Hub对谱聚类的影响</vt:lpstr>
      <vt:lpstr>PCA-Hub对近邻数k的敏感程度</vt:lpstr>
      <vt:lpstr>谱聚类算法 </vt:lpstr>
      <vt:lpstr>改进思路</vt:lpstr>
      <vt:lpstr>PowerPoint 演示文稿</vt:lpstr>
      <vt:lpstr>改进思路</vt:lpstr>
      <vt:lpstr>Hello!</vt:lpstr>
      <vt:lpstr>PowerPoint 演示文稿</vt:lpstr>
      <vt:lpstr>BIG CONCEPT</vt:lpstr>
      <vt:lpstr>In two or three columns</vt:lpstr>
      <vt:lpstr>A picture is worth a thousand words</vt:lpstr>
      <vt:lpstr>Want big impact?</vt:lpstr>
      <vt:lpstr>Use charts to explain your ideas</vt:lpstr>
      <vt:lpstr>Or use diagrams to explain complex ideas</vt:lpstr>
      <vt:lpstr>And tables to compare data</vt:lpstr>
      <vt:lpstr>Maps</vt:lpstr>
      <vt:lpstr>89,526,124</vt:lpstr>
      <vt:lpstr>89,526,124$</vt:lpstr>
      <vt:lpstr>Our process is easy</vt:lpstr>
      <vt:lpstr>Let’s review some concepts</vt:lpstr>
      <vt:lpstr>PowerPoint 演示文稿</vt:lpstr>
      <vt:lpstr>PowerPoint 演示文稿</vt:lpstr>
      <vt:lpstr>PowerPoint 演示文稿</vt:lpstr>
      <vt:lpstr>PowerPoint 演示文稿</vt:lpstr>
      <vt:lpstr>PowerPoint 演示文稿</vt:lpstr>
      <vt:lpstr>Credits</vt:lpstr>
      <vt:lpstr>Presentation design</vt:lpstr>
      <vt:lpstr>PowerPoint 演示文稿</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Hubs 在谱聚类中的应用</dc:title>
  <cp:lastModifiedBy>Lang Dylan</cp:lastModifiedBy>
  <cp:revision>368</cp:revision>
  <dcterms:modified xsi:type="dcterms:W3CDTF">2017-04-13T11:44:01Z</dcterms:modified>
</cp:coreProperties>
</file>