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2" r:id="rId1"/>
  </p:sldMasterIdLst>
  <p:notesMasterIdLst>
    <p:notesMasterId r:id="rId11"/>
  </p:notesMasterIdLst>
  <p:sldIdLst>
    <p:sldId id="257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DB5F-5BC1-4C6F-AA6D-82696FD0902E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D09E-31AA-4FB4-9CE4-B0F3E4A65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7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54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5384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26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54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26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2BAE50-CADE-4601-AFC4-AB0DDBCD0C75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70DB61-A0C4-4003-89F0-FCD0AD7007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541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E39174-8F7E-F191-5B05-F4D679B10619}"/>
              </a:ext>
            </a:extLst>
          </p:cNvPr>
          <p:cNvSpPr txBox="1"/>
          <p:nvPr/>
        </p:nvSpPr>
        <p:spPr>
          <a:xfrm>
            <a:off x="1076325" y="24765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需要解决的问题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DEA668-DAF7-495E-26A3-89000B1C29EA}"/>
              </a:ext>
            </a:extLst>
          </p:cNvPr>
          <p:cNvSpPr txBox="1"/>
          <p:nvPr/>
        </p:nvSpPr>
        <p:spPr>
          <a:xfrm>
            <a:off x="1333500" y="1057275"/>
            <a:ext cx="779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Virtuoso</a:t>
            </a:r>
            <a:r>
              <a:rPr lang="zh-CN" altLang="en-US" dirty="0"/>
              <a:t>导出的网表是否可以用在</a:t>
            </a:r>
            <a:r>
              <a:rPr lang="en-US" altLang="zh-CN" dirty="0" err="1"/>
              <a:t>Xyce</a:t>
            </a:r>
            <a:r>
              <a:rPr lang="en-US" altLang="zh-CN" dirty="0"/>
              <a:t>    -</a:t>
            </a:r>
            <a:r>
              <a:rPr lang="zh-CN" altLang="en-US" dirty="0"/>
              <a:t>通过</a:t>
            </a:r>
            <a:r>
              <a:rPr lang="en-US" altLang="zh-CN" dirty="0"/>
              <a:t>XDM</a:t>
            </a:r>
            <a:r>
              <a:rPr lang="zh-CN" altLang="en-US" dirty="0"/>
              <a:t>网表转化器，是可以的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大网表在</a:t>
            </a:r>
            <a:r>
              <a:rPr lang="en-US" altLang="zh-CN" dirty="0" err="1"/>
              <a:t>Xyce</a:t>
            </a:r>
            <a:r>
              <a:rPr lang="zh-CN" altLang="en-US" dirty="0"/>
              <a:t>求敏感度的运行能力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为什么选用</a:t>
            </a:r>
            <a:r>
              <a:rPr lang="en-US" altLang="zh-CN" dirty="0" err="1"/>
              <a:t>Xyce</a:t>
            </a:r>
            <a:r>
              <a:rPr lang="zh-CN" altLang="en-US" dirty="0"/>
              <a:t>而不是</a:t>
            </a:r>
            <a:r>
              <a:rPr lang="en-US" altLang="zh-CN" dirty="0"/>
              <a:t>virtuoso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61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1C432C4-978B-087A-6620-57E6A0A3C5CF}"/>
              </a:ext>
            </a:extLst>
          </p:cNvPr>
          <p:cNvSpPr txBox="1"/>
          <p:nvPr/>
        </p:nvSpPr>
        <p:spPr>
          <a:xfrm>
            <a:off x="1038225" y="329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Virtuoso</a:t>
            </a:r>
            <a:r>
              <a:rPr lang="zh-CN" altLang="en-US" dirty="0"/>
              <a:t>导出的网表是否可以用在</a:t>
            </a:r>
            <a:r>
              <a:rPr lang="en-US" altLang="zh-CN" dirty="0" err="1"/>
              <a:t>Xyce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38C2BA-5535-D42B-26DB-88DC7D42FCA9}"/>
              </a:ext>
            </a:extLst>
          </p:cNvPr>
          <p:cNvSpPr txBox="1"/>
          <p:nvPr/>
        </p:nvSpPr>
        <p:spPr>
          <a:xfrm>
            <a:off x="1390649" y="824984"/>
            <a:ext cx="9602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Virtuoso</a:t>
            </a:r>
            <a:r>
              <a:rPr lang="zh-CN" altLang="en-US" dirty="0"/>
              <a:t>可以导出</a:t>
            </a:r>
            <a:r>
              <a:rPr lang="en-US" altLang="zh-CN" dirty="0" err="1"/>
              <a:t>spectre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hspice</a:t>
            </a:r>
            <a:r>
              <a:rPr lang="zh-CN" altLang="en-US" dirty="0"/>
              <a:t>网表，通过</a:t>
            </a:r>
            <a:r>
              <a:rPr lang="en-US" altLang="zh-CN" dirty="0"/>
              <a:t>XDM</a:t>
            </a:r>
            <a:r>
              <a:rPr lang="zh-CN" altLang="en-US" dirty="0"/>
              <a:t>黑盒，变成</a:t>
            </a:r>
            <a:r>
              <a:rPr lang="en-US" altLang="zh-CN" dirty="0" err="1"/>
              <a:t>Xyce</a:t>
            </a:r>
            <a:r>
              <a:rPr lang="zh-CN" altLang="en-US" dirty="0"/>
              <a:t>可用语句，遇到不会翻译的会忽略，常用的会翻译。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222A0B-04A5-1E89-471B-10CEE903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91" y="1597283"/>
            <a:ext cx="8266032" cy="33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8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C00DBF9-D785-F25A-7E45-443D989CDF3D}"/>
              </a:ext>
            </a:extLst>
          </p:cNvPr>
          <p:cNvSpPr txBox="1"/>
          <p:nvPr/>
        </p:nvSpPr>
        <p:spPr>
          <a:xfrm>
            <a:off x="937009" y="29263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大网表在</a:t>
            </a:r>
            <a:r>
              <a:rPr lang="en-US" altLang="zh-CN" dirty="0" err="1"/>
              <a:t>Xyce</a:t>
            </a:r>
            <a:r>
              <a:rPr lang="zh-CN" altLang="en-US" dirty="0"/>
              <a:t>求敏感度的运行能力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CE4A10-BCAC-8951-1EF3-EBADC827D0E5}"/>
              </a:ext>
            </a:extLst>
          </p:cNvPr>
          <p:cNvSpPr txBox="1"/>
          <p:nvPr/>
        </p:nvSpPr>
        <p:spPr>
          <a:xfrm>
            <a:off x="1436914" y="984738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自己通过</a:t>
            </a:r>
            <a:r>
              <a:rPr lang="en-US" altLang="zh-CN" dirty="0"/>
              <a:t>virtuoso</a:t>
            </a:r>
            <a:r>
              <a:rPr lang="zh-CN" altLang="en-US" dirty="0"/>
              <a:t>导出网表，没成功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代码编写，自测时间</a:t>
            </a:r>
          </a:p>
        </p:txBody>
      </p:sp>
    </p:spTree>
    <p:extLst>
      <p:ext uri="{BB962C8B-B14F-4D97-AF65-F5344CB8AC3E}">
        <p14:creationId xmlns:p14="http://schemas.microsoft.com/office/powerpoint/2010/main" val="404645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CAD926-B59C-0E86-7EE4-60395C51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6" y="588708"/>
            <a:ext cx="11593516" cy="54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4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77BCA3-0616-488C-B4D4-09C8D799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10" y="317533"/>
            <a:ext cx="8290647" cy="38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0479D3F-29DE-60EF-4D90-C9BCC999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28" y="1687299"/>
            <a:ext cx="2911092" cy="9342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69F5A-EFCC-D937-845B-BA93ACBD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27" y="970957"/>
            <a:ext cx="2911092" cy="7163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E98275-236C-2E38-6577-B092C859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907" y="1552384"/>
            <a:ext cx="2743438" cy="6020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92A208-BBD8-0FD4-CC54-4F6A355D9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789" y="3511021"/>
            <a:ext cx="2918713" cy="5639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4C9F8B-DB9B-6BB1-A817-93A9FB130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157" y="4074950"/>
            <a:ext cx="3197978" cy="5639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47C36FF-C5EA-8FEB-A57E-DB2EAE0641F0}"/>
              </a:ext>
            </a:extLst>
          </p:cNvPr>
          <p:cNvSpPr txBox="1"/>
          <p:nvPr/>
        </p:nvSpPr>
        <p:spPr>
          <a:xfrm>
            <a:off x="3140499" y="5254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傅里叶积分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795DACD-A392-D451-ABDD-51D537F97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692" y="1175161"/>
            <a:ext cx="2377646" cy="7544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252C2BF-6543-8353-C957-7EFD0D9CB8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8163" y="1954856"/>
            <a:ext cx="2844699" cy="10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3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1F9907-3306-3AB8-D615-C7F04C245DA6}"/>
              </a:ext>
            </a:extLst>
          </p:cNvPr>
          <p:cNvSpPr txBox="1"/>
          <p:nvPr/>
        </p:nvSpPr>
        <p:spPr>
          <a:xfrm>
            <a:off x="4190163" y="27130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傅里叶积分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D33F20-B3A6-3301-8614-E21BFC17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3" y="751141"/>
            <a:ext cx="2377646" cy="7544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48B076-F69C-7942-E324-E134F987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73" y="1505586"/>
            <a:ext cx="2844699" cy="10061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CAFCF3-A4A5-BF97-6A35-9A87B8AE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474" y="2547199"/>
            <a:ext cx="2476715" cy="6782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6BBCC4-DD39-8451-F63E-54E5D31A7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474" y="3131362"/>
            <a:ext cx="3085615" cy="6782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680E837-2436-3ED9-3AAA-9AE281346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173" y="3676307"/>
            <a:ext cx="4519052" cy="12802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4CA8F05-BEF9-85AE-465A-DECD2C606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3173" y="4938208"/>
            <a:ext cx="3360711" cy="6782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C47A30-6737-8A23-D952-1787802BB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492" y="5464034"/>
            <a:ext cx="3345470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9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E3E0B-257A-A741-0F14-C12FCBF71173}"/>
              </a:ext>
            </a:extLst>
          </p:cNvPr>
          <p:cNvSpPr txBox="1"/>
          <p:nvPr/>
        </p:nvSpPr>
        <p:spPr>
          <a:xfrm>
            <a:off x="984740" y="1960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A2B2E"/>
                </a:solidFill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瞬态仿真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8E1634-B954-65FD-B006-914291E52C4A}"/>
                  </a:ext>
                </a:extLst>
              </p:cNvPr>
              <p:cNvSpPr txBox="1"/>
              <p:nvPr/>
            </p:nvSpPr>
            <p:spPr>
              <a:xfrm>
                <a:off x="2464359" y="1960853"/>
                <a:ext cx="4137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dirty="0">
                    <a:solidFill>
                      <a:srgbClr val="2A2B2E"/>
                    </a:solidFill>
                    <a:effectLst/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rPr>
                  <a:t>样条插值逼近波形</a:t>
                </a:r>
                <a:r>
                  <a:rPr lang="en-US" altLang="zh-CN" sz="1800" dirty="0">
                    <a:solidFill>
                      <a:srgbClr val="2A2B2E"/>
                    </a:solidFill>
                    <a:effectLst/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𝑒𝑐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𝐻𝑥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8E1634-B954-65FD-B006-914291E52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59" y="1960853"/>
                <a:ext cx="4137409" cy="369332"/>
              </a:xfrm>
              <a:prstGeom prst="rect">
                <a:avLst/>
              </a:prstGeom>
              <a:blipFill>
                <a:blip r:embed="rId2"/>
                <a:stretch>
                  <a:fillRect l="-1178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263832-C61E-2245-CDCB-2DA33F13636D}"/>
                  </a:ext>
                </a:extLst>
              </p:cNvPr>
              <p:cNvSpPr txBox="1"/>
              <p:nvPr/>
            </p:nvSpPr>
            <p:spPr>
              <a:xfrm>
                <a:off x="4281517" y="2754038"/>
                <a:ext cx="2809687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dirty="0">
                    <a:solidFill>
                      <a:srgbClr val="2A2B2E"/>
                    </a:solidFill>
                    <a:effectLst/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rPr>
                  <a:t>傅里叶积分</a:t>
                </a:r>
                <a:r>
                  <a:rPr lang="en-US" altLang="zh-CN" sz="1800" dirty="0">
                    <a:solidFill>
                      <a:srgbClr val="2A2B2E"/>
                    </a:solidFill>
                    <a:effectLst/>
                    <a:latin typeface="Segoe UI" panose="020B0502040204020203" pitchFamily="34" charset="0"/>
                    <a:ea typeface="等线" panose="02010600030101010101" pitchFamily="2" charset="-122"/>
                    <a:cs typeface="Segoe UI" panose="020B0502040204020203" pitchFamily="34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rgbClr val="2A2B2E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2A2B2E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Segoe UI" panose="020B0502040204020203" pitchFamily="34" charset="0"/>
                          </a:rPr>
                          <m:t>𝑑𝑂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2A2B2E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Segoe UI" panose="020B0502040204020203" pitchFamily="34" charset="0"/>
                          </a:rPr>
                          <m:t>𝑑𝑐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263832-C61E-2245-CDCB-2DA33F136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17" y="2754038"/>
                <a:ext cx="2809687" cy="491288"/>
              </a:xfrm>
              <a:prstGeom prst="rect">
                <a:avLst/>
              </a:prstGeom>
              <a:blipFill>
                <a:blip r:embed="rId3"/>
                <a:stretch>
                  <a:fillRect l="-1735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347F883-B304-CA98-C34E-E61215BE6635}"/>
                  </a:ext>
                </a:extLst>
              </p:cNvPr>
              <p:cNvSpPr txBox="1"/>
              <p:nvPr/>
            </p:nvSpPr>
            <p:spPr>
              <a:xfrm>
                <a:off x="6502912" y="2060303"/>
                <a:ext cx="2809687" cy="1183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𝑑𝑂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𝑑𝑣𝑒𝑐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0" dirty="0">
                  <a:latin typeface="Cambria Math" panose="02040503050406030204" pitchFamily="18" charset="0"/>
                </a:endParaRPr>
              </a:p>
              <a:p>
                <a:pPr/>
                <a:endParaRPr lang="en-US" altLang="zh-CN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347F883-B304-CA98-C34E-E61215B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912" y="2060303"/>
                <a:ext cx="2809687" cy="1183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8726FC9-A6EB-BE14-6AA0-7B088EE153FF}"/>
                  </a:ext>
                </a:extLst>
              </p:cNvPr>
              <p:cNvSpPr txBox="1"/>
              <p:nvPr/>
            </p:nvSpPr>
            <p:spPr>
              <a:xfrm>
                <a:off x="9068887" y="2104535"/>
                <a:ext cx="2630156" cy="882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𝑑𝑂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8726FC9-A6EB-BE14-6AA0-7B088EE15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87" y="2104535"/>
                <a:ext cx="2630156" cy="882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3D7B72B0-782C-3A85-8DB3-4FF1596F931A}"/>
              </a:ext>
            </a:extLst>
          </p:cNvPr>
          <p:cNvSpPr/>
          <p:nvPr/>
        </p:nvSpPr>
        <p:spPr>
          <a:xfrm>
            <a:off x="2092736" y="2102715"/>
            <a:ext cx="298772" cy="85607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0E1F005F-3DEB-017C-5A22-F97A0CB1A4C2}"/>
              </a:ext>
            </a:extLst>
          </p:cNvPr>
          <p:cNvSpPr/>
          <p:nvPr/>
        </p:nvSpPr>
        <p:spPr>
          <a:xfrm>
            <a:off x="5242853" y="2420830"/>
            <a:ext cx="150726" cy="2425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FF8201A0-4C16-B607-B0F2-B452CE6003C0}"/>
              </a:ext>
            </a:extLst>
          </p:cNvPr>
          <p:cNvSpPr/>
          <p:nvPr/>
        </p:nvSpPr>
        <p:spPr>
          <a:xfrm>
            <a:off x="6363955" y="2145518"/>
            <a:ext cx="508447" cy="8828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27663A0-C8D9-494D-4308-D8DD742CB740}"/>
              </a:ext>
            </a:extLst>
          </p:cNvPr>
          <p:cNvSpPr/>
          <p:nvPr/>
        </p:nvSpPr>
        <p:spPr>
          <a:xfrm>
            <a:off x="9018180" y="2542111"/>
            <a:ext cx="367270" cy="165715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CF3982-2BE0-B506-1893-A5ED21C34E27}"/>
              </a:ext>
            </a:extLst>
          </p:cNvPr>
          <p:cNvSpPr/>
          <p:nvPr/>
        </p:nvSpPr>
        <p:spPr>
          <a:xfrm>
            <a:off x="2464359" y="1960853"/>
            <a:ext cx="3826745" cy="12833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2B61276-34EA-8AEF-E2FD-35698F8B4AD2}"/>
              </a:ext>
            </a:extLst>
          </p:cNvPr>
          <p:cNvSpPr/>
          <p:nvPr/>
        </p:nvSpPr>
        <p:spPr>
          <a:xfrm>
            <a:off x="6990650" y="1960853"/>
            <a:ext cx="1807603" cy="12833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132DED-045D-0876-A695-8BE4A7E2CD18}"/>
              </a:ext>
            </a:extLst>
          </p:cNvPr>
          <p:cNvSpPr/>
          <p:nvPr/>
        </p:nvSpPr>
        <p:spPr>
          <a:xfrm>
            <a:off x="9524407" y="1941147"/>
            <a:ext cx="1807603" cy="12833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35189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自定义 4">
      <a:dk1>
        <a:sysClr val="windowText" lastClr="000000"/>
      </a:dk1>
      <a:lt1>
        <a:sysClr val="window" lastClr="FFFFFF"/>
      </a:lt1>
      <a:dk2>
        <a:srgbClr val="FAD17A"/>
      </a:dk2>
      <a:lt2>
        <a:srgbClr val="F3F3F2"/>
      </a:lt2>
      <a:accent1>
        <a:srgbClr val="BACCB1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5255</TotalTime>
  <Words>131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Cambria Math</vt:lpstr>
      <vt:lpstr>Candara</vt:lpstr>
      <vt:lpstr>Gill Sans MT</vt:lpstr>
      <vt:lpstr>Segoe UI</vt:lpstr>
      <vt:lpstr>徽章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linjingdeyouxiang@gmail.com</dc:creator>
  <cp:lastModifiedBy>linji</cp:lastModifiedBy>
  <cp:revision>90</cp:revision>
  <dcterms:created xsi:type="dcterms:W3CDTF">2023-04-14T06:37:01Z</dcterms:created>
  <dcterms:modified xsi:type="dcterms:W3CDTF">2023-07-27T19:53:52Z</dcterms:modified>
</cp:coreProperties>
</file>