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handoutMasterIdLst>
    <p:handoutMasterId r:id="rId75"/>
  </p:handoutMasterIdLst>
  <p:sldIdLst>
    <p:sldId id="528" r:id="rId2"/>
    <p:sldId id="524" r:id="rId3"/>
    <p:sldId id="525" r:id="rId4"/>
    <p:sldId id="580" r:id="rId5"/>
    <p:sldId id="581" r:id="rId6"/>
    <p:sldId id="584" r:id="rId7"/>
    <p:sldId id="585" r:id="rId8"/>
    <p:sldId id="586" r:id="rId9"/>
    <p:sldId id="587" r:id="rId10"/>
    <p:sldId id="588" r:id="rId11"/>
    <p:sldId id="590" r:id="rId12"/>
    <p:sldId id="591" r:id="rId13"/>
    <p:sldId id="592" r:id="rId14"/>
    <p:sldId id="593" r:id="rId15"/>
    <p:sldId id="594" r:id="rId16"/>
    <p:sldId id="596" r:id="rId17"/>
    <p:sldId id="597" r:id="rId18"/>
    <p:sldId id="598" r:id="rId19"/>
    <p:sldId id="599" r:id="rId20"/>
    <p:sldId id="600" r:id="rId21"/>
    <p:sldId id="602" r:id="rId22"/>
    <p:sldId id="603" r:id="rId23"/>
    <p:sldId id="604" r:id="rId24"/>
    <p:sldId id="605" r:id="rId25"/>
    <p:sldId id="606" r:id="rId26"/>
    <p:sldId id="608" r:id="rId27"/>
    <p:sldId id="610" r:id="rId28"/>
    <p:sldId id="611" r:id="rId29"/>
    <p:sldId id="613" r:id="rId30"/>
    <p:sldId id="614" r:id="rId31"/>
    <p:sldId id="616" r:id="rId32"/>
    <p:sldId id="617" r:id="rId33"/>
    <p:sldId id="618" r:id="rId34"/>
    <p:sldId id="619" r:id="rId35"/>
    <p:sldId id="620" r:id="rId36"/>
    <p:sldId id="621" r:id="rId37"/>
    <p:sldId id="622" r:id="rId38"/>
    <p:sldId id="624" r:id="rId39"/>
    <p:sldId id="625" r:id="rId40"/>
    <p:sldId id="627" r:id="rId41"/>
    <p:sldId id="628" r:id="rId42"/>
    <p:sldId id="629" r:id="rId43"/>
    <p:sldId id="630" r:id="rId44"/>
    <p:sldId id="631" r:id="rId45"/>
    <p:sldId id="633" r:id="rId46"/>
    <p:sldId id="634" r:id="rId47"/>
    <p:sldId id="640" r:id="rId48"/>
    <p:sldId id="635" r:id="rId49"/>
    <p:sldId id="638" r:id="rId50"/>
    <p:sldId id="641" r:id="rId51"/>
    <p:sldId id="639" r:id="rId52"/>
    <p:sldId id="642" r:id="rId53"/>
    <p:sldId id="645" r:id="rId54"/>
    <p:sldId id="646" r:id="rId55"/>
    <p:sldId id="647" r:id="rId56"/>
    <p:sldId id="648" r:id="rId57"/>
    <p:sldId id="649" r:id="rId58"/>
    <p:sldId id="650" r:id="rId59"/>
    <p:sldId id="651" r:id="rId60"/>
    <p:sldId id="652" r:id="rId61"/>
    <p:sldId id="653" r:id="rId62"/>
    <p:sldId id="654" r:id="rId63"/>
    <p:sldId id="655" r:id="rId64"/>
    <p:sldId id="657" r:id="rId65"/>
    <p:sldId id="658" r:id="rId66"/>
    <p:sldId id="659" r:id="rId67"/>
    <p:sldId id="661" r:id="rId68"/>
    <p:sldId id="664" r:id="rId69"/>
    <p:sldId id="666" r:id="rId70"/>
    <p:sldId id="526" r:id="rId71"/>
    <p:sldId id="527" r:id="rId72"/>
    <p:sldId id="667"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709">
          <p15:clr>
            <a:srgbClr val="A4A3A4"/>
          </p15:clr>
        </p15:guide>
        <p15:guide id="2" orient="horz" pos="210">
          <p15:clr>
            <a:srgbClr val="A4A3A4"/>
          </p15:clr>
        </p15:guide>
        <p15:guide id="3" orient="horz" pos="4110">
          <p15:clr>
            <a:srgbClr val="A4A3A4"/>
          </p15:clr>
        </p15:guide>
        <p15:guide id="4" orient="horz" pos="2160">
          <p15:clr>
            <a:srgbClr val="A4A3A4"/>
          </p15:clr>
        </p15:guide>
        <p15:guide id="5" orient="horz" pos="1117">
          <p15:clr>
            <a:srgbClr val="A4A3A4"/>
          </p15:clr>
        </p15:guide>
        <p15:guide id="6" pos="2880">
          <p15:clr>
            <a:srgbClr val="A4A3A4"/>
          </p15:clr>
        </p15:guide>
        <p15:guide id="7" pos="295">
          <p15:clr>
            <a:srgbClr val="A4A3A4"/>
          </p15:clr>
        </p15:guide>
        <p15:guide id="8" pos="546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zy" initials="w" lastIdx="1" clrIdx="0">
    <p:extLst>
      <p:ext uri="{19B8F6BF-5375-455C-9EA6-DF929625EA0E}">
        <p15:presenceInfo xmlns="" xmlns:p15="http://schemas.microsoft.com/office/powerpoint/2012/main" userId="wz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3399FF"/>
    <a:srgbClr val="00AEF7"/>
    <a:srgbClr val="016539"/>
    <a:srgbClr val="3E9EC6"/>
    <a:srgbClr val="FFFFFF"/>
    <a:srgbClr val="D1E751"/>
    <a:srgbClr val="A0BE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95461" autoAdjust="0"/>
  </p:normalViewPr>
  <p:slideViewPr>
    <p:cSldViewPr>
      <p:cViewPr>
        <p:scale>
          <a:sx n="100" d="100"/>
          <a:sy n="100" d="100"/>
        </p:scale>
        <p:origin x="-1944" y="-282"/>
      </p:cViewPr>
      <p:guideLst>
        <p:guide orient="horz" pos="709"/>
        <p:guide orient="horz" pos="210"/>
        <p:guide orient="horz" pos="4110"/>
        <p:guide orient="horz" pos="2160"/>
        <p:guide orient="horz" pos="1117"/>
        <p:guide pos="2880"/>
        <p:guide pos="295"/>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8B16191-B674-4AE4-A757-B9096C55AA02}" type="datetimeFigureOut">
              <a:rPr lang="zh-CN" altLang="en-US"/>
              <a:pPr>
                <a:defRPr/>
              </a:pPr>
              <a:t>2019/1/6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BB06A7-F010-43F3-9F8A-35F1033B3054}" type="slidenum">
              <a:rPr lang="zh-CN" altLang="en-US"/>
              <a:pPr/>
              <a:t>‹#›</a:t>
            </a:fld>
            <a:endParaRPr lang="zh-CN" altLang="en-US"/>
          </a:p>
        </p:txBody>
      </p:sp>
    </p:spTree>
    <p:extLst>
      <p:ext uri="{BB962C8B-B14F-4D97-AF65-F5344CB8AC3E}">
        <p14:creationId xmlns:p14="http://schemas.microsoft.com/office/powerpoint/2010/main" val="31567955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226C1B24-BADF-4936-A86E-581D9E56C000}" type="datetimeFigureOut">
              <a:rPr lang="zh-CN" altLang="en-US"/>
              <a:pPr>
                <a:defRPr/>
              </a:pPr>
              <a:t>2019/1/6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1BB075A-405E-4776-91F8-5D61DE343660}" type="slidenum">
              <a:rPr lang="zh-CN" altLang="en-US"/>
              <a:pPr/>
              <a:t>‹#›</a:t>
            </a:fld>
            <a:endParaRPr lang="zh-CN" altLang="en-US"/>
          </a:p>
        </p:txBody>
      </p:sp>
    </p:spTree>
    <p:extLst>
      <p:ext uri="{BB962C8B-B14F-4D97-AF65-F5344CB8AC3E}">
        <p14:creationId xmlns:p14="http://schemas.microsoft.com/office/powerpoint/2010/main" val="217478815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74686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5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80980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lvl1pPr>
              <a:defRPr>
                <a:solidFill>
                  <a:srgbClr val="016539"/>
                </a:solidFill>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3550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9"/>
            <a:ext cx="8218488" cy="5183857"/>
          </a:xfrm>
        </p:spPr>
        <p:txBody>
          <a:bodyPr/>
          <a:lstStyle>
            <a:lvl1pPr marL="0">
              <a:spcBef>
                <a:spcPts val="0"/>
              </a:spcBef>
              <a:spcAft>
                <a:spcPts val="600"/>
              </a:spcAft>
              <a:buNone/>
              <a:defRPr>
                <a:solidFill>
                  <a:srgbClr val="4C4C4C"/>
                </a:solidFill>
                <a:latin typeface="微软雅黑" pitchFamily="34" charset="-122"/>
                <a:ea typeface="微软雅黑" pitchFamily="34" charset="-122"/>
              </a:defRPr>
            </a:lvl1pPr>
            <a:lvl2pPr marL="0">
              <a:spcBef>
                <a:spcPts val="0"/>
              </a:spcBef>
              <a:spcAft>
                <a:spcPts val="600"/>
              </a:spcAft>
              <a:buNone/>
              <a:defRPr>
                <a:solidFill>
                  <a:srgbClr val="4C4C4C"/>
                </a:solidFill>
                <a:latin typeface="微软雅黑" pitchFamily="34" charset="-122"/>
                <a:ea typeface="微软雅黑" pitchFamily="34" charset="-122"/>
              </a:defRPr>
            </a:lvl2pPr>
            <a:lvl3pPr marL="0">
              <a:spcBef>
                <a:spcPts val="0"/>
              </a:spcBef>
              <a:spcAft>
                <a:spcPts val="600"/>
              </a:spcAft>
              <a:buNone/>
              <a:defRPr>
                <a:solidFill>
                  <a:srgbClr val="4C4C4C"/>
                </a:solidFill>
                <a:latin typeface="微软雅黑" pitchFamily="34" charset="-122"/>
                <a:ea typeface="微软雅黑" pitchFamily="34" charset="-122"/>
              </a:defRPr>
            </a:lvl3pPr>
            <a:lvl4pPr marL="0">
              <a:spcBef>
                <a:spcPts val="0"/>
              </a:spcBef>
              <a:spcAft>
                <a:spcPts val="600"/>
              </a:spcAft>
              <a:buNone/>
              <a:defRPr>
                <a:solidFill>
                  <a:srgbClr val="4C4C4C"/>
                </a:solidFill>
                <a:latin typeface="微软雅黑" pitchFamily="34" charset="-122"/>
                <a:ea typeface="微软雅黑" pitchFamily="34" charset="-122"/>
              </a:defRPr>
            </a:lvl4pPr>
            <a:lvl5pPr marL="0">
              <a:spcBef>
                <a:spcPts val="0"/>
              </a:spcBef>
              <a:spcAft>
                <a:spcPts val="600"/>
              </a:spcAft>
              <a:buNone/>
              <a:defRPr sz="1800">
                <a:solidFill>
                  <a:srgbClr val="4C4C4C"/>
                </a:solidFill>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a:t>第五级</a:t>
            </a:r>
            <a:endParaRPr lang="zh-CN" altLang="en-US" dirty="0"/>
          </a:p>
        </p:txBody>
      </p:sp>
      <p:sp>
        <p:nvSpPr>
          <p:cNvPr id="2" name="标题 1"/>
          <p:cNvSpPr>
            <a:spLocks noGrp="1"/>
          </p:cNvSpPr>
          <p:nvPr>
            <p:ph type="title"/>
          </p:nvPr>
        </p:nvSpPr>
        <p:spPr>
          <a:xfrm>
            <a:off x="457200" y="333374"/>
            <a:ext cx="8218488" cy="791369"/>
          </a:xfrm>
        </p:spPr>
        <p:txBody>
          <a:bodyPr>
            <a:normAutofit/>
          </a:bodyPr>
          <a:lstStyle>
            <a:lvl1pPr algn="l">
              <a:defRPr sz="4000" b="1">
                <a:solidFill>
                  <a:srgbClr val="016539"/>
                </a:solidFill>
                <a:latin typeface="微软雅黑" pitchFamily="34" charset="-122"/>
                <a:ea typeface="微软雅黑" pitchFamily="34" charset="-122"/>
              </a:defRPr>
            </a:lvl1pPr>
          </a:lstStyle>
          <a:p>
            <a:r>
              <a:rPr lang="zh-CN" altLang="en-US" dirty="0"/>
              <a:t>单击此处编辑母版标题样式</a:t>
            </a:r>
          </a:p>
        </p:txBody>
      </p:sp>
      <p:sp>
        <p:nvSpPr>
          <p:cNvPr id="7" name="文本框 6"/>
          <p:cNvSpPr txBox="1"/>
          <p:nvPr userDrawn="1"/>
        </p:nvSpPr>
        <p:spPr>
          <a:xfrm>
            <a:off x="-1260648" y="3068960"/>
            <a:ext cx="792088" cy="576064"/>
          </a:xfrm>
          <a:prstGeom prst="rect">
            <a:avLst/>
          </a:prstGeom>
          <a:noFill/>
        </p:spPr>
        <p:txBody>
          <a:bodyPr wrap="square" rtlCol="0">
            <a:spAutoFit/>
          </a:bodyPr>
          <a:lstStyle/>
          <a:p>
            <a:endParaRPr lang="zh-CN" altLang="en-US"/>
          </a:p>
        </p:txBody>
      </p:sp>
      <p:cxnSp>
        <p:nvCxnSpPr>
          <p:cNvPr id="8" name="直接连接符 7"/>
          <p:cNvCxnSpPr/>
          <p:nvPr userDrawn="1"/>
        </p:nvCxnSpPr>
        <p:spPr>
          <a:xfrm>
            <a:off x="449263" y="1196752"/>
            <a:ext cx="8224837" cy="0"/>
          </a:xfrm>
          <a:prstGeom prst="line">
            <a:avLst/>
          </a:prstGeom>
          <a:ln/>
        </p:spPr>
        <p:style>
          <a:lnRef idx="2">
            <a:schemeClr val="dk1"/>
          </a:lnRef>
          <a:fillRef idx="0">
            <a:schemeClr val="dk1"/>
          </a:fillRef>
          <a:effectRef idx="1">
            <a:schemeClr val="dk1"/>
          </a:effectRef>
          <a:fontRef idx="minor">
            <a:schemeClr val="tx1"/>
          </a:fontRef>
        </p:style>
      </p:cxnSp>
      <p:pic>
        <p:nvPicPr>
          <p:cNvPr id="14" name="图片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49804" y="460472"/>
            <a:ext cx="1806575" cy="667454"/>
          </a:xfrm>
          <a:prstGeom prst="rect">
            <a:avLst/>
          </a:prstGeom>
        </p:spPr>
      </p:pic>
    </p:spTree>
    <p:extLst>
      <p:ext uri="{BB962C8B-B14F-4D97-AF65-F5344CB8AC3E}">
        <p14:creationId xmlns:p14="http://schemas.microsoft.com/office/powerpoint/2010/main" val="42357613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solidFill>
                  <a:srgbClr val="016539"/>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7200" y="1412777"/>
            <a:ext cx="4038600" cy="51118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2777"/>
            <a:ext cx="4038600" cy="51118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449263" y="1196752"/>
            <a:ext cx="8224837" cy="0"/>
          </a:xfrm>
          <a:prstGeom prst="line">
            <a:avLst/>
          </a:prstGeom>
          <a:ln/>
        </p:spPr>
        <p:style>
          <a:lnRef idx="2">
            <a:schemeClr val="dk1"/>
          </a:lnRef>
          <a:fillRef idx="0">
            <a:schemeClr val="dk1"/>
          </a:fillRef>
          <a:effectRef idx="1">
            <a:schemeClr val="dk1"/>
          </a:effectRef>
          <a:fontRef idx="minor">
            <a:schemeClr val="tx1"/>
          </a:fontRef>
        </p:style>
      </p:cxn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49804" y="460472"/>
            <a:ext cx="1806575" cy="667454"/>
          </a:xfrm>
          <a:prstGeom prst="rect">
            <a:avLst/>
          </a:prstGeom>
        </p:spPr>
      </p:pic>
    </p:spTree>
    <p:extLst>
      <p:ext uri="{BB962C8B-B14F-4D97-AF65-F5344CB8AC3E}">
        <p14:creationId xmlns:p14="http://schemas.microsoft.com/office/powerpoint/2010/main" val="311530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solidFill>
                  <a:srgbClr val="016539"/>
                </a:solidFill>
                <a:latin typeface="微软雅黑" pitchFamily="34" charset="-122"/>
                <a:ea typeface="微软雅黑"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49804" y="460472"/>
            <a:ext cx="1806575" cy="667454"/>
          </a:xfrm>
          <a:prstGeom prst="rect">
            <a:avLst/>
          </a:prstGeom>
        </p:spPr>
      </p:pic>
    </p:spTree>
    <p:extLst>
      <p:ext uri="{BB962C8B-B14F-4D97-AF65-F5344CB8AC3E}">
        <p14:creationId xmlns:p14="http://schemas.microsoft.com/office/powerpoint/2010/main" val="786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3073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333375"/>
            <a:ext cx="82184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412875"/>
            <a:ext cx="82296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Box 5"/>
          <p:cNvSpPr txBox="1">
            <a:spLocks noChangeArrowheads="1"/>
          </p:cNvSpPr>
          <p:nvPr userDrawn="1"/>
        </p:nvSpPr>
        <p:spPr bwMode="auto">
          <a:xfrm>
            <a:off x="0" y="6608385"/>
            <a:ext cx="9144000" cy="276999"/>
          </a:xfrm>
          <a:prstGeom prst="rect">
            <a:avLst/>
          </a:prstGeom>
          <a:solidFill>
            <a:srgbClr val="016539"/>
          </a:solidFill>
          <a:ln/>
          <a:extLst/>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solidFill>
                  <a:schemeClr val="bg1"/>
                </a:solidFill>
                <a:latin typeface="微软雅黑" panose="020B0503020204020204" pitchFamily="34" charset="-122"/>
                <a:ea typeface="微软雅黑" panose="020B0503020204020204" pitchFamily="34" charset="-122"/>
              </a:rPr>
              <a:t>        </a:t>
            </a:r>
            <a:r>
              <a:rPr lang="zh-CN" altLang="en-US" sz="1200">
                <a:solidFill>
                  <a:schemeClr val="bg1"/>
                </a:solidFill>
                <a:latin typeface="微软雅黑" panose="020B0503020204020204" pitchFamily="34" charset="-122"/>
                <a:ea typeface="微软雅黑" panose="020B0503020204020204" pitchFamily="34" charset="-122"/>
              </a:rPr>
              <a:t>数据人 </a:t>
            </a:r>
            <a:r>
              <a:rPr lang="en-US" altLang="zh-CN" sz="1200">
                <a:solidFill>
                  <a:srgbClr val="FFFFFF"/>
                </a:solidFill>
                <a:latin typeface="微软雅黑" panose="020B0503020204020204" pitchFamily="34" charset="-122"/>
                <a:ea typeface="微软雅黑" panose="020B0503020204020204" pitchFamily="34" charset="-122"/>
              </a:rPr>
              <a:t>http://shujuren.net</a:t>
            </a:r>
            <a:r>
              <a:rPr lang="en-US" altLang="zh-CN" sz="1200" baseline="0">
                <a:solidFill>
                  <a:srgbClr val="FFFFFF"/>
                </a:solidFill>
                <a:latin typeface="微软雅黑" panose="020B0503020204020204" pitchFamily="34" charset="-122"/>
                <a:ea typeface="微软雅黑" panose="020B0503020204020204" pitchFamily="34" charset="-122"/>
              </a:rPr>
              <a:t>                                      R </a:t>
            </a:r>
            <a:r>
              <a:rPr lang="zh-CN" altLang="en-US" sz="1200" baseline="0" smtClean="0">
                <a:solidFill>
                  <a:srgbClr val="FFFFFF"/>
                </a:solidFill>
                <a:latin typeface="微软雅黑" panose="020B0503020204020204" pitchFamily="34" charset="-122"/>
                <a:ea typeface="微软雅黑" panose="020B0503020204020204" pitchFamily="34" charset="-122"/>
              </a:rPr>
              <a:t>中级教程                     </a:t>
            </a:r>
            <a:r>
              <a:rPr lang="zh-CN" altLang="en-US" sz="1200" baseline="0">
                <a:solidFill>
                  <a:srgbClr val="FFFFFF"/>
                </a:solidFill>
                <a:latin typeface="微软雅黑" panose="020B0503020204020204" pitchFamily="34" charset="-122"/>
                <a:ea typeface="微软雅黑" panose="020B0503020204020204" pitchFamily="34" charset="-122"/>
              </a:rPr>
              <a:t>新浪微博</a:t>
            </a:r>
            <a:r>
              <a:rPr lang="en-US" altLang="zh-CN" sz="1200" baseline="0">
                <a:solidFill>
                  <a:srgbClr val="FFFFFF"/>
                </a:solidFill>
                <a:latin typeface="微软雅黑" panose="020B0503020204020204" pitchFamily="34" charset="-122"/>
                <a:ea typeface="微软雅黑" panose="020B0503020204020204" pitchFamily="34" charset="-122"/>
              </a:rPr>
              <a:t>:http://weibo.com/</a:t>
            </a:r>
            <a:r>
              <a:rPr lang="en-US" altLang="zh-CN" sz="1200" baseline="0" err="1">
                <a:solidFill>
                  <a:srgbClr val="FFFFFF"/>
                </a:solidFill>
                <a:latin typeface="微软雅黑" panose="020B0503020204020204" pitchFamily="34" charset="-122"/>
                <a:ea typeface="微软雅黑" panose="020B0503020204020204" pitchFamily="34" charset="-122"/>
              </a:rPr>
              <a:t>shujurenwang</a:t>
            </a:r>
            <a:r>
              <a:rPr lang="zh-CN" altLang="en-US" sz="1200" baseline="0">
                <a:solidFill>
                  <a:srgbClr val="FFFFFF"/>
                </a:solidFill>
                <a:latin typeface="微软雅黑" panose="020B0503020204020204" pitchFamily="34" charset="-122"/>
                <a:ea typeface="微软雅黑" panose="020B0503020204020204" pitchFamily="34" charset="-122"/>
              </a:rPr>
              <a:t>  </a:t>
            </a:r>
            <a:fld id="{290FB6C3-2245-4D81-A9D4-D1454A1E52E2}" type="slidenum">
              <a:rPr lang="mk-MK" altLang="zh-CN" sz="1200" smtClean="0">
                <a:solidFill>
                  <a:schemeClr val="bg1"/>
                </a:solidFill>
                <a:latin typeface="League Gothic"/>
                <a:cs typeface="Arial" panose="020B0604020202020204" pitchFamily="34" charset="0"/>
              </a:rPr>
              <a:pPr/>
              <a:t>‹#›</a:t>
            </a:fld>
            <a:r>
              <a:rPr lang="en-US" altLang="zh-CN" sz="1200">
                <a:solidFill>
                  <a:schemeClr val="bg1"/>
                </a:solidFill>
                <a:latin typeface="League Gothic"/>
                <a:cs typeface="Arial" panose="020B0604020202020204" pitchFamily="34" charset="0"/>
              </a:rPr>
              <a:t> </a:t>
            </a:r>
            <a:r>
              <a:rPr lang="en-US" altLang="zh-CN" sz="1200">
                <a:solidFill>
                  <a:schemeClr val="bg1"/>
                </a:solidFill>
                <a:latin typeface="微软雅黑" panose="020B0503020204020204" pitchFamily="34" charset="-122"/>
                <a:ea typeface="微软雅黑" panose="020B0503020204020204" pitchFamily="34" charset="-122"/>
              </a:rPr>
              <a:t>     </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8" r:id="rId2"/>
    <p:sldLayoutId id="2147483663" r:id="rId3"/>
    <p:sldLayoutId id="2147483664" r:id="rId4"/>
    <p:sldLayoutId id="2147483669" r:id="rId5"/>
  </p:sldLayoutIdLst>
  <p:hf hdr="0" ftr="0" dt="0"/>
  <p:txStyles>
    <p:titleStyle>
      <a:lvl1pPr algn="l" rtl="0" fontAlgn="base">
        <a:spcBef>
          <a:spcPct val="0"/>
        </a:spcBef>
        <a:spcAft>
          <a:spcPct val="0"/>
        </a:spcAft>
        <a:defRPr sz="4400" b="1" kern="1200">
          <a:solidFill>
            <a:srgbClr val="016539"/>
          </a:solidFill>
          <a:latin typeface="微软雅黑" pitchFamily="34" charset="-122"/>
          <a:ea typeface="微软雅黑" pitchFamily="34" charset="-122"/>
          <a:cs typeface="+mj-cs"/>
        </a:defRPr>
      </a:lvl1pPr>
      <a:lvl2pPr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2pPr>
      <a:lvl3pPr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3pPr>
      <a:lvl4pPr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4pPr>
      <a:lvl5pPr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4400" b="1">
          <a:solidFill>
            <a:srgbClr val="3399FF"/>
          </a:solidFill>
          <a:latin typeface="微软雅黑" panose="020B0503020204020204" pitchFamily="34" charset="-122"/>
          <a:ea typeface="微软雅黑" panose="020B0503020204020204" pitchFamily="34" charset="-122"/>
        </a:defRPr>
      </a:lvl9pPr>
    </p:titleStyle>
    <p:bodyStyle>
      <a:lvl1pPr indent="-342900" algn="l" rtl="0" fontAlgn="base">
        <a:spcBef>
          <a:spcPct val="0"/>
        </a:spcBef>
        <a:spcAft>
          <a:spcPts val="600"/>
        </a:spcAft>
        <a:buFont typeface="Arial" panose="020B0604020202020204" pitchFamily="34" charset="0"/>
        <a:defRPr sz="3200" kern="1200">
          <a:solidFill>
            <a:srgbClr val="4C4C4C"/>
          </a:solidFill>
          <a:latin typeface="微软雅黑" pitchFamily="34" charset="-122"/>
          <a:ea typeface="微软雅黑" pitchFamily="34" charset="-122"/>
          <a:cs typeface="+mn-cs"/>
        </a:defRPr>
      </a:lvl1pPr>
      <a:lvl2pPr indent="-285750" algn="l" rtl="0" fontAlgn="base">
        <a:spcBef>
          <a:spcPct val="0"/>
        </a:spcBef>
        <a:spcAft>
          <a:spcPts val="600"/>
        </a:spcAft>
        <a:buFont typeface="Arial" panose="020B0604020202020204" pitchFamily="34" charset="0"/>
        <a:defRPr sz="2800" kern="1200">
          <a:solidFill>
            <a:srgbClr val="4C4C4C"/>
          </a:solidFill>
          <a:latin typeface="微软雅黑" pitchFamily="34" charset="-122"/>
          <a:ea typeface="微软雅黑" pitchFamily="34" charset="-122"/>
          <a:cs typeface="+mn-cs"/>
        </a:defRPr>
      </a:lvl2pPr>
      <a:lvl3pPr indent="-228600" algn="l" rtl="0" fontAlgn="base">
        <a:spcBef>
          <a:spcPct val="0"/>
        </a:spcBef>
        <a:spcAft>
          <a:spcPts val="600"/>
        </a:spcAft>
        <a:buFont typeface="Arial" panose="020B0604020202020204" pitchFamily="34" charset="0"/>
        <a:defRPr sz="2400" kern="1200">
          <a:solidFill>
            <a:srgbClr val="4C4C4C"/>
          </a:solidFill>
          <a:latin typeface="微软雅黑" pitchFamily="34" charset="-122"/>
          <a:ea typeface="微软雅黑" pitchFamily="34" charset="-122"/>
          <a:cs typeface="+mn-cs"/>
        </a:defRPr>
      </a:lvl3pPr>
      <a:lvl4pPr indent="-228600" algn="l" rtl="0" fontAlgn="base">
        <a:spcBef>
          <a:spcPct val="0"/>
        </a:spcBef>
        <a:spcAft>
          <a:spcPts val="600"/>
        </a:spcAft>
        <a:buFont typeface="Arial" panose="020B0604020202020204" pitchFamily="34" charset="0"/>
        <a:defRPr sz="2000" kern="1200">
          <a:solidFill>
            <a:srgbClr val="4C4C4C"/>
          </a:solidFill>
          <a:latin typeface="微软雅黑" pitchFamily="34" charset="-122"/>
          <a:ea typeface="微软雅黑" pitchFamily="34" charset="-122"/>
          <a:cs typeface="+mn-cs"/>
        </a:defRPr>
      </a:lvl4pPr>
      <a:lvl5pPr indent="-228600" algn="l" rtl="0" fontAlgn="base">
        <a:spcBef>
          <a:spcPct val="0"/>
        </a:spcBef>
        <a:spcAft>
          <a:spcPts val="600"/>
        </a:spcAft>
        <a:buFont typeface="Arial" panose="020B0604020202020204" pitchFamily="34" charset="0"/>
        <a:defRPr kern="1200">
          <a:solidFill>
            <a:srgbClr val="4C4C4C"/>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Box 5"/>
          <p:cNvSpPr txBox="1">
            <a:spLocks noChangeArrowheads="1"/>
          </p:cNvSpPr>
          <p:nvPr/>
        </p:nvSpPr>
        <p:spPr bwMode="auto">
          <a:xfrm>
            <a:off x="0" y="6516052"/>
            <a:ext cx="9144000" cy="369332"/>
          </a:xfrm>
          <a:prstGeom prst="rect">
            <a:avLst/>
          </a:prstGeom>
          <a:ln/>
          <a:extLst/>
        </p:spPr>
        <p:style>
          <a:lnRef idx="0">
            <a:schemeClr val="dk1"/>
          </a:lnRef>
          <a:fillRef idx="3">
            <a:schemeClr val="dk1"/>
          </a:fillRef>
          <a:effectRef idx="3">
            <a:schemeClr val="dk1"/>
          </a:effectRef>
          <a:fontRef idx="minor">
            <a:schemeClr val="lt1"/>
          </a:fontRef>
        </p:style>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数据人 </a:t>
            </a:r>
            <a:r>
              <a:rPr lang="en-US" altLang="zh-CN" dirty="0">
                <a:solidFill>
                  <a:schemeClr val="bg1"/>
                </a:solidFill>
                <a:latin typeface="微软雅黑" panose="020B0503020204020204" pitchFamily="34" charset="-122"/>
                <a:ea typeface="微软雅黑" panose="020B0503020204020204" pitchFamily="34" charset="-122"/>
              </a:rPr>
              <a:t>http://shujuren.net              </a:t>
            </a:r>
            <a:r>
              <a:rPr lang="zh-CN" altLang="en-US" dirty="0">
                <a:solidFill>
                  <a:schemeClr val="bg1"/>
                </a:solidFill>
                <a:latin typeface="微软雅黑" panose="020B0503020204020204" pitchFamily="34" charset="-122"/>
                <a:ea typeface="微软雅黑" panose="020B0503020204020204" pitchFamily="34" charset="-122"/>
              </a:rPr>
              <a:t>数据</a:t>
            </a:r>
            <a:r>
              <a:rPr lang="zh-CN" altLang="en-US" dirty="0" smtClean="0">
                <a:solidFill>
                  <a:schemeClr val="bg1"/>
                </a:solidFill>
                <a:latin typeface="微软雅黑" panose="020B0503020204020204" pitchFamily="34" charset="-122"/>
                <a:ea typeface="微软雅黑" panose="020B0503020204020204" pitchFamily="34" charset="-122"/>
              </a:rPr>
              <a:t>人网</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shujurenwang@163.com</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75" name="标题 3"/>
          <p:cNvSpPr txBox="1">
            <a:spLocks/>
          </p:cNvSpPr>
          <p:nvPr/>
        </p:nvSpPr>
        <p:spPr bwMode="auto">
          <a:xfrm>
            <a:off x="2957968" y="5661248"/>
            <a:ext cx="3228064"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ts val="600"/>
              </a:spcAft>
              <a:buFont typeface="Arial" panose="020B0604020202020204" pitchFamily="34" charset="0"/>
              <a:defRPr sz="3200">
                <a:solidFill>
                  <a:srgbClr val="4C4C4C"/>
                </a:solidFill>
                <a:latin typeface="微软雅黑" panose="020B0503020204020204" pitchFamily="34" charset="-122"/>
                <a:ea typeface="微软雅黑" panose="020B0503020204020204" pitchFamily="34" charset="-122"/>
              </a:defRPr>
            </a:lvl1pPr>
            <a:lvl2pPr marL="742950" indent="-285750">
              <a:spcAft>
                <a:spcPts val="600"/>
              </a:spcAft>
              <a:buFont typeface="Arial" panose="020B0604020202020204" pitchFamily="34" charset="0"/>
              <a:defRPr sz="2800">
                <a:solidFill>
                  <a:srgbClr val="4C4C4C"/>
                </a:solidFill>
                <a:latin typeface="微软雅黑" panose="020B0503020204020204" pitchFamily="34" charset="-122"/>
                <a:ea typeface="微软雅黑" panose="020B0503020204020204" pitchFamily="34" charset="-122"/>
              </a:defRPr>
            </a:lvl2pPr>
            <a:lvl3pPr marL="1143000" indent="-228600">
              <a:spcAft>
                <a:spcPts val="600"/>
              </a:spcAft>
              <a:buFont typeface="Arial" panose="020B0604020202020204" pitchFamily="34" charset="0"/>
              <a:defRPr sz="2400">
                <a:solidFill>
                  <a:srgbClr val="4C4C4C"/>
                </a:solidFill>
                <a:latin typeface="微软雅黑" panose="020B0503020204020204" pitchFamily="34" charset="-122"/>
                <a:ea typeface="微软雅黑" panose="020B0503020204020204" pitchFamily="34" charset="-122"/>
              </a:defRPr>
            </a:lvl3pPr>
            <a:lvl4pPr marL="1600200" indent="-228600">
              <a:spcAft>
                <a:spcPts val="600"/>
              </a:spcAft>
              <a:buFont typeface="Arial" panose="020B0604020202020204" pitchFamily="34" charset="0"/>
              <a:defRPr sz="2000">
                <a:solidFill>
                  <a:srgbClr val="4C4C4C"/>
                </a:solidFill>
                <a:latin typeface="微软雅黑" panose="020B0503020204020204" pitchFamily="34" charset="-122"/>
                <a:ea typeface="微软雅黑" panose="020B0503020204020204" pitchFamily="34" charset="-122"/>
              </a:defRPr>
            </a:lvl4pPr>
            <a:lvl5pPr marL="2057400" indent="-228600">
              <a:spcAft>
                <a:spcPts val="600"/>
              </a:spcAft>
              <a:buFont typeface="Arial" panose="020B0604020202020204" pitchFamily="34" charset="0"/>
              <a:defRPr>
                <a:solidFill>
                  <a:srgbClr val="4C4C4C"/>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ts val="600"/>
              </a:spcAft>
              <a:buFont typeface="Arial" panose="020B0604020202020204" pitchFamily="34" charset="0"/>
              <a:defRPr>
                <a:solidFill>
                  <a:srgbClr val="4C4C4C"/>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ts val="600"/>
              </a:spcAft>
              <a:buFont typeface="Arial" panose="020B0604020202020204" pitchFamily="34" charset="0"/>
              <a:defRPr>
                <a:solidFill>
                  <a:srgbClr val="4C4C4C"/>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ts val="600"/>
              </a:spcAft>
              <a:buFont typeface="Arial" panose="020B0604020202020204" pitchFamily="34" charset="0"/>
              <a:defRPr>
                <a:solidFill>
                  <a:srgbClr val="4C4C4C"/>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ts val="600"/>
              </a:spcAft>
              <a:buFont typeface="Arial" panose="020B0604020202020204" pitchFamily="34" charset="0"/>
              <a:defRPr>
                <a:solidFill>
                  <a:srgbClr val="4C4C4C"/>
                </a:solidFill>
                <a:latin typeface="微软雅黑" panose="020B0503020204020204" pitchFamily="34" charset="-122"/>
                <a:ea typeface="微软雅黑" panose="020B0503020204020204" pitchFamily="34" charset="-122"/>
              </a:defRPr>
            </a:lvl9pPr>
          </a:lstStyle>
          <a:p>
            <a:pPr eaLnBrk="1" hangingPunct="1">
              <a:spcAft>
                <a:spcPct val="0"/>
              </a:spcAft>
              <a:buFontTx/>
              <a:buNone/>
            </a:pPr>
            <a:r>
              <a:rPr lang="en-US" altLang="zh-CN" sz="5000" b="1" smtClean="0">
                <a:solidFill>
                  <a:srgbClr val="3B7CC0"/>
                </a:solidFill>
              </a:rPr>
              <a:t>R</a:t>
            </a:r>
            <a:r>
              <a:rPr lang="zh-CN" altLang="en-US" sz="5000" b="1" smtClean="0">
                <a:solidFill>
                  <a:srgbClr val="3B7CC0"/>
                </a:solidFill>
              </a:rPr>
              <a:t>中级教程</a:t>
            </a:r>
            <a:endParaRPr lang="zh-CN" altLang="en-US" sz="5000" b="1">
              <a:solidFill>
                <a:srgbClr val="3B7CC0"/>
              </a:solidFill>
            </a:endParaRPr>
          </a:p>
        </p:txBody>
      </p:sp>
      <p:pic>
        <p:nvPicPr>
          <p:cNvPr id="7" name="图片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504" y="188640"/>
            <a:ext cx="1806575" cy="667454"/>
          </a:xfrm>
          <a:prstGeom prst="rect">
            <a:avLst/>
          </a:prstGeom>
        </p:spPr>
      </p:pic>
      <p:pic>
        <p:nvPicPr>
          <p:cNvPr id="1026" name="Picture 2" descr="http://img.taopic.com/uploads/allimg/110118/2135-11011Q2244825.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79612" y="980728"/>
            <a:ext cx="6984776" cy="464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682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2.2R</a:t>
            </a:r>
            <a:r>
              <a:rPr lang="zh-CN" altLang="en-US" dirty="0" smtClean="0"/>
              <a:t>条件语句</a:t>
            </a:r>
            <a:endParaRPr lang="zh-CN" altLang="en-US" dirty="0"/>
          </a:p>
        </p:txBody>
      </p:sp>
      <p:sp>
        <p:nvSpPr>
          <p:cNvPr id="3" name="内容占位符 2"/>
          <p:cNvSpPr>
            <a:spLocks noGrp="1"/>
          </p:cNvSpPr>
          <p:nvPr>
            <p:ph idx="1"/>
          </p:nvPr>
        </p:nvSpPr>
        <p:spPr>
          <a:xfrm>
            <a:off x="457200" y="1340769"/>
            <a:ext cx="8218488" cy="576063"/>
          </a:xfrm>
        </p:spPr>
        <p:txBody>
          <a:bodyPr/>
          <a:lstStyle/>
          <a:p>
            <a:pPr indent="0"/>
            <a:r>
              <a:rPr lang="en-US" altLang="zh-CN" sz="2400" dirty="0"/>
              <a:t>R</a:t>
            </a:r>
            <a:r>
              <a:rPr lang="zh-CN" altLang="en-US" sz="2400" dirty="0"/>
              <a:t>语言提供了以下几种类型的条件语句。</a:t>
            </a:r>
            <a:endParaRPr lang="en-US" altLang="zh-CN" sz="2400" dirty="0" smtClean="0"/>
          </a:p>
          <a:p>
            <a:pPr indent="0"/>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1432270675"/>
              </p:ext>
            </p:extLst>
          </p:nvPr>
        </p:nvGraphicFramePr>
        <p:xfrm>
          <a:off x="395536" y="2132856"/>
          <a:ext cx="8064896" cy="280032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smtClean="0">
                          <a:solidFill>
                            <a:schemeClr val="lt1"/>
                          </a:solidFill>
                          <a:effectLst/>
                          <a:latin typeface="+mn-lt"/>
                          <a:ea typeface="+mn-ea"/>
                          <a:cs typeface="+mn-cs"/>
                        </a:rPr>
                        <a:t>语句</a:t>
                      </a:r>
                      <a:endParaRPr lang="zh-CN" altLang="en-US"/>
                    </a:p>
                  </a:txBody>
                  <a:tcPr/>
                </a:tc>
                <a:tc>
                  <a:txBody>
                    <a:bodyPr/>
                    <a:lstStyle/>
                    <a:p>
                      <a:r>
                        <a:rPr lang="zh-CN" altLang="en-US" sz="1800" b="1" i="0" kern="1200" smtClean="0">
                          <a:solidFill>
                            <a:schemeClr val="lt1"/>
                          </a:solidFill>
                          <a:effectLst/>
                          <a:latin typeface="+mn-lt"/>
                          <a:ea typeface="+mn-ea"/>
                          <a:cs typeface="+mn-cs"/>
                        </a:rPr>
                        <a:t>描述</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if </a:t>
                      </a:r>
                      <a:r>
                        <a:rPr lang="zh-CN" altLang="en-US" sz="1800" b="0" i="0" kern="1200" smtClean="0">
                          <a:solidFill>
                            <a:schemeClr val="dk1"/>
                          </a:solidFill>
                          <a:effectLst/>
                          <a:latin typeface="+mn-lt"/>
                          <a:ea typeface="+mn-ea"/>
                          <a:cs typeface="+mn-cs"/>
                        </a:rPr>
                        <a:t>语句</a:t>
                      </a:r>
                      <a:endParaRPr lang="zh-CN" altLang="en-US"/>
                    </a:p>
                  </a:txBody>
                  <a:tcPr/>
                </a:tc>
                <a:tc>
                  <a:txBody>
                    <a:bodyPr/>
                    <a:lstStyle/>
                    <a:p>
                      <a:r>
                        <a:rPr lang="en-US" altLang="zh-CN" sz="1800" b="0" i="0" kern="1200" smtClean="0">
                          <a:solidFill>
                            <a:schemeClr val="dk1"/>
                          </a:solidFill>
                          <a:effectLst/>
                          <a:latin typeface="+mn-lt"/>
                          <a:ea typeface="+mn-ea"/>
                          <a:cs typeface="+mn-cs"/>
                        </a:rPr>
                        <a:t>if</a:t>
                      </a:r>
                      <a:r>
                        <a:rPr lang="zh-CN" altLang="en-US" sz="1800" b="0" i="0" kern="1200" smtClean="0">
                          <a:solidFill>
                            <a:schemeClr val="dk1"/>
                          </a:solidFill>
                          <a:effectLst/>
                          <a:latin typeface="+mn-lt"/>
                          <a:ea typeface="+mn-ea"/>
                          <a:cs typeface="+mn-cs"/>
                        </a:rPr>
                        <a:t>语句包含一个布尔表达式后跟一个或多个语句</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if…else</a:t>
                      </a:r>
                      <a:r>
                        <a:rPr lang="zh-CN" altLang="en-US" sz="1800" b="0" i="0" kern="1200" smtClean="0">
                          <a:solidFill>
                            <a:schemeClr val="dk1"/>
                          </a:solidFill>
                          <a:effectLst/>
                          <a:latin typeface="+mn-lt"/>
                          <a:ea typeface="+mn-ea"/>
                          <a:cs typeface="+mn-cs"/>
                        </a:rPr>
                        <a:t>语句</a:t>
                      </a:r>
                      <a:endParaRPr lang="zh-CN" altLang="en-US"/>
                    </a:p>
                  </a:txBody>
                  <a:tcPr/>
                </a:tc>
                <a:tc>
                  <a:txBody>
                    <a:bodyPr/>
                    <a:lstStyle/>
                    <a:p>
                      <a:r>
                        <a:rPr lang="zh-CN" altLang="en-US" sz="1800" b="0" i="0" kern="1200" smtClean="0">
                          <a:solidFill>
                            <a:schemeClr val="dk1"/>
                          </a:solidFill>
                          <a:effectLst/>
                          <a:latin typeface="+mn-lt"/>
                          <a:ea typeface="+mn-ea"/>
                          <a:cs typeface="+mn-cs"/>
                        </a:rPr>
                        <a:t>一个</a:t>
                      </a:r>
                      <a:r>
                        <a:rPr lang="en-US" altLang="zh-CN" sz="1800" b="0" i="0" kern="1200" smtClean="0">
                          <a:solidFill>
                            <a:schemeClr val="dk1"/>
                          </a:solidFill>
                          <a:effectLst/>
                          <a:latin typeface="+mn-lt"/>
                          <a:ea typeface="+mn-ea"/>
                          <a:cs typeface="+mn-cs"/>
                        </a:rPr>
                        <a:t>if</a:t>
                      </a:r>
                      <a:r>
                        <a:rPr lang="zh-CN" altLang="en-US" sz="1800" b="0" i="0" kern="1200" smtClean="0">
                          <a:solidFill>
                            <a:schemeClr val="dk1"/>
                          </a:solidFill>
                          <a:effectLst/>
                          <a:latin typeface="+mn-lt"/>
                          <a:ea typeface="+mn-ea"/>
                          <a:cs typeface="+mn-cs"/>
                        </a:rPr>
                        <a:t>语句可以跟着一个可选的</a:t>
                      </a:r>
                      <a:r>
                        <a:rPr lang="en-US" altLang="zh-CN" sz="1800" b="0" i="0" kern="1200" smtClean="0">
                          <a:solidFill>
                            <a:schemeClr val="dk1"/>
                          </a:solidFill>
                          <a:effectLst/>
                          <a:latin typeface="+mn-lt"/>
                          <a:ea typeface="+mn-ea"/>
                          <a:cs typeface="+mn-cs"/>
                        </a:rPr>
                        <a:t>else</a:t>
                      </a:r>
                      <a:r>
                        <a:rPr lang="zh-CN" altLang="en-US" sz="1800" b="0" i="0" kern="1200" smtClean="0">
                          <a:solidFill>
                            <a:schemeClr val="dk1"/>
                          </a:solidFill>
                          <a:effectLst/>
                          <a:latin typeface="+mn-lt"/>
                          <a:ea typeface="+mn-ea"/>
                          <a:cs typeface="+mn-cs"/>
                        </a:rPr>
                        <a:t>语句，当它执行时，布尔表达式是假的</a:t>
                      </a:r>
                      <a:endParaRPr lang="zh-CN" altLang="en-US"/>
                    </a:p>
                  </a:txBody>
                  <a:tcPr/>
                </a:tc>
              </a:tr>
              <a:tr h="540060">
                <a:tc>
                  <a:txBody>
                    <a:bodyPr/>
                    <a:lstStyle/>
                    <a:p>
                      <a:r>
                        <a:rPr lang="en-US" altLang="zh-CN" smtClean="0"/>
                        <a:t>Ifesle</a:t>
                      </a:r>
                      <a:r>
                        <a:rPr lang="zh-CN" altLang="en-US" smtClean="0"/>
                        <a:t>语句</a:t>
                      </a:r>
                      <a:endParaRPr lang="zh-CN" altLang="en-US"/>
                    </a:p>
                  </a:txBody>
                  <a:tcPr/>
                </a:tc>
                <a:tc>
                  <a:txBody>
                    <a:bodyPr/>
                    <a:lstStyle/>
                    <a:p>
                      <a:r>
                        <a:rPr lang="en-US" altLang="zh-CN" smtClean="0"/>
                        <a:t>Ifelse</a:t>
                      </a:r>
                      <a:r>
                        <a:rPr lang="zh-CN" altLang="en-US" smtClean="0"/>
                        <a:t>语句是</a:t>
                      </a:r>
                      <a:r>
                        <a:rPr lang="en-US" altLang="zh-CN" smtClean="0"/>
                        <a:t>if…else</a:t>
                      </a:r>
                      <a:r>
                        <a:rPr lang="zh-CN" altLang="en-US" smtClean="0"/>
                        <a:t>语句比较紧凑的向量化版本</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switch</a:t>
                      </a:r>
                      <a:r>
                        <a:rPr lang="zh-CN" altLang="en-US" sz="1800" b="0" i="0" kern="1200" smtClean="0">
                          <a:solidFill>
                            <a:schemeClr val="dk1"/>
                          </a:solidFill>
                          <a:effectLst/>
                          <a:latin typeface="+mn-lt"/>
                          <a:ea typeface="+mn-ea"/>
                          <a:cs typeface="+mn-cs"/>
                        </a:rPr>
                        <a:t>语句</a:t>
                      </a:r>
                      <a:endParaRPr lang="zh-CN" altLang="en-US"/>
                    </a:p>
                  </a:txBody>
                  <a:tcPr/>
                </a:tc>
                <a:tc>
                  <a:txBody>
                    <a:bodyPr/>
                    <a:lstStyle/>
                    <a:p>
                      <a:r>
                        <a:rPr lang="en-US" altLang="zh-CN" sz="1800" b="0" i="0" kern="1200" dirty="0" smtClean="0">
                          <a:solidFill>
                            <a:schemeClr val="dk1"/>
                          </a:solidFill>
                          <a:effectLst/>
                          <a:latin typeface="+mn-lt"/>
                          <a:ea typeface="+mn-ea"/>
                          <a:cs typeface="+mn-cs"/>
                        </a:rPr>
                        <a:t>switch</a:t>
                      </a:r>
                      <a:r>
                        <a:rPr lang="zh-CN" altLang="en-US" sz="1800" b="0" i="0" kern="1200" dirty="0" smtClean="0">
                          <a:solidFill>
                            <a:schemeClr val="dk1"/>
                          </a:solidFill>
                          <a:effectLst/>
                          <a:latin typeface="+mn-lt"/>
                          <a:ea typeface="+mn-ea"/>
                          <a:cs typeface="+mn-cs"/>
                        </a:rPr>
                        <a:t>语句允许一个变量值列表平等的进行测试</a:t>
                      </a:r>
                      <a:endParaRPr lang="zh-CN" altLang="en-US" dirty="0"/>
                    </a:p>
                  </a:txBody>
                  <a:tcPr/>
                </a:tc>
              </a:tr>
            </a:tbl>
          </a:graphicData>
        </a:graphic>
      </p:graphicFrame>
    </p:spTree>
    <p:extLst>
      <p:ext uri="{BB962C8B-B14F-4D97-AF65-F5344CB8AC3E}">
        <p14:creationId xmlns:p14="http://schemas.microsoft.com/office/powerpoint/2010/main" val="3468996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2.3 if </a:t>
            </a:r>
            <a:r>
              <a:rPr lang="zh-CN" altLang="en-US" dirty="0"/>
              <a:t>语句</a:t>
            </a:r>
          </a:p>
        </p:txBody>
      </p:sp>
      <p:sp>
        <p:nvSpPr>
          <p:cNvPr id="3" name="内容占位符 2"/>
          <p:cNvSpPr>
            <a:spLocks noGrp="1"/>
          </p:cNvSpPr>
          <p:nvPr>
            <p:ph idx="1"/>
          </p:nvPr>
        </p:nvSpPr>
        <p:spPr>
          <a:xfrm>
            <a:off x="457200" y="1340769"/>
            <a:ext cx="7859216" cy="5112567"/>
          </a:xfrm>
        </p:spPr>
        <p:txBody>
          <a:bodyPr/>
          <a:lstStyle/>
          <a:p>
            <a:pPr indent="0">
              <a:lnSpc>
                <a:spcPct val="110000"/>
              </a:lnSpc>
            </a:pPr>
            <a:r>
              <a:rPr lang="en-US" altLang="zh-CN" sz="2400" b="1" dirty="0" smtClean="0">
                <a:solidFill>
                  <a:srgbClr val="FF0000"/>
                </a:solidFill>
              </a:rPr>
              <a:t>if </a:t>
            </a:r>
            <a:r>
              <a:rPr lang="en-US" altLang="zh-CN" sz="2400" b="1" dirty="0">
                <a:solidFill>
                  <a:srgbClr val="FF0000"/>
                </a:solidFill>
              </a:rPr>
              <a:t>(condition) </a:t>
            </a:r>
            <a:r>
              <a:rPr lang="en-US" altLang="zh-CN" sz="2400" b="1" dirty="0" smtClean="0">
                <a:solidFill>
                  <a:srgbClr val="FF0000"/>
                </a:solidFill>
              </a:rPr>
              <a:t>{if code} </a:t>
            </a:r>
          </a:p>
          <a:p>
            <a:pPr indent="0">
              <a:lnSpc>
                <a:spcPct val="110000"/>
              </a:lnSpc>
            </a:pPr>
            <a:r>
              <a:rPr lang="en-US" altLang="zh-CN" sz="2400" dirty="0"/>
              <a:t>if</a:t>
            </a:r>
            <a:r>
              <a:rPr lang="zh-CN" altLang="en-US" sz="2400" dirty="0"/>
              <a:t>语句包含一个布尔表达式后跟一个或多个语句</a:t>
            </a:r>
            <a:r>
              <a:rPr lang="zh-CN" altLang="en-US" sz="2400" dirty="0" smtClean="0"/>
              <a:t>。</a:t>
            </a:r>
            <a:endParaRPr lang="en-US" altLang="zh-CN" sz="2400" dirty="0" smtClean="0"/>
          </a:p>
          <a:p>
            <a:pPr indent="0">
              <a:lnSpc>
                <a:spcPct val="110000"/>
              </a:lnSpc>
            </a:pPr>
            <a:r>
              <a:rPr lang="nn-NO" altLang="zh-CN" sz="2400" dirty="0" smtClean="0"/>
              <a:t>x </a:t>
            </a:r>
            <a:r>
              <a:rPr lang="nn-NO" altLang="zh-CN" sz="2400" dirty="0"/>
              <a:t>&lt;- 2</a:t>
            </a:r>
            <a:r>
              <a:rPr lang="nn-NO" altLang="zh-CN" sz="2400" dirty="0" smtClean="0"/>
              <a:t>;</a:t>
            </a:r>
            <a:endParaRPr lang="nn-NO" altLang="zh-CN" sz="2400" dirty="0"/>
          </a:p>
          <a:p>
            <a:pPr indent="0">
              <a:lnSpc>
                <a:spcPct val="110000"/>
              </a:lnSpc>
            </a:pPr>
            <a:r>
              <a:rPr lang="nn-NO" altLang="zh-CN" sz="2400" dirty="0" smtClean="0">
                <a:solidFill>
                  <a:srgbClr val="FF0000"/>
                </a:solidFill>
              </a:rPr>
              <a:t>if</a:t>
            </a:r>
            <a:r>
              <a:rPr lang="nn-NO" altLang="zh-CN" sz="2400" dirty="0" smtClean="0"/>
              <a:t> </a:t>
            </a:r>
            <a:r>
              <a:rPr lang="nn-NO" altLang="zh-CN" sz="2400" dirty="0" smtClean="0">
                <a:solidFill>
                  <a:srgbClr val="00B050"/>
                </a:solidFill>
              </a:rPr>
              <a:t>(x &gt; 0</a:t>
            </a:r>
            <a:r>
              <a:rPr lang="nn-NO" altLang="zh-CN" sz="2400" dirty="0">
                <a:solidFill>
                  <a:srgbClr val="00B050"/>
                </a:solidFill>
              </a:rPr>
              <a:t>) </a:t>
            </a:r>
            <a:r>
              <a:rPr lang="nn-NO" altLang="zh-CN" sz="2400" dirty="0">
                <a:solidFill>
                  <a:srgbClr val="3399FF"/>
                </a:solidFill>
              </a:rPr>
              <a:t>{</a:t>
            </a:r>
            <a:br>
              <a:rPr lang="nn-NO" altLang="zh-CN" sz="2400" dirty="0">
                <a:solidFill>
                  <a:srgbClr val="3399FF"/>
                </a:solidFill>
              </a:rPr>
            </a:br>
            <a:r>
              <a:rPr lang="nn-NO" altLang="zh-CN" sz="2400" dirty="0">
                <a:solidFill>
                  <a:srgbClr val="3399FF"/>
                </a:solidFill>
              </a:rPr>
              <a:t>    </a:t>
            </a:r>
            <a:r>
              <a:rPr lang="nn-NO" altLang="zh-CN" sz="2400" dirty="0" smtClean="0">
                <a:solidFill>
                  <a:srgbClr val="3399FF"/>
                </a:solidFill>
              </a:rPr>
              <a:t>y</a:t>
            </a:r>
            <a:r>
              <a:rPr lang="nn-NO" altLang="zh-CN" sz="2400" dirty="0">
                <a:solidFill>
                  <a:srgbClr val="3399FF"/>
                </a:solidFill>
              </a:rPr>
              <a:t> &lt;- </a:t>
            </a:r>
            <a:r>
              <a:rPr lang="nn-NO" altLang="zh-CN" sz="2400" dirty="0" smtClean="0">
                <a:solidFill>
                  <a:srgbClr val="3399FF"/>
                </a:solidFill>
              </a:rPr>
              <a:t>x^</a:t>
            </a:r>
            <a:r>
              <a:rPr lang="en-US" altLang="zh-CN" sz="2400" dirty="0" smtClean="0">
                <a:solidFill>
                  <a:srgbClr val="3399FF"/>
                </a:solidFill>
              </a:rPr>
              <a:t>2+1</a:t>
            </a:r>
            <a:r>
              <a:rPr lang="nn-NO" altLang="zh-CN" sz="2400" dirty="0" smtClean="0">
                <a:solidFill>
                  <a:srgbClr val="3399FF"/>
                </a:solidFill>
              </a:rPr>
              <a:t>;</a:t>
            </a:r>
            <a:endParaRPr lang="nn-NO" altLang="zh-CN" sz="2400" dirty="0">
              <a:solidFill>
                <a:srgbClr val="3399FF"/>
              </a:solidFill>
            </a:endParaRPr>
          </a:p>
          <a:p>
            <a:pPr indent="0">
              <a:lnSpc>
                <a:spcPct val="110000"/>
              </a:lnSpc>
            </a:pPr>
            <a:r>
              <a:rPr lang="nn-NO" altLang="zh-CN" sz="2400" dirty="0">
                <a:solidFill>
                  <a:srgbClr val="3399FF"/>
                </a:solidFill>
              </a:rPr>
              <a:t>    </a:t>
            </a:r>
            <a:r>
              <a:rPr lang="nn-NO" altLang="zh-CN" sz="2400" dirty="0" smtClean="0">
                <a:solidFill>
                  <a:srgbClr val="3399FF"/>
                </a:solidFill>
              </a:rPr>
              <a:t>print(y);</a:t>
            </a:r>
            <a:endParaRPr lang="nn-NO" altLang="zh-CN" sz="2400" dirty="0">
              <a:solidFill>
                <a:srgbClr val="3399FF"/>
              </a:solidFill>
            </a:endParaRPr>
          </a:p>
          <a:p>
            <a:pPr indent="0">
              <a:lnSpc>
                <a:spcPct val="110000"/>
              </a:lnSpc>
            </a:pPr>
            <a:r>
              <a:rPr lang="nn-NO" altLang="zh-CN" sz="2400" dirty="0">
                <a:solidFill>
                  <a:srgbClr val="3399FF"/>
                </a:solidFill>
              </a:rPr>
              <a:t>    </a:t>
            </a:r>
            <a:r>
              <a:rPr lang="en-US" altLang="zh-CN" sz="2400" dirty="0">
                <a:solidFill>
                  <a:srgbClr val="3399FF"/>
                </a:solidFill>
              </a:rPr>
              <a:t>print("x is bigger than zero</a:t>
            </a:r>
            <a:r>
              <a:rPr lang="en-US" altLang="zh-CN" sz="2400" dirty="0" smtClean="0">
                <a:solidFill>
                  <a:srgbClr val="3399FF"/>
                </a:solidFill>
              </a:rPr>
              <a:t>");</a:t>
            </a:r>
            <a:r>
              <a:rPr lang="nn-NO" altLang="zh-CN" sz="2400" dirty="0">
                <a:solidFill>
                  <a:srgbClr val="3399FF"/>
                </a:solidFill>
              </a:rPr>
              <a:t/>
            </a:r>
            <a:br>
              <a:rPr lang="nn-NO" altLang="zh-CN" sz="2400" dirty="0">
                <a:solidFill>
                  <a:srgbClr val="3399FF"/>
                </a:solidFill>
              </a:rPr>
            </a:br>
            <a:r>
              <a:rPr lang="nn-NO" altLang="zh-CN" sz="2400" dirty="0">
                <a:solidFill>
                  <a:srgbClr val="3399FF"/>
                </a:solidFill>
              </a:rPr>
              <a:t>}</a:t>
            </a:r>
            <a:endParaRPr lang="zh-CN" altLang="en-US" sz="2400" dirty="0">
              <a:solidFill>
                <a:srgbClr val="3399FF"/>
              </a:solidFill>
            </a:endParaRPr>
          </a:p>
          <a:p>
            <a:pPr indent="0">
              <a:lnSpc>
                <a:spcPct val="120000"/>
              </a:lnSpc>
            </a:pPr>
            <a:r>
              <a:rPr lang="zh-CN" altLang="en-US" sz="2600" b="1" dirty="0" smtClean="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2879743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2.4 if…else </a:t>
            </a:r>
            <a:r>
              <a:rPr lang="zh-CN" altLang="en-US" dirty="0"/>
              <a:t>语句</a:t>
            </a:r>
          </a:p>
        </p:txBody>
      </p:sp>
      <p:sp>
        <p:nvSpPr>
          <p:cNvPr id="3" name="内容占位符 2"/>
          <p:cNvSpPr>
            <a:spLocks noGrp="1"/>
          </p:cNvSpPr>
          <p:nvPr>
            <p:ph idx="1"/>
          </p:nvPr>
        </p:nvSpPr>
        <p:spPr>
          <a:xfrm>
            <a:off x="457200" y="1340769"/>
            <a:ext cx="4114800" cy="5112567"/>
          </a:xfrm>
        </p:spPr>
        <p:txBody>
          <a:bodyPr/>
          <a:lstStyle/>
          <a:p>
            <a:pPr indent="0">
              <a:lnSpc>
                <a:spcPct val="110000"/>
              </a:lnSpc>
            </a:pPr>
            <a:r>
              <a:rPr lang="en-US" altLang="zh-CN" sz="2400" b="1" dirty="0" smtClean="0">
                <a:solidFill>
                  <a:srgbClr val="FF0000"/>
                </a:solidFill>
              </a:rPr>
              <a:t>if </a:t>
            </a:r>
            <a:r>
              <a:rPr lang="en-US" altLang="zh-CN" sz="2400" b="1" dirty="0">
                <a:solidFill>
                  <a:srgbClr val="FF0000"/>
                </a:solidFill>
              </a:rPr>
              <a:t>(condition) </a:t>
            </a:r>
            <a:r>
              <a:rPr lang="en-US" altLang="zh-CN" sz="2400" b="1" dirty="0" smtClean="0">
                <a:solidFill>
                  <a:srgbClr val="FF0000"/>
                </a:solidFill>
              </a:rPr>
              <a:t>{if code} </a:t>
            </a:r>
          </a:p>
          <a:p>
            <a:pPr indent="0">
              <a:lnSpc>
                <a:spcPct val="110000"/>
              </a:lnSpc>
            </a:pPr>
            <a:r>
              <a:rPr lang="en-US" altLang="zh-CN" sz="2400" b="1" dirty="0" smtClean="0">
                <a:solidFill>
                  <a:srgbClr val="FF0000"/>
                </a:solidFill>
              </a:rPr>
              <a:t>else {else </a:t>
            </a:r>
            <a:r>
              <a:rPr lang="en-US" altLang="zh-CN" sz="2400" b="1" dirty="0">
                <a:solidFill>
                  <a:srgbClr val="FF0000"/>
                </a:solidFill>
              </a:rPr>
              <a:t>code} </a:t>
            </a:r>
            <a:endParaRPr lang="en-US" altLang="zh-CN" sz="2400" b="1" dirty="0" smtClean="0">
              <a:solidFill>
                <a:srgbClr val="FF0000"/>
              </a:solidFill>
            </a:endParaRPr>
          </a:p>
          <a:p>
            <a:pPr indent="0">
              <a:lnSpc>
                <a:spcPct val="110000"/>
              </a:lnSpc>
            </a:pPr>
            <a:r>
              <a:rPr lang="nn-NO" altLang="zh-CN" sz="2400" dirty="0" smtClean="0"/>
              <a:t>x </a:t>
            </a:r>
            <a:r>
              <a:rPr lang="nn-NO" altLang="zh-CN" sz="2400" dirty="0"/>
              <a:t>&lt;- 2</a:t>
            </a:r>
            <a:r>
              <a:rPr lang="nn-NO" altLang="zh-CN" sz="2400" dirty="0" smtClean="0"/>
              <a:t>;</a:t>
            </a:r>
            <a:endParaRPr lang="nn-NO" altLang="zh-CN" sz="2400" dirty="0"/>
          </a:p>
          <a:p>
            <a:pPr indent="0">
              <a:lnSpc>
                <a:spcPct val="110000"/>
              </a:lnSpc>
            </a:pPr>
            <a:r>
              <a:rPr lang="nn-NO" altLang="zh-CN" sz="2400" dirty="0" smtClean="0">
                <a:solidFill>
                  <a:srgbClr val="FF0000"/>
                </a:solidFill>
              </a:rPr>
              <a:t>if</a:t>
            </a:r>
            <a:r>
              <a:rPr lang="nn-NO" altLang="zh-CN" sz="2400" dirty="0" smtClean="0"/>
              <a:t> </a:t>
            </a:r>
            <a:r>
              <a:rPr lang="nn-NO" altLang="zh-CN" sz="2400" dirty="0" smtClean="0">
                <a:solidFill>
                  <a:srgbClr val="00B050"/>
                </a:solidFill>
              </a:rPr>
              <a:t>(x &gt; 0) </a:t>
            </a:r>
            <a:r>
              <a:rPr lang="nn-NO" altLang="zh-CN" sz="2400" dirty="0" smtClean="0">
                <a:solidFill>
                  <a:srgbClr val="3399FF"/>
                </a:solidFill>
              </a:rPr>
              <a:t>{</a:t>
            </a:r>
            <a:br>
              <a:rPr lang="nn-NO" altLang="zh-CN" sz="2400" dirty="0" smtClean="0">
                <a:solidFill>
                  <a:srgbClr val="3399FF"/>
                </a:solidFill>
              </a:rPr>
            </a:br>
            <a:r>
              <a:rPr lang="nn-NO" altLang="zh-CN" sz="2400" dirty="0" smtClean="0">
                <a:solidFill>
                  <a:srgbClr val="3399FF"/>
                </a:solidFill>
              </a:rPr>
              <a:t>    y &lt;- x^</a:t>
            </a:r>
            <a:r>
              <a:rPr lang="en-US" altLang="zh-CN" sz="2400" dirty="0" smtClean="0">
                <a:solidFill>
                  <a:srgbClr val="3399FF"/>
                </a:solidFill>
              </a:rPr>
              <a:t>2+1</a:t>
            </a:r>
            <a:r>
              <a:rPr lang="nn-NO" altLang="zh-CN" sz="2400" dirty="0" smtClean="0">
                <a:solidFill>
                  <a:srgbClr val="3399FF"/>
                </a:solidFill>
              </a:rPr>
              <a:t>;</a:t>
            </a:r>
          </a:p>
          <a:p>
            <a:pPr indent="0">
              <a:lnSpc>
                <a:spcPct val="110000"/>
              </a:lnSpc>
            </a:pPr>
            <a:r>
              <a:rPr lang="nn-NO" altLang="zh-CN" sz="2400" dirty="0" smtClean="0">
                <a:solidFill>
                  <a:srgbClr val="3399FF"/>
                </a:solidFill>
              </a:rPr>
              <a:t>    print(y);</a:t>
            </a:r>
          </a:p>
          <a:p>
            <a:pPr indent="0">
              <a:lnSpc>
                <a:spcPct val="110000"/>
              </a:lnSpc>
            </a:pPr>
            <a:r>
              <a:rPr lang="nn-NO" altLang="zh-CN" sz="2400" dirty="0" smtClean="0">
                <a:solidFill>
                  <a:srgbClr val="3399FF"/>
                </a:solidFill>
              </a:rPr>
              <a:t>    </a:t>
            </a:r>
            <a:r>
              <a:rPr lang="en-US" altLang="zh-CN" sz="2400" dirty="0" smtClean="0">
                <a:solidFill>
                  <a:srgbClr val="3399FF"/>
                </a:solidFill>
              </a:rPr>
              <a:t>print("x is bigger than zero");</a:t>
            </a:r>
            <a:r>
              <a:rPr lang="nn-NO" altLang="zh-CN" sz="2400" dirty="0" smtClean="0">
                <a:solidFill>
                  <a:srgbClr val="3399FF"/>
                </a:solidFill>
              </a:rPr>
              <a:t/>
            </a:r>
            <a:br>
              <a:rPr lang="nn-NO" altLang="zh-CN" sz="2400" dirty="0" smtClean="0">
                <a:solidFill>
                  <a:srgbClr val="3399FF"/>
                </a:solidFill>
              </a:rPr>
            </a:br>
            <a:r>
              <a:rPr lang="nn-NO" altLang="zh-CN" sz="2400" dirty="0" smtClean="0">
                <a:solidFill>
                  <a:srgbClr val="3399FF"/>
                </a:solidFill>
              </a:rPr>
              <a:t>}</a:t>
            </a:r>
          </a:p>
          <a:p>
            <a:pPr indent="0">
              <a:lnSpc>
                <a:spcPct val="110000"/>
              </a:lnSpc>
            </a:pPr>
            <a:r>
              <a:rPr lang="nn-NO" altLang="zh-CN" sz="2400" dirty="0" smtClean="0">
                <a:solidFill>
                  <a:srgbClr val="3399FF"/>
                </a:solidFill>
              </a:rPr>
              <a:t>else {</a:t>
            </a:r>
          </a:p>
          <a:p>
            <a:pPr indent="0">
              <a:lnSpc>
                <a:spcPct val="110000"/>
              </a:lnSpc>
            </a:pPr>
            <a:r>
              <a:rPr lang="nn-NO" altLang="zh-CN" sz="2400" dirty="0" smtClean="0">
                <a:solidFill>
                  <a:srgbClr val="3399FF"/>
                </a:solidFill>
              </a:rPr>
              <a:t>y &lt;- x -1;print(y);}</a:t>
            </a:r>
          </a:p>
          <a:p>
            <a:pPr indent="0">
              <a:lnSpc>
                <a:spcPct val="110000"/>
              </a:lnSpc>
            </a:pPr>
            <a:endParaRPr lang="zh-CN" altLang="en-US" sz="2400" dirty="0" smtClean="0">
              <a:solidFill>
                <a:srgbClr val="3399FF"/>
              </a:solidFill>
            </a:endParaRPr>
          </a:p>
          <a:p>
            <a:pPr indent="0">
              <a:lnSpc>
                <a:spcPct val="120000"/>
              </a:lnSpc>
            </a:pPr>
            <a:r>
              <a:rPr lang="zh-CN" altLang="en-US" sz="2600" b="1" dirty="0" smtClean="0">
                <a:solidFill>
                  <a:srgbClr val="FF3300"/>
                </a:solidFill>
              </a:rPr>
              <a:t>  </a:t>
            </a:r>
            <a:endParaRPr lang="zh-CN" altLang="en-US" sz="2600" dirty="0"/>
          </a:p>
          <a:p>
            <a:pPr indent="0">
              <a:lnSpc>
                <a:spcPct val="120000"/>
              </a:lnSpc>
            </a:pPr>
            <a:r>
              <a:rPr lang="zh-CN" altLang="en-US" sz="2600" dirty="0"/>
              <a:t>   </a:t>
            </a:r>
            <a:endParaRPr lang="en-US" altLang="zh-CN" dirty="0"/>
          </a:p>
        </p:txBody>
      </p:sp>
      <p:pic>
        <p:nvPicPr>
          <p:cNvPr id="4" name="Picture 2" descr="if_else_statemen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220072" y="1462191"/>
            <a:ext cx="3744416" cy="478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08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2.5 </a:t>
            </a:r>
            <a:r>
              <a:rPr lang="en-US" altLang="zh-CN" dirty="0" err="1" smtClean="0"/>
              <a:t>ifelse</a:t>
            </a:r>
            <a:r>
              <a:rPr lang="en-US" altLang="zh-CN" dirty="0" smtClean="0"/>
              <a:t> </a:t>
            </a:r>
            <a:r>
              <a:rPr lang="zh-CN" altLang="en-US" dirty="0"/>
              <a:t>语句</a:t>
            </a:r>
          </a:p>
        </p:txBody>
      </p:sp>
      <p:sp>
        <p:nvSpPr>
          <p:cNvPr id="3" name="内容占位符 2"/>
          <p:cNvSpPr>
            <a:spLocks noGrp="1"/>
          </p:cNvSpPr>
          <p:nvPr>
            <p:ph idx="1"/>
          </p:nvPr>
        </p:nvSpPr>
        <p:spPr>
          <a:xfrm>
            <a:off x="457200" y="1340769"/>
            <a:ext cx="8435280" cy="5112567"/>
          </a:xfrm>
        </p:spPr>
        <p:txBody>
          <a:bodyPr/>
          <a:lstStyle/>
          <a:p>
            <a:pPr indent="0">
              <a:lnSpc>
                <a:spcPct val="110000"/>
              </a:lnSpc>
            </a:pPr>
            <a:r>
              <a:rPr lang="en-US" altLang="zh-CN" sz="2400" b="1" dirty="0" err="1" smtClean="0">
                <a:solidFill>
                  <a:srgbClr val="FF0000"/>
                </a:solidFill>
              </a:rPr>
              <a:t>ifelse</a:t>
            </a:r>
            <a:r>
              <a:rPr lang="en-US" altLang="zh-CN" sz="2400" b="1" dirty="0" smtClean="0">
                <a:solidFill>
                  <a:srgbClr val="FF0000"/>
                </a:solidFill>
              </a:rPr>
              <a:t> </a:t>
            </a:r>
            <a:r>
              <a:rPr lang="en-US" altLang="zh-CN" sz="2400" b="1" dirty="0">
                <a:solidFill>
                  <a:srgbClr val="FF0000"/>
                </a:solidFill>
              </a:rPr>
              <a:t>(</a:t>
            </a:r>
            <a:r>
              <a:rPr lang="en-US" altLang="zh-CN" sz="2400" b="1" dirty="0" err="1" smtClean="0">
                <a:solidFill>
                  <a:srgbClr val="FF0000"/>
                </a:solidFill>
              </a:rPr>
              <a:t>condition,if</a:t>
            </a:r>
            <a:r>
              <a:rPr lang="en-US" altLang="zh-CN" sz="2400" b="1" dirty="0" smtClean="0">
                <a:solidFill>
                  <a:srgbClr val="FF0000"/>
                </a:solidFill>
              </a:rPr>
              <a:t> </a:t>
            </a:r>
            <a:r>
              <a:rPr lang="en-US" altLang="zh-CN" sz="2400" b="1" dirty="0" err="1" smtClean="0">
                <a:solidFill>
                  <a:srgbClr val="FF0000"/>
                </a:solidFill>
              </a:rPr>
              <a:t>code,else</a:t>
            </a:r>
            <a:r>
              <a:rPr lang="en-US" altLang="zh-CN" sz="2400" b="1" dirty="0" smtClean="0">
                <a:solidFill>
                  <a:srgbClr val="FF0000"/>
                </a:solidFill>
              </a:rPr>
              <a:t> code) </a:t>
            </a:r>
          </a:p>
          <a:p>
            <a:pPr indent="0">
              <a:lnSpc>
                <a:spcPct val="110000"/>
              </a:lnSpc>
            </a:pPr>
            <a:r>
              <a:rPr lang="en-US" altLang="zh-CN" sz="2400" dirty="0" err="1"/>
              <a:t>Ifelse</a:t>
            </a:r>
            <a:r>
              <a:rPr lang="zh-CN" altLang="en-US" sz="2400" dirty="0"/>
              <a:t>语句是</a:t>
            </a:r>
            <a:r>
              <a:rPr lang="en-US" altLang="zh-CN" sz="2400" dirty="0"/>
              <a:t>if…else</a:t>
            </a:r>
            <a:r>
              <a:rPr lang="zh-CN" altLang="en-US" sz="2400" dirty="0"/>
              <a:t>语句比较紧凑的向量化</a:t>
            </a:r>
            <a:r>
              <a:rPr lang="zh-CN" altLang="en-US" sz="2400" dirty="0" smtClean="0"/>
              <a:t>版本</a:t>
            </a:r>
            <a:r>
              <a:rPr lang="en-US" altLang="zh-CN" sz="2400" dirty="0" smtClean="0"/>
              <a:t>,</a:t>
            </a:r>
            <a:r>
              <a:rPr lang="zh-CN" altLang="en-US" sz="2400" dirty="0" smtClean="0"/>
              <a:t>当结构的输入输出均为向量的时候，最好就使用</a:t>
            </a:r>
            <a:r>
              <a:rPr lang="en-US" altLang="zh-CN" sz="2400" dirty="0" err="1" smtClean="0"/>
              <a:t>ifelse</a:t>
            </a:r>
            <a:endParaRPr lang="en-US" altLang="zh-CN" sz="2400" dirty="0" smtClean="0"/>
          </a:p>
          <a:p>
            <a:pPr indent="0">
              <a:lnSpc>
                <a:spcPct val="110000"/>
              </a:lnSpc>
            </a:pPr>
            <a:endParaRPr lang="zh-CN" altLang="en-US" sz="2400" dirty="0"/>
          </a:p>
          <a:p>
            <a:pPr indent="0">
              <a:lnSpc>
                <a:spcPct val="110000"/>
              </a:lnSpc>
            </a:pPr>
            <a:r>
              <a:rPr lang="nn-NO" altLang="zh-CN" sz="2400" dirty="0" smtClean="0"/>
              <a:t>x </a:t>
            </a:r>
            <a:r>
              <a:rPr lang="nn-NO" altLang="zh-CN" sz="2400" dirty="0"/>
              <a:t>&lt;- </a:t>
            </a:r>
            <a:r>
              <a:rPr lang="nn-NO" altLang="zh-CN" sz="2400" dirty="0" smtClean="0"/>
              <a:t> 1:10;</a:t>
            </a:r>
            <a:endParaRPr lang="nn-NO" altLang="zh-CN" sz="2400" dirty="0"/>
          </a:p>
          <a:p>
            <a:pPr indent="0">
              <a:lnSpc>
                <a:spcPct val="110000"/>
              </a:lnSpc>
            </a:pPr>
            <a:r>
              <a:rPr lang="nn-NO" altLang="zh-CN" sz="2400" dirty="0" smtClean="0"/>
              <a:t>y &lt;- </a:t>
            </a:r>
            <a:r>
              <a:rPr lang="nn-NO" altLang="zh-CN" sz="2400" dirty="0" smtClean="0">
                <a:solidFill>
                  <a:srgbClr val="FF0000"/>
                </a:solidFill>
              </a:rPr>
              <a:t>ifelse</a:t>
            </a:r>
            <a:r>
              <a:rPr lang="nn-NO" altLang="zh-CN" sz="2400" dirty="0" smtClean="0"/>
              <a:t> (x &gt; 5, </a:t>
            </a:r>
            <a:r>
              <a:rPr lang="en-US" altLang="zh-CN" sz="2400" dirty="0" smtClean="0"/>
              <a:t>print</a:t>
            </a:r>
            <a:r>
              <a:rPr lang="en-US" altLang="zh-CN" sz="2400" dirty="0"/>
              <a:t>("x </a:t>
            </a:r>
            <a:r>
              <a:rPr lang="en-US" altLang="zh-CN" sz="2400" dirty="0" smtClean="0"/>
              <a:t>&gt;5"), </a:t>
            </a:r>
            <a:r>
              <a:rPr lang="en-US" altLang="zh-CN" sz="2400" dirty="0"/>
              <a:t>print("x </a:t>
            </a:r>
            <a:r>
              <a:rPr lang="en-US" altLang="zh-CN" sz="2400" dirty="0" smtClean="0"/>
              <a:t>&lt;=5")) </a:t>
            </a:r>
          </a:p>
          <a:p>
            <a:pPr indent="0">
              <a:lnSpc>
                <a:spcPct val="110000"/>
              </a:lnSpc>
            </a:pPr>
            <a:r>
              <a:rPr lang="en-US" altLang="zh-CN" sz="2400" dirty="0" smtClean="0"/>
              <a:t>print(y)</a:t>
            </a:r>
          </a:p>
          <a:p>
            <a:pPr indent="0">
              <a:lnSpc>
                <a:spcPct val="110000"/>
              </a:lnSpc>
            </a:pPr>
            <a:endParaRPr lang="en-US" altLang="zh-CN" sz="2400" dirty="0" smtClean="0"/>
          </a:p>
          <a:p>
            <a:pPr indent="0">
              <a:lnSpc>
                <a:spcPct val="110000"/>
              </a:lnSpc>
            </a:pPr>
            <a:r>
              <a:rPr lang="en-US" altLang="zh-CN" sz="2400" dirty="0" smtClean="0"/>
              <a:t>x &lt;- 1:10;</a:t>
            </a:r>
          </a:p>
          <a:p>
            <a:pPr indent="0">
              <a:lnSpc>
                <a:spcPct val="110000"/>
              </a:lnSpc>
            </a:pPr>
            <a:r>
              <a:rPr lang="en-US" altLang="zh-CN" sz="2400" dirty="0" err="1" smtClean="0">
                <a:solidFill>
                  <a:srgbClr val="FF0000"/>
                </a:solidFill>
              </a:rPr>
              <a:t>ifelse</a:t>
            </a:r>
            <a:r>
              <a:rPr lang="en-US" altLang="zh-CN" sz="2400" dirty="0" smtClean="0"/>
              <a:t>(x &gt;5, 1, 0)</a:t>
            </a:r>
            <a:endParaRPr lang="zh-CN" altLang="en-US" sz="2400" dirty="0"/>
          </a:p>
          <a:p>
            <a:pPr indent="0">
              <a:lnSpc>
                <a:spcPct val="120000"/>
              </a:lnSpc>
            </a:pPr>
            <a:r>
              <a:rPr lang="zh-CN" altLang="en-US" sz="2600" b="1" dirty="0" smtClean="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4014519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2.6 switch </a:t>
            </a:r>
            <a:r>
              <a:rPr lang="zh-CN" altLang="en-US" dirty="0"/>
              <a:t>语句</a:t>
            </a:r>
          </a:p>
        </p:txBody>
      </p:sp>
      <p:sp>
        <p:nvSpPr>
          <p:cNvPr id="3" name="内容占位符 2"/>
          <p:cNvSpPr>
            <a:spLocks noGrp="1"/>
          </p:cNvSpPr>
          <p:nvPr>
            <p:ph idx="1"/>
          </p:nvPr>
        </p:nvSpPr>
        <p:spPr>
          <a:xfrm>
            <a:off x="457200" y="1340769"/>
            <a:ext cx="4618856" cy="5112567"/>
          </a:xfrm>
        </p:spPr>
        <p:txBody>
          <a:bodyPr/>
          <a:lstStyle/>
          <a:p>
            <a:pPr indent="0">
              <a:lnSpc>
                <a:spcPct val="110000"/>
              </a:lnSpc>
            </a:pPr>
            <a:r>
              <a:rPr lang="en-US" altLang="zh-CN" sz="2400" b="1" dirty="0" smtClean="0">
                <a:solidFill>
                  <a:srgbClr val="FF0000"/>
                </a:solidFill>
              </a:rPr>
              <a:t>switch(expression</a:t>
            </a:r>
            <a:r>
              <a:rPr lang="en-US" altLang="zh-CN" sz="2400" b="1" dirty="0">
                <a:solidFill>
                  <a:srgbClr val="FF0000"/>
                </a:solidFill>
              </a:rPr>
              <a:t>, case1, case2, case3....)</a:t>
            </a:r>
          </a:p>
          <a:p>
            <a:pPr indent="0">
              <a:lnSpc>
                <a:spcPct val="110000"/>
              </a:lnSpc>
            </a:pPr>
            <a:r>
              <a:rPr lang="zh-CN" altLang="en-US" sz="2400" dirty="0" smtClean="0"/>
              <a:t>根据表达式返回的值，来选择语句进行执行。其中表达式返回值是</a:t>
            </a:r>
            <a:r>
              <a:rPr lang="en-US" altLang="zh-CN" sz="2400" dirty="0" smtClean="0"/>
              <a:t>1,2,3,…</a:t>
            </a:r>
          </a:p>
          <a:p>
            <a:pPr indent="0"/>
            <a:r>
              <a:rPr lang="en-US" altLang="zh-CN" sz="2400" dirty="0"/>
              <a:t>x &lt;- </a:t>
            </a:r>
            <a:r>
              <a:rPr lang="en-US" altLang="zh-CN" sz="2400" dirty="0">
                <a:solidFill>
                  <a:srgbClr val="FF0000"/>
                </a:solidFill>
              </a:rPr>
              <a:t>switch</a:t>
            </a:r>
            <a:r>
              <a:rPr lang="en-US" altLang="zh-CN" sz="2400" dirty="0"/>
              <a:t>(</a:t>
            </a:r>
          </a:p>
          <a:p>
            <a:pPr indent="0"/>
            <a:r>
              <a:rPr lang="en-US" altLang="zh-CN" sz="2400" dirty="0"/>
              <a:t>  5</a:t>
            </a:r>
            <a:r>
              <a:rPr lang="en-US" altLang="zh-CN" sz="2400" dirty="0" smtClean="0"/>
              <a:t>,  “</a:t>
            </a:r>
            <a:r>
              <a:rPr lang="en-US" altLang="zh-CN" sz="2400" dirty="0" err="1" smtClean="0"/>
              <a:t>beijing</a:t>
            </a:r>
            <a:r>
              <a:rPr lang="en-US" altLang="zh-CN" sz="2400" dirty="0" smtClean="0"/>
              <a:t>",  “shanghai",  “</a:t>
            </a:r>
            <a:r>
              <a:rPr lang="en-US" altLang="zh-CN" sz="2400" dirty="0" err="1" smtClean="0"/>
              <a:t>tianjing</a:t>
            </a:r>
            <a:r>
              <a:rPr lang="en-US" altLang="zh-CN" sz="2400" dirty="0" smtClean="0"/>
              <a:t>",  “</a:t>
            </a:r>
            <a:r>
              <a:rPr lang="en-US" altLang="zh-CN" sz="2400" dirty="0" err="1" smtClean="0"/>
              <a:t>guangdong</a:t>
            </a:r>
            <a:r>
              <a:rPr lang="en-US" altLang="zh-CN" sz="2400" dirty="0" smtClean="0"/>
              <a:t>“,  “</a:t>
            </a:r>
            <a:r>
              <a:rPr lang="en-US" altLang="zh-CN" sz="2400" dirty="0" err="1" smtClean="0"/>
              <a:t>shanxi</a:t>
            </a:r>
            <a:r>
              <a:rPr lang="en-US" altLang="zh-CN" sz="2400" dirty="0" smtClean="0"/>
              <a:t>"</a:t>
            </a:r>
            <a:endParaRPr lang="en-US" altLang="zh-CN" sz="2400" dirty="0"/>
          </a:p>
          <a:p>
            <a:pPr indent="0"/>
            <a:r>
              <a:rPr lang="en-US" altLang="zh-CN" sz="2400" dirty="0"/>
              <a:t>)</a:t>
            </a:r>
          </a:p>
          <a:p>
            <a:pPr indent="0"/>
            <a:r>
              <a:rPr lang="en-US" altLang="zh-CN" sz="2400" dirty="0"/>
              <a:t>print(x)</a:t>
            </a:r>
          </a:p>
          <a:p>
            <a:pPr indent="0">
              <a:lnSpc>
                <a:spcPct val="120000"/>
              </a:lnSpc>
            </a:pPr>
            <a:r>
              <a:rPr lang="zh-CN" altLang="en-US" sz="2600" b="1" dirty="0" smtClean="0">
                <a:solidFill>
                  <a:srgbClr val="FF3300"/>
                </a:solidFill>
              </a:rPr>
              <a:t>  </a:t>
            </a:r>
            <a:endParaRPr lang="zh-CN" altLang="en-US" sz="2600" dirty="0"/>
          </a:p>
          <a:p>
            <a:pPr indent="0">
              <a:lnSpc>
                <a:spcPct val="120000"/>
              </a:lnSpc>
            </a:pPr>
            <a:r>
              <a:rPr lang="zh-CN" altLang="en-US" sz="2600" dirty="0"/>
              <a:t>   </a:t>
            </a:r>
            <a:endParaRPr lang="en-US" altLang="zh-C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76056" y="1423574"/>
            <a:ext cx="3888432" cy="505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183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2.7 switch </a:t>
            </a:r>
            <a:r>
              <a:rPr lang="zh-CN" altLang="en-US" dirty="0" smtClean="0"/>
              <a:t>例子</a:t>
            </a:r>
            <a:r>
              <a:rPr lang="en-US" altLang="zh-CN" dirty="0" smtClean="0"/>
              <a:t>2 </a:t>
            </a:r>
            <a:endParaRPr lang="zh-CN" altLang="en-US" dirty="0"/>
          </a:p>
        </p:txBody>
      </p:sp>
      <p:sp>
        <p:nvSpPr>
          <p:cNvPr id="3" name="内容占位符 2"/>
          <p:cNvSpPr>
            <a:spLocks noGrp="1"/>
          </p:cNvSpPr>
          <p:nvPr>
            <p:ph idx="1"/>
          </p:nvPr>
        </p:nvSpPr>
        <p:spPr>
          <a:xfrm>
            <a:off x="457200" y="1340769"/>
            <a:ext cx="7643192" cy="5112567"/>
          </a:xfrm>
        </p:spPr>
        <p:txBody>
          <a:bodyPr/>
          <a:lstStyle/>
          <a:p>
            <a:pPr indent="0"/>
            <a:r>
              <a:rPr lang="en-US" altLang="zh-CN" dirty="0" smtClean="0"/>
              <a:t>&gt; </a:t>
            </a:r>
            <a:r>
              <a:rPr lang="en-US" altLang="zh-CN" dirty="0"/>
              <a:t>x &lt;- c(5,3,2,1,4);</a:t>
            </a:r>
          </a:p>
          <a:p>
            <a:pPr indent="0"/>
            <a:r>
              <a:rPr lang="en-US" altLang="zh-CN" dirty="0" smtClean="0"/>
              <a:t>&gt; </a:t>
            </a:r>
            <a:r>
              <a:rPr lang="en-US" altLang="zh-CN" dirty="0"/>
              <a:t>for (j in x) {</a:t>
            </a:r>
          </a:p>
          <a:p>
            <a:pPr indent="0"/>
            <a:r>
              <a:rPr lang="en-US" altLang="zh-CN" dirty="0"/>
              <a:t>+ y &lt;-switch(j</a:t>
            </a:r>
            <a:r>
              <a:rPr lang="en-US" altLang="zh-CN" dirty="0" smtClean="0"/>
              <a:t>,"</a:t>
            </a:r>
            <a:r>
              <a:rPr lang="en-US" altLang="zh-CN" dirty="0" err="1"/>
              <a:t>beijing</a:t>
            </a:r>
            <a:r>
              <a:rPr lang="en-US" altLang="zh-CN" dirty="0"/>
              <a:t>",  “shanghai",  “</a:t>
            </a:r>
            <a:r>
              <a:rPr lang="en-US" altLang="zh-CN" dirty="0" err="1"/>
              <a:t>tianjing</a:t>
            </a:r>
            <a:r>
              <a:rPr lang="en-US" altLang="zh-CN" dirty="0"/>
              <a:t>",  “</a:t>
            </a:r>
            <a:r>
              <a:rPr lang="en-US" altLang="zh-CN" dirty="0" err="1"/>
              <a:t>guangdong</a:t>
            </a:r>
            <a:r>
              <a:rPr lang="en-US" altLang="zh-CN" dirty="0"/>
              <a:t>“,  “</a:t>
            </a:r>
            <a:r>
              <a:rPr lang="en-US" altLang="zh-CN" dirty="0" err="1"/>
              <a:t>shanxi</a:t>
            </a:r>
            <a:r>
              <a:rPr lang="en-US" altLang="zh-CN" dirty="0" smtClean="0"/>
              <a:t>");</a:t>
            </a:r>
            <a:endParaRPr lang="en-US" altLang="zh-CN" dirty="0"/>
          </a:p>
          <a:p>
            <a:pPr indent="0"/>
            <a:r>
              <a:rPr lang="en-US" altLang="zh-CN" dirty="0"/>
              <a:t>+ print(y);</a:t>
            </a:r>
          </a:p>
          <a:p>
            <a:pPr indent="0"/>
            <a:r>
              <a:rPr lang="en-US" altLang="zh-CN" dirty="0"/>
              <a:t>+ }</a:t>
            </a:r>
          </a:p>
          <a:p>
            <a:pPr indent="0">
              <a:lnSpc>
                <a:spcPct val="120000"/>
              </a:lnSpc>
            </a:pPr>
            <a:r>
              <a:rPr lang="zh-CN" altLang="en-US" sz="2600" b="1" dirty="0" smtClean="0">
                <a:solidFill>
                  <a:srgbClr val="FF3300"/>
                </a:solidFill>
              </a:rPr>
              <a:t>  </a:t>
            </a:r>
            <a:endParaRPr lang="zh-CN" altLang="en-US" sz="2600" dirty="0" smtClean="0"/>
          </a:p>
          <a:p>
            <a:pPr indent="0">
              <a:lnSpc>
                <a:spcPct val="120000"/>
              </a:lnSpc>
            </a:pPr>
            <a:r>
              <a:rPr lang="zh-CN" altLang="en-US" sz="2600" dirty="0" smtClean="0"/>
              <a:t>   </a:t>
            </a:r>
            <a:endParaRPr lang="en-US" altLang="zh-CN" dirty="0"/>
          </a:p>
        </p:txBody>
      </p:sp>
    </p:spTree>
    <p:extLst>
      <p:ext uri="{BB962C8B-B14F-4D97-AF65-F5344CB8AC3E}">
        <p14:creationId xmlns:p14="http://schemas.microsoft.com/office/powerpoint/2010/main" val="3506385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3.1</a:t>
            </a:r>
            <a:r>
              <a:rPr lang="zh-CN" altLang="en-US" dirty="0" smtClean="0"/>
              <a:t>用户自编函数</a:t>
            </a:r>
            <a:endParaRPr lang="zh-CN" altLang="en-US" dirty="0"/>
          </a:p>
        </p:txBody>
      </p:sp>
      <p:sp>
        <p:nvSpPr>
          <p:cNvPr id="3" name="内容占位符 2"/>
          <p:cNvSpPr>
            <a:spLocks noGrp="1"/>
          </p:cNvSpPr>
          <p:nvPr>
            <p:ph idx="1"/>
          </p:nvPr>
        </p:nvSpPr>
        <p:spPr>
          <a:xfrm>
            <a:off x="467544" y="1350060"/>
            <a:ext cx="7859216" cy="1872207"/>
          </a:xfrm>
        </p:spPr>
        <p:txBody>
          <a:bodyPr/>
          <a:lstStyle/>
          <a:p>
            <a:pPr indent="0">
              <a:lnSpc>
                <a:spcPct val="110000"/>
              </a:lnSpc>
            </a:pPr>
            <a:r>
              <a:rPr lang="en-US" altLang="zh-CN" sz="2400" b="1" dirty="0" err="1" smtClean="0">
                <a:solidFill>
                  <a:srgbClr val="FF0000"/>
                </a:solidFill>
              </a:rPr>
              <a:t>Myfunction</a:t>
            </a:r>
            <a:r>
              <a:rPr lang="en-US" altLang="zh-CN" sz="2400" b="1" dirty="0" smtClean="0">
                <a:solidFill>
                  <a:srgbClr val="FF0000"/>
                </a:solidFill>
              </a:rPr>
              <a:t> &lt;- function (arg1,arg2,…){</a:t>
            </a:r>
          </a:p>
          <a:p>
            <a:pPr indent="0">
              <a:lnSpc>
                <a:spcPct val="110000"/>
              </a:lnSpc>
            </a:pPr>
            <a:r>
              <a:rPr lang="en-US" altLang="zh-CN" sz="2400" b="1" dirty="0" smtClean="0">
                <a:solidFill>
                  <a:srgbClr val="FF0000"/>
                </a:solidFill>
              </a:rPr>
              <a:t> statements;</a:t>
            </a:r>
          </a:p>
          <a:p>
            <a:pPr indent="0">
              <a:lnSpc>
                <a:spcPct val="110000"/>
              </a:lnSpc>
            </a:pPr>
            <a:r>
              <a:rPr lang="en-US" altLang="zh-CN" sz="2400" b="1" dirty="0">
                <a:solidFill>
                  <a:srgbClr val="FF0000"/>
                </a:solidFill>
              </a:rPr>
              <a:t> </a:t>
            </a:r>
            <a:r>
              <a:rPr lang="en-US" altLang="zh-CN" sz="2400" b="1" dirty="0" smtClean="0">
                <a:solidFill>
                  <a:srgbClr val="FF0000"/>
                </a:solidFill>
              </a:rPr>
              <a:t>return(object)</a:t>
            </a:r>
            <a:r>
              <a:rPr lang="en-US" altLang="zh-CN" sz="2400" b="1" dirty="0">
                <a:solidFill>
                  <a:srgbClr val="FF0000"/>
                </a:solidFill>
              </a:rPr>
              <a:t>;</a:t>
            </a:r>
            <a:endParaRPr lang="en-US" altLang="zh-CN" sz="2400" b="1" dirty="0" smtClean="0">
              <a:solidFill>
                <a:srgbClr val="FF0000"/>
              </a:solidFill>
            </a:endParaRPr>
          </a:p>
          <a:p>
            <a:pPr indent="0">
              <a:lnSpc>
                <a:spcPct val="110000"/>
              </a:lnSpc>
            </a:pPr>
            <a:r>
              <a:rPr lang="en-US" altLang="zh-CN" sz="2400" b="1" dirty="0">
                <a:solidFill>
                  <a:srgbClr val="FF0000"/>
                </a:solidFill>
              </a:rPr>
              <a:t>}</a:t>
            </a:r>
          </a:p>
          <a:p>
            <a:pPr indent="0">
              <a:lnSpc>
                <a:spcPct val="110000"/>
              </a:lnSpc>
            </a:pPr>
            <a:endParaRPr lang="zh-CN" altLang="en-US" sz="2600" dirty="0"/>
          </a:p>
          <a:p>
            <a:pPr indent="0">
              <a:lnSpc>
                <a:spcPct val="120000"/>
              </a:lnSpc>
            </a:pPr>
            <a:r>
              <a:rPr lang="zh-CN" altLang="en-US" sz="2600" dirty="0"/>
              <a:t>   </a:t>
            </a:r>
            <a:endParaRPr lang="en-US" altLang="zh-CN" dirty="0"/>
          </a:p>
        </p:txBody>
      </p:sp>
      <p:sp>
        <p:nvSpPr>
          <p:cNvPr id="4" name="TextBox 3"/>
          <p:cNvSpPr txBox="1"/>
          <p:nvPr/>
        </p:nvSpPr>
        <p:spPr>
          <a:xfrm>
            <a:off x="599609" y="3356992"/>
            <a:ext cx="2736304" cy="2907847"/>
          </a:xfrm>
          <a:prstGeom prst="rect">
            <a:avLst/>
          </a:prstGeom>
          <a:noFill/>
        </p:spPr>
        <p:txBody>
          <a:bodyPr wrap="square" rtlCol="0">
            <a:spAutoFit/>
          </a:bodyPr>
          <a:lstStyle/>
          <a:p>
            <a:pPr indent="0">
              <a:lnSpc>
                <a:spcPct val="110000"/>
              </a:lnSpc>
            </a:pPr>
            <a:r>
              <a:rPr lang="en-US" altLang="zh-CN" sz="2400" dirty="0">
                <a:solidFill>
                  <a:schemeClr val="dk1"/>
                </a:solidFill>
                <a:latin typeface="微软雅黑" pitchFamily="34" charset="-122"/>
                <a:ea typeface="微软雅黑" pitchFamily="34" charset="-122"/>
              </a:rPr>
              <a:t>R</a:t>
            </a:r>
            <a:r>
              <a:rPr lang="zh-CN" altLang="en-US" sz="2400" dirty="0">
                <a:solidFill>
                  <a:schemeClr val="dk1"/>
                </a:solidFill>
                <a:latin typeface="微软雅黑" pitchFamily="34" charset="-122"/>
                <a:ea typeface="微软雅黑" pitchFamily="34" charset="-122"/>
              </a:rPr>
              <a:t>可以编写自己的程序，用户自己编写的程序可以直接调用。</a:t>
            </a:r>
            <a:r>
              <a:rPr lang="en-US" altLang="zh-CN" sz="2400" dirty="0">
                <a:solidFill>
                  <a:schemeClr val="dk1"/>
                </a:solidFill>
                <a:latin typeface="微软雅黑" pitchFamily="34" charset="-122"/>
                <a:ea typeface="微软雅黑" pitchFamily="34" charset="-122"/>
              </a:rPr>
              <a:t>R</a:t>
            </a:r>
            <a:r>
              <a:rPr lang="zh-CN" altLang="en-US" sz="2400" dirty="0">
                <a:solidFill>
                  <a:schemeClr val="dk1"/>
                </a:solidFill>
                <a:latin typeface="微软雅黑" pitchFamily="34" charset="-122"/>
                <a:ea typeface="微软雅黑" pitchFamily="34" charset="-122"/>
              </a:rPr>
              <a:t>语言编程时无需声明变量的类型，这与</a:t>
            </a:r>
            <a:r>
              <a:rPr lang="en-US" altLang="zh-CN" sz="2400" dirty="0">
                <a:solidFill>
                  <a:schemeClr val="dk1"/>
                </a:solidFill>
                <a:latin typeface="微软雅黑" pitchFamily="34" charset="-122"/>
                <a:ea typeface="微软雅黑" pitchFamily="34" charset="-122"/>
              </a:rPr>
              <a:t>C,C++</a:t>
            </a:r>
            <a:r>
              <a:rPr lang="zh-CN" altLang="en-US" sz="2400" dirty="0">
                <a:solidFill>
                  <a:schemeClr val="dk1"/>
                </a:solidFill>
                <a:latin typeface="微软雅黑" pitchFamily="34" charset="-122"/>
                <a:ea typeface="微软雅黑" pitchFamily="34" charset="-122"/>
              </a:rPr>
              <a:t>等语言不同。</a:t>
            </a:r>
            <a:endParaRPr lang="nn-NO" altLang="zh-CN" sz="2400" dirty="0">
              <a:latin typeface="微软雅黑" pitchFamily="34" charset="-122"/>
              <a:ea typeface="微软雅黑" pitchFamily="34" charset="-122"/>
            </a:endParaRPr>
          </a:p>
        </p:txBody>
      </p:sp>
      <p:sp>
        <p:nvSpPr>
          <p:cNvPr id="6" name="TextBox 5"/>
          <p:cNvSpPr txBox="1"/>
          <p:nvPr/>
        </p:nvSpPr>
        <p:spPr>
          <a:xfrm>
            <a:off x="3851920" y="3472087"/>
            <a:ext cx="3960440" cy="2308324"/>
          </a:xfrm>
          <a:prstGeom prst="rect">
            <a:avLst/>
          </a:prstGeom>
          <a:noFill/>
        </p:spPr>
        <p:txBody>
          <a:bodyPr wrap="square" rtlCol="0">
            <a:spAutoFit/>
          </a:bodyPr>
          <a:lstStyle/>
          <a:p>
            <a:r>
              <a:rPr lang="en-US" altLang="zh-CN" sz="2400" dirty="0" err="1">
                <a:latin typeface="微软雅黑" pitchFamily="34" charset="-122"/>
                <a:ea typeface="微软雅黑" pitchFamily="34" charset="-122"/>
              </a:rPr>
              <a:t>myprod</a:t>
            </a:r>
            <a:r>
              <a:rPr lang="en-US" altLang="zh-CN" sz="2400" dirty="0">
                <a:latin typeface="微软雅黑" pitchFamily="34" charset="-122"/>
                <a:ea typeface="微软雅黑" pitchFamily="34" charset="-122"/>
              </a:rPr>
              <a:t>&lt;-</a:t>
            </a:r>
            <a:r>
              <a:rPr lang="en-US" altLang="zh-CN" sz="2400" dirty="0">
                <a:solidFill>
                  <a:srgbClr val="FF0000"/>
                </a:solidFill>
                <a:latin typeface="微软雅黑" pitchFamily="34" charset="-122"/>
                <a:ea typeface="微软雅黑" pitchFamily="34" charset="-122"/>
              </a:rPr>
              <a:t>function</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x,y</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z &lt;- x*y; </a:t>
            </a:r>
          </a:p>
          <a:p>
            <a:r>
              <a:rPr lang="en-US" altLang="zh-CN" sz="2400" dirty="0">
                <a:latin typeface="微软雅黑" pitchFamily="34" charset="-122"/>
                <a:ea typeface="微软雅黑" pitchFamily="34" charset="-122"/>
              </a:rPr>
              <a:t>  result(z);</a:t>
            </a:r>
          </a:p>
          <a:p>
            <a:r>
              <a:rPr lang="en-US" altLang="zh-CN" sz="2400" dirty="0">
                <a:latin typeface="微软雅黑" pitchFamily="34" charset="-122"/>
                <a:ea typeface="微软雅黑" pitchFamily="34" charset="-122"/>
              </a:rPr>
              <a:t>}</a:t>
            </a:r>
          </a:p>
          <a:p>
            <a:r>
              <a:rPr lang="en-US" altLang="zh-CN" sz="2400" dirty="0" err="1" smtClean="0">
                <a:solidFill>
                  <a:srgbClr val="FF0000"/>
                </a:solidFill>
                <a:latin typeface="微软雅黑" pitchFamily="34" charset="-122"/>
                <a:ea typeface="微软雅黑" pitchFamily="34" charset="-122"/>
              </a:rPr>
              <a:t>myprod</a:t>
            </a:r>
            <a:r>
              <a:rPr lang="en-US" altLang="zh-CN" sz="2400" dirty="0" smtClean="0">
                <a:latin typeface="微软雅黑" pitchFamily="34" charset="-122"/>
                <a:ea typeface="微软雅黑" pitchFamily="34" charset="-122"/>
              </a:rPr>
              <a:t>(5,6)</a:t>
            </a:r>
            <a:endParaRPr lang="zh-CN" altLang="en-US" sz="2400" dirty="0">
              <a:latin typeface="微软雅黑" pitchFamily="34" charset="-122"/>
              <a:ea typeface="微软雅黑" pitchFamily="34" charset="-122"/>
            </a:endParaRPr>
          </a:p>
        </p:txBody>
      </p:sp>
      <p:sp>
        <p:nvSpPr>
          <p:cNvPr id="7" name="TextBox 6"/>
          <p:cNvSpPr txBox="1"/>
          <p:nvPr/>
        </p:nvSpPr>
        <p:spPr>
          <a:xfrm>
            <a:off x="4231740" y="2987660"/>
            <a:ext cx="2932547" cy="738664"/>
          </a:xfrm>
          <a:prstGeom prst="rect">
            <a:avLst/>
          </a:prstGeom>
          <a:noFill/>
        </p:spPr>
        <p:txBody>
          <a:bodyPr wrap="square" rtlCol="0">
            <a:spAutoFit/>
          </a:bodyPr>
          <a:lstStyle/>
          <a:p>
            <a:r>
              <a:rPr lang="en-US" altLang="zh-CN" sz="2400" smtClean="0">
                <a:solidFill>
                  <a:srgbClr val="3399FF"/>
                </a:solidFill>
                <a:latin typeface="微软雅黑" pitchFamily="34" charset="-122"/>
                <a:ea typeface="微软雅黑" pitchFamily="34" charset="-122"/>
              </a:rPr>
              <a:t>#</a:t>
            </a:r>
            <a:r>
              <a:rPr lang="zh-CN" altLang="en-US" sz="2400" smtClean="0">
                <a:solidFill>
                  <a:srgbClr val="3399FF"/>
                </a:solidFill>
                <a:latin typeface="微软雅黑" pitchFamily="34" charset="-122"/>
                <a:ea typeface="微软雅黑" pitchFamily="34" charset="-122"/>
              </a:rPr>
              <a:t>自定义</a:t>
            </a:r>
            <a:r>
              <a:rPr lang="zh-CN" altLang="es-ES" sz="2400" smtClean="0">
                <a:solidFill>
                  <a:srgbClr val="3399FF"/>
                </a:solidFill>
                <a:latin typeface="微软雅黑" pitchFamily="34" charset="-122"/>
                <a:ea typeface="微软雅黑" pitchFamily="34" charset="-122"/>
              </a:rPr>
              <a:t>函数</a:t>
            </a:r>
            <a:r>
              <a:rPr lang="zh-CN" altLang="en-US" sz="2400" smtClean="0">
                <a:solidFill>
                  <a:srgbClr val="3399FF"/>
                </a:solidFill>
                <a:latin typeface="微软雅黑" pitchFamily="34" charset="-122"/>
                <a:ea typeface="微软雅黑" pitchFamily="34" charset="-122"/>
              </a:rPr>
              <a:t>例子</a:t>
            </a:r>
            <a:r>
              <a:rPr lang="zh-CN" altLang="es-ES" sz="2400" smtClean="0">
                <a:solidFill>
                  <a:srgbClr val="3399FF"/>
                </a:solidFill>
                <a:latin typeface="微软雅黑" pitchFamily="34" charset="-122"/>
                <a:ea typeface="微软雅黑" pitchFamily="34" charset="-122"/>
              </a:rPr>
              <a:t>：</a:t>
            </a:r>
            <a:endParaRPr lang="zh-CN" altLang="es-ES" sz="2400">
              <a:solidFill>
                <a:srgbClr val="3399FF"/>
              </a:solidFill>
              <a:latin typeface="微软雅黑" pitchFamily="34" charset="-122"/>
              <a:ea typeface="微软雅黑" pitchFamily="34" charset="-122"/>
            </a:endParaRPr>
          </a:p>
          <a:p>
            <a:endParaRPr lang="zh-CN" altLang="en-US">
              <a:solidFill>
                <a:srgbClr val="3399FF"/>
              </a:solidFill>
            </a:endParaRPr>
          </a:p>
        </p:txBody>
      </p:sp>
    </p:spTree>
    <p:extLst>
      <p:ext uri="{BB962C8B-B14F-4D97-AF65-F5344CB8AC3E}">
        <p14:creationId xmlns:p14="http://schemas.microsoft.com/office/powerpoint/2010/main" val="1508921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3.2</a:t>
            </a:r>
            <a:r>
              <a:rPr lang="zh-CN" altLang="en-US" dirty="0" smtClean="0"/>
              <a:t>自编函数案例</a:t>
            </a:r>
            <a:r>
              <a:rPr lang="en-US" altLang="zh-CN" dirty="0" smtClean="0"/>
              <a:t>2</a:t>
            </a:r>
            <a:endParaRPr lang="zh-CN" altLang="en-US" dirty="0"/>
          </a:p>
        </p:txBody>
      </p:sp>
      <p:sp>
        <p:nvSpPr>
          <p:cNvPr id="7" name="TextBox 6"/>
          <p:cNvSpPr txBox="1"/>
          <p:nvPr/>
        </p:nvSpPr>
        <p:spPr>
          <a:xfrm>
            <a:off x="467544" y="1412776"/>
            <a:ext cx="3168352" cy="738664"/>
          </a:xfrm>
          <a:prstGeom prst="rect">
            <a:avLst/>
          </a:prstGeom>
          <a:noFill/>
        </p:spPr>
        <p:txBody>
          <a:bodyPr wrap="square" rtlCol="0">
            <a:spAutoFit/>
          </a:bodyPr>
          <a:lstStyle/>
          <a:p>
            <a:r>
              <a:rPr lang="en-US" altLang="zh-CN" sz="2400" smtClean="0">
                <a:solidFill>
                  <a:srgbClr val="3399FF"/>
                </a:solidFill>
                <a:latin typeface="微软雅黑" pitchFamily="34" charset="-122"/>
                <a:ea typeface="微软雅黑" pitchFamily="34" charset="-122"/>
              </a:rPr>
              <a:t>#</a:t>
            </a:r>
            <a:r>
              <a:rPr lang="zh-CN" altLang="en-US" sz="2400" smtClean="0">
                <a:solidFill>
                  <a:srgbClr val="3399FF"/>
                </a:solidFill>
                <a:latin typeface="微软雅黑" pitchFamily="34" charset="-122"/>
                <a:ea typeface="微软雅黑" pitchFamily="34" charset="-122"/>
              </a:rPr>
              <a:t>自定义</a:t>
            </a:r>
            <a:r>
              <a:rPr lang="zh-CN" altLang="es-ES" sz="2400" smtClean="0">
                <a:solidFill>
                  <a:srgbClr val="3399FF"/>
                </a:solidFill>
                <a:latin typeface="微软雅黑" pitchFamily="34" charset="-122"/>
                <a:ea typeface="微软雅黑" pitchFamily="34" charset="-122"/>
              </a:rPr>
              <a:t>函数</a:t>
            </a:r>
            <a:r>
              <a:rPr lang="zh-CN" altLang="en-US" sz="2400" smtClean="0">
                <a:solidFill>
                  <a:srgbClr val="3399FF"/>
                </a:solidFill>
                <a:latin typeface="微软雅黑" pitchFamily="34" charset="-122"/>
                <a:ea typeface="微软雅黑" pitchFamily="34" charset="-122"/>
              </a:rPr>
              <a:t>例子</a:t>
            </a:r>
            <a:r>
              <a:rPr lang="en-US" altLang="zh-CN" sz="2400" smtClean="0">
                <a:solidFill>
                  <a:srgbClr val="3399FF"/>
                </a:solidFill>
                <a:latin typeface="微软雅黑" pitchFamily="34" charset="-122"/>
                <a:ea typeface="微软雅黑" pitchFamily="34" charset="-122"/>
              </a:rPr>
              <a:t>2</a:t>
            </a:r>
            <a:r>
              <a:rPr lang="zh-CN" altLang="es-ES" sz="2400" smtClean="0">
                <a:solidFill>
                  <a:srgbClr val="3399FF"/>
                </a:solidFill>
                <a:latin typeface="微软雅黑" pitchFamily="34" charset="-122"/>
                <a:ea typeface="微软雅黑" pitchFamily="34" charset="-122"/>
              </a:rPr>
              <a:t>：</a:t>
            </a:r>
            <a:endParaRPr lang="zh-CN" altLang="es-ES" sz="2400">
              <a:solidFill>
                <a:srgbClr val="3399FF"/>
              </a:solidFill>
              <a:latin typeface="微软雅黑" pitchFamily="34" charset="-122"/>
              <a:ea typeface="微软雅黑" pitchFamily="34" charset="-122"/>
            </a:endParaRPr>
          </a:p>
          <a:p>
            <a:endParaRPr lang="zh-CN" altLang="en-US">
              <a:solidFill>
                <a:srgbClr val="3399FF"/>
              </a:solidFill>
            </a:endParaRPr>
          </a:p>
        </p:txBody>
      </p:sp>
      <p:sp>
        <p:nvSpPr>
          <p:cNvPr id="8" name="TextBox 7"/>
          <p:cNvSpPr txBox="1"/>
          <p:nvPr/>
        </p:nvSpPr>
        <p:spPr>
          <a:xfrm>
            <a:off x="477068" y="1809326"/>
            <a:ext cx="7200800" cy="4524315"/>
          </a:xfrm>
          <a:prstGeom prst="rect">
            <a:avLst/>
          </a:prstGeom>
          <a:noFill/>
        </p:spPr>
        <p:txBody>
          <a:bodyPr wrap="square" rtlCol="0">
            <a:spAutoFit/>
          </a:bodyPr>
          <a:lstStyle/>
          <a:p>
            <a:pPr>
              <a:lnSpc>
                <a:spcPct val="200000"/>
              </a:lnSpc>
            </a:pPr>
            <a:r>
              <a:rPr lang="en-US" altLang="zh-CN" sz="2400" dirty="0">
                <a:latin typeface="微软雅黑" pitchFamily="34" charset="-122"/>
                <a:ea typeface="微软雅黑" pitchFamily="34" charset="-122"/>
              </a:rPr>
              <a:t>province &lt;- </a:t>
            </a:r>
            <a:r>
              <a:rPr lang="en-US" altLang="zh-CN" sz="2400" dirty="0">
                <a:solidFill>
                  <a:srgbClr val="FF0000"/>
                </a:solidFill>
                <a:latin typeface="微软雅黑" pitchFamily="34" charset="-122"/>
                <a:ea typeface="微软雅黑" pitchFamily="34" charset="-122"/>
              </a:rPr>
              <a:t>function</a:t>
            </a:r>
            <a:r>
              <a:rPr lang="en-US" altLang="zh-CN" sz="2400" dirty="0">
                <a:latin typeface="微软雅黑" pitchFamily="34" charset="-122"/>
                <a:ea typeface="微软雅黑" pitchFamily="34" charset="-122"/>
              </a:rPr>
              <a:t>(j){</a:t>
            </a:r>
          </a:p>
          <a:p>
            <a:pPr>
              <a:lnSpc>
                <a:spcPct val="200000"/>
              </a:lnSpc>
            </a:pPr>
            <a:r>
              <a:rPr lang="en-US" altLang="zh-CN" sz="2400" dirty="0">
                <a:latin typeface="微软雅黑" pitchFamily="34" charset="-122"/>
                <a:ea typeface="微软雅黑" pitchFamily="34" charset="-122"/>
              </a:rPr>
              <a:t>y &lt;-switch(j,"</a:t>
            </a:r>
            <a:r>
              <a:rPr lang="en-US" altLang="zh-CN" sz="2400" dirty="0" err="1">
                <a:latin typeface="微软雅黑" pitchFamily="34" charset="-122"/>
                <a:ea typeface="微软雅黑" pitchFamily="34" charset="-122"/>
              </a:rPr>
              <a:t>beijing</a:t>
            </a:r>
            <a:r>
              <a:rPr lang="en-US" altLang="zh-CN" sz="2400" dirty="0">
                <a:latin typeface="微软雅黑" pitchFamily="34" charset="-122"/>
                <a:ea typeface="微软雅黑" pitchFamily="34" charset="-122"/>
              </a:rPr>
              <a:t>",  "shanghai",  "</a:t>
            </a:r>
            <a:r>
              <a:rPr lang="en-US" altLang="zh-CN" sz="2400" dirty="0" err="1">
                <a:latin typeface="微软雅黑" pitchFamily="34" charset="-122"/>
                <a:ea typeface="微软雅黑" pitchFamily="34" charset="-122"/>
              </a:rPr>
              <a:t>tianjing</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guangdong</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shanxi</a:t>
            </a:r>
            <a:r>
              <a:rPr lang="en-US" altLang="zh-CN" sz="2400" dirty="0">
                <a:latin typeface="微软雅黑" pitchFamily="34" charset="-122"/>
                <a:ea typeface="微软雅黑" pitchFamily="34" charset="-122"/>
              </a:rPr>
              <a:t>");</a:t>
            </a:r>
          </a:p>
          <a:p>
            <a:pPr>
              <a:lnSpc>
                <a:spcPct val="200000"/>
              </a:lnSpc>
            </a:pPr>
            <a:r>
              <a:rPr lang="en-US" altLang="zh-CN" sz="2400" dirty="0">
                <a:latin typeface="微软雅黑" pitchFamily="34" charset="-122"/>
                <a:ea typeface="微软雅黑" pitchFamily="34" charset="-122"/>
              </a:rPr>
              <a:t>return(y</a:t>
            </a:r>
            <a:r>
              <a:rPr lang="en-US" altLang="zh-CN" sz="2400" dirty="0" smtClean="0">
                <a:latin typeface="微软雅黑" pitchFamily="34" charset="-122"/>
                <a:ea typeface="微软雅黑" pitchFamily="34" charset="-122"/>
              </a:rPr>
              <a:t>);</a:t>
            </a:r>
          </a:p>
          <a:p>
            <a:pPr>
              <a:lnSpc>
                <a:spcPct val="200000"/>
              </a:lnSpc>
            </a:pPr>
            <a:r>
              <a:rPr lang="en-US" altLang="zh-CN" sz="2400" dirty="0" smtClean="0">
                <a:latin typeface="微软雅黑" pitchFamily="34" charset="-122"/>
                <a:ea typeface="微软雅黑" pitchFamily="34" charset="-122"/>
              </a:rPr>
              <a:t>}</a:t>
            </a:r>
          </a:p>
          <a:p>
            <a:pPr>
              <a:lnSpc>
                <a:spcPct val="200000"/>
              </a:lnSpc>
            </a:pPr>
            <a:r>
              <a:rPr lang="en-US" altLang="zh-CN" sz="2400" dirty="0" smtClean="0">
                <a:solidFill>
                  <a:srgbClr val="FF0000"/>
                </a:solidFill>
              </a:rPr>
              <a:t>province</a:t>
            </a:r>
            <a:r>
              <a:rPr lang="en-US" altLang="zh-CN" sz="2400" dirty="0" smtClean="0"/>
              <a:t>(1); </a:t>
            </a:r>
            <a:r>
              <a:rPr lang="en-US" altLang="zh-CN" sz="2400" dirty="0"/>
              <a:t>[1] "</a:t>
            </a:r>
            <a:r>
              <a:rPr lang="en-US" altLang="zh-CN" sz="2400" dirty="0" err="1"/>
              <a:t>beijing</a:t>
            </a:r>
            <a:r>
              <a:rPr lang="en-US" altLang="zh-CN" sz="2400" dirty="0"/>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7855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3.3</a:t>
            </a:r>
            <a:r>
              <a:rPr lang="zh-CN" altLang="en-US" dirty="0" smtClean="0"/>
              <a:t>自</a:t>
            </a:r>
            <a:r>
              <a:rPr lang="zh-CN" altLang="en-US" dirty="0"/>
              <a:t>编函数</a:t>
            </a:r>
            <a:r>
              <a:rPr lang="zh-CN" altLang="en-US" dirty="0" smtClean="0"/>
              <a:t>案例</a:t>
            </a:r>
            <a:r>
              <a:rPr lang="en-US" altLang="zh-CN" dirty="0" smtClean="0"/>
              <a:t>3</a:t>
            </a:r>
            <a:endParaRPr lang="zh-CN" altLang="en-US" dirty="0"/>
          </a:p>
        </p:txBody>
      </p:sp>
      <p:sp>
        <p:nvSpPr>
          <p:cNvPr id="7" name="TextBox 6"/>
          <p:cNvSpPr txBox="1"/>
          <p:nvPr/>
        </p:nvSpPr>
        <p:spPr>
          <a:xfrm>
            <a:off x="467544" y="1412776"/>
            <a:ext cx="3168352" cy="738664"/>
          </a:xfrm>
          <a:prstGeom prst="rect">
            <a:avLst/>
          </a:prstGeom>
          <a:noFill/>
        </p:spPr>
        <p:txBody>
          <a:bodyPr wrap="square" rtlCol="0">
            <a:spAutoFit/>
          </a:bodyPr>
          <a:lstStyle/>
          <a:p>
            <a:r>
              <a:rPr lang="en-US" altLang="zh-CN" sz="2400" smtClean="0">
                <a:solidFill>
                  <a:srgbClr val="3399FF"/>
                </a:solidFill>
                <a:latin typeface="微软雅黑" pitchFamily="34" charset="-122"/>
                <a:ea typeface="微软雅黑" pitchFamily="34" charset="-122"/>
              </a:rPr>
              <a:t>#R</a:t>
            </a:r>
            <a:r>
              <a:rPr lang="zh-CN" altLang="en-US" sz="2400" smtClean="0">
                <a:solidFill>
                  <a:srgbClr val="3399FF"/>
                </a:solidFill>
                <a:latin typeface="微软雅黑" pitchFamily="34" charset="-122"/>
                <a:ea typeface="微软雅黑" pitchFamily="34" charset="-122"/>
              </a:rPr>
              <a:t>自定义</a:t>
            </a:r>
            <a:r>
              <a:rPr lang="zh-CN" altLang="es-ES" sz="2400" smtClean="0">
                <a:solidFill>
                  <a:srgbClr val="3399FF"/>
                </a:solidFill>
                <a:latin typeface="微软雅黑" pitchFamily="34" charset="-122"/>
                <a:ea typeface="微软雅黑" pitchFamily="34" charset="-122"/>
              </a:rPr>
              <a:t>函数</a:t>
            </a:r>
            <a:r>
              <a:rPr lang="zh-CN" altLang="en-US" sz="2400" smtClean="0">
                <a:solidFill>
                  <a:srgbClr val="3399FF"/>
                </a:solidFill>
                <a:latin typeface="微软雅黑" pitchFamily="34" charset="-122"/>
                <a:ea typeface="微软雅黑" pitchFamily="34" charset="-122"/>
              </a:rPr>
              <a:t>例子</a:t>
            </a:r>
            <a:r>
              <a:rPr lang="en-US" altLang="zh-CN" sz="2400">
                <a:solidFill>
                  <a:srgbClr val="3399FF"/>
                </a:solidFill>
                <a:latin typeface="微软雅黑" pitchFamily="34" charset="-122"/>
                <a:ea typeface="微软雅黑" pitchFamily="34" charset="-122"/>
              </a:rPr>
              <a:t>3</a:t>
            </a:r>
            <a:r>
              <a:rPr lang="zh-CN" altLang="es-ES" sz="2400" smtClean="0">
                <a:solidFill>
                  <a:srgbClr val="3399FF"/>
                </a:solidFill>
                <a:latin typeface="微软雅黑" pitchFamily="34" charset="-122"/>
                <a:ea typeface="微软雅黑" pitchFamily="34" charset="-122"/>
              </a:rPr>
              <a:t>：</a:t>
            </a:r>
            <a:endParaRPr lang="zh-CN" altLang="es-ES" sz="2400">
              <a:solidFill>
                <a:srgbClr val="3399FF"/>
              </a:solidFill>
              <a:latin typeface="微软雅黑" pitchFamily="34" charset="-122"/>
              <a:ea typeface="微软雅黑" pitchFamily="34" charset="-122"/>
            </a:endParaRPr>
          </a:p>
          <a:p>
            <a:endParaRPr lang="zh-CN" altLang="en-US">
              <a:solidFill>
                <a:srgbClr val="3399FF"/>
              </a:solidFill>
            </a:endParaRPr>
          </a:p>
        </p:txBody>
      </p:sp>
      <p:sp>
        <p:nvSpPr>
          <p:cNvPr id="3" name="TextBox 2"/>
          <p:cNvSpPr txBox="1"/>
          <p:nvPr/>
        </p:nvSpPr>
        <p:spPr>
          <a:xfrm>
            <a:off x="467544" y="1988840"/>
            <a:ext cx="4464496" cy="3785652"/>
          </a:xfrm>
          <a:prstGeom prst="rect">
            <a:avLst/>
          </a:prstGeom>
          <a:noFill/>
        </p:spPr>
        <p:txBody>
          <a:bodyPr wrap="square" rtlCol="0">
            <a:spAutoFit/>
          </a:bodyPr>
          <a:lstStyle/>
          <a:p>
            <a:r>
              <a:rPr lang="en-US" altLang="zh-CN" sz="2400" dirty="0">
                <a:latin typeface="微软雅黑" pitchFamily="34" charset="-122"/>
                <a:ea typeface="微软雅黑" pitchFamily="34" charset="-122"/>
              </a:rPr>
              <a:t>myfun1 &lt;- </a:t>
            </a:r>
            <a:r>
              <a:rPr lang="en-US" altLang="zh-CN" sz="2400" dirty="0">
                <a:solidFill>
                  <a:srgbClr val="FF0000"/>
                </a:solidFill>
                <a:latin typeface="微软雅黑" pitchFamily="34" charset="-122"/>
                <a:ea typeface="微软雅黑" pitchFamily="34" charset="-122"/>
              </a:rPr>
              <a:t>function</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x,y,method</a:t>
            </a:r>
            <a:r>
              <a:rPr lang="en-US" altLang="zh-CN" sz="2400" dirty="0">
                <a:latin typeface="微软雅黑" pitchFamily="34" charset="-122"/>
                <a:ea typeface="微软雅黑" pitchFamily="34" charset="-122"/>
              </a:rPr>
              <a:t>="add"){</a:t>
            </a:r>
          </a:p>
          <a:p>
            <a:r>
              <a:rPr lang="en-US" altLang="zh-CN" sz="2400" dirty="0">
                <a:latin typeface="微软雅黑" pitchFamily="34" charset="-122"/>
                <a:ea typeface="微软雅黑" pitchFamily="34" charset="-122"/>
              </a:rPr>
              <a:t> if(method=="add"){</a:t>
            </a:r>
          </a:p>
          <a:p>
            <a:r>
              <a:rPr lang="en-US" altLang="zh-CN" sz="2400" dirty="0">
                <a:latin typeface="微软雅黑" pitchFamily="34" charset="-122"/>
                <a:ea typeface="微软雅黑" pitchFamily="34" charset="-122"/>
              </a:rPr>
              <a:t> z&lt;-</a:t>
            </a:r>
            <a:r>
              <a:rPr lang="en-US" altLang="zh-CN" sz="2400" dirty="0" err="1">
                <a:latin typeface="微软雅黑" pitchFamily="34" charset="-122"/>
                <a:ea typeface="微软雅黑" pitchFamily="34" charset="-122"/>
              </a:rPr>
              <a:t>x+y</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if(method=="</a:t>
            </a:r>
            <a:r>
              <a:rPr lang="en-US" altLang="zh-CN" sz="2400" dirty="0" err="1">
                <a:latin typeface="微软雅黑" pitchFamily="34" charset="-122"/>
                <a:ea typeface="微软雅黑" pitchFamily="34" charset="-122"/>
              </a:rPr>
              <a:t>substract</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z&lt;-x-y</a:t>
            </a:r>
          </a:p>
          <a:p>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return(z)</a:t>
            </a:r>
          </a:p>
          <a:p>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
        <p:nvSpPr>
          <p:cNvPr id="9" name="TextBox 8"/>
          <p:cNvSpPr txBox="1"/>
          <p:nvPr/>
        </p:nvSpPr>
        <p:spPr>
          <a:xfrm>
            <a:off x="5436096" y="1412776"/>
            <a:ext cx="3168352" cy="738664"/>
          </a:xfrm>
          <a:prstGeom prst="rect">
            <a:avLst/>
          </a:prstGeom>
          <a:noFill/>
        </p:spPr>
        <p:txBody>
          <a:bodyPr wrap="square" rtlCol="0">
            <a:spAutoFit/>
          </a:bodyPr>
          <a:lstStyle/>
          <a:p>
            <a:r>
              <a:rPr lang="en-US" altLang="zh-CN" sz="2400" smtClean="0">
                <a:solidFill>
                  <a:srgbClr val="3399FF"/>
                </a:solidFill>
                <a:latin typeface="微软雅黑" pitchFamily="34" charset="-122"/>
                <a:ea typeface="微软雅黑" pitchFamily="34" charset="-122"/>
              </a:rPr>
              <a:t>#</a:t>
            </a:r>
            <a:r>
              <a:rPr lang="zh-CN" altLang="en-US" sz="2400" smtClean="0">
                <a:solidFill>
                  <a:srgbClr val="3399FF"/>
                </a:solidFill>
                <a:latin typeface="微软雅黑" pitchFamily="34" charset="-122"/>
                <a:ea typeface="微软雅黑" pitchFamily="34" charset="-122"/>
              </a:rPr>
              <a:t>使用方程</a:t>
            </a:r>
            <a:r>
              <a:rPr lang="zh-CN" altLang="es-ES" sz="2400" smtClean="0">
                <a:solidFill>
                  <a:srgbClr val="3399FF"/>
                </a:solidFill>
                <a:latin typeface="微软雅黑" pitchFamily="34" charset="-122"/>
                <a:ea typeface="微软雅黑" pitchFamily="34" charset="-122"/>
              </a:rPr>
              <a:t>：</a:t>
            </a:r>
            <a:endParaRPr lang="zh-CN" altLang="es-ES" sz="2400">
              <a:solidFill>
                <a:srgbClr val="3399FF"/>
              </a:solidFill>
              <a:latin typeface="微软雅黑" pitchFamily="34" charset="-122"/>
              <a:ea typeface="微软雅黑" pitchFamily="34" charset="-122"/>
            </a:endParaRPr>
          </a:p>
          <a:p>
            <a:endParaRPr lang="zh-CN" altLang="en-US">
              <a:solidFill>
                <a:srgbClr val="3399FF"/>
              </a:solidFill>
            </a:endParaRPr>
          </a:p>
        </p:txBody>
      </p:sp>
      <p:sp>
        <p:nvSpPr>
          <p:cNvPr id="6" name="TextBox 5"/>
          <p:cNvSpPr txBox="1"/>
          <p:nvPr/>
        </p:nvSpPr>
        <p:spPr>
          <a:xfrm>
            <a:off x="5292080" y="1978440"/>
            <a:ext cx="3456384" cy="3416320"/>
          </a:xfrm>
          <a:prstGeom prst="rect">
            <a:avLst/>
          </a:prstGeom>
          <a:noFill/>
        </p:spPr>
        <p:txBody>
          <a:bodyPr wrap="square" rtlCol="0">
            <a:spAutoFit/>
          </a:bodyPr>
          <a:lstStyle/>
          <a:p>
            <a:pPr>
              <a:lnSpc>
                <a:spcPct val="150000"/>
              </a:lnSpc>
            </a:pPr>
            <a:r>
              <a:rPr lang="en-US" altLang="zh-CN" sz="2400" dirty="0">
                <a:solidFill>
                  <a:srgbClr val="FF0000"/>
                </a:solidFill>
                <a:latin typeface="微软雅黑" pitchFamily="34" charset="-122"/>
                <a:ea typeface="微软雅黑" pitchFamily="34" charset="-122"/>
              </a:rPr>
              <a:t>myfun1</a:t>
            </a:r>
            <a:r>
              <a:rPr lang="en-US" altLang="zh-CN" sz="2400" dirty="0">
                <a:latin typeface="微软雅黑" pitchFamily="34" charset="-122"/>
                <a:ea typeface="微软雅黑" pitchFamily="34" charset="-122"/>
              </a:rPr>
              <a:t>(x=100,y=82,method = "add</a:t>
            </a:r>
            <a:r>
              <a:rPr lang="en-US" altLang="zh-CN" sz="2400" dirty="0" smtClean="0">
                <a:latin typeface="微软雅黑" pitchFamily="34" charset="-122"/>
                <a:ea typeface="微软雅黑" pitchFamily="34" charset="-122"/>
              </a:rPr>
              <a:t>")</a:t>
            </a:r>
          </a:p>
          <a:p>
            <a:pPr>
              <a:lnSpc>
                <a:spcPct val="150000"/>
              </a:lnSpc>
            </a:pPr>
            <a:r>
              <a:rPr lang="en-US" altLang="zh-CN" sz="2400" dirty="0" smtClean="0">
                <a:solidFill>
                  <a:srgbClr val="FF0000"/>
                </a:solidFill>
                <a:latin typeface="微软雅黑" pitchFamily="34" charset="-122"/>
                <a:ea typeface="微软雅黑" pitchFamily="34" charset="-122"/>
              </a:rPr>
              <a:t>myfun1</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x,y</a:t>
            </a:r>
            <a:r>
              <a:rPr lang="en-US" altLang="zh-CN" sz="2400" dirty="0" smtClean="0">
                <a:latin typeface="微软雅黑" pitchFamily="34" charset="-122"/>
                <a:ea typeface="微软雅黑" pitchFamily="34" charset="-122"/>
              </a:rPr>
              <a:t>)</a:t>
            </a:r>
          </a:p>
          <a:p>
            <a:pPr>
              <a:lnSpc>
                <a:spcPct val="150000"/>
              </a:lnSpc>
            </a:pPr>
            <a:r>
              <a:rPr lang="en-US" altLang="zh-CN" sz="2400" dirty="0" smtClean="0">
                <a:solidFill>
                  <a:srgbClr val="FF0000"/>
                </a:solidFill>
                <a:latin typeface="微软雅黑" pitchFamily="34" charset="-122"/>
                <a:ea typeface="微软雅黑" pitchFamily="34" charset="-122"/>
              </a:rPr>
              <a:t>myfun1</a:t>
            </a:r>
            <a:r>
              <a:rPr lang="en-US" altLang="zh-CN" sz="2400" dirty="0" smtClean="0">
                <a:latin typeface="微软雅黑" pitchFamily="34" charset="-122"/>
                <a:ea typeface="微软雅黑" pitchFamily="34" charset="-122"/>
              </a:rPr>
              <a:t>(x=100,y=82,method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substract</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566436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4.1R</a:t>
            </a:r>
            <a:r>
              <a:rPr lang="zh-CN" altLang="en-US" smtClean="0"/>
              <a:t>脚本</a:t>
            </a:r>
            <a:endParaRPr lang="zh-CN" altLang="en-US"/>
          </a:p>
        </p:txBody>
      </p:sp>
      <p:sp>
        <p:nvSpPr>
          <p:cNvPr id="3" name="内容占位符 2"/>
          <p:cNvSpPr>
            <a:spLocks noGrp="1"/>
          </p:cNvSpPr>
          <p:nvPr>
            <p:ph sz="half" idx="1"/>
          </p:nvPr>
        </p:nvSpPr>
        <p:spPr/>
        <p:txBody>
          <a:bodyPr/>
          <a:lstStyle/>
          <a:p>
            <a:pPr indent="0">
              <a:lnSpc>
                <a:spcPct val="120000"/>
              </a:lnSpc>
            </a:pPr>
            <a:r>
              <a:rPr lang="zh-CN" altLang="en-US" sz="2400" smtClean="0">
                <a:solidFill>
                  <a:srgbClr val="0066FF"/>
                </a:solidFill>
              </a:rPr>
              <a:t>什么是脚本：</a:t>
            </a:r>
            <a:endParaRPr lang="zh-CN" altLang="en-US" sz="2400">
              <a:solidFill>
                <a:srgbClr val="0066FF"/>
              </a:solidFill>
            </a:endParaRPr>
          </a:p>
          <a:p>
            <a:pPr marL="0" indent="0" eaLnBrk="1" hangingPunct="1">
              <a:lnSpc>
                <a:spcPct val="120000"/>
              </a:lnSpc>
              <a:buFont typeface="Wingdings" pitchFamily="2" charset="2"/>
              <a:buNone/>
            </a:pPr>
            <a:r>
              <a:rPr lang="zh-CN" altLang="en-US" sz="2400" smtClean="0"/>
              <a:t>脚本</a:t>
            </a:r>
            <a:r>
              <a:rPr lang="zh-CN" altLang="en-US" sz="2400"/>
              <a:t>是</a:t>
            </a:r>
            <a:r>
              <a:rPr lang="zh-CN" altLang="en-US" sz="2400" smtClean="0"/>
              <a:t>一系列</a:t>
            </a:r>
            <a:r>
              <a:rPr lang="en-US" altLang="zh-CN" sz="2400" smtClean="0"/>
              <a:t>R</a:t>
            </a:r>
            <a:r>
              <a:rPr lang="zh-CN" altLang="en-US" sz="2400" smtClean="0"/>
              <a:t>命令组成的文件。</a:t>
            </a:r>
            <a:endParaRPr lang="zh-CN" altLang="en-US" sz="2400"/>
          </a:p>
          <a:p>
            <a:pPr marL="0" indent="0" eaLnBrk="1" hangingPunct="1">
              <a:lnSpc>
                <a:spcPct val="120000"/>
              </a:lnSpc>
              <a:buFont typeface="Wingdings" pitchFamily="2" charset="2"/>
              <a:buNone/>
            </a:pPr>
            <a:r>
              <a:rPr lang="zh-CN" altLang="en-US" sz="2400" smtClean="0"/>
              <a:t>可以</a:t>
            </a:r>
            <a:r>
              <a:rPr lang="zh-CN" altLang="en-US" sz="2400"/>
              <a:t>先批量的</a:t>
            </a:r>
            <a:r>
              <a:rPr lang="zh-CN" altLang="en-US" sz="2400" smtClean="0"/>
              <a:t>编好程序</a:t>
            </a:r>
            <a:r>
              <a:rPr lang="zh-CN" altLang="en-US" sz="2400"/>
              <a:t>，或者对别人已经编好的程序进行修改。之后输入到控制台进行调试，以满足数据分析的需求。</a:t>
            </a:r>
          </a:p>
        </p:txBody>
      </p:sp>
      <p:sp>
        <p:nvSpPr>
          <p:cNvPr id="4" name="内容占位符 3"/>
          <p:cNvSpPr>
            <a:spLocks noGrp="1"/>
          </p:cNvSpPr>
          <p:nvPr>
            <p:ph sz="half" idx="2"/>
          </p:nvPr>
        </p:nvSpPr>
        <p:spPr>
          <a:xfrm>
            <a:off x="4648200" y="1412777"/>
            <a:ext cx="4172272" cy="5111849"/>
          </a:xfrm>
        </p:spPr>
        <p:txBody>
          <a:bodyPr/>
          <a:lstStyle/>
          <a:p>
            <a:pPr eaLnBrk="1" hangingPunct="1">
              <a:lnSpc>
                <a:spcPct val="120000"/>
              </a:lnSpc>
              <a:buFont typeface="Wingdings" pitchFamily="2" charset="2"/>
              <a:buNone/>
            </a:pPr>
            <a:r>
              <a:rPr lang="en-US" altLang="zh-CN" sz="2400">
                <a:solidFill>
                  <a:srgbClr val="0066FF"/>
                </a:solidFill>
              </a:rPr>
              <a:t>1 </a:t>
            </a:r>
            <a:r>
              <a:rPr lang="zh-CN" altLang="en-US" sz="2400">
                <a:solidFill>
                  <a:srgbClr val="0066FF"/>
                </a:solidFill>
              </a:rPr>
              <a:t>通过</a:t>
            </a:r>
            <a:r>
              <a:rPr lang="en-US" altLang="zh-CN" sz="2400">
                <a:solidFill>
                  <a:srgbClr val="0066FF"/>
                </a:solidFill>
              </a:rPr>
              <a:t>source()</a:t>
            </a:r>
            <a:r>
              <a:rPr lang="zh-CN" altLang="en-US" sz="2400">
                <a:solidFill>
                  <a:srgbClr val="0066FF"/>
                </a:solidFill>
              </a:rPr>
              <a:t>函数运行</a:t>
            </a:r>
          </a:p>
          <a:p>
            <a:pPr eaLnBrk="1" hangingPunct="1">
              <a:lnSpc>
                <a:spcPct val="120000"/>
              </a:lnSpc>
              <a:buFont typeface="Wingdings" pitchFamily="2" charset="2"/>
              <a:buNone/>
            </a:pPr>
            <a:r>
              <a:rPr lang="en-US" altLang="zh-CN" sz="2400">
                <a:solidFill>
                  <a:srgbClr val="FF0000"/>
                </a:solidFill>
              </a:rPr>
              <a:t>source</a:t>
            </a:r>
            <a:r>
              <a:rPr lang="en-US" altLang="zh-CN" sz="2400" smtClean="0"/>
              <a:t>(“abc.r</a:t>
            </a:r>
            <a:r>
              <a:rPr lang="en-US" altLang="zh-CN" sz="2400"/>
              <a:t>”)</a:t>
            </a:r>
          </a:p>
          <a:p>
            <a:pPr eaLnBrk="1" hangingPunct="1">
              <a:lnSpc>
                <a:spcPct val="120000"/>
              </a:lnSpc>
              <a:buFont typeface="Wingdings" pitchFamily="2" charset="2"/>
              <a:buNone/>
            </a:pPr>
            <a:r>
              <a:rPr lang="en-US" altLang="zh-CN" sz="2400">
                <a:solidFill>
                  <a:srgbClr val="0066FF"/>
                </a:solidFill>
              </a:rPr>
              <a:t>2 </a:t>
            </a:r>
            <a:r>
              <a:rPr lang="zh-CN" altLang="en-US" sz="2400">
                <a:solidFill>
                  <a:srgbClr val="0066FF"/>
                </a:solidFill>
              </a:rPr>
              <a:t>通过</a:t>
            </a:r>
            <a:r>
              <a:rPr lang="en-US" altLang="zh-CN" sz="2400" smtClean="0">
                <a:solidFill>
                  <a:srgbClr val="0066FF"/>
                </a:solidFill>
              </a:rPr>
              <a:t>RStudio</a:t>
            </a:r>
            <a:r>
              <a:rPr lang="zh-CN" altLang="en-US" sz="2400" smtClean="0">
                <a:solidFill>
                  <a:srgbClr val="0066FF"/>
                </a:solidFill>
              </a:rPr>
              <a:t>脚本</a:t>
            </a:r>
            <a:r>
              <a:rPr lang="zh-CN" altLang="en-US" sz="2400">
                <a:solidFill>
                  <a:srgbClr val="0066FF"/>
                </a:solidFill>
              </a:rPr>
              <a:t>编辑器运行</a:t>
            </a:r>
          </a:p>
          <a:p>
            <a:pPr eaLnBrk="1" hangingPunct="1">
              <a:lnSpc>
                <a:spcPct val="120000"/>
              </a:lnSpc>
              <a:buFont typeface="Wingdings" pitchFamily="2" charset="2"/>
              <a:buNone/>
            </a:pPr>
            <a:r>
              <a:rPr lang="en-US" altLang="zh-CN" sz="2400" smtClean="0">
                <a:solidFill>
                  <a:srgbClr val="0066FF"/>
                </a:solidFill>
              </a:rPr>
              <a:t>3 </a:t>
            </a:r>
            <a:r>
              <a:rPr lang="zh-CN" altLang="en-US" sz="2400">
                <a:solidFill>
                  <a:srgbClr val="0066FF"/>
                </a:solidFill>
              </a:rPr>
              <a:t>通过</a:t>
            </a:r>
            <a:r>
              <a:rPr lang="en-US" altLang="zh-CN" sz="2400">
                <a:solidFill>
                  <a:srgbClr val="0066FF"/>
                </a:solidFill>
              </a:rPr>
              <a:t>R-Studio</a:t>
            </a:r>
            <a:r>
              <a:rPr lang="zh-CN" altLang="en-US" sz="2400">
                <a:solidFill>
                  <a:srgbClr val="0066FF"/>
                </a:solidFill>
              </a:rPr>
              <a:t>脚本编辑器运行</a:t>
            </a:r>
          </a:p>
          <a:p>
            <a:pPr eaLnBrk="1" hangingPunct="1">
              <a:lnSpc>
                <a:spcPct val="120000"/>
              </a:lnSpc>
              <a:buFont typeface="Wingdings" pitchFamily="2" charset="2"/>
              <a:buNone/>
            </a:pPr>
            <a:r>
              <a:rPr lang="zh-CN" altLang="en-US" sz="2400"/>
              <a:t>路径：</a:t>
            </a:r>
            <a:r>
              <a:rPr lang="en-US" altLang="zh-CN" sz="2400" smtClean="0"/>
              <a:t>RGui&gt;</a:t>
            </a:r>
            <a:r>
              <a:rPr lang="zh-CN" altLang="en-US" sz="2400" smtClean="0"/>
              <a:t>文件</a:t>
            </a:r>
            <a:r>
              <a:rPr lang="en-US" altLang="zh-CN" sz="2400" smtClean="0"/>
              <a:t>&gt;</a:t>
            </a:r>
            <a:r>
              <a:rPr lang="zh-CN" altLang="en-US" sz="2400" smtClean="0"/>
              <a:t>运行</a:t>
            </a:r>
            <a:r>
              <a:rPr lang="en-US" altLang="zh-CN" sz="2400" smtClean="0"/>
              <a:t>R</a:t>
            </a:r>
            <a:r>
              <a:rPr lang="zh-CN" altLang="en-US" sz="2400" smtClean="0"/>
              <a:t>脚本</a:t>
            </a:r>
            <a:endParaRPr lang="zh-CN" altLang="en-US" sz="1800"/>
          </a:p>
          <a:p>
            <a:pPr eaLnBrk="1" hangingPunct="1">
              <a:lnSpc>
                <a:spcPct val="120000"/>
              </a:lnSpc>
              <a:buFont typeface="Wingdings" pitchFamily="2" charset="2"/>
              <a:buNone/>
            </a:pPr>
            <a:r>
              <a:rPr lang="en-US" altLang="zh-CN" sz="2400">
                <a:solidFill>
                  <a:srgbClr val="0066FF"/>
                </a:solidFill>
              </a:rPr>
              <a:t>4</a:t>
            </a:r>
            <a:r>
              <a:rPr lang="en-US" altLang="zh-CN" sz="2400" smtClean="0">
                <a:solidFill>
                  <a:srgbClr val="0066FF"/>
                </a:solidFill>
              </a:rPr>
              <a:t> </a:t>
            </a:r>
            <a:r>
              <a:rPr lang="zh-CN" altLang="en-US" sz="2400">
                <a:solidFill>
                  <a:srgbClr val="0066FF"/>
                </a:solidFill>
              </a:rPr>
              <a:t>直接粘贴到</a:t>
            </a:r>
            <a:r>
              <a:rPr lang="en-US" altLang="zh-CN" sz="2400">
                <a:solidFill>
                  <a:srgbClr val="0066FF"/>
                </a:solidFill>
              </a:rPr>
              <a:t>R</a:t>
            </a:r>
            <a:r>
              <a:rPr lang="zh-CN" altLang="en-US" sz="2400">
                <a:solidFill>
                  <a:srgbClr val="0066FF"/>
                </a:solidFill>
              </a:rPr>
              <a:t>控制台</a:t>
            </a:r>
          </a:p>
          <a:p>
            <a:pPr eaLnBrk="1" hangingPunct="1">
              <a:lnSpc>
                <a:spcPct val="120000"/>
              </a:lnSpc>
              <a:buFont typeface="Wingdings" pitchFamily="2" charset="2"/>
              <a:buNone/>
            </a:pPr>
            <a:r>
              <a:rPr lang="en-US" altLang="zh-CN" sz="2400"/>
              <a:t>ctrl+c, ctrl+v</a:t>
            </a:r>
          </a:p>
          <a:p>
            <a:endParaRPr lang="zh-CN" altLang="en-US" sz="2400"/>
          </a:p>
        </p:txBody>
      </p:sp>
    </p:spTree>
    <p:extLst>
      <p:ext uri="{BB962C8B-B14F-4D97-AF65-F5344CB8AC3E}">
        <p14:creationId xmlns:p14="http://schemas.microsoft.com/office/powerpoint/2010/main" val="188529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333375"/>
            <a:ext cx="8218488" cy="790575"/>
          </a:xfrm>
        </p:spPr>
        <p:txBody>
          <a:bodyPr/>
          <a:lstStyle/>
          <a:p>
            <a:pPr eaLnBrk="1" hangingPunct="1"/>
            <a:r>
              <a:rPr lang="zh-CN" altLang="en-US"/>
              <a:t>法律申明</a:t>
            </a:r>
          </a:p>
        </p:txBody>
      </p:sp>
      <p:sp>
        <p:nvSpPr>
          <p:cNvPr id="9219" name="内容占位符 3"/>
          <p:cNvSpPr>
            <a:spLocks noGrp="1"/>
          </p:cNvSpPr>
          <p:nvPr>
            <p:ph idx="1"/>
          </p:nvPr>
        </p:nvSpPr>
        <p:spPr>
          <a:xfrm>
            <a:off x="457200" y="1341438"/>
            <a:ext cx="8218488" cy="2735262"/>
          </a:xfrm>
        </p:spPr>
        <p:txBody>
          <a:bodyPr/>
          <a:lstStyle/>
          <a:p>
            <a:pPr eaLnBrk="1" hangingPunct="1">
              <a:spcBef>
                <a:spcPct val="0"/>
              </a:spcBef>
            </a:pPr>
            <a:r>
              <a:rPr lang="en-US" altLang="zh-CN" b="1">
                <a:solidFill>
                  <a:srgbClr val="FF0000"/>
                </a:solidFill>
              </a:rPr>
              <a:t>【</a:t>
            </a:r>
            <a:r>
              <a:rPr lang="zh-CN" altLang="en-US" b="1">
                <a:solidFill>
                  <a:srgbClr val="FF0000"/>
                </a:solidFill>
              </a:rPr>
              <a:t>申明</a:t>
            </a:r>
            <a:r>
              <a:rPr lang="en-US" altLang="zh-CN" b="1">
                <a:solidFill>
                  <a:srgbClr val="FF0000"/>
                </a:solidFill>
              </a:rPr>
              <a:t>】</a:t>
            </a:r>
            <a:r>
              <a:rPr lang="zh-CN" altLang="en-US" b="1"/>
              <a:t>本教程资料，包括但不限于：视频，</a:t>
            </a:r>
            <a:r>
              <a:rPr lang="en-US" altLang="zh-CN" b="1"/>
              <a:t>PPT</a:t>
            </a:r>
            <a:r>
              <a:rPr lang="zh-CN" altLang="en-US" b="1"/>
              <a:t>，思维导图，代码等为数据人网络课堂的教学资料，所有资料只限于课堂内使用，不得在课以外传播，违者将可能被追究法律或经济的责任。</a:t>
            </a:r>
          </a:p>
        </p:txBody>
      </p:sp>
      <p:sp>
        <p:nvSpPr>
          <p:cNvPr id="9220" name="矩形 4"/>
          <p:cNvSpPr>
            <a:spLocks noChangeArrowheads="1"/>
          </p:cNvSpPr>
          <p:nvPr/>
        </p:nvSpPr>
        <p:spPr bwMode="auto">
          <a:xfrm>
            <a:off x="539750" y="4327525"/>
            <a:ext cx="4493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B7CC0"/>
                </a:solidFill>
                <a:latin typeface="微软雅黑" panose="020B0503020204020204" pitchFamily="34" charset="-122"/>
                <a:ea typeface="微软雅黑" panose="020B0503020204020204" pitchFamily="34" charset="-122"/>
              </a:rPr>
              <a:t>更多课程请访问数据人网站</a:t>
            </a:r>
          </a:p>
        </p:txBody>
      </p:sp>
      <p:sp>
        <p:nvSpPr>
          <p:cNvPr id="8" name="矩形 7"/>
          <p:cNvSpPr/>
          <p:nvPr/>
        </p:nvSpPr>
        <p:spPr>
          <a:xfrm>
            <a:off x="539750" y="4851400"/>
            <a:ext cx="3664658" cy="523220"/>
          </a:xfrm>
          <a:prstGeom prst="rect">
            <a:avLst/>
          </a:prstGeom>
        </p:spPr>
        <p:txBody>
          <a:bodyPr wrap="none">
            <a:spAutoFit/>
          </a:bodyPr>
          <a:lstStyle/>
          <a:p>
            <a:pPr eaLnBrk="1" hangingPunct="1">
              <a:defRPr/>
            </a:pPr>
            <a:r>
              <a:rPr lang="en-US" altLang="zh-CN" sz="2800" b="1">
                <a:solidFill>
                  <a:schemeClr val="accent6">
                    <a:lumMod val="75000"/>
                  </a:schemeClr>
                </a:solidFill>
                <a:latin typeface="微软雅黑" panose="020B0503020204020204" pitchFamily="34" charset="-122"/>
                <a:ea typeface="微软雅黑" panose="020B0503020204020204" pitchFamily="34" charset="-122"/>
              </a:rPr>
              <a:t>http://shujuren.net</a:t>
            </a:r>
            <a:endParaRPr lang="zh-CN" altLang="en-US" sz="2800" b="1">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31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9"/>
            <a:ext cx="8218488" cy="504055"/>
          </a:xfrm>
        </p:spPr>
        <p:txBody>
          <a:bodyPr/>
          <a:lstStyle/>
          <a:p>
            <a:pPr indent="0">
              <a:lnSpc>
                <a:spcPct val="120000"/>
              </a:lnSpc>
            </a:pPr>
            <a:r>
              <a:rPr lang="en-US" altLang="zh-CN" sz="2400" smtClean="0">
                <a:solidFill>
                  <a:srgbClr val="0066FF"/>
                </a:solidFill>
              </a:rPr>
              <a:t>#</a:t>
            </a:r>
            <a:r>
              <a:rPr lang="zh-CN" altLang="en-US" sz="2400" smtClean="0">
                <a:solidFill>
                  <a:srgbClr val="0066FF"/>
                </a:solidFill>
              </a:rPr>
              <a:t>把下列代码复制到脚本编辑器中并运行：</a:t>
            </a:r>
            <a:endParaRPr lang="zh-CN" altLang="en-US" sz="2400">
              <a:solidFill>
                <a:srgbClr val="0066FF"/>
              </a:solidFill>
            </a:endParaRPr>
          </a:p>
        </p:txBody>
      </p:sp>
      <p:sp>
        <p:nvSpPr>
          <p:cNvPr id="5" name="标题 4"/>
          <p:cNvSpPr>
            <a:spLocks noGrp="1"/>
          </p:cNvSpPr>
          <p:nvPr>
            <p:ph type="title"/>
          </p:nvPr>
        </p:nvSpPr>
        <p:spPr/>
        <p:txBody>
          <a:bodyPr/>
          <a:lstStyle/>
          <a:p>
            <a:r>
              <a:rPr lang="en-US" altLang="zh-CN" smtClean="0"/>
              <a:t>4.2</a:t>
            </a:r>
            <a:r>
              <a:rPr lang="zh-CN" altLang="en-US" smtClean="0"/>
              <a:t>脚本案例</a:t>
            </a:r>
            <a:r>
              <a:rPr lang="en-US" altLang="zh-CN" smtClean="0"/>
              <a:t>1</a:t>
            </a:r>
            <a:endParaRPr lang="zh-CN" altLang="en-US"/>
          </a:p>
        </p:txBody>
      </p:sp>
      <p:sp>
        <p:nvSpPr>
          <p:cNvPr id="7" name="TextBox 6"/>
          <p:cNvSpPr txBox="1"/>
          <p:nvPr/>
        </p:nvSpPr>
        <p:spPr>
          <a:xfrm>
            <a:off x="471841" y="1988840"/>
            <a:ext cx="7560840" cy="3416320"/>
          </a:xfrm>
          <a:prstGeom prst="rect">
            <a:avLst/>
          </a:prstGeom>
          <a:noFill/>
        </p:spPr>
        <p:txBody>
          <a:bodyPr wrap="square" rtlCol="0">
            <a:spAutoFit/>
          </a:bodyPr>
          <a:lstStyle/>
          <a:p>
            <a:r>
              <a:rPr lang="en-US" altLang="zh-CN" sz="2400">
                <a:latin typeface="微软雅黑" pitchFamily="34" charset="-122"/>
                <a:ea typeface="微软雅黑" pitchFamily="34" charset="-122"/>
              </a:rPr>
              <a:t>myfun1 &lt;- </a:t>
            </a:r>
            <a:r>
              <a:rPr lang="en-US" altLang="zh-CN" sz="2400">
                <a:solidFill>
                  <a:srgbClr val="FF0000"/>
                </a:solidFill>
                <a:latin typeface="微软雅黑" pitchFamily="34" charset="-122"/>
                <a:ea typeface="微软雅黑" pitchFamily="34" charset="-122"/>
              </a:rPr>
              <a:t>function</a:t>
            </a:r>
            <a:r>
              <a:rPr lang="en-US" altLang="zh-CN" sz="2400">
                <a:latin typeface="微软雅黑" pitchFamily="34" charset="-122"/>
                <a:ea typeface="微软雅黑" pitchFamily="34" charset="-122"/>
              </a:rPr>
              <a:t>(x,y,method="add"){</a:t>
            </a:r>
          </a:p>
          <a:p>
            <a:r>
              <a:rPr lang="en-US" altLang="zh-CN" sz="2400">
                <a:latin typeface="微软雅黑" pitchFamily="34" charset="-122"/>
                <a:ea typeface="微软雅黑" pitchFamily="34" charset="-122"/>
              </a:rPr>
              <a:t> if(method=="add"){</a:t>
            </a:r>
          </a:p>
          <a:p>
            <a:r>
              <a:rPr lang="en-US" altLang="zh-CN" sz="2400">
                <a:latin typeface="微软雅黑" pitchFamily="34" charset="-122"/>
                <a:ea typeface="微软雅黑" pitchFamily="34" charset="-122"/>
              </a:rPr>
              <a:t> z&lt;-x+y</a:t>
            </a:r>
          </a:p>
          <a:p>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 if(method=="substract"){</a:t>
            </a:r>
          </a:p>
          <a:p>
            <a:r>
              <a:rPr lang="en-US" altLang="zh-CN" sz="2400">
                <a:latin typeface="微软雅黑" pitchFamily="34" charset="-122"/>
                <a:ea typeface="微软雅黑" pitchFamily="34" charset="-122"/>
              </a:rPr>
              <a:t> z&lt;-x-y</a:t>
            </a:r>
          </a:p>
          <a:p>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 return(z)</a:t>
            </a:r>
          </a:p>
          <a:p>
            <a:r>
              <a:rPr lang="en-US" altLang="zh-CN" sz="2400">
                <a:latin typeface="微软雅黑" pitchFamily="34" charset="-122"/>
                <a:ea typeface="微软雅黑" pitchFamily="34" charset="-122"/>
              </a:rPr>
              <a:t> }</a:t>
            </a: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21319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4.3</a:t>
            </a:r>
            <a:r>
              <a:rPr lang="zh-CN" altLang="en-US" smtClean="0"/>
              <a:t>脚本案例</a:t>
            </a:r>
            <a:r>
              <a:rPr lang="en-US" altLang="zh-CN" smtClean="0"/>
              <a:t>2</a:t>
            </a:r>
            <a:endParaRPr lang="zh-CN" altLang="en-US"/>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18645" y="1294517"/>
            <a:ext cx="632460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355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5</a:t>
            </a:r>
            <a:r>
              <a:rPr lang="en-US" altLang="zh-CN" smtClean="0"/>
              <a:t>.1</a:t>
            </a:r>
            <a:r>
              <a:rPr lang="zh-CN" altLang="en-US" smtClean="0"/>
              <a:t>描述性统计分析</a:t>
            </a:r>
            <a:endParaRPr lang="zh-CN" altLang="en-US"/>
          </a:p>
        </p:txBody>
      </p:sp>
      <p:sp>
        <p:nvSpPr>
          <p:cNvPr id="3" name="内容占位符 2"/>
          <p:cNvSpPr>
            <a:spLocks noGrp="1"/>
          </p:cNvSpPr>
          <p:nvPr>
            <p:ph idx="1"/>
          </p:nvPr>
        </p:nvSpPr>
        <p:spPr>
          <a:xfrm>
            <a:off x="457200" y="1340769"/>
            <a:ext cx="8218488" cy="1080119"/>
          </a:xfrm>
        </p:spPr>
        <p:txBody>
          <a:bodyPr/>
          <a:lstStyle/>
          <a:p>
            <a:pPr indent="0"/>
            <a:r>
              <a:rPr lang="en-US" altLang="zh-CN" sz="2400" smtClean="0"/>
              <a:t>R</a:t>
            </a:r>
            <a:r>
              <a:rPr lang="zh-CN" altLang="en-US" sz="2400" smtClean="0"/>
              <a:t>中提供了非常多的描述性统计分析的办法。从基础安装到非常多的包可以选择。</a:t>
            </a:r>
            <a:endParaRPr lang="en-US" altLang="zh-CN" sz="2400" smtClean="0"/>
          </a:p>
          <a:p>
            <a:pPr indent="0"/>
            <a:endParaRPr lang="zh-CN" altLang="en-US" sz="2400"/>
          </a:p>
        </p:txBody>
      </p:sp>
      <p:graphicFrame>
        <p:nvGraphicFramePr>
          <p:cNvPr id="2" name="表格 1"/>
          <p:cNvGraphicFramePr>
            <a:graphicFrameLocks noGrp="1"/>
          </p:cNvGraphicFramePr>
          <p:nvPr>
            <p:extLst>
              <p:ext uri="{D42A27DB-BD31-4B8C-83A1-F6EECF244321}">
                <p14:modId xmlns:p14="http://schemas.microsoft.com/office/powerpoint/2010/main" val="3735476891"/>
              </p:ext>
            </p:extLst>
          </p:nvPr>
        </p:nvGraphicFramePr>
        <p:xfrm>
          <a:off x="467544" y="2420888"/>
          <a:ext cx="8064896" cy="310038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smtClean="0">
                          <a:solidFill>
                            <a:schemeClr val="lt1"/>
                          </a:solidFill>
                          <a:effectLst/>
                          <a:latin typeface="+mn-lt"/>
                          <a:ea typeface="+mn-ea"/>
                          <a:cs typeface="+mn-cs"/>
                        </a:rPr>
                        <a:t>方法</a:t>
                      </a:r>
                      <a:endParaRPr lang="zh-CN" altLang="en-US"/>
                    </a:p>
                  </a:txBody>
                  <a:tcPr/>
                </a:tc>
                <a:tc>
                  <a:txBody>
                    <a:bodyPr/>
                    <a:lstStyle/>
                    <a:p>
                      <a:r>
                        <a:rPr lang="zh-CN" altLang="en-US" sz="1800" b="1" i="0" kern="1200" smtClean="0">
                          <a:solidFill>
                            <a:schemeClr val="lt1"/>
                          </a:solidFill>
                          <a:effectLst/>
                          <a:latin typeface="+mn-lt"/>
                          <a:ea typeface="+mn-ea"/>
                          <a:cs typeface="+mn-cs"/>
                        </a:rPr>
                        <a:t>描述</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summary()</a:t>
                      </a:r>
                      <a:r>
                        <a:rPr lang="zh-CN" altLang="en-US" sz="1800" b="0" i="0" kern="1200" smtClean="0">
                          <a:solidFill>
                            <a:schemeClr val="dk1"/>
                          </a:solidFill>
                          <a:effectLst/>
                          <a:latin typeface="+mn-lt"/>
                          <a:ea typeface="+mn-ea"/>
                          <a:cs typeface="+mn-cs"/>
                        </a:rPr>
                        <a:t>函数</a:t>
                      </a:r>
                      <a:endParaRPr lang="zh-CN" altLang="en-US"/>
                    </a:p>
                  </a:txBody>
                  <a:tcPr/>
                </a:tc>
                <a:tc>
                  <a:txBody>
                    <a:bodyPr/>
                    <a:lstStyle/>
                    <a:p>
                      <a:r>
                        <a:rPr lang="zh-CN" altLang="en-US" sz="1800" b="0" i="0" kern="1200" smtClean="0">
                          <a:solidFill>
                            <a:schemeClr val="dk1"/>
                          </a:solidFill>
                          <a:effectLst/>
                          <a:latin typeface="+mn-lt"/>
                          <a:ea typeface="+mn-ea"/>
                          <a:cs typeface="+mn-cs"/>
                        </a:rPr>
                        <a:t>位于基础安装中的，可以提供最大值，最小值，四分位数和数值型变量的均值。频数统计等。</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describe()</a:t>
                      </a:r>
                      <a:r>
                        <a:rPr lang="zh-CN" altLang="en-US" sz="1800" b="0" i="0" kern="1200" smtClean="0">
                          <a:solidFill>
                            <a:schemeClr val="dk1"/>
                          </a:solidFill>
                          <a:effectLst/>
                          <a:latin typeface="+mn-lt"/>
                          <a:ea typeface="+mn-ea"/>
                          <a:cs typeface="+mn-cs"/>
                        </a:rPr>
                        <a:t>函数</a:t>
                      </a:r>
                      <a:endParaRPr lang="zh-CN" altLang="en-US"/>
                    </a:p>
                  </a:txBody>
                  <a:tcPr/>
                </a:tc>
                <a:tc>
                  <a:txBody>
                    <a:bodyPr/>
                    <a:lstStyle/>
                    <a:p>
                      <a:r>
                        <a:rPr lang="zh-CN" altLang="en-US" smtClean="0"/>
                        <a:t>位于扩展包</a:t>
                      </a:r>
                      <a:r>
                        <a:rPr lang="en-US" altLang="zh-CN" smtClean="0"/>
                        <a:t>Hmisc</a:t>
                      </a:r>
                      <a:r>
                        <a:rPr lang="zh-CN" altLang="en-US" smtClean="0"/>
                        <a:t>包中，可以返回变量和观测的数量，缺失值等等。</a:t>
                      </a:r>
                      <a:endParaRPr lang="zh-CN" altLang="en-US"/>
                    </a:p>
                  </a:txBody>
                  <a:tcPr/>
                </a:tc>
              </a:tr>
              <a:tr h="540060">
                <a:tc>
                  <a:txBody>
                    <a:bodyPr/>
                    <a:lstStyle/>
                    <a:p>
                      <a:r>
                        <a:rPr lang="en-US" altLang="zh-CN" smtClean="0"/>
                        <a:t>stat.desc()</a:t>
                      </a:r>
                      <a:r>
                        <a:rPr lang="zh-CN" altLang="en-US" smtClean="0"/>
                        <a:t>函数</a:t>
                      </a:r>
                      <a:endParaRPr lang="zh-CN" altLang="en-US"/>
                    </a:p>
                  </a:txBody>
                  <a:tcPr/>
                </a:tc>
                <a:tc>
                  <a:txBody>
                    <a:bodyPr/>
                    <a:lstStyle/>
                    <a:p>
                      <a:r>
                        <a:rPr lang="zh-CN" altLang="en-US" smtClean="0"/>
                        <a:t>位于扩展包</a:t>
                      </a:r>
                      <a:r>
                        <a:rPr lang="en-US" altLang="zh-CN" smtClean="0"/>
                        <a:t>pastecs</a:t>
                      </a:r>
                      <a:r>
                        <a:rPr lang="zh-CN" altLang="en-US" smtClean="0"/>
                        <a:t>包中，可以计算种类繁多的描述性统计量。</a:t>
                      </a:r>
                      <a:endParaRPr lang="zh-CN" altLang="en-US"/>
                    </a:p>
                  </a:txBody>
                  <a:tcPr/>
                </a:tc>
              </a:tr>
              <a:tr h="54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dk1"/>
                          </a:solidFill>
                          <a:effectLst/>
                          <a:latin typeface="+mn-lt"/>
                          <a:ea typeface="+mn-ea"/>
                          <a:cs typeface="+mn-cs"/>
                        </a:rPr>
                        <a:t>describe()</a:t>
                      </a:r>
                      <a:r>
                        <a:rPr lang="zh-CN" altLang="en-US" sz="1800" b="0" i="0" kern="1200" smtClean="0">
                          <a:solidFill>
                            <a:schemeClr val="dk1"/>
                          </a:solidFill>
                          <a:effectLst/>
                          <a:latin typeface="+mn-lt"/>
                          <a:ea typeface="+mn-ea"/>
                          <a:cs typeface="+mn-cs"/>
                        </a:rPr>
                        <a:t>函数</a:t>
                      </a:r>
                      <a:endParaRPr lang="zh-CN" altLang="en-US" smtClean="0"/>
                    </a:p>
                  </a:txBody>
                  <a:tcPr/>
                </a:tc>
                <a:tc>
                  <a:txBody>
                    <a:bodyPr/>
                    <a:lstStyle/>
                    <a:p>
                      <a:r>
                        <a:rPr lang="zh-CN" altLang="en-US" sz="1800" b="0" i="0" kern="1200" smtClean="0">
                          <a:solidFill>
                            <a:schemeClr val="dk1"/>
                          </a:solidFill>
                          <a:effectLst/>
                          <a:latin typeface="+mn-lt"/>
                          <a:ea typeface="+mn-ea"/>
                          <a:cs typeface="+mn-cs"/>
                        </a:rPr>
                        <a:t>位于扩展包</a:t>
                      </a:r>
                      <a:r>
                        <a:rPr lang="en-US" altLang="zh-CN" sz="1800" b="0" i="0" kern="1200" smtClean="0">
                          <a:solidFill>
                            <a:schemeClr val="dk1"/>
                          </a:solidFill>
                          <a:effectLst/>
                          <a:latin typeface="+mn-lt"/>
                          <a:ea typeface="+mn-ea"/>
                          <a:cs typeface="+mn-cs"/>
                        </a:rPr>
                        <a:t>psych</a:t>
                      </a:r>
                      <a:r>
                        <a:rPr lang="zh-CN" altLang="en-US" sz="1800" b="0" i="0" kern="1200" smtClean="0">
                          <a:solidFill>
                            <a:schemeClr val="dk1"/>
                          </a:solidFill>
                          <a:effectLst/>
                          <a:latin typeface="+mn-lt"/>
                          <a:ea typeface="+mn-ea"/>
                          <a:cs typeface="+mn-cs"/>
                        </a:rPr>
                        <a:t>包中，可以计算非缺失值的数量，平均值，标准差等等。</a:t>
                      </a:r>
                      <a:endParaRPr lang="zh-CN" altLang="en-US"/>
                    </a:p>
                  </a:txBody>
                  <a:tcPr/>
                </a:tc>
              </a:tr>
            </a:tbl>
          </a:graphicData>
        </a:graphic>
      </p:graphicFrame>
    </p:spTree>
    <p:extLst>
      <p:ext uri="{BB962C8B-B14F-4D97-AF65-F5344CB8AC3E}">
        <p14:creationId xmlns:p14="http://schemas.microsoft.com/office/powerpoint/2010/main" val="4294901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5.2 summary</a:t>
            </a:r>
            <a:r>
              <a:rPr lang="en-US" altLang="zh-CN"/>
              <a:t>()</a:t>
            </a:r>
            <a:r>
              <a:rPr lang="zh-CN" altLang="en-US"/>
              <a:t>函数</a:t>
            </a:r>
          </a:p>
        </p:txBody>
      </p:sp>
      <p:sp>
        <p:nvSpPr>
          <p:cNvPr id="3" name="内容占位符 2"/>
          <p:cNvSpPr>
            <a:spLocks noGrp="1"/>
          </p:cNvSpPr>
          <p:nvPr>
            <p:ph idx="1"/>
          </p:nvPr>
        </p:nvSpPr>
        <p:spPr>
          <a:xfrm>
            <a:off x="457200" y="1340769"/>
            <a:ext cx="8218488" cy="1080119"/>
          </a:xfrm>
        </p:spPr>
        <p:txBody>
          <a:bodyPr/>
          <a:lstStyle/>
          <a:p>
            <a:r>
              <a:rPr lang="zh-CN" altLang="en-US" sz="2400">
                <a:solidFill>
                  <a:schemeClr val="dk1"/>
                </a:solidFill>
              </a:rPr>
              <a:t>位于基础安装中的，可以提供最大值，最小值，四分位数和数值型变量的均值</a:t>
            </a:r>
            <a:r>
              <a:rPr lang="zh-CN" altLang="en-US" sz="2400" smtClean="0">
                <a:solidFill>
                  <a:schemeClr val="dk1"/>
                </a:solidFill>
              </a:rPr>
              <a:t>。以及因子向量和逻辑型向量的频数统计。</a:t>
            </a:r>
            <a:endParaRPr lang="zh-CN" altLang="en-US" sz="2400"/>
          </a:p>
          <a:p>
            <a:pPr indent="0"/>
            <a:endParaRPr lang="zh-CN" altLang="en-US" sz="2400"/>
          </a:p>
        </p:txBody>
      </p:sp>
      <p:sp>
        <p:nvSpPr>
          <p:cNvPr id="6" name="TextBox 5"/>
          <p:cNvSpPr txBox="1"/>
          <p:nvPr/>
        </p:nvSpPr>
        <p:spPr>
          <a:xfrm>
            <a:off x="4362542" y="2140811"/>
            <a:ext cx="4752528" cy="1852815"/>
          </a:xfrm>
          <a:prstGeom prst="rect">
            <a:avLst/>
          </a:prstGeom>
          <a:noFill/>
        </p:spPr>
        <p:txBody>
          <a:bodyPr wrap="square" rtlCol="0">
            <a:spAutoFit/>
          </a:bodyPr>
          <a:lstStyle/>
          <a:p>
            <a:pPr indent="0">
              <a:lnSpc>
                <a:spcPct val="110000"/>
              </a:lnSpc>
            </a:pPr>
            <a:r>
              <a:rPr lang="zh-CN" altLang="en-US" sz="2400" smtClean="0">
                <a:solidFill>
                  <a:srgbClr val="3399FF"/>
                </a:solidFill>
                <a:latin typeface="微软雅黑" pitchFamily="34" charset="-122"/>
                <a:ea typeface="微软雅黑" pitchFamily="34" charset="-122"/>
              </a:rPr>
              <a:t>数据说明：</a:t>
            </a:r>
            <a:endParaRPr lang="en-US" altLang="zh-CN" sz="2400" smtClean="0">
              <a:solidFill>
                <a:srgbClr val="3399FF"/>
              </a:solidFill>
              <a:latin typeface="微软雅黑" pitchFamily="34" charset="-122"/>
              <a:ea typeface="微软雅黑" pitchFamily="34" charset="-122"/>
            </a:endParaRPr>
          </a:p>
          <a:p>
            <a:pPr indent="0">
              <a:lnSpc>
                <a:spcPct val="110000"/>
              </a:lnSpc>
            </a:pPr>
            <a:r>
              <a:rPr lang="en-US" altLang="zh-CN" sz="1600">
                <a:latin typeface="微软雅黑" pitchFamily="34" charset="-122"/>
                <a:ea typeface="微软雅黑" pitchFamily="34" charset="-122"/>
              </a:rPr>
              <a:t>The data was extracted from the 1974 </a:t>
            </a:r>
            <a:r>
              <a:rPr lang="en-US" altLang="zh-CN" sz="1600" i="1">
                <a:latin typeface="微软雅黑" pitchFamily="34" charset="-122"/>
                <a:ea typeface="微软雅黑" pitchFamily="34" charset="-122"/>
              </a:rPr>
              <a:t>Motor Trend</a:t>
            </a:r>
            <a:r>
              <a:rPr lang="en-US" altLang="zh-CN" sz="1600">
                <a:latin typeface="微软雅黑" pitchFamily="34" charset="-122"/>
                <a:ea typeface="微软雅黑" pitchFamily="34" charset="-122"/>
              </a:rPr>
              <a:t> US magazine, and comprises fuel consumption and 10 aspects of automobile design and performance for 32 automobiles (1973–74 models).</a:t>
            </a:r>
            <a:endParaRPr lang="en-US" altLang="zh-CN" sz="1600" smtClean="0">
              <a:solidFill>
                <a:schemeClr val="dk1"/>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11960" y="3933055"/>
            <a:ext cx="32004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3528" y="2288145"/>
            <a:ext cx="3672408" cy="1569660"/>
          </a:xfrm>
          <a:prstGeom prst="rect">
            <a:avLst/>
          </a:prstGeom>
          <a:noFill/>
        </p:spPr>
        <p:txBody>
          <a:bodyPr wrap="square" rtlCol="0">
            <a:spAutoFit/>
          </a:bodyPr>
          <a:lstStyle/>
          <a:p>
            <a:pPr>
              <a:lnSpc>
                <a:spcPct val="200000"/>
              </a:lnSpc>
            </a:pPr>
            <a:r>
              <a:rPr lang="en-US" altLang="zh-CN" sz="2400">
                <a:latin typeface="微软雅黑" pitchFamily="34" charset="-122"/>
                <a:ea typeface="微软雅黑" pitchFamily="34" charset="-122"/>
              </a:rPr>
              <a:t>cols &lt;- c</a:t>
            </a:r>
            <a:r>
              <a:rPr lang="en-US" altLang="zh-CN" sz="2400" smtClean="0">
                <a:latin typeface="微软雅黑" pitchFamily="34" charset="-122"/>
                <a:ea typeface="微软雅黑" pitchFamily="34" charset="-122"/>
              </a:rPr>
              <a:t>("hp</a:t>
            </a:r>
            <a:r>
              <a:rPr lang="en-US" altLang="zh-CN" sz="2400">
                <a:latin typeface="微软雅黑" pitchFamily="34" charset="-122"/>
                <a:ea typeface="微软雅黑" pitchFamily="34" charset="-122"/>
              </a:rPr>
              <a:t>","wt")</a:t>
            </a:r>
          </a:p>
          <a:p>
            <a:pPr>
              <a:lnSpc>
                <a:spcPct val="200000"/>
              </a:lnSpc>
            </a:pPr>
            <a:r>
              <a:rPr lang="en-US" altLang="zh-CN" sz="2400">
                <a:solidFill>
                  <a:srgbClr val="FF0000"/>
                </a:solidFill>
                <a:latin typeface="微软雅黑" pitchFamily="34" charset="-122"/>
                <a:ea typeface="微软雅黑" pitchFamily="34" charset="-122"/>
              </a:rPr>
              <a:t>summary</a:t>
            </a:r>
            <a:r>
              <a:rPr lang="en-US" altLang="zh-CN" sz="2400">
                <a:latin typeface="微软雅黑" pitchFamily="34" charset="-122"/>
                <a:ea typeface="微软雅黑" pitchFamily="34" charset="-122"/>
              </a:rPr>
              <a:t>(mtcars[cols])</a:t>
            </a:r>
            <a:endParaRPr lang="zh-CN" altLang="en-US" sz="2400">
              <a:latin typeface="微软雅黑" pitchFamily="34" charset="-122"/>
              <a:ea typeface="微软雅黑"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7742" y="4149080"/>
            <a:ext cx="41148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809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5.3 describe</a:t>
            </a:r>
            <a:r>
              <a:rPr lang="en-US" altLang="zh-CN"/>
              <a:t>()</a:t>
            </a:r>
            <a:r>
              <a:rPr lang="zh-CN" altLang="en-US"/>
              <a:t>函数</a:t>
            </a:r>
          </a:p>
        </p:txBody>
      </p:sp>
      <p:sp>
        <p:nvSpPr>
          <p:cNvPr id="3" name="内容占位符 2"/>
          <p:cNvSpPr>
            <a:spLocks noGrp="1"/>
          </p:cNvSpPr>
          <p:nvPr>
            <p:ph idx="1"/>
          </p:nvPr>
        </p:nvSpPr>
        <p:spPr>
          <a:xfrm>
            <a:off x="457200" y="1340769"/>
            <a:ext cx="8218488" cy="1080119"/>
          </a:xfrm>
        </p:spPr>
        <p:txBody>
          <a:bodyPr/>
          <a:lstStyle/>
          <a:p>
            <a:r>
              <a:rPr lang="zh-CN" altLang="en-US" sz="2400">
                <a:solidFill>
                  <a:schemeClr val="tx1"/>
                </a:solidFill>
              </a:rPr>
              <a:t>位于扩展包</a:t>
            </a:r>
            <a:r>
              <a:rPr lang="en-US" altLang="zh-CN" sz="2400">
                <a:solidFill>
                  <a:schemeClr val="tx1"/>
                </a:solidFill>
              </a:rPr>
              <a:t>Hmisc</a:t>
            </a:r>
            <a:r>
              <a:rPr lang="zh-CN" altLang="en-US" sz="2400">
                <a:solidFill>
                  <a:schemeClr val="tx1"/>
                </a:solidFill>
              </a:rPr>
              <a:t>包中，可以返回变量和观测的数量，缺失值等等</a:t>
            </a:r>
            <a:r>
              <a:rPr lang="zh-CN" altLang="en-US" sz="2400" smtClean="0">
                <a:solidFill>
                  <a:schemeClr val="tx1"/>
                </a:solidFill>
              </a:rPr>
              <a:t>。</a:t>
            </a:r>
            <a:endParaRPr lang="zh-CN" altLang="en-US" sz="2400">
              <a:solidFill>
                <a:schemeClr val="tx1"/>
              </a:solidFill>
            </a:endParaRPr>
          </a:p>
          <a:p>
            <a:pPr indent="0"/>
            <a:endParaRPr lang="zh-CN" altLang="en-US" sz="2400"/>
          </a:p>
        </p:txBody>
      </p:sp>
      <p:sp>
        <p:nvSpPr>
          <p:cNvPr id="7" name="TextBox 6"/>
          <p:cNvSpPr txBox="1"/>
          <p:nvPr/>
        </p:nvSpPr>
        <p:spPr>
          <a:xfrm>
            <a:off x="3203848" y="1892322"/>
            <a:ext cx="3507066" cy="1200329"/>
          </a:xfrm>
          <a:prstGeom prst="rect">
            <a:avLst/>
          </a:prstGeom>
          <a:noFill/>
        </p:spPr>
        <p:txBody>
          <a:bodyPr wrap="square" rtlCol="0">
            <a:spAutoFit/>
          </a:bodyPr>
          <a:lstStyle/>
          <a:p>
            <a:pPr>
              <a:lnSpc>
                <a:spcPct val="150000"/>
              </a:lnSpc>
            </a:pPr>
            <a:r>
              <a:rPr lang="en-US" altLang="zh-CN" sz="1600" smtClean="0">
                <a:solidFill>
                  <a:srgbClr val="FF0000"/>
                </a:solidFill>
                <a:latin typeface="微软雅黑" pitchFamily="34" charset="-122"/>
                <a:ea typeface="微软雅黑" pitchFamily="34" charset="-122"/>
              </a:rPr>
              <a:t>install.packages</a:t>
            </a:r>
            <a:r>
              <a:rPr lang="en-US" altLang="zh-CN" sz="1600" smtClean="0">
                <a:latin typeface="微软雅黑" pitchFamily="34" charset="-122"/>
                <a:ea typeface="微软雅黑" pitchFamily="34" charset="-122"/>
              </a:rPr>
              <a:t>("Hmisc")</a:t>
            </a:r>
          </a:p>
          <a:p>
            <a:pPr>
              <a:lnSpc>
                <a:spcPct val="150000"/>
              </a:lnSpc>
            </a:pPr>
            <a:r>
              <a:rPr lang="en-US" altLang="zh-CN" sz="1600" smtClean="0">
                <a:solidFill>
                  <a:srgbClr val="FF0000"/>
                </a:solidFill>
                <a:latin typeface="微软雅黑" pitchFamily="34" charset="-122"/>
                <a:ea typeface="微软雅黑" pitchFamily="34" charset="-122"/>
              </a:rPr>
              <a:t>library</a:t>
            </a:r>
            <a:r>
              <a:rPr lang="en-US" altLang="zh-CN" sz="1600" smtClean="0">
                <a:latin typeface="微软雅黑" pitchFamily="34" charset="-122"/>
                <a:ea typeface="微软雅黑" pitchFamily="34" charset="-122"/>
              </a:rPr>
              <a:t>(Hmisc)</a:t>
            </a:r>
          </a:p>
          <a:p>
            <a:pPr>
              <a:lnSpc>
                <a:spcPct val="150000"/>
              </a:lnSpc>
            </a:pPr>
            <a:r>
              <a:rPr lang="en-US" altLang="zh-CN" sz="1600" smtClean="0">
                <a:solidFill>
                  <a:srgbClr val="FF0000"/>
                </a:solidFill>
                <a:latin typeface="微软雅黑" pitchFamily="34" charset="-122"/>
                <a:ea typeface="微软雅黑" pitchFamily="34" charset="-122"/>
              </a:rPr>
              <a:t>describe</a:t>
            </a:r>
            <a:r>
              <a:rPr lang="en-US" altLang="zh-CN" sz="1600" smtClean="0">
                <a:latin typeface="微软雅黑" pitchFamily="34" charset="-122"/>
                <a:ea typeface="微软雅黑" pitchFamily="34" charset="-122"/>
              </a:rPr>
              <a:t>(mtcars[cols])</a:t>
            </a:r>
            <a:endParaRPr lang="zh-CN" altLang="en-US" sz="1600">
              <a:latin typeface="微软雅黑" pitchFamily="34" charset="-122"/>
              <a:ea typeface="微软雅黑"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900" y="3067677"/>
            <a:ext cx="900245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608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5.4 stat.desc()</a:t>
            </a:r>
            <a:r>
              <a:rPr lang="zh-CN" altLang="en-US"/>
              <a:t>函数</a:t>
            </a:r>
          </a:p>
        </p:txBody>
      </p:sp>
      <p:sp>
        <p:nvSpPr>
          <p:cNvPr id="3" name="内容占位符 2"/>
          <p:cNvSpPr>
            <a:spLocks noGrp="1"/>
          </p:cNvSpPr>
          <p:nvPr>
            <p:ph idx="1"/>
          </p:nvPr>
        </p:nvSpPr>
        <p:spPr>
          <a:xfrm>
            <a:off x="457200" y="1340769"/>
            <a:ext cx="8218488" cy="1080119"/>
          </a:xfrm>
        </p:spPr>
        <p:txBody>
          <a:bodyPr/>
          <a:lstStyle/>
          <a:p>
            <a:r>
              <a:rPr lang="zh-CN" altLang="en-US" sz="2400"/>
              <a:t>位于扩展包</a:t>
            </a:r>
            <a:r>
              <a:rPr lang="en-US" altLang="zh-CN" sz="2400"/>
              <a:t>pastecs</a:t>
            </a:r>
            <a:r>
              <a:rPr lang="zh-CN" altLang="en-US" sz="2400"/>
              <a:t>包中，可以计算种类繁多的描述性统计量。</a:t>
            </a:r>
          </a:p>
          <a:p>
            <a:pPr indent="0"/>
            <a:endParaRPr lang="zh-CN" altLang="en-US" sz="2400"/>
          </a:p>
        </p:txBody>
      </p:sp>
      <p:sp>
        <p:nvSpPr>
          <p:cNvPr id="7" name="TextBox 6"/>
          <p:cNvSpPr txBox="1"/>
          <p:nvPr/>
        </p:nvSpPr>
        <p:spPr>
          <a:xfrm>
            <a:off x="323528" y="2492896"/>
            <a:ext cx="3507066" cy="2308324"/>
          </a:xfrm>
          <a:prstGeom prst="rect">
            <a:avLst/>
          </a:prstGeom>
          <a:noFill/>
        </p:spPr>
        <p:txBody>
          <a:bodyPr wrap="square" rtlCol="0">
            <a:spAutoFit/>
          </a:bodyPr>
          <a:lstStyle/>
          <a:p>
            <a:pPr>
              <a:lnSpc>
                <a:spcPct val="150000"/>
              </a:lnSpc>
            </a:pPr>
            <a:r>
              <a:rPr lang="en-US" altLang="zh-CN" sz="2400" smtClean="0">
                <a:solidFill>
                  <a:srgbClr val="FF0000"/>
                </a:solidFill>
                <a:latin typeface="微软雅黑" pitchFamily="34" charset="-122"/>
                <a:ea typeface="微软雅黑" pitchFamily="34" charset="-122"/>
              </a:rPr>
              <a:t>install.packages</a:t>
            </a:r>
            <a:r>
              <a:rPr lang="en-US" altLang="zh-CN" sz="2400" smtClean="0">
                <a:latin typeface="微软雅黑" pitchFamily="34" charset="-122"/>
                <a:ea typeface="微软雅黑" pitchFamily="34" charset="-122"/>
              </a:rPr>
              <a:t>("</a:t>
            </a:r>
            <a:r>
              <a:rPr lang="en-US" altLang="zh-CN" sz="2400"/>
              <a:t>pastecs</a:t>
            </a:r>
            <a:r>
              <a:rPr lang="en-US" altLang="zh-CN" sz="2400" smtClean="0">
                <a:latin typeface="微软雅黑" pitchFamily="34" charset="-122"/>
                <a:ea typeface="微软雅黑" pitchFamily="34" charset="-122"/>
              </a:rPr>
              <a:t>")</a:t>
            </a:r>
          </a:p>
          <a:p>
            <a:pPr>
              <a:lnSpc>
                <a:spcPct val="150000"/>
              </a:lnSpc>
            </a:pPr>
            <a:r>
              <a:rPr lang="en-US" altLang="zh-CN" sz="2400" smtClean="0">
                <a:solidFill>
                  <a:srgbClr val="FF0000"/>
                </a:solidFill>
                <a:latin typeface="微软雅黑" pitchFamily="34" charset="-122"/>
                <a:ea typeface="微软雅黑" pitchFamily="34" charset="-122"/>
              </a:rPr>
              <a:t>library</a:t>
            </a:r>
            <a:r>
              <a:rPr lang="en-US" altLang="zh-CN" sz="2400" smtClean="0">
                <a:latin typeface="微软雅黑" pitchFamily="34" charset="-122"/>
                <a:ea typeface="微软雅黑" pitchFamily="34" charset="-122"/>
              </a:rPr>
              <a:t>(</a:t>
            </a:r>
            <a:r>
              <a:rPr lang="en-US" altLang="zh-CN" sz="2400"/>
              <a:t>pastecs</a:t>
            </a:r>
            <a:r>
              <a:rPr lang="en-US" altLang="zh-CN" sz="2400" smtClean="0">
                <a:latin typeface="微软雅黑" pitchFamily="34" charset="-122"/>
                <a:ea typeface="微软雅黑" pitchFamily="34" charset="-122"/>
              </a:rPr>
              <a:t>)</a:t>
            </a:r>
          </a:p>
          <a:p>
            <a:pPr>
              <a:lnSpc>
                <a:spcPct val="150000"/>
              </a:lnSpc>
            </a:pPr>
            <a:r>
              <a:rPr lang="en-US" altLang="zh-CN" sz="2400" smtClean="0">
                <a:solidFill>
                  <a:srgbClr val="FF0000"/>
                </a:solidFill>
                <a:latin typeface="微软雅黑" pitchFamily="34" charset="-122"/>
                <a:ea typeface="微软雅黑" pitchFamily="34" charset="-122"/>
              </a:rPr>
              <a:t>stat.desc</a:t>
            </a:r>
            <a:r>
              <a:rPr lang="en-US" altLang="zh-CN" sz="2400" smtClean="0">
                <a:latin typeface="微软雅黑" pitchFamily="34" charset="-122"/>
                <a:ea typeface="微软雅黑" pitchFamily="34" charset="-122"/>
              </a:rPr>
              <a:t>(mtcars[cols])</a:t>
            </a:r>
            <a:endParaRPr lang="zh-CN" altLang="en-US" sz="240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95936" y="1988840"/>
            <a:ext cx="46101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634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5.5 describe</a:t>
            </a:r>
            <a:r>
              <a:rPr lang="en-US" altLang="zh-CN"/>
              <a:t>()</a:t>
            </a:r>
            <a:r>
              <a:rPr lang="zh-CN" altLang="en-US"/>
              <a:t>函数</a:t>
            </a:r>
          </a:p>
        </p:txBody>
      </p:sp>
      <p:sp>
        <p:nvSpPr>
          <p:cNvPr id="3" name="内容占位符 2"/>
          <p:cNvSpPr>
            <a:spLocks noGrp="1"/>
          </p:cNvSpPr>
          <p:nvPr>
            <p:ph idx="1"/>
          </p:nvPr>
        </p:nvSpPr>
        <p:spPr>
          <a:xfrm>
            <a:off x="457200" y="1340769"/>
            <a:ext cx="8218488" cy="1080119"/>
          </a:xfrm>
        </p:spPr>
        <p:txBody>
          <a:bodyPr/>
          <a:lstStyle/>
          <a:p>
            <a:r>
              <a:rPr lang="zh-CN" altLang="en-US" sz="2400">
                <a:solidFill>
                  <a:schemeClr val="dk1"/>
                </a:solidFill>
              </a:rPr>
              <a:t>位于扩展包</a:t>
            </a:r>
            <a:r>
              <a:rPr lang="en-US" altLang="zh-CN" sz="2400">
                <a:solidFill>
                  <a:schemeClr val="dk1"/>
                </a:solidFill>
              </a:rPr>
              <a:t>psych</a:t>
            </a:r>
            <a:r>
              <a:rPr lang="zh-CN" altLang="en-US" sz="2400">
                <a:solidFill>
                  <a:schemeClr val="dk1"/>
                </a:solidFill>
              </a:rPr>
              <a:t>包中，可以计算非缺失值的数量，平均值，标准差等等</a:t>
            </a:r>
            <a:r>
              <a:rPr lang="zh-CN" altLang="en-US" sz="2400" smtClean="0">
                <a:solidFill>
                  <a:schemeClr val="dk1"/>
                </a:solidFill>
              </a:rPr>
              <a:t>。</a:t>
            </a:r>
            <a:endParaRPr lang="zh-CN" altLang="en-US" sz="2400"/>
          </a:p>
        </p:txBody>
      </p:sp>
      <p:sp>
        <p:nvSpPr>
          <p:cNvPr id="7" name="TextBox 6"/>
          <p:cNvSpPr txBox="1"/>
          <p:nvPr/>
        </p:nvSpPr>
        <p:spPr>
          <a:xfrm>
            <a:off x="539552" y="2276872"/>
            <a:ext cx="3507066" cy="1200329"/>
          </a:xfrm>
          <a:prstGeom prst="rect">
            <a:avLst/>
          </a:prstGeom>
          <a:noFill/>
        </p:spPr>
        <p:txBody>
          <a:bodyPr wrap="square" rtlCol="0">
            <a:spAutoFit/>
          </a:bodyPr>
          <a:lstStyle/>
          <a:p>
            <a:pPr>
              <a:lnSpc>
                <a:spcPct val="150000"/>
              </a:lnSpc>
            </a:pPr>
            <a:r>
              <a:rPr lang="en-US" altLang="zh-CN" sz="1600" smtClean="0">
                <a:solidFill>
                  <a:srgbClr val="FF0000"/>
                </a:solidFill>
                <a:latin typeface="微软雅黑" pitchFamily="34" charset="-122"/>
                <a:ea typeface="微软雅黑" pitchFamily="34" charset="-122"/>
              </a:rPr>
              <a:t>install.packages</a:t>
            </a:r>
            <a:r>
              <a:rPr lang="en-US" altLang="zh-CN" sz="1600" smtClean="0">
                <a:latin typeface="微软雅黑" pitchFamily="34" charset="-122"/>
                <a:ea typeface="微软雅黑" pitchFamily="34" charset="-122"/>
              </a:rPr>
              <a:t>(“psych")</a:t>
            </a:r>
          </a:p>
          <a:p>
            <a:pPr>
              <a:lnSpc>
                <a:spcPct val="150000"/>
              </a:lnSpc>
            </a:pPr>
            <a:r>
              <a:rPr lang="en-US" altLang="zh-CN" sz="1600" smtClean="0">
                <a:solidFill>
                  <a:srgbClr val="FF0000"/>
                </a:solidFill>
                <a:latin typeface="微软雅黑" pitchFamily="34" charset="-122"/>
                <a:ea typeface="微软雅黑" pitchFamily="34" charset="-122"/>
              </a:rPr>
              <a:t>library</a:t>
            </a:r>
            <a:r>
              <a:rPr lang="en-US" altLang="zh-CN" sz="1600" smtClean="0">
                <a:latin typeface="微软雅黑" pitchFamily="34" charset="-122"/>
                <a:ea typeface="微软雅黑" pitchFamily="34" charset="-122"/>
              </a:rPr>
              <a:t>(psych)</a:t>
            </a:r>
          </a:p>
          <a:p>
            <a:pPr>
              <a:lnSpc>
                <a:spcPct val="150000"/>
              </a:lnSpc>
            </a:pPr>
            <a:r>
              <a:rPr lang="en-US" altLang="zh-CN" sz="1600" smtClean="0">
                <a:solidFill>
                  <a:srgbClr val="FF0000"/>
                </a:solidFill>
                <a:latin typeface="微软雅黑" pitchFamily="34" charset="-122"/>
                <a:ea typeface="微软雅黑" pitchFamily="34" charset="-122"/>
              </a:rPr>
              <a:t>describe</a:t>
            </a:r>
            <a:r>
              <a:rPr lang="en-US" altLang="zh-CN" sz="1600" smtClean="0">
                <a:latin typeface="微软雅黑" pitchFamily="34" charset="-122"/>
                <a:ea typeface="微软雅黑" pitchFamily="34" charset="-122"/>
              </a:rPr>
              <a:t>(mtcars[cols])</a:t>
            </a:r>
            <a:endParaRPr lang="zh-CN" altLang="en-US" sz="1600">
              <a:latin typeface="微软雅黑" pitchFamily="34" charset="-122"/>
              <a:ea typeface="微软雅黑" pitchFamily="34" charset="-122"/>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9552" y="3645024"/>
            <a:ext cx="5553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9552" y="5013176"/>
            <a:ext cx="48672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834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6.1</a:t>
            </a:r>
            <a:r>
              <a:rPr lang="zh-CN" altLang="en-US"/>
              <a:t>频数表和列联表</a:t>
            </a:r>
          </a:p>
        </p:txBody>
      </p:sp>
      <p:sp>
        <p:nvSpPr>
          <p:cNvPr id="6" name="TextBox 5"/>
          <p:cNvSpPr txBox="1"/>
          <p:nvPr/>
        </p:nvSpPr>
        <p:spPr>
          <a:xfrm>
            <a:off x="251520" y="1340768"/>
            <a:ext cx="8568952" cy="1040285"/>
          </a:xfrm>
          <a:prstGeom prst="rect">
            <a:avLst/>
          </a:prstGeom>
          <a:noFill/>
        </p:spPr>
        <p:txBody>
          <a:bodyPr wrap="square" rtlCol="0">
            <a:spAutoFit/>
          </a:bodyPr>
          <a:lstStyle/>
          <a:p>
            <a:pPr indent="0">
              <a:lnSpc>
                <a:spcPct val="110000"/>
              </a:lnSpc>
            </a:pPr>
            <a:r>
              <a:rPr lang="zh-CN" altLang="en-US" sz="2400" smtClean="0">
                <a:solidFill>
                  <a:srgbClr val="3399FF"/>
                </a:solidFill>
                <a:latin typeface="微软雅黑" pitchFamily="34" charset="-122"/>
                <a:ea typeface="微软雅黑" pitchFamily="34" charset="-122"/>
              </a:rPr>
              <a:t>数据说明：</a:t>
            </a:r>
            <a:endParaRPr lang="en-US" altLang="zh-CN" sz="2400" smtClean="0">
              <a:solidFill>
                <a:srgbClr val="3399FF"/>
              </a:solidFill>
              <a:latin typeface="微软雅黑" pitchFamily="34" charset="-122"/>
              <a:ea typeface="微软雅黑" pitchFamily="34" charset="-122"/>
            </a:endParaRPr>
          </a:p>
          <a:p>
            <a:pPr indent="0">
              <a:lnSpc>
                <a:spcPct val="110000"/>
              </a:lnSpc>
            </a:pPr>
            <a:r>
              <a:rPr lang="en-US" altLang="zh-CN" sz="1600"/>
              <a:t>Data from Koch \&amp; Edwards (1988) from a double-blind clinical trial investigating a new treatment for rheumatoid arthritis.</a:t>
            </a:r>
            <a:endParaRPr lang="en-US" altLang="zh-CN" sz="1600" smtClean="0">
              <a:solidFill>
                <a:schemeClr val="dk1"/>
              </a:solidFill>
              <a:latin typeface="微软雅黑" pitchFamily="34" charset="-122"/>
              <a:ea typeface="微软雅黑" pitchFamily="34" charset="-122"/>
            </a:endParaRPr>
          </a:p>
        </p:txBody>
      </p:sp>
      <p:sp>
        <p:nvSpPr>
          <p:cNvPr id="9" name="TextBox 8"/>
          <p:cNvSpPr txBox="1"/>
          <p:nvPr/>
        </p:nvSpPr>
        <p:spPr>
          <a:xfrm>
            <a:off x="381932" y="4869159"/>
            <a:ext cx="3507066" cy="1200329"/>
          </a:xfrm>
          <a:prstGeom prst="rect">
            <a:avLst/>
          </a:prstGeom>
          <a:noFill/>
        </p:spPr>
        <p:txBody>
          <a:bodyPr wrap="square" rtlCol="0">
            <a:spAutoFit/>
          </a:bodyPr>
          <a:lstStyle/>
          <a:p>
            <a:pPr>
              <a:lnSpc>
                <a:spcPct val="150000"/>
              </a:lnSpc>
            </a:pPr>
            <a:r>
              <a:rPr lang="en-US" altLang="zh-CN" sz="1600" smtClean="0">
                <a:solidFill>
                  <a:srgbClr val="FF0000"/>
                </a:solidFill>
                <a:latin typeface="微软雅黑" pitchFamily="34" charset="-122"/>
                <a:ea typeface="微软雅黑" pitchFamily="34" charset="-122"/>
              </a:rPr>
              <a:t>install.packages</a:t>
            </a:r>
            <a:r>
              <a:rPr lang="en-US" altLang="zh-CN" sz="1600" smtClean="0">
                <a:latin typeface="微软雅黑" pitchFamily="34" charset="-122"/>
                <a:ea typeface="微软雅黑" pitchFamily="34" charset="-122"/>
              </a:rPr>
              <a:t>(“vcd")</a:t>
            </a:r>
          </a:p>
          <a:p>
            <a:pPr>
              <a:lnSpc>
                <a:spcPct val="150000"/>
              </a:lnSpc>
            </a:pPr>
            <a:r>
              <a:rPr lang="en-US" altLang="zh-CN" sz="1600" smtClean="0">
                <a:solidFill>
                  <a:srgbClr val="FF0000"/>
                </a:solidFill>
                <a:latin typeface="微软雅黑" pitchFamily="34" charset="-122"/>
                <a:ea typeface="微软雅黑" pitchFamily="34" charset="-122"/>
              </a:rPr>
              <a:t>library</a:t>
            </a:r>
            <a:r>
              <a:rPr lang="en-US" altLang="zh-CN" sz="1600" smtClean="0">
                <a:latin typeface="微软雅黑" pitchFamily="34" charset="-122"/>
                <a:ea typeface="微软雅黑" pitchFamily="34" charset="-122"/>
              </a:rPr>
              <a:t>(vcd)</a:t>
            </a:r>
          </a:p>
          <a:p>
            <a:pPr>
              <a:lnSpc>
                <a:spcPct val="150000"/>
              </a:lnSpc>
            </a:pPr>
            <a:r>
              <a:rPr lang="en-US" altLang="zh-CN" sz="1600" smtClean="0">
                <a:solidFill>
                  <a:srgbClr val="FF0000"/>
                </a:solidFill>
                <a:latin typeface="微软雅黑" pitchFamily="34" charset="-122"/>
                <a:ea typeface="微软雅黑" pitchFamily="34" charset="-122"/>
              </a:rPr>
              <a:t>head</a:t>
            </a:r>
            <a:r>
              <a:rPr lang="en-US" altLang="zh-CN" sz="1600" smtClean="0">
                <a:latin typeface="微软雅黑" pitchFamily="34" charset="-122"/>
                <a:ea typeface="微软雅黑" pitchFamily="34" charset="-122"/>
              </a:rPr>
              <a:t>(Arthritis)</a:t>
            </a:r>
            <a:endParaRPr lang="zh-CN" altLang="en-US" sz="1600">
              <a:latin typeface="微软雅黑" pitchFamily="34" charset="-122"/>
              <a:ea typeface="微软雅黑" pitchFamily="34" charset="-122"/>
            </a:endParaRPr>
          </a:p>
        </p:txBody>
      </p:sp>
      <p:sp>
        <p:nvSpPr>
          <p:cNvPr id="4" name="TextBox 3"/>
          <p:cNvSpPr txBox="1"/>
          <p:nvPr/>
        </p:nvSpPr>
        <p:spPr>
          <a:xfrm>
            <a:off x="370986" y="2381053"/>
            <a:ext cx="8305470" cy="2523768"/>
          </a:xfrm>
          <a:prstGeom prst="rect">
            <a:avLst/>
          </a:prstGeom>
          <a:noFill/>
        </p:spPr>
        <p:txBody>
          <a:bodyPr wrap="square" rtlCol="0">
            <a:spAutoFit/>
          </a:bodyPr>
          <a:lstStyle/>
          <a:p>
            <a:r>
              <a:rPr lang="en-US" altLang="zh-CN" sz="2000"/>
              <a:t>A data frame with 84 observations and 5 variables.</a:t>
            </a:r>
          </a:p>
          <a:p>
            <a:r>
              <a:rPr lang="en-US" altLang="zh-CN" sz="2000"/>
              <a:t>IDpatient ID.</a:t>
            </a:r>
          </a:p>
          <a:p>
            <a:r>
              <a:rPr lang="en-US" altLang="zh-CN" sz="2000"/>
              <a:t>Treatmentfactor indicating treatment (Placebo, Treated).</a:t>
            </a:r>
          </a:p>
          <a:p>
            <a:r>
              <a:rPr lang="en-US" altLang="zh-CN" sz="2000"/>
              <a:t>Sexfactor indicating sex (Female, Male).</a:t>
            </a:r>
          </a:p>
          <a:p>
            <a:r>
              <a:rPr lang="en-US" altLang="zh-CN" sz="2000"/>
              <a:t>Ageage of patient.</a:t>
            </a:r>
          </a:p>
          <a:p>
            <a:r>
              <a:rPr lang="en-US" altLang="zh-CN" sz="2000"/>
              <a:t>Improvedordered factor indicating treatment outcome (None, Some, Marked).</a:t>
            </a:r>
          </a:p>
          <a:p>
            <a:endParaRPr lang="zh-CN" alt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97365" y="4583499"/>
            <a:ext cx="43910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967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smtClean="0"/>
              <a:t>6.2table</a:t>
            </a:r>
            <a:r>
              <a:rPr lang="zh-CN" altLang="en-US" sz="3600"/>
              <a:t>制作</a:t>
            </a:r>
            <a:r>
              <a:rPr lang="zh-CN" altLang="en-US" sz="3600" smtClean="0"/>
              <a:t>频数</a:t>
            </a:r>
            <a:r>
              <a:rPr lang="zh-CN" altLang="en-US" sz="3600"/>
              <a:t>表和列联表</a:t>
            </a:r>
          </a:p>
        </p:txBody>
      </p:sp>
      <p:sp>
        <p:nvSpPr>
          <p:cNvPr id="3" name="内容占位符 2"/>
          <p:cNvSpPr>
            <a:spLocks noGrp="1"/>
          </p:cNvSpPr>
          <p:nvPr>
            <p:ph sz="half" idx="1"/>
          </p:nvPr>
        </p:nvSpPr>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生成频数表</a:t>
            </a:r>
            <a:r>
              <a:rPr lang="zh-CN" altLang="es-ES" sz="2400" smtClean="0">
                <a:solidFill>
                  <a:srgbClr val="3399FF"/>
                </a:solidFill>
              </a:rPr>
              <a:t>：</a:t>
            </a:r>
            <a:endParaRPr lang="en-US" altLang="zh-CN" sz="2400" smtClean="0">
              <a:solidFill>
                <a:srgbClr val="3399FF"/>
              </a:solidFill>
            </a:endParaRPr>
          </a:p>
          <a:p>
            <a:pPr indent="0">
              <a:lnSpc>
                <a:spcPct val="110000"/>
              </a:lnSpc>
            </a:pPr>
            <a:r>
              <a:rPr lang="en-US" altLang="zh-CN" sz="2400" b="1" smtClean="0">
                <a:solidFill>
                  <a:srgbClr val="FF0000"/>
                </a:solidFill>
              </a:rPr>
              <a:t>table (var)</a:t>
            </a:r>
          </a:p>
          <a:p>
            <a:pPr indent="0">
              <a:lnSpc>
                <a:spcPct val="110000"/>
              </a:lnSpc>
            </a:pPr>
            <a:endParaRPr lang="en-US" altLang="zh-CN"/>
          </a:p>
        </p:txBody>
      </p:sp>
      <p:sp>
        <p:nvSpPr>
          <p:cNvPr id="2" name="内容占位符 1"/>
          <p:cNvSpPr>
            <a:spLocks noGrp="1"/>
          </p:cNvSpPr>
          <p:nvPr>
            <p:ph sz="half" idx="2"/>
          </p:nvPr>
        </p:nvSpPr>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生成</a:t>
            </a:r>
            <a:r>
              <a:rPr lang="zh-CN" altLang="en-US" sz="2400">
                <a:solidFill>
                  <a:srgbClr val="3399FF"/>
                </a:solidFill>
              </a:rPr>
              <a:t>二维</a:t>
            </a:r>
            <a:r>
              <a:rPr lang="zh-CN" altLang="en-US" sz="2400" smtClean="0">
                <a:solidFill>
                  <a:srgbClr val="3399FF"/>
                </a:solidFill>
              </a:rPr>
              <a:t>交叉表</a:t>
            </a:r>
            <a:r>
              <a:rPr lang="zh-CN" altLang="es-ES" sz="2400" smtClean="0">
                <a:solidFill>
                  <a:srgbClr val="3399FF"/>
                </a:solidFill>
              </a:rPr>
              <a:t>：</a:t>
            </a:r>
            <a:endParaRPr lang="en-US" altLang="zh-CN" sz="2400">
              <a:solidFill>
                <a:srgbClr val="3399FF"/>
              </a:solidFill>
            </a:endParaRPr>
          </a:p>
          <a:p>
            <a:pPr indent="0">
              <a:lnSpc>
                <a:spcPct val="110000"/>
              </a:lnSpc>
            </a:pPr>
            <a:r>
              <a:rPr lang="en-US" altLang="zh-CN" sz="2400" b="1">
                <a:solidFill>
                  <a:srgbClr val="FF0000"/>
                </a:solidFill>
              </a:rPr>
              <a:t>table (</a:t>
            </a:r>
            <a:r>
              <a:rPr lang="en-US" altLang="zh-CN" sz="2400" b="1" smtClean="0">
                <a:solidFill>
                  <a:srgbClr val="FF0000"/>
                </a:solidFill>
              </a:rPr>
              <a:t>var1,var2)</a:t>
            </a:r>
            <a:endParaRPr lang="en-US" altLang="zh-CN" sz="2400" b="1">
              <a:solidFill>
                <a:srgbClr val="FF00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9133" y="2564904"/>
            <a:ext cx="35433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3742488"/>
            <a:ext cx="36099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2981" y="5121025"/>
            <a:ext cx="30194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779912" y="2575455"/>
            <a:ext cx="5170867" cy="117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197623" y="5167593"/>
            <a:ext cx="59531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596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6.3</a:t>
            </a:r>
            <a:r>
              <a:rPr lang="zh-CN" altLang="en-US" smtClean="0"/>
              <a:t>其它常用的办法</a:t>
            </a:r>
            <a:endParaRPr lang="zh-CN" altLang="en-US"/>
          </a:p>
        </p:txBody>
      </p:sp>
      <p:sp>
        <p:nvSpPr>
          <p:cNvPr id="3" name="内容占位符 2"/>
          <p:cNvSpPr>
            <a:spLocks noGrp="1"/>
          </p:cNvSpPr>
          <p:nvPr>
            <p:ph idx="1"/>
          </p:nvPr>
        </p:nvSpPr>
        <p:spPr>
          <a:xfrm>
            <a:off x="457200" y="1340769"/>
            <a:ext cx="8218488" cy="792087"/>
          </a:xfrm>
        </p:spPr>
        <p:txBody>
          <a:bodyPr/>
          <a:lstStyle/>
          <a:p>
            <a:pPr indent="0"/>
            <a:r>
              <a:rPr lang="zh-CN" altLang="en-US" sz="2400" smtClean="0"/>
              <a:t>除了</a:t>
            </a:r>
            <a:r>
              <a:rPr lang="en-US" altLang="zh-CN" sz="2400" smtClean="0"/>
              <a:t>table</a:t>
            </a:r>
            <a:r>
              <a:rPr lang="zh-CN" altLang="en-US" sz="2400" smtClean="0"/>
              <a:t>函数外，</a:t>
            </a:r>
            <a:r>
              <a:rPr lang="en-US" altLang="zh-CN" sz="2400" smtClean="0"/>
              <a:t>R</a:t>
            </a:r>
            <a:r>
              <a:rPr lang="zh-CN" altLang="en-US" sz="2400" smtClean="0"/>
              <a:t>还提供了创建频数表和列联表的多种办法</a:t>
            </a:r>
            <a:endParaRPr lang="en-US" altLang="zh-CN" sz="2400" smtClean="0"/>
          </a:p>
          <a:p>
            <a:pPr indent="0"/>
            <a:endParaRPr lang="zh-CN" altLang="en-US" sz="2400"/>
          </a:p>
        </p:txBody>
      </p:sp>
      <p:graphicFrame>
        <p:nvGraphicFramePr>
          <p:cNvPr id="2" name="表格 1"/>
          <p:cNvGraphicFramePr>
            <a:graphicFrameLocks noGrp="1"/>
          </p:cNvGraphicFramePr>
          <p:nvPr>
            <p:extLst>
              <p:ext uri="{D42A27DB-BD31-4B8C-83A1-F6EECF244321}">
                <p14:modId xmlns:p14="http://schemas.microsoft.com/office/powerpoint/2010/main" val="1867425326"/>
              </p:ext>
            </p:extLst>
          </p:nvPr>
        </p:nvGraphicFramePr>
        <p:xfrm>
          <a:off x="539552" y="2276872"/>
          <a:ext cx="8064896" cy="352326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2400" b="1" i="0" kern="1200" smtClean="0">
                          <a:solidFill>
                            <a:schemeClr val="lt1"/>
                          </a:solidFill>
                          <a:effectLst/>
                          <a:latin typeface="微软雅黑" pitchFamily="34" charset="-122"/>
                          <a:ea typeface="微软雅黑" pitchFamily="34" charset="-122"/>
                          <a:cs typeface="+mn-cs"/>
                        </a:rPr>
                        <a:t>循环类型</a:t>
                      </a:r>
                      <a:endParaRPr lang="zh-CN" altLang="en-US" sz="2400">
                        <a:latin typeface="微软雅黑" pitchFamily="34" charset="-122"/>
                        <a:ea typeface="微软雅黑" pitchFamily="34" charset="-122"/>
                      </a:endParaRPr>
                    </a:p>
                  </a:txBody>
                  <a:tcPr/>
                </a:tc>
                <a:tc>
                  <a:txBody>
                    <a:bodyPr/>
                    <a:lstStyle/>
                    <a:p>
                      <a:r>
                        <a:rPr lang="zh-CN" altLang="en-US" sz="2400" b="1" i="0" kern="1200" smtClean="0">
                          <a:solidFill>
                            <a:schemeClr val="lt1"/>
                          </a:solidFill>
                          <a:effectLst/>
                          <a:latin typeface="微软雅黑" pitchFamily="34" charset="-122"/>
                          <a:ea typeface="微软雅黑" pitchFamily="34" charset="-122"/>
                          <a:cs typeface="+mn-cs"/>
                        </a:rPr>
                        <a:t>描述</a:t>
                      </a:r>
                      <a:endParaRPr lang="zh-CN" altLang="en-US" sz="2400">
                        <a:latin typeface="微软雅黑" pitchFamily="34" charset="-122"/>
                        <a:ea typeface="微软雅黑" pitchFamily="34" charset="-122"/>
                      </a:endParaRPr>
                    </a:p>
                  </a:txBody>
                  <a:tcPr/>
                </a:tc>
              </a:tr>
              <a:tr h="540060">
                <a:tc>
                  <a:txBody>
                    <a:bodyPr/>
                    <a:lstStyle/>
                    <a:p>
                      <a:r>
                        <a:rPr lang="en-US" altLang="zh-CN" sz="2400" smtClean="0">
                          <a:latin typeface="微软雅黑" pitchFamily="34" charset="-122"/>
                          <a:ea typeface="微软雅黑" pitchFamily="34" charset="-122"/>
                        </a:rPr>
                        <a:t>xtable()</a:t>
                      </a:r>
                      <a:endParaRPr lang="zh-CN" altLang="en-US" sz="2400">
                        <a:latin typeface="微软雅黑" pitchFamily="34" charset="-122"/>
                        <a:ea typeface="微软雅黑" pitchFamily="34" charset="-122"/>
                      </a:endParaRPr>
                    </a:p>
                  </a:txBody>
                  <a:tcPr/>
                </a:tc>
                <a:tc>
                  <a:txBody>
                    <a:bodyPr/>
                    <a:lstStyle/>
                    <a:p>
                      <a:r>
                        <a:rPr lang="zh-CN" altLang="en-US" sz="2400" smtClean="0">
                          <a:latin typeface="微软雅黑" pitchFamily="34" charset="-122"/>
                          <a:ea typeface="微软雅黑" pitchFamily="34" charset="-122"/>
                        </a:rPr>
                        <a:t>以公式风格的输入创建列联表</a:t>
                      </a:r>
                      <a:endParaRPr lang="zh-CN" altLang="en-US" sz="2400">
                        <a:latin typeface="微软雅黑" pitchFamily="34" charset="-122"/>
                        <a:ea typeface="微软雅黑" pitchFamily="34" charset="-122"/>
                      </a:endParaRPr>
                    </a:p>
                  </a:txBody>
                  <a:tcPr/>
                </a:tc>
              </a:tr>
              <a:tr h="540060">
                <a:tc>
                  <a:txBody>
                    <a:bodyPr/>
                    <a:lstStyle/>
                    <a:p>
                      <a:r>
                        <a:rPr lang="en-US" altLang="zh-CN" sz="2400" kern="1200" smtClean="0">
                          <a:solidFill>
                            <a:schemeClr val="dk1"/>
                          </a:solidFill>
                          <a:effectLst/>
                          <a:latin typeface="微软雅黑" pitchFamily="34" charset="-122"/>
                          <a:ea typeface="微软雅黑" pitchFamily="34" charset="-122"/>
                          <a:cs typeface="+mn-cs"/>
                        </a:rPr>
                        <a:t>prop.table()</a:t>
                      </a:r>
                      <a:endParaRPr lang="zh-CN" altLang="en-US" sz="2400">
                        <a:latin typeface="微软雅黑" pitchFamily="34" charset="-122"/>
                        <a:ea typeface="微软雅黑" pitchFamily="34" charset="-122"/>
                      </a:endParaRPr>
                    </a:p>
                  </a:txBody>
                  <a:tcPr/>
                </a:tc>
                <a:tc>
                  <a:txBody>
                    <a:bodyPr/>
                    <a:lstStyle/>
                    <a:p>
                      <a:r>
                        <a:rPr lang="zh-CN" altLang="en-US" sz="2400" smtClean="0">
                          <a:latin typeface="微软雅黑" pitchFamily="34" charset="-122"/>
                          <a:ea typeface="微软雅黑" pitchFamily="34" charset="-122"/>
                        </a:rPr>
                        <a:t>通过</a:t>
                      </a:r>
                      <a:r>
                        <a:rPr lang="en-US" altLang="zh-CN" sz="2400" smtClean="0">
                          <a:latin typeface="微软雅黑" pitchFamily="34" charset="-122"/>
                          <a:ea typeface="微软雅黑" pitchFamily="34" charset="-122"/>
                        </a:rPr>
                        <a:t>prop.table</a:t>
                      </a:r>
                      <a:r>
                        <a:rPr lang="zh-CN" altLang="en-US" sz="2400" smtClean="0">
                          <a:latin typeface="微软雅黑" pitchFamily="34" charset="-122"/>
                          <a:ea typeface="微软雅黑" pitchFamily="34" charset="-122"/>
                        </a:rPr>
                        <a:t>这个函数可以把频数转化为比例值</a:t>
                      </a:r>
                      <a:endParaRPr lang="zh-CN" altLang="en-US" sz="2400">
                        <a:latin typeface="微软雅黑" pitchFamily="34" charset="-122"/>
                        <a:ea typeface="微软雅黑" pitchFamily="34" charset="-122"/>
                      </a:endParaRPr>
                    </a:p>
                  </a:txBody>
                  <a:tcPr/>
                </a:tc>
              </a:tr>
              <a:tr h="540060">
                <a:tc>
                  <a:txBody>
                    <a:bodyPr/>
                    <a:lstStyle/>
                    <a:p>
                      <a:r>
                        <a:rPr lang="en-US" altLang="zh-CN" sz="2400" b="0" i="0" kern="1200" smtClean="0">
                          <a:solidFill>
                            <a:schemeClr val="dk1"/>
                          </a:solidFill>
                          <a:effectLst/>
                          <a:latin typeface="微软雅黑" pitchFamily="34" charset="-122"/>
                          <a:ea typeface="微软雅黑" pitchFamily="34" charset="-122"/>
                          <a:cs typeface="+mn-cs"/>
                        </a:rPr>
                        <a:t>margin.table()</a:t>
                      </a:r>
                      <a:endParaRPr lang="zh-CN" altLang="en-US" sz="2400">
                        <a:latin typeface="微软雅黑" pitchFamily="34" charset="-122"/>
                        <a:ea typeface="微软雅黑" pitchFamily="34" charset="-122"/>
                      </a:endParaRPr>
                    </a:p>
                  </a:txBody>
                  <a:tcPr/>
                </a:tc>
                <a:tc>
                  <a:txBody>
                    <a:bodyPr/>
                    <a:lstStyle/>
                    <a:p>
                      <a:r>
                        <a:rPr lang="zh-CN" altLang="en-US" sz="2400" smtClean="0">
                          <a:latin typeface="微软雅黑" pitchFamily="34" charset="-122"/>
                          <a:ea typeface="微软雅黑" pitchFamily="34" charset="-122"/>
                        </a:rPr>
                        <a:t>求边际频数</a:t>
                      </a:r>
                      <a:endParaRPr lang="zh-CN" altLang="en-US" sz="2400">
                        <a:latin typeface="微软雅黑" pitchFamily="34" charset="-122"/>
                        <a:ea typeface="微软雅黑" pitchFamily="34" charset="-122"/>
                      </a:endParaRPr>
                    </a:p>
                  </a:txBody>
                  <a:tcPr/>
                </a:tc>
              </a:tr>
              <a:tr h="540060">
                <a:tc>
                  <a:txBody>
                    <a:bodyPr/>
                    <a:lstStyle/>
                    <a:p>
                      <a:r>
                        <a:rPr lang="en-US" altLang="zh-CN" sz="2400" b="0" i="0" kern="1200" smtClean="0">
                          <a:solidFill>
                            <a:schemeClr val="dk1"/>
                          </a:solidFill>
                          <a:effectLst/>
                          <a:latin typeface="微软雅黑" pitchFamily="34" charset="-122"/>
                          <a:ea typeface="微软雅黑" pitchFamily="34" charset="-122"/>
                          <a:cs typeface="+mn-cs"/>
                        </a:rPr>
                        <a:t>addmargins()</a:t>
                      </a:r>
                      <a:endParaRPr lang="zh-CN" altLang="en-US" sz="2400">
                        <a:latin typeface="微软雅黑" pitchFamily="34" charset="-122"/>
                        <a:ea typeface="微软雅黑" pitchFamily="34" charset="-122"/>
                      </a:endParaRPr>
                    </a:p>
                  </a:txBody>
                  <a:tcPr/>
                </a:tc>
                <a:tc>
                  <a:txBody>
                    <a:bodyPr/>
                    <a:lstStyle/>
                    <a:p>
                      <a:r>
                        <a:rPr lang="zh-CN" altLang="en-US" sz="2400" b="0" i="0" kern="1200" smtClean="0">
                          <a:solidFill>
                            <a:schemeClr val="dk1"/>
                          </a:solidFill>
                          <a:effectLst/>
                          <a:latin typeface="微软雅黑" pitchFamily="34" charset="-122"/>
                          <a:ea typeface="微软雅黑" pitchFamily="34" charset="-122"/>
                          <a:cs typeface="+mn-cs"/>
                        </a:rPr>
                        <a:t>对边际频数求和</a:t>
                      </a:r>
                      <a:endParaRPr lang="zh-CN" altLang="en-US" sz="2400">
                        <a:latin typeface="微软雅黑" pitchFamily="34" charset="-122"/>
                        <a:ea typeface="微软雅黑" pitchFamily="34" charset="-122"/>
                      </a:endParaRPr>
                    </a:p>
                  </a:txBody>
                  <a:tcPr/>
                </a:tc>
              </a:tr>
              <a:tr h="540060">
                <a:tc>
                  <a:txBody>
                    <a:bodyPr/>
                    <a:lstStyle/>
                    <a:p>
                      <a:r>
                        <a:rPr lang="en-US" altLang="zh-CN" sz="2400" smtClean="0">
                          <a:latin typeface="微软雅黑" pitchFamily="34" charset="-122"/>
                          <a:ea typeface="微软雅黑" pitchFamily="34" charset="-122"/>
                        </a:rPr>
                        <a:t>ftable()</a:t>
                      </a:r>
                      <a:endParaRPr lang="zh-CN" altLang="en-US" sz="2400">
                        <a:latin typeface="微软雅黑" pitchFamily="34" charset="-122"/>
                        <a:ea typeface="微软雅黑" pitchFamily="34" charset="-122"/>
                      </a:endParaRPr>
                    </a:p>
                  </a:txBody>
                  <a:tcPr/>
                </a:tc>
                <a:tc>
                  <a:txBody>
                    <a:bodyPr/>
                    <a:lstStyle/>
                    <a:p>
                      <a:r>
                        <a:rPr lang="zh-CN" altLang="en-US" sz="2400" smtClean="0">
                          <a:latin typeface="微软雅黑" pitchFamily="34" charset="-122"/>
                          <a:ea typeface="微软雅黑" pitchFamily="34" charset="-122"/>
                        </a:rPr>
                        <a:t>创建一个紧凑的列联表</a:t>
                      </a:r>
                      <a:endParaRPr lang="zh-CN" altLang="en-US" sz="240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val="1049520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333375"/>
            <a:ext cx="8218488" cy="790575"/>
          </a:xfrm>
        </p:spPr>
        <p:txBody>
          <a:bodyPr/>
          <a:lstStyle/>
          <a:p>
            <a:pPr eaLnBrk="1" hangingPunct="1"/>
            <a:r>
              <a:rPr lang="zh-CN" altLang="en-US"/>
              <a:t>关注我们</a:t>
            </a:r>
          </a:p>
        </p:txBody>
      </p:sp>
      <p:sp>
        <p:nvSpPr>
          <p:cNvPr id="10243" name="内容占位符 3"/>
          <p:cNvSpPr>
            <a:spLocks noGrp="1"/>
          </p:cNvSpPr>
          <p:nvPr>
            <p:ph idx="1"/>
          </p:nvPr>
        </p:nvSpPr>
        <p:spPr>
          <a:xfrm>
            <a:off x="457200" y="1341438"/>
            <a:ext cx="8218488" cy="719137"/>
          </a:xfrm>
        </p:spPr>
        <p:txBody>
          <a:bodyPr/>
          <a:lstStyle/>
          <a:p>
            <a:pPr eaLnBrk="1" hangingPunct="1">
              <a:spcBef>
                <a:spcPct val="0"/>
              </a:spcBef>
            </a:pPr>
            <a:r>
              <a:rPr lang="zh-CN" altLang="en-US" sz="2000" b="1">
                <a:solidFill>
                  <a:srgbClr val="FF0000"/>
                </a:solidFill>
              </a:rPr>
              <a:t>提供数据知识，数据分析，数据挖掘等各种高性价比的培训。更有大量高质量的免费教程，让你</a:t>
            </a:r>
            <a:r>
              <a:rPr lang="en-US" altLang="zh-CN" sz="2000" b="1">
                <a:solidFill>
                  <a:srgbClr val="FF0000"/>
                </a:solidFill>
              </a:rPr>
              <a:t>10</a:t>
            </a:r>
            <a:r>
              <a:rPr lang="zh-CN" altLang="en-US" sz="2000" b="1">
                <a:solidFill>
                  <a:srgbClr val="FF0000"/>
                </a:solidFill>
              </a:rPr>
              <a:t>倍速度获取知识。赶紧掏出手机关注我们吧！</a:t>
            </a:r>
            <a:endParaRPr lang="zh-CN" altLang="en-US" sz="2000" b="1"/>
          </a:p>
        </p:txBody>
      </p:sp>
      <p:pic>
        <p:nvPicPr>
          <p:cNvPr id="2" name="图片 1"/>
          <p:cNvPicPr>
            <a:picLocks noChangeAspect="1"/>
          </p:cNvPicPr>
          <p:nvPr/>
        </p:nvPicPr>
        <p:blipFill>
          <a:blip r:embed="rId2"/>
          <a:stretch>
            <a:fillRect/>
          </a:stretch>
        </p:blipFill>
        <p:spPr>
          <a:xfrm>
            <a:off x="2818606" y="2564904"/>
            <a:ext cx="3495675" cy="3457575"/>
          </a:xfrm>
          <a:prstGeom prst="rect">
            <a:avLst/>
          </a:prstGeom>
        </p:spPr>
      </p:pic>
    </p:spTree>
    <p:extLst>
      <p:ext uri="{BB962C8B-B14F-4D97-AF65-F5344CB8AC3E}">
        <p14:creationId xmlns:p14="http://schemas.microsoft.com/office/powerpoint/2010/main" val="3085647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0">
              <a:lnSpc>
                <a:spcPct val="110000"/>
              </a:lnSpc>
            </a:pPr>
            <a:r>
              <a:rPr lang="en-US" altLang="zh-CN" sz="2400">
                <a:solidFill>
                  <a:srgbClr val="FF0000"/>
                </a:solidFill>
              </a:rPr>
              <a:t>xtabs</a:t>
            </a:r>
            <a:r>
              <a:rPr lang="en-US" altLang="zh-CN" sz="2400"/>
              <a:t>(~Treatment+Improved,data=Arthritis)</a:t>
            </a:r>
            <a:endParaRPr lang="en-US" altLang="zh-CN" sz="2400" smtClean="0">
              <a:solidFill>
                <a:srgbClr val="FF0000"/>
              </a:solidFill>
            </a:endParaRPr>
          </a:p>
          <a:p>
            <a:pPr indent="0">
              <a:lnSpc>
                <a:spcPct val="110000"/>
              </a:lnSpc>
            </a:pPr>
            <a:r>
              <a:rPr lang="en-US" altLang="zh-CN" sz="2400" smtClean="0">
                <a:solidFill>
                  <a:srgbClr val="FF0000"/>
                </a:solidFill>
              </a:rPr>
              <a:t>prop.table</a:t>
            </a:r>
            <a:r>
              <a:rPr lang="en-US" altLang="zh-CN" sz="2400" smtClean="0"/>
              <a:t>(</a:t>
            </a:r>
            <a:r>
              <a:rPr lang="en-US" altLang="zh-CN" sz="2400" smtClean="0">
                <a:solidFill>
                  <a:srgbClr val="3399FF"/>
                </a:solidFill>
              </a:rPr>
              <a:t>table</a:t>
            </a:r>
            <a:r>
              <a:rPr lang="en-US" altLang="zh-CN" sz="2400" smtClean="0"/>
              <a:t>(Arthritis$Improved))</a:t>
            </a:r>
          </a:p>
          <a:p>
            <a:pPr indent="0">
              <a:lnSpc>
                <a:spcPct val="110000"/>
              </a:lnSpc>
            </a:pPr>
            <a:r>
              <a:rPr lang="en-US" altLang="zh-CN" sz="2000">
                <a:solidFill>
                  <a:srgbClr val="FF0000"/>
                </a:solidFill>
              </a:rPr>
              <a:t>prop.table</a:t>
            </a:r>
            <a:r>
              <a:rPr lang="en-US" altLang="zh-CN" sz="2000"/>
              <a:t>(</a:t>
            </a:r>
            <a:r>
              <a:rPr lang="en-US" altLang="zh-CN" sz="2000">
                <a:solidFill>
                  <a:srgbClr val="3399FF"/>
                </a:solidFill>
              </a:rPr>
              <a:t>table</a:t>
            </a:r>
            <a:r>
              <a:rPr lang="en-US" altLang="zh-CN" sz="2000"/>
              <a:t>(Arthritis$Treatment,Arthritis$Improved</a:t>
            </a:r>
            <a:r>
              <a:rPr lang="en-US" altLang="zh-CN" sz="2000" smtClean="0"/>
              <a:t>))</a:t>
            </a:r>
          </a:p>
          <a:p>
            <a:pPr indent="0">
              <a:lnSpc>
                <a:spcPct val="110000"/>
              </a:lnSpc>
            </a:pPr>
            <a:r>
              <a:rPr lang="en-US" altLang="zh-CN" sz="2000"/>
              <a:t>result &lt;- </a:t>
            </a:r>
            <a:r>
              <a:rPr lang="en-US" altLang="zh-CN" sz="2000">
                <a:solidFill>
                  <a:srgbClr val="FF0000"/>
                </a:solidFill>
              </a:rPr>
              <a:t>table</a:t>
            </a:r>
            <a:r>
              <a:rPr lang="en-US" altLang="zh-CN" sz="2000"/>
              <a:t>(Arthritis$Treatment,Arthritis$Improved</a:t>
            </a:r>
            <a:r>
              <a:rPr lang="en-US" altLang="zh-CN" sz="2000" smtClean="0"/>
              <a:t>)</a:t>
            </a:r>
          </a:p>
          <a:p>
            <a:pPr indent="0">
              <a:lnSpc>
                <a:spcPct val="110000"/>
              </a:lnSpc>
            </a:pPr>
            <a:r>
              <a:rPr lang="en-US" altLang="zh-CN" sz="2000">
                <a:solidFill>
                  <a:srgbClr val="FF0000"/>
                </a:solidFill>
              </a:rPr>
              <a:t>margin.table</a:t>
            </a:r>
            <a:r>
              <a:rPr lang="en-US" altLang="zh-CN" sz="2000"/>
              <a:t>(result,</a:t>
            </a:r>
            <a:r>
              <a:rPr lang="en-US" altLang="zh-CN" sz="2000">
                <a:solidFill>
                  <a:srgbClr val="FF0000"/>
                </a:solidFill>
              </a:rPr>
              <a:t>1</a:t>
            </a:r>
            <a:r>
              <a:rPr lang="en-US" altLang="zh-CN" sz="2000" smtClean="0"/>
              <a:t>)</a:t>
            </a:r>
          </a:p>
          <a:p>
            <a:pPr indent="0">
              <a:lnSpc>
                <a:spcPct val="110000"/>
              </a:lnSpc>
            </a:pPr>
            <a:r>
              <a:rPr lang="en-US" altLang="zh-CN" sz="2000" smtClean="0">
                <a:solidFill>
                  <a:srgbClr val="FF0000"/>
                </a:solidFill>
              </a:rPr>
              <a:t>margin.table</a:t>
            </a:r>
            <a:r>
              <a:rPr lang="en-US" altLang="zh-CN" sz="2000" smtClean="0"/>
              <a:t>(result,</a:t>
            </a:r>
            <a:r>
              <a:rPr lang="en-US" altLang="zh-CN" sz="2000" smtClean="0">
                <a:solidFill>
                  <a:srgbClr val="FF0000"/>
                </a:solidFill>
              </a:rPr>
              <a:t>2</a:t>
            </a:r>
            <a:r>
              <a:rPr lang="en-US" altLang="zh-CN" sz="2000" smtClean="0"/>
              <a:t>)</a:t>
            </a:r>
          </a:p>
          <a:p>
            <a:pPr indent="0">
              <a:lnSpc>
                <a:spcPct val="110000"/>
              </a:lnSpc>
            </a:pPr>
            <a:r>
              <a:rPr lang="en-US" altLang="zh-CN" sz="2000"/>
              <a:t>test.table &lt;- </a:t>
            </a:r>
            <a:r>
              <a:rPr lang="en-US" altLang="zh-CN" sz="2000">
                <a:solidFill>
                  <a:srgbClr val="FF0000"/>
                </a:solidFill>
              </a:rPr>
              <a:t>matrix</a:t>
            </a:r>
            <a:r>
              <a:rPr lang="en-US" altLang="zh-CN" sz="2000"/>
              <a:t>(c(1:9),3</a:t>
            </a:r>
            <a:r>
              <a:rPr lang="en-US" altLang="zh-CN" sz="2000" smtClean="0"/>
              <a:t>)</a:t>
            </a:r>
          </a:p>
          <a:p>
            <a:pPr indent="0">
              <a:lnSpc>
                <a:spcPct val="110000"/>
              </a:lnSpc>
            </a:pPr>
            <a:r>
              <a:rPr lang="en-US" altLang="zh-CN" sz="2000">
                <a:solidFill>
                  <a:srgbClr val="FF0000"/>
                </a:solidFill>
              </a:rPr>
              <a:t>margin.table</a:t>
            </a:r>
            <a:r>
              <a:rPr lang="en-US" altLang="zh-CN" sz="2000"/>
              <a:t>(test.table,1</a:t>
            </a:r>
            <a:r>
              <a:rPr lang="en-US" altLang="zh-CN" sz="2000" smtClean="0"/>
              <a:t>)</a:t>
            </a:r>
          </a:p>
          <a:p>
            <a:pPr indent="0">
              <a:lnSpc>
                <a:spcPct val="110000"/>
              </a:lnSpc>
            </a:pPr>
            <a:r>
              <a:rPr lang="en-US" altLang="zh-CN" sz="2000">
                <a:solidFill>
                  <a:srgbClr val="FF0000"/>
                </a:solidFill>
              </a:rPr>
              <a:t>addmargins</a:t>
            </a:r>
            <a:r>
              <a:rPr lang="en-US" altLang="zh-CN" sz="2000"/>
              <a:t>(result,1</a:t>
            </a:r>
            <a:r>
              <a:rPr lang="en-US" altLang="zh-CN" sz="2000" smtClean="0"/>
              <a:t>)</a:t>
            </a:r>
          </a:p>
          <a:p>
            <a:pPr indent="0">
              <a:lnSpc>
                <a:spcPct val="110000"/>
              </a:lnSpc>
            </a:pPr>
            <a:r>
              <a:rPr lang="en-US" altLang="zh-CN" sz="2000">
                <a:solidFill>
                  <a:srgbClr val="FF0000"/>
                </a:solidFill>
              </a:rPr>
              <a:t>addmargins</a:t>
            </a:r>
            <a:r>
              <a:rPr lang="en-US" altLang="zh-CN" sz="2000"/>
              <a:t>(result,2</a:t>
            </a:r>
            <a:r>
              <a:rPr lang="en-US" altLang="zh-CN" sz="2000" smtClean="0"/>
              <a:t>)</a:t>
            </a:r>
          </a:p>
          <a:p>
            <a:pPr indent="0">
              <a:lnSpc>
                <a:spcPct val="110000"/>
              </a:lnSpc>
            </a:pPr>
            <a:r>
              <a:rPr lang="en-US" altLang="zh-CN" sz="2000">
                <a:solidFill>
                  <a:srgbClr val="FF0000"/>
                </a:solidFill>
              </a:rPr>
              <a:t>prop.table</a:t>
            </a:r>
            <a:r>
              <a:rPr lang="en-US" altLang="zh-CN" sz="2000"/>
              <a:t>(addmargins(result,1))</a:t>
            </a:r>
          </a:p>
        </p:txBody>
      </p:sp>
      <p:sp>
        <p:nvSpPr>
          <p:cNvPr id="5" name="标题 4"/>
          <p:cNvSpPr>
            <a:spLocks noGrp="1"/>
          </p:cNvSpPr>
          <p:nvPr>
            <p:ph type="title"/>
          </p:nvPr>
        </p:nvSpPr>
        <p:spPr/>
        <p:txBody>
          <a:bodyPr>
            <a:normAutofit/>
          </a:bodyPr>
          <a:lstStyle/>
          <a:p>
            <a:r>
              <a:rPr lang="en-US" altLang="zh-CN" sz="3600" smtClean="0"/>
              <a:t>6.4</a:t>
            </a:r>
            <a:r>
              <a:rPr lang="zh-CN" altLang="en-US" sz="3600" smtClean="0"/>
              <a:t>方程演示</a:t>
            </a:r>
            <a:endParaRPr lang="zh-CN" altLang="en-US" sz="3600"/>
          </a:p>
        </p:txBody>
      </p:sp>
    </p:spTree>
    <p:extLst>
      <p:ext uri="{BB962C8B-B14F-4D97-AF65-F5344CB8AC3E}">
        <p14:creationId xmlns:p14="http://schemas.microsoft.com/office/powerpoint/2010/main" val="2883808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9"/>
            <a:ext cx="8686800" cy="5183857"/>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table</a:t>
            </a:r>
            <a:r>
              <a:rPr lang="zh-CN" altLang="en-US" sz="2400" smtClean="0">
                <a:solidFill>
                  <a:srgbClr val="3399FF"/>
                </a:solidFill>
              </a:rPr>
              <a:t>函数生成三维列联表</a:t>
            </a:r>
            <a:endParaRPr lang="en-US" altLang="zh-CN" sz="2400" smtClean="0">
              <a:solidFill>
                <a:srgbClr val="3399FF"/>
              </a:solidFill>
            </a:endParaRPr>
          </a:p>
          <a:p>
            <a:pPr indent="0">
              <a:lnSpc>
                <a:spcPct val="110000"/>
              </a:lnSpc>
            </a:pPr>
            <a:r>
              <a:rPr lang="en-US" altLang="zh-CN" sz="2000" smtClean="0">
                <a:solidFill>
                  <a:srgbClr val="FF0000"/>
                </a:solidFill>
              </a:rPr>
              <a:t>table1 &lt;-table</a:t>
            </a:r>
            <a:r>
              <a:rPr lang="en-US" altLang="zh-CN" sz="2000" smtClean="0"/>
              <a:t>(Arthritis$Treatment,Arthritis$Sex,Arthritis$Improved) </a:t>
            </a:r>
          </a:p>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xtabs</a:t>
            </a:r>
            <a:r>
              <a:rPr lang="zh-CN" altLang="en-US" sz="2400" smtClean="0">
                <a:solidFill>
                  <a:srgbClr val="3399FF"/>
                </a:solidFill>
              </a:rPr>
              <a:t>函数生成三维列联表</a:t>
            </a:r>
            <a:endParaRPr lang="en-US" altLang="zh-CN" sz="2400" smtClean="0">
              <a:solidFill>
                <a:srgbClr val="3399FF"/>
              </a:solidFill>
            </a:endParaRPr>
          </a:p>
          <a:p>
            <a:pPr indent="0">
              <a:lnSpc>
                <a:spcPct val="110000"/>
              </a:lnSpc>
            </a:pPr>
            <a:r>
              <a:rPr lang="en-US" altLang="zh-CN" sz="2000" smtClean="0">
                <a:solidFill>
                  <a:srgbClr val="FF0000"/>
                </a:solidFill>
              </a:rPr>
              <a:t>xtabs1 &lt;- xtabs</a:t>
            </a:r>
            <a:r>
              <a:rPr lang="en-US" altLang="zh-CN" sz="2000" smtClean="0"/>
              <a:t>(~Treatment+Sex+Improved,data=Arthritis)</a:t>
            </a:r>
          </a:p>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ftable</a:t>
            </a:r>
            <a:r>
              <a:rPr lang="zh-CN" altLang="en-US" sz="2400" smtClean="0">
                <a:solidFill>
                  <a:srgbClr val="3399FF"/>
                </a:solidFill>
              </a:rPr>
              <a:t>让表格更紧凑</a:t>
            </a:r>
            <a:endParaRPr lang="en-US" altLang="zh-CN" sz="2400" smtClean="0">
              <a:solidFill>
                <a:srgbClr val="3399FF"/>
              </a:solidFill>
            </a:endParaRPr>
          </a:p>
          <a:p>
            <a:pPr indent="0">
              <a:lnSpc>
                <a:spcPct val="110000"/>
              </a:lnSpc>
            </a:pPr>
            <a:r>
              <a:rPr lang="en-US" altLang="zh-CN" sz="2000" smtClean="0">
                <a:solidFill>
                  <a:srgbClr val="FF0000"/>
                </a:solidFill>
              </a:rPr>
              <a:t>ftable</a:t>
            </a:r>
            <a:r>
              <a:rPr lang="en-US" altLang="zh-CN" sz="2000" smtClean="0"/>
              <a:t>(table1) </a:t>
            </a:r>
          </a:p>
          <a:p>
            <a:pPr indent="0">
              <a:lnSpc>
                <a:spcPct val="110000"/>
              </a:lnSpc>
            </a:pPr>
            <a:r>
              <a:rPr lang="en-US" altLang="zh-CN" sz="2000" smtClean="0">
                <a:solidFill>
                  <a:srgbClr val="FF0000"/>
                </a:solidFill>
              </a:rPr>
              <a:t>ftable</a:t>
            </a:r>
            <a:r>
              <a:rPr lang="en-US" altLang="zh-CN" sz="2000" smtClean="0"/>
              <a:t>(xtab1)</a:t>
            </a:r>
          </a:p>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margin.table</a:t>
            </a:r>
            <a:r>
              <a:rPr lang="zh-CN" altLang="en-US" sz="2400" smtClean="0">
                <a:solidFill>
                  <a:srgbClr val="3399FF"/>
                </a:solidFill>
              </a:rPr>
              <a:t>函数求边际频数</a:t>
            </a:r>
            <a:endParaRPr lang="en-US" altLang="zh-CN" sz="2400" smtClean="0">
              <a:solidFill>
                <a:srgbClr val="3399FF"/>
              </a:solidFill>
            </a:endParaRPr>
          </a:p>
          <a:p>
            <a:pPr indent="0">
              <a:lnSpc>
                <a:spcPct val="110000"/>
              </a:lnSpc>
            </a:pPr>
            <a:r>
              <a:rPr lang="en-US" altLang="zh-CN" sz="2000" smtClean="0">
                <a:solidFill>
                  <a:srgbClr val="FF0000"/>
                </a:solidFill>
              </a:rPr>
              <a:t>margin.table</a:t>
            </a:r>
            <a:r>
              <a:rPr lang="en-US" altLang="zh-CN" sz="2000" smtClean="0"/>
              <a:t>(xtabs1,1) ;</a:t>
            </a:r>
            <a:r>
              <a:rPr lang="en-US" altLang="zh-CN" sz="2000" smtClean="0">
                <a:solidFill>
                  <a:srgbClr val="FF0000"/>
                </a:solidFill>
              </a:rPr>
              <a:t> margin.table</a:t>
            </a:r>
            <a:r>
              <a:rPr lang="en-US" altLang="zh-CN" sz="2000" smtClean="0"/>
              <a:t>(xtabs1,2) </a:t>
            </a:r>
          </a:p>
          <a:p>
            <a:pPr indent="0">
              <a:lnSpc>
                <a:spcPct val="110000"/>
              </a:lnSpc>
            </a:pPr>
            <a:r>
              <a:rPr lang="en-US" altLang="zh-CN" sz="2000" smtClean="0">
                <a:solidFill>
                  <a:srgbClr val="FF0000"/>
                </a:solidFill>
              </a:rPr>
              <a:t>margin.table</a:t>
            </a:r>
            <a:r>
              <a:rPr lang="en-US" altLang="zh-CN" sz="2000" smtClean="0"/>
              <a:t>(xtabs1,c(1,3)) </a:t>
            </a:r>
          </a:p>
          <a:p>
            <a:pPr indent="0">
              <a:lnSpc>
                <a:spcPct val="110000"/>
              </a:lnSpc>
            </a:pPr>
            <a:r>
              <a:rPr lang="en-US" altLang="zh-CN" sz="2000" smtClean="0">
                <a:solidFill>
                  <a:srgbClr val="3399FF"/>
                </a:solidFill>
              </a:rPr>
              <a:t>#</a:t>
            </a:r>
            <a:r>
              <a:rPr lang="zh-CN" altLang="en-US" sz="2000" smtClean="0">
                <a:solidFill>
                  <a:srgbClr val="3399FF"/>
                </a:solidFill>
              </a:rPr>
              <a:t>用</a:t>
            </a:r>
            <a:r>
              <a:rPr lang="en-US" altLang="zh-CN" sz="2000" smtClean="0">
                <a:solidFill>
                  <a:srgbClr val="3399FF"/>
                </a:solidFill>
              </a:rPr>
              <a:t>prop.table</a:t>
            </a:r>
            <a:r>
              <a:rPr lang="zh-CN" altLang="en-US" sz="2000" smtClean="0">
                <a:solidFill>
                  <a:srgbClr val="3399FF"/>
                </a:solidFill>
              </a:rPr>
              <a:t>函数比例</a:t>
            </a:r>
            <a:endParaRPr lang="en-US" altLang="zh-CN" sz="2000" smtClean="0">
              <a:solidFill>
                <a:srgbClr val="3399FF"/>
              </a:solidFill>
            </a:endParaRPr>
          </a:p>
          <a:p>
            <a:pPr indent="0">
              <a:lnSpc>
                <a:spcPct val="110000"/>
              </a:lnSpc>
            </a:pPr>
            <a:r>
              <a:rPr lang="en-US" altLang="zh-CN" sz="2000" smtClean="0">
                <a:solidFill>
                  <a:srgbClr val="FF0000"/>
                </a:solidFill>
              </a:rPr>
              <a:t>prop.table</a:t>
            </a:r>
            <a:r>
              <a:rPr lang="en-US" altLang="zh-CN" sz="2000" smtClean="0"/>
              <a:t>(xtabs1);</a:t>
            </a:r>
            <a:r>
              <a:rPr lang="en-US" altLang="zh-CN" sz="2000" smtClean="0">
                <a:solidFill>
                  <a:srgbClr val="FF0000"/>
                </a:solidFill>
              </a:rPr>
              <a:t> prop.table</a:t>
            </a:r>
            <a:r>
              <a:rPr lang="en-US" altLang="zh-CN" sz="2000" smtClean="0"/>
              <a:t>(xtabs1)*100;</a:t>
            </a:r>
          </a:p>
        </p:txBody>
      </p:sp>
      <p:sp>
        <p:nvSpPr>
          <p:cNvPr id="5" name="标题 4"/>
          <p:cNvSpPr>
            <a:spLocks noGrp="1"/>
          </p:cNvSpPr>
          <p:nvPr>
            <p:ph type="title"/>
          </p:nvPr>
        </p:nvSpPr>
        <p:spPr/>
        <p:txBody>
          <a:bodyPr>
            <a:normAutofit/>
          </a:bodyPr>
          <a:lstStyle/>
          <a:p>
            <a:r>
              <a:rPr lang="en-US" altLang="zh-CN" sz="3600" smtClean="0"/>
              <a:t>6.5</a:t>
            </a:r>
            <a:r>
              <a:rPr lang="zh-CN" altLang="en-US" sz="3600"/>
              <a:t>多维列联表</a:t>
            </a:r>
          </a:p>
        </p:txBody>
      </p:sp>
    </p:spTree>
    <p:extLst>
      <p:ext uri="{BB962C8B-B14F-4D97-AF65-F5344CB8AC3E}">
        <p14:creationId xmlns:p14="http://schemas.microsoft.com/office/powerpoint/2010/main" val="2614989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7.1R</a:t>
            </a:r>
            <a:r>
              <a:rPr lang="zh-CN" altLang="en-US" smtClean="0"/>
              <a:t>独立性检验</a:t>
            </a:r>
            <a:endParaRPr lang="zh-CN" altLang="en-US"/>
          </a:p>
        </p:txBody>
      </p:sp>
      <p:sp>
        <p:nvSpPr>
          <p:cNvPr id="3" name="内容占位符 2"/>
          <p:cNvSpPr>
            <a:spLocks noGrp="1"/>
          </p:cNvSpPr>
          <p:nvPr>
            <p:ph idx="1"/>
          </p:nvPr>
        </p:nvSpPr>
        <p:spPr>
          <a:xfrm>
            <a:off x="457200" y="1340769"/>
            <a:ext cx="8218488" cy="864095"/>
          </a:xfrm>
        </p:spPr>
        <p:txBody>
          <a:bodyPr/>
          <a:lstStyle/>
          <a:p>
            <a:pPr indent="0"/>
            <a:r>
              <a:rPr lang="en-US" altLang="zh-CN" sz="2400" smtClean="0"/>
              <a:t>R</a:t>
            </a:r>
            <a:r>
              <a:rPr lang="zh-CN" altLang="en-US" sz="2400" smtClean="0"/>
              <a:t>提供了很多检验离散型变量独立性的方法。这里介绍下面的三种检验办法。</a:t>
            </a:r>
            <a:endParaRPr lang="en-US" altLang="zh-CN" sz="2400" smtClean="0"/>
          </a:p>
          <a:p>
            <a:pPr indent="0"/>
            <a:endParaRPr lang="zh-CN" altLang="en-US" sz="2400"/>
          </a:p>
        </p:txBody>
      </p:sp>
      <p:graphicFrame>
        <p:nvGraphicFramePr>
          <p:cNvPr id="2" name="表格 1"/>
          <p:cNvGraphicFramePr>
            <a:graphicFrameLocks noGrp="1"/>
          </p:cNvGraphicFramePr>
          <p:nvPr>
            <p:extLst>
              <p:ext uri="{D42A27DB-BD31-4B8C-83A1-F6EECF244321}">
                <p14:modId xmlns:p14="http://schemas.microsoft.com/office/powerpoint/2010/main" val="4216042033"/>
              </p:ext>
            </p:extLst>
          </p:nvPr>
        </p:nvGraphicFramePr>
        <p:xfrm>
          <a:off x="467544" y="2348880"/>
          <a:ext cx="8064896" cy="410622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smtClean="0">
                          <a:solidFill>
                            <a:schemeClr val="lt1"/>
                          </a:solidFill>
                          <a:effectLst/>
                          <a:latin typeface="+mn-lt"/>
                          <a:ea typeface="+mn-ea"/>
                          <a:cs typeface="+mn-cs"/>
                        </a:rPr>
                        <a:t>检验办法</a:t>
                      </a:r>
                      <a:endParaRPr lang="zh-CN" altLang="en-US"/>
                    </a:p>
                  </a:txBody>
                  <a:tcPr/>
                </a:tc>
                <a:tc>
                  <a:txBody>
                    <a:bodyPr/>
                    <a:lstStyle/>
                    <a:p>
                      <a:r>
                        <a:rPr lang="zh-CN" altLang="en-US" sz="1800" b="1" i="0" kern="1200" smtClean="0">
                          <a:solidFill>
                            <a:schemeClr val="lt1"/>
                          </a:solidFill>
                          <a:effectLst/>
                          <a:latin typeface="+mn-lt"/>
                          <a:ea typeface="+mn-ea"/>
                          <a:cs typeface="+mn-cs"/>
                        </a:rPr>
                        <a:t>描述</a:t>
                      </a:r>
                      <a:endParaRPr lang="zh-CN" altLang="en-US"/>
                    </a:p>
                  </a:txBody>
                  <a:tcPr/>
                </a:tc>
              </a:tr>
              <a:tr h="540060">
                <a:tc>
                  <a:txBody>
                    <a:bodyPr/>
                    <a:lstStyle/>
                    <a:p>
                      <a:r>
                        <a:rPr lang="zh-CN" altLang="en-US" sz="1800" b="0" i="0" kern="1200" smtClean="0">
                          <a:solidFill>
                            <a:schemeClr val="dk1"/>
                          </a:solidFill>
                          <a:effectLst/>
                          <a:latin typeface="+mn-lt"/>
                          <a:ea typeface="+mn-ea"/>
                          <a:cs typeface="+mn-cs"/>
                        </a:rPr>
                        <a:t>卡方独立性检验</a:t>
                      </a:r>
                      <a:endParaRPr lang="zh-CN" altLang="en-US"/>
                    </a:p>
                  </a:txBody>
                  <a:tcPr/>
                </a:tc>
                <a:tc>
                  <a:txBody>
                    <a:bodyPr/>
                    <a:lstStyle/>
                    <a:p>
                      <a:r>
                        <a:rPr lang="en-US" altLang="zh-CN" sz="1800" b="1" i="0" kern="1200" smtClean="0">
                          <a:solidFill>
                            <a:schemeClr val="dk1"/>
                          </a:solidFill>
                          <a:effectLst/>
                          <a:latin typeface="+mn-lt"/>
                          <a:ea typeface="+mn-ea"/>
                          <a:cs typeface="+mn-cs"/>
                        </a:rPr>
                        <a:t>chisq.test()</a:t>
                      </a:r>
                      <a:r>
                        <a:rPr lang="zh-CN" altLang="en-US" smtClean="0"/>
                        <a:t/>
                      </a:r>
                      <a:br>
                        <a:rPr lang="zh-CN" altLang="en-US" smtClean="0"/>
                      </a:br>
                      <a:r>
                        <a:rPr lang="zh-CN" altLang="en-US" sz="1800" b="0" i="0" kern="1200" smtClean="0">
                          <a:solidFill>
                            <a:schemeClr val="dk1"/>
                          </a:solidFill>
                          <a:effectLst/>
                          <a:latin typeface="+mn-lt"/>
                          <a:ea typeface="+mn-ea"/>
                          <a:cs typeface="+mn-cs"/>
                        </a:rPr>
                        <a:t>可以使用</a:t>
                      </a:r>
                      <a:r>
                        <a:rPr lang="en-US" altLang="zh-CN" sz="1800" b="0" i="0" kern="1200" smtClean="0">
                          <a:solidFill>
                            <a:schemeClr val="dk1"/>
                          </a:solidFill>
                          <a:effectLst/>
                          <a:latin typeface="+mn-lt"/>
                          <a:ea typeface="+mn-ea"/>
                          <a:cs typeface="+mn-cs"/>
                        </a:rPr>
                        <a:t>chisq.test</a:t>
                      </a:r>
                      <a:r>
                        <a:rPr lang="zh-CN" altLang="en-US" sz="1800" b="0" i="0" kern="1200" smtClean="0">
                          <a:solidFill>
                            <a:schemeClr val="dk1"/>
                          </a:solidFill>
                          <a:effectLst/>
                          <a:latin typeface="+mn-lt"/>
                          <a:ea typeface="+mn-ea"/>
                          <a:cs typeface="+mn-cs"/>
                        </a:rPr>
                        <a:t>函数对二维表的行变量和列变量进行卡方独立性检验</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Fisher</a:t>
                      </a:r>
                      <a:r>
                        <a:rPr lang="zh-CN" altLang="en-US" sz="1800" b="0" i="0" kern="1200" smtClean="0">
                          <a:solidFill>
                            <a:schemeClr val="dk1"/>
                          </a:solidFill>
                          <a:effectLst/>
                          <a:latin typeface="+mn-lt"/>
                          <a:ea typeface="+mn-ea"/>
                          <a:cs typeface="+mn-cs"/>
                        </a:rPr>
                        <a:t>精确性检验</a:t>
                      </a:r>
                      <a:endParaRPr lang="zh-CN" altLang="en-US"/>
                    </a:p>
                  </a:txBody>
                  <a:tcPr/>
                </a:tc>
                <a:tc>
                  <a:txBody>
                    <a:bodyPr/>
                    <a:lstStyle/>
                    <a:p>
                      <a:r>
                        <a:rPr lang="en-US" altLang="zh-CN" sz="1800" b="1" i="0" kern="1200" smtClean="0">
                          <a:solidFill>
                            <a:schemeClr val="dk1"/>
                          </a:solidFill>
                          <a:effectLst/>
                          <a:latin typeface="+mn-lt"/>
                          <a:ea typeface="+mn-ea"/>
                          <a:cs typeface="+mn-cs"/>
                        </a:rPr>
                        <a:t>Fisher.test()</a:t>
                      </a:r>
                      <a:r>
                        <a:rPr lang="en-US" altLang="zh-CN" sz="1800" b="0" i="0" kern="1200" smtClean="0">
                          <a:solidFill>
                            <a:schemeClr val="dk1"/>
                          </a:solidFill>
                          <a:effectLst/>
                          <a:latin typeface="+mn-lt"/>
                          <a:ea typeface="+mn-ea"/>
                          <a:cs typeface="+mn-cs"/>
                        </a:rPr>
                        <a:t/>
                      </a:r>
                      <a:br>
                        <a:rPr lang="en-US" altLang="zh-CN" sz="1800" b="0" i="0" kern="1200" smtClean="0">
                          <a:solidFill>
                            <a:schemeClr val="dk1"/>
                          </a:solidFill>
                          <a:effectLst/>
                          <a:latin typeface="+mn-lt"/>
                          <a:ea typeface="+mn-ea"/>
                          <a:cs typeface="+mn-cs"/>
                        </a:rPr>
                      </a:br>
                      <a:r>
                        <a:rPr lang="zh-CN" altLang="en-US" sz="1800" b="0" i="0" kern="1200" smtClean="0">
                          <a:solidFill>
                            <a:schemeClr val="dk1"/>
                          </a:solidFill>
                          <a:effectLst/>
                          <a:latin typeface="+mn-lt"/>
                          <a:ea typeface="+mn-ea"/>
                          <a:cs typeface="+mn-cs"/>
                        </a:rPr>
                        <a:t>可以使用</a:t>
                      </a:r>
                      <a:r>
                        <a:rPr lang="zh-CN" altLang="en-US" sz="1800" b="0" i="0" kern="1200" baseline="0" smtClean="0">
                          <a:solidFill>
                            <a:schemeClr val="dk1"/>
                          </a:solidFill>
                          <a:effectLst/>
                          <a:latin typeface="+mn-lt"/>
                          <a:ea typeface="+mn-ea"/>
                          <a:cs typeface="+mn-cs"/>
                        </a:rPr>
                        <a:t> </a:t>
                      </a:r>
                      <a:r>
                        <a:rPr lang="en-US" altLang="zh-CN" sz="1800" b="0" i="0" kern="1200" baseline="0" smtClean="0">
                          <a:solidFill>
                            <a:schemeClr val="dk1"/>
                          </a:solidFill>
                          <a:effectLst/>
                          <a:latin typeface="+mn-lt"/>
                          <a:ea typeface="+mn-ea"/>
                          <a:cs typeface="+mn-cs"/>
                        </a:rPr>
                        <a:t>fisher.test()</a:t>
                      </a:r>
                      <a:r>
                        <a:rPr lang="zh-CN" altLang="en-US" sz="1800" b="0" i="0" kern="1200" baseline="0" smtClean="0">
                          <a:solidFill>
                            <a:schemeClr val="dk1"/>
                          </a:solidFill>
                          <a:effectLst/>
                          <a:latin typeface="+mn-lt"/>
                          <a:ea typeface="+mn-ea"/>
                          <a:cs typeface="+mn-cs"/>
                        </a:rPr>
                        <a:t>函数进行</a:t>
                      </a:r>
                      <a:r>
                        <a:rPr lang="en-US" altLang="zh-CN" sz="1800" b="0" i="0" kern="1200" baseline="0" smtClean="0">
                          <a:solidFill>
                            <a:schemeClr val="dk1"/>
                          </a:solidFill>
                          <a:effectLst/>
                          <a:latin typeface="+mn-lt"/>
                          <a:ea typeface="+mn-ea"/>
                          <a:cs typeface="+mn-cs"/>
                        </a:rPr>
                        <a:t>Fisher</a:t>
                      </a:r>
                      <a:r>
                        <a:rPr lang="zh-CN" altLang="en-US" sz="1800" b="0" i="0" kern="1200" baseline="0" smtClean="0">
                          <a:solidFill>
                            <a:schemeClr val="dk1"/>
                          </a:solidFill>
                          <a:effectLst/>
                          <a:latin typeface="+mn-lt"/>
                          <a:ea typeface="+mn-ea"/>
                          <a:cs typeface="+mn-cs"/>
                        </a:rPr>
                        <a:t>精确性检验</a:t>
                      </a:r>
                      <a:r>
                        <a:rPr lang="en-US" altLang="zh-CN" sz="1800" b="0" i="0" kern="1200" baseline="0" smtClean="0">
                          <a:solidFill>
                            <a:schemeClr val="dk1"/>
                          </a:solidFill>
                          <a:effectLst/>
                          <a:latin typeface="+mn-lt"/>
                          <a:ea typeface="+mn-ea"/>
                          <a:cs typeface="+mn-cs"/>
                        </a:rPr>
                        <a:t>.</a:t>
                      </a:r>
                      <a:r>
                        <a:rPr lang="zh-CN" altLang="en-US" sz="1800" b="0" i="0" kern="1200" baseline="0" smtClean="0">
                          <a:solidFill>
                            <a:schemeClr val="dk1"/>
                          </a:solidFill>
                          <a:effectLst/>
                          <a:latin typeface="+mn-lt"/>
                          <a:ea typeface="+mn-ea"/>
                          <a:cs typeface="+mn-cs"/>
                        </a:rPr>
                        <a:t>原假设是</a:t>
                      </a:r>
                      <a:r>
                        <a:rPr lang="en-US" altLang="zh-CN" sz="1800" b="0" i="0" kern="1200" baseline="0" smtClean="0">
                          <a:solidFill>
                            <a:schemeClr val="dk1"/>
                          </a:solidFill>
                          <a:effectLst/>
                          <a:latin typeface="+mn-lt"/>
                          <a:ea typeface="+mn-ea"/>
                          <a:cs typeface="+mn-cs"/>
                        </a:rPr>
                        <a:t>:</a:t>
                      </a:r>
                      <a:r>
                        <a:rPr lang="zh-CN" altLang="en-US" sz="1800" b="0" i="0" kern="1200" baseline="0" smtClean="0">
                          <a:solidFill>
                            <a:schemeClr val="dk1"/>
                          </a:solidFill>
                          <a:effectLst/>
                          <a:latin typeface="+mn-lt"/>
                          <a:ea typeface="+mn-ea"/>
                          <a:cs typeface="+mn-cs"/>
                        </a:rPr>
                        <a:t>边界固定的列联表中行和列是相互独立的</a:t>
                      </a:r>
                      <a:r>
                        <a:rPr lang="en-US" altLang="zh-CN" sz="1800" b="0" i="0" kern="1200" baseline="0" smtClean="0">
                          <a:solidFill>
                            <a:schemeClr val="dk1"/>
                          </a:solidFill>
                          <a:effectLst/>
                          <a:latin typeface="+mn-lt"/>
                          <a:ea typeface="+mn-ea"/>
                          <a:cs typeface="+mn-cs"/>
                        </a:rPr>
                        <a:t>.</a:t>
                      </a:r>
                      <a:r>
                        <a:rPr lang="zh-CN" altLang="en-US" sz="1800" b="0" i="0" kern="1200" baseline="0" smtClean="0">
                          <a:solidFill>
                            <a:schemeClr val="dk1"/>
                          </a:solidFill>
                          <a:effectLst/>
                          <a:latin typeface="+mn-lt"/>
                          <a:ea typeface="+mn-ea"/>
                          <a:cs typeface="+mn-cs"/>
                        </a:rPr>
                        <a:t>可以在任意行列数大于等于</a:t>
                      </a:r>
                      <a:r>
                        <a:rPr lang="en-US" altLang="zh-CN" sz="1800" b="0" i="0" kern="1200" baseline="0" smtClean="0">
                          <a:solidFill>
                            <a:schemeClr val="dk1"/>
                          </a:solidFill>
                          <a:effectLst/>
                          <a:latin typeface="+mn-lt"/>
                          <a:ea typeface="+mn-ea"/>
                          <a:cs typeface="+mn-cs"/>
                        </a:rPr>
                        <a:t>2</a:t>
                      </a:r>
                      <a:r>
                        <a:rPr lang="zh-CN" altLang="en-US" sz="1800" b="0" i="0" kern="1200" baseline="0" smtClean="0">
                          <a:solidFill>
                            <a:schemeClr val="dk1"/>
                          </a:solidFill>
                          <a:effectLst/>
                          <a:latin typeface="+mn-lt"/>
                          <a:ea typeface="+mn-ea"/>
                          <a:cs typeface="+mn-cs"/>
                        </a:rPr>
                        <a:t>的二维列联表上使用，但是不能用于</a:t>
                      </a:r>
                      <a:r>
                        <a:rPr lang="en-US" altLang="zh-CN" sz="1800" b="0" i="0" kern="1200" baseline="0" smtClean="0">
                          <a:solidFill>
                            <a:schemeClr val="dk1"/>
                          </a:solidFill>
                          <a:effectLst/>
                          <a:latin typeface="+mn-lt"/>
                          <a:ea typeface="+mn-ea"/>
                          <a:cs typeface="+mn-cs"/>
                        </a:rPr>
                        <a:t>2</a:t>
                      </a:r>
                      <a:r>
                        <a:rPr lang="zh-CN" altLang="en-US" sz="1800" b="0" i="0" kern="1200" baseline="0" smtClean="0">
                          <a:solidFill>
                            <a:schemeClr val="dk1"/>
                          </a:solidFill>
                          <a:effectLst/>
                          <a:latin typeface="+mn-lt"/>
                          <a:ea typeface="+mn-ea"/>
                          <a:cs typeface="+mn-cs"/>
                        </a:rPr>
                        <a:t>*</a:t>
                      </a:r>
                      <a:r>
                        <a:rPr lang="en-US" altLang="zh-CN" sz="1800" b="0" i="0" kern="1200" baseline="0" smtClean="0">
                          <a:solidFill>
                            <a:schemeClr val="dk1"/>
                          </a:solidFill>
                          <a:effectLst/>
                          <a:latin typeface="+mn-lt"/>
                          <a:ea typeface="+mn-ea"/>
                          <a:cs typeface="+mn-cs"/>
                        </a:rPr>
                        <a:t>2</a:t>
                      </a:r>
                      <a:r>
                        <a:rPr lang="zh-CN" altLang="en-US" sz="1800" b="0" i="0" kern="1200" baseline="0" smtClean="0">
                          <a:solidFill>
                            <a:schemeClr val="dk1"/>
                          </a:solidFill>
                          <a:effectLst/>
                          <a:latin typeface="+mn-lt"/>
                          <a:ea typeface="+mn-ea"/>
                          <a:cs typeface="+mn-cs"/>
                        </a:rPr>
                        <a:t>的列联表</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Cochran-Mantel-Haenszel</a:t>
                      </a:r>
                      <a:r>
                        <a:rPr lang="en-US" altLang="zh-CN" sz="1800" b="0" i="0" kern="1200" baseline="0" smtClean="0">
                          <a:solidFill>
                            <a:schemeClr val="dk1"/>
                          </a:solidFill>
                          <a:effectLst/>
                          <a:latin typeface="+mn-lt"/>
                          <a:ea typeface="+mn-ea"/>
                          <a:cs typeface="+mn-cs"/>
                        </a:rPr>
                        <a:t> </a:t>
                      </a:r>
                      <a:r>
                        <a:rPr lang="zh-CN" altLang="en-US" sz="1800" b="0" i="0" kern="1200" baseline="0" smtClean="0">
                          <a:solidFill>
                            <a:schemeClr val="dk1"/>
                          </a:solidFill>
                          <a:effectLst/>
                          <a:latin typeface="+mn-lt"/>
                          <a:ea typeface="+mn-ea"/>
                          <a:cs typeface="+mn-cs"/>
                        </a:rPr>
                        <a:t>检验</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Mantelhaen.test()</a:t>
                      </a:r>
                      <a:r>
                        <a:rPr lang="zh-CN" altLang="en-US" smtClean="0"/>
                        <a:t>函数可以用来进行</a:t>
                      </a:r>
                      <a:r>
                        <a:rPr lang="en-US" altLang="zh-CN" sz="1800" b="0" i="0" kern="1200" smtClean="0">
                          <a:solidFill>
                            <a:schemeClr val="dk1"/>
                          </a:solidFill>
                          <a:effectLst/>
                          <a:latin typeface="+mn-lt"/>
                          <a:ea typeface="+mn-ea"/>
                          <a:cs typeface="+mn-cs"/>
                        </a:rPr>
                        <a:t>Cochran-Mantel-Haenszel</a:t>
                      </a:r>
                      <a:r>
                        <a:rPr lang="zh-CN" altLang="en-US" sz="1800" b="0" i="0" kern="1200" smtClean="0">
                          <a:solidFill>
                            <a:schemeClr val="dk1"/>
                          </a:solidFill>
                          <a:effectLst/>
                          <a:latin typeface="+mn-lt"/>
                          <a:ea typeface="+mn-ea"/>
                          <a:cs typeface="+mn-cs"/>
                        </a:rPr>
                        <a:t>卡方检验</a:t>
                      </a:r>
                      <a:r>
                        <a:rPr lang="zh-CN" altLang="en-US" sz="1800" b="0" i="0" kern="1200" baseline="0" smtClean="0">
                          <a:solidFill>
                            <a:schemeClr val="dk1"/>
                          </a:solidFill>
                          <a:effectLst/>
                          <a:latin typeface="+mn-lt"/>
                          <a:ea typeface="+mn-ea"/>
                          <a:cs typeface="+mn-cs"/>
                        </a:rPr>
                        <a:t>。原假设是，</a:t>
                      </a:r>
                      <a:r>
                        <a:rPr lang="en-US" altLang="zh-CN" sz="1800" b="0" i="0" kern="1200" baseline="0" smtClean="0">
                          <a:solidFill>
                            <a:schemeClr val="dk1"/>
                          </a:solidFill>
                          <a:effectLst/>
                          <a:latin typeface="+mn-lt"/>
                          <a:ea typeface="+mn-ea"/>
                          <a:cs typeface="+mn-cs"/>
                        </a:rPr>
                        <a:t>2</a:t>
                      </a:r>
                      <a:r>
                        <a:rPr lang="zh-CN" altLang="en-US" sz="1800" b="0" i="0" kern="1200" baseline="0" smtClean="0">
                          <a:solidFill>
                            <a:schemeClr val="dk1"/>
                          </a:solidFill>
                          <a:effectLst/>
                          <a:latin typeface="+mn-lt"/>
                          <a:ea typeface="+mn-ea"/>
                          <a:cs typeface="+mn-cs"/>
                        </a:rPr>
                        <a:t>个名义变量在第</a:t>
                      </a:r>
                      <a:r>
                        <a:rPr lang="en-US" altLang="zh-CN" sz="1800" b="0" i="0" kern="1200" baseline="0" smtClean="0">
                          <a:solidFill>
                            <a:schemeClr val="dk1"/>
                          </a:solidFill>
                          <a:effectLst/>
                          <a:latin typeface="+mn-lt"/>
                          <a:ea typeface="+mn-ea"/>
                          <a:cs typeface="+mn-cs"/>
                        </a:rPr>
                        <a:t>3</a:t>
                      </a:r>
                      <a:r>
                        <a:rPr lang="zh-CN" altLang="en-US" sz="1800" b="0" i="0" kern="1200" baseline="0" smtClean="0">
                          <a:solidFill>
                            <a:schemeClr val="dk1"/>
                          </a:solidFill>
                          <a:effectLst/>
                          <a:latin typeface="+mn-lt"/>
                          <a:ea typeface="+mn-ea"/>
                          <a:cs typeface="+mn-cs"/>
                        </a:rPr>
                        <a:t>个变量的每一层中都是条件独立的。</a:t>
                      </a:r>
                      <a:endParaRPr lang="zh-CN" altLang="en-US" smtClean="0"/>
                    </a:p>
                    <a:p>
                      <a:endParaRPr lang="zh-CN" altLang="en-US"/>
                    </a:p>
                  </a:txBody>
                  <a:tcPr/>
                </a:tc>
              </a:tr>
            </a:tbl>
          </a:graphicData>
        </a:graphic>
      </p:graphicFrame>
    </p:spTree>
    <p:extLst>
      <p:ext uri="{BB962C8B-B14F-4D97-AF65-F5344CB8AC3E}">
        <p14:creationId xmlns:p14="http://schemas.microsoft.com/office/powerpoint/2010/main" val="4200947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7.2</a:t>
            </a:r>
            <a:r>
              <a:rPr lang="zh-CN" altLang="en-US" smtClean="0"/>
              <a:t>卡方独立性检验</a:t>
            </a:r>
            <a:endParaRPr lang="zh-CN" altLang="en-US"/>
          </a:p>
        </p:txBody>
      </p:sp>
      <p:sp>
        <p:nvSpPr>
          <p:cNvPr id="3" name="内容占位符 2"/>
          <p:cNvSpPr>
            <a:spLocks noGrp="1"/>
          </p:cNvSpPr>
          <p:nvPr>
            <p:ph idx="1"/>
          </p:nvPr>
        </p:nvSpPr>
        <p:spPr>
          <a:xfrm>
            <a:off x="457200" y="1340769"/>
            <a:ext cx="8218488" cy="1584175"/>
          </a:xfrm>
        </p:spPr>
        <p:txBody>
          <a:bodyPr/>
          <a:lstStyle/>
          <a:p>
            <a:r>
              <a:rPr lang="en-US" altLang="zh-CN" sz="2400">
                <a:solidFill>
                  <a:srgbClr val="FF0000"/>
                </a:solidFill>
              </a:rPr>
              <a:t>library</a:t>
            </a:r>
            <a:r>
              <a:rPr lang="en-US" altLang="zh-CN" sz="2400">
                <a:solidFill>
                  <a:schemeClr val="dk1"/>
                </a:solidFill>
              </a:rPr>
              <a:t>(vcd)</a:t>
            </a:r>
          </a:p>
          <a:p>
            <a:r>
              <a:rPr lang="en-US" altLang="zh-CN" sz="2400" smtClean="0">
                <a:solidFill>
                  <a:schemeClr val="dk1"/>
                </a:solidFill>
              </a:rPr>
              <a:t>result </a:t>
            </a:r>
            <a:r>
              <a:rPr lang="en-US" altLang="zh-CN" sz="2400">
                <a:solidFill>
                  <a:schemeClr val="dk1"/>
                </a:solidFill>
              </a:rPr>
              <a:t>&lt;- </a:t>
            </a:r>
            <a:r>
              <a:rPr lang="en-US" altLang="zh-CN" sz="2400">
                <a:solidFill>
                  <a:srgbClr val="FF0000"/>
                </a:solidFill>
              </a:rPr>
              <a:t>xtabs</a:t>
            </a:r>
            <a:r>
              <a:rPr lang="en-US" altLang="zh-CN" sz="2400">
                <a:solidFill>
                  <a:schemeClr val="dk1"/>
                </a:solidFill>
              </a:rPr>
              <a:t>(~Treatment+Improved,data=Arthritis)</a:t>
            </a:r>
          </a:p>
          <a:p>
            <a:r>
              <a:rPr lang="en-US" altLang="zh-CN" sz="2400" smtClean="0">
                <a:solidFill>
                  <a:srgbClr val="FF0000"/>
                </a:solidFill>
              </a:rPr>
              <a:t>chisq.test</a:t>
            </a:r>
            <a:r>
              <a:rPr lang="en-US" altLang="zh-CN" sz="2400" smtClean="0">
                <a:solidFill>
                  <a:schemeClr val="dk1"/>
                </a:solidFill>
              </a:rPr>
              <a:t>(result)</a:t>
            </a:r>
            <a:endParaRPr lang="zh-CN" altLang="en-US" sz="2400"/>
          </a:p>
          <a:p>
            <a:pPr indent="0"/>
            <a:endParaRPr lang="zh-CN"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1520" y="3501008"/>
            <a:ext cx="790593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462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7</a:t>
            </a:r>
            <a:r>
              <a:rPr lang="en-US" altLang="zh-CN"/>
              <a:t>.3Fisher</a:t>
            </a:r>
            <a:r>
              <a:rPr lang="zh-CN" altLang="en-US"/>
              <a:t>精确性检验</a:t>
            </a:r>
          </a:p>
        </p:txBody>
      </p:sp>
      <p:sp>
        <p:nvSpPr>
          <p:cNvPr id="3" name="内容占位符 2"/>
          <p:cNvSpPr>
            <a:spLocks noGrp="1"/>
          </p:cNvSpPr>
          <p:nvPr>
            <p:ph idx="1"/>
          </p:nvPr>
        </p:nvSpPr>
        <p:spPr>
          <a:xfrm>
            <a:off x="457200" y="1340769"/>
            <a:ext cx="8218488" cy="2664295"/>
          </a:xfrm>
        </p:spPr>
        <p:txBody>
          <a:bodyPr/>
          <a:lstStyle/>
          <a:p>
            <a:r>
              <a:rPr lang="zh-CN" altLang="en-US" sz="2400">
                <a:solidFill>
                  <a:schemeClr val="dk1"/>
                </a:solidFill>
              </a:rPr>
              <a:t>可以使用 </a:t>
            </a:r>
            <a:r>
              <a:rPr lang="en-US" altLang="zh-CN" sz="2400">
                <a:solidFill>
                  <a:schemeClr val="dk1"/>
                </a:solidFill>
              </a:rPr>
              <a:t>fisher.test()</a:t>
            </a:r>
            <a:r>
              <a:rPr lang="zh-CN" altLang="en-US" sz="2400">
                <a:solidFill>
                  <a:schemeClr val="dk1"/>
                </a:solidFill>
              </a:rPr>
              <a:t>函数进行</a:t>
            </a:r>
            <a:r>
              <a:rPr lang="en-US" altLang="zh-CN" sz="2400">
                <a:solidFill>
                  <a:schemeClr val="dk1"/>
                </a:solidFill>
              </a:rPr>
              <a:t>Fisher</a:t>
            </a:r>
            <a:r>
              <a:rPr lang="zh-CN" altLang="en-US" sz="2400">
                <a:solidFill>
                  <a:schemeClr val="dk1"/>
                </a:solidFill>
              </a:rPr>
              <a:t>精确性检验</a:t>
            </a:r>
            <a:r>
              <a:rPr lang="en-US" altLang="zh-CN" sz="2400">
                <a:solidFill>
                  <a:schemeClr val="dk1"/>
                </a:solidFill>
              </a:rPr>
              <a:t>.</a:t>
            </a:r>
            <a:r>
              <a:rPr lang="zh-CN" altLang="en-US" sz="2400">
                <a:solidFill>
                  <a:schemeClr val="dk1"/>
                </a:solidFill>
              </a:rPr>
              <a:t>原假设是</a:t>
            </a:r>
            <a:r>
              <a:rPr lang="en-US" altLang="zh-CN" sz="2400">
                <a:solidFill>
                  <a:schemeClr val="dk1"/>
                </a:solidFill>
              </a:rPr>
              <a:t>:</a:t>
            </a:r>
            <a:r>
              <a:rPr lang="zh-CN" altLang="en-US" sz="2400">
                <a:solidFill>
                  <a:schemeClr val="dk1"/>
                </a:solidFill>
              </a:rPr>
              <a:t>边界固定的列联表中行和列是相互独立的</a:t>
            </a:r>
            <a:r>
              <a:rPr lang="en-US" altLang="zh-CN" sz="2400">
                <a:solidFill>
                  <a:schemeClr val="dk1"/>
                </a:solidFill>
              </a:rPr>
              <a:t>.</a:t>
            </a:r>
            <a:r>
              <a:rPr lang="zh-CN" altLang="en-US" sz="2400">
                <a:solidFill>
                  <a:schemeClr val="dk1"/>
                </a:solidFill>
              </a:rPr>
              <a:t>可以在任意行列数大于等于</a:t>
            </a:r>
            <a:r>
              <a:rPr lang="en-US" altLang="zh-CN" sz="2400">
                <a:solidFill>
                  <a:schemeClr val="dk1"/>
                </a:solidFill>
              </a:rPr>
              <a:t>2</a:t>
            </a:r>
            <a:r>
              <a:rPr lang="zh-CN" altLang="en-US" sz="2400">
                <a:solidFill>
                  <a:schemeClr val="dk1"/>
                </a:solidFill>
              </a:rPr>
              <a:t>的二维列联表上使用，但是不能用于</a:t>
            </a:r>
            <a:r>
              <a:rPr lang="en-US" altLang="zh-CN" sz="2400">
                <a:solidFill>
                  <a:schemeClr val="dk1"/>
                </a:solidFill>
              </a:rPr>
              <a:t>2</a:t>
            </a:r>
            <a:r>
              <a:rPr lang="zh-CN" altLang="en-US" sz="2400">
                <a:solidFill>
                  <a:schemeClr val="dk1"/>
                </a:solidFill>
              </a:rPr>
              <a:t>*</a:t>
            </a:r>
            <a:r>
              <a:rPr lang="en-US" altLang="zh-CN" sz="2400">
                <a:solidFill>
                  <a:schemeClr val="dk1"/>
                </a:solidFill>
              </a:rPr>
              <a:t>2</a:t>
            </a:r>
            <a:r>
              <a:rPr lang="zh-CN" altLang="en-US" sz="2400">
                <a:solidFill>
                  <a:schemeClr val="dk1"/>
                </a:solidFill>
              </a:rPr>
              <a:t>的列联表</a:t>
            </a:r>
            <a:endParaRPr lang="zh-CN" altLang="en-US" sz="2400"/>
          </a:p>
          <a:p>
            <a:r>
              <a:rPr lang="en-US" altLang="zh-CN" sz="2400" smtClean="0">
                <a:solidFill>
                  <a:srgbClr val="FF0000"/>
                </a:solidFill>
              </a:rPr>
              <a:t>library</a:t>
            </a:r>
            <a:r>
              <a:rPr lang="en-US" altLang="zh-CN" sz="2400" smtClean="0">
                <a:solidFill>
                  <a:schemeClr val="dk1"/>
                </a:solidFill>
              </a:rPr>
              <a:t>(vcd</a:t>
            </a:r>
            <a:r>
              <a:rPr lang="en-US" altLang="zh-CN" sz="2400">
                <a:solidFill>
                  <a:schemeClr val="dk1"/>
                </a:solidFill>
              </a:rPr>
              <a:t>)</a:t>
            </a:r>
          </a:p>
          <a:p>
            <a:r>
              <a:rPr lang="en-US" altLang="zh-CN" sz="2400" smtClean="0">
                <a:solidFill>
                  <a:schemeClr val="dk1"/>
                </a:solidFill>
              </a:rPr>
              <a:t>result </a:t>
            </a:r>
            <a:r>
              <a:rPr lang="en-US" altLang="zh-CN" sz="2400">
                <a:solidFill>
                  <a:schemeClr val="dk1"/>
                </a:solidFill>
              </a:rPr>
              <a:t>&lt;- </a:t>
            </a:r>
            <a:r>
              <a:rPr lang="en-US" altLang="zh-CN" sz="2400">
                <a:solidFill>
                  <a:srgbClr val="FF0000"/>
                </a:solidFill>
              </a:rPr>
              <a:t>xtabs</a:t>
            </a:r>
            <a:r>
              <a:rPr lang="en-US" altLang="zh-CN" sz="2400">
                <a:solidFill>
                  <a:schemeClr val="dk1"/>
                </a:solidFill>
              </a:rPr>
              <a:t>(~Treatment+Improved,data=Arthritis)</a:t>
            </a:r>
          </a:p>
          <a:p>
            <a:r>
              <a:rPr lang="en-US" altLang="zh-CN" sz="2400" smtClean="0">
                <a:solidFill>
                  <a:srgbClr val="FF0000"/>
                </a:solidFill>
              </a:rPr>
              <a:t>fisher.test</a:t>
            </a:r>
            <a:r>
              <a:rPr lang="en-US" altLang="zh-CN" sz="2400" smtClean="0">
                <a:solidFill>
                  <a:schemeClr val="dk1"/>
                </a:solidFill>
              </a:rPr>
              <a:t>(result)</a:t>
            </a:r>
            <a:endParaRPr lang="zh-CN" altLang="en-US" sz="2400"/>
          </a:p>
          <a:p>
            <a:pPr indent="0"/>
            <a:endParaRPr lang="zh-CN" altLang="en-US" sz="2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43608" y="4039876"/>
            <a:ext cx="7228797" cy="216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770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2800" smtClean="0"/>
              <a:t>7.4Cochran-Mantel-Haenszel </a:t>
            </a:r>
            <a:r>
              <a:rPr lang="zh-CN" altLang="en-US" sz="2800"/>
              <a:t>检验</a:t>
            </a:r>
          </a:p>
        </p:txBody>
      </p:sp>
      <p:sp>
        <p:nvSpPr>
          <p:cNvPr id="3" name="内容占位符 2"/>
          <p:cNvSpPr>
            <a:spLocks noGrp="1"/>
          </p:cNvSpPr>
          <p:nvPr>
            <p:ph idx="1"/>
          </p:nvPr>
        </p:nvSpPr>
        <p:spPr>
          <a:xfrm>
            <a:off x="457200" y="1340769"/>
            <a:ext cx="8218488" cy="2880319"/>
          </a:xfrm>
        </p:spPr>
        <p:txBody>
          <a:bodyPr/>
          <a:lstStyle/>
          <a:p>
            <a:pPr indent="0" fontAlgn="auto">
              <a:spcAft>
                <a:spcPts val="0"/>
              </a:spcAft>
              <a:defRPr/>
            </a:pPr>
            <a:r>
              <a:rPr lang="en-US" altLang="zh-CN" sz="2400">
                <a:solidFill>
                  <a:schemeClr val="tx1"/>
                </a:solidFill>
              </a:rPr>
              <a:t>Mantelhaen.test()</a:t>
            </a:r>
            <a:r>
              <a:rPr lang="zh-CN" altLang="en-US" sz="2400">
                <a:solidFill>
                  <a:schemeClr val="tx1"/>
                </a:solidFill>
              </a:rPr>
              <a:t>函数可以用来进行</a:t>
            </a:r>
            <a:r>
              <a:rPr lang="en-US" altLang="zh-CN" sz="2400">
                <a:solidFill>
                  <a:schemeClr val="tx1"/>
                </a:solidFill>
              </a:rPr>
              <a:t>Cochran-Mantel-Haenszel</a:t>
            </a:r>
            <a:r>
              <a:rPr lang="zh-CN" altLang="en-US" sz="2400">
                <a:solidFill>
                  <a:schemeClr val="tx1"/>
                </a:solidFill>
              </a:rPr>
              <a:t>卡方检验。原假设是，</a:t>
            </a:r>
            <a:r>
              <a:rPr lang="en-US" altLang="zh-CN" sz="2400">
                <a:solidFill>
                  <a:schemeClr val="tx1"/>
                </a:solidFill>
              </a:rPr>
              <a:t>2</a:t>
            </a:r>
            <a:r>
              <a:rPr lang="zh-CN" altLang="en-US" sz="2400">
                <a:solidFill>
                  <a:schemeClr val="tx1"/>
                </a:solidFill>
              </a:rPr>
              <a:t>个名义变量在第</a:t>
            </a:r>
            <a:r>
              <a:rPr lang="en-US" altLang="zh-CN" sz="2400">
                <a:solidFill>
                  <a:schemeClr val="tx1"/>
                </a:solidFill>
              </a:rPr>
              <a:t>3</a:t>
            </a:r>
            <a:r>
              <a:rPr lang="zh-CN" altLang="en-US" sz="2400">
                <a:solidFill>
                  <a:schemeClr val="tx1"/>
                </a:solidFill>
              </a:rPr>
              <a:t>个变量的每一层中都是条件独立的</a:t>
            </a:r>
            <a:r>
              <a:rPr lang="zh-CN" altLang="en-US" sz="2400" smtClean="0">
                <a:solidFill>
                  <a:schemeClr val="tx1"/>
                </a:solidFill>
              </a:rPr>
              <a:t>。</a:t>
            </a:r>
            <a:endParaRPr lang="en-US" altLang="zh-CN" sz="2400" smtClean="0">
              <a:solidFill>
                <a:schemeClr val="tx1"/>
              </a:solidFill>
            </a:endParaRPr>
          </a:p>
          <a:p>
            <a:pPr indent="0" fontAlgn="auto">
              <a:spcAft>
                <a:spcPts val="0"/>
              </a:spcAft>
              <a:defRPr/>
            </a:pPr>
            <a:endParaRPr lang="en-US" altLang="zh-CN" sz="2400" smtClean="0">
              <a:solidFill>
                <a:schemeClr val="tx1"/>
              </a:solidFill>
            </a:endParaRPr>
          </a:p>
          <a:p>
            <a:r>
              <a:rPr lang="en-US" altLang="zh-CN" sz="2400" smtClean="0">
                <a:solidFill>
                  <a:srgbClr val="FF0000"/>
                </a:solidFill>
              </a:rPr>
              <a:t>library</a:t>
            </a:r>
            <a:r>
              <a:rPr lang="en-US" altLang="zh-CN" sz="2400" smtClean="0">
                <a:solidFill>
                  <a:schemeClr val="dk1"/>
                </a:solidFill>
              </a:rPr>
              <a:t>(vcd</a:t>
            </a:r>
            <a:r>
              <a:rPr lang="en-US" altLang="zh-CN" sz="2400">
                <a:solidFill>
                  <a:schemeClr val="dk1"/>
                </a:solidFill>
              </a:rPr>
              <a:t>)</a:t>
            </a:r>
          </a:p>
          <a:p>
            <a:r>
              <a:rPr lang="en-US" altLang="zh-CN" sz="2000" smtClean="0">
                <a:solidFill>
                  <a:schemeClr val="dk1"/>
                </a:solidFill>
              </a:rPr>
              <a:t>result1 </a:t>
            </a:r>
            <a:r>
              <a:rPr lang="en-US" altLang="zh-CN" sz="2000">
                <a:solidFill>
                  <a:schemeClr val="dk1"/>
                </a:solidFill>
              </a:rPr>
              <a:t>&lt;- </a:t>
            </a:r>
            <a:r>
              <a:rPr lang="en-US" altLang="zh-CN" sz="2000">
                <a:solidFill>
                  <a:srgbClr val="FF0000"/>
                </a:solidFill>
              </a:rPr>
              <a:t>xtabs</a:t>
            </a:r>
            <a:r>
              <a:rPr lang="en-US" altLang="zh-CN" sz="2000">
                <a:solidFill>
                  <a:schemeClr val="dk1"/>
                </a:solidFill>
              </a:rPr>
              <a:t>(~</a:t>
            </a:r>
            <a:r>
              <a:rPr lang="en-US" altLang="zh-CN" sz="2000" smtClean="0">
                <a:solidFill>
                  <a:schemeClr val="dk1"/>
                </a:solidFill>
              </a:rPr>
              <a:t>Treatment+Improved+Sex,data=Arthritis</a:t>
            </a:r>
            <a:r>
              <a:rPr lang="en-US" altLang="zh-CN" sz="2000">
                <a:solidFill>
                  <a:schemeClr val="dk1"/>
                </a:solidFill>
              </a:rPr>
              <a:t>)</a:t>
            </a:r>
          </a:p>
          <a:p>
            <a:r>
              <a:rPr lang="en-US" altLang="zh-CN" sz="2400">
                <a:solidFill>
                  <a:srgbClr val="FF0000"/>
                </a:solidFill>
              </a:rPr>
              <a:t>mantelhaen.test(</a:t>
            </a:r>
            <a:r>
              <a:rPr lang="en-US" altLang="zh-CN" sz="2400">
                <a:solidFill>
                  <a:schemeClr val="tx1"/>
                </a:solidFill>
              </a:rPr>
              <a:t>result1</a:t>
            </a:r>
            <a:r>
              <a:rPr lang="en-US" altLang="zh-CN" sz="2400">
                <a:solidFill>
                  <a:srgbClr val="FF0000"/>
                </a:solidFill>
              </a:rPr>
              <a:t>)</a:t>
            </a:r>
            <a:endParaRPr lang="zh-CN" altLang="en-US" sz="24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6801" y="4509120"/>
            <a:ext cx="876501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8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8.1</a:t>
            </a:r>
            <a:r>
              <a:rPr lang="zh-CN" altLang="en-US" smtClean="0"/>
              <a:t>相关性</a:t>
            </a:r>
            <a:endParaRPr lang="zh-CN" altLang="en-US"/>
          </a:p>
        </p:txBody>
      </p:sp>
      <p:sp>
        <p:nvSpPr>
          <p:cNvPr id="3" name="内容占位符 2"/>
          <p:cNvSpPr>
            <a:spLocks noGrp="1"/>
          </p:cNvSpPr>
          <p:nvPr>
            <p:ph idx="1"/>
          </p:nvPr>
        </p:nvSpPr>
        <p:spPr>
          <a:xfrm>
            <a:off x="457200" y="1340769"/>
            <a:ext cx="8218488" cy="864095"/>
          </a:xfrm>
        </p:spPr>
        <p:txBody>
          <a:bodyPr/>
          <a:lstStyle/>
          <a:p>
            <a:pPr indent="0"/>
            <a:r>
              <a:rPr lang="zh-CN" altLang="en-US" sz="2400" smtClean="0"/>
              <a:t>相关系数可以用来描述定量变量之间的关系。本节介绍</a:t>
            </a:r>
            <a:r>
              <a:rPr lang="en-US" altLang="zh-CN" sz="2400" smtClean="0"/>
              <a:t>2</a:t>
            </a:r>
            <a:r>
              <a:rPr lang="zh-CN" altLang="en-US" sz="2400" smtClean="0"/>
              <a:t>个相关系数</a:t>
            </a:r>
            <a:r>
              <a:rPr lang="en-US" altLang="zh-CN" sz="2400" smtClean="0"/>
              <a:t>,Pearson</a:t>
            </a:r>
            <a:r>
              <a:rPr lang="zh-CN" altLang="en-US" sz="2400" smtClean="0"/>
              <a:t>相关系数和</a:t>
            </a:r>
            <a:r>
              <a:rPr lang="en-US" altLang="zh-CN" sz="2400" smtClean="0"/>
              <a:t>Spearman</a:t>
            </a:r>
            <a:r>
              <a:rPr lang="zh-CN" altLang="en-US" sz="2400" smtClean="0"/>
              <a:t>相关系数</a:t>
            </a:r>
            <a:endParaRPr lang="en-US" altLang="zh-CN" sz="2400" smtClean="0"/>
          </a:p>
          <a:p>
            <a:pPr indent="0"/>
            <a:endParaRPr lang="zh-CN" altLang="en-US" sz="2400"/>
          </a:p>
        </p:txBody>
      </p:sp>
      <p:graphicFrame>
        <p:nvGraphicFramePr>
          <p:cNvPr id="2" name="表格 1"/>
          <p:cNvGraphicFramePr>
            <a:graphicFrameLocks noGrp="1"/>
          </p:cNvGraphicFramePr>
          <p:nvPr>
            <p:extLst>
              <p:ext uri="{D42A27DB-BD31-4B8C-83A1-F6EECF244321}">
                <p14:modId xmlns:p14="http://schemas.microsoft.com/office/powerpoint/2010/main" val="885240488"/>
              </p:ext>
            </p:extLst>
          </p:nvPr>
        </p:nvGraphicFramePr>
        <p:xfrm>
          <a:off x="467544" y="2276872"/>
          <a:ext cx="8064896" cy="401478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smtClean="0">
                          <a:solidFill>
                            <a:schemeClr val="lt1"/>
                          </a:solidFill>
                          <a:effectLst/>
                          <a:latin typeface="+mn-lt"/>
                          <a:ea typeface="+mn-ea"/>
                          <a:cs typeface="+mn-cs"/>
                        </a:rPr>
                        <a:t>系数名称</a:t>
                      </a:r>
                      <a:endParaRPr lang="zh-CN" altLang="en-US"/>
                    </a:p>
                  </a:txBody>
                  <a:tcPr/>
                </a:tc>
                <a:tc>
                  <a:txBody>
                    <a:bodyPr/>
                    <a:lstStyle/>
                    <a:p>
                      <a:r>
                        <a:rPr lang="zh-CN" altLang="en-US" sz="1800" b="1" i="0" kern="1200" smtClean="0">
                          <a:solidFill>
                            <a:schemeClr val="lt1"/>
                          </a:solidFill>
                          <a:effectLst/>
                          <a:latin typeface="+mn-lt"/>
                          <a:ea typeface="+mn-ea"/>
                          <a:cs typeface="+mn-cs"/>
                        </a:rPr>
                        <a:t>描述</a:t>
                      </a:r>
                      <a:endParaRPr lang="zh-CN" altLang="en-US"/>
                    </a:p>
                  </a:txBody>
                  <a:tcPr/>
                </a:tc>
              </a:tr>
              <a:tr h="540060">
                <a:tc>
                  <a:txBody>
                    <a:bodyPr/>
                    <a:lstStyle/>
                    <a:p>
                      <a:r>
                        <a:rPr lang="en-US" altLang="zh-CN" sz="1800" smtClean="0"/>
                        <a:t>Pearson</a:t>
                      </a:r>
                      <a:r>
                        <a:rPr lang="zh-CN" altLang="en-US" sz="1800" smtClean="0"/>
                        <a:t>相关系数</a:t>
                      </a:r>
                      <a:endParaRPr lang="zh-CN" altLang="en-US"/>
                    </a:p>
                  </a:txBody>
                  <a:tcPr/>
                </a:tc>
                <a:tc>
                  <a:txBody>
                    <a:bodyPr/>
                    <a:lstStyle/>
                    <a:p>
                      <a:r>
                        <a:rPr lang="zh-CN" altLang="en-US" sz="1800" b="0" i="0" kern="1200" smtClean="0">
                          <a:solidFill>
                            <a:schemeClr val="dk1"/>
                          </a:solidFill>
                          <a:effectLst/>
                          <a:latin typeface="+mn-lt"/>
                          <a:ea typeface="+mn-ea"/>
                          <a:cs typeface="+mn-cs"/>
                        </a:rPr>
                        <a:t>当两个连续变量在散点图上的散点呈现直线趋势时，就可以认为二者存在直线相关趋势，也称为简单相关趋势。</a:t>
                      </a:r>
                      <a:r>
                        <a:rPr lang="en-US" altLang="zh-CN" sz="1800" b="0" i="0" kern="1200" smtClean="0">
                          <a:solidFill>
                            <a:schemeClr val="dk1"/>
                          </a:solidFill>
                          <a:effectLst/>
                          <a:latin typeface="+mn-lt"/>
                          <a:ea typeface="+mn-ea"/>
                          <a:cs typeface="+mn-cs"/>
                        </a:rPr>
                        <a:t>Pearson</a:t>
                      </a:r>
                      <a:r>
                        <a:rPr lang="zh-CN" altLang="en-US" sz="1800" b="0" i="0" kern="1200" smtClean="0">
                          <a:solidFill>
                            <a:schemeClr val="dk1"/>
                          </a:solidFill>
                          <a:effectLst/>
                          <a:latin typeface="+mn-lt"/>
                          <a:ea typeface="+mn-ea"/>
                          <a:cs typeface="+mn-cs"/>
                        </a:rPr>
                        <a:t>相关系数，也称乘积相关系数，就是人们定量描述线性相关程度好坏的一个常用指标。计量资料属于正态分布随机变量资料时，用</a:t>
                      </a:r>
                      <a:r>
                        <a:rPr lang="en-US" altLang="zh-CN" sz="1800" b="0" i="0" kern="1200" smtClean="0">
                          <a:solidFill>
                            <a:schemeClr val="dk1"/>
                          </a:solidFill>
                          <a:effectLst/>
                          <a:latin typeface="+mn-lt"/>
                          <a:ea typeface="+mn-ea"/>
                          <a:cs typeface="+mn-cs"/>
                        </a:rPr>
                        <a:t>Pearson</a:t>
                      </a:r>
                      <a:r>
                        <a:rPr lang="zh-CN" altLang="en-US" sz="1800" b="0" i="0" kern="1200" smtClean="0">
                          <a:solidFill>
                            <a:schemeClr val="dk1"/>
                          </a:solidFill>
                          <a:effectLst/>
                          <a:latin typeface="+mn-lt"/>
                          <a:ea typeface="+mn-ea"/>
                          <a:cs typeface="+mn-cs"/>
                        </a:rPr>
                        <a:t>做相关。</a:t>
                      </a:r>
                      <a:endParaRPr lang="zh-CN" altLang="en-US" b="0"/>
                    </a:p>
                  </a:txBody>
                  <a:tcPr/>
                </a:tc>
              </a:tr>
              <a:tr h="540060">
                <a:tc>
                  <a:txBody>
                    <a:bodyPr/>
                    <a:lstStyle/>
                    <a:p>
                      <a:r>
                        <a:rPr lang="en-US" altLang="zh-CN" sz="1800" smtClean="0"/>
                        <a:t>Spearman</a:t>
                      </a:r>
                      <a:r>
                        <a:rPr lang="zh-CN" altLang="en-US" sz="1800" smtClean="0"/>
                        <a:t>相关系数</a:t>
                      </a:r>
                      <a:endParaRPr lang="zh-CN" altLang="en-US"/>
                    </a:p>
                  </a:txBody>
                  <a:tcPr/>
                </a:tc>
                <a:tc>
                  <a:txBody>
                    <a:bodyPr/>
                    <a:lstStyle/>
                    <a:p>
                      <a:r>
                        <a:rPr lang="en-US" altLang="zh-CN" smtClean="0"/>
                        <a:t>Spearman</a:t>
                      </a:r>
                      <a:r>
                        <a:rPr lang="zh-CN" altLang="en-US" smtClean="0"/>
                        <a:t>相关系数又称为秩相关系数，对原始变量的分布不做要求，属于非参数统计方法。因此它的适用范围比</a:t>
                      </a:r>
                      <a:r>
                        <a:rPr lang="en-US" altLang="zh-CN" smtClean="0"/>
                        <a:t>Pearson</a:t>
                      </a:r>
                      <a:r>
                        <a:rPr lang="zh-CN" altLang="en-US" smtClean="0"/>
                        <a:t>相关系数要广的多。</a:t>
                      </a:r>
                      <a:r>
                        <a:rPr lang="zh-CN" altLang="en-US" sz="1800" b="0" i="0" kern="1200" smtClean="0">
                          <a:solidFill>
                            <a:schemeClr val="dk1"/>
                          </a:solidFill>
                          <a:effectLst/>
                          <a:latin typeface="+mn-lt"/>
                          <a:ea typeface="+mn-ea"/>
                          <a:cs typeface="+mn-cs"/>
                        </a:rPr>
                        <a:t>所谓有序的等级资料的相关性</a:t>
                      </a:r>
                      <a:r>
                        <a:rPr lang="en-US" altLang="zh-CN" sz="1800" b="0" i="0" kern="1200" smtClean="0">
                          <a:solidFill>
                            <a:schemeClr val="dk1"/>
                          </a:solidFill>
                          <a:effectLst/>
                          <a:latin typeface="+mn-lt"/>
                          <a:ea typeface="+mn-ea"/>
                          <a:cs typeface="+mn-cs"/>
                        </a:rPr>
                        <a:t>/</a:t>
                      </a:r>
                      <a:r>
                        <a:rPr lang="zh-CN" altLang="en-US" sz="1800" b="0" i="0" kern="1200" smtClean="0">
                          <a:solidFill>
                            <a:schemeClr val="dk1"/>
                          </a:solidFill>
                          <a:effectLst/>
                          <a:latin typeface="+mn-lt"/>
                          <a:ea typeface="+mn-ea"/>
                          <a:cs typeface="+mn-cs"/>
                        </a:rPr>
                        <a:t>一致性高，就是指行变量等级高的列变量等级也高，反之亦然。如果行变量等级高而列变量等级低，则被称为不一致。</a:t>
                      </a:r>
                      <a:endParaRPr lang="zh-CN" altLang="en-US"/>
                    </a:p>
                  </a:txBody>
                  <a:tcPr/>
                </a:tc>
              </a:tr>
            </a:tbl>
          </a:graphicData>
        </a:graphic>
      </p:graphicFrame>
    </p:spTree>
    <p:extLst>
      <p:ext uri="{BB962C8B-B14F-4D97-AF65-F5344CB8AC3E}">
        <p14:creationId xmlns:p14="http://schemas.microsoft.com/office/powerpoint/2010/main" val="2304234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8.2</a:t>
            </a:r>
            <a:r>
              <a:rPr lang="zh-CN" altLang="en-US" smtClean="0"/>
              <a:t>数据说明</a:t>
            </a:r>
            <a:endParaRPr lang="zh-CN" altLang="en-US"/>
          </a:p>
        </p:txBody>
      </p:sp>
      <p:sp>
        <p:nvSpPr>
          <p:cNvPr id="6" name="TextBox 5"/>
          <p:cNvSpPr txBox="1"/>
          <p:nvPr/>
        </p:nvSpPr>
        <p:spPr>
          <a:xfrm>
            <a:off x="251520" y="1340768"/>
            <a:ext cx="8568952" cy="991041"/>
          </a:xfrm>
          <a:prstGeom prst="rect">
            <a:avLst/>
          </a:prstGeom>
          <a:noFill/>
        </p:spPr>
        <p:txBody>
          <a:bodyPr wrap="square" rtlCol="0">
            <a:spAutoFit/>
          </a:bodyPr>
          <a:lstStyle/>
          <a:p>
            <a:pPr indent="0">
              <a:lnSpc>
                <a:spcPct val="110000"/>
              </a:lnSpc>
            </a:pPr>
            <a:r>
              <a:rPr lang="zh-CN" altLang="en-US" sz="2400" smtClean="0">
                <a:solidFill>
                  <a:srgbClr val="3399FF"/>
                </a:solidFill>
                <a:latin typeface="微软雅黑" pitchFamily="34" charset="-122"/>
                <a:ea typeface="微软雅黑" pitchFamily="34" charset="-122"/>
              </a:rPr>
              <a:t>数据说明：</a:t>
            </a:r>
            <a:endParaRPr lang="en-US" altLang="zh-CN" sz="2400" smtClean="0">
              <a:solidFill>
                <a:srgbClr val="3399FF"/>
              </a:solidFill>
              <a:latin typeface="微软雅黑" pitchFamily="34" charset="-122"/>
              <a:ea typeface="微软雅黑" pitchFamily="34" charset="-122"/>
            </a:endParaRPr>
          </a:p>
          <a:p>
            <a:r>
              <a:rPr lang="zh-CN" altLang="en-US" sz="1600" smtClean="0"/>
              <a:t>提供了美国</a:t>
            </a:r>
            <a:r>
              <a:rPr lang="en-US" altLang="zh-CN" sz="1600" smtClean="0"/>
              <a:t>50</a:t>
            </a:r>
            <a:r>
              <a:rPr lang="zh-CN" altLang="en-US" sz="1600" smtClean="0"/>
              <a:t>个州在</a:t>
            </a:r>
            <a:r>
              <a:rPr lang="en-US" altLang="zh-CN" sz="1600" smtClean="0"/>
              <a:t>1977</a:t>
            </a:r>
            <a:r>
              <a:rPr lang="zh-CN" altLang="en-US" sz="1600" smtClean="0"/>
              <a:t>年的人口，收入，文盲率，预期寿命，谋杀率和高中生毕业率等数据。</a:t>
            </a:r>
            <a:endParaRPr lang="en-US" altLang="zh-CN" sz="1600"/>
          </a:p>
        </p:txBody>
      </p:sp>
      <p:sp>
        <p:nvSpPr>
          <p:cNvPr id="9" name="TextBox 8"/>
          <p:cNvSpPr txBox="1"/>
          <p:nvPr/>
        </p:nvSpPr>
        <p:spPr>
          <a:xfrm>
            <a:off x="395536" y="2375212"/>
            <a:ext cx="3507066" cy="646331"/>
          </a:xfrm>
          <a:prstGeom prst="rect">
            <a:avLst/>
          </a:prstGeom>
          <a:noFill/>
        </p:spPr>
        <p:txBody>
          <a:bodyPr wrap="square" rtlCol="0">
            <a:spAutoFit/>
          </a:bodyPr>
          <a:lstStyle/>
          <a:p>
            <a:pPr>
              <a:lnSpc>
                <a:spcPct val="150000"/>
              </a:lnSpc>
            </a:pPr>
            <a:r>
              <a:rPr lang="en-US" altLang="zh-CN" sz="2400">
                <a:solidFill>
                  <a:srgbClr val="FF0000"/>
                </a:solidFill>
                <a:latin typeface="微软雅黑" pitchFamily="34" charset="-122"/>
                <a:ea typeface="微软雅黑" pitchFamily="34" charset="-122"/>
              </a:rPr>
              <a:t>help</a:t>
            </a:r>
            <a:r>
              <a:rPr lang="en-US" altLang="zh-CN" sz="2400">
                <a:latin typeface="微软雅黑" pitchFamily="34" charset="-122"/>
                <a:ea typeface="微软雅黑" pitchFamily="34" charset="-122"/>
              </a:rPr>
              <a:t>("state.x77")</a:t>
            </a:r>
            <a:endParaRPr lang="zh-CN" altLang="en-US" sz="240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9755" y="3717032"/>
            <a:ext cx="8892481" cy="174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71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8.3</a:t>
            </a:r>
            <a:r>
              <a:rPr lang="zh-CN" altLang="en-US" smtClean="0"/>
              <a:t>相关系数的计算</a:t>
            </a:r>
            <a:endParaRPr lang="zh-CN" altLang="en-US"/>
          </a:p>
        </p:txBody>
      </p:sp>
      <p:sp>
        <p:nvSpPr>
          <p:cNvPr id="3" name="内容占位符 2"/>
          <p:cNvSpPr>
            <a:spLocks noGrp="1"/>
          </p:cNvSpPr>
          <p:nvPr>
            <p:ph idx="1"/>
          </p:nvPr>
        </p:nvSpPr>
        <p:spPr>
          <a:xfrm>
            <a:off x="323528" y="1520788"/>
            <a:ext cx="7859216" cy="1080119"/>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可以用</a:t>
            </a:r>
            <a:r>
              <a:rPr lang="en-US" altLang="zh-CN" sz="2400" smtClean="0">
                <a:solidFill>
                  <a:srgbClr val="3399FF"/>
                </a:solidFill>
              </a:rPr>
              <a:t>cor()</a:t>
            </a:r>
            <a:r>
              <a:rPr lang="zh-CN" altLang="en-US" sz="2400" smtClean="0">
                <a:solidFill>
                  <a:srgbClr val="3399FF"/>
                </a:solidFill>
              </a:rPr>
              <a:t>函数来计算相关系数</a:t>
            </a:r>
            <a:r>
              <a:rPr lang="en-US" altLang="zh-CN" sz="2400" smtClean="0">
                <a:solidFill>
                  <a:srgbClr val="3399FF"/>
                </a:solidFill>
              </a:rPr>
              <a:t>; </a:t>
            </a:r>
            <a:endParaRPr lang="en-US" altLang="zh-CN" sz="2400">
              <a:solidFill>
                <a:srgbClr val="3399FF"/>
              </a:solidFill>
            </a:endParaRPr>
          </a:p>
          <a:p>
            <a:pPr indent="0">
              <a:lnSpc>
                <a:spcPct val="110000"/>
              </a:lnSpc>
            </a:pPr>
            <a:r>
              <a:rPr lang="en-US" altLang="zh-CN" sz="2400" b="1" smtClean="0">
                <a:solidFill>
                  <a:srgbClr val="FF0000"/>
                </a:solidFill>
              </a:rPr>
              <a:t>cor(x,use=,method=) </a:t>
            </a:r>
            <a:endParaRPr lang="en-US" altLang="zh-CN" sz="2400" b="1">
              <a:solidFill>
                <a:srgbClr val="FF0000"/>
              </a:solidFill>
            </a:endParaRPr>
          </a:p>
        </p:txBody>
      </p:sp>
      <p:sp>
        <p:nvSpPr>
          <p:cNvPr id="2" name="矩形 1"/>
          <p:cNvSpPr/>
          <p:nvPr/>
        </p:nvSpPr>
        <p:spPr>
          <a:xfrm>
            <a:off x="323528" y="2992010"/>
            <a:ext cx="8496944" cy="3323987"/>
          </a:xfrm>
          <a:prstGeom prst="rect">
            <a:avLst/>
          </a:prstGeom>
        </p:spPr>
        <p:txBody>
          <a:bodyPr wrap="square">
            <a:spAutoFit/>
          </a:bodyPr>
          <a:lstStyle/>
          <a:p>
            <a:pPr>
              <a:lnSpc>
                <a:spcPct val="150000"/>
              </a:lnSpc>
            </a:pPr>
            <a:r>
              <a:rPr lang="en-US" altLang="zh-CN" sz="2000" smtClean="0">
                <a:solidFill>
                  <a:srgbClr val="3399FF"/>
                </a:solidFill>
              </a:rPr>
              <a:t>#</a:t>
            </a:r>
            <a:r>
              <a:rPr lang="zh-CN" altLang="en-US" sz="2000" smtClean="0">
                <a:solidFill>
                  <a:srgbClr val="3399FF"/>
                </a:solidFill>
              </a:rPr>
              <a:t>练习代码</a:t>
            </a:r>
            <a:endParaRPr lang="en-US" altLang="zh-CN" sz="2000" smtClean="0"/>
          </a:p>
          <a:p>
            <a:pPr>
              <a:lnSpc>
                <a:spcPct val="150000"/>
              </a:lnSpc>
            </a:pPr>
            <a:r>
              <a:rPr lang="en-US" altLang="zh-CN" sz="2000" smtClean="0"/>
              <a:t>newdata &lt;- state.x77[,1:6]</a:t>
            </a:r>
          </a:p>
          <a:p>
            <a:pPr>
              <a:lnSpc>
                <a:spcPct val="150000"/>
              </a:lnSpc>
            </a:pPr>
            <a:r>
              <a:rPr lang="en-US" altLang="zh-CN" sz="2000" smtClean="0">
                <a:solidFill>
                  <a:srgbClr val="FF0000"/>
                </a:solidFill>
              </a:rPr>
              <a:t>cor</a:t>
            </a:r>
            <a:r>
              <a:rPr lang="en-US" altLang="zh-CN" sz="2000" smtClean="0"/>
              <a:t>(newdata) </a:t>
            </a:r>
            <a:r>
              <a:rPr lang="en-US" altLang="zh-CN" sz="2000" smtClean="0">
                <a:solidFill>
                  <a:srgbClr val="3399FF"/>
                </a:solidFill>
              </a:rPr>
              <a:t>#</a:t>
            </a:r>
            <a:r>
              <a:rPr lang="zh-CN" altLang="en-US" sz="2000" smtClean="0">
                <a:solidFill>
                  <a:srgbClr val="3399FF"/>
                </a:solidFill>
              </a:rPr>
              <a:t>计算</a:t>
            </a:r>
            <a:r>
              <a:rPr lang="en-US" altLang="zh-CN" sz="2000" smtClean="0">
                <a:solidFill>
                  <a:srgbClr val="3399FF"/>
                </a:solidFill>
              </a:rPr>
              <a:t>pearson</a:t>
            </a:r>
            <a:r>
              <a:rPr lang="zh-CN" altLang="en-US" sz="2000" smtClean="0">
                <a:solidFill>
                  <a:srgbClr val="3399FF"/>
                </a:solidFill>
              </a:rPr>
              <a:t>相关系数矩阵</a:t>
            </a:r>
            <a:endParaRPr lang="en-US" altLang="zh-CN" sz="2000" smtClean="0">
              <a:solidFill>
                <a:srgbClr val="3399FF"/>
              </a:solidFill>
            </a:endParaRPr>
          </a:p>
          <a:p>
            <a:pPr>
              <a:lnSpc>
                <a:spcPct val="150000"/>
              </a:lnSpc>
            </a:pPr>
            <a:r>
              <a:rPr lang="en-US" altLang="zh-CN" sz="2000" smtClean="0">
                <a:solidFill>
                  <a:srgbClr val="FF0000"/>
                </a:solidFill>
              </a:rPr>
              <a:t>cor</a:t>
            </a:r>
            <a:r>
              <a:rPr lang="en-US" altLang="zh-CN" sz="2000" smtClean="0"/>
              <a:t>(newdata,method = "spearman")  </a:t>
            </a:r>
            <a:r>
              <a:rPr lang="en-US" altLang="zh-CN" sz="2000" smtClean="0">
                <a:solidFill>
                  <a:srgbClr val="3399FF"/>
                </a:solidFill>
              </a:rPr>
              <a:t>#</a:t>
            </a:r>
            <a:r>
              <a:rPr lang="zh-CN" altLang="en-US" sz="2000" smtClean="0">
                <a:solidFill>
                  <a:srgbClr val="3399FF"/>
                </a:solidFill>
              </a:rPr>
              <a:t>计算</a:t>
            </a:r>
            <a:r>
              <a:rPr lang="en-US" altLang="zh-CN" sz="2000" smtClean="0">
                <a:solidFill>
                  <a:srgbClr val="3399FF"/>
                </a:solidFill>
              </a:rPr>
              <a:t>spearman</a:t>
            </a:r>
            <a:r>
              <a:rPr lang="zh-CN" altLang="en-US" sz="2000" smtClean="0">
                <a:solidFill>
                  <a:srgbClr val="3399FF"/>
                </a:solidFill>
              </a:rPr>
              <a:t>相关系数矩阵</a:t>
            </a:r>
            <a:endParaRPr lang="en-US" altLang="zh-CN" sz="2000" smtClean="0">
              <a:solidFill>
                <a:srgbClr val="3399FF"/>
              </a:solidFill>
            </a:endParaRPr>
          </a:p>
          <a:p>
            <a:pPr>
              <a:lnSpc>
                <a:spcPct val="150000"/>
              </a:lnSpc>
            </a:pPr>
            <a:r>
              <a:rPr lang="en-US" altLang="zh-CN" sz="2000" smtClean="0"/>
              <a:t>x &lt;- newdata[,“Income"] </a:t>
            </a:r>
          </a:p>
          <a:p>
            <a:pPr>
              <a:lnSpc>
                <a:spcPct val="150000"/>
              </a:lnSpc>
            </a:pPr>
            <a:r>
              <a:rPr lang="en-US" altLang="zh-CN" sz="2000" smtClean="0"/>
              <a:t>y &lt;- newdata[,c(“Life Exp",“Murder")]</a:t>
            </a:r>
          </a:p>
          <a:p>
            <a:pPr>
              <a:lnSpc>
                <a:spcPct val="150000"/>
              </a:lnSpc>
            </a:pPr>
            <a:r>
              <a:rPr lang="en-US" altLang="zh-CN" sz="2000" smtClean="0">
                <a:solidFill>
                  <a:srgbClr val="FF0000"/>
                </a:solidFill>
              </a:rPr>
              <a:t>cor</a:t>
            </a:r>
            <a:r>
              <a:rPr lang="en-US" altLang="zh-CN" sz="2000" smtClean="0">
                <a:solidFill>
                  <a:schemeClr val="dk1"/>
                </a:solidFill>
              </a:rPr>
              <a:t>(x,y)</a:t>
            </a:r>
            <a:endParaRPr lang="en-US" altLang="zh-CN" sz="2000">
              <a:solidFill>
                <a:schemeClr val="dk1"/>
              </a:solidFill>
            </a:endParaRPr>
          </a:p>
        </p:txBody>
      </p:sp>
      <p:sp>
        <p:nvSpPr>
          <p:cNvPr id="4" name="TextBox 3"/>
          <p:cNvSpPr txBox="1"/>
          <p:nvPr/>
        </p:nvSpPr>
        <p:spPr>
          <a:xfrm>
            <a:off x="5292080" y="1448543"/>
            <a:ext cx="3708920" cy="3077766"/>
          </a:xfrm>
          <a:prstGeom prst="rect">
            <a:avLst/>
          </a:prstGeom>
          <a:noFill/>
        </p:spPr>
        <p:txBody>
          <a:bodyPr wrap="square" rtlCol="0">
            <a:spAutoFit/>
          </a:bodyPr>
          <a:lstStyle/>
          <a:p>
            <a:pPr indent="0">
              <a:lnSpc>
                <a:spcPct val="110000"/>
              </a:lnSpc>
            </a:pPr>
            <a:r>
              <a:rPr lang="en-US" altLang="zh-CN" sz="1600">
                <a:solidFill>
                  <a:srgbClr val="00B050"/>
                </a:solidFill>
              </a:rPr>
              <a:t>x: </a:t>
            </a:r>
            <a:r>
              <a:rPr lang="zh-CN" altLang="en-US" sz="1600">
                <a:solidFill>
                  <a:srgbClr val="00B050"/>
                </a:solidFill>
              </a:rPr>
              <a:t>数据</a:t>
            </a:r>
            <a:endParaRPr lang="en-US" altLang="zh-CN" sz="1600">
              <a:solidFill>
                <a:srgbClr val="00B050"/>
              </a:solidFill>
            </a:endParaRPr>
          </a:p>
          <a:p>
            <a:pPr indent="0">
              <a:lnSpc>
                <a:spcPct val="110000"/>
              </a:lnSpc>
            </a:pPr>
            <a:r>
              <a:rPr lang="en-US" altLang="zh-CN" sz="1600">
                <a:solidFill>
                  <a:srgbClr val="00B050"/>
                </a:solidFill>
              </a:rPr>
              <a:t>Use:</a:t>
            </a:r>
            <a:r>
              <a:rPr lang="zh-CN" altLang="en-US" sz="1600">
                <a:solidFill>
                  <a:srgbClr val="00B050"/>
                </a:solidFill>
              </a:rPr>
              <a:t>指定处理缺失数据的方式。</a:t>
            </a:r>
            <a:endParaRPr lang="en-US" altLang="zh-CN" sz="160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all.obs</a:t>
            </a:r>
            <a:r>
              <a:rPr lang="en-US" altLang="zh-CN" sz="1600">
                <a:solidFill>
                  <a:srgbClr val="00B050"/>
                </a:solidFill>
              </a:rPr>
              <a:t>:</a:t>
            </a:r>
            <a:r>
              <a:rPr lang="zh-CN" altLang="en-US" sz="1600">
                <a:solidFill>
                  <a:srgbClr val="00B050"/>
                </a:solidFill>
              </a:rPr>
              <a:t>假设没有缺失数据，有缺失数据会报错</a:t>
            </a:r>
            <a:endParaRPr lang="en-US" altLang="zh-CN" sz="160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everything</a:t>
            </a:r>
            <a:r>
              <a:rPr lang="en-US" altLang="zh-CN" sz="1600">
                <a:solidFill>
                  <a:srgbClr val="00B050"/>
                </a:solidFill>
              </a:rPr>
              <a:t>:</a:t>
            </a:r>
            <a:r>
              <a:rPr lang="zh-CN" altLang="en-US" sz="1600">
                <a:solidFill>
                  <a:srgbClr val="00B050"/>
                </a:solidFill>
              </a:rPr>
              <a:t>遇到缺失数据是，相关系数的计算结果将被设为</a:t>
            </a:r>
            <a:r>
              <a:rPr lang="en-US" altLang="zh-CN" sz="1600">
                <a:solidFill>
                  <a:srgbClr val="00B050"/>
                </a:solidFill>
              </a:rPr>
              <a:t>misssing</a:t>
            </a:r>
          </a:p>
          <a:p>
            <a:pPr marL="285750" indent="-285750">
              <a:lnSpc>
                <a:spcPct val="110000"/>
              </a:lnSpc>
              <a:buFont typeface="Wingdings" pitchFamily="2" charset="2"/>
              <a:buChar char="l"/>
            </a:pPr>
            <a:r>
              <a:rPr lang="en-US" altLang="zh-CN" sz="1600" smtClean="0">
                <a:solidFill>
                  <a:srgbClr val="00B050"/>
                </a:solidFill>
              </a:rPr>
              <a:t>complete:</a:t>
            </a:r>
            <a:r>
              <a:rPr lang="zh-CN" altLang="en-US" sz="1600" smtClean="0">
                <a:solidFill>
                  <a:srgbClr val="00B050"/>
                </a:solidFill>
              </a:rPr>
              <a:t>只要有一缺失就行</a:t>
            </a:r>
            <a:r>
              <a:rPr lang="zh-CN" altLang="en-US" sz="1600">
                <a:solidFill>
                  <a:srgbClr val="00B050"/>
                </a:solidFill>
              </a:rPr>
              <a:t>删除</a:t>
            </a:r>
            <a:endParaRPr lang="en-US" altLang="zh-CN" sz="160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pairwise: </a:t>
            </a:r>
            <a:r>
              <a:rPr lang="zh-CN" altLang="en-US" sz="1600">
                <a:solidFill>
                  <a:srgbClr val="00B050"/>
                </a:solidFill>
              </a:rPr>
              <a:t>成</a:t>
            </a:r>
            <a:r>
              <a:rPr lang="zh-CN" altLang="en-US" sz="1600" smtClean="0">
                <a:solidFill>
                  <a:srgbClr val="00B050"/>
                </a:solidFill>
              </a:rPr>
              <a:t>对中有缺失就删除</a:t>
            </a:r>
            <a:endParaRPr lang="en-US" altLang="zh-CN" sz="1600">
              <a:solidFill>
                <a:srgbClr val="00B050"/>
              </a:solidFill>
            </a:endParaRPr>
          </a:p>
          <a:p>
            <a:pPr indent="0">
              <a:lnSpc>
                <a:spcPct val="110000"/>
              </a:lnSpc>
            </a:pPr>
            <a:r>
              <a:rPr lang="en-US" altLang="zh-CN" sz="1600">
                <a:solidFill>
                  <a:srgbClr val="00B050"/>
                </a:solidFill>
              </a:rPr>
              <a:t>Method:</a:t>
            </a:r>
            <a:r>
              <a:rPr lang="zh-CN" altLang="en-US" sz="1600">
                <a:solidFill>
                  <a:srgbClr val="00B050"/>
                </a:solidFill>
              </a:rPr>
              <a:t> 需要计算的</a:t>
            </a:r>
            <a:r>
              <a:rPr lang="zh-CN" altLang="en-US" sz="1600" smtClean="0">
                <a:solidFill>
                  <a:srgbClr val="00B050"/>
                </a:solidFill>
              </a:rPr>
              <a:t>相关系数</a:t>
            </a:r>
            <a:r>
              <a:rPr lang="en-US" altLang="zh-CN" sz="1600" smtClean="0">
                <a:solidFill>
                  <a:srgbClr val="00B050"/>
                </a:solidFill>
              </a:rPr>
              <a:t>,</a:t>
            </a:r>
            <a:r>
              <a:rPr lang="en-US" altLang="zh-CN" sz="1600">
                <a:solidFill>
                  <a:srgbClr val="00B050"/>
                </a:solidFill>
              </a:rPr>
              <a:t>pearson,spearman</a:t>
            </a:r>
            <a:r>
              <a:rPr lang="zh-CN" altLang="en-US" sz="1600">
                <a:solidFill>
                  <a:srgbClr val="00B050"/>
                </a:solidFill>
              </a:rPr>
              <a:t>等</a:t>
            </a:r>
            <a:endParaRPr lang="en-US" altLang="zh-CN" sz="1600">
              <a:solidFill>
                <a:srgbClr val="00B050"/>
              </a:solidFill>
            </a:endParaRPr>
          </a:p>
          <a:p>
            <a:endParaRPr lang="zh-CN" altLang="en-US"/>
          </a:p>
        </p:txBody>
      </p:sp>
      <p:cxnSp>
        <p:nvCxnSpPr>
          <p:cNvPr id="7" name="直接箭头连接符 6"/>
          <p:cNvCxnSpPr/>
          <p:nvPr/>
        </p:nvCxnSpPr>
        <p:spPr>
          <a:xfrm>
            <a:off x="3923928" y="2312876"/>
            <a:ext cx="1368152"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90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0">
              <a:lnSpc>
                <a:spcPct val="110000"/>
              </a:lnSpc>
            </a:pPr>
            <a:r>
              <a:rPr lang="en-US" altLang="zh-CN" sz="2000" smtClean="0"/>
              <a:t>a &lt;- round(rnorm(10,mean = 170,sd=10))</a:t>
            </a:r>
          </a:p>
          <a:p>
            <a:pPr indent="0">
              <a:lnSpc>
                <a:spcPct val="110000"/>
              </a:lnSpc>
            </a:pPr>
            <a:r>
              <a:rPr lang="en-US" altLang="zh-CN" sz="2000" smtClean="0"/>
              <a:t>b &lt;- round(rnorm(10,mean = 60,sd=5))</a:t>
            </a:r>
          </a:p>
          <a:p>
            <a:pPr indent="0">
              <a:lnSpc>
                <a:spcPct val="110000"/>
              </a:lnSpc>
            </a:pPr>
            <a:r>
              <a:rPr lang="en-US" altLang="zh-CN" sz="2000" smtClean="0"/>
              <a:t>c &lt;- round(rnorm(10,mean = 78,sd=3))</a:t>
            </a:r>
          </a:p>
          <a:p>
            <a:pPr indent="0">
              <a:lnSpc>
                <a:spcPct val="110000"/>
              </a:lnSpc>
            </a:pPr>
            <a:r>
              <a:rPr lang="en-US" altLang="zh-CN" sz="2000" smtClean="0"/>
              <a:t>mydata &lt;- data.frame(a,b,c)</a:t>
            </a:r>
          </a:p>
          <a:p>
            <a:pPr indent="0">
              <a:lnSpc>
                <a:spcPct val="110000"/>
              </a:lnSpc>
            </a:pPr>
            <a:r>
              <a:rPr lang="en-US" altLang="zh-CN" sz="2000" smtClean="0">
                <a:solidFill>
                  <a:srgbClr val="FF0000"/>
                </a:solidFill>
              </a:rPr>
              <a:t>cor</a:t>
            </a:r>
            <a:r>
              <a:rPr lang="en-US" altLang="zh-CN" sz="2000" smtClean="0"/>
              <a:t>(mydata)</a:t>
            </a:r>
          </a:p>
          <a:p>
            <a:pPr indent="0">
              <a:lnSpc>
                <a:spcPct val="110000"/>
              </a:lnSpc>
            </a:pPr>
            <a:r>
              <a:rPr lang="en-US" altLang="zh-CN" sz="2000" smtClean="0"/>
              <a:t>cor(mydata1,use = "all.obs") </a:t>
            </a:r>
            <a:r>
              <a:rPr lang="en-US" altLang="zh-CN" sz="2000" smtClean="0">
                <a:solidFill>
                  <a:srgbClr val="3399FF"/>
                </a:solidFill>
              </a:rPr>
              <a:t>#use=“all.obs”</a:t>
            </a:r>
            <a:endParaRPr lang="en-US" altLang="zh-CN" sz="2000" smtClean="0"/>
          </a:p>
          <a:p>
            <a:pPr indent="0">
              <a:lnSpc>
                <a:spcPct val="110000"/>
              </a:lnSpc>
            </a:pPr>
            <a:r>
              <a:rPr lang="en-US" altLang="zh-CN" sz="2000" smtClean="0">
                <a:solidFill>
                  <a:srgbClr val="FF0000"/>
                </a:solidFill>
              </a:rPr>
              <a:t>cor</a:t>
            </a:r>
            <a:r>
              <a:rPr lang="en-US" altLang="zh-CN" sz="2000" smtClean="0"/>
              <a:t>(</a:t>
            </a:r>
            <a:r>
              <a:rPr lang="en-US" altLang="zh-CN" sz="2000"/>
              <a:t>mydata1</a:t>
            </a:r>
            <a:r>
              <a:rPr lang="en-US" altLang="zh-CN" sz="2000" smtClean="0"/>
              <a:t>) </a:t>
            </a:r>
            <a:r>
              <a:rPr lang="en-US" altLang="zh-CN" sz="2000" smtClean="0">
                <a:solidFill>
                  <a:srgbClr val="3399FF"/>
                </a:solidFill>
              </a:rPr>
              <a:t>#use=“everything”</a:t>
            </a:r>
          </a:p>
          <a:p>
            <a:pPr indent="0">
              <a:lnSpc>
                <a:spcPct val="110000"/>
              </a:lnSpc>
            </a:pPr>
            <a:r>
              <a:rPr lang="en-US" altLang="zh-CN" sz="2000" smtClean="0">
                <a:solidFill>
                  <a:srgbClr val="FF0000"/>
                </a:solidFill>
              </a:rPr>
              <a:t>cor</a:t>
            </a:r>
            <a:r>
              <a:rPr lang="en-US" altLang="zh-CN" sz="2000" smtClean="0"/>
              <a:t>(</a:t>
            </a:r>
            <a:r>
              <a:rPr lang="en-US" altLang="zh-CN" sz="2000"/>
              <a:t>mydata1</a:t>
            </a:r>
            <a:r>
              <a:rPr lang="en-US" altLang="zh-CN" sz="2000" smtClean="0"/>
              <a:t>,use = "everything")</a:t>
            </a:r>
          </a:p>
          <a:p>
            <a:pPr indent="0">
              <a:lnSpc>
                <a:spcPct val="110000"/>
              </a:lnSpc>
            </a:pPr>
            <a:r>
              <a:rPr lang="en-US" altLang="zh-CN" sz="2000" smtClean="0"/>
              <a:t>cor(</a:t>
            </a:r>
            <a:r>
              <a:rPr lang="en-US" altLang="zh-CN" sz="2000"/>
              <a:t>mydata1</a:t>
            </a:r>
            <a:r>
              <a:rPr lang="en-US" altLang="zh-CN" sz="2000" smtClean="0"/>
              <a:t>,use = "complete")</a:t>
            </a:r>
          </a:p>
          <a:p>
            <a:pPr indent="0">
              <a:lnSpc>
                <a:spcPct val="110000"/>
              </a:lnSpc>
            </a:pPr>
            <a:endParaRPr lang="en-US" altLang="zh-CN" sz="2000"/>
          </a:p>
        </p:txBody>
      </p:sp>
      <p:sp>
        <p:nvSpPr>
          <p:cNvPr id="5" name="标题 4"/>
          <p:cNvSpPr>
            <a:spLocks noGrp="1"/>
          </p:cNvSpPr>
          <p:nvPr>
            <p:ph type="title"/>
          </p:nvPr>
        </p:nvSpPr>
        <p:spPr/>
        <p:txBody>
          <a:bodyPr>
            <a:normAutofit/>
          </a:bodyPr>
          <a:lstStyle/>
          <a:p>
            <a:r>
              <a:rPr lang="en-US" altLang="zh-CN" sz="3600" smtClean="0"/>
              <a:t>8.4</a:t>
            </a:r>
            <a:r>
              <a:rPr lang="zh-CN" altLang="en-US" sz="3600"/>
              <a:t>有缺失</a:t>
            </a:r>
            <a:r>
              <a:rPr lang="zh-CN" altLang="en-US" sz="3600" smtClean="0"/>
              <a:t>值下的相关系数</a:t>
            </a:r>
            <a:endParaRPr lang="zh-CN" altLang="en-US" sz="3600"/>
          </a:p>
        </p:txBody>
      </p:sp>
    </p:spTree>
    <p:extLst>
      <p:ext uri="{BB962C8B-B14F-4D97-AF65-F5344CB8AC3E}">
        <p14:creationId xmlns:p14="http://schemas.microsoft.com/office/powerpoint/2010/main" val="3825304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1.1R</a:t>
            </a:r>
            <a:r>
              <a:rPr lang="zh-CN" altLang="en-US" dirty="0" smtClean="0"/>
              <a:t>循环</a:t>
            </a:r>
            <a:r>
              <a:rPr lang="zh-CN" altLang="en-US" dirty="0"/>
              <a:t>概述</a:t>
            </a:r>
          </a:p>
        </p:txBody>
      </p:sp>
      <p:sp>
        <p:nvSpPr>
          <p:cNvPr id="3" name="内容占位符 2"/>
          <p:cNvSpPr>
            <a:spLocks noGrp="1"/>
          </p:cNvSpPr>
          <p:nvPr>
            <p:ph idx="1"/>
          </p:nvPr>
        </p:nvSpPr>
        <p:spPr>
          <a:xfrm>
            <a:off x="457200" y="1340769"/>
            <a:ext cx="4042792" cy="4968551"/>
          </a:xfrm>
        </p:spPr>
        <p:txBody>
          <a:bodyPr/>
          <a:lstStyle/>
          <a:p>
            <a:pPr>
              <a:lnSpc>
                <a:spcPct val="150000"/>
              </a:lnSpc>
            </a:pPr>
            <a:r>
              <a:rPr lang="zh-CN" altLang="en-US" sz="2400" dirty="0" smtClean="0"/>
              <a:t>在一般情况下，代码中的语句是顺序执行：一个函数中的第一条语句首先执行，然后是第二个语句，以此类推。</a:t>
            </a:r>
            <a:endParaRPr lang="en-US" altLang="zh-CN" sz="2400" dirty="0" smtClean="0"/>
          </a:p>
          <a:p>
            <a:pPr>
              <a:lnSpc>
                <a:spcPct val="150000"/>
              </a:lnSpc>
            </a:pPr>
            <a:r>
              <a:rPr lang="zh-CN" altLang="en-US" sz="2400" dirty="0" smtClean="0"/>
              <a:t>循环语句可以让我们执行语句或语句组多次，左边是在大多数编程语言中循环语句的</a:t>
            </a:r>
            <a:r>
              <a:rPr lang="zh-CN" altLang="en-US" sz="2400" dirty="0" smtClean="0">
                <a:solidFill>
                  <a:srgbClr val="3399FF"/>
                </a:solidFill>
              </a:rPr>
              <a:t>一般形式</a:t>
            </a:r>
            <a:r>
              <a:rPr lang="zh-CN" altLang="en-US" sz="2400" dirty="0" smtClean="0"/>
              <a:t>：</a:t>
            </a:r>
            <a:endParaRPr lang="en-US" altLang="zh-CN"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44008" y="1412776"/>
            <a:ext cx="3672408" cy="495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911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8.5</a:t>
            </a:r>
            <a:r>
              <a:rPr lang="zh-CN" altLang="en-US" smtClean="0"/>
              <a:t>相关性的显著性检验</a:t>
            </a:r>
            <a:endParaRPr lang="zh-CN" altLang="en-US"/>
          </a:p>
        </p:txBody>
      </p:sp>
      <p:sp>
        <p:nvSpPr>
          <p:cNvPr id="3" name="内容占位符 2"/>
          <p:cNvSpPr>
            <a:spLocks noGrp="1"/>
          </p:cNvSpPr>
          <p:nvPr>
            <p:ph idx="1"/>
          </p:nvPr>
        </p:nvSpPr>
        <p:spPr>
          <a:xfrm>
            <a:off x="323528" y="1520788"/>
            <a:ext cx="7859216" cy="1080119"/>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可以用</a:t>
            </a:r>
            <a:r>
              <a:rPr lang="en-US" altLang="zh-CN" sz="2400" smtClean="0">
                <a:solidFill>
                  <a:srgbClr val="3399FF"/>
                </a:solidFill>
              </a:rPr>
              <a:t>cor.test()</a:t>
            </a:r>
            <a:r>
              <a:rPr lang="zh-CN" altLang="en-US" sz="2400" smtClean="0">
                <a:solidFill>
                  <a:srgbClr val="3399FF"/>
                </a:solidFill>
              </a:rPr>
              <a:t>函数来进行相关性的显著性检验</a:t>
            </a:r>
            <a:r>
              <a:rPr lang="en-US" altLang="zh-CN" sz="2400" smtClean="0">
                <a:solidFill>
                  <a:srgbClr val="3399FF"/>
                </a:solidFill>
              </a:rPr>
              <a:t> </a:t>
            </a:r>
          </a:p>
          <a:p>
            <a:pPr indent="0">
              <a:lnSpc>
                <a:spcPct val="110000"/>
              </a:lnSpc>
            </a:pPr>
            <a:r>
              <a:rPr lang="en-US" altLang="zh-CN" sz="2400" b="1" smtClean="0">
                <a:solidFill>
                  <a:srgbClr val="FF0000"/>
                </a:solidFill>
              </a:rPr>
              <a:t>cor.test(x,,y,alternative=,method=) </a:t>
            </a:r>
            <a:endParaRPr lang="en-US" altLang="zh-CN" sz="2400" b="1">
              <a:solidFill>
                <a:srgbClr val="FF0000"/>
              </a:solidFill>
            </a:endParaRPr>
          </a:p>
        </p:txBody>
      </p:sp>
      <p:sp>
        <p:nvSpPr>
          <p:cNvPr id="2" name="矩形 1"/>
          <p:cNvSpPr/>
          <p:nvPr/>
        </p:nvSpPr>
        <p:spPr>
          <a:xfrm>
            <a:off x="4139952" y="2996952"/>
            <a:ext cx="3312368" cy="2308324"/>
          </a:xfrm>
          <a:prstGeom prst="rect">
            <a:avLst/>
          </a:prstGeom>
        </p:spPr>
        <p:txBody>
          <a:bodyPr wrap="square">
            <a:spAutoFit/>
          </a:bodyPr>
          <a:lstStyle/>
          <a:p>
            <a:pPr>
              <a:lnSpc>
                <a:spcPct val="150000"/>
              </a:lnSpc>
            </a:pPr>
            <a:r>
              <a:rPr lang="en-US" altLang="zh-CN" sz="2400" smtClean="0">
                <a:solidFill>
                  <a:srgbClr val="3399FF"/>
                </a:solidFill>
              </a:rPr>
              <a:t>#</a:t>
            </a:r>
            <a:r>
              <a:rPr lang="zh-CN" altLang="en-US" sz="2400" smtClean="0">
                <a:solidFill>
                  <a:srgbClr val="3399FF"/>
                </a:solidFill>
              </a:rPr>
              <a:t>练习代码</a:t>
            </a:r>
            <a:endParaRPr lang="en-US" altLang="zh-CN" sz="2400" smtClean="0">
              <a:solidFill>
                <a:srgbClr val="3399FF"/>
              </a:solidFill>
            </a:endParaRPr>
          </a:p>
          <a:p>
            <a:pPr>
              <a:lnSpc>
                <a:spcPct val="150000"/>
              </a:lnSpc>
            </a:pPr>
            <a:r>
              <a:rPr lang="en-US" altLang="zh-CN" sz="2400" smtClean="0"/>
              <a:t>x &lt;- newdata[,3]</a:t>
            </a:r>
          </a:p>
          <a:p>
            <a:pPr>
              <a:lnSpc>
                <a:spcPct val="150000"/>
              </a:lnSpc>
            </a:pPr>
            <a:r>
              <a:rPr lang="en-US" altLang="zh-CN" sz="2400" smtClean="0"/>
              <a:t>y &lt;- newdata[,5]</a:t>
            </a:r>
          </a:p>
          <a:p>
            <a:pPr>
              <a:lnSpc>
                <a:spcPct val="150000"/>
              </a:lnSpc>
            </a:pPr>
            <a:r>
              <a:rPr lang="en-US" altLang="zh-CN" sz="2400" smtClean="0">
                <a:solidFill>
                  <a:srgbClr val="FF0000"/>
                </a:solidFill>
              </a:rPr>
              <a:t>cor.test</a:t>
            </a:r>
            <a:r>
              <a:rPr lang="en-US" altLang="zh-CN" sz="2400" smtClean="0"/>
              <a:t>(x,y)</a:t>
            </a:r>
          </a:p>
        </p:txBody>
      </p:sp>
      <p:sp>
        <p:nvSpPr>
          <p:cNvPr id="4" name="TextBox 3"/>
          <p:cNvSpPr txBox="1"/>
          <p:nvPr/>
        </p:nvSpPr>
        <p:spPr>
          <a:xfrm>
            <a:off x="323528" y="2590226"/>
            <a:ext cx="3096344" cy="3077766"/>
          </a:xfrm>
          <a:prstGeom prst="rect">
            <a:avLst/>
          </a:prstGeom>
          <a:noFill/>
        </p:spPr>
        <p:txBody>
          <a:bodyPr wrap="square" rtlCol="0">
            <a:spAutoFit/>
          </a:bodyPr>
          <a:lstStyle/>
          <a:p>
            <a:pPr indent="0">
              <a:lnSpc>
                <a:spcPct val="110000"/>
              </a:lnSpc>
            </a:pPr>
            <a:r>
              <a:rPr lang="en-US" altLang="zh-CN" sz="1600" smtClean="0">
                <a:solidFill>
                  <a:srgbClr val="00B050"/>
                </a:solidFill>
              </a:rPr>
              <a:t>x,y: </a:t>
            </a:r>
            <a:r>
              <a:rPr lang="zh-CN" altLang="en-US" sz="1600" smtClean="0">
                <a:solidFill>
                  <a:srgbClr val="00B050"/>
                </a:solidFill>
              </a:rPr>
              <a:t>是要检验相关性的变量</a:t>
            </a:r>
            <a:endParaRPr lang="en-US" altLang="zh-CN" sz="1600" smtClean="0">
              <a:solidFill>
                <a:srgbClr val="00B050"/>
              </a:solidFill>
            </a:endParaRPr>
          </a:p>
          <a:p>
            <a:pPr indent="0">
              <a:lnSpc>
                <a:spcPct val="110000"/>
              </a:lnSpc>
            </a:pPr>
            <a:r>
              <a:rPr lang="en-US" altLang="zh-CN" sz="1600" smtClean="0">
                <a:solidFill>
                  <a:srgbClr val="00B050"/>
                </a:solidFill>
              </a:rPr>
              <a:t>alternative:</a:t>
            </a:r>
            <a:r>
              <a:rPr lang="zh-CN" altLang="en-US" sz="1600" smtClean="0">
                <a:solidFill>
                  <a:srgbClr val="00B050"/>
                </a:solidFill>
              </a:rPr>
              <a:t>指定是否进行双侧或者单侧检验</a:t>
            </a:r>
            <a:endParaRPr lang="en-US" altLang="zh-CN" sz="1600" smtClean="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two.side:</a:t>
            </a:r>
            <a:r>
              <a:rPr lang="zh-CN" altLang="en-US" sz="1600" smtClean="0">
                <a:solidFill>
                  <a:srgbClr val="00B050"/>
                </a:solidFill>
              </a:rPr>
              <a:t>双侧</a:t>
            </a:r>
            <a:endParaRPr lang="en-US" altLang="zh-CN" sz="1600" smtClean="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less:</a:t>
            </a:r>
            <a:r>
              <a:rPr lang="zh-CN" altLang="en-US" sz="1600" smtClean="0">
                <a:solidFill>
                  <a:srgbClr val="00B050"/>
                </a:solidFill>
              </a:rPr>
              <a:t>单侧</a:t>
            </a:r>
            <a:r>
              <a:rPr lang="en-US" altLang="zh-CN" sz="1600" smtClean="0">
                <a:solidFill>
                  <a:srgbClr val="00B050"/>
                </a:solidFill>
              </a:rPr>
              <a:t>,</a:t>
            </a:r>
            <a:r>
              <a:rPr lang="zh-CN" altLang="en-US" sz="1600" smtClean="0">
                <a:solidFill>
                  <a:srgbClr val="00B050"/>
                </a:solidFill>
              </a:rPr>
              <a:t>总体系数小于</a:t>
            </a:r>
            <a:r>
              <a:rPr lang="en-US" altLang="zh-CN" sz="1600" smtClean="0">
                <a:solidFill>
                  <a:srgbClr val="00B050"/>
                </a:solidFill>
              </a:rPr>
              <a:t>0</a:t>
            </a:r>
            <a:r>
              <a:rPr lang="zh-CN" altLang="en-US" sz="1600" smtClean="0">
                <a:solidFill>
                  <a:srgbClr val="00B050"/>
                </a:solidFill>
              </a:rPr>
              <a:t>的时候</a:t>
            </a:r>
            <a:endParaRPr lang="en-US" altLang="zh-CN" sz="1600" smtClean="0">
              <a:solidFill>
                <a:srgbClr val="00B050"/>
              </a:solidFill>
            </a:endParaRPr>
          </a:p>
          <a:p>
            <a:pPr marL="285750" indent="-285750">
              <a:lnSpc>
                <a:spcPct val="110000"/>
              </a:lnSpc>
              <a:buFont typeface="Wingdings" pitchFamily="2" charset="2"/>
              <a:buChar char="l"/>
            </a:pPr>
            <a:r>
              <a:rPr lang="en-US" altLang="zh-CN" sz="1600" smtClean="0">
                <a:solidFill>
                  <a:srgbClr val="00B050"/>
                </a:solidFill>
              </a:rPr>
              <a:t>greater:</a:t>
            </a:r>
            <a:r>
              <a:rPr lang="zh-CN" altLang="en-US" sz="1600" smtClean="0">
                <a:solidFill>
                  <a:srgbClr val="00B050"/>
                </a:solidFill>
              </a:rPr>
              <a:t>单侧</a:t>
            </a:r>
            <a:r>
              <a:rPr lang="en-US" altLang="zh-CN" sz="1600" smtClean="0">
                <a:solidFill>
                  <a:srgbClr val="00B050"/>
                </a:solidFill>
              </a:rPr>
              <a:t>,</a:t>
            </a:r>
            <a:r>
              <a:rPr lang="zh-CN" altLang="en-US" sz="1600" smtClean="0">
                <a:solidFill>
                  <a:srgbClr val="00B050"/>
                </a:solidFill>
              </a:rPr>
              <a:t>总体系数大于</a:t>
            </a:r>
            <a:r>
              <a:rPr lang="en-US" altLang="zh-CN" sz="1600" smtClean="0">
                <a:solidFill>
                  <a:srgbClr val="00B050"/>
                </a:solidFill>
              </a:rPr>
              <a:t>0</a:t>
            </a:r>
            <a:r>
              <a:rPr lang="zh-CN" altLang="en-US" sz="1600" smtClean="0">
                <a:solidFill>
                  <a:srgbClr val="00B050"/>
                </a:solidFill>
              </a:rPr>
              <a:t>的时候</a:t>
            </a:r>
            <a:endParaRPr lang="en-US" altLang="zh-CN" sz="1600" smtClean="0">
              <a:solidFill>
                <a:srgbClr val="00B050"/>
              </a:solidFill>
            </a:endParaRPr>
          </a:p>
          <a:p>
            <a:pPr indent="0">
              <a:lnSpc>
                <a:spcPct val="110000"/>
              </a:lnSpc>
            </a:pPr>
            <a:r>
              <a:rPr lang="en-US" altLang="zh-CN" sz="1600" smtClean="0">
                <a:solidFill>
                  <a:srgbClr val="00B050"/>
                </a:solidFill>
              </a:rPr>
              <a:t>method:</a:t>
            </a:r>
            <a:r>
              <a:rPr lang="zh-CN" altLang="en-US" sz="1600" smtClean="0">
                <a:solidFill>
                  <a:srgbClr val="00B050"/>
                </a:solidFill>
              </a:rPr>
              <a:t> 需要计算的相关系数</a:t>
            </a:r>
            <a:r>
              <a:rPr lang="en-US" altLang="zh-CN" sz="1600" smtClean="0">
                <a:solidFill>
                  <a:srgbClr val="00B050"/>
                </a:solidFill>
              </a:rPr>
              <a:t>,pearson,spearman</a:t>
            </a:r>
            <a:r>
              <a:rPr lang="zh-CN" altLang="en-US" sz="1600" smtClean="0">
                <a:solidFill>
                  <a:srgbClr val="00B050"/>
                </a:solidFill>
              </a:rPr>
              <a:t>等</a:t>
            </a:r>
            <a:endParaRPr lang="en-US" altLang="zh-CN" sz="1600" smtClean="0">
              <a:solidFill>
                <a:srgbClr val="00B050"/>
              </a:solidFill>
            </a:endParaRPr>
          </a:p>
          <a:p>
            <a:endParaRPr lang="zh-CN" altLang="en-US"/>
          </a:p>
        </p:txBody>
      </p:sp>
    </p:spTree>
    <p:extLst>
      <p:ext uri="{BB962C8B-B14F-4D97-AF65-F5344CB8AC3E}">
        <p14:creationId xmlns:p14="http://schemas.microsoft.com/office/powerpoint/2010/main" val="2508926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9.1t</a:t>
            </a:r>
            <a:r>
              <a:rPr lang="zh-CN" altLang="en-US" smtClean="0"/>
              <a:t>检验</a:t>
            </a:r>
            <a:endParaRPr lang="zh-CN" altLang="en-US"/>
          </a:p>
        </p:txBody>
      </p:sp>
      <p:sp>
        <p:nvSpPr>
          <p:cNvPr id="3" name="内容占位符 2"/>
          <p:cNvSpPr>
            <a:spLocks noGrp="1"/>
          </p:cNvSpPr>
          <p:nvPr>
            <p:ph idx="1"/>
          </p:nvPr>
        </p:nvSpPr>
        <p:spPr>
          <a:xfrm>
            <a:off x="457200" y="1340769"/>
            <a:ext cx="8218488" cy="2088231"/>
          </a:xfrm>
        </p:spPr>
        <p:txBody>
          <a:bodyPr/>
          <a:lstStyle/>
          <a:p>
            <a:pPr latinLnBrk="0"/>
            <a:r>
              <a:rPr lang="zh-CN" altLang="en-US" sz="2400" smtClean="0"/>
              <a:t>当我们将要比较的结果变量为连续型变量的时候，我们可以用</a:t>
            </a:r>
            <a:r>
              <a:rPr lang="en-US" altLang="zh-CN" sz="2400" smtClean="0"/>
              <a:t>t</a:t>
            </a:r>
            <a:r>
              <a:rPr lang="zh-CN" altLang="en-US" sz="2400" smtClean="0"/>
              <a:t>检验。</a:t>
            </a:r>
            <a:r>
              <a:rPr lang="en-US" altLang="zh-CN" sz="2400"/>
              <a:t>t</a:t>
            </a:r>
            <a:r>
              <a:rPr lang="zh-CN" altLang="en-US" sz="2400" smtClean="0"/>
              <a:t>检验的适用条件是，变量服从</a:t>
            </a:r>
            <a:r>
              <a:rPr lang="zh-CN" altLang="en-US" sz="2400"/>
              <a:t>正态</a:t>
            </a:r>
            <a:r>
              <a:rPr lang="zh-CN" altLang="en-US" sz="2400" smtClean="0"/>
              <a:t>分布，变量的总体方差，样本量</a:t>
            </a:r>
            <a:r>
              <a:rPr lang="zh-CN" altLang="en-US" sz="2400"/>
              <a:t>比较小，</a:t>
            </a:r>
            <a:r>
              <a:rPr lang="zh-CN" altLang="en-US" sz="2400" smtClean="0"/>
              <a:t>需要</a:t>
            </a:r>
            <a:r>
              <a:rPr lang="zh-CN" altLang="en-US" sz="2400"/>
              <a:t>用样本方差来</a:t>
            </a:r>
            <a:r>
              <a:rPr lang="zh-CN" altLang="en-US" sz="2400" smtClean="0"/>
              <a:t>替代总体方差的时候。</a:t>
            </a:r>
            <a:r>
              <a:rPr lang="en-US" altLang="zh-CN" sz="2400" smtClean="0"/>
              <a:t>T</a:t>
            </a:r>
            <a:r>
              <a:rPr lang="zh-CN" altLang="en-US" sz="2400" smtClean="0"/>
              <a:t>检验</a:t>
            </a:r>
            <a:r>
              <a:rPr lang="zh-CN" altLang="en-US" sz="2400"/>
              <a:t>分为三种</a:t>
            </a:r>
            <a:r>
              <a:rPr lang="zh-CN" altLang="en-US" sz="2400" smtClean="0"/>
              <a:t>方法：</a:t>
            </a:r>
            <a:endParaRPr lang="zh-CN" altLang="en-US" sz="2400"/>
          </a:p>
          <a:p>
            <a:pPr indent="0"/>
            <a:endParaRPr lang="en-US" altLang="zh-CN" sz="2400" smtClean="0"/>
          </a:p>
          <a:p>
            <a:pPr indent="0"/>
            <a:endParaRPr lang="zh-CN" altLang="en-US" sz="2400"/>
          </a:p>
        </p:txBody>
      </p:sp>
      <p:graphicFrame>
        <p:nvGraphicFramePr>
          <p:cNvPr id="2" name="表格 1"/>
          <p:cNvGraphicFramePr>
            <a:graphicFrameLocks noGrp="1"/>
          </p:cNvGraphicFramePr>
          <p:nvPr>
            <p:extLst>
              <p:ext uri="{D42A27DB-BD31-4B8C-83A1-F6EECF244321}">
                <p14:modId xmlns:p14="http://schemas.microsoft.com/office/powerpoint/2010/main" val="3645203423"/>
              </p:ext>
            </p:extLst>
          </p:nvPr>
        </p:nvGraphicFramePr>
        <p:xfrm>
          <a:off x="467544" y="2924944"/>
          <a:ext cx="8064896" cy="300894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smtClean="0">
                          <a:solidFill>
                            <a:schemeClr val="lt1"/>
                          </a:solidFill>
                          <a:effectLst/>
                          <a:latin typeface="+mn-lt"/>
                          <a:ea typeface="+mn-ea"/>
                          <a:cs typeface="+mn-cs"/>
                        </a:rPr>
                        <a:t>检验办法</a:t>
                      </a:r>
                      <a:endParaRPr lang="zh-CN" altLang="en-US"/>
                    </a:p>
                  </a:txBody>
                  <a:tcPr/>
                </a:tc>
                <a:tc>
                  <a:txBody>
                    <a:bodyPr/>
                    <a:lstStyle/>
                    <a:p>
                      <a:r>
                        <a:rPr lang="zh-CN" altLang="en-US" sz="1800" b="1" i="0" kern="1200" smtClean="0">
                          <a:solidFill>
                            <a:schemeClr val="lt1"/>
                          </a:solidFill>
                          <a:effectLst/>
                          <a:latin typeface="+mn-lt"/>
                          <a:ea typeface="+mn-ea"/>
                          <a:cs typeface="+mn-cs"/>
                        </a:rPr>
                        <a:t>描述</a:t>
                      </a:r>
                      <a:endParaRPr lang="zh-CN" altLang="en-US"/>
                    </a:p>
                  </a:txBody>
                  <a:tcPr/>
                </a:tc>
              </a:tr>
              <a:tr h="540060">
                <a:tc>
                  <a:txBody>
                    <a:bodyPr/>
                    <a:lstStyle/>
                    <a:p>
                      <a:r>
                        <a:rPr lang="zh-CN" altLang="en-US" sz="1800" b="1" i="0" kern="1200" smtClean="0">
                          <a:solidFill>
                            <a:schemeClr val="dk1"/>
                          </a:solidFill>
                          <a:effectLst/>
                          <a:latin typeface="微软雅黑" pitchFamily="34" charset="-122"/>
                          <a:ea typeface="微软雅黑" pitchFamily="34" charset="-122"/>
                          <a:cs typeface="+mn-cs"/>
                        </a:rPr>
                        <a:t>单一样本</a:t>
                      </a:r>
                      <a:r>
                        <a:rPr lang="en-US" altLang="zh-CN" sz="1800" b="1" i="0" kern="1200" smtClean="0">
                          <a:solidFill>
                            <a:schemeClr val="dk1"/>
                          </a:solidFill>
                          <a:effectLst/>
                          <a:latin typeface="微软雅黑" pitchFamily="34" charset="-122"/>
                          <a:ea typeface="微软雅黑" pitchFamily="34" charset="-122"/>
                          <a:cs typeface="+mn-cs"/>
                        </a:rPr>
                        <a:t>t</a:t>
                      </a:r>
                      <a:r>
                        <a:rPr lang="zh-CN" altLang="en-US" sz="1800" b="1" i="0" kern="1200" smtClean="0">
                          <a:solidFill>
                            <a:schemeClr val="dk1"/>
                          </a:solidFill>
                          <a:effectLst/>
                          <a:latin typeface="微软雅黑" pitchFamily="34" charset="-122"/>
                          <a:ea typeface="微软雅黑" pitchFamily="34" charset="-122"/>
                          <a:cs typeface="+mn-cs"/>
                        </a:rPr>
                        <a:t>检验（</a:t>
                      </a:r>
                      <a:r>
                        <a:rPr lang="en-US" altLang="zh-CN" sz="1800" b="1" i="0" kern="1200" smtClean="0">
                          <a:solidFill>
                            <a:schemeClr val="dk1"/>
                          </a:solidFill>
                          <a:effectLst/>
                          <a:latin typeface="微软雅黑" pitchFamily="34" charset="-122"/>
                          <a:ea typeface="微软雅黑" pitchFamily="34" charset="-122"/>
                          <a:cs typeface="+mn-cs"/>
                        </a:rPr>
                        <a:t>One-sample t test</a:t>
                      </a:r>
                      <a:endParaRPr lang="zh-CN" altLang="en-US" sz="1800" b="1">
                        <a:latin typeface="微软雅黑" pitchFamily="34" charset="-122"/>
                        <a:ea typeface="微软雅黑" pitchFamily="34" charset="-122"/>
                      </a:endParaRPr>
                    </a:p>
                  </a:txBody>
                  <a:tcPr/>
                </a:tc>
                <a:tc>
                  <a:txBody>
                    <a:bodyPr/>
                    <a:lstStyle/>
                    <a:p>
                      <a:r>
                        <a:rPr lang="zh-CN" altLang="en-US" sz="1800" b="0" i="0" kern="1200" smtClean="0">
                          <a:solidFill>
                            <a:schemeClr val="dk1"/>
                          </a:solidFill>
                          <a:effectLst/>
                          <a:latin typeface="微软雅黑" pitchFamily="34" charset="-122"/>
                          <a:ea typeface="微软雅黑" pitchFamily="34" charset="-122"/>
                          <a:cs typeface="+mn-cs"/>
                        </a:rPr>
                        <a:t>比较一组数据的平均值和一个数值有无差异</a:t>
                      </a:r>
                      <a:endParaRPr lang="zh-CN" altLang="en-US" sz="1800" b="0">
                        <a:latin typeface="微软雅黑" pitchFamily="34" charset="-122"/>
                        <a:ea typeface="微软雅黑" pitchFamily="34" charset="-122"/>
                      </a:endParaRPr>
                    </a:p>
                  </a:txBody>
                  <a:tcPr/>
                </a:tc>
              </a:tr>
              <a:tr h="540060">
                <a:tc>
                  <a:txBody>
                    <a:bodyPr/>
                    <a:lstStyle/>
                    <a:p>
                      <a:r>
                        <a:rPr lang="zh-CN" altLang="en-US" sz="1800" b="1" i="0" kern="1200" smtClean="0">
                          <a:solidFill>
                            <a:schemeClr val="dk1"/>
                          </a:solidFill>
                          <a:effectLst/>
                          <a:latin typeface="微软雅黑" pitchFamily="34" charset="-122"/>
                          <a:ea typeface="微软雅黑" pitchFamily="34" charset="-122"/>
                          <a:cs typeface="+mn-cs"/>
                        </a:rPr>
                        <a:t>配对样本</a:t>
                      </a:r>
                      <a:r>
                        <a:rPr lang="en-US" altLang="zh-CN" sz="1800" b="1" i="0" kern="1200" smtClean="0">
                          <a:solidFill>
                            <a:schemeClr val="dk1"/>
                          </a:solidFill>
                          <a:effectLst/>
                          <a:latin typeface="微软雅黑" pitchFamily="34" charset="-122"/>
                          <a:ea typeface="微软雅黑" pitchFamily="34" charset="-122"/>
                          <a:cs typeface="+mn-cs"/>
                        </a:rPr>
                        <a:t>t</a:t>
                      </a:r>
                      <a:r>
                        <a:rPr lang="zh-CN" altLang="en-US" sz="1800" b="1" i="0" kern="1200" smtClean="0">
                          <a:solidFill>
                            <a:schemeClr val="dk1"/>
                          </a:solidFill>
                          <a:effectLst/>
                          <a:latin typeface="微软雅黑" pitchFamily="34" charset="-122"/>
                          <a:ea typeface="微软雅黑" pitchFamily="34" charset="-122"/>
                          <a:cs typeface="+mn-cs"/>
                        </a:rPr>
                        <a:t>检验（</a:t>
                      </a:r>
                      <a:r>
                        <a:rPr lang="en-US" altLang="zh-CN" sz="1800" b="1" i="0" kern="1200" smtClean="0">
                          <a:solidFill>
                            <a:schemeClr val="dk1"/>
                          </a:solidFill>
                          <a:effectLst/>
                          <a:latin typeface="微软雅黑" pitchFamily="34" charset="-122"/>
                          <a:ea typeface="微软雅黑" pitchFamily="34" charset="-122"/>
                          <a:cs typeface="+mn-cs"/>
                        </a:rPr>
                        <a:t>paired-samples t test</a:t>
                      </a:r>
                      <a:r>
                        <a:rPr lang="zh-CN" altLang="en-US" sz="1800" b="1" i="0" kern="1200" smtClean="0">
                          <a:solidFill>
                            <a:schemeClr val="dk1"/>
                          </a:solidFill>
                          <a:effectLst/>
                          <a:latin typeface="微软雅黑" pitchFamily="34" charset="-122"/>
                          <a:ea typeface="微软雅黑" pitchFamily="34" charset="-122"/>
                          <a:cs typeface="+mn-cs"/>
                        </a:rPr>
                        <a:t>）</a:t>
                      </a:r>
                      <a:endParaRPr lang="zh-CN" altLang="en-US" sz="1800" b="1">
                        <a:latin typeface="微软雅黑" pitchFamily="34" charset="-122"/>
                        <a:ea typeface="微软雅黑" pitchFamily="34" charset="-122"/>
                      </a:endParaRPr>
                    </a:p>
                  </a:txBody>
                  <a:tcPr/>
                </a:tc>
                <a:tc>
                  <a:txBody>
                    <a:bodyPr/>
                    <a:lstStyle/>
                    <a:p>
                      <a:r>
                        <a:rPr lang="zh-CN" altLang="en-US" sz="1800" b="0" i="0" kern="1200" smtClean="0">
                          <a:solidFill>
                            <a:schemeClr val="dk1"/>
                          </a:solidFill>
                          <a:effectLst/>
                          <a:latin typeface="微软雅黑" pitchFamily="34" charset="-122"/>
                          <a:ea typeface="微软雅黑" pitchFamily="34" charset="-122"/>
                          <a:cs typeface="+mn-cs"/>
                        </a:rPr>
                        <a:t>是用来看一组样本在处理前后的平均值有无差异</a:t>
                      </a:r>
                      <a:endParaRPr lang="zh-CN" altLang="en-US" sz="1800" b="0">
                        <a:latin typeface="微软雅黑" pitchFamily="34" charset="-122"/>
                        <a:ea typeface="微软雅黑" pitchFamily="34" charset="-122"/>
                      </a:endParaRPr>
                    </a:p>
                  </a:txBody>
                  <a:tcPr/>
                </a:tc>
              </a:tr>
              <a:tr h="540060">
                <a:tc>
                  <a:txBody>
                    <a:bodyPr/>
                    <a:lstStyle/>
                    <a:p>
                      <a:r>
                        <a:rPr lang="zh-CN" altLang="en-US" sz="1800" b="1" i="0" kern="1200" smtClean="0">
                          <a:solidFill>
                            <a:schemeClr val="dk1"/>
                          </a:solidFill>
                          <a:effectLst/>
                          <a:latin typeface="微软雅黑" pitchFamily="34" charset="-122"/>
                          <a:ea typeface="微软雅黑" pitchFamily="34" charset="-122"/>
                          <a:cs typeface="+mn-cs"/>
                        </a:rPr>
                        <a:t>独立样本</a:t>
                      </a:r>
                      <a:r>
                        <a:rPr lang="en-US" altLang="zh-CN" sz="1800" b="1" i="0" kern="1200" smtClean="0">
                          <a:solidFill>
                            <a:schemeClr val="dk1"/>
                          </a:solidFill>
                          <a:effectLst/>
                          <a:latin typeface="微软雅黑" pitchFamily="34" charset="-122"/>
                          <a:ea typeface="微软雅黑" pitchFamily="34" charset="-122"/>
                          <a:cs typeface="+mn-cs"/>
                        </a:rPr>
                        <a:t>t</a:t>
                      </a:r>
                      <a:r>
                        <a:rPr lang="zh-CN" altLang="en-US" sz="1800" b="1" i="0" kern="1200" smtClean="0">
                          <a:solidFill>
                            <a:schemeClr val="dk1"/>
                          </a:solidFill>
                          <a:effectLst/>
                          <a:latin typeface="微软雅黑" pitchFamily="34" charset="-122"/>
                          <a:ea typeface="微软雅黑" pitchFamily="34" charset="-122"/>
                          <a:cs typeface="+mn-cs"/>
                        </a:rPr>
                        <a:t>检验（</a:t>
                      </a:r>
                      <a:r>
                        <a:rPr lang="en-US" altLang="zh-CN" sz="1800" b="1" i="0" kern="1200" smtClean="0">
                          <a:solidFill>
                            <a:schemeClr val="dk1"/>
                          </a:solidFill>
                          <a:effectLst/>
                          <a:latin typeface="微软雅黑" pitchFamily="34" charset="-122"/>
                          <a:ea typeface="微软雅黑" pitchFamily="34" charset="-122"/>
                          <a:cs typeface="+mn-cs"/>
                        </a:rPr>
                        <a:t>independent t test</a:t>
                      </a:r>
                      <a:r>
                        <a:rPr lang="zh-CN" altLang="en-US" sz="1800" b="1" i="0" kern="1200" smtClean="0">
                          <a:solidFill>
                            <a:schemeClr val="dk1"/>
                          </a:solidFill>
                          <a:effectLst/>
                          <a:latin typeface="微软雅黑" pitchFamily="34" charset="-122"/>
                          <a:ea typeface="微软雅黑" pitchFamily="34" charset="-122"/>
                          <a:cs typeface="+mn-cs"/>
                        </a:rPr>
                        <a:t>）</a:t>
                      </a:r>
                      <a:endParaRPr lang="zh-CN" altLang="en-US" sz="1800" b="1">
                        <a:latin typeface="微软雅黑" pitchFamily="34" charset="-122"/>
                        <a:ea typeface="微软雅黑" pitchFamily="34" charset="-122"/>
                      </a:endParaRPr>
                    </a:p>
                  </a:txBody>
                  <a:tcPr/>
                </a:tc>
                <a:tc>
                  <a:txBody>
                    <a:bodyPr/>
                    <a:lstStyle/>
                    <a:p>
                      <a:pPr latinLnBrk="0"/>
                      <a:r>
                        <a:rPr lang="zh-CN" altLang="en-US" sz="1800" b="0" i="0" kern="1200" smtClean="0">
                          <a:solidFill>
                            <a:schemeClr val="dk1"/>
                          </a:solidFill>
                          <a:effectLst/>
                          <a:latin typeface="微软雅黑" pitchFamily="34" charset="-122"/>
                          <a:ea typeface="微软雅黑" pitchFamily="34" charset="-122"/>
                          <a:cs typeface="+mn-cs"/>
                        </a:rPr>
                        <a:t>是用来看两组数据的平均值有无差异</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smtClean="0">
                        <a:latin typeface="微软雅黑" pitchFamily="34" charset="-122"/>
                        <a:ea typeface="微软雅黑" pitchFamily="34" charset="-122"/>
                      </a:endParaRPr>
                    </a:p>
                    <a:p>
                      <a:endParaRPr lang="zh-CN" altLang="en-US" sz="180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val="3989557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9.2</a:t>
            </a:r>
            <a:r>
              <a:rPr lang="zh-CN" altLang="en-US" smtClean="0"/>
              <a:t>检验的统计学描述</a:t>
            </a:r>
            <a:endParaRPr lang="zh-CN" altLang="en-US"/>
          </a:p>
        </p:txBody>
      </p:sp>
      <p:sp>
        <p:nvSpPr>
          <p:cNvPr id="4" name="内容占位符 3"/>
          <p:cNvSpPr>
            <a:spLocks noGrp="1"/>
          </p:cNvSpPr>
          <p:nvPr>
            <p:ph idx="1"/>
          </p:nvPr>
        </p:nvSpPr>
        <p:spPr/>
        <p:txBody>
          <a:bodyPr/>
          <a:lstStyle/>
          <a:p>
            <a:r>
              <a:rPr lang="zh-CN" altLang="en-US" sz="2000" smtClean="0"/>
              <a:t>检验在统计学中，又叫假设检验</a:t>
            </a:r>
            <a:r>
              <a:rPr lang="zh-CN" altLang="en-US" sz="2000"/>
              <a:t>（</a:t>
            </a:r>
            <a:r>
              <a:rPr lang="en-US" altLang="zh-CN" sz="2000"/>
              <a:t>Hypothesis Testing</a:t>
            </a:r>
            <a:r>
              <a:rPr lang="zh-CN" altLang="en-US" sz="2000"/>
              <a:t>），或者</a:t>
            </a:r>
            <a:r>
              <a:rPr lang="zh-CN" altLang="en-US" sz="2000" smtClean="0"/>
              <a:t>叫显著性检验</a:t>
            </a:r>
            <a:r>
              <a:rPr lang="zh-CN" altLang="en-US" sz="2000"/>
              <a:t>（</a:t>
            </a:r>
            <a:r>
              <a:rPr lang="en-US" altLang="zh-CN" sz="2000"/>
              <a:t>Significance Testing</a:t>
            </a:r>
            <a:r>
              <a:rPr lang="zh-CN" altLang="en-US" sz="2000" smtClean="0"/>
              <a:t>）。</a:t>
            </a:r>
            <a:r>
              <a:rPr lang="zh-CN" altLang="en-US" sz="2000"/>
              <a:t>其基本原理是先对总体的特征作出某种假设，然后通过抽样研究的统计推理，对此假设应该被拒绝还是接受作出推断</a:t>
            </a:r>
            <a:r>
              <a:rPr lang="zh-CN" altLang="en-US" sz="2000" smtClean="0"/>
              <a:t>。</a:t>
            </a:r>
            <a:r>
              <a:rPr lang="zh-CN" altLang="en-US" sz="2000" smtClean="0">
                <a:solidFill>
                  <a:srgbClr val="3399FF"/>
                </a:solidFill>
              </a:rPr>
              <a:t>假设分为：</a:t>
            </a:r>
            <a:endParaRPr lang="zh-CN" altLang="en-US" sz="2000">
              <a:solidFill>
                <a:srgbClr val="3399FF"/>
              </a:solidFill>
            </a:endParaRPr>
          </a:p>
          <a:p>
            <a:endParaRPr lang="zh-CN" altLang="en-US" sz="2000"/>
          </a:p>
          <a:p>
            <a:r>
              <a:rPr lang="en-US" altLang="zh-CN" sz="2000"/>
              <a:t>H0</a:t>
            </a:r>
            <a:r>
              <a:rPr lang="zh-CN" altLang="en-US" sz="2000"/>
              <a:t>：原假设或零假设（</a:t>
            </a:r>
            <a:r>
              <a:rPr lang="en-US" altLang="zh-CN" sz="2000"/>
              <a:t>null hypothesis</a:t>
            </a:r>
            <a:r>
              <a:rPr lang="zh-CN" altLang="en-US" sz="2000"/>
              <a:t>），即需要去验证的假设</a:t>
            </a:r>
            <a:r>
              <a:rPr lang="zh-CN" altLang="en-US" sz="2000" smtClean="0"/>
              <a:t>；首先</a:t>
            </a:r>
            <a:r>
              <a:rPr lang="zh-CN" altLang="en-US" sz="2000"/>
              <a:t>认定原假设是正确的，</a:t>
            </a:r>
            <a:r>
              <a:rPr lang="zh-CN" altLang="en-US" sz="2000" smtClean="0"/>
              <a:t>然后从</a:t>
            </a:r>
            <a:r>
              <a:rPr lang="zh-CN" altLang="en-US" sz="2000"/>
              <a:t>样本</a:t>
            </a:r>
            <a:r>
              <a:rPr lang="en-US" altLang="zh-CN" sz="2000"/>
              <a:t>(sample</a:t>
            </a:r>
            <a:r>
              <a:rPr lang="en-US" altLang="zh-CN" sz="2000" smtClean="0"/>
              <a:t>)</a:t>
            </a:r>
            <a:r>
              <a:rPr lang="zh-CN" altLang="en-US" sz="2000"/>
              <a:t>计算</a:t>
            </a:r>
            <a:r>
              <a:rPr lang="zh-CN" altLang="en-US" sz="2000" smtClean="0"/>
              <a:t>统计</a:t>
            </a:r>
            <a:r>
              <a:rPr lang="zh-CN" altLang="en-US" sz="2000"/>
              <a:t>结果</a:t>
            </a:r>
            <a:r>
              <a:rPr lang="en-US" altLang="zh-CN" sz="2000"/>
              <a:t>,</a:t>
            </a:r>
            <a:r>
              <a:rPr lang="zh-CN" altLang="en-US" sz="2000"/>
              <a:t>推论</a:t>
            </a:r>
            <a:r>
              <a:rPr lang="zh-CN" altLang="en-US" sz="2000" smtClean="0"/>
              <a:t>至</a:t>
            </a:r>
            <a:r>
              <a:rPr lang="en-US" altLang="zh-CN" sz="2000" smtClean="0"/>
              <a:t>H0</a:t>
            </a:r>
            <a:r>
              <a:rPr lang="zh-CN" altLang="en-US" sz="2000" smtClean="0"/>
              <a:t>结果</a:t>
            </a:r>
            <a:r>
              <a:rPr lang="en-US" altLang="zh-CN" sz="2000" smtClean="0"/>
              <a:t>(</a:t>
            </a:r>
            <a:r>
              <a:rPr lang="zh-CN" altLang="en-US" sz="2000"/>
              <a:t>或者说是总体</a:t>
            </a:r>
            <a:r>
              <a:rPr lang="en-US" altLang="zh-CN" sz="2000"/>
              <a:t>)</a:t>
            </a:r>
            <a:r>
              <a:rPr lang="zh-CN" altLang="en-US" sz="2000"/>
              <a:t>时所犯错的</a:t>
            </a:r>
            <a:r>
              <a:rPr lang="zh-CN" altLang="en-US" sz="2000" smtClean="0"/>
              <a:t>概率，最后根据显著性水平</a:t>
            </a:r>
            <a:r>
              <a:rPr lang="zh-CN" altLang="en-US" sz="2000"/>
              <a:t>选择是接受还是拒绝原假设。</a:t>
            </a:r>
          </a:p>
          <a:p>
            <a:endParaRPr lang="zh-CN" altLang="en-US" sz="2000"/>
          </a:p>
          <a:p>
            <a:r>
              <a:rPr lang="en-US" altLang="zh-CN" sz="2000"/>
              <a:t>H1</a:t>
            </a:r>
            <a:r>
              <a:rPr lang="zh-CN" altLang="en-US" sz="2000"/>
              <a:t>：备择假设（</a:t>
            </a:r>
            <a:r>
              <a:rPr lang="en-US" altLang="zh-CN" sz="2000"/>
              <a:t>alternative hypothesis</a:t>
            </a:r>
            <a:r>
              <a:rPr lang="zh-CN" altLang="en-US" sz="2000"/>
              <a:t>），一般是原假设的否命题；当原假设被拒绝时，默认接受备择假设。</a:t>
            </a:r>
          </a:p>
          <a:p>
            <a:endParaRPr lang="zh-CN" altLang="en-US" sz="2000"/>
          </a:p>
          <a:p>
            <a:r>
              <a:rPr lang="en-US" altLang="zh-CN" sz="2000"/>
              <a:t>t</a:t>
            </a:r>
            <a:r>
              <a:rPr lang="zh-CN" altLang="en-US" sz="2000"/>
              <a:t>检验就是通过</a:t>
            </a:r>
            <a:r>
              <a:rPr lang="en-US" altLang="zh-CN" sz="2000"/>
              <a:t>t</a:t>
            </a:r>
            <a:r>
              <a:rPr lang="zh-CN" altLang="en-US" sz="2000"/>
              <a:t>分布来计算样本得到</a:t>
            </a:r>
            <a:r>
              <a:rPr lang="en-US" altLang="zh-CN" sz="2000"/>
              <a:t>t</a:t>
            </a:r>
            <a:r>
              <a:rPr lang="zh-CN" altLang="en-US" sz="2000"/>
              <a:t>值得概率，从而来决定是否拒绝 </a:t>
            </a:r>
            <a:r>
              <a:rPr lang="en-US" altLang="zh-CN" sz="2000"/>
              <a:t>H0 </a:t>
            </a:r>
            <a:r>
              <a:rPr lang="zh-CN" altLang="en-US" sz="2000"/>
              <a:t>接受 </a:t>
            </a:r>
            <a:r>
              <a:rPr lang="en-US" altLang="zh-CN" sz="2000"/>
              <a:t>H1 </a:t>
            </a:r>
            <a:r>
              <a:rPr lang="zh-CN" altLang="en-US" sz="2000"/>
              <a:t>等等这样的结论</a:t>
            </a:r>
          </a:p>
        </p:txBody>
      </p:sp>
    </p:spTree>
    <p:extLst>
      <p:ext uri="{BB962C8B-B14F-4D97-AF65-F5344CB8AC3E}">
        <p14:creationId xmlns:p14="http://schemas.microsoft.com/office/powerpoint/2010/main" val="3782492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9.3</a:t>
            </a:r>
            <a:r>
              <a:rPr lang="zh-CN" altLang="en-US"/>
              <a:t>单一样本</a:t>
            </a:r>
            <a:r>
              <a:rPr lang="en-US" altLang="zh-CN"/>
              <a:t>t</a:t>
            </a:r>
            <a:r>
              <a:rPr lang="zh-CN" altLang="en-US"/>
              <a:t>检验</a:t>
            </a:r>
          </a:p>
        </p:txBody>
      </p:sp>
      <p:sp>
        <p:nvSpPr>
          <p:cNvPr id="3" name="内容占位符 2"/>
          <p:cNvSpPr>
            <a:spLocks noGrp="1"/>
          </p:cNvSpPr>
          <p:nvPr>
            <p:ph idx="1"/>
          </p:nvPr>
        </p:nvSpPr>
        <p:spPr>
          <a:xfrm>
            <a:off x="345367" y="1312343"/>
            <a:ext cx="7859216" cy="1468585"/>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可以用</a:t>
            </a:r>
            <a:r>
              <a:rPr lang="en-US" altLang="zh-CN" sz="2400" smtClean="0">
                <a:solidFill>
                  <a:srgbClr val="3399FF"/>
                </a:solidFill>
              </a:rPr>
              <a:t>t.test</a:t>
            </a:r>
            <a:r>
              <a:rPr lang="zh-CN" altLang="en-US" sz="2400" smtClean="0">
                <a:solidFill>
                  <a:srgbClr val="3399FF"/>
                </a:solidFill>
              </a:rPr>
              <a:t>函数来</a:t>
            </a:r>
            <a:r>
              <a:rPr lang="zh-CN" altLang="en-US" sz="2400">
                <a:solidFill>
                  <a:srgbClr val="3399FF"/>
                </a:solidFill>
              </a:rPr>
              <a:t>进行单一样本</a:t>
            </a:r>
            <a:r>
              <a:rPr lang="en-US" altLang="zh-CN" sz="2400">
                <a:solidFill>
                  <a:srgbClr val="3399FF"/>
                </a:solidFill>
              </a:rPr>
              <a:t>t</a:t>
            </a:r>
            <a:r>
              <a:rPr lang="zh-CN" altLang="en-US" sz="2400">
                <a:solidFill>
                  <a:srgbClr val="3399FF"/>
                </a:solidFill>
              </a:rPr>
              <a:t>检验</a:t>
            </a:r>
            <a:r>
              <a:rPr lang="en-US" altLang="zh-CN" sz="2400" smtClean="0">
                <a:solidFill>
                  <a:srgbClr val="3399FF"/>
                </a:solidFill>
              </a:rPr>
              <a:t>; </a:t>
            </a:r>
            <a:endParaRPr lang="en-US" altLang="zh-CN" sz="2400">
              <a:solidFill>
                <a:srgbClr val="3399FF"/>
              </a:solidFill>
            </a:endParaRPr>
          </a:p>
          <a:p>
            <a:pPr indent="0">
              <a:lnSpc>
                <a:spcPct val="110000"/>
              </a:lnSpc>
            </a:pPr>
            <a:r>
              <a:rPr lang="en-US" altLang="zh-CN" sz="2400" b="1" smtClean="0">
                <a:solidFill>
                  <a:srgbClr val="FF0000"/>
                </a:solidFill>
              </a:rPr>
              <a:t>t.test(x, mu=,</a:t>
            </a:r>
            <a:r>
              <a:rPr lang="en-US" altLang="zh-CN" sz="2400" b="1">
                <a:solidFill>
                  <a:srgbClr val="FF0000"/>
                </a:solidFill>
              </a:rPr>
              <a:t>alternative</a:t>
            </a:r>
            <a:r>
              <a:rPr lang="en-US" altLang="zh-CN" sz="2400">
                <a:solidFill>
                  <a:srgbClr val="FF0000"/>
                </a:solidFill>
              </a:rPr>
              <a:t> = </a:t>
            </a:r>
            <a:r>
              <a:rPr lang="en-US" altLang="zh-CN" sz="2400">
                <a:solidFill>
                  <a:srgbClr val="00B050"/>
                </a:solidFill>
              </a:rPr>
              <a:t>c("two.sided", "less", "greater")</a:t>
            </a:r>
            <a:r>
              <a:rPr lang="en-US" altLang="zh-CN" sz="2400" b="1" smtClean="0">
                <a:solidFill>
                  <a:srgbClr val="FF0000"/>
                </a:solidFill>
              </a:rPr>
              <a:t>)</a:t>
            </a:r>
            <a:endParaRPr lang="en-US" altLang="zh-CN" sz="2400" b="1">
              <a:solidFill>
                <a:srgbClr val="FF0000"/>
              </a:solidFill>
            </a:endParaRPr>
          </a:p>
        </p:txBody>
      </p:sp>
      <p:sp>
        <p:nvSpPr>
          <p:cNvPr id="2" name="矩形 1"/>
          <p:cNvSpPr/>
          <p:nvPr/>
        </p:nvSpPr>
        <p:spPr>
          <a:xfrm>
            <a:off x="172674" y="2991142"/>
            <a:ext cx="8496944" cy="1938992"/>
          </a:xfrm>
          <a:prstGeom prst="rect">
            <a:avLst/>
          </a:prstGeom>
        </p:spPr>
        <p:txBody>
          <a:bodyPr wrap="square">
            <a:spAutoFit/>
          </a:bodyPr>
          <a:lstStyle/>
          <a:p>
            <a:pPr>
              <a:lnSpc>
                <a:spcPct val="150000"/>
              </a:lnSpc>
            </a:pPr>
            <a:r>
              <a:rPr lang="en-US" altLang="zh-CN" sz="2000" smtClean="0">
                <a:solidFill>
                  <a:srgbClr val="3399FF"/>
                </a:solidFill>
              </a:rPr>
              <a:t>#</a:t>
            </a:r>
            <a:r>
              <a:rPr lang="zh-CN" altLang="en-US" sz="2000" smtClean="0">
                <a:solidFill>
                  <a:srgbClr val="3399FF"/>
                </a:solidFill>
              </a:rPr>
              <a:t>练习代码</a:t>
            </a:r>
            <a:endParaRPr lang="en-US" altLang="zh-CN" sz="2000" smtClean="0"/>
          </a:p>
          <a:p>
            <a:pPr>
              <a:lnSpc>
                <a:spcPct val="150000"/>
              </a:lnSpc>
            </a:pPr>
            <a:r>
              <a:rPr lang="en-US" altLang="zh-CN" sz="2000"/>
              <a:t>x &lt;- c(1.75,1.58,1.71,1.64,1.55,1.72,1.62,1.83,1.63,1.65</a:t>
            </a:r>
            <a:r>
              <a:rPr lang="en-US" altLang="zh-CN" sz="2000" smtClean="0"/>
              <a:t>)</a:t>
            </a:r>
          </a:p>
          <a:p>
            <a:pPr>
              <a:lnSpc>
                <a:spcPct val="150000"/>
              </a:lnSpc>
            </a:pPr>
            <a:r>
              <a:rPr lang="en-US" altLang="zh-CN" sz="2000" smtClean="0">
                <a:solidFill>
                  <a:srgbClr val="3399FF"/>
                </a:solidFill>
              </a:rPr>
              <a:t>#</a:t>
            </a:r>
            <a:r>
              <a:rPr lang="zh-CN" altLang="en-US" sz="2000">
                <a:solidFill>
                  <a:srgbClr val="3399FF"/>
                </a:solidFill>
              </a:rPr>
              <a:t> </a:t>
            </a:r>
            <a:r>
              <a:rPr lang="en-US" altLang="zh-CN" sz="2000" smtClean="0">
                <a:solidFill>
                  <a:srgbClr val="3399FF"/>
                </a:solidFill>
              </a:rPr>
              <a:t>t</a:t>
            </a:r>
            <a:r>
              <a:rPr lang="zh-CN" altLang="en-US" sz="2000">
                <a:solidFill>
                  <a:srgbClr val="3399FF"/>
                </a:solidFill>
              </a:rPr>
              <a:t>检验</a:t>
            </a:r>
            <a:endParaRPr lang="en-US" altLang="zh-CN" sz="2000" smtClean="0"/>
          </a:p>
          <a:p>
            <a:pPr>
              <a:lnSpc>
                <a:spcPct val="150000"/>
              </a:lnSpc>
            </a:pPr>
            <a:r>
              <a:rPr lang="en-US" altLang="zh-CN" sz="2000" smtClean="0">
                <a:solidFill>
                  <a:srgbClr val="FF0000"/>
                </a:solidFill>
              </a:rPr>
              <a:t>t.test</a:t>
            </a:r>
            <a:r>
              <a:rPr lang="en-US" altLang="zh-CN" sz="2000" smtClean="0"/>
              <a:t>(x</a:t>
            </a:r>
            <a:r>
              <a:rPr lang="en-US" altLang="zh-CN" sz="2000"/>
              <a:t>, mu=1.6,alternative = c("greater</a:t>
            </a:r>
            <a:r>
              <a:rPr lang="en-US" altLang="zh-CN" sz="200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49822" y="4149080"/>
            <a:ext cx="30575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5902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9.4</a:t>
            </a:r>
            <a:r>
              <a:rPr lang="zh-CN" altLang="en-US" smtClean="0"/>
              <a:t>配对</a:t>
            </a:r>
            <a:r>
              <a:rPr lang="zh-CN" altLang="en-US"/>
              <a:t>样本</a:t>
            </a:r>
            <a:r>
              <a:rPr lang="en-US" altLang="zh-CN"/>
              <a:t>t</a:t>
            </a:r>
            <a:r>
              <a:rPr lang="zh-CN" altLang="en-US"/>
              <a:t>检验</a:t>
            </a:r>
          </a:p>
        </p:txBody>
      </p:sp>
      <p:sp>
        <p:nvSpPr>
          <p:cNvPr id="3" name="内容占位符 2"/>
          <p:cNvSpPr>
            <a:spLocks noGrp="1"/>
          </p:cNvSpPr>
          <p:nvPr>
            <p:ph idx="1"/>
          </p:nvPr>
        </p:nvSpPr>
        <p:spPr>
          <a:xfrm>
            <a:off x="221095" y="1196752"/>
            <a:ext cx="7859216" cy="1468585"/>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t.test</a:t>
            </a:r>
            <a:r>
              <a:rPr lang="zh-CN" altLang="en-US" sz="2400" smtClean="0">
                <a:solidFill>
                  <a:srgbClr val="3399FF"/>
                </a:solidFill>
              </a:rPr>
              <a:t>函数来进行</a:t>
            </a:r>
            <a:r>
              <a:rPr lang="zh-CN" altLang="en-US" sz="2400">
                <a:solidFill>
                  <a:srgbClr val="3399FF"/>
                </a:solidFill>
              </a:rPr>
              <a:t>配对</a:t>
            </a:r>
            <a:r>
              <a:rPr lang="zh-CN" altLang="en-US" sz="2400" smtClean="0">
                <a:solidFill>
                  <a:srgbClr val="3399FF"/>
                </a:solidFill>
              </a:rPr>
              <a:t>样本</a:t>
            </a:r>
            <a:r>
              <a:rPr lang="en-US" altLang="zh-CN" sz="2400">
                <a:solidFill>
                  <a:srgbClr val="3399FF"/>
                </a:solidFill>
              </a:rPr>
              <a:t>t</a:t>
            </a:r>
            <a:r>
              <a:rPr lang="zh-CN" altLang="en-US" sz="2400">
                <a:solidFill>
                  <a:srgbClr val="3399FF"/>
                </a:solidFill>
              </a:rPr>
              <a:t>检验</a:t>
            </a:r>
            <a:r>
              <a:rPr lang="en-US" altLang="zh-CN" sz="2400" smtClean="0">
                <a:solidFill>
                  <a:srgbClr val="3399FF"/>
                </a:solidFill>
              </a:rPr>
              <a:t>; </a:t>
            </a:r>
            <a:endParaRPr lang="en-US" altLang="zh-CN" sz="2400">
              <a:solidFill>
                <a:srgbClr val="3399FF"/>
              </a:solidFill>
            </a:endParaRPr>
          </a:p>
          <a:p>
            <a:pPr indent="0">
              <a:lnSpc>
                <a:spcPct val="110000"/>
              </a:lnSpc>
            </a:pPr>
            <a:r>
              <a:rPr lang="en-US" altLang="zh-CN" sz="2400" b="1" smtClean="0">
                <a:solidFill>
                  <a:srgbClr val="FF0000"/>
                </a:solidFill>
              </a:rPr>
              <a:t>t.test(x,y, paired=TRUE,alternative</a:t>
            </a:r>
            <a:r>
              <a:rPr lang="en-US" altLang="zh-CN" sz="2400" smtClean="0">
                <a:solidFill>
                  <a:srgbClr val="FF0000"/>
                </a:solidFill>
              </a:rPr>
              <a:t> </a:t>
            </a:r>
            <a:r>
              <a:rPr lang="en-US" altLang="zh-CN" sz="2400">
                <a:solidFill>
                  <a:srgbClr val="FF0000"/>
                </a:solidFill>
              </a:rPr>
              <a:t>= </a:t>
            </a:r>
            <a:r>
              <a:rPr lang="en-US" altLang="zh-CN" sz="2400">
                <a:solidFill>
                  <a:srgbClr val="00B050"/>
                </a:solidFill>
              </a:rPr>
              <a:t>c("two.sided", "less", "greater")</a:t>
            </a:r>
            <a:r>
              <a:rPr lang="en-US" altLang="zh-CN" sz="2400" b="1" smtClean="0">
                <a:solidFill>
                  <a:srgbClr val="FF0000"/>
                </a:solidFill>
              </a:rPr>
              <a:t>)</a:t>
            </a:r>
            <a:endParaRPr lang="en-US" altLang="zh-CN" sz="2400" b="1">
              <a:solidFill>
                <a:srgbClr val="FF0000"/>
              </a:solidFill>
            </a:endParaRPr>
          </a:p>
        </p:txBody>
      </p:sp>
      <p:sp>
        <p:nvSpPr>
          <p:cNvPr id="2" name="矩形 1"/>
          <p:cNvSpPr/>
          <p:nvPr/>
        </p:nvSpPr>
        <p:spPr>
          <a:xfrm>
            <a:off x="186138" y="4149080"/>
            <a:ext cx="8496944" cy="2400657"/>
          </a:xfrm>
          <a:prstGeom prst="rect">
            <a:avLst/>
          </a:prstGeom>
        </p:spPr>
        <p:txBody>
          <a:bodyPr wrap="square">
            <a:spAutoFit/>
          </a:bodyPr>
          <a:lstStyle/>
          <a:p>
            <a:pPr>
              <a:lnSpc>
                <a:spcPct val="150000"/>
              </a:lnSpc>
            </a:pPr>
            <a:r>
              <a:rPr lang="en-US" altLang="zh-CN" sz="2000" smtClean="0">
                <a:solidFill>
                  <a:srgbClr val="3399FF"/>
                </a:solidFill>
              </a:rPr>
              <a:t>#</a:t>
            </a:r>
            <a:r>
              <a:rPr lang="zh-CN" altLang="en-US" sz="2000" smtClean="0">
                <a:solidFill>
                  <a:srgbClr val="3399FF"/>
                </a:solidFill>
              </a:rPr>
              <a:t>练习代码</a:t>
            </a:r>
            <a:endParaRPr lang="en-US" altLang="zh-CN" sz="2000" smtClean="0"/>
          </a:p>
          <a:p>
            <a:pPr>
              <a:lnSpc>
                <a:spcPct val="150000"/>
              </a:lnSpc>
            </a:pPr>
            <a:r>
              <a:rPr lang="en-US" altLang="zh-CN" sz="2000"/>
              <a:t>x &lt;- c(37.8,38.2,38,37.6,37.9,38.1,38.2,37.5,38.5,37.9</a:t>
            </a:r>
            <a:r>
              <a:rPr lang="en-US" altLang="zh-CN" sz="2000" smtClean="0"/>
              <a:t>)</a:t>
            </a:r>
          </a:p>
          <a:p>
            <a:pPr>
              <a:lnSpc>
                <a:spcPct val="150000"/>
              </a:lnSpc>
            </a:pPr>
            <a:r>
              <a:rPr lang="en-US" altLang="zh-CN" sz="2000"/>
              <a:t>y &lt;- c(37.9,39,38.9,38.4,37.9,39,39.5,38.6,38.8,39)</a:t>
            </a:r>
            <a:endParaRPr lang="en-US" altLang="zh-CN" sz="2000" smtClean="0"/>
          </a:p>
          <a:p>
            <a:pPr>
              <a:lnSpc>
                <a:spcPct val="150000"/>
              </a:lnSpc>
            </a:pPr>
            <a:r>
              <a:rPr lang="en-US" altLang="zh-CN" sz="2000" smtClean="0">
                <a:solidFill>
                  <a:srgbClr val="3399FF"/>
                </a:solidFill>
              </a:rPr>
              <a:t>#</a:t>
            </a:r>
            <a:r>
              <a:rPr lang="zh-CN" altLang="en-US" sz="2000" smtClean="0">
                <a:solidFill>
                  <a:srgbClr val="3399FF"/>
                </a:solidFill>
              </a:rPr>
              <a:t> </a:t>
            </a:r>
            <a:r>
              <a:rPr lang="en-US" altLang="zh-CN" sz="2000" smtClean="0">
                <a:solidFill>
                  <a:srgbClr val="3399FF"/>
                </a:solidFill>
              </a:rPr>
              <a:t>t</a:t>
            </a:r>
            <a:r>
              <a:rPr lang="zh-CN" altLang="en-US" sz="2000" smtClean="0">
                <a:solidFill>
                  <a:srgbClr val="3399FF"/>
                </a:solidFill>
              </a:rPr>
              <a:t>检验</a:t>
            </a:r>
            <a:endParaRPr lang="en-US" altLang="zh-CN" sz="2000" smtClean="0"/>
          </a:p>
          <a:p>
            <a:pPr>
              <a:lnSpc>
                <a:spcPct val="150000"/>
              </a:lnSpc>
            </a:pPr>
            <a:r>
              <a:rPr lang="en-US" altLang="zh-CN" sz="2000">
                <a:solidFill>
                  <a:srgbClr val="FF0000"/>
                </a:solidFill>
              </a:rPr>
              <a:t>t.test</a:t>
            </a:r>
            <a:r>
              <a:rPr lang="en-US" altLang="zh-CN" sz="2000"/>
              <a:t>(x,y, </a:t>
            </a:r>
            <a:r>
              <a:rPr lang="en-US" altLang="zh-CN" sz="2000">
                <a:solidFill>
                  <a:srgbClr val="FF0000"/>
                </a:solidFill>
              </a:rPr>
              <a:t>paired=TRUE</a:t>
            </a:r>
            <a:r>
              <a:rPr lang="en-US" altLang="zh-CN" sz="2000"/>
              <a:t>)</a:t>
            </a:r>
            <a:endParaRPr lang="en-US" altLang="zh-CN" sz="2000" smtClean="0"/>
          </a:p>
        </p:txBody>
      </p:sp>
      <p:sp>
        <p:nvSpPr>
          <p:cNvPr id="4" name="TextBox 3"/>
          <p:cNvSpPr txBox="1"/>
          <p:nvPr/>
        </p:nvSpPr>
        <p:spPr>
          <a:xfrm>
            <a:off x="20283" y="2510004"/>
            <a:ext cx="8928992" cy="646331"/>
          </a:xfrm>
          <a:prstGeom prst="rect">
            <a:avLst/>
          </a:prstGeom>
          <a:noFill/>
        </p:spPr>
        <p:txBody>
          <a:bodyPr wrap="square" rtlCol="0">
            <a:spAutoFit/>
          </a:bodyPr>
          <a:lstStyle/>
          <a:p>
            <a:pPr latinLnBrk="0"/>
            <a:r>
              <a:rPr lang="zh-CN" altLang="en-US" b="1" smtClean="0">
                <a:solidFill>
                  <a:srgbClr val="FF0000"/>
                </a:solidFill>
              </a:rPr>
              <a:t>案例</a:t>
            </a:r>
            <a:r>
              <a:rPr lang="en-US" altLang="zh-CN" b="1" smtClean="0">
                <a:solidFill>
                  <a:srgbClr val="FF0000"/>
                </a:solidFill>
              </a:rPr>
              <a:t>:</a:t>
            </a:r>
            <a:r>
              <a:rPr lang="zh-CN" altLang="en-US" b="1"/>
              <a:t>用家兔</a:t>
            </a:r>
            <a:r>
              <a:rPr lang="en-US" altLang="zh-CN" b="1"/>
              <a:t>10</a:t>
            </a:r>
            <a:r>
              <a:rPr lang="zh-CN" altLang="en-US" b="1"/>
              <a:t>只试验某批注射液对体温的影响，测定每只家兔注射前后的体温</a:t>
            </a:r>
            <a:r>
              <a:rPr lang="zh-CN" altLang="en-US" b="1" smtClean="0"/>
              <a:t>，设</a:t>
            </a:r>
            <a:r>
              <a:rPr lang="zh-CN" altLang="en-US" b="1"/>
              <a:t>体温服从正态分布 ，问注射前后体温有无显著差异</a:t>
            </a:r>
            <a:r>
              <a:rPr lang="zh-CN" altLang="en-US" b="1" smtClean="0"/>
              <a:t>？</a:t>
            </a:r>
            <a:endParaRPr lang="zh-CN" altLang="en-US" b="1"/>
          </a:p>
        </p:txBody>
      </p:sp>
      <p:graphicFrame>
        <p:nvGraphicFramePr>
          <p:cNvPr id="7" name="表格 6"/>
          <p:cNvGraphicFramePr>
            <a:graphicFrameLocks noGrp="1"/>
          </p:cNvGraphicFramePr>
          <p:nvPr>
            <p:extLst>
              <p:ext uri="{D42A27DB-BD31-4B8C-83A1-F6EECF244321}">
                <p14:modId xmlns:p14="http://schemas.microsoft.com/office/powerpoint/2010/main" val="2162702136"/>
              </p:ext>
            </p:extLst>
          </p:nvPr>
        </p:nvGraphicFramePr>
        <p:xfrm>
          <a:off x="195582" y="3156335"/>
          <a:ext cx="8216899" cy="942975"/>
        </p:xfrm>
        <a:graphic>
          <a:graphicData uri="http://schemas.openxmlformats.org/drawingml/2006/table">
            <a:tbl>
              <a:tblPr>
                <a:tableStyleId>{5DA37D80-6434-44D0-A028-1B22A696006F}</a:tableStyleId>
              </a:tblPr>
              <a:tblGrid>
                <a:gridCol w="1361549"/>
                <a:gridCol w="685535"/>
                <a:gridCol w="685535"/>
                <a:gridCol w="685535"/>
                <a:gridCol w="685535"/>
                <a:gridCol w="685535"/>
                <a:gridCol w="685535"/>
                <a:gridCol w="685535"/>
                <a:gridCol w="685535"/>
                <a:gridCol w="685535"/>
                <a:gridCol w="685535"/>
              </a:tblGrid>
              <a:tr h="171450">
                <a:tc>
                  <a:txBody>
                    <a:bodyPr/>
                    <a:lstStyle/>
                    <a:p>
                      <a:pPr algn="l" fontAlgn="ctr"/>
                      <a:r>
                        <a:rPr lang="zh-CN" altLang="en-US" sz="2000" u="none" strike="noStrike">
                          <a:effectLst/>
                        </a:rPr>
                        <a:t>兔号</a:t>
                      </a:r>
                      <a:endParaRPr lang="zh-CN" altLang="en-US"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2</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4</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5</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6</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7</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10</a:t>
                      </a:r>
                      <a:endParaRPr lang="en-US" altLang="zh-CN" sz="2000" b="0" i="0" u="none" strike="noStrike">
                        <a:solidFill>
                          <a:srgbClr val="000000"/>
                        </a:solidFill>
                        <a:effectLst/>
                        <a:latin typeface="宋体"/>
                      </a:endParaRPr>
                    </a:p>
                  </a:txBody>
                  <a:tcPr marL="9525" marR="9525" marT="9525" marB="0" anchor="ctr"/>
                </a:tc>
              </a:tr>
              <a:tr h="171450">
                <a:tc>
                  <a:txBody>
                    <a:bodyPr/>
                    <a:lstStyle/>
                    <a:p>
                      <a:pPr algn="l" fontAlgn="ctr"/>
                      <a:r>
                        <a:rPr lang="zh-CN" altLang="en-US" sz="2000" u="none" strike="noStrike">
                          <a:effectLst/>
                        </a:rPr>
                        <a:t>注射前体温</a:t>
                      </a:r>
                      <a:endParaRPr lang="zh-CN" altLang="en-US"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38.2</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37.6</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38.1</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38.2</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37.5</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38.5</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37.9</a:t>
                      </a:r>
                      <a:endParaRPr lang="en-US" altLang="zh-CN" sz="2000" b="0" i="0" u="none" strike="noStrike">
                        <a:solidFill>
                          <a:srgbClr val="000000"/>
                        </a:solidFill>
                        <a:effectLst/>
                        <a:latin typeface="宋体"/>
                      </a:endParaRPr>
                    </a:p>
                  </a:txBody>
                  <a:tcPr marL="9525" marR="9525" marT="9525" marB="0" anchor="ctr"/>
                </a:tc>
              </a:tr>
              <a:tr h="171450">
                <a:tc>
                  <a:txBody>
                    <a:bodyPr/>
                    <a:lstStyle/>
                    <a:p>
                      <a:pPr algn="l" fontAlgn="ctr"/>
                      <a:r>
                        <a:rPr lang="zh-CN" altLang="en-US" sz="2000" u="none" strike="noStrike">
                          <a:effectLst/>
                        </a:rPr>
                        <a:t>注射后体温</a:t>
                      </a:r>
                      <a:endParaRPr lang="zh-CN" altLang="en-US"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38.4</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37.9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39.5</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38.6</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38.8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u="none" strike="noStrike">
                          <a:effectLst/>
                        </a:rPr>
                        <a:t>39</a:t>
                      </a:r>
                      <a:endParaRPr lang="en-US" altLang="zh-CN" sz="2000" b="0" i="0" u="none" strike="noStrike">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3291094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9.5</a:t>
            </a:r>
            <a:r>
              <a:rPr lang="zh-CN" altLang="en-US"/>
              <a:t>独立样本</a:t>
            </a:r>
            <a:r>
              <a:rPr lang="en-US" altLang="zh-CN"/>
              <a:t>t</a:t>
            </a:r>
            <a:r>
              <a:rPr lang="zh-CN" altLang="en-US"/>
              <a:t>检验</a:t>
            </a:r>
          </a:p>
        </p:txBody>
      </p:sp>
      <p:sp>
        <p:nvSpPr>
          <p:cNvPr id="3" name="内容占位符 2"/>
          <p:cNvSpPr>
            <a:spLocks noGrp="1"/>
          </p:cNvSpPr>
          <p:nvPr>
            <p:ph idx="1"/>
          </p:nvPr>
        </p:nvSpPr>
        <p:spPr>
          <a:xfrm>
            <a:off x="221095" y="1196752"/>
            <a:ext cx="7859216" cy="1468585"/>
          </a:xfrm>
        </p:spPr>
        <p:txBody>
          <a:bodyPr/>
          <a:lstStyle/>
          <a:p>
            <a:pPr indent="0">
              <a:lnSpc>
                <a:spcPct val="110000"/>
              </a:lnSpc>
            </a:pPr>
            <a:r>
              <a:rPr lang="en-US" altLang="zh-CN" sz="2400" smtClean="0">
                <a:solidFill>
                  <a:srgbClr val="3399FF"/>
                </a:solidFill>
              </a:rPr>
              <a:t>#</a:t>
            </a:r>
            <a:r>
              <a:rPr lang="zh-CN" altLang="en-US" sz="2400" smtClean="0">
                <a:solidFill>
                  <a:srgbClr val="3399FF"/>
                </a:solidFill>
              </a:rPr>
              <a:t>用</a:t>
            </a:r>
            <a:r>
              <a:rPr lang="en-US" altLang="zh-CN" sz="2400" smtClean="0">
                <a:solidFill>
                  <a:srgbClr val="3399FF"/>
                </a:solidFill>
              </a:rPr>
              <a:t>t.test</a:t>
            </a:r>
            <a:r>
              <a:rPr lang="zh-CN" altLang="en-US" sz="2400" smtClean="0">
                <a:solidFill>
                  <a:srgbClr val="3399FF"/>
                </a:solidFill>
              </a:rPr>
              <a:t>函数来进行独立样本的</a:t>
            </a:r>
            <a:r>
              <a:rPr lang="en-US" altLang="zh-CN" sz="2400" smtClean="0">
                <a:solidFill>
                  <a:srgbClr val="3399FF"/>
                </a:solidFill>
              </a:rPr>
              <a:t>t</a:t>
            </a:r>
            <a:r>
              <a:rPr lang="zh-CN" altLang="en-US" sz="2400">
                <a:solidFill>
                  <a:srgbClr val="3399FF"/>
                </a:solidFill>
              </a:rPr>
              <a:t>检验</a:t>
            </a:r>
            <a:r>
              <a:rPr lang="en-US" altLang="zh-CN" sz="2400" smtClean="0">
                <a:solidFill>
                  <a:srgbClr val="3399FF"/>
                </a:solidFill>
              </a:rPr>
              <a:t>; </a:t>
            </a:r>
            <a:endParaRPr lang="en-US" altLang="zh-CN" sz="2400">
              <a:solidFill>
                <a:srgbClr val="3399FF"/>
              </a:solidFill>
            </a:endParaRPr>
          </a:p>
          <a:p>
            <a:pPr indent="0">
              <a:lnSpc>
                <a:spcPct val="110000"/>
              </a:lnSpc>
            </a:pPr>
            <a:r>
              <a:rPr lang="en-US" altLang="zh-CN" sz="2400" b="1" smtClean="0">
                <a:solidFill>
                  <a:srgbClr val="FF0000"/>
                </a:solidFill>
              </a:rPr>
              <a:t>t.test(x,y,alternative</a:t>
            </a:r>
            <a:r>
              <a:rPr lang="en-US" altLang="zh-CN" sz="2400" smtClean="0">
                <a:solidFill>
                  <a:srgbClr val="FF0000"/>
                </a:solidFill>
              </a:rPr>
              <a:t> </a:t>
            </a:r>
            <a:r>
              <a:rPr lang="en-US" altLang="zh-CN" sz="2400">
                <a:solidFill>
                  <a:srgbClr val="FF0000"/>
                </a:solidFill>
              </a:rPr>
              <a:t>= </a:t>
            </a:r>
            <a:r>
              <a:rPr lang="en-US" altLang="zh-CN" sz="2400">
                <a:solidFill>
                  <a:srgbClr val="00B050"/>
                </a:solidFill>
              </a:rPr>
              <a:t>c("two.sided", "less", "greater")</a:t>
            </a:r>
            <a:r>
              <a:rPr lang="en-US" altLang="zh-CN" sz="2400" b="1" smtClean="0">
                <a:solidFill>
                  <a:srgbClr val="FF0000"/>
                </a:solidFill>
              </a:rPr>
              <a:t>)</a:t>
            </a:r>
            <a:endParaRPr lang="en-US" altLang="zh-CN" sz="2400" b="1">
              <a:solidFill>
                <a:srgbClr val="FF0000"/>
              </a:solidFill>
            </a:endParaRPr>
          </a:p>
        </p:txBody>
      </p:sp>
      <p:sp>
        <p:nvSpPr>
          <p:cNvPr id="2" name="矩形 1"/>
          <p:cNvSpPr/>
          <p:nvPr/>
        </p:nvSpPr>
        <p:spPr>
          <a:xfrm>
            <a:off x="202184" y="4149080"/>
            <a:ext cx="8496944" cy="2400657"/>
          </a:xfrm>
          <a:prstGeom prst="rect">
            <a:avLst/>
          </a:prstGeom>
        </p:spPr>
        <p:txBody>
          <a:bodyPr wrap="square">
            <a:spAutoFit/>
          </a:bodyPr>
          <a:lstStyle/>
          <a:p>
            <a:pPr>
              <a:lnSpc>
                <a:spcPct val="150000"/>
              </a:lnSpc>
            </a:pPr>
            <a:r>
              <a:rPr lang="en-US" altLang="zh-CN" sz="2000" smtClean="0">
                <a:solidFill>
                  <a:srgbClr val="3399FF"/>
                </a:solidFill>
              </a:rPr>
              <a:t>#</a:t>
            </a:r>
            <a:r>
              <a:rPr lang="zh-CN" altLang="en-US" sz="2000" smtClean="0">
                <a:solidFill>
                  <a:srgbClr val="3399FF"/>
                </a:solidFill>
              </a:rPr>
              <a:t>练习代码</a:t>
            </a:r>
            <a:endParaRPr lang="en-US" altLang="zh-CN" sz="2000" smtClean="0"/>
          </a:p>
          <a:p>
            <a:pPr>
              <a:lnSpc>
                <a:spcPct val="150000"/>
              </a:lnSpc>
            </a:pPr>
            <a:r>
              <a:rPr lang="en-US" altLang="zh-CN" sz="2000"/>
              <a:t>x &lt;- c(52,58,71,48,57,62,73,68,65,56</a:t>
            </a:r>
            <a:r>
              <a:rPr lang="en-US" altLang="zh-CN" sz="2000" smtClean="0"/>
              <a:t>)</a:t>
            </a:r>
          </a:p>
          <a:p>
            <a:pPr>
              <a:lnSpc>
                <a:spcPct val="150000"/>
              </a:lnSpc>
            </a:pPr>
            <a:r>
              <a:rPr lang="en-US" altLang="zh-CN" sz="2000"/>
              <a:t>y &lt;- c(56,75,69,82,74,63,58,64,78,77,66,73</a:t>
            </a:r>
            <a:r>
              <a:rPr lang="en-US" altLang="zh-CN" sz="2000" smtClean="0"/>
              <a:t>)</a:t>
            </a:r>
          </a:p>
          <a:p>
            <a:pPr>
              <a:lnSpc>
                <a:spcPct val="150000"/>
              </a:lnSpc>
            </a:pPr>
            <a:r>
              <a:rPr lang="en-US" altLang="zh-CN" sz="2000" smtClean="0">
                <a:solidFill>
                  <a:srgbClr val="3399FF"/>
                </a:solidFill>
              </a:rPr>
              <a:t>#</a:t>
            </a:r>
            <a:r>
              <a:rPr lang="zh-CN" altLang="en-US" sz="2000" smtClean="0">
                <a:solidFill>
                  <a:srgbClr val="3399FF"/>
                </a:solidFill>
              </a:rPr>
              <a:t> </a:t>
            </a:r>
            <a:r>
              <a:rPr lang="en-US" altLang="zh-CN" sz="2000" smtClean="0">
                <a:solidFill>
                  <a:srgbClr val="3399FF"/>
                </a:solidFill>
              </a:rPr>
              <a:t>t</a:t>
            </a:r>
            <a:r>
              <a:rPr lang="zh-CN" altLang="en-US" sz="2000" smtClean="0">
                <a:solidFill>
                  <a:srgbClr val="3399FF"/>
                </a:solidFill>
              </a:rPr>
              <a:t>检验</a:t>
            </a:r>
            <a:endParaRPr lang="en-US" altLang="zh-CN" sz="2000" smtClean="0"/>
          </a:p>
          <a:p>
            <a:pPr>
              <a:lnSpc>
                <a:spcPct val="150000"/>
              </a:lnSpc>
            </a:pPr>
            <a:r>
              <a:rPr lang="en-US" altLang="zh-CN" sz="2000" smtClean="0">
                <a:solidFill>
                  <a:srgbClr val="FF0000"/>
                </a:solidFill>
              </a:rPr>
              <a:t>t.test</a:t>
            </a:r>
            <a:r>
              <a:rPr lang="en-US" altLang="zh-CN" sz="2000" smtClean="0"/>
              <a:t>(x,y)</a:t>
            </a:r>
          </a:p>
        </p:txBody>
      </p:sp>
      <p:sp>
        <p:nvSpPr>
          <p:cNvPr id="4" name="TextBox 3"/>
          <p:cNvSpPr txBox="1"/>
          <p:nvPr/>
        </p:nvSpPr>
        <p:spPr>
          <a:xfrm>
            <a:off x="20283" y="2510004"/>
            <a:ext cx="8928992" cy="923330"/>
          </a:xfrm>
          <a:prstGeom prst="rect">
            <a:avLst/>
          </a:prstGeom>
          <a:noFill/>
        </p:spPr>
        <p:txBody>
          <a:bodyPr wrap="square" rtlCol="0">
            <a:spAutoFit/>
          </a:bodyPr>
          <a:lstStyle/>
          <a:p>
            <a:pPr latinLnBrk="0"/>
            <a:r>
              <a:rPr lang="zh-CN" altLang="en-US" b="1" smtClean="0">
                <a:solidFill>
                  <a:srgbClr val="FF0000"/>
                </a:solidFill>
              </a:rPr>
              <a:t>案例</a:t>
            </a:r>
            <a:r>
              <a:rPr lang="en-US" altLang="zh-CN" b="1" smtClean="0">
                <a:solidFill>
                  <a:srgbClr val="FF0000"/>
                </a:solidFill>
              </a:rPr>
              <a:t>:</a:t>
            </a:r>
            <a:r>
              <a:rPr lang="zh-CN" altLang="en-US" b="1" smtClean="0"/>
              <a:t>从</a:t>
            </a:r>
            <a:r>
              <a:rPr lang="zh-CN" altLang="en-US" b="1"/>
              <a:t>两个不同抚育措施育苗的苗圃中各以重复抽样的方式抽得样本</a:t>
            </a:r>
            <a:r>
              <a:rPr lang="zh-CN" altLang="en-US" b="1" smtClean="0"/>
              <a:t>如下。设</a:t>
            </a:r>
            <a:r>
              <a:rPr lang="zh-CN" altLang="en-US" b="1"/>
              <a:t>苗</a:t>
            </a:r>
            <a:r>
              <a:rPr lang="zh-CN" altLang="en-US" b="1" smtClean="0"/>
              <a:t>高</a:t>
            </a:r>
            <a:r>
              <a:rPr lang="en-US" altLang="zh-CN" b="1" smtClean="0"/>
              <a:t>(CM)</a:t>
            </a:r>
            <a:r>
              <a:rPr lang="zh-CN" altLang="en-US" b="1" smtClean="0"/>
              <a:t>服从正态分布，</a:t>
            </a:r>
            <a:r>
              <a:rPr lang="zh-CN" altLang="en-US" b="1"/>
              <a:t>试以显著水平</a:t>
            </a:r>
            <a:r>
              <a:rPr lang="en-US" altLang="zh-CN" b="1"/>
              <a:t>α=0.05</a:t>
            </a:r>
            <a:r>
              <a:rPr lang="zh-CN" altLang="en-US" b="1"/>
              <a:t>检验两种抚育措施对苗高生长有无显著性影响。</a:t>
            </a:r>
          </a:p>
        </p:txBody>
      </p:sp>
      <p:graphicFrame>
        <p:nvGraphicFramePr>
          <p:cNvPr id="7" name="表格 6"/>
          <p:cNvGraphicFramePr>
            <a:graphicFrameLocks noGrp="1"/>
          </p:cNvGraphicFramePr>
          <p:nvPr>
            <p:extLst>
              <p:ext uri="{D42A27DB-BD31-4B8C-83A1-F6EECF244321}">
                <p14:modId xmlns:p14="http://schemas.microsoft.com/office/powerpoint/2010/main" val="1376500744"/>
              </p:ext>
            </p:extLst>
          </p:nvPr>
        </p:nvGraphicFramePr>
        <p:xfrm>
          <a:off x="186138" y="3514368"/>
          <a:ext cx="8216896" cy="628650"/>
        </p:xfrm>
        <a:graphic>
          <a:graphicData uri="http://schemas.openxmlformats.org/drawingml/2006/table">
            <a:tbl>
              <a:tblPr>
                <a:tableStyleId>{5DA37D80-6434-44D0-A028-1B22A696006F}</a:tableStyleId>
              </a:tblPr>
              <a:tblGrid>
                <a:gridCol w="1166848"/>
                <a:gridCol w="587504"/>
                <a:gridCol w="587504"/>
                <a:gridCol w="587504"/>
                <a:gridCol w="587504"/>
                <a:gridCol w="587504"/>
                <a:gridCol w="587504"/>
                <a:gridCol w="587504"/>
                <a:gridCol w="587504"/>
                <a:gridCol w="587504"/>
                <a:gridCol w="587504"/>
                <a:gridCol w="587504"/>
                <a:gridCol w="587504"/>
              </a:tblGrid>
              <a:tr h="221992">
                <a:tc>
                  <a:txBody>
                    <a:bodyPr/>
                    <a:lstStyle/>
                    <a:p>
                      <a:pPr algn="l" fontAlgn="ctr"/>
                      <a:r>
                        <a:rPr lang="zh-CN" altLang="en-US" sz="2000" b="0" i="0" u="none" strike="noStrike" smtClean="0">
                          <a:solidFill>
                            <a:srgbClr val="000000"/>
                          </a:solidFill>
                          <a:effectLst/>
                          <a:latin typeface="宋体"/>
                        </a:rPr>
                        <a:t>样本</a:t>
                      </a:r>
                      <a:r>
                        <a:rPr lang="en-US" altLang="zh-CN" sz="2000" b="0" i="0" u="none" strike="noStrike" smtClean="0">
                          <a:solidFill>
                            <a:srgbClr val="000000"/>
                          </a:solidFill>
                          <a:effectLst/>
                          <a:latin typeface="宋体"/>
                        </a:rPr>
                        <a:t>1</a:t>
                      </a:r>
                      <a:r>
                        <a:rPr lang="zh-CN" altLang="en-US" sz="2000" b="0" i="0" u="none" strike="noStrike" smtClean="0">
                          <a:solidFill>
                            <a:srgbClr val="000000"/>
                          </a:solidFill>
                          <a:effectLst/>
                          <a:latin typeface="宋体"/>
                        </a:rPr>
                        <a:t>苗高</a:t>
                      </a:r>
                      <a:endParaRPr lang="zh-CN" altLang="en-US"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52</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58</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71</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48</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57</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62</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73</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68</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65</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r>
                        <a:rPr lang="en-US" altLang="zh-CN" sz="2000" b="0" i="0" u="none" strike="noStrike" smtClean="0">
                          <a:solidFill>
                            <a:schemeClr val="tx1"/>
                          </a:solidFill>
                          <a:effectLst/>
                          <a:latin typeface="+mn-ea"/>
                          <a:ea typeface="+mn-ea"/>
                        </a:rPr>
                        <a:t>56</a:t>
                      </a:r>
                      <a:endParaRPr lang="en-US" altLang="zh-CN" sz="2000" b="0" i="0" u="none" strike="noStrike">
                        <a:solidFill>
                          <a:srgbClr val="000000"/>
                        </a:solidFill>
                        <a:effectLst/>
                        <a:latin typeface="+mn-ea"/>
                        <a:ea typeface="+mn-ea"/>
                      </a:endParaRPr>
                    </a:p>
                  </a:txBody>
                  <a:tcPr marL="9525" marR="9525" marT="9525" marB="0" anchor="ctr"/>
                </a:tc>
                <a:tc>
                  <a:txBody>
                    <a:bodyPr/>
                    <a:lstStyle/>
                    <a:p>
                      <a:pPr algn="r" fontAlgn="ctr"/>
                      <a:endParaRPr lang="en-US" altLang="zh-CN" sz="2000" b="0" i="0" u="none" strike="noStrike">
                        <a:solidFill>
                          <a:srgbClr val="000000"/>
                        </a:solidFill>
                        <a:effectLst/>
                        <a:latin typeface="宋体"/>
                      </a:endParaRPr>
                    </a:p>
                  </a:txBody>
                  <a:tcPr marL="9525" marR="9525" marT="9525" marB="0" anchor="ctr"/>
                </a:tc>
                <a:tc>
                  <a:txBody>
                    <a:bodyPr/>
                    <a:lstStyle/>
                    <a:p>
                      <a:pPr algn="r" fontAlgn="ctr"/>
                      <a:endParaRPr lang="en-US" altLang="zh-CN" sz="2000" b="0" i="0" u="none" strike="noStrike">
                        <a:solidFill>
                          <a:srgbClr val="000000"/>
                        </a:solidFill>
                        <a:effectLst/>
                        <a:latin typeface="宋体"/>
                      </a:endParaRPr>
                    </a:p>
                  </a:txBody>
                  <a:tcPr marL="9525" marR="9525" marT="9525" marB="0" anchor="ctr"/>
                </a:tc>
              </a:tr>
              <a:tr h="221992">
                <a:tc>
                  <a:txBody>
                    <a:bodyPr/>
                    <a:lstStyle/>
                    <a:p>
                      <a:pPr algn="l" fontAlgn="ctr"/>
                      <a:r>
                        <a:rPr lang="zh-CN" altLang="en-US" sz="2000" b="0" i="0" u="none" strike="noStrike" smtClean="0">
                          <a:solidFill>
                            <a:srgbClr val="000000"/>
                          </a:solidFill>
                          <a:effectLst/>
                          <a:latin typeface="宋体"/>
                        </a:rPr>
                        <a:t>样本</a:t>
                      </a:r>
                      <a:r>
                        <a:rPr lang="en-US" altLang="zh-CN" sz="2000" b="0" i="0" u="none" strike="noStrike" smtClean="0">
                          <a:solidFill>
                            <a:srgbClr val="000000"/>
                          </a:solidFill>
                          <a:effectLst/>
                          <a:latin typeface="宋体"/>
                        </a:rPr>
                        <a:t>1</a:t>
                      </a:r>
                      <a:r>
                        <a:rPr lang="zh-CN" altLang="en-US" sz="2000" b="0" i="0" u="none" strike="noStrike" smtClean="0">
                          <a:solidFill>
                            <a:srgbClr val="000000"/>
                          </a:solidFill>
                          <a:effectLst/>
                          <a:latin typeface="宋体"/>
                        </a:rPr>
                        <a:t>苗高</a:t>
                      </a:r>
                      <a:endParaRPr lang="zh-CN" altLang="en-US"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56</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75</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69</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82</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74</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63</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58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64</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78</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77</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66</a:t>
                      </a:r>
                      <a:endParaRPr lang="en-US" altLang="zh-CN" sz="2000" b="0" i="0" u="none" strike="noStrike">
                        <a:solidFill>
                          <a:srgbClr val="000000"/>
                        </a:solidFill>
                        <a:effectLst/>
                        <a:latin typeface="宋体"/>
                      </a:endParaRPr>
                    </a:p>
                  </a:txBody>
                  <a:tcPr marL="9525" marR="9525" marT="9525" marB="0" anchor="ctr"/>
                </a:tc>
                <a:tc>
                  <a:txBody>
                    <a:bodyPr/>
                    <a:lstStyle/>
                    <a:p>
                      <a:pPr algn="r" fontAlgn="ctr"/>
                      <a:r>
                        <a:rPr lang="en-US" altLang="zh-CN" sz="2000" b="0" i="0" u="none" strike="noStrike" smtClean="0">
                          <a:solidFill>
                            <a:srgbClr val="000000"/>
                          </a:solidFill>
                          <a:effectLst/>
                          <a:latin typeface="宋体"/>
                        </a:rPr>
                        <a:t>73</a:t>
                      </a:r>
                      <a:endParaRPr lang="en-US" altLang="zh-CN" sz="2000" b="0" i="0" u="none" strike="noStrike">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27154254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10.1 </a:t>
            </a:r>
            <a:r>
              <a:rPr lang="zh-CN" altLang="en-US" smtClean="0"/>
              <a:t>饼图</a:t>
            </a:r>
            <a:endParaRPr lang="zh-CN" altLang="en-US" dirty="0"/>
          </a:p>
        </p:txBody>
      </p:sp>
      <p:sp>
        <p:nvSpPr>
          <p:cNvPr id="3" name="内容占位符 2"/>
          <p:cNvSpPr>
            <a:spLocks noGrp="1"/>
          </p:cNvSpPr>
          <p:nvPr>
            <p:ph idx="1"/>
          </p:nvPr>
        </p:nvSpPr>
        <p:spPr>
          <a:xfrm>
            <a:off x="457200" y="1340769"/>
            <a:ext cx="8218488" cy="5184575"/>
          </a:xfrm>
        </p:spPr>
        <p:txBody>
          <a:bodyPr/>
          <a:lstStyle/>
          <a:p>
            <a:r>
              <a:rPr lang="en-US" altLang="zh-CN" sz="2400"/>
              <a:t>R</a:t>
            </a:r>
            <a:r>
              <a:rPr lang="zh-CN" altLang="en-US" sz="2400"/>
              <a:t>语言中的饼图使用 </a:t>
            </a:r>
            <a:r>
              <a:rPr lang="en-US" altLang="zh-CN" sz="2400"/>
              <a:t>pie()</a:t>
            </a:r>
            <a:r>
              <a:rPr lang="zh-CN" altLang="en-US" sz="2400"/>
              <a:t>函数，接受正数作为一个向量输入来创建。附加参数用于控制标签，颜色，标题等，</a:t>
            </a:r>
            <a:r>
              <a:rPr lang="zh-CN" altLang="en-US" sz="2400" dirty="0">
                <a:solidFill>
                  <a:srgbClr val="3399FF"/>
                </a:solidFill>
              </a:rPr>
              <a:t>语法是</a:t>
            </a:r>
            <a:r>
              <a:rPr lang="zh-CN" altLang="en-US" sz="2400" dirty="0" smtClean="0">
                <a:solidFill>
                  <a:srgbClr val="3399FF"/>
                </a:solidFill>
              </a:rPr>
              <a:t>：</a:t>
            </a:r>
            <a:endParaRPr lang="zh-CN" altLang="zh-CN" dirty="0">
              <a:solidFill>
                <a:srgbClr val="00AEF7"/>
              </a:solidFill>
            </a:endParaRPr>
          </a:p>
          <a:p>
            <a:pPr indent="0">
              <a:lnSpc>
                <a:spcPct val="110000"/>
              </a:lnSpc>
            </a:pPr>
            <a:r>
              <a:rPr lang="fr-FR" altLang="zh-CN" sz="2400" i="1" smtClean="0">
                <a:solidFill>
                  <a:srgbClr val="FF0000"/>
                </a:solidFill>
              </a:rPr>
              <a:t>pie(x</a:t>
            </a:r>
            <a:r>
              <a:rPr lang="fr-FR" altLang="zh-CN" sz="2400" i="1">
                <a:solidFill>
                  <a:srgbClr val="FF0000"/>
                </a:solidFill>
              </a:rPr>
              <a:t>, labels, radius, main, col, clockwise)</a:t>
            </a:r>
            <a:endParaRPr lang="en-US" altLang="zh-CN" sz="2400" i="1" dirty="0" smtClean="0">
              <a:solidFill>
                <a:srgbClr val="FF0000"/>
              </a:solidFill>
            </a:endParaRPr>
          </a:p>
          <a:p>
            <a:r>
              <a:rPr lang="zh-CN" altLang="en-US" sz="2400" dirty="0">
                <a:solidFill>
                  <a:srgbClr val="3399FF"/>
                </a:solidFill>
              </a:rPr>
              <a:t>以下是所使用的参数的说明：</a:t>
            </a:r>
          </a:p>
          <a:p>
            <a:r>
              <a:rPr lang="en-US" altLang="zh-CN" sz="2400" b="1" smtClean="0">
                <a:solidFill>
                  <a:srgbClr val="00B050"/>
                </a:solidFill>
              </a:rPr>
              <a:t>x – </a:t>
            </a:r>
            <a:r>
              <a:rPr lang="zh-CN" altLang="en-US" sz="2400" smtClean="0"/>
              <a:t>非负向量，表示每个扇形的面积。</a:t>
            </a:r>
            <a:endParaRPr lang="zh-CN" altLang="en-US" sz="2400"/>
          </a:p>
          <a:p>
            <a:r>
              <a:rPr lang="en-US" altLang="zh-CN" sz="2400" b="1">
                <a:solidFill>
                  <a:srgbClr val="00B050"/>
                </a:solidFill>
              </a:rPr>
              <a:t>labels </a:t>
            </a:r>
            <a:r>
              <a:rPr lang="en-US" altLang="zh-CN" sz="2400" b="1" smtClean="0">
                <a:solidFill>
                  <a:srgbClr val="00B050"/>
                </a:solidFill>
              </a:rPr>
              <a:t>–</a:t>
            </a:r>
            <a:r>
              <a:rPr lang="en-US" altLang="zh-CN" sz="2400" smtClean="0"/>
              <a:t> </a:t>
            </a:r>
            <a:r>
              <a:rPr lang="zh-CN" altLang="en-US" sz="2400" smtClean="0"/>
              <a:t>字符型向量，表示每个扇形的标签。</a:t>
            </a:r>
            <a:endParaRPr lang="zh-CN" altLang="en-US" sz="2400"/>
          </a:p>
          <a:p>
            <a:r>
              <a:rPr lang="en-US" altLang="zh-CN" sz="2400" b="1">
                <a:solidFill>
                  <a:srgbClr val="00B050"/>
                </a:solidFill>
              </a:rPr>
              <a:t>radius -</a:t>
            </a:r>
            <a:r>
              <a:rPr lang="en-US" altLang="zh-CN" sz="2400"/>
              <a:t> </a:t>
            </a:r>
            <a:r>
              <a:rPr lang="zh-CN" altLang="en-US" sz="2400"/>
              <a:t>指示饼图的圆的半径。（</a:t>
            </a:r>
            <a:r>
              <a:rPr lang="en-US" altLang="zh-CN" sz="2400"/>
              <a:t>-1</a:t>
            </a:r>
            <a:r>
              <a:rPr lang="zh-CN" altLang="en-US" sz="2400"/>
              <a:t>和</a:t>
            </a:r>
            <a:r>
              <a:rPr lang="en-US" altLang="zh-CN" sz="2400"/>
              <a:t>+1</a:t>
            </a:r>
            <a:r>
              <a:rPr lang="zh-CN" altLang="en-US" sz="2400"/>
              <a:t>之间的值）。</a:t>
            </a:r>
          </a:p>
          <a:p>
            <a:r>
              <a:rPr lang="en-US" altLang="zh-CN" sz="2400" b="1">
                <a:solidFill>
                  <a:srgbClr val="00B050"/>
                </a:solidFill>
              </a:rPr>
              <a:t>main -</a:t>
            </a:r>
            <a:r>
              <a:rPr lang="en-US" altLang="zh-CN" sz="2400" b="1"/>
              <a:t> </a:t>
            </a:r>
            <a:r>
              <a:rPr lang="zh-CN" altLang="en-US" sz="2400"/>
              <a:t>指示图表的标题。</a:t>
            </a:r>
          </a:p>
          <a:p>
            <a:r>
              <a:rPr lang="en-US" altLang="zh-CN" sz="2400" b="1">
                <a:solidFill>
                  <a:srgbClr val="00B050"/>
                </a:solidFill>
              </a:rPr>
              <a:t>col -</a:t>
            </a:r>
            <a:r>
              <a:rPr lang="en-US" altLang="zh-CN" sz="2400">
                <a:solidFill>
                  <a:srgbClr val="00B050"/>
                </a:solidFill>
              </a:rPr>
              <a:t> </a:t>
            </a:r>
            <a:r>
              <a:rPr lang="zh-CN" altLang="en-US" sz="2400"/>
              <a:t>指示调色板。</a:t>
            </a:r>
          </a:p>
          <a:p>
            <a:r>
              <a:rPr lang="en-US" altLang="zh-CN" sz="2400" b="1">
                <a:solidFill>
                  <a:srgbClr val="00B050"/>
                </a:solidFill>
              </a:rPr>
              <a:t>clockwise -</a:t>
            </a:r>
            <a:r>
              <a:rPr lang="en-US" altLang="zh-CN" sz="2400"/>
              <a:t> </a:t>
            </a:r>
            <a:r>
              <a:rPr lang="zh-CN" altLang="en-US" sz="2400"/>
              <a:t>是一个逻辑值指示该切片绘制顺时针或逆时针方向。</a:t>
            </a:r>
            <a:endParaRPr lang="en-US" altLang="zh-CN" sz="2400" smtClean="0"/>
          </a:p>
          <a:p>
            <a:pPr indent="0">
              <a:lnSpc>
                <a:spcPct val="110000"/>
              </a:lnSpc>
            </a:pPr>
            <a:endParaRPr lang="en-US" altLang="zh-CN" sz="1600" smtClean="0"/>
          </a:p>
          <a:p>
            <a:pPr indent="0">
              <a:lnSpc>
                <a:spcPct val="110000"/>
              </a:lnSpc>
            </a:pPr>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1871146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饼</a:t>
            </a:r>
            <a:r>
              <a:rPr lang="zh-CN" altLang="en-US" smtClean="0"/>
              <a:t>图和别的图的比较</a:t>
            </a:r>
            <a:endParaRPr lang="zh-CN" altLang="en-US" dirty="0"/>
          </a:p>
        </p:txBody>
      </p:sp>
      <p:sp>
        <p:nvSpPr>
          <p:cNvPr id="2" name="内容占位符 1"/>
          <p:cNvSpPr>
            <a:spLocks noGrp="1"/>
          </p:cNvSpPr>
          <p:nvPr>
            <p:ph idx="1"/>
          </p:nvPr>
        </p:nvSpPr>
        <p:spPr/>
        <p:txBody>
          <a:bodyPr/>
          <a:lstStyle/>
          <a:p>
            <a:r>
              <a:rPr lang="en-US" altLang="zh-CN" sz="1800"/>
              <a:t>x &lt;-rep(1,24</a:t>
            </a:r>
            <a:r>
              <a:rPr lang="en-US" altLang="zh-CN" sz="1800" smtClean="0"/>
              <a:t>);x[8</a:t>
            </a:r>
            <a:r>
              <a:rPr lang="en-US" altLang="zh-CN" sz="1800"/>
              <a:t>] &lt;- </a:t>
            </a:r>
            <a:r>
              <a:rPr lang="en-US" altLang="zh-CN" sz="1800" smtClean="0"/>
              <a:t>1.1;</a:t>
            </a:r>
            <a:r>
              <a:rPr lang="en-US" altLang="zh-CN" sz="1800" smtClean="0">
                <a:solidFill>
                  <a:srgbClr val="FF0000"/>
                </a:solidFill>
              </a:rPr>
              <a:t>pie</a:t>
            </a:r>
            <a:r>
              <a:rPr lang="en-US" altLang="zh-CN" sz="1800" smtClean="0"/>
              <a:t>(x)</a:t>
            </a:r>
          </a:p>
          <a:p>
            <a:r>
              <a:rPr lang="en-US" altLang="zh-CN" sz="1800">
                <a:solidFill>
                  <a:srgbClr val="FF0000"/>
                </a:solidFill>
              </a:rPr>
              <a:t>pie</a:t>
            </a:r>
            <a:r>
              <a:rPr lang="en-US" altLang="zh-CN" sz="1800"/>
              <a:t>(x, col = rainbow(24</a:t>
            </a:r>
            <a:r>
              <a:rPr lang="en-US" altLang="zh-CN" sz="1800" smtClean="0"/>
              <a:t>));</a:t>
            </a:r>
            <a:r>
              <a:rPr lang="en-US" altLang="zh-CN" sz="1800">
                <a:solidFill>
                  <a:srgbClr val="FF0000"/>
                </a:solidFill>
              </a:rPr>
              <a:t>barplot</a:t>
            </a:r>
            <a:r>
              <a:rPr lang="en-US" altLang="zh-CN" sz="1800"/>
              <a:t>(x)</a:t>
            </a:r>
            <a:endParaRPr lang="zh-CN" altLang="en-US" sz="18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1520" y="2420888"/>
            <a:ext cx="35528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35492" y="2282498"/>
            <a:ext cx="5007297"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9134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10.2</a:t>
            </a:r>
            <a:r>
              <a:rPr lang="zh-CN" altLang="en-US" smtClean="0"/>
              <a:t>饼图</a:t>
            </a:r>
            <a:r>
              <a:rPr lang="zh-CN" altLang="en-US"/>
              <a:t>示例</a:t>
            </a:r>
            <a:endParaRPr lang="zh-CN" altLang="en-US" dirty="0"/>
          </a:p>
        </p:txBody>
      </p:sp>
      <p:sp>
        <p:nvSpPr>
          <p:cNvPr id="3" name="内容占位符 2"/>
          <p:cNvSpPr>
            <a:spLocks noGrp="1"/>
          </p:cNvSpPr>
          <p:nvPr>
            <p:ph idx="1"/>
          </p:nvPr>
        </p:nvSpPr>
        <p:spPr>
          <a:xfrm>
            <a:off x="457200" y="1340769"/>
            <a:ext cx="8218488" cy="5184575"/>
          </a:xfrm>
        </p:spPr>
        <p:txBody>
          <a:bodyPr/>
          <a:lstStyle/>
          <a:p>
            <a:pPr>
              <a:lnSpc>
                <a:spcPct val="150000"/>
              </a:lnSpc>
            </a:pPr>
            <a:r>
              <a:rPr lang="en-US" altLang="zh-CN" sz="2400" smtClean="0">
                <a:solidFill>
                  <a:srgbClr val="00B0F0"/>
                </a:solidFill>
              </a:rPr>
              <a:t># </a:t>
            </a:r>
            <a:r>
              <a:rPr lang="zh-CN" altLang="en-US" sz="2400" smtClean="0">
                <a:solidFill>
                  <a:srgbClr val="00B0F0"/>
                </a:solidFill>
              </a:rPr>
              <a:t>输入数据构建基础饼图</a:t>
            </a:r>
            <a:endParaRPr lang="en-US" altLang="zh-CN" sz="2400">
              <a:solidFill>
                <a:srgbClr val="00B0F0"/>
              </a:solidFill>
            </a:endParaRPr>
          </a:p>
          <a:p>
            <a:pPr>
              <a:lnSpc>
                <a:spcPct val="150000"/>
              </a:lnSpc>
            </a:pPr>
            <a:r>
              <a:rPr lang="en-US" altLang="zh-CN" sz="2400" smtClean="0"/>
              <a:t>x </a:t>
            </a:r>
            <a:r>
              <a:rPr lang="en-US" altLang="zh-CN" sz="2400"/>
              <a:t>&lt;- c(2000, 1500, 3000, </a:t>
            </a:r>
            <a:r>
              <a:rPr lang="en-US" altLang="zh-CN" sz="2400" smtClean="0"/>
              <a:t>1000)</a:t>
            </a:r>
          </a:p>
          <a:p>
            <a:pPr>
              <a:lnSpc>
                <a:spcPct val="150000"/>
              </a:lnSpc>
            </a:pPr>
            <a:r>
              <a:rPr lang="en-US" altLang="zh-CN" sz="2400" smtClean="0"/>
              <a:t>lab1 </a:t>
            </a:r>
            <a:r>
              <a:rPr lang="en-US" altLang="zh-CN" sz="2400"/>
              <a:t>&lt;- c("</a:t>
            </a:r>
            <a:r>
              <a:rPr lang="zh-CN" altLang="en-US" sz="2400"/>
              <a:t>上海</a:t>
            </a:r>
            <a:r>
              <a:rPr lang="en-US" altLang="zh-CN" sz="2400"/>
              <a:t>", "</a:t>
            </a:r>
            <a:r>
              <a:rPr lang="zh-CN" altLang="en-US" sz="2400"/>
              <a:t>北京</a:t>
            </a:r>
            <a:r>
              <a:rPr lang="en-US" altLang="zh-CN" sz="2400"/>
              <a:t>", "</a:t>
            </a:r>
            <a:r>
              <a:rPr lang="zh-CN" altLang="en-US" sz="2400"/>
              <a:t>重庆</a:t>
            </a:r>
            <a:r>
              <a:rPr lang="en-US" altLang="zh-CN" sz="2400"/>
              <a:t>", "</a:t>
            </a:r>
            <a:r>
              <a:rPr lang="zh-CN" altLang="en-US" sz="2400"/>
              <a:t>天津</a:t>
            </a:r>
            <a:r>
              <a:rPr lang="en-US" altLang="zh-CN" sz="2400"/>
              <a:t>") </a:t>
            </a:r>
          </a:p>
          <a:p>
            <a:pPr>
              <a:lnSpc>
                <a:spcPct val="150000"/>
              </a:lnSpc>
            </a:pPr>
            <a:r>
              <a:rPr lang="en-US" altLang="zh-CN" sz="2400" smtClean="0">
                <a:solidFill>
                  <a:srgbClr val="FF0000"/>
                </a:solidFill>
              </a:rPr>
              <a:t>pie</a:t>
            </a:r>
            <a:r>
              <a:rPr lang="en-US" altLang="zh-CN" sz="2400" smtClean="0"/>
              <a:t>(x,labels=lab1)  </a:t>
            </a:r>
            <a:r>
              <a:rPr lang="en-US" altLang="zh-CN" sz="2400">
                <a:solidFill>
                  <a:srgbClr val="00B0F0"/>
                </a:solidFill>
              </a:rPr>
              <a:t># </a:t>
            </a:r>
            <a:r>
              <a:rPr lang="zh-CN" altLang="en-US" sz="2400" smtClean="0">
                <a:solidFill>
                  <a:srgbClr val="00B0F0"/>
                </a:solidFill>
              </a:rPr>
              <a:t>生成饼图 </a:t>
            </a:r>
            <a:endParaRPr lang="en-US" altLang="zh-CN" sz="2400" smtClean="0">
              <a:solidFill>
                <a:srgbClr val="00B0F0"/>
              </a:solidFill>
            </a:endParaRPr>
          </a:p>
          <a:p>
            <a:pPr>
              <a:lnSpc>
                <a:spcPct val="150000"/>
              </a:lnSpc>
            </a:pPr>
            <a:r>
              <a:rPr lang="en-US" altLang="zh-CN" sz="2400" smtClean="0">
                <a:solidFill>
                  <a:srgbClr val="00B0F0"/>
                </a:solidFill>
              </a:rPr>
              <a:t># </a:t>
            </a:r>
            <a:r>
              <a:rPr lang="zh-CN" altLang="en-US" sz="2400" smtClean="0">
                <a:solidFill>
                  <a:srgbClr val="00B0F0"/>
                </a:solidFill>
              </a:rPr>
              <a:t>添加扇形百分比</a:t>
            </a:r>
            <a:endParaRPr lang="en-US" altLang="zh-CN" sz="2400" smtClean="0">
              <a:solidFill>
                <a:srgbClr val="00B0F0"/>
              </a:solidFill>
            </a:endParaRPr>
          </a:p>
          <a:p>
            <a:pPr>
              <a:lnSpc>
                <a:spcPct val="150000"/>
              </a:lnSpc>
            </a:pPr>
            <a:r>
              <a:rPr lang="en-US" altLang="zh-CN" sz="2400"/>
              <a:t>p</a:t>
            </a:r>
            <a:r>
              <a:rPr lang="en-US" altLang="zh-CN" sz="2400" smtClean="0"/>
              <a:t>ct = round(x/sum(x)*100,1)</a:t>
            </a:r>
          </a:p>
          <a:p>
            <a:pPr>
              <a:lnSpc>
                <a:spcPct val="150000"/>
              </a:lnSpc>
            </a:pPr>
            <a:r>
              <a:rPr lang="en-US" altLang="zh-CN" sz="2400" smtClean="0"/>
              <a:t>Lab2 </a:t>
            </a:r>
            <a:r>
              <a:rPr lang="en-US" altLang="zh-CN" sz="2400"/>
              <a:t>&lt;- </a:t>
            </a:r>
            <a:r>
              <a:rPr lang="en-US" altLang="zh-CN" sz="2400" smtClean="0"/>
              <a:t>paste(lab1</a:t>
            </a:r>
            <a:r>
              <a:rPr lang="en-US" altLang="zh-CN" sz="2400"/>
              <a:t>," ",pct,"%",sep=" </a:t>
            </a:r>
            <a:r>
              <a:rPr lang="en-US" altLang="zh-CN" sz="2400" smtClean="0"/>
              <a:t>")</a:t>
            </a:r>
          </a:p>
          <a:p>
            <a:pPr>
              <a:lnSpc>
                <a:spcPct val="150000"/>
              </a:lnSpc>
            </a:pPr>
            <a:r>
              <a:rPr lang="en-US" altLang="zh-CN" sz="2400" smtClean="0">
                <a:solidFill>
                  <a:srgbClr val="FF0000"/>
                </a:solidFill>
              </a:rPr>
              <a:t>pie</a:t>
            </a:r>
            <a:r>
              <a:rPr lang="en-US" altLang="zh-CN" sz="2400" smtClean="0"/>
              <a:t>(x,labels=lab2)</a:t>
            </a:r>
          </a:p>
          <a:p>
            <a:endParaRPr lang="en-US" altLang="zh-CN" sz="2400" smtClean="0"/>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3769120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10.3</a:t>
            </a:r>
            <a:r>
              <a:rPr lang="zh-CN" altLang="en-US" smtClean="0"/>
              <a:t>饼图</a:t>
            </a:r>
            <a:r>
              <a:rPr lang="zh-CN" altLang="en-US"/>
              <a:t>示例</a:t>
            </a:r>
            <a:r>
              <a:rPr lang="zh-CN" altLang="en-US" smtClean="0"/>
              <a:t>续</a:t>
            </a:r>
            <a:endParaRPr lang="zh-CN" altLang="en-US" dirty="0"/>
          </a:p>
        </p:txBody>
      </p:sp>
      <p:sp>
        <p:nvSpPr>
          <p:cNvPr id="3" name="内容占位符 2"/>
          <p:cNvSpPr>
            <a:spLocks noGrp="1"/>
          </p:cNvSpPr>
          <p:nvPr>
            <p:ph idx="1"/>
          </p:nvPr>
        </p:nvSpPr>
        <p:spPr>
          <a:xfrm>
            <a:off x="467544" y="1196752"/>
            <a:ext cx="8218488" cy="5184575"/>
          </a:xfrm>
        </p:spPr>
        <p:txBody>
          <a:bodyPr/>
          <a:lstStyle/>
          <a:p>
            <a:pPr>
              <a:lnSpc>
                <a:spcPct val="150000"/>
              </a:lnSpc>
            </a:pPr>
            <a:r>
              <a:rPr lang="en-US" altLang="zh-CN" sz="2400">
                <a:solidFill>
                  <a:srgbClr val="3399FF"/>
                </a:solidFill>
              </a:rPr>
              <a:t># </a:t>
            </a:r>
            <a:r>
              <a:rPr lang="zh-CN" altLang="en-US" sz="2400">
                <a:solidFill>
                  <a:srgbClr val="3399FF"/>
                </a:solidFill>
              </a:rPr>
              <a:t>添加颜色和图表名称</a:t>
            </a:r>
            <a:endParaRPr lang="en-US" altLang="zh-CN" sz="2400">
              <a:solidFill>
                <a:srgbClr val="3399FF"/>
              </a:solidFill>
            </a:endParaRPr>
          </a:p>
          <a:p>
            <a:pPr>
              <a:lnSpc>
                <a:spcPct val="150000"/>
              </a:lnSpc>
            </a:pPr>
            <a:r>
              <a:rPr lang="en-US" altLang="zh-CN" sz="2400">
                <a:solidFill>
                  <a:srgbClr val="FF0000"/>
                </a:solidFill>
              </a:rPr>
              <a:t>pie</a:t>
            </a:r>
            <a:r>
              <a:rPr lang="en-US" altLang="zh-CN" sz="2400"/>
              <a:t>(x, </a:t>
            </a:r>
            <a:r>
              <a:rPr lang="en-US" altLang="zh-CN" sz="2400" smtClean="0"/>
              <a:t>labels=Lab2,col=rainbow(4</a:t>
            </a:r>
            <a:r>
              <a:rPr lang="en-US" altLang="zh-CN" sz="2400"/>
              <a:t>),main="</a:t>
            </a:r>
            <a:r>
              <a:rPr lang="zh-CN" altLang="en-US" sz="2400"/>
              <a:t>直辖市常驻人口图</a:t>
            </a:r>
            <a:r>
              <a:rPr lang="en-US" altLang="zh-CN" sz="2400"/>
              <a:t>")</a:t>
            </a:r>
          </a:p>
          <a:p>
            <a:pPr>
              <a:lnSpc>
                <a:spcPct val="150000"/>
              </a:lnSpc>
            </a:pPr>
            <a:r>
              <a:rPr lang="en-US" altLang="zh-CN" sz="2400" smtClean="0">
                <a:solidFill>
                  <a:srgbClr val="3399FF"/>
                </a:solidFill>
              </a:rPr>
              <a:t># </a:t>
            </a:r>
            <a:r>
              <a:rPr lang="zh-CN" altLang="en-US" sz="2400" smtClean="0">
                <a:solidFill>
                  <a:srgbClr val="3399FF"/>
                </a:solidFill>
              </a:rPr>
              <a:t>绘制</a:t>
            </a:r>
            <a:r>
              <a:rPr lang="en-US" altLang="zh-CN" sz="2400" smtClean="0">
                <a:solidFill>
                  <a:srgbClr val="3399FF"/>
                </a:solidFill>
              </a:rPr>
              <a:t>3D</a:t>
            </a:r>
            <a:r>
              <a:rPr lang="zh-CN" altLang="en-US" sz="2400" smtClean="0">
                <a:solidFill>
                  <a:srgbClr val="3399FF"/>
                </a:solidFill>
              </a:rPr>
              <a:t>饼图</a:t>
            </a:r>
            <a:endParaRPr lang="en-US" altLang="zh-CN" sz="2400">
              <a:solidFill>
                <a:srgbClr val="3399FF"/>
              </a:solidFill>
            </a:endParaRPr>
          </a:p>
          <a:p>
            <a:pPr>
              <a:lnSpc>
                <a:spcPct val="150000"/>
              </a:lnSpc>
            </a:pPr>
            <a:r>
              <a:rPr lang="en-US" altLang="zh-CN" sz="2400"/>
              <a:t>install.packages("plotrix</a:t>
            </a:r>
            <a:r>
              <a:rPr lang="en-US" altLang="zh-CN" sz="2400" smtClean="0"/>
              <a:t>")</a:t>
            </a:r>
          </a:p>
          <a:p>
            <a:pPr>
              <a:lnSpc>
                <a:spcPct val="150000"/>
              </a:lnSpc>
            </a:pPr>
            <a:r>
              <a:rPr lang="en-US" altLang="zh-CN" sz="2400"/>
              <a:t>library(plotrix)</a:t>
            </a:r>
          </a:p>
          <a:p>
            <a:pPr>
              <a:lnSpc>
                <a:spcPct val="150000"/>
              </a:lnSpc>
            </a:pPr>
            <a:r>
              <a:rPr lang="en-US" altLang="zh-CN" sz="2400" smtClean="0">
                <a:solidFill>
                  <a:srgbClr val="FF0000"/>
                </a:solidFill>
              </a:rPr>
              <a:t>pie3D</a:t>
            </a:r>
            <a:r>
              <a:rPr lang="en-US" altLang="zh-CN" sz="2400" smtClean="0"/>
              <a:t>(x,labels </a:t>
            </a:r>
            <a:r>
              <a:rPr lang="en-US" altLang="zh-CN" sz="2400"/>
              <a:t>= </a:t>
            </a:r>
            <a:r>
              <a:rPr lang="en-US" altLang="zh-CN" sz="2400" smtClean="0"/>
              <a:t>lab1)</a:t>
            </a:r>
          </a:p>
          <a:p>
            <a:pPr>
              <a:lnSpc>
                <a:spcPct val="150000"/>
              </a:lnSpc>
            </a:pPr>
            <a:r>
              <a:rPr lang="en-US" altLang="zh-CN" sz="2400">
                <a:solidFill>
                  <a:srgbClr val="FF0000"/>
                </a:solidFill>
              </a:rPr>
              <a:t>pie3D</a:t>
            </a:r>
            <a:r>
              <a:rPr lang="en-US" altLang="zh-CN" sz="2400"/>
              <a:t>(x,labels = </a:t>
            </a:r>
            <a:r>
              <a:rPr lang="en-US" altLang="zh-CN" sz="2400" smtClean="0"/>
              <a:t>lab1,explode </a:t>
            </a:r>
            <a:r>
              <a:rPr lang="en-US" altLang="zh-CN" sz="2400"/>
              <a:t>= 0.1,main="</a:t>
            </a:r>
            <a:r>
              <a:rPr lang="zh-CN" altLang="en-US" sz="2400"/>
              <a:t>中国</a:t>
            </a:r>
            <a:r>
              <a:rPr lang="en-US" altLang="zh-CN" sz="2400"/>
              <a:t>4</a:t>
            </a:r>
            <a:r>
              <a:rPr lang="zh-CN" altLang="en-US" sz="2400"/>
              <a:t>个直辖市常驻人口图</a:t>
            </a:r>
            <a:r>
              <a:rPr lang="en-US" altLang="zh-CN" sz="2400" smtClean="0"/>
              <a:t>")</a:t>
            </a:r>
          </a:p>
          <a:p>
            <a:endParaRPr lang="en-US" altLang="zh-CN" sz="2400"/>
          </a:p>
          <a:p>
            <a:endParaRPr lang="en-US" altLang="zh-CN" sz="2400" smtClean="0"/>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4222939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1.2R</a:t>
            </a:r>
            <a:r>
              <a:rPr lang="zh-CN" altLang="en-US" dirty="0" smtClean="0"/>
              <a:t>循环语句</a:t>
            </a:r>
            <a:endParaRPr lang="zh-CN" altLang="en-US" dirty="0"/>
          </a:p>
        </p:txBody>
      </p:sp>
      <p:sp>
        <p:nvSpPr>
          <p:cNvPr id="3" name="内容占位符 2"/>
          <p:cNvSpPr>
            <a:spLocks noGrp="1"/>
          </p:cNvSpPr>
          <p:nvPr>
            <p:ph idx="1"/>
          </p:nvPr>
        </p:nvSpPr>
        <p:spPr>
          <a:xfrm>
            <a:off x="457200" y="1340769"/>
            <a:ext cx="8218488" cy="1296143"/>
          </a:xfrm>
        </p:spPr>
        <p:txBody>
          <a:bodyPr/>
          <a:lstStyle/>
          <a:p>
            <a:pPr indent="0"/>
            <a:r>
              <a:rPr lang="zh-CN" altLang="en-US" sz="2400" dirty="0" smtClean="0"/>
              <a:t>在</a:t>
            </a:r>
            <a:r>
              <a:rPr lang="en-US" altLang="zh-CN" sz="2400" dirty="0"/>
              <a:t>R</a:t>
            </a:r>
            <a:r>
              <a:rPr lang="zh-CN" altLang="en-US" sz="2400" dirty="0"/>
              <a:t>语言中，可以使用</a:t>
            </a:r>
            <a:r>
              <a:rPr lang="en-US" altLang="zh-CN" sz="2400" dirty="0"/>
              <a:t>for</a:t>
            </a:r>
            <a:r>
              <a:rPr lang="zh-CN" altLang="en-US" sz="2400" dirty="0"/>
              <a:t>、</a:t>
            </a:r>
            <a:r>
              <a:rPr lang="en-US" altLang="zh-CN" sz="2400" dirty="0"/>
              <a:t>while </a:t>
            </a:r>
            <a:r>
              <a:rPr lang="zh-CN" altLang="en-US" sz="2400" dirty="0"/>
              <a:t>以及</a:t>
            </a:r>
            <a:r>
              <a:rPr lang="en-US" altLang="zh-CN" sz="2400" dirty="0"/>
              <a:t>repeat-break</a:t>
            </a:r>
            <a:r>
              <a:rPr lang="zh-CN" altLang="en-US" sz="2400" dirty="0"/>
              <a:t>实现循环语句。循环语句可以简单依据计数操作（当计数器达到了设定的循环次数时自动停止）或者某一向量来进行轮询。</a:t>
            </a:r>
            <a:endParaRPr lang="en-US" altLang="zh-CN" sz="2400" dirty="0" smtClean="0"/>
          </a:p>
          <a:p>
            <a:pPr indent="0"/>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79553844"/>
              </p:ext>
            </p:extLst>
          </p:nvPr>
        </p:nvGraphicFramePr>
        <p:xfrm>
          <a:off x="539552" y="2708920"/>
          <a:ext cx="8064896" cy="3283260"/>
        </p:xfrm>
        <a:graphic>
          <a:graphicData uri="http://schemas.openxmlformats.org/drawingml/2006/table">
            <a:tbl>
              <a:tblPr firstRow="1" bandRow="1">
                <a:tableStyleId>{35758FB7-9AC5-4552-8A53-C91805E547FA}</a:tableStyleId>
              </a:tblPr>
              <a:tblGrid>
                <a:gridCol w="2662198"/>
                <a:gridCol w="5402698"/>
              </a:tblGrid>
              <a:tr h="540060">
                <a:tc>
                  <a:txBody>
                    <a:bodyPr/>
                    <a:lstStyle/>
                    <a:p>
                      <a:r>
                        <a:rPr lang="zh-CN" altLang="en-US" sz="1800" b="1" i="0" kern="1200" dirty="0" smtClean="0">
                          <a:solidFill>
                            <a:schemeClr val="lt1"/>
                          </a:solidFill>
                          <a:effectLst/>
                          <a:latin typeface="+mn-lt"/>
                          <a:ea typeface="+mn-ea"/>
                          <a:cs typeface="+mn-cs"/>
                        </a:rPr>
                        <a:t>循环类型</a:t>
                      </a:r>
                      <a:endParaRPr lang="zh-CN" altLang="en-US" dirty="0"/>
                    </a:p>
                  </a:txBody>
                  <a:tcPr/>
                </a:tc>
                <a:tc>
                  <a:txBody>
                    <a:bodyPr/>
                    <a:lstStyle/>
                    <a:p>
                      <a:r>
                        <a:rPr lang="zh-CN" altLang="en-US" sz="1800" b="1" i="0" kern="1200" dirty="0" smtClean="0">
                          <a:solidFill>
                            <a:schemeClr val="lt1"/>
                          </a:solidFill>
                          <a:effectLst/>
                          <a:latin typeface="+mn-lt"/>
                          <a:ea typeface="+mn-ea"/>
                          <a:cs typeface="+mn-cs"/>
                        </a:rPr>
                        <a:t>描述</a:t>
                      </a:r>
                      <a:endParaRPr lang="zh-CN" altLang="en-US" dirty="0"/>
                    </a:p>
                  </a:txBody>
                  <a:tcPr/>
                </a:tc>
              </a:tr>
              <a:tr h="540060">
                <a:tc>
                  <a:txBody>
                    <a:bodyPr/>
                    <a:lstStyle/>
                    <a:p>
                      <a:r>
                        <a:rPr lang="en-US" altLang="zh-CN" sz="1800" b="0" i="0" kern="1200" smtClean="0">
                          <a:solidFill>
                            <a:schemeClr val="dk1"/>
                          </a:solidFill>
                          <a:effectLst/>
                          <a:latin typeface="+mn-lt"/>
                          <a:ea typeface="+mn-ea"/>
                          <a:cs typeface="+mn-cs"/>
                        </a:rPr>
                        <a:t>for</a:t>
                      </a:r>
                      <a:r>
                        <a:rPr lang="zh-CN" altLang="en-US" sz="1800" b="0" i="0" kern="1200" smtClean="0">
                          <a:solidFill>
                            <a:schemeClr val="dk1"/>
                          </a:solidFill>
                          <a:effectLst/>
                          <a:latin typeface="+mn-lt"/>
                          <a:ea typeface="+mn-ea"/>
                          <a:cs typeface="+mn-cs"/>
                        </a:rPr>
                        <a:t>循环</a:t>
                      </a:r>
                      <a:endParaRPr lang="zh-CN" altLang="en-US"/>
                    </a:p>
                  </a:txBody>
                  <a:tcPr/>
                </a:tc>
                <a:tc>
                  <a:txBody>
                    <a:bodyPr/>
                    <a:lstStyle/>
                    <a:p>
                      <a:r>
                        <a:rPr lang="en-US" altLang="zh-CN" sz="1800" b="1" i="0" kern="1200" dirty="0" smtClean="0">
                          <a:solidFill>
                            <a:schemeClr val="dk1"/>
                          </a:solidFill>
                          <a:effectLst/>
                          <a:latin typeface="+mn-lt"/>
                          <a:ea typeface="+mn-ea"/>
                          <a:cs typeface="+mn-cs"/>
                        </a:rPr>
                        <a:t>for (n in x) </a:t>
                      </a:r>
                      <a:r>
                        <a:rPr lang="zh-CN" altLang="en-US" sz="1800" b="1" i="0" kern="1200" dirty="0" smtClean="0">
                          <a:solidFill>
                            <a:schemeClr val="dk1"/>
                          </a:solidFill>
                          <a:effectLst/>
                          <a:latin typeface="+mn-lt"/>
                          <a:ea typeface="+mn-ea"/>
                          <a:cs typeface="+mn-cs"/>
                        </a:rPr>
                        <a:t>｛</a:t>
                      </a:r>
                      <a:r>
                        <a:rPr lang="en-US" altLang="zh-CN" sz="1800" b="1" i="0" kern="1200" dirty="0" err="1" smtClean="0">
                          <a:solidFill>
                            <a:schemeClr val="dk1"/>
                          </a:solidFill>
                          <a:effectLst/>
                          <a:latin typeface="+mn-lt"/>
                          <a:ea typeface="+mn-ea"/>
                          <a:cs typeface="+mn-cs"/>
                        </a:rPr>
                        <a:t>expr</a:t>
                      </a:r>
                      <a:r>
                        <a:rPr lang="en-US" altLang="zh-CN" sz="1800" b="1" i="0" kern="1200" dirty="0" smtClean="0">
                          <a:solidFill>
                            <a:schemeClr val="dk1"/>
                          </a:solidFill>
                          <a:effectLst/>
                          <a:latin typeface="+mn-lt"/>
                          <a:ea typeface="+mn-ea"/>
                          <a:cs typeface="+mn-cs"/>
                        </a:rPr>
                        <a:t>}</a:t>
                      </a:r>
                      <a:r>
                        <a:rPr lang="zh-CN" altLang="en-US" dirty="0" smtClean="0"/>
                        <a:t/>
                      </a:r>
                      <a:br>
                        <a:rPr lang="zh-CN" altLang="en-US" dirty="0" smtClean="0"/>
                      </a:br>
                      <a:r>
                        <a:rPr lang="en-US" altLang="zh-CN" sz="1800" b="0" i="0" kern="1200" dirty="0" smtClean="0">
                          <a:solidFill>
                            <a:schemeClr val="dk1"/>
                          </a:solidFill>
                          <a:effectLst/>
                          <a:latin typeface="+mn-lt"/>
                          <a:ea typeface="+mn-ea"/>
                          <a:cs typeface="+mn-cs"/>
                        </a:rPr>
                        <a:t>R</a:t>
                      </a:r>
                      <a:r>
                        <a:rPr lang="zh-CN" altLang="en-US" sz="1800" b="0" i="0" kern="1200" dirty="0" smtClean="0">
                          <a:solidFill>
                            <a:schemeClr val="dk1"/>
                          </a:solidFill>
                          <a:effectLst/>
                          <a:latin typeface="+mn-lt"/>
                          <a:ea typeface="+mn-ea"/>
                          <a:cs typeface="+mn-cs"/>
                        </a:rPr>
                        <a:t>中最基本的是</a:t>
                      </a:r>
                      <a:r>
                        <a:rPr lang="en-US" altLang="zh-CN" sz="1800" b="0" i="0" kern="1200" dirty="0" smtClean="0">
                          <a:solidFill>
                            <a:schemeClr val="dk1"/>
                          </a:solidFill>
                          <a:effectLst/>
                          <a:latin typeface="+mn-lt"/>
                          <a:ea typeface="+mn-ea"/>
                          <a:cs typeface="+mn-cs"/>
                        </a:rPr>
                        <a:t>for</a:t>
                      </a:r>
                      <a:r>
                        <a:rPr lang="zh-CN" altLang="en-US" sz="1800" b="0" i="0" kern="1200" dirty="0" smtClean="0">
                          <a:solidFill>
                            <a:schemeClr val="dk1"/>
                          </a:solidFill>
                          <a:effectLst/>
                          <a:latin typeface="+mn-lt"/>
                          <a:ea typeface="+mn-ea"/>
                          <a:cs typeface="+mn-cs"/>
                        </a:rPr>
                        <a:t>循环，其中</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为循环变量，</a:t>
                      </a:r>
                      <a:r>
                        <a:rPr lang="en-US" altLang="zh-CN" sz="1800" b="0" i="0" kern="1200" dirty="0" smtClean="0">
                          <a:solidFill>
                            <a:schemeClr val="dk1"/>
                          </a:solidFill>
                          <a:effectLst/>
                          <a:latin typeface="+mn-lt"/>
                          <a:ea typeface="+mn-ea"/>
                          <a:cs typeface="+mn-cs"/>
                        </a:rPr>
                        <a:t>x</a:t>
                      </a:r>
                      <a:r>
                        <a:rPr lang="zh-CN" altLang="en-US" sz="1800" b="0" i="0" kern="1200" dirty="0" smtClean="0">
                          <a:solidFill>
                            <a:schemeClr val="dk1"/>
                          </a:solidFill>
                          <a:effectLst/>
                          <a:latin typeface="+mn-lt"/>
                          <a:ea typeface="+mn-ea"/>
                          <a:cs typeface="+mn-cs"/>
                        </a:rPr>
                        <a:t>通常是一个序列。</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在每次循环时从</a:t>
                      </a:r>
                      <a:r>
                        <a:rPr lang="en-US" altLang="zh-CN" sz="1800" b="0" i="0" kern="1200" dirty="0" smtClean="0">
                          <a:solidFill>
                            <a:schemeClr val="dk1"/>
                          </a:solidFill>
                          <a:effectLst/>
                          <a:latin typeface="+mn-lt"/>
                          <a:ea typeface="+mn-ea"/>
                          <a:cs typeface="+mn-cs"/>
                        </a:rPr>
                        <a:t>x</a:t>
                      </a:r>
                      <a:r>
                        <a:rPr lang="zh-CN" altLang="en-US" sz="1800" b="0" i="0" kern="1200" dirty="0" smtClean="0">
                          <a:solidFill>
                            <a:schemeClr val="dk1"/>
                          </a:solidFill>
                          <a:effectLst/>
                          <a:latin typeface="+mn-lt"/>
                          <a:ea typeface="+mn-ea"/>
                          <a:cs typeface="+mn-cs"/>
                        </a:rPr>
                        <a:t>中顺序取值，代入到后面的</a:t>
                      </a:r>
                      <a:r>
                        <a:rPr lang="en-US" altLang="zh-CN" sz="1800" b="0" i="0" kern="1200" dirty="0" err="1" smtClean="0">
                          <a:solidFill>
                            <a:schemeClr val="dk1"/>
                          </a:solidFill>
                          <a:effectLst/>
                          <a:latin typeface="+mn-lt"/>
                          <a:ea typeface="+mn-ea"/>
                          <a:cs typeface="+mn-cs"/>
                        </a:rPr>
                        <a:t>expr</a:t>
                      </a:r>
                      <a:r>
                        <a:rPr lang="zh-CN" altLang="en-US" sz="1800" b="0" i="0" kern="1200" dirty="0" smtClean="0">
                          <a:solidFill>
                            <a:schemeClr val="dk1"/>
                          </a:solidFill>
                          <a:effectLst/>
                          <a:latin typeface="+mn-lt"/>
                          <a:ea typeface="+mn-ea"/>
                          <a:cs typeface="+mn-cs"/>
                        </a:rPr>
                        <a:t>语句中进行运算</a:t>
                      </a:r>
                      <a:endParaRPr lang="zh-CN" altLang="en-US" dirty="0"/>
                    </a:p>
                  </a:txBody>
                  <a:tcPr/>
                </a:tc>
              </a:tr>
              <a:tr h="540060">
                <a:tc>
                  <a:txBody>
                    <a:bodyPr/>
                    <a:lstStyle/>
                    <a:p>
                      <a:r>
                        <a:rPr lang="en-US" altLang="zh-CN" sz="1800" b="0" i="0" kern="1200" smtClean="0">
                          <a:solidFill>
                            <a:schemeClr val="dk1"/>
                          </a:solidFill>
                          <a:effectLst/>
                          <a:latin typeface="+mn-lt"/>
                          <a:ea typeface="+mn-ea"/>
                          <a:cs typeface="+mn-cs"/>
                        </a:rPr>
                        <a:t>while</a:t>
                      </a:r>
                      <a:r>
                        <a:rPr lang="zh-CN" altLang="en-US" sz="1800" b="0" i="0" kern="1200" smtClean="0">
                          <a:solidFill>
                            <a:schemeClr val="dk1"/>
                          </a:solidFill>
                          <a:effectLst/>
                          <a:latin typeface="+mn-lt"/>
                          <a:ea typeface="+mn-ea"/>
                          <a:cs typeface="+mn-cs"/>
                        </a:rPr>
                        <a:t>循环</a:t>
                      </a:r>
                      <a:endParaRPr lang="zh-CN" altLang="en-US"/>
                    </a:p>
                  </a:txBody>
                  <a:tcPr/>
                </a:tc>
                <a:tc>
                  <a:txBody>
                    <a:bodyPr/>
                    <a:lstStyle/>
                    <a:p>
                      <a:r>
                        <a:rPr lang="en-US" altLang="zh-CN" sz="1800" b="1" i="0" kern="1200" smtClean="0">
                          <a:solidFill>
                            <a:schemeClr val="dk1"/>
                          </a:solidFill>
                          <a:effectLst/>
                          <a:latin typeface="+mn-lt"/>
                          <a:ea typeface="+mn-ea"/>
                          <a:cs typeface="+mn-cs"/>
                        </a:rPr>
                        <a:t>while (condition) {expr}</a:t>
                      </a:r>
                      <a:r>
                        <a:rPr lang="en-US" altLang="zh-CN" sz="1800" b="0" i="0" kern="1200" smtClean="0">
                          <a:solidFill>
                            <a:schemeClr val="dk1"/>
                          </a:solidFill>
                          <a:effectLst/>
                          <a:latin typeface="+mn-lt"/>
                          <a:ea typeface="+mn-ea"/>
                          <a:cs typeface="+mn-cs"/>
                        </a:rPr>
                        <a:t/>
                      </a:r>
                      <a:br>
                        <a:rPr lang="en-US" altLang="zh-CN" sz="1800" b="0" i="0" kern="1200" smtClean="0">
                          <a:solidFill>
                            <a:schemeClr val="dk1"/>
                          </a:solidFill>
                          <a:effectLst/>
                          <a:latin typeface="+mn-lt"/>
                          <a:ea typeface="+mn-ea"/>
                          <a:cs typeface="+mn-cs"/>
                        </a:rPr>
                      </a:br>
                      <a:r>
                        <a:rPr lang="zh-CN" altLang="en-US" sz="1800" b="0" i="0" kern="1200" smtClean="0">
                          <a:solidFill>
                            <a:schemeClr val="dk1"/>
                          </a:solidFill>
                          <a:effectLst/>
                          <a:latin typeface="+mn-lt"/>
                          <a:ea typeface="+mn-ea"/>
                          <a:cs typeface="+mn-cs"/>
                        </a:rPr>
                        <a:t>当不能确定循环次数时，我们需要用</a:t>
                      </a:r>
                      <a:r>
                        <a:rPr lang="en-US" altLang="zh-CN" sz="1800" b="0" i="0" kern="1200" smtClean="0">
                          <a:solidFill>
                            <a:schemeClr val="dk1"/>
                          </a:solidFill>
                          <a:effectLst/>
                          <a:latin typeface="+mn-lt"/>
                          <a:ea typeface="+mn-ea"/>
                          <a:cs typeface="+mn-cs"/>
                        </a:rPr>
                        <a:t>while</a:t>
                      </a:r>
                      <a:r>
                        <a:rPr lang="zh-CN" altLang="en-US" sz="1800" b="0" i="0" kern="1200" smtClean="0">
                          <a:solidFill>
                            <a:schemeClr val="dk1"/>
                          </a:solidFill>
                          <a:effectLst/>
                          <a:latin typeface="+mn-lt"/>
                          <a:ea typeface="+mn-ea"/>
                          <a:cs typeface="+mn-cs"/>
                        </a:rPr>
                        <a:t>循环语句。在</a:t>
                      </a:r>
                      <a:r>
                        <a:rPr lang="en-US" altLang="zh-CN" sz="1800" b="0" i="0" kern="1200" smtClean="0">
                          <a:solidFill>
                            <a:schemeClr val="dk1"/>
                          </a:solidFill>
                          <a:effectLst/>
                          <a:latin typeface="+mn-lt"/>
                          <a:ea typeface="+mn-ea"/>
                          <a:cs typeface="+mn-cs"/>
                        </a:rPr>
                        <a:t>condition</a:t>
                      </a:r>
                      <a:r>
                        <a:rPr lang="zh-CN" altLang="en-US" sz="1800" b="0" i="0" kern="1200" smtClean="0">
                          <a:solidFill>
                            <a:schemeClr val="dk1"/>
                          </a:solidFill>
                          <a:effectLst/>
                          <a:latin typeface="+mn-lt"/>
                          <a:ea typeface="+mn-ea"/>
                          <a:cs typeface="+mn-cs"/>
                        </a:rPr>
                        <a:t>条件为真时，执行大括号内的</a:t>
                      </a:r>
                      <a:r>
                        <a:rPr lang="en-US" altLang="zh-CN" sz="1800" b="0" i="0" kern="1200" smtClean="0">
                          <a:solidFill>
                            <a:schemeClr val="dk1"/>
                          </a:solidFill>
                          <a:effectLst/>
                          <a:latin typeface="+mn-lt"/>
                          <a:ea typeface="+mn-ea"/>
                          <a:cs typeface="+mn-cs"/>
                        </a:rPr>
                        <a:t>expr</a:t>
                      </a:r>
                      <a:r>
                        <a:rPr lang="zh-CN" altLang="en-US" sz="1800" b="0" i="0" kern="1200" smtClean="0">
                          <a:solidFill>
                            <a:schemeClr val="dk1"/>
                          </a:solidFill>
                          <a:effectLst/>
                          <a:latin typeface="+mn-lt"/>
                          <a:ea typeface="+mn-ea"/>
                          <a:cs typeface="+mn-cs"/>
                        </a:rPr>
                        <a:t>语句。</a:t>
                      </a:r>
                      <a:endParaRPr lang="zh-CN" altLang="en-US"/>
                    </a:p>
                  </a:txBody>
                  <a:tcPr/>
                </a:tc>
              </a:tr>
              <a:tr h="540060">
                <a:tc>
                  <a:txBody>
                    <a:bodyPr/>
                    <a:lstStyle/>
                    <a:p>
                      <a:r>
                        <a:rPr lang="en-US" altLang="zh-CN" sz="1800" b="0" i="0" kern="1200" smtClean="0">
                          <a:solidFill>
                            <a:schemeClr val="dk1"/>
                          </a:solidFill>
                          <a:effectLst/>
                          <a:latin typeface="+mn-lt"/>
                          <a:ea typeface="+mn-ea"/>
                          <a:cs typeface="+mn-cs"/>
                        </a:rPr>
                        <a:t>repeat-break</a:t>
                      </a:r>
                      <a:r>
                        <a:rPr lang="zh-CN" altLang="en-US" sz="1800" b="0" i="0" kern="1200" smtClean="0">
                          <a:solidFill>
                            <a:schemeClr val="dk1"/>
                          </a:solidFill>
                          <a:effectLst/>
                          <a:latin typeface="+mn-lt"/>
                          <a:ea typeface="+mn-ea"/>
                          <a:cs typeface="+mn-cs"/>
                        </a:rPr>
                        <a:t>循环语句</a:t>
                      </a:r>
                      <a:endParaRPr lang="zh-CN" altLang="en-US"/>
                    </a:p>
                  </a:txBody>
                  <a:tcPr/>
                </a:tc>
                <a:tc>
                  <a:txBody>
                    <a:bodyPr/>
                    <a:lstStyle/>
                    <a:p>
                      <a:r>
                        <a:rPr lang="en-US" altLang="zh-CN" sz="1800" b="0" i="0" kern="1200" dirty="0" smtClean="0">
                          <a:solidFill>
                            <a:schemeClr val="dk1"/>
                          </a:solidFill>
                          <a:effectLst/>
                          <a:latin typeface="+mn-lt"/>
                          <a:ea typeface="+mn-ea"/>
                          <a:cs typeface="+mn-cs"/>
                        </a:rPr>
                        <a:t>repeat</a:t>
                      </a:r>
                      <a:r>
                        <a:rPr lang="zh-CN" altLang="en-US" sz="1800" b="0" i="0" kern="1200" dirty="0" smtClean="0">
                          <a:solidFill>
                            <a:schemeClr val="dk1"/>
                          </a:solidFill>
                          <a:effectLst/>
                          <a:latin typeface="+mn-lt"/>
                          <a:ea typeface="+mn-ea"/>
                          <a:cs typeface="+mn-cs"/>
                        </a:rPr>
                        <a:t>是无限循环语句，并且会在达到循环条件后使用</a:t>
                      </a:r>
                      <a:r>
                        <a:rPr lang="en-US" altLang="zh-CN" sz="1800" b="0" i="0" kern="1200" dirty="0" smtClean="0">
                          <a:solidFill>
                            <a:schemeClr val="dk1"/>
                          </a:solidFill>
                          <a:effectLst/>
                          <a:latin typeface="+mn-lt"/>
                          <a:ea typeface="+mn-ea"/>
                          <a:cs typeface="+mn-cs"/>
                        </a:rPr>
                        <a:t>break</a:t>
                      </a:r>
                      <a:r>
                        <a:rPr lang="zh-CN" altLang="en-US" sz="1800" b="0" i="0" kern="1200" dirty="0" smtClean="0">
                          <a:solidFill>
                            <a:schemeClr val="dk1"/>
                          </a:solidFill>
                          <a:effectLst/>
                          <a:latin typeface="+mn-lt"/>
                          <a:ea typeface="+mn-ea"/>
                          <a:cs typeface="+mn-cs"/>
                        </a:rPr>
                        <a:t>语句直接跳出循环</a:t>
                      </a:r>
                      <a:endParaRPr lang="zh-CN" altLang="en-US" dirty="0"/>
                    </a:p>
                  </a:txBody>
                  <a:tcPr/>
                </a:tc>
              </a:tr>
            </a:tbl>
          </a:graphicData>
        </a:graphic>
      </p:graphicFrame>
    </p:spTree>
    <p:extLst>
      <p:ext uri="{BB962C8B-B14F-4D97-AF65-F5344CB8AC3E}">
        <p14:creationId xmlns:p14="http://schemas.microsoft.com/office/powerpoint/2010/main" val="71557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10.4</a:t>
            </a:r>
            <a:r>
              <a:rPr lang="zh-CN" altLang="en-US" smtClean="0"/>
              <a:t>扇形</a:t>
            </a:r>
            <a:r>
              <a:rPr lang="zh-CN" altLang="en-US"/>
              <a:t>图</a:t>
            </a:r>
            <a:endParaRPr lang="zh-CN" altLang="en-US" dirty="0"/>
          </a:p>
        </p:txBody>
      </p:sp>
      <p:sp>
        <p:nvSpPr>
          <p:cNvPr id="3" name="内容占位符 2"/>
          <p:cNvSpPr>
            <a:spLocks noGrp="1"/>
          </p:cNvSpPr>
          <p:nvPr>
            <p:ph idx="1"/>
          </p:nvPr>
        </p:nvSpPr>
        <p:spPr>
          <a:xfrm>
            <a:off x="467544" y="1196753"/>
            <a:ext cx="8218488" cy="2088232"/>
          </a:xfrm>
        </p:spPr>
        <p:txBody>
          <a:bodyPr/>
          <a:lstStyle/>
          <a:p>
            <a:pPr>
              <a:lnSpc>
                <a:spcPct val="150000"/>
              </a:lnSpc>
            </a:pPr>
            <a:r>
              <a:rPr lang="zh-CN" altLang="en-US" sz="2400" smtClean="0">
                <a:solidFill>
                  <a:srgbClr val="3399FF"/>
                </a:solidFill>
              </a:rPr>
              <a:t>为了又利用饼图的优点，又能够让扇形之间的大小更容易看出来，又专门创造了扇形图</a:t>
            </a:r>
            <a:r>
              <a:rPr lang="en-US" altLang="zh-CN" sz="2400" smtClean="0">
                <a:solidFill>
                  <a:srgbClr val="3399FF"/>
                </a:solidFill>
              </a:rPr>
              <a:t>(fan plot),</a:t>
            </a:r>
            <a:r>
              <a:rPr lang="zh-CN" altLang="en-US" sz="2400" smtClean="0">
                <a:solidFill>
                  <a:srgbClr val="3399FF"/>
                </a:solidFill>
              </a:rPr>
              <a:t>为用户提供了一种同时展示相对数量和相互差异的方法</a:t>
            </a:r>
            <a:endParaRPr lang="en-US" altLang="zh-CN" sz="2400" smtClean="0">
              <a:solidFill>
                <a:srgbClr val="3399FF"/>
              </a:solidFill>
            </a:endParaRPr>
          </a:p>
          <a:p>
            <a:endParaRPr lang="en-US" altLang="zh-CN" sz="2400" smtClean="0"/>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79302" y="2924944"/>
            <a:ext cx="52101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1558" y="5216004"/>
            <a:ext cx="4230442" cy="830997"/>
          </a:xfrm>
          <a:prstGeom prst="rect">
            <a:avLst/>
          </a:prstGeom>
          <a:noFill/>
        </p:spPr>
        <p:txBody>
          <a:bodyPr wrap="square" rtlCol="0">
            <a:spAutoFit/>
          </a:bodyPr>
          <a:lstStyle/>
          <a:p>
            <a:r>
              <a:rPr lang="en-US" altLang="zh-CN" sz="2400">
                <a:latin typeface="微软雅黑" pitchFamily="34" charset="-122"/>
                <a:ea typeface="微软雅黑" pitchFamily="34" charset="-122"/>
              </a:rPr>
              <a:t>library(plotrix)</a:t>
            </a:r>
          </a:p>
          <a:p>
            <a:r>
              <a:rPr lang="en-US" altLang="zh-CN" sz="2400">
                <a:solidFill>
                  <a:srgbClr val="FF0000"/>
                </a:solidFill>
                <a:latin typeface="微软雅黑" pitchFamily="34" charset="-122"/>
                <a:ea typeface="微软雅黑" pitchFamily="34" charset="-122"/>
              </a:rPr>
              <a:t>fan.plot</a:t>
            </a:r>
            <a:r>
              <a:rPr lang="en-US" altLang="zh-CN" sz="2400">
                <a:latin typeface="微软雅黑" pitchFamily="34" charset="-122"/>
                <a:ea typeface="微软雅黑" pitchFamily="34" charset="-122"/>
              </a:rPr>
              <a:t>(x,labels = lab2</a:t>
            </a:r>
            <a:r>
              <a:rPr lang="en-US" altLang="zh-CN" sz="2400" smtClean="0">
                <a:latin typeface="微软雅黑" pitchFamily="34" charset="-122"/>
                <a:ea typeface="微软雅黑" pitchFamily="34" charset="-122"/>
              </a:rPr>
              <a:t>)</a:t>
            </a:r>
            <a:endParaRPr lang="en-US" altLang="zh-CN" sz="2400">
              <a:latin typeface="微软雅黑" pitchFamily="34" charset="-122"/>
              <a:ea typeface="微软雅黑" pitchFamily="34" charset="-122"/>
            </a:endParaRPr>
          </a:p>
        </p:txBody>
      </p:sp>
    </p:spTree>
    <p:extLst>
      <p:ext uri="{BB962C8B-B14F-4D97-AF65-F5344CB8AC3E}">
        <p14:creationId xmlns:p14="http://schemas.microsoft.com/office/powerpoint/2010/main" val="29980295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10.5</a:t>
            </a:r>
            <a:r>
              <a:rPr lang="zh-CN" altLang="en-US" smtClean="0"/>
              <a:t>饼图</a:t>
            </a:r>
            <a:r>
              <a:rPr lang="zh-CN" altLang="en-US"/>
              <a:t>练习</a:t>
            </a:r>
            <a:endParaRPr lang="zh-CN" altLang="en-US" dirty="0"/>
          </a:p>
        </p:txBody>
      </p:sp>
      <p:sp>
        <p:nvSpPr>
          <p:cNvPr id="3" name="内容占位符 2"/>
          <p:cNvSpPr>
            <a:spLocks noGrp="1"/>
          </p:cNvSpPr>
          <p:nvPr>
            <p:ph idx="1"/>
          </p:nvPr>
        </p:nvSpPr>
        <p:spPr>
          <a:xfrm>
            <a:off x="467544" y="1196752"/>
            <a:ext cx="8218488" cy="5184575"/>
          </a:xfrm>
        </p:spPr>
        <p:txBody>
          <a:bodyPr/>
          <a:lstStyle/>
          <a:p>
            <a:r>
              <a:rPr lang="en-US" altLang="zh-CN" sz="2400"/>
              <a:t>x &lt;- c(2000, 1500, 3000, 1000</a:t>
            </a:r>
            <a:r>
              <a:rPr lang="en-US" altLang="zh-CN" sz="2400" smtClean="0"/>
              <a:t>)</a:t>
            </a:r>
          </a:p>
          <a:p>
            <a:r>
              <a:rPr lang="en-US" altLang="zh-CN" sz="2400">
                <a:solidFill>
                  <a:srgbClr val="FF0000"/>
                </a:solidFill>
              </a:rPr>
              <a:t>pie</a:t>
            </a:r>
            <a:r>
              <a:rPr lang="en-US" altLang="zh-CN" sz="2400"/>
              <a:t>(x,clockwise = TRUE)</a:t>
            </a:r>
            <a:endParaRPr lang="it-IT" altLang="zh-CN" sz="2400" smtClean="0"/>
          </a:p>
          <a:p>
            <a:r>
              <a:rPr lang="it-IT" altLang="zh-CN" sz="2400" smtClean="0">
                <a:solidFill>
                  <a:srgbClr val="FF0000"/>
                </a:solidFill>
              </a:rPr>
              <a:t>pie</a:t>
            </a:r>
            <a:r>
              <a:rPr lang="it-IT" altLang="zh-CN" sz="2400" smtClean="0"/>
              <a:t>(rep(1</a:t>
            </a:r>
            <a:r>
              <a:rPr lang="it-IT" altLang="zh-CN" sz="2400"/>
              <a:t>, 24), col = rainbow(24), radius = 0.9</a:t>
            </a:r>
            <a:r>
              <a:rPr lang="it-IT" altLang="zh-CN" sz="2400" smtClean="0"/>
              <a:t>)</a:t>
            </a:r>
          </a:p>
          <a:p>
            <a:r>
              <a:rPr lang="it-IT" altLang="zh-CN" sz="2400">
                <a:solidFill>
                  <a:srgbClr val="FF0000"/>
                </a:solidFill>
              </a:rPr>
              <a:t>pie</a:t>
            </a:r>
            <a:r>
              <a:rPr lang="it-IT" altLang="zh-CN" sz="2400"/>
              <a:t>(rep(1, 24), col = rainbow(24), radius = </a:t>
            </a:r>
            <a:r>
              <a:rPr lang="it-IT" altLang="zh-CN" sz="2400" smtClean="0"/>
              <a:t>0.5)</a:t>
            </a:r>
          </a:p>
          <a:p>
            <a:r>
              <a:rPr lang="en-US" altLang="zh-CN" sz="2400">
                <a:solidFill>
                  <a:srgbClr val="FF0000"/>
                </a:solidFill>
              </a:rPr>
              <a:t>pie.sales</a:t>
            </a:r>
            <a:r>
              <a:rPr lang="en-US" altLang="zh-CN" sz="2400"/>
              <a:t> &lt;- c(0.12, 0.3, 0.26, 0.16, 0.04, 0.12</a:t>
            </a:r>
            <a:r>
              <a:rPr lang="en-US" altLang="zh-CN" sz="2400" smtClean="0"/>
              <a:t>)</a:t>
            </a:r>
          </a:p>
          <a:p>
            <a:r>
              <a:rPr lang="en-US" altLang="zh-CN" sz="2400"/>
              <a:t>names(pie.sales) &lt;- c("Blueberry", "Cherry", "Apple", "Boston Cream", "Other", "Vanilla Cream</a:t>
            </a:r>
            <a:r>
              <a:rPr lang="en-US" altLang="zh-CN" sz="2400" smtClean="0"/>
              <a:t>")</a:t>
            </a:r>
          </a:p>
          <a:p>
            <a:r>
              <a:rPr lang="en-US" altLang="zh-CN" sz="2400">
                <a:solidFill>
                  <a:srgbClr val="FF0000"/>
                </a:solidFill>
              </a:rPr>
              <a:t>pie</a:t>
            </a:r>
            <a:r>
              <a:rPr lang="en-US" altLang="zh-CN" sz="2400"/>
              <a:t>(pie.sales</a:t>
            </a:r>
            <a:r>
              <a:rPr lang="en-US" altLang="zh-CN" sz="2400" smtClean="0"/>
              <a:t>)</a:t>
            </a:r>
          </a:p>
          <a:p>
            <a:r>
              <a:rPr lang="en-US" altLang="zh-CN" sz="2400">
                <a:solidFill>
                  <a:srgbClr val="FF0000"/>
                </a:solidFill>
              </a:rPr>
              <a:t>pie</a:t>
            </a:r>
            <a:r>
              <a:rPr lang="en-US" altLang="zh-CN" sz="2400"/>
              <a:t>(pie.sales, col = c("purple", "violetred1", "green3",</a:t>
            </a:r>
          </a:p>
          <a:p>
            <a:r>
              <a:rPr lang="en-US" altLang="zh-CN" sz="2400"/>
              <a:t>                       "cornsilk", "cyan", "white</a:t>
            </a:r>
            <a:r>
              <a:rPr lang="en-US" altLang="zh-CN" sz="2400" smtClean="0"/>
              <a:t>"))</a:t>
            </a:r>
          </a:p>
          <a:p>
            <a:r>
              <a:rPr lang="en-US" altLang="zh-CN" sz="2400">
                <a:solidFill>
                  <a:srgbClr val="FF0000"/>
                </a:solidFill>
              </a:rPr>
              <a:t>pie</a:t>
            </a:r>
            <a:r>
              <a:rPr lang="en-US" altLang="zh-CN" sz="2400"/>
              <a:t>(pie.sales, col = gray(seq(0.4, 1.0, length = 6)))</a:t>
            </a:r>
          </a:p>
          <a:p>
            <a:endParaRPr lang="en-US" altLang="zh-CN" sz="2400" smtClean="0"/>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2386851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11.1 </a:t>
            </a:r>
            <a:r>
              <a:rPr lang="zh-CN" altLang="en-US"/>
              <a:t>箱线</a:t>
            </a:r>
            <a:r>
              <a:rPr lang="zh-CN" altLang="en-US" smtClean="0"/>
              <a:t>图</a:t>
            </a:r>
            <a:endParaRPr lang="zh-CN" altLang="en-US" dirty="0"/>
          </a:p>
        </p:txBody>
      </p:sp>
      <p:sp>
        <p:nvSpPr>
          <p:cNvPr id="3" name="内容占位符 2"/>
          <p:cNvSpPr>
            <a:spLocks noGrp="1"/>
          </p:cNvSpPr>
          <p:nvPr>
            <p:ph idx="1"/>
          </p:nvPr>
        </p:nvSpPr>
        <p:spPr>
          <a:xfrm>
            <a:off x="457200" y="1340769"/>
            <a:ext cx="8218488" cy="5184575"/>
          </a:xfrm>
        </p:spPr>
        <p:txBody>
          <a:bodyPr/>
          <a:lstStyle/>
          <a:p>
            <a:r>
              <a:rPr lang="zh-CN" altLang="en-US" sz="2000"/>
              <a:t>箱线图（</a:t>
            </a:r>
            <a:r>
              <a:rPr lang="en-US" altLang="zh-CN" sz="2000"/>
              <a:t>Boxplot</a:t>
            </a:r>
            <a:r>
              <a:rPr lang="zh-CN" altLang="en-US" sz="2000" smtClean="0"/>
              <a:t>），</a:t>
            </a:r>
            <a:r>
              <a:rPr lang="zh-CN" altLang="en-US" sz="2000"/>
              <a:t>用一个含有箱子的图形来表示数据分布</a:t>
            </a:r>
            <a:r>
              <a:rPr lang="zh-CN" altLang="en-US" sz="2000" smtClean="0"/>
              <a:t>特征。是</a:t>
            </a:r>
            <a:r>
              <a:rPr lang="zh-CN" altLang="en-US" sz="2000"/>
              <a:t>利用数据中的五个统计量：最小值、第一四分位数、中位数、第三四分位数与最大值来描述数据的一种方法，它也可以粗略地看出数据是否</a:t>
            </a:r>
            <a:r>
              <a:rPr lang="zh-CN" altLang="en-US" sz="2000" smtClean="0"/>
              <a:t>具有对称性</a:t>
            </a:r>
            <a:r>
              <a:rPr lang="zh-CN" altLang="en-US" sz="2000"/>
              <a:t>，分布的分散</a:t>
            </a:r>
            <a:r>
              <a:rPr lang="zh-CN" altLang="en-US" sz="2000" smtClean="0"/>
              <a:t>程度，异常值等</a:t>
            </a:r>
            <a:r>
              <a:rPr lang="zh-CN" altLang="en-US" sz="2000"/>
              <a:t>信息，特别可以用于对几个样本的比较</a:t>
            </a:r>
            <a:r>
              <a:rPr lang="zh-CN" altLang="en-US" sz="2000" smtClean="0"/>
              <a:t>。</a:t>
            </a:r>
            <a:r>
              <a:rPr lang="zh-CN" altLang="en-US" sz="2000" smtClean="0">
                <a:solidFill>
                  <a:srgbClr val="3399FF"/>
                </a:solidFill>
              </a:rPr>
              <a:t>语法</a:t>
            </a:r>
            <a:r>
              <a:rPr lang="zh-CN" altLang="en-US" sz="2000" dirty="0">
                <a:solidFill>
                  <a:srgbClr val="3399FF"/>
                </a:solidFill>
              </a:rPr>
              <a:t>是</a:t>
            </a:r>
            <a:r>
              <a:rPr lang="zh-CN" altLang="en-US" sz="2000" dirty="0" smtClean="0">
                <a:solidFill>
                  <a:srgbClr val="3399FF"/>
                </a:solidFill>
              </a:rPr>
              <a:t>：</a:t>
            </a:r>
            <a:endParaRPr lang="zh-CN" altLang="zh-CN" sz="2000" dirty="0">
              <a:solidFill>
                <a:srgbClr val="00AEF7"/>
              </a:solidFill>
            </a:endParaRPr>
          </a:p>
          <a:p>
            <a:pPr indent="0">
              <a:lnSpc>
                <a:spcPct val="110000"/>
              </a:lnSpc>
            </a:pPr>
            <a:r>
              <a:rPr lang="en-US" altLang="zh-CN" sz="2000" i="1" smtClean="0">
                <a:solidFill>
                  <a:srgbClr val="FF0000"/>
                </a:solidFill>
              </a:rPr>
              <a:t>boxplot(x,data,notch,varwidth,names,main</a:t>
            </a:r>
            <a:r>
              <a:rPr lang="en-US" altLang="zh-CN" sz="2000" i="1">
                <a:solidFill>
                  <a:srgbClr val="FF0000"/>
                </a:solidFill>
              </a:rPr>
              <a:t>)</a:t>
            </a:r>
            <a:endParaRPr lang="en-US" altLang="zh-CN" sz="2000" i="1" smtClean="0">
              <a:solidFill>
                <a:srgbClr val="FF0000"/>
              </a:solidFill>
            </a:endParaRPr>
          </a:p>
          <a:p>
            <a:r>
              <a:rPr lang="zh-CN" altLang="en-US" sz="2000" smtClean="0">
                <a:solidFill>
                  <a:srgbClr val="3399FF"/>
                </a:solidFill>
              </a:rPr>
              <a:t>以下是所使用的参数的说明：</a:t>
            </a:r>
          </a:p>
          <a:p>
            <a:r>
              <a:rPr lang="en-US" altLang="zh-CN" sz="2000" smtClean="0">
                <a:solidFill>
                  <a:srgbClr val="00B050"/>
                </a:solidFill>
              </a:rPr>
              <a:t>x </a:t>
            </a:r>
            <a:r>
              <a:rPr lang="en-US" altLang="zh-CN" sz="2000">
                <a:solidFill>
                  <a:srgbClr val="00B050"/>
                </a:solidFill>
              </a:rPr>
              <a:t>-</a:t>
            </a:r>
            <a:r>
              <a:rPr lang="en-US" altLang="zh-CN" sz="2000"/>
              <a:t> </a:t>
            </a:r>
            <a:r>
              <a:rPr lang="zh-CN" altLang="en-US" sz="2000"/>
              <a:t>是一个向量或一个公式</a:t>
            </a:r>
          </a:p>
          <a:p>
            <a:r>
              <a:rPr lang="en-US" altLang="zh-CN" sz="2000">
                <a:solidFill>
                  <a:srgbClr val="00B050"/>
                </a:solidFill>
              </a:rPr>
              <a:t>data -</a:t>
            </a:r>
            <a:r>
              <a:rPr lang="en-US" altLang="zh-CN" sz="2000"/>
              <a:t> </a:t>
            </a:r>
            <a:r>
              <a:rPr lang="zh-CN" altLang="en-US" sz="2000"/>
              <a:t>是</a:t>
            </a:r>
            <a:r>
              <a:rPr lang="zh-CN" altLang="en-US" sz="2000" smtClean="0"/>
              <a:t>数据</a:t>
            </a:r>
            <a:r>
              <a:rPr lang="zh-CN" altLang="en-US" sz="2000"/>
              <a:t>框</a:t>
            </a:r>
          </a:p>
          <a:p>
            <a:r>
              <a:rPr lang="en-US" altLang="zh-CN" sz="2000">
                <a:solidFill>
                  <a:srgbClr val="00B050"/>
                </a:solidFill>
              </a:rPr>
              <a:t>notch -</a:t>
            </a:r>
            <a:r>
              <a:rPr lang="en-US" altLang="zh-CN" sz="2000"/>
              <a:t> </a:t>
            </a:r>
            <a:r>
              <a:rPr lang="zh-CN" altLang="en-US" sz="2000"/>
              <a:t>是一个逻辑值。设置为</a:t>
            </a:r>
            <a:r>
              <a:rPr lang="en-US" altLang="zh-CN" sz="2000"/>
              <a:t>TRUE</a:t>
            </a:r>
            <a:r>
              <a:rPr lang="zh-CN" altLang="en-US" sz="2000"/>
              <a:t>画一个缺口</a:t>
            </a:r>
          </a:p>
          <a:p>
            <a:r>
              <a:rPr lang="en-US" altLang="zh-CN" sz="2000" smtClean="0">
                <a:solidFill>
                  <a:srgbClr val="00B050"/>
                </a:solidFill>
              </a:rPr>
              <a:t>names </a:t>
            </a:r>
            <a:r>
              <a:rPr lang="en-US" altLang="zh-CN" sz="2000">
                <a:solidFill>
                  <a:srgbClr val="00B050"/>
                </a:solidFill>
              </a:rPr>
              <a:t>-</a:t>
            </a:r>
            <a:r>
              <a:rPr lang="en-US" altLang="zh-CN" sz="2000"/>
              <a:t> </a:t>
            </a:r>
            <a:r>
              <a:rPr lang="zh-CN" altLang="en-US" sz="2000"/>
              <a:t>是将每个箱线图下被打印的组标签。</a:t>
            </a:r>
          </a:p>
          <a:p>
            <a:r>
              <a:rPr lang="en-US" altLang="zh-CN" sz="2000">
                <a:solidFill>
                  <a:srgbClr val="00B050"/>
                </a:solidFill>
              </a:rPr>
              <a:t>main -</a:t>
            </a:r>
            <a:r>
              <a:rPr lang="en-US" altLang="zh-CN" sz="2000"/>
              <a:t> </a:t>
            </a:r>
            <a:r>
              <a:rPr lang="zh-CN" altLang="en-US" sz="2000"/>
              <a:t>用于给出曲线图的标题</a:t>
            </a:r>
            <a:r>
              <a:rPr lang="zh-CN" altLang="en-US" sz="2000" smtClean="0"/>
              <a:t>。</a:t>
            </a:r>
            <a:endParaRPr lang="en-US" altLang="zh-CN" sz="2000" dirty="0"/>
          </a:p>
        </p:txBody>
      </p:sp>
    </p:spTree>
    <p:extLst>
      <p:ext uri="{BB962C8B-B14F-4D97-AF65-F5344CB8AC3E}">
        <p14:creationId xmlns:p14="http://schemas.microsoft.com/office/powerpoint/2010/main" val="23409243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11.2 </a:t>
            </a:r>
            <a:r>
              <a:rPr lang="zh-CN" altLang="en-US" smtClean="0"/>
              <a:t>怎么看箱线图</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400000">
            <a:off x="1661667" y="-125048"/>
            <a:ext cx="2016224" cy="494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5400000">
            <a:off x="1581839" y="1919144"/>
            <a:ext cx="2088230" cy="496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27369" y="1340768"/>
            <a:ext cx="3779912" cy="5355312"/>
          </a:xfrm>
          <a:prstGeom prst="rect">
            <a:avLst/>
          </a:prstGeom>
          <a:noFill/>
        </p:spPr>
        <p:txBody>
          <a:bodyPr wrap="square" rtlCol="0">
            <a:spAutoFit/>
          </a:bodyPr>
          <a:lstStyle/>
          <a:p>
            <a:r>
              <a:rPr lang="en-US" altLang="zh-CN"/>
              <a:t>(1</a:t>
            </a:r>
            <a:r>
              <a:rPr lang="en-US" altLang="zh-CN" smtClean="0"/>
              <a:t>)</a:t>
            </a:r>
            <a:r>
              <a:rPr lang="zh-CN" altLang="en-US" smtClean="0"/>
              <a:t>中位数</a:t>
            </a:r>
            <a:r>
              <a:rPr lang="en-US" altLang="zh-CN" smtClean="0"/>
              <a:t>Me</a:t>
            </a:r>
            <a:r>
              <a:rPr lang="zh-CN" altLang="en-US" smtClean="0"/>
              <a:t>所在</a:t>
            </a:r>
            <a:r>
              <a:rPr lang="zh-CN" altLang="en-US"/>
              <a:t>位置即为样本中心，从</a:t>
            </a:r>
            <a:r>
              <a:rPr lang="en-US" altLang="zh-CN"/>
              <a:t>min</a:t>
            </a:r>
            <a:r>
              <a:rPr lang="zh-CN" altLang="en-US"/>
              <a:t>到</a:t>
            </a:r>
            <a:r>
              <a:rPr lang="en-US" altLang="zh-CN"/>
              <a:t>Me</a:t>
            </a:r>
            <a:r>
              <a:rPr lang="zh-CN" altLang="en-US"/>
              <a:t>和从</a:t>
            </a:r>
            <a:r>
              <a:rPr lang="en-US" altLang="zh-CN"/>
              <a:t>Me</a:t>
            </a:r>
            <a:r>
              <a:rPr lang="zh-CN" altLang="en-US"/>
              <a:t>到</a:t>
            </a:r>
            <a:r>
              <a:rPr lang="en-US" altLang="zh-CN"/>
              <a:t>max</a:t>
            </a:r>
            <a:r>
              <a:rPr lang="zh-CN" altLang="en-US"/>
              <a:t>各占样本一半。</a:t>
            </a:r>
          </a:p>
          <a:p>
            <a:r>
              <a:rPr lang="en-US" altLang="zh-CN"/>
              <a:t>(2)</a:t>
            </a:r>
            <a:r>
              <a:rPr lang="zh-CN" altLang="en-US"/>
              <a:t>散布情况：在区间</a:t>
            </a:r>
            <a:r>
              <a:rPr lang="en-US" altLang="zh-CN"/>
              <a:t>[min,</a:t>
            </a:r>
            <a:r>
              <a:rPr lang="en-US" altLang="zh-CN" i="1"/>
              <a:t>Q</a:t>
            </a:r>
            <a:r>
              <a:rPr lang="en-US" altLang="zh-CN" baseline="-25000"/>
              <a:t>1</a:t>
            </a:r>
            <a:r>
              <a:rPr lang="en-US" altLang="zh-CN"/>
              <a:t>],[</a:t>
            </a:r>
            <a:r>
              <a:rPr lang="en-US" altLang="zh-CN" i="1"/>
              <a:t>Q</a:t>
            </a:r>
            <a:r>
              <a:rPr lang="en-US" altLang="zh-CN" baseline="-25000"/>
              <a:t>1</a:t>
            </a:r>
            <a:r>
              <a:rPr lang="en-US" altLang="zh-CN"/>
              <a:t>,Me] [Me,</a:t>
            </a:r>
            <a:r>
              <a:rPr lang="en-US" altLang="zh-CN" i="1"/>
              <a:t>Q</a:t>
            </a:r>
            <a:r>
              <a:rPr lang="en-US" altLang="zh-CN" baseline="-25000"/>
              <a:t>3</a:t>
            </a:r>
            <a:r>
              <a:rPr lang="en-US" altLang="zh-CN"/>
              <a:t>],[</a:t>
            </a:r>
            <a:r>
              <a:rPr lang="en-US" altLang="zh-CN" i="1"/>
              <a:t>Q</a:t>
            </a:r>
            <a:r>
              <a:rPr lang="en-US" altLang="zh-CN" baseline="-25000"/>
              <a:t>3</a:t>
            </a:r>
            <a:r>
              <a:rPr lang="en-US" altLang="zh-CN"/>
              <a:t>,max]</a:t>
            </a:r>
            <a:r>
              <a:rPr lang="zh-CN" altLang="en-US"/>
              <a:t>各占</a:t>
            </a:r>
            <a:r>
              <a:rPr lang="en-US" altLang="zh-CN"/>
              <a:t>1/4.</a:t>
            </a:r>
            <a:r>
              <a:rPr lang="zh-CN" altLang="en-US"/>
              <a:t>当区间较短时，特别是</a:t>
            </a:r>
            <a:r>
              <a:rPr lang="en-US" altLang="zh-CN"/>
              <a:t>[min,max],[</a:t>
            </a:r>
            <a:r>
              <a:rPr lang="en-US" altLang="zh-CN" i="1"/>
              <a:t>Q</a:t>
            </a:r>
            <a:r>
              <a:rPr lang="en-US" altLang="zh-CN" baseline="-25000"/>
              <a:t>1</a:t>
            </a:r>
            <a:r>
              <a:rPr lang="en-US" altLang="zh-CN"/>
              <a:t>,</a:t>
            </a:r>
            <a:r>
              <a:rPr lang="en-US" altLang="zh-CN" i="1"/>
              <a:t>Q</a:t>
            </a:r>
            <a:r>
              <a:rPr lang="en-US" altLang="zh-CN" baseline="-25000"/>
              <a:t>3</a:t>
            </a:r>
            <a:r>
              <a:rPr lang="en-US" altLang="zh-CN"/>
              <a:t>]</a:t>
            </a:r>
            <a:r>
              <a:rPr lang="zh-CN" altLang="en-US"/>
              <a:t>较短时，表示样本较为集中，反之为分散。</a:t>
            </a:r>
          </a:p>
          <a:p>
            <a:r>
              <a:rPr lang="zh-CN" altLang="en-US"/>
              <a:t>（</a:t>
            </a:r>
            <a:r>
              <a:rPr lang="en-US" altLang="zh-CN"/>
              <a:t>3</a:t>
            </a:r>
            <a:r>
              <a:rPr lang="zh-CN" altLang="en-US"/>
              <a:t>）偏度：</a:t>
            </a:r>
            <a:r>
              <a:rPr lang="zh-CN" altLang="en-US" smtClean="0"/>
              <a:t>若</a:t>
            </a:r>
            <a:r>
              <a:rPr lang="zh-CN" altLang="en-US"/>
              <a:t>箱子</a:t>
            </a:r>
            <a:r>
              <a:rPr lang="zh-CN" altLang="en-US" smtClean="0"/>
              <a:t>位于</a:t>
            </a:r>
            <a:r>
              <a:rPr lang="zh-CN" altLang="en-US"/>
              <a:t>中间位置，中位数又</a:t>
            </a:r>
            <a:r>
              <a:rPr lang="zh-CN" altLang="en-US" smtClean="0"/>
              <a:t>位于</a:t>
            </a:r>
            <a:r>
              <a:rPr lang="zh-CN" altLang="en-US"/>
              <a:t>箱子</a:t>
            </a:r>
            <a:r>
              <a:rPr lang="zh-CN" altLang="en-US" smtClean="0"/>
              <a:t>中间</a:t>
            </a:r>
            <a:r>
              <a:rPr lang="zh-CN" altLang="en-US"/>
              <a:t>位置，则分布较为对称。</a:t>
            </a:r>
            <a:r>
              <a:rPr lang="zh-CN" altLang="en-US" smtClean="0"/>
              <a:t>如果</a:t>
            </a:r>
            <a:r>
              <a:rPr lang="zh-CN" altLang="en-US"/>
              <a:t>箱子</a:t>
            </a:r>
            <a:r>
              <a:rPr lang="zh-CN" altLang="en-US" smtClean="0"/>
              <a:t>偏</a:t>
            </a:r>
            <a:r>
              <a:rPr lang="zh-CN" altLang="en-US"/>
              <a:t>于左端（或有右端）</a:t>
            </a:r>
            <a:r>
              <a:rPr lang="en-US" altLang="zh-CN"/>
              <a:t>,</a:t>
            </a:r>
            <a:r>
              <a:rPr lang="zh-CN" altLang="en-US"/>
              <a:t>中位数偏于矩形左端（或右端），可知分布是正偏（或负偏），此时右拖尾（或左拖尾）。</a:t>
            </a:r>
          </a:p>
          <a:p>
            <a:r>
              <a:rPr lang="zh-CN" altLang="en-US"/>
              <a:t>（</a:t>
            </a:r>
            <a:r>
              <a:rPr lang="en-US" altLang="zh-CN"/>
              <a:t>4</a:t>
            </a:r>
            <a:r>
              <a:rPr lang="zh-CN" altLang="en-US"/>
              <a:t>）异常值：若记</a:t>
            </a:r>
            <a:r>
              <a:rPr lang="en-US" altLang="zh-CN"/>
              <a:t>U=</a:t>
            </a:r>
            <a:r>
              <a:rPr lang="en-US" altLang="zh-CN" i="1"/>
              <a:t>Q</a:t>
            </a:r>
            <a:r>
              <a:rPr lang="en-US" altLang="zh-CN" baseline="-25000"/>
              <a:t>3</a:t>
            </a:r>
            <a:r>
              <a:rPr lang="en-US" altLang="zh-CN"/>
              <a:t>-</a:t>
            </a:r>
            <a:r>
              <a:rPr lang="en-US" altLang="zh-CN" i="1"/>
              <a:t>Q</a:t>
            </a:r>
            <a:r>
              <a:rPr lang="en-US" altLang="zh-CN" baseline="-25000"/>
              <a:t>1</a:t>
            </a:r>
            <a:r>
              <a:rPr lang="zh-CN" altLang="en-US"/>
              <a:t>，若观察值大于</a:t>
            </a:r>
            <a:r>
              <a:rPr lang="en-US" altLang="zh-CN" i="1"/>
              <a:t>Q</a:t>
            </a:r>
            <a:r>
              <a:rPr lang="en-US" altLang="zh-CN" baseline="-25000"/>
              <a:t>3</a:t>
            </a:r>
            <a:r>
              <a:rPr lang="en-US" altLang="zh-CN"/>
              <a:t>+1.5U</a:t>
            </a:r>
            <a:r>
              <a:rPr lang="zh-CN" altLang="en-US"/>
              <a:t>（或小于</a:t>
            </a:r>
            <a:r>
              <a:rPr lang="en-US" altLang="zh-CN" i="1"/>
              <a:t>Q</a:t>
            </a:r>
            <a:r>
              <a:rPr lang="en-US" altLang="zh-CN" baseline="-25000"/>
              <a:t>1</a:t>
            </a:r>
            <a:r>
              <a:rPr lang="en-US" altLang="zh-CN"/>
              <a:t>-1.5U</a:t>
            </a:r>
            <a:r>
              <a:rPr lang="zh-CN" altLang="en-US"/>
              <a:t>）时，记这些点标以“○”，称为异常值。</a:t>
            </a:r>
          </a:p>
          <a:p>
            <a:endParaRPr lang="zh-CN" altLang="en-US"/>
          </a:p>
        </p:txBody>
      </p:sp>
      <p:sp>
        <p:nvSpPr>
          <p:cNvPr id="6" name="TextBox 5"/>
          <p:cNvSpPr txBox="1"/>
          <p:nvPr/>
        </p:nvSpPr>
        <p:spPr>
          <a:xfrm>
            <a:off x="899592" y="5475199"/>
            <a:ext cx="2880320" cy="923330"/>
          </a:xfrm>
          <a:prstGeom prst="rect">
            <a:avLst/>
          </a:prstGeom>
          <a:noFill/>
        </p:spPr>
        <p:txBody>
          <a:bodyPr wrap="square" rtlCol="0">
            <a:spAutoFit/>
          </a:bodyPr>
          <a:lstStyle/>
          <a:p>
            <a:r>
              <a:rPr lang="es-ES" altLang="zh-CN" smtClean="0"/>
              <a:t>x </a:t>
            </a:r>
            <a:r>
              <a:rPr lang="es-ES" altLang="zh-CN"/>
              <a:t>&lt;- c(44,66.5,75,81,96) </a:t>
            </a:r>
            <a:endParaRPr lang="es-ES" altLang="zh-CN" smtClean="0"/>
          </a:p>
          <a:p>
            <a:r>
              <a:rPr lang="es-ES" altLang="zh-CN" smtClean="0"/>
              <a:t>y </a:t>
            </a:r>
            <a:r>
              <a:rPr lang="es-ES" altLang="zh-CN"/>
              <a:t>&lt;- c(35,56,65,83,100) </a:t>
            </a:r>
            <a:r>
              <a:rPr lang="es-ES" altLang="zh-CN" smtClean="0"/>
              <a:t> </a:t>
            </a:r>
            <a:r>
              <a:rPr lang="es-ES" altLang="zh-CN" smtClean="0">
                <a:solidFill>
                  <a:srgbClr val="FF0000"/>
                </a:solidFill>
              </a:rPr>
              <a:t>boxplot</a:t>
            </a:r>
            <a:r>
              <a:rPr lang="es-ES" altLang="zh-CN" smtClean="0"/>
              <a:t>(y);</a:t>
            </a:r>
            <a:r>
              <a:rPr lang="es-ES" altLang="zh-CN" smtClean="0">
                <a:solidFill>
                  <a:srgbClr val="FF0000"/>
                </a:solidFill>
              </a:rPr>
              <a:t>boxplot</a:t>
            </a:r>
            <a:r>
              <a:rPr lang="es-ES" altLang="zh-CN" smtClean="0"/>
              <a:t>(x</a:t>
            </a:r>
            <a:r>
              <a:rPr lang="es-ES" altLang="zh-CN"/>
              <a:t>)</a:t>
            </a:r>
            <a:endParaRPr lang="zh-CN" altLang="en-US"/>
          </a:p>
        </p:txBody>
      </p:sp>
    </p:spTree>
    <p:extLst>
      <p:ext uri="{BB962C8B-B14F-4D97-AF65-F5344CB8AC3E}">
        <p14:creationId xmlns:p14="http://schemas.microsoft.com/office/powerpoint/2010/main" val="3213498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11.3</a:t>
            </a:r>
            <a:r>
              <a:rPr lang="zh-CN" altLang="en-US"/>
              <a:t>箱线图</a:t>
            </a:r>
            <a:r>
              <a:rPr lang="zh-CN" altLang="en-US" smtClean="0"/>
              <a:t>示例</a:t>
            </a:r>
            <a:endParaRPr lang="zh-CN" altLang="en-US" dirty="0"/>
          </a:p>
        </p:txBody>
      </p:sp>
      <p:sp>
        <p:nvSpPr>
          <p:cNvPr id="3" name="内容占位符 2"/>
          <p:cNvSpPr>
            <a:spLocks noGrp="1"/>
          </p:cNvSpPr>
          <p:nvPr>
            <p:ph idx="1"/>
          </p:nvPr>
        </p:nvSpPr>
        <p:spPr>
          <a:xfrm>
            <a:off x="457200" y="1340769"/>
            <a:ext cx="8218488" cy="5184575"/>
          </a:xfrm>
        </p:spPr>
        <p:txBody>
          <a:bodyPr/>
          <a:lstStyle/>
          <a:p>
            <a:pPr>
              <a:lnSpc>
                <a:spcPct val="150000"/>
              </a:lnSpc>
            </a:pPr>
            <a:r>
              <a:rPr lang="en-US" altLang="zh-CN" sz="2400" smtClean="0">
                <a:solidFill>
                  <a:srgbClr val="00B0F0"/>
                </a:solidFill>
              </a:rPr>
              <a:t># </a:t>
            </a:r>
            <a:r>
              <a:rPr lang="zh-CN" altLang="en-US" sz="2400">
                <a:solidFill>
                  <a:srgbClr val="00B0F0"/>
                </a:solidFill>
              </a:rPr>
              <a:t>对</a:t>
            </a:r>
            <a:r>
              <a:rPr lang="en-US" altLang="zh-CN" sz="2400" smtClean="0">
                <a:solidFill>
                  <a:srgbClr val="00B0F0"/>
                </a:solidFill>
              </a:rPr>
              <a:t>mtcarts</a:t>
            </a:r>
            <a:r>
              <a:rPr lang="zh-CN" altLang="en-US" sz="2400" smtClean="0">
                <a:solidFill>
                  <a:srgbClr val="00B0F0"/>
                </a:solidFill>
              </a:rPr>
              <a:t>的</a:t>
            </a:r>
            <a:r>
              <a:rPr lang="en-US" altLang="zh-CN" sz="2400" smtClean="0">
                <a:solidFill>
                  <a:srgbClr val="00B0F0"/>
                </a:solidFill>
              </a:rPr>
              <a:t>mpg</a:t>
            </a:r>
            <a:r>
              <a:rPr lang="zh-CN" altLang="en-US" sz="2400" smtClean="0">
                <a:solidFill>
                  <a:srgbClr val="00B0F0"/>
                </a:solidFill>
              </a:rPr>
              <a:t>指标构建箱线图</a:t>
            </a:r>
            <a:endParaRPr lang="en-US" altLang="zh-CN" sz="2400">
              <a:solidFill>
                <a:srgbClr val="00B0F0"/>
              </a:solidFill>
            </a:endParaRPr>
          </a:p>
          <a:p>
            <a:pPr>
              <a:lnSpc>
                <a:spcPct val="150000"/>
              </a:lnSpc>
            </a:pPr>
            <a:r>
              <a:rPr lang="en-US" altLang="zh-CN" sz="2400">
                <a:solidFill>
                  <a:srgbClr val="FF0000"/>
                </a:solidFill>
              </a:rPr>
              <a:t>boxplot</a:t>
            </a:r>
            <a:r>
              <a:rPr lang="en-US" altLang="zh-CN" sz="2400"/>
              <a:t>(mtcars$mpg,main="boxplot example</a:t>
            </a:r>
            <a:r>
              <a:rPr lang="en-US" altLang="zh-CN" sz="2400" smtClean="0"/>
              <a:t>")</a:t>
            </a:r>
          </a:p>
          <a:p>
            <a:r>
              <a:rPr lang="en-US" altLang="zh-CN" sz="2400">
                <a:solidFill>
                  <a:srgbClr val="FF0000"/>
                </a:solidFill>
              </a:rPr>
              <a:t>boxplot.stats</a:t>
            </a:r>
            <a:r>
              <a:rPr lang="en-US" altLang="zh-CN" sz="2400"/>
              <a:t>(mtcars$mpg</a:t>
            </a:r>
            <a:r>
              <a:rPr lang="en-US" altLang="zh-CN" sz="2400" smtClean="0"/>
              <a:t>) </a:t>
            </a:r>
            <a:r>
              <a:rPr lang="en-US" altLang="zh-CN" sz="2400" smtClean="0">
                <a:solidFill>
                  <a:srgbClr val="00AEF7"/>
                </a:solidFill>
              </a:rPr>
              <a:t>#</a:t>
            </a:r>
            <a:r>
              <a:rPr lang="zh-CN" altLang="en-US" sz="2400" smtClean="0">
                <a:solidFill>
                  <a:srgbClr val="00AEF7"/>
                </a:solidFill>
              </a:rPr>
              <a:t>看下统计量</a:t>
            </a:r>
            <a:endParaRPr lang="en-US" altLang="zh-CN" sz="2400" smtClean="0">
              <a:solidFill>
                <a:srgbClr val="00AEF7"/>
              </a:solidFill>
            </a:endParaRPr>
          </a:p>
          <a:p>
            <a:r>
              <a:rPr lang="en-US" altLang="zh-CN" sz="2400">
                <a:solidFill>
                  <a:srgbClr val="00B0F0"/>
                </a:solidFill>
              </a:rPr>
              <a:t># </a:t>
            </a:r>
            <a:r>
              <a:rPr lang="zh-CN" altLang="en-US" sz="2400" smtClean="0">
                <a:solidFill>
                  <a:srgbClr val="00B0F0"/>
                </a:solidFill>
              </a:rPr>
              <a:t>用箱线图进行组间比较</a:t>
            </a:r>
            <a:endParaRPr lang="en-US" altLang="zh-CN" sz="2400" smtClean="0">
              <a:solidFill>
                <a:srgbClr val="00B0F0"/>
              </a:solidFill>
            </a:endParaRPr>
          </a:p>
          <a:p>
            <a:r>
              <a:rPr lang="en-US" altLang="zh-CN" sz="2400">
                <a:solidFill>
                  <a:srgbClr val="FF0000"/>
                </a:solidFill>
              </a:rPr>
              <a:t>boxplot</a:t>
            </a:r>
            <a:r>
              <a:rPr lang="en-US" altLang="zh-CN" sz="2400"/>
              <a:t>(mpg~cyl,data=mtcars</a:t>
            </a:r>
            <a:r>
              <a:rPr lang="en-US" altLang="zh-CN" sz="2400" smtClean="0"/>
              <a:t>)</a:t>
            </a:r>
          </a:p>
          <a:p>
            <a:r>
              <a:rPr lang="en-US" altLang="zh-CN" sz="2400">
                <a:solidFill>
                  <a:srgbClr val="FF0000"/>
                </a:solidFill>
              </a:rPr>
              <a:t>boxplot</a:t>
            </a:r>
            <a:r>
              <a:rPr lang="en-US" altLang="zh-CN" sz="2400"/>
              <a:t>(mpg~cyl,data=mtcars,main="boxplot example", xlab="Number of cylinders",ylab="Miles/(US) gallon")</a:t>
            </a:r>
            <a:endParaRPr lang="en-US" altLang="zh-CN" sz="2400">
              <a:solidFill>
                <a:srgbClr val="00B0F0"/>
              </a:solidFill>
            </a:endParaRPr>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28959047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11.4</a:t>
            </a:r>
            <a:r>
              <a:rPr lang="zh-CN" altLang="en-US" smtClean="0"/>
              <a:t>箱</a:t>
            </a:r>
            <a:r>
              <a:rPr lang="zh-CN" altLang="en-US"/>
              <a:t>线图</a:t>
            </a:r>
            <a:r>
              <a:rPr lang="zh-CN" altLang="en-US" smtClean="0"/>
              <a:t>示例</a:t>
            </a:r>
            <a:r>
              <a:rPr lang="en-US" altLang="zh-CN" smtClean="0"/>
              <a:t>-</a:t>
            </a:r>
            <a:r>
              <a:rPr lang="zh-CN" altLang="en-US" smtClean="0"/>
              <a:t>续</a:t>
            </a:r>
            <a:endParaRPr lang="zh-CN" altLang="en-US" dirty="0"/>
          </a:p>
        </p:txBody>
      </p:sp>
      <p:sp>
        <p:nvSpPr>
          <p:cNvPr id="3" name="内容占位符 2"/>
          <p:cNvSpPr>
            <a:spLocks noGrp="1"/>
          </p:cNvSpPr>
          <p:nvPr>
            <p:ph idx="1"/>
          </p:nvPr>
        </p:nvSpPr>
        <p:spPr>
          <a:xfrm>
            <a:off x="457200" y="1340769"/>
            <a:ext cx="8218488" cy="5184575"/>
          </a:xfrm>
        </p:spPr>
        <p:txBody>
          <a:bodyPr/>
          <a:lstStyle/>
          <a:p>
            <a:r>
              <a:rPr lang="en-US" altLang="zh-CN" sz="2400" smtClean="0">
                <a:solidFill>
                  <a:srgbClr val="00B0F0"/>
                </a:solidFill>
              </a:rPr>
              <a:t># </a:t>
            </a:r>
            <a:r>
              <a:rPr lang="zh-CN" altLang="en-US" sz="2400" smtClean="0">
                <a:solidFill>
                  <a:srgbClr val="00B0F0"/>
                </a:solidFill>
              </a:rPr>
              <a:t>添加颜色，</a:t>
            </a:r>
            <a:r>
              <a:rPr lang="en-US" altLang="zh-CN" sz="2400" smtClean="0">
                <a:solidFill>
                  <a:srgbClr val="00B0F0"/>
                </a:solidFill>
              </a:rPr>
              <a:t>V</a:t>
            </a:r>
            <a:r>
              <a:rPr lang="zh-CN" altLang="en-US" sz="2400" smtClean="0">
                <a:solidFill>
                  <a:srgbClr val="00B0F0"/>
                </a:solidFill>
              </a:rPr>
              <a:t>型槽，和组的名称</a:t>
            </a:r>
            <a:endParaRPr lang="en-US" altLang="zh-CN" sz="2400" smtClean="0">
              <a:solidFill>
                <a:srgbClr val="00B0F0"/>
              </a:solidFill>
            </a:endParaRPr>
          </a:p>
          <a:p>
            <a:pPr>
              <a:lnSpc>
                <a:spcPct val="200000"/>
              </a:lnSpc>
            </a:pPr>
            <a:r>
              <a:rPr lang="en-US" altLang="zh-CN" sz="2400" smtClean="0">
                <a:solidFill>
                  <a:srgbClr val="FF0000"/>
                </a:solidFill>
              </a:rPr>
              <a:t>boxplot</a:t>
            </a:r>
            <a:r>
              <a:rPr lang="en-US" altLang="zh-CN" sz="2400" smtClean="0"/>
              <a:t>(mpg~cyl,data=mtcars,main</a:t>
            </a:r>
            <a:r>
              <a:rPr lang="en-US" altLang="zh-CN" sz="2400"/>
              <a:t>=“boxplot example”, xlab=“Number of cylinders”,ylab=“Miles/(US) gallon”,notch=TRUE,col=rainbow(3),names=c(“4 cylinders",“6 cylinders",“8 cylinders"))</a:t>
            </a:r>
          </a:p>
          <a:p>
            <a:endParaRPr lang="en-US" altLang="zh-CN" sz="2400" smtClean="0">
              <a:solidFill>
                <a:srgbClr val="00B0F0"/>
              </a:solidFill>
            </a:endParaRPr>
          </a:p>
          <a:p>
            <a:endParaRPr lang="en-US" altLang="zh-CN" sz="2400" b="1" smtClean="0"/>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35082292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12.1 </a:t>
            </a:r>
            <a:r>
              <a:rPr lang="zh-CN" altLang="en-US" smtClean="0"/>
              <a:t>散点图</a:t>
            </a:r>
            <a:endParaRPr lang="zh-CN" altLang="en-US" dirty="0"/>
          </a:p>
        </p:txBody>
      </p:sp>
      <p:sp>
        <p:nvSpPr>
          <p:cNvPr id="3" name="内容占位符 2"/>
          <p:cNvSpPr>
            <a:spLocks noGrp="1"/>
          </p:cNvSpPr>
          <p:nvPr>
            <p:ph idx="1"/>
          </p:nvPr>
        </p:nvSpPr>
        <p:spPr>
          <a:xfrm>
            <a:off x="457200" y="1340769"/>
            <a:ext cx="8218488" cy="5328591"/>
          </a:xfrm>
        </p:spPr>
        <p:txBody>
          <a:bodyPr/>
          <a:lstStyle/>
          <a:p>
            <a:r>
              <a:rPr lang="zh-CN" altLang="en-US" sz="2000"/>
              <a:t>散点图是度量两变量关系强弱的最直观的图形</a:t>
            </a:r>
            <a:r>
              <a:rPr lang="en-US" altLang="zh-CN" sz="2000"/>
              <a:t>,</a:t>
            </a:r>
            <a:r>
              <a:rPr lang="zh-CN" altLang="en-US" sz="2000"/>
              <a:t>可以利用散点图矩阵来同时绘制两两变量间的散点图，这样可以快速发现多个变量间的相关性</a:t>
            </a:r>
            <a:r>
              <a:rPr lang="zh-CN" altLang="en-US" sz="2000" smtClean="0"/>
              <a:t>。在进行多元线性回归时很重要。在</a:t>
            </a:r>
            <a:r>
              <a:rPr lang="en-US" altLang="zh-CN" sz="2000" smtClean="0"/>
              <a:t>R</a:t>
            </a:r>
            <a:r>
              <a:rPr lang="zh-CN" altLang="en-US" sz="2000" smtClean="0"/>
              <a:t>中，使用 </a:t>
            </a:r>
            <a:r>
              <a:rPr lang="en-US" altLang="zh-CN" sz="2000" smtClean="0">
                <a:solidFill>
                  <a:srgbClr val="FF0000"/>
                </a:solidFill>
              </a:rPr>
              <a:t>plot()</a:t>
            </a:r>
            <a:r>
              <a:rPr lang="zh-CN" altLang="en-US" sz="2000" smtClean="0"/>
              <a:t>函数来创建简单的散点图</a:t>
            </a:r>
            <a:r>
              <a:rPr lang="en-US" altLang="zh-CN" sz="2000" smtClean="0"/>
              <a:t>,</a:t>
            </a:r>
            <a:r>
              <a:rPr lang="zh-CN" altLang="en-US" sz="2000" smtClean="0">
                <a:solidFill>
                  <a:srgbClr val="3399FF"/>
                </a:solidFill>
              </a:rPr>
              <a:t>语法是：</a:t>
            </a:r>
            <a:endParaRPr lang="zh-CN" altLang="zh-CN" sz="2000" smtClean="0">
              <a:solidFill>
                <a:srgbClr val="00AEF7"/>
              </a:solidFill>
            </a:endParaRPr>
          </a:p>
          <a:p>
            <a:pPr indent="0">
              <a:lnSpc>
                <a:spcPct val="110000"/>
              </a:lnSpc>
            </a:pPr>
            <a:r>
              <a:rPr lang="en-US" altLang="zh-CN" sz="2000" i="1" smtClean="0">
                <a:solidFill>
                  <a:srgbClr val="FF0000"/>
                </a:solidFill>
              </a:rPr>
              <a:t>plot(x</a:t>
            </a:r>
            <a:r>
              <a:rPr lang="en-US" altLang="zh-CN" sz="2000" i="1">
                <a:solidFill>
                  <a:srgbClr val="FF0000"/>
                </a:solidFill>
              </a:rPr>
              <a:t>, y, </a:t>
            </a:r>
            <a:r>
              <a:rPr lang="en-US" altLang="zh-CN" sz="2000" i="1" smtClean="0">
                <a:solidFill>
                  <a:srgbClr val="FF0000"/>
                </a:solidFill>
              </a:rPr>
              <a:t>main,sub, </a:t>
            </a:r>
            <a:r>
              <a:rPr lang="en-US" altLang="zh-CN" sz="2000" i="1">
                <a:solidFill>
                  <a:srgbClr val="FF0000"/>
                </a:solidFill>
              </a:rPr>
              <a:t>xlab, ylab, xlim, ylim, </a:t>
            </a:r>
            <a:r>
              <a:rPr lang="en-US" altLang="zh-CN" sz="2000" i="1" smtClean="0">
                <a:solidFill>
                  <a:srgbClr val="FF0000"/>
                </a:solidFill>
              </a:rPr>
              <a:t>axes,type)</a:t>
            </a:r>
            <a:endParaRPr lang="en-US" altLang="zh-CN" sz="2000" i="1">
              <a:solidFill>
                <a:srgbClr val="FF0000"/>
              </a:solidFill>
            </a:endParaRPr>
          </a:p>
          <a:p>
            <a:r>
              <a:rPr lang="zh-CN" altLang="en-US" sz="2000" smtClean="0">
                <a:solidFill>
                  <a:srgbClr val="3399FF"/>
                </a:solidFill>
              </a:rPr>
              <a:t>以下是所使用的参数的说明：</a:t>
            </a:r>
          </a:p>
          <a:p>
            <a:r>
              <a:rPr lang="en-US" altLang="zh-CN" sz="2000" smtClean="0">
                <a:solidFill>
                  <a:srgbClr val="00B050"/>
                </a:solidFill>
              </a:rPr>
              <a:t>x </a:t>
            </a:r>
            <a:r>
              <a:rPr lang="zh-CN" altLang="en-US" sz="2000"/>
              <a:t>是数据集，其值在水平坐标</a:t>
            </a:r>
          </a:p>
          <a:p>
            <a:r>
              <a:rPr lang="en-US" altLang="zh-CN" sz="2000">
                <a:solidFill>
                  <a:srgbClr val="00B050"/>
                </a:solidFill>
              </a:rPr>
              <a:t>y </a:t>
            </a:r>
            <a:r>
              <a:rPr lang="zh-CN" altLang="en-US" sz="2000"/>
              <a:t>是数据集，其值在垂直坐标</a:t>
            </a:r>
          </a:p>
          <a:p>
            <a:r>
              <a:rPr lang="en-US" altLang="zh-CN" sz="2000" smtClean="0">
                <a:solidFill>
                  <a:srgbClr val="00B050"/>
                </a:solidFill>
              </a:rPr>
              <a:t>sub </a:t>
            </a:r>
            <a:r>
              <a:rPr lang="zh-CN" altLang="en-US" sz="2000"/>
              <a:t>副标题</a:t>
            </a:r>
          </a:p>
          <a:p>
            <a:r>
              <a:rPr lang="en-US" altLang="zh-CN" sz="2000" smtClean="0">
                <a:solidFill>
                  <a:srgbClr val="00B050"/>
                </a:solidFill>
              </a:rPr>
              <a:t>type </a:t>
            </a:r>
            <a:r>
              <a:rPr lang="zh-CN" altLang="en-US" sz="2000" smtClean="0"/>
              <a:t>图形类型</a:t>
            </a:r>
            <a:endParaRPr lang="en-US" altLang="zh-CN" sz="2000" smtClean="0"/>
          </a:p>
          <a:p>
            <a:r>
              <a:rPr lang="en-US" altLang="zh-CN" sz="2000">
                <a:solidFill>
                  <a:srgbClr val="00B050"/>
                </a:solidFill>
              </a:rPr>
              <a:t>xlim</a:t>
            </a:r>
            <a:r>
              <a:rPr lang="en-US" altLang="zh-CN" sz="2000"/>
              <a:t> </a:t>
            </a:r>
            <a:r>
              <a:rPr lang="zh-CN" altLang="en-US" sz="2000"/>
              <a:t>是用于限制绘制</a:t>
            </a:r>
            <a:r>
              <a:rPr lang="en-US" altLang="zh-CN" sz="2000"/>
              <a:t>x</a:t>
            </a:r>
            <a:r>
              <a:rPr lang="zh-CN" altLang="en-US" sz="2000"/>
              <a:t>的</a:t>
            </a:r>
            <a:r>
              <a:rPr lang="zh-CN" altLang="en-US" sz="2000" smtClean="0"/>
              <a:t>值</a:t>
            </a:r>
            <a:endParaRPr lang="en-US" altLang="zh-CN" sz="2000" smtClean="0"/>
          </a:p>
          <a:p>
            <a:r>
              <a:rPr lang="en-US" altLang="zh-CN" sz="2000">
                <a:solidFill>
                  <a:srgbClr val="00B050"/>
                </a:solidFill>
              </a:rPr>
              <a:t>ylim</a:t>
            </a:r>
            <a:r>
              <a:rPr lang="en-US" altLang="zh-CN" sz="2000"/>
              <a:t> </a:t>
            </a:r>
            <a:r>
              <a:rPr lang="zh-CN" altLang="en-US" sz="2000"/>
              <a:t>是用于限制绘制</a:t>
            </a:r>
            <a:r>
              <a:rPr lang="en-US" altLang="zh-CN" sz="2000"/>
              <a:t>y</a:t>
            </a:r>
            <a:r>
              <a:rPr lang="zh-CN" altLang="en-US" sz="2000"/>
              <a:t>的值</a:t>
            </a:r>
          </a:p>
          <a:p>
            <a:r>
              <a:rPr lang="en-US" altLang="zh-CN" sz="2000">
                <a:solidFill>
                  <a:srgbClr val="00B050"/>
                </a:solidFill>
              </a:rPr>
              <a:t>axes</a:t>
            </a:r>
            <a:r>
              <a:rPr lang="en-US" altLang="zh-CN" sz="2000"/>
              <a:t> </a:t>
            </a:r>
            <a:r>
              <a:rPr lang="zh-CN" altLang="en-US" sz="2000" smtClean="0"/>
              <a:t>是否</a:t>
            </a:r>
            <a:r>
              <a:rPr lang="zh-CN" altLang="en-US" sz="2000"/>
              <a:t>两个轴应在图上绘制</a:t>
            </a:r>
          </a:p>
          <a:p>
            <a:endParaRPr lang="zh-CN" altLang="en-US" sz="2000"/>
          </a:p>
          <a:p>
            <a:endParaRPr lang="zh-CN" altLang="en-US" sz="2000"/>
          </a:p>
        </p:txBody>
      </p:sp>
      <p:sp>
        <p:nvSpPr>
          <p:cNvPr id="6" name="TextBox 5"/>
          <p:cNvSpPr txBox="1"/>
          <p:nvPr/>
        </p:nvSpPr>
        <p:spPr>
          <a:xfrm>
            <a:off x="4290893" y="3284984"/>
            <a:ext cx="4176464" cy="3139321"/>
          </a:xfrm>
          <a:prstGeom prst="rect">
            <a:avLst/>
          </a:prstGeom>
          <a:noFill/>
        </p:spPr>
        <p:txBody>
          <a:bodyPr wrap="square" rtlCol="0">
            <a:spAutoFit/>
          </a:bodyPr>
          <a:lstStyle/>
          <a:p>
            <a:r>
              <a:rPr lang="en-US" altLang="zh-CN">
                <a:solidFill>
                  <a:srgbClr val="00B050"/>
                </a:solidFill>
              </a:rPr>
              <a:t>type </a:t>
            </a:r>
            <a:r>
              <a:rPr lang="zh-CN" altLang="en-US" smtClean="0"/>
              <a:t>部分可以的取值选项</a:t>
            </a:r>
            <a:endParaRPr lang="en-US" altLang="zh-CN" smtClean="0"/>
          </a:p>
          <a:p>
            <a:r>
              <a:rPr lang="en-US" altLang="zh-CN" smtClean="0"/>
              <a:t>"</a:t>
            </a:r>
            <a:r>
              <a:rPr lang="en-US" altLang="zh-CN"/>
              <a:t>p" for points,</a:t>
            </a:r>
          </a:p>
          <a:p>
            <a:r>
              <a:rPr lang="en-US" altLang="zh-CN"/>
              <a:t>"l" for lines,</a:t>
            </a:r>
          </a:p>
          <a:p>
            <a:r>
              <a:rPr lang="en-US" altLang="zh-CN"/>
              <a:t>"b" for both,</a:t>
            </a:r>
          </a:p>
          <a:p>
            <a:r>
              <a:rPr lang="en-US" altLang="zh-CN"/>
              <a:t>"c" for the lines part alone of "b",</a:t>
            </a:r>
          </a:p>
          <a:p>
            <a:r>
              <a:rPr lang="en-US" altLang="zh-CN"/>
              <a:t>"o" for both ‘overplotted’,</a:t>
            </a:r>
          </a:p>
          <a:p>
            <a:r>
              <a:rPr lang="en-US" altLang="zh-CN"/>
              <a:t>"h" for ‘histogram’ like (or ‘high-density’) vertical lines,</a:t>
            </a:r>
          </a:p>
          <a:p>
            <a:r>
              <a:rPr lang="en-US" altLang="zh-CN"/>
              <a:t>"s" for stair steps,</a:t>
            </a:r>
          </a:p>
          <a:p>
            <a:r>
              <a:rPr lang="en-US" altLang="zh-CN"/>
              <a:t>"S" for other steps, see ‘Details’ below,</a:t>
            </a:r>
          </a:p>
          <a:p>
            <a:r>
              <a:rPr lang="en-US" altLang="zh-CN"/>
              <a:t>"n" for no plotting.</a:t>
            </a:r>
            <a:endParaRPr lang="zh-CN" altLang="en-US"/>
          </a:p>
        </p:txBody>
      </p:sp>
    </p:spTree>
    <p:extLst>
      <p:ext uri="{BB962C8B-B14F-4D97-AF65-F5344CB8AC3E}">
        <p14:creationId xmlns:p14="http://schemas.microsoft.com/office/powerpoint/2010/main" val="1570175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12.2</a:t>
            </a:r>
            <a:r>
              <a:rPr lang="zh-CN" altLang="en-US" smtClean="0"/>
              <a:t>散点图参数示例</a:t>
            </a:r>
            <a:endParaRPr lang="zh-CN" altLang="en-US" dirty="0"/>
          </a:p>
        </p:txBody>
      </p:sp>
      <p:sp>
        <p:nvSpPr>
          <p:cNvPr id="3" name="内容占位符 2"/>
          <p:cNvSpPr>
            <a:spLocks noGrp="1"/>
          </p:cNvSpPr>
          <p:nvPr>
            <p:ph idx="1"/>
          </p:nvPr>
        </p:nvSpPr>
        <p:spPr>
          <a:xfrm>
            <a:off x="457200" y="1340769"/>
            <a:ext cx="8218488" cy="5184575"/>
          </a:xfrm>
        </p:spPr>
        <p:txBody>
          <a:bodyPr/>
          <a:lstStyle/>
          <a:p>
            <a:pPr>
              <a:lnSpc>
                <a:spcPct val="150000"/>
              </a:lnSpc>
            </a:pPr>
            <a:r>
              <a:rPr lang="en-US" altLang="zh-CN" sz="2400" smtClean="0">
                <a:solidFill>
                  <a:srgbClr val="00B0F0"/>
                </a:solidFill>
              </a:rPr>
              <a:t># </a:t>
            </a:r>
            <a:r>
              <a:rPr lang="zh-CN" altLang="en-US" sz="2400" smtClean="0">
                <a:solidFill>
                  <a:srgbClr val="00B0F0"/>
                </a:solidFill>
              </a:rPr>
              <a:t>散点图参数示例</a:t>
            </a:r>
            <a:endParaRPr lang="en-US" altLang="zh-CN" sz="2400">
              <a:solidFill>
                <a:srgbClr val="00B0F0"/>
              </a:solidFill>
            </a:endParaRPr>
          </a:p>
          <a:p>
            <a:r>
              <a:rPr lang="en-US" altLang="zh-CN" sz="2400"/>
              <a:t>x &lt;- </a:t>
            </a:r>
            <a:r>
              <a:rPr lang="en-US" altLang="zh-CN" sz="2400" smtClean="0"/>
              <a:t>mtcars$wt</a:t>
            </a:r>
          </a:p>
          <a:p>
            <a:r>
              <a:rPr lang="en-US" altLang="zh-CN" sz="2400"/>
              <a:t>y &lt;- </a:t>
            </a:r>
            <a:r>
              <a:rPr lang="en-US" altLang="zh-CN" sz="2400" smtClean="0"/>
              <a:t>mtcars$mpg</a:t>
            </a:r>
          </a:p>
          <a:p>
            <a:r>
              <a:rPr lang="en-US" altLang="zh-CN" sz="2400">
                <a:solidFill>
                  <a:srgbClr val="FF0000"/>
                </a:solidFill>
              </a:rPr>
              <a:t>plot</a:t>
            </a:r>
            <a:r>
              <a:rPr lang="en-US" altLang="zh-CN" sz="2400"/>
              <a:t>(x,y,</a:t>
            </a:r>
            <a:r>
              <a:rPr lang="en-US" altLang="zh-CN" sz="2400">
                <a:solidFill>
                  <a:srgbClr val="00B050"/>
                </a:solidFill>
              </a:rPr>
              <a:t>main</a:t>
            </a:r>
            <a:r>
              <a:rPr lang="en-US" altLang="zh-CN" sz="2400"/>
              <a:t>="plot main title</a:t>
            </a:r>
            <a:r>
              <a:rPr lang="en-US" altLang="zh-CN" sz="2400" smtClean="0"/>
              <a:t>")</a:t>
            </a:r>
          </a:p>
          <a:p>
            <a:r>
              <a:rPr lang="en-US" altLang="zh-CN" sz="2400">
                <a:solidFill>
                  <a:srgbClr val="FF0000"/>
                </a:solidFill>
              </a:rPr>
              <a:t>plot</a:t>
            </a:r>
            <a:r>
              <a:rPr lang="en-US" altLang="zh-CN" sz="2400"/>
              <a:t>(x,y,</a:t>
            </a:r>
            <a:r>
              <a:rPr lang="en-US" altLang="zh-CN" sz="2400">
                <a:solidFill>
                  <a:srgbClr val="00B050"/>
                </a:solidFill>
              </a:rPr>
              <a:t>main</a:t>
            </a:r>
            <a:r>
              <a:rPr lang="en-US" altLang="zh-CN" sz="2400"/>
              <a:t>="plot main title",</a:t>
            </a:r>
            <a:r>
              <a:rPr lang="en-US" altLang="zh-CN" sz="2400">
                <a:solidFill>
                  <a:srgbClr val="00B050"/>
                </a:solidFill>
              </a:rPr>
              <a:t>sub</a:t>
            </a:r>
            <a:r>
              <a:rPr lang="en-US" altLang="zh-CN" sz="2400"/>
              <a:t>="plot sub title</a:t>
            </a:r>
            <a:r>
              <a:rPr lang="en-US" altLang="zh-CN" sz="2400" smtClean="0"/>
              <a:t>")</a:t>
            </a:r>
          </a:p>
          <a:p>
            <a:r>
              <a:rPr lang="en-US" altLang="zh-CN" sz="2400">
                <a:solidFill>
                  <a:srgbClr val="FF0000"/>
                </a:solidFill>
              </a:rPr>
              <a:t>plot</a:t>
            </a:r>
            <a:r>
              <a:rPr lang="en-US" altLang="zh-CN" sz="2400"/>
              <a:t>(x,y,</a:t>
            </a:r>
            <a:r>
              <a:rPr lang="en-US" altLang="zh-CN" sz="2400">
                <a:solidFill>
                  <a:srgbClr val="00B050"/>
                </a:solidFill>
              </a:rPr>
              <a:t>xlim</a:t>
            </a:r>
            <a:r>
              <a:rPr lang="en-US" altLang="zh-CN" sz="2400"/>
              <a:t> = c(2.5,5),</a:t>
            </a:r>
            <a:r>
              <a:rPr lang="en-US" altLang="zh-CN" sz="2400">
                <a:solidFill>
                  <a:srgbClr val="00B050"/>
                </a:solidFill>
              </a:rPr>
              <a:t>ylim</a:t>
            </a:r>
            <a:r>
              <a:rPr lang="en-US" altLang="zh-CN" sz="2400"/>
              <a:t> = c(20,30</a:t>
            </a:r>
            <a:r>
              <a:rPr lang="en-US" altLang="zh-CN" sz="2400" smtClean="0"/>
              <a:t>))</a:t>
            </a:r>
          </a:p>
          <a:p>
            <a:r>
              <a:rPr lang="en-US" altLang="zh-CN" sz="2400">
                <a:solidFill>
                  <a:srgbClr val="FF0000"/>
                </a:solidFill>
              </a:rPr>
              <a:t>plot</a:t>
            </a:r>
            <a:r>
              <a:rPr lang="en-US" altLang="zh-CN" sz="2400"/>
              <a:t>(x,y,</a:t>
            </a:r>
            <a:r>
              <a:rPr lang="en-US" altLang="zh-CN" sz="2400">
                <a:solidFill>
                  <a:srgbClr val="00B050"/>
                </a:solidFill>
              </a:rPr>
              <a:t>axes</a:t>
            </a:r>
            <a:r>
              <a:rPr lang="en-US" altLang="zh-CN" sz="2400"/>
              <a:t>=FALSE</a:t>
            </a:r>
            <a:r>
              <a:rPr lang="en-US" altLang="zh-CN" sz="2400" smtClean="0"/>
              <a:t>)</a:t>
            </a:r>
          </a:p>
          <a:p>
            <a:r>
              <a:rPr lang="en-US" altLang="zh-CN" sz="2400">
                <a:solidFill>
                  <a:srgbClr val="FF0000"/>
                </a:solidFill>
              </a:rPr>
              <a:t>plot</a:t>
            </a:r>
            <a:r>
              <a:rPr lang="en-US" altLang="zh-CN" sz="2400"/>
              <a:t>(x,y,</a:t>
            </a:r>
            <a:r>
              <a:rPr lang="en-US" altLang="zh-CN" sz="2400">
                <a:solidFill>
                  <a:srgbClr val="00B050"/>
                </a:solidFill>
              </a:rPr>
              <a:t>type</a:t>
            </a:r>
            <a:r>
              <a:rPr lang="en-US" altLang="zh-CN" sz="2400"/>
              <a:t>="p</a:t>
            </a:r>
            <a:r>
              <a:rPr lang="en-US" altLang="zh-CN" sz="2400" smtClean="0"/>
              <a:t>")</a:t>
            </a:r>
          </a:p>
          <a:p>
            <a:r>
              <a:rPr lang="en-US" altLang="zh-CN" sz="2400">
                <a:solidFill>
                  <a:srgbClr val="FF0000"/>
                </a:solidFill>
              </a:rPr>
              <a:t>plot</a:t>
            </a:r>
            <a:r>
              <a:rPr lang="en-US" altLang="zh-CN" sz="2400"/>
              <a:t>(x,y,</a:t>
            </a:r>
            <a:r>
              <a:rPr lang="en-US" altLang="zh-CN" sz="2400">
                <a:solidFill>
                  <a:srgbClr val="00B050"/>
                </a:solidFill>
              </a:rPr>
              <a:t>type</a:t>
            </a:r>
            <a:r>
              <a:rPr lang="en-US" altLang="zh-CN" sz="2400"/>
              <a:t>="h")</a:t>
            </a:r>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13594769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12.3</a:t>
            </a:r>
            <a:r>
              <a:rPr lang="zh-CN" altLang="en-US" smtClean="0"/>
              <a:t>散点图</a:t>
            </a:r>
            <a:r>
              <a:rPr lang="zh-CN" altLang="en-US"/>
              <a:t>矩阵</a:t>
            </a:r>
            <a:endParaRPr lang="zh-CN" altLang="en-US" dirty="0"/>
          </a:p>
        </p:txBody>
      </p:sp>
      <p:sp>
        <p:nvSpPr>
          <p:cNvPr id="3" name="内容占位符 2"/>
          <p:cNvSpPr>
            <a:spLocks noGrp="1"/>
          </p:cNvSpPr>
          <p:nvPr>
            <p:ph idx="1"/>
          </p:nvPr>
        </p:nvSpPr>
        <p:spPr>
          <a:xfrm>
            <a:off x="457200" y="1340769"/>
            <a:ext cx="8218488" cy="2664295"/>
          </a:xfrm>
        </p:spPr>
        <p:txBody>
          <a:bodyPr/>
          <a:lstStyle/>
          <a:p>
            <a:r>
              <a:rPr lang="zh-CN" altLang="en-US" sz="2400"/>
              <a:t>散点图矩阵来同时绘制两两变量间的散点图，这样可以快速发现多个变量间的相关性</a:t>
            </a:r>
            <a:r>
              <a:rPr lang="zh-CN" altLang="en-US" sz="2400" smtClean="0"/>
              <a:t>。</a:t>
            </a:r>
            <a:r>
              <a:rPr lang="zh-CN" altLang="en-US" sz="2400">
                <a:solidFill>
                  <a:srgbClr val="3399FF"/>
                </a:solidFill>
              </a:rPr>
              <a:t>语法是</a:t>
            </a:r>
            <a:r>
              <a:rPr lang="zh-CN" altLang="en-US" sz="2400" smtClean="0">
                <a:solidFill>
                  <a:srgbClr val="3399FF"/>
                </a:solidFill>
              </a:rPr>
              <a:t>：</a:t>
            </a:r>
            <a:endParaRPr lang="en-US" altLang="zh-CN" sz="2400" smtClean="0">
              <a:solidFill>
                <a:srgbClr val="3399FF"/>
              </a:solidFill>
            </a:endParaRPr>
          </a:p>
          <a:p>
            <a:r>
              <a:rPr lang="en-US" altLang="zh-CN" sz="2400" i="1">
                <a:solidFill>
                  <a:srgbClr val="FF0000"/>
                </a:solidFill>
              </a:rPr>
              <a:t>pairs(formula, data</a:t>
            </a:r>
            <a:r>
              <a:rPr lang="en-US" altLang="zh-CN" sz="2400" i="1" smtClean="0">
                <a:solidFill>
                  <a:srgbClr val="FF0000"/>
                </a:solidFill>
              </a:rPr>
              <a:t>)</a:t>
            </a:r>
          </a:p>
          <a:p>
            <a:r>
              <a:rPr lang="zh-CN" altLang="en-US" sz="2400">
                <a:solidFill>
                  <a:srgbClr val="3399FF"/>
                </a:solidFill>
              </a:rPr>
              <a:t>以下是所使用的参数的说明：</a:t>
            </a:r>
          </a:p>
          <a:p>
            <a:r>
              <a:rPr lang="en-US" altLang="zh-CN" sz="2400">
                <a:solidFill>
                  <a:srgbClr val="00B050"/>
                </a:solidFill>
              </a:rPr>
              <a:t>formula</a:t>
            </a:r>
            <a:r>
              <a:rPr lang="en-US" altLang="zh-CN" sz="2400">
                <a:solidFill>
                  <a:srgbClr val="FF0000"/>
                </a:solidFill>
              </a:rPr>
              <a:t> </a:t>
            </a:r>
            <a:r>
              <a:rPr lang="zh-CN" altLang="en-US" sz="2400" smtClean="0"/>
              <a:t>配对</a:t>
            </a:r>
            <a:r>
              <a:rPr lang="zh-CN" altLang="en-US" sz="2400"/>
              <a:t>使用的</a:t>
            </a:r>
            <a:r>
              <a:rPr lang="zh-CN" altLang="en-US" sz="2400" smtClean="0"/>
              <a:t>变量</a:t>
            </a:r>
            <a:endParaRPr lang="zh-CN" altLang="en-US" sz="2400"/>
          </a:p>
          <a:p>
            <a:r>
              <a:rPr lang="en-US" altLang="zh-CN" sz="2400">
                <a:solidFill>
                  <a:srgbClr val="00B050"/>
                </a:solidFill>
              </a:rPr>
              <a:t>data</a:t>
            </a:r>
            <a:r>
              <a:rPr lang="en-US" altLang="zh-CN" sz="2400"/>
              <a:t> </a:t>
            </a:r>
            <a:r>
              <a:rPr lang="zh-CN" altLang="en-US" sz="2400" smtClean="0"/>
              <a:t>要研究的数据集</a:t>
            </a:r>
            <a:endParaRPr lang="zh-CN" altLang="en-US" sz="2400"/>
          </a:p>
          <a:p>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467543" y="4538736"/>
            <a:ext cx="8248412" cy="1200329"/>
          </a:xfrm>
          <a:prstGeom prst="rect">
            <a:avLst/>
          </a:prstGeom>
          <a:noFill/>
        </p:spPr>
        <p:txBody>
          <a:bodyPr wrap="none" rtlCol="0">
            <a:spAutoFit/>
          </a:bodyPr>
          <a:lstStyle/>
          <a:p>
            <a:r>
              <a:rPr lang="en-US" altLang="zh-CN" sz="2400">
                <a:solidFill>
                  <a:srgbClr val="FF0000"/>
                </a:solidFill>
                <a:latin typeface="微软雅黑" pitchFamily="34" charset="-122"/>
                <a:ea typeface="微软雅黑" pitchFamily="34" charset="-122"/>
              </a:rPr>
              <a:t>pairs</a:t>
            </a:r>
            <a:r>
              <a:rPr lang="en-US" altLang="zh-CN" sz="2400">
                <a:latin typeface="微软雅黑" pitchFamily="34" charset="-122"/>
                <a:ea typeface="微软雅黑" pitchFamily="34" charset="-122"/>
              </a:rPr>
              <a:t>(~</a:t>
            </a:r>
            <a:r>
              <a:rPr lang="en-US" altLang="zh-CN" sz="2400" smtClean="0">
                <a:latin typeface="微软雅黑" pitchFamily="34" charset="-122"/>
                <a:ea typeface="微软雅黑" pitchFamily="34" charset="-122"/>
              </a:rPr>
              <a:t>wt+mpg+disp+cyl,data=mtcars)</a:t>
            </a:r>
          </a:p>
          <a:p>
            <a:r>
              <a:rPr lang="en-US" altLang="zh-CN" sz="2400">
                <a:solidFill>
                  <a:srgbClr val="FF0000"/>
                </a:solidFill>
              </a:rPr>
              <a:t>pairs</a:t>
            </a:r>
            <a:r>
              <a:rPr lang="en-US" altLang="zh-CN" sz="2400"/>
              <a:t>(~wt+mpg+disp+cyl,data=mtcars,</a:t>
            </a:r>
            <a:r>
              <a:rPr lang="en-US" altLang="zh-CN" sz="2400">
                <a:solidFill>
                  <a:srgbClr val="00B050"/>
                </a:solidFill>
              </a:rPr>
              <a:t>upper.panel</a:t>
            </a:r>
            <a:r>
              <a:rPr lang="en-US" altLang="zh-CN" sz="2400"/>
              <a:t> = NULL</a:t>
            </a:r>
            <a:r>
              <a:rPr lang="en-US" altLang="zh-CN" sz="2400" smtClean="0"/>
              <a:t>)</a:t>
            </a:r>
          </a:p>
          <a:p>
            <a:r>
              <a:rPr lang="en-US" altLang="zh-CN" sz="2400">
                <a:solidFill>
                  <a:srgbClr val="FF0000"/>
                </a:solidFill>
              </a:rPr>
              <a:t>pairs</a:t>
            </a:r>
            <a:r>
              <a:rPr lang="en-US" altLang="zh-CN" sz="2400"/>
              <a:t>(~wt+mpg+disp+cyl,data=mtcars,</a:t>
            </a:r>
            <a:r>
              <a:rPr lang="en-US" altLang="zh-CN" sz="2400">
                <a:solidFill>
                  <a:srgbClr val="00B050"/>
                </a:solidFill>
              </a:rPr>
              <a:t>lower.panel</a:t>
            </a:r>
            <a:r>
              <a:rPr lang="en-US" altLang="zh-CN" sz="2400"/>
              <a:t> = NULL)</a:t>
            </a:r>
            <a:endParaRPr lang="zh-CN" altLang="en-US" sz="2400">
              <a:latin typeface="微软雅黑" pitchFamily="34" charset="-122"/>
              <a:ea typeface="微软雅黑" pitchFamily="34" charset="-122"/>
            </a:endParaRPr>
          </a:p>
        </p:txBody>
      </p:sp>
      <p:sp>
        <p:nvSpPr>
          <p:cNvPr id="4" name="矩形 3"/>
          <p:cNvSpPr/>
          <p:nvPr/>
        </p:nvSpPr>
        <p:spPr>
          <a:xfrm>
            <a:off x="611560" y="4030905"/>
            <a:ext cx="1531188" cy="507831"/>
          </a:xfrm>
          <a:prstGeom prst="rect">
            <a:avLst/>
          </a:prstGeom>
        </p:spPr>
        <p:txBody>
          <a:bodyPr wrap="none">
            <a:spAutoFit/>
          </a:bodyPr>
          <a:lstStyle/>
          <a:p>
            <a:pPr>
              <a:lnSpc>
                <a:spcPct val="150000"/>
              </a:lnSpc>
            </a:pPr>
            <a:r>
              <a:rPr lang="en-US" altLang="zh-CN">
                <a:solidFill>
                  <a:srgbClr val="00B0F0"/>
                </a:solidFill>
              </a:rPr>
              <a:t># </a:t>
            </a:r>
            <a:r>
              <a:rPr lang="zh-CN" altLang="en-US">
                <a:solidFill>
                  <a:srgbClr val="00B0F0"/>
                </a:solidFill>
              </a:rPr>
              <a:t>散点图</a:t>
            </a:r>
            <a:r>
              <a:rPr lang="zh-CN" altLang="en-US" smtClean="0">
                <a:solidFill>
                  <a:srgbClr val="00B0F0"/>
                </a:solidFill>
              </a:rPr>
              <a:t>矩阵</a:t>
            </a:r>
            <a:endParaRPr lang="en-US" altLang="zh-CN">
              <a:solidFill>
                <a:srgbClr val="00B0F0"/>
              </a:solidFill>
            </a:endParaRPr>
          </a:p>
        </p:txBody>
      </p:sp>
    </p:spTree>
    <p:extLst>
      <p:ext uri="{BB962C8B-B14F-4D97-AF65-F5344CB8AC3E}">
        <p14:creationId xmlns:p14="http://schemas.microsoft.com/office/powerpoint/2010/main" val="167419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12.4</a:t>
            </a:r>
            <a:r>
              <a:rPr lang="en-US" altLang="zh-CN" sz="3200" smtClean="0"/>
              <a:t>scatterplotmatrix()</a:t>
            </a:r>
            <a:endParaRPr lang="zh-CN" altLang="en-US" sz="3200" dirty="0"/>
          </a:p>
        </p:txBody>
      </p:sp>
      <p:sp>
        <p:nvSpPr>
          <p:cNvPr id="3" name="内容占位符 2"/>
          <p:cNvSpPr>
            <a:spLocks noGrp="1"/>
          </p:cNvSpPr>
          <p:nvPr>
            <p:ph idx="1"/>
          </p:nvPr>
        </p:nvSpPr>
        <p:spPr>
          <a:xfrm>
            <a:off x="457200" y="1340769"/>
            <a:ext cx="8218488" cy="576063"/>
          </a:xfrm>
        </p:spPr>
        <p:txBody>
          <a:bodyPr/>
          <a:lstStyle/>
          <a:p>
            <a:r>
              <a:rPr lang="zh-CN" altLang="en-US" sz="2400" smtClean="0"/>
              <a:t>用</a:t>
            </a:r>
            <a:r>
              <a:rPr lang="en-US" altLang="zh-CN" sz="2400" smtClean="0"/>
              <a:t>car</a:t>
            </a:r>
            <a:r>
              <a:rPr lang="zh-CN" altLang="en-US" sz="2400" smtClean="0"/>
              <a:t>包中的</a:t>
            </a:r>
            <a:r>
              <a:rPr lang="en-US" altLang="zh-CN" sz="2400" smtClean="0"/>
              <a:t>scatterplotMatrix()</a:t>
            </a:r>
            <a:r>
              <a:rPr lang="zh-CN" altLang="en-US" sz="2400" smtClean="0"/>
              <a:t>也可以绘制散点图矩阵。</a:t>
            </a:r>
            <a:endParaRPr lang="en-US" altLang="zh-CN" sz="2400" smtClean="0"/>
          </a:p>
          <a:p>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345450" y="2272011"/>
            <a:ext cx="7003840" cy="3970318"/>
          </a:xfrm>
          <a:prstGeom prst="rect">
            <a:avLst/>
          </a:prstGeom>
          <a:noFill/>
        </p:spPr>
        <p:txBody>
          <a:bodyPr wrap="none" rtlCol="0">
            <a:spAutoFit/>
          </a:bodyPr>
          <a:lstStyle/>
          <a:p>
            <a:pPr>
              <a:lnSpc>
                <a:spcPct val="150000"/>
              </a:lnSpc>
            </a:pPr>
            <a:r>
              <a:rPr lang="en-US" altLang="zh-CN" sz="2400">
                <a:solidFill>
                  <a:srgbClr val="FF0000"/>
                </a:solidFill>
              </a:rPr>
              <a:t>install.packages</a:t>
            </a:r>
            <a:r>
              <a:rPr lang="en-US" altLang="zh-CN" sz="2400"/>
              <a:t>("car</a:t>
            </a:r>
            <a:r>
              <a:rPr lang="en-US" altLang="zh-CN" sz="2400" smtClean="0"/>
              <a:t>")</a:t>
            </a:r>
          </a:p>
          <a:p>
            <a:pPr>
              <a:lnSpc>
                <a:spcPct val="150000"/>
              </a:lnSpc>
            </a:pPr>
            <a:r>
              <a:rPr lang="en-US" altLang="zh-CN" sz="2400">
                <a:solidFill>
                  <a:srgbClr val="FF0000"/>
                </a:solidFill>
                <a:latin typeface="微软雅黑" pitchFamily="34" charset="-122"/>
                <a:ea typeface="微软雅黑" pitchFamily="34" charset="-122"/>
              </a:rPr>
              <a:t>l</a:t>
            </a:r>
            <a:r>
              <a:rPr lang="en-US" altLang="zh-CN" sz="2400" smtClean="0">
                <a:solidFill>
                  <a:srgbClr val="FF0000"/>
                </a:solidFill>
                <a:latin typeface="微软雅黑" pitchFamily="34" charset="-122"/>
                <a:ea typeface="微软雅黑" pitchFamily="34" charset="-122"/>
              </a:rPr>
              <a:t>ibrary</a:t>
            </a:r>
            <a:r>
              <a:rPr lang="en-US" altLang="zh-CN" sz="2400" smtClean="0">
                <a:latin typeface="微软雅黑" pitchFamily="34" charset="-122"/>
                <a:ea typeface="微软雅黑" pitchFamily="34" charset="-122"/>
              </a:rPr>
              <a:t>(car)</a:t>
            </a:r>
          </a:p>
          <a:p>
            <a:pPr>
              <a:lnSpc>
                <a:spcPct val="150000"/>
              </a:lnSpc>
            </a:pPr>
            <a:r>
              <a:rPr lang="en-US" altLang="zh-CN" sz="2400">
                <a:solidFill>
                  <a:srgbClr val="FF0000"/>
                </a:solidFill>
              </a:rPr>
              <a:t>scatterplotMatrix</a:t>
            </a:r>
            <a:r>
              <a:rPr lang="en-US" altLang="zh-CN" sz="2400"/>
              <a:t>(~wt+mpg+disp+cyl,data=mtcars</a:t>
            </a:r>
            <a:r>
              <a:rPr lang="en-US" altLang="zh-CN" sz="2400" smtClean="0"/>
              <a:t>)</a:t>
            </a:r>
            <a:endParaRPr lang="en-US" altLang="zh-CN" sz="2400">
              <a:solidFill>
                <a:srgbClr val="FF0000"/>
              </a:solidFill>
              <a:latin typeface="微软雅黑" pitchFamily="34" charset="-122"/>
              <a:ea typeface="微软雅黑" pitchFamily="34" charset="-122"/>
            </a:endParaRPr>
          </a:p>
          <a:p>
            <a:pPr>
              <a:lnSpc>
                <a:spcPct val="150000"/>
              </a:lnSpc>
            </a:pPr>
            <a:r>
              <a:rPr lang="en-US" altLang="zh-CN" sz="2400">
                <a:solidFill>
                  <a:srgbClr val="FF0000"/>
                </a:solidFill>
              </a:rPr>
              <a:t>scatterplotMatrix</a:t>
            </a:r>
            <a:r>
              <a:rPr lang="en-US" altLang="zh-CN" sz="2400"/>
              <a:t>(~wt+mpg+disp+cyl,data=mtcars</a:t>
            </a:r>
            <a:r>
              <a:rPr lang="en-US" altLang="zh-CN" sz="2400" smtClean="0"/>
              <a:t>,</a:t>
            </a:r>
          </a:p>
          <a:p>
            <a:pPr>
              <a:lnSpc>
                <a:spcPct val="150000"/>
              </a:lnSpc>
            </a:pPr>
            <a:r>
              <a:rPr lang="en-US" altLang="zh-CN" sz="2400" smtClean="0">
                <a:solidFill>
                  <a:srgbClr val="00B050"/>
                </a:solidFill>
              </a:rPr>
              <a:t>spread</a:t>
            </a:r>
            <a:r>
              <a:rPr lang="en-US" altLang="zh-CN" sz="2400" smtClean="0"/>
              <a:t>=FALSE)</a:t>
            </a:r>
          </a:p>
          <a:p>
            <a:pPr>
              <a:lnSpc>
                <a:spcPct val="150000"/>
              </a:lnSpc>
            </a:pPr>
            <a:r>
              <a:rPr lang="en-US" altLang="zh-CN" sz="2400">
                <a:solidFill>
                  <a:srgbClr val="FF0000"/>
                </a:solidFill>
              </a:rPr>
              <a:t>scatterplotMatrix</a:t>
            </a:r>
            <a:r>
              <a:rPr lang="en-US" altLang="zh-CN" sz="2400"/>
              <a:t>(~wt+mpg+disp+cyl,data=mtcars</a:t>
            </a:r>
            <a:r>
              <a:rPr lang="en-US" altLang="zh-CN" sz="2400" smtClean="0"/>
              <a:t>,</a:t>
            </a:r>
          </a:p>
          <a:p>
            <a:pPr>
              <a:lnSpc>
                <a:spcPct val="150000"/>
              </a:lnSpc>
            </a:pPr>
            <a:r>
              <a:rPr lang="en-US" altLang="zh-CN" sz="2400" smtClean="0"/>
              <a:t>spread=FALSE,</a:t>
            </a:r>
            <a:r>
              <a:rPr lang="en-US" altLang="zh-CN" sz="2400" smtClean="0">
                <a:solidFill>
                  <a:srgbClr val="00B050"/>
                </a:solidFill>
              </a:rPr>
              <a:t>diagonal</a:t>
            </a:r>
            <a:r>
              <a:rPr lang="en-US" altLang="zh-CN" sz="2400"/>
              <a:t>="histogram")</a:t>
            </a:r>
            <a:endParaRPr lang="en-US" altLang="zh-CN" sz="2400" smtClean="0"/>
          </a:p>
        </p:txBody>
      </p:sp>
      <p:sp>
        <p:nvSpPr>
          <p:cNvPr id="4" name="矩形 3"/>
          <p:cNvSpPr/>
          <p:nvPr/>
        </p:nvSpPr>
        <p:spPr>
          <a:xfrm>
            <a:off x="474439" y="1764180"/>
            <a:ext cx="1531188" cy="507831"/>
          </a:xfrm>
          <a:prstGeom prst="rect">
            <a:avLst/>
          </a:prstGeom>
        </p:spPr>
        <p:txBody>
          <a:bodyPr wrap="none">
            <a:spAutoFit/>
          </a:bodyPr>
          <a:lstStyle/>
          <a:p>
            <a:pPr>
              <a:lnSpc>
                <a:spcPct val="150000"/>
              </a:lnSpc>
            </a:pPr>
            <a:r>
              <a:rPr lang="en-US" altLang="zh-CN">
                <a:solidFill>
                  <a:srgbClr val="00B0F0"/>
                </a:solidFill>
              </a:rPr>
              <a:t># </a:t>
            </a:r>
            <a:r>
              <a:rPr lang="zh-CN" altLang="en-US">
                <a:solidFill>
                  <a:srgbClr val="00B0F0"/>
                </a:solidFill>
              </a:rPr>
              <a:t>散点图</a:t>
            </a:r>
            <a:r>
              <a:rPr lang="zh-CN" altLang="en-US" smtClean="0">
                <a:solidFill>
                  <a:srgbClr val="00B0F0"/>
                </a:solidFill>
              </a:rPr>
              <a:t>矩阵</a:t>
            </a:r>
            <a:endParaRPr lang="en-US" altLang="zh-CN">
              <a:solidFill>
                <a:srgbClr val="00B0F0"/>
              </a:solidFill>
            </a:endParaRPr>
          </a:p>
        </p:txBody>
      </p:sp>
    </p:spTree>
    <p:extLst>
      <p:ext uri="{BB962C8B-B14F-4D97-AF65-F5344CB8AC3E}">
        <p14:creationId xmlns:p14="http://schemas.microsoft.com/office/powerpoint/2010/main" val="278369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1.3for</a:t>
            </a:r>
            <a:r>
              <a:rPr lang="zh-CN" altLang="en-US" dirty="0"/>
              <a:t>循环实例</a:t>
            </a:r>
          </a:p>
        </p:txBody>
      </p:sp>
      <p:sp>
        <p:nvSpPr>
          <p:cNvPr id="3" name="内容占位符 2"/>
          <p:cNvSpPr>
            <a:spLocks noGrp="1"/>
          </p:cNvSpPr>
          <p:nvPr>
            <p:ph idx="1"/>
          </p:nvPr>
        </p:nvSpPr>
        <p:spPr>
          <a:xfrm>
            <a:off x="457200" y="1340769"/>
            <a:ext cx="4546848" cy="4968551"/>
          </a:xfrm>
        </p:spPr>
        <p:txBody>
          <a:bodyPr/>
          <a:lstStyle/>
          <a:p>
            <a:pPr indent="0">
              <a:lnSpc>
                <a:spcPct val="110000"/>
              </a:lnSpc>
            </a:pPr>
            <a:r>
              <a:rPr lang="en-US" altLang="zh-CN" sz="2400" b="1" dirty="0" smtClean="0">
                <a:solidFill>
                  <a:srgbClr val="FF0000"/>
                </a:solidFill>
              </a:rPr>
              <a:t>for (j </a:t>
            </a:r>
            <a:r>
              <a:rPr lang="en-US" altLang="zh-CN" sz="2400" b="1" dirty="0">
                <a:solidFill>
                  <a:srgbClr val="FF0000"/>
                </a:solidFill>
              </a:rPr>
              <a:t>in x) </a:t>
            </a:r>
            <a:r>
              <a:rPr lang="zh-CN" altLang="en-US" sz="2400" b="1" dirty="0">
                <a:solidFill>
                  <a:srgbClr val="FF0000"/>
                </a:solidFill>
              </a:rPr>
              <a:t>｛</a:t>
            </a:r>
            <a:r>
              <a:rPr lang="en-US" altLang="zh-CN" sz="2400" b="1" dirty="0" err="1">
                <a:solidFill>
                  <a:srgbClr val="FF0000"/>
                </a:solidFill>
              </a:rPr>
              <a:t>expr</a:t>
            </a:r>
            <a:r>
              <a:rPr lang="en-US" altLang="zh-CN" sz="2400" b="1" dirty="0" smtClean="0">
                <a:solidFill>
                  <a:srgbClr val="FF0000"/>
                </a:solidFill>
              </a:rPr>
              <a:t>}</a:t>
            </a:r>
          </a:p>
          <a:p>
            <a:pPr indent="0">
              <a:lnSpc>
                <a:spcPct val="110000"/>
              </a:lnSpc>
            </a:pPr>
            <a:r>
              <a:rPr lang="zh-CN" altLang="en-US" sz="2400" dirty="0" smtClean="0">
                <a:solidFill>
                  <a:schemeClr val="dk1"/>
                </a:solidFill>
              </a:rPr>
              <a:t>其中 </a:t>
            </a:r>
            <a:r>
              <a:rPr lang="en-US" altLang="zh-CN" sz="2400" dirty="0" smtClean="0">
                <a:solidFill>
                  <a:schemeClr val="dk1"/>
                </a:solidFill>
              </a:rPr>
              <a:t>j </a:t>
            </a:r>
            <a:r>
              <a:rPr lang="zh-CN" altLang="en-US" sz="2400" dirty="0" smtClean="0">
                <a:solidFill>
                  <a:schemeClr val="dk1"/>
                </a:solidFill>
              </a:rPr>
              <a:t>为</a:t>
            </a:r>
            <a:r>
              <a:rPr lang="zh-CN" altLang="en-US" sz="2400" dirty="0">
                <a:solidFill>
                  <a:schemeClr val="dk1"/>
                </a:solidFill>
              </a:rPr>
              <a:t>循环变量，</a:t>
            </a:r>
            <a:r>
              <a:rPr lang="en-US" altLang="zh-CN" sz="2400" dirty="0">
                <a:solidFill>
                  <a:schemeClr val="dk1"/>
                </a:solidFill>
              </a:rPr>
              <a:t>x</a:t>
            </a:r>
            <a:r>
              <a:rPr lang="zh-CN" altLang="en-US" sz="2400" dirty="0">
                <a:solidFill>
                  <a:schemeClr val="dk1"/>
                </a:solidFill>
              </a:rPr>
              <a:t>通常是一个序列</a:t>
            </a:r>
            <a:r>
              <a:rPr lang="zh-CN" altLang="en-US" sz="2400" dirty="0" smtClean="0">
                <a:solidFill>
                  <a:schemeClr val="dk1"/>
                </a:solidFill>
              </a:rPr>
              <a:t>。</a:t>
            </a:r>
            <a:r>
              <a:rPr lang="en-US" altLang="zh-CN" sz="2400" dirty="0" smtClean="0">
                <a:solidFill>
                  <a:schemeClr val="dk1"/>
                </a:solidFill>
              </a:rPr>
              <a:t>j </a:t>
            </a:r>
            <a:r>
              <a:rPr lang="zh-CN" altLang="en-US" sz="2400" dirty="0" smtClean="0">
                <a:solidFill>
                  <a:schemeClr val="dk1"/>
                </a:solidFill>
              </a:rPr>
              <a:t>在</a:t>
            </a:r>
            <a:r>
              <a:rPr lang="zh-CN" altLang="en-US" sz="2400" dirty="0">
                <a:solidFill>
                  <a:schemeClr val="dk1"/>
                </a:solidFill>
              </a:rPr>
              <a:t>每次循环时从</a:t>
            </a:r>
            <a:r>
              <a:rPr lang="en-US" altLang="zh-CN" sz="2400" dirty="0">
                <a:solidFill>
                  <a:schemeClr val="dk1"/>
                </a:solidFill>
              </a:rPr>
              <a:t>x</a:t>
            </a:r>
            <a:r>
              <a:rPr lang="zh-CN" altLang="en-US" sz="2400" dirty="0">
                <a:solidFill>
                  <a:schemeClr val="dk1"/>
                </a:solidFill>
              </a:rPr>
              <a:t>中顺序取值，代入到后面的</a:t>
            </a:r>
            <a:r>
              <a:rPr lang="en-US" altLang="zh-CN" sz="2400" dirty="0" err="1">
                <a:solidFill>
                  <a:schemeClr val="dk1"/>
                </a:solidFill>
              </a:rPr>
              <a:t>expr</a:t>
            </a:r>
            <a:r>
              <a:rPr lang="zh-CN" altLang="en-US" sz="2400" dirty="0">
                <a:solidFill>
                  <a:schemeClr val="dk1"/>
                </a:solidFill>
              </a:rPr>
              <a:t>语句中进行运算</a:t>
            </a:r>
            <a:endParaRPr lang="zh-CN" altLang="en-US" sz="2400" dirty="0"/>
          </a:p>
          <a:p>
            <a:pPr indent="0">
              <a:lnSpc>
                <a:spcPct val="110000"/>
              </a:lnSpc>
            </a:pPr>
            <a:r>
              <a:rPr lang="nn-NO" altLang="zh-CN" sz="2400" dirty="0"/>
              <a:t>x</a:t>
            </a:r>
            <a:r>
              <a:rPr lang="nn-NO" altLang="zh-CN" sz="2400" dirty="0" smtClean="0"/>
              <a:t> &lt;- c(1:10)</a:t>
            </a:r>
          </a:p>
          <a:p>
            <a:pPr indent="0">
              <a:lnSpc>
                <a:spcPct val="110000"/>
              </a:lnSpc>
            </a:pPr>
            <a:r>
              <a:rPr lang="nn-NO" altLang="zh-CN" sz="2400" dirty="0" smtClean="0">
                <a:solidFill>
                  <a:srgbClr val="FF0000"/>
                </a:solidFill>
              </a:rPr>
              <a:t>for</a:t>
            </a:r>
            <a:r>
              <a:rPr lang="nn-NO" altLang="zh-CN" sz="2400" dirty="0" smtClean="0"/>
              <a:t> </a:t>
            </a:r>
            <a:r>
              <a:rPr lang="nn-NO" altLang="zh-CN" sz="2400" dirty="0" smtClean="0">
                <a:solidFill>
                  <a:srgbClr val="00B050"/>
                </a:solidFill>
              </a:rPr>
              <a:t>(j </a:t>
            </a:r>
            <a:r>
              <a:rPr lang="nn-NO" altLang="zh-CN" sz="2400" dirty="0">
                <a:solidFill>
                  <a:srgbClr val="00B050"/>
                </a:solidFill>
              </a:rPr>
              <a:t>in x</a:t>
            </a:r>
            <a:r>
              <a:rPr lang="nn-NO" altLang="zh-CN" sz="2400" dirty="0" smtClean="0">
                <a:solidFill>
                  <a:srgbClr val="00B050"/>
                </a:solidFill>
              </a:rPr>
              <a:t>) </a:t>
            </a:r>
            <a:r>
              <a:rPr lang="nn-NO" altLang="zh-CN" sz="2400" dirty="0">
                <a:solidFill>
                  <a:srgbClr val="3399FF"/>
                </a:solidFill>
              </a:rPr>
              <a:t>{</a:t>
            </a:r>
            <a:br>
              <a:rPr lang="nn-NO" altLang="zh-CN" sz="2400" dirty="0">
                <a:solidFill>
                  <a:srgbClr val="3399FF"/>
                </a:solidFill>
              </a:rPr>
            </a:br>
            <a:r>
              <a:rPr lang="nn-NO" altLang="zh-CN" sz="2400" dirty="0">
                <a:solidFill>
                  <a:srgbClr val="3399FF"/>
                </a:solidFill>
              </a:rPr>
              <a:t>    </a:t>
            </a:r>
            <a:r>
              <a:rPr lang="nn-NO" altLang="zh-CN" sz="2400" dirty="0" smtClean="0">
                <a:solidFill>
                  <a:srgbClr val="3399FF"/>
                </a:solidFill>
              </a:rPr>
              <a:t>m</a:t>
            </a:r>
            <a:r>
              <a:rPr lang="nn-NO" altLang="zh-CN" sz="2400" dirty="0">
                <a:solidFill>
                  <a:srgbClr val="3399FF"/>
                </a:solidFill>
              </a:rPr>
              <a:t> &lt;- j</a:t>
            </a:r>
            <a:r>
              <a:rPr lang="nn-NO" altLang="zh-CN" sz="2400" dirty="0" smtClean="0">
                <a:solidFill>
                  <a:srgbClr val="3399FF"/>
                </a:solidFill>
              </a:rPr>
              <a:t>^</a:t>
            </a:r>
            <a:r>
              <a:rPr lang="en-US" altLang="zh-CN" sz="2400" dirty="0" smtClean="0">
                <a:solidFill>
                  <a:srgbClr val="3399FF"/>
                </a:solidFill>
              </a:rPr>
              <a:t>2</a:t>
            </a:r>
            <a:r>
              <a:rPr lang="nn-NO" altLang="zh-CN" sz="2400" dirty="0" smtClean="0">
                <a:solidFill>
                  <a:srgbClr val="3399FF"/>
                </a:solidFill>
              </a:rPr>
              <a:t>;</a:t>
            </a:r>
          </a:p>
          <a:p>
            <a:pPr indent="0">
              <a:lnSpc>
                <a:spcPct val="110000"/>
              </a:lnSpc>
            </a:pPr>
            <a:r>
              <a:rPr lang="nn-NO" altLang="zh-CN" sz="2400" dirty="0" smtClean="0">
                <a:solidFill>
                  <a:srgbClr val="3399FF"/>
                </a:solidFill>
              </a:rPr>
              <a:t>    print(m);</a:t>
            </a:r>
            <a:r>
              <a:rPr lang="nn-NO" altLang="zh-CN" sz="2400" dirty="0">
                <a:solidFill>
                  <a:srgbClr val="3399FF"/>
                </a:solidFill>
              </a:rPr>
              <a:t/>
            </a:r>
            <a:br>
              <a:rPr lang="nn-NO" altLang="zh-CN" sz="2400" dirty="0">
                <a:solidFill>
                  <a:srgbClr val="3399FF"/>
                </a:solidFill>
              </a:rPr>
            </a:br>
            <a:r>
              <a:rPr lang="nn-NO" altLang="zh-CN" sz="2400" dirty="0">
                <a:solidFill>
                  <a:srgbClr val="3399FF"/>
                </a:solidFill>
              </a:rPr>
              <a:t>}</a:t>
            </a:r>
            <a:endParaRPr lang="zh-CN" altLang="en-US" sz="2400" dirty="0">
              <a:solidFill>
                <a:srgbClr val="3399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04048" y="1412776"/>
            <a:ext cx="3672408" cy="495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450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12.5</a:t>
            </a:r>
            <a:r>
              <a:rPr lang="zh-CN" altLang="en-US" smtClean="0"/>
              <a:t>三维散点图</a:t>
            </a:r>
            <a:endParaRPr lang="zh-CN" altLang="en-US" sz="3200" dirty="0"/>
          </a:p>
        </p:txBody>
      </p:sp>
      <p:sp>
        <p:nvSpPr>
          <p:cNvPr id="3" name="内容占位符 2"/>
          <p:cNvSpPr>
            <a:spLocks noGrp="1"/>
          </p:cNvSpPr>
          <p:nvPr>
            <p:ph idx="1"/>
          </p:nvPr>
        </p:nvSpPr>
        <p:spPr>
          <a:xfrm>
            <a:off x="457200" y="1340769"/>
            <a:ext cx="8218488" cy="576063"/>
          </a:xfrm>
        </p:spPr>
        <p:txBody>
          <a:bodyPr/>
          <a:lstStyle/>
          <a:p>
            <a:r>
              <a:rPr lang="en-US" altLang="zh-CN" sz="2400"/>
              <a:t>R</a:t>
            </a:r>
            <a:r>
              <a:rPr lang="zh-CN" altLang="en-US" sz="2400"/>
              <a:t>语言中</a:t>
            </a:r>
            <a:r>
              <a:rPr lang="en-US" altLang="zh-CN" sz="2400"/>
              <a:t>,</a:t>
            </a:r>
            <a:r>
              <a:rPr lang="zh-CN" altLang="en-US" sz="2400"/>
              <a:t>可以用</a:t>
            </a:r>
            <a:r>
              <a:rPr lang="en-US" altLang="zh-CN" sz="2400"/>
              <a:t>scatterplot3d</a:t>
            </a:r>
            <a:r>
              <a:rPr lang="zh-CN" altLang="en-US" sz="2400"/>
              <a:t>包中的</a:t>
            </a:r>
            <a:r>
              <a:rPr lang="en-US" altLang="zh-CN" sz="2400"/>
              <a:t>scatterplot3d()</a:t>
            </a:r>
            <a:r>
              <a:rPr lang="zh-CN" altLang="en-US" sz="2400"/>
              <a:t>可以绘制三维散点图。</a:t>
            </a:r>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345450" y="2272011"/>
            <a:ext cx="7394902" cy="5078313"/>
          </a:xfrm>
          <a:prstGeom prst="rect">
            <a:avLst/>
          </a:prstGeom>
          <a:noFill/>
        </p:spPr>
        <p:txBody>
          <a:bodyPr wrap="square" rtlCol="0">
            <a:spAutoFit/>
          </a:bodyPr>
          <a:lstStyle/>
          <a:p>
            <a:pPr>
              <a:lnSpc>
                <a:spcPct val="150000"/>
              </a:lnSpc>
            </a:pPr>
            <a:r>
              <a:rPr lang="en-US" altLang="zh-CN" sz="2400">
                <a:solidFill>
                  <a:srgbClr val="FF0000"/>
                </a:solidFill>
              </a:rPr>
              <a:t>install.packages</a:t>
            </a:r>
            <a:r>
              <a:rPr lang="en-US" altLang="zh-CN" sz="2400"/>
              <a:t>("scatterplot3d")</a:t>
            </a:r>
          </a:p>
          <a:p>
            <a:pPr>
              <a:lnSpc>
                <a:spcPct val="150000"/>
              </a:lnSpc>
            </a:pPr>
            <a:r>
              <a:rPr lang="en-US" altLang="zh-CN" sz="2400" smtClean="0">
                <a:solidFill>
                  <a:srgbClr val="FF0000"/>
                </a:solidFill>
                <a:latin typeface="微软雅黑" pitchFamily="34" charset="-122"/>
                <a:ea typeface="微软雅黑" pitchFamily="34" charset="-122"/>
              </a:rPr>
              <a:t>library</a:t>
            </a:r>
            <a:r>
              <a:rPr lang="en-US" altLang="zh-CN" sz="2400">
                <a:latin typeface="微软雅黑" pitchFamily="34" charset="-122"/>
                <a:ea typeface="微软雅黑" pitchFamily="34" charset="-122"/>
              </a:rPr>
              <a:t>(scatterplot3d</a:t>
            </a:r>
            <a:r>
              <a:rPr lang="en-US" altLang="zh-CN" sz="2400" smtClean="0">
                <a:latin typeface="微软雅黑" pitchFamily="34" charset="-122"/>
                <a:ea typeface="微软雅黑" pitchFamily="34" charset="-122"/>
              </a:rPr>
              <a:t>)</a:t>
            </a:r>
          </a:p>
          <a:p>
            <a:pPr>
              <a:lnSpc>
                <a:spcPct val="150000"/>
              </a:lnSpc>
            </a:pPr>
            <a:r>
              <a:rPr lang="en-US" altLang="zh-CN" sz="2400"/>
              <a:t>x &lt;- runif(20</a:t>
            </a:r>
            <a:r>
              <a:rPr lang="en-US" altLang="zh-CN" sz="2400" smtClean="0"/>
              <a:t>);y </a:t>
            </a:r>
            <a:r>
              <a:rPr lang="en-US" altLang="zh-CN" sz="2400"/>
              <a:t>&lt;- runif(20</a:t>
            </a:r>
            <a:r>
              <a:rPr lang="en-US" altLang="zh-CN" sz="2400" smtClean="0"/>
              <a:t>);z </a:t>
            </a:r>
            <a:r>
              <a:rPr lang="en-US" altLang="zh-CN" sz="2400"/>
              <a:t>&lt;- runif(20</a:t>
            </a:r>
            <a:r>
              <a:rPr lang="en-US" altLang="zh-CN" sz="2400" smtClean="0"/>
              <a:t>)</a:t>
            </a:r>
          </a:p>
          <a:p>
            <a:pPr>
              <a:lnSpc>
                <a:spcPct val="150000"/>
              </a:lnSpc>
            </a:pPr>
            <a:r>
              <a:rPr lang="en-US" altLang="zh-CN" sz="2400" smtClean="0">
                <a:solidFill>
                  <a:srgbClr val="FF0000"/>
                </a:solidFill>
              </a:rPr>
              <a:t>scatterplot3d</a:t>
            </a:r>
            <a:r>
              <a:rPr lang="en-US" altLang="zh-CN" sz="2400" smtClean="0"/>
              <a:t>(x,y,z)</a:t>
            </a:r>
          </a:p>
          <a:p>
            <a:pPr>
              <a:lnSpc>
                <a:spcPct val="150000"/>
              </a:lnSpc>
            </a:pPr>
            <a:r>
              <a:rPr lang="en-US" altLang="zh-CN" sz="2400">
                <a:solidFill>
                  <a:srgbClr val="FF0000"/>
                </a:solidFill>
              </a:rPr>
              <a:t>scatterplot3d</a:t>
            </a:r>
            <a:r>
              <a:rPr lang="en-US" altLang="zh-CN" sz="2400"/>
              <a:t>(x,y,z,color = "</a:t>
            </a:r>
            <a:r>
              <a:rPr lang="en-US" altLang="zh-CN" sz="2400" smtClean="0"/>
              <a:t>red”,pch=15)</a:t>
            </a:r>
          </a:p>
          <a:p>
            <a:pPr>
              <a:lnSpc>
                <a:spcPct val="150000"/>
              </a:lnSpc>
            </a:pPr>
            <a:r>
              <a:rPr lang="en-US" altLang="zh-CN" sz="2400">
                <a:solidFill>
                  <a:srgbClr val="FF0000"/>
                </a:solidFill>
              </a:rPr>
              <a:t>scatterplot3d</a:t>
            </a:r>
            <a:r>
              <a:rPr lang="en-US" altLang="zh-CN" sz="2400"/>
              <a:t>(x,y,z,pch=15,type="h</a:t>
            </a:r>
            <a:r>
              <a:rPr lang="en-US" altLang="zh-CN" sz="2400" smtClean="0"/>
              <a:t>")</a:t>
            </a:r>
          </a:p>
          <a:p>
            <a:pPr>
              <a:lnSpc>
                <a:spcPct val="150000"/>
              </a:lnSpc>
            </a:pPr>
            <a:endParaRPr lang="en-US" altLang="zh-CN" sz="2400" smtClean="0"/>
          </a:p>
          <a:p>
            <a:pPr>
              <a:lnSpc>
                <a:spcPct val="150000"/>
              </a:lnSpc>
            </a:pPr>
            <a:endParaRPr lang="en-US" altLang="zh-CN" sz="2400" smtClean="0"/>
          </a:p>
          <a:p>
            <a:pPr>
              <a:lnSpc>
                <a:spcPct val="150000"/>
              </a:lnSpc>
            </a:pPr>
            <a:endParaRPr lang="en-US" altLang="zh-CN" sz="240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67" y="5926925"/>
            <a:ext cx="8907102" cy="6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983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13.1 </a:t>
            </a:r>
            <a:r>
              <a:rPr lang="zh-CN" altLang="en-US"/>
              <a:t>折线图</a:t>
            </a:r>
            <a:endParaRPr lang="zh-CN" altLang="en-US" dirty="0"/>
          </a:p>
        </p:txBody>
      </p:sp>
      <p:sp>
        <p:nvSpPr>
          <p:cNvPr id="3" name="内容占位符 2"/>
          <p:cNvSpPr>
            <a:spLocks noGrp="1"/>
          </p:cNvSpPr>
          <p:nvPr>
            <p:ph idx="1"/>
          </p:nvPr>
        </p:nvSpPr>
        <p:spPr>
          <a:xfrm>
            <a:off x="457200" y="1340769"/>
            <a:ext cx="8218488" cy="5328591"/>
          </a:xfrm>
        </p:spPr>
        <p:txBody>
          <a:bodyPr/>
          <a:lstStyle/>
          <a:p>
            <a:r>
              <a:rPr lang="zh-CN" altLang="en-US" sz="2000"/>
              <a:t>折线图是用直线段将各数据点连接起来而组成的图形，以折线方式显示数据的变化趋势。折线图可以显示随时间（根据常用比例设置）而变化的连续数据，因此非常适用于显示在相等时间间隔下数据的趋势。在折线图中，类别数据沿水平轴均匀分布，所有值数据沿垂直轴</a:t>
            </a:r>
            <a:r>
              <a:rPr lang="zh-CN" altLang="en-US" sz="2000" smtClean="0"/>
              <a:t>均匀分布。在</a:t>
            </a:r>
            <a:r>
              <a:rPr lang="en-US" altLang="zh-CN" sz="2000" smtClean="0"/>
              <a:t>R</a:t>
            </a:r>
            <a:r>
              <a:rPr lang="zh-CN" altLang="en-US" sz="2000" smtClean="0"/>
              <a:t>中，使用 </a:t>
            </a:r>
            <a:r>
              <a:rPr lang="en-US" altLang="zh-CN" sz="2000" smtClean="0">
                <a:solidFill>
                  <a:srgbClr val="FF0000"/>
                </a:solidFill>
              </a:rPr>
              <a:t>plot()</a:t>
            </a:r>
            <a:r>
              <a:rPr lang="zh-CN" altLang="en-US" sz="2000" smtClean="0"/>
              <a:t>函数来创建简单的</a:t>
            </a:r>
            <a:r>
              <a:rPr lang="zh-CN" altLang="en-US" sz="2000"/>
              <a:t>折线图</a:t>
            </a:r>
            <a:r>
              <a:rPr lang="en-US" altLang="zh-CN" sz="2000" smtClean="0"/>
              <a:t>,</a:t>
            </a:r>
            <a:r>
              <a:rPr lang="zh-CN" altLang="en-US" sz="2000" smtClean="0">
                <a:solidFill>
                  <a:srgbClr val="3399FF"/>
                </a:solidFill>
              </a:rPr>
              <a:t>语法是：</a:t>
            </a:r>
            <a:endParaRPr lang="zh-CN" altLang="zh-CN" sz="2000" smtClean="0">
              <a:solidFill>
                <a:srgbClr val="00AEF7"/>
              </a:solidFill>
            </a:endParaRPr>
          </a:p>
          <a:p>
            <a:pPr indent="0">
              <a:lnSpc>
                <a:spcPct val="110000"/>
              </a:lnSpc>
            </a:pPr>
            <a:r>
              <a:rPr lang="en-US" altLang="zh-CN" sz="2000" i="1" smtClean="0">
                <a:solidFill>
                  <a:srgbClr val="FF0000"/>
                </a:solidFill>
              </a:rPr>
              <a:t>plot(x,type,lty)</a:t>
            </a:r>
          </a:p>
          <a:p>
            <a:pPr indent="0">
              <a:lnSpc>
                <a:spcPct val="110000"/>
              </a:lnSpc>
            </a:pPr>
            <a:r>
              <a:rPr lang="zh-CN" altLang="en-US" sz="2000" smtClean="0">
                <a:solidFill>
                  <a:srgbClr val="3399FF"/>
                </a:solidFill>
              </a:rPr>
              <a:t>以下是所使用的参数的说明：</a:t>
            </a:r>
          </a:p>
          <a:p>
            <a:r>
              <a:rPr lang="en-US" altLang="zh-CN" sz="2000"/>
              <a:t>x</a:t>
            </a:r>
            <a:r>
              <a:rPr lang="en-US" altLang="zh-CN" sz="2000" smtClean="0"/>
              <a:t> </a:t>
            </a:r>
            <a:r>
              <a:rPr lang="en-US" altLang="zh-CN" sz="2000"/>
              <a:t>- </a:t>
            </a:r>
            <a:r>
              <a:rPr lang="zh-CN" altLang="en-US" sz="2000"/>
              <a:t>是一个包含数字值的</a:t>
            </a:r>
            <a:r>
              <a:rPr lang="zh-CN" altLang="en-US" sz="2000" smtClean="0"/>
              <a:t>向量</a:t>
            </a:r>
            <a:endParaRPr lang="zh-CN" altLang="en-US" sz="2000"/>
          </a:p>
          <a:p>
            <a:r>
              <a:rPr lang="en-US" altLang="zh-CN" sz="2000"/>
              <a:t>type - </a:t>
            </a:r>
            <a:r>
              <a:rPr lang="zh-CN" altLang="en-US" sz="2000"/>
              <a:t>图形类型</a:t>
            </a:r>
          </a:p>
          <a:p>
            <a:r>
              <a:rPr lang="en-US" altLang="zh-CN" sz="2000"/>
              <a:t>xlab - </a:t>
            </a:r>
            <a:r>
              <a:rPr lang="zh-CN" altLang="en-US" sz="2000"/>
              <a:t>是标签为</a:t>
            </a:r>
            <a:r>
              <a:rPr lang="en-US" altLang="zh-CN" sz="2000"/>
              <a:t>X</a:t>
            </a:r>
            <a:r>
              <a:rPr lang="zh-CN" altLang="en-US" sz="2000" smtClean="0"/>
              <a:t>轴</a:t>
            </a:r>
            <a:endParaRPr lang="zh-CN" altLang="en-US" sz="2000"/>
          </a:p>
          <a:p>
            <a:r>
              <a:rPr lang="en-US" altLang="zh-CN" sz="2000"/>
              <a:t>ylab - </a:t>
            </a:r>
            <a:r>
              <a:rPr lang="zh-CN" altLang="en-US" sz="2000"/>
              <a:t>是标签为</a:t>
            </a:r>
            <a:r>
              <a:rPr lang="en-US" altLang="zh-CN" sz="2000"/>
              <a:t>Y</a:t>
            </a:r>
            <a:r>
              <a:rPr lang="zh-CN" altLang="en-US" sz="2000" smtClean="0"/>
              <a:t>轴</a:t>
            </a:r>
            <a:endParaRPr lang="zh-CN" altLang="en-US" sz="2000"/>
          </a:p>
          <a:p>
            <a:r>
              <a:rPr lang="en-US" altLang="zh-CN" sz="2000" smtClean="0"/>
              <a:t>col </a:t>
            </a:r>
            <a:r>
              <a:rPr lang="en-US" altLang="zh-CN" sz="2000"/>
              <a:t>- </a:t>
            </a:r>
            <a:r>
              <a:rPr lang="zh-CN" altLang="en-US" sz="2000"/>
              <a:t>用于给出点和线的</a:t>
            </a:r>
            <a:r>
              <a:rPr lang="zh-CN" altLang="en-US" sz="2000" smtClean="0"/>
              <a:t>颜色</a:t>
            </a:r>
            <a:endParaRPr lang="zh-CN" altLang="en-US" sz="2000"/>
          </a:p>
          <a:p>
            <a:endParaRPr lang="zh-CN" altLang="en-US" sz="2000" smtClean="0"/>
          </a:p>
          <a:p>
            <a:endParaRPr lang="zh-CN" altLang="en-US" sz="2000"/>
          </a:p>
        </p:txBody>
      </p:sp>
      <p:sp>
        <p:nvSpPr>
          <p:cNvPr id="7" name="TextBox 6"/>
          <p:cNvSpPr txBox="1"/>
          <p:nvPr/>
        </p:nvSpPr>
        <p:spPr>
          <a:xfrm>
            <a:off x="4283968" y="3281561"/>
            <a:ext cx="4176464" cy="3139321"/>
          </a:xfrm>
          <a:prstGeom prst="rect">
            <a:avLst/>
          </a:prstGeom>
          <a:noFill/>
        </p:spPr>
        <p:txBody>
          <a:bodyPr wrap="square" rtlCol="0">
            <a:spAutoFit/>
          </a:bodyPr>
          <a:lstStyle/>
          <a:p>
            <a:r>
              <a:rPr lang="en-US" altLang="zh-CN">
                <a:solidFill>
                  <a:srgbClr val="00B050"/>
                </a:solidFill>
              </a:rPr>
              <a:t>type </a:t>
            </a:r>
            <a:r>
              <a:rPr lang="zh-CN" altLang="en-US" smtClean="0"/>
              <a:t>部分可以的取值选项</a:t>
            </a:r>
            <a:endParaRPr lang="en-US" altLang="zh-CN" smtClean="0"/>
          </a:p>
          <a:p>
            <a:r>
              <a:rPr lang="en-US" altLang="zh-CN" smtClean="0"/>
              <a:t>"</a:t>
            </a:r>
            <a:r>
              <a:rPr lang="en-US" altLang="zh-CN"/>
              <a:t>p" for points,</a:t>
            </a:r>
          </a:p>
          <a:p>
            <a:r>
              <a:rPr lang="en-US" altLang="zh-CN"/>
              <a:t>"l" for lines,</a:t>
            </a:r>
          </a:p>
          <a:p>
            <a:r>
              <a:rPr lang="en-US" altLang="zh-CN"/>
              <a:t>"b" for both,</a:t>
            </a:r>
          </a:p>
          <a:p>
            <a:r>
              <a:rPr lang="en-US" altLang="zh-CN"/>
              <a:t>"c" for the lines part alone of "b",</a:t>
            </a:r>
          </a:p>
          <a:p>
            <a:r>
              <a:rPr lang="en-US" altLang="zh-CN"/>
              <a:t>"o" for both ‘overplotted’,</a:t>
            </a:r>
          </a:p>
          <a:p>
            <a:r>
              <a:rPr lang="en-US" altLang="zh-CN"/>
              <a:t>"h" for ‘histogram’ like (or ‘high-density’) vertical lines,</a:t>
            </a:r>
          </a:p>
          <a:p>
            <a:r>
              <a:rPr lang="en-US" altLang="zh-CN"/>
              <a:t>"s" for stair steps,</a:t>
            </a:r>
          </a:p>
          <a:p>
            <a:r>
              <a:rPr lang="en-US" altLang="zh-CN"/>
              <a:t>"S" for other steps, see ‘Details’ below,</a:t>
            </a:r>
          </a:p>
          <a:p>
            <a:r>
              <a:rPr lang="en-US" altLang="zh-CN"/>
              <a:t>"n" for no plotting.</a:t>
            </a:r>
            <a:endParaRPr lang="zh-CN" altLang="en-US"/>
          </a:p>
        </p:txBody>
      </p:sp>
    </p:spTree>
    <p:extLst>
      <p:ext uri="{BB962C8B-B14F-4D97-AF65-F5344CB8AC3E}">
        <p14:creationId xmlns:p14="http://schemas.microsoft.com/office/powerpoint/2010/main" val="19749947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13.2type</a:t>
            </a:r>
            <a:r>
              <a:rPr lang="zh-CN" altLang="en-US" smtClean="0"/>
              <a:t>参数说明</a:t>
            </a:r>
            <a:endParaRPr lang="zh-CN" altLang="en-US" dirty="0"/>
          </a:p>
        </p:txBody>
      </p:sp>
      <p:sp>
        <p:nvSpPr>
          <p:cNvPr id="3" name="内容占位符 2"/>
          <p:cNvSpPr>
            <a:spLocks noGrp="1"/>
          </p:cNvSpPr>
          <p:nvPr>
            <p:ph idx="1"/>
          </p:nvPr>
        </p:nvSpPr>
        <p:spPr>
          <a:xfrm>
            <a:off x="457200" y="1340769"/>
            <a:ext cx="8218488" cy="5184575"/>
          </a:xfrm>
        </p:spPr>
        <p:txBody>
          <a:bodyPr/>
          <a:lstStyle/>
          <a:p>
            <a:r>
              <a:rPr lang="en-US" altLang="zh-CN" sz="2400" smtClean="0">
                <a:solidFill>
                  <a:srgbClr val="00B0F0"/>
                </a:solidFill>
              </a:rPr>
              <a:t># type</a:t>
            </a:r>
            <a:r>
              <a:rPr lang="zh-CN" altLang="en-US" sz="2400" smtClean="0">
                <a:solidFill>
                  <a:srgbClr val="00B0F0"/>
                </a:solidFill>
              </a:rPr>
              <a:t>各个参数取值的演示</a:t>
            </a:r>
            <a:endParaRPr lang="en-US" altLang="zh-CN" sz="2400">
              <a:solidFill>
                <a:srgbClr val="00B0F0"/>
              </a:solidFill>
            </a:endParaRPr>
          </a:p>
          <a:p>
            <a:r>
              <a:rPr lang="en-US" altLang="zh-CN" sz="2400"/>
              <a:t>x &lt;- c(2,5,8,9,12,16,20</a:t>
            </a:r>
            <a:r>
              <a:rPr lang="en-US" altLang="zh-CN" sz="2400" smtClean="0"/>
              <a:t>);</a:t>
            </a:r>
            <a:r>
              <a:rPr lang="en-US" altLang="zh-CN" sz="2400"/>
              <a:t>y &lt;- </a:t>
            </a:r>
            <a:r>
              <a:rPr lang="en-US" altLang="zh-CN" sz="2400" smtClean="0"/>
              <a:t>1:7</a:t>
            </a:r>
          </a:p>
          <a:p>
            <a:r>
              <a:rPr lang="en-US" altLang="zh-CN" sz="2400">
                <a:solidFill>
                  <a:srgbClr val="FF0000"/>
                </a:solidFill>
              </a:rPr>
              <a:t>plot</a:t>
            </a:r>
            <a:r>
              <a:rPr lang="en-US" altLang="zh-CN" sz="2400"/>
              <a:t>(x,y,type = "</a:t>
            </a:r>
            <a:r>
              <a:rPr lang="en-US" altLang="zh-CN" sz="2400">
                <a:solidFill>
                  <a:srgbClr val="00B050"/>
                </a:solidFill>
              </a:rPr>
              <a:t>p</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l</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b</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c</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o</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h</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s</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S</a:t>
            </a:r>
            <a:r>
              <a:rPr lang="en-US" altLang="zh-CN" sz="2400" smtClean="0"/>
              <a:t>")</a:t>
            </a:r>
          </a:p>
          <a:p>
            <a:r>
              <a:rPr lang="en-US" altLang="zh-CN" sz="2400">
                <a:solidFill>
                  <a:srgbClr val="FF0000"/>
                </a:solidFill>
              </a:rPr>
              <a:t>plot</a:t>
            </a:r>
            <a:r>
              <a:rPr lang="en-US" altLang="zh-CN" sz="2400"/>
              <a:t>(x,y,type = "</a:t>
            </a:r>
            <a:r>
              <a:rPr lang="en-US" altLang="zh-CN" sz="2400">
                <a:solidFill>
                  <a:srgbClr val="00B050"/>
                </a:solidFill>
              </a:rPr>
              <a:t>n</a:t>
            </a:r>
            <a:r>
              <a:rPr lang="en-US" altLang="zh-CN" sz="2400"/>
              <a:t>")</a:t>
            </a:r>
            <a:endParaRPr lang="en-US" altLang="zh-CN" sz="2400" smtClean="0"/>
          </a:p>
          <a:p>
            <a:pPr>
              <a:lnSpc>
                <a:spcPct val="150000"/>
              </a:lnSpc>
            </a:pPr>
            <a:endParaRPr lang="en-US" altLang="zh-CN" sz="2400">
              <a:solidFill>
                <a:srgbClr val="00B0F0"/>
              </a:solidFill>
            </a:endParaRPr>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27934704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13.3 lty</a:t>
            </a:r>
            <a:r>
              <a:rPr lang="zh-CN" altLang="en-US" smtClean="0"/>
              <a:t>参数说明</a:t>
            </a:r>
            <a:endParaRPr lang="zh-CN" altLang="en-US" dirty="0"/>
          </a:p>
        </p:txBody>
      </p:sp>
      <p:sp>
        <p:nvSpPr>
          <p:cNvPr id="3" name="内容占位符 2"/>
          <p:cNvSpPr>
            <a:spLocks noGrp="1"/>
          </p:cNvSpPr>
          <p:nvPr>
            <p:ph idx="1"/>
          </p:nvPr>
        </p:nvSpPr>
        <p:spPr>
          <a:xfrm>
            <a:off x="457200" y="1340769"/>
            <a:ext cx="8218488" cy="5184575"/>
          </a:xfrm>
        </p:spPr>
        <p:txBody>
          <a:bodyPr/>
          <a:lstStyle/>
          <a:p>
            <a:r>
              <a:rPr lang="en-US" altLang="zh-CN" sz="2400" smtClean="0">
                <a:solidFill>
                  <a:srgbClr val="00B0F0"/>
                </a:solidFill>
              </a:rPr>
              <a:t># lty</a:t>
            </a:r>
            <a:r>
              <a:rPr lang="zh-CN" altLang="en-US" sz="2400" smtClean="0">
                <a:solidFill>
                  <a:srgbClr val="00B0F0"/>
                </a:solidFill>
              </a:rPr>
              <a:t>各个参数取值的演示</a:t>
            </a:r>
            <a:r>
              <a:rPr lang="en-US" altLang="zh-CN" sz="2400" smtClean="0">
                <a:solidFill>
                  <a:srgbClr val="00B0F0"/>
                </a:solidFill>
              </a:rPr>
              <a:t>,</a:t>
            </a:r>
            <a:r>
              <a:rPr lang="zh-CN" altLang="en-US" sz="2400" smtClean="0">
                <a:solidFill>
                  <a:srgbClr val="00B0F0"/>
                </a:solidFill>
              </a:rPr>
              <a:t>一共</a:t>
            </a:r>
            <a:r>
              <a:rPr lang="en-US" altLang="zh-CN" sz="2400" smtClean="0">
                <a:solidFill>
                  <a:srgbClr val="00B0F0"/>
                </a:solidFill>
              </a:rPr>
              <a:t>6</a:t>
            </a:r>
            <a:r>
              <a:rPr lang="zh-CN" altLang="en-US" sz="2400" smtClean="0">
                <a:solidFill>
                  <a:srgbClr val="00B0F0"/>
                </a:solidFill>
              </a:rPr>
              <a:t>个，从</a:t>
            </a:r>
            <a:r>
              <a:rPr lang="en-US" altLang="zh-CN" sz="2400" smtClean="0">
                <a:solidFill>
                  <a:srgbClr val="00B0F0"/>
                </a:solidFill>
              </a:rPr>
              <a:t>7</a:t>
            </a:r>
            <a:r>
              <a:rPr lang="zh-CN" altLang="en-US" sz="2400" smtClean="0">
                <a:solidFill>
                  <a:srgbClr val="00B0F0"/>
                </a:solidFill>
              </a:rPr>
              <a:t>以后，又开始重复循环</a:t>
            </a:r>
            <a:endParaRPr lang="en-US" altLang="zh-CN" sz="2400">
              <a:solidFill>
                <a:srgbClr val="00B0F0"/>
              </a:solidFill>
            </a:endParaRPr>
          </a:p>
          <a:p>
            <a:pPr>
              <a:lnSpc>
                <a:spcPct val="150000"/>
              </a:lnSpc>
            </a:pPr>
            <a:r>
              <a:rPr lang="en-US" altLang="zh-CN" sz="2400" smtClean="0">
                <a:solidFill>
                  <a:srgbClr val="FF0000"/>
                </a:solidFill>
              </a:rPr>
              <a:t>plot</a:t>
            </a:r>
            <a:r>
              <a:rPr lang="en-US" altLang="zh-CN" sz="2400" smtClean="0"/>
              <a:t>(x,y,type</a:t>
            </a:r>
            <a:r>
              <a:rPr lang="en-US" altLang="zh-CN" sz="2400"/>
              <a:t>="o",lty=</a:t>
            </a:r>
            <a:r>
              <a:rPr lang="en-US" altLang="zh-CN" sz="2400">
                <a:solidFill>
                  <a:srgbClr val="00B050"/>
                </a:solidFill>
              </a:rPr>
              <a:t>1</a:t>
            </a:r>
            <a:r>
              <a:rPr lang="en-US" altLang="zh-CN" sz="2400" smtClean="0"/>
              <a:t>)</a:t>
            </a:r>
          </a:p>
          <a:p>
            <a:pPr>
              <a:lnSpc>
                <a:spcPct val="150000"/>
              </a:lnSpc>
            </a:pPr>
            <a:r>
              <a:rPr lang="en-US" altLang="zh-CN" sz="2400">
                <a:solidFill>
                  <a:srgbClr val="FF0000"/>
                </a:solidFill>
              </a:rPr>
              <a:t>plot</a:t>
            </a:r>
            <a:r>
              <a:rPr lang="en-US" altLang="zh-CN" sz="2400"/>
              <a:t>(x,y,type="o",</a:t>
            </a:r>
            <a:r>
              <a:rPr lang="en-US" altLang="zh-CN" sz="2400" smtClean="0"/>
              <a:t>lty=</a:t>
            </a:r>
            <a:r>
              <a:rPr lang="en-US" altLang="zh-CN" sz="2400" smtClean="0">
                <a:solidFill>
                  <a:srgbClr val="00B050"/>
                </a:solidFill>
              </a:rPr>
              <a:t>2</a:t>
            </a:r>
            <a:r>
              <a:rPr lang="en-US" altLang="zh-CN" sz="2400" smtClean="0"/>
              <a:t>)</a:t>
            </a:r>
          </a:p>
          <a:p>
            <a:pPr>
              <a:lnSpc>
                <a:spcPct val="150000"/>
              </a:lnSpc>
            </a:pPr>
            <a:r>
              <a:rPr lang="en-US" altLang="zh-CN" sz="2400">
                <a:solidFill>
                  <a:srgbClr val="FF0000"/>
                </a:solidFill>
              </a:rPr>
              <a:t>plot</a:t>
            </a:r>
            <a:r>
              <a:rPr lang="en-US" altLang="zh-CN" sz="2400"/>
              <a:t>(x,y,type="o",</a:t>
            </a:r>
            <a:r>
              <a:rPr lang="en-US" altLang="zh-CN" sz="2400" smtClean="0"/>
              <a:t>lty=</a:t>
            </a:r>
            <a:r>
              <a:rPr lang="en-US" altLang="zh-CN" sz="2400" smtClean="0">
                <a:solidFill>
                  <a:srgbClr val="00B050"/>
                </a:solidFill>
              </a:rPr>
              <a:t>3</a:t>
            </a:r>
            <a:r>
              <a:rPr lang="en-US" altLang="zh-CN" sz="2400" smtClean="0"/>
              <a:t>)</a:t>
            </a:r>
          </a:p>
          <a:p>
            <a:pPr>
              <a:lnSpc>
                <a:spcPct val="150000"/>
              </a:lnSpc>
            </a:pPr>
            <a:r>
              <a:rPr lang="en-US" altLang="zh-CN" sz="2400">
                <a:solidFill>
                  <a:srgbClr val="FF0000"/>
                </a:solidFill>
              </a:rPr>
              <a:t>plot</a:t>
            </a:r>
            <a:r>
              <a:rPr lang="en-US" altLang="zh-CN" sz="2400"/>
              <a:t>(x,y,type="o",</a:t>
            </a:r>
            <a:r>
              <a:rPr lang="en-US" altLang="zh-CN" sz="2400" smtClean="0"/>
              <a:t>lty=</a:t>
            </a:r>
            <a:r>
              <a:rPr lang="en-US" altLang="zh-CN" sz="2400" smtClean="0">
                <a:solidFill>
                  <a:srgbClr val="00B050"/>
                </a:solidFill>
              </a:rPr>
              <a:t>4</a:t>
            </a:r>
            <a:r>
              <a:rPr lang="en-US" altLang="zh-CN" sz="2400" smtClean="0"/>
              <a:t>)</a:t>
            </a:r>
          </a:p>
          <a:p>
            <a:pPr>
              <a:lnSpc>
                <a:spcPct val="150000"/>
              </a:lnSpc>
            </a:pPr>
            <a:r>
              <a:rPr lang="en-US" altLang="zh-CN" sz="2400">
                <a:solidFill>
                  <a:srgbClr val="FF0000"/>
                </a:solidFill>
              </a:rPr>
              <a:t>plot</a:t>
            </a:r>
            <a:r>
              <a:rPr lang="en-US" altLang="zh-CN" sz="2400"/>
              <a:t>(x,y,type="o",</a:t>
            </a:r>
            <a:r>
              <a:rPr lang="en-US" altLang="zh-CN" sz="2400" smtClean="0"/>
              <a:t>lty=</a:t>
            </a:r>
            <a:r>
              <a:rPr lang="en-US" altLang="zh-CN" sz="2400" smtClean="0">
                <a:solidFill>
                  <a:srgbClr val="00B050"/>
                </a:solidFill>
              </a:rPr>
              <a:t>5</a:t>
            </a:r>
            <a:r>
              <a:rPr lang="en-US" altLang="zh-CN" sz="2400" smtClean="0"/>
              <a:t>)</a:t>
            </a:r>
          </a:p>
          <a:p>
            <a:pPr>
              <a:lnSpc>
                <a:spcPct val="150000"/>
              </a:lnSpc>
            </a:pPr>
            <a:r>
              <a:rPr lang="en-US" altLang="zh-CN" sz="2400">
                <a:solidFill>
                  <a:srgbClr val="FF0000"/>
                </a:solidFill>
              </a:rPr>
              <a:t>plot</a:t>
            </a:r>
            <a:r>
              <a:rPr lang="en-US" altLang="zh-CN" sz="2400"/>
              <a:t>(x,y,type="o",</a:t>
            </a:r>
            <a:r>
              <a:rPr lang="en-US" altLang="zh-CN" sz="2400" smtClean="0"/>
              <a:t>lty=</a:t>
            </a:r>
            <a:r>
              <a:rPr lang="en-US" altLang="zh-CN" sz="2400" smtClean="0">
                <a:solidFill>
                  <a:srgbClr val="00B050"/>
                </a:solidFill>
              </a:rPr>
              <a:t>6</a:t>
            </a:r>
            <a:r>
              <a:rPr lang="en-US" altLang="zh-CN" sz="2400" smtClean="0"/>
              <a:t>)</a:t>
            </a:r>
          </a:p>
          <a:p>
            <a:endParaRPr lang="en-US" altLang="zh-CN" sz="2400">
              <a:solidFill>
                <a:srgbClr val="00B0F0"/>
              </a:solidFill>
            </a:endParaRPr>
          </a:p>
          <a:p>
            <a:endParaRPr lang="en-US" altLang="zh-CN" sz="2400" b="1"/>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矩形 1"/>
          <p:cNvSpPr/>
          <p:nvPr/>
        </p:nvSpPr>
        <p:spPr>
          <a:xfrm>
            <a:off x="5148064" y="1916832"/>
            <a:ext cx="2093303" cy="4455835"/>
          </a:xfrm>
          <a:prstGeom prst="rect">
            <a:avLst/>
          </a:prstGeom>
        </p:spPr>
        <p:txBody>
          <a:bodyPr wrap="square">
            <a:spAutoFit/>
          </a:bodyPr>
          <a:lstStyle/>
          <a:p>
            <a:pPr>
              <a:lnSpc>
                <a:spcPct val="150000"/>
              </a:lnSpc>
            </a:pPr>
            <a:r>
              <a:rPr lang="en-US" altLang="zh-CN" sz="2400" smtClean="0">
                <a:solidFill>
                  <a:srgbClr val="00B050"/>
                </a:solidFill>
              </a:rPr>
              <a:t>lty </a:t>
            </a:r>
            <a:r>
              <a:rPr lang="zh-CN" altLang="en-US" sz="2400" smtClean="0"/>
              <a:t>部分选项</a:t>
            </a:r>
            <a:endParaRPr lang="en-US" altLang="zh-CN" sz="2400" smtClean="0"/>
          </a:p>
          <a:p>
            <a:pPr>
              <a:lnSpc>
                <a:spcPct val="150000"/>
              </a:lnSpc>
            </a:pPr>
            <a:r>
              <a:rPr lang="en-US" altLang="zh-CN" sz="2400" smtClean="0"/>
              <a:t>1 </a:t>
            </a:r>
            <a:r>
              <a:rPr lang="zh-CN" altLang="en-US" sz="2400" smtClean="0"/>
              <a:t>实线</a:t>
            </a:r>
            <a:endParaRPr lang="en-US" altLang="zh-CN" sz="2400" smtClean="0"/>
          </a:p>
          <a:p>
            <a:pPr>
              <a:lnSpc>
                <a:spcPct val="150000"/>
              </a:lnSpc>
            </a:pPr>
            <a:r>
              <a:rPr lang="en-US" altLang="zh-CN" sz="2400" smtClean="0"/>
              <a:t>2 </a:t>
            </a:r>
            <a:r>
              <a:rPr lang="zh-CN" altLang="en-US" sz="2400" smtClean="0"/>
              <a:t>虚线</a:t>
            </a:r>
            <a:endParaRPr lang="en-US" altLang="zh-CN" sz="2400" smtClean="0"/>
          </a:p>
          <a:p>
            <a:pPr>
              <a:lnSpc>
                <a:spcPct val="150000"/>
              </a:lnSpc>
            </a:pPr>
            <a:r>
              <a:rPr lang="en-US" altLang="zh-CN" sz="2400" smtClean="0"/>
              <a:t>3 </a:t>
            </a:r>
            <a:r>
              <a:rPr lang="zh-CN" altLang="en-US" sz="2400"/>
              <a:t>点</a:t>
            </a:r>
            <a:r>
              <a:rPr lang="zh-CN" altLang="en-US" sz="2400" smtClean="0"/>
              <a:t>线</a:t>
            </a:r>
            <a:endParaRPr lang="en-US" altLang="zh-CN" sz="2400" smtClean="0"/>
          </a:p>
          <a:p>
            <a:pPr>
              <a:lnSpc>
                <a:spcPct val="150000"/>
              </a:lnSpc>
            </a:pPr>
            <a:r>
              <a:rPr lang="en-US" altLang="zh-CN" sz="2400" smtClean="0"/>
              <a:t>4 </a:t>
            </a:r>
            <a:r>
              <a:rPr lang="zh-CN" altLang="en-US" sz="2400"/>
              <a:t>点</a:t>
            </a:r>
            <a:r>
              <a:rPr lang="zh-CN" altLang="en-US" sz="2400" smtClean="0"/>
              <a:t>虚线</a:t>
            </a:r>
            <a:endParaRPr lang="en-US" altLang="zh-CN" sz="2400" smtClean="0"/>
          </a:p>
          <a:p>
            <a:pPr>
              <a:lnSpc>
                <a:spcPct val="150000"/>
              </a:lnSpc>
            </a:pPr>
            <a:r>
              <a:rPr lang="en-US" altLang="zh-CN" sz="2400" smtClean="0"/>
              <a:t>5 </a:t>
            </a:r>
            <a:r>
              <a:rPr lang="zh-CN" altLang="en-US" sz="2400"/>
              <a:t>长</a:t>
            </a:r>
            <a:r>
              <a:rPr lang="zh-CN" altLang="en-US" sz="2400" smtClean="0"/>
              <a:t>虚线</a:t>
            </a:r>
            <a:endParaRPr lang="en-US" altLang="zh-CN" sz="2400" smtClean="0"/>
          </a:p>
          <a:p>
            <a:pPr>
              <a:lnSpc>
                <a:spcPct val="150000"/>
              </a:lnSpc>
            </a:pPr>
            <a:r>
              <a:rPr lang="en-US" altLang="zh-CN" sz="2400" smtClean="0"/>
              <a:t>6 </a:t>
            </a:r>
            <a:r>
              <a:rPr lang="zh-CN" altLang="en-US" sz="2400"/>
              <a:t>双虚线</a:t>
            </a:r>
            <a:endParaRPr lang="en-US" altLang="zh-CN" sz="2400" smtClean="0"/>
          </a:p>
          <a:p>
            <a:pPr>
              <a:lnSpc>
                <a:spcPct val="150000"/>
              </a:lnSpc>
            </a:pPr>
            <a:endParaRPr lang="en-US" altLang="zh-CN" sz="2400"/>
          </a:p>
        </p:txBody>
      </p:sp>
    </p:spTree>
    <p:extLst>
      <p:ext uri="{BB962C8B-B14F-4D97-AF65-F5344CB8AC3E}">
        <p14:creationId xmlns:p14="http://schemas.microsoft.com/office/powerpoint/2010/main" val="28331533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13.4</a:t>
            </a:r>
            <a:r>
              <a:rPr lang="zh-CN" altLang="en-US"/>
              <a:t>折线图实例</a:t>
            </a:r>
            <a:endParaRPr lang="zh-CN" altLang="en-US" dirty="0"/>
          </a:p>
        </p:txBody>
      </p:sp>
      <p:sp>
        <p:nvSpPr>
          <p:cNvPr id="3" name="内容占位符 2"/>
          <p:cNvSpPr>
            <a:spLocks noGrp="1"/>
          </p:cNvSpPr>
          <p:nvPr>
            <p:ph idx="1"/>
          </p:nvPr>
        </p:nvSpPr>
        <p:spPr>
          <a:xfrm>
            <a:off x="457200" y="1340769"/>
            <a:ext cx="8218488" cy="1656183"/>
          </a:xfrm>
        </p:spPr>
        <p:txBody>
          <a:bodyPr/>
          <a:lstStyle/>
          <a:p>
            <a:r>
              <a:rPr lang="zh-CN" altLang="en-US" sz="2000"/>
              <a:t>这是</a:t>
            </a:r>
            <a:r>
              <a:rPr lang="en-US" altLang="zh-CN" sz="2000"/>
              <a:t>2003 </a:t>
            </a:r>
            <a:r>
              <a:rPr lang="zh-CN" altLang="en-US" sz="2000"/>
              <a:t>年 </a:t>
            </a:r>
            <a:r>
              <a:rPr lang="en-US" altLang="zh-CN" sz="2000"/>
              <a:t>8 </a:t>
            </a:r>
            <a:r>
              <a:rPr lang="zh-CN" altLang="en-US" sz="2000"/>
              <a:t>月在北京城区的三个高度（</a:t>
            </a:r>
            <a:r>
              <a:rPr lang="en-US" altLang="zh-CN" sz="2000"/>
              <a:t>8 </a:t>
            </a:r>
            <a:r>
              <a:rPr lang="zh-CN" altLang="en-US" sz="2000"/>
              <a:t>米，</a:t>
            </a:r>
            <a:r>
              <a:rPr lang="en-US" altLang="zh-CN" sz="2000"/>
              <a:t>100 </a:t>
            </a:r>
            <a:r>
              <a:rPr lang="zh-CN" altLang="en-US" sz="2000"/>
              <a:t>米，</a:t>
            </a:r>
            <a:r>
              <a:rPr lang="en-US" altLang="zh-CN" sz="2000"/>
              <a:t>325 </a:t>
            </a:r>
            <a:r>
              <a:rPr lang="zh-CN" altLang="en-US" sz="2000"/>
              <a:t>米）测得的 </a:t>
            </a:r>
            <a:r>
              <a:rPr lang="en-US" altLang="zh-CN" sz="2000"/>
              <a:t>PM2.5 </a:t>
            </a:r>
            <a:r>
              <a:rPr lang="zh-CN" altLang="en-US" sz="2000"/>
              <a:t>的质量浓度</a:t>
            </a:r>
            <a:r>
              <a:rPr lang="zh-CN" altLang="en-US" sz="2000" smtClean="0"/>
              <a:t>日变化</a:t>
            </a:r>
            <a:r>
              <a:rPr lang="zh-CN" altLang="en-US" sz="2000"/>
              <a:t>（数据来源：</a:t>
            </a:r>
            <a:r>
              <a:rPr lang="en-US" altLang="zh-CN" sz="2000"/>
              <a:t>Chan et al., 2005. Atmospheric Environment 39, no. 28 : 5113-5124</a:t>
            </a:r>
            <a:r>
              <a:rPr lang="zh-CN" altLang="en-US" sz="2000"/>
              <a:t>）</a:t>
            </a:r>
            <a:endParaRPr lang="en-US" altLang="zh-CN" sz="2000" smtClean="0">
              <a:solidFill>
                <a:srgbClr val="3399FF"/>
              </a:solidFill>
            </a:endParaRPr>
          </a:p>
          <a:p>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395536" y="2420888"/>
            <a:ext cx="7962436" cy="2862322"/>
          </a:xfrm>
          <a:prstGeom prst="rect">
            <a:avLst/>
          </a:prstGeom>
          <a:noFill/>
        </p:spPr>
        <p:txBody>
          <a:bodyPr wrap="none" rtlCol="0">
            <a:spAutoFit/>
          </a:bodyPr>
          <a:lstStyle/>
          <a:p>
            <a:r>
              <a:rPr lang="en-US" altLang="zh-CN" sz="2000"/>
              <a:t>pm &lt;- </a:t>
            </a:r>
            <a:r>
              <a:rPr lang="en-US" altLang="zh-CN" sz="2000">
                <a:solidFill>
                  <a:srgbClr val="FF0000"/>
                </a:solidFill>
              </a:rPr>
              <a:t>read.csv</a:t>
            </a:r>
            <a:r>
              <a:rPr lang="en-US" altLang="zh-CN" sz="2000"/>
              <a:t>("D:/2003pm25.csv</a:t>
            </a:r>
            <a:r>
              <a:rPr lang="en-US" altLang="zh-CN" sz="2000" smtClean="0"/>
              <a:t>")</a:t>
            </a:r>
          </a:p>
          <a:p>
            <a:r>
              <a:rPr lang="en-US" altLang="zh-CN" sz="2000">
                <a:solidFill>
                  <a:srgbClr val="FF0000"/>
                </a:solidFill>
              </a:rPr>
              <a:t>plot</a:t>
            </a:r>
            <a:r>
              <a:rPr lang="en-US" altLang="zh-CN" sz="2000"/>
              <a:t>(x=pm$time, y=pm$h8, xlab="time", </a:t>
            </a:r>
            <a:r>
              <a:rPr lang="en-US" altLang="zh-CN" sz="2000" smtClean="0"/>
              <a:t>ylab</a:t>
            </a:r>
            <a:r>
              <a:rPr lang="en-US" altLang="zh-CN" sz="2000"/>
              <a:t>="pm2.5",type="o",lty=1</a:t>
            </a:r>
            <a:r>
              <a:rPr lang="en-US" altLang="zh-CN" sz="2000" smtClean="0"/>
              <a:t>)</a:t>
            </a:r>
          </a:p>
          <a:p>
            <a:endParaRPr lang="en-US" altLang="zh-CN" sz="2000" smtClean="0"/>
          </a:p>
          <a:p>
            <a:r>
              <a:rPr lang="en-US" altLang="zh-CN" sz="2000">
                <a:solidFill>
                  <a:srgbClr val="FF0000"/>
                </a:solidFill>
              </a:rPr>
              <a:t>lines</a:t>
            </a:r>
            <a:r>
              <a:rPr lang="en-US" altLang="zh-CN" sz="2000"/>
              <a:t>(x=pm$time, y=pm$h100, col="red", type="o",lty=3</a:t>
            </a:r>
            <a:r>
              <a:rPr lang="en-US" altLang="zh-CN" sz="2000" smtClean="0"/>
              <a:t>)</a:t>
            </a:r>
          </a:p>
          <a:p>
            <a:endParaRPr lang="en-US" altLang="zh-CN" sz="2000">
              <a:latin typeface="微软雅黑" pitchFamily="34" charset="-122"/>
              <a:ea typeface="微软雅黑" pitchFamily="34" charset="-122"/>
            </a:endParaRPr>
          </a:p>
          <a:p>
            <a:r>
              <a:rPr lang="en-US" altLang="zh-CN" sz="2000">
                <a:solidFill>
                  <a:srgbClr val="FF0000"/>
                </a:solidFill>
              </a:rPr>
              <a:t>lines</a:t>
            </a:r>
            <a:r>
              <a:rPr lang="en-US" altLang="zh-CN" sz="2000"/>
              <a:t>(x=pm$time, y=pm$h325, col="green", type="o",lty=5</a:t>
            </a:r>
            <a:r>
              <a:rPr lang="en-US" altLang="zh-CN" sz="2000" smtClean="0"/>
              <a:t>)</a:t>
            </a:r>
          </a:p>
          <a:p>
            <a:endParaRPr lang="en-US" altLang="zh-CN" sz="2000">
              <a:latin typeface="微软雅黑" pitchFamily="34" charset="-122"/>
              <a:ea typeface="微软雅黑" pitchFamily="34" charset="-122"/>
            </a:endParaRPr>
          </a:p>
          <a:p>
            <a:r>
              <a:rPr lang="en-US" altLang="zh-CN" sz="2000" smtClean="0">
                <a:solidFill>
                  <a:srgbClr val="FF0000"/>
                </a:solidFill>
              </a:rPr>
              <a:t>legend</a:t>
            </a:r>
            <a:r>
              <a:rPr lang="en-US" altLang="zh-CN" sz="2000" smtClean="0"/>
              <a:t>(x=0,y=150</a:t>
            </a:r>
            <a:r>
              <a:rPr lang="en-US" altLang="zh-CN" sz="2000"/>
              <a:t>, legend=c("8m","100m","325m</a:t>
            </a:r>
            <a:r>
              <a:rPr lang="en-US" altLang="zh-CN" sz="2000" smtClean="0"/>
              <a:t>"),</a:t>
            </a:r>
          </a:p>
          <a:p>
            <a:r>
              <a:rPr lang="en-US" altLang="zh-CN" sz="2000" smtClean="0"/>
              <a:t>col=c</a:t>
            </a:r>
            <a:r>
              <a:rPr lang="en-US" altLang="zh-CN" sz="2000"/>
              <a:t>("black","red","green"),</a:t>
            </a:r>
            <a:r>
              <a:rPr lang="en-US" altLang="zh-CN" sz="2000" smtClean="0"/>
              <a:t>lty=c(1,2,5</a:t>
            </a:r>
            <a:r>
              <a:rPr lang="en-US" altLang="zh-CN" sz="2000"/>
              <a:t>))</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9931479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14.1 </a:t>
            </a:r>
            <a:r>
              <a:rPr lang="zh-CN" altLang="en-US" smtClean="0"/>
              <a:t>直方图</a:t>
            </a:r>
            <a:endParaRPr lang="zh-CN" altLang="en-US" dirty="0"/>
          </a:p>
        </p:txBody>
      </p:sp>
      <p:sp>
        <p:nvSpPr>
          <p:cNvPr id="3" name="内容占位符 2"/>
          <p:cNvSpPr>
            <a:spLocks noGrp="1"/>
          </p:cNvSpPr>
          <p:nvPr>
            <p:ph idx="1"/>
          </p:nvPr>
        </p:nvSpPr>
        <p:spPr>
          <a:xfrm>
            <a:off x="457200" y="1340769"/>
            <a:ext cx="8218488" cy="5328591"/>
          </a:xfrm>
        </p:spPr>
        <p:txBody>
          <a:bodyPr/>
          <a:lstStyle/>
          <a:p>
            <a:r>
              <a:rPr lang="zh-CN" altLang="en-US" sz="2400"/>
              <a:t>直方图（</a:t>
            </a:r>
            <a:r>
              <a:rPr lang="en-US" altLang="zh-CN" sz="2400"/>
              <a:t>Histogram</a:t>
            </a:r>
            <a:r>
              <a:rPr lang="zh-CN" altLang="en-US" sz="2400" smtClean="0"/>
              <a:t>）代表</a:t>
            </a:r>
            <a:r>
              <a:rPr lang="zh-CN" altLang="en-US" sz="2400"/>
              <a:t>分时段进入范围的变量值的频率。直方图类似于条形图表但不同的是它组织中的</a:t>
            </a:r>
            <a:r>
              <a:rPr lang="zh-CN" altLang="en-US" sz="2400" smtClean="0"/>
              <a:t>值</a:t>
            </a:r>
            <a:r>
              <a:rPr lang="en-US" altLang="zh-CN" sz="2400" smtClean="0"/>
              <a:t>(X)</a:t>
            </a:r>
            <a:r>
              <a:rPr lang="zh-CN" altLang="en-US" sz="2400" smtClean="0"/>
              <a:t>为连续</a:t>
            </a:r>
            <a:r>
              <a:rPr lang="zh-CN" altLang="en-US" sz="2400"/>
              <a:t>变量</a:t>
            </a:r>
            <a:r>
              <a:rPr lang="zh-CN" altLang="en-US" sz="2400" smtClean="0"/>
              <a:t>。</a:t>
            </a:r>
            <a:endParaRPr lang="en-US" altLang="zh-CN" sz="2400" smtClean="0"/>
          </a:p>
          <a:p>
            <a:r>
              <a:rPr lang="zh-CN" altLang="en-US" sz="2400"/>
              <a:t>使用</a:t>
            </a:r>
            <a:r>
              <a:rPr lang="en-US" altLang="zh-CN" sz="2400"/>
              <a:t>R</a:t>
            </a:r>
            <a:r>
              <a:rPr lang="zh-CN" altLang="en-US" sz="2400"/>
              <a:t>是</a:t>
            </a:r>
            <a:r>
              <a:rPr lang="zh-CN" altLang="en-US" sz="2400" smtClean="0"/>
              <a:t>创建</a:t>
            </a:r>
            <a:r>
              <a:rPr lang="zh-CN" altLang="en-US" sz="2400"/>
              <a:t>直方图</a:t>
            </a:r>
            <a:r>
              <a:rPr lang="zh-CN" altLang="en-US" sz="2400" smtClean="0"/>
              <a:t>的</a:t>
            </a:r>
            <a:r>
              <a:rPr lang="zh-CN" altLang="en-US" sz="2400"/>
              <a:t>基本语法</a:t>
            </a:r>
            <a:r>
              <a:rPr lang="zh-CN" altLang="en-US" sz="2400" smtClean="0"/>
              <a:t>：</a:t>
            </a:r>
            <a:endParaRPr lang="en-US" altLang="zh-CN" sz="2400" smtClean="0"/>
          </a:p>
          <a:p>
            <a:r>
              <a:rPr lang="en-US" altLang="zh-CN" sz="2000" i="1" smtClean="0">
                <a:solidFill>
                  <a:srgbClr val="FF0000"/>
                </a:solidFill>
              </a:rPr>
              <a:t>hist(x,main,xlab,xlim,ylim,breaks,col,border</a:t>
            </a:r>
            <a:r>
              <a:rPr lang="en-US" altLang="zh-CN" sz="2000" i="1">
                <a:solidFill>
                  <a:srgbClr val="FF0000"/>
                </a:solidFill>
              </a:rPr>
              <a:t>)</a:t>
            </a:r>
          </a:p>
          <a:p>
            <a:pPr indent="0">
              <a:lnSpc>
                <a:spcPct val="110000"/>
              </a:lnSpc>
            </a:pPr>
            <a:r>
              <a:rPr lang="zh-CN" altLang="en-US" sz="2400" smtClean="0">
                <a:solidFill>
                  <a:srgbClr val="3399FF"/>
                </a:solidFill>
              </a:rPr>
              <a:t>以下是所使用的参数的说明：</a:t>
            </a:r>
          </a:p>
          <a:p>
            <a:r>
              <a:rPr lang="en-US" altLang="zh-CN" sz="2400"/>
              <a:t>x</a:t>
            </a:r>
            <a:r>
              <a:rPr lang="en-US" altLang="zh-CN" sz="2400" smtClean="0"/>
              <a:t> </a:t>
            </a:r>
            <a:r>
              <a:rPr lang="en-US" altLang="zh-CN" sz="2400"/>
              <a:t>- </a:t>
            </a:r>
            <a:r>
              <a:rPr lang="zh-CN" altLang="en-US" sz="2400"/>
              <a:t>是一个包含数字值的</a:t>
            </a:r>
            <a:r>
              <a:rPr lang="zh-CN" altLang="en-US" sz="2400" smtClean="0"/>
              <a:t>向量</a:t>
            </a:r>
            <a:endParaRPr lang="zh-CN" altLang="en-US" sz="2400"/>
          </a:p>
          <a:p>
            <a:r>
              <a:rPr lang="en-US" altLang="zh-CN" sz="2400" smtClean="0"/>
              <a:t>breaks </a:t>
            </a:r>
            <a:r>
              <a:rPr lang="en-US" altLang="zh-CN" sz="2400"/>
              <a:t>- </a:t>
            </a:r>
            <a:r>
              <a:rPr lang="zh-CN" altLang="en-US" sz="2400"/>
              <a:t>用于提及每个条的</a:t>
            </a:r>
            <a:r>
              <a:rPr lang="zh-CN" altLang="en-US" sz="2400" smtClean="0"/>
              <a:t>宽度</a:t>
            </a:r>
            <a:endParaRPr lang="zh-CN" altLang="en-US" sz="2400"/>
          </a:p>
          <a:p>
            <a:r>
              <a:rPr lang="en-US" altLang="zh-CN" sz="2400" smtClean="0"/>
              <a:t>border </a:t>
            </a:r>
            <a:r>
              <a:rPr lang="en-US" altLang="zh-CN" sz="2400"/>
              <a:t>- </a:t>
            </a:r>
            <a:r>
              <a:rPr lang="zh-CN" altLang="en-US" sz="2400"/>
              <a:t>用于设置每个条的边框颜色</a:t>
            </a:r>
          </a:p>
          <a:p>
            <a:endParaRPr lang="zh-CN" altLang="en-US" sz="2000" smtClean="0"/>
          </a:p>
          <a:p>
            <a:endParaRPr lang="zh-CN" altLang="en-US" sz="2000"/>
          </a:p>
        </p:txBody>
      </p:sp>
      <p:pic>
        <p:nvPicPr>
          <p:cNvPr id="2050" name="Picture 2" descr="http://ugc.qpic.cn/baikepic/35032/cut-20140509132611-1576769022.jpg/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0738" y="3645024"/>
            <a:ext cx="33337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55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14.2</a:t>
            </a:r>
            <a:r>
              <a:rPr lang="zh-CN" altLang="en-US"/>
              <a:t>直方图</a:t>
            </a:r>
            <a:r>
              <a:rPr lang="zh-CN" altLang="en-US" smtClean="0"/>
              <a:t>示例</a:t>
            </a:r>
            <a:endParaRPr lang="zh-CN" altLang="en-US" dirty="0"/>
          </a:p>
        </p:txBody>
      </p:sp>
      <p:sp>
        <p:nvSpPr>
          <p:cNvPr id="3" name="内容占位符 2"/>
          <p:cNvSpPr>
            <a:spLocks noGrp="1"/>
          </p:cNvSpPr>
          <p:nvPr>
            <p:ph idx="1"/>
          </p:nvPr>
        </p:nvSpPr>
        <p:spPr>
          <a:xfrm>
            <a:off x="457200" y="1340769"/>
            <a:ext cx="8507288" cy="5184575"/>
          </a:xfrm>
        </p:spPr>
        <p:txBody>
          <a:bodyPr/>
          <a:lstStyle/>
          <a:p>
            <a:pPr>
              <a:lnSpc>
                <a:spcPct val="150000"/>
              </a:lnSpc>
            </a:pPr>
            <a:r>
              <a:rPr lang="en-US" altLang="zh-CN" sz="2400" smtClean="0">
                <a:solidFill>
                  <a:srgbClr val="00B0F0"/>
                </a:solidFill>
              </a:rPr>
              <a:t># </a:t>
            </a:r>
            <a:r>
              <a:rPr lang="zh-CN" altLang="en-US" sz="2400" smtClean="0">
                <a:solidFill>
                  <a:srgbClr val="00B0F0"/>
                </a:solidFill>
              </a:rPr>
              <a:t>散点图参数示例</a:t>
            </a:r>
            <a:endParaRPr lang="en-US" altLang="zh-CN" sz="2400">
              <a:solidFill>
                <a:srgbClr val="00B0F0"/>
              </a:solidFill>
            </a:endParaRPr>
          </a:p>
          <a:p>
            <a:r>
              <a:rPr lang="en-US" altLang="zh-CN" sz="2400" smtClean="0"/>
              <a:t>x&lt;-c(105,93,80,109,112,88,98,100,116,119,95,97,96,107,89,80,81,69,85,86,88,90,91,86,81,86,88,82,95,108)</a:t>
            </a:r>
          </a:p>
          <a:p>
            <a:r>
              <a:rPr lang="en-US" altLang="zh-CN" sz="2400">
                <a:solidFill>
                  <a:srgbClr val="FF0000"/>
                </a:solidFill>
              </a:rPr>
              <a:t>hist</a:t>
            </a:r>
            <a:r>
              <a:rPr lang="en-US" altLang="zh-CN" sz="2400"/>
              <a:t>(x</a:t>
            </a:r>
            <a:r>
              <a:rPr lang="en-US" altLang="zh-CN" sz="2400" smtClean="0"/>
              <a:t>)</a:t>
            </a:r>
          </a:p>
          <a:p>
            <a:r>
              <a:rPr lang="en-US" altLang="zh-CN" sz="2400">
                <a:solidFill>
                  <a:srgbClr val="FF0000"/>
                </a:solidFill>
              </a:rPr>
              <a:t>hist</a:t>
            </a:r>
            <a:r>
              <a:rPr lang="en-US" altLang="zh-CN" sz="2400"/>
              <a:t>(x,col="blue",</a:t>
            </a:r>
            <a:r>
              <a:rPr lang="en-US" altLang="zh-CN" sz="2400">
                <a:solidFill>
                  <a:srgbClr val="00B050"/>
                </a:solidFill>
              </a:rPr>
              <a:t>border</a:t>
            </a:r>
            <a:r>
              <a:rPr lang="en-US" altLang="zh-CN" sz="2400"/>
              <a:t>="red</a:t>
            </a:r>
            <a:r>
              <a:rPr lang="en-US" altLang="zh-CN" sz="2400" smtClean="0"/>
              <a:t>")</a:t>
            </a:r>
          </a:p>
          <a:p>
            <a:r>
              <a:rPr lang="en-US" altLang="zh-CN" sz="2400">
                <a:solidFill>
                  <a:srgbClr val="FF0000"/>
                </a:solidFill>
              </a:rPr>
              <a:t>hist</a:t>
            </a:r>
            <a:r>
              <a:rPr lang="en-US" altLang="zh-CN" sz="2400"/>
              <a:t>(x,col="blue",border="red",</a:t>
            </a:r>
            <a:r>
              <a:rPr lang="en-US" altLang="zh-CN" sz="2400">
                <a:solidFill>
                  <a:srgbClr val="00B050"/>
                </a:solidFill>
              </a:rPr>
              <a:t>breaks</a:t>
            </a:r>
            <a:r>
              <a:rPr lang="en-US" altLang="zh-CN" sz="2400"/>
              <a:t>=6</a:t>
            </a:r>
            <a:r>
              <a:rPr lang="en-US" altLang="zh-CN" sz="2400" smtClean="0"/>
              <a:t>)</a:t>
            </a:r>
          </a:p>
          <a:p>
            <a:r>
              <a:rPr lang="en-US" altLang="zh-CN" sz="2400">
                <a:solidFill>
                  <a:srgbClr val="FF0000"/>
                </a:solidFill>
              </a:rPr>
              <a:t>hist</a:t>
            </a:r>
            <a:r>
              <a:rPr lang="en-US" altLang="zh-CN" sz="2400"/>
              <a:t>(x,col="blue",border="red",</a:t>
            </a:r>
            <a:r>
              <a:rPr lang="en-US" altLang="zh-CN" sz="2400">
                <a:solidFill>
                  <a:srgbClr val="00B050"/>
                </a:solidFill>
              </a:rPr>
              <a:t>breaks</a:t>
            </a:r>
            <a:r>
              <a:rPr lang="en-US" altLang="zh-CN" sz="2400"/>
              <a:t> = 11</a:t>
            </a:r>
            <a:r>
              <a:rPr lang="en-US" altLang="zh-CN" sz="2400" smtClean="0"/>
              <a:t>)</a:t>
            </a:r>
          </a:p>
          <a:p>
            <a:r>
              <a:rPr lang="en-US" altLang="zh-CN" sz="2400">
                <a:solidFill>
                  <a:srgbClr val="FF0000"/>
                </a:solidFill>
              </a:rPr>
              <a:t>hist</a:t>
            </a:r>
            <a:r>
              <a:rPr lang="en-US" altLang="zh-CN" sz="2400"/>
              <a:t>(x,col="blue",border="red",</a:t>
            </a:r>
            <a:r>
              <a:rPr lang="en-US" altLang="zh-CN" sz="2400">
                <a:solidFill>
                  <a:srgbClr val="00B050"/>
                </a:solidFill>
              </a:rPr>
              <a:t>xlim</a:t>
            </a:r>
            <a:r>
              <a:rPr lang="en-US" altLang="zh-CN" sz="2400"/>
              <a:t>=c(70,110),</a:t>
            </a:r>
            <a:r>
              <a:rPr lang="en-US" altLang="zh-CN" sz="2400">
                <a:solidFill>
                  <a:srgbClr val="00B050"/>
                </a:solidFill>
              </a:rPr>
              <a:t>breaks</a:t>
            </a:r>
            <a:r>
              <a:rPr lang="en-US" altLang="zh-CN" sz="2400"/>
              <a:t> = 4</a:t>
            </a:r>
            <a:r>
              <a:rPr lang="en-US" altLang="zh-CN" sz="2400" smtClean="0"/>
              <a:t>)</a:t>
            </a:r>
          </a:p>
        </p:txBody>
      </p:sp>
    </p:spTree>
    <p:extLst>
      <p:ext uri="{BB962C8B-B14F-4D97-AF65-F5344CB8AC3E}">
        <p14:creationId xmlns:p14="http://schemas.microsoft.com/office/powerpoint/2010/main" val="21946805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a:t>15.1</a:t>
            </a:r>
            <a:r>
              <a:rPr lang="zh-CN" altLang="en-US"/>
              <a:t>相关图</a:t>
            </a:r>
            <a:endParaRPr lang="zh-CN" altLang="en-US" dirty="0"/>
          </a:p>
        </p:txBody>
      </p:sp>
      <p:sp>
        <p:nvSpPr>
          <p:cNvPr id="3" name="内容占位符 2"/>
          <p:cNvSpPr>
            <a:spLocks noGrp="1"/>
          </p:cNvSpPr>
          <p:nvPr>
            <p:ph idx="1"/>
          </p:nvPr>
        </p:nvSpPr>
        <p:spPr>
          <a:xfrm>
            <a:off x="457200" y="1340769"/>
            <a:ext cx="8507288" cy="5040559"/>
          </a:xfrm>
        </p:spPr>
        <p:txBody>
          <a:bodyPr/>
          <a:lstStyle/>
          <a:p>
            <a:pPr>
              <a:lnSpc>
                <a:spcPct val="150000"/>
              </a:lnSpc>
            </a:pPr>
            <a:r>
              <a:rPr lang="zh-CN" altLang="en-US" sz="2400"/>
              <a:t>相关图对于直观的展现多个变量之间的相关性是非常高效和符合人们观察数据的特点的。通过对相关性的可视化的处理，人们可以非常快速的了解到变量之间的相关性。相对于散点图矩阵来说能够发现更多隐含在数据中的</a:t>
            </a:r>
            <a:r>
              <a:rPr lang="zh-CN" altLang="en-US" sz="2400" smtClean="0"/>
              <a:t>内容</a:t>
            </a:r>
            <a:r>
              <a:rPr lang="en-US" altLang="zh-CN" sz="2400" smtClean="0"/>
              <a:t>,</a:t>
            </a:r>
            <a:r>
              <a:rPr lang="zh-CN" altLang="en-US" sz="2400" smtClean="0"/>
              <a:t>相关图是用</a:t>
            </a:r>
            <a:r>
              <a:rPr lang="en-US" altLang="zh-CN" sz="2400" smtClean="0"/>
              <a:t>corrgram</a:t>
            </a:r>
            <a:r>
              <a:rPr lang="zh-CN" altLang="en-US" sz="2400" smtClean="0"/>
              <a:t>包中的</a:t>
            </a:r>
            <a:r>
              <a:rPr lang="en-US" altLang="zh-CN" sz="2400" smtClean="0"/>
              <a:t>corrgram()</a:t>
            </a:r>
            <a:r>
              <a:rPr lang="zh-CN" altLang="en-US" sz="2400" smtClean="0"/>
              <a:t>函数来进行绘制，</a:t>
            </a:r>
            <a:r>
              <a:rPr lang="en-US" altLang="zh-CN" sz="2400">
                <a:solidFill>
                  <a:srgbClr val="3399FF"/>
                </a:solidFill>
              </a:rPr>
              <a:t>corrgram</a:t>
            </a:r>
            <a:r>
              <a:rPr lang="en-US" altLang="zh-CN" sz="2400" smtClean="0">
                <a:solidFill>
                  <a:srgbClr val="3399FF"/>
                </a:solidFill>
              </a:rPr>
              <a:t>()</a:t>
            </a:r>
            <a:r>
              <a:rPr lang="zh-CN" altLang="en-US" sz="2400" smtClean="0">
                <a:solidFill>
                  <a:srgbClr val="3399FF"/>
                </a:solidFill>
              </a:rPr>
              <a:t>函数的语法</a:t>
            </a:r>
            <a:r>
              <a:rPr lang="zh-CN" altLang="en-US" sz="2400">
                <a:solidFill>
                  <a:srgbClr val="3399FF"/>
                </a:solidFill>
              </a:rPr>
              <a:t>是：</a:t>
            </a:r>
            <a:endParaRPr lang="en-US" altLang="zh-CN" sz="2400">
              <a:solidFill>
                <a:srgbClr val="3399FF"/>
              </a:solidFill>
            </a:endParaRPr>
          </a:p>
          <a:p>
            <a:pPr indent="0">
              <a:lnSpc>
                <a:spcPct val="200000"/>
              </a:lnSpc>
            </a:pPr>
            <a:r>
              <a:rPr lang="en-US" altLang="zh-CN" sz="2400" i="1" smtClean="0">
                <a:solidFill>
                  <a:srgbClr val="FF0000"/>
                </a:solidFill>
              </a:rPr>
              <a:t>corrgram(x</a:t>
            </a:r>
            <a:r>
              <a:rPr lang="en-US" altLang="zh-CN" sz="2400" i="1">
                <a:solidFill>
                  <a:srgbClr val="FF0000"/>
                </a:solidFill>
              </a:rPr>
              <a:t>, </a:t>
            </a:r>
            <a:r>
              <a:rPr lang="en-US" altLang="zh-CN" sz="2400" i="1" smtClean="0">
                <a:solidFill>
                  <a:srgbClr val="FF0000"/>
                </a:solidFill>
              </a:rPr>
              <a:t>panel, </a:t>
            </a:r>
            <a:r>
              <a:rPr lang="en-US" altLang="zh-CN" sz="2400" i="1">
                <a:solidFill>
                  <a:srgbClr val="FF0000"/>
                </a:solidFill>
              </a:rPr>
              <a:t>lower.panel </a:t>
            </a:r>
            <a:r>
              <a:rPr lang="en-US" altLang="zh-CN" sz="2400" i="1" smtClean="0">
                <a:solidFill>
                  <a:srgbClr val="FF0000"/>
                </a:solidFill>
              </a:rPr>
              <a:t>, </a:t>
            </a:r>
            <a:r>
              <a:rPr lang="en-US" altLang="zh-CN" sz="2400" i="1">
                <a:solidFill>
                  <a:srgbClr val="FF0000"/>
                </a:solidFill>
              </a:rPr>
              <a:t>upper.panel </a:t>
            </a:r>
            <a:r>
              <a:rPr lang="en-US" altLang="zh-CN" sz="2400" i="1" smtClean="0">
                <a:solidFill>
                  <a:srgbClr val="FF0000"/>
                </a:solidFill>
              </a:rPr>
              <a:t>, text.panel )</a:t>
            </a:r>
          </a:p>
          <a:p>
            <a:endParaRPr lang="zh-CN" altLang="en-US" sz="2000" smtClean="0"/>
          </a:p>
          <a:p>
            <a:endParaRPr lang="zh-CN" altLang="en-US" sz="2000"/>
          </a:p>
        </p:txBody>
      </p:sp>
    </p:spTree>
    <p:extLst>
      <p:ext uri="{BB962C8B-B14F-4D97-AF65-F5344CB8AC3E}">
        <p14:creationId xmlns:p14="http://schemas.microsoft.com/office/powerpoint/2010/main" val="28517628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15.2</a:t>
            </a:r>
            <a:r>
              <a:rPr lang="zh-CN" altLang="en-US"/>
              <a:t>相关图示例</a:t>
            </a:r>
            <a:endParaRPr lang="zh-CN" altLang="en-US" dirty="0"/>
          </a:p>
        </p:txBody>
      </p:sp>
      <p:sp>
        <p:nvSpPr>
          <p:cNvPr id="3" name="内容占位符 2"/>
          <p:cNvSpPr>
            <a:spLocks noGrp="1"/>
          </p:cNvSpPr>
          <p:nvPr>
            <p:ph idx="1"/>
          </p:nvPr>
        </p:nvSpPr>
        <p:spPr>
          <a:xfrm>
            <a:off x="457200" y="1340769"/>
            <a:ext cx="8218488" cy="792087"/>
          </a:xfrm>
        </p:spPr>
        <p:txBody>
          <a:bodyPr/>
          <a:lstStyle/>
          <a:p>
            <a:r>
              <a:rPr lang="zh-CN" altLang="en-US" sz="2000" smtClean="0"/>
              <a:t>数据</a:t>
            </a:r>
            <a:r>
              <a:rPr lang="en-US" altLang="zh-CN" sz="2000" smtClean="0"/>
              <a:t>:20</a:t>
            </a:r>
            <a:r>
              <a:rPr lang="zh-CN" altLang="en-US" sz="2000"/>
              <a:t>名中年人测得三个生理指标：体重</a:t>
            </a:r>
            <a:r>
              <a:rPr lang="en-US" altLang="zh-CN" sz="2000" smtClean="0"/>
              <a:t>(x1</a:t>
            </a:r>
            <a:r>
              <a:rPr lang="en-US" altLang="zh-CN" sz="2000"/>
              <a:t>) </a:t>
            </a:r>
            <a:r>
              <a:rPr lang="zh-CN" altLang="en-US" sz="2000"/>
              <a:t>腰围</a:t>
            </a:r>
            <a:r>
              <a:rPr lang="en-US" altLang="zh-CN" sz="2000" smtClean="0"/>
              <a:t>(x2</a:t>
            </a:r>
            <a:r>
              <a:rPr lang="en-US" altLang="zh-CN" sz="2000"/>
              <a:t>) </a:t>
            </a:r>
            <a:r>
              <a:rPr lang="zh-CN" altLang="en-US" sz="2000"/>
              <a:t>脉搏</a:t>
            </a:r>
            <a:r>
              <a:rPr lang="en-US" altLang="zh-CN" sz="2000" smtClean="0"/>
              <a:t>(x3) </a:t>
            </a:r>
            <a:r>
              <a:rPr lang="zh-CN" altLang="en-US" sz="2000" smtClean="0"/>
              <a:t>和三</a:t>
            </a:r>
            <a:r>
              <a:rPr lang="zh-CN" altLang="en-US" sz="2000"/>
              <a:t>个训练指标</a:t>
            </a:r>
            <a:r>
              <a:rPr lang="en-US" altLang="zh-CN" sz="2000"/>
              <a:t>:</a:t>
            </a:r>
            <a:r>
              <a:rPr lang="zh-CN" altLang="en-US" sz="2000"/>
              <a:t>引体向上</a:t>
            </a:r>
            <a:r>
              <a:rPr lang="en-US" altLang="zh-CN" sz="2000" smtClean="0"/>
              <a:t>(y1</a:t>
            </a:r>
            <a:r>
              <a:rPr lang="en-US" altLang="zh-CN" sz="2000"/>
              <a:t>) </a:t>
            </a:r>
            <a:r>
              <a:rPr lang="zh-CN" altLang="en-US" sz="2000"/>
              <a:t>起座次数</a:t>
            </a:r>
            <a:r>
              <a:rPr lang="en-US" altLang="zh-CN" sz="2000" smtClean="0"/>
              <a:t>(y2</a:t>
            </a:r>
            <a:r>
              <a:rPr lang="en-US" altLang="zh-CN" sz="2000"/>
              <a:t>)  </a:t>
            </a:r>
            <a:r>
              <a:rPr lang="zh-CN" altLang="en-US" sz="2000"/>
              <a:t>跳跃次数</a:t>
            </a:r>
            <a:r>
              <a:rPr lang="en-US" altLang="zh-CN" sz="2000" smtClean="0"/>
              <a:t>(y3</a:t>
            </a:r>
            <a:r>
              <a:rPr lang="en-US" altLang="zh-CN" sz="2000"/>
              <a:t>)</a:t>
            </a:r>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17642" y="2204864"/>
            <a:ext cx="8531503" cy="3385542"/>
          </a:xfrm>
          <a:prstGeom prst="rect">
            <a:avLst/>
          </a:prstGeom>
          <a:noFill/>
        </p:spPr>
        <p:txBody>
          <a:bodyPr wrap="none" rtlCol="0">
            <a:spAutoFit/>
          </a:bodyPr>
          <a:lstStyle/>
          <a:p>
            <a:r>
              <a:rPr lang="en-US" altLang="zh-CN" sz="2000">
                <a:solidFill>
                  <a:srgbClr val="00B0F0"/>
                </a:solidFill>
              </a:rPr>
              <a:t># </a:t>
            </a:r>
            <a:r>
              <a:rPr lang="zh-CN" altLang="en-US" sz="2000" smtClean="0">
                <a:solidFill>
                  <a:srgbClr val="00B0F0"/>
                </a:solidFill>
              </a:rPr>
              <a:t>数据准备</a:t>
            </a:r>
            <a:endParaRPr lang="en-US" altLang="zh-CN" sz="2000" smtClean="0"/>
          </a:p>
          <a:p>
            <a:r>
              <a:rPr lang="en-US" altLang="zh-CN" sz="1400" smtClean="0"/>
              <a:t>x1=c(191</a:t>
            </a:r>
            <a:r>
              <a:rPr lang="en-US" altLang="zh-CN" sz="1400"/>
              <a:t>, 193, 189, 211, 176, 169, 154, 193, 176, 156,189, 162, 182, 167, 154, 166, 247, 202, 157, 138</a:t>
            </a:r>
            <a:r>
              <a:rPr lang="en-US" altLang="zh-CN" sz="1400" smtClean="0"/>
              <a:t>)</a:t>
            </a:r>
          </a:p>
          <a:p>
            <a:r>
              <a:rPr lang="en-US" altLang="zh-CN" sz="1400">
                <a:latin typeface="微软雅黑" pitchFamily="34" charset="-122"/>
                <a:ea typeface="微软雅黑" pitchFamily="34" charset="-122"/>
              </a:rPr>
              <a:t>x2=c(36, 38, 35, 38, 31, 34, 34, 36, 37, 33,37, 35, 36, 34, 33, 33, 46, 37, 32, 33</a:t>
            </a:r>
            <a:r>
              <a:rPr lang="en-US" altLang="zh-CN" sz="1400" smtClean="0">
                <a:latin typeface="微软雅黑" pitchFamily="34" charset="-122"/>
                <a:ea typeface="微软雅黑" pitchFamily="34" charset="-122"/>
              </a:rPr>
              <a:t>)</a:t>
            </a:r>
          </a:p>
          <a:p>
            <a:r>
              <a:rPr lang="en-US" altLang="zh-CN" sz="1400">
                <a:latin typeface="微软雅黑" pitchFamily="34" charset="-122"/>
                <a:ea typeface="微软雅黑" pitchFamily="34" charset="-122"/>
              </a:rPr>
              <a:t>x3=c(50, 58, 46, 56, 74, 50, 64, 46, 54, 54,52, 62, 56, 60, 56, 52, 50, 62, 52, 68</a:t>
            </a:r>
            <a:r>
              <a:rPr lang="en-US" altLang="zh-CN" sz="1400" smtClean="0">
                <a:latin typeface="微软雅黑" pitchFamily="34" charset="-122"/>
                <a:ea typeface="微软雅黑" pitchFamily="34" charset="-122"/>
              </a:rPr>
              <a:t>)</a:t>
            </a:r>
          </a:p>
          <a:p>
            <a:r>
              <a:rPr lang="es-ES" altLang="zh-CN" sz="1400">
                <a:latin typeface="微软雅黑" pitchFamily="34" charset="-122"/>
                <a:ea typeface="微软雅黑" pitchFamily="34" charset="-122"/>
              </a:rPr>
              <a:t>y1=c( 5, 12, 13, 8, 15, 17, 14, 6, 4, 15,2, 12, 4, 6, 17, 13, 1, 12, 11, 2</a:t>
            </a:r>
            <a:r>
              <a:rPr lang="es-ES" altLang="zh-CN" sz="1400" smtClean="0">
                <a:latin typeface="微软雅黑" pitchFamily="34" charset="-122"/>
                <a:ea typeface="微软雅黑" pitchFamily="34" charset="-122"/>
              </a:rPr>
              <a:t>)</a:t>
            </a:r>
          </a:p>
          <a:p>
            <a:r>
              <a:rPr lang="es-ES" altLang="zh-CN" sz="1400">
                <a:latin typeface="微软雅黑" pitchFamily="34" charset="-122"/>
                <a:ea typeface="微软雅黑" pitchFamily="34" charset="-122"/>
              </a:rPr>
              <a:t>y2=c(162, 101, 155, 101, 200, 120, 215, 70, 60, 225,110, 105, 101, 125, 251, 210, 50, 210, 230, 110</a:t>
            </a:r>
            <a:r>
              <a:rPr lang="es-ES" altLang="zh-CN" sz="1400" smtClean="0">
                <a:latin typeface="微软雅黑" pitchFamily="34" charset="-122"/>
                <a:ea typeface="微软雅黑" pitchFamily="34" charset="-122"/>
              </a:rPr>
              <a:t>)</a:t>
            </a:r>
          </a:p>
          <a:p>
            <a:r>
              <a:rPr lang="es-ES" altLang="zh-CN" sz="1400">
                <a:latin typeface="微软雅黑" pitchFamily="34" charset="-122"/>
                <a:ea typeface="微软雅黑" pitchFamily="34" charset="-122"/>
              </a:rPr>
              <a:t>y3=c(60, 101, 58, 38, 40, 38, 105, 31, 25, 73,60, 37, 42, 40, 250, 115, 50, 120, 80, 43</a:t>
            </a:r>
            <a:r>
              <a:rPr lang="es-ES" altLang="zh-CN" sz="1400" smtClean="0">
                <a:latin typeface="微软雅黑" pitchFamily="34" charset="-122"/>
                <a:ea typeface="微软雅黑" pitchFamily="34" charset="-122"/>
              </a:rPr>
              <a:t>)</a:t>
            </a:r>
          </a:p>
          <a:p>
            <a:r>
              <a:rPr lang="es-ES" altLang="zh-CN" sz="2000">
                <a:latin typeface="微软雅黑" pitchFamily="34" charset="-122"/>
                <a:ea typeface="微软雅黑" pitchFamily="34" charset="-122"/>
              </a:rPr>
              <a:t>mydata &lt;- data.frame(x1,x2,x3,y1,y2,y3</a:t>
            </a:r>
            <a:r>
              <a:rPr lang="es-ES" altLang="zh-CN" sz="2000" smtClean="0">
                <a:latin typeface="微软雅黑" pitchFamily="34" charset="-122"/>
                <a:ea typeface="微软雅黑" pitchFamily="34" charset="-122"/>
              </a:rPr>
              <a:t>)</a:t>
            </a:r>
            <a:endParaRPr lang="en-US" altLang="zh-CN" sz="2000" smtClean="0">
              <a:solidFill>
                <a:srgbClr val="00B0F0"/>
              </a:solidFill>
            </a:endParaRPr>
          </a:p>
          <a:p>
            <a:pPr>
              <a:lnSpc>
                <a:spcPct val="150000"/>
              </a:lnSpc>
            </a:pPr>
            <a:r>
              <a:rPr lang="en-US" altLang="zh-CN" sz="2000" smtClean="0">
                <a:solidFill>
                  <a:srgbClr val="00B0F0"/>
                </a:solidFill>
              </a:rPr>
              <a:t># </a:t>
            </a:r>
            <a:r>
              <a:rPr lang="zh-CN" altLang="en-US" sz="2000" smtClean="0">
                <a:solidFill>
                  <a:srgbClr val="00B0F0"/>
                </a:solidFill>
              </a:rPr>
              <a:t>计算相关系数矩阵</a:t>
            </a:r>
            <a:endParaRPr lang="en-US" altLang="zh-CN" sz="2000">
              <a:solidFill>
                <a:srgbClr val="00B0F0"/>
              </a:solidFill>
            </a:endParaRPr>
          </a:p>
          <a:p>
            <a:r>
              <a:rPr lang="en-US" altLang="zh-CN" sz="2000" smtClean="0">
                <a:latin typeface="微软雅黑" pitchFamily="34" charset="-122"/>
                <a:ea typeface="微软雅黑" pitchFamily="34" charset="-122"/>
              </a:rPr>
              <a:t>cor(mydata)</a:t>
            </a:r>
          </a:p>
          <a:p>
            <a:r>
              <a:rPr lang="en-US" altLang="zh-CN" sz="2000">
                <a:solidFill>
                  <a:srgbClr val="00B0F0"/>
                </a:solidFill>
              </a:rPr>
              <a:t># </a:t>
            </a:r>
            <a:r>
              <a:rPr lang="zh-CN" altLang="en-US" sz="2000" smtClean="0">
                <a:solidFill>
                  <a:srgbClr val="00B0F0"/>
                </a:solidFill>
              </a:rPr>
              <a:t>画散点图矩阵</a:t>
            </a:r>
            <a:endParaRPr lang="en-US" altLang="zh-CN" sz="2000" smtClean="0">
              <a:latin typeface="微软雅黑" pitchFamily="34" charset="-122"/>
              <a:ea typeface="微软雅黑" pitchFamily="34" charset="-122"/>
            </a:endParaRPr>
          </a:p>
          <a:p>
            <a:r>
              <a:rPr lang="en-US" altLang="zh-CN" sz="2000">
                <a:latin typeface="微软雅黑" pitchFamily="34" charset="-122"/>
                <a:ea typeface="微软雅黑" pitchFamily="34" charset="-122"/>
              </a:rPr>
              <a:t>pairs(~x1+x2+x3+y1+y2+y3, data=mydata)</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19389135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15.3corrgram()</a:t>
            </a:r>
            <a:r>
              <a:rPr lang="zh-CN" altLang="en-US"/>
              <a:t>函数</a:t>
            </a:r>
            <a:endParaRPr lang="zh-CN" altLang="en-US" sz="3200" dirty="0"/>
          </a:p>
        </p:txBody>
      </p:sp>
      <p:sp>
        <p:nvSpPr>
          <p:cNvPr id="3" name="内容占位符 2"/>
          <p:cNvSpPr>
            <a:spLocks noGrp="1"/>
          </p:cNvSpPr>
          <p:nvPr>
            <p:ph idx="1"/>
          </p:nvPr>
        </p:nvSpPr>
        <p:spPr>
          <a:xfrm>
            <a:off x="333773" y="1326870"/>
            <a:ext cx="8579296" cy="589962"/>
          </a:xfrm>
        </p:spPr>
        <p:txBody>
          <a:bodyPr/>
          <a:lstStyle/>
          <a:p>
            <a:r>
              <a:rPr lang="en-US" altLang="zh-CN" sz="2400"/>
              <a:t>R</a:t>
            </a:r>
            <a:r>
              <a:rPr lang="zh-CN" altLang="en-US" sz="2400" smtClean="0"/>
              <a:t>语言</a:t>
            </a:r>
            <a:r>
              <a:rPr lang="zh-CN" altLang="en-US" sz="2400"/>
              <a:t>中</a:t>
            </a:r>
            <a:r>
              <a:rPr lang="zh-CN" altLang="en-US" sz="2400" smtClean="0"/>
              <a:t>可以用</a:t>
            </a:r>
            <a:r>
              <a:rPr lang="en-US" altLang="zh-CN" sz="2400"/>
              <a:t>corrgram</a:t>
            </a:r>
            <a:r>
              <a:rPr lang="en-US" altLang="zh-CN" sz="2400" smtClean="0"/>
              <a:t>()</a:t>
            </a:r>
            <a:r>
              <a:rPr lang="zh-CN" altLang="en-US" sz="2400" smtClean="0"/>
              <a:t>包</a:t>
            </a:r>
            <a:r>
              <a:rPr lang="zh-CN" altLang="en-US" sz="2400"/>
              <a:t>中</a:t>
            </a:r>
            <a:r>
              <a:rPr lang="zh-CN" altLang="en-US" sz="2400" smtClean="0"/>
              <a:t>的</a:t>
            </a:r>
            <a:r>
              <a:rPr lang="en-US" altLang="zh-CN" sz="2400"/>
              <a:t>corrgram()</a:t>
            </a:r>
            <a:r>
              <a:rPr lang="zh-CN" altLang="en-US" sz="2400" smtClean="0"/>
              <a:t>函数绘制</a:t>
            </a:r>
            <a:r>
              <a:rPr lang="zh-CN" altLang="en-US" sz="2400"/>
              <a:t>相关图</a:t>
            </a:r>
            <a:r>
              <a:rPr lang="zh-CN" altLang="en-US" sz="2400" smtClean="0"/>
              <a:t>。</a:t>
            </a:r>
            <a:endParaRPr lang="en-US" altLang="zh-CN" sz="2400" i="1" smtClean="0">
              <a:solidFill>
                <a:srgbClr val="FF0000"/>
              </a:solidFill>
            </a:endParaRPr>
          </a:p>
          <a:p>
            <a:endParaRPr lang="en-US" altLang="zh-CN" sz="2400" b="1" i="1" smtClean="0">
              <a:solidFill>
                <a:srgbClr val="FF0000"/>
              </a:solidFill>
            </a:endParaRPr>
          </a:p>
          <a:p>
            <a:endParaRPr lang="en-US" altLang="zh-CN" sz="2400"/>
          </a:p>
          <a:p>
            <a:endParaRPr lang="en-US" altLang="zh-CN" sz="2400"/>
          </a:p>
          <a:p>
            <a:endParaRPr lang="en-US" altLang="zh-CN" sz="2400" i="1" dirty="0" smtClean="0">
              <a:solidFill>
                <a:srgbClr val="FF0000"/>
              </a:solidFill>
            </a:endParaRPr>
          </a:p>
          <a:p>
            <a:endParaRPr lang="en-US" altLang="zh-CN" sz="2400" dirty="0"/>
          </a:p>
          <a:p>
            <a:pPr indent="0">
              <a:lnSpc>
                <a:spcPct val="110000"/>
              </a:lnSpc>
            </a:pPr>
            <a:endParaRPr lang="zh-CN" altLang="en-US" sz="2400" dirty="0">
              <a:solidFill>
                <a:srgbClr val="0066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
        <p:nvSpPr>
          <p:cNvPr id="2" name="TextBox 1"/>
          <p:cNvSpPr txBox="1"/>
          <p:nvPr/>
        </p:nvSpPr>
        <p:spPr>
          <a:xfrm>
            <a:off x="435732" y="1916832"/>
            <a:ext cx="8640960" cy="4324261"/>
          </a:xfrm>
          <a:prstGeom prst="rect">
            <a:avLst/>
          </a:prstGeom>
          <a:noFill/>
        </p:spPr>
        <p:txBody>
          <a:bodyPr wrap="square" rtlCol="0">
            <a:spAutoFit/>
          </a:bodyPr>
          <a:lstStyle/>
          <a:p>
            <a:pPr>
              <a:lnSpc>
                <a:spcPts val="3000"/>
              </a:lnSpc>
            </a:pPr>
            <a:r>
              <a:rPr lang="en-US" altLang="zh-CN" sz="2000">
                <a:solidFill>
                  <a:srgbClr val="FF0000"/>
                </a:solidFill>
              </a:rPr>
              <a:t>install.packages("</a:t>
            </a:r>
            <a:r>
              <a:rPr lang="en-US" altLang="zh-CN" sz="2000">
                <a:solidFill>
                  <a:schemeClr val="tx1">
                    <a:lumMod val="75000"/>
                    <a:lumOff val="25000"/>
                  </a:schemeClr>
                </a:solidFill>
              </a:rPr>
              <a:t>corrgram</a:t>
            </a:r>
            <a:r>
              <a:rPr lang="en-US" altLang="zh-CN" sz="2000" smtClean="0">
                <a:solidFill>
                  <a:srgbClr val="FF0000"/>
                </a:solidFill>
              </a:rPr>
              <a:t>")</a:t>
            </a:r>
          </a:p>
          <a:p>
            <a:pPr>
              <a:lnSpc>
                <a:spcPts val="3000"/>
              </a:lnSpc>
            </a:pPr>
            <a:r>
              <a:rPr lang="en-US" altLang="zh-CN" sz="2000" smtClean="0">
                <a:solidFill>
                  <a:srgbClr val="FF0000"/>
                </a:solidFill>
                <a:latin typeface="微软雅黑" pitchFamily="34" charset="-122"/>
                <a:ea typeface="微软雅黑" pitchFamily="34" charset="-122"/>
              </a:rPr>
              <a:t>library</a:t>
            </a:r>
            <a:r>
              <a:rPr lang="en-US" altLang="zh-CN" sz="2000" smtClean="0">
                <a:latin typeface="微软雅黑" pitchFamily="34" charset="-122"/>
                <a:ea typeface="微软雅黑" pitchFamily="34" charset="-122"/>
              </a:rPr>
              <a:t>(</a:t>
            </a:r>
            <a:r>
              <a:rPr lang="en-US" altLang="zh-CN" sz="2000">
                <a:solidFill>
                  <a:schemeClr val="tx1">
                    <a:lumMod val="75000"/>
                    <a:lumOff val="25000"/>
                  </a:schemeClr>
                </a:solidFill>
              </a:rPr>
              <a:t>corrgram</a:t>
            </a:r>
            <a:r>
              <a:rPr lang="en-US" altLang="zh-CN" sz="2000" smtClean="0">
                <a:latin typeface="微软雅黑" pitchFamily="34" charset="-122"/>
                <a:ea typeface="微软雅黑" pitchFamily="34" charset="-122"/>
              </a:rPr>
              <a:t>)</a:t>
            </a:r>
          </a:p>
          <a:p>
            <a:pPr>
              <a:lnSpc>
                <a:spcPts val="3000"/>
              </a:lnSpc>
            </a:pPr>
            <a:r>
              <a:rPr lang="en-US" altLang="zh-CN" sz="2000" smtClean="0">
                <a:solidFill>
                  <a:srgbClr val="FF0000"/>
                </a:solidFill>
              </a:rPr>
              <a:t>corrgram</a:t>
            </a:r>
            <a:r>
              <a:rPr lang="en-US" altLang="zh-CN" sz="2000" smtClean="0"/>
              <a:t>(mydata)</a:t>
            </a:r>
          </a:p>
          <a:p>
            <a:pPr>
              <a:lnSpc>
                <a:spcPts val="3000"/>
              </a:lnSpc>
            </a:pPr>
            <a:r>
              <a:rPr lang="en-US" altLang="zh-CN" sz="2000" smtClean="0">
                <a:solidFill>
                  <a:srgbClr val="FF0000"/>
                </a:solidFill>
              </a:rPr>
              <a:t>corrgram</a:t>
            </a:r>
            <a:r>
              <a:rPr lang="en-US" altLang="zh-CN" sz="2000" smtClean="0"/>
              <a:t>(mydata,</a:t>
            </a:r>
            <a:r>
              <a:rPr lang="en-US" altLang="zh-CN" sz="2000" smtClean="0">
                <a:solidFill>
                  <a:srgbClr val="00B050"/>
                </a:solidFill>
              </a:rPr>
              <a:t>upper.panel </a:t>
            </a:r>
            <a:r>
              <a:rPr lang="en-US" altLang="zh-CN" sz="2000"/>
              <a:t>= panel.bar</a:t>
            </a:r>
            <a:r>
              <a:rPr lang="en-US" altLang="zh-CN" sz="2000" smtClean="0"/>
              <a:t>)</a:t>
            </a:r>
          </a:p>
          <a:p>
            <a:pPr>
              <a:lnSpc>
                <a:spcPts val="3000"/>
              </a:lnSpc>
            </a:pPr>
            <a:r>
              <a:rPr lang="en-US" altLang="zh-CN" sz="2000">
                <a:solidFill>
                  <a:srgbClr val="FF0000"/>
                </a:solidFill>
              </a:rPr>
              <a:t>corrgram</a:t>
            </a:r>
            <a:r>
              <a:rPr lang="en-US" altLang="zh-CN" sz="2000"/>
              <a:t>(mydata,</a:t>
            </a:r>
            <a:r>
              <a:rPr lang="en-US" altLang="zh-CN" sz="2000">
                <a:solidFill>
                  <a:srgbClr val="00B050"/>
                </a:solidFill>
              </a:rPr>
              <a:t>upper.panel</a:t>
            </a:r>
            <a:r>
              <a:rPr lang="en-US" altLang="zh-CN" sz="2000"/>
              <a:t>=panel.shade</a:t>
            </a:r>
            <a:r>
              <a:rPr lang="en-US" altLang="zh-CN" sz="2000" smtClean="0"/>
              <a:t>)</a:t>
            </a:r>
          </a:p>
          <a:p>
            <a:pPr>
              <a:lnSpc>
                <a:spcPts val="3000"/>
              </a:lnSpc>
            </a:pPr>
            <a:r>
              <a:rPr lang="en-US" altLang="zh-CN" sz="2000">
                <a:solidFill>
                  <a:srgbClr val="FF0000"/>
                </a:solidFill>
              </a:rPr>
              <a:t>corrgram</a:t>
            </a:r>
            <a:r>
              <a:rPr lang="en-US" altLang="zh-CN" sz="2000"/>
              <a:t>(mydata,</a:t>
            </a:r>
            <a:r>
              <a:rPr lang="en-US" altLang="zh-CN" sz="2000">
                <a:solidFill>
                  <a:srgbClr val="00B050"/>
                </a:solidFill>
              </a:rPr>
              <a:t>upper.panel</a:t>
            </a:r>
            <a:r>
              <a:rPr lang="en-US" altLang="zh-CN" sz="2000"/>
              <a:t>=panel.ellipse</a:t>
            </a:r>
            <a:r>
              <a:rPr lang="en-US" altLang="zh-CN" sz="2000" smtClean="0"/>
              <a:t>)</a:t>
            </a:r>
          </a:p>
          <a:p>
            <a:pPr>
              <a:lnSpc>
                <a:spcPts val="3000"/>
              </a:lnSpc>
            </a:pPr>
            <a:r>
              <a:rPr lang="en-US" altLang="zh-CN" sz="2000">
                <a:solidFill>
                  <a:srgbClr val="FF0000"/>
                </a:solidFill>
              </a:rPr>
              <a:t>corrgram</a:t>
            </a:r>
            <a:r>
              <a:rPr lang="en-US" altLang="zh-CN" sz="2000"/>
              <a:t>(mydata,</a:t>
            </a:r>
            <a:r>
              <a:rPr lang="en-US" altLang="zh-CN" sz="2000">
                <a:solidFill>
                  <a:srgbClr val="00B050"/>
                </a:solidFill>
              </a:rPr>
              <a:t>upper.panel</a:t>
            </a:r>
            <a:r>
              <a:rPr lang="en-US" altLang="zh-CN" sz="2000"/>
              <a:t>=panel.pts,</a:t>
            </a:r>
            <a:r>
              <a:rPr lang="en-US" altLang="zh-CN" sz="2000">
                <a:solidFill>
                  <a:srgbClr val="00B050"/>
                </a:solidFill>
              </a:rPr>
              <a:t>lower.pane</a:t>
            </a:r>
            <a:r>
              <a:rPr lang="en-US" altLang="zh-CN" sz="2000"/>
              <a:t>l = panel.pie</a:t>
            </a:r>
            <a:r>
              <a:rPr lang="en-US" altLang="zh-CN" sz="2000" smtClean="0"/>
              <a:t>)</a:t>
            </a:r>
          </a:p>
          <a:p>
            <a:pPr>
              <a:lnSpc>
                <a:spcPts val="3000"/>
              </a:lnSpc>
            </a:pPr>
            <a:r>
              <a:rPr lang="en-US" altLang="zh-CN" sz="2000">
                <a:solidFill>
                  <a:srgbClr val="FF0000"/>
                </a:solidFill>
              </a:rPr>
              <a:t>corrgram</a:t>
            </a:r>
            <a:r>
              <a:rPr lang="en-US" altLang="zh-CN" sz="2000"/>
              <a:t>(mydata,</a:t>
            </a:r>
            <a:r>
              <a:rPr lang="en-US" altLang="zh-CN" sz="2000">
                <a:solidFill>
                  <a:srgbClr val="00B050"/>
                </a:solidFill>
              </a:rPr>
              <a:t>text.panel</a:t>
            </a:r>
            <a:r>
              <a:rPr lang="en-US" altLang="zh-CN" sz="2000"/>
              <a:t> = NULL)</a:t>
            </a:r>
            <a:endParaRPr lang="en-US" altLang="zh-CN" sz="2000" smtClean="0"/>
          </a:p>
          <a:p>
            <a:pPr>
              <a:lnSpc>
                <a:spcPts val="3000"/>
              </a:lnSpc>
            </a:pPr>
            <a:r>
              <a:rPr lang="en-US" altLang="zh-CN" sz="2000">
                <a:solidFill>
                  <a:srgbClr val="FF0000"/>
                </a:solidFill>
              </a:rPr>
              <a:t>corrgram</a:t>
            </a:r>
            <a:r>
              <a:rPr lang="en-US" altLang="zh-CN" sz="2000"/>
              <a:t>(mydata,</a:t>
            </a:r>
            <a:r>
              <a:rPr lang="en-US" altLang="zh-CN" sz="2000">
                <a:solidFill>
                  <a:srgbClr val="00B050"/>
                </a:solidFill>
              </a:rPr>
              <a:t>text.panel </a:t>
            </a:r>
            <a:r>
              <a:rPr lang="en-US" altLang="zh-CN" sz="2000"/>
              <a:t>= panel.txt,</a:t>
            </a:r>
            <a:r>
              <a:rPr lang="en-US" altLang="zh-CN" sz="2000">
                <a:solidFill>
                  <a:srgbClr val="00B050"/>
                </a:solidFill>
              </a:rPr>
              <a:t>diag.panel</a:t>
            </a:r>
            <a:r>
              <a:rPr lang="en-US" altLang="zh-CN" sz="2000"/>
              <a:t> = panel.minmax</a:t>
            </a:r>
            <a:r>
              <a:rPr lang="en-US" altLang="zh-CN" sz="2000" smtClean="0"/>
              <a:t>)</a:t>
            </a:r>
          </a:p>
          <a:p>
            <a:pPr>
              <a:lnSpc>
                <a:spcPts val="3000"/>
              </a:lnSpc>
            </a:pPr>
            <a:r>
              <a:rPr lang="en-US" altLang="zh-CN" sz="2000" smtClean="0">
                <a:solidFill>
                  <a:srgbClr val="FF0000"/>
                </a:solidFill>
              </a:rPr>
              <a:t>corrgram</a:t>
            </a:r>
            <a:r>
              <a:rPr lang="en-US" altLang="zh-CN" sz="2000" smtClean="0"/>
              <a:t>(mydata,</a:t>
            </a:r>
            <a:r>
              <a:rPr lang="en-US" altLang="zh-CN" sz="2000" smtClean="0">
                <a:solidFill>
                  <a:srgbClr val="00B050"/>
                </a:solidFill>
              </a:rPr>
              <a:t>order= </a:t>
            </a:r>
            <a:r>
              <a:rPr lang="en-US" altLang="zh-CN" sz="2000" smtClean="0">
                <a:solidFill>
                  <a:srgbClr val="4C4C4C"/>
                </a:solidFill>
              </a:rPr>
              <a:t>TRUE</a:t>
            </a:r>
            <a:r>
              <a:rPr lang="en-US" altLang="zh-CN" sz="2000" smtClean="0"/>
              <a:t>)</a:t>
            </a:r>
          </a:p>
          <a:p>
            <a:pPr>
              <a:lnSpc>
                <a:spcPts val="3000"/>
              </a:lnSpc>
            </a:pPr>
            <a:r>
              <a:rPr lang="en-US" altLang="zh-CN" sz="2000">
                <a:solidFill>
                  <a:srgbClr val="FF0000"/>
                </a:solidFill>
              </a:rPr>
              <a:t>corrgram</a:t>
            </a:r>
            <a:r>
              <a:rPr lang="en-US" altLang="zh-CN" sz="2000"/>
              <a:t>(mydata,</a:t>
            </a:r>
            <a:r>
              <a:rPr lang="en-US" altLang="zh-CN" sz="2000">
                <a:solidFill>
                  <a:srgbClr val="00B050"/>
                </a:solidFill>
              </a:rPr>
              <a:t>upper.panel</a:t>
            </a:r>
            <a:r>
              <a:rPr lang="en-US" altLang="zh-CN" sz="2000"/>
              <a:t> = NULL</a:t>
            </a:r>
            <a:r>
              <a:rPr lang="en-US" altLang="zh-CN" sz="2000" smtClean="0"/>
              <a:t>)</a:t>
            </a:r>
            <a:endParaRPr lang="en-US" altLang="zh-CN" sz="2400">
              <a:latin typeface="微软雅黑" pitchFamily="34" charset="-122"/>
              <a:ea typeface="微软雅黑" pitchFamily="34" charset="-122"/>
            </a:endParaRPr>
          </a:p>
        </p:txBody>
      </p:sp>
      <p:sp>
        <p:nvSpPr>
          <p:cNvPr id="6" name="TextBox 5"/>
          <p:cNvSpPr txBox="1"/>
          <p:nvPr/>
        </p:nvSpPr>
        <p:spPr>
          <a:xfrm>
            <a:off x="5292080" y="1772816"/>
            <a:ext cx="4176464" cy="1477328"/>
          </a:xfrm>
          <a:prstGeom prst="rect">
            <a:avLst/>
          </a:prstGeom>
          <a:noFill/>
        </p:spPr>
        <p:txBody>
          <a:bodyPr wrap="square" rtlCol="0">
            <a:spAutoFit/>
          </a:bodyPr>
          <a:lstStyle/>
          <a:p>
            <a:r>
              <a:rPr lang="en-US" altLang="zh-CN" smtClean="0">
                <a:solidFill>
                  <a:srgbClr val="00B050"/>
                </a:solidFill>
              </a:rPr>
              <a:t>Panel </a:t>
            </a:r>
            <a:r>
              <a:rPr lang="zh-CN" altLang="en-US" smtClean="0">
                <a:solidFill>
                  <a:srgbClr val="00B050"/>
                </a:solidFill>
              </a:rPr>
              <a:t>选项</a:t>
            </a:r>
            <a:endParaRPr lang="en-US" altLang="zh-CN" smtClean="0">
              <a:solidFill>
                <a:srgbClr val="00B050"/>
              </a:solidFill>
            </a:endParaRPr>
          </a:p>
          <a:p>
            <a:r>
              <a:rPr lang="en-US" altLang="zh-CN" smtClean="0">
                <a:solidFill>
                  <a:srgbClr val="00B050"/>
                </a:solidFill>
              </a:rPr>
              <a:t>Panel.pie</a:t>
            </a:r>
            <a:r>
              <a:rPr lang="en-US" altLang="zh-CN" smtClean="0">
                <a:solidFill>
                  <a:srgbClr val="4C4C4C"/>
                </a:solidFill>
              </a:rPr>
              <a:t> </a:t>
            </a:r>
            <a:r>
              <a:rPr lang="zh-CN" altLang="en-US" smtClean="0">
                <a:solidFill>
                  <a:srgbClr val="4C4C4C"/>
                </a:solidFill>
              </a:rPr>
              <a:t>用饼图填充表示相关性大小</a:t>
            </a:r>
            <a:endParaRPr lang="en-US" altLang="zh-CN" smtClean="0">
              <a:solidFill>
                <a:srgbClr val="4C4C4C"/>
              </a:solidFill>
            </a:endParaRPr>
          </a:p>
          <a:p>
            <a:r>
              <a:rPr lang="en-US" altLang="zh-CN" smtClean="0">
                <a:solidFill>
                  <a:srgbClr val="00B050"/>
                </a:solidFill>
              </a:rPr>
              <a:t>Panel.shade</a:t>
            </a:r>
            <a:r>
              <a:rPr lang="en-US" altLang="zh-CN" smtClean="0">
                <a:solidFill>
                  <a:srgbClr val="4C4C4C"/>
                </a:solidFill>
              </a:rPr>
              <a:t> </a:t>
            </a:r>
            <a:r>
              <a:rPr lang="zh-CN" altLang="en-US" smtClean="0">
                <a:solidFill>
                  <a:srgbClr val="4C4C4C"/>
                </a:solidFill>
              </a:rPr>
              <a:t>用阴影深度表示大小</a:t>
            </a:r>
            <a:endParaRPr lang="en-US" altLang="zh-CN" smtClean="0">
              <a:solidFill>
                <a:srgbClr val="4C4C4C"/>
              </a:solidFill>
            </a:endParaRPr>
          </a:p>
          <a:p>
            <a:r>
              <a:rPr lang="en-US" altLang="zh-CN" smtClean="0">
                <a:solidFill>
                  <a:srgbClr val="00B050"/>
                </a:solidFill>
              </a:rPr>
              <a:t>Panle.ellipse</a:t>
            </a:r>
            <a:r>
              <a:rPr lang="en-US" altLang="zh-CN" smtClean="0">
                <a:solidFill>
                  <a:srgbClr val="4C4C4C"/>
                </a:solidFill>
              </a:rPr>
              <a:t> </a:t>
            </a:r>
            <a:r>
              <a:rPr lang="zh-CN" altLang="en-US" smtClean="0">
                <a:solidFill>
                  <a:srgbClr val="4C4C4C"/>
                </a:solidFill>
              </a:rPr>
              <a:t>绘制置信椭圆</a:t>
            </a:r>
            <a:endParaRPr lang="en-US" altLang="zh-CN" smtClean="0">
              <a:solidFill>
                <a:srgbClr val="4C4C4C"/>
              </a:solidFill>
            </a:endParaRPr>
          </a:p>
          <a:p>
            <a:r>
              <a:rPr lang="en-US" altLang="zh-CN" smtClean="0">
                <a:solidFill>
                  <a:srgbClr val="00B050"/>
                </a:solidFill>
              </a:rPr>
              <a:t>Panel.pts</a:t>
            </a:r>
            <a:r>
              <a:rPr lang="en-US" altLang="zh-CN" smtClean="0">
                <a:solidFill>
                  <a:srgbClr val="4C4C4C"/>
                </a:solidFill>
              </a:rPr>
              <a:t> </a:t>
            </a:r>
            <a:r>
              <a:rPr lang="zh-CN" altLang="en-US">
                <a:solidFill>
                  <a:srgbClr val="4C4C4C"/>
                </a:solidFill>
              </a:rPr>
              <a:t>散点图</a:t>
            </a:r>
            <a:endParaRPr lang="en-US" altLang="zh-CN" smtClean="0">
              <a:solidFill>
                <a:srgbClr val="4C4C4C"/>
              </a:solidFill>
            </a:endParaRPr>
          </a:p>
        </p:txBody>
      </p:sp>
    </p:spTree>
    <p:extLst>
      <p:ext uri="{BB962C8B-B14F-4D97-AF65-F5344CB8AC3E}">
        <p14:creationId xmlns:p14="http://schemas.microsoft.com/office/powerpoint/2010/main" val="3504710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1.4while</a:t>
            </a:r>
            <a:r>
              <a:rPr lang="zh-CN" altLang="en-US" dirty="0" smtClean="0"/>
              <a:t>循环</a:t>
            </a:r>
            <a:r>
              <a:rPr lang="zh-CN" altLang="en-US" dirty="0"/>
              <a:t>实例</a:t>
            </a:r>
          </a:p>
        </p:txBody>
      </p:sp>
      <p:sp>
        <p:nvSpPr>
          <p:cNvPr id="3" name="内容占位符 2"/>
          <p:cNvSpPr>
            <a:spLocks noGrp="1"/>
          </p:cNvSpPr>
          <p:nvPr>
            <p:ph idx="1"/>
          </p:nvPr>
        </p:nvSpPr>
        <p:spPr>
          <a:xfrm>
            <a:off x="457200" y="1340769"/>
            <a:ext cx="4546848" cy="4968551"/>
          </a:xfrm>
        </p:spPr>
        <p:txBody>
          <a:bodyPr/>
          <a:lstStyle/>
          <a:p>
            <a:pPr indent="0">
              <a:lnSpc>
                <a:spcPct val="110000"/>
              </a:lnSpc>
            </a:pPr>
            <a:r>
              <a:rPr lang="en-US" altLang="zh-CN" sz="2400" b="1" dirty="0">
                <a:solidFill>
                  <a:srgbClr val="FF0000"/>
                </a:solidFill>
              </a:rPr>
              <a:t>while (condition) {</a:t>
            </a:r>
            <a:r>
              <a:rPr lang="en-US" altLang="zh-CN" sz="2400" b="1" dirty="0" err="1">
                <a:solidFill>
                  <a:srgbClr val="FF0000"/>
                </a:solidFill>
              </a:rPr>
              <a:t>expr</a:t>
            </a:r>
            <a:r>
              <a:rPr lang="en-US" altLang="zh-CN" sz="2400" b="1" dirty="0">
                <a:solidFill>
                  <a:srgbClr val="FF0000"/>
                </a:solidFill>
              </a:rPr>
              <a:t>}</a:t>
            </a:r>
            <a:r>
              <a:rPr lang="en-US" altLang="zh-CN" sz="2400" dirty="0">
                <a:solidFill>
                  <a:srgbClr val="FF0000"/>
                </a:solidFill>
              </a:rPr>
              <a:t/>
            </a:r>
            <a:br>
              <a:rPr lang="en-US" altLang="zh-CN" sz="2400" dirty="0">
                <a:solidFill>
                  <a:srgbClr val="FF0000"/>
                </a:solidFill>
              </a:rPr>
            </a:br>
            <a:r>
              <a:rPr lang="zh-CN" altLang="en-US" sz="2400" dirty="0" smtClean="0">
                <a:solidFill>
                  <a:schemeClr val="dk1"/>
                </a:solidFill>
              </a:rPr>
              <a:t>当</a:t>
            </a:r>
            <a:r>
              <a:rPr lang="zh-CN" altLang="en-US" sz="2400" dirty="0">
                <a:solidFill>
                  <a:schemeClr val="dk1"/>
                </a:solidFill>
              </a:rPr>
              <a:t>不能确定循环次数时，我们需要用</a:t>
            </a:r>
            <a:r>
              <a:rPr lang="en-US" altLang="zh-CN" sz="2400" dirty="0">
                <a:solidFill>
                  <a:schemeClr val="dk1"/>
                </a:solidFill>
              </a:rPr>
              <a:t>while</a:t>
            </a:r>
            <a:r>
              <a:rPr lang="zh-CN" altLang="en-US" sz="2400" dirty="0">
                <a:solidFill>
                  <a:schemeClr val="dk1"/>
                </a:solidFill>
              </a:rPr>
              <a:t>循环语句。在</a:t>
            </a:r>
            <a:r>
              <a:rPr lang="en-US" altLang="zh-CN" sz="2400" dirty="0">
                <a:solidFill>
                  <a:schemeClr val="dk1"/>
                </a:solidFill>
              </a:rPr>
              <a:t>condition</a:t>
            </a:r>
            <a:r>
              <a:rPr lang="zh-CN" altLang="en-US" sz="2400" dirty="0">
                <a:solidFill>
                  <a:schemeClr val="dk1"/>
                </a:solidFill>
              </a:rPr>
              <a:t>条件为真时，执行大括号内的</a:t>
            </a:r>
            <a:r>
              <a:rPr lang="en-US" altLang="zh-CN" sz="2400" dirty="0" err="1">
                <a:solidFill>
                  <a:schemeClr val="dk1"/>
                </a:solidFill>
              </a:rPr>
              <a:t>expr</a:t>
            </a:r>
            <a:r>
              <a:rPr lang="zh-CN" altLang="en-US" sz="2400" dirty="0">
                <a:solidFill>
                  <a:schemeClr val="dk1"/>
                </a:solidFill>
              </a:rPr>
              <a:t>语句。</a:t>
            </a:r>
            <a:endParaRPr lang="zh-CN" altLang="en-US" sz="2400" dirty="0"/>
          </a:p>
          <a:p>
            <a:pPr indent="0">
              <a:lnSpc>
                <a:spcPct val="110000"/>
              </a:lnSpc>
            </a:pPr>
            <a:r>
              <a:rPr lang="nn-NO" altLang="zh-CN" sz="2400" dirty="0"/>
              <a:t> </a:t>
            </a:r>
            <a:r>
              <a:rPr lang="nn-NO" altLang="zh-CN" sz="2400" dirty="0" smtClean="0"/>
              <a:t>j &lt;- 1</a:t>
            </a:r>
          </a:p>
          <a:p>
            <a:pPr indent="0">
              <a:lnSpc>
                <a:spcPct val="110000"/>
              </a:lnSpc>
            </a:pPr>
            <a:r>
              <a:rPr lang="nn-NO" altLang="zh-CN" sz="2400" dirty="0" smtClean="0">
                <a:solidFill>
                  <a:srgbClr val="FF0000"/>
                </a:solidFill>
              </a:rPr>
              <a:t>while</a:t>
            </a:r>
            <a:r>
              <a:rPr lang="nn-NO" altLang="zh-CN" sz="2400" dirty="0" smtClean="0"/>
              <a:t> </a:t>
            </a:r>
            <a:r>
              <a:rPr lang="nn-NO" altLang="zh-CN" sz="2400" dirty="0" smtClean="0">
                <a:solidFill>
                  <a:srgbClr val="00B050"/>
                </a:solidFill>
              </a:rPr>
              <a:t>(j &lt;= 10) </a:t>
            </a:r>
            <a:r>
              <a:rPr lang="nn-NO" altLang="zh-CN" sz="2400" dirty="0">
                <a:solidFill>
                  <a:srgbClr val="3399FF"/>
                </a:solidFill>
              </a:rPr>
              <a:t>{</a:t>
            </a:r>
            <a:br>
              <a:rPr lang="nn-NO" altLang="zh-CN" sz="2400" dirty="0">
                <a:solidFill>
                  <a:srgbClr val="3399FF"/>
                </a:solidFill>
              </a:rPr>
            </a:br>
            <a:r>
              <a:rPr lang="nn-NO" altLang="zh-CN" sz="2400" dirty="0">
                <a:solidFill>
                  <a:srgbClr val="3399FF"/>
                </a:solidFill>
              </a:rPr>
              <a:t>    </a:t>
            </a:r>
            <a:r>
              <a:rPr lang="nn-NO" altLang="zh-CN" sz="2400" dirty="0" smtClean="0">
                <a:solidFill>
                  <a:srgbClr val="3399FF"/>
                </a:solidFill>
              </a:rPr>
              <a:t>m</a:t>
            </a:r>
            <a:r>
              <a:rPr lang="nn-NO" altLang="zh-CN" sz="2400" dirty="0">
                <a:solidFill>
                  <a:srgbClr val="3399FF"/>
                </a:solidFill>
              </a:rPr>
              <a:t> &lt;- j</a:t>
            </a:r>
            <a:r>
              <a:rPr lang="nn-NO" altLang="zh-CN" sz="2400" dirty="0" smtClean="0">
                <a:solidFill>
                  <a:srgbClr val="3399FF"/>
                </a:solidFill>
              </a:rPr>
              <a:t>^</a:t>
            </a:r>
            <a:r>
              <a:rPr lang="en-US" altLang="zh-CN" sz="2400" dirty="0" smtClean="0">
                <a:solidFill>
                  <a:srgbClr val="3399FF"/>
                </a:solidFill>
              </a:rPr>
              <a:t>2</a:t>
            </a:r>
            <a:r>
              <a:rPr lang="nn-NO" altLang="zh-CN" sz="2400" dirty="0" smtClean="0">
                <a:solidFill>
                  <a:srgbClr val="3399FF"/>
                </a:solidFill>
              </a:rPr>
              <a:t>;</a:t>
            </a:r>
          </a:p>
          <a:p>
            <a:pPr indent="0">
              <a:lnSpc>
                <a:spcPct val="110000"/>
              </a:lnSpc>
            </a:pPr>
            <a:r>
              <a:rPr lang="nn-NO" altLang="zh-CN" sz="2400" dirty="0" smtClean="0">
                <a:solidFill>
                  <a:srgbClr val="3399FF"/>
                </a:solidFill>
              </a:rPr>
              <a:t>    print(m);</a:t>
            </a:r>
          </a:p>
          <a:p>
            <a:pPr indent="0">
              <a:lnSpc>
                <a:spcPct val="110000"/>
              </a:lnSpc>
            </a:pPr>
            <a:r>
              <a:rPr lang="nn-NO" altLang="zh-CN" sz="2400" dirty="0">
                <a:solidFill>
                  <a:srgbClr val="3399FF"/>
                </a:solidFill>
              </a:rPr>
              <a:t> </a:t>
            </a:r>
            <a:r>
              <a:rPr lang="nn-NO" altLang="zh-CN" sz="2400" dirty="0" smtClean="0">
                <a:solidFill>
                  <a:srgbClr val="3399FF"/>
                </a:solidFill>
              </a:rPr>
              <a:t>   j &lt;- j +1;</a:t>
            </a:r>
            <a:r>
              <a:rPr lang="nn-NO" altLang="zh-CN" sz="2400" dirty="0">
                <a:solidFill>
                  <a:srgbClr val="3399FF"/>
                </a:solidFill>
              </a:rPr>
              <a:t/>
            </a:r>
            <a:br>
              <a:rPr lang="nn-NO" altLang="zh-CN" sz="2400" dirty="0">
                <a:solidFill>
                  <a:srgbClr val="3399FF"/>
                </a:solidFill>
              </a:rPr>
            </a:br>
            <a:r>
              <a:rPr lang="nn-NO" altLang="zh-CN" sz="2400" dirty="0">
                <a:solidFill>
                  <a:srgbClr val="3399FF"/>
                </a:solidFill>
              </a:rPr>
              <a:t>}</a:t>
            </a:r>
            <a:endParaRPr lang="zh-CN" altLang="en-US" sz="2400" dirty="0">
              <a:solidFill>
                <a:srgbClr val="3399FF"/>
              </a:solidFill>
            </a:endParaRPr>
          </a:p>
          <a:p>
            <a:pPr>
              <a:lnSpc>
                <a:spcPct val="120000"/>
              </a:lnSpc>
            </a:pP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04048" y="1412776"/>
            <a:ext cx="3672408" cy="495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1488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457200" y="333375"/>
            <a:ext cx="8218488" cy="790575"/>
          </a:xfrm>
        </p:spPr>
        <p:txBody>
          <a:bodyPr/>
          <a:lstStyle/>
          <a:p>
            <a:pPr eaLnBrk="1" hangingPunct="1"/>
            <a:r>
              <a:rPr lang="zh-CN" altLang="en-US"/>
              <a:t>参考文献</a:t>
            </a:r>
          </a:p>
        </p:txBody>
      </p:sp>
      <p:sp>
        <p:nvSpPr>
          <p:cNvPr id="89091" name="内容占位符 2"/>
          <p:cNvSpPr>
            <a:spLocks noGrp="1"/>
          </p:cNvSpPr>
          <p:nvPr>
            <p:ph idx="1"/>
          </p:nvPr>
        </p:nvSpPr>
        <p:spPr>
          <a:xfrm>
            <a:off x="457200" y="1341438"/>
            <a:ext cx="8218488" cy="4824412"/>
          </a:xfrm>
        </p:spPr>
        <p:txBody>
          <a:bodyPr/>
          <a:lstStyle/>
          <a:p>
            <a:pPr algn="just" eaLnBrk="1" hangingPunct="1">
              <a:lnSpc>
                <a:spcPct val="110000"/>
              </a:lnSpc>
              <a:spcBef>
                <a:spcPct val="0"/>
              </a:spcBef>
              <a:buClr>
                <a:srgbClr val="FF00FF"/>
              </a:buClr>
              <a:buFont typeface="Wingdings" panose="05000000000000000000" pitchFamily="2" charset="2"/>
              <a:buChar char="q"/>
            </a:pPr>
            <a:r>
              <a:rPr lang="zh-CN" altLang="en-US" sz="1800" dirty="0"/>
              <a:t>参考资料：</a:t>
            </a:r>
            <a:r>
              <a:rPr lang="en-US" altLang="zh-CN" sz="1800" dirty="0"/>
              <a:t> R </a:t>
            </a:r>
            <a:r>
              <a:rPr lang="zh-CN" altLang="en-US" sz="1800" dirty="0" smtClean="0"/>
              <a:t>帮助</a:t>
            </a:r>
            <a:endParaRPr lang="en-US" altLang="zh-CN" sz="1800" dirty="0" smtClean="0"/>
          </a:p>
          <a:p>
            <a:pPr algn="just">
              <a:lnSpc>
                <a:spcPct val="110000"/>
              </a:lnSpc>
              <a:spcBef>
                <a:spcPct val="0"/>
              </a:spcBef>
              <a:buClr>
                <a:srgbClr val="FF00FF"/>
              </a:buClr>
              <a:buFont typeface="Wingdings" panose="05000000000000000000" pitchFamily="2" charset="2"/>
              <a:buChar char="q"/>
            </a:pPr>
            <a:r>
              <a:rPr lang="zh-CN" altLang="en-US" sz="1800" dirty="0" smtClean="0"/>
              <a:t>参考资料：</a:t>
            </a:r>
            <a:r>
              <a:rPr lang="en-US" altLang="zh-CN" sz="1800" dirty="0" smtClean="0"/>
              <a:t> R in Action (</a:t>
            </a:r>
            <a:r>
              <a:rPr lang="en-US" altLang="zh-CN" sz="1800" dirty="0" err="1" smtClean="0"/>
              <a:t>Kabacoff</a:t>
            </a:r>
            <a:r>
              <a:rPr lang="en-US" altLang="zh-CN" sz="1800" dirty="0" smtClean="0"/>
              <a:t>)</a:t>
            </a:r>
            <a:endParaRPr lang="en-US" altLang="zh-CN" sz="1800" dirty="0"/>
          </a:p>
          <a:p>
            <a:pPr algn="just" eaLnBrk="1" hangingPunct="1">
              <a:lnSpc>
                <a:spcPct val="110000"/>
              </a:lnSpc>
              <a:spcBef>
                <a:spcPct val="0"/>
              </a:spcBef>
              <a:buClr>
                <a:srgbClr val="FF00FF"/>
              </a:buClr>
              <a:buFont typeface="Wingdings" panose="05000000000000000000" pitchFamily="2" charset="2"/>
              <a:buChar char="q"/>
            </a:pPr>
            <a:endParaRPr lang="en-US" altLang="zh-CN" sz="1800" dirty="0"/>
          </a:p>
        </p:txBody>
      </p:sp>
    </p:spTree>
    <p:extLst>
      <p:ext uri="{BB962C8B-B14F-4D97-AF65-F5344CB8AC3E}">
        <p14:creationId xmlns:p14="http://schemas.microsoft.com/office/powerpoint/2010/main" val="4210013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46088" y="333375"/>
            <a:ext cx="8229600" cy="1152525"/>
          </a:xfrm>
        </p:spPr>
        <p:txBody>
          <a:bodyPr/>
          <a:lstStyle/>
          <a:p>
            <a:pPr eaLnBrk="1" hangingPunct="1"/>
            <a:r>
              <a:rPr lang="en-US" altLang="zh-CN"/>
              <a:t>Thanks</a:t>
            </a:r>
            <a:r>
              <a:rPr lang="zh-CN" altLang="en-US"/>
              <a:t>！</a:t>
            </a:r>
          </a:p>
        </p:txBody>
      </p:sp>
      <p:pic>
        <p:nvPicPr>
          <p:cNvPr id="90115" name="图片 11" descr="手拿卡片.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rot="120000">
            <a:off x="1770063" y="1606550"/>
            <a:ext cx="665638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5" name="TextBox 25"/>
          <p:cNvSpPr txBox="1">
            <a:spLocks noChangeArrowheads="1"/>
          </p:cNvSpPr>
          <p:nvPr/>
        </p:nvSpPr>
        <p:spPr bwMode="auto">
          <a:xfrm>
            <a:off x="3804804" y="4509120"/>
            <a:ext cx="1512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a:solidFill>
                  <a:schemeClr val="accent6">
                    <a:lumMod val="75000"/>
                  </a:schemeClr>
                </a:solidFill>
                <a:latin typeface="Arial" panose="020B0604020202020204" pitchFamily="34" charset="0"/>
                <a:cs typeface="Arial" panose="020B0604020202020204" pitchFamily="34" charset="0"/>
              </a:rPr>
              <a:t>微信公众号</a:t>
            </a:r>
          </a:p>
        </p:txBody>
      </p:sp>
      <p:pic>
        <p:nvPicPr>
          <p:cNvPr id="6" name="图片 5"/>
          <p:cNvPicPr>
            <a:picLocks noChangeAspect="1"/>
          </p:cNvPicPr>
          <p:nvPr/>
        </p:nvPicPr>
        <p:blipFill>
          <a:blip r:embed="rId4"/>
          <a:stretch>
            <a:fillRect/>
          </a:stretch>
        </p:blipFill>
        <p:spPr>
          <a:xfrm>
            <a:off x="3387501" y="2348880"/>
            <a:ext cx="2271539" cy="2246781"/>
          </a:xfrm>
          <a:prstGeom prst="rect">
            <a:avLst/>
          </a:prstGeom>
        </p:spPr>
      </p:pic>
    </p:spTree>
    <p:extLst>
      <p:ext uri="{BB962C8B-B14F-4D97-AF65-F5344CB8AC3E}">
        <p14:creationId xmlns:p14="http://schemas.microsoft.com/office/powerpoint/2010/main" val="30563875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530542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15616" y="1340768"/>
            <a:ext cx="6445996" cy="923330"/>
          </a:xfrm>
          <a:prstGeom prst="rect">
            <a:avLst/>
          </a:prstGeom>
          <a:noFill/>
        </p:spPr>
        <p:txBody>
          <a:bodyPr wrap="none" lIns="91440" tIns="45720" rIns="91440" bIns="45720">
            <a:spAutoFit/>
          </a:bodyPr>
          <a:lstStyle/>
          <a:p>
            <a:pPr algn="ctr"/>
            <a:r>
              <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请在此放置您的文字</a:t>
            </a:r>
          </a:p>
        </p:txBody>
      </p:sp>
      <p:sp>
        <p:nvSpPr>
          <p:cNvPr id="4" name="TextBox 3"/>
          <p:cNvSpPr txBox="1"/>
          <p:nvPr/>
        </p:nvSpPr>
        <p:spPr>
          <a:xfrm>
            <a:off x="6012160" y="3068960"/>
            <a:ext cx="2520280" cy="369332"/>
          </a:xfrm>
          <a:prstGeom prst="rect">
            <a:avLst/>
          </a:prstGeom>
          <a:noFill/>
        </p:spPr>
        <p:txBody>
          <a:bodyPr wrap="square" rtlCol="0">
            <a:spAutoFit/>
          </a:bodyPr>
          <a:lstStyle/>
          <a:p>
            <a:r>
              <a:rPr lang="zh-CN" altLang="en-US" dirty="0"/>
              <a:t>这</a:t>
            </a:r>
            <a:r>
              <a:rPr lang="zh-CN" altLang="en-US" dirty="0" smtClean="0"/>
              <a:t>个东东不懂</a:t>
            </a:r>
            <a:endParaRPr lang="zh-CN" altLang="en-US" dirty="0"/>
          </a:p>
        </p:txBody>
      </p:sp>
      <p:cxnSp>
        <p:nvCxnSpPr>
          <p:cNvPr id="6" name="直接箭头连接符 5"/>
          <p:cNvCxnSpPr/>
          <p:nvPr/>
        </p:nvCxnSpPr>
        <p:spPr>
          <a:xfrm flipH="1" flipV="1">
            <a:off x="3851920" y="2492896"/>
            <a:ext cx="24482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78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1.5repeat</a:t>
            </a:r>
            <a:r>
              <a:rPr lang="zh-CN" altLang="en-US" dirty="0" smtClean="0"/>
              <a:t>循环</a:t>
            </a:r>
            <a:r>
              <a:rPr lang="zh-CN" altLang="en-US" dirty="0"/>
              <a:t>实例</a:t>
            </a:r>
          </a:p>
        </p:txBody>
      </p:sp>
      <p:sp>
        <p:nvSpPr>
          <p:cNvPr id="3" name="内容占位符 2"/>
          <p:cNvSpPr>
            <a:spLocks noGrp="1"/>
          </p:cNvSpPr>
          <p:nvPr>
            <p:ph idx="1"/>
          </p:nvPr>
        </p:nvSpPr>
        <p:spPr>
          <a:xfrm>
            <a:off x="457200" y="1340769"/>
            <a:ext cx="7859216" cy="5112567"/>
          </a:xfrm>
        </p:spPr>
        <p:txBody>
          <a:bodyPr/>
          <a:lstStyle/>
          <a:p>
            <a:pPr indent="0">
              <a:lnSpc>
                <a:spcPct val="110000"/>
              </a:lnSpc>
            </a:pPr>
            <a:r>
              <a:rPr lang="en-US" altLang="zh-CN" sz="2400" b="1" dirty="0">
                <a:solidFill>
                  <a:srgbClr val="FF0000"/>
                </a:solidFill>
              </a:rPr>
              <a:t>repeat </a:t>
            </a:r>
            <a:r>
              <a:rPr lang="en-US" altLang="zh-CN" sz="2400" b="1" dirty="0" smtClean="0">
                <a:solidFill>
                  <a:srgbClr val="FF0000"/>
                </a:solidFill>
              </a:rPr>
              <a:t>{</a:t>
            </a:r>
            <a:r>
              <a:rPr lang="en-US" altLang="zh-CN" sz="2400" b="1" dirty="0" err="1" smtClean="0">
                <a:solidFill>
                  <a:srgbClr val="FF0000"/>
                </a:solidFill>
              </a:rPr>
              <a:t>expr</a:t>
            </a:r>
            <a:r>
              <a:rPr lang="en-US" altLang="zh-CN" sz="2400" b="1" dirty="0" smtClean="0">
                <a:solidFill>
                  <a:srgbClr val="FF0000"/>
                </a:solidFill>
              </a:rPr>
              <a:t> break} </a:t>
            </a:r>
            <a:endParaRPr lang="en-US" altLang="zh-CN" sz="2400" b="1" dirty="0">
              <a:solidFill>
                <a:srgbClr val="FF0000"/>
              </a:solidFill>
            </a:endParaRPr>
          </a:p>
          <a:p>
            <a:pPr indent="0">
              <a:lnSpc>
                <a:spcPct val="110000"/>
              </a:lnSpc>
            </a:pPr>
            <a:r>
              <a:rPr lang="en-US" altLang="zh-CN" sz="2400" dirty="0" smtClean="0">
                <a:solidFill>
                  <a:schemeClr val="dk1"/>
                </a:solidFill>
              </a:rPr>
              <a:t>repeat</a:t>
            </a:r>
            <a:r>
              <a:rPr lang="zh-CN" altLang="en-US" sz="2400" dirty="0">
                <a:solidFill>
                  <a:schemeClr val="dk1"/>
                </a:solidFill>
              </a:rPr>
              <a:t>是无限循环语句，并且会在达到循环条件后使用</a:t>
            </a:r>
            <a:r>
              <a:rPr lang="en-US" altLang="zh-CN" sz="2400" dirty="0">
                <a:solidFill>
                  <a:schemeClr val="dk1"/>
                </a:solidFill>
              </a:rPr>
              <a:t>break</a:t>
            </a:r>
            <a:r>
              <a:rPr lang="zh-CN" altLang="en-US" sz="2400" dirty="0">
                <a:solidFill>
                  <a:schemeClr val="dk1"/>
                </a:solidFill>
              </a:rPr>
              <a:t>语句直接跳出循环</a:t>
            </a:r>
            <a:endParaRPr lang="zh-CN" altLang="en-US" sz="2400" dirty="0"/>
          </a:p>
          <a:p>
            <a:pPr indent="0">
              <a:lnSpc>
                <a:spcPct val="110000"/>
              </a:lnSpc>
            </a:pPr>
            <a:r>
              <a:rPr lang="nn-NO" altLang="zh-CN" sz="2400" dirty="0"/>
              <a:t> </a:t>
            </a:r>
            <a:r>
              <a:rPr lang="nn-NO" altLang="zh-CN" sz="2400" dirty="0" smtClean="0"/>
              <a:t>j &lt;- 1</a:t>
            </a:r>
          </a:p>
          <a:p>
            <a:pPr indent="0">
              <a:lnSpc>
                <a:spcPct val="110000"/>
              </a:lnSpc>
            </a:pPr>
            <a:r>
              <a:rPr lang="en-US" altLang="zh-CN" sz="2400" dirty="0">
                <a:solidFill>
                  <a:srgbClr val="FF0000"/>
                </a:solidFill>
              </a:rPr>
              <a:t>repeat</a:t>
            </a:r>
            <a:r>
              <a:rPr lang="en-US" altLang="zh-CN" sz="2400" dirty="0"/>
              <a:t> { </a:t>
            </a:r>
          </a:p>
          <a:p>
            <a:pPr indent="0">
              <a:lnSpc>
                <a:spcPct val="110000"/>
              </a:lnSpc>
            </a:pPr>
            <a:r>
              <a:rPr lang="en-US" altLang="zh-CN" sz="2400" dirty="0">
                <a:solidFill>
                  <a:srgbClr val="3399FF"/>
                </a:solidFill>
              </a:rPr>
              <a:t>	m</a:t>
            </a:r>
            <a:r>
              <a:rPr lang="en-US" altLang="zh-CN" sz="2400" dirty="0" smtClean="0">
                <a:solidFill>
                  <a:srgbClr val="3399FF"/>
                </a:solidFill>
              </a:rPr>
              <a:t> </a:t>
            </a:r>
            <a:r>
              <a:rPr lang="en-US" altLang="zh-CN" sz="2400" dirty="0">
                <a:solidFill>
                  <a:srgbClr val="3399FF"/>
                </a:solidFill>
              </a:rPr>
              <a:t>&lt;- </a:t>
            </a:r>
            <a:r>
              <a:rPr lang="en-US" altLang="zh-CN" sz="2400" dirty="0" smtClean="0">
                <a:solidFill>
                  <a:srgbClr val="3399FF"/>
                </a:solidFill>
              </a:rPr>
              <a:t>j^2; </a:t>
            </a:r>
            <a:endParaRPr lang="en-US" altLang="zh-CN" sz="2400" dirty="0">
              <a:solidFill>
                <a:srgbClr val="3399FF"/>
              </a:solidFill>
            </a:endParaRPr>
          </a:p>
          <a:p>
            <a:pPr indent="0">
              <a:lnSpc>
                <a:spcPct val="110000"/>
              </a:lnSpc>
            </a:pPr>
            <a:r>
              <a:rPr lang="en-US" altLang="zh-CN" sz="2400" dirty="0">
                <a:solidFill>
                  <a:srgbClr val="3399FF"/>
                </a:solidFill>
              </a:rPr>
              <a:t>	</a:t>
            </a:r>
            <a:r>
              <a:rPr lang="en-US" altLang="zh-CN" sz="2400" dirty="0" smtClean="0">
                <a:solidFill>
                  <a:srgbClr val="3399FF"/>
                </a:solidFill>
              </a:rPr>
              <a:t>print(m); </a:t>
            </a:r>
          </a:p>
          <a:p>
            <a:pPr indent="0">
              <a:lnSpc>
                <a:spcPct val="110000"/>
              </a:lnSpc>
            </a:pPr>
            <a:r>
              <a:rPr lang="en-US" altLang="zh-CN" sz="2400" dirty="0" smtClean="0">
                <a:solidFill>
                  <a:srgbClr val="3399FF"/>
                </a:solidFill>
              </a:rPr>
              <a:t>	j &lt;- j+1;</a:t>
            </a:r>
            <a:endParaRPr lang="en-US" altLang="zh-CN" sz="2400" dirty="0">
              <a:solidFill>
                <a:srgbClr val="3399FF"/>
              </a:solidFill>
            </a:endParaRPr>
          </a:p>
          <a:p>
            <a:pPr indent="0">
              <a:lnSpc>
                <a:spcPct val="110000"/>
              </a:lnSpc>
            </a:pPr>
            <a:r>
              <a:rPr lang="en-US" altLang="zh-CN" sz="2400" dirty="0"/>
              <a:t>	</a:t>
            </a:r>
            <a:r>
              <a:rPr lang="en-US" altLang="zh-CN" sz="2400" dirty="0">
                <a:solidFill>
                  <a:srgbClr val="016539"/>
                </a:solidFill>
              </a:rPr>
              <a:t>if </a:t>
            </a:r>
            <a:r>
              <a:rPr lang="en-US" altLang="zh-CN" sz="2400" dirty="0" smtClean="0">
                <a:solidFill>
                  <a:srgbClr val="016539"/>
                </a:solidFill>
              </a:rPr>
              <a:t>(</a:t>
            </a:r>
            <a:r>
              <a:rPr lang="en-US" altLang="zh-CN" sz="2400" dirty="0">
                <a:solidFill>
                  <a:srgbClr val="016539"/>
                </a:solidFill>
              </a:rPr>
              <a:t>j</a:t>
            </a:r>
            <a:r>
              <a:rPr lang="en-US" altLang="zh-CN" sz="2400" dirty="0" smtClean="0">
                <a:solidFill>
                  <a:srgbClr val="016539"/>
                </a:solidFill>
              </a:rPr>
              <a:t> </a:t>
            </a:r>
            <a:r>
              <a:rPr lang="en-US" altLang="zh-CN" sz="2400" dirty="0">
                <a:solidFill>
                  <a:srgbClr val="016539"/>
                </a:solidFill>
              </a:rPr>
              <a:t>&gt; </a:t>
            </a:r>
            <a:r>
              <a:rPr lang="en-US" altLang="zh-CN" sz="2400" dirty="0" smtClean="0">
                <a:solidFill>
                  <a:srgbClr val="016539"/>
                </a:solidFill>
              </a:rPr>
              <a:t>10) break</a:t>
            </a:r>
            <a:r>
              <a:rPr lang="en-US" altLang="zh-CN" sz="2400" dirty="0">
                <a:solidFill>
                  <a:srgbClr val="016539"/>
                </a:solidFill>
              </a:rPr>
              <a:t>; </a:t>
            </a:r>
          </a:p>
          <a:p>
            <a:pPr indent="0">
              <a:lnSpc>
                <a:spcPct val="110000"/>
              </a:lnSpc>
            </a:pPr>
            <a:r>
              <a:rPr lang="en-US" altLang="zh-CN" sz="2400" dirty="0"/>
              <a:t>}</a:t>
            </a:r>
            <a:endParaRPr lang="en-US" altLang="zh-CN" sz="2600" b="1" dirty="0"/>
          </a:p>
          <a:p>
            <a:pPr indent="0">
              <a:lnSpc>
                <a:spcPct val="120000"/>
              </a:lnSpc>
            </a:pPr>
            <a:r>
              <a:rPr lang="zh-CN" altLang="en-US" sz="2600" b="1" dirty="0">
                <a:solidFill>
                  <a:srgbClr val="FF3300"/>
                </a:solidFill>
              </a:rPr>
              <a:t>  </a:t>
            </a:r>
            <a:endParaRPr lang="zh-CN" altLang="en-US" sz="2600" dirty="0"/>
          </a:p>
          <a:p>
            <a:pPr indent="0">
              <a:lnSpc>
                <a:spcPct val="120000"/>
              </a:lnSpc>
            </a:pPr>
            <a:r>
              <a:rPr lang="zh-CN" altLang="en-US" sz="2600" dirty="0"/>
              <a:t>   </a:t>
            </a:r>
            <a:endParaRPr lang="en-US" altLang="zh-CN" dirty="0"/>
          </a:p>
        </p:txBody>
      </p:sp>
    </p:spTree>
    <p:extLst>
      <p:ext uri="{BB962C8B-B14F-4D97-AF65-F5344CB8AC3E}">
        <p14:creationId xmlns:p14="http://schemas.microsoft.com/office/powerpoint/2010/main" val="390617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2.1R</a:t>
            </a:r>
            <a:r>
              <a:rPr lang="zh-CN" altLang="en-US" dirty="0" smtClean="0"/>
              <a:t>条件执行</a:t>
            </a:r>
            <a:endParaRPr lang="zh-CN" altLang="en-US" dirty="0"/>
          </a:p>
        </p:txBody>
      </p:sp>
      <p:sp>
        <p:nvSpPr>
          <p:cNvPr id="3" name="内容占位符 2"/>
          <p:cNvSpPr>
            <a:spLocks noGrp="1"/>
          </p:cNvSpPr>
          <p:nvPr>
            <p:ph idx="1"/>
          </p:nvPr>
        </p:nvSpPr>
        <p:spPr>
          <a:xfrm>
            <a:off x="457200" y="1340769"/>
            <a:ext cx="4042792" cy="4968551"/>
          </a:xfrm>
        </p:spPr>
        <p:txBody>
          <a:bodyPr/>
          <a:lstStyle/>
          <a:p>
            <a:pPr>
              <a:lnSpc>
                <a:spcPct val="150000"/>
              </a:lnSpc>
            </a:pPr>
            <a:r>
              <a:rPr lang="zh-CN" altLang="en-US" sz="2400" dirty="0"/>
              <a:t>条件语句</a:t>
            </a:r>
            <a:r>
              <a:rPr lang="zh-CN" altLang="en-US" sz="2400" dirty="0" smtClean="0"/>
              <a:t>结构是，</a:t>
            </a:r>
            <a:r>
              <a:rPr lang="zh-CN" altLang="en-US" sz="2400" dirty="0"/>
              <a:t>如果条件被确定为真则执行</a:t>
            </a:r>
            <a:r>
              <a:rPr lang="zh-CN" altLang="en-US" sz="2400" dirty="0" smtClean="0"/>
              <a:t>，当</a:t>
            </a:r>
            <a:r>
              <a:rPr lang="zh-CN" altLang="en-US" sz="2400" dirty="0"/>
              <a:t>条件被确定为 </a:t>
            </a:r>
            <a:r>
              <a:rPr lang="en-US" altLang="zh-CN" sz="2400" dirty="0"/>
              <a:t>false </a:t>
            </a:r>
            <a:r>
              <a:rPr lang="zh-CN" altLang="en-US" sz="2400" dirty="0"/>
              <a:t>则执行其它语句。</a:t>
            </a:r>
          </a:p>
          <a:p>
            <a:pPr>
              <a:lnSpc>
                <a:spcPct val="150000"/>
              </a:lnSpc>
            </a:pPr>
            <a:r>
              <a:rPr lang="zh-CN" altLang="en-US" sz="2400" dirty="0"/>
              <a:t>左边</a:t>
            </a:r>
            <a:r>
              <a:rPr lang="zh-CN" altLang="en-US" sz="2400" dirty="0" smtClean="0"/>
              <a:t>是</a:t>
            </a:r>
            <a:r>
              <a:rPr lang="zh-CN" altLang="en-US" sz="2400" dirty="0"/>
              <a:t>在大多数编程语言中</a:t>
            </a:r>
            <a:r>
              <a:rPr lang="zh-CN" altLang="en-US" sz="2400" dirty="0" smtClean="0"/>
              <a:t>的条件执行的</a:t>
            </a:r>
            <a:r>
              <a:rPr lang="zh-CN" altLang="en-US" sz="2400" dirty="0" smtClean="0">
                <a:solidFill>
                  <a:srgbClr val="3399FF"/>
                </a:solidFill>
              </a:rPr>
              <a:t>一般</a:t>
            </a:r>
            <a:r>
              <a:rPr lang="zh-CN" altLang="en-US" sz="2400" dirty="0">
                <a:solidFill>
                  <a:srgbClr val="3399FF"/>
                </a:solidFill>
              </a:rPr>
              <a:t>形式：</a:t>
            </a:r>
            <a:endParaRPr lang="en-US" altLang="zh-CN" sz="2400" dirty="0" smtClean="0">
              <a:solidFill>
                <a:srgbClr val="3399FF"/>
              </a:solidFill>
            </a:endParaRPr>
          </a:p>
        </p:txBody>
      </p:sp>
      <p:pic>
        <p:nvPicPr>
          <p:cNvPr id="2" name="Picture 2" descr="if_else_statemen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16016" y="1484784"/>
            <a:ext cx="3744416" cy="478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8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Andy TT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TM02892315[[fn=丝状]]</Template>
  <TotalTime>26837</TotalTime>
  <Words>7123</Words>
  <Application>Microsoft Office PowerPoint</Application>
  <PresentationFormat>全屏显示(4:3)</PresentationFormat>
  <Paragraphs>841</Paragraphs>
  <Slides>72</Slides>
  <Notes>3</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Andy TTT</vt:lpstr>
      <vt:lpstr>PowerPoint 演示文稿</vt:lpstr>
      <vt:lpstr>法律申明</vt:lpstr>
      <vt:lpstr>关注我们</vt:lpstr>
      <vt:lpstr>1.1R循环概述</vt:lpstr>
      <vt:lpstr>1.2R循环语句</vt:lpstr>
      <vt:lpstr>1.3for循环实例</vt:lpstr>
      <vt:lpstr>1.4while循环实例</vt:lpstr>
      <vt:lpstr>1.5repeat循环实例</vt:lpstr>
      <vt:lpstr>2.1R条件执行</vt:lpstr>
      <vt:lpstr>2.2R条件语句</vt:lpstr>
      <vt:lpstr>2.3 if 语句</vt:lpstr>
      <vt:lpstr>2.4 if…else 语句</vt:lpstr>
      <vt:lpstr>2.5 ifelse 语句</vt:lpstr>
      <vt:lpstr>2.6 switch 语句</vt:lpstr>
      <vt:lpstr>2.7 switch 例子2 </vt:lpstr>
      <vt:lpstr>3.1用户自编函数</vt:lpstr>
      <vt:lpstr>3.2自编函数案例2</vt:lpstr>
      <vt:lpstr>3.3自编函数案例3</vt:lpstr>
      <vt:lpstr>4.1R脚本</vt:lpstr>
      <vt:lpstr>4.2脚本案例1</vt:lpstr>
      <vt:lpstr>4.3脚本案例2</vt:lpstr>
      <vt:lpstr>5.1描述性统计分析</vt:lpstr>
      <vt:lpstr>5.2 summary()函数</vt:lpstr>
      <vt:lpstr>5.3 describe()函数</vt:lpstr>
      <vt:lpstr>5.4 stat.desc()函数</vt:lpstr>
      <vt:lpstr>5.5 describe()函数</vt:lpstr>
      <vt:lpstr>6.1频数表和列联表</vt:lpstr>
      <vt:lpstr>6.2table制作频数表和列联表</vt:lpstr>
      <vt:lpstr>6.3其它常用的办法</vt:lpstr>
      <vt:lpstr>6.4方程演示</vt:lpstr>
      <vt:lpstr>6.5多维列联表</vt:lpstr>
      <vt:lpstr>7.1R独立性检验</vt:lpstr>
      <vt:lpstr>7.2卡方独立性检验</vt:lpstr>
      <vt:lpstr>7.3Fisher精确性检验</vt:lpstr>
      <vt:lpstr>7.4Cochran-Mantel-Haenszel 检验</vt:lpstr>
      <vt:lpstr>8.1相关性</vt:lpstr>
      <vt:lpstr>8.2数据说明</vt:lpstr>
      <vt:lpstr>8.3相关系数的计算</vt:lpstr>
      <vt:lpstr>8.4有缺失值下的相关系数</vt:lpstr>
      <vt:lpstr>8.5相关性的显著性检验</vt:lpstr>
      <vt:lpstr>9.1t检验</vt:lpstr>
      <vt:lpstr>9.2检验的统计学描述</vt:lpstr>
      <vt:lpstr>9.3单一样本t检验</vt:lpstr>
      <vt:lpstr>9.4配对样本t检验</vt:lpstr>
      <vt:lpstr>9.5独立样本t检验</vt:lpstr>
      <vt:lpstr>10.1 饼图</vt:lpstr>
      <vt:lpstr>饼图和别的图的比较</vt:lpstr>
      <vt:lpstr>10.2饼图示例</vt:lpstr>
      <vt:lpstr>10.3饼图示例续</vt:lpstr>
      <vt:lpstr>10.4扇形图</vt:lpstr>
      <vt:lpstr>10.5饼图练习</vt:lpstr>
      <vt:lpstr>11.1 箱线图</vt:lpstr>
      <vt:lpstr>11.2 怎么看箱线图</vt:lpstr>
      <vt:lpstr>11.3箱线图示例</vt:lpstr>
      <vt:lpstr>11.4箱线图示例-续</vt:lpstr>
      <vt:lpstr>12.1 散点图</vt:lpstr>
      <vt:lpstr>12.2散点图参数示例</vt:lpstr>
      <vt:lpstr>12.3散点图矩阵</vt:lpstr>
      <vt:lpstr>12.4scatterplotmatrix()</vt:lpstr>
      <vt:lpstr>12.5三维散点图</vt:lpstr>
      <vt:lpstr>13.1 折线图</vt:lpstr>
      <vt:lpstr>13.2type参数说明</vt:lpstr>
      <vt:lpstr>13.3 lty参数说明</vt:lpstr>
      <vt:lpstr>13.4折线图实例</vt:lpstr>
      <vt:lpstr>14.1 直方图</vt:lpstr>
      <vt:lpstr>14.2直方图示例</vt:lpstr>
      <vt:lpstr>15.1相关图</vt:lpstr>
      <vt:lpstr>15.2相关图示例</vt:lpstr>
      <vt:lpstr>15.3corrgram()函数</vt:lpstr>
      <vt:lpstr>参考文献</vt:lpstr>
      <vt:lpstr>Thanks！</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Rzhongji</dc:title>
  <dc:creator>kevin</dc:creator>
  <cp:keywords>shujurenwang</cp:keywords>
  <cp:lastModifiedBy>WZY</cp:lastModifiedBy>
  <cp:revision>895</cp:revision>
  <dcterms:created xsi:type="dcterms:W3CDTF">2011-09-05T07:05:31Z</dcterms:created>
  <dcterms:modified xsi:type="dcterms:W3CDTF">2019-01-08T10:07:21Z</dcterms:modified>
</cp:coreProperties>
</file>