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6" r:id="rId3"/>
    <p:sldId id="273" r:id="rId4"/>
    <p:sldId id="256" r:id="rId5"/>
    <p:sldId id="257" r:id="rId6"/>
    <p:sldId id="269" r:id="rId7"/>
    <p:sldId id="258" r:id="rId8"/>
    <p:sldId id="260" r:id="rId9"/>
    <p:sldId id="261" r:id="rId10"/>
    <p:sldId id="270" r:id="rId11"/>
    <p:sldId id="259" r:id="rId12"/>
    <p:sldId id="263" r:id="rId13"/>
    <p:sldId id="264" r:id="rId14"/>
    <p:sldId id="268" r:id="rId15"/>
    <p:sldId id="267" r:id="rId16"/>
    <p:sldId id="275"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68FA00-0C45-466E-A753-88C9CE0082AF}">
          <p14:sldIdLst>
            <p14:sldId id="272"/>
            <p14:sldId id="266"/>
            <p14:sldId id="273"/>
            <p14:sldId id="256"/>
            <p14:sldId id="257"/>
            <p14:sldId id="269"/>
            <p14:sldId id="258"/>
            <p14:sldId id="260"/>
            <p14:sldId id="261"/>
            <p14:sldId id="270"/>
            <p14:sldId id="259"/>
            <p14:sldId id="263"/>
            <p14:sldId id="264"/>
            <p14:sldId id="268"/>
            <p14:sldId id="267"/>
            <p14:sldId id="275"/>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C6C71-91E5-BE45-8683-F6505D054D5F}" v="437" dt="2019-10-19T10:59:44.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nder Kushwaha" userId="d42aa027cfb1a43a" providerId="LiveId" clId="{098C6C71-91E5-BE45-8683-F6505D054D5F}"/>
    <pc:docChg chg="undo custSel modSld">
      <pc:chgData name="Yogender Kushwaha" userId="d42aa027cfb1a43a" providerId="LiveId" clId="{098C6C71-91E5-BE45-8683-F6505D054D5F}" dt="2019-10-19T10:59:44.200" v="436" actId="1076"/>
      <pc:docMkLst>
        <pc:docMk/>
      </pc:docMkLst>
      <pc:sldChg chg="modSp">
        <pc:chgData name="Yogender Kushwaha" userId="d42aa027cfb1a43a" providerId="LiveId" clId="{098C6C71-91E5-BE45-8683-F6505D054D5F}" dt="2019-10-19T10:59:44.200" v="436" actId="1076"/>
        <pc:sldMkLst>
          <pc:docMk/>
          <pc:sldMk cId="2468459063" sldId="267"/>
        </pc:sldMkLst>
        <pc:spChg chg="mod">
          <ac:chgData name="Yogender Kushwaha" userId="d42aa027cfb1a43a" providerId="LiveId" clId="{098C6C71-91E5-BE45-8683-F6505D054D5F}" dt="2019-10-19T10:52:23.393" v="60" actId="13904"/>
          <ac:spMkLst>
            <pc:docMk/>
            <pc:sldMk cId="2468459063" sldId="267"/>
            <ac:spMk id="2" creationId="{00000000-0000-0000-0000-000000000000}"/>
          </ac:spMkLst>
        </pc:spChg>
        <pc:spChg chg="mod">
          <ac:chgData name="Yogender Kushwaha" userId="d42aa027cfb1a43a" providerId="LiveId" clId="{098C6C71-91E5-BE45-8683-F6505D054D5F}" dt="2019-10-19T10:59:44.200" v="436" actId="1076"/>
          <ac:spMkLst>
            <pc:docMk/>
            <pc:sldMk cId="2468459063" sldId="267"/>
            <ac:spMk id="4" creationId="{00000000-0000-0000-0000-000000000000}"/>
          </ac:spMkLst>
        </pc:spChg>
      </pc:sldChg>
      <pc:sldChg chg="modSp">
        <pc:chgData name="Yogender Kushwaha" userId="d42aa027cfb1a43a" providerId="LiveId" clId="{098C6C71-91E5-BE45-8683-F6505D054D5F}" dt="2019-10-19T10:47:13.606" v="1" actId="1076"/>
        <pc:sldMkLst>
          <pc:docMk/>
          <pc:sldMk cId="2244616986" sldId="272"/>
        </pc:sldMkLst>
        <pc:spChg chg="mod">
          <ac:chgData name="Yogender Kushwaha" userId="d42aa027cfb1a43a" providerId="LiveId" clId="{098C6C71-91E5-BE45-8683-F6505D054D5F}" dt="2019-10-19T10:47:13.606" v="1" actId="1076"/>
          <ac:spMkLst>
            <pc:docMk/>
            <pc:sldMk cId="2244616986" sldId="272"/>
            <ac:spMk id="7"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yogender\Downloads\capstone%20project%20EXCEL\project%20on%20play%20stor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ogender\Downloads\capstone%20project%20EXCEL\project%20on%20play%20sto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ogender\Downloads\capstone%20project%20EXCEL\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[project.xlsx]paid vs free!PivotTable2</c:name>
    <c:fmtId val="8"/>
  </c:pivotSource>
  <c:chart>
    <c:title>
      <c:tx>
        <c:rich>
          <a:bodyPr rot="0" spcFirstLastPara="1" vertOverflow="ellipsis" vert="horz" wrap="square" anchor="ctr" anchorCtr="1"/>
          <a:lstStyle/>
          <a:p>
            <a:pPr>
              <a:defRPr sz="1800" b="1" i="0" u="none" strike="noStrike" kern="1200" spc="100" baseline="0">
                <a:solidFill>
                  <a:schemeClr val="accent1">
                    <a:lumMod val="50000"/>
                  </a:schemeClr>
                </a:solidFill>
                <a:effectLst/>
                <a:latin typeface="+mn-lt"/>
                <a:ea typeface="+mn-ea"/>
                <a:cs typeface="+mn-cs"/>
              </a:defRPr>
            </a:pPr>
            <a:r>
              <a:rPr lang="en-US" sz="1800">
                <a:solidFill>
                  <a:schemeClr val="accent1">
                    <a:lumMod val="50000"/>
                  </a:schemeClr>
                </a:solidFill>
                <a:effectLst/>
              </a:rPr>
              <a:t>PAID APPS vs FREE APPS</a:t>
            </a:r>
          </a:p>
        </c:rich>
      </c:tx>
      <c:layout>
        <c:manualLayout>
          <c:xMode val="edge"/>
          <c:yMode val="edge"/>
          <c:x val="0.47366945916832165"/>
          <c:y val="4.6123865420767976E-2"/>
        </c:manualLayout>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accent1">
                  <a:lumMod val="50000"/>
                </a:schemeClr>
              </a:solidFill>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'paid vs free'!$B$3</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56F-4234-8126-3CBB3FC46321}"/>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56F-4234-8126-3CBB3FC46321}"/>
              </c:ext>
            </c:extLst>
          </c:dPt>
          <c:dLbls>
            <c:dLbl>
              <c:idx val="0"/>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56F-4234-8126-3CBB3FC46321}"/>
                </c:ext>
              </c:extLst>
            </c:dLbl>
            <c:dLbl>
              <c:idx val="1"/>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56F-4234-8126-3CBB3FC4632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'paid vs free'!$A$4:$A$6</c:f>
              <c:strCache>
                <c:ptCount val="2"/>
                <c:pt idx="0">
                  <c:v>Free</c:v>
                </c:pt>
                <c:pt idx="1">
                  <c:v>Paid</c:v>
                </c:pt>
              </c:strCache>
            </c:strRef>
          </c:cat>
          <c:val>
            <c:numRef>
              <c:f>'paid vs free'!$B$4:$B$6</c:f>
              <c:numCache>
                <c:formatCode>General</c:formatCode>
                <c:ptCount val="2"/>
                <c:pt idx="0">
                  <c:v>9591</c:v>
                </c:pt>
                <c:pt idx="1">
                  <c:v>765</c:v>
                </c:pt>
              </c:numCache>
            </c:numRef>
          </c:val>
          <c:extLst>
            <c:ext xmlns:c16="http://schemas.microsoft.com/office/drawing/2014/chart" uri="{C3380CC4-5D6E-409C-BE32-E72D297353CC}">
              <c16:uniqueId val="{00000000-414F-2447-87FC-43955701DC1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050897618982692"/>
          <c:y val="0.60196690665221597"/>
          <c:w val="0.15972381313332742"/>
          <c:h val="0.3298265433001406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1">
                  <a:lumMod val="75000"/>
                </a:schemeClr>
              </a:solidFill>
              <a:latin typeface="+mn-lt"/>
              <a:ea typeface="+mn-ea"/>
              <a:cs typeface="+mn-cs"/>
            </a:defRPr>
          </a:pPr>
          <a:endParaRPr lang="en-US"/>
        </a:p>
      </c:txPr>
    </c:legend>
    <c:plotVisOnly val="1"/>
    <c:dispBlanksAs val="gap"/>
    <c:showDLblsOverMax val="0"/>
  </c:chart>
  <c:spPr>
    <a:noFill/>
    <a:ln w="28575">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[project.xlsx]Total reviews!PivotTable1</c:name>
    <c:fmtId val="5"/>
  </c:pivotSource>
  <c:chart>
    <c:title>
      <c:tx>
        <c:rich>
          <a:bodyPr rot="0" spcFirstLastPara="1" vertOverflow="ellipsis" vert="horz" wrap="square" anchor="ctr" anchorCtr="1"/>
          <a:lstStyle/>
          <a:p>
            <a:pPr>
              <a:defRPr sz="1600" b="1" i="0" u="none" strike="noStrike" kern="1200" cap="all" spc="120" normalizeH="0" baseline="0">
                <a:solidFill>
                  <a:sysClr val="windowText" lastClr="000000"/>
                </a:solidFill>
                <a:latin typeface="+mn-lt"/>
                <a:ea typeface="+mn-ea"/>
                <a:cs typeface="+mn-cs"/>
              </a:defRPr>
            </a:pPr>
            <a:r>
              <a:rPr lang="en-US">
                <a:solidFill>
                  <a:sysClr val="windowText" lastClr="000000"/>
                </a:solidFill>
              </a:rPr>
              <a:t>Total Reviews</a:t>
            </a:r>
            <a:r>
              <a:rPr lang="en-US" baseline="0">
                <a:solidFill>
                  <a:sysClr val="windowText" lastClr="000000"/>
                </a:solidFill>
              </a:rPr>
              <a:t> from the users</a:t>
            </a:r>
            <a:endParaRPr lang="en-US">
              <a:solidFill>
                <a:sysClr val="windowText" lastClr="000000"/>
              </a:solidFill>
            </a:endParaRPr>
          </a:p>
        </c:rich>
      </c:tx>
      <c:layout>
        <c:manualLayout>
          <c:xMode val="edge"/>
          <c:yMode val="edge"/>
          <c:x val="0.51888022758390917"/>
          <c:y val="3.0003917929683474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numFmt formatCode="[&gt;=1000000]#,###,,&quot;M&quot;;General" sourceLinked="0"/>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gt;=1000000]#,###,,&quot;M&quot;;General" sourceLinked="0"/>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gt;=1000000]#,###,,&quot;M&quot;;General" sourceLinked="0"/>
          <c:spPr>
            <a:noFill/>
            <a:ln>
              <a:noFill/>
            </a:ln>
            <a:effectLst/>
          </c:spPr>
          <c:txPr>
            <a:bodyPr rot="-5400000" spcFirstLastPara="1" vertOverflow="clip" horzOverflow="clip"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reviews'!$B$3</c:f>
              <c:strCache>
                <c:ptCount val="1"/>
                <c:pt idx="0">
                  <c:v>Total</c:v>
                </c:pt>
              </c:strCache>
            </c:strRef>
          </c:tx>
          <c:spPr>
            <a:solidFill>
              <a:schemeClr val="accent1"/>
            </a:solidFill>
            <a:ln>
              <a:noFill/>
            </a:ln>
            <a:effectLst/>
          </c:spPr>
          <c:invertIfNegative val="0"/>
          <c:dLbls>
            <c:numFmt formatCode="[&gt;=1000000]#,###,,&quot;M&quot;;General" sourceLinked="0"/>
            <c:spPr>
              <a:noFill/>
              <a:ln>
                <a:noFill/>
              </a:ln>
              <a:effectLst/>
            </c:spPr>
            <c:txPr>
              <a:bodyPr rot="-5400000" spcFirstLastPara="1" vertOverflow="clip" horzOverflow="clip" vert="horz" wrap="square" lIns="38100" tIns="19050" rIns="38100" bIns="19050" anchor="ctr" anchorCtr="1">
                <a:spAutoFit/>
              </a:bodyPr>
              <a:lstStyle/>
              <a:p>
                <a:pPr>
                  <a:defRPr sz="11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'Total reviews'!$A$4:$A$37</c:f>
              <c:strCache>
                <c:ptCount val="33"/>
                <c:pt idx="0">
                  <c:v>ART_AND_DESIGN</c:v>
                </c:pt>
                <c:pt idx="1">
                  <c:v>AUTO_AND_VEHICLES</c:v>
                </c:pt>
                <c:pt idx="2">
                  <c:v>BEAUTY</c:v>
                </c:pt>
                <c:pt idx="3">
                  <c:v>BOOKS_AND_REFERENCE</c:v>
                </c:pt>
                <c:pt idx="4">
                  <c:v>BUSINESS</c:v>
                </c:pt>
                <c:pt idx="5">
                  <c:v>COMICS</c:v>
                </c:pt>
                <c:pt idx="6">
                  <c:v>COMMUNICATION</c:v>
                </c:pt>
                <c:pt idx="7">
                  <c:v>DATING</c:v>
                </c:pt>
                <c:pt idx="8">
                  <c:v>EDUCATION</c:v>
                </c:pt>
                <c:pt idx="9">
                  <c:v>ENTERTAINMENT</c:v>
                </c:pt>
                <c:pt idx="10">
                  <c:v>EVENTS</c:v>
                </c:pt>
                <c:pt idx="11">
                  <c:v>FAMILY</c:v>
                </c:pt>
                <c:pt idx="12">
                  <c:v>FINANCE</c:v>
                </c:pt>
                <c:pt idx="13">
                  <c:v>FOOD_AND_DRINK</c:v>
                </c:pt>
                <c:pt idx="14">
                  <c:v>GAME</c:v>
                </c:pt>
                <c:pt idx="15">
                  <c:v>HEALTH_AND_FITNESS</c:v>
                </c:pt>
                <c:pt idx="16">
                  <c:v>HOUSE_AND_HOME</c:v>
                </c:pt>
                <c:pt idx="17">
                  <c:v>LIBRARIES_AND_DEMO</c:v>
                </c:pt>
                <c:pt idx="18">
                  <c:v>LIFESTYLE</c:v>
                </c:pt>
                <c:pt idx="19">
                  <c:v>MAPS_AND_NAVIGATION</c:v>
                </c:pt>
                <c:pt idx="20">
                  <c:v>MEDICAL</c:v>
                </c:pt>
                <c:pt idx="21">
                  <c:v>NEWS_AND_MAGAZINES</c:v>
                </c:pt>
                <c:pt idx="22">
                  <c:v>PARENTING</c:v>
                </c:pt>
                <c:pt idx="23">
                  <c:v>PERSONALIZATION</c:v>
                </c:pt>
                <c:pt idx="24">
                  <c:v>PHOTOGRAPHY</c:v>
                </c:pt>
                <c:pt idx="25">
                  <c:v>PRODUCTIVITY</c:v>
                </c:pt>
                <c:pt idx="26">
                  <c:v>SHOPPING</c:v>
                </c:pt>
                <c:pt idx="27">
                  <c:v>SOCIAL</c:v>
                </c:pt>
                <c:pt idx="28">
                  <c:v>SPORTS</c:v>
                </c:pt>
                <c:pt idx="29">
                  <c:v>TOOLS</c:v>
                </c:pt>
                <c:pt idx="30">
                  <c:v>TRAVEL_AND_LOCAL</c:v>
                </c:pt>
                <c:pt idx="31">
                  <c:v>VIDEO_PLAYERS</c:v>
                </c:pt>
                <c:pt idx="32">
                  <c:v>WEATHER</c:v>
                </c:pt>
              </c:strCache>
            </c:strRef>
          </c:cat>
          <c:val>
            <c:numRef>
              <c:f>'Total reviews'!$B$4:$B$37</c:f>
              <c:numCache>
                <c:formatCode>General</c:formatCode>
                <c:ptCount val="33"/>
                <c:pt idx="0">
                  <c:v>1714440</c:v>
                </c:pt>
                <c:pt idx="1">
                  <c:v>1163666</c:v>
                </c:pt>
                <c:pt idx="2">
                  <c:v>396240</c:v>
                </c:pt>
                <c:pt idx="3">
                  <c:v>21873227</c:v>
                </c:pt>
                <c:pt idx="4">
                  <c:v>12358171</c:v>
                </c:pt>
                <c:pt idx="5">
                  <c:v>3383276</c:v>
                </c:pt>
                <c:pt idx="6">
                  <c:v>601273552</c:v>
                </c:pt>
                <c:pt idx="7">
                  <c:v>5545397</c:v>
                </c:pt>
                <c:pt idx="8">
                  <c:v>23165500</c:v>
                </c:pt>
                <c:pt idx="9">
                  <c:v>47570716</c:v>
                </c:pt>
                <c:pt idx="10">
                  <c:v>161018</c:v>
                </c:pt>
                <c:pt idx="11">
                  <c:v>396771969</c:v>
                </c:pt>
                <c:pt idx="12">
                  <c:v>16999891</c:v>
                </c:pt>
                <c:pt idx="13">
                  <c:v>7671576</c:v>
                </c:pt>
                <c:pt idx="14">
                  <c:v>1415536650</c:v>
                </c:pt>
                <c:pt idx="15">
                  <c:v>30845186</c:v>
                </c:pt>
                <c:pt idx="16">
                  <c:v>2794772</c:v>
                </c:pt>
                <c:pt idx="17">
                  <c:v>1037118</c:v>
                </c:pt>
                <c:pt idx="18">
                  <c:v>12820575</c:v>
                </c:pt>
                <c:pt idx="19">
                  <c:v>30659254</c:v>
                </c:pt>
                <c:pt idx="20">
                  <c:v>1396757</c:v>
                </c:pt>
                <c:pt idx="21">
                  <c:v>38245873</c:v>
                </c:pt>
                <c:pt idx="22">
                  <c:v>958331</c:v>
                </c:pt>
                <c:pt idx="23">
                  <c:v>75193163</c:v>
                </c:pt>
                <c:pt idx="24">
                  <c:v>204297410</c:v>
                </c:pt>
                <c:pt idx="25">
                  <c:v>102554498</c:v>
                </c:pt>
                <c:pt idx="26">
                  <c:v>94931162</c:v>
                </c:pt>
                <c:pt idx="27">
                  <c:v>533576829</c:v>
                </c:pt>
                <c:pt idx="28">
                  <c:v>65322708</c:v>
                </c:pt>
                <c:pt idx="29">
                  <c:v>273185044</c:v>
                </c:pt>
                <c:pt idx="30">
                  <c:v>55565160</c:v>
                </c:pt>
                <c:pt idx="31">
                  <c:v>110380188</c:v>
                </c:pt>
                <c:pt idx="32">
                  <c:v>14604735</c:v>
                </c:pt>
              </c:numCache>
            </c:numRef>
          </c:val>
          <c:extLst>
            <c:ext xmlns:c16="http://schemas.microsoft.com/office/drawing/2014/chart" uri="{C3380CC4-5D6E-409C-BE32-E72D297353CC}">
              <c16:uniqueId val="{00000000-BB96-044D-B3EA-334EB30CF501}"/>
            </c:ext>
          </c:extLst>
        </c:ser>
        <c:dLbls>
          <c:dLblPos val="outEnd"/>
          <c:showLegendKey val="0"/>
          <c:showVal val="1"/>
          <c:showCatName val="0"/>
          <c:showSerName val="0"/>
          <c:showPercent val="0"/>
          <c:showBubbleSize val="0"/>
        </c:dLbls>
        <c:gapWidth val="444"/>
        <c:overlap val="-90"/>
        <c:axId val="265259512"/>
        <c:axId val="265261472"/>
      </c:barChart>
      <c:catAx>
        <c:axId val="2652595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1" i="0" u="none" strike="noStrike" kern="1200" cap="all" spc="120" normalizeH="0" baseline="0">
                <a:solidFill>
                  <a:sysClr val="windowText" lastClr="000000"/>
                </a:solidFill>
                <a:latin typeface="+mn-lt"/>
                <a:ea typeface="+mn-ea"/>
                <a:cs typeface="+mn-cs"/>
              </a:defRPr>
            </a:pPr>
            <a:endParaRPr lang="en-US"/>
          </a:p>
        </c:txPr>
        <c:crossAx val="265261472"/>
        <c:crosses val="autoZero"/>
        <c:auto val="1"/>
        <c:lblAlgn val="ctr"/>
        <c:lblOffset val="100"/>
        <c:noMultiLvlLbl val="0"/>
      </c:catAx>
      <c:valAx>
        <c:axId val="265261472"/>
        <c:scaling>
          <c:orientation val="minMax"/>
        </c:scaling>
        <c:delete val="1"/>
        <c:axPos val="l"/>
        <c:numFmt formatCode="[&gt;=1000000]#,###,,&quot;M&quot;;General" sourceLinked="0"/>
        <c:majorTickMark val="none"/>
        <c:minorTickMark val="none"/>
        <c:tickLblPos val="nextTo"/>
        <c:crossAx val="265259512"/>
        <c:crosses val="autoZero"/>
        <c:crossBetween val="between"/>
      </c:valAx>
      <c:spPr>
        <a:noFill/>
        <a:ln>
          <a:noFill/>
        </a:ln>
        <a:effectLst/>
      </c:spPr>
    </c:plotArea>
    <c:plotVisOnly val="1"/>
    <c:dispBlanksAs val="gap"/>
    <c:showDLblsOverMax val="0"/>
  </c:chart>
  <c:spPr>
    <a:noFill/>
    <a:ln w="2857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solidFill>
                <a:latin typeface="+mn-lt"/>
                <a:ea typeface="+mn-ea"/>
                <a:cs typeface="+mn-cs"/>
              </a:defRPr>
            </a:pPr>
            <a:r>
              <a:rPr lang="en-US">
                <a:solidFill>
                  <a:schemeClr val="tx1"/>
                </a:solidFill>
              </a:rPr>
              <a:t>Downloads vs.</a:t>
            </a:r>
            <a:r>
              <a:rPr lang="en-US" baseline="0">
                <a:solidFill>
                  <a:schemeClr val="tx1"/>
                </a:solidFill>
              </a:rPr>
              <a:t> reviews</a:t>
            </a:r>
            <a:endParaRPr lang="en-US">
              <a:solidFill>
                <a:schemeClr val="tx1"/>
              </a:solidFill>
            </a:endParaRPr>
          </a:p>
        </c:rich>
      </c:tx>
      <c:layout>
        <c:manualLayout>
          <c:xMode val="edge"/>
          <c:yMode val="edge"/>
          <c:x val="0.47629173167086064"/>
          <c:y val="3.1642631252548299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Lbls>
            <c:numFmt formatCode="[&gt;=1000000]#,###,,,&quot;B&quot;;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Sheet8!$F$5:$G$5</c:f>
              <c:strCache>
                <c:ptCount val="2"/>
                <c:pt idx="0">
                  <c:v>Total downloads</c:v>
                </c:pt>
                <c:pt idx="1">
                  <c:v>Total reviews</c:v>
                </c:pt>
              </c:strCache>
            </c:strRef>
          </c:cat>
          <c:val>
            <c:numRef>
              <c:f>Sheet8!$F$6:$G$6</c:f>
              <c:numCache>
                <c:formatCode>General</c:formatCode>
                <c:ptCount val="2"/>
                <c:pt idx="0" formatCode="0">
                  <c:v>143621904527</c:v>
                </c:pt>
                <c:pt idx="1">
                  <c:v>4193573244</c:v>
                </c:pt>
              </c:numCache>
            </c:numRef>
          </c:val>
          <c:extLst>
            <c:ext xmlns:c16="http://schemas.microsoft.com/office/drawing/2014/chart" uri="{C3380CC4-5D6E-409C-BE32-E72D297353CC}">
              <c16:uniqueId val="{00000000-C386-D04C-B8EB-887E7F09F7E4}"/>
            </c:ext>
          </c:extLst>
        </c:ser>
        <c:dLbls>
          <c:showLegendKey val="0"/>
          <c:showVal val="0"/>
          <c:showCatName val="0"/>
          <c:showSerName val="0"/>
          <c:showPercent val="0"/>
          <c:showBubbleSize val="0"/>
        </c:dLbls>
        <c:gapWidth val="326"/>
        <c:overlap val="-58"/>
        <c:axId val="265257552"/>
        <c:axId val="265255200"/>
      </c:barChart>
      <c:catAx>
        <c:axId val="265257552"/>
        <c:scaling>
          <c:orientation val="minMax"/>
        </c:scaling>
        <c:delete val="0"/>
        <c:axPos val="l"/>
        <c:numFmt formatCode="General" sourceLinked="1"/>
        <c:majorTickMark val="none"/>
        <c:minorTickMark val="none"/>
        <c:tickLblPos val="nextTo"/>
        <c:spPr>
          <a:noFill/>
          <a:ln w="19050" cap="flat" cmpd="sng" algn="ctr">
            <a:solidFill>
              <a:schemeClr val="tx2"/>
            </a:solidFill>
            <a:round/>
            <a:headEnd type="none" w="sm" len="sm"/>
            <a:tailEnd type="none" w="sm" len="sm"/>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65255200"/>
        <c:crosses val="autoZero"/>
        <c:auto val="1"/>
        <c:lblAlgn val="ctr"/>
        <c:lblOffset val="100"/>
        <c:noMultiLvlLbl val="0"/>
      </c:catAx>
      <c:valAx>
        <c:axId val="265255200"/>
        <c:scaling>
          <c:orientation val="minMax"/>
          <c:max val="150000000000"/>
        </c:scaling>
        <c:delete val="0"/>
        <c:axPos val="b"/>
        <c:numFmt formatCode="[&gt;=1000000]#,###,,,&quot;B&quot;;General" sourceLinked="0"/>
        <c:majorTickMark val="out"/>
        <c:minorTickMark val="none"/>
        <c:tickLblPos val="nextTo"/>
        <c:spPr>
          <a:noFill/>
          <a:ln w="19050">
            <a:solidFill>
              <a:schemeClr val="tx2"/>
            </a:solidFill>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65257552"/>
        <c:crosses val="autoZero"/>
        <c:crossBetween val="between"/>
      </c:valAx>
      <c:spPr>
        <a:noFill/>
        <a:ln>
          <a:noFill/>
        </a:ln>
        <a:effectLst/>
      </c:spPr>
    </c:plotArea>
    <c:plotVisOnly val="1"/>
    <c:dispBlanksAs val="gap"/>
    <c:showDLblsOverMax val="0"/>
  </c:chart>
  <c:spPr>
    <a:noFill/>
    <a:ln w="28575" cap="flat" cmpd="sng" algn="ctr">
      <a:solidFill>
        <a:schemeClr val="tx2"/>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[project.xlsx]size !PivotTable4</c:name>
    <c:fmtId val="13"/>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Max size vs Min size </a:t>
            </a:r>
          </a:p>
        </c:rich>
      </c:tx>
      <c:layout>
        <c:manualLayout>
          <c:xMode val="edge"/>
          <c:yMode val="edge"/>
          <c:x val="0.46837175917284218"/>
          <c:y val="2.2793674964588041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tx2">
              <a:lumMod val="60000"/>
              <a:lumOff val="40000"/>
            </a:schemeClr>
          </a:solidFill>
          <a:ln>
            <a:solidFill>
              <a:schemeClr val="tx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a:solidFill>
              <a:schemeClr val="tx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2">
              <a:lumMod val="60000"/>
              <a:lumOff val="40000"/>
            </a:schemeClr>
          </a:solidFill>
          <a:ln>
            <a:solidFill>
              <a:schemeClr val="tx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tx2">
              <a:lumMod val="60000"/>
              <a:lumOff val="40000"/>
            </a:schemeClr>
          </a:solidFill>
          <a:ln>
            <a:solidFill>
              <a:schemeClr val="tx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tx2">
              <a:lumMod val="60000"/>
              <a:lumOff val="40000"/>
            </a:schemeClr>
          </a:solidFill>
          <a:ln>
            <a:solidFill>
              <a:schemeClr val="tx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'size '!$B$3</c:f>
              <c:strCache>
                <c:ptCount val="1"/>
                <c:pt idx="0">
                  <c:v>Total</c:v>
                </c:pt>
              </c:strCache>
            </c:strRef>
          </c:tx>
          <c:spPr>
            <a:solidFill>
              <a:schemeClr val="accent1">
                <a:lumMod val="60000"/>
                <a:lumOff val="4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accent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'size '!$A$4:$A$14</c:f>
              <c:multiLvlStrCache>
                <c:ptCount val="8"/>
                <c:lvl>
                  <c:pt idx="0">
                    <c:v>FAMILY</c:v>
                  </c:pt>
                  <c:pt idx="1">
                    <c:v>FINANCE</c:v>
                  </c:pt>
                  <c:pt idx="2">
                    <c:v>GAME</c:v>
                  </c:pt>
                  <c:pt idx="3">
                    <c:v>HEALTH_AND_FITNESS</c:v>
                  </c:pt>
                  <c:pt idx="4">
                    <c:v>LIFESTYLE</c:v>
                  </c:pt>
                  <c:pt idx="5">
                    <c:v>MEDICAL</c:v>
                  </c:pt>
                  <c:pt idx="6">
                    <c:v>SPORTS</c:v>
                  </c:pt>
                  <c:pt idx="7">
                    <c:v>LIBRARIES_AND_DEMO</c:v>
                  </c:pt>
                </c:lvl>
                <c:lvl>
                  <c:pt idx="0">
                    <c:v>100M</c:v>
                  </c:pt>
                  <c:pt idx="7">
                    <c:v>11k</c:v>
                  </c:pt>
                </c:lvl>
              </c:multiLvlStrCache>
            </c:multiLvlStrRef>
          </c:cat>
          <c:val>
            <c:numRef>
              <c:f>'size '!$B$4:$B$14</c:f>
              <c:numCache>
                <c:formatCode>General</c:formatCode>
                <c:ptCount val="8"/>
                <c:pt idx="0">
                  <c:v>2</c:v>
                </c:pt>
                <c:pt idx="1">
                  <c:v>1</c:v>
                </c:pt>
                <c:pt idx="2">
                  <c:v>8</c:v>
                </c:pt>
                <c:pt idx="3">
                  <c:v>1</c:v>
                </c:pt>
                <c:pt idx="4">
                  <c:v>1</c:v>
                </c:pt>
                <c:pt idx="5">
                  <c:v>1</c:v>
                </c:pt>
                <c:pt idx="6">
                  <c:v>2</c:v>
                </c:pt>
                <c:pt idx="7">
                  <c:v>1</c:v>
                </c:pt>
              </c:numCache>
            </c:numRef>
          </c:val>
          <c:extLst>
            <c:ext xmlns:c16="http://schemas.microsoft.com/office/drawing/2014/chart" uri="{C3380CC4-5D6E-409C-BE32-E72D297353CC}">
              <c16:uniqueId val="{00000000-6F1A-EF43-840F-2664808223C7}"/>
            </c:ext>
          </c:extLst>
        </c:ser>
        <c:dLbls>
          <c:dLblPos val="outEnd"/>
          <c:showLegendKey val="0"/>
          <c:showVal val="1"/>
          <c:showCatName val="0"/>
          <c:showSerName val="0"/>
          <c:showPercent val="0"/>
          <c:showBubbleSize val="0"/>
        </c:dLbls>
        <c:gapWidth val="219"/>
        <c:overlap val="-27"/>
        <c:axId val="265259904"/>
        <c:axId val="265257944"/>
      </c:barChart>
      <c:catAx>
        <c:axId val="265259904"/>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65257944"/>
        <c:crosses val="autoZero"/>
        <c:auto val="1"/>
        <c:lblAlgn val="ctr"/>
        <c:lblOffset val="100"/>
        <c:noMultiLvlLbl val="0"/>
      </c:catAx>
      <c:valAx>
        <c:axId val="265257944"/>
        <c:scaling>
          <c:orientation val="minMax"/>
        </c:scaling>
        <c:delete val="0"/>
        <c:axPos val="l"/>
        <c:numFmt formatCode="General" sourceLinked="1"/>
        <c:majorTickMark val="none"/>
        <c:minorTickMark val="none"/>
        <c:tickLblPos val="nextTo"/>
        <c:spPr>
          <a:noFill/>
          <a:ln w="9525">
            <a:solidFill>
              <a:schemeClr val="tx2"/>
            </a:solid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65259904"/>
        <c:crosses val="autoZero"/>
        <c:crossBetween val="midCat"/>
      </c:valAx>
      <c:spPr>
        <a:noFill/>
        <a:ln>
          <a:noFill/>
        </a:ln>
        <a:effectLst/>
      </c:spPr>
    </c:plotArea>
    <c:plotVisOnly val="1"/>
    <c:dispBlanksAs val="gap"/>
    <c:showDLblsOverMax val="0"/>
  </c:chart>
  <c:spPr>
    <a:noFill/>
    <a:ln w="28575" cap="flat" cmpd="sng" algn="ctr">
      <a:solidFill>
        <a:schemeClr val="tx1"/>
      </a:solidFill>
      <a:round/>
    </a:ln>
    <a:effectLst/>
  </c:spPr>
  <c:txPr>
    <a:bodyPr/>
    <a:lstStyle/>
    <a:p>
      <a:pPr>
        <a:defRPr sz="12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r>
              <a:rPr lang="en-US">
                <a:solidFill>
                  <a:schemeClr val="tx1"/>
                </a:solidFill>
              </a:rPr>
              <a:t>% of apps updated vs. rating</a:t>
            </a:r>
          </a:p>
        </c:rich>
      </c:tx>
      <c:layout>
        <c:manualLayout>
          <c:xMode val="edge"/>
          <c:yMode val="edge"/>
          <c:x val="0.14093619009596783"/>
          <c:y val="2.6851398651298646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'updates vs rating '!$B$47:$B$55</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'updates vs rating '!$C$47:$C$55</c:f>
              <c:numCache>
                <c:formatCode>0.00%</c:formatCode>
                <c:ptCount val="9"/>
                <c:pt idx="0">
                  <c:v>9.6852300242130745E-5</c:v>
                </c:pt>
                <c:pt idx="1">
                  <c:v>1.4527845036319612E-3</c:v>
                </c:pt>
                <c:pt idx="2">
                  <c:v>2.5181598062953997E-3</c:v>
                </c:pt>
                <c:pt idx="3">
                  <c:v>1.0460048426150122E-2</c:v>
                </c:pt>
                <c:pt idx="4">
                  <c:v>1.9757869249394672E-2</c:v>
                </c:pt>
                <c:pt idx="5">
                  <c:v>4.3874092009685228E-2</c:v>
                </c:pt>
                <c:pt idx="6">
                  <c:v>7.6416464891041161E-2</c:v>
                </c:pt>
                <c:pt idx="7">
                  <c:v>0.17685230024213075</c:v>
                </c:pt>
                <c:pt idx="8">
                  <c:v>0.67108958837772392</c:v>
                </c:pt>
              </c:numCache>
            </c:numRef>
          </c:val>
          <c:extLst>
            <c:ext xmlns:c16="http://schemas.microsoft.com/office/drawing/2014/chart" uri="{C3380CC4-5D6E-409C-BE32-E72D297353CC}">
              <c16:uniqueId val="{00000000-9ECA-3C43-A9BA-0900225D3BC7}"/>
            </c:ext>
          </c:extLst>
        </c:ser>
        <c:ser>
          <c:idx val="1"/>
          <c:order val="1"/>
          <c:spPr>
            <a:solidFill>
              <a:schemeClr val="accent1">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'updates vs rating '!$B$47:$B$55</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'updates vs rating '!$D$47:$D$55</c:f>
              <c:numCache>
                <c:formatCode>0.00</c:formatCode>
                <c:ptCount val="9"/>
                <c:pt idx="0" formatCode="General">
                  <c:v>4.2</c:v>
                </c:pt>
                <c:pt idx="1">
                  <c:v>3.9666666666666663</c:v>
                </c:pt>
                <c:pt idx="2">
                  <c:v>3.7857142857142851</c:v>
                </c:pt>
                <c:pt idx="3">
                  <c:v>4.0695652173913031</c:v>
                </c:pt>
                <c:pt idx="4">
                  <c:v>4.0367567567567537</c:v>
                </c:pt>
                <c:pt idx="5">
                  <c:v>4.0646596858638722</c:v>
                </c:pt>
                <c:pt idx="6">
                  <c:v>4.0393416927899723</c:v>
                </c:pt>
                <c:pt idx="7">
                  <c:v>4.0940329218107028</c:v>
                </c:pt>
                <c:pt idx="8">
                  <c:v>4.2421328958162388</c:v>
                </c:pt>
              </c:numCache>
            </c:numRef>
          </c:val>
          <c:extLst>
            <c:ext xmlns:c16="http://schemas.microsoft.com/office/drawing/2014/chart" uri="{C3380CC4-5D6E-409C-BE32-E72D297353CC}">
              <c16:uniqueId val="{00000001-9ECA-3C43-A9BA-0900225D3BC7}"/>
            </c:ext>
          </c:extLst>
        </c:ser>
        <c:dLbls>
          <c:dLblPos val="outEnd"/>
          <c:showLegendKey val="0"/>
          <c:showVal val="1"/>
          <c:showCatName val="0"/>
          <c:showSerName val="0"/>
          <c:showPercent val="0"/>
          <c:showBubbleSize val="0"/>
        </c:dLbls>
        <c:gapWidth val="444"/>
        <c:overlap val="-90"/>
        <c:axId val="265255592"/>
        <c:axId val="265256376"/>
      </c:barChart>
      <c:catAx>
        <c:axId val="26525559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cap="all" spc="120" normalizeH="0" baseline="0">
                <a:solidFill>
                  <a:sysClr val="windowText" lastClr="000000"/>
                </a:solidFill>
                <a:latin typeface="+mn-lt"/>
                <a:ea typeface="+mn-ea"/>
                <a:cs typeface="+mn-cs"/>
              </a:defRPr>
            </a:pPr>
            <a:endParaRPr lang="en-US"/>
          </a:p>
        </c:txPr>
        <c:crossAx val="265256376"/>
        <c:crosses val="autoZero"/>
        <c:auto val="1"/>
        <c:lblAlgn val="ctr"/>
        <c:lblOffset val="100"/>
        <c:noMultiLvlLbl val="0"/>
      </c:catAx>
      <c:valAx>
        <c:axId val="265256376"/>
        <c:scaling>
          <c:orientation val="minMax"/>
        </c:scaling>
        <c:delete val="1"/>
        <c:axPos val="l"/>
        <c:numFmt formatCode="0.00%" sourceLinked="1"/>
        <c:majorTickMark val="none"/>
        <c:minorTickMark val="none"/>
        <c:tickLblPos val="nextTo"/>
        <c:crossAx val="265255592"/>
        <c:crosses val="autoZero"/>
        <c:crossBetween val="between"/>
      </c:valAx>
      <c:spPr>
        <a:noFill/>
        <a:ln>
          <a:noFill/>
        </a:ln>
        <a:effectLst/>
      </c:spPr>
    </c:plotArea>
    <c:legend>
      <c:legendPos val="t"/>
      <c:layout>
        <c:manualLayout>
          <c:xMode val="edge"/>
          <c:yMode val="edge"/>
          <c:x val="0.37575915896148993"/>
          <c:y val="9.2011286044566973E-2"/>
          <c:w val="0.23248092496887007"/>
          <c:h val="7.4355805929733398E-2"/>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w="28575">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 with free and paid '!$E$3</c:f>
              <c:strCache>
                <c:ptCount val="1"/>
                <c:pt idx="0">
                  <c:v>Total number of apps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with free and paid '!$D$4:$D$8</c:f>
              <c:strCache>
                <c:ptCount val="5"/>
                <c:pt idx="0">
                  <c:v>BUSINESS</c:v>
                </c:pt>
                <c:pt idx="1">
                  <c:v>FAMILY</c:v>
                </c:pt>
                <c:pt idx="2">
                  <c:v>GAME</c:v>
                </c:pt>
                <c:pt idx="3">
                  <c:v>MEDICAL</c:v>
                </c:pt>
                <c:pt idx="4">
                  <c:v>TOOLS</c:v>
                </c:pt>
              </c:strCache>
            </c:strRef>
          </c:cat>
          <c:val>
            <c:numRef>
              <c:f>'graph with free and paid '!$E$4:$E$8</c:f>
              <c:numCache>
                <c:formatCode>General</c:formatCode>
                <c:ptCount val="5"/>
                <c:pt idx="0">
                  <c:v>427</c:v>
                </c:pt>
                <c:pt idx="1">
                  <c:v>1942</c:v>
                </c:pt>
                <c:pt idx="2">
                  <c:v>1121</c:v>
                </c:pt>
                <c:pt idx="3">
                  <c:v>408</c:v>
                </c:pt>
                <c:pt idx="4">
                  <c:v>843</c:v>
                </c:pt>
              </c:numCache>
            </c:numRef>
          </c:val>
          <c:extLst>
            <c:ext xmlns:c16="http://schemas.microsoft.com/office/drawing/2014/chart" uri="{C3380CC4-5D6E-409C-BE32-E72D297353CC}">
              <c16:uniqueId val="{00000000-1D03-F347-9307-18FA3C9A1CDF}"/>
            </c:ext>
          </c:extLst>
        </c:ser>
        <c:dLbls>
          <c:showLegendKey val="0"/>
          <c:showVal val="0"/>
          <c:showCatName val="0"/>
          <c:showSerName val="0"/>
          <c:showPercent val="0"/>
          <c:showBubbleSize val="0"/>
        </c:dLbls>
        <c:gapWidth val="247"/>
        <c:overlap val="-27"/>
        <c:axId val="186453456"/>
        <c:axId val="186457376"/>
      </c:barChart>
      <c:lineChart>
        <c:grouping val="standard"/>
        <c:varyColors val="0"/>
        <c:ser>
          <c:idx val="1"/>
          <c:order val="1"/>
          <c:tx>
            <c:strRef>
              <c:f>'graph with free and paid '!$F$3</c:f>
              <c:strCache>
                <c:ptCount val="1"/>
                <c:pt idx="0">
                  <c:v>% of paid apps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1.433331464860995E-2"/>
                  <c:y val="2.30223443635137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D-4509-B8C6-D6DA4108A581}"/>
                </c:ext>
              </c:extLst>
            </c:dLbl>
            <c:dLbl>
              <c:idx val="1"/>
              <c:layout>
                <c:manualLayout>
                  <c:x val="1.433331464860995E-2"/>
                  <c:y val="-2.072010992716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D3D-4509-B8C6-D6DA4108A581}"/>
                </c:ext>
              </c:extLst>
            </c:dLbl>
            <c:dLbl>
              <c:idx val="2"/>
              <c:layout>
                <c:manualLayout>
                  <c:x val="1.4333314648610009E-2"/>
                  <c:y val="8.44142875051644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D3D-4509-B8C6-D6DA4108A581}"/>
                </c:ext>
              </c:extLst>
            </c:dLbl>
            <c:dLbl>
              <c:idx val="4"/>
              <c:layout>
                <c:manualLayout>
                  <c:x val="1.4333314648609834E-2"/>
                  <c:y val="-2.302234436351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D3D-4509-B8C6-D6DA4108A58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with free and paid '!$D$4:$D$8</c:f>
              <c:strCache>
                <c:ptCount val="5"/>
                <c:pt idx="0">
                  <c:v>BUSINESS</c:v>
                </c:pt>
                <c:pt idx="1">
                  <c:v>FAMILY</c:v>
                </c:pt>
                <c:pt idx="2">
                  <c:v>GAME</c:v>
                </c:pt>
                <c:pt idx="3">
                  <c:v>MEDICAL</c:v>
                </c:pt>
                <c:pt idx="4">
                  <c:v>TOOLS</c:v>
                </c:pt>
              </c:strCache>
            </c:strRef>
          </c:cat>
          <c:val>
            <c:numRef>
              <c:f>'graph with free and paid '!$F$4:$F$8</c:f>
              <c:numCache>
                <c:formatCode>0%</c:formatCode>
                <c:ptCount val="5"/>
                <c:pt idx="0">
                  <c:v>2.8103044496487119E-2</c:v>
                </c:pt>
                <c:pt idx="1">
                  <c:v>9.6292481977342942E-2</c:v>
                </c:pt>
                <c:pt idx="2">
                  <c:v>7.4041034790365751E-2</c:v>
                </c:pt>
                <c:pt idx="3">
                  <c:v>0.20588235294117646</c:v>
                </c:pt>
                <c:pt idx="4">
                  <c:v>9.2526690391459068E-2</c:v>
                </c:pt>
              </c:numCache>
            </c:numRef>
          </c:val>
          <c:smooth val="0"/>
          <c:extLst>
            <c:ext xmlns:c16="http://schemas.microsoft.com/office/drawing/2014/chart" uri="{C3380CC4-5D6E-409C-BE32-E72D297353CC}">
              <c16:uniqueId val="{00000001-1D03-F347-9307-18FA3C9A1CDF}"/>
            </c:ext>
          </c:extLst>
        </c:ser>
        <c:dLbls>
          <c:showLegendKey val="0"/>
          <c:showVal val="0"/>
          <c:showCatName val="0"/>
          <c:showSerName val="0"/>
          <c:showPercent val="0"/>
          <c:showBubbleSize val="0"/>
        </c:dLbls>
        <c:marker val="1"/>
        <c:smooth val="0"/>
        <c:axId val="186451104"/>
        <c:axId val="186455024"/>
      </c:lineChart>
      <c:catAx>
        <c:axId val="186453456"/>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86457376"/>
        <c:crosses val="autoZero"/>
        <c:auto val="1"/>
        <c:lblAlgn val="ctr"/>
        <c:lblOffset val="100"/>
        <c:noMultiLvlLbl val="0"/>
      </c:catAx>
      <c:valAx>
        <c:axId val="186457376"/>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86453456"/>
        <c:crosses val="autoZero"/>
        <c:crossBetween val="between"/>
        <c:majorUnit val="400"/>
      </c:valAx>
      <c:valAx>
        <c:axId val="186455024"/>
        <c:scaling>
          <c:orientation val="minMax"/>
        </c:scaling>
        <c:delete val="0"/>
        <c:axPos val="r"/>
        <c:numFmt formatCode="0%"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86451104"/>
        <c:crosses val="max"/>
        <c:crossBetween val="between"/>
      </c:valAx>
      <c:catAx>
        <c:axId val="186451104"/>
        <c:scaling>
          <c:orientation val="minMax"/>
        </c:scaling>
        <c:delete val="1"/>
        <c:axPos val="b"/>
        <c:numFmt formatCode="General" sourceLinked="1"/>
        <c:majorTickMark val="none"/>
        <c:minorTickMark val="none"/>
        <c:tickLblPos val="nextTo"/>
        <c:crossAx val="1864550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28575">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'range of paid aps'!$G$6</c:f>
              <c:strCache>
                <c:ptCount val="1"/>
                <c:pt idx="0">
                  <c:v>0.99$ - 50$</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'range of paid aps'!$H$5:$I$5</c:f>
              <c:strCache>
                <c:ptCount val="2"/>
                <c:pt idx="0">
                  <c:v>Average rating </c:v>
                </c:pt>
                <c:pt idx="1">
                  <c:v>Percentage</c:v>
                </c:pt>
              </c:strCache>
            </c:strRef>
          </c:cat>
          <c:val>
            <c:numRef>
              <c:f>'range of paid aps'!$H$6:$I$6</c:f>
              <c:numCache>
                <c:formatCode>0%</c:formatCode>
                <c:ptCount val="2"/>
                <c:pt idx="0" formatCode="0.0">
                  <c:v>3.6784810126582284</c:v>
                </c:pt>
                <c:pt idx="1">
                  <c:v>0.96993464052287581</c:v>
                </c:pt>
              </c:numCache>
            </c:numRef>
          </c:val>
          <c:extLst>
            <c:ext xmlns:c16="http://schemas.microsoft.com/office/drawing/2014/chart" uri="{C3380CC4-5D6E-409C-BE32-E72D297353CC}">
              <c16:uniqueId val="{00000000-4715-424E-A01D-A35237EE1DED}"/>
            </c:ext>
          </c:extLst>
        </c:ser>
        <c:ser>
          <c:idx val="1"/>
          <c:order val="1"/>
          <c:tx>
            <c:strRef>
              <c:f>'range of paid aps'!$G$7</c:f>
              <c:strCache>
                <c:ptCount val="1"/>
                <c:pt idx="0">
                  <c:v>51$    - 400$</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'range of paid aps'!$H$5:$I$5</c:f>
              <c:strCache>
                <c:ptCount val="2"/>
                <c:pt idx="0">
                  <c:v>Average rating </c:v>
                </c:pt>
                <c:pt idx="1">
                  <c:v>Percentage</c:v>
                </c:pt>
              </c:strCache>
            </c:strRef>
          </c:cat>
          <c:val>
            <c:numRef>
              <c:f>'range of paid aps'!$H$7:$I$7</c:f>
              <c:numCache>
                <c:formatCode>0%</c:formatCode>
                <c:ptCount val="2"/>
                <c:pt idx="0" formatCode="0.0">
                  <c:v>1.9083333333333332</c:v>
                </c:pt>
                <c:pt idx="1">
                  <c:v>3.0065359477124184E-2</c:v>
                </c:pt>
              </c:numCache>
            </c:numRef>
          </c:val>
          <c:extLst>
            <c:ext xmlns:c16="http://schemas.microsoft.com/office/drawing/2014/chart" uri="{C3380CC4-5D6E-409C-BE32-E72D297353CC}">
              <c16:uniqueId val="{00000001-4715-424E-A01D-A35237EE1DED}"/>
            </c:ext>
          </c:extLst>
        </c:ser>
        <c:dLbls>
          <c:dLblPos val="outEnd"/>
          <c:showLegendKey val="0"/>
          <c:showVal val="1"/>
          <c:showCatName val="0"/>
          <c:showSerName val="0"/>
          <c:showPercent val="0"/>
          <c:showBubbleSize val="0"/>
        </c:dLbls>
        <c:gapWidth val="100"/>
        <c:axId val="186453064"/>
        <c:axId val="186455808"/>
      </c:barChart>
      <c:catAx>
        <c:axId val="186453064"/>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6455808"/>
        <c:crosses val="autoZero"/>
        <c:auto val="1"/>
        <c:lblAlgn val="ctr"/>
        <c:lblOffset val="100"/>
        <c:noMultiLvlLbl val="0"/>
      </c:catAx>
      <c:valAx>
        <c:axId val="186455808"/>
        <c:scaling>
          <c:orientation val="minMax"/>
        </c:scaling>
        <c:delete val="0"/>
        <c:axPos val="b"/>
        <c:numFmt formatCode="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6453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28575">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[project.xlsx]each category %!PivotTable3</c:name>
    <c:fmtId val="23"/>
  </c:pivotSource>
  <c:chart>
    <c:title>
      <c:tx>
        <c:rich>
          <a:bodyPr rot="0" spcFirstLastPara="1" vertOverflow="ellipsis" vert="horz" wrap="square" anchor="ctr" anchorCtr="1"/>
          <a:lstStyle/>
          <a:p>
            <a:pPr>
              <a:defRPr sz="1600" b="1" i="0" u="none" strike="noStrike" kern="1200" spc="100" baseline="0">
                <a:solidFill>
                  <a:schemeClr val="tx1"/>
                </a:solidFill>
                <a:effectLst/>
                <a:latin typeface="+mn-lt"/>
                <a:ea typeface="+mn-ea"/>
                <a:cs typeface="+mn-cs"/>
              </a:defRPr>
            </a:pPr>
            <a:r>
              <a:rPr lang="en-US" b="1">
                <a:solidFill>
                  <a:schemeClr val="tx1"/>
                </a:solidFill>
                <a:effectLst/>
              </a:rPr>
              <a:t>% graph</a:t>
            </a:r>
            <a:r>
              <a:rPr lang="en-US" b="1" baseline="0">
                <a:solidFill>
                  <a:schemeClr val="tx1"/>
                </a:solidFill>
                <a:effectLst/>
              </a:rPr>
              <a:t> for</a:t>
            </a:r>
            <a:r>
              <a:rPr lang="en-US" b="1">
                <a:solidFill>
                  <a:schemeClr val="tx1"/>
                </a:solidFill>
                <a:effectLst/>
              </a:rPr>
              <a:t> each</a:t>
            </a:r>
            <a:r>
              <a:rPr lang="en-US" b="1" baseline="0">
                <a:solidFill>
                  <a:schemeClr val="tx1"/>
                </a:solidFill>
                <a:effectLst/>
              </a:rPr>
              <a:t> category </a:t>
            </a:r>
            <a:endParaRPr lang="en-US" b="1">
              <a:solidFill>
                <a:schemeClr val="tx1"/>
              </a:solidFill>
              <a:effectLst/>
            </a:endParaRPr>
          </a:p>
        </c:rich>
      </c:tx>
      <c:overlay val="0"/>
      <c:spPr>
        <a:solidFill>
          <a:sysClr val="window" lastClr="FFFFFF"/>
        </a:solidFill>
        <a:ln>
          <a:noFill/>
        </a:ln>
        <a:effectLst/>
      </c:spPr>
      <c:txPr>
        <a:bodyPr rot="0" spcFirstLastPara="1" vertOverflow="ellipsis" vert="horz" wrap="square" anchor="ctr" anchorCtr="1"/>
        <a:lstStyle/>
        <a:p>
          <a:pPr>
            <a:defRPr sz="1600" b="1" i="0" u="none" strike="noStrike" kern="1200" spc="100" baseline="0">
              <a:solidFill>
                <a:schemeClr val="tx1"/>
              </a:solidFill>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'each category %'!$B$3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'each category %'!$A$4:$A$37</c:f>
              <c:strCache>
                <c:ptCount val="33"/>
                <c:pt idx="0">
                  <c:v>ART_AND_DESIGN</c:v>
                </c:pt>
                <c:pt idx="1">
                  <c:v>AUTO_AND_VEHICLES</c:v>
                </c:pt>
                <c:pt idx="2">
                  <c:v>BEAUTY</c:v>
                </c:pt>
                <c:pt idx="3">
                  <c:v>BOOKS_AND_REFERENCE</c:v>
                </c:pt>
                <c:pt idx="4">
                  <c:v>BUSINESS</c:v>
                </c:pt>
                <c:pt idx="5">
                  <c:v>COMICS</c:v>
                </c:pt>
                <c:pt idx="6">
                  <c:v>COMMUNICATION</c:v>
                </c:pt>
                <c:pt idx="7">
                  <c:v>DATING</c:v>
                </c:pt>
                <c:pt idx="8">
                  <c:v>EDUCATION</c:v>
                </c:pt>
                <c:pt idx="9">
                  <c:v>ENTERTAINMENT</c:v>
                </c:pt>
                <c:pt idx="10">
                  <c:v>EVENTS</c:v>
                </c:pt>
                <c:pt idx="11">
                  <c:v>FAMILY</c:v>
                </c:pt>
                <c:pt idx="12">
                  <c:v>FINANCE</c:v>
                </c:pt>
                <c:pt idx="13">
                  <c:v>FOOD_AND_DRINK</c:v>
                </c:pt>
                <c:pt idx="14">
                  <c:v>GAME</c:v>
                </c:pt>
                <c:pt idx="15">
                  <c:v>HEALTH_AND_FITNESS</c:v>
                </c:pt>
                <c:pt idx="16">
                  <c:v>HOUSE_AND_HOME</c:v>
                </c:pt>
                <c:pt idx="17">
                  <c:v>LIBRARIES_AND_DEMO</c:v>
                </c:pt>
                <c:pt idx="18">
                  <c:v>LIFESTYLE</c:v>
                </c:pt>
                <c:pt idx="19">
                  <c:v>MAPS_AND_NAVIGATION</c:v>
                </c:pt>
                <c:pt idx="20">
                  <c:v>MEDICAL</c:v>
                </c:pt>
                <c:pt idx="21">
                  <c:v>NEWS_AND_MAGAZINES</c:v>
                </c:pt>
                <c:pt idx="22">
                  <c:v>PARENTING</c:v>
                </c:pt>
                <c:pt idx="23">
                  <c:v>PERSONALIZATION</c:v>
                </c:pt>
                <c:pt idx="24">
                  <c:v>PHOTOGRAPHY</c:v>
                </c:pt>
                <c:pt idx="25">
                  <c:v>PRODUCTIVITY</c:v>
                </c:pt>
                <c:pt idx="26">
                  <c:v>SHOPPING</c:v>
                </c:pt>
                <c:pt idx="27">
                  <c:v>SOCIAL</c:v>
                </c:pt>
                <c:pt idx="28">
                  <c:v>SPORTS</c:v>
                </c:pt>
                <c:pt idx="29">
                  <c:v>TOOLS</c:v>
                </c:pt>
                <c:pt idx="30">
                  <c:v>TRAVEL_AND_LOCAL</c:v>
                </c:pt>
                <c:pt idx="31">
                  <c:v>VIDEO_PLAYERS</c:v>
                </c:pt>
                <c:pt idx="32">
                  <c:v>WEATHER</c:v>
                </c:pt>
              </c:strCache>
            </c:strRef>
          </c:cat>
          <c:val>
            <c:numRef>
              <c:f>'each category %'!$B$4:$B$37</c:f>
              <c:numCache>
                <c:formatCode>0.0%</c:formatCode>
                <c:ptCount val="33"/>
                <c:pt idx="0">
                  <c:v>6.2765546543066819E-3</c:v>
                </c:pt>
                <c:pt idx="1">
                  <c:v>8.207802240247199E-3</c:v>
                </c:pt>
                <c:pt idx="2">
                  <c:v>5.1178061027423718E-3</c:v>
                </c:pt>
                <c:pt idx="3">
                  <c:v>2.2209347238315951E-2</c:v>
                </c:pt>
                <c:pt idx="4">
                  <c:v>4.1232135959830052E-2</c:v>
                </c:pt>
                <c:pt idx="5">
                  <c:v>5.7937427578215531E-3</c:v>
                </c:pt>
                <c:pt idx="6">
                  <c:v>3.5341830822711473E-2</c:v>
                </c:pt>
                <c:pt idx="7">
                  <c:v>1.8926226342217072E-2</c:v>
                </c:pt>
                <c:pt idx="8">
                  <c:v>1.2553109308613364E-2</c:v>
                </c:pt>
                <c:pt idx="9">
                  <c:v>1.0718424101969872E-2</c:v>
                </c:pt>
                <c:pt idx="10">
                  <c:v>6.1799922750096561E-3</c:v>
                </c:pt>
                <c:pt idx="11">
                  <c:v>0.18752414059482425</c:v>
                </c:pt>
                <c:pt idx="12">
                  <c:v>3.4762456546929318E-2</c:v>
                </c:pt>
                <c:pt idx="13">
                  <c:v>1.1973735032831209E-2</c:v>
                </c:pt>
                <c:pt idx="14">
                  <c:v>0.108246427191966</c:v>
                </c:pt>
                <c:pt idx="15">
                  <c:v>2.954808806488992E-2</c:v>
                </c:pt>
                <c:pt idx="16">
                  <c:v>7.7249903437620702E-3</c:v>
                </c:pt>
                <c:pt idx="17">
                  <c:v>8.207802240247199E-3</c:v>
                </c:pt>
                <c:pt idx="18">
                  <c:v>3.6017767477790653E-2</c:v>
                </c:pt>
                <c:pt idx="19">
                  <c:v>1.3229045963692546E-2</c:v>
                </c:pt>
                <c:pt idx="20">
                  <c:v>3.9397450753186555E-2</c:v>
                </c:pt>
                <c:pt idx="21">
                  <c:v>2.5492468134414831E-2</c:v>
                </c:pt>
                <c:pt idx="22">
                  <c:v>5.7937427578215531E-3</c:v>
                </c:pt>
                <c:pt idx="23">
                  <c:v>3.746620316724604E-2</c:v>
                </c:pt>
                <c:pt idx="24">
                  <c:v>3.1093086133642332E-2</c:v>
                </c:pt>
                <c:pt idx="25">
                  <c:v>3.930088837388953E-2</c:v>
                </c:pt>
                <c:pt idx="26">
                  <c:v>2.1629972962533797E-2</c:v>
                </c:pt>
                <c:pt idx="27">
                  <c:v>2.7037466203167246E-2</c:v>
                </c:pt>
                <c:pt idx="28">
                  <c:v>3.3893395133256086E-2</c:v>
                </c:pt>
                <c:pt idx="29">
                  <c:v>8.1402085747392813E-2</c:v>
                </c:pt>
                <c:pt idx="30">
                  <c:v>2.2885283893395135E-2</c:v>
                </c:pt>
                <c:pt idx="31">
                  <c:v>1.689841637697953E-2</c:v>
                </c:pt>
                <c:pt idx="32">
                  <c:v>7.9181151023561217E-3</c:v>
                </c:pt>
              </c:numCache>
            </c:numRef>
          </c:val>
          <c:extLst>
            <c:ext xmlns:c16="http://schemas.microsoft.com/office/drawing/2014/chart" uri="{C3380CC4-5D6E-409C-BE32-E72D297353CC}">
              <c16:uniqueId val="{00000000-6C1B-1E4C-B30F-FA676CCDD9D3}"/>
            </c:ext>
          </c:extLst>
        </c:ser>
        <c:dLbls>
          <c:showLegendKey val="0"/>
          <c:showVal val="0"/>
          <c:showCatName val="0"/>
          <c:showSerName val="0"/>
          <c:showPercent val="0"/>
          <c:showBubbleSize val="0"/>
        </c:dLbls>
        <c:gapWidth val="100"/>
        <c:overlap val="-24"/>
        <c:axId val="186453848"/>
        <c:axId val="186454240"/>
      </c:barChart>
      <c:catAx>
        <c:axId val="186453848"/>
        <c:scaling>
          <c:orientation val="minMax"/>
        </c:scaling>
        <c:delete val="0"/>
        <c:axPos val="b"/>
        <c:numFmt formatCode="General" sourceLinked="1"/>
        <c:majorTickMark val="none"/>
        <c:minorTickMark val="none"/>
        <c:tickLblPos val="nextTo"/>
        <c:spPr>
          <a:noFill/>
          <a:ln w="9525" cap="flat" cmpd="sng" algn="ctr">
            <a:solidFill>
              <a:schemeClr val="tx1">
                <a:alpha val="70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186454240"/>
        <c:crosses val="autoZero"/>
        <c:auto val="1"/>
        <c:lblAlgn val="ctr"/>
        <c:lblOffset val="100"/>
        <c:noMultiLvlLbl val="0"/>
      </c:catAx>
      <c:valAx>
        <c:axId val="186454240"/>
        <c:scaling>
          <c:orientation val="minMax"/>
        </c:scaling>
        <c:delete val="0"/>
        <c:axPos val="l"/>
        <c:majorGridlines>
          <c:spPr>
            <a:ln w="9525" cap="flat" cmpd="sng" algn="ctr">
              <a:solidFill>
                <a:schemeClr val="tx2">
                  <a:lumMod val="60000"/>
                  <a:lumOff val="40000"/>
                  <a:alpha val="25000"/>
                </a:schemeClr>
              </a:solidFill>
              <a:round/>
            </a:ln>
            <a:effectLst/>
          </c:spPr>
        </c:majorGridlines>
        <c:numFmt formatCode="0%" sourceLinked="0"/>
        <c:majorTickMark val="out"/>
        <c:minorTickMark val="none"/>
        <c:tickLblPos val="nextTo"/>
        <c:spPr>
          <a:noFill/>
          <a:ln w="9525">
            <a:solidFill>
              <a:schemeClr val="tx1">
                <a:alpha val="70000"/>
              </a:schemeClr>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186453848"/>
        <c:crosses val="autoZero"/>
        <c:crossBetween val="between"/>
      </c:valAx>
      <c:spPr>
        <a:noFill/>
        <a:ln>
          <a:noFill/>
        </a:ln>
        <a:effectLst/>
      </c:spPr>
    </c:plotArea>
    <c:plotVisOnly val="1"/>
    <c:dispBlanksAs val="gap"/>
    <c:showDLblsOverMax val="0"/>
  </c:chart>
  <c:spPr>
    <a:noFill/>
    <a:ln w="28575">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[project.xlsx]content rating !PivotTable6</c:name>
    <c:fmtId val="12"/>
  </c:pivotSource>
  <c:chart>
    <c:autoTitleDeleted val="1"/>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0.38888888888888901"/>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6.1111111111111109E-2"/>
              <c:y val="-4.629629629629714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9.44444444444444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222222222222217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777777777777772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777777777777772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0.38888888888888901"/>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6.1111111111111109E-2"/>
              <c:y val="-4.629629629629714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9.44444444444444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222222222222217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777777777777772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0.40222227221597284"/>
              <c:y val="-1.2345536395655749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6.1111061117360331E-2"/>
              <c:y val="2.10424454518942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9.44444444444444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222222222222217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777777777777772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0.40222227221597284"/>
              <c:y val="-1.2345536395655749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6.1111061117360331E-2"/>
              <c:y val="2.10424454518942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9.44444444444444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222222222222217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777777777777772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0.40222227221597284"/>
              <c:y val="-1.2345536395655749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6.1111061117360331E-2"/>
              <c:y val="2.1042445451894269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9.44444444444444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Lbl>
          <c:idx val="0"/>
          <c:layout>
            <c:manualLayout>
              <c:x val="2.222222222222217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'content rating '!$B$3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Pt>
            <c:idx val="0"/>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A7FC-4A5D-8F62-6FF91FA03049}"/>
              </c:ext>
            </c:extLst>
          </c:dPt>
          <c:dPt>
            <c:idx val="1"/>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A7FC-4A5D-8F62-6FF91FA03049}"/>
              </c:ext>
            </c:extLst>
          </c:dPt>
          <c:dPt>
            <c:idx val="2"/>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A7FC-4A5D-8F62-6FF91FA03049}"/>
              </c:ext>
            </c:extLst>
          </c:dPt>
          <c:dPt>
            <c:idx val="3"/>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A7FC-4A5D-8F62-6FF91FA03049}"/>
              </c:ext>
            </c:extLst>
          </c:dPt>
          <c:dPt>
            <c:idx val="4"/>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A7FC-4A5D-8F62-6FF91FA03049}"/>
              </c:ext>
            </c:extLst>
          </c:dPt>
          <c:dPt>
            <c:idx val="5"/>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A7FC-4A5D-8F62-6FF91FA03049}"/>
              </c:ext>
            </c:extLst>
          </c:dPt>
          <c:dLbls>
            <c:dLbl>
              <c:idx val="0"/>
              <c:layout>
                <c:manualLayout>
                  <c:x val="2.7777777777777728E-2"/>
                  <c:y val="-8.4875562720133283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C-4A5D-8F62-6FF91FA03049}"/>
                </c:ext>
              </c:extLst>
            </c:dLbl>
            <c:dLbl>
              <c:idx val="1"/>
              <c:layout>
                <c:manualLayout>
                  <c:x val="0.40677131334651706"/>
                  <c:y val="-2.458834369238407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C-4A5D-8F62-6FF91FA03049}"/>
                </c:ext>
              </c:extLst>
            </c:dLbl>
            <c:dLbl>
              <c:idx val="2"/>
              <c:layout>
                <c:manualLayout>
                  <c:x val="4.722222222222222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FC-4A5D-8F62-6FF91FA03049}"/>
                </c:ext>
              </c:extLst>
            </c:dLbl>
            <c:dLbl>
              <c:idx val="3"/>
              <c:layout>
                <c:manualLayout>
                  <c:x val="6.1111061117360331E-2"/>
                  <c:y val="2.104244545189426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7FC-4A5D-8F62-6FF91FA03049}"/>
                </c:ext>
              </c:extLst>
            </c:dLbl>
            <c:dLbl>
              <c:idx val="4"/>
              <c:layout>
                <c:manualLayout>
                  <c:x val="9.4444444444444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7FC-4A5D-8F62-6FF91FA03049}"/>
                </c:ext>
              </c:extLst>
            </c:dLbl>
            <c:dLbl>
              <c:idx val="5"/>
              <c:layout>
                <c:manualLayout>
                  <c:x val="2.222222222222217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7FC-4A5D-8F62-6FF91FA0304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'content rating '!$A$4:$A$10</c:f>
              <c:strCache>
                <c:ptCount val="6"/>
                <c:pt idx="0">
                  <c:v>Adults only 18+</c:v>
                </c:pt>
                <c:pt idx="1">
                  <c:v>Everyone</c:v>
                </c:pt>
                <c:pt idx="2">
                  <c:v>Everyone 10+</c:v>
                </c:pt>
                <c:pt idx="3">
                  <c:v>Mature 17+</c:v>
                </c:pt>
                <c:pt idx="4">
                  <c:v>Teen</c:v>
                </c:pt>
                <c:pt idx="5">
                  <c:v>Unrated</c:v>
                </c:pt>
              </c:strCache>
            </c:strRef>
          </c:cat>
          <c:val>
            <c:numRef>
              <c:f>'content rating '!$B$4:$B$10</c:f>
              <c:numCache>
                <c:formatCode>General</c:formatCode>
                <c:ptCount val="6"/>
                <c:pt idx="0">
                  <c:v>3</c:v>
                </c:pt>
                <c:pt idx="1">
                  <c:v>8382</c:v>
                </c:pt>
                <c:pt idx="2">
                  <c:v>376</c:v>
                </c:pt>
                <c:pt idx="3">
                  <c:v>447</c:v>
                </c:pt>
                <c:pt idx="4">
                  <c:v>1146</c:v>
                </c:pt>
                <c:pt idx="5">
                  <c:v>2</c:v>
                </c:pt>
              </c:numCache>
            </c:numRef>
          </c:val>
          <c:extLst>
            <c:ext xmlns:c16="http://schemas.microsoft.com/office/drawing/2014/chart" uri="{C3380CC4-5D6E-409C-BE32-E72D297353CC}">
              <c16:uniqueId val="{00000000-8B6C-0B40-B55D-44E74997A8A7}"/>
            </c:ext>
          </c:extLst>
        </c:ser>
        <c:dLbls>
          <c:dLblPos val="ctr"/>
          <c:showLegendKey val="0"/>
          <c:showVal val="1"/>
          <c:showCatName val="0"/>
          <c:showSerName val="0"/>
          <c:showPercent val="0"/>
          <c:showBubbleSize val="0"/>
        </c:dLbls>
        <c:gapWidth val="150"/>
        <c:overlap val="100"/>
        <c:axId val="186456592"/>
        <c:axId val="186457768"/>
      </c:barChart>
      <c:catAx>
        <c:axId val="186456592"/>
        <c:scaling>
          <c:orientation val="minMax"/>
        </c:scaling>
        <c:delete val="0"/>
        <c:axPos val="l"/>
        <c:numFmt formatCode="General" sourceLinked="1"/>
        <c:majorTickMark val="none"/>
        <c:minorTickMark val="none"/>
        <c:tickLblPos val="nextTo"/>
        <c:spPr>
          <a:noFill/>
          <a:ln w="9525" cap="flat" cmpd="sng" algn="ctr">
            <a:solidFill>
              <a:schemeClr val="tx2">
                <a:lumMod val="60000"/>
                <a:lumOff val="40000"/>
              </a:schemeClr>
            </a:solidFill>
            <a:round/>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186457768"/>
        <c:crosses val="autoZero"/>
        <c:auto val="1"/>
        <c:lblAlgn val="ctr"/>
        <c:lblOffset val="100"/>
        <c:noMultiLvlLbl val="0"/>
      </c:catAx>
      <c:valAx>
        <c:axId val="1864577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a:t>Number of Apps</a:t>
                </a:r>
              </a:p>
            </c:rich>
          </c:tx>
          <c:layout>
            <c:manualLayout>
              <c:xMode val="edge"/>
              <c:yMode val="edge"/>
              <c:x val="0.444258025954755"/>
              <c:y val="0.934080586650775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186456592"/>
        <c:crosses val="autoZero"/>
        <c:crossBetween val="between"/>
      </c:valAx>
      <c:spPr>
        <a:noFill/>
        <a:ln w="25400">
          <a:noFill/>
        </a:ln>
        <a:effectLst/>
      </c:spPr>
    </c:plotArea>
    <c:plotVisOnly val="1"/>
    <c:dispBlanksAs val="gap"/>
    <c:showDLblsOverMax val="0"/>
  </c:chart>
  <c:spPr>
    <a:noFill/>
    <a:ln w="2857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[project.xlsx]most downloaded appd!PivotTable2</c:name>
    <c:fmtId val="12"/>
  </c:pivotSource>
  <c:chart>
    <c:title>
      <c:overlay val="0"/>
      <c:spPr>
        <a:noFill/>
        <a:ln>
          <a:noFill/>
        </a:ln>
        <a:effectLst/>
      </c:spPr>
      <c:txPr>
        <a:bodyPr rot="0" spcFirstLastPara="1" vertOverflow="ellipsis" vert="horz" wrap="square" anchor="ctr" anchorCtr="1"/>
        <a:lstStyle/>
        <a:p>
          <a:pPr>
            <a:defRPr sz="1440" b="1" i="0" u="none" strike="noStrike" kern="1200" baseline="0">
              <a:solidFill>
                <a:schemeClr val="accent1">
                  <a:lumMod val="7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145E-3"/>
              <c:y val="-0.25625553051655181"/>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018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399E-3"/>
              <c:y val="-5.475545523857943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291E-3"/>
              <c:y val="-0.116081565105788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8.10380737530976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051304740580725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798E-3"/>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907E-3"/>
              <c:y val="-0.1533152746680224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2924E-3"/>
              <c:y val="-6.5706546286295409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1827178331533159"/>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0"/>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018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145E-3"/>
              <c:y val="-0.25625553051655181"/>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399E-3"/>
              <c:y val="-5.475545523857943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291E-3"/>
              <c:y val="-0.116081565105788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8.10380737530976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051304740580725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798E-3"/>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907E-3"/>
              <c:y val="-0.1533152746680224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2924E-3"/>
              <c:y val="-6.5706546286295409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1827178331533159"/>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0"/>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018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145E-3"/>
              <c:y val="-0.25625553051655181"/>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399E-3"/>
              <c:y val="-5.475545523857943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291E-3"/>
              <c:y val="-0.116081565105788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8.10380737530976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051304740580725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798E-3"/>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907E-3"/>
              <c:y val="-0.1533152746680224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2924E-3"/>
              <c:y val="-6.5706546286295409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1827178331533159"/>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0"/>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018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145E-3"/>
              <c:y val="-0.25625553051655181"/>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399E-3"/>
              <c:y val="-5.475545523857943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291E-3"/>
              <c:y val="-0.116081565105788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8.10380737530976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051304740580725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798E-3"/>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907E-3"/>
              <c:y val="-0.1533152746680224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2924E-3"/>
              <c:y val="-6.5706546286295409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1827178331533159"/>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0"/>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018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145E-3"/>
              <c:y val="-0.25625553051655181"/>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5.256523702903626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399E-3"/>
              <c:y val="-5.475545523857943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291E-3"/>
              <c:y val="-0.116081565105788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8.10380737530976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051304740580725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2.7700991139282798E-3"/>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1907E-3"/>
              <c:y val="-0.15331527466802244"/>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2924E-3"/>
              <c:y val="-6.5706546286295409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1.3850495569640892E-3"/>
              <c:y val="-0.11827178331533159"/>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
          <c:idx val="0"/>
          <c:layout>
            <c:manualLayout>
              <c:x val="0"/>
              <c:y val="-8.3228291962640741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'most downloaded appd'!$B$3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1.3850495569641018E-3"/>
                  <c:y val="-5.25652370290362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A0-41D1-8E45-BCE82DF4F488}"/>
                </c:ext>
              </c:extLst>
            </c:dLbl>
            <c:dLbl>
              <c:idx val="1"/>
              <c:layout>
                <c:manualLayout>
                  <c:x val="-1.3850495569641145E-3"/>
                  <c:y val="-0.2562555305165518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A0-41D1-8E45-BCE82DF4F488}"/>
                </c:ext>
              </c:extLst>
            </c:dLbl>
            <c:dLbl>
              <c:idx val="2"/>
              <c:layout>
                <c:manualLayout>
                  <c:x val="-1.3850495569640892E-3"/>
                  <c:y val="-5.25652370290362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A0-41D1-8E45-BCE82DF4F488}"/>
                </c:ext>
              </c:extLst>
            </c:dLbl>
            <c:dLbl>
              <c:idx val="3"/>
              <c:layout>
                <c:manualLayout>
                  <c:x val="-1.3850495569641399E-3"/>
                  <c:y val="-5.47554552385794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AA0-41D1-8E45-BCE82DF4F488}"/>
                </c:ext>
              </c:extLst>
            </c:dLbl>
            <c:dLbl>
              <c:idx val="4"/>
              <c:layout>
                <c:manualLayout>
                  <c:x val="-2.7700991139282291E-3"/>
                  <c:y val="-0.116081565105788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AA0-41D1-8E45-BCE82DF4F488}"/>
                </c:ext>
              </c:extLst>
            </c:dLbl>
            <c:dLbl>
              <c:idx val="5"/>
              <c:layout>
                <c:manualLayout>
                  <c:x val="-1.3850495569640892E-3"/>
                  <c:y val="-8.103807375309764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AA0-41D1-8E45-BCE82DF4F488}"/>
                </c:ext>
              </c:extLst>
            </c:dLbl>
            <c:dLbl>
              <c:idx val="6"/>
              <c:layout>
                <c:manualLayout>
                  <c:x val="-1.3850495569640892E-3"/>
                  <c:y val="-0.1051304740580725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AA0-41D1-8E45-BCE82DF4F488}"/>
                </c:ext>
              </c:extLst>
            </c:dLbl>
            <c:dLbl>
              <c:idx val="7"/>
              <c:layout>
                <c:manualLayout>
                  <c:x val="-2.7700991139282798E-3"/>
                  <c:y val="-8.322829196264074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AA0-41D1-8E45-BCE82DF4F488}"/>
                </c:ext>
              </c:extLst>
            </c:dLbl>
            <c:dLbl>
              <c:idx val="8"/>
              <c:layout>
                <c:manualLayout>
                  <c:x val="-1.3850495569641907E-3"/>
                  <c:y val="-0.1533152746680224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AA0-41D1-8E45-BCE82DF4F488}"/>
                </c:ext>
              </c:extLst>
            </c:dLbl>
            <c:dLbl>
              <c:idx val="9"/>
              <c:layout>
                <c:manualLayout>
                  <c:x val="-1.3850495569642924E-3"/>
                  <c:y val="-6.570654628629540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AA0-41D1-8E45-BCE82DF4F488}"/>
                </c:ext>
              </c:extLst>
            </c:dLbl>
            <c:dLbl>
              <c:idx val="10"/>
              <c:layout>
                <c:manualLayout>
                  <c:x val="-1.3850495569640892E-3"/>
                  <c:y val="-0.1182717833153315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AA0-41D1-8E45-BCE82DF4F488}"/>
                </c:ext>
              </c:extLst>
            </c:dLbl>
            <c:dLbl>
              <c:idx val="11"/>
              <c:layout>
                <c:manualLayout>
                  <c:x val="0"/>
                  <c:y val="-8.322829196264074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AA0-41D1-8E45-BCE82DF4F48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'most downloaded appd'!$A$4:$A$17</c:f>
              <c:multiLvlStrCache>
                <c:ptCount val="12"/>
                <c:lvl>
                  <c:pt idx="0">
                    <c:v>BOOKS_AND_REFERENCE</c:v>
                  </c:pt>
                  <c:pt idx="1">
                    <c:v>COMMUNICATION</c:v>
                  </c:pt>
                  <c:pt idx="2">
                    <c:v>ENTERTAINMENT</c:v>
                  </c:pt>
                  <c:pt idx="3">
                    <c:v>FAMILY</c:v>
                  </c:pt>
                  <c:pt idx="4">
                    <c:v>GAME</c:v>
                  </c:pt>
                  <c:pt idx="5">
                    <c:v>NEWS_AND_MAGAZINES</c:v>
                  </c:pt>
                  <c:pt idx="6">
                    <c:v>PHOTOGRAPHY</c:v>
                  </c:pt>
                  <c:pt idx="7">
                    <c:v>PRODUCTIVITY</c:v>
                  </c:pt>
                  <c:pt idx="8">
                    <c:v>SOCIAL</c:v>
                  </c:pt>
                  <c:pt idx="9">
                    <c:v>TOOLS</c:v>
                  </c:pt>
                  <c:pt idx="10">
                    <c:v>TRAVEL_AND_LOCAL</c:v>
                  </c:pt>
                  <c:pt idx="11">
                    <c:v>VIDEO_PLAYERS</c:v>
                  </c:pt>
                </c:lvl>
                <c:lvl>
                  <c:pt idx="0">
                    <c:v>1,000,000,000+</c:v>
                  </c:pt>
                </c:lvl>
              </c:multiLvlStrCache>
            </c:multiLvlStrRef>
          </c:cat>
          <c:val>
            <c:numRef>
              <c:f>'most downloaded appd'!$B$4:$B$17</c:f>
              <c:numCache>
                <c:formatCode>General</c:formatCode>
                <c:ptCount val="12"/>
                <c:pt idx="0">
                  <c:v>1</c:v>
                </c:pt>
                <c:pt idx="1">
                  <c:v>14</c:v>
                </c:pt>
                <c:pt idx="2">
                  <c:v>1</c:v>
                </c:pt>
                <c:pt idx="3">
                  <c:v>1</c:v>
                </c:pt>
                <c:pt idx="4">
                  <c:v>5</c:v>
                </c:pt>
                <c:pt idx="5">
                  <c:v>3</c:v>
                </c:pt>
                <c:pt idx="6">
                  <c:v>4</c:v>
                </c:pt>
                <c:pt idx="7">
                  <c:v>3</c:v>
                </c:pt>
                <c:pt idx="8">
                  <c:v>7</c:v>
                </c:pt>
                <c:pt idx="9">
                  <c:v>2</c:v>
                </c:pt>
                <c:pt idx="10">
                  <c:v>5</c:v>
                </c:pt>
                <c:pt idx="11">
                  <c:v>3</c:v>
                </c:pt>
              </c:numCache>
            </c:numRef>
          </c:val>
          <c:extLst>
            <c:ext xmlns:c16="http://schemas.microsoft.com/office/drawing/2014/chart" uri="{C3380CC4-5D6E-409C-BE32-E72D297353CC}">
              <c16:uniqueId val="{00000000-FFF4-B844-9508-2AB27DE21AFC}"/>
            </c:ext>
          </c:extLst>
        </c:ser>
        <c:dLbls>
          <c:dLblPos val="ctr"/>
          <c:showLegendKey val="0"/>
          <c:showVal val="1"/>
          <c:showCatName val="0"/>
          <c:showSerName val="0"/>
          <c:showPercent val="0"/>
          <c:showBubbleSize val="0"/>
        </c:dLbls>
        <c:gapWidth val="150"/>
        <c:overlap val="100"/>
        <c:axId val="186458160"/>
        <c:axId val="186450712"/>
      </c:barChart>
      <c:catAx>
        <c:axId val="1864581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r>
                  <a:rPr lang="en-US" sz="1400" b="1">
                    <a:solidFill>
                      <a:schemeClr val="accent1">
                        <a:lumMod val="75000"/>
                      </a:schemeClr>
                    </a:solidFill>
                  </a:rPr>
                  <a:t>Categories of apps with 1</a:t>
                </a:r>
                <a:r>
                  <a:rPr lang="en-US" sz="1400" b="1" baseline="0">
                    <a:solidFill>
                      <a:schemeClr val="accent1">
                        <a:lumMod val="75000"/>
                      </a:schemeClr>
                    </a:solidFill>
                  </a:rPr>
                  <a:t> billion+ downloads</a:t>
                </a:r>
                <a:endParaRPr lang="en-US" sz="1400" b="1">
                  <a:solidFill>
                    <a:schemeClr val="accent1">
                      <a:lumMod val="75000"/>
                    </a:schemeClr>
                  </a:solidFill>
                </a:endParaRPr>
              </a:p>
            </c:rich>
          </c:tx>
          <c:layout>
            <c:manualLayout>
              <c:xMode val="edge"/>
              <c:yMode val="edge"/>
              <c:x val="0.30672718405946686"/>
              <c:y val="0.9334934633381384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accent1">
                <a:alpha val="90000"/>
              </a:schemeClr>
            </a:solidFill>
            <a:round/>
          </a:ln>
          <a:effectLst/>
        </c:spPr>
        <c:txPr>
          <a:bodyPr rot="-6000000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endParaRPr lang="en-US"/>
          </a:p>
        </c:txPr>
        <c:crossAx val="186450712"/>
        <c:crosses val="autoZero"/>
        <c:auto val="1"/>
        <c:lblAlgn val="ctr"/>
        <c:lblOffset val="100"/>
        <c:noMultiLvlLbl val="0"/>
      </c:catAx>
      <c:valAx>
        <c:axId val="186450712"/>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r>
                  <a:rPr lang="en-US" sz="1400" b="1">
                    <a:solidFill>
                      <a:schemeClr val="accent1">
                        <a:lumMod val="75000"/>
                      </a:schemeClr>
                    </a:solidFill>
                  </a:rPr>
                  <a:t>No</a:t>
                </a:r>
                <a:r>
                  <a:rPr lang="en-US" sz="1400" b="1" baseline="0">
                    <a:solidFill>
                      <a:schemeClr val="accent1">
                        <a:lumMod val="75000"/>
                      </a:schemeClr>
                    </a:solidFill>
                  </a:rPr>
                  <a:t>. of Apps </a:t>
                </a:r>
                <a:endParaRPr lang="en-US" sz="1400" b="1">
                  <a:solidFill>
                    <a:schemeClr val="accent1">
                      <a:lumMod val="75000"/>
                    </a:schemeClr>
                  </a:solidFill>
                </a:endParaRPr>
              </a:p>
            </c:rich>
          </c:tx>
          <c:layout>
            <c:manualLayout>
              <c:xMode val="edge"/>
              <c:yMode val="edge"/>
              <c:x val="1.4169043256118039E-2"/>
              <c:y val="0.2694584685856631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endParaRPr lang="en-US"/>
            </a:p>
          </c:txPr>
        </c:title>
        <c:numFmt formatCode="General" sourceLinked="1"/>
        <c:majorTickMark val="out"/>
        <c:minorTickMark val="none"/>
        <c:tickLblPos val="nextTo"/>
        <c:spPr>
          <a:noFill/>
          <a:ln w="12700">
            <a:solidFill>
              <a:schemeClr val="accent1">
                <a:alpha val="90000"/>
              </a:schemeClr>
            </a:solidFill>
          </a:ln>
          <a:effectLst/>
        </c:spPr>
        <c:txPr>
          <a:bodyPr rot="-6000000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endParaRPr lang="en-US"/>
          </a:p>
        </c:txPr>
        <c:crossAx val="186458160"/>
        <c:crosses val="autoZero"/>
        <c:crossBetween val="between"/>
        <c:majorUnit val="2"/>
      </c:valAx>
      <c:spPr>
        <a:noFill/>
        <a:ln>
          <a:noFill/>
        </a:ln>
        <a:effectLst/>
      </c:spPr>
    </c:plotArea>
    <c:plotVisOnly val="1"/>
    <c:dispBlanksAs val="gap"/>
    <c:showDLblsOverMax val="0"/>
  </c:chart>
  <c:spPr>
    <a:noFill/>
    <a:ln w="28575" cap="flat" cmpd="sng" algn="ctr">
      <a:solidFill>
        <a:schemeClr val="accent1"/>
      </a:solidFill>
      <a:round/>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Sheet1!$M$3</c:f>
              <c:strCache>
                <c:ptCount val="1"/>
                <c:pt idx="0">
                  <c:v>rating</c:v>
                </c:pt>
              </c:strCache>
            </c:strRef>
          </c:tx>
          <c:spPr>
            <a:solidFill>
              <a:schemeClr val="accent1"/>
            </a:solidFill>
            <a:ln>
              <a:noFill/>
            </a:ln>
            <a:effectLst/>
          </c:spPr>
          <c:invertIfNegative val="0"/>
          <c:dLbls>
            <c:dLbl>
              <c:idx val="0"/>
              <c:layout>
                <c:manualLayout>
                  <c:x val="2.185792349726776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1E-48F1-9F24-A117D6BAA242}"/>
                </c:ext>
              </c:extLst>
            </c:dLbl>
            <c:dLbl>
              <c:idx val="1"/>
              <c:layout>
                <c:manualLayout>
                  <c:x val="1.9672131147540985E-2"/>
                  <c:y val="3.432002968277212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1E-48F1-9F24-A117D6BAA242}"/>
                </c:ext>
              </c:extLst>
            </c:dLbl>
            <c:dLbl>
              <c:idx val="2"/>
              <c:layout>
                <c:manualLayout>
                  <c:x val="1.9672131147540985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51E-48F1-9F24-A117D6BAA242}"/>
                </c:ext>
              </c:extLst>
            </c:dLbl>
            <c:dLbl>
              <c:idx val="3"/>
              <c:layout>
                <c:manualLayout>
                  <c:x val="1.9672131147540985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1E-48F1-9F24-A117D6BAA242}"/>
                </c:ext>
              </c:extLst>
            </c:dLbl>
            <c:dLbl>
              <c:idx val="4"/>
              <c:layout>
                <c:manualLayout>
                  <c:x val="1.5300546448087392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51E-48F1-9F24-A117D6BAA242}"/>
                </c:ext>
              </c:extLst>
            </c:dLbl>
            <c:dLbl>
              <c:idx val="5"/>
              <c:layout>
                <c:manualLayout>
                  <c:x val="1.9672131147540985E-2"/>
                  <c:y val="-6.291932756897437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51E-48F1-9F24-A117D6BAA242}"/>
                </c:ext>
              </c:extLst>
            </c:dLbl>
            <c:dLbl>
              <c:idx val="6"/>
              <c:layout>
                <c:manualLayout>
                  <c:x val="1.9672131147540985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51E-48F1-9F24-A117D6BAA242}"/>
                </c:ext>
              </c:extLst>
            </c:dLbl>
            <c:dLbl>
              <c:idx val="7"/>
              <c:layout>
                <c:manualLayout>
                  <c:x val="1.967213114754094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51E-48F1-9F24-A117D6BAA242}"/>
                </c:ext>
              </c:extLst>
            </c:dLbl>
            <c:dLbl>
              <c:idx val="8"/>
              <c:layout>
                <c:manualLayout>
                  <c:x val="1.9672131147540985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51E-48F1-9F24-A117D6BAA242}"/>
                </c:ext>
              </c:extLst>
            </c:dLbl>
            <c:dLbl>
              <c:idx val="9"/>
              <c:layout>
                <c:manualLayout>
                  <c:x val="1.9672131147540985E-2"/>
                  <c:y val="-3.145966378448718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51E-48F1-9F24-A117D6BAA242}"/>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Sheet1!$L$4:$L$13</c:f>
              <c:strCache>
                <c:ptCount val="10"/>
                <c:pt idx="0">
                  <c:v>Subway Surfers</c:v>
                </c:pt>
                <c:pt idx="1">
                  <c:v>Google Photos</c:v>
                </c:pt>
                <c:pt idx="2">
                  <c:v>Google Chrome: Fast &amp; Secure</c:v>
                </c:pt>
                <c:pt idx="3">
                  <c:v>Google Drive</c:v>
                </c:pt>
                <c:pt idx="4">
                  <c:v>Google News</c:v>
                </c:pt>
                <c:pt idx="5">
                  <c:v>Instagram</c:v>
                </c:pt>
                <c:pt idx="6">
                  <c:v>Maps - Navigate &amp; Explore</c:v>
                </c:pt>
                <c:pt idx="7">
                  <c:v>Candy Crush Saga</c:v>
                </c:pt>
                <c:pt idx="8">
                  <c:v>Temple Run 2</c:v>
                </c:pt>
                <c:pt idx="9">
                  <c:v>Facebook</c:v>
                </c:pt>
              </c:strCache>
            </c:strRef>
          </c:cat>
          <c:val>
            <c:numRef>
              <c:f>Sheet1!$M$4:$M$13</c:f>
              <c:numCache>
                <c:formatCode>0.0</c:formatCode>
                <c:ptCount val="10"/>
                <c:pt idx="0">
                  <c:v>4.5</c:v>
                </c:pt>
                <c:pt idx="1">
                  <c:v>4.5</c:v>
                </c:pt>
                <c:pt idx="2">
                  <c:v>4.3</c:v>
                </c:pt>
                <c:pt idx="3">
                  <c:v>4.4000000000000004</c:v>
                </c:pt>
                <c:pt idx="4">
                  <c:v>3.9</c:v>
                </c:pt>
                <c:pt idx="5">
                  <c:v>4.5</c:v>
                </c:pt>
                <c:pt idx="6">
                  <c:v>4.3</c:v>
                </c:pt>
                <c:pt idx="7">
                  <c:v>4.4000000000000004</c:v>
                </c:pt>
                <c:pt idx="8">
                  <c:v>4.3</c:v>
                </c:pt>
                <c:pt idx="9">
                  <c:v>4.0999999999999996</c:v>
                </c:pt>
              </c:numCache>
            </c:numRef>
          </c:val>
          <c:extLst>
            <c:ext xmlns:c16="http://schemas.microsoft.com/office/drawing/2014/chart" uri="{C3380CC4-5D6E-409C-BE32-E72D297353CC}">
              <c16:uniqueId val="{00000000-3256-2641-81E0-A07EA9BBA043}"/>
            </c:ext>
          </c:extLst>
        </c:ser>
        <c:ser>
          <c:idx val="1"/>
          <c:order val="1"/>
          <c:tx>
            <c:strRef>
              <c:f>Sheet1!$N$3</c:f>
              <c:strCache>
                <c:ptCount val="1"/>
                <c:pt idx="0">
                  <c:v>downloads</c:v>
                </c:pt>
              </c:strCache>
            </c:strRef>
          </c:tx>
          <c:spPr>
            <a:solidFill>
              <a:schemeClr val="accent1"/>
            </a:solidFill>
            <a:ln>
              <a:noFill/>
            </a:ln>
            <a:effectLst/>
          </c:spPr>
          <c:invertIfNegative val="0"/>
          <c:dLbls>
            <c:numFmt formatCode="[&gt;=1000000]#,###,,,&quot;B&quot;;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Sheet1!$L$4:$L$13</c:f>
              <c:strCache>
                <c:ptCount val="10"/>
                <c:pt idx="0">
                  <c:v>Subway Surfers</c:v>
                </c:pt>
                <c:pt idx="1">
                  <c:v>Google Photos</c:v>
                </c:pt>
                <c:pt idx="2">
                  <c:v>Google Chrome: Fast &amp; Secure</c:v>
                </c:pt>
                <c:pt idx="3">
                  <c:v>Google Drive</c:v>
                </c:pt>
                <c:pt idx="4">
                  <c:v>Google News</c:v>
                </c:pt>
                <c:pt idx="5">
                  <c:v>Instagram</c:v>
                </c:pt>
                <c:pt idx="6">
                  <c:v>Maps - Navigate &amp; Explore</c:v>
                </c:pt>
                <c:pt idx="7">
                  <c:v>Candy Crush Saga</c:v>
                </c:pt>
                <c:pt idx="8">
                  <c:v>Temple Run 2</c:v>
                </c:pt>
                <c:pt idx="9">
                  <c:v>Facebook</c:v>
                </c:pt>
              </c:strCache>
            </c:strRef>
          </c:cat>
          <c:val>
            <c:numRef>
              <c:f>Sheet1!$N$4:$N$13</c:f>
              <c:numCache>
                <c:formatCode>_(* #,##0_);_(* \(#,##0\);_(* "-"??_);_(@_)</c:formatCode>
                <c:ptCount val="10"/>
                <c:pt idx="0">
                  <c:v>5000000000</c:v>
                </c:pt>
                <c:pt idx="1">
                  <c:v>4000000000</c:v>
                </c:pt>
                <c:pt idx="2">
                  <c:v>3000000000</c:v>
                </c:pt>
                <c:pt idx="3">
                  <c:v>3000000000</c:v>
                </c:pt>
                <c:pt idx="4">
                  <c:v>3000000000</c:v>
                </c:pt>
                <c:pt idx="5">
                  <c:v>3000000000</c:v>
                </c:pt>
                <c:pt idx="6">
                  <c:v>3000000000</c:v>
                </c:pt>
                <c:pt idx="7">
                  <c:v>2500000000</c:v>
                </c:pt>
                <c:pt idx="8">
                  <c:v>2500000000</c:v>
                </c:pt>
                <c:pt idx="9">
                  <c:v>2000000000</c:v>
                </c:pt>
              </c:numCache>
            </c:numRef>
          </c:val>
          <c:extLst>
            <c:ext xmlns:c16="http://schemas.microsoft.com/office/drawing/2014/chart" uri="{C3380CC4-5D6E-409C-BE32-E72D297353CC}">
              <c16:uniqueId val="{00000001-3256-2641-81E0-A07EA9BBA043}"/>
            </c:ext>
          </c:extLst>
        </c:ser>
        <c:dLbls>
          <c:dLblPos val="ctr"/>
          <c:showLegendKey val="0"/>
          <c:showVal val="1"/>
          <c:showCatName val="0"/>
          <c:showSerName val="0"/>
          <c:showPercent val="0"/>
          <c:showBubbleSize val="0"/>
        </c:dLbls>
        <c:gapWidth val="79"/>
        <c:overlap val="100"/>
        <c:axId val="265260688"/>
        <c:axId val="265255984"/>
      </c:barChart>
      <c:catAx>
        <c:axId val="265260688"/>
        <c:scaling>
          <c:orientation val="minMax"/>
        </c:scaling>
        <c:delete val="0"/>
        <c:axPos val="l"/>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050" b="1" i="0" u="none" strike="noStrike" kern="1200" cap="all" spc="120" normalizeH="0" baseline="0">
                <a:solidFill>
                  <a:schemeClr val="tx1"/>
                </a:solidFill>
                <a:latin typeface="+mn-lt"/>
                <a:ea typeface="+mn-ea"/>
                <a:cs typeface="+mn-cs"/>
              </a:defRPr>
            </a:pPr>
            <a:endParaRPr lang="en-US"/>
          </a:p>
        </c:txPr>
        <c:crossAx val="265255984"/>
        <c:crosses val="autoZero"/>
        <c:auto val="1"/>
        <c:lblAlgn val="ctr"/>
        <c:lblOffset val="100"/>
        <c:noMultiLvlLbl val="0"/>
      </c:catAx>
      <c:valAx>
        <c:axId val="265255984"/>
        <c:scaling>
          <c:orientation val="minMax"/>
        </c:scaling>
        <c:delete val="1"/>
        <c:axPos val="b"/>
        <c:title>
          <c:tx>
            <c:rich>
              <a:bodyPr rot="0" spcFirstLastPara="1" vertOverflow="ellipsis" vert="horz" wrap="square" anchor="ctr" anchorCtr="1"/>
              <a:lstStyle/>
              <a:p>
                <a:pPr>
                  <a:defRPr sz="1200" b="1" i="0" u="none" strike="noStrike" kern="1200" cap="all" baseline="0">
                    <a:solidFill>
                      <a:schemeClr val="tx1"/>
                    </a:solidFill>
                    <a:latin typeface="+mn-lt"/>
                    <a:ea typeface="+mn-ea"/>
                    <a:cs typeface="+mn-cs"/>
                  </a:defRPr>
                </a:pPr>
                <a:r>
                  <a:rPr lang="en-US" sz="1200" b="1">
                    <a:solidFill>
                      <a:schemeClr val="tx1"/>
                    </a:solidFill>
                  </a:rPr>
                  <a:t>No. of downloads (Billions)</a:t>
                </a:r>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tx1"/>
                  </a:solidFill>
                  <a:latin typeface="+mn-lt"/>
                  <a:ea typeface="+mn-ea"/>
                  <a:cs typeface="+mn-cs"/>
                </a:defRPr>
              </a:pPr>
              <a:endParaRPr lang="en-US"/>
            </a:p>
          </c:txPr>
        </c:title>
        <c:numFmt formatCode="[&gt;=1000000]#,###,,,&quot;B&quot;;General" sourceLinked="0"/>
        <c:majorTickMark val="none"/>
        <c:minorTickMark val="none"/>
        <c:tickLblPos val="nextTo"/>
        <c:crossAx val="265260688"/>
        <c:crosses val="autoZero"/>
        <c:crossBetween val="between"/>
        <c:majorUnit val="1000000000"/>
      </c:valAx>
      <c:spPr>
        <a:noFill/>
        <a:ln>
          <a:noFill/>
        </a:ln>
        <a:effectLst/>
      </c:spPr>
    </c:plotArea>
    <c:legend>
      <c:legendPos val="t"/>
      <c:legendEntry>
        <c:idx val="0"/>
        <c:txPr>
          <a:bodyPr rot="0" spcFirstLastPara="1" vertOverflow="ellipsis" vert="horz" wrap="square" anchor="ctr" anchorCtr="1"/>
          <a:lstStyle/>
          <a:p>
            <a:pPr>
              <a:defRPr sz="1600" b="1" i="0" u="none" strike="noStrike" kern="1200" baseline="0">
                <a:solidFill>
                  <a:schemeClr val="accent2">
                    <a:lumMod val="7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8575">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ysClr val="windowText" lastClr="000000"/>
                </a:solidFill>
                <a:effectLst/>
                <a:latin typeface="+mn-lt"/>
                <a:ea typeface="+mn-ea"/>
                <a:cs typeface="+mn-cs"/>
              </a:defRPr>
            </a:pPr>
            <a:r>
              <a:rPr lang="en-US" sz="1800">
                <a:solidFill>
                  <a:sysClr val="windowText" lastClr="000000"/>
                </a:solidFill>
                <a:effectLst/>
              </a:rPr>
              <a:t>Overall Ratintg of All</a:t>
            </a:r>
            <a:r>
              <a:rPr lang="en-US" sz="1800" baseline="0">
                <a:solidFill>
                  <a:sysClr val="windowText" lastClr="000000"/>
                </a:solidFill>
                <a:effectLst/>
              </a:rPr>
              <a:t> APPS </a:t>
            </a:r>
            <a:endParaRPr lang="en-US" sz="1800">
              <a:solidFill>
                <a:sysClr val="windowText" lastClr="000000"/>
              </a:solidFill>
              <a:effectLst/>
            </a:endParaRPr>
          </a:p>
        </c:rich>
      </c:tx>
      <c:layout>
        <c:manualLayout>
          <c:xMode val="edge"/>
          <c:yMode val="edge"/>
          <c:x val="0.5359143208133812"/>
          <c:y val="3.7355169930306763E-2"/>
        </c:manualLayout>
      </c:layout>
      <c:overlay val="0"/>
      <c:spPr>
        <a:noFill/>
        <a:ln>
          <a:noFill/>
        </a:ln>
        <a:effectLst/>
      </c:spPr>
      <c:txPr>
        <a:bodyPr rot="0" spcFirstLastPara="1" vertOverflow="ellipsis" vert="horz" wrap="square" anchor="ctr" anchorCtr="1"/>
        <a:lstStyle/>
        <a:p>
          <a:pPr>
            <a:defRPr sz="1800" b="1" i="0" u="none" strike="noStrike" kern="1200" spc="100" baseline="0">
              <a:solidFill>
                <a:sysClr val="windowText" lastClr="000000"/>
              </a:solidFill>
              <a:effectLst/>
              <a:latin typeface="+mn-lt"/>
              <a:ea typeface="+mn-ea"/>
              <a:cs typeface="+mn-cs"/>
            </a:defRPr>
          </a:pPr>
          <a:endParaRPr lang="en-US"/>
        </a:p>
      </c:txPr>
    </c:title>
    <c:autoTitleDeleted val="0"/>
    <c:plotArea>
      <c:layout/>
      <c:pieChart>
        <c:varyColors val="1"/>
        <c:ser>
          <c:idx val="0"/>
          <c:order val="0"/>
          <c:tx>
            <c:strRef>
              <c:f>Sheet4!$I$6</c:f>
              <c:strCache>
                <c:ptCount val="1"/>
                <c:pt idx="0">
                  <c:v>percentage count</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88A-4241-A7A0-898250BBF7B4}"/>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88A-4241-A7A0-898250BBF7B4}"/>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88A-4241-A7A0-898250BBF7B4}"/>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88A-4241-A7A0-898250BBF7B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Sheet4!$H$7:$H$10</c:f>
              <c:strCache>
                <c:ptCount val="4"/>
                <c:pt idx="0">
                  <c:v>Poor</c:v>
                </c:pt>
                <c:pt idx="1">
                  <c:v>Average</c:v>
                </c:pt>
                <c:pt idx="2">
                  <c:v>Excellent</c:v>
                </c:pt>
                <c:pt idx="3">
                  <c:v>Not Rated</c:v>
                </c:pt>
              </c:strCache>
            </c:strRef>
          </c:cat>
          <c:val>
            <c:numRef>
              <c:f>Sheet4!$I$7:$I$10</c:f>
              <c:numCache>
                <c:formatCode>0%</c:formatCode>
                <c:ptCount val="4"/>
                <c:pt idx="0">
                  <c:v>1.4291232135959829E-2</c:v>
                </c:pt>
                <c:pt idx="1">
                  <c:v>0.17352259559675551</c:v>
                </c:pt>
                <c:pt idx="2">
                  <c:v>0.61877172653534185</c:v>
                </c:pt>
                <c:pt idx="3">
                  <c:v>0.14136732329084589</c:v>
                </c:pt>
              </c:numCache>
            </c:numRef>
          </c:val>
          <c:extLst>
            <c:ext xmlns:c16="http://schemas.microsoft.com/office/drawing/2014/chart" uri="{C3380CC4-5D6E-409C-BE32-E72D297353CC}">
              <c16:uniqueId val="{00000000-9EC0-464D-8C77-51A30D095270}"/>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1190964150055855"/>
          <c:y val="0.46617067068707463"/>
          <c:w val="0.13850712061804116"/>
          <c:h val="0.40242821210341123"/>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w="28575">
      <a:solidFill>
        <a:schemeClr val="tx1"/>
      </a:solidFill>
    </a:ln>
    <a:effectLst/>
  </c:spPr>
  <c:txPr>
    <a:bodyPr/>
    <a:lstStyle/>
    <a:p>
      <a:pPr>
        <a:defRPr>
          <a:solidFill>
            <a:schemeClr val="bg1">
              <a:lumMod val="65000"/>
            </a:schemeClr>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[project.xlsx]Sheet3!PivotTable3</c:name>
    <c:fmtId val="10"/>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tx2"/>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tx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tx2"/>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tx2"/>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tx2"/>
              </a:solidFill>
            </a:ln>
            <a:effectLst/>
          </c:spPr>
        </c:marker>
      </c:pivotFmt>
    </c:pivotFmts>
    <c:plotArea>
      <c:layout>
        <c:manualLayout>
          <c:layoutTarget val="inner"/>
          <c:xMode val="edge"/>
          <c:yMode val="edge"/>
          <c:x val="1.6039718798584877E-2"/>
          <c:y val="4.1561279594605233E-2"/>
          <c:w val="0.9679205624028302"/>
          <c:h val="0.61453809325165321"/>
        </c:manualLayout>
      </c:layout>
      <c:lineChart>
        <c:grouping val="standard"/>
        <c:varyColors val="0"/>
        <c:ser>
          <c:idx val="0"/>
          <c:order val="0"/>
          <c:tx>
            <c:strRef>
              <c:f>Sheet3!$B$3</c:f>
              <c:strCache>
                <c:ptCount val="1"/>
                <c:pt idx="0">
                  <c:v>Total</c:v>
                </c:pt>
              </c:strCache>
            </c:strRef>
          </c:tx>
          <c:spPr>
            <a:ln w="28575" cap="rnd">
              <a:solidFill>
                <a:schemeClr val="accent1">
                  <a:lumMod val="50000"/>
                </a:schemeClr>
              </a:solidFill>
              <a:round/>
            </a:ln>
            <a:effectLst/>
          </c:spPr>
          <c:marker>
            <c:symbol val="circle"/>
            <c:size val="5"/>
            <c:spPr>
              <a:solidFill>
                <a:schemeClr val="accent1"/>
              </a:solidFill>
              <a:ln w="9525">
                <a:solidFill>
                  <a:schemeClr val="accent1">
                    <a:lumMod val="50000"/>
                  </a:schemeClr>
                </a:solidFill>
              </a:ln>
              <a:effectLst/>
            </c:spPr>
          </c:marker>
          <c:dLbls>
            <c:dLbl>
              <c:idx val="7"/>
              <c:layout>
                <c:manualLayout>
                  <c:x val="-1.9430219128736713E-3"/>
                  <c:y val="-2.3750952646514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9AE-48C9-B7DD-A1D30E3A5275}"/>
                </c:ext>
              </c:extLst>
            </c:dLbl>
            <c:dLbl>
              <c:idx val="9"/>
              <c:layout>
                <c:manualLayout>
                  <c:x val="-6.3174906761240919E-3"/>
                  <c:y val="-2.13061714938902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9AE-48C9-B7DD-A1D30E3A527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Sheet3!$A$4:$A$37</c:f>
              <c:strCache>
                <c:ptCount val="33"/>
                <c:pt idx="0">
                  <c:v>ART_AND_DESIGN</c:v>
                </c:pt>
                <c:pt idx="1">
                  <c:v>AUTO_AND_VEHICLES</c:v>
                </c:pt>
                <c:pt idx="2">
                  <c:v>BEAUTY</c:v>
                </c:pt>
                <c:pt idx="3">
                  <c:v>BOOKS_AND_REFERENCE</c:v>
                </c:pt>
                <c:pt idx="4">
                  <c:v>BUSINESS</c:v>
                </c:pt>
                <c:pt idx="5">
                  <c:v>COMICS</c:v>
                </c:pt>
                <c:pt idx="6">
                  <c:v>COMMUNICATION</c:v>
                </c:pt>
                <c:pt idx="7">
                  <c:v>DATING</c:v>
                </c:pt>
                <c:pt idx="8">
                  <c:v>EDUCATION</c:v>
                </c:pt>
                <c:pt idx="9">
                  <c:v>ENTERTAINMENT</c:v>
                </c:pt>
                <c:pt idx="10">
                  <c:v>EVENTS</c:v>
                </c:pt>
                <c:pt idx="11">
                  <c:v>FAMILY</c:v>
                </c:pt>
                <c:pt idx="12">
                  <c:v>FINANCE</c:v>
                </c:pt>
                <c:pt idx="13">
                  <c:v>FOOD_AND_DRINK</c:v>
                </c:pt>
                <c:pt idx="14">
                  <c:v>GAME</c:v>
                </c:pt>
                <c:pt idx="15">
                  <c:v>HEALTH_AND_FITNESS</c:v>
                </c:pt>
                <c:pt idx="16">
                  <c:v>HOUSE_AND_HOME</c:v>
                </c:pt>
                <c:pt idx="17">
                  <c:v>LIBRARIES_AND_DEMO</c:v>
                </c:pt>
                <c:pt idx="18">
                  <c:v>LIFESTYLE</c:v>
                </c:pt>
                <c:pt idx="19">
                  <c:v>MAPS_AND_NAVIGATION</c:v>
                </c:pt>
                <c:pt idx="20">
                  <c:v>MEDICAL</c:v>
                </c:pt>
                <c:pt idx="21">
                  <c:v>NEWS_AND_MAGAZINES</c:v>
                </c:pt>
                <c:pt idx="22">
                  <c:v>PARENTING</c:v>
                </c:pt>
                <c:pt idx="23">
                  <c:v>PERSONALIZATION</c:v>
                </c:pt>
                <c:pt idx="24">
                  <c:v>PHOTOGRAPHY</c:v>
                </c:pt>
                <c:pt idx="25">
                  <c:v>PRODUCTIVITY</c:v>
                </c:pt>
                <c:pt idx="26">
                  <c:v>SHOPPING</c:v>
                </c:pt>
                <c:pt idx="27">
                  <c:v>SOCIAL</c:v>
                </c:pt>
                <c:pt idx="28">
                  <c:v>SPORTS</c:v>
                </c:pt>
                <c:pt idx="29">
                  <c:v>TOOLS</c:v>
                </c:pt>
                <c:pt idx="30">
                  <c:v>TRAVEL_AND_LOCAL</c:v>
                </c:pt>
                <c:pt idx="31">
                  <c:v>VIDEO_PLAYERS</c:v>
                </c:pt>
                <c:pt idx="32">
                  <c:v>WEATHER</c:v>
                </c:pt>
              </c:strCache>
            </c:strRef>
          </c:cat>
          <c:val>
            <c:numRef>
              <c:f>Sheet3!$B$4:$B$37</c:f>
              <c:numCache>
                <c:formatCode>0.00</c:formatCode>
                <c:ptCount val="33"/>
                <c:pt idx="0">
                  <c:v>4.3580645161290299</c:v>
                </c:pt>
                <c:pt idx="1">
                  <c:v>4.1904109589041116</c:v>
                </c:pt>
                <c:pt idx="2">
                  <c:v>4.2785714285714285</c:v>
                </c:pt>
                <c:pt idx="3">
                  <c:v>4.3474576271186463</c:v>
                </c:pt>
                <c:pt idx="4">
                  <c:v>4.1025925925925915</c:v>
                </c:pt>
                <c:pt idx="5">
                  <c:v>4.155172413793105</c:v>
                </c:pt>
                <c:pt idx="6">
                  <c:v>4.1514657980456029</c:v>
                </c:pt>
                <c:pt idx="7">
                  <c:v>3.9716981132075473</c:v>
                </c:pt>
                <c:pt idx="8">
                  <c:v>4.3759689922480627</c:v>
                </c:pt>
                <c:pt idx="9">
                  <c:v>4.1360360360360353</c:v>
                </c:pt>
                <c:pt idx="10">
                  <c:v>4.4355555555555561</c:v>
                </c:pt>
                <c:pt idx="11">
                  <c:v>4.1911525029103647</c:v>
                </c:pt>
                <c:pt idx="12">
                  <c:v>4.127444794952682</c:v>
                </c:pt>
                <c:pt idx="13">
                  <c:v>4.1641509433962263</c:v>
                </c:pt>
                <c:pt idx="14">
                  <c:v>4.2812849162011162</c:v>
                </c:pt>
                <c:pt idx="15">
                  <c:v>4.2614503816793876</c:v>
                </c:pt>
                <c:pt idx="16">
                  <c:v>4.1647058823529406</c:v>
                </c:pt>
                <c:pt idx="17">
                  <c:v>4.178461538461538</c:v>
                </c:pt>
                <c:pt idx="18">
                  <c:v>4.0960655737704892</c:v>
                </c:pt>
                <c:pt idx="19">
                  <c:v>4.0516129032258066</c:v>
                </c:pt>
                <c:pt idx="20">
                  <c:v>4.1824503311258239</c:v>
                </c:pt>
                <c:pt idx="21">
                  <c:v>4.128504672897197</c:v>
                </c:pt>
                <c:pt idx="22">
                  <c:v>4.3</c:v>
                </c:pt>
                <c:pt idx="23">
                  <c:v>4.3338709677419338</c:v>
                </c:pt>
                <c:pt idx="24">
                  <c:v>4.182894736842103</c:v>
                </c:pt>
                <c:pt idx="25">
                  <c:v>4.20179640718563</c:v>
                </c:pt>
                <c:pt idx="26">
                  <c:v>4.2514851485148526</c:v>
                </c:pt>
                <c:pt idx="27">
                  <c:v>4.2549180327868852</c:v>
                </c:pt>
                <c:pt idx="28">
                  <c:v>4.2251748251748236</c:v>
                </c:pt>
                <c:pt idx="29">
                  <c:v>4.0474114441416882</c:v>
                </c:pt>
                <c:pt idx="30">
                  <c:v>4.0941463414634152</c:v>
                </c:pt>
                <c:pt idx="31">
                  <c:v>4.063749999999998</c:v>
                </c:pt>
                <c:pt idx="32">
                  <c:v>4.2439999999999998</c:v>
                </c:pt>
              </c:numCache>
            </c:numRef>
          </c:val>
          <c:smooth val="0"/>
          <c:extLst>
            <c:ext xmlns:c16="http://schemas.microsoft.com/office/drawing/2014/chart" uri="{C3380CC4-5D6E-409C-BE32-E72D297353CC}">
              <c16:uniqueId val="{00000000-75B0-D343-BD61-FEF45361437A}"/>
            </c:ext>
          </c:extLst>
        </c:ser>
        <c:dLbls>
          <c:dLblPos val="t"/>
          <c:showLegendKey val="0"/>
          <c:showVal val="1"/>
          <c:showCatName val="0"/>
          <c:showSerName val="0"/>
          <c:showPercent val="0"/>
          <c:showBubbleSize val="0"/>
        </c:dLbls>
        <c:marker val="1"/>
        <c:smooth val="0"/>
        <c:axId val="265257160"/>
        <c:axId val="265261080"/>
      </c:lineChart>
      <c:catAx>
        <c:axId val="2652571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65261080"/>
        <c:crosses val="autoZero"/>
        <c:auto val="1"/>
        <c:lblAlgn val="ctr"/>
        <c:lblOffset val="100"/>
        <c:noMultiLvlLbl val="0"/>
      </c:catAx>
      <c:valAx>
        <c:axId val="265261080"/>
        <c:scaling>
          <c:orientation val="minMax"/>
        </c:scaling>
        <c:delete val="1"/>
        <c:axPos val="l"/>
        <c:numFmt formatCode="0.00" sourceLinked="1"/>
        <c:majorTickMark val="none"/>
        <c:minorTickMark val="none"/>
        <c:tickLblPos val="nextTo"/>
        <c:crossAx val="265257160"/>
        <c:crosses val="autoZero"/>
        <c:crossBetween val="midCat"/>
      </c:valAx>
      <c:spPr>
        <a:noFill/>
        <a:ln>
          <a:noFill/>
        </a:ln>
        <a:effectLst/>
      </c:spPr>
    </c:plotArea>
    <c:plotVisOnly val="1"/>
    <c:dispBlanksAs val="gap"/>
    <c:showDLblsOverMax val="0"/>
  </c:chart>
  <c:spPr>
    <a:noFill/>
    <a:ln w="2857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9715AB-F4FA-4936-8964-4D55CFCEB0F9}"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127396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715AB-F4FA-4936-8964-4D55CFCEB0F9}"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232438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715AB-F4FA-4936-8964-4D55CFCEB0F9}"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113349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715AB-F4FA-4936-8964-4D55CFCEB0F9}"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350870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715AB-F4FA-4936-8964-4D55CFCEB0F9}"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30764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715AB-F4FA-4936-8964-4D55CFCEB0F9}"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30822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715AB-F4FA-4936-8964-4D55CFCEB0F9}"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203580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9715AB-F4FA-4936-8964-4D55CFCEB0F9}"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54868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715AB-F4FA-4936-8964-4D55CFCEB0F9}"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162708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715AB-F4FA-4936-8964-4D55CFCEB0F9}"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248778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715AB-F4FA-4936-8964-4D55CFCEB0F9}"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FD68B-9688-4FF6-8771-7D313B5D9389}" type="slidenum">
              <a:rPr lang="en-US" smtClean="0"/>
              <a:t>‹#›</a:t>
            </a:fld>
            <a:endParaRPr lang="en-US"/>
          </a:p>
        </p:txBody>
      </p:sp>
    </p:spTree>
    <p:extLst>
      <p:ext uri="{BB962C8B-B14F-4D97-AF65-F5344CB8AC3E}">
        <p14:creationId xmlns:p14="http://schemas.microsoft.com/office/powerpoint/2010/main" val="270299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715AB-F4FA-4936-8964-4D55CFCEB0F9}"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FD68B-9688-4FF6-8771-7D313B5D9389}" type="slidenum">
              <a:rPr lang="en-US" smtClean="0"/>
              <a:t>‹#›</a:t>
            </a:fld>
            <a:endParaRPr lang="en-US"/>
          </a:p>
        </p:txBody>
      </p:sp>
    </p:spTree>
    <p:extLst>
      <p:ext uri="{BB962C8B-B14F-4D97-AF65-F5344CB8AC3E}">
        <p14:creationId xmlns:p14="http://schemas.microsoft.com/office/powerpoint/2010/main" val="6879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19421" y="1323473"/>
            <a:ext cx="8752490" cy="4038105"/>
          </a:xfrm>
          <a:effectLst/>
        </p:spPr>
        <p:txBody>
          <a:bodyPr>
            <a:noAutofit/>
          </a:bodyPr>
          <a:lstStyle/>
          <a:p>
            <a:pPr algn="ctr">
              <a:lnSpc>
                <a:spcPct val="150000"/>
              </a:lnSpc>
            </a:pPr>
            <a:r>
              <a:rPr lang="en-US" sz="5200" dirty="0">
                <a:ln w="0">
                  <a:solidFill>
                    <a:schemeClr val="tx1">
                      <a:lumMod val="50000"/>
                      <a:lumOff val="50000"/>
                    </a:schemeClr>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Google Play Store Dataset </a:t>
            </a:r>
            <a:br>
              <a:rPr lang="en-US" sz="5200" dirty="0">
                <a:ln w="0">
                  <a:solidFill>
                    <a:schemeClr val="tx1">
                      <a:lumMod val="50000"/>
                      <a:lumOff val="50000"/>
                    </a:schemeClr>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5200" dirty="0">
                <a:ln w="0">
                  <a:solidFill>
                    <a:schemeClr val="tx1">
                      <a:lumMod val="50000"/>
                      <a:lumOff val="50000"/>
                    </a:schemeClr>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used to Analyze </a:t>
            </a:r>
            <a:br>
              <a:rPr lang="en-US" sz="5200" dirty="0">
                <a:ln w="0">
                  <a:solidFill>
                    <a:schemeClr val="tx1">
                      <a:lumMod val="50000"/>
                      <a:lumOff val="50000"/>
                    </a:schemeClr>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5200" dirty="0">
                <a:ln w="0">
                  <a:solidFill>
                    <a:schemeClr val="tx1">
                      <a:lumMod val="50000"/>
                      <a:lumOff val="50000"/>
                    </a:schemeClr>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Android Market</a:t>
            </a:r>
          </a:p>
        </p:txBody>
      </p:sp>
      <p:sp>
        <p:nvSpPr>
          <p:cNvPr id="8" name="Title 1"/>
          <p:cNvSpPr txBox="1">
            <a:spLocks/>
          </p:cNvSpPr>
          <p:nvPr/>
        </p:nvSpPr>
        <p:spPr>
          <a:xfrm>
            <a:off x="2522484" y="156997"/>
            <a:ext cx="9669516" cy="1322989"/>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b="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EXCEL CAPSTONE PROJECT</a:t>
            </a:r>
          </a:p>
        </p:txBody>
      </p:sp>
      <p:sp>
        <p:nvSpPr>
          <p:cNvPr id="10" name="Title 1"/>
          <p:cNvSpPr txBox="1">
            <a:spLocks/>
          </p:cNvSpPr>
          <p:nvPr/>
        </p:nvSpPr>
        <p:spPr>
          <a:xfrm>
            <a:off x="-205727" y="2559866"/>
            <a:ext cx="3421117" cy="1834060"/>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b="1" dirty="0">
                <a:ln w="0">
                  <a:solidFill>
                    <a:schemeClr val="tx1"/>
                  </a:solidFill>
                </a:ln>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TOPIC</a:t>
            </a:r>
            <a:r>
              <a:rPr lang="en-US" sz="5200" b="1" dirty="0">
                <a:ln w="0"/>
                <a:solidFill>
                  <a:schemeClr val="bg1">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p>
        </p:txBody>
      </p:sp>
      <p:sp>
        <p:nvSpPr>
          <p:cNvPr id="11" name="Round Diagonal Corner Rectangle 10"/>
          <p:cNvSpPr/>
          <p:nvPr/>
        </p:nvSpPr>
        <p:spPr>
          <a:xfrm>
            <a:off x="346840" y="1573922"/>
            <a:ext cx="11120635" cy="3817636"/>
          </a:xfrm>
          <a:prstGeom prst="round2Diag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383436" y="5666282"/>
            <a:ext cx="7555043" cy="9893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Submitted By</a:t>
            </a:r>
            <a:r>
              <a:rPr lang="en-US" sz="3600">
                <a:solidFill>
                  <a:schemeClr val="tx1"/>
                </a:solidFill>
              </a:rPr>
              <a:t>: Shukal Jain</a:t>
            </a:r>
            <a:endParaRPr lang="en-US" sz="3600" dirty="0">
              <a:solidFill>
                <a:schemeClr val="tx1"/>
              </a:solidFill>
            </a:endParaRPr>
          </a:p>
        </p:txBody>
      </p:sp>
    </p:spTree>
    <p:extLst>
      <p:ext uri="{BB962C8B-B14F-4D97-AF65-F5344CB8AC3E}">
        <p14:creationId xmlns:p14="http://schemas.microsoft.com/office/powerpoint/2010/main" val="2244616986"/>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182" y="104930"/>
            <a:ext cx="11681812" cy="1019332"/>
          </a:xfrm>
        </p:spPr>
        <p:txBody>
          <a:bodyPr anchor="ctr">
            <a:normAutofit/>
          </a:bodyPr>
          <a:lstStyle/>
          <a:p>
            <a:r>
              <a:rPr lang="en-US" sz="3600" b="1">
                <a:latin typeface="Times New Roman" panose="02020603050405020304" pitchFamily="18" charset="0"/>
                <a:cs typeface="Times New Roman" panose="02020603050405020304" pitchFamily="18" charset="0"/>
              </a:rPr>
              <a:t>Top 10 downloaded Apps in the Play Store</a:t>
            </a:r>
          </a:p>
        </p:txBody>
      </p:sp>
      <p:sp>
        <p:nvSpPr>
          <p:cNvPr id="4" name="Text Placeholder 3"/>
          <p:cNvSpPr>
            <a:spLocks noGrp="1"/>
          </p:cNvSpPr>
          <p:nvPr>
            <p:ph type="body" sz="half" idx="2"/>
          </p:nvPr>
        </p:nvSpPr>
        <p:spPr>
          <a:xfrm>
            <a:off x="7989757" y="1261242"/>
            <a:ext cx="3932237" cy="5357256"/>
          </a:xfrm>
        </p:spPr>
        <p:txBody>
          <a:bodyPr>
            <a:normAutofit/>
          </a:bodyPr>
          <a:lstStyle/>
          <a:p>
            <a:pPr marL="285750" indent="-285750">
              <a:lnSpc>
                <a:spcPct val="110000"/>
              </a:lnSpc>
              <a:buFont typeface="Arial" panose="020B0604020202020204" pitchFamily="34" charset="0"/>
              <a:buChar char="•"/>
            </a:pPr>
            <a:r>
              <a:rPr lang="en-US" sz="2000" dirty="0"/>
              <a:t>The top most downloaded app in the Play Store is </a:t>
            </a:r>
            <a:r>
              <a:rPr lang="en-US" sz="2000" b="1" dirty="0"/>
              <a:t>Subway Surfer </a:t>
            </a:r>
            <a:r>
              <a:rPr lang="en-US" sz="2000" dirty="0"/>
              <a:t>with about </a:t>
            </a:r>
            <a:r>
              <a:rPr lang="en-US" sz="2000" b="1" dirty="0"/>
              <a:t>5 Billion </a:t>
            </a:r>
            <a:r>
              <a:rPr lang="en-US" sz="2000" dirty="0"/>
              <a:t>downloads.</a:t>
            </a:r>
          </a:p>
          <a:p>
            <a:pPr marL="285750" indent="-285750">
              <a:lnSpc>
                <a:spcPct val="110000"/>
              </a:lnSpc>
              <a:buFont typeface="Arial" panose="020B0604020202020204" pitchFamily="34" charset="0"/>
              <a:buChar char="•"/>
            </a:pPr>
            <a:r>
              <a:rPr lang="en-US" sz="2000" dirty="0"/>
              <a:t>The average rating of this app is </a:t>
            </a:r>
            <a:r>
              <a:rPr lang="en-US" sz="2000" b="1" dirty="0"/>
              <a:t>4.5</a:t>
            </a:r>
            <a:r>
              <a:rPr lang="en-US" sz="2000" dirty="0"/>
              <a:t>. And that comes under the </a:t>
            </a:r>
            <a:r>
              <a:rPr lang="en-US" sz="2000" b="1" dirty="0"/>
              <a:t>excellent</a:t>
            </a:r>
            <a:r>
              <a:rPr lang="en-US" sz="2000" dirty="0"/>
              <a:t> rating.</a:t>
            </a:r>
          </a:p>
          <a:p>
            <a:pPr marL="285750" indent="-285750">
              <a:lnSpc>
                <a:spcPct val="110000"/>
              </a:lnSpc>
              <a:buFont typeface="Arial" panose="020B0604020202020204" pitchFamily="34" charset="0"/>
              <a:buChar char="•"/>
            </a:pPr>
            <a:r>
              <a:rPr lang="en-US" sz="2000" dirty="0"/>
              <a:t>This application belongs to the </a:t>
            </a:r>
            <a:r>
              <a:rPr lang="en-US" sz="2000" b="1" dirty="0"/>
              <a:t>Gaming</a:t>
            </a:r>
            <a:r>
              <a:rPr lang="en-US" sz="2000" dirty="0"/>
              <a:t> category.</a:t>
            </a:r>
          </a:p>
          <a:p>
            <a:pPr marL="285750" indent="-285750">
              <a:lnSpc>
                <a:spcPct val="110000"/>
              </a:lnSpc>
              <a:buFont typeface="Arial" panose="020B0604020202020204" pitchFamily="34" charset="0"/>
              <a:buChar char="•"/>
            </a:pPr>
            <a:r>
              <a:rPr lang="en-US" sz="2000" dirty="0"/>
              <a:t>And there are </a:t>
            </a:r>
            <a:r>
              <a:rPr lang="en-US" sz="2000" b="1" dirty="0"/>
              <a:t>three apps </a:t>
            </a:r>
            <a:r>
              <a:rPr lang="en-US" sz="2000" dirty="0"/>
              <a:t>from </a:t>
            </a:r>
            <a:r>
              <a:rPr lang="en-US" sz="2000" b="1" dirty="0"/>
              <a:t>gaming</a:t>
            </a:r>
            <a:r>
              <a:rPr lang="en-US" sz="2000" dirty="0"/>
              <a:t> category which makes there place in </a:t>
            </a:r>
            <a:r>
              <a:rPr lang="en-US" sz="2000" b="1" dirty="0"/>
              <a:t>Top 10 </a:t>
            </a:r>
            <a:r>
              <a:rPr lang="en-US" sz="2000" dirty="0"/>
              <a:t>list.</a:t>
            </a:r>
          </a:p>
          <a:p>
            <a:pPr marL="285750" indent="-285750">
              <a:lnSpc>
                <a:spcPct val="110000"/>
              </a:lnSpc>
              <a:buFont typeface="Arial" panose="020B0604020202020204" pitchFamily="34" charset="0"/>
              <a:buChar char="•"/>
            </a:pPr>
            <a:r>
              <a:rPr lang="en-US" sz="2000" dirty="0"/>
              <a:t>So, we can say that there is huge </a:t>
            </a:r>
            <a:r>
              <a:rPr lang="en-US" sz="2000" b="1" dirty="0"/>
              <a:t>craze of gaming </a:t>
            </a:r>
            <a:r>
              <a:rPr lang="en-US" sz="2000" dirty="0"/>
              <a:t>amongst the users. </a:t>
            </a:r>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932787423"/>
              </p:ext>
            </p:extLst>
          </p:nvPr>
        </p:nvGraphicFramePr>
        <p:xfrm>
          <a:off x="240182" y="1289155"/>
          <a:ext cx="7449772" cy="53293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3720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23" y="134913"/>
            <a:ext cx="7045377" cy="1454044"/>
          </a:xfrm>
        </p:spPr>
        <p:txBody>
          <a:bodyPr anchor="ctr">
            <a:noAutofit/>
          </a:bodyPr>
          <a:lstStyle/>
          <a:p>
            <a:pPr>
              <a:lnSpc>
                <a:spcPct val="100000"/>
              </a:lnSpc>
            </a:pPr>
            <a:r>
              <a:rPr lang="en-US" sz="3600" b="1">
                <a:latin typeface="Times New Roman" panose="02020603050405020304" pitchFamily="18" charset="0"/>
                <a:cs typeface="Times New Roman" panose="02020603050405020304" pitchFamily="18" charset="0"/>
              </a:rPr>
              <a:t>Classification of Apps on the basis of their ratings</a:t>
            </a:r>
          </a:p>
        </p:txBody>
      </p:sp>
      <p:sp>
        <p:nvSpPr>
          <p:cNvPr id="5" name="Text Placeholder 4"/>
          <p:cNvSpPr>
            <a:spLocks noGrp="1"/>
          </p:cNvSpPr>
          <p:nvPr>
            <p:ph type="body" sz="half" idx="2"/>
          </p:nvPr>
        </p:nvSpPr>
        <p:spPr>
          <a:xfrm>
            <a:off x="7463116" y="163778"/>
            <a:ext cx="4728884" cy="6678456"/>
          </a:xfrm>
          <a:ln w="12700">
            <a:noFill/>
          </a:ln>
        </p:spPr>
        <p:txBody>
          <a:bodyPr>
            <a:normAutofit fontScale="92500" lnSpcReduction="20000"/>
          </a:bodyPr>
          <a:lstStyle/>
          <a:p>
            <a:pPr marL="285750" indent="-285750">
              <a:lnSpc>
                <a:spcPct val="110000"/>
              </a:lnSpc>
              <a:buFont typeface="Arial" panose="020B0604020202020204" pitchFamily="34" charset="0"/>
              <a:buChar char="•"/>
            </a:pPr>
            <a:r>
              <a:rPr lang="en-US" sz="1900"/>
              <a:t>The results of this pie chart is depend on the following criteria:</a:t>
            </a:r>
          </a:p>
          <a:p>
            <a:pPr>
              <a:lnSpc>
                <a:spcPct val="110000"/>
              </a:lnSpc>
            </a:pPr>
            <a:r>
              <a:rPr lang="en-US" sz="1900"/>
              <a:t>       </a:t>
            </a:r>
            <a:r>
              <a:rPr lang="en-US" sz="1900" b="1"/>
              <a:t>a) </a:t>
            </a:r>
            <a:r>
              <a:rPr lang="en-US" sz="1900"/>
              <a:t>The apps which are rated between </a:t>
            </a:r>
            <a:r>
              <a:rPr lang="en-US" sz="1900" b="1"/>
              <a:t>1</a:t>
            </a:r>
            <a:r>
              <a:rPr lang="en-US" sz="1900"/>
              <a:t> and                                                   </a:t>
            </a:r>
            <a:r>
              <a:rPr lang="en-US" sz="1900" b="1"/>
              <a:t>2.5</a:t>
            </a:r>
            <a:r>
              <a:rPr lang="en-US" sz="1900"/>
              <a:t> are with the </a:t>
            </a:r>
            <a:r>
              <a:rPr lang="en-US" sz="1900" b="1"/>
              <a:t>Poor ratings</a:t>
            </a:r>
            <a:r>
              <a:rPr lang="en-US" sz="1900"/>
              <a:t>.</a:t>
            </a:r>
          </a:p>
          <a:p>
            <a:pPr>
              <a:lnSpc>
                <a:spcPct val="110000"/>
              </a:lnSpc>
            </a:pPr>
            <a:r>
              <a:rPr lang="en-US" sz="1900" b="1"/>
              <a:t>b) </a:t>
            </a:r>
            <a:r>
              <a:rPr lang="en-US" sz="1900"/>
              <a:t>The apps which are rated between </a:t>
            </a:r>
            <a:r>
              <a:rPr lang="en-US" sz="1900" b="1"/>
              <a:t>2.6</a:t>
            </a:r>
            <a:r>
              <a:rPr lang="en-US" sz="1900"/>
              <a:t>  and  </a:t>
            </a:r>
            <a:r>
              <a:rPr lang="en-US" sz="1900" b="1"/>
              <a:t>4</a:t>
            </a:r>
            <a:r>
              <a:rPr lang="en-US" sz="1900"/>
              <a:t> are with the </a:t>
            </a:r>
            <a:r>
              <a:rPr lang="en-US" sz="1900" b="1"/>
              <a:t>Average ratings</a:t>
            </a:r>
            <a:r>
              <a:rPr lang="en-US" sz="1900"/>
              <a:t>.</a:t>
            </a:r>
          </a:p>
          <a:p>
            <a:pPr>
              <a:lnSpc>
                <a:spcPct val="110000"/>
              </a:lnSpc>
            </a:pPr>
            <a:r>
              <a:rPr lang="en-US" sz="1900"/>
              <a:t>       </a:t>
            </a:r>
            <a:r>
              <a:rPr lang="en-US" sz="1900" b="1"/>
              <a:t>c) </a:t>
            </a:r>
            <a:r>
              <a:rPr lang="en-US" sz="1900"/>
              <a:t>The apps which are rated between </a:t>
            </a:r>
            <a:r>
              <a:rPr lang="en-US" sz="1900" b="1"/>
              <a:t>4.1</a:t>
            </a:r>
            <a:r>
              <a:rPr lang="en-US" sz="1900"/>
              <a:t>  and </a:t>
            </a:r>
            <a:r>
              <a:rPr lang="en-US" sz="1900" b="1"/>
              <a:t>5</a:t>
            </a:r>
            <a:r>
              <a:rPr lang="en-US" sz="1900"/>
              <a:t> are with the </a:t>
            </a:r>
            <a:r>
              <a:rPr lang="en-US" sz="1900" b="1"/>
              <a:t>Excellent ratings</a:t>
            </a:r>
            <a:r>
              <a:rPr lang="en-US" sz="1900"/>
              <a:t>.</a:t>
            </a:r>
          </a:p>
          <a:p>
            <a:pPr>
              <a:lnSpc>
                <a:spcPct val="110000"/>
              </a:lnSpc>
            </a:pPr>
            <a:r>
              <a:rPr lang="en-US" sz="1900"/>
              <a:t>       </a:t>
            </a:r>
            <a:r>
              <a:rPr lang="en-US" sz="1900" b="1"/>
              <a:t>d) </a:t>
            </a:r>
            <a:r>
              <a:rPr lang="en-US" sz="1900"/>
              <a:t>There are some apps which did not get any ratings from the users. So, they are in the </a:t>
            </a:r>
            <a:r>
              <a:rPr lang="en-US" sz="1900" b="1"/>
              <a:t>Not Rated </a:t>
            </a:r>
            <a:r>
              <a:rPr lang="en-US" sz="1900"/>
              <a:t>category.</a:t>
            </a:r>
          </a:p>
          <a:p>
            <a:pPr marL="285750" indent="-285750">
              <a:lnSpc>
                <a:spcPct val="110000"/>
              </a:lnSpc>
              <a:buFont typeface="Arial" panose="020B0604020202020204" pitchFamily="34" charset="0"/>
              <a:buChar char="•"/>
            </a:pPr>
            <a:r>
              <a:rPr lang="en-US" sz="1900"/>
              <a:t>The chart is showing that </a:t>
            </a:r>
            <a:r>
              <a:rPr lang="en-US" sz="1900" b="1"/>
              <a:t>62%</a:t>
            </a:r>
            <a:r>
              <a:rPr lang="en-US" sz="1900"/>
              <a:t> of apps got </a:t>
            </a:r>
            <a:r>
              <a:rPr lang="en-US" sz="1900" b="1"/>
              <a:t>Excellent rating</a:t>
            </a:r>
            <a:r>
              <a:rPr lang="en-US" sz="1900"/>
              <a:t>. So, most of the apps in the app store are getting positive response from the user.</a:t>
            </a:r>
          </a:p>
          <a:p>
            <a:pPr marL="285750" indent="-285750">
              <a:lnSpc>
                <a:spcPct val="110000"/>
              </a:lnSpc>
              <a:buFont typeface="Arial" panose="020B0604020202020204" pitchFamily="34" charset="0"/>
              <a:buChar char="•"/>
            </a:pPr>
            <a:r>
              <a:rPr lang="en-US" sz="1900"/>
              <a:t>The </a:t>
            </a:r>
            <a:r>
              <a:rPr lang="en-US" sz="1900" b="1"/>
              <a:t>17%</a:t>
            </a:r>
            <a:r>
              <a:rPr lang="en-US" sz="1900"/>
              <a:t> of the apps in the play store are with the </a:t>
            </a:r>
            <a:r>
              <a:rPr lang="en-US" sz="1900" b="1"/>
              <a:t>average rating</a:t>
            </a:r>
            <a:r>
              <a:rPr lang="en-US" sz="1900"/>
              <a:t>. Which is not that bad.</a:t>
            </a:r>
          </a:p>
          <a:p>
            <a:pPr marL="285750" indent="-285750">
              <a:lnSpc>
                <a:spcPct val="110000"/>
              </a:lnSpc>
              <a:buFont typeface="Arial" panose="020B0604020202020204" pitchFamily="34" charset="0"/>
              <a:buChar char="•"/>
            </a:pPr>
            <a:r>
              <a:rPr lang="en-US" sz="1900"/>
              <a:t>And only </a:t>
            </a:r>
            <a:r>
              <a:rPr lang="en-US" sz="1900" b="1"/>
              <a:t>1%</a:t>
            </a:r>
            <a:r>
              <a:rPr lang="en-US" sz="1900"/>
              <a:t> apps are with the </a:t>
            </a:r>
            <a:r>
              <a:rPr lang="en-US" sz="1900" b="1"/>
              <a:t>poor rating </a:t>
            </a:r>
            <a:r>
              <a:rPr lang="en-US" sz="1900"/>
              <a:t>from the total apps available in the app store. Which is ok.</a:t>
            </a:r>
          </a:p>
          <a:p>
            <a:pPr marL="285750" indent="-285750">
              <a:lnSpc>
                <a:spcPct val="110000"/>
              </a:lnSpc>
              <a:buFont typeface="Arial" panose="020B0604020202020204" pitchFamily="34" charset="0"/>
              <a:buChar char="•"/>
            </a:pPr>
            <a:r>
              <a:rPr lang="en-US" sz="1900"/>
              <a:t>And </a:t>
            </a:r>
            <a:r>
              <a:rPr lang="en-US" sz="1900" b="1"/>
              <a:t>14%</a:t>
            </a:r>
            <a:r>
              <a:rPr lang="en-US" sz="1900"/>
              <a:t> of the apps didn’t get any ratings from the users.  </a:t>
            </a:r>
          </a:p>
          <a:p>
            <a:pPr marL="285750" indent="-285750">
              <a:buFont typeface="Arial" panose="020B0604020202020204" pitchFamily="34" charset="0"/>
              <a:buChar char="•"/>
            </a:pPr>
            <a:endParaRPr lang="en-US" sz="1800"/>
          </a:p>
        </p:txBody>
      </p:sp>
      <p:graphicFrame>
        <p:nvGraphicFramePr>
          <p:cNvPr id="6" name="Chart 5"/>
          <p:cNvGraphicFramePr>
            <a:graphicFrameLocks/>
          </p:cNvGraphicFramePr>
          <p:nvPr>
            <p:extLst>
              <p:ext uri="{D42A27DB-BD31-4B8C-83A1-F6EECF244321}">
                <p14:modId xmlns:p14="http://schemas.microsoft.com/office/powerpoint/2010/main" val="3428097214"/>
              </p:ext>
            </p:extLst>
          </p:nvPr>
        </p:nvGraphicFramePr>
        <p:xfrm>
          <a:off x="269823" y="1918741"/>
          <a:ext cx="7060011" cy="47597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35069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054912881"/>
              </p:ext>
            </p:extLst>
          </p:nvPr>
        </p:nvGraphicFramePr>
        <p:xfrm>
          <a:off x="204952" y="1442544"/>
          <a:ext cx="8709629" cy="5194739"/>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p:cNvSpPr>
            <a:spLocks noGrp="1"/>
          </p:cNvSpPr>
          <p:nvPr>
            <p:ph type="title"/>
          </p:nvPr>
        </p:nvSpPr>
        <p:spPr>
          <a:xfrm>
            <a:off x="204952" y="173417"/>
            <a:ext cx="8655269" cy="1174531"/>
          </a:xfrm>
        </p:spPr>
        <p:txBody>
          <a:bodyPr anchor="ctr">
            <a:normAutofit/>
          </a:bodyPr>
          <a:lstStyle/>
          <a:p>
            <a:r>
              <a:rPr lang="en-US" sz="3600" b="1">
                <a:latin typeface="Times New Roman" panose="02020603050405020304" pitchFamily="18" charset="0"/>
                <a:cs typeface="Times New Roman" panose="02020603050405020304" pitchFamily="18" charset="0"/>
              </a:rPr>
              <a:t>The average rating of Play Store</a:t>
            </a:r>
          </a:p>
        </p:txBody>
      </p:sp>
      <p:sp>
        <p:nvSpPr>
          <p:cNvPr id="8" name="Text Placeholder 7"/>
          <p:cNvSpPr>
            <a:spLocks noGrp="1"/>
          </p:cNvSpPr>
          <p:nvPr>
            <p:ph type="body" sz="half" idx="2"/>
          </p:nvPr>
        </p:nvSpPr>
        <p:spPr>
          <a:xfrm>
            <a:off x="9027019" y="1347948"/>
            <a:ext cx="2954774" cy="5289333"/>
          </a:xfrm>
        </p:spPr>
        <p:txBody>
          <a:bodyPr/>
          <a:lstStyle/>
          <a:p>
            <a:pPr marL="285750" indent="-285750">
              <a:lnSpc>
                <a:spcPct val="100000"/>
              </a:lnSpc>
              <a:buFont typeface="Arial" panose="020B0604020202020204" pitchFamily="34" charset="0"/>
              <a:buChar char="•"/>
            </a:pPr>
            <a:r>
              <a:rPr lang="en-US" sz="2000"/>
              <a:t>The </a:t>
            </a:r>
            <a:r>
              <a:rPr lang="en-US" sz="2000" b="1"/>
              <a:t>average</a:t>
            </a:r>
            <a:r>
              <a:rPr lang="en-US" sz="2000"/>
              <a:t> rating of Play Store is </a:t>
            </a:r>
            <a:r>
              <a:rPr lang="en-US" sz="2000" b="1"/>
              <a:t>4.19</a:t>
            </a:r>
            <a:r>
              <a:rPr lang="en-US" sz="2000"/>
              <a:t>. Which is </a:t>
            </a:r>
            <a:r>
              <a:rPr lang="en-US" sz="2000" b="1"/>
              <a:t>Moderate</a:t>
            </a:r>
            <a:r>
              <a:rPr lang="en-US" sz="2000"/>
              <a:t>.</a:t>
            </a:r>
          </a:p>
          <a:p>
            <a:pPr marL="285750" indent="-285750">
              <a:lnSpc>
                <a:spcPct val="100000"/>
              </a:lnSpc>
              <a:buFont typeface="Arial" panose="020B0604020202020204" pitchFamily="34" charset="0"/>
              <a:buChar char="•"/>
            </a:pPr>
            <a:r>
              <a:rPr lang="en-US" sz="2000"/>
              <a:t>The category having </a:t>
            </a:r>
            <a:r>
              <a:rPr lang="en-US" sz="2000" b="1"/>
              <a:t>highest</a:t>
            </a:r>
            <a:r>
              <a:rPr lang="en-US" sz="2000"/>
              <a:t> average rating is </a:t>
            </a:r>
            <a:r>
              <a:rPr lang="en-US" sz="2000" b="1"/>
              <a:t>Events</a:t>
            </a:r>
            <a:r>
              <a:rPr lang="en-US" sz="2000"/>
              <a:t> with average rating </a:t>
            </a:r>
            <a:r>
              <a:rPr lang="en-US" sz="2000" b="1"/>
              <a:t>4.4</a:t>
            </a:r>
            <a:r>
              <a:rPr lang="en-US" sz="2000"/>
              <a:t>.</a:t>
            </a:r>
          </a:p>
          <a:p>
            <a:pPr marL="285750" indent="-285750">
              <a:lnSpc>
                <a:spcPct val="100000"/>
              </a:lnSpc>
              <a:buFont typeface="Arial" panose="020B0604020202020204" pitchFamily="34" charset="0"/>
              <a:buChar char="•"/>
            </a:pPr>
            <a:r>
              <a:rPr lang="en-US" sz="2000"/>
              <a:t>The category having </a:t>
            </a:r>
            <a:r>
              <a:rPr lang="en-US" sz="2000" b="1"/>
              <a:t>lowest</a:t>
            </a:r>
            <a:r>
              <a:rPr lang="en-US" sz="2000"/>
              <a:t> average rating is </a:t>
            </a:r>
            <a:r>
              <a:rPr lang="en-US" sz="2000" b="1"/>
              <a:t>Dating</a:t>
            </a:r>
            <a:r>
              <a:rPr lang="en-US" sz="2000"/>
              <a:t>.</a:t>
            </a:r>
          </a:p>
          <a:p>
            <a:pPr marL="285750" indent="-285750">
              <a:lnSpc>
                <a:spcPct val="100000"/>
              </a:lnSpc>
              <a:buFont typeface="Arial" panose="020B0604020202020204" pitchFamily="34" charset="0"/>
              <a:buChar char="•"/>
            </a:pPr>
            <a:r>
              <a:rPr lang="en-US" sz="2000"/>
              <a:t>It means that, the </a:t>
            </a:r>
            <a:r>
              <a:rPr lang="en-US" sz="2000" b="1"/>
              <a:t>experience</a:t>
            </a:r>
            <a:r>
              <a:rPr lang="en-US" sz="2000"/>
              <a:t> of the users with the </a:t>
            </a:r>
            <a:r>
              <a:rPr lang="en-US" sz="2000" b="1"/>
              <a:t>Dating</a:t>
            </a:r>
            <a:r>
              <a:rPr lang="en-US" sz="2000"/>
              <a:t> category apps are </a:t>
            </a:r>
            <a:r>
              <a:rPr lang="en-US" sz="2000" b="1"/>
              <a:t>not good</a:t>
            </a:r>
            <a:r>
              <a:rPr lang="en-US"/>
              <a:t>.</a:t>
            </a:r>
          </a:p>
        </p:txBody>
      </p:sp>
    </p:spTree>
    <p:extLst>
      <p:ext uri="{BB962C8B-B14F-4D97-AF65-F5344CB8AC3E}">
        <p14:creationId xmlns:p14="http://schemas.microsoft.com/office/powerpoint/2010/main" val="77787759"/>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886909094"/>
              </p:ext>
            </p:extLst>
          </p:nvPr>
        </p:nvGraphicFramePr>
        <p:xfrm>
          <a:off x="146779" y="1858780"/>
          <a:ext cx="8082821" cy="48495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63643" y="170253"/>
            <a:ext cx="8080947" cy="1418704"/>
          </a:xfrm>
        </p:spPr>
        <p:txBody>
          <a:bodyPr>
            <a:normAutofit/>
          </a:bodyPr>
          <a:lstStyle/>
          <a:p>
            <a:r>
              <a:rPr lang="en-US" sz="3600" b="1">
                <a:latin typeface="Times New Roman" panose="02020603050405020304" pitchFamily="18" charset="0"/>
                <a:cs typeface="Times New Roman" panose="02020603050405020304" pitchFamily="18" charset="0"/>
              </a:rPr>
              <a:t>Total Reviews on the Play Store from the users  </a:t>
            </a:r>
          </a:p>
        </p:txBody>
      </p:sp>
      <p:sp>
        <p:nvSpPr>
          <p:cNvPr id="3" name="Content Placeholder 2"/>
          <p:cNvSpPr>
            <a:spLocks noGrp="1"/>
          </p:cNvSpPr>
          <p:nvPr>
            <p:ph idx="1"/>
          </p:nvPr>
        </p:nvSpPr>
        <p:spPr>
          <a:xfrm>
            <a:off x="8393243" y="509666"/>
            <a:ext cx="3613879" cy="6175947"/>
          </a:xfrm>
        </p:spPr>
        <p:txBody>
          <a:bodyPr>
            <a:normAutofit/>
          </a:bodyPr>
          <a:lstStyle/>
          <a:p>
            <a:pPr>
              <a:lnSpc>
                <a:spcPct val="120000"/>
              </a:lnSpc>
            </a:pPr>
            <a:r>
              <a:rPr lang="en-US" sz="2400" dirty="0"/>
              <a:t>The </a:t>
            </a:r>
            <a:r>
              <a:rPr lang="en-US" sz="2400" b="1" dirty="0"/>
              <a:t>total</a:t>
            </a:r>
            <a:r>
              <a:rPr lang="en-US" sz="2400" dirty="0"/>
              <a:t> number of </a:t>
            </a:r>
            <a:r>
              <a:rPr lang="en-US" sz="2400" b="1" dirty="0"/>
              <a:t>reviews</a:t>
            </a:r>
            <a:r>
              <a:rPr lang="en-US" sz="2400" dirty="0"/>
              <a:t> on the Play store are more than </a:t>
            </a:r>
            <a:r>
              <a:rPr lang="en-US" sz="2400" b="1" dirty="0"/>
              <a:t>4 billion</a:t>
            </a:r>
            <a:r>
              <a:rPr lang="en-US" sz="2400" dirty="0"/>
              <a:t>.</a:t>
            </a:r>
          </a:p>
          <a:p>
            <a:pPr>
              <a:lnSpc>
                <a:spcPct val="120000"/>
              </a:lnSpc>
            </a:pPr>
            <a:r>
              <a:rPr lang="en-US" sz="2400" dirty="0"/>
              <a:t>And the </a:t>
            </a:r>
            <a:r>
              <a:rPr lang="en-US" sz="2400" b="1" dirty="0"/>
              <a:t>Gaming</a:t>
            </a:r>
            <a:r>
              <a:rPr lang="en-US" sz="2400" dirty="0"/>
              <a:t> category has not the maximum number of downloads still it has  </a:t>
            </a:r>
            <a:r>
              <a:rPr lang="en-US" sz="2400" b="1" dirty="0"/>
              <a:t>maximum</a:t>
            </a:r>
            <a:r>
              <a:rPr lang="en-US" sz="2400" dirty="0"/>
              <a:t> about </a:t>
            </a:r>
            <a:r>
              <a:rPr lang="en-US" sz="2400" b="1" dirty="0"/>
              <a:t>1.4 billion reviews</a:t>
            </a:r>
            <a:r>
              <a:rPr lang="en-US" sz="2400" dirty="0"/>
              <a:t>.</a:t>
            </a:r>
          </a:p>
          <a:p>
            <a:pPr>
              <a:lnSpc>
                <a:spcPct val="120000"/>
              </a:lnSpc>
            </a:pPr>
            <a:r>
              <a:rPr lang="en-US" sz="2400" dirty="0"/>
              <a:t> Which means people who play </a:t>
            </a:r>
            <a:r>
              <a:rPr lang="en-US" sz="2400" b="1" dirty="0"/>
              <a:t>games</a:t>
            </a:r>
            <a:r>
              <a:rPr lang="en-US" sz="2400" dirty="0"/>
              <a:t> are more </a:t>
            </a:r>
            <a:r>
              <a:rPr lang="en-US" sz="2400" b="1" dirty="0"/>
              <a:t>active</a:t>
            </a:r>
            <a:r>
              <a:rPr lang="en-US" sz="2400" dirty="0"/>
              <a:t> to give </a:t>
            </a:r>
            <a:r>
              <a:rPr lang="en-US" sz="2400" b="1" dirty="0"/>
              <a:t>feedback</a:t>
            </a:r>
            <a:r>
              <a:rPr lang="en-US" sz="2400" dirty="0"/>
              <a:t> as comparison to other category users.</a:t>
            </a:r>
          </a:p>
        </p:txBody>
      </p:sp>
    </p:spTree>
    <p:extLst>
      <p:ext uri="{BB962C8B-B14F-4D97-AF65-F5344CB8AC3E}">
        <p14:creationId xmlns:p14="http://schemas.microsoft.com/office/powerpoint/2010/main" val="424211443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872" y="134912"/>
            <a:ext cx="11692328" cy="1439056"/>
          </a:xfrm>
        </p:spPr>
        <p:txBody>
          <a:bodyPr anchor="ctr">
            <a:noAutofit/>
          </a:bodyPr>
          <a:lstStyle/>
          <a:p>
            <a:pPr>
              <a:lnSpc>
                <a:spcPct val="100000"/>
              </a:lnSpc>
            </a:pPr>
            <a:r>
              <a:rPr lang="en-US" sz="3600" b="1" dirty="0">
                <a:solidFill>
                  <a:schemeClr val="accent1">
                    <a:lumMod val="50000"/>
                  </a:schemeClr>
                </a:solidFill>
                <a:latin typeface="Times New Roman" panose="02020603050405020304" pitchFamily="18" charset="0"/>
                <a:cs typeface="Times New Roman" panose="02020603050405020304" pitchFamily="18" charset="0"/>
              </a:rPr>
              <a:t>Comparison between Sum of Downloaded Apps and Sum of Reviews to those Apps</a:t>
            </a:r>
          </a:p>
        </p:txBody>
      </p:sp>
      <p:sp>
        <p:nvSpPr>
          <p:cNvPr id="4" name="Text Placeholder 3"/>
          <p:cNvSpPr>
            <a:spLocks noGrp="1"/>
          </p:cNvSpPr>
          <p:nvPr>
            <p:ph type="body" sz="half" idx="2"/>
          </p:nvPr>
        </p:nvSpPr>
        <p:spPr>
          <a:xfrm>
            <a:off x="8154649" y="1843790"/>
            <a:ext cx="3932237" cy="5014209"/>
          </a:xfrm>
        </p:spPr>
        <p:txBody>
          <a:bodyPr>
            <a:normAutofit/>
          </a:bodyPr>
          <a:lstStyle/>
          <a:p>
            <a:pPr marL="342900" indent="-342900">
              <a:lnSpc>
                <a:spcPct val="100000"/>
              </a:lnSpc>
              <a:buClr>
                <a:schemeClr val="accent1">
                  <a:lumMod val="50000"/>
                </a:schemeClr>
              </a:buClr>
              <a:buFont typeface="Arial" panose="020B0604020202020204" pitchFamily="34" charset="0"/>
              <a:buChar char="•"/>
            </a:pPr>
            <a:r>
              <a:rPr lang="en-US" sz="2200"/>
              <a:t>There are approx. </a:t>
            </a:r>
            <a:r>
              <a:rPr lang="en-US" sz="2200" b="1"/>
              <a:t>144 billion downloads</a:t>
            </a:r>
            <a:r>
              <a:rPr lang="en-US" sz="2200"/>
              <a:t> of total apps in the app store. </a:t>
            </a:r>
          </a:p>
          <a:p>
            <a:pPr marL="342900" indent="-342900">
              <a:lnSpc>
                <a:spcPct val="100000"/>
              </a:lnSpc>
              <a:buClr>
                <a:schemeClr val="accent1">
                  <a:lumMod val="50000"/>
                </a:schemeClr>
              </a:buClr>
              <a:buFont typeface="Arial" panose="020B0604020202020204" pitchFamily="34" charset="0"/>
              <a:buChar char="•"/>
            </a:pPr>
            <a:r>
              <a:rPr lang="en-US" sz="2200"/>
              <a:t>And the number of total </a:t>
            </a:r>
            <a:r>
              <a:rPr lang="en-US" sz="2200" b="1"/>
              <a:t>reviews</a:t>
            </a:r>
            <a:r>
              <a:rPr lang="en-US" sz="2200"/>
              <a:t> are approx. </a:t>
            </a:r>
            <a:r>
              <a:rPr lang="en-US" sz="2200" b="1"/>
              <a:t>4 billion</a:t>
            </a:r>
            <a:r>
              <a:rPr lang="en-US" sz="2200"/>
              <a:t>.</a:t>
            </a:r>
          </a:p>
          <a:p>
            <a:pPr marL="342900" indent="-342900">
              <a:lnSpc>
                <a:spcPct val="100000"/>
              </a:lnSpc>
              <a:buClr>
                <a:schemeClr val="accent1">
                  <a:lumMod val="50000"/>
                </a:schemeClr>
              </a:buClr>
              <a:buFont typeface="Arial" panose="020B0604020202020204" pitchFamily="34" charset="0"/>
              <a:buChar char="•"/>
            </a:pPr>
            <a:r>
              <a:rPr lang="en-US" sz="2200"/>
              <a:t>So, there are only </a:t>
            </a:r>
            <a:r>
              <a:rPr lang="en-US" sz="2200" b="1"/>
              <a:t>3%</a:t>
            </a:r>
            <a:r>
              <a:rPr lang="en-US" sz="2200"/>
              <a:t> of the </a:t>
            </a:r>
            <a:r>
              <a:rPr lang="en-US" sz="2200" b="1"/>
              <a:t>users</a:t>
            </a:r>
            <a:r>
              <a:rPr lang="en-US" sz="2200"/>
              <a:t> who are interested in </a:t>
            </a:r>
            <a:r>
              <a:rPr lang="en-US" sz="2200" b="1"/>
              <a:t>writing reviews </a:t>
            </a:r>
            <a:r>
              <a:rPr lang="en-US" sz="2200"/>
              <a:t>.  </a:t>
            </a:r>
          </a:p>
          <a:p>
            <a:pPr marL="342900" indent="-342900">
              <a:lnSpc>
                <a:spcPct val="100000"/>
              </a:lnSpc>
              <a:buClr>
                <a:schemeClr val="accent1">
                  <a:lumMod val="50000"/>
                </a:schemeClr>
              </a:buClr>
              <a:buFont typeface="Arial" panose="020B0604020202020204" pitchFamily="34" charset="0"/>
              <a:buChar char="•"/>
            </a:pPr>
            <a:r>
              <a:rPr lang="en-US" sz="2200"/>
              <a:t>There should be more </a:t>
            </a:r>
            <a:r>
              <a:rPr lang="en-US" sz="2200" b="1"/>
              <a:t>feedback</a:t>
            </a:r>
            <a:r>
              <a:rPr lang="en-US" sz="2200"/>
              <a:t> counts from the users, so that the </a:t>
            </a:r>
            <a:r>
              <a:rPr lang="en-US" sz="2200" b="1"/>
              <a:t>organization</a:t>
            </a:r>
            <a:r>
              <a:rPr lang="en-US" sz="2200"/>
              <a:t> will try to </a:t>
            </a:r>
            <a:r>
              <a:rPr lang="en-US" sz="2200" b="1"/>
              <a:t>improve</a:t>
            </a:r>
            <a:r>
              <a:rPr lang="en-US" sz="2200"/>
              <a:t> them accordingly. </a:t>
            </a:r>
          </a:p>
        </p:txBody>
      </p:sp>
      <p:graphicFrame>
        <p:nvGraphicFramePr>
          <p:cNvPr id="5" name="Chart 4"/>
          <p:cNvGraphicFramePr>
            <a:graphicFrameLocks/>
          </p:cNvGraphicFramePr>
          <p:nvPr>
            <p:extLst>
              <p:ext uri="{D42A27DB-BD31-4B8C-83A1-F6EECF244321}">
                <p14:modId xmlns:p14="http://schemas.microsoft.com/office/powerpoint/2010/main" val="1701886370"/>
              </p:ext>
            </p:extLst>
          </p:nvPr>
        </p:nvGraphicFramePr>
        <p:xfrm>
          <a:off x="194872" y="1873770"/>
          <a:ext cx="7830264" cy="46697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1152250"/>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210" y="172388"/>
            <a:ext cx="8454115" cy="831954"/>
          </a:xfrm>
        </p:spPr>
        <p:txBody>
          <a:bodyPr anchor="ctr">
            <a:normAutofit/>
          </a:bodyPr>
          <a:lstStyle/>
          <a:p>
            <a:r>
              <a:rPr lang="en-IN" sz="3600" b="1" dirty="0">
                <a:latin typeface="Times New Roman" panose="02020603050405020304" pitchFamily="18" charset="0"/>
                <a:cs typeface="Times New Roman" panose="02020603050405020304" pitchFamily="18" charset="0"/>
              </a:rPr>
              <a:t>Range of Application’s size on Play Store</a:t>
            </a:r>
            <a:endParaRPr lang="en-US" sz="36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8454452" y="1334125"/>
            <a:ext cx="3737548" cy="5299362"/>
          </a:xfrm>
        </p:spPr>
        <p:txBody>
          <a:bodyPr>
            <a:normAutofit/>
          </a:bodyPr>
          <a:lstStyle/>
          <a:p>
            <a:pPr marL="285750" indent="-285750">
              <a:lnSpc>
                <a:spcPct val="100000"/>
              </a:lnSpc>
              <a:buFont typeface="Arial" panose="020B0604020202020204" pitchFamily="34" charset="0"/>
              <a:buChar char="•"/>
            </a:pPr>
            <a:r>
              <a:rPr lang="en-IN" sz="2300" dirty="0">
                <a:cs typeface="Times New Roman" panose="02020603050405020304" pitchFamily="18" charset="0"/>
              </a:rPr>
              <a:t>Here we can see that the app with the least size is Libraries_and_demo of 11kb.</a:t>
            </a:r>
          </a:p>
          <a:p>
            <a:pPr marL="285750" indent="-285750">
              <a:lnSpc>
                <a:spcPct val="100000"/>
              </a:lnSpc>
              <a:buFont typeface="Arial" panose="020B0604020202020204" pitchFamily="34" charset="0"/>
              <a:buChar char="•"/>
            </a:pPr>
            <a:r>
              <a:rPr lang="en-IN" sz="2300" dirty="0">
                <a:cs typeface="Times New Roman" panose="02020603050405020304" pitchFamily="18" charset="0"/>
              </a:rPr>
              <a:t>And the maximum size of apps in the Play Store is 100mb.</a:t>
            </a:r>
          </a:p>
          <a:p>
            <a:pPr marL="285750" indent="-285750">
              <a:lnSpc>
                <a:spcPct val="100000"/>
              </a:lnSpc>
              <a:buFont typeface="Arial" panose="020B0604020202020204" pitchFamily="34" charset="0"/>
              <a:buChar char="•"/>
            </a:pPr>
            <a:r>
              <a:rPr lang="en-IN" sz="2300" dirty="0">
                <a:cs typeface="Times New Roman" panose="02020603050405020304" pitchFamily="18" charset="0"/>
              </a:rPr>
              <a:t>There are 16 applications with the size of 100mb. </a:t>
            </a:r>
          </a:p>
          <a:p>
            <a:pPr marL="285750" indent="-285750">
              <a:lnSpc>
                <a:spcPct val="100000"/>
              </a:lnSpc>
              <a:buFont typeface="Arial" panose="020B0604020202020204" pitchFamily="34" charset="0"/>
              <a:buChar char="•"/>
            </a:pPr>
            <a:r>
              <a:rPr lang="en-IN" sz="2300" dirty="0">
                <a:cs typeface="Times New Roman" panose="02020603050405020304" pitchFamily="18" charset="0"/>
              </a:rPr>
              <a:t>And Gaming category has largest no. of greater size apps as comparison to other categories.</a:t>
            </a:r>
          </a:p>
          <a:p>
            <a:pPr marL="285750" indent="-285750">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656515233"/>
              </p:ext>
            </p:extLst>
          </p:nvPr>
        </p:nvGraphicFramePr>
        <p:xfrm>
          <a:off x="195211" y="1334126"/>
          <a:ext cx="8049379" cy="5299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845906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30" y="172387"/>
            <a:ext cx="11182324" cy="1311639"/>
          </a:xfrm>
        </p:spPr>
        <p:txBody>
          <a:bodyPr anchor="ctr">
            <a:normAutofit/>
          </a:bodyPr>
          <a:lstStyle/>
          <a:p>
            <a:pPr>
              <a:lnSpc>
                <a:spcPct val="100000"/>
              </a:lnSpc>
            </a:pPr>
            <a:r>
              <a:rPr lang="en-US" sz="3600" b="1" dirty="0">
                <a:latin typeface="Times New Roman" panose="02020603050405020304" pitchFamily="18" charset="0"/>
                <a:cs typeface="Times New Roman" panose="02020603050405020304" pitchFamily="18" charset="0"/>
              </a:rPr>
              <a:t>Percentage of Apps updated in recent years and their average rating</a:t>
            </a:r>
          </a:p>
        </p:txBody>
      </p:sp>
      <p:sp>
        <p:nvSpPr>
          <p:cNvPr id="4" name="Text Placeholder 3"/>
          <p:cNvSpPr>
            <a:spLocks noGrp="1"/>
          </p:cNvSpPr>
          <p:nvPr>
            <p:ph type="body" sz="half" idx="2"/>
          </p:nvPr>
        </p:nvSpPr>
        <p:spPr>
          <a:xfrm>
            <a:off x="8364511" y="1663908"/>
            <a:ext cx="3647763" cy="5014549"/>
          </a:xfrm>
        </p:spPr>
        <p:txBody>
          <a:bodyPr>
            <a:normAutofit/>
          </a:bodyPr>
          <a:lstStyle/>
          <a:p>
            <a:pPr marL="285750" indent="-285750">
              <a:lnSpc>
                <a:spcPct val="120000"/>
              </a:lnSpc>
              <a:buFont typeface="Arial" panose="020B0604020202020204" pitchFamily="34" charset="0"/>
              <a:buChar char="•"/>
            </a:pPr>
            <a:r>
              <a:rPr lang="en-US" sz="2000" dirty="0"/>
              <a:t>We can see that the year by year the </a:t>
            </a:r>
            <a:r>
              <a:rPr lang="en-US" sz="2000" b="1" dirty="0"/>
              <a:t>percentage</a:t>
            </a:r>
            <a:r>
              <a:rPr lang="en-US" sz="2000" dirty="0"/>
              <a:t> of </a:t>
            </a:r>
            <a:r>
              <a:rPr lang="en-US" sz="2000" b="1" dirty="0"/>
              <a:t>updated</a:t>
            </a:r>
            <a:r>
              <a:rPr lang="en-US" sz="2000" dirty="0"/>
              <a:t> apps are </a:t>
            </a:r>
            <a:r>
              <a:rPr lang="en-US" sz="2000" b="1" dirty="0"/>
              <a:t>increasing.</a:t>
            </a:r>
            <a:r>
              <a:rPr lang="en-US" sz="2000" dirty="0"/>
              <a:t> </a:t>
            </a:r>
          </a:p>
          <a:p>
            <a:pPr marL="285750" indent="-285750">
              <a:lnSpc>
                <a:spcPct val="120000"/>
              </a:lnSpc>
              <a:buFont typeface="Arial" panose="020B0604020202020204" pitchFamily="34" charset="0"/>
              <a:buChar char="•"/>
            </a:pPr>
            <a:r>
              <a:rPr lang="en-US" sz="2000" dirty="0"/>
              <a:t>And we can see that the </a:t>
            </a:r>
            <a:r>
              <a:rPr lang="en-US" sz="2000" b="1" dirty="0"/>
              <a:t>most</a:t>
            </a:r>
            <a:r>
              <a:rPr lang="en-US" sz="2000" dirty="0"/>
              <a:t> of the apps are updated in </a:t>
            </a:r>
            <a:r>
              <a:rPr lang="en-US" sz="2000" b="1" dirty="0"/>
              <a:t>2018</a:t>
            </a:r>
            <a:r>
              <a:rPr lang="en-US" sz="2000" dirty="0"/>
              <a:t>. That’s why this year has the </a:t>
            </a:r>
            <a:r>
              <a:rPr lang="en-US" sz="2000" b="1" dirty="0"/>
              <a:t>highest</a:t>
            </a:r>
            <a:r>
              <a:rPr lang="en-US" sz="2000" dirty="0"/>
              <a:t> average rating of </a:t>
            </a:r>
            <a:r>
              <a:rPr lang="en-US" sz="2000" b="1" dirty="0"/>
              <a:t>4.24%</a:t>
            </a:r>
            <a:r>
              <a:rPr lang="en-US" sz="2000" dirty="0"/>
              <a:t>.</a:t>
            </a:r>
          </a:p>
          <a:p>
            <a:pPr marL="285750" indent="-285750">
              <a:lnSpc>
                <a:spcPct val="120000"/>
              </a:lnSpc>
              <a:buFont typeface="Arial" panose="020B0604020202020204" pitchFamily="34" charset="0"/>
              <a:buChar char="•"/>
            </a:pPr>
            <a:r>
              <a:rPr lang="en-US" sz="2000" dirty="0"/>
              <a:t>It means the apps which are </a:t>
            </a:r>
            <a:r>
              <a:rPr lang="en-US" sz="2000" b="1" dirty="0"/>
              <a:t>updated</a:t>
            </a:r>
            <a:r>
              <a:rPr lang="en-US" sz="2000" dirty="0"/>
              <a:t> in very </a:t>
            </a:r>
            <a:r>
              <a:rPr lang="en-US" sz="2000" b="1" dirty="0"/>
              <a:t>recent</a:t>
            </a:r>
            <a:r>
              <a:rPr lang="en-US" sz="2000" dirty="0"/>
              <a:t> year are getting </a:t>
            </a:r>
            <a:r>
              <a:rPr lang="en-US" sz="2000" b="1" dirty="0"/>
              <a:t>good ratings </a:t>
            </a:r>
            <a:r>
              <a:rPr lang="en-US" sz="2000" dirty="0"/>
              <a:t>from the users.</a:t>
            </a:r>
          </a:p>
        </p:txBody>
      </p:sp>
      <p:graphicFrame>
        <p:nvGraphicFramePr>
          <p:cNvPr id="5" name="Chart 4"/>
          <p:cNvGraphicFramePr>
            <a:graphicFrameLocks/>
          </p:cNvGraphicFramePr>
          <p:nvPr>
            <p:extLst>
              <p:ext uri="{D42A27DB-BD31-4B8C-83A1-F6EECF244321}">
                <p14:modId xmlns:p14="http://schemas.microsoft.com/office/powerpoint/2010/main" val="3057320202"/>
              </p:ext>
            </p:extLst>
          </p:nvPr>
        </p:nvGraphicFramePr>
        <p:xfrm>
          <a:off x="165231" y="1663909"/>
          <a:ext cx="8004408" cy="50145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564912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32" y="0"/>
            <a:ext cx="3087975" cy="719528"/>
          </a:xfrm>
        </p:spPr>
        <p:txBody>
          <a:bodyPr anchor="ct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4" name="Text Placeholder 3"/>
          <p:cNvSpPr>
            <a:spLocks noGrp="1"/>
          </p:cNvSpPr>
          <p:nvPr>
            <p:ph type="body" sz="half" idx="2"/>
          </p:nvPr>
        </p:nvSpPr>
        <p:spPr>
          <a:xfrm>
            <a:off x="254832" y="794479"/>
            <a:ext cx="11937167" cy="6033541"/>
          </a:xfrm>
        </p:spPr>
        <p:txBody>
          <a:bodyPr>
            <a:normAutofit fontScale="92500" lnSpcReduction="10000"/>
          </a:bodyPr>
          <a:lstStyle/>
          <a:p>
            <a:pPr marL="285750" indent="-285750">
              <a:lnSpc>
                <a:spcPct val="110000"/>
              </a:lnSpc>
              <a:buFont typeface="Wingdings" panose="05000000000000000000" pitchFamily="2" charset="2"/>
              <a:buChar char="ü"/>
            </a:pPr>
            <a:r>
              <a:rPr lang="en-US" sz="1900" dirty="0">
                <a:cs typeface="Times New Roman" panose="02020603050405020304" pitchFamily="18" charset="0"/>
              </a:rPr>
              <a:t>The 93% of the total application are free of cost on the app store.</a:t>
            </a:r>
          </a:p>
          <a:p>
            <a:pPr marL="285750" indent="-285750">
              <a:lnSpc>
                <a:spcPct val="110000"/>
              </a:lnSpc>
              <a:buFont typeface="Wingdings" panose="05000000000000000000" pitchFamily="2" charset="2"/>
              <a:buChar char="ü"/>
            </a:pPr>
            <a:r>
              <a:rPr lang="en-US" sz="1900" dirty="0"/>
              <a:t>The online medical facilities are more chargeable as compare to the other facilities.</a:t>
            </a:r>
          </a:p>
          <a:p>
            <a:pPr marL="285750" indent="-285750">
              <a:lnSpc>
                <a:spcPct val="110000"/>
              </a:lnSpc>
              <a:buFont typeface="Wingdings" panose="05000000000000000000" pitchFamily="2" charset="2"/>
              <a:buChar char="ü"/>
            </a:pPr>
            <a:r>
              <a:rPr lang="en-US" sz="1900" dirty="0"/>
              <a:t>The costliest app in the Play store is “I'm Rich - Trump Edition” which belongs to Lifestyle category of cost 400$</a:t>
            </a:r>
          </a:p>
          <a:p>
            <a:pPr marL="285750" indent="-285750">
              <a:lnSpc>
                <a:spcPct val="110000"/>
              </a:lnSpc>
              <a:buFont typeface="Wingdings" panose="05000000000000000000" pitchFamily="2" charset="2"/>
              <a:buChar char="ü"/>
            </a:pPr>
            <a:r>
              <a:rPr lang="en-US" sz="1900" dirty="0"/>
              <a:t>The apps with moderate price range having good average rating.</a:t>
            </a:r>
          </a:p>
          <a:p>
            <a:pPr marL="285750" indent="-285750">
              <a:lnSpc>
                <a:spcPct val="110000"/>
              </a:lnSpc>
              <a:buFont typeface="Wingdings" panose="05000000000000000000" pitchFamily="2" charset="2"/>
              <a:buChar char="ü"/>
            </a:pPr>
            <a:r>
              <a:rPr lang="en-US" sz="1900" dirty="0"/>
              <a:t>The most of the apps available on Play Store are from Family, Gaming and Tools category.</a:t>
            </a:r>
          </a:p>
          <a:p>
            <a:pPr marL="285750" indent="-285750">
              <a:lnSpc>
                <a:spcPct val="110000"/>
              </a:lnSpc>
              <a:buFont typeface="Wingdings" panose="05000000000000000000" pitchFamily="2" charset="2"/>
              <a:buChar char="ü"/>
            </a:pPr>
            <a:r>
              <a:rPr lang="en-US" sz="1900" dirty="0"/>
              <a:t>Most of the apps in Play Store are available for all age group.</a:t>
            </a:r>
          </a:p>
          <a:p>
            <a:pPr marL="285750" indent="-285750">
              <a:lnSpc>
                <a:spcPct val="110000"/>
              </a:lnSpc>
              <a:buFont typeface="Wingdings" panose="05000000000000000000" pitchFamily="2" charset="2"/>
              <a:buChar char="ü"/>
            </a:pPr>
            <a:r>
              <a:rPr lang="en-US" sz="1900" dirty="0"/>
              <a:t>Subway Surfer is the most downloaded app in the Play store with about 5 billion downloads . So, there is huge craze of this game amongst the users. </a:t>
            </a:r>
          </a:p>
          <a:p>
            <a:pPr marL="285750" indent="-285750">
              <a:lnSpc>
                <a:spcPct val="110000"/>
              </a:lnSpc>
              <a:buFont typeface="Wingdings" panose="05000000000000000000" pitchFamily="2" charset="2"/>
              <a:buChar char="ü"/>
            </a:pPr>
            <a:r>
              <a:rPr lang="en-US" sz="1900" dirty="0"/>
              <a:t>The average rating of the Play Store is 4.19.</a:t>
            </a:r>
          </a:p>
          <a:p>
            <a:pPr marL="285750" indent="-285750">
              <a:lnSpc>
                <a:spcPct val="110000"/>
              </a:lnSpc>
              <a:buFont typeface="Wingdings" panose="05000000000000000000" pitchFamily="2" charset="2"/>
              <a:buChar char="ü"/>
            </a:pPr>
            <a:r>
              <a:rPr lang="en-US" sz="1900" dirty="0"/>
              <a:t>The total reviews on the Play Store are about 4 billion . </a:t>
            </a:r>
          </a:p>
          <a:p>
            <a:pPr marL="285750" indent="-285750">
              <a:lnSpc>
                <a:spcPct val="110000"/>
              </a:lnSpc>
              <a:buFont typeface="Wingdings" panose="05000000000000000000" pitchFamily="2" charset="2"/>
              <a:buChar char="ü"/>
            </a:pPr>
            <a:r>
              <a:rPr lang="en-US" sz="1900" dirty="0"/>
              <a:t>And the 1.4 billion reviews are from Game category users. So, we can say that the people who play games are more active to give feedback as comparison to other category users.</a:t>
            </a:r>
          </a:p>
          <a:p>
            <a:pPr marL="285750" indent="-285750">
              <a:lnSpc>
                <a:spcPct val="110000"/>
              </a:lnSpc>
              <a:buFont typeface="Wingdings" panose="05000000000000000000" pitchFamily="2" charset="2"/>
              <a:buChar char="ü"/>
            </a:pPr>
            <a:r>
              <a:rPr lang="en-US" sz="1900" dirty="0"/>
              <a:t>The total count of reviews on the Play Store are about 3% of the total count of the downloaded apps on the Play store. It means very few people who are taking interest in giving their feedback. </a:t>
            </a:r>
          </a:p>
          <a:p>
            <a:pPr marL="285750" indent="-285750">
              <a:lnSpc>
                <a:spcPct val="110000"/>
              </a:lnSpc>
              <a:buFont typeface="Wingdings" panose="05000000000000000000" pitchFamily="2" charset="2"/>
              <a:buChar char="ü"/>
            </a:pPr>
            <a:r>
              <a:rPr lang="en-US" sz="1900" dirty="0"/>
              <a:t>It is observed that the apps which are updated in very recent year are getting good ratings from the users.</a:t>
            </a:r>
          </a:p>
          <a:p>
            <a:pPr marL="285750" indent="-285750">
              <a:lnSpc>
                <a:spcPct val="110000"/>
              </a:lnSpc>
              <a:buFont typeface="Wingdings" panose="05000000000000000000" pitchFamily="2" charset="2"/>
              <a:buChar char="ü"/>
            </a:pPr>
            <a:r>
              <a:rPr lang="en-US" sz="1900" dirty="0"/>
              <a:t>Range of application’s size on the Play Store is from 11 Kb to 100 Mb.</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9457155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Diagonal Corner Rectangle 4"/>
          <p:cNvSpPr/>
          <p:nvPr/>
        </p:nvSpPr>
        <p:spPr>
          <a:xfrm>
            <a:off x="569626" y="644577"/>
            <a:ext cx="11002781" cy="5561351"/>
          </a:xfrm>
          <a:prstGeom prst="round2Diag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b="1" dirty="0">
                <a:ln w="28575">
                  <a:solidFill>
                    <a:schemeClr val="tx1"/>
                  </a:solidFill>
                </a:ln>
                <a:noFill/>
              </a:rPr>
              <a:t>THANK YOU</a:t>
            </a:r>
            <a:r>
              <a:rPr lang="en-US" sz="15000" dirty="0">
                <a:ln w="28575">
                  <a:solidFill>
                    <a:schemeClr val="tx1"/>
                  </a:solidFill>
                </a:ln>
                <a:noFill/>
              </a:rPr>
              <a:t> </a:t>
            </a:r>
          </a:p>
        </p:txBody>
      </p:sp>
    </p:spTree>
    <p:extLst>
      <p:ext uri="{BB962C8B-B14F-4D97-AF65-F5344CB8AC3E}">
        <p14:creationId xmlns:p14="http://schemas.microsoft.com/office/powerpoint/2010/main" val="12960698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04537" y="102540"/>
            <a:ext cx="11277255" cy="1325563"/>
          </a:xfrm>
        </p:spPr>
        <p:txBody>
          <a:bodyPr>
            <a:normAutofit/>
          </a:bodyPr>
          <a:lstStyle/>
          <a:p>
            <a:r>
              <a:rPr lang="en-US" sz="4000" b="1" dirty="0">
                <a:latin typeface="Times New Roman" panose="02020603050405020304" pitchFamily="18" charset="0"/>
                <a:cs typeface="Times New Roman" panose="02020603050405020304" pitchFamily="18" charset="0"/>
              </a:rPr>
              <a:t>Some basic Information about the Dataset</a:t>
            </a:r>
          </a:p>
        </p:txBody>
      </p:sp>
      <p:sp>
        <p:nvSpPr>
          <p:cNvPr id="5" name="Content Placeholder 4"/>
          <p:cNvSpPr>
            <a:spLocks noGrp="1"/>
          </p:cNvSpPr>
          <p:nvPr>
            <p:ph idx="1"/>
          </p:nvPr>
        </p:nvSpPr>
        <p:spPr>
          <a:xfrm>
            <a:off x="704538" y="1434334"/>
            <a:ext cx="10148341" cy="4795892"/>
          </a:xfrm>
        </p:spPr>
        <p:txBody>
          <a:bodyPr/>
          <a:lstStyle/>
          <a:p>
            <a:pPr>
              <a:lnSpc>
                <a:spcPct val="120000"/>
              </a:lnSpc>
              <a:buFont typeface="Wingdings" panose="05000000000000000000" pitchFamily="2" charset="2"/>
              <a:buChar char="Ø"/>
            </a:pPr>
            <a:r>
              <a:rPr lang="en-US" sz="2400" dirty="0"/>
              <a:t>  I have done a analysis on web scraped data of about 10k Play Store apps for analyzing the Android market.</a:t>
            </a:r>
          </a:p>
          <a:p>
            <a:pPr>
              <a:lnSpc>
                <a:spcPct val="120000"/>
              </a:lnSpc>
              <a:buFont typeface="Wingdings" panose="05000000000000000000" pitchFamily="2" charset="2"/>
              <a:buChar char="Ø"/>
            </a:pPr>
            <a:r>
              <a:rPr lang="en-US" sz="2400" dirty="0"/>
              <a:t>  This data set is downloaded from kaggle.com/datasets which contains a .csv file of  1.15 MB. </a:t>
            </a:r>
          </a:p>
          <a:p>
            <a:pPr>
              <a:lnSpc>
                <a:spcPct val="120000"/>
              </a:lnSpc>
              <a:buFont typeface="Wingdings" panose="05000000000000000000" pitchFamily="2" charset="2"/>
              <a:buChar char="Ø"/>
            </a:pPr>
            <a:r>
              <a:rPr lang="en-US" sz="2400" dirty="0"/>
              <a:t>  The file consist of 13 columns and 10,359 rows.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42566217"/>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30214"/>
            <a:ext cx="10515600" cy="1043950"/>
          </a:xfrm>
        </p:spPr>
        <p:txBody>
          <a:bodyPr/>
          <a:lstStyle/>
          <a:p>
            <a:r>
              <a:rPr lang="en-US" b="1" dirty="0">
                <a:latin typeface="Times New Roman" panose="02020603050405020304" pitchFamily="18" charset="0"/>
                <a:cs typeface="Times New Roman" panose="02020603050405020304" pitchFamily="18" charset="0"/>
              </a:rPr>
              <a:t>Objectives</a:t>
            </a:r>
            <a:r>
              <a:rPr lang="en-US" dirty="0"/>
              <a:t> </a:t>
            </a:r>
          </a:p>
        </p:txBody>
      </p:sp>
      <p:sp>
        <p:nvSpPr>
          <p:cNvPr id="3" name="Content Placeholder 2"/>
          <p:cNvSpPr>
            <a:spLocks noGrp="1"/>
          </p:cNvSpPr>
          <p:nvPr>
            <p:ph idx="1"/>
          </p:nvPr>
        </p:nvSpPr>
        <p:spPr>
          <a:xfrm>
            <a:off x="838200" y="1379095"/>
            <a:ext cx="10515600" cy="5321508"/>
          </a:xfrm>
        </p:spPr>
        <p:txBody>
          <a:bodyPr/>
          <a:lstStyle/>
          <a:p>
            <a:pPr>
              <a:lnSpc>
                <a:spcPct val="100000"/>
              </a:lnSpc>
              <a:buFont typeface="Wingdings" panose="05000000000000000000" pitchFamily="2" charset="2"/>
              <a:buChar char="ü"/>
            </a:pPr>
            <a:r>
              <a:rPr lang="en-US" sz="2400" dirty="0"/>
              <a:t> Comparison of Free and Paid applications.</a:t>
            </a:r>
          </a:p>
          <a:p>
            <a:pPr>
              <a:lnSpc>
                <a:spcPct val="100000"/>
              </a:lnSpc>
              <a:buFont typeface="Wingdings" panose="05000000000000000000" pitchFamily="2" charset="2"/>
              <a:buChar char="ü"/>
            </a:pPr>
            <a:r>
              <a:rPr lang="en-US" sz="2400" dirty="0"/>
              <a:t> Analysis based on different price range in paid applications.</a:t>
            </a:r>
          </a:p>
          <a:p>
            <a:pPr>
              <a:lnSpc>
                <a:spcPct val="100000"/>
              </a:lnSpc>
              <a:buFont typeface="Wingdings" panose="05000000000000000000" pitchFamily="2" charset="2"/>
              <a:buChar char="ü"/>
            </a:pPr>
            <a:r>
              <a:rPr lang="en-US" sz="2400" dirty="0">
                <a:cs typeface="Times New Roman" panose="02020603050405020304" pitchFamily="18" charset="0"/>
              </a:rPr>
              <a:t> Analysis based on their category.</a:t>
            </a:r>
          </a:p>
          <a:p>
            <a:pPr>
              <a:lnSpc>
                <a:spcPct val="100000"/>
              </a:lnSpc>
              <a:buFont typeface="Wingdings" panose="05000000000000000000" pitchFamily="2" charset="2"/>
              <a:buChar char="ü"/>
            </a:pPr>
            <a:r>
              <a:rPr lang="en-US" sz="2400" dirty="0">
                <a:cs typeface="Times New Roman" panose="02020603050405020304" pitchFamily="18" charset="0"/>
              </a:rPr>
              <a:t> Classification based on content rating.</a:t>
            </a:r>
          </a:p>
          <a:p>
            <a:pPr>
              <a:lnSpc>
                <a:spcPct val="100000"/>
              </a:lnSpc>
              <a:buFont typeface="Wingdings" panose="05000000000000000000" pitchFamily="2" charset="2"/>
              <a:buChar char="ü"/>
            </a:pPr>
            <a:r>
              <a:rPr lang="en-US" sz="2400" dirty="0">
                <a:cs typeface="Times New Roman" panose="02020603050405020304" pitchFamily="18" charset="0"/>
              </a:rPr>
              <a:t> Analysis based on Downloads of the applications.</a:t>
            </a:r>
          </a:p>
          <a:p>
            <a:pPr>
              <a:lnSpc>
                <a:spcPct val="100000"/>
              </a:lnSpc>
              <a:buFont typeface="Wingdings" panose="05000000000000000000" pitchFamily="2" charset="2"/>
              <a:buChar char="ü"/>
            </a:pPr>
            <a:r>
              <a:rPr lang="en-US" sz="2400" dirty="0">
                <a:cs typeface="Times New Roman" panose="02020603050405020304" pitchFamily="18" charset="0"/>
              </a:rPr>
              <a:t> Analysis on the basis of ratings given by the users.</a:t>
            </a:r>
          </a:p>
          <a:p>
            <a:pPr>
              <a:lnSpc>
                <a:spcPct val="100000"/>
              </a:lnSpc>
              <a:buFont typeface="Wingdings" panose="05000000000000000000" pitchFamily="2" charset="2"/>
              <a:buChar char="ü"/>
            </a:pPr>
            <a:r>
              <a:rPr lang="en-US" sz="2400" dirty="0">
                <a:cs typeface="Times New Roman" panose="02020603050405020304" pitchFamily="18" charset="0"/>
              </a:rPr>
              <a:t> Analysis on the basis of reviews count.</a:t>
            </a:r>
          </a:p>
          <a:p>
            <a:pPr>
              <a:lnSpc>
                <a:spcPct val="100000"/>
              </a:lnSpc>
              <a:buFont typeface="Wingdings" panose="05000000000000000000" pitchFamily="2" charset="2"/>
              <a:buChar char="ü"/>
            </a:pPr>
            <a:r>
              <a:rPr lang="en-US" sz="2400" dirty="0">
                <a:cs typeface="Times New Roman" panose="02020603050405020304" pitchFamily="18" charset="0"/>
              </a:rPr>
              <a:t> Rating vs. Reviews</a:t>
            </a:r>
          </a:p>
          <a:p>
            <a:pPr>
              <a:lnSpc>
                <a:spcPct val="100000"/>
              </a:lnSpc>
              <a:buFont typeface="Wingdings" panose="05000000000000000000" pitchFamily="2" charset="2"/>
              <a:buChar char="ü"/>
            </a:pPr>
            <a:r>
              <a:rPr lang="en-US" sz="2400" dirty="0">
                <a:cs typeface="Times New Roman" panose="02020603050405020304" pitchFamily="18" charset="0"/>
              </a:rPr>
              <a:t> Analysis based on size of the applications.</a:t>
            </a:r>
          </a:p>
          <a:p>
            <a:pPr>
              <a:lnSpc>
                <a:spcPct val="100000"/>
              </a:lnSpc>
              <a:buFont typeface="Wingdings" panose="05000000000000000000" pitchFamily="2" charset="2"/>
              <a:buChar char="ü"/>
            </a:pPr>
            <a:r>
              <a:rPr lang="en-US" sz="2400" dirty="0">
                <a:cs typeface="Times New Roman" panose="02020603050405020304" pitchFamily="18" charset="0"/>
              </a:rPr>
              <a:t> Analysis based on updates of the applications.</a:t>
            </a: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cs typeface="Times New Roman" panose="02020603050405020304" pitchFamily="18"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67701137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217094020"/>
              </p:ext>
            </p:extLst>
          </p:nvPr>
        </p:nvGraphicFramePr>
        <p:xfrm>
          <a:off x="202835" y="1424066"/>
          <a:ext cx="6857531" cy="523156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225191" y="239842"/>
            <a:ext cx="11751950" cy="1098030"/>
          </a:xfrm>
        </p:spPr>
        <p:txBody>
          <a:bodyPr anchor="ctr">
            <a:normAutofit/>
          </a:bodyPr>
          <a:lstStyle/>
          <a:p>
            <a:r>
              <a:rPr lang="en-US" sz="3600" b="1">
                <a:solidFill>
                  <a:schemeClr val="accent1">
                    <a:lumMod val="50000"/>
                  </a:schemeClr>
                </a:solidFill>
                <a:latin typeface="Times New Roman" panose="02020603050405020304" pitchFamily="18" charset="0"/>
                <a:cs typeface="Times New Roman" panose="02020603050405020304" pitchFamily="18" charset="0"/>
              </a:rPr>
              <a:t>Major Categories in Play Store: Free Apps vs. Paid Apps</a:t>
            </a:r>
            <a:br>
              <a:rPr lang="en-US" sz="3600">
                <a:solidFill>
                  <a:schemeClr val="accent1">
                    <a:lumMod val="50000"/>
                  </a:schemeClr>
                </a:solidFill>
                <a:latin typeface="Times New Roman" panose="02020603050405020304" pitchFamily="18" charset="0"/>
                <a:cs typeface="Times New Roman" panose="02020603050405020304" pitchFamily="18" charset="0"/>
              </a:rPr>
            </a:br>
            <a:endParaRPr lang="en-US" sz="360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7300549" y="1457794"/>
            <a:ext cx="4676592" cy="5167858"/>
          </a:xfrm>
        </p:spPr>
        <p:txBody>
          <a:bodyPr/>
          <a:lstStyle/>
          <a:p>
            <a:pPr marL="342900" indent="-342900">
              <a:lnSpc>
                <a:spcPct val="100000"/>
              </a:lnSpc>
              <a:buClr>
                <a:schemeClr val="accent1">
                  <a:lumMod val="50000"/>
                </a:schemeClr>
              </a:buClr>
              <a:buFont typeface="Arial" panose="020B0604020202020204" pitchFamily="34" charset="0"/>
              <a:buChar char="•"/>
            </a:pPr>
            <a:r>
              <a:rPr lang="en-US" sz="2400" dirty="0">
                <a:cs typeface="Times New Roman" panose="02020603050405020304" pitchFamily="18" charset="0"/>
              </a:rPr>
              <a:t>There are more than </a:t>
            </a:r>
            <a:r>
              <a:rPr lang="en-US" sz="2400" b="1" dirty="0">
                <a:cs typeface="Times New Roman" panose="02020603050405020304" pitchFamily="18" charset="0"/>
              </a:rPr>
              <a:t>10 thousand </a:t>
            </a:r>
            <a:r>
              <a:rPr lang="en-US" sz="2400" dirty="0">
                <a:cs typeface="Times New Roman" panose="02020603050405020304" pitchFamily="18" charset="0"/>
              </a:rPr>
              <a:t>Apps available in the Play store . </a:t>
            </a:r>
          </a:p>
          <a:p>
            <a:pPr marL="342900" indent="-342900">
              <a:lnSpc>
                <a:spcPct val="100000"/>
              </a:lnSpc>
              <a:buClr>
                <a:schemeClr val="accent1">
                  <a:lumMod val="50000"/>
                </a:schemeClr>
              </a:buClr>
              <a:buFont typeface="Arial" panose="020B0604020202020204" pitchFamily="34" charset="0"/>
              <a:buChar char="•"/>
            </a:pPr>
            <a:r>
              <a:rPr lang="en-US" sz="2400" dirty="0">
                <a:cs typeface="Times New Roman" panose="02020603050405020304" pitchFamily="18" charset="0"/>
              </a:rPr>
              <a:t>From which about </a:t>
            </a:r>
            <a:r>
              <a:rPr lang="en-US" sz="2400" b="1" dirty="0">
                <a:cs typeface="Times New Roman" panose="02020603050405020304" pitchFamily="18" charset="0"/>
              </a:rPr>
              <a:t>9.5K</a:t>
            </a:r>
            <a:r>
              <a:rPr lang="en-US" sz="2400" dirty="0">
                <a:cs typeface="Times New Roman" panose="02020603050405020304" pitchFamily="18" charset="0"/>
              </a:rPr>
              <a:t>  applications are </a:t>
            </a:r>
            <a:r>
              <a:rPr lang="en-US" sz="2400" b="1" dirty="0">
                <a:cs typeface="Times New Roman" panose="02020603050405020304" pitchFamily="18" charset="0"/>
              </a:rPr>
              <a:t>free</a:t>
            </a:r>
            <a:r>
              <a:rPr lang="en-US" sz="2400" dirty="0">
                <a:cs typeface="Times New Roman" panose="02020603050405020304" pitchFamily="18" charset="0"/>
              </a:rPr>
              <a:t> of cost. Which is </a:t>
            </a:r>
            <a:r>
              <a:rPr lang="en-US" sz="2400" b="1" dirty="0">
                <a:cs typeface="Times New Roman" panose="02020603050405020304" pitchFamily="18" charset="0"/>
              </a:rPr>
              <a:t>93%</a:t>
            </a:r>
            <a:r>
              <a:rPr lang="en-US" sz="2400" dirty="0">
                <a:cs typeface="Times New Roman" panose="02020603050405020304" pitchFamily="18" charset="0"/>
              </a:rPr>
              <a:t> of the total application available on the app store.</a:t>
            </a:r>
          </a:p>
          <a:p>
            <a:pPr marL="342900" indent="-342900">
              <a:lnSpc>
                <a:spcPct val="100000"/>
              </a:lnSpc>
              <a:buClr>
                <a:schemeClr val="accent1">
                  <a:lumMod val="50000"/>
                </a:schemeClr>
              </a:buClr>
              <a:buFont typeface="Arial" panose="020B0604020202020204" pitchFamily="34" charset="0"/>
              <a:buChar char="•"/>
            </a:pPr>
            <a:r>
              <a:rPr lang="en-US" sz="2400" dirty="0">
                <a:cs typeface="Times New Roman" panose="02020603050405020304" pitchFamily="18" charset="0"/>
              </a:rPr>
              <a:t>And there are only about </a:t>
            </a:r>
            <a:r>
              <a:rPr lang="en-US" sz="2400" b="1" dirty="0">
                <a:cs typeface="Times New Roman" panose="02020603050405020304" pitchFamily="18" charset="0"/>
              </a:rPr>
              <a:t>750</a:t>
            </a:r>
            <a:r>
              <a:rPr lang="en-US" sz="2400" dirty="0">
                <a:cs typeface="Times New Roman" panose="02020603050405020304" pitchFamily="18" charset="0"/>
              </a:rPr>
              <a:t> applications are taking some charges from the users. Which is </a:t>
            </a:r>
            <a:r>
              <a:rPr lang="en-US" sz="2400" b="1" dirty="0">
                <a:cs typeface="Times New Roman" panose="02020603050405020304" pitchFamily="18" charset="0"/>
              </a:rPr>
              <a:t>7%</a:t>
            </a:r>
            <a:r>
              <a:rPr lang="en-US" sz="2400" dirty="0">
                <a:cs typeface="Times New Roman" panose="02020603050405020304" pitchFamily="18" charset="0"/>
              </a:rPr>
              <a:t> of the total applications are </a:t>
            </a:r>
            <a:r>
              <a:rPr lang="en-US" sz="2400" b="1" dirty="0">
                <a:cs typeface="Times New Roman" panose="02020603050405020304" pitchFamily="18" charset="0"/>
              </a:rPr>
              <a:t>paid</a:t>
            </a:r>
            <a:r>
              <a:rPr lang="en-US" sz="2400" dirty="0">
                <a:cs typeface="Times New Roman" panose="02020603050405020304" pitchFamily="18" charset="0"/>
              </a:rPr>
              <a:t> .</a:t>
            </a:r>
          </a:p>
          <a:p>
            <a:endParaRPr lang="en-US" dirty="0"/>
          </a:p>
        </p:txBody>
      </p:sp>
    </p:spTree>
    <p:extLst>
      <p:ext uri="{BB962C8B-B14F-4D97-AF65-F5344CB8AC3E}">
        <p14:creationId xmlns:p14="http://schemas.microsoft.com/office/powerpoint/2010/main" val="282469843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201" y="194873"/>
            <a:ext cx="11742113" cy="764498"/>
          </a:xfrm>
        </p:spPr>
        <p:txBody>
          <a:bodyPr anchor="ctr">
            <a:normAutofit/>
          </a:bodyPr>
          <a:lstStyle/>
          <a:p>
            <a:r>
              <a:rPr lang="en-US" sz="3600" b="1">
                <a:latin typeface="Times New Roman" panose="02020603050405020304" pitchFamily="18" charset="0"/>
                <a:cs typeface="Times New Roman" panose="02020603050405020304" pitchFamily="18" charset="0"/>
              </a:rPr>
              <a:t>Some Basic Types of Applications </a:t>
            </a:r>
          </a:p>
        </p:txBody>
      </p:sp>
      <p:sp>
        <p:nvSpPr>
          <p:cNvPr id="5" name="Text Placeholder 4"/>
          <p:cNvSpPr>
            <a:spLocks noGrp="1"/>
          </p:cNvSpPr>
          <p:nvPr>
            <p:ph type="body" sz="half" idx="2"/>
          </p:nvPr>
        </p:nvSpPr>
        <p:spPr>
          <a:xfrm>
            <a:off x="8387255" y="1154243"/>
            <a:ext cx="3565059" cy="5516380"/>
          </a:xfrm>
        </p:spPr>
        <p:txBody>
          <a:bodyPr/>
          <a:lstStyle/>
          <a:p>
            <a:pPr marL="285750" indent="-285750">
              <a:lnSpc>
                <a:spcPct val="100000"/>
              </a:lnSpc>
              <a:buFont typeface="Arial" panose="020B0604020202020204" pitchFamily="34" charset="0"/>
              <a:buChar char="•"/>
            </a:pPr>
            <a:r>
              <a:rPr lang="en-US" sz="2000" dirty="0"/>
              <a:t>Here, the </a:t>
            </a:r>
            <a:r>
              <a:rPr lang="en-US" sz="2000" b="1" dirty="0"/>
              <a:t>Family type </a:t>
            </a:r>
            <a:r>
              <a:rPr lang="en-US" sz="2000" dirty="0"/>
              <a:t>Applications have higher app count with </a:t>
            </a:r>
            <a:r>
              <a:rPr lang="en-US" sz="2000" b="1" dirty="0"/>
              <a:t>1942 Apps</a:t>
            </a:r>
            <a:r>
              <a:rPr lang="en-US" sz="2000" dirty="0"/>
              <a:t> in the free category and  paid category. </a:t>
            </a:r>
          </a:p>
          <a:p>
            <a:pPr marL="285750" indent="-285750">
              <a:lnSpc>
                <a:spcPct val="100000"/>
              </a:lnSpc>
              <a:buFont typeface="Arial" panose="020B0604020202020204" pitchFamily="34" charset="0"/>
              <a:buChar char="•"/>
            </a:pPr>
            <a:r>
              <a:rPr lang="en-US" sz="2000" dirty="0"/>
              <a:t>And in the </a:t>
            </a:r>
            <a:r>
              <a:rPr lang="en-US" sz="2000" b="1" dirty="0"/>
              <a:t>Medical type</a:t>
            </a:r>
            <a:r>
              <a:rPr lang="en-US" sz="2000" dirty="0"/>
              <a:t>, </a:t>
            </a:r>
            <a:r>
              <a:rPr lang="en-US" sz="2000" b="1" dirty="0"/>
              <a:t>84</a:t>
            </a:r>
            <a:r>
              <a:rPr lang="en-US" sz="2000" dirty="0"/>
              <a:t> apps are paid out of </a:t>
            </a:r>
            <a:r>
              <a:rPr lang="en-US" sz="2000" b="1" dirty="0"/>
              <a:t>408</a:t>
            </a:r>
            <a:r>
              <a:rPr lang="en-US" sz="2000" dirty="0"/>
              <a:t> apps available in this field. </a:t>
            </a:r>
          </a:p>
          <a:p>
            <a:pPr marL="285750" indent="-285750">
              <a:lnSpc>
                <a:spcPct val="100000"/>
              </a:lnSpc>
              <a:buFont typeface="Arial" panose="020B0604020202020204" pitchFamily="34" charset="0"/>
              <a:buChar char="•"/>
            </a:pPr>
            <a:r>
              <a:rPr lang="en-US" sz="2000" dirty="0"/>
              <a:t>So, it’s about </a:t>
            </a:r>
            <a:r>
              <a:rPr lang="en-US" sz="2000" b="1" dirty="0"/>
              <a:t>21%</a:t>
            </a:r>
            <a:r>
              <a:rPr lang="en-US" sz="2000" dirty="0"/>
              <a:t> of the apps are paid in the Medical field, which is </a:t>
            </a:r>
            <a:r>
              <a:rPr lang="en-US" sz="2000" b="1" dirty="0"/>
              <a:t>higher</a:t>
            </a:r>
            <a:r>
              <a:rPr lang="en-US" sz="2000" dirty="0"/>
              <a:t> than of other fields. </a:t>
            </a:r>
          </a:p>
          <a:p>
            <a:pPr marL="285750" indent="-285750">
              <a:lnSpc>
                <a:spcPct val="100000"/>
              </a:lnSpc>
              <a:buFont typeface="Arial" panose="020B0604020202020204" pitchFamily="34" charset="0"/>
              <a:buChar char="•"/>
            </a:pPr>
            <a:r>
              <a:rPr lang="en-US" sz="2000" dirty="0"/>
              <a:t>It means the online medical facilities are </a:t>
            </a:r>
            <a:r>
              <a:rPr lang="en-US" sz="2000" b="1" dirty="0"/>
              <a:t>more chargeable</a:t>
            </a:r>
            <a:r>
              <a:rPr lang="en-US" sz="2000" dirty="0"/>
              <a:t> as compare to the other facilities.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875485146"/>
              </p:ext>
            </p:extLst>
          </p:nvPr>
        </p:nvGraphicFramePr>
        <p:xfrm>
          <a:off x="210201" y="1154244"/>
          <a:ext cx="7974429" cy="5516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640966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50" y="67715"/>
            <a:ext cx="7465102" cy="1444485"/>
          </a:xfrm>
        </p:spPr>
        <p:txBody>
          <a:bodyPr anchor="ctr">
            <a:noAutofit/>
          </a:bodyPr>
          <a:lstStyle/>
          <a:p>
            <a:pPr>
              <a:lnSpc>
                <a:spcPct val="100000"/>
              </a:lnSpc>
            </a:pPr>
            <a:r>
              <a:rPr lang="en-US" sz="3600" b="1">
                <a:latin typeface="Times New Roman" panose="02020603050405020304" pitchFamily="18" charset="0"/>
                <a:cs typeface="Times New Roman" panose="02020603050405020304" pitchFamily="18" charset="0"/>
              </a:rPr>
              <a:t>Price range of Paid Applications with average rating on Google Play store</a:t>
            </a:r>
          </a:p>
        </p:txBody>
      </p:sp>
      <p:sp>
        <p:nvSpPr>
          <p:cNvPr id="4" name="Text Placeholder 3"/>
          <p:cNvSpPr>
            <a:spLocks noGrp="1"/>
          </p:cNvSpPr>
          <p:nvPr>
            <p:ph type="body" sz="half" idx="2"/>
          </p:nvPr>
        </p:nvSpPr>
        <p:spPr>
          <a:xfrm>
            <a:off x="7719934" y="359764"/>
            <a:ext cx="4104204" cy="6438276"/>
          </a:xfrm>
        </p:spPr>
        <p:txBody>
          <a:bodyPr>
            <a:normAutofit/>
          </a:bodyPr>
          <a:lstStyle/>
          <a:p>
            <a:pPr marL="457200" indent="-457200">
              <a:lnSpc>
                <a:spcPct val="100000"/>
              </a:lnSpc>
              <a:buFont typeface="Arial" panose="020B0604020202020204" pitchFamily="34" charset="0"/>
              <a:buChar char="•"/>
            </a:pPr>
            <a:r>
              <a:rPr lang="en-US" sz="2200" dirty="0"/>
              <a:t>The </a:t>
            </a:r>
            <a:r>
              <a:rPr lang="en-US" sz="2200" b="1" dirty="0"/>
              <a:t>range</a:t>
            </a:r>
            <a:r>
              <a:rPr lang="en-US" sz="2200" dirty="0"/>
              <a:t> of paid applications on Play Store is between </a:t>
            </a:r>
            <a:r>
              <a:rPr lang="en-US" sz="2200" b="1" dirty="0"/>
              <a:t>0.99$ to 400$</a:t>
            </a:r>
            <a:r>
              <a:rPr lang="en-US" sz="2200" dirty="0"/>
              <a:t>.</a:t>
            </a:r>
          </a:p>
          <a:p>
            <a:pPr marL="457200" indent="-457200">
              <a:lnSpc>
                <a:spcPct val="100000"/>
              </a:lnSpc>
              <a:buFont typeface="Arial" panose="020B0604020202020204" pitchFamily="34" charset="0"/>
              <a:buChar char="•"/>
            </a:pPr>
            <a:r>
              <a:rPr lang="en-US" sz="2200" dirty="0"/>
              <a:t>There are only </a:t>
            </a:r>
            <a:r>
              <a:rPr lang="en-US" sz="2200" b="1" dirty="0"/>
              <a:t>3%</a:t>
            </a:r>
            <a:r>
              <a:rPr lang="en-US" sz="2200" dirty="0"/>
              <a:t> of the applications which are </a:t>
            </a:r>
            <a:r>
              <a:rPr lang="en-US" sz="2200" b="1" dirty="0"/>
              <a:t>too costly</a:t>
            </a:r>
            <a:r>
              <a:rPr lang="en-US" sz="2200" dirty="0"/>
              <a:t> which are between </a:t>
            </a:r>
            <a:r>
              <a:rPr lang="en-US" sz="2200" b="1" dirty="0"/>
              <a:t>51$ to 400$.</a:t>
            </a:r>
          </a:p>
          <a:p>
            <a:pPr marL="457200" indent="-457200">
              <a:lnSpc>
                <a:spcPct val="100000"/>
              </a:lnSpc>
              <a:buFont typeface="Arial" panose="020B0604020202020204" pitchFamily="34" charset="0"/>
              <a:buChar char="•"/>
            </a:pPr>
            <a:r>
              <a:rPr lang="en-US" sz="2200" dirty="0"/>
              <a:t>And other </a:t>
            </a:r>
            <a:r>
              <a:rPr lang="en-US" sz="2200" b="1" dirty="0"/>
              <a:t>97%</a:t>
            </a:r>
            <a:r>
              <a:rPr lang="en-US" sz="2200" dirty="0"/>
              <a:t> of the paid applications are </a:t>
            </a:r>
            <a:r>
              <a:rPr lang="en-US" sz="2200" b="1" dirty="0"/>
              <a:t>below</a:t>
            </a:r>
            <a:r>
              <a:rPr lang="en-US" sz="2200" dirty="0"/>
              <a:t> </a:t>
            </a:r>
            <a:r>
              <a:rPr lang="en-US" sz="2200" b="1" dirty="0"/>
              <a:t>50$</a:t>
            </a:r>
            <a:r>
              <a:rPr lang="en-US" sz="2200" dirty="0"/>
              <a:t>. </a:t>
            </a:r>
          </a:p>
          <a:p>
            <a:pPr marL="457200" indent="-457200">
              <a:lnSpc>
                <a:spcPct val="100000"/>
              </a:lnSpc>
              <a:buFont typeface="Arial" panose="020B0604020202020204" pitchFamily="34" charset="0"/>
              <a:buChar char="•"/>
            </a:pPr>
            <a:r>
              <a:rPr lang="en-US" sz="2200" dirty="0"/>
              <a:t>The </a:t>
            </a:r>
            <a:r>
              <a:rPr lang="en-US" sz="2200" b="1" dirty="0"/>
              <a:t>costliest</a:t>
            </a:r>
            <a:r>
              <a:rPr lang="en-US" sz="2200" dirty="0"/>
              <a:t> app in the Play store is “I'm Rich - Trump Edition” which belongs to Lifestyle category of cost </a:t>
            </a:r>
            <a:r>
              <a:rPr lang="en-US" sz="2200" b="1" dirty="0"/>
              <a:t>400$</a:t>
            </a:r>
            <a:r>
              <a:rPr lang="en-US" sz="2200" dirty="0"/>
              <a:t>.</a:t>
            </a:r>
          </a:p>
          <a:p>
            <a:pPr marL="457200" indent="-457200">
              <a:lnSpc>
                <a:spcPct val="100000"/>
              </a:lnSpc>
              <a:buFont typeface="Arial" panose="020B0604020202020204" pitchFamily="34" charset="0"/>
              <a:buChar char="•"/>
            </a:pPr>
            <a:r>
              <a:rPr lang="en-US" sz="2200" dirty="0"/>
              <a:t>We can see that the apps with </a:t>
            </a:r>
            <a:r>
              <a:rPr lang="en-US" sz="2200" b="1" dirty="0"/>
              <a:t>moderate</a:t>
            </a:r>
            <a:r>
              <a:rPr lang="en-US" sz="2200" dirty="0"/>
              <a:t> </a:t>
            </a:r>
            <a:r>
              <a:rPr lang="en-US" sz="2200" b="1" dirty="0"/>
              <a:t>price</a:t>
            </a:r>
            <a:r>
              <a:rPr lang="en-US" sz="2200" dirty="0"/>
              <a:t> range having </a:t>
            </a:r>
            <a:r>
              <a:rPr lang="en-US" sz="2200" b="1" dirty="0"/>
              <a:t>good</a:t>
            </a:r>
            <a:r>
              <a:rPr lang="en-US" sz="2200" dirty="0"/>
              <a:t> average </a:t>
            </a:r>
            <a:r>
              <a:rPr lang="en-US" sz="2200" b="1" dirty="0"/>
              <a:t>rating</a:t>
            </a:r>
            <a:r>
              <a:rPr lang="en-US" sz="2200" dirty="0"/>
              <a:t>.</a:t>
            </a:r>
          </a:p>
          <a:p>
            <a:pPr>
              <a:lnSpc>
                <a:spcPct val="100000"/>
              </a:lnSpc>
            </a:pPr>
            <a:endParaRPr lang="en-US" sz="2200" dirty="0"/>
          </a:p>
        </p:txBody>
      </p:sp>
      <p:graphicFrame>
        <p:nvGraphicFramePr>
          <p:cNvPr id="5" name="Chart 4"/>
          <p:cNvGraphicFramePr>
            <a:graphicFrameLocks/>
          </p:cNvGraphicFramePr>
          <p:nvPr>
            <p:extLst>
              <p:ext uri="{D42A27DB-BD31-4B8C-83A1-F6EECF244321}">
                <p14:modId xmlns:p14="http://schemas.microsoft.com/office/powerpoint/2010/main" val="3475188577"/>
              </p:ext>
            </p:extLst>
          </p:nvPr>
        </p:nvGraphicFramePr>
        <p:xfrm>
          <a:off x="220716" y="1939159"/>
          <a:ext cx="7319336" cy="4720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425902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378664377"/>
              </p:ext>
            </p:extLst>
          </p:nvPr>
        </p:nvGraphicFramePr>
        <p:xfrm>
          <a:off x="149902" y="1169232"/>
          <a:ext cx="8514414" cy="554636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p:cNvSpPr>
            <a:spLocks noGrp="1"/>
          </p:cNvSpPr>
          <p:nvPr>
            <p:ph type="body" sz="half" idx="2"/>
          </p:nvPr>
        </p:nvSpPr>
        <p:spPr>
          <a:xfrm>
            <a:off x="8829207" y="1058873"/>
            <a:ext cx="3222885" cy="5688767"/>
          </a:xfrm>
        </p:spPr>
        <p:txBody>
          <a:bodyPr>
            <a:normAutofit/>
          </a:bodyPr>
          <a:lstStyle/>
          <a:p>
            <a:pPr marL="342900" indent="-342900">
              <a:lnSpc>
                <a:spcPct val="100000"/>
              </a:lnSpc>
              <a:buClr>
                <a:schemeClr val="accent1">
                  <a:lumMod val="50000"/>
                </a:schemeClr>
              </a:buClr>
              <a:buFont typeface="Arial" panose="020B0604020202020204" pitchFamily="34" charset="0"/>
              <a:buChar char="•"/>
            </a:pPr>
            <a:r>
              <a:rPr lang="en-US" sz="2000"/>
              <a:t>The </a:t>
            </a:r>
            <a:r>
              <a:rPr lang="en-US" sz="2000" b="1"/>
              <a:t>most</a:t>
            </a:r>
            <a:r>
              <a:rPr lang="en-US" sz="2000"/>
              <a:t> number of available applications in the Play Store are from the </a:t>
            </a:r>
            <a:r>
              <a:rPr lang="en-US" sz="2000" b="1"/>
              <a:t>Family category</a:t>
            </a:r>
            <a:r>
              <a:rPr lang="en-US" sz="2000"/>
              <a:t>.</a:t>
            </a:r>
          </a:p>
          <a:p>
            <a:pPr marL="342900" indent="-342900">
              <a:lnSpc>
                <a:spcPct val="100000"/>
              </a:lnSpc>
              <a:buClr>
                <a:schemeClr val="accent1">
                  <a:lumMod val="50000"/>
                </a:schemeClr>
              </a:buClr>
              <a:buFont typeface="Arial" panose="020B0604020202020204" pitchFamily="34" charset="0"/>
              <a:buChar char="•"/>
            </a:pPr>
            <a:r>
              <a:rPr lang="en-US" sz="2000"/>
              <a:t>Which is about </a:t>
            </a:r>
            <a:r>
              <a:rPr lang="en-US" sz="2000" b="1"/>
              <a:t>19%</a:t>
            </a:r>
            <a:r>
              <a:rPr lang="en-US" sz="2000"/>
              <a:t> of the total applications available in the Play Store.</a:t>
            </a:r>
          </a:p>
          <a:p>
            <a:pPr marL="342900" indent="-342900">
              <a:lnSpc>
                <a:spcPct val="100000"/>
              </a:lnSpc>
              <a:buClr>
                <a:schemeClr val="accent1">
                  <a:lumMod val="50000"/>
                </a:schemeClr>
              </a:buClr>
              <a:buFont typeface="Arial" panose="020B0604020202020204" pitchFamily="34" charset="0"/>
              <a:buChar char="•"/>
            </a:pPr>
            <a:r>
              <a:rPr lang="en-US" sz="2000"/>
              <a:t>The </a:t>
            </a:r>
            <a:r>
              <a:rPr lang="en-US" sz="2000" b="1"/>
              <a:t>Game</a:t>
            </a:r>
            <a:r>
              <a:rPr lang="en-US" sz="2000"/>
              <a:t> and the </a:t>
            </a:r>
            <a:r>
              <a:rPr lang="en-US" sz="2000" b="1"/>
              <a:t>Tools</a:t>
            </a:r>
            <a:r>
              <a:rPr lang="en-US" sz="2000"/>
              <a:t> categories are also contributing the good number of percentage after Family category.  </a:t>
            </a:r>
          </a:p>
          <a:p>
            <a:pPr marL="342900" indent="-342900">
              <a:lnSpc>
                <a:spcPct val="100000"/>
              </a:lnSpc>
              <a:buClr>
                <a:schemeClr val="accent1">
                  <a:lumMod val="50000"/>
                </a:schemeClr>
              </a:buClr>
              <a:buFont typeface="Arial" panose="020B0604020202020204" pitchFamily="34" charset="0"/>
              <a:buChar char="•"/>
            </a:pPr>
            <a:r>
              <a:rPr lang="en-US" sz="2000"/>
              <a:t>And the </a:t>
            </a:r>
            <a:r>
              <a:rPr lang="en-US" sz="2000" b="1"/>
              <a:t>Beauty</a:t>
            </a:r>
            <a:r>
              <a:rPr lang="en-US" sz="2000"/>
              <a:t> category has </a:t>
            </a:r>
            <a:r>
              <a:rPr lang="en-US" sz="2000" b="1"/>
              <a:t>least</a:t>
            </a:r>
            <a:r>
              <a:rPr lang="en-US" sz="2000"/>
              <a:t> number of application with </a:t>
            </a:r>
            <a:r>
              <a:rPr lang="en-US" sz="2000" b="1"/>
              <a:t>0.51% </a:t>
            </a:r>
            <a:r>
              <a:rPr lang="en-US" sz="2000"/>
              <a:t>of total apps. </a:t>
            </a:r>
          </a:p>
        </p:txBody>
      </p:sp>
      <p:sp>
        <p:nvSpPr>
          <p:cNvPr id="6" name="Rectangle 1"/>
          <p:cNvSpPr>
            <a:spLocks noGrp="1" noChangeArrowheads="1"/>
          </p:cNvSpPr>
          <p:nvPr>
            <p:ph type="title"/>
          </p:nvPr>
        </p:nvSpPr>
        <p:spPr bwMode="auto">
          <a:xfrm>
            <a:off x="164892" y="190549"/>
            <a:ext cx="11667500" cy="69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Count of Applications on the basis of their</a:t>
            </a:r>
            <a:r>
              <a:rPr kumimoji="0" lang="en-US" sz="3600" b="1" i="0" u="none" strike="noStrike" cap="none" normalizeH="0" dirty="0">
                <a:ln>
                  <a:noFill/>
                </a:ln>
                <a:solidFill>
                  <a:schemeClr val="accent1">
                    <a:lumMod val="50000"/>
                  </a:schemeClr>
                </a:solidFill>
                <a:effectLst/>
                <a:latin typeface="Times New Roman" panose="02020603050405020304" pitchFamily="18" charset="0"/>
                <a:cs typeface="Times New Roman" panose="02020603050405020304" pitchFamily="18" charset="0"/>
              </a:rPr>
              <a:t> Category</a:t>
            </a:r>
            <a:endParaRPr kumimoji="0" lang="en-US" sz="36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0203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776062871"/>
              </p:ext>
            </p:extLst>
          </p:nvPr>
        </p:nvGraphicFramePr>
        <p:xfrm>
          <a:off x="168972" y="1528997"/>
          <a:ext cx="8375421" cy="516504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ctrTitle"/>
          </p:nvPr>
        </p:nvSpPr>
        <p:spPr>
          <a:xfrm>
            <a:off x="134912" y="149902"/>
            <a:ext cx="8709286" cy="1274164"/>
          </a:xfrm>
        </p:spPr>
        <p:txBody>
          <a:bodyPr anchor="t">
            <a:normAutofit/>
          </a:bodyPr>
          <a:lstStyle/>
          <a:p>
            <a:pPr algn="l"/>
            <a:r>
              <a:rPr lang="en-US" sz="3600" b="1">
                <a:solidFill>
                  <a:schemeClr val="accent1">
                    <a:lumMod val="50000"/>
                  </a:schemeClr>
                </a:solidFill>
                <a:latin typeface="Times New Roman" panose="02020603050405020304" pitchFamily="18" charset="0"/>
                <a:cs typeface="Times New Roman" panose="02020603050405020304" pitchFamily="18" charset="0"/>
              </a:rPr>
              <a:t>Classification on the basis of Content Rating </a:t>
            </a:r>
          </a:p>
        </p:txBody>
      </p:sp>
      <p:sp>
        <p:nvSpPr>
          <p:cNvPr id="3" name="Subtitle 2"/>
          <p:cNvSpPr>
            <a:spLocks noGrp="1"/>
          </p:cNvSpPr>
          <p:nvPr>
            <p:ph type="subTitle" idx="1"/>
          </p:nvPr>
        </p:nvSpPr>
        <p:spPr>
          <a:xfrm>
            <a:off x="8709284" y="989351"/>
            <a:ext cx="3372788" cy="5741233"/>
          </a:xfrm>
        </p:spPr>
        <p:txBody>
          <a:bodyPr>
            <a:normAutofit/>
          </a:bodyPr>
          <a:lstStyle/>
          <a:p>
            <a:pPr marL="342900" indent="-342900" algn="l">
              <a:lnSpc>
                <a:spcPct val="100000"/>
              </a:lnSpc>
              <a:buClr>
                <a:schemeClr val="accent1">
                  <a:lumMod val="50000"/>
                </a:schemeClr>
              </a:buClr>
              <a:buFont typeface="Arial" panose="020B0604020202020204" pitchFamily="34" charset="0"/>
              <a:buChar char="•"/>
            </a:pPr>
            <a:r>
              <a:rPr lang="en-US" sz="2000" b="1" dirty="0"/>
              <a:t>Most</a:t>
            </a:r>
            <a:r>
              <a:rPr lang="en-US" sz="2000" dirty="0"/>
              <a:t> of the apps in Play Store are available for </a:t>
            </a:r>
            <a:r>
              <a:rPr lang="en-US" sz="2000" b="1" dirty="0"/>
              <a:t>all age </a:t>
            </a:r>
            <a:r>
              <a:rPr lang="en-US" sz="2000" dirty="0"/>
              <a:t>group.</a:t>
            </a:r>
          </a:p>
          <a:p>
            <a:pPr marL="342900" indent="-342900" algn="l">
              <a:lnSpc>
                <a:spcPct val="100000"/>
              </a:lnSpc>
              <a:buClr>
                <a:schemeClr val="accent1">
                  <a:lumMod val="50000"/>
                </a:schemeClr>
              </a:buClr>
              <a:buFont typeface="Arial" panose="020B0604020202020204" pitchFamily="34" charset="0"/>
              <a:buChar char="•"/>
            </a:pPr>
            <a:r>
              <a:rPr lang="en-US" sz="2000" dirty="0"/>
              <a:t>There are </a:t>
            </a:r>
            <a:r>
              <a:rPr lang="en-US" sz="2000" b="1" dirty="0"/>
              <a:t>376</a:t>
            </a:r>
            <a:r>
              <a:rPr lang="en-US" sz="2000" dirty="0"/>
              <a:t> apps which are </a:t>
            </a:r>
            <a:r>
              <a:rPr lang="en-US" sz="2000" b="1" dirty="0"/>
              <a:t>restricted</a:t>
            </a:r>
            <a:r>
              <a:rPr lang="en-US" sz="2000" dirty="0"/>
              <a:t> for age group </a:t>
            </a:r>
            <a:r>
              <a:rPr lang="en-US" sz="2000" b="1" dirty="0"/>
              <a:t>less</a:t>
            </a:r>
            <a:r>
              <a:rPr lang="en-US" sz="2000" dirty="0"/>
              <a:t> than </a:t>
            </a:r>
            <a:r>
              <a:rPr lang="en-US" sz="2000" b="1" dirty="0"/>
              <a:t>10 yrs</a:t>
            </a:r>
            <a:r>
              <a:rPr lang="en-US" sz="2000" dirty="0"/>
              <a:t>. </a:t>
            </a:r>
          </a:p>
          <a:p>
            <a:pPr marL="342900" indent="-342900" algn="l">
              <a:lnSpc>
                <a:spcPct val="100000"/>
              </a:lnSpc>
              <a:buClr>
                <a:schemeClr val="accent1">
                  <a:lumMod val="50000"/>
                </a:schemeClr>
              </a:buClr>
              <a:buFont typeface="Arial" panose="020B0604020202020204" pitchFamily="34" charset="0"/>
              <a:buChar char="•"/>
            </a:pPr>
            <a:r>
              <a:rPr lang="en-US" sz="2000" dirty="0"/>
              <a:t>There are </a:t>
            </a:r>
            <a:r>
              <a:rPr lang="en-US" sz="2000" b="1" dirty="0"/>
              <a:t>447 </a:t>
            </a:r>
            <a:r>
              <a:rPr lang="en-US" sz="2000" dirty="0"/>
              <a:t>apps which </a:t>
            </a:r>
            <a:r>
              <a:rPr lang="en-US" sz="2000" b="1" dirty="0"/>
              <a:t>restricted</a:t>
            </a:r>
            <a:r>
              <a:rPr lang="en-US" sz="2000" dirty="0"/>
              <a:t> for age group </a:t>
            </a:r>
            <a:r>
              <a:rPr lang="en-US" sz="2000" b="1" dirty="0"/>
              <a:t>less </a:t>
            </a:r>
            <a:r>
              <a:rPr lang="en-US" sz="2000" dirty="0"/>
              <a:t>than </a:t>
            </a:r>
            <a:r>
              <a:rPr lang="en-US" sz="2000" b="1" dirty="0"/>
              <a:t>17 yrs</a:t>
            </a:r>
            <a:r>
              <a:rPr lang="en-US" sz="2000" dirty="0"/>
              <a:t>. </a:t>
            </a:r>
          </a:p>
          <a:p>
            <a:pPr marL="342900" indent="-342900" algn="l">
              <a:lnSpc>
                <a:spcPct val="100000"/>
              </a:lnSpc>
              <a:buClr>
                <a:schemeClr val="accent1">
                  <a:lumMod val="50000"/>
                </a:schemeClr>
              </a:buClr>
              <a:buFont typeface="Arial" panose="020B0604020202020204" pitchFamily="34" charset="0"/>
              <a:buChar char="•"/>
            </a:pPr>
            <a:r>
              <a:rPr lang="en-US" sz="2000" dirty="0"/>
              <a:t>There are </a:t>
            </a:r>
            <a:r>
              <a:rPr lang="en-US" sz="2000" b="1" dirty="0"/>
              <a:t>1146</a:t>
            </a:r>
            <a:r>
              <a:rPr lang="en-US" sz="2000" dirty="0"/>
              <a:t> apps which are for age group </a:t>
            </a:r>
            <a:r>
              <a:rPr lang="en-US" sz="2000" b="1" dirty="0"/>
              <a:t>13 yrs. to 19 yrs</a:t>
            </a:r>
            <a:r>
              <a:rPr lang="en-US" sz="2000" dirty="0"/>
              <a:t>. It means for only </a:t>
            </a:r>
            <a:r>
              <a:rPr lang="en-US" sz="2000" b="1" dirty="0"/>
              <a:t>teenagers</a:t>
            </a:r>
            <a:r>
              <a:rPr lang="en-US" sz="2000" dirty="0"/>
              <a:t>.</a:t>
            </a:r>
          </a:p>
          <a:p>
            <a:pPr marL="342900" indent="-342900" algn="l">
              <a:lnSpc>
                <a:spcPct val="100000"/>
              </a:lnSpc>
              <a:buClr>
                <a:schemeClr val="accent1">
                  <a:lumMod val="50000"/>
                </a:schemeClr>
              </a:buClr>
              <a:buFont typeface="Arial" panose="020B0604020202020204" pitchFamily="34" charset="0"/>
              <a:buChar char="•"/>
            </a:pPr>
            <a:r>
              <a:rPr lang="en-US" sz="2000" dirty="0"/>
              <a:t>And there are only </a:t>
            </a:r>
            <a:r>
              <a:rPr lang="en-US" sz="2000" b="1" dirty="0"/>
              <a:t>3 </a:t>
            </a:r>
            <a:r>
              <a:rPr lang="en-US" sz="2000" dirty="0"/>
              <a:t>apps with the </a:t>
            </a:r>
            <a:r>
              <a:rPr lang="en-US" sz="2000" b="1" dirty="0"/>
              <a:t>content rating </a:t>
            </a:r>
            <a:r>
              <a:rPr lang="en-US" sz="2000" dirty="0"/>
              <a:t>of </a:t>
            </a:r>
            <a:r>
              <a:rPr lang="en-US" sz="2000" b="1" dirty="0"/>
              <a:t>18+</a:t>
            </a:r>
            <a:r>
              <a:rPr lang="en-US" sz="2000" dirty="0"/>
              <a:t> . </a:t>
            </a:r>
          </a:p>
        </p:txBody>
      </p:sp>
    </p:spTree>
    <p:extLst>
      <p:ext uri="{BB962C8B-B14F-4D97-AF65-F5344CB8AC3E}">
        <p14:creationId xmlns:p14="http://schemas.microsoft.com/office/powerpoint/2010/main" val="3304435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294174926"/>
              </p:ext>
            </p:extLst>
          </p:nvPr>
        </p:nvGraphicFramePr>
        <p:xfrm>
          <a:off x="273077" y="1340068"/>
          <a:ext cx="8066882" cy="533108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254833" y="74952"/>
            <a:ext cx="10777928" cy="1055740"/>
          </a:xfrm>
        </p:spPr>
        <p:txBody>
          <a:bodyPr anchor="ctr">
            <a:noAutofit/>
          </a:bodyPr>
          <a:lstStyle/>
          <a:p>
            <a:pPr>
              <a:lnSpc>
                <a:spcPct val="100000"/>
              </a:lnSpc>
            </a:pPr>
            <a:r>
              <a:rPr lang="en-US" sz="3600" b="1">
                <a:solidFill>
                  <a:schemeClr val="accent1">
                    <a:lumMod val="50000"/>
                  </a:schemeClr>
                </a:solidFill>
                <a:latin typeface="Times New Roman" panose="02020603050405020304" pitchFamily="18" charset="0"/>
                <a:cs typeface="Times New Roman" panose="02020603050405020304" pitchFamily="18" charset="0"/>
              </a:rPr>
              <a:t>Categories of Applications with 1 billion+ downloads</a:t>
            </a:r>
          </a:p>
        </p:txBody>
      </p:sp>
      <p:sp>
        <p:nvSpPr>
          <p:cNvPr id="3" name="Content Placeholder 2"/>
          <p:cNvSpPr>
            <a:spLocks noGrp="1"/>
          </p:cNvSpPr>
          <p:nvPr>
            <p:ph idx="1"/>
          </p:nvPr>
        </p:nvSpPr>
        <p:spPr>
          <a:xfrm>
            <a:off x="8484434" y="1274164"/>
            <a:ext cx="3492708" cy="5441429"/>
          </a:xfrm>
        </p:spPr>
        <p:txBody>
          <a:bodyPr>
            <a:normAutofit/>
          </a:bodyPr>
          <a:lstStyle/>
          <a:p>
            <a:pPr>
              <a:lnSpc>
                <a:spcPct val="120000"/>
              </a:lnSpc>
              <a:buClr>
                <a:schemeClr val="accent1">
                  <a:lumMod val="50000"/>
                </a:schemeClr>
              </a:buClr>
            </a:pPr>
            <a:r>
              <a:rPr lang="en-US" sz="2200"/>
              <a:t>So, there are more apps with the </a:t>
            </a:r>
            <a:r>
              <a:rPr lang="en-US" sz="2200" b="1"/>
              <a:t>Communication</a:t>
            </a:r>
            <a:r>
              <a:rPr lang="en-US" sz="2200"/>
              <a:t> category which has more than </a:t>
            </a:r>
            <a:r>
              <a:rPr lang="en-US" sz="2200" b="1"/>
              <a:t>1 billion </a:t>
            </a:r>
            <a:r>
              <a:rPr lang="en-US" sz="2200"/>
              <a:t>downloads.</a:t>
            </a:r>
          </a:p>
          <a:p>
            <a:pPr>
              <a:lnSpc>
                <a:spcPct val="120000"/>
              </a:lnSpc>
              <a:buClr>
                <a:schemeClr val="accent1">
                  <a:lumMod val="50000"/>
                </a:schemeClr>
              </a:buClr>
            </a:pPr>
            <a:r>
              <a:rPr lang="en-US" sz="2200"/>
              <a:t>After that </a:t>
            </a:r>
            <a:r>
              <a:rPr lang="en-US" sz="2200" b="1"/>
              <a:t>social</a:t>
            </a:r>
            <a:r>
              <a:rPr lang="en-US" sz="2200"/>
              <a:t> category has </a:t>
            </a:r>
            <a:r>
              <a:rPr lang="en-US" sz="2200" b="1"/>
              <a:t>7</a:t>
            </a:r>
            <a:r>
              <a:rPr lang="en-US" sz="2200"/>
              <a:t> apps which are with </a:t>
            </a:r>
            <a:r>
              <a:rPr lang="en-US" sz="2200" b="1"/>
              <a:t>1 billion+ </a:t>
            </a:r>
            <a:r>
              <a:rPr lang="en-US" sz="2200"/>
              <a:t>downloads. </a:t>
            </a:r>
          </a:p>
          <a:p>
            <a:pPr>
              <a:lnSpc>
                <a:spcPct val="120000"/>
              </a:lnSpc>
              <a:buClr>
                <a:schemeClr val="accent1">
                  <a:lumMod val="50000"/>
                </a:schemeClr>
              </a:buClr>
            </a:pPr>
            <a:r>
              <a:rPr lang="en-US" sz="2200"/>
              <a:t>And from the </a:t>
            </a:r>
            <a:r>
              <a:rPr lang="en-US" sz="2200" b="1"/>
              <a:t>Family</a:t>
            </a:r>
            <a:r>
              <a:rPr lang="en-US" sz="2200"/>
              <a:t> and </a:t>
            </a:r>
            <a:r>
              <a:rPr lang="en-US" sz="2200" b="1"/>
              <a:t>Books</a:t>
            </a:r>
            <a:r>
              <a:rPr lang="en-US" sz="2200"/>
              <a:t> Categories there is only </a:t>
            </a:r>
            <a:r>
              <a:rPr lang="en-US" sz="2200" b="1"/>
              <a:t>1</a:t>
            </a:r>
            <a:r>
              <a:rPr lang="en-US" sz="2200"/>
              <a:t> application which has more than </a:t>
            </a:r>
            <a:r>
              <a:rPr lang="en-US" sz="2200" b="1"/>
              <a:t>1 billion </a:t>
            </a:r>
            <a:r>
              <a:rPr lang="en-US" sz="2200"/>
              <a:t>downloads . </a:t>
            </a:r>
          </a:p>
          <a:p>
            <a:pPr>
              <a:lnSpc>
                <a:spcPct val="100000"/>
              </a:lnSpc>
              <a:buClr>
                <a:schemeClr val="accent1">
                  <a:lumMod val="50000"/>
                </a:schemeClr>
              </a:buClr>
            </a:pPr>
            <a:endParaRPr lang="en-US" sz="2400"/>
          </a:p>
        </p:txBody>
      </p:sp>
    </p:spTree>
    <p:extLst>
      <p:ext uri="{BB962C8B-B14F-4D97-AF65-F5344CB8AC3E}">
        <p14:creationId xmlns:p14="http://schemas.microsoft.com/office/powerpoint/2010/main" val="426176142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1594</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Google Play Store Dataset  is used to Analyze  the Android Market</vt:lpstr>
      <vt:lpstr>Some basic Information about the Dataset</vt:lpstr>
      <vt:lpstr>Objectives </vt:lpstr>
      <vt:lpstr>Major Categories in Play Store: Free Apps vs. Paid Apps </vt:lpstr>
      <vt:lpstr>Some Basic Types of Applications </vt:lpstr>
      <vt:lpstr>Price range of Paid Applications with average rating on Google Play store</vt:lpstr>
      <vt:lpstr>Count of Applications on the basis of their Category</vt:lpstr>
      <vt:lpstr>Classification on the basis of Content Rating </vt:lpstr>
      <vt:lpstr>Categories of Applications with 1 billion+ downloads</vt:lpstr>
      <vt:lpstr>Top 10 downloaded Apps in the Play Store</vt:lpstr>
      <vt:lpstr>Classification of Apps on the basis of their ratings</vt:lpstr>
      <vt:lpstr>The average rating of Play Store</vt:lpstr>
      <vt:lpstr>Total Reviews on the Play Store from the users  </vt:lpstr>
      <vt:lpstr>Comparison between Sum of Downloaded Apps and Sum of Reviews to those Apps</vt:lpstr>
      <vt:lpstr>Range of Application’s size on Play Store</vt:lpstr>
      <vt:lpstr>Percentage of Apps updated in recent years and their average rating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Yogender Kushwaha</dc:creator>
  <cp:lastModifiedBy>shukal jain</cp:lastModifiedBy>
  <cp:revision>19</cp:revision>
  <dcterms:created xsi:type="dcterms:W3CDTF">2019-10-15T18:27:55Z</dcterms:created>
  <dcterms:modified xsi:type="dcterms:W3CDTF">2019-11-14T10:50:20Z</dcterms:modified>
</cp:coreProperties>
</file>