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8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2" r:id="rId23"/>
    <p:sldId id="323" r:id="rId24"/>
    <p:sldId id="324" r:id="rId25"/>
    <p:sldId id="325" r:id="rId26"/>
    <p:sldId id="326" r:id="rId27"/>
    <p:sldId id="328" r:id="rId28"/>
    <p:sldId id="327" r:id="rId29"/>
    <p:sldId id="329"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59"/>
    <a:srgbClr val="FFC0DF"/>
    <a:srgbClr val="0CC0DF"/>
    <a:srgbClr val="9CD957"/>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272" autoAdjust="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A03C9-B70E-403C-A296-87144ACEEA8B}"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0A3B0-2713-4632-B723-8E836727CDC6}" type="slidenum">
              <a:rPr lang="en-US" smtClean="0"/>
              <a:t>‹#›</a:t>
            </a:fld>
            <a:endParaRPr lang="en-US"/>
          </a:p>
        </p:txBody>
      </p:sp>
    </p:spTree>
    <p:extLst>
      <p:ext uri="{BB962C8B-B14F-4D97-AF65-F5344CB8AC3E}">
        <p14:creationId xmlns:p14="http://schemas.microsoft.com/office/powerpoint/2010/main" val="270870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Self-supervised learning is a type of machine learning where the model learns to understand data by predicting parts of the data itself, without needing labeled examples. For example, in an image, the model might learn by trying to guess what a missing part of the image looks like. This helps the model learn useful features from the data that can later be used for other tasks, like classification, even when there isn't much labeled data available.</a:t>
            </a:r>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11</a:t>
            </a:fld>
            <a:endParaRPr lang="en-US"/>
          </a:p>
        </p:txBody>
      </p:sp>
    </p:spTree>
    <p:extLst>
      <p:ext uri="{BB962C8B-B14F-4D97-AF65-F5344CB8AC3E}">
        <p14:creationId xmlns:p14="http://schemas.microsoft.com/office/powerpoint/2010/main" val="11660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20</a:t>
            </a:fld>
            <a:endParaRPr lang="en-US"/>
          </a:p>
        </p:txBody>
      </p:sp>
    </p:spTree>
    <p:extLst>
      <p:ext uri="{BB962C8B-B14F-4D97-AF65-F5344CB8AC3E}">
        <p14:creationId xmlns:p14="http://schemas.microsoft.com/office/powerpoint/2010/main" val="1510447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21</a:t>
            </a:fld>
            <a:endParaRPr lang="en-US"/>
          </a:p>
        </p:txBody>
      </p:sp>
    </p:spTree>
    <p:extLst>
      <p:ext uri="{BB962C8B-B14F-4D97-AF65-F5344CB8AC3E}">
        <p14:creationId xmlns:p14="http://schemas.microsoft.com/office/powerpoint/2010/main" val="372419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22</a:t>
            </a:fld>
            <a:endParaRPr lang="en-US"/>
          </a:p>
        </p:txBody>
      </p:sp>
    </p:spTree>
    <p:extLst>
      <p:ext uri="{BB962C8B-B14F-4D97-AF65-F5344CB8AC3E}">
        <p14:creationId xmlns:p14="http://schemas.microsoft.com/office/powerpoint/2010/main" val="371925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23</a:t>
            </a:fld>
            <a:endParaRPr lang="en-US"/>
          </a:p>
        </p:txBody>
      </p:sp>
    </p:spTree>
    <p:extLst>
      <p:ext uri="{BB962C8B-B14F-4D97-AF65-F5344CB8AC3E}">
        <p14:creationId xmlns:p14="http://schemas.microsoft.com/office/powerpoint/2010/main" val="2761046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24</a:t>
            </a:fld>
            <a:endParaRPr lang="en-US"/>
          </a:p>
        </p:txBody>
      </p:sp>
    </p:spTree>
    <p:extLst>
      <p:ext uri="{BB962C8B-B14F-4D97-AF65-F5344CB8AC3E}">
        <p14:creationId xmlns:p14="http://schemas.microsoft.com/office/powerpoint/2010/main" val="3398684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25</a:t>
            </a:fld>
            <a:endParaRPr lang="en-US"/>
          </a:p>
        </p:txBody>
      </p:sp>
    </p:spTree>
    <p:extLst>
      <p:ext uri="{BB962C8B-B14F-4D97-AF65-F5344CB8AC3E}">
        <p14:creationId xmlns:p14="http://schemas.microsoft.com/office/powerpoint/2010/main" val="3856842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26</a:t>
            </a:fld>
            <a:endParaRPr lang="en-US"/>
          </a:p>
        </p:txBody>
      </p:sp>
    </p:spTree>
    <p:extLst>
      <p:ext uri="{BB962C8B-B14F-4D97-AF65-F5344CB8AC3E}">
        <p14:creationId xmlns:p14="http://schemas.microsoft.com/office/powerpoint/2010/main" val="481883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27</a:t>
            </a:fld>
            <a:endParaRPr lang="en-US"/>
          </a:p>
        </p:txBody>
      </p:sp>
    </p:spTree>
    <p:extLst>
      <p:ext uri="{BB962C8B-B14F-4D97-AF65-F5344CB8AC3E}">
        <p14:creationId xmlns:p14="http://schemas.microsoft.com/office/powerpoint/2010/main" val="81652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28</a:t>
            </a:fld>
            <a:endParaRPr lang="en-US"/>
          </a:p>
        </p:txBody>
      </p:sp>
    </p:spTree>
    <p:extLst>
      <p:ext uri="{BB962C8B-B14F-4D97-AF65-F5344CB8AC3E}">
        <p14:creationId xmlns:p14="http://schemas.microsoft.com/office/powerpoint/2010/main" val="2065450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29</a:t>
            </a:fld>
            <a:endParaRPr lang="en-US"/>
          </a:p>
        </p:txBody>
      </p:sp>
    </p:spTree>
    <p:extLst>
      <p:ext uri="{BB962C8B-B14F-4D97-AF65-F5344CB8AC3E}">
        <p14:creationId xmlns:p14="http://schemas.microsoft.com/office/powerpoint/2010/main" val="286326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Self-supervised learning is a type of machine learning where the model learns to understand data by predicting parts of the data itself, without needing labeled examples. For example, in an image, the model might learn by trying to guess what a missing part of the image looks like. This helps the model learn useful features from the data that can later be used for other tasks, like classification, even when there isn't much labeled data available.</a:t>
            </a:r>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12</a:t>
            </a:fld>
            <a:endParaRPr lang="en-US"/>
          </a:p>
        </p:txBody>
      </p:sp>
    </p:spTree>
    <p:extLst>
      <p:ext uri="{BB962C8B-B14F-4D97-AF65-F5344CB8AC3E}">
        <p14:creationId xmlns:p14="http://schemas.microsoft.com/office/powerpoint/2010/main" val="354139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13</a:t>
            </a:fld>
            <a:endParaRPr lang="en-US"/>
          </a:p>
        </p:txBody>
      </p:sp>
    </p:spTree>
    <p:extLst>
      <p:ext uri="{BB962C8B-B14F-4D97-AF65-F5344CB8AC3E}">
        <p14:creationId xmlns:p14="http://schemas.microsoft.com/office/powerpoint/2010/main" val="876740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14</a:t>
            </a:fld>
            <a:endParaRPr lang="en-US"/>
          </a:p>
        </p:txBody>
      </p:sp>
    </p:spTree>
    <p:extLst>
      <p:ext uri="{BB962C8B-B14F-4D97-AF65-F5344CB8AC3E}">
        <p14:creationId xmlns:p14="http://schemas.microsoft.com/office/powerpoint/2010/main" val="2528293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15</a:t>
            </a:fld>
            <a:endParaRPr lang="en-US"/>
          </a:p>
        </p:txBody>
      </p:sp>
    </p:spTree>
    <p:extLst>
      <p:ext uri="{BB962C8B-B14F-4D97-AF65-F5344CB8AC3E}">
        <p14:creationId xmlns:p14="http://schemas.microsoft.com/office/powerpoint/2010/main" val="319558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16</a:t>
            </a:fld>
            <a:endParaRPr lang="en-US"/>
          </a:p>
        </p:txBody>
      </p:sp>
    </p:spTree>
    <p:extLst>
      <p:ext uri="{BB962C8B-B14F-4D97-AF65-F5344CB8AC3E}">
        <p14:creationId xmlns:p14="http://schemas.microsoft.com/office/powerpoint/2010/main" val="3975762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17</a:t>
            </a:fld>
            <a:endParaRPr lang="en-US"/>
          </a:p>
        </p:txBody>
      </p:sp>
    </p:spTree>
    <p:extLst>
      <p:ext uri="{BB962C8B-B14F-4D97-AF65-F5344CB8AC3E}">
        <p14:creationId xmlns:p14="http://schemas.microsoft.com/office/powerpoint/2010/main" val="3613957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18</a:t>
            </a:fld>
            <a:endParaRPr lang="en-US"/>
          </a:p>
        </p:txBody>
      </p:sp>
    </p:spTree>
    <p:extLst>
      <p:ext uri="{BB962C8B-B14F-4D97-AF65-F5344CB8AC3E}">
        <p14:creationId xmlns:p14="http://schemas.microsoft.com/office/powerpoint/2010/main" val="1540402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19</a:t>
            </a:fld>
            <a:endParaRPr lang="en-US"/>
          </a:p>
        </p:txBody>
      </p:sp>
    </p:spTree>
    <p:extLst>
      <p:ext uri="{BB962C8B-B14F-4D97-AF65-F5344CB8AC3E}">
        <p14:creationId xmlns:p14="http://schemas.microsoft.com/office/powerpoint/2010/main" val="808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9/1/2024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9/1/2024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9/1/2024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15.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6.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322576"/>
            <a:ext cx="10058400" cy="713232"/>
          </a:xfrm>
        </p:spPr>
        <p:txBody>
          <a:bodyPr>
            <a:noAutofit/>
          </a:bodyPr>
          <a:lstStyle/>
          <a:p>
            <a:pPr algn="ctr"/>
            <a:r>
              <a:rPr lang="en-US" sz="4800" dirty="0" smtClean="0">
                <a:solidFill>
                  <a:srgbClr val="7030A0"/>
                </a:solidFill>
              </a:rPr>
              <a:t>Fine-Tune LLM</a:t>
            </a:r>
            <a:endParaRPr lang="en-US" sz="3200" dirty="0">
              <a:solidFill>
                <a:srgbClr val="7030A0"/>
              </a:solidFill>
            </a:endParaRPr>
          </a:p>
        </p:txBody>
      </p:sp>
      <p:sp>
        <p:nvSpPr>
          <p:cNvPr id="3" name="Subtitle 2"/>
          <p:cNvSpPr>
            <a:spLocks noGrp="1"/>
          </p:cNvSpPr>
          <p:nvPr>
            <p:ph type="subTitle" idx="1"/>
          </p:nvPr>
        </p:nvSpPr>
        <p:spPr/>
        <p:txBody>
          <a:bodyPr/>
          <a:lstStyle/>
          <a:p>
            <a:r>
              <a:rPr lang="en-US" dirty="0" smtClean="0"/>
              <a:t>Instructor name: Shukdev datta</a:t>
            </a:r>
          </a:p>
          <a:p>
            <a:r>
              <a:rPr lang="en-US" dirty="0" smtClean="0"/>
              <a:t>Ml developer at innovative skills</a:t>
            </a:r>
            <a:endParaRPr lang="en-US" dirty="0"/>
          </a:p>
        </p:txBody>
      </p:sp>
    </p:spTree>
    <p:extLst>
      <p:ext uri="{BB962C8B-B14F-4D97-AF65-F5344CB8AC3E}">
        <p14:creationId xmlns:p14="http://schemas.microsoft.com/office/powerpoint/2010/main" val="177756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Why Fine-Tune?</a:t>
            </a:r>
            <a:endParaRPr lang="en-US" dirty="0">
              <a:solidFill>
                <a:srgbClr val="7030A0"/>
              </a:solidFill>
            </a:endParaRPr>
          </a:p>
        </p:txBody>
      </p:sp>
      <p:pic>
        <p:nvPicPr>
          <p:cNvPr id="3" name="Picture 2"/>
          <p:cNvPicPr>
            <a:picLocks noChangeAspect="1"/>
          </p:cNvPicPr>
          <p:nvPr/>
        </p:nvPicPr>
        <p:blipFill>
          <a:blip r:embed="rId2"/>
          <a:stretch>
            <a:fillRect/>
          </a:stretch>
        </p:blipFill>
        <p:spPr>
          <a:xfrm>
            <a:off x="1345311" y="1965198"/>
            <a:ext cx="7915275" cy="495300"/>
          </a:xfrm>
          <a:prstGeom prst="rect">
            <a:avLst/>
          </a:prstGeom>
        </p:spPr>
      </p:pic>
      <p:sp>
        <p:nvSpPr>
          <p:cNvPr id="5" name="TextBox 4"/>
          <p:cNvSpPr txBox="1"/>
          <p:nvPr/>
        </p:nvSpPr>
        <p:spPr>
          <a:xfrm>
            <a:off x="1345311" y="2578608"/>
            <a:ext cx="847725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a:t>
            </a:r>
            <a:r>
              <a:rPr lang="en-US" dirty="0"/>
              <a:t>is one of the biggest upsides </a:t>
            </a:r>
            <a:r>
              <a:rPr lang="en-US" dirty="0" smtClean="0"/>
              <a:t>of fine tuning.</a:t>
            </a:r>
          </a:p>
          <a:p>
            <a:pPr marL="285750" indent="-285750">
              <a:buFont typeface="Arial" panose="020B0604020202020204" pitchFamily="34" charset="0"/>
              <a:buChar char="•"/>
            </a:pPr>
            <a:r>
              <a:rPr lang="en-US" dirty="0" smtClean="0"/>
              <a:t>You </a:t>
            </a:r>
            <a:r>
              <a:rPr lang="en-US" dirty="0"/>
              <a:t>don't have to rely </a:t>
            </a:r>
            <a:r>
              <a:rPr lang="en-US" dirty="0" smtClean="0"/>
              <a:t>on some </a:t>
            </a:r>
            <a:r>
              <a:rPr lang="en-US" dirty="0"/>
              <a:t>massive general purpose </a:t>
            </a:r>
            <a:r>
              <a:rPr lang="en-US" dirty="0" smtClean="0"/>
              <a:t>large language </a:t>
            </a:r>
            <a:r>
              <a:rPr lang="en-US" dirty="0"/>
              <a:t>model to have good </a:t>
            </a:r>
            <a:r>
              <a:rPr lang="en-US" dirty="0" smtClean="0"/>
              <a:t>performance in </a:t>
            </a:r>
            <a:r>
              <a:rPr lang="en-US" dirty="0"/>
              <a:t>a particular use case or </a:t>
            </a:r>
            <a:r>
              <a:rPr lang="en-US" dirty="0" smtClean="0"/>
              <a:t>application.</a:t>
            </a:r>
            <a:endParaRPr lang="en-US" dirty="0"/>
          </a:p>
        </p:txBody>
      </p:sp>
    </p:spTree>
    <p:extLst>
      <p:ext uri="{BB962C8B-B14F-4D97-AF65-F5344CB8AC3E}">
        <p14:creationId xmlns:p14="http://schemas.microsoft.com/office/powerpoint/2010/main" val="7252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2400657"/>
            <a:chOff x="1289304" y="1810512"/>
            <a:chExt cx="9765792" cy="2400657"/>
          </a:xfrm>
        </p:grpSpPr>
        <p:sp>
          <p:nvSpPr>
            <p:cNvPr id="5" name="TextBox 4"/>
            <p:cNvSpPr txBox="1"/>
            <p:nvPr/>
          </p:nvSpPr>
          <p:spPr>
            <a:xfrm>
              <a:off x="1289304" y="2179844"/>
              <a:ext cx="8284464"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a:t>
              </a:r>
              <a:r>
                <a:rPr lang="en-US" dirty="0"/>
                <a:t>is </a:t>
              </a:r>
              <a:r>
                <a:rPr lang="en-US" dirty="0" smtClean="0"/>
                <a:t>the same </a:t>
              </a:r>
              <a:r>
                <a:rPr lang="en-US" dirty="0"/>
                <a:t>way these base models </a:t>
              </a:r>
              <a:r>
                <a:rPr lang="en-US" dirty="0" smtClean="0"/>
                <a:t>and Foundation </a:t>
              </a:r>
              <a:r>
                <a:rPr lang="en-US" dirty="0"/>
                <a:t>large language models </a:t>
              </a:r>
              <a:r>
                <a:rPr lang="en-US" dirty="0" smtClean="0"/>
                <a:t>are trained.</a:t>
              </a:r>
            </a:p>
            <a:p>
              <a:pPr marL="285750" indent="-285750">
                <a:buFont typeface="Arial" panose="020B0604020202020204" pitchFamily="34" charset="0"/>
                <a:buChar char="•"/>
              </a:pPr>
              <a:r>
                <a:rPr lang="en-US" dirty="0" smtClean="0"/>
                <a:t>So </a:t>
              </a:r>
              <a:r>
                <a:rPr lang="en-US" dirty="0"/>
                <a:t>in other words you get </a:t>
              </a:r>
              <a:r>
                <a:rPr lang="en-US" dirty="0" smtClean="0"/>
                <a:t>your training </a:t>
              </a:r>
              <a:r>
                <a:rPr lang="en-US" dirty="0"/>
                <a:t>Corpus of text and you </a:t>
              </a:r>
              <a:r>
                <a:rPr lang="en-US" dirty="0" smtClean="0"/>
                <a:t>train the </a:t>
              </a:r>
              <a:r>
                <a:rPr lang="en-US" dirty="0"/>
                <a:t>model in a self-supervised </a:t>
              </a:r>
              <a:r>
                <a:rPr lang="en-US" dirty="0" smtClean="0"/>
                <a:t>way.</a:t>
              </a:r>
            </a:p>
            <a:p>
              <a:pPr marL="285750" indent="-285750">
                <a:buFont typeface="Arial" panose="020B0604020202020204" pitchFamily="34" charset="0"/>
                <a:buChar char="•"/>
              </a:pPr>
              <a:r>
                <a:rPr lang="en-US" dirty="0"/>
                <a:t>I</a:t>
              </a:r>
              <a:r>
                <a:rPr lang="en-US" dirty="0" smtClean="0"/>
                <a:t>n other </a:t>
              </a:r>
              <a:r>
                <a:rPr lang="en-US" dirty="0"/>
                <a:t>words you take a sequence of </a:t>
              </a:r>
              <a:r>
                <a:rPr lang="en-US" dirty="0" smtClean="0"/>
                <a:t>text like </a:t>
              </a:r>
              <a:r>
                <a:rPr lang="en-US" dirty="0"/>
                <a:t>listen to your you feed it into </a:t>
              </a:r>
              <a:r>
                <a:rPr lang="en-US" dirty="0" smtClean="0"/>
                <a:t>the model </a:t>
              </a:r>
              <a:r>
                <a:rPr lang="en-US" dirty="0"/>
                <a:t>and you have it predict </a:t>
              </a:r>
              <a:r>
                <a:rPr lang="en-US" dirty="0" smtClean="0"/>
                <a:t>a completion </a:t>
              </a:r>
              <a:r>
                <a:rPr lang="en-US" dirty="0"/>
                <a:t>if we feed in listen to </a:t>
              </a:r>
              <a:r>
                <a:rPr lang="en-US" dirty="0" smtClean="0"/>
                <a:t>your it </a:t>
              </a:r>
              <a:r>
                <a:rPr lang="en-US" dirty="0"/>
                <a:t>might spit out </a:t>
              </a:r>
              <a:r>
                <a:rPr lang="en-US" dirty="0" smtClean="0"/>
                <a:t>heart.</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Self Supervised Learning:</a:t>
              </a:r>
              <a:endParaRPr lang="en-US" dirty="0"/>
            </a:p>
          </p:txBody>
        </p:sp>
      </p:grpSp>
      <p:pic>
        <p:nvPicPr>
          <p:cNvPr id="7" name="Picture 6"/>
          <p:cNvPicPr>
            <a:picLocks noChangeAspect="1"/>
          </p:cNvPicPr>
          <p:nvPr/>
        </p:nvPicPr>
        <p:blipFill>
          <a:blip r:embed="rId3"/>
          <a:stretch>
            <a:fillRect/>
          </a:stretch>
        </p:blipFill>
        <p:spPr>
          <a:xfrm>
            <a:off x="9573768" y="2435876"/>
            <a:ext cx="2190750" cy="3381375"/>
          </a:xfrm>
          <a:prstGeom prst="rect">
            <a:avLst/>
          </a:prstGeom>
        </p:spPr>
      </p:pic>
    </p:spTree>
    <p:extLst>
      <p:ext uri="{BB962C8B-B14F-4D97-AF65-F5344CB8AC3E}">
        <p14:creationId xmlns:p14="http://schemas.microsoft.com/office/powerpoint/2010/main" val="14024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sp>
        <p:nvSpPr>
          <p:cNvPr id="5" name="TextBox 4"/>
          <p:cNvSpPr txBox="1"/>
          <p:nvPr/>
        </p:nvSpPr>
        <p:spPr>
          <a:xfrm>
            <a:off x="1289304" y="1895364"/>
            <a:ext cx="8284464"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What would differentiate </a:t>
            </a:r>
            <a:r>
              <a:rPr lang="en-US" dirty="0"/>
              <a:t>fine tuning </a:t>
            </a:r>
            <a:r>
              <a:rPr lang="en-US" dirty="0" smtClean="0"/>
              <a:t>with self-supervised </a:t>
            </a:r>
            <a:r>
              <a:rPr lang="en-US" dirty="0"/>
              <a:t>learning versus </a:t>
            </a:r>
            <a:r>
              <a:rPr lang="en-US" dirty="0" smtClean="0"/>
              <a:t>just training </a:t>
            </a:r>
            <a:r>
              <a:rPr lang="en-US" dirty="0"/>
              <a:t>a base model </a:t>
            </a:r>
            <a:r>
              <a:rPr lang="en-US" dirty="0" smtClean="0"/>
              <a:t>through self-supervised </a:t>
            </a:r>
            <a:r>
              <a:rPr lang="en-US" dirty="0"/>
              <a:t>learning is that you </a:t>
            </a:r>
            <a:r>
              <a:rPr lang="en-US" dirty="0" smtClean="0"/>
              <a:t>can curate </a:t>
            </a:r>
            <a:r>
              <a:rPr lang="en-US" dirty="0"/>
              <a:t>your training Corpus to </a:t>
            </a:r>
            <a:r>
              <a:rPr lang="en-US" dirty="0" smtClean="0"/>
              <a:t>align with </a:t>
            </a:r>
            <a:r>
              <a:rPr lang="en-US" dirty="0"/>
              <a:t>whatever application that </a:t>
            </a:r>
            <a:r>
              <a:rPr lang="en-US" dirty="0" smtClean="0"/>
              <a:t>you're going </a:t>
            </a:r>
            <a:r>
              <a:rPr lang="en-US" dirty="0"/>
              <a:t>to use the fine-tuned model </a:t>
            </a:r>
            <a:r>
              <a:rPr lang="en-US" dirty="0" smtClean="0"/>
              <a:t>for.</a:t>
            </a:r>
          </a:p>
          <a:p>
            <a:pPr marL="285750" indent="-285750">
              <a:buFont typeface="Arial" panose="020B0604020202020204" pitchFamily="34" charset="0"/>
              <a:buChar char="•"/>
            </a:pPr>
            <a:r>
              <a:rPr lang="en-US" dirty="0" smtClean="0"/>
              <a:t>For </a:t>
            </a:r>
            <a:r>
              <a:rPr lang="en-US" dirty="0"/>
              <a:t>example if I wanted to </a:t>
            </a:r>
            <a:r>
              <a:rPr lang="en-US" dirty="0" smtClean="0"/>
              <a:t>fine-tune gpt3 </a:t>
            </a:r>
            <a:r>
              <a:rPr lang="en-US" dirty="0"/>
              <a:t>to write text in the likeness of </a:t>
            </a:r>
            <a:r>
              <a:rPr lang="en-US" dirty="0" smtClean="0"/>
              <a:t>Me. Maybe </a:t>
            </a:r>
            <a:r>
              <a:rPr lang="en-US" dirty="0"/>
              <a:t>I would feed it a bunch of </a:t>
            </a:r>
            <a:r>
              <a:rPr lang="en-US" dirty="0" smtClean="0"/>
              <a:t>my torch </a:t>
            </a:r>
            <a:r>
              <a:rPr lang="en-US" dirty="0"/>
              <a:t>data science blogs and then </a:t>
            </a:r>
            <a:r>
              <a:rPr lang="en-US" dirty="0" smtClean="0"/>
              <a:t>that resulting </a:t>
            </a:r>
            <a:r>
              <a:rPr lang="en-US" dirty="0"/>
              <a:t>fine-tuned model might be </a:t>
            </a:r>
            <a:r>
              <a:rPr lang="en-US" dirty="0" smtClean="0"/>
              <a:t>able to </a:t>
            </a:r>
            <a:r>
              <a:rPr lang="en-US" dirty="0"/>
              <a:t>generate completions that are </a:t>
            </a:r>
            <a:r>
              <a:rPr lang="en-US" dirty="0" smtClean="0"/>
              <a:t>more like </a:t>
            </a:r>
            <a:r>
              <a:rPr lang="en-US" dirty="0"/>
              <a:t>my </a:t>
            </a:r>
            <a:r>
              <a:rPr lang="en-US" dirty="0" smtClean="0"/>
              <a:t>style.</a:t>
            </a:r>
            <a:endParaRPr lang="en-US" dirty="0"/>
          </a:p>
        </p:txBody>
      </p:sp>
      <p:pic>
        <p:nvPicPr>
          <p:cNvPr id="7" name="Picture 6"/>
          <p:cNvPicPr>
            <a:picLocks noChangeAspect="1"/>
          </p:cNvPicPr>
          <p:nvPr/>
        </p:nvPicPr>
        <p:blipFill>
          <a:blip r:embed="rId3"/>
          <a:stretch>
            <a:fillRect/>
          </a:stretch>
        </p:blipFill>
        <p:spPr>
          <a:xfrm>
            <a:off x="9573768" y="2435876"/>
            <a:ext cx="2190750" cy="3381375"/>
          </a:xfrm>
          <a:prstGeom prst="rect">
            <a:avLst/>
          </a:prstGeom>
        </p:spPr>
      </p:pic>
    </p:spTree>
    <p:extLst>
      <p:ext uri="{BB962C8B-B14F-4D97-AF65-F5344CB8AC3E}">
        <p14:creationId xmlns:p14="http://schemas.microsoft.com/office/powerpoint/2010/main" val="20875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4339650"/>
            <a:chOff x="1289304" y="1810512"/>
            <a:chExt cx="9765792" cy="4339650"/>
          </a:xfrm>
        </p:grpSpPr>
        <p:sp>
          <p:nvSpPr>
            <p:cNvPr id="5" name="TextBox 4"/>
            <p:cNvSpPr txBox="1"/>
            <p:nvPr/>
          </p:nvSpPr>
          <p:spPr>
            <a:xfrm>
              <a:off x="1289304" y="2179844"/>
              <a:ext cx="5684774"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a:t>
              </a:r>
              <a:r>
                <a:rPr lang="en-US" dirty="0"/>
                <a:t>have a training dataset consisting of inputs and a</a:t>
              </a:r>
              <a:r>
                <a:rPr lang="en-US" dirty="0" smtClean="0"/>
                <a:t>ssociated outputs </a:t>
              </a:r>
              <a:r>
                <a:rPr lang="en-US" dirty="0"/>
                <a:t>or </a:t>
              </a:r>
              <a:r>
                <a:rPr lang="en-US" dirty="0" smtClean="0"/>
                <a:t>targets.</a:t>
              </a:r>
            </a:p>
            <a:p>
              <a:pPr marL="285750" indent="-285750">
                <a:buFont typeface="Arial" panose="020B0604020202020204" pitchFamily="34" charset="0"/>
                <a:buChar char="•"/>
              </a:pPr>
              <a:r>
                <a:rPr lang="en-US" dirty="0" smtClean="0"/>
                <a:t>For </a:t>
              </a:r>
              <a:r>
                <a:rPr lang="en-US" dirty="0"/>
                <a:t>example if </a:t>
              </a:r>
              <a:r>
                <a:rPr lang="en-US" dirty="0" smtClean="0"/>
                <a:t>we have </a:t>
              </a:r>
              <a:r>
                <a:rPr lang="en-US" dirty="0"/>
                <a:t>a set of question answer pairs </a:t>
              </a:r>
              <a:r>
                <a:rPr lang="en-US" dirty="0" smtClean="0"/>
                <a:t>such as </a:t>
              </a:r>
              <a:r>
                <a:rPr lang="en-US" dirty="0"/>
                <a:t>who was the 35th President of </a:t>
              </a:r>
              <a:r>
                <a:rPr lang="en-US" dirty="0" smtClean="0"/>
                <a:t>the United </a:t>
              </a:r>
              <a:r>
                <a:rPr lang="en-US" dirty="0"/>
                <a:t>States and then the answer </a:t>
              </a:r>
              <a:r>
                <a:rPr lang="en-US" dirty="0" smtClean="0"/>
                <a:t>is John </a:t>
              </a:r>
              <a:r>
                <a:rPr lang="en-US" dirty="0"/>
                <a:t>F </a:t>
              </a:r>
              <a:r>
                <a:rPr lang="en-US" dirty="0" smtClean="0"/>
                <a:t>Kennedy.</a:t>
              </a:r>
            </a:p>
            <a:p>
              <a:pPr marL="285750" indent="-285750">
                <a:buFont typeface="Arial" panose="020B0604020202020204" pitchFamily="34" charset="0"/>
                <a:buChar char="•"/>
              </a:pPr>
              <a:r>
                <a:rPr lang="en-US" dirty="0" smtClean="0"/>
                <a:t>We </a:t>
              </a:r>
              <a:r>
                <a:rPr lang="en-US" dirty="0"/>
                <a:t>can use this </a:t>
              </a:r>
              <a:r>
                <a:rPr lang="en-US" dirty="0" smtClean="0"/>
                <a:t>question answer </a:t>
              </a:r>
              <a:r>
                <a:rPr lang="en-US" dirty="0"/>
                <a:t>pair to fine-tune an </a:t>
              </a:r>
              <a:r>
                <a:rPr lang="en-US" dirty="0" smtClean="0"/>
                <a:t>existing model </a:t>
              </a:r>
              <a:r>
                <a:rPr lang="en-US" dirty="0"/>
                <a:t>to learn how to better </a:t>
              </a:r>
              <a:r>
                <a:rPr lang="en-US" dirty="0" smtClean="0"/>
                <a:t>answer questions.</a:t>
              </a:r>
            </a:p>
            <a:p>
              <a:pPr marL="285750" indent="-285750">
                <a:buFont typeface="Arial" panose="020B0604020202020204" pitchFamily="34" charset="0"/>
                <a:buChar char="•"/>
              </a:pPr>
              <a:r>
                <a:rPr lang="en-US" dirty="0"/>
                <a:t>so the reason this might </a:t>
              </a:r>
              <a:r>
                <a:rPr lang="en-US" dirty="0" smtClean="0"/>
                <a:t>be helpful </a:t>
              </a:r>
              <a:r>
                <a:rPr lang="en-US" dirty="0"/>
                <a:t>as we saw before if we were </a:t>
              </a:r>
              <a:r>
                <a:rPr lang="en-US" dirty="0" smtClean="0"/>
                <a:t>to just </a:t>
              </a:r>
              <a:r>
                <a:rPr lang="en-US" dirty="0"/>
                <a:t>feed in who was the 35th </a:t>
              </a:r>
              <a:r>
                <a:rPr lang="en-US" dirty="0" smtClean="0"/>
                <a:t>President of </a:t>
              </a:r>
              <a:r>
                <a:rPr lang="en-US" dirty="0"/>
                <a:t>the United States into a base </a:t>
              </a:r>
              <a:r>
                <a:rPr lang="en-US" dirty="0" smtClean="0"/>
                <a:t>model the </a:t>
              </a:r>
              <a:r>
                <a:rPr lang="en-US" dirty="0"/>
                <a:t>completion that it might generate </a:t>
              </a:r>
              <a:r>
                <a:rPr lang="en-US" dirty="0" smtClean="0"/>
                <a:t>is who </a:t>
              </a:r>
              <a:r>
                <a:rPr lang="en-US" dirty="0"/>
                <a:t>was the 36th president of the </a:t>
              </a:r>
              <a:r>
                <a:rPr lang="en-US" dirty="0" smtClean="0"/>
                <a:t>United States, </a:t>
              </a:r>
              <a:r>
                <a:rPr lang="en-US" dirty="0"/>
                <a:t>who was the 40th President of </a:t>
              </a:r>
              <a:r>
                <a:rPr lang="en-US" dirty="0" smtClean="0"/>
                <a:t>the United States, </a:t>
              </a:r>
              <a:r>
                <a:rPr lang="en-US" dirty="0"/>
                <a:t>who is the speaker of </a:t>
              </a:r>
              <a:r>
                <a:rPr lang="en-US" dirty="0" smtClean="0"/>
                <a:t>the house </a:t>
              </a:r>
              <a:r>
                <a:rPr lang="en-US" dirty="0"/>
                <a:t>so on and so </a:t>
              </a:r>
              <a:r>
                <a:rPr lang="en-US" dirty="0" smtClean="0"/>
                <a:t>forth.</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Supervised Learning:</a:t>
              </a:r>
              <a:endParaRPr lang="en-US" dirty="0"/>
            </a:p>
          </p:txBody>
        </p:sp>
      </p:grpSp>
      <p:pic>
        <p:nvPicPr>
          <p:cNvPr id="3" name="Picture 2"/>
          <p:cNvPicPr>
            <a:picLocks noChangeAspect="1"/>
          </p:cNvPicPr>
          <p:nvPr/>
        </p:nvPicPr>
        <p:blipFill>
          <a:blip r:embed="rId3"/>
          <a:stretch>
            <a:fillRect/>
          </a:stretch>
        </p:blipFill>
        <p:spPr>
          <a:xfrm>
            <a:off x="7171182" y="2179844"/>
            <a:ext cx="3686810" cy="2181225"/>
          </a:xfrm>
          <a:prstGeom prst="rect">
            <a:avLst/>
          </a:prstGeom>
        </p:spPr>
      </p:pic>
    </p:spTree>
    <p:extLst>
      <p:ext uri="{BB962C8B-B14F-4D97-AF65-F5344CB8AC3E}">
        <p14:creationId xmlns:p14="http://schemas.microsoft.com/office/powerpoint/2010/main" val="24413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2677656"/>
            <a:chOff x="1289304" y="1810512"/>
            <a:chExt cx="9765792" cy="2677656"/>
          </a:xfrm>
        </p:grpSpPr>
        <p:sp>
          <p:nvSpPr>
            <p:cNvPr id="5" name="TextBox 4"/>
            <p:cNvSpPr txBox="1"/>
            <p:nvPr/>
          </p:nvSpPr>
          <p:spPr>
            <a:xfrm>
              <a:off x="1289304" y="2179844"/>
              <a:ext cx="568477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Through having </a:t>
              </a:r>
              <a:r>
                <a:rPr lang="en-US" dirty="0"/>
                <a:t>these question answered pairs </a:t>
              </a:r>
              <a:r>
                <a:rPr lang="en-US" dirty="0" smtClean="0"/>
                <a:t>we can </a:t>
              </a:r>
              <a:r>
                <a:rPr lang="en-US" dirty="0"/>
                <a:t>fine tune the model to </a:t>
              </a:r>
              <a:r>
                <a:rPr lang="en-US" dirty="0" smtClean="0"/>
                <a:t>essentially learn </a:t>
              </a:r>
              <a:r>
                <a:rPr lang="en-US" dirty="0"/>
                <a:t>how to answer </a:t>
              </a:r>
              <a:r>
                <a:rPr lang="en-US" dirty="0" smtClean="0"/>
                <a:t>questions.</a:t>
              </a:r>
            </a:p>
            <a:p>
              <a:pPr marL="285750" indent="-285750">
                <a:buFont typeface="Arial" panose="020B0604020202020204" pitchFamily="34" charset="0"/>
                <a:buChar char="•"/>
              </a:pPr>
              <a:r>
                <a:rPr lang="en-US" dirty="0" smtClean="0"/>
                <a:t>But there's </a:t>
              </a:r>
              <a:r>
                <a:rPr lang="en-US" dirty="0"/>
                <a:t>a little trick here </a:t>
              </a:r>
              <a:r>
                <a:rPr lang="en-US" dirty="0" smtClean="0"/>
                <a:t>these language </a:t>
              </a:r>
              <a:r>
                <a:rPr lang="en-US" dirty="0"/>
                <a:t>models are again </a:t>
              </a:r>
              <a:r>
                <a:rPr lang="en-US" dirty="0" smtClean="0"/>
                <a:t>document completers </a:t>
              </a:r>
              <a:r>
                <a:rPr lang="en-US" dirty="0"/>
                <a:t>so we actually have </a:t>
              </a:r>
              <a:r>
                <a:rPr lang="en-US" dirty="0" smtClean="0"/>
                <a:t>to massage </a:t>
              </a:r>
              <a:r>
                <a:rPr lang="en-US" dirty="0"/>
                <a:t>these input output pairs a </a:t>
              </a:r>
              <a:r>
                <a:rPr lang="en-US" dirty="0" smtClean="0"/>
                <a:t>bit before </a:t>
              </a:r>
              <a:r>
                <a:rPr lang="en-US" dirty="0"/>
                <a:t>we can feed it into our </a:t>
              </a:r>
              <a:r>
                <a:rPr lang="en-US" dirty="0" smtClean="0"/>
                <a:t>large language </a:t>
              </a:r>
              <a:r>
                <a:rPr lang="en-US" dirty="0"/>
                <a:t>model for </a:t>
              </a:r>
              <a:r>
                <a:rPr lang="en-US" dirty="0" smtClean="0"/>
                <a:t>training.</a:t>
              </a:r>
            </a:p>
            <a:p>
              <a:pPr marL="285750" indent="-285750">
                <a:buFont typeface="Arial" panose="020B0604020202020204" pitchFamily="34" charset="0"/>
                <a:buChar char="•"/>
              </a:pPr>
              <a:r>
                <a:rPr lang="en-US" dirty="0" smtClean="0"/>
                <a:t>One simple way </a:t>
              </a:r>
              <a:r>
                <a:rPr lang="en-US" dirty="0"/>
                <a:t>we can do this is via </a:t>
              </a:r>
              <a:r>
                <a:rPr lang="en-US" dirty="0" smtClean="0"/>
                <a:t>prompt templates. </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Supervised Learning:</a:t>
              </a:r>
              <a:endParaRPr lang="en-US" dirty="0"/>
            </a:p>
          </p:txBody>
        </p:sp>
      </p:grpSp>
      <p:pic>
        <p:nvPicPr>
          <p:cNvPr id="7" name="Picture 6"/>
          <p:cNvPicPr>
            <a:picLocks noChangeAspect="1"/>
          </p:cNvPicPr>
          <p:nvPr/>
        </p:nvPicPr>
        <p:blipFill>
          <a:blip r:embed="rId3"/>
          <a:stretch>
            <a:fillRect/>
          </a:stretch>
        </p:blipFill>
        <p:spPr>
          <a:xfrm>
            <a:off x="7102792" y="2179844"/>
            <a:ext cx="4016680" cy="1315196"/>
          </a:xfrm>
          <a:prstGeom prst="rect">
            <a:avLst/>
          </a:prstGeom>
        </p:spPr>
      </p:pic>
    </p:spTree>
    <p:extLst>
      <p:ext uri="{BB962C8B-B14F-4D97-AF65-F5344CB8AC3E}">
        <p14:creationId xmlns:p14="http://schemas.microsoft.com/office/powerpoint/2010/main" val="261242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2677656"/>
            <a:chOff x="1289304" y="1810512"/>
            <a:chExt cx="9765792" cy="2677656"/>
          </a:xfrm>
        </p:grpSpPr>
        <p:sp>
          <p:nvSpPr>
            <p:cNvPr id="5" name="TextBox 4"/>
            <p:cNvSpPr txBox="1"/>
            <p:nvPr/>
          </p:nvSpPr>
          <p:spPr>
            <a:xfrm>
              <a:off x="1289304" y="2179844"/>
              <a:ext cx="568477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a:t>
              </a:r>
              <a:r>
                <a:rPr lang="en-US" dirty="0"/>
                <a:t>example we could </a:t>
              </a:r>
              <a:r>
                <a:rPr lang="en-US" dirty="0" smtClean="0"/>
                <a:t>generate a </a:t>
              </a:r>
              <a:r>
                <a:rPr lang="en-US" dirty="0"/>
                <a:t>template please answer the </a:t>
              </a:r>
              <a:r>
                <a:rPr lang="en-US" dirty="0" smtClean="0"/>
                <a:t>following question </a:t>
              </a:r>
              <a:r>
                <a:rPr lang="en-US" dirty="0"/>
                <a:t>where we input the </a:t>
              </a:r>
              <a:r>
                <a:rPr lang="en-US" dirty="0" smtClean="0">
                  <a:solidFill>
                    <a:srgbClr val="FF0000"/>
                  </a:solidFill>
                </a:rPr>
                <a:t>question</a:t>
              </a:r>
              <a:r>
                <a:rPr lang="en-US" dirty="0" smtClean="0"/>
                <a:t> here </a:t>
              </a:r>
              <a:r>
                <a:rPr lang="en-US" dirty="0"/>
                <a:t>so our input would go here and </a:t>
              </a:r>
              <a:r>
                <a:rPr lang="en-US" dirty="0" smtClean="0"/>
                <a:t>then we </a:t>
              </a:r>
              <a:r>
                <a:rPr lang="en-US" dirty="0"/>
                <a:t>input the target here so the </a:t>
              </a:r>
              <a:r>
                <a:rPr lang="en-US" dirty="0" smtClean="0">
                  <a:solidFill>
                    <a:srgbClr val="FF0000"/>
                  </a:solidFill>
                </a:rPr>
                <a:t>answer</a:t>
              </a:r>
              <a:r>
                <a:rPr lang="en-US" dirty="0" smtClean="0"/>
                <a:t> would </a:t>
              </a:r>
              <a:r>
                <a:rPr lang="en-US" dirty="0"/>
                <a:t>go here and then through </a:t>
              </a:r>
              <a:r>
                <a:rPr lang="en-US" dirty="0" smtClean="0"/>
                <a:t>this process </a:t>
              </a:r>
              <a:r>
                <a:rPr lang="en-US" dirty="0"/>
                <a:t>we can translate our </a:t>
              </a:r>
              <a:r>
                <a:rPr lang="en-US" dirty="0" smtClean="0"/>
                <a:t>training dataset </a:t>
              </a:r>
              <a:r>
                <a:rPr lang="en-US" dirty="0"/>
                <a:t>to a set of prompts </a:t>
              </a:r>
              <a:r>
                <a:rPr lang="en-US" dirty="0" smtClean="0"/>
                <a:t>and generate </a:t>
              </a:r>
              <a:r>
                <a:rPr lang="en-US" dirty="0"/>
                <a:t>a training Corpus and then </a:t>
              </a:r>
              <a:r>
                <a:rPr lang="en-US" dirty="0" smtClean="0"/>
                <a:t>go back </a:t>
              </a:r>
              <a:r>
                <a:rPr lang="en-US" dirty="0"/>
                <a:t>to the self-supervised </a:t>
              </a:r>
              <a:r>
                <a:rPr lang="en-US" dirty="0" smtClean="0"/>
                <a:t>approach.</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Supervised Learning:</a:t>
              </a:r>
              <a:endParaRPr lang="en-US" dirty="0"/>
            </a:p>
          </p:txBody>
        </p:sp>
      </p:grpSp>
      <p:pic>
        <p:nvPicPr>
          <p:cNvPr id="7" name="Picture 6"/>
          <p:cNvPicPr>
            <a:picLocks noChangeAspect="1"/>
          </p:cNvPicPr>
          <p:nvPr/>
        </p:nvPicPr>
        <p:blipFill>
          <a:blip r:embed="rId3"/>
          <a:stretch>
            <a:fillRect/>
          </a:stretch>
        </p:blipFill>
        <p:spPr>
          <a:xfrm>
            <a:off x="7139000" y="4290322"/>
            <a:ext cx="4016680" cy="1315196"/>
          </a:xfrm>
          <a:prstGeom prst="rect">
            <a:avLst/>
          </a:prstGeom>
        </p:spPr>
      </p:pic>
      <p:cxnSp>
        <p:nvCxnSpPr>
          <p:cNvPr id="8" name="Elbow Connector 7"/>
          <p:cNvCxnSpPr>
            <a:endCxn id="7" idx="1"/>
          </p:cNvCxnSpPr>
          <p:nvPr/>
        </p:nvCxnSpPr>
        <p:spPr>
          <a:xfrm>
            <a:off x="2346960" y="2794000"/>
            <a:ext cx="4792040" cy="2153920"/>
          </a:xfrm>
          <a:prstGeom prst="bentConnector3">
            <a:avLst>
              <a:gd name="adj1" fmla="val 5106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4592320" y="3334006"/>
            <a:ext cx="2546680" cy="2091434"/>
            <a:chOff x="4592320" y="3334006"/>
            <a:chExt cx="2546680" cy="2091434"/>
          </a:xfrm>
        </p:grpSpPr>
        <p:cxnSp>
          <p:nvCxnSpPr>
            <p:cNvPr id="12" name="Straight Connector 11"/>
            <p:cNvCxnSpPr/>
            <p:nvPr/>
          </p:nvCxnSpPr>
          <p:spPr>
            <a:xfrm>
              <a:off x="4592320" y="3334006"/>
              <a:ext cx="10160" cy="209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4602480" y="5415280"/>
              <a:ext cx="2536520" cy="10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232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1015663"/>
            <a:chOff x="1289304" y="1810512"/>
            <a:chExt cx="9765792" cy="1015663"/>
          </a:xfrm>
        </p:grpSpPr>
        <p:sp>
          <p:nvSpPr>
            <p:cNvPr id="5" name="TextBox 4"/>
            <p:cNvSpPr txBox="1"/>
            <p:nvPr/>
          </p:nvSpPr>
          <p:spPr>
            <a:xfrm>
              <a:off x="1289304" y="2179844"/>
              <a:ext cx="568477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a:t>final </a:t>
              </a:r>
              <a:r>
                <a:rPr lang="en-US" dirty="0" smtClean="0"/>
                <a:t>way to </a:t>
              </a:r>
              <a:r>
                <a:rPr lang="en-US" dirty="0"/>
                <a:t>fine tune </a:t>
              </a:r>
              <a:r>
                <a:rPr lang="en-US" dirty="0" smtClean="0"/>
                <a:t>an existing </a:t>
              </a:r>
              <a:r>
                <a:rPr lang="en-US" dirty="0"/>
                <a:t>model is via </a:t>
              </a:r>
              <a:r>
                <a:rPr lang="en-US" dirty="0" smtClean="0"/>
                <a:t>reinforcement learning. </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Reinforcement Learning:</a:t>
              </a:r>
              <a:endParaRPr lang="en-US" dirty="0"/>
            </a:p>
          </p:txBody>
        </p:sp>
      </p:grpSp>
    </p:spTree>
    <p:extLst>
      <p:ext uri="{BB962C8B-B14F-4D97-AF65-F5344CB8AC3E}">
        <p14:creationId xmlns:p14="http://schemas.microsoft.com/office/powerpoint/2010/main" val="66023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Steps involved to generate instruct GPT models</a:t>
            </a:r>
            <a:endParaRPr lang="en-US" sz="4000" dirty="0">
              <a:solidFill>
                <a:srgbClr val="7030A0"/>
              </a:solidFill>
            </a:endParaRPr>
          </a:p>
        </p:txBody>
      </p:sp>
      <p:sp>
        <p:nvSpPr>
          <p:cNvPr id="5" name="TextBox 4"/>
          <p:cNvSpPr txBox="1"/>
          <p:nvPr/>
        </p:nvSpPr>
        <p:spPr>
          <a:xfrm>
            <a:off x="1289303" y="1864884"/>
            <a:ext cx="6625337" cy="3970318"/>
          </a:xfrm>
          <a:prstGeom prst="rect">
            <a:avLst/>
          </a:prstGeom>
          <a:noFill/>
        </p:spPr>
        <p:txBody>
          <a:bodyPr wrap="square" rtlCol="0">
            <a:spAutoFit/>
          </a:bodyPr>
          <a:lstStyle/>
          <a:p>
            <a:pPr marL="342900" indent="-342900">
              <a:buFont typeface="+mj-lt"/>
              <a:buAutoNum type="arabicPeriod"/>
            </a:pPr>
            <a:r>
              <a:rPr lang="en-US" dirty="0"/>
              <a:t>F</a:t>
            </a:r>
            <a:r>
              <a:rPr lang="en-US" dirty="0" smtClean="0"/>
              <a:t>irst was </a:t>
            </a:r>
            <a:r>
              <a:rPr lang="en-US" dirty="0"/>
              <a:t>supervised fine </a:t>
            </a:r>
            <a:r>
              <a:rPr lang="en-US" dirty="0" smtClean="0"/>
              <a:t>tuning. </a:t>
            </a:r>
          </a:p>
          <a:p>
            <a:pPr marL="800100" lvl="1" indent="-342900">
              <a:buFont typeface="Arial" panose="020B0604020202020204" pitchFamily="34" charset="0"/>
              <a:buChar char="•"/>
            </a:pPr>
            <a:r>
              <a:rPr lang="en-US" dirty="0" smtClean="0"/>
              <a:t>Curating your </a:t>
            </a:r>
            <a:r>
              <a:rPr lang="en-US" dirty="0"/>
              <a:t>training </a:t>
            </a:r>
            <a:r>
              <a:rPr lang="en-US" dirty="0" smtClean="0"/>
              <a:t>dataset.</a:t>
            </a:r>
          </a:p>
          <a:p>
            <a:pPr marL="800100" lvl="1" indent="-342900">
              <a:buFont typeface="Arial" panose="020B0604020202020204" pitchFamily="34" charset="0"/>
              <a:buChar char="•"/>
            </a:pPr>
            <a:r>
              <a:rPr lang="en-US" dirty="0" smtClean="0"/>
              <a:t>Fine-tuning </a:t>
            </a:r>
            <a:r>
              <a:rPr lang="en-US" dirty="0"/>
              <a:t>the </a:t>
            </a:r>
            <a:r>
              <a:rPr lang="en-US" dirty="0" smtClean="0"/>
              <a:t>model.</a:t>
            </a:r>
            <a:endParaRPr lang="en-US" dirty="0"/>
          </a:p>
          <a:p>
            <a:pPr marL="342900" indent="-342900">
              <a:buFont typeface="+mj-lt"/>
              <a:buAutoNum type="arabicPeriod"/>
            </a:pPr>
            <a:r>
              <a:rPr lang="en-US" dirty="0"/>
              <a:t>Next Step </a:t>
            </a:r>
            <a:r>
              <a:rPr lang="en-US" dirty="0" smtClean="0"/>
              <a:t>was to </a:t>
            </a:r>
            <a:r>
              <a:rPr lang="en-US" dirty="0"/>
              <a:t>train a reward model and all this </a:t>
            </a:r>
            <a:r>
              <a:rPr lang="en-US" dirty="0" smtClean="0"/>
              <a:t>is  </a:t>
            </a:r>
            <a:r>
              <a:rPr lang="en-US" dirty="0"/>
              <a:t>essentially a model that can </a:t>
            </a:r>
            <a:r>
              <a:rPr lang="en-US" dirty="0" smtClean="0"/>
              <a:t>generate a </a:t>
            </a:r>
            <a:r>
              <a:rPr lang="en-US" dirty="0"/>
              <a:t>score for a language </a:t>
            </a:r>
            <a:r>
              <a:rPr lang="en-US" dirty="0" smtClean="0"/>
              <a:t>model's completion, </a:t>
            </a:r>
            <a:r>
              <a:rPr lang="en-US" dirty="0"/>
              <a:t>so if it generates a </a:t>
            </a:r>
            <a:r>
              <a:rPr lang="en-US" dirty="0" smtClean="0"/>
              <a:t>good completion </a:t>
            </a:r>
            <a:r>
              <a:rPr lang="en-US" dirty="0"/>
              <a:t>it'll have a high score </a:t>
            </a:r>
            <a:r>
              <a:rPr lang="en-US" dirty="0" smtClean="0"/>
              <a:t>it generates </a:t>
            </a:r>
            <a:r>
              <a:rPr lang="en-US" dirty="0"/>
              <a:t>a bad completion </a:t>
            </a:r>
            <a:r>
              <a:rPr lang="en-US" dirty="0" smtClean="0"/>
              <a:t>it'll generate </a:t>
            </a:r>
            <a:r>
              <a:rPr lang="en-US" dirty="0"/>
              <a:t>a low </a:t>
            </a:r>
            <a:r>
              <a:rPr lang="en-US" dirty="0" smtClean="0"/>
              <a:t>score</a:t>
            </a:r>
            <a:r>
              <a:rPr lang="en-US" dirty="0"/>
              <a:t>. So what this </a:t>
            </a:r>
            <a:r>
              <a:rPr lang="en-US" dirty="0" smtClean="0"/>
              <a:t>looked like </a:t>
            </a:r>
            <a:r>
              <a:rPr lang="en-US" dirty="0"/>
              <a:t>for the instruct GPT case was as follows. </a:t>
            </a:r>
            <a:r>
              <a:rPr lang="en-US" dirty="0" smtClean="0"/>
              <a:t>You </a:t>
            </a:r>
            <a:r>
              <a:rPr lang="en-US" dirty="0"/>
              <a:t>start with a prompt and </a:t>
            </a:r>
            <a:r>
              <a:rPr lang="en-US" dirty="0" smtClean="0"/>
              <a:t>you pass </a:t>
            </a:r>
            <a:r>
              <a:rPr lang="en-US" dirty="0"/>
              <a:t>it in to your supervised </a:t>
            </a:r>
            <a:r>
              <a:rPr lang="en-US" dirty="0" smtClean="0"/>
              <a:t>fine-tuned model </a:t>
            </a:r>
            <a:r>
              <a:rPr lang="en-US" dirty="0"/>
              <a:t>from here but you don't just do </a:t>
            </a:r>
            <a:r>
              <a:rPr lang="en-US" dirty="0" smtClean="0"/>
              <a:t>it once </a:t>
            </a:r>
            <a:r>
              <a:rPr lang="en-US" dirty="0"/>
              <a:t>you actually do it many times </a:t>
            </a:r>
            <a:r>
              <a:rPr lang="en-US" dirty="0" smtClean="0"/>
              <a:t>so you </a:t>
            </a:r>
            <a:r>
              <a:rPr lang="en-US" dirty="0"/>
              <a:t>generate multiple completions </a:t>
            </a:r>
            <a:r>
              <a:rPr lang="en-US" dirty="0" smtClean="0"/>
              <a:t>for the </a:t>
            </a:r>
            <a:r>
              <a:rPr lang="en-US" dirty="0"/>
              <a:t>same prompt. </a:t>
            </a:r>
            <a:r>
              <a:rPr lang="en-US" dirty="0" smtClean="0"/>
              <a:t>Then </a:t>
            </a:r>
            <a:r>
              <a:rPr lang="en-US" dirty="0"/>
              <a:t>you get </a:t>
            </a:r>
            <a:r>
              <a:rPr lang="en-US" dirty="0" smtClean="0"/>
              <a:t>human labelers </a:t>
            </a:r>
            <a:r>
              <a:rPr lang="en-US" dirty="0"/>
              <a:t>to rank the responses </a:t>
            </a:r>
            <a:r>
              <a:rPr lang="en-US" dirty="0" smtClean="0"/>
              <a:t>from worst </a:t>
            </a:r>
            <a:r>
              <a:rPr lang="en-US" dirty="0"/>
              <a:t>to best and then you can use </a:t>
            </a:r>
            <a:r>
              <a:rPr lang="en-US" dirty="0" smtClean="0"/>
              <a:t>that ranking </a:t>
            </a:r>
            <a:r>
              <a:rPr lang="en-US" dirty="0"/>
              <a:t>to train the reward model </a:t>
            </a:r>
            <a:r>
              <a:rPr lang="en-US" dirty="0" smtClean="0"/>
              <a:t>which is </a:t>
            </a:r>
            <a:r>
              <a:rPr lang="en-US" dirty="0"/>
              <a:t>indicated by this </a:t>
            </a:r>
            <a:r>
              <a:rPr lang="en-US" dirty="0" smtClean="0"/>
              <a:t>square here.</a:t>
            </a:r>
          </a:p>
        </p:txBody>
      </p:sp>
      <p:pic>
        <p:nvPicPr>
          <p:cNvPr id="3" name="Picture 2"/>
          <p:cNvPicPr>
            <a:picLocks noChangeAspect="1"/>
          </p:cNvPicPr>
          <p:nvPr/>
        </p:nvPicPr>
        <p:blipFill>
          <a:blip r:embed="rId3"/>
          <a:stretch>
            <a:fillRect/>
          </a:stretch>
        </p:blipFill>
        <p:spPr>
          <a:xfrm>
            <a:off x="8747760" y="2079347"/>
            <a:ext cx="2181225" cy="1019175"/>
          </a:xfrm>
          <a:prstGeom prst="rect">
            <a:avLst/>
          </a:prstGeom>
        </p:spPr>
      </p:pic>
      <p:pic>
        <p:nvPicPr>
          <p:cNvPr id="7" name="Picture 6"/>
          <p:cNvPicPr>
            <a:picLocks noChangeAspect="1"/>
          </p:cNvPicPr>
          <p:nvPr/>
        </p:nvPicPr>
        <p:blipFill>
          <a:blip r:embed="rId4"/>
          <a:stretch>
            <a:fillRect/>
          </a:stretch>
        </p:blipFill>
        <p:spPr>
          <a:xfrm>
            <a:off x="8747760" y="3239114"/>
            <a:ext cx="2190750" cy="304800"/>
          </a:xfrm>
          <a:prstGeom prst="rect">
            <a:avLst/>
          </a:prstGeom>
        </p:spPr>
      </p:pic>
      <p:grpSp>
        <p:nvGrpSpPr>
          <p:cNvPr id="17" name="Group 16"/>
          <p:cNvGrpSpPr/>
          <p:nvPr/>
        </p:nvGrpSpPr>
        <p:grpSpPr>
          <a:xfrm>
            <a:off x="8321040" y="3754456"/>
            <a:ext cx="2697162" cy="1238250"/>
            <a:chOff x="8209280" y="3632536"/>
            <a:chExt cx="2697162" cy="1238250"/>
          </a:xfrm>
        </p:grpSpPr>
        <p:sp>
          <p:nvSpPr>
            <p:cNvPr id="8" name="TextBox 7"/>
            <p:cNvSpPr txBox="1"/>
            <p:nvPr/>
          </p:nvSpPr>
          <p:spPr>
            <a:xfrm>
              <a:off x="8209280" y="4063403"/>
              <a:ext cx="955040" cy="376517"/>
            </a:xfrm>
            <a:prstGeom prst="rect">
              <a:avLst/>
            </a:prstGeom>
            <a:solidFill>
              <a:schemeClr val="bg1"/>
            </a:solidFill>
            <a:ln w="19050">
              <a:solidFill>
                <a:srgbClr val="00B050"/>
              </a:solidFill>
            </a:ln>
          </p:spPr>
          <p:txBody>
            <a:bodyPr wrap="square" rtlCol="0">
              <a:spAutoFit/>
            </a:bodyPr>
            <a:lstStyle/>
            <a:p>
              <a:pPr algn="ctr"/>
              <a:r>
                <a:rPr lang="en-US" dirty="0" smtClean="0"/>
                <a:t>Prompt</a:t>
              </a:r>
              <a:endParaRPr lang="en-US" dirty="0"/>
            </a:p>
          </p:txBody>
        </p:sp>
        <p:pic>
          <p:nvPicPr>
            <p:cNvPr id="9" name="Picture 8"/>
            <p:cNvPicPr>
              <a:picLocks noChangeAspect="1"/>
            </p:cNvPicPr>
            <p:nvPr/>
          </p:nvPicPr>
          <p:blipFill>
            <a:blip r:embed="rId5"/>
            <a:stretch>
              <a:fillRect/>
            </a:stretch>
          </p:blipFill>
          <p:spPr>
            <a:xfrm>
              <a:off x="9570720" y="3632536"/>
              <a:ext cx="428625" cy="1238250"/>
            </a:xfrm>
            <a:prstGeom prst="rect">
              <a:avLst/>
            </a:prstGeom>
          </p:spPr>
        </p:pic>
        <p:cxnSp>
          <p:nvCxnSpPr>
            <p:cNvPr id="11" name="Straight Arrow Connector 10"/>
            <p:cNvCxnSpPr>
              <a:stCxn id="8" idx="3"/>
            </p:cNvCxnSpPr>
            <p:nvPr/>
          </p:nvCxnSpPr>
          <p:spPr>
            <a:xfrm flipV="1">
              <a:off x="9164320" y="3850043"/>
              <a:ext cx="365759" cy="401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8" idx="3"/>
              <a:endCxn id="9" idx="1"/>
            </p:cNvCxnSpPr>
            <p:nvPr/>
          </p:nvCxnSpPr>
          <p:spPr>
            <a:xfrm flipV="1">
              <a:off x="9164320" y="4251661"/>
              <a:ext cx="40640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8" idx="3"/>
            </p:cNvCxnSpPr>
            <p:nvPr/>
          </p:nvCxnSpPr>
          <p:spPr>
            <a:xfrm>
              <a:off x="9164320" y="4251662"/>
              <a:ext cx="365759" cy="3812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6" name="Picture 15"/>
            <p:cNvPicPr>
              <a:picLocks noChangeAspect="1"/>
            </p:cNvPicPr>
            <p:nvPr/>
          </p:nvPicPr>
          <p:blipFill>
            <a:blip r:embed="rId6"/>
            <a:stretch>
              <a:fillRect/>
            </a:stretch>
          </p:blipFill>
          <p:spPr>
            <a:xfrm>
              <a:off x="10334942" y="3946861"/>
              <a:ext cx="571500" cy="609600"/>
            </a:xfrm>
            <a:prstGeom prst="rect">
              <a:avLst/>
            </a:prstGeom>
          </p:spPr>
        </p:pic>
      </p:grpSp>
    </p:spTree>
    <p:extLst>
      <p:ext uri="{BB962C8B-B14F-4D97-AF65-F5344CB8AC3E}">
        <p14:creationId xmlns:p14="http://schemas.microsoft.com/office/powerpoint/2010/main" val="24624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Steps involved to generate instruct GPT models</a:t>
            </a:r>
            <a:endParaRPr lang="en-US" sz="4000" dirty="0">
              <a:solidFill>
                <a:srgbClr val="7030A0"/>
              </a:solidFill>
            </a:endParaRPr>
          </a:p>
        </p:txBody>
      </p:sp>
      <p:sp>
        <p:nvSpPr>
          <p:cNvPr id="5" name="TextBox 4"/>
          <p:cNvSpPr txBox="1"/>
          <p:nvPr/>
        </p:nvSpPr>
        <p:spPr>
          <a:xfrm>
            <a:off x="1289303" y="1864884"/>
            <a:ext cx="6625337" cy="2585323"/>
          </a:xfrm>
          <a:prstGeom prst="rect">
            <a:avLst/>
          </a:prstGeom>
          <a:noFill/>
        </p:spPr>
        <p:txBody>
          <a:bodyPr wrap="square" rtlCol="0">
            <a:spAutoFit/>
          </a:bodyPr>
          <a:lstStyle/>
          <a:p>
            <a:r>
              <a:rPr lang="en-US" dirty="0" smtClean="0"/>
              <a:t>3. 	Final </a:t>
            </a:r>
            <a:r>
              <a:rPr lang="en-US" dirty="0"/>
              <a:t>Step was to </a:t>
            </a:r>
            <a:r>
              <a:rPr lang="en-US" dirty="0" smtClean="0"/>
              <a:t>do reinforcement </a:t>
            </a:r>
            <a:r>
              <a:rPr lang="en-US" dirty="0"/>
              <a:t>learning with </a:t>
            </a:r>
            <a:r>
              <a:rPr lang="en-US" dirty="0" smtClean="0"/>
              <a:t>your favorite 	reinforcement learning algorithm. In </a:t>
            </a:r>
            <a:r>
              <a:rPr lang="en-US" dirty="0"/>
              <a:t>the case of instruct </a:t>
            </a:r>
            <a:r>
              <a:rPr lang="en-US" dirty="0" smtClean="0"/>
              <a:t>GPT, 	they </a:t>
            </a:r>
            <a:r>
              <a:rPr lang="en-US" dirty="0"/>
              <a:t>used proximal policy </a:t>
            </a:r>
            <a:r>
              <a:rPr lang="en-US" dirty="0" smtClean="0"/>
              <a:t>optimization or </a:t>
            </a:r>
            <a:r>
              <a:rPr lang="en-US" dirty="0"/>
              <a:t>PPO for short. </a:t>
            </a:r>
            <a:r>
              <a:rPr lang="en-US" dirty="0" smtClean="0"/>
              <a:t>What 	this </a:t>
            </a:r>
            <a:r>
              <a:rPr lang="en-US" dirty="0"/>
              <a:t>looks like </a:t>
            </a:r>
            <a:r>
              <a:rPr lang="en-US" dirty="0" smtClean="0"/>
              <a:t>is you </a:t>
            </a:r>
            <a:r>
              <a:rPr lang="en-US" dirty="0"/>
              <a:t>take the prompt you pass it in </a:t>
            </a:r>
            <a:r>
              <a:rPr lang="en-US" dirty="0" smtClean="0"/>
              <a:t>to your 	supervised </a:t>
            </a:r>
            <a:r>
              <a:rPr lang="en-US" dirty="0"/>
              <a:t>fine-tuned model </a:t>
            </a:r>
            <a:r>
              <a:rPr lang="en-US" dirty="0" smtClean="0"/>
              <a:t>and then </a:t>
            </a:r>
            <a:r>
              <a:rPr lang="en-US" dirty="0"/>
              <a:t>you pass that completion </a:t>
            </a:r>
            <a:r>
              <a:rPr lang="en-US" dirty="0" smtClean="0"/>
              <a:t>	to the reward </a:t>
            </a:r>
            <a:r>
              <a:rPr lang="en-US" dirty="0"/>
              <a:t>model and then the reward </a:t>
            </a:r>
            <a:r>
              <a:rPr lang="en-US" dirty="0" smtClean="0"/>
              <a:t>model will </a:t>
            </a:r>
            <a:r>
              <a:rPr lang="en-US" dirty="0"/>
              <a:t>essentially </a:t>
            </a:r>
            <a:r>
              <a:rPr lang="en-US" dirty="0" smtClean="0"/>
              <a:t>	give </a:t>
            </a:r>
            <a:r>
              <a:rPr lang="en-US" dirty="0"/>
              <a:t>feedback to </a:t>
            </a:r>
            <a:r>
              <a:rPr lang="en-US" dirty="0" smtClean="0"/>
              <a:t>the fine-tuned </a:t>
            </a:r>
            <a:r>
              <a:rPr lang="en-US" dirty="0"/>
              <a:t>model and this is how you </a:t>
            </a:r>
            <a:r>
              <a:rPr lang="en-US" dirty="0" smtClean="0"/>
              <a:t>can 	update </a:t>
            </a:r>
            <a:r>
              <a:rPr lang="en-US" dirty="0"/>
              <a:t>the model parameters </a:t>
            </a:r>
            <a:r>
              <a:rPr lang="en-US" dirty="0" smtClean="0"/>
              <a:t>and eventually </a:t>
            </a:r>
            <a:r>
              <a:rPr lang="en-US" dirty="0"/>
              <a:t>end up with a </a:t>
            </a:r>
            <a:r>
              <a:rPr lang="en-US" dirty="0" smtClean="0"/>
              <a:t>	model that's fine-tuned </a:t>
            </a:r>
            <a:r>
              <a:rPr lang="en-US" dirty="0"/>
              <a:t>even </a:t>
            </a:r>
            <a:r>
              <a:rPr lang="en-US" dirty="0" smtClean="0"/>
              <a:t>further.</a:t>
            </a:r>
          </a:p>
        </p:txBody>
      </p:sp>
      <p:pic>
        <p:nvPicPr>
          <p:cNvPr id="4" name="Picture 3"/>
          <p:cNvPicPr>
            <a:picLocks noChangeAspect="1"/>
          </p:cNvPicPr>
          <p:nvPr/>
        </p:nvPicPr>
        <p:blipFill>
          <a:blip r:embed="rId3"/>
          <a:stretch>
            <a:fillRect/>
          </a:stretch>
        </p:blipFill>
        <p:spPr>
          <a:xfrm>
            <a:off x="8093392" y="2024070"/>
            <a:ext cx="3135184" cy="1440490"/>
          </a:xfrm>
          <a:prstGeom prst="rect">
            <a:avLst/>
          </a:prstGeom>
        </p:spPr>
      </p:pic>
    </p:spTree>
    <p:extLst>
      <p:ext uri="{BB962C8B-B14F-4D97-AF65-F5344CB8AC3E}">
        <p14:creationId xmlns:p14="http://schemas.microsoft.com/office/powerpoint/2010/main" val="94638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Supervised Fine-tuning (in 5-steps)</a:t>
            </a:r>
            <a:endParaRPr lang="en-US" sz="4000" dirty="0">
              <a:solidFill>
                <a:srgbClr val="7030A0"/>
              </a:solidFill>
            </a:endParaRPr>
          </a:p>
        </p:txBody>
      </p:sp>
      <p:pic>
        <p:nvPicPr>
          <p:cNvPr id="6" name="Picture 5"/>
          <p:cNvPicPr>
            <a:picLocks noChangeAspect="1"/>
          </p:cNvPicPr>
          <p:nvPr/>
        </p:nvPicPr>
        <p:blipFill>
          <a:blip r:embed="rId3"/>
          <a:stretch>
            <a:fillRect/>
          </a:stretch>
        </p:blipFill>
        <p:spPr>
          <a:xfrm>
            <a:off x="1426845" y="2025967"/>
            <a:ext cx="5619750" cy="3476625"/>
          </a:xfrm>
          <a:prstGeom prst="rect">
            <a:avLst/>
          </a:prstGeom>
        </p:spPr>
      </p:pic>
      <p:pic>
        <p:nvPicPr>
          <p:cNvPr id="7" name="Picture 6"/>
          <p:cNvPicPr>
            <a:picLocks noChangeAspect="1"/>
          </p:cNvPicPr>
          <p:nvPr/>
        </p:nvPicPr>
        <p:blipFill>
          <a:blip r:embed="rId4"/>
          <a:stretch>
            <a:fillRect/>
          </a:stretch>
        </p:blipFill>
        <p:spPr>
          <a:xfrm>
            <a:off x="8050530" y="2025967"/>
            <a:ext cx="3105150" cy="3571875"/>
          </a:xfrm>
          <a:prstGeom prst="rect">
            <a:avLst/>
          </a:prstGeom>
        </p:spPr>
      </p:pic>
    </p:spTree>
    <p:extLst>
      <p:ext uri="{BB962C8B-B14F-4D97-AF65-F5344CB8AC3E}">
        <p14:creationId xmlns:p14="http://schemas.microsoft.com/office/powerpoint/2010/main" val="198875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5" name="TextBox 4"/>
          <p:cNvSpPr txBox="1"/>
          <p:nvPr/>
        </p:nvSpPr>
        <p:spPr>
          <a:xfrm>
            <a:off x="1345311" y="2578608"/>
            <a:ext cx="847725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internal </a:t>
            </a:r>
            <a:r>
              <a:rPr lang="en-US" dirty="0"/>
              <a:t>weights or biases inside </a:t>
            </a:r>
            <a:r>
              <a:rPr lang="en-US" dirty="0" smtClean="0"/>
              <a:t>the neural network.</a:t>
            </a:r>
          </a:p>
          <a:p>
            <a:pPr marL="285750" indent="-285750">
              <a:buFont typeface="Arial" panose="020B0604020202020204" pitchFamily="34" charset="0"/>
              <a:buChar char="•"/>
            </a:pPr>
            <a:r>
              <a:rPr lang="en-US" dirty="0"/>
              <a:t>W</a:t>
            </a:r>
            <a:r>
              <a:rPr lang="en-US" dirty="0" smtClean="0"/>
              <a:t>hat </a:t>
            </a:r>
            <a:r>
              <a:rPr lang="en-US" dirty="0"/>
              <a:t>this typically </a:t>
            </a:r>
            <a:r>
              <a:rPr lang="en-US" dirty="0" smtClean="0"/>
              <a:t>looks like </a:t>
            </a:r>
            <a:r>
              <a:rPr lang="en-US" dirty="0"/>
              <a:t>is taking a pre-trained </a:t>
            </a:r>
            <a:r>
              <a:rPr lang="en-US" dirty="0" smtClean="0"/>
              <a:t>existing model </a:t>
            </a:r>
            <a:r>
              <a:rPr lang="en-US" dirty="0"/>
              <a:t>like gpt3 and fine-tuning it for </a:t>
            </a:r>
            <a:r>
              <a:rPr lang="en-US" dirty="0" smtClean="0"/>
              <a:t>particular </a:t>
            </a:r>
            <a:r>
              <a:rPr lang="en-US" dirty="0"/>
              <a:t>use case for example </a:t>
            </a:r>
            <a:r>
              <a:rPr lang="en-US" dirty="0" smtClean="0"/>
              <a:t>chatgpt.</a:t>
            </a:r>
          </a:p>
          <a:p>
            <a:pPr marL="285750" indent="-285750">
              <a:buFont typeface="Arial" panose="020B0604020202020204" pitchFamily="34" charset="0"/>
              <a:buChar char="•"/>
            </a:pPr>
            <a:r>
              <a:rPr lang="en-US" dirty="0" smtClean="0"/>
              <a:t>To </a:t>
            </a:r>
            <a:r>
              <a:rPr lang="en-US" dirty="0"/>
              <a:t>use an analogy here gpt3 is like </a:t>
            </a:r>
            <a:r>
              <a:rPr lang="en-US" dirty="0" smtClean="0"/>
              <a:t>a raw </a:t>
            </a:r>
            <a:r>
              <a:rPr lang="en-US" dirty="0"/>
              <a:t>diamond right out of the earth </a:t>
            </a:r>
            <a:r>
              <a:rPr lang="en-US" dirty="0" smtClean="0"/>
              <a:t>it's a </a:t>
            </a:r>
            <a:r>
              <a:rPr lang="en-US" dirty="0"/>
              <a:t>diamond but it's a bit rough </a:t>
            </a:r>
            <a:r>
              <a:rPr lang="en-US" dirty="0" smtClean="0"/>
              <a:t>around the </a:t>
            </a:r>
            <a:r>
              <a:rPr lang="en-US" dirty="0"/>
              <a:t>edges fine tuning is taking this </a:t>
            </a:r>
            <a:r>
              <a:rPr lang="en-US" dirty="0" smtClean="0"/>
              <a:t>raw diamond </a:t>
            </a:r>
            <a:r>
              <a:rPr lang="en-US" dirty="0"/>
              <a:t>and transforming it </a:t>
            </a:r>
            <a:r>
              <a:rPr lang="en-US" dirty="0" smtClean="0"/>
              <a:t>into something </a:t>
            </a:r>
            <a:r>
              <a:rPr lang="en-US" dirty="0"/>
              <a:t>a bit more practical </a:t>
            </a:r>
            <a:r>
              <a:rPr lang="en-US" dirty="0" smtClean="0"/>
              <a:t>something that </a:t>
            </a:r>
            <a:r>
              <a:rPr lang="en-US" dirty="0"/>
              <a:t>you can put on a diamond ring </a:t>
            </a:r>
            <a:r>
              <a:rPr lang="en-US" dirty="0" smtClean="0"/>
              <a:t>for example.</a:t>
            </a:r>
          </a:p>
          <a:p>
            <a:pPr marL="285750" indent="-285750">
              <a:buFont typeface="Arial" panose="020B0604020202020204" pitchFamily="34" charset="0"/>
              <a:buChar char="•"/>
            </a:pPr>
            <a:r>
              <a:rPr lang="en-US" dirty="0" smtClean="0"/>
              <a:t>The </a:t>
            </a:r>
            <a:r>
              <a:rPr lang="en-US" dirty="0"/>
              <a:t>process of taking the </a:t>
            </a:r>
            <a:r>
              <a:rPr lang="en-US" dirty="0" smtClean="0"/>
              <a:t>raw base </a:t>
            </a:r>
            <a:r>
              <a:rPr lang="en-US" dirty="0"/>
              <a:t>model of </a:t>
            </a:r>
            <a:r>
              <a:rPr lang="en-US" dirty="0" smtClean="0"/>
              <a:t>gpt-3 </a:t>
            </a:r>
            <a:r>
              <a:rPr lang="en-US" dirty="0"/>
              <a:t>and transforming </a:t>
            </a:r>
            <a:r>
              <a:rPr lang="en-US" dirty="0" smtClean="0"/>
              <a:t>it into </a:t>
            </a:r>
            <a:r>
              <a:rPr lang="en-US" dirty="0"/>
              <a:t>the fine-tuned model of </a:t>
            </a:r>
            <a:r>
              <a:rPr lang="en-US" dirty="0" smtClean="0"/>
              <a:t>gpt-3.5-turbo </a:t>
            </a:r>
            <a:r>
              <a:rPr lang="en-US" dirty="0"/>
              <a:t>for example is what gives </a:t>
            </a:r>
            <a:r>
              <a:rPr lang="en-US" dirty="0" smtClean="0"/>
              <a:t>us applications </a:t>
            </a:r>
            <a:r>
              <a:rPr lang="en-US" dirty="0"/>
              <a:t>like chat GPT or any of </a:t>
            </a:r>
            <a:r>
              <a:rPr lang="en-US" dirty="0" smtClean="0"/>
              <a:t>the other </a:t>
            </a:r>
            <a:r>
              <a:rPr lang="en-US" dirty="0"/>
              <a:t>incredible applications of </a:t>
            </a:r>
            <a:r>
              <a:rPr lang="en-US" dirty="0" smtClean="0"/>
              <a:t>large language </a:t>
            </a:r>
            <a:r>
              <a:rPr lang="en-US" dirty="0"/>
              <a:t>models we're seeing these </a:t>
            </a:r>
            <a:r>
              <a:rPr lang="en-US" dirty="0" smtClean="0"/>
              <a:t>days.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1975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Supervised Fine-tuning (in 5-steps)</a:t>
            </a:r>
            <a:endParaRPr lang="en-US" sz="4000" dirty="0">
              <a:solidFill>
                <a:srgbClr val="7030A0"/>
              </a:solidFill>
            </a:endParaRPr>
          </a:p>
        </p:txBody>
      </p:sp>
      <p:pic>
        <p:nvPicPr>
          <p:cNvPr id="7" name="Picture 6"/>
          <p:cNvPicPr>
            <a:picLocks noChangeAspect="1"/>
          </p:cNvPicPr>
          <p:nvPr/>
        </p:nvPicPr>
        <p:blipFill>
          <a:blip r:embed="rId3"/>
          <a:stretch>
            <a:fillRect/>
          </a:stretch>
        </p:blipFill>
        <p:spPr>
          <a:xfrm>
            <a:off x="8050530" y="2025967"/>
            <a:ext cx="3105150" cy="3571875"/>
          </a:xfrm>
          <a:prstGeom prst="rect">
            <a:avLst/>
          </a:prstGeom>
        </p:spPr>
      </p:pic>
      <p:sp>
        <p:nvSpPr>
          <p:cNvPr id="5" name="TextBox 4"/>
          <p:cNvSpPr txBox="1"/>
          <p:nvPr/>
        </p:nvSpPr>
        <p:spPr>
          <a:xfrm>
            <a:off x="1289303" y="1864884"/>
            <a:ext cx="6625337" cy="3416320"/>
          </a:xfrm>
          <a:prstGeom prst="rect">
            <a:avLst/>
          </a:prstGeom>
          <a:noFill/>
        </p:spPr>
        <p:txBody>
          <a:bodyPr wrap="square" rtlCol="0">
            <a:spAutoFit/>
          </a:bodyPr>
          <a:lstStyle/>
          <a:p>
            <a:r>
              <a:rPr lang="en-US" dirty="0" smtClean="0">
                <a:solidFill>
                  <a:srgbClr val="C00000"/>
                </a:solidFill>
              </a:rPr>
              <a:t>Choose fine-tuning </a:t>
            </a:r>
            <a:r>
              <a:rPr lang="en-US" dirty="0">
                <a:solidFill>
                  <a:srgbClr val="C00000"/>
                </a:solidFill>
              </a:rPr>
              <a:t>task: </a:t>
            </a:r>
            <a:r>
              <a:rPr lang="en-US" dirty="0"/>
              <a:t>first choose your fine tuning task </a:t>
            </a:r>
            <a:r>
              <a:rPr lang="en-US" dirty="0" smtClean="0"/>
              <a:t>so this </a:t>
            </a:r>
            <a:r>
              <a:rPr lang="en-US" dirty="0"/>
              <a:t>could be text </a:t>
            </a:r>
            <a:r>
              <a:rPr lang="en-US" dirty="0" smtClean="0"/>
              <a:t>summarization, it could </a:t>
            </a:r>
            <a:r>
              <a:rPr lang="en-US" dirty="0"/>
              <a:t>be text </a:t>
            </a:r>
            <a:r>
              <a:rPr lang="en-US" dirty="0" smtClean="0"/>
              <a:t>generation, </a:t>
            </a:r>
            <a:r>
              <a:rPr lang="en-US" dirty="0"/>
              <a:t>it could </a:t>
            </a:r>
            <a:r>
              <a:rPr lang="en-US" dirty="0" smtClean="0"/>
              <a:t>be binary classification, text classification or whatever </a:t>
            </a:r>
            <a:r>
              <a:rPr lang="en-US" dirty="0"/>
              <a:t>it is you </a:t>
            </a:r>
            <a:r>
              <a:rPr lang="en-US" dirty="0" smtClean="0"/>
              <a:t>want to do.</a:t>
            </a:r>
          </a:p>
          <a:p>
            <a:r>
              <a:rPr lang="en-US" dirty="0" smtClean="0">
                <a:solidFill>
                  <a:srgbClr val="C00000"/>
                </a:solidFill>
              </a:rPr>
              <a:t>Prepare Training Dataset: </a:t>
            </a:r>
            <a:r>
              <a:rPr lang="en-US" dirty="0" smtClean="0"/>
              <a:t>If </a:t>
            </a:r>
            <a:r>
              <a:rPr lang="en-US" dirty="0"/>
              <a:t>you're trying to do </a:t>
            </a:r>
            <a:r>
              <a:rPr lang="en-US" dirty="0" smtClean="0"/>
              <a:t>text summarization </a:t>
            </a:r>
            <a:r>
              <a:rPr lang="en-US" dirty="0"/>
              <a:t>for example you would </a:t>
            </a:r>
            <a:r>
              <a:rPr lang="en-US" dirty="0" smtClean="0"/>
              <a:t>want to </a:t>
            </a:r>
            <a:r>
              <a:rPr lang="en-US" dirty="0"/>
              <a:t>have input output pairs of text </a:t>
            </a:r>
            <a:r>
              <a:rPr lang="en-US" dirty="0" smtClean="0"/>
              <a:t>and the </a:t>
            </a:r>
            <a:r>
              <a:rPr lang="en-US" dirty="0"/>
              <a:t>desired summarization and then </a:t>
            </a:r>
            <a:r>
              <a:rPr lang="en-US" dirty="0" smtClean="0"/>
              <a:t>you take </a:t>
            </a:r>
            <a:r>
              <a:rPr lang="en-US" dirty="0"/>
              <a:t>those input Alpha Pairs </a:t>
            </a:r>
            <a:r>
              <a:rPr lang="en-US" dirty="0" smtClean="0"/>
              <a:t>and generate </a:t>
            </a:r>
            <a:r>
              <a:rPr lang="en-US" dirty="0"/>
              <a:t>a training Corpus using </a:t>
            </a:r>
            <a:r>
              <a:rPr lang="en-US" dirty="0" smtClean="0"/>
              <a:t>prompt templates </a:t>
            </a:r>
            <a:r>
              <a:rPr lang="en-US" dirty="0"/>
              <a:t>for </a:t>
            </a:r>
            <a:r>
              <a:rPr lang="en-US" dirty="0" smtClean="0"/>
              <a:t>example.</a:t>
            </a:r>
          </a:p>
          <a:p>
            <a:r>
              <a:rPr lang="en-US" dirty="0" smtClean="0">
                <a:solidFill>
                  <a:srgbClr val="C00000"/>
                </a:solidFill>
              </a:rPr>
              <a:t>Choose a Base Model: </a:t>
            </a:r>
            <a:r>
              <a:rPr lang="en-US" dirty="0" smtClean="0"/>
              <a:t>Choose </a:t>
            </a:r>
            <a:r>
              <a:rPr lang="en-US" dirty="0"/>
              <a:t>your base model there are </a:t>
            </a:r>
            <a:r>
              <a:rPr lang="en-US" dirty="0" smtClean="0"/>
              <a:t>many Foundation </a:t>
            </a:r>
            <a:r>
              <a:rPr lang="en-US" dirty="0"/>
              <a:t>large language models </a:t>
            </a:r>
            <a:r>
              <a:rPr lang="en-US" dirty="0" smtClean="0"/>
              <a:t>out there </a:t>
            </a:r>
            <a:r>
              <a:rPr lang="en-US" dirty="0"/>
              <a:t>or there are many </a:t>
            </a:r>
            <a:r>
              <a:rPr lang="en-US" dirty="0" smtClean="0"/>
              <a:t>existing fine-tuned </a:t>
            </a:r>
            <a:r>
              <a:rPr lang="en-US" dirty="0"/>
              <a:t>large language models </a:t>
            </a:r>
            <a:r>
              <a:rPr lang="en-US" dirty="0" smtClean="0"/>
              <a:t>out there </a:t>
            </a:r>
            <a:r>
              <a:rPr lang="en-US" dirty="0"/>
              <a:t>and you can choose either of </a:t>
            </a:r>
            <a:r>
              <a:rPr lang="en-US" dirty="0" smtClean="0"/>
              <a:t>these as </a:t>
            </a:r>
            <a:r>
              <a:rPr lang="en-US" dirty="0"/>
              <a:t>your starting </a:t>
            </a:r>
            <a:r>
              <a:rPr lang="en-US" dirty="0" smtClean="0"/>
              <a:t>place.</a:t>
            </a:r>
          </a:p>
        </p:txBody>
      </p:sp>
    </p:spTree>
    <p:extLst>
      <p:ext uri="{BB962C8B-B14F-4D97-AF65-F5344CB8AC3E}">
        <p14:creationId xmlns:p14="http://schemas.microsoft.com/office/powerpoint/2010/main" val="302211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Supervised Fine-tuning (in 5-steps)</a:t>
            </a:r>
            <a:endParaRPr lang="en-US" sz="4000" dirty="0">
              <a:solidFill>
                <a:srgbClr val="7030A0"/>
              </a:solidFill>
            </a:endParaRPr>
          </a:p>
        </p:txBody>
      </p:sp>
      <p:pic>
        <p:nvPicPr>
          <p:cNvPr id="6" name="Picture 5"/>
          <p:cNvPicPr>
            <a:picLocks noChangeAspect="1"/>
          </p:cNvPicPr>
          <p:nvPr/>
        </p:nvPicPr>
        <p:blipFill>
          <a:blip r:embed="rId3"/>
          <a:stretch>
            <a:fillRect/>
          </a:stretch>
        </p:blipFill>
        <p:spPr>
          <a:xfrm>
            <a:off x="2399788" y="1926590"/>
            <a:ext cx="7453383" cy="4108450"/>
          </a:xfrm>
          <a:prstGeom prst="rect">
            <a:avLst/>
          </a:prstGeom>
        </p:spPr>
      </p:pic>
    </p:spTree>
    <p:extLst>
      <p:ext uri="{BB962C8B-B14F-4D97-AF65-F5344CB8AC3E}">
        <p14:creationId xmlns:p14="http://schemas.microsoft.com/office/powerpoint/2010/main" val="117474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3 Options for Parameter Training</a:t>
            </a:r>
            <a:endParaRPr lang="en-US" sz="4000" dirty="0">
              <a:solidFill>
                <a:srgbClr val="7030A0"/>
              </a:solidFill>
            </a:endParaRPr>
          </a:p>
        </p:txBody>
      </p:sp>
      <p:sp>
        <p:nvSpPr>
          <p:cNvPr id="5" name="TextBox 4"/>
          <p:cNvSpPr txBox="1"/>
          <p:nvPr/>
        </p:nvSpPr>
        <p:spPr>
          <a:xfrm>
            <a:off x="1289303" y="1864884"/>
            <a:ext cx="6625337" cy="3139321"/>
          </a:xfrm>
          <a:prstGeom prst="rect">
            <a:avLst/>
          </a:prstGeom>
          <a:noFill/>
        </p:spPr>
        <p:txBody>
          <a:bodyPr wrap="square" rtlCol="0">
            <a:spAutoFit/>
          </a:bodyPr>
          <a:lstStyle/>
          <a:p>
            <a:r>
              <a:rPr lang="en-US" dirty="0" smtClean="0"/>
              <a:t>Three </a:t>
            </a:r>
            <a:r>
              <a:rPr lang="en-US" dirty="0"/>
              <a:t>different options </a:t>
            </a:r>
            <a:r>
              <a:rPr lang="en-US" dirty="0" smtClean="0"/>
              <a:t>we have </a:t>
            </a:r>
            <a:r>
              <a:rPr lang="en-US" dirty="0"/>
              <a:t>when it comes to updating the </a:t>
            </a:r>
            <a:r>
              <a:rPr lang="en-US" dirty="0" smtClean="0"/>
              <a:t>model parameters.</a:t>
            </a:r>
          </a:p>
          <a:p>
            <a:pPr marL="342900" indent="-342900">
              <a:buFont typeface="+mj-lt"/>
              <a:buAutoNum type="arabicPeriod"/>
            </a:pPr>
            <a:r>
              <a:rPr lang="en-US" dirty="0" smtClean="0">
                <a:solidFill>
                  <a:srgbClr val="0070C0"/>
                </a:solidFill>
              </a:rPr>
              <a:t>Retrain all parameters:</a:t>
            </a:r>
            <a:r>
              <a:rPr lang="en-US" dirty="0" smtClean="0"/>
              <a:t> retrain </a:t>
            </a:r>
            <a:r>
              <a:rPr lang="en-US" dirty="0"/>
              <a:t>all the parameters given </a:t>
            </a:r>
            <a:r>
              <a:rPr lang="en-US" dirty="0" smtClean="0"/>
              <a:t>our neural </a:t>
            </a:r>
            <a:r>
              <a:rPr lang="en-US" dirty="0"/>
              <a:t>network given our language </a:t>
            </a:r>
            <a:r>
              <a:rPr lang="en-US" dirty="0" smtClean="0"/>
              <a:t>model we </a:t>
            </a:r>
            <a:r>
              <a:rPr lang="en-US" dirty="0"/>
              <a:t>go in and we tweak all the </a:t>
            </a:r>
            <a:r>
              <a:rPr lang="en-US" dirty="0" smtClean="0"/>
              <a:t>parameters but </a:t>
            </a:r>
            <a:r>
              <a:rPr lang="en-US" dirty="0"/>
              <a:t>perhaps obviously this comes </a:t>
            </a:r>
            <a:r>
              <a:rPr lang="en-US" dirty="0" smtClean="0"/>
              <a:t>with the </a:t>
            </a:r>
            <a:r>
              <a:rPr lang="en-US" dirty="0"/>
              <a:t>downside when you're talking </a:t>
            </a:r>
            <a:r>
              <a:rPr lang="en-US" dirty="0" smtClean="0"/>
              <a:t>about billions, </a:t>
            </a:r>
            <a:r>
              <a:rPr lang="en-US" dirty="0"/>
              <a:t>tens of </a:t>
            </a:r>
            <a:r>
              <a:rPr lang="en-US" dirty="0" smtClean="0"/>
              <a:t>billions, </a:t>
            </a:r>
            <a:r>
              <a:rPr lang="en-US" dirty="0"/>
              <a:t>hundreds </a:t>
            </a:r>
            <a:r>
              <a:rPr lang="en-US" dirty="0" smtClean="0"/>
              <a:t>of billions </a:t>
            </a:r>
            <a:r>
              <a:rPr lang="en-US" dirty="0"/>
              <a:t>of internal model </a:t>
            </a:r>
            <a:r>
              <a:rPr lang="en-US" dirty="0" smtClean="0"/>
              <a:t>parameters the </a:t>
            </a:r>
            <a:r>
              <a:rPr lang="en-US" dirty="0"/>
              <a:t>computational cost for </a:t>
            </a:r>
            <a:r>
              <a:rPr lang="en-US" dirty="0" smtClean="0"/>
              <a:t>training explodes </a:t>
            </a:r>
            <a:r>
              <a:rPr lang="en-US" dirty="0"/>
              <a:t>even if you're doing the </a:t>
            </a:r>
            <a:r>
              <a:rPr lang="en-US" dirty="0" smtClean="0"/>
              <a:t>most efficient </a:t>
            </a:r>
            <a:r>
              <a:rPr lang="en-US" dirty="0"/>
              <a:t>tricks to speed up </a:t>
            </a:r>
            <a:r>
              <a:rPr lang="en-US" dirty="0" smtClean="0"/>
              <a:t>the training </a:t>
            </a:r>
            <a:r>
              <a:rPr lang="en-US" dirty="0"/>
              <a:t>process retraining a </a:t>
            </a:r>
            <a:r>
              <a:rPr lang="en-US" dirty="0" smtClean="0"/>
              <a:t>billion parameters </a:t>
            </a:r>
            <a:r>
              <a:rPr lang="en-US" dirty="0"/>
              <a:t>is going to be </a:t>
            </a:r>
            <a:r>
              <a:rPr lang="en-US" dirty="0" smtClean="0"/>
              <a:t>expensive.</a:t>
            </a:r>
          </a:p>
          <a:p>
            <a:pPr marL="342900" indent="-342900">
              <a:buFont typeface="+mj-lt"/>
              <a:buAutoNum type="arabicPeriod"/>
            </a:pPr>
            <a:endParaRPr lang="en-US" dirty="0" smtClean="0"/>
          </a:p>
        </p:txBody>
      </p:sp>
      <p:pic>
        <p:nvPicPr>
          <p:cNvPr id="3" name="Picture 2"/>
          <p:cNvPicPr>
            <a:picLocks noChangeAspect="1"/>
          </p:cNvPicPr>
          <p:nvPr/>
        </p:nvPicPr>
        <p:blipFill>
          <a:blip r:embed="rId3"/>
          <a:stretch>
            <a:fillRect/>
          </a:stretch>
        </p:blipFill>
        <p:spPr>
          <a:xfrm>
            <a:off x="8547735" y="2303145"/>
            <a:ext cx="2228850" cy="1885950"/>
          </a:xfrm>
          <a:prstGeom prst="rect">
            <a:avLst/>
          </a:prstGeom>
        </p:spPr>
      </p:pic>
    </p:spTree>
    <p:extLst>
      <p:ext uri="{BB962C8B-B14F-4D97-AF65-F5344CB8AC3E}">
        <p14:creationId xmlns:p14="http://schemas.microsoft.com/office/powerpoint/2010/main" val="335211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3 Options for Parameter Training</a:t>
            </a:r>
            <a:endParaRPr lang="en-US" sz="4000" dirty="0">
              <a:solidFill>
                <a:srgbClr val="7030A0"/>
              </a:solidFill>
            </a:endParaRPr>
          </a:p>
        </p:txBody>
      </p:sp>
      <p:sp>
        <p:nvSpPr>
          <p:cNvPr id="5" name="TextBox 4"/>
          <p:cNvSpPr txBox="1"/>
          <p:nvPr/>
        </p:nvSpPr>
        <p:spPr>
          <a:xfrm>
            <a:off x="1289303" y="1864884"/>
            <a:ext cx="6625337" cy="2031325"/>
          </a:xfrm>
          <a:prstGeom prst="rect">
            <a:avLst/>
          </a:prstGeom>
          <a:noFill/>
        </p:spPr>
        <p:txBody>
          <a:bodyPr wrap="square" rtlCol="0">
            <a:spAutoFit/>
          </a:bodyPr>
          <a:lstStyle/>
          <a:p>
            <a:r>
              <a:rPr lang="en-US" dirty="0" smtClean="0">
                <a:solidFill>
                  <a:srgbClr val="0070C0"/>
                </a:solidFill>
              </a:rPr>
              <a:t>2.	Transfer Learning:</a:t>
            </a:r>
            <a:r>
              <a:rPr lang="en-US" dirty="0"/>
              <a:t> this is essentially </a:t>
            </a:r>
            <a:r>
              <a:rPr lang="en-US" dirty="0" smtClean="0"/>
              <a:t>where we </a:t>
            </a:r>
            <a:r>
              <a:rPr lang="en-US" dirty="0"/>
              <a:t>take our language </a:t>
            </a:r>
            <a:r>
              <a:rPr lang="en-US" dirty="0" smtClean="0"/>
              <a:t>	model </a:t>
            </a:r>
            <a:r>
              <a:rPr lang="en-US" dirty="0"/>
              <a:t>and </a:t>
            </a:r>
            <a:r>
              <a:rPr lang="en-US" dirty="0" smtClean="0"/>
              <a:t>instead of </a:t>
            </a:r>
            <a:r>
              <a:rPr lang="en-US" dirty="0"/>
              <a:t>retraining all the parameters </a:t>
            </a:r>
            <a:r>
              <a:rPr lang="en-US" dirty="0" smtClean="0"/>
              <a:t>we freeze 	most </a:t>
            </a:r>
            <a:r>
              <a:rPr lang="en-US" dirty="0"/>
              <a:t>of the parameters and </a:t>
            </a:r>
            <a:r>
              <a:rPr lang="en-US" dirty="0" smtClean="0"/>
              <a:t>only fine </a:t>
            </a:r>
            <a:r>
              <a:rPr lang="en-US" dirty="0"/>
              <a:t>tune the head namely we </a:t>
            </a:r>
            <a:r>
              <a:rPr lang="en-US" dirty="0" smtClean="0"/>
              <a:t>	fine tune the </a:t>
            </a:r>
            <a:r>
              <a:rPr lang="en-US" dirty="0"/>
              <a:t>last few layers of the model </a:t>
            </a:r>
            <a:r>
              <a:rPr lang="en-US" dirty="0" smtClean="0"/>
              <a:t>where the </a:t>
            </a:r>
            <a:r>
              <a:rPr lang="en-US" dirty="0"/>
              <a:t>model </a:t>
            </a:r>
            <a:r>
              <a:rPr lang="en-US" dirty="0" smtClean="0"/>
              <a:t>	</a:t>
            </a:r>
            <a:r>
              <a:rPr lang="en-US" dirty="0" err="1" smtClean="0"/>
              <a:t>embeddings</a:t>
            </a:r>
            <a:r>
              <a:rPr lang="en-US" dirty="0" smtClean="0"/>
              <a:t> </a:t>
            </a:r>
            <a:r>
              <a:rPr lang="en-US" dirty="0"/>
              <a:t>or </a:t>
            </a:r>
            <a:r>
              <a:rPr lang="en-US" dirty="0" smtClean="0"/>
              <a:t>internal representations </a:t>
            </a:r>
            <a:r>
              <a:rPr lang="en-US" dirty="0"/>
              <a:t>are translated into </a:t>
            </a:r>
            <a:r>
              <a:rPr lang="en-US" dirty="0" smtClean="0"/>
              <a:t>	the Target </a:t>
            </a:r>
            <a:r>
              <a:rPr lang="en-US" dirty="0"/>
              <a:t>or the output </a:t>
            </a:r>
            <a:r>
              <a:rPr lang="en-US" dirty="0" smtClean="0"/>
              <a:t>layer</a:t>
            </a:r>
            <a:r>
              <a:rPr lang="en-US" dirty="0"/>
              <a:t>. </a:t>
            </a:r>
            <a:r>
              <a:rPr lang="en-US" dirty="0" smtClean="0"/>
              <a:t>Transfer </a:t>
            </a:r>
            <a:r>
              <a:rPr lang="en-US" dirty="0"/>
              <a:t>learning is a lot cheaper </a:t>
            </a:r>
            <a:r>
              <a:rPr lang="en-US" dirty="0" smtClean="0"/>
              <a:t>	than retraining </a:t>
            </a:r>
            <a:r>
              <a:rPr lang="en-US" dirty="0"/>
              <a:t>all parameters</a:t>
            </a:r>
            <a:endParaRPr lang="en-US" dirty="0" smtClean="0"/>
          </a:p>
        </p:txBody>
      </p:sp>
      <p:pic>
        <p:nvPicPr>
          <p:cNvPr id="4" name="Picture 3"/>
          <p:cNvPicPr>
            <a:picLocks noChangeAspect="1"/>
          </p:cNvPicPr>
          <p:nvPr/>
        </p:nvPicPr>
        <p:blipFill>
          <a:blip r:embed="rId3"/>
          <a:stretch>
            <a:fillRect/>
          </a:stretch>
        </p:blipFill>
        <p:spPr>
          <a:xfrm>
            <a:off x="8456612" y="2372983"/>
            <a:ext cx="2085975" cy="1800225"/>
          </a:xfrm>
          <a:prstGeom prst="rect">
            <a:avLst/>
          </a:prstGeom>
        </p:spPr>
      </p:pic>
    </p:spTree>
    <p:extLst>
      <p:ext uri="{BB962C8B-B14F-4D97-AF65-F5344CB8AC3E}">
        <p14:creationId xmlns:p14="http://schemas.microsoft.com/office/powerpoint/2010/main" val="9080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3 Options for Parameter Training</a:t>
            </a:r>
            <a:endParaRPr lang="en-US" sz="4000" dirty="0">
              <a:solidFill>
                <a:srgbClr val="7030A0"/>
              </a:solidFill>
            </a:endParaRPr>
          </a:p>
        </p:txBody>
      </p:sp>
      <p:sp>
        <p:nvSpPr>
          <p:cNvPr id="5" name="TextBox 4"/>
          <p:cNvSpPr txBox="1"/>
          <p:nvPr/>
        </p:nvSpPr>
        <p:spPr>
          <a:xfrm>
            <a:off x="1289303" y="1864884"/>
            <a:ext cx="6625337" cy="2031325"/>
          </a:xfrm>
          <a:prstGeom prst="rect">
            <a:avLst/>
          </a:prstGeom>
          <a:noFill/>
        </p:spPr>
        <p:txBody>
          <a:bodyPr wrap="square" rtlCol="0">
            <a:spAutoFit/>
          </a:bodyPr>
          <a:lstStyle/>
          <a:p>
            <a:r>
              <a:rPr lang="en-US" dirty="0" smtClean="0">
                <a:solidFill>
                  <a:srgbClr val="0070C0"/>
                </a:solidFill>
              </a:rPr>
              <a:t>3. 	Parameter Efficient Fine-tuning:</a:t>
            </a:r>
            <a:r>
              <a:rPr lang="en-US" dirty="0"/>
              <a:t> this is where we take </a:t>
            </a:r>
            <a:r>
              <a:rPr lang="en-US" dirty="0" smtClean="0"/>
              <a:t>our 	language </a:t>
            </a:r>
            <a:r>
              <a:rPr lang="en-US" dirty="0"/>
              <a:t>model and instead of </a:t>
            </a:r>
            <a:r>
              <a:rPr lang="en-US" dirty="0" smtClean="0"/>
              <a:t>just freezing </a:t>
            </a:r>
            <a:r>
              <a:rPr lang="en-US" dirty="0"/>
              <a:t>a subset of the </a:t>
            </a:r>
            <a:r>
              <a:rPr lang="en-US" dirty="0" smtClean="0"/>
              <a:t>	weights we freeze </a:t>
            </a:r>
            <a:r>
              <a:rPr lang="en-US" dirty="0"/>
              <a:t>all of the weights we </a:t>
            </a:r>
            <a:r>
              <a:rPr lang="en-US" dirty="0" smtClean="0"/>
              <a:t>don't change </a:t>
            </a:r>
            <a:r>
              <a:rPr lang="en-US" dirty="0"/>
              <a:t>any </a:t>
            </a:r>
            <a:r>
              <a:rPr lang="en-US" dirty="0" smtClean="0"/>
              <a:t>	internal </a:t>
            </a:r>
            <a:r>
              <a:rPr lang="en-US" dirty="0"/>
              <a:t>model </a:t>
            </a:r>
            <a:r>
              <a:rPr lang="en-US" dirty="0" smtClean="0"/>
              <a:t>parameters instead </a:t>
            </a:r>
            <a:r>
              <a:rPr lang="en-US" dirty="0"/>
              <a:t>what we do is we augment </a:t>
            </a:r>
            <a:r>
              <a:rPr lang="en-US" dirty="0" smtClean="0"/>
              <a:t>	the model </a:t>
            </a:r>
            <a:r>
              <a:rPr lang="en-US" dirty="0"/>
              <a:t>with additional parameters which are trainable. the </a:t>
            </a:r>
            <a:r>
              <a:rPr lang="en-US" dirty="0" smtClean="0"/>
              <a:t>	reason </a:t>
            </a:r>
            <a:r>
              <a:rPr lang="en-US" dirty="0"/>
              <a:t>why this </a:t>
            </a:r>
            <a:r>
              <a:rPr lang="en-US" dirty="0" smtClean="0"/>
              <a:t>is advantageous </a:t>
            </a:r>
            <a:r>
              <a:rPr lang="en-US" dirty="0"/>
              <a:t>is that it turns out </a:t>
            </a:r>
            <a:r>
              <a:rPr lang="en-US" dirty="0" smtClean="0"/>
              <a:t>that we </a:t>
            </a:r>
            <a:r>
              <a:rPr lang="en-US" dirty="0"/>
              <a:t>can </a:t>
            </a:r>
            <a:r>
              <a:rPr lang="en-US" dirty="0" smtClean="0"/>
              <a:t>	fine </a:t>
            </a:r>
            <a:r>
              <a:rPr lang="en-US" dirty="0"/>
              <a:t>tune a model with </a:t>
            </a:r>
            <a:r>
              <a:rPr lang="en-US" dirty="0" smtClean="0"/>
              <a:t>a relatively </a:t>
            </a:r>
            <a:r>
              <a:rPr lang="en-US" dirty="0"/>
              <a:t>small set of new </a:t>
            </a:r>
            <a:r>
              <a:rPr lang="en-US" dirty="0" smtClean="0"/>
              <a:t>parameters. </a:t>
            </a:r>
          </a:p>
        </p:txBody>
      </p:sp>
      <p:pic>
        <p:nvPicPr>
          <p:cNvPr id="3" name="Picture 2"/>
          <p:cNvPicPr>
            <a:picLocks noChangeAspect="1"/>
          </p:cNvPicPr>
          <p:nvPr/>
        </p:nvPicPr>
        <p:blipFill>
          <a:blip r:embed="rId3"/>
          <a:stretch>
            <a:fillRect/>
          </a:stretch>
        </p:blipFill>
        <p:spPr>
          <a:xfrm>
            <a:off x="8226742" y="2273300"/>
            <a:ext cx="2200275" cy="1905000"/>
          </a:xfrm>
          <a:prstGeom prst="rect">
            <a:avLst/>
          </a:prstGeom>
        </p:spPr>
      </p:pic>
    </p:spTree>
    <p:extLst>
      <p:ext uri="{BB962C8B-B14F-4D97-AF65-F5344CB8AC3E}">
        <p14:creationId xmlns:p14="http://schemas.microsoft.com/office/powerpoint/2010/main" val="424380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4"/>
          <a:stretch>
            <a:fillRect/>
          </a:stretch>
        </p:blipFill>
        <p:spPr>
          <a:xfrm>
            <a:off x="1276667" y="1898332"/>
            <a:ext cx="6753225" cy="561975"/>
          </a:xfrm>
          <a:prstGeom prst="rect">
            <a:avLst/>
          </a:prstGeom>
        </p:spPr>
      </p:pic>
      <p:pic>
        <p:nvPicPr>
          <p:cNvPr id="6" name="Picture 5"/>
          <p:cNvPicPr>
            <a:picLocks noChangeAspect="1"/>
          </p:cNvPicPr>
          <p:nvPr/>
        </p:nvPicPr>
        <p:blipFill>
          <a:blip r:embed="rId5"/>
          <a:stretch>
            <a:fillRect/>
          </a:stretch>
        </p:blipFill>
        <p:spPr>
          <a:xfrm>
            <a:off x="1276667" y="2655252"/>
            <a:ext cx="2381250" cy="2238375"/>
          </a:xfrm>
          <a:prstGeom prst="rect">
            <a:avLst/>
          </a:prstGeom>
        </p:spPr>
      </p:pic>
      <p:sp>
        <p:nvSpPr>
          <p:cNvPr id="7" name="Right Arrow 6"/>
          <p:cNvSpPr/>
          <p:nvPr/>
        </p:nvSpPr>
        <p:spPr>
          <a:xfrm>
            <a:off x="3830320" y="3647440"/>
            <a:ext cx="65024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6"/>
          <a:stretch>
            <a:fillRect/>
          </a:stretch>
        </p:blipFill>
        <p:spPr>
          <a:xfrm>
            <a:off x="4652963" y="2665412"/>
            <a:ext cx="2409825" cy="2238375"/>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691255076"/>
              </p:ext>
            </p:extLst>
          </p:nvPr>
        </p:nvGraphicFramePr>
        <p:xfrm>
          <a:off x="7235191" y="2538730"/>
          <a:ext cx="4251325" cy="3565525"/>
        </p:xfrm>
        <a:graphic>
          <a:graphicData uri="http://schemas.openxmlformats.org/presentationml/2006/ole">
            <mc:AlternateContent xmlns:mc="http://schemas.openxmlformats.org/markup-compatibility/2006">
              <mc:Choice xmlns:v="urn:schemas-microsoft-com:vml" Requires="v">
                <p:oleObj spid="_x0000_s1030" name="Bitmap Image" r:id="rId7" imgW="4251960" imgH="3566160" progId="Paint.Picture">
                  <p:embed/>
                </p:oleObj>
              </mc:Choice>
              <mc:Fallback>
                <p:oleObj name="Bitmap Image" r:id="rId7" imgW="4251960" imgH="3566160" progId="Paint.Picture">
                  <p:embed/>
                  <p:pic>
                    <p:nvPicPr>
                      <p:cNvPr id="0" name=""/>
                      <p:cNvPicPr/>
                      <p:nvPr/>
                    </p:nvPicPr>
                    <p:blipFill>
                      <a:blip r:embed="rId8"/>
                      <a:stretch>
                        <a:fillRect/>
                      </a:stretch>
                    </p:blipFill>
                    <p:spPr>
                      <a:xfrm>
                        <a:off x="7235191" y="2538730"/>
                        <a:ext cx="4251325" cy="3565525"/>
                      </a:xfrm>
                      <a:prstGeom prst="rect">
                        <a:avLst/>
                      </a:prstGeom>
                    </p:spPr>
                  </p:pic>
                </p:oleObj>
              </mc:Fallback>
            </mc:AlternateContent>
          </a:graphicData>
        </a:graphic>
      </p:graphicFrame>
      <p:pic>
        <p:nvPicPr>
          <p:cNvPr id="10" name="Picture 9"/>
          <p:cNvPicPr>
            <a:picLocks noChangeAspect="1"/>
          </p:cNvPicPr>
          <p:nvPr/>
        </p:nvPicPr>
        <p:blipFill>
          <a:blip r:embed="rId9"/>
          <a:stretch>
            <a:fillRect/>
          </a:stretch>
        </p:blipFill>
        <p:spPr>
          <a:xfrm>
            <a:off x="5316855" y="5108892"/>
            <a:ext cx="1314450" cy="485775"/>
          </a:xfrm>
          <a:prstGeom prst="rect">
            <a:avLst/>
          </a:prstGeom>
        </p:spPr>
      </p:pic>
    </p:spTree>
    <p:extLst>
      <p:ext uri="{BB962C8B-B14F-4D97-AF65-F5344CB8AC3E}">
        <p14:creationId xmlns:p14="http://schemas.microsoft.com/office/powerpoint/2010/main" val="13719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4"/>
          <a:stretch>
            <a:fillRect/>
          </a:stretch>
        </p:blipFill>
        <p:spPr>
          <a:xfrm>
            <a:off x="1276667" y="1898332"/>
            <a:ext cx="6753225" cy="561975"/>
          </a:xfrm>
          <a:prstGeom prst="rect">
            <a:avLst/>
          </a:prstGeom>
        </p:spPr>
      </p:pic>
      <p:pic>
        <p:nvPicPr>
          <p:cNvPr id="8" name="Picture 7"/>
          <p:cNvPicPr>
            <a:picLocks noChangeAspect="1"/>
          </p:cNvPicPr>
          <p:nvPr/>
        </p:nvPicPr>
        <p:blipFill>
          <a:blip r:embed="rId5"/>
          <a:stretch>
            <a:fillRect/>
          </a:stretch>
        </p:blipFill>
        <p:spPr>
          <a:xfrm>
            <a:off x="1503363" y="2538730"/>
            <a:ext cx="2409825" cy="2238375"/>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716861042"/>
              </p:ext>
            </p:extLst>
          </p:nvPr>
        </p:nvGraphicFramePr>
        <p:xfrm>
          <a:off x="4197351" y="2609850"/>
          <a:ext cx="4251325" cy="3565525"/>
        </p:xfrm>
        <a:graphic>
          <a:graphicData uri="http://schemas.openxmlformats.org/presentationml/2006/ole">
            <mc:AlternateContent xmlns:mc="http://schemas.openxmlformats.org/markup-compatibility/2006">
              <mc:Choice xmlns:v="urn:schemas-microsoft-com:vml" Requires="v">
                <p:oleObj spid="_x0000_s2054" name="Bitmap Image" r:id="rId6" imgW="4251960" imgH="3566160" progId="Paint.Picture">
                  <p:embed/>
                </p:oleObj>
              </mc:Choice>
              <mc:Fallback>
                <p:oleObj name="Bitmap Image" r:id="rId6" imgW="4251960" imgH="3566160" progId="Paint.Picture">
                  <p:embed/>
                  <p:pic>
                    <p:nvPicPr>
                      <p:cNvPr id="9" name="Object 8"/>
                      <p:cNvPicPr/>
                      <p:nvPr/>
                    </p:nvPicPr>
                    <p:blipFill>
                      <a:blip r:embed="rId7"/>
                      <a:stretch>
                        <a:fillRect/>
                      </a:stretch>
                    </p:blipFill>
                    <p:spPr>
                      <a:xfrm>
                        <a:off x="4197351" y="2609850"/>
                        <a:ext cx="4251325" cy="3565525"/>
                      </a:xfrm>
                      <a:prstGeom prst="rect">
                        <a:avLst/>
                      </a:prstGeom>
                    </p:spPr>
                  </p:pic>
                </p:oleObj>
              </mc:Fallback>
            </mc:AlternateContent>
          </a:graphicData>
        </a:graphic>
      </p:graphicFrame>
      <p:pic>
        <p:nvPicPr>
          <p:cNvPr id="3" name="Picture 2"/>
          <p:cNvPicPr>
            <a:picLocks noChangeAspect="1"/>
          </p:cNvPicPr>
          <p:nvPr/>
        </p:nvPicPr>
        <p:blipFill>
          <a:blip r:embed="rId8"/>
          <a:stretch>
            <a:fillRect/>
          </a:stretch>
        </p:blipFill>
        <p:spPr>
          <a:xfrm>
            <a:off x="8310880" y="3118802"/>
            <a:ext cx="1524000" cy="1514475"/>
          </a:xfrm>
          <a:prstGeom prst="rect">
            <a:avLst/>
          </a:prstGeom>
        </p:spPr>
      </p:pic>
      <p:pic>
        <p:nvPicPr>
          <p:cNvPr id="5" name="Picture 4"/>
          <p:cNvPicPr>
            <a:picLocks noChangeAspect="1"/>
          </p:cNvPicPr>
          <p:nvPr/>
        </p:nvPicPr>
        <p:blipFill>
          <a:blip r:embed="rId9"/>
          <a:stretch>
            <a:fillRect/>
          </a:stretch>
        </p:blipFill>
        <p:spPr>
          <a:xfrm>
            <a:off x="2153922" y="4855528"/>
            <a:ext cx="1314450" cy="485775"/>
          </a:xfrm>
          <a:prstGeom prst="rect">
            <a:avLst/>
          </a:prstGeom>
        </p:spPr>
      </p:pic>
    </p:spTree>
    <p:extLst>
      <p:ext uri="{BB962C8B-B14F-4D97-AF65-F5344CB8AC3E}">
        <p14:creationId xmlns:p14="http://schemas.microsoft.com/office/powerpoint/2010/main" val="5047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3"/>
          <a:stretch>
            <a:fillRect/>
          </a:stretch>
        </p:blipFill>
        <p:spPr>
          <a:xfrm>
            <a:off x="1276667" y="1898332"/>
            <a:ext cx="6753225" cy="561975"/>
          </a:xfrm>
          <a:prstGeom prst="rect">
            <a:avLst/>
          </a:prstGeom>
        </p:spPr>
      </p:pic>
      <p:pic>
        <p:nvPicPr>
          <p:cNvPr id="6" name="Picture 5"/>
          <p:cNvPicPr>
            <a:picLocks noChangeAspect="1"/>
          </p:cNvPicPr>
          <p:nvPr/>
        </p:nvPicPr>
        <p:blipFill>
          <a:blip r:embed="rId4"/>
          <a:stretch>
            <a:fillRect/>
          </a:stretch>
        </p:blipFill>
        <p:spPr>
          <a:xfrm>
            <a:off x="2202180" y="2709545"/>
            <a:ext cx="7848600" cy="2800350"/>
          </a:xfrm>
          <a:prstGeom prst="rect">
            <a:avLst/>
          </a:prstGeom>
        </p:spPr>
      </p:pic>
    </p:spTree>
    <p:extLst>
      <p:ext uri="{BB962C8B-B14F-4D97-AF65-F5344CB8AC3E}">
        <p14:creationId xmlns:p14="http://schemas.microsoft.com/office/powerpoint/2010/main" val="33317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3"/>
          <a:stretch>
            <a:fillRect/>
          </a:stretch>
        </p:blipFill>
        <p:spPr>
          <a:xfrm>
            <a:off x="1276667" y="1898332"/>
            <a:ext cx="6753225" cy="561975"/>
          </a:xfrm>
          <a:prstGeom prst="rect">
            <a:avLst/>
          </a:prstGeom>
        </p:spPr>
      </p:pic>
      <p:pic>
        <p:nvPicPr>
          <p:cNvPr id="5" name="Picture 4"/>
          <p:cNvPicPr>
            <a:picLocks noChangeAspect="1"/>
          </p:cNvPicPr>
          <p:nvPr/>
        </p:nvPicPr>
        <p:blipFill>
          <a:blip r:embed="rId4"/>
          <a:stretch>
            <a:fillRect/>
          </a:stretch>
        </p:blipFill>
        <p:spPr>
          <a:xfrm>
            <a:off x="1722755" y="2619039"/>
            <a:ext cx="7887215" cy="3527761"/>
          </a:xfrm>
          <a:prstGeom prst="rect">
            <a:avLst/>
          </a:prstGeom>
        </p:spPr>
      </p:pic>
    </p:spTree>
    <p:extLst>
      <p:ext uri="{BB962C8B-B14F-4D97-AF65-F5344CB8AC3E}">
        <p14:creationId xmlns:p14="http://schemas.microsoft.com/office/powerpoint/2010/main" val="133985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3"/>
          <a:stretch>
            <a:fillRect/>
          </a:stretch>
        </p:blipFill>
        <p:spPr>
          <a:xfrm>
            <a:off x="1276667" y="1898332"/>
            <a:ext cx="6753225" cy="561975"/>
          </a:xfrm>
          <a:prstGeom prst="rect">
            <a:avLst/>
          </a:prstGeom>
        </p:spPr>
      </p:pic>
      <p:pic>
        <p:nvPicPr>
          <p:cNvPr id="3" name="Picture 2"/>
          <p:cNvPicPr>
            <a:picLocks noChangeAspect="1"/>
          </p:cNvPicPr>
          <p:nvPr/>
        </p:nvPicPr>
        <p:blipFill>
          <a:blip r:embed="rId4"/>
          <a:stretch>
            <a:fillRect/>
          </a:stretch>
        </p:blipFill>
        <p:spPr>
          <a:xfrm>
            <a:off x="2168842" y="2581592"/>
            <a:ext cx="7915275" cy="3381375"/>
          </a:xfrm>
          <a:prstGeom prst="rect">
            <a:avLst/>
          </a:prstGeom>
        </p:spPr>
      </p:pic>
    </p:spTree>
    <p:extLst>
      <p:ext uri="{BB962C8B-B14F-4D97-AF65-F5344CB8AC3E}">
        <p14:creationId xmlns:p14="http://schemas.microsoft.com/office/powerpoint/2010/main" val="335493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pic>
        <p:nvPicPr>
          <p:cNvPr id="3" name="Picture 2"/>
          <p:cNvPicPr>
            <a:picLocks noChangeAspect="1"/>
          </p:cNvPicPr>
          <p:nvPr/>
        </p:nvPicPr>
        <p:blipFill>
          <a:blip r:embed="rId3"/>
          <a:stretch>
            <a:fillRect/>
          </a:stretch>
        </p:blipFill>
        <p:spPr>
          <a:xfrm>
            <a:off x="2618232" y="2779776"/>
            <a:ext cx="5922264" cy="2858752"/>
          </a:xfrm>
          <a:prstGeom prst="rect">
            <a:avLst/>
          </a:prstGeom>
        </p:spPr>
      </p:pic>
    </p:spTree>
    <p:extLst>
      <p:ext uri="{BB962C8B-B14F-4D97-AF65-F5344CB8AC3E}">
        <p14:creationId xmlns:p14="http://schemas.microsoft.com/office/powerpoint/2010/main" val="77641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70432" y="2947507"/>
            <a:ext cx="10058400" cy="810677"/>
          </a:xfrm>
        </p:spPr>
        <p:txBody>
          <a:bodyPr/>
          <a:lstStyle/>
          <a:p>
            <a:pPr algn="ctr"/>
            <a:r>
              <a:rPr lang="en-US" dirty="0" smtClean="0">
                <a:latin typeface="Blackadder ITC" panose="04020505051007020D02" pitchFamily="82" charset="0"/>
              </a:rPr>
              <a:t>Thank You!!!</a:t>
            </a:r>
            <a:endParaRPr lang="en-US" dirty="0">
              <a:latin typeface="Blackadder ITC" panose="04020505051007020D02" pitchFamily="82" charset="0"/>
            </a:endParaRPr>
          </a:p>
        </p:txBody>
      </p:sp>
    </p:spTree>
    <p:extLst>
      <p:ext uri="{BB962C8B-B14F-4D97-AF65-F5344CB8AC3E}">
        <p14:creationId xmlns:p14="http://schemas.microsoft.com/office/powerpoint/2010/main" val="102091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pic>
        <p:nvPicPr>
          <p:cNvPr id="5" name="Picture 4"/>
          <p:cNvPicPr>
            <a:picLocks noChangeAspect="1"/>
          </p:cNvPicPr>
          <p:nvPr/>
        </p:nvPicPr>
        <p:blipFill>
          <a:blip r:embed="rId3"/>
          <a:stretch>
            <a:fillRect/>
          </a:stretch>
        </p:blipFill>
        <p:spPr>
          <a:xfrm>
            <a:off x="2071116" y="2606040"/>
            <a:ext cx="7025640" cy="3441130"/>
          </a:xfrm>
          <a:prstGeom prst="rect">
            <a:avLst/>
          </a:prstGeom>
        </p:spPr>
      </p:pic>
    </p:spTree>
    <p:extLst>
      <p:ext uri="{BB962C8B-B14F-4D97-AF65-F5344CB8AC3E}">
        <p14:creationId xmlns:p14="http://schemas.microsoft.com/office/powerpoint/2010/main" val="123867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6" name="TextBox 5"/>
          <p:cNvSpPr txBox="1"/>
          <p:nvPr/>
        </p:nvSpPr>
        <p:spPr>
          <a:xfrm>
            <a:off x="1345311" y="2578608"/>
            <a:ext cx="847725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a:t>
            </a:r>
            <a:r>
              <a:rPr lang="en-US" dirty="0"/>
              <a:t>get a more concrete sense of </a:t>
            </a:r>
            <a:r>
              <a:rPr lang="en-US" dirty="0" smtClean="0"/>
              <a:t>the difference </a:t>
            </a:r>
            <a:r>
              <a:rPr lang="en-US" dirty="0"/>
              <a:t>between a base model </a:t>
            </a:r>
            <a:r>
              <a:rPr lang="en-US" dirty="0" smtClean="0"/>
              <a:t>like gpt3 </a:t>
            </a:r>
            <a:r>
              <a:rPr lang="en-US" dirty="0"/>
              <a:t>and a fine-tuned model let's </a:t>
            </a:r>
            <a:r>
              <a:rPr lang="en-US" dirty="0" smtClean="0"/>
              <a:t>look at </a:t>
            </a:r>
            <a:r>
              <a:rPr lang="en-US" dirty="0"/>
              <a:t>this particular </a:t>
            </a:r>
            <a:r>
              <a:rPr lang="en-US" dirty="0" smtClean="0"/>
              <a:t>example.</a:t>
            </a:r>
          </a:p>
          <a:p>
            <a:pPr marL="285750" indent="-285750">
              <a:buFont typeface="Arial" panose="020B0604020202020204" pitchFamily="34" charset="0"/>
              <a:buChar char="•"/>
            </a:pPr>
            <a:r>
              <a:rPr lang="en-US" dirty="0"/>
              <a:t>W</a:t>
            </a:r>
            <a:r>
              <a:rPr lang="en-US" dirty="0" smtClean="0"/>
              <a:t>e </a:t>
            </a:r>
            <a:r>
              <a:rPr lang="en-US" dirty="0"/>
              <a:t>have </a:t>
            </a:r>
            <a:r>
              <a:rPr lang="en-US" dirty="0" smtClean="0"/>
              <a:t>to keep </a:t>
            </a:r>
            <a:r>
              <a:rPr lang="en-US" dirty="0"/>
              <a:t>in mind that these Foundation </a:t>
            </a:r>
            <a:r>
              <a:rPr lang="en-US" dirty="0" smtClean="0"/>
              <a:t>large language </a:t>
            </a:r>
            <a:r>
              <a:rPr lang="en-US" dirty="0"/>
              <a:t>models like gpg3 llama 2 </a:t>
            </a:r>
            <a:r>
              <a:rPr lang="en-US" dirty="0" smtClean="0"/>
              <a:t>or whatever </a:t>
            </a:r>
            <a:r>
              <a:rPr lang="en-US" dirty="0"/>
              <a:t>your favorite large </a:t>
            </a:r>
            <a:r>
              <a:rPr lang="en-US" dirty="0" smtClean="0"/>
              <a:t>language model </a:t>
            </a:r>
            <a:r>
              <a:rPr lang="en-US" dirty="0"/>
              <a:t>is these models are </a:t>
            </a:r>
            <a:r>
              <a:rPr lang="en-US" dirty="0" smtClean="0"/>
              <a:t>strictly trained </a:t>
            </a:r>
            <a:r>
              <a:rPr lang="en-US" dirty="0"/>
              <a:t>to do word prediction given </a:t>
            </a:r>
            <a:r>
              <a:rPr lang="en-US" dirty="0" smtClean="0"/>
              <a:t>sequence </a:t>
            </a:r>
            <a:r>
              <a:rPr lang="en-US" dirty="0"/>
              <a:t>of words predicting the </a:t>
            </a:r>
            <a:r>
              <a:rPr lang="en-US" dirty="0" smtClean="0"/>
              <a:t>next word.</a:t>
            </a:r>
          </a:p>
          <a:p>
            <a:pPr marL="285750" indent="-285750">
              <a:buFont typeface="Arial" panose="020B0604020202020204" pitchFamily="34" charset="0"/>
              <a:buChar char="•"/>
            </a:pPr>
            <a:r>
              <a:rPr lang="en-US" dirty="0" smtClean="0"/>
              <a:t> </a:t>
            </a:r>
            <a:endParaRPr lang="en-US" dirty="0"/>
          </a:p>
        </p:txBody>
      </p:sp>
    </p:spTree>
    <p:extLst>
      <p:ext uri="{BB962C8B-B14F-4D97-AF65-F5344CB8AC3E}">
        <p14:creationId xmlns:p14="http://schemas.microsoft.com/office/powerpoint/2010/main" val="228477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6" name="TextBox 5"/>
          <p:cNvSpPr txBox="1"/>
          <p:nvPr/>
        </p:nvSpPr>
        <p:spPr>
          <a:xfrm>
            <a:off x="1345311" y="2578608"/>
            <a:ext cx="847725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 </a:t>
            </a:r>
            <a:r>
              <a:rPr lang="en-US" dirty="0"/>
              <a:t>when you train one of </a:t>
            </a:r>
            <a:r>
              <a:rPr lang="en-US" dirty="0" smtClean="0"/>
              <a:t>these large </a:t>
            </a:r>
            <a:r>
              <a:rPr lang="en-US" dirty="0"/>
              <a:t>language models on huge Corpus </a:t>
            </a:r>
            <a:r>
              <a:rPr lang="en-US" dirty="0" smtClean="0"/>
              <a:t>of text </a:t>
            </a:r>
            <a:r>
              <a:rPr lang="en-US" dirty="0"/>
              <a:t>and documents and web pages what </a:t>
            </a:r>
            <a:r>
              <a:rPr lang="en-US" dirty="0" smtClean="0"/>
              <a:t>inessentially </a:t>
            </a:r>
            <a:r>
              <a:rPr lang="en-US" dirty="0"/>
              <a:t>becomes is a </a:t>
            </a:r>
            <a:r>
              <a:rPr lang="en-US" dirty="0" smtClean="0"/>
              <a:t>document completer </a:t>
            </a:r>
            <a:r>
              <a:rPr lang="en-US" dirty="0"/>
              <a:t>what that translates to </a:t>
            </a:r>
            <a:r>
              <a:rPr lang="en-US" dirty="0" smtClean="0"/>
              <a:t>in practice </a:t>
            </a:r>
            <a:r>
              <a:rPr lang="en-US" dirty="0"/>
              <a:t>is if you plug into a lot </a:t>
            </a:r>
            <a:r>
              <a:rPr lang="en-US" dirty="0" smtClean="0"/>
              <a:t>of these </a:t>
            </a:r>
            <a:r>
              <a:rPr lang="en-US" dirty="0"/>
              <a:t>base models like gpt3 the </a:t>
            </a:r>
            <a:r>
              <a:rPr lang="en-US" dirty="0" smtClean="0"/>
              <a:t>prompt tell </a:t>
            </a:r>
            <a:r>
              <a:rPr lang="en-US" dirty="0"/>
              <a:t>me how to find tune a model atypical completion might look </a:t>
            </a:r>
            <a:r>
              <a:rPr lang="en-US" dirty="0" smtClean="0"/>
              <a:t>something like </a:t>
            </a:r>
            <a:r>
              <a:rPr lang="en-US" dirty="0"/>
              <a:t>this where it's just listing </a:t>
            </a:r>
            <a:r>
              <a:rPr lang="en-US" dirty="0" smtClean="0"/>
              <a:t>out questions </a:t>
            </a:r>
            <a:r>
              <a:rPr lang="en-US" dirty="0"/>
              <a:t>like you might see in a </a:t>
            </a:r>
            <a:r>
              <a:rPr lang="en-US" dirty="0" smtClean="0"/>
              <a:t>Google search </a:t>
            </a:r>
            <a:r>
              <a:rPr lang="en-US" dirty="0"/>
              <a:t>or maybe like a </a:t>
            </a:r>
            <a:r>
              <a:rPr lang="en-US" dirty="0" smtClean="0"/>
              <a:t>homework assignment </a:t>
            </a:r>
            <a:r>
              <a:rPr lang="en-US" dirty="0"/>
              <a:t>or something here when </a:t>
            </a:r>
            <a:r>
              <a:rPr lang="en-US" dirty="0" smtClean="0"/>
              <a:t>I prompted </a:t>
            </a:r>
            <a:r>
              <a:rPr lang="en-US" dirty="0"/>
              <a:t>gpt3 to tell me how </a:t>
            </a:r>
            <a:r>
              <a:rPr lang="en-US" dirty="0" smtClean="0"/>
              <a:t>to fine-tune </a:t>
            </a:r>
            <a:r>
              <a:rPr lang="en-US" dirty="0"/>
              <a:t>a model the completion was </a:t>
            </a:r>
            <a:r>
              <a:rPr lang="en-US" dirty="0" smtClean="0"/>
              <a:t>as follows </a:t>
            </a:r>
            <a:r>
              <a:rPr lang="en-US" dirty="0"/>
              <a:t>how can I control the </a:t>
            </a:r>
            <a:r>
              <a:rPr lang="en-US" dirty="0" smtClean="0"/>
              <a:t>complexity of </a:t>
            </a:r>
            <a:r>
              <a:rPr lang="en-US" dirty="0"/>
              <a:t>a model how do I know when my </a:t>
            </a:r>
            <a:r>
              <a:rPr lang="en-US" dirty="0" smtClean="0"/>
              <a:t>model is </a:t>
            </a:r>
            <a:r>
              <a:rPr lang="en-US" dirty="0"/>
              <a:t>done how do I test a model well </a:t>
            </a:r>
            <a:r>
              <a:rPr lang="en-US" dirty="0" smtClean="0"/>
              <a:t>this might </a:t>
            </a:r>
            <a:r>
              <a:rPr lang="en-US" dirty="0"/>
              <a:t>be reasonable for gpt3 to do </a:t>
            </a:r>
            <a:r>
              <a:rPr lang="en-US" dirty="0" smtClean="0"/>
              <a:t>based on </a:t>
            </a:r>
            <a:r>
              <a:rPr lang="en-US" dirty="0"/>
              <a:t>the data that it was trained on </a:t>
            </a:r>
            <a:r>
              <a:rPr lang="en-US" dirty="0" smtClean="0"/>
              <a:t>this isn't </a:t>
            </a:r>
            <a:r>
              <a:rPr lang="en-US" dirty="0"/>
              <a:t>something that's very </a:t>
            </a:r>
            <a:r>
              <a:rPr lang="en-US" dirty="0" smtClean="0"/>
              <a:t>practical.</a:t>
            </a:r>
            <a:endParaRPr lang="en-US" dirty="0"/>
          </a:p>
        </p:txBody>
      </p:sp>
    </p:spTree>
    <p:extLst>
      <p:ext uri="{BB962C8B-B14F-4D97-AF65-F5344CB8AC3E}">
        <p14:creationId xmlns:p14="http://schemas.microsoft.com/office/powerpoint/2010/main" val="385922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6" name="TextBox 5"/>
          <p:cNvSpPr txBox="1"/>
          <p:nvPr/>
        </p:nvSpPr>
        <p:spPr>
          <a:xfrm>
            <a:off x="1345311" y="2578608"/>
            <a:ext cx="847725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Now </a:t>
            </a:r>
            <a:r>
              <a:rPr lang="en-US" dirty="0"/>
              <a:t>let's look at the fine-tuned </a:t>
            </a:r>
            <a:r>
              <a:rPr lang="en-US" dirty="0" smtClean="0"/>
              <a:t>model completion </a:t>
            </a:r>
            <a:r>
              <a:rPr lang="en-US" dirty="0"/>
              <a:t>so now we have </a:t>
            </a:r>
            <a:r>
              <a:rPr lang="en-US" dirty="0" smtClean="0"/>
              <a:t>text-davinci-003 which </a:t>
            </a:r>
            <a:r>
              <a:rPr lang="en-US" dirty="0"/>
              <a:t>is just one of </a:t>
            </a:r>
            <a:r>
              <a:rPr lang="en-US" dirty="0" smtClean="0"/>
              <a:t>the many </a:t>
            </a:r>
            <a:r>
              <a:rPr lang="en-US" dirty="0"/>
              <a:t>fine-tuned models based on </a:t>
            </a:r>
            <a:r>
              <a:rPr lang="en-US" dirty="0" smtClean="0"/>
              <a:t>gpt3 coming </a:t>
            </a:r>
            <a:r>
              <a:rPr lang="en-US" dirty="0"/>
              <a:t>from open </a:t>
            </a:r>
            <a:r>
              <a:rPr lang="en-US" dirty="0" smtClean="0"/>
              <a:t>AI.</a:t>
            </a:r>
          </a:p>
          <a:p>
            <a:pPr marL="285750" indent="-285750">
              <a:buFont typeface="Arial" panose="020B0604020202020204" pitchFamily="34" charset="0"/>
              <a:buChar char="•"/>
            </a:pPr>
            <a:r>
              <a:rPr lang="en-US" dirty="0" smtClean="0"/>
              <a:t>We </a:t>
            </a:r>
            <a:r>
              <a:rPr lang="en-US" dirty="0"/>
              <a:t>give it the </a:t>
            </a:r>
            <a:r>
              <a:rPr lang="en-US" dirty="0" smtClean="0"/>
              <a:t>same prompt </a:t>
            </a:r>
            <a:r>
              <a:rPr lang="en-US" dirty="0"/>
              <a:t>tell me how to fine tune a </a:t>
            </a:r>
            <a:r>
              <a:rPr lang="en-US" dirty="0" smtClean="0"/>
              <a:t>model and </a:t>
            </a:r>
            <a:r>
              <a:rPr lang="en-US" dirty="0"/>
              <a:t>this is the completion fine-tuning </a:t>
            </a:r>
            <a:r>
              <a:rPr lang="en-US" dirty="0" smtClean="0"/>
              <a:t>a model </a:t>
            </a:r>
            <a:r>
              <a:rPr lang="en-US" dirty="0"/>
              <a:t>involves a adjusting </a:t>
            </a:r>
            <a:r>
              <a:rPr lang="en-US" dirty="0" smtClean="0"/>
              <a:t>the parameters </a:t>
            </a:r>
            <a:r>
              <a:rPr lang="en-US" dirty="0"/>
              <a:t>of a pre-trained model </a:t>
            </a:r>
            <a:r>
              <a:rPr lang="en-US" dirty="0" smtClean="0"/>
              <a:t>in order </a:t>
            </a:r>
            <a:r>
              <a:rPr lang="en-US" dirty="0"/>
              <a:t>to make it better suited for </a:t>
            </a:r>
            <a:r>
              <a:rPr lang="en-US" dirty="0" smtClean="0"/>
              <a:t>a given </a:t>
            </a:r>
            <a:r>
              <a:rPr lang="en-US" dirty="0"/>
              <a:t>task there are generally </a:t>
            </a:r>
            <a:r>
              <a:rPr lang="en-US" dirty="0" smtClean="0"/>
              <a:t>three steps </a:t>
            </a:r>
            <a:r>
              <a:rPr lang="en-US" dirty="0"/>
              <a:t>involved to fine-tuning a </a:t>
            </a:r>
            <a:r>
              <a:rPr lang="en-US" dirty="0" smtClean="0"/>
              <a:t>model: select </a:t>
            </a:r>
            <a:r>
              <a:rPr lang="en-US" dirty="0"/>
              <a:t>a base </a:t>
            </a:r>
            <a:r>
              <a:rPr lang="en-US" dirty="0" smtClean="0"/>
              <a:t>model, adjust parameters and train </a:t>
            </a:r>
            <a:r>
              <a:rPr lang="en-US" dirty="0"/>
              <a:t>the </a:t>
            </a:r>
            <a:r>
              <a:rPr lang="en-US" dirty="0" smtClean="0"/>
              <a:t>model.</a:t>
            </a:r>
          </a:p>
          <a:p>
            <a:pPr marL="285750" indent="-285750">
              <a:buFont typeface="Arial" panose="020B0604020202020204" pitchFamily="34" charset="0"/>
              <a:buChar char="•"/>
            </a:pPr>
            <a:r>
              <a:rPr lang="en-US" dirty="0" smtClean="0"/>
              <a:t>While </a:t>
            </a:r>
            <a:r>
              <a:rPr lang="en-US" dirty="0"/>
              <a:t>this </a:t>
            </a:r>
            <a:r>
              <a:rPr lang="en-US" dirty="0" smtClean="0"/>
              <a:t>completion may </a:t>
            </a:r>
            <a:r>
              <a:rPr lang="en-US" dirty="0"/>
              <a:t>not be perfect it's much </a:t>
            </a:r>
            <a:r>
              <a:rPr lang="en-US" dirty="0" smtClean="0"/>
              <a:t>more aligned </a:t>
            </a:r>
            <a:r>
              <a:rPr lang="en-US" dirty="0"/>
              <a:t>what we were hoping to get </a:t>
            </a:r>
            <a:r>
              <a:rPr lang="en-US" dirty="0" smtClean="0"/>
              <a:t>out of </a:t>
            </a:r>
            <a:r>
              <a:rPr lang="en-US" dirty="0"/>
              <a:t>the language model compared to </a:t>
            </a:r>
            <a:r>
              <a:rPr lang="en-US" dirty="0" smtClean="0"/>
              <a:t>the base </a:t>
            </a:r>
            <a:r>
              <a:rPr lang="en-US" dirty="0"/>
              <a:t>model's </a:t>
            </a:r>
            <a:r>
              <a:rPr lang="en-US" dirty="0" smtClean="0"/>
              <a:t>completion. </a:t>
            </a:r>
            <a:endParaRPr lang="en-US" dirty="0"/>
          </a:p>
        </p:txBody>
      </p:sp>
    </p:spTree>
    <p:extLst>
      <p:ext uri="{BB962C8B-B14F-4D97-AF65-F5344CB8AC3E}">
        <p14:creationId xmlns:p14="http://schemas.microsoft.com/office/powerpoint/2010/main" val="389674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Why Fine-Tune?</a:t>
            </a:r>
            <a:endParaRPr lang="en-US" dirty="0">
              <a:solidFill>
                <a:srgbClr val="7030A0"/>
              </a:solidFill>
            </a:endParaRPr>
          </a:p>
        </p:txBody>
      </p:sp>
      <p:sp>
        <p:nvSpPr>
          <p:cNvPr id="6" name="TextBox 5"/>
          <p:cNvSpPr txBox="1"/>
          <p:nvPr/>
        </p:nvSpPr>
        <p:spPr>
          <a:xfrm>
            <a:off x="1345311" y="2578608"/>
            <a:ext cx="847725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a:t>
            </a:r>
            <a:r>
              <a:rPr lang="en-US" dirty="0"/>
              <a:t>we saw when comparing a base model </a:t>
            </a:r>
            <a:r>
              <a:rPr lang="en-US" dirty="0" smtClean="0"/>
              <a:t>to a </a:t>
            </a:r>
            <a:r>
              <a:rPr lang="en-US" dirty="0"/>
              <a:t>fine-tuned </a:t>
            </a:r>
            <a:r>
              <a:rPr lang="en-US" dirty="0" smtClean="0"/>
              <a:t>model, </a:t>
            </a:r>
            <a:r>
              <a:rPr lang="en-US" dirty="0"/>
              <a:t>we see that </a:t>
            </a:r>
            <a:r>
              <a:rPr lang="en-US" dirty="0" smtClean="0"/>
              <a:t>the fine-tune </a:t>
            </a:r>
            <a:r>
              <a:rPr lang="en-US" dirty="0"/>
              <a:t>model can generate </a:t>
            </a:r>
            <a:r>
              <a:rPr lang="en-US" dirty="0" smtClean="0"/>
              <a:t>completions that </a:t>
            </a:r>
            <a:r>
              <a:rPr lang="en-US" dirty="0"/>
              <a:t>are much more aligned and </a:t>
            </a:r>
            <a:r>
              <a:rPr lang="en-US" dirty="0" smtClean="0"/>
              <a:t>desirable for </a:t>
            </a:r>
            <a:r>
              <a:rPr lang="en-US" dirty="0"/>
              <a:t>our particular use </a:t>
            </a:r>
            <a:r>
              <a:rPr lang="en-US" dirty="0" smtClean="0"/>
              <a:t>case.</a:t>
            </a:r>
          </a:p>
          <a:p>
            <a:pPr marL="285750" indent="-285750">
              <a:buFont typeface="Arial" panose="020B0604020202020204" pitchFamily="34" charset="0"/>
              <a:buChar char="•"/>
            </a:pPr>
            <a:r>
              <a:rPr lang="en-US" dirty="0"/>
              <a:t>Beyond </a:t>
            </a:r>
            <a:r>
              <a:rPr lang="en-US" dirty="0" smtClean="0"/>
              <a:t>this performance </a:t>
            </a:r>
            <a:r>
              <a:rPr lang="en-US" dirty="0"/>
              <a:t>there's actually a </a:t>
            </a:r>
            <a:r>
              <a:rPr lang="en-US" dirty="0" smtClean="0"/>
              <a:t>deeper reason </a:t>
            </a:r>
            <a:r>
              <a:rPr lang="en-US" dirty="0"/>
              <a:t>why you might want to fine </a:t>
            </a:r>
            <a:r>
              <a:rPr lang="en-US" dirty="0" smtClean="0"/>
              <a:t>tune and </a:t>
            </a:r>
            <a:r>
              <a:rPr lang="en-US" dirty="0"/>
              <a:t>that is the observation that </a:t>
            </a:r>
            <a:r>
              <a:rPr lang="en-US" dirty="0" smtClean="0"/>
              <a:t>a smaller </a:t>
            </a:r>
            <a:r>
              <a:rPr lang="en-US" dirty="0"/>
              <a:t>fine-tuned model can </a:t>
            </a:r>
            <a:r>
              <a:rPr lang="en-US" dirty="0" smtClean="0"/>
              <a:t>often outperform </a:t>
            </a:r>
            <a:r>
              <a:rPr lang="en-US" dirty="0"/>
              <a:t>a larger base </a:t>
            </a:r>
            <a:r>
              <a:rPr lang="en-US" dirty="0" smtClean="0"/>
              <a:t>model.</a:t>
            </a:r>
          </a:p>
          <a:p>
            <a:pPr marL="285750" indent="-285750">
              <a:buFont typeface="Arial" panose="020B0604020202020204" pitchFamily="34" charset="0"/>
              <a:buChar char="•"/>
            </a:pPr>
            <a:r>
              <a:rPr lang="en-US" dirty="0" smtClean="0"/>
              <a:t>This was demonstrated </a:t>
            </a:r>
            <a:r>
              <a:rPr lang="en-US" dirty="0"/>
              <a:t>by open AI in </a:t>
            </a:r>
            <a:r>
              <a:rPr lang="en-US" dirty="0" smtClean="0"/>
              <a:t>their instruct </a:t>
            </a:r>
            <a:r>
              <a:rPr lang="en-US" dirty="0"/>
              <a:t>GPT model where </a:t>
            </a:r>
            <a:r>
              <a:rPr lang="en-US" dirty="0" smtClean="0"/>
              <a:t>there are small 1.3 </a:t>
            </a:r>
            <a:r>
              <a:rPr lang="en-US" dirty="0"/>
              <a:t>billion parameter fine </a:t>
            </a:r>
            <a:r>
              <a:rPr lang="en-US" dirty="0" smtClean="0"/>
              <a:t>tuned instruct </a:t>
            </a:r>
            <a:r>
              <a:rPr lang="en-US" dirty="0"/>
              <a:t>GPT model generated </a:t>
            </a:r>
            <a:r>
              <a:rPr lang="en-US" dirty="0" smtClean="0"/>
              <a:t>to completions </a:t>
            </a:r>
            <a:r>
              <a:rPr lang="en-US" dirty="0"/>
              <a:t>that were preferred to </a:t>
            </a:r>
            <a:r>
              <a:rPr lang="en-US" dirty="0" smtClean="0"/>
              <a:t>gpt3 completions </a:t>
            </a:r>
            <a:r>
              <a:rPr lang="en-US" dirty="0"/>
              <a:t>even though gpt3 had </a:t>
            </a:r>
            <a:r>
              <a:rPr lang="en-US" dirty="0" smtClean="0"/>
              <a:t>about 100 </a:t>
            </a:r>
            <a:r>
              <a:rPr lang="en-US" dirty="0"/>
              <a:t>times as many internal </a:t>
            </a:r>
            <a:r>
              <a:rPr lang="en-US" dirty="0" smtClean="0"/>
              <a:t>parameters.</a:t>
            </a:r>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2"/>
          <a:stretch>
            <a:fillRect/>
          </a:stretch>
        </p:blipFill>
        <p:spPr>
          <a:xfrm>
            <a:off x="1345311" y="1965198"/>
            <a:ext cx="7915275" cy="495300"/>
          </a:xfrm>
          <a:prstGeom prst="rect">
            <a:avLst/>
          </a:prstGeom>
        </p:spPr>
      </p:pic>
    </p:spTree>
    <p:extLst>
      <p:ext uri="{BB962C8B-B14F-4D97-AF65-F5344CB8AC3E}">
        <p14:creationId xmlns:p14="http://schemas.microsoft.com/office/powerpoint/2010/main" val="379332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Why Fine-Tune?</a:t>
            </a:r>
            <a:endParaRPr lang="en-US" dirty="0">
              <a:solidFill>
                <a:srgbClr val="7030A0"/>
              </a:solidFill>
            </a:endParaRPr>
          </a:p>
        </p:txBody>
      </p:sp>
      <p:pic>
        <p:nvPicPr>
          <p:cNvPr id="3" name="Picture 2"/>
          <p:cNvPicPr>
            <a:picLocks noChangeAspect="1"/>
          </p:cNvPicPr>
          <p:nvPr/>
        </p:nvPicPr>
        <p:blipFill>
          <a:blip r:embed="rId2"/>
          <a:stretch>
            <a:fillRect/>
          </a:stretch>
        </p:blipFill>
        <p:spPr>
          <a:xfrm>
            <a:off x="1345311" y="1965198"/>
            <a:ext cx="7915275" cy="495300"/>
          </a:xfrm>
          <a:prstGeom prst="rect">
            <a:avLst/>
          </a:prstGeom>
        </p:spPr>
      </p:pic>
      <p:pic>
        <p:nvPicPr>
          <p:cNvPr id="4" name="Picture 3"/>
          <p:cNvPicPr>
            <a:picLocks noChangeAspect="1"/>
          </p:cNvPicPr>
          <p:nvPr/>
        </p:nvPicPr>
        <p:blipFill>
          <a:blip r:embed="rId3"/>
          <a:stretch>
            <a:fillRect/>
          </a:stretch>
        </p:blipFill>
        <p:spPr>
          <a:xfrm>
            <a:off x="3210877" y="2702137"/>
            <a:ext cx="5823395" cy="3214579"/>
          </a:xfrm>
          <a:prstGeom prst="rect">
            <a:avLst/>
          </a:prstGeom>
        </p:spPr>
      </p:pic>
    </p:spTree>
    <p:extLst>
      <p:ext uri="{BB962C8B-B14F-4D97-AF65-F5344CB8AC3E}">
        <p14:creationId xmlns:p14="http://schemas.microsoft.com/office/powerpoint/2010/main" val="314259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1752</TotalTime>
  <Words>1811</Words>
  <Application>Microsoft Office PowerPoint</Application>
  <PresentationFormat>Widescreen</PresentationFormat>
  <Paragraphs>101</Paragraphs>
  <Slides>30</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Arial</vt:lpstr>
      <vt:lpstr>Blackadder ITC</vt:lpstr>
      <vt:lpstr>Calibri</vt:lpstr>
      <vt:lpstr>Calibri Light</vt:lpstr>
      <vt:lpstr>Retrospect</vt:lpstr>
      <vt:lpstr>Bitmap Image</vt:lpstr>
      <vt:lpstr>Fine-Tune LLM</vt:lpstr>
      <vt:lpstr>What is Fine-Tuning?</vt:lpstr>
      <vt:lpstr>What is Fine-Tuning?</vt:lpstr>
      <vt:lpstr>What is Fine-Tuning?</vt:lpstr>
      <vt:lpstr>What is Fine-Tuning?</vt:lpstr>
      <vt:lpstr>What is Fine-Tuning?</vt:lpstr>
      <vt:lpstr>What is Fine-Tuning?</vt:lpstr>
      <vt:lpstr>Why Fine-Tune?</vt:lpstr>
      <vt:lpstr>Why Fine-Tune?</vt:lpstr>
      <vt:lpstr>Why Fine-Tune?</vt:lpstr>
      <vt:lpstr>3-ways to Fine Tune Model</vt:lpstr>
      <vt:lpstr>3-ways to Fine Tune Model</vt:lpstr>
      <vt:lpstr>3-ways to Fine Tune Model</vt:lpstr>
      <vt:lpstr>3-ways to Fine Tune Model</vt:lpstr>
      <vt:lpstr>3-ways to Fine Tune Model</vt:lpstr>
      <vt:lpstr>3-ways to Fine Tune Model</vt:lpstr>
      <vt:lpstr>Steps involved to generate instruct GPT models</vt:lpstr>
      <vt:lpstr>Steps involved to generate instruct GPT models</vt:lpstr>
      <vt:lpstr>Supervised Fine-tuning (in 5-steps)</vt:lpstr>
      <vt:lpstr>Supervised Fine-tuning (in 5-steps)</vt:lpstr>
      <vt:lpstr>Supervised Fine-tuning (in 5-steps)</vt:lpstr>
      <vt:lpstr>3 Options for Parameter Training</vt:lpstr>
      <vt:lpstr>3 Options for Parameter Training</vt:lpstr>
      <vt:lpstr>3 Options for Parameter Training</vt:lpstr>
      <vt:lpstr>Low-Rank Adaptation (LoRA)</vt:lpstr>
      <vt:lpstr>Low-Rank Adaptation (LoRA)</vt:lpstr>
      <vt:lpstr>Low-Rank Adaptation (LoRA)</vt:lpstr>
      <vt:lpstr>Low-Rank Adaptation (LoRA)</vt:lpstr>
      <vt:lpstr>Low-Rank Adaptation (LoRA)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304</cp:revision>
  <dcterms:created xsi:type="dcterms:W3CDTF">2023-12-19T16:17:25Z</dcterms:created>
  <dcterms:modified xsi:type="dcterms:W3CDTF">2024-09-01T16:15:33Z</dcterms:modified>
</cp:coreProperties>
</file>