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70" r:id="rId3"/>
    <p:sldId id="258" r:id="rId4"/>
    <p:sldId id="269" r:id="rId5"/>
    <p:sldId id="260" r:id="rId6"/>
    <p:sldId id="261" r:id="rId7"/>
    <p:sldId id="262" r:id="rId8"/>
    <p:sldId id="263" r:id="rId9"/>
    <p:sldId id="264" r:id="rId10"/>
    <p:sldId id="265" r:id="rId11"/>
    <p:sldId id="266" r:id="rId12"/>
    <p:sldId id="267" r:id="rId13"/>
    <p:sldId id="268" r:id="rId14"/>
  </p:sldIdLst>
  <p:sldSz cx="12192000" cy="6858000"/>
  <p:notesSz cx="9388475" cy="7102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F19A819B-5D6A-4ED5-BC10-181C800D25C1}">
          <p14:sldIdLst>
            <p14:sldId id="256"/>
            <p14:sldId id="270"/>
            <p14:sldId id="258"/>
            <p14:sldId id="269"/>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1525" userDrawn="1">
          <p15:clr>
            <a:srgbClr val="A4A3A4"/>
          </p15:clr>
        </p15:guide>
        <p15:guide id="2" pos="3840"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DBIW80Q9ljfH869DjyS8tuqNe4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608BCF-ADA1-3783-3C50-0280DAE5B192}" name="Priyanka Singh" initials="PS" userId="6fad2a630f2aa82d" providerId="Windows Live"/>
  <p188:author id="{DD0DE2FC-D34B-2911-9B41-92EFE2055A9D}" name="Urvi Bhatia" initials="UB" userId="099df1644028108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4E57"/>
    <a:srgbClr val="B8232B"/>
    <a:srgbClr val="333333"/>
    <a:srgbClr val="C7C7C7"/>
    <a:srgbClr val="E6E7E8"/>
    <a:srgbClr val="E6E6E6"/>
    <a:srgbClr val="E4E4E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31E732-2EB8-4404-A816-F32BD267485C}">
  <a:tblStyle styleId="{CF31E732-2EB8-4404-A816-F32BD267485C}"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Calibri"/>
          <a:ea typeface="Calibri"/>
          <a:cs typeface="Calibri"/>
        </a:font>
        <a:schemeClr val="lt1"/>
      </a:tcTxStyle>
      <a:tcStyle>
        <a:tcBdr/>
        <a:fill>
          <a:solidFill>
            <a:schemeClr val="accent5"/>
          </a:solidFill>
        </a:fill>
      </a:tcStyle>
    </a:lastCol>
    <a:firstCol>
      <a:tcTxStyle b="on" i="off">
        <a:font>
          <a:latin typeface="Calibri"/>
          <a:ea typeface="Calibri"/>
          <a:cs typeface="Calibri"/>
        </a:font>
        <a:schemeClr val="lt1"/>
      </a:tcTxStyle>
      <a:tcStyle>
        <a:tcBdr/>
        <a:fill>
          <a:solidFill>
            <a:schemeClr val="accent5"/>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Calibri"/>
          <a:ea typeface="Calibri"/>
          <a:cs typeface="Calibri"/>
        </a:font>
        <a:schemeClr val="dk1"/>
      </a:tcTxStyle>
      <a:tcStyle>
        <a:tcBdr/>
      </a:tcStyle>
    </a:seCell>
    <a:swCell>
      <a:tcTxStyle b="on" i="off">
        <a:font>
          <a:latin typeface="Calibri"/>
          <a:ea typeface="Calibri"/>
          <a:cs typeface="Calibri"/>
        </a:font>
        <a:schemeClr val="dk1"/>
      </a:tcTxStyle>
      <a:tcStyle>
        <a:tcBdr/>
      </a:tcStyle>
    </a:swCell>
    <a:firstRow>
      <a:tcTxStyle b="on" i="off">
        <a:font>
          <a:latin typeface="Calibri"/>
          <a:ea typeface="Calibri"/>
          <a:cs typeface="Calibri"/>
        </a:font>
        <a:schemeClr val="lt1"/>
      </a:tcTxStyle>
      <a:tcStyle>
        <a:tcBdr>
          <a:bottom>
            <a:ln w="25400" cap="flat" cmpd="sng">
              <a:solidFill>
                <a:schemeClr val="dk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77124" autoAdjust="0"/>
  </p:normalViewPr>
  <p:slideViewPr>
    <p:cSldViewPr snapToGrid="0">
      <p:cViewPr varScale="1">
        <p:scale>
          <a:sx n="82" d="100"/>
          <a:sy n="82" d="100"/>
        </p:scale>
        <p:origin x="710" y="72"/>
      </p:cViewPr>
      <p:guideLst>
        <p:guide orient="horz" pos="1525"/>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customschemas.google.com/relationships/presentationmetadata" Target="metadata"/><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23925" y="106363"/>
            <a:ext cx="2662238" cy="14986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504241" y="1701307"/>
            <a:ext cx="8399203" cy="5177889"/>
          </a:xfrm>
          <a:prstGeom prst="rect">
            <a:avLst/>
          </a:prstGeom>
          <a:noFill/>
          <a:ln>
            <a:noFill/>
          </a:ln>
        </p:spPr>
        <p:txBody>
          <a:bodyPr spcFirstLastPara="1" wrap="square" lIns="94200" tIns="47100" rIns="94200" bIns="471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248124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notes"/>
          <p:cNvSpPr>
            <a:spLocks noGrp="1" noRot="1" noChangeAspect="1"/>
          </p:cNvSpPr>
          <p:nvPr>
            <p:ph type="sldImg" idx="2"/>
          </p:nvPr>
        </p:nvSpPr>
        <p:spPr>
          <a:xfrm>
            <a:off x="922338" y="106363"/>
            <a:ext cx="2663825" cy="1498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3" name="Google Shape;373;p1:notes"/>
          <p:cNvSpPr txBox="1">
            <a:spLocks noGrp="1"/>
          </p:cNvSpPr>
          <p:nvPr>
            <p:ph type="body" idx="1"/>
          </p:nvPr>
        </p:nvSpPr>
        <p:spPr>
          <a:xfrm>
            <a:off x="504241" y="1701307"/>
            <a:ext cx="8399203" cy="5177889"/>
          </a:xfrm>
          <a:prstGeom prst="rect">
            <a:avLst/>
          </a:prstGeom>
          <a:noFill/>
          <a:ln>
            <a:noFill/>
          </a:ln>
        </p:spPr>
        <p:txBody>
          <a:bodyPr spcFirstLastPara="1" wrap="square" lIns="94200" tIns="47100" rIns="94200" bIns="47100" anchor="t" anchorCtr="0">
            <a:no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This presentation provides an overview of a structured, model-driven approach to ensuring data integrity and extracting actionable insights. Our model is divided into six quadrants.</a:t>
            </a:r>
            <a:endParaRPr lang="en-IN" sz="1200"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None/>
            </a:pPr>
            <a:endParaRPr dirty="0">
              <a:latin typeface="Arial"/>
              <a:ea typeface="Arial"/>
              <a:cs typeface="Arial"/>
              <a:sym typeface="Arial"/>
            </a:endParaRPr>
          </a:p>
        </p:txBody>
      </p:sp>
    </p:spTree>
    <p:extLst>
      <p:ext uri="{BB962C8B-B14F-4D97-AF65-F5344CB8AC3E}">
        <p14:creationId xmlns:p14="http://schemas.microsoft.com/office/powerpoint/2010/main" val="384844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0"/>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4" name="Google Shape;14;p2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5" name="Google Shape;15;p2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6" name="Google Shape;16;p2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7" name="Google Shape;17;p2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0"/>
          <p:cNvSpPr txBox="1">
            <a:spLocks noGrp="1"/>
          </p:cNvSpPr>
          <p:nvPr>
            <p:ph type="title"/>
          </p:nvPr>
        </p:nvSpPr>
        <p:spPr>
          <a:xfrm rot="5400000">
            <a:off x="7285039" y="1828800"/>
            <a:ext cx="5851525" cy="2743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5" name="Google Shape;75;p30"/>
          <p:cNvSpPr txBox="1">
            <a:spLocks noGrp="1"/>
          </p:cNvSpPr>
          <p:nvPr>
            <p:ph type="body" idx="1"/>
          </p:nvPr>
        </p:nvSpPr>
        <p:spPr>
          <a:xfrm rot="5400000">
            <a:off x="1697040" y="-812799"/>
            <a:ext cx="5851525"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6" name="Google Shape;76;p3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3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3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9D9BE24-C106-442F-AC57-B56C9E508748}"/>
              </a:ext>
            </a:extLst>
          </p:cNvPr>
          <p:cNvSpPr>
            <a:spLocks noGrp="1"/>
          </p:cNvSpPr>
          <p:nvPr>
            <p:ph type="dt" idx="10"/>
          </p:nvPr>
        </p:nvSpPr>
        <p:spPr>
          <a:xfrm>
            <a:off x="609600" y="6520873"/>
            <a:ext cx="2844800" cy="200605"/>
          </a:xfrm>
        </p:spPr>
        <p:txBody>
          <a:bodyPr/>
          <a:lstStyle/>
          <a:p>
            <a:endParaRPr lang="en-CA" dirty="0"/>
          </a:p>
        </p:txBody>
      </p:sp>
      <p:sp>
        <p:nvSpPr>
          <p:cNvPr id="4" name="Footer Placeholder 3">
            <a:extLst>
              <a:ext uri="{FF2B5EF4-FFF2-40B4-BE49-F238E27FC236}">
                <a16:creationId xmlns:a16="http://schemas.microsoft.com/office/drawing/2014/main" id="{69E13BEA-FE46-48EF-8DA0-B048E09B9524}"/>
              </a:ext>
            </a:extLst>
          </p:cNvPr>
          <p:cNvSpPr>
            <a:spLocks noGrp="1"/>
          </p:cNvSpPr>
          <p:nvPr>
            <p:ph type="ftr" idx="11"/>
          </p:nvPr>
        </p:nvSpPr>
        <p:spPr>
          <a:xfrm>
            <a:off x="4165600" y="6520873"/>
            <a:ext cx="3860800" cy="200605"/>
          </a:xfrm>
        </p:spPr>
        <p:txBody>
          <a:bodyPr/>
          <a:lstStyle/>
          <a:p>
            <a:endParaRPr lang="en-CA" dirty="0"/>
          </a:p>
        </p:txBody>
      </p:sp>
      <p:sp>
        <p:nvSpPr>
          <p:cNvPr id="5" name="Slide Number Placeholder 4">
            <a:extLst>
              <a:ext uri="{FF2B5EF4-FFF2-40B4-BE49-F238E27FC236}">
                <a16:creationId xmlns:a16="http://schemas.microsoft.com/office/drawing/2014/main" id="{B7E78E83-CA94-40AE-91CC-46DFD0ADAC00}"/>
              </a:ext>
            </a:extLst>
          </p:cNvPr>
          <p:cNvSpPr>
            <a:spLocks noGrp="1"/>
          </p:cNvSpPr>
          <p:nvPr>
            <p:ph type="sldNum" idx="12"/>
          </p:nvPr>
        </p:nvSpPr>
        <p:spPr>
          <a:xfrm>
            <a:off x="8737600" y="6520873"/>
            <a:ext cx="2844800" cy="200605"/>
          </a:xfrm>
        </p:spPr>
        <p:txBody>
          <a:bodyPr/>
          <a:lstStyle/>
          <a:p>
            <a:fld id="{00000000-1234-1234-1234-123412341234}" type="slidenum">
              <a:rPr lang="en-US" smtClean="0"/>
              <a:pPr/>
              <a:t>‹#›</a:t>
            </a:fld>
            <a:endParaRPr lang="en-US" dirty="0"/>
          </a:p>
        </p:txBody>
      </p:sp>
      <p:sp>
        <p:nvSpPr>
          <p:cNvPr id="6" name="Google Shape;29;p23">
            <a:extLst>
              <a:ext uri="{FF2B5EF4-FFF2-40B4-BE49-F238E27FC236}">
                <a16:creationId xmlns:a16="http://schemas.microsoft.com/office/drawing/2014/main" id="{86706E63-8BE5-4381-9C9B-F5AA00694715}"/>
              </a:ext>
            </a:extLst>
          </p:cNvPr>
          <p:cNvSpPr txBox="1">
            <a:spLocks noGrp="1"/>
          </p:cNvSpPr>
          <p:nvPr>
            <p:ph type="title"/>
          </p:nvPr>
        </p:nvSpPr>
        <p:spPr>
          <a:xfrm>
            <a:off x="609600" y="11592"/>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 name="Google Shape;30;p23">
            <a:extLst>
              <a:ext uri="{FF2B5EF4-FFF2-40B4-BE49-F238E27FC236}">
                <a16:creationId xmlns:a16="http://schemas.microsoft.com/office/drawing/2014/main" id="{7CC97BDE-D56F-4BD0-9EAF-2196EC8D1918}"/>
              </a:ext>
            </a:extLst>
          </p:cNvPr>
          <p:cNvSpPr txBox="1">
            <a:spLocks noGrp="1"/>
          </p:cNvSpPr>
          <p:nvPr>
            <p:ph type="body" idx="1"/>
          </p:nvPr>
        </p:nvSpPr>
        <p:spPr>
          <a:xfrm>
            <a:off x="609600" y="1302708"/>
            <a:ext cx="10972800" cy="48234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extLst>
      <p:ext uri="{BB962C8B-B14F-4D97-AF65-F5344CB8AC3E}">
        <p14:creationId xmlns:p14="http://schemas.microsoft.com/office/powerpoint/2010/main" val="1313847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reserve="1">
  <p:cSld name="1_Two Content">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609600" y="11592"/>
            <a:ext cx="109728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609600" y="1302708"/>
            <a:ext cx="5384800" cy="48234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3"/>
          <p:cNvSpPr txBox="1">
            <a:spLocks noGrp="1"/>
          </p:cNvSpPr>
          <p:nvPr>
            <p:ph type="body" idx="2"/>
          </p:nvPr>
        </p:nvSpPr>
        <p:spPr>
          <a:xfrm>
            <a:off x="6197600" y="1302708"/>
            <a:ext cx="5384800" cy="482345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3" name="Google Shape;33;p2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p2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4124975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7" name="Google Shape;37;p2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8" name="Google Shape;38;p24"/>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9" name="Google Shape;39;p24"/>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0" name="Google Shape;40;p24"/>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1" name="Google Shape;41;p2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2" name="Google Shape;42;p2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2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25"/>
          <p:cNvSpPr txBox="1">
            <a:spLocks noGrp="1"/>
          </p:cNvSpPr>
          <p:nvPr>
            <p:ph type="title"/>
          </p:nvPr>
        </p:nvSpPr>
        <p:spPr>
          <a:xfrm>
            <a:off x="609600" y="274641"/>
            <a:ext cx="10972800" cy="61205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32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2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2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1" name="Google Shape;51;p2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2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27"/>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6" name="Google Shape;56;p27"/>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7" name="Google Shape;57;p2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2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2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2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2" name="Google Shape;62;p28"/>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3" name="Google Shape;63;p28"/>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5" name="Google Shape;65;p2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2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9" name="Google Shape;69;p29"/>
          <p:cNvSpPr txBox="1">
            <a:spLocks noGrp="1"/>
          </p:cNvSpPr>
          <p:nvPr>
            <p:ph type="body" idx="1"/>
          </p:nvPr>
        </p:nvSpPr>
        <p:spPr>
          <a:xfrm rot="5400000">
            <a:off x="3833022" y="-1623219"/>
            <a:ext cx="45259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0" name="Google Shape;70;p2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2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2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609600" y="1600203"/>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fld id="{00000000-1234-1234-1234-123412341234}" type="slidenum">
              <a:rPr lang="en-US" smtClean="0"/>
              <a:pPr/>
              <a:t>‹#›</a:t>
            </a:fld>
            <a:endParaRPr lang="en-US" dirty="0"/>
          </a:p>
        </p:txBody>
      </p:sp>
      <p:pic>
        <p:nvPicPr>
          <p:cNvPr id="11" name="Google Shape;11;p19" descr="Bizinsights PPT template secondary page.png"/>
          <p:cNvPicPr preferRelativeResize="0"/>
          <p:nvPr/>
        </p:nvPicPr>
        <p:blipFill rotWithShape="1">
          <a:blip r:embed="rId12">
            <a:alphaModFix/>
          </a:blip>
          <a:srcRect/>
          <a:stretch/>
        </p:blipFill>
        <p:spPr>
          <a:xfrm>
            <a:off x="169335" y="0"/>
            <a:ext cx="11834284" cy="6858000"/>
          </a:xfrm>
          <a:prstGeom prst="rect">
            <a:avLst/>
          </a:prstGeom>
          <a:noFill/>
          <a:ln>
            <a:noFill/>
          </a:ln>
        </p:spPr>
      </p:pic>
      <p:grpSp>
        <p:nvGrpSpPr>
          <p:cNvPr id="12" name="Group 11">
            <a:extLst>
              <a:ext uri="{FF2B5EF4-FFF2-40B4-BE49-F238E27FC236}">
                <a16:creationId xmlns:a16="http://schemas.microsoft.com/office/drawing/2014/main" id="{26535B7C-E20B-488E-B9CD-9D0E63DD7DE9}"/>
              </a:ext>
            </a:extLst>
          </p:cNvPr>
          <p:cNvGrpSpPr/>
          <p:nvPr userDrawn="1"/>
        </p:nvGrpSpPr>
        <p:grpSpPr>
          <a:xfrm>
            <a:off x="9829807" y="6212953"/>
            <a:ext cx="1862667" cy="256016"/>
            <a:chOff x="9702802" y="6450024"/>
            <a:chExt cx="1862667" cy="256016"/>
          </a:xfrm>
        </p:grpSpPr>
        <p:sp>
          <p:nvSpPr>
            <p:cNvPr id="13" name="Rectangle 12">
              <a:extLst>
                <a:ext uri="{FF2B5EF4-FFF2-40B4-BE49-F238E27FC236}">
                  <a16:creationId xmlns:a16="http://schemas.microsoft.com/office/drawing/2014/main" id="{4AD2B064-B1A8-48B9-82D4-2BEF4101BF8C}"/>
                </a:ext>
              </a:extLst>
            </p:cNvPr>
            <p:cNvSpPr/>
            <p:nvPr/>
          </p:nvSpPr>
          <p:spPr>
            <a:xfrm>
              <a:off x="9702802" y="6458491"/>
              <a:ext cx="1862667" cy="247549"/>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14" name="Picture 13" descr="A picture containing text, tableware, clipart&#10;&#10;Description automatically generated">
              <a:extLst>
                <a:ext uri="{FF2B5EF4-FFF2-40B4-BE49-F238E27FC236}">
                  <a16:creationId xmlns:a16="http://schemas.microsoft.com/office/drawing/2014/main" id="{7C71DDDE-31DB-44EA-A46B-435B2B260265}"/>
                </a:ext>
              </a:extLst>
            </p:cNvPr>
            <p:cNvPicPr>
              <a:picLocks noChangeAspect="1"/>
            </p:cNvPicPr>
            <p:nvPr/>
          </p:nvPicPr>
          <p:blipFill>
            <a:blip r:embed="rId13"/>
            <a:stretch>
              <a:fillRect/>
            </a:stretch>
          </p:blipFill>
          <p:spPr>
            <a:xfrm>
              <a:off x="9972133" y="6450024"/>
              <a:ext cx="1203869" cy="247549"/>
            </a:xfrm>
            <a:prstGeom prst="rect">
              <a:avLst/>
            </a:prstGeom>
          </p:spPr>
        </p:pic>
      </p:grpSp>
    </p:spTree>
  </p:cSld>
  <p:clrMap bg1="lt1" tx1="dk1" bg2="dk2" tx2="lt2" accent1="accent1" accent2="accent2" accent3="accent3" accent4="accent4" accent5="accent5" accent6="accent6" hlink="hlink" folHlink="folHlink"/>
  <p:sldLayoutIdLst>
    <p:sldLayoutId id="2147483649" r:id="rId1"/>
    <p:sldLayoutId id="2147483661" r:id="rId2"/>
    <p:sldLayoutId id="2147483660"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grpSp>
        <p:nvGrpSpPr>
          <p:cNvPr id="5" name="Group 4">
            <a:extLst>
              <a:ext uri="{FF2B5EF4-FFF2-40B4-BE49-F238E27FC236}">
                <a16:creationId xmlns:a16="http://schemas.microsoft.com/office/drawing/2014/main" id="{7F946ADD-8E43-4A18-810D-65EC92E5664B}"/>
              </a:ext>
            </a:extLst>
          </p:cNvPr>
          <p:cNvGrpSpPr/>
          <p:nvPr/>
        </p:nvGrpSpPr>
        <p:grpSpPr>
          <a:xfrm>
            <a:off x="186097" y="222693"/>
            <a:ext cx="11819805" cy="6431276"/>
            <a:chOff x="186267" y="135467"/>
            <a:chExt cx="11751733" cy="5858933"/>
          </a:xfrm>
        </p:grpSpPr>
        <p:pic>
          <p:nvPicPr>
            <p:cNvPr id="375" name="Google Shape;375;p1"/>
            <p:cNvPicPr preferRelativeResize="0"/>
            <p:nvPr/>
          </p:nvPicPr>
          <p:blipFill rotWithShape="1">
            <a:blip r:embed="rId3">
              <a:alphaModFix/>
            </a:blip>
            <a:srcRect/>
            <a:stretch/>
          </p:blipFill>
          <p:spPr>
            <a:xfrm>
              <a:off x="186267" y="135467"/>
              <a:ext cx="11751733" cy="5858933"/>
            </a:xfrm>
            <a:prstGeom prst="rect">
              <a:avLst/>
            </a:prstGeom>
            <a:noFill/>
            <a:ln>
              <a:noFill/>
            </a:ln>
          </p:spPr>
        </p:pic>
        <p:sp>
          <p:nvSpPr>
            <p:cNvPr id="4" name="Rectangle 3">
              <a:extLst>
                <a:ext uri="{FF2B5EF4-FFF2-40B4-BE49-F238E27FC236}">
                  <a16:creationId xmlns:a16="http://schemas.microsoft.com/office/drawing/2014/main" id="{DE9A94F7-DB8E-42B5-81C4-9308C4042B60}"/>
                </a:ext>
              </a:extLst>
            </p:cNvPr>
            <p:cNvSpPr/>
            <p:nvPr/>
          </p:nvSpPr>
          <p:spPr>
            <a:xfrm>
              <a:off x="7476067" y="1191346"/>
              <a:ext cx="3268133" cy="494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pic>
          <p:nvPicPr>
            <p:cNvPr id="3" name="Picture 2" descr="A picture containing text, clipart&#10;&#10;Description automatically generated">
              <a:extLst>
                <a:ext uri="{FF2B5EF4-FFF2-40B4-BE49-F238E27FC236}">
                  <a16:creationId xmlns:a16="http://schemas.microsoft.com/office/drawing/2014/main" id="{7DB2E53E-A0EC-452F-AD17-5A54779CC8B3}"/>
                </a:ext>
              </a:extLst>
            </p:cNvPr>
            <p:cNvPicPr>
              <a:picLocks noChangeAspect="1"/>
            </p:cNvPicPr>
            <p:nvPr/>
          </p:nvPicPr>
          <p:blipFill>
            <a:blip r:embed="rId4"/>
            <a:stretch>
              <a:fillRect/>
            </a:stretch>
          </p:blipFill>
          <p:spPr>
            <a:xfrm>
              <a:off x="7577665" y="1199813"/>
              <a:ext cx="2404535" cy="494439"/>
            </a:xfrm>
            <a:prstGeom prst="rect">
              <a:avLst/>
            </a:prstGeom>
          </p:spPr>
        </p:pic>
      </p:grpSp>
      <p:sp>
        <p:nvSpPr>
          <p:cNvPr id="376" name="Google Shape;376;p1"/>
          <p:cNvSpPr txBox="1">
            <a:spLocks noGrp="1"/>
          </p:cNvSpPr>
          <p:nvPr>
            <p:ph type="ctrTitle"/>
          </p:nvPr>
        </p:nvSpPr>
        <p:spPr>
          <a:xfrm>
            <a:off x="725487" y="2645370"/>
            <a:ext cx="10079870" cy="993569"/>
          </a:xfrm>
          <a:prstGeom prst="rect">
            <a:avLst/>
          </a:prstGeom>
          <a:noFill/>
          <a:ln>
            <a:noFill/>
          </a:ln>
        </p:spPr>
        <p:txBody>
          <a:bodyPr spcFirstLastPara="1" wrap="square" lIns="91425" tIns="45700" rIns="91425" bIns="45700" anchor="ctr" anchorCtr="0">
            <a:normAutofit fontScale="90000"/>
          </a:bodyPr>
          <a:lstStyle/>
          <a:p>
            <a:pPr algn="l">
              <a:spcBef>
                <a:spcPts val="500"/>
              </a:spcBef>
              <a:spcAft>
                <a:spcPts val="500"/>
              </a:spcAft>
            </a:pPr>
            <a:r>
              <a:rPr lang="en-US" sz="2880" b="1" dirty="0">
                <a:solidFill>
                  <a:srgbClr val="3F3F3F"/>
                </a:solidFill>
              </a:rPr>
              <a:t>Data Observability Model</a:t>
            </a:r>
            <a:br>
              <a:rPr lang="en-US" sz="2880" b="1" dirty="0">
                <a:solidFill>
                  <a:srgbClr val="3F3F3F"/>
                </a:solidFill>
              </a:rPr>
            </a:br>
            <a:r>
              <a:rPr lang="en-IN" sz="1700" dirty="0"/>
              <a:t>A Comprehensive Framework for Data Observability Model</a:t>
            </a:r>
            <a:br>
              <a:rPr lang="en-US" sz="2880" b="1" dirty="0">
                <a:solidFill>
                  <a:srgbClr val="3F3F3F"/>
                </a:solidFill>
              </a:rPr>
            </a:br>
            <a:r>
              <a:rPr lang="en-US" sz="2880" b="1" dirty="0">
                <a:solidFill>
                  <a:srgbClr val="3F3F3F"/>
                </a:solidFill>
              </a:rPr>
              <a:t> </a:t>
            </a:r>
            <a:br>
              <a:rPr lang="en-US" sz="2880" b="1" dirty="0">
                <a:solidFill>
                  <a:srgbClr val="3F3F3F"/>
                </a:solidFill>
              </a:rPr>
            </a:br>
            <a:endParaRPr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C9A588-3884-748D-807B-80B34F5F0B9D}"/>
              </a:ext>
            </a:extLst>
          </p:cNvPr>
          <p:cNvSpPr>
            <a:spLocks noGrp="1"/>
          </p:cNvSpPr>
          <p:nvPr>
            <p:ph type="sldNum" idx="12"/>
          </p:nvPr>
        </p:nvSpPr>
        <p:spPr>
          <a:xfrm>
            <a:off x="-2011265" y="6169741"/>
            <a:ext cx="2844800" cy="365125"/>
          </a:xfrm>
        </p:spPr>
        <p:txBody>
          <a:bodyPr/>
          <a:lstStyle/>
          <a:p>
            <a:fld id="{00000000-1234-1234-1234-123412341234}" type="slidenum">
              <a:rPr lang="en-US" smtClean="0"/>
              <a:pPr/>
              <a:t>10</a:t>
            </a:fld>
            <a:endParaRPr lang="en-US" dirty="0"/>
          </a:p>
        </p:txBody>
      </p:sp>
      <p:pic>
        <p:nvPicPr>
          <p:cNvPr id="4" name="Picture 3">
            <a:extLst>
              <a:ext uri="{FF2B5EF4-FFF2-40B4-BE49-F238E27FC236}">
                <a16:creationId xmlns:a16="http://schemas.microsoft.com/office/drawing/2014/main" id="{45D08D16-58B2-4ACB-E1E4-A9BE47A0A08D}"/>
              </a:ext>
            </a:extLst>
          </p:cNvPr>
          <p:cNvPicPr>
            <a:picLocks noChangeAspect="1"/>
          </p:cNvPicPr>
          <p:nvPr/>
        </p:nvPicPr>
        <p:blipFill>
          <a:blip r:embed="rId2"/>
          <a:stretch>
            <a:fillRect/>
          </a:stretch>
        </p:blipFill>
        <p:spPr>
          <a:xfrm>
            <a:off x="197692" y="1277241"/>
            <a:ext cx="11994307" cy="4851378"/>
          </a:xfrm>
          <a:prstGeom prst="rect">
            <a:avLst/>
          </a:prstGeom>
        </p:spPr>
      </p:pic>
      <p:sp>
        <p:nvSpPr>
          <p:cNvPr id="5" name="TextBox 4">
            <a:extLst>
              <a:ext uri="{FF2B5EF4-FFF2-40B4-BE49-F238E27FC236}">
                <a16:creationId xmlns:a16="http://schemas.microsoft.com/office/drawing/2014/main" id="{401FD61B-6BE2-864D-0975-2DDA3F036F31}"/>
              </a:ext>
            </a:extLst>
          </p:cNvPr>
          <p:cNvSpPr txBox="1"/>
          <p:nvPr/>
        </p:nvSpPr>
        <p:spPr>
          <a:xfrm>
            <a:off x="197693" y="729381"/>
            <a:ext cx="11041808" cy="646331"/>
          </a:xfrm>
          <a:prstGeom prst="rect">
            <a:avLst/>
          </a:prstGeom>
          <a:noFill/>
        </p:spPr>
        <p:txBody>
          <a:bodyPr wrap="square">
            <a:spAutoFit/>
          </a:bodyPr>
          <a:lstStyle/>
          <a:p>
            <a:r>
              <a:rPr lang="en-US" sz="1200" dirty="0"/>
              <a:t>This is the graphical representation of the restatement analysis, which compares the previous file and the current file to detect restatements over time. It shows the number of non-restatement records and restatement records using a stacked bar chart, and also performs restatement analysis to find the root cause of the restatements.</a:t>
            </a:r>
            <a:endParaRPr lang="en-IN" sz="1200" dirty="0"/>
          </a:p>
        </p:txBody>
      </p:sp>
      <p:sp>
        <p:nvSpPr>
          <p:cNvPr id="6" name="Rectangle 5">
            <a:extLst>
              <a:ext uri="{FF2B5EF4-FFF2-40B4-BE49-F238E27FC236}">
                <a16:creationId xmlns:a16="http://schemas.microsoft.com/office/drawing/2014/main" id="{F72F3041-BFD5-DD9F-8C5B-54657592D371}"/>
              </a:ext>
            </a:extLst>
          </p:cNvPr>
          <p:cNvSpPr/>
          <p:nvPr/>
        </p:nvSpPr>
        <p:spPr>
          <a:xfrm>
            <a:off x="197693" y="240008"/>
            <a:ext cx="4927952" cy="430887"/>
          </a:xfrm>
          <a:prstGeom prst="rect">
            <a:avLst/>
          </a:prstGeom>
          <a:noFill/>
        </p:spPr>
        <p:txBody>
          <a:bodyPr wrap="none" lIns="91440" tIns="45720" rIns="91440" bIns="45720">
            <a:spAutoFit/>
          </a:bodyPr>
          <a:lstStyle/>
          <a:p>
            <a:pPr algn="ctr"/>
            <a:r>
              <a:rPr lang="en-IN" sz="2200" b="1" dirty="0"/>
              <a:t>Restatement Analysis Visualization</a:t>
            </a:r>
            <a:endParaRPr lang="en-US" sz="2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23783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51E5FF-EA1D-507B-FB95-C71B09C14A14}"/>
              </a:ext>
            </a:extLst>
          </p:cNvPr>
          <p:cNvSpPr>
            <a:spLocks noGrp="1"/>
          </p:cNvSpPr>
          <p:nvPr>
            <p:ph type="sldNum" idx="12"/>
          </p:nvPr>
        </p:nvSpPr>
        <p:spPr>
          <a:xfrm>
            <a:off x="-2039258" y="6172641"/>
            <a:ext cx="2844800" cy="365125"/>
          </a:xfrm>
        </p:spPr>
        <p:txBody>
          <a:bodyPr/>
          <a:lstStyle/>
          <a:p>
            <a:fld id="{00000000-1234-1234-1234-123412341234}" type="slidenum">
              <a:rPr lang="en-US" smtClean="0"/>
              <a:pPr/>
              <a:t>11</a:t>
            </a:fld>
            <a:endParaRPr lang="en-US" dirty="0"/>
          </a:p>
        </p:txBody>
      </p:sp>
      <p:sp>
        <p:nvSpPr>
          <p:cNvPr id="12" name="Text 0"/>
          <p:cNvSpPr/>
          <p:nvPr/>
        </p:nvSpPr>
        <p:spPr>
          <a:xfrm>
            <a:off x="226615" y="-92928"/>
            <a:ext cx="9009677" cy="744260"/>
          </a:xfrm>
          <a:prstGeom prst="rect">
            <a:avLst/>
          </a:prstGeom>
          <a:noFill/>
          <a:ln/>
        </p:spPr>
        <p:txBody>
          <a:bodyPr wrap="none" lIns="0" tIns="0" rIns="0" bIns="0" rtlCol="0" anchor="t"/>
          <a:lstStyle/>
          <a:p>
            <a:pPr marL="0" indent="0">
              <a:lnSpc>
                <a:spcPts val="5850"/>
              </a:lnSpc>
              <a:buNone/>
            </a:pPr>
            <a:r>
              <a:rPr lang="en-US" sz="2200" b="1" dirty="0">
                <a:solidFill>
                  <a:srgbClr val="020202"/>
                </a:solidFill>
                <a:latin typeface="PT Serif" pitchFamily="34" charset="0"/>
                <a:ea typeface="PT Serif" pitchFamily="34" charset="-122"/>
                <a:cs typeface="PT Serif" pitchFamily="34" charset="-120"/>
              </a:rPr>
              <a:t>Quadrant 5 – </a:t>
            </a:r>
            <a:r>
              <a:rPr lang="en-US" sz="2200" b="1" dirty="0">
                <a:solidFill>
                  <a:srgbClr val="020202"/>
                </a:solidFill>
                <a:latin typeface="+mn-lt"/>
                <a:ea typeface="PT Serif" pitchFamily="34" charset="-122"/>
                <a:cs typeface="PT Serif" pitchFamily="34" charset="-120"/>
              </a:rPr>
              <a:t>Unknown</a:t>
            </a:r>
            <a:r>
              <a:rPr lang="en-US" sz="2200" b="1" dirty="0">
                <a:solidFill>
                  <a:srgbClr val="020202"/>
                </a:solidFill>
                <a:latin typeface="PT Serif" pitchFamily="34" charset="0"/>
                <a:ea typeface="PT Serif" pitchFamily="34" charset="-122"/>
                <a:cs typeface="PT Serif" pitchFamily="34" charset="-120"/>
              </a:rPr>
              <a:t> Unknowns</a:t>
            </a:r>
            <a:endParaRPr lang="en-US" sz="2200" b="1" dirty="0"/>
          </a:p>
        </p:txBody>
      </p:sp>
      <p:sp>
        <p:nvSpPr>
          <p:cNvPr id="16" name="Text 6">
            <a:extLst>
              <a:ext uri="{FF2B5EF4-FFF2-40B4-BE49-F238E27FC236}">
                <a16:creationId xmlns:a16="http://schemas.microsoft.com/office/drawing/2014/main" id="{896E00B6-FBAF-EC46-14AE-A4408F6DCE66}"/>
              </a:ext>
            </a:extLst>
          </p:cNvPr>
          <p:cNvSpPr/>
          <p:nvPr/>
        </p:nvSpPr>
        <p:spPr>
          <a:xfrm>
            <a:off x="155923" y="1932597"/>
            <a:ext cx="3779520" cy="702469"/>
          </a:xfrm>
          <a:prstGeom prst="rect">
            <a:avLst/>
          </a:prstGeom>
          <a:noFill/>
          <a:ln/>
        </p:spPr>
        <p:txBody>
          <a:bodyPr wrap="square" lIns="0" tIns="0" rIns="0" bIns="0" rtlCol="0" anchor="t"/>
          <a:lstStyle/>
          <a:p>
            <a:pPr algn="ctr">
              <a:lnSpc>
                <a:spcPts val="2750"/>
              </a:lnSpc>
            </a:pPr>
            <a:r>
              <a:rPr lang="en-US" sz="1200" dirty="0">
                <a:solidFill>
                  <a:schemeClr val="tx1"/>
                </a:solidFill>
                <a:latin typeface="+mn-lt"/>
                <a:ea typeface="DM Sans" pitchFamily="34" charset="-122"/>
                <a:cs typeface="DM Sans" pitchFamily="34" charset="-120"/>
              </a:rPr>
              <a:t>Uncover unexpected patterns in the data.</a:t>
            </a:r>
            <a:endParaRPr lang="en-US" sz="1200" dirty="0">
              <a:solidFill>
                <a:schemeClr val="tx1"/>
              </a:solidFill>
              <a:latin typeface="+mn-lt"/>
            </a:endParaRPr>
          </a:p>
          <a:p>
            <a:pPr marL="0" indent="0" algn="ctr">
              <a:lnSpc>
                <a:spcPts val="2750"/>
              </a:lnSpc>
              <a:buNone/>
            </a:pPr>
            <a:r>
              <a:rPr lang="en-US" sz="1200" dirty="0">
                <a:solidFill>
                  <a:schemeClr val="tx1"/>
                </a:solidFill>
                <a:latin typeface="+mn-lt"/>
                <a:ea typeface="DM Sans" pitchFamily="34" charset="-122"/>
                <a:cs typeface="DM Sans" pitchFamily="34" charset="-120"/>
              </a:rPr>
              <a:t>.</a:t>
            </a:r>
            <a:endParaRPr lang="en-US" sz="1200" dirty="0">
              <a:solidFill>
                <a:schemeClr val="tx1"/>
              </a:solidFill>
              <a:latin typeface="+mn-lt"/>
            </a:endParaRPr>
          </a:p>
        </p:txBody>
      </p:sp>
      <p:sp>
        <p:nvSpPr>
          <p:cNvPr id="20" name="Text 11">
            <a:extLst>
              <a:ext uri="{FF2B5EF4-FFF2-40B4-BE49-F238E27FC236}">
                <a16:creationId xmlns:a16="http://schemas.microsoft.com/office/drawing/2014/main" id="{48228FC1-178A-1D5C-BC76-AEFC121F271F}"/>
              </a:ext>
            </a:extLst>
          </p:cNvPr>
          <p:cNvSpPr/>
          <p:nvPr/>
        </p:nvSpPr>
        <p:spPr>
          <a:xfrm>
            <a:off x="4336009" y="4172930"/>
            <a:ext cx="3779520" cy="702469"/>
          </a:xfrm>
          <a:prstGeom prst="rect">
            <a:avLst/>
          </a:prstGeom>
          <a:noFill/>
          <a:ln/>
        </p:spPr>
        <p:txBody>
          <a:bodyPr wrap="square" lIns="0" tIns="0" rIns="0" bIns="0" rtlCol="0" anchor="t"/>
          <a:lstStyle/>
          <a:p>
            <a:pPr marL="0" indent="0" algn="ctr">
              <a:lnSpc>
                <a:spcPts val="2750"/>
              </a:lnSpc>
              <a:buNone/>
            </a:pPr>
            <a:endParaRPr lang="en-US" sz="1500" dirty="0"/>
          </a:p>
        </p:txBody>
      </p:sp>
      <p:sp>
        <p:nvSpPr>
          <p:cNvPr id="24" name="Text 16">
            <a:extLst>
              <a:ext uri="{FF2B5EF4-FFF2-40B4-BE49-F238E27FC236}">
                <a16:creationId xmlns:a16="http://schemas.microsoft.com/office/drawing/2014/main" id="{6451BDB2-8B2C-8612-DCD8-02BEFD0B3894}"/>
              </a:ext>
            </a:extLst>
          </p:cNvPr>
          <p:cNvSpPr/>
          <p:nvPr/>
        </p:nvSpPr>
        <p:spPr>
          <a:xfrm>
            <a:off x="8412480" y="4192617"/>
            <a:ext cx="3779520" cy="702469"/>
          </a:xfrm>
          <a:prstGeom prst="rect">
            <a:avLst/>
          </a:prstGeom>
          <a:noFill/>
          <a:ln/>
        </p:spPr>
        <p:txBody>
          <a:bodyPr wrap="square" lIns="0" tIns="0" rIns="0" bIns="0" rtlCol="0" anchor="t"/>
          <a:lstStyle/>
          <a:p>
            <a:pPr marL="0" indent="0" algn="ctr">
              <a:lnSpc>
                <a:spcPts val="2750"/>
              </a:lnSpc>
              <a:buNone/>
            </a:pPr>
            <a:endParaRPr lang="en-US" sz="1700" dirty="0"/>
          </a:p>
        </p:txBody>
      </p:sp>
      <p:pic>
        <p:nvPicPr>
          <p:cNvPr id="26" name="Picture 25">
            <a:extLst>
              <a:ext uri="{FF2B5EF4-FFF2-40B4-BE49-F238E27FC236}">
                <a16:creationId xmlns:a16="http://schemas.microsoft.com/office/drawing/2014/main" id="{56DE4834-62C9-505D-8627-A7438DBCE6B7}"/>
              </a:ext>
            </a:extLst>
          </p:cNvPr>
          <p:cNvPicPr>
            <a:picLocks noChangeAspect="1"/>
          </p:cNvPicPr>
          <p:nvPr/>
        </p:nvPicPr>
        <p:blipFill>
          <a:blip r:embed="rId2"/>
          <a:stretch>
            <a:fillRect/>
          </a:stretch>
        </p:blipFill>
        <p:spPr>
          <a:xfrm>
            <a:off x="226615" y="2684912"/>
            <a:ext cx="11965385" cy="3285360"/>
          </a:xfrm>
          <a:prstGeom prst="rect">
            <a:avLst/>
          </a:prstGeom>
        </p:spPr>
      </p:pic>
      <p:sp>
        <p:nvSpPr>
          <p:cNvPr id="3" name="Text 5">
            <a:extLst>
              <a:ext uri="{FF2B5EF4-FFF2-40B4-BE49-F238E27FC236}">
                <a16:creationId xmlns:a16="http://schemas.microsoft.com/office/drawing/2014/main" id="{DDE0681E-ACB9-5581-798F-649FA398042A}"/>
              </a:ext>
            </a:extLst>
          </p:cNvPr>
          <p:cNvSpPr/>
          <p:nvPr/>
        </p:nvSpPr>
        <p:spPr>
          <a:xfrm>
            <a:off x="594062" y="1554361"/>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4" name="Text 6">
            <a:extLst>
              <a:ext uri="{FF2B5EF4-FFF2-40B4-BE49-F238E27FC236}">
                <a16:creationId xmlns:a16="http://schemas.microsoft.com/office/drawing/2014/main" id="{49BE90F3-1307-8B86-A34B-28925E41142E}"/>
              </a:ext>
            </a:extLst>
          </p:cNvPr>
          <p:cNvSpPr/>
          <p:nvPr/>
        </p:nvSpPr>
        <p:spPr>
          <a:xfrm>
            <a:off x="226615" y="1975363"/>
            <a:ext cx="3779520" cy="702469"/>
          </a:xfrm>
          <a:prstGeom prst="rect">
            <a:avLst/>
          </a:prstGeom>
          <a:noFill/>
          <a:ln/>
        </p:spPr>
        <p:txBody>
          <a:bodyPr wrap="square" lIns="0" tIns="0" rIns="0" bIns="0" rtlCol="0" anchor="t"/>
          <a:lstStyle/>
          <a:p>
            <a:pPr marL="0" indent="0" algn="ctr">
              <a:lnSpc>
                <a:spcPts val="2750"/>
              </a:lnSpc>
              <a:buNone/>
            </a:pPr>
            <a:endParaRPr lang="en-US" sz="1200" dirty="0">
              <a:solidFill>
                <a:schemeClr val="tx1"/>
              </a:solidFill>
              <a:latin typeface="+mn-lt"/>
            </a:endParaRPr>
          </a:p>
        </p:txBody>
      </p:sp>
      <p:sp>
        <p:nvSpPr>
          <p:cNvPr id="5" name="Text 10">
            <a:extLst>
              <a:ext uri="{FF2B5EF4-FFF2-40B4-BE49-F238E27FC236}">
                <a16:creationId xmlns:a16="http://schemas.microsoft.com/office/drawing/2014/main" id="{5BFC4564-5334-C3BC-3D74-5AA0595A7FC8}"/>
              </a:ext>
            </a:extLst>
          </p:cNvPr>
          <p:cNvSpPr/>
          <p:nvPr/>
        </p:nvSpPr>
        <p:spPr>
          <a:xfrm>
            <a:off x="4546647" y="156693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6" name="Text 11">
            <a:extLst>
              <a:ext uri="{FF2B5EF4-FFF2-40B4-BE49-F238E27FC236}">
                <a16:creationId xmlns:a16="http://schemas.microsoft.com/office/drawing/2014/main" id="{333315BF-CE22-653E-13D8-58368BBA4069}"/>
              </a:ext>
            </a:extLst>
          </p:cNvPr>
          <p:cNvSpPr/>
          <p:nvPr/>
        </p:nvSpPr>
        <p:spPr>
          <a:xfrm>
            <a:off x="3935443" y="1939677"/>
            <a:ext cx="4613989" cy="702469"/>
          </a:xfrm>
          <a:prstGeom prst="rect">
            <a:avLst/>
          </a:prstGeom>
          <a:noFill/>
          <a:ln/>
        </p:spPr>
        <p:txBody>
          <a:bodyPr wrap="square" lIns="0" tIns="0" rIns="0" bIns="0" rtlCol="0" anchor="t"/>
          <a:lstStyle/>
          <a:p>
            <a:pPr algn="ctr">
              <a:lnSpc>
                <a:spcPct val="150000"/>
              </a:lnSpc>
            </a:pPr>
            <a:r>
              <a:rPr lang="en-US" sz="1200" dirty="0">
                <a:solidFill>
                  <a:schemeClr val="tx1"/>
                </a:solidFill>
                <a:latin typeface="+mn-lt"/>
                <a:ea typeface="DM Sans" pitchFamily="34" charset="-122"/>
                <a:cs typeface="DM Sans" pitchFamily="34" charset="-120"/>
              </a:rPr>
              <a:t>Calculate contribution percentages for combinations using Prophet to find the Unknown Unknowns in the data set</a:t>
            </a:r>
            <a:endParaRPr lang="en-US" sz="1200" dirty="0">
              <a:solidFill>
                <a:schemeClr val="tx1"/>
              </a:solidFill>
              <a:latin typeface="+mn-lt"/>
            </a:endParaRPr>
          </a:p>
          <a:p>
            <a:pPr marL="0" indent="0" algn="ctr">
              <a:lnSpc>
                <a:spcPct val="150000"/>
              </a:lnSpc>
              <a:buNone/>
            </a:pPr>
            <a:endParaRPr lang="en-US" sz="1200" dirty="0">
              <a:solidFill>
                <a:schemeClr val="tx1"/>
              </a:solidFill>
              <a:latin typeface="+mn-lt"/>
            </a:endParaRPr>
          </a:p>
        </p:txBody>
      </p:sp>
      <p:sp>
        <p:nvSpPr>
          <p:cNvPr id="7" name="Text 15">
            <a:extLst>
              <a:ext uri="{FF2B5EF4-FFF2-40B4-BE49-F238E27FC236}">
                <a16:creationId xmlns:a16="http://schemas.microsoft.com/office/drawing/2014/main" id="{0D4830BC-B787-6589-51A5-251B3DA77EDC}"/>
              </a:ext>
            </a:extLst>
          </p:cNvPr>
          <p:cNvSpPr/>
          <p:nvPr/>
        </p:nvSpPr>
        <p:spPr>
          <a:xfrm>
            <a:off x="8716864" y="156693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8" name="Text 16">
            <a:extLst>
              <a:ext uri="{FF2B5EF4-FFF2-40B4-BE49-F238E27FC236}">
                <a16:creationId xmlns:a16="http://schemas.microsoft.com/office/drawing/2014/main" id="{EB6487C1-0563-39F4-D021-1891A71DB930}"/>
              </a:ext>
            </a:extLst>
          </p:cNvPr>
          <p:cNvSpPr/>
          <p:nvPr/>
        </p:nvSpPr>
        <p:spPr>
          <a:xfrm>
            <a:off x="8526695" y="1922493"/>
            <a:ext cx="3779520" cy="702469"/>
          </a:xfrm>
          <a:prstGeom prst="rect">
            <a:avLst/>
          </a:prstGeom>
          <a:noFill/>
          <a:ln/>
        </p:spPr>
        <p:txBody>
          <a:bodyPr wrap="square" lIns="0" tIns="0" rIns="0" bIns="0" rtlCol="0" anchor="t"/>
          <a:lstStyle/>
          <a:p>
            <a:pPr algn="ctr">
              <a:lnSpc>
                <a:spcPts val="2750"/>
              </a:lnSpc>
            </a:pPr>
            <a:r>
              <a:rPr lang="en-US" sz="1200" dirty="0">
                <a:solidFill>
                  <a:schemeClr val="tx1"/>
                </a:solidFill>
                <a:latin typeface="+mn-lt"/>
                <a:ea typeface="DM Sans" pitchFamily="34" charset="-122"/>
                <a:cs typeface="DM Sans" pitchFamily="34" charset="-120"/>
              </a:rPr>
              <a:t>Provides insight into potential areas of concern</a:t>
            </a:r>
            <a:endParaRPr lang="en-US" sz="1200" dirty="0">
              <a:solidFill>
                <a:schemeClr val="tx1"/>
              </a:solidFill>
              <a:latin typeface="+mn-lt"/>
            </a:endParaRPr>
          </a:p>
          <a:p>
            <a:pPr marL="0" indent="0" algn="ctr">
              <a:lnSpc>
                <a:spcPts val="2750"/>
              </a:lnSpc>
              <a:buNone/>
            </a:pPr>
            <a:endParaRPr lang="en-US" sz="1200" dirty="0">
              <a:solidFill>
                <a:schemeClr val="tx1"/>
              </a:solidFill>
              <a:latin typeface="+mn-lt"/>
            </a:endParaRPr>
          </a:p>
        </p:txBody>
      </p:sp>
      <p:pic>
        <p:nvPicPr>
          <p:cNvPr id="9" name="Picture 2">
            <a:extLst>
              <a:ext uri="{FF2B5EF4-FFF2-40B4-BE49-F238E27FC236}">
                <a16:creationId xmlns:a16="http://schemas.microsoft.com/office/drawing/2014/main" id="{EDBED692-0BD9-84E6-BA59-1B9D9C70A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935" y="946812"/>
            <a:ext cx="574499" cy="60754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7DC18898-D620-E0E1-BB92-998366CA8F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434" y="943440"/>
            <a:ext cx="574498" cy="74426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5C611CDA-62D6-F731-BA8D-1A76ABD5F3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363" y="948277"/>
            <a:ext cx="512203" cy="6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092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944C13-B4C4-3484-5CEF-EAA475996C18}"/>
              </a:ext>
            </a:extLst>
          </p:cNvPr>
          <p:cNvSpPr>
            <a:spLocks noGrp="1"/>
          </p:cNvSpPr>
          <p:nvPr>
            <p:ph type="sldNum" idx="12"/>
          </p:nvPr>
        </p:nvSpPr>
        <p:spPr>
          <a:xfrm>
            <a:off x="-2113902" y="6151079"/>
            <a:ext cx="2844800" cy="365125"/>
          </a:xfrm>
        </p:spPr>
        <p:txBody>
          <a:bodyPr/>
          <a:lstStyle/>
          <a:p>
            <a:fld id="{00000000-1234-1234-1234-123412341234}" type="slidenum">
              <a:rPr lang="en-US" smtClean="0"/>
              <a:pPr/>
              <a:t>12</a:t>
            </a:fld>
            <a:endParaRPr lang="en-US" dirty="0"/>
          </a:p>
        </p:txBody>
      </p:sp>
      <p:pic>
        <p:nvPicPr>
          <p:cNvPr id="4" name="Picture 3">
            <a:extLst>
              <a:ext uri="{FF2B5EF4-FFF2-40B4-BE49-F238E27FC236}">
                <a16:creationId xmlns:a16="http://schemas.microsoft.com/office/drawing/2014/main" id="{49F92A5D-7AE0-2209-A804-6294DDD10163}"/>
              </a:ext>
            </a:extLst>
          </p:cNvPr>
          <p:cNvPicPr>
            <a:picLocks noChangeAspect="1"/>
          </p:cNvPicPr>
          <p:nvPr/>
        </p:nvPicPr>
        <p:blipFill>
          <a:blip r:embed="rId2"/>
          <a:stretch>
            <a:fillRect/>
          </a:stretch>
        </p:blipFill>
        <p:spPr>
          <a:xfrm>
            <a:off x="161924" y="2498209"/>
            <a:ext cx="12030075" cy="2775982"/>
          </a:xfrm>
          <a:prstGeom prst="rect">
            <a:avLst/>
          </a:prstGeom>
        </p:spPr>
      </p:pic>
      <p:sp>
        <p:nvSpPr>
          <p:cNvPr id="5" name="TextBox 4">
            <a:extLst>
              <a:ext uri="{FF2B5EF4-FFF2-40B4-BE49-F238E27FC236}">
                <a16:creationId xmlns:a16="http://schemas.microsoft.com/office/drawing/2014/main" id="{DEFDFE2C-C7E7-E12A-CFFB-9FA8095A7E78}"/>
              </a:ext>
            </a:extLst>
          </p:cNvPr>
          <p:cNvSpPr txBox="1"/>
          <p:nvPr/>
        </p:nvSpPr>
        <p:spPr>
          <a:xfrm>
            <a:off x="158815" y="849612"/>
            <a:ext cx="11874370" cy="646331"/>
          </a:xfrm>
          <a:prstGeom prst="rect">
            <a:avLst/>
          </a:prstGeom>
          <a:noFill/>
        </p:spPr>
        <p:txBody>
          <a:bodyPr wrap="square">
            <a:spAutoFit/>
          </a:bodyPr>
          <a:lstStyle/>
          <a:p>
            <a:r>
              <a:rPr lang="en-US" sz="1200" dirty="0"/>
              <a:t>This is the graphical representation of the Unknown Unknowns using a bar chart. It shows the percentage contribution of different brands. If there is any sudden decrease or increase in the contribution, it flags these as anomalies and marks them with a red dot on the bar. When you hover over a red dot, it displays the percentage increase or decrease in the contribution.</a:t>
            </a:r>
            <a:endParaRPr lang="en-IN" sz="1200" dirty="0"/>
          </a:p>
        </p:txBody>
      </p:sp>
      <p:sp>
        <p:nvSpPr>
          <p:cNvPr id="6" name="Rectangle 5">
            <a:extLst>
              <a:ext uri="{FF2B5EF4-FFF2-40B4-BE49-F238E27FC236}">
                <a16:creationId xmlns:a16="http://schemas.microsoft.com/office/drawing/2014/main" id="{73F903D1-F5F3-31DF-39DC-3790DEE1C18D}"/>
              </a:ext>
            </a:extLst>
          </p:cNvPr>
          <p:cNvSpPr/>
          <p:nvPr/>
        </p:nvSpPr>
        <p:spPr>
          <a:xfrm>
            <a:off x="158815" y="341796"/>
            <a:ext cx="4772460" cy="430887"/>
          </a:xfrm>
          <a:prstGeom prst="rect">
            <a:avLst/>
          </a:prstGeom>
          <a:noFill/>
        </p:spPr>
        <p:txBody>
          <a:bodyPr wrap="none" lIns="91440" tIns="45720" rIns="91440" bIns="45720">
            <a:spAutoFit/>
          </a:bodyPr>
          <a:lstStyle/>
          <a:p>
            <a:pPr algn="ctr"/>
            <a:r>
              <a:rPr lang="en-IN" sz="2200" b="1" dirty="0"/>
              <a:t>Unknown Unknowns Visualization</a:t>
            </a:r>
            <a:endParaRPr lang="en-US" sz="2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3632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659B3E-0371-4EC3-E413-DEE5C5E493C2}"/>
              </a:ext>
            </a:extLst>
          </p:cNvPr>
          <p:cNvSpPr>
            <a:spLocks noGrp="1"/>
          </p:cNvSpPr>
          <p:nvPr>
            <p:ph type="sldNum" idx="12"/>
          </p:nvPr>
        </p:nvSpPr>
        <p:spPr>
          <a:xfrm>
            <a:off x="-2001935" y="6160395"/>
            <a:ext cx="2844800" cy="365125"/>
          </a:xfrm>
        </p:spPr>
        <p:txBody>
          <a:bodyPr/>
          <a:lstStyle/>
          <a:p>
            <a:fld id="{00000000-1234-1234-1234-123412341234}" type="slidenum">
              <a:rPr lang="en-US" smtClean="0"/>
              <a:pPr/>
              <a:t>13</a:t>
            </a:fld>
            <a:endParaRPr lang="en-US" dirty="0"/>
          </a:p>
        </p:txBody>
      </p:sp>
      <p:sp>
        <p:nvSpPr>
          <p:cNvPr id="3" name="Text 0"/>
          <p:cNvSpPr/>
          <p:nvPr/>
        </p:nvSpPr>
        <p:spPr>
          <a:xfrm>
            <a:off x="226814" y="-77164"/>
            <a:ext cx="7696200" cy="744260"/>
          </a:xfrm>
          <a:prstGeom prst="rect">
            <a:avLst/>
          </a:prstGeom>
          <a:noFill/>
          <a:ln/>
        </p:spPr>
        <p:txBody>
          <a:bodyPr wrap="none" lIns="0" tIns="0" rIns="0" bIns="0" rtlCol="0" anchor="t"/>
          <a:lstStyle/>
          <a:p>
            <a:pPr marL="0" indent="0">
              <a:lnSpc>
                <a:spcPts val="5850"/>
              </a:lnSpc>
              <a:buNone/>
            </a:pPr>
            <a:r>
              <a:rPr lang="en-US" sz="2200" b="1" dirty="0">
                <a:solidFill>
                  <a:srgbClr val="020202"/>
                </a:solidFill>
                <a:latin typeface="PT Serif" pitchFamily="34" charset="0"/>
                <a:ea typeface="PT Serif" pitchFamily="34" charset="-122"/>
                <a:cs typeface="PT Serif" pitchFamily="34" charset="-120"/>
              </a:rPr>
              <a:t>Quadrant</a:t>
            </a:r>
            <a:r>
              <a:rPr lang="en-US" sz="2200" b="1" dirty="0">
                <a:solidFill>
                  <a:srgbClr val="020202"/>
                </a:solidFill>
                <a:latin typeface="+mn-lt"/>
                <a:ea typeface="PT Serif" pitchFamily="34" charset="-122"/>
                <a:cs typeface="PT Serif" pitchFamily="34" charset="-120"/>
              </a:rPr>
              <a:t> </a:t>
            </a:r>
            <a:r>
              <a:rPr lang="en-US" sz="2200" b="1" dirty="0">
                <a:solidFill>
                  <a:srgbClr val="020202"/>
                </a:solidFill>
                <a:latin typeface="PT Serif" panose="020A0603040505020204" pitchFamily="18" charset="0"/>
                <a:ea typeface="PT Serif" pitchFamily="34" charset="-122"/>
                <a:cs typeface="PT Serif" pitchFamily="34" charset="-120"/>
              </a:rPr>
              <a:t>6</a:t>
            </a:r>
            <a:r>
              <a:rPr lang="en-US" sz="2200" b="1" dirty="0">
                <a:solidFill>
                  <a:srgbClr val="020202"/>
                </a:solidFill>
                <a:latin typeface="+mn-lt"/>
                <a:ea typeface="PT Serif" pitchFamily="34" charset="-122"/>
                <a:cs typeface="PT Serif" pitchFamily="34" charset="-120"/>
              </a:rPr>
              <a:t> – Data Validation</a:t>
            </a:r>
            <a:endParaRPr lang="en-US" sz="2200" b="1" dirty="0">
              <a:latin typeface="+mn-lt"/>
            </a:endParaRPr>
          </a:p>
        </p:txBody>
      </p:sp>
      <p:pic>
        <p:nvPicPr>
          <p:cNvPr id="5" name="Picture 4">
            <a:extLst>
              <a:ext uri="{FF2B5EF4-FFF2-40B4-BE49-F238E27FC236}">
                <a16:creationId xmlns:a16="http://schemas.microsoft.com/office/drawing/2014/main" id="{7A4A2537-8947-E693-6EA3-F51867AD30AF}"/>
              </a:ext>
            </a:extLst>
          </p:cNvPr>
          <p:cNvPicPr>
            <a:picLocks noChangeAspect="1"/>
          </p:cNvPicPr>
          <p:nvPr/>
        </p:nvPicPr>
        <p:blipFill>
          <a:blip r:embed="rId2"/>
          <a:stretch>
            <a:fillRect/>
          </a:stretch>
        </p:blipFill>
        <p:spPr>
          <a:xfrm>
            <a:off x="0" y="2405285"/>
            <a:ext cx="12192000" cy="3631621"/>
          </a:xfrm>
          <a:prstGeom prst="rect">
            <a:avLst/>
          </a:prstGeom>
        </p:spPr>
      </p:pic>
      <p:sp>
        <p:nvSpPr>
          <p:cNvPr id="4" name="Text 5">
            <a:extLst>
              <a:ext uri="{FF2B5EF4-FFF2-40B4-BE49-F238E27FC236}">
                <a16:creationId xmlns:a16="http://schemas.microsoft.com/office/drawing/2014/main" id="{B31C63EC-B745-AD55-A0CF-EE0AFFAC2D64}"/>
              </a:ext>
            </a:extLst>
          </p:cNvPr>
          <p:cNvSpPr/>
          <p:nvPr/>
        </p:nvSpPr>
        <p:spPr>
          <a:xfrm>
            <a:off x="610631" y="1177783"/>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6" name="Text 6">
            <a:extLst>
              <a:ext uri="{FF2B5EF4-FFF2-40B4-BE49-F238E27FC236}">
                <a16:creationId xmlns:a16="http://schemas.microsoft.com/office/drawing/2014/main" id="{9C0BADF0-B39B-48A0-A0C2-F5C84E308DC7}"/>
              </a:ext>
            </a:extLst>
          </p:cNvPr>
          <p:cNvSpPr/>
          <p:nvPr/>
        </p:nvSpPr>
        <p:spPr>
          <a:xfrm>
            <a:off x="385527" y="1509838"/>
            <a:ext cx="3395703" cy="702469"/>
          </a:xfrm>
          <a:prstGeom prst="rect">
            <a:avLst/>
          </a:prstGeom>
          <a:noFill/>
          <a:ln/>
        </p:spPr>
        <p:txBody>
          <a:bodyPr wrap="square" lIns="0" tIns="0" rIns="0" bIns="0" rtlCol="0" anchor="t"/>
          <a:lstStyle/>
          <a:p>
            <a:pPr algn="ctr">
              <a:lnSpc>
                <a:spcPct val="150000"/>
              </a:lnSpc>
            </a:pPr>
            <a:r>
              <a:rPr lang="en-US" sz="1200" dirty="0">
                <a:latin typeface="+mn-lt"/>
              </a:rPr>
              <a:t>To ensure the accuracy, quality, and reliability of the data being used.</a:t>
            </a:r>
            <a:r>
              <a:rPr lang="en-US" sz="1200" dirty="0">
                <a:solidFill>
                  <a:schemeClr val="tx1"/>
                </a:solidFill>
                <a:latin typeface="+mn-lt"/>
                <a:ea typeface="DM Sans" pitchFamily="34" charset="-122"/>
                <a:cs typeface="DM Sans" pitchFamily="34" charset="-120"/>
              </a:rPr>
              <a:t>.</a:t>
            </a:r>
            <a:endParaRPr lang="en-US" sz="1200" dirty="0">
              <a:solidFill>
                <a:schemeClr val="tx1"/>
              </a:solidFill>
              <a:latin typeface="+mn-lt"/>
            </a:endParaRPr>
          </a:p>
          <a:p>
            <a:pPr marL="0" indent="0" algn="ctr">
              <a:lnSpc>
                <a:spcPct val="150000"/>
              </a:lnSpc>
              <a:buNone/>
            </a:pPr>
            <a:r>
              <a:rPr lang="en-US" sz="1200" dirty="0">
                <a:solidFill>
                  <a:schemeClr val="tx1"/>
                </a:solidFill>
                <a:latin typeface="+mn-lt"/>
                <a:ea typeface="DM Sans" pitchFamily="34" charset="-122"/>
                <a:cs typeface="DM Sans" pitchFamily="34" charset="-120"/>
              </a:rPr>
              <a:t>.</a:t>
            </a:r>
            <a:endParaRPr lang="en-US" sz="1200" dirty="0">
              <a:solidFill>
                <a:schemeClr val="tx1"/>
              </a:solidFill>
              <a:latin typeface="+mn-lt"/>
            </a:endParaRPr>
          </a:p>
        </p:txBody>
      </p:sp>
      <p:sp>
        <p:nvSpPr>
          <p:cNvPr id="7" name="Text 10">
            <a:extLst>
              <a:ext uri="{FF2B5EF4-FFF2-40B4-BE49-F238E27FC236}">
                <a16:creationId xmlns:a16="http://schemas.microsoft.com/office/drawing/2014/main" id="{C7605D53-2709-C782-0A54-2B190083A6D8}"/>
              </a:ext>
            </a:extLst>
          </p:cNvPr>
          <p:cNvSpPr/>
          <p:nvPr/>
        </p:nvSpPr>
        <p:spPr>
          <a:xfrm>
            <a:off x="4649687" y="1177783"/>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8" name="Text 11">
            <a:extLst>
              <a:ext uri="{FF2B5EF4-FFF2-40B4-BE49-F238E27FC236}">
                <a16:creationId xmlns:a16="http://schemas.microsoft.com/office/drawing/2014/main" id="{4F9F02E9-BCF6-BBA9-A14A-33060A1E4BEB}"/>
              </a:ext>
            </a:extLst>
          </p:cNvPr>
          <p:cNvSpPr/>
          <p:nvPr/>
        </p:nvSpPr>
        <p:spPr>
          <a:xfrm>
            <a:off x="4265870" y="1454998"/>
            <a:ext cx="3779520" cy="702469"/>
          </a:xfrm>
          <a:prstGeom prst="rect">
            <a:avLst/>
          </a:prstGeom>
          <a:noFill/>
          <a:ln/>
        </p:spPr>
        <p:txBody>
          <a:bodyPr wrap="square" lIns="0" tIns="0" rIns="0" bIns="0" rtlCol="0" anchor="t"/>
          <a:lstStyle/>
          <a:p>
            <a:pPr marL="0" indent="0" algn="ctr">
              <a:lnSpc>
                <a:spcPts val="2750"/>
              </a:lnSpc>
              <a:buNone/>
            </a:pPr>
            <a:endParaRPr lang="en-US" sz="1200" dirty="0">
              <a:solidFill>
                <a:schemeClr val="tx1"/>
              </a:solidFill>
              <a:latin typeface="+mn-lt"/>
            </a:endParaRPr>
          </a:p>
        </p:txBody>
      </p:sp>
      <p:sp>
        <p:nvSpPr>
          <p:cNvPr id="9" name="Text 15">
            <a:extLst>
              <a:ext uri="{FF2B5EF4-FFF2-40B4-BE49-F238E27FC236}">
                <a16:creationId xmlns:a16="http://schemas.microsoft.com/office/drawing/2014/main" id="{2EDB3335-00F4-4E92-7D6F-DE687249803F}"/>
              </a:ext>
            </a:extLst>
          </p:cNvPr>
          <p:cNvSpPr/>
          <p:nvPr/>
        </p:nvSpPr>
        <p:spPr>
          <a:xfrm>
            <a:off x="8688743" y="1161785"/>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10" name="Text 16">
            <a:extLst>
              <a:ext uri="{FF2B5EF4-FFF2-40B4-BE49-F238E27FC236}">
                <a16:creationId xmlns:a16="http://schemas.microsoft.com/office/drawing/2014/main" id="{8EF4ACD8-1116-D41C-0533-77B3F2636AC2}"/>
              </a:ext>
            </a:extLst>
          </p:cNvPr>
          <p:cNvSpPr/>
          <p:nvPr/>
        </p:nvSpPr>
        <p:spPr>
          <a:xfrm>
            <a:off x="8672016" y="1516131"/>
            <a:ext cx="3467715" cy="702469"/>
          </a:xfrm>
          <a:prstGeom prst="rect">
            <a:avLst/>
          </a:prstGeom>
          <a:noFill/>
          <a:ln/>
        </p:spPr>
        <p:txBody>
          <a:bodyPr wrap="square" lIns="0" tIns="0" rIns="0" bIns="0" rtlCol="0" anchor="t"/>
          <a:lstStyle/>
          <a:p>
            <a:pPr algn="ctr">
              <a:lnSpc>
                <a:spcPct val="150000"/>
              </a:lnSpc>
            </a:pPr>
            <a:r>
              <a:rPr lang="en-US" sz="1200" dirty="0">
                <a:latin typeface="+mn-lt"/>
              </a:rPr>
              <a:t>A dataset that is consistent, accurate, and ready for analysis or other processing.</a:t>
            </a:r>
            <a:endParaRPr lang="en-US" sz="1200" dirty="0">
              <a:solidFill>
                <a:schemeClr val="tx1"/>
              </a:solidFill>
              <a:latin typeface="+mn-lt"/>
            </a:endParaRPr>
          </a:p>
        </p:txBody>
      </p:sp>
      <p:pic>
        <p:nvPicPr>
          <p:cNvPr id="11" name="Picture 2">
            <a:extLst>
              <a:ext uri="{FF2B5EF4-FFF2-40B4-BE49-F238E27FC236}">
                <a16:creationId xmlns:a16="http://schemas.microsoft.com/office/drawing/2014/main" id="{0AD3D725-C8FC-0C1D-B01C-A5A347BD2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828" y="720145"/>
            <a:ext cx="574499" cy="5098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a:extLst>
              <a:ext uri="{FF2B5EF4-FFF2-40B4-BE49-F238E27FC236}">
                <a16:creationId xmlns:a16="http://schemas.microsoft.com/office/drawing/2014/main" id="{E3505609-FBA8-35EC-8A0F-0983B22C20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202" y="667096"/>
            <a:ext cx="574498" cy="66052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C3D674A8-4229-261D-7CB9-CDFA046E99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363" y="729080"/>
            <a:ext cx="512203" cy="5009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C3044008-B904-8842-3010-D094BC1E482E}"/>
              </a:ext>
            </a:extLst>
          </p:cNvPr>
          <p:cNvSpPr txBox="1"/>
          <p:nvPr/>
        </p:nvSpPr>
        <p:spPr>
          <a:xfrm>
            <a:off x="3858795" y="1459570"/>
            <a:ext cx="4813221" cy="889154"/>
          </a:xfrm>
          <a:prstGeom prst="rect">
            <a:avLst/>
          </a:prstGeom>
          <a:noFill/>
        </p:spPr>
        <p:txBody>
          <a:bodyPr wrap="square">
            <a:spAutoFit/>
          </a:bodyPr>
          <a:lstStyle/>
          <a:p>
            <a:pPr algn="ctr">
              <a:lnSpc>
                <a:spcPct val="150000"/>
              </a:lnSpc>
            </a:pPr>
            <a:r>
              <a:rPr lang="en-US" sz="1200" dirty="0">
                <a:latin typeface="+mn-lt"/>
              </a:rPr>
              <a:t>Perform a Not Null check by comparing the data with historical data to identify null values and calculate the percentage of null values according to historical data. Also, check for table-level uniqueness.</a:t>
            </a:r>
            <a:endParaRPr lang="en-IN" sz="1200" dirty="0">
              <a:solidFill>
                <a:schemeClr val="tx1"/>
              </a:solidFill>
              <a:latin typeface="+mn-lt"/>
            </a:endParaRPr>
          </a:p>
        </p:txBody>
      </p:sp>
    </p:spTree>
    <p:extLst>
      <p:ext uri="{BB962C8B-B14F-4D97-AF65-F5344CB8AC3E}">
        <p14:creationId xmlns:p14="http://schemas.microsoft.com/office/powerpoint/2010/main" val="337854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CD285D-424C-79EB-6E48-057276E1C4D5}"/>
              </a:ext>
            </a:extLst>
          </p:cNvPr>
          <p:cNvSpPr>
            <a:spLocks noGrp="1"/>
          </p:cNvSpPr>
          <p:nvPr>
            <p:ph type="sldNum" idx="12"/>
          </p:nvPr>
        </p:nvSpPr>
        <p:spPr>
          <a:xfrm>
            <a:off x="-2014507" y="6179071"/>
            <a:ext cx="2844800" cy="365125"/>
          </a:xfrm>
        </p:spPr>
        <p:txBody>
          <a:bodyPr/>
          <a:lstStyle/>
          <a:p>
            <a:fld id="{00000000-1234-1234-1234-123412341234}" type="slidenum">
              <a:rPr lang="en-US" smtClean="0"/>
              <a:pPr/>
              <a:t>2</a:t>
            </a:fld>
            <a:endParaRPr lang="en-US" dirty="0"/>
          </a:p>
        </p:txBody>
      </p:sp>
      <p:sp>
        <p:nvSpPr>
          <p:cNvPr id="8" name="Google Shape;69;p3">
            <a:extLst>
              <a:ext uri="{FF2B5EF4-FFF2-40B4-BE49-F238E27FC236}">
                <a16:creationId xmlns:a16="http://schemas.microsoft.com/office/drawing/2014/main" id="{70CFA29E-0F3E-0874-ADB3-A560FFA777BC}"/>
              </a:ext>
            </a:extLst>
          </p:cNvPr>
          <p:cNvSpPr txBox="1">
            <a:spLocks/>
          </p:cNvSpPr>
          <p:nvPr/>
        </p:nvSpPr>
        <p:spPr>
          <a:xfrm>
            <a:off x="609600" y="11592"/>
            <a:ext cx="10972800" cy="1143000"/>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400"/>
            </a:pPr>
            <a:r>
              <a:rPr lang="en-US" sz="2300"/>
              <a:t>Agenda </a:t>
            </a:r>
            <a:endParaRPr lang="en-US" sz="2300" dirty="0"/>
          </a:p>
        </p:txBody>
      </p:sp>
      <p:grpSp>
        <p:nvGrpSpPr>
          <p:cNvPr id="10" name="Group 9">
            <a:extLst>
              <a:ext uri="{FF2B5EF4-FFF2-40B4-BE49-F238E27FC236}">
                <a16:creationId xmlns:a16="http://schemas.microsoft.com/office/drawing/2014/main" id="{F697D47E-DD55-6A77-731D-8809CED2AADA}"/>
              </a:ext>
            </a:extLst>
          </p:cNvPr>
          <p:cNvGrpSpPr/>
          <p:nvPr/>
        </p:nvGrpSpPr>
        <p:grpSpPr>
          <a:xfrm>
            <a:off x="660614" y="1909469"/>
            <a:ext cx="349476" cy="344229"/>
            <a:chOff x="692547" y="1842928"/>
            <a:chExt cx="262567" cy="258624"/>
          </a:xfrm>
        </p:grpSpPr>
        <p:sp>
          <p:nvSpPr>
            <p:cNvPr id="14" name="Google Shape;80;p3">
              <a:extLst>
                <a:ext uri="{FF2B5EF4-FFF2-40B4-BE49-F238E27FC236}">
                  <a16:creationId xmlns:a16="http://schemas.microsoft.com/office/drawing/2014/main" id="{CC51C959-2A0B-78FD-8CBE-8E1F6E5B92C7}"/>
                </a:ext>
              </a:extLst>
            </p:cNvPr>
            <p:cNvSpPr/>
            <p:nvPr/>
          </p:nvSpPr>
          <p:spPr>
            <a:xfrm>
              <a:off x="692547" y="1842928"/>
              <a:ext cx="262567" cy="258624"/>
            </a:xfrm>
            <a:prstGeom prst="ellipse">
              <a:avLst/>
            </a:prstGeom>
            <a:solidFill>
              <a:schemeClr val="lt1"/>
            </a:solidFill>
            <a:ln w="19050" cap="flat" cmpd="sng">
              <a:solidFill>
                <a:schemeClr val="accent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dirty="0">
                <a:solidFill>
                  <a:schemeClr val="accent2"/>
                </a:solidFill>
                <a:latin typeface="Arial"/>
                <a:ea typeface="Arial"/>
                <a:cs typeface="Arial"/>
                <a:sym typeface="Arial"/>
              </a:endParaRPr>
            </a:p>
          </p:txBody>
        </p:sp>
        <p:pic>
          <p:nvPicPr>
            <p:cNvPr id="15" name="Google Shape;81;p3" descr="Document with solid fill">
              <a:extLst>
                <a:ext uri="{FF2B5EF4-FFF2-40B4-BE49-F238E27FC236}">
                  <a16:creationId xmlns:a16="http://schemas.microsoft.com/office/drawing/2014/main" id="{60F1453F-6502-3156-A07A-98D3563135E0}"/>
                </a:ext>
              </a:extLst>
            </p:cNvPr>
            <p:cNvPicPr preferRelativeResize="0"/>
            <p:nvPr/>
          </p:nvPicPr>
          <p:blipFill rotWithShape="1">
            <a:blip r:embed="rId2">
              <a:alphaModFix/>
            </a:blip>
            <a:srcRect/>
            <a:stretch/>
          </p:blipFill>
          <p:spPr>
            <a:xfrm>
              <a:off x="733377" y="1869422"/>
              <a:ext cx="180909" cy="199000"/>
            </a:xfrm>
            <a:prstGeom prst="rect">
              <a:avLst/>
            </a:prstGeom>
            <a:noFill/>
            <a:ln>
              <a:noFill/>
            </a:ln>
          </p:spPr>
        </p:pic>
      </p:grpSp>
      <p:grpSp>
        <p:nvGrpSpPr>
          <p:cNvPr id="17" name="Group 16">
            <a:extLst>
              <a:ext uri="{FF2B5EF4-FFF2-40B4-BE49-F238E27FC236}">
                <a16:creationId xmlns:a16="http://schemas.microsoft.com/office/drawing/2014/main" id="{6800FA05-17FF-9577-0198-977BD7DDC390}"/>
              </a:ext>
            </a:extLst>
          </p:cNvPr>
          <p:cNvGrpSpPr/>
          <p:nvPr/>
        </p:nvGrpSpPr>
        <p:grpSpPr>
          <a:xfrm>
            <a:off x="660614" y="2455526"/>
            <a:ext cx="349476" cy="344229"/>
            <a:chOff x="660614" y="2556228"/>
            <a:chExt cx="349476" cy="344229"/>
          </a:xfrm>
        </p:grpSpPr>
        <p:sp>
          <p:nvSpPr>
            <p:cNvPr id="19" name="Google Shape;80;p3">
              <a:extLst>
                <a:ext uri="{FF2B5EF4-FFF2-40B4-BE49-F238E27FC236}">
                  <a16:creationId xmlns:a16="http://schemas.microsoft.com/office/drawing/2014/main" id="{85222FDF-5BF2-78AF-7F22-958C296AEF2A}"/>
                </a:ext>
              </a:extLst>
            </p:cNvPr>
            <p:cNvSpPr/>
            <p:nvPr/>
          </p:nvSpPr>
          <p:spPr>
            <a:xfrm>
              <a:off x="660614" y="2556228"/>
              <a:ext cx="349476" cy="344229"/>
            </a:xfrm>
            <a:prstGeom prst="ellipse">
              <a:avLst/>
            </a:prstGeom>
            <a:solidFill>
              <a:schemeClr val="lt1"/>
            </a:solidFill>
            <a:ln w="19050" cap="flat" cmpd="sng">
              <a:solidFill>
                <a:schemeClr val="accent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dirty="0">
                <a:solidFill>
                  <a:schemeClr val="accent2"/>
                </a:solidFill>
                <a:latin typeface="Arial"/>
                <a:ea typeface="Arial"/>
                <a:cs typeface="Arial"/>
                <a:sym typeface="Arial"/>
              </a:endParaRPr>
            </a:p>
          </p:txBody>
        </p:sp>
        <p:pic>
          <p:nvPicPr>
            <p:cNvPr id="21" name="Graphic 20" descr="Classroom with solid fill">
              <a:extLst>
                <a:ext uri="{FF2B5EF4-FFF2-40B4-BE49-F238E27FC236}">
                  <a16:creationId xmlns:a16="http://schemas.microsoft.com/office/drawing/2014/main" id="{00AE68E0-A297-056A-030B-B4A8D4F88E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9899" y="2607947"/>
              <a:ext cx="240789" cy="240790"/>
            </a:xfrm>
            <a:prstGeom prst="rect">
              <a:avLst/>
            </a:prstGeom>
          </p:spPr>
        </p:pic>
      </p:grpSp>
      <p:grpSp>
        <p:nvGrpSpPr>
          <p:cNvPr id="25" name="Group 24">
            <a:extLst>
              <a:ext uri="{FF2B5EF4-FFF2-40B4-BE49-F238E27FC236}">
                <a16:creationId xmlns:a16="http://schemas.microsoft.com/office/drawing/2014/main" id="{6DE3D58B-90CA-FE22-3586-985C79C60279}"/>
              </a:ext>
            </a:extLst>
          </p:cNvPr>
          <p:cNvGrpSpPr/>
          <p:nvPr/>
        </p:nvGrpSpPr>
        <p:grpSpPr>
          <a:xfrm>
            <a:off x="645311" y="1363412"/>
            <a:ext cx="349476" cy="344229"/>
            <a:chOff x="645311" y="1393504"/>
            <a:chExt cx="349476" cy="344229"/>
          </a:xfrm>
        </p:grpSpPr>
        <p:sp>
          <p:nvSpPr>
            <p:cNvPr id="26" name="Google Shape;75;p3">
              <a:extLst>
                <a:ext uri="{FF2B5EF4-FFF2-40B4-BE49-F238E27FC236}">
                  <a16:creationId xmlns:a16="http://schemas.microsoft.com/office/drawing/2014/main" id="{D3C2FDEE-DA53-B32F-A220-A8B9513028BF}"/>
                </a:ext>
              </a:extLst>
            </p:cNvPr>
            <p:cNvSpPr/>
            <p:nvPr/>
          </p:nvSpPr>
          <p:spPr>
            <a:xfrm>
              <a:off x="645311" y="1393504"/>
              <a:ext cx="349476" cy="344229"/>
            </a:xfrm>
            <a:prstGeom prst="ellipse">
              <a:avLst/>
            </a:prstGeom>
            <a:solidFill>
              <a:schemeClr val="lt1"/>
            </a:solidFill>
            <a:ln w="19050" cap="flat" cmpd="sng">
              <a:solidFill>
                <a:schemeClr val="accent2"/>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1" i="0" u="none" strike="noStrike" cap="none" dirty="0">
                <a:solidFill>
                  <a:schemeClr val="accent2"/>
                </a:solidFill>
                <a:latin typeface="Arial"/>
                <a:ea typeface="Arial"/>
                <a:cs typeface="Arial"/>
                <a:sym typeface="Arial"/>
              </a:endParaRPr>
            </a:p>
          </p:txBody>
        </p:sp>
        <p:pic>
          <p:nvPicPr>
            <p:cNvPr id="27" name="Google Shape;76;p3" descr="Customer review with solid fill">
              <a:extLst>
                <a:ext uri="{FF2B5EF4-FFF2-40B4-BE49-F238E27FC236}">
                  <a16:creationId xmlns:a16="http://schemas.microsoft.com/office/drawing/2014/main" id="{C4CE3408-E622-1F61-CA87-30014D8454E9}"/>
                </a:ext>
              </a:extLst>
            </p:cNvPr>
            <p:cNvPicPr preferRelativeResize="0"/>
            <p:nvPr/>
          </p:nvPicPr>
          <p:blipFill rotWithShape="1">
            <a:blip r:embed="rId5">
              <a:alphaModFix/>
            </a:blip>
            <a:srcRect/>
            <a:stretch/>
          </p:blipFill>
          <p:spPr>
            <a:xfrm>
              <a:off x="695631" y="1439449"/>
              <a:ext cx="240789" cy="240790"/>
            </a:xfrm>
            <a:prstGeom prst="rect">
              <a:avLst/>
            </a:prstGeom>
            <a:noFill/>
            <a:ln>
              <a:noFill/>
            </a:ln>
          </p:spPr>
        </p:pic>
      </p:grpSp>
      <p:sp>
        <p:nvSpPr>
          <p:cNvPr id="28" name="Rectangle 27">
            <a:extLst>
              <a:ext uri="{FF2B5EF4-FFF2-40B4-BE49-F238E27FC236}">
                <a16:creationId xmlns:a16="http://schemas.microsoft.com/office/drawing/2014/main" id="{AC65DDE3-B565-4753-1F80-8C306598C1E3}"/>
              </a:ext>
            </a:extLst>
          </p:cNvPr>
          <p:cNvSpPr/>
          <p:nvPr/>
        </p:nvSpPr>
        <p:spPr>
          <a:xfrm>
            <a:off x="1135640" y="1331975"/>
            <a:ext cx="1523174" cy="400110"/>
          </a:xfrm>
          <a:prstGeom prst="rect">
            <a:avLst/>
          </a:prstGeom>
          <a:noFill/>
        </p:spPr>
        <p:txBody>
          <a:bodyPr wrap="none" lIns="91440" tIns="45720" rIns="91440" bIns="45720">
            <a:spAutoFit/>
          </a:bodyPr>
          <a:lstStyle/>
          <a:p>
            <a:pPr algn="ctr"/>
            <a:r>
              <a:rPr lang="en-US" sz="2000" b="0" cap="none" spc="0" dirty="0">
                <a:ln w="0"/>
                <a:solidFill>
                  <a:schemeClr val="tx1"/>
                </a:solidFill>
              </a:rPr>
              <a:t>Introduction</a:t>
            </a:r>
          </a:p>
        </p:txBody>
      </p:sp>
      <p:sp>
        <p:nvSpPr>
          <p:cNvPr id="29" name="Rectangle 28">
            <a:extLst>
              <a:ext uri="{FF2B5EF4-FFF2-40B4-BE49-F238E27FC236}">
                <a16:creationId xmlns:a16="http://schemas.microsoft.com/office/drawing/2014/main" id="{ACB96CDB-62FE-E50B-0E2B-C9C52AF94C48}"/>
              </a:ext>
            </a:extLst>
          </p:cNvPr>
          <p:cNvSpPr/>
          <p:nvPr/>
        </p:nvSpPr>
        <p:spPr>
          <a:xfrm>
            <a:off x="1135640" y="1877112"/>
            <a:ext cx="3999813" cy="400110"/>
          </a:xfrm>
          <a:prstGeom prst="rect">
            <a:avLst/>
          </a:prstGeom>
          <a:noFill/>
        </p:spPr>
        <p:txBody>
          <a:bodyPr wrap="none" lIns="91440" tIns="45720" rIns="91440" bIns="45720">
            <a:spAutoFit/>
          </a:bodyPr>
          <a:lstStyle/>
          <a:p>
            <a:pPr algn="ctr"/>
            <a:r>
              <a:rPr lang="en-US" sz="2000" dirty="0">
                <a:solidFill>
                  <a:srgbClr val="020202"/>
                </a:solidFill>
                <a:latin typeface="+mn-lt"/>
                <a:ea typeface="PT Serif" pitchFamily="34" charset="-122"/>
                <a:cs typeface="PT Serif" pitchFamily="34" charset="-120"/>
              </a:rPr>
              <a:t>Key Performance Indicators (KPI)</a:t>
            </a:r>
            <a:endParaRPr lang="en-US" sz="2000" dirty="0">
              <a:latin typeface="+mn-lt"/>
            </a:endParaRPr>
          </a:p>
        </p:txBody>
      </p:sp>
      <p:sp>
        <p:nvSpPr>
          <p:cNvPr id="31" name="Rectangle 30">
            <a:extLst>
              <a:ext uri="{FF2B5EF4-FFF2-40B4-BE49-F238E27FC236}">
                <a16:creationId xmlns:a16="http://schemas.microsoft.com/office/drawing/2014/main" id="{7022DA2A-9181-F782-1984-9465C8527978}"/>
              </a:ext>
            </a:extLst>
          </p:cNvPr>
          <p:cNvSpPr/>
          <p:nvPr/>
        </p:nvSpPr>
        <p:spPr>
          <a:xfrm>
            <a:off x="1135640" y="2427585"/>
            <a:ext cx="1378904" cy="400110"/>
          </a:xfrm>
          <a:prstGeom prst="rect">
            <a:avLst/>
          </a:prstGeom>
          <a:noFill/>
        </p:spPr>
        <p:txBody>
          <a:bodyPr wrap="none" lIns="91440" tIns="45720" rIns="91440" bIns="45720">
            <a:spAutoFit/>
          </a:bodyPr>
          <a:lstStyle/>
          <a:p>
            <a:pPr algn="ctr"/>
            <a:r>
              <a:rPr lang="en-US" sz="2000" dirty="0">
                <a:solidFill>
                  <a:srgbClr val="020202"/>
                </a:solidFill>
                <a:latin typeface="PT Serif" pitchFamily="34" charset="0"/>
                <a:ea typeface="PT Serif" pitchFamily="34" charset="-122"/>
                <a:cs typeface="PT Serif" pitchFamily="34" charset="-120"/>
              </a:rPr>
              <a:t>Quadrants</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9720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322523-A9BC-A94F-5A31-C93D76FE8290}"/>
              </a:ext>
            </a:extLst>
          </p:cNvPr>
          <p:cNvSpPr>
            <a:spLocks noGrp="1"/>
          </p:cNvSpPr>
          <p:nvPr>
            <p:ph type="sldNum" idx="12"/>
          </p:nvPr>
        </p:nvSpPr>
        <p:spPr>
          <a:xfrm>
            <a:off x="-2071185" y="6175378"/>
            <a:ext cx="2844800" cy="365125"/>
          </a:xfrm>
        </p:spPr>
        <p:txBody>
          <a:bodyPr/>
          <a:lstStyle/>
          <a:p>
            <a:fld id="{00000000-1234-1234-1234-123412341234}" type="slidenum">
              <a:rPr lang="en-US" smtClean="0"/>
              <a:pPr/>
              <a:t>3</a:t>
            </a:fld>
            <a:endParaRPr lang="en-US" dirty="0"/>
          </a:p>
        </p:txBody>
      </p:sp>
      <p:sp>
        <p:nvSpPr>
          <p:cNvPr id="3" name="Text 0"/>
          <p:cNvSpPr/>
          <p:nvPr/>
        </p:nvSpPr>
        <p:spPr>
          <a:xfrm>
            <a:off x="172766" y="233015"/>
            <a:ext cx="9347737" cy="991417"/>
          </a:xfrm>
          <a:prstGeom prst="rect">
            <a:avLst/>
          </a:prstGeom>
          <a:noFill/>
          <a:ln/>
        </p:spPr>
        <p:txBody>
          <a:bodyPr wrap="square" lIns="0" tIns="0" rIns="0" bIns="0" rtlCol="0" anchor="t"/>
          <a:lstStyle/>
          <a:p>
            <a:pPr marL="0" indent="0">
              <a:lnSpc>
                <a:spcPts val="5850"/>
              </a:lnSpc>
              <a:buNone/>
            </a:pPr>
            <a:endParaRPr lang="en-US" sz="2200" dirty="0">
              <a:latin typeface="+mn-lt"/>
            </a:endParaRPr>
          </a:p>
        </p:txBody>
      </p:sp>
      <p:sp>
        <p:nvSpPr>
          <p:cNvPr id="4" name="Shape 1"/>
          <p:cNvSpPr/>
          <p:nvPr/>
        </p:nvSpPr>
        <p:spPr>
          <a:xfrm>
            <a:off x="172885" y="2145172"/>
            <a:ext cx="510302" cy="510302"/>
          </a:xfrm>
          <a:prstGeom prst="roundRect">
            <a:avLst>
              <a:gd name="adj" fmla="val 6667"/>
            </a:avLst>
          </a:prstGeom>
          <a:solidFill>
            <a:srgbClr val="F2EEEE"/>
          </a:solidFill>
          <a:ln/>
        </p:spPr>
        <p:txBody>
          <a:bodyPr/>
          <a:lstStyle/>
          <a:p>
            <a:endParaRPr lang="en-IN" sz="1200" dirty="0"/>
          </a:p>
        </p:txBody>
      </p:sp>
      <p:sp>
        <p:nvSpPr>
          <p:cNvPr id="5" name="Text 2"/>
          <p:cNvSpPr/>
          <p:nvPr/>
        </p:nvSpPr>
        <p:spPr>
          <a:xfrm>
            <a:off x="332786" y="2221610"/>
            <a:ext cx="190381" cy="357307"/>
          </a:xfrm>
          <a:prstGeom prst="rect">
            <a:avLst/>
          </a:prstGeom>
          <a:noFill/>
          <a:ln/>
        </p:spPr>
        <p:txBody>
          <a:bodyPr wrap="none" lIns="0" tIns="0" rIns="0" bIns="0" rtlCol="0" anchor="t"/>
          <a:lstStyle/>
          <a:p>
            <a:pPr marL="0" indent="0" algn="ctr">
              <a:lnSpc>
                <a:spcPts val="2800"/>
              </a:lnSpc>
              <a:buNone/>
            </a:pPr>
            <a:r>
              <a:rPr lang="en-US" sz="1800" dirty="0">
                <a:solidFill>
                  <a:srgbClr val="383838"/>
                </a:solidFill>
                <a:latin typeface="PT Serif" pitchFamily="34" charset="0"/>
                <a:ea typeface="PT Serif" pitchFamily="34" charset="-122"/>
                <a:cs typeface="PT Serif" pitchFamily="34" charset="-120"/>
              </a:rPr>
              <a:t>1</a:t>
            </a:r>
            <a:endParaRPr lang="en-US" sz="1800" dirty="0"/>
          </a:p>
        </p:txBody>
      </p:sp>
      <p:sp>
        <p:nvSpPr>
          <p:cNvPr id="6" name="Text 3"/>
          <p:cNvSpPr/>
          <p:nvPr/>
        </p:nvSpPr>
        <p:spPr>
          <a:xfrm>
            <a:off x="773615" y="2035575"/>
            <a:ext cx="2927747" cy="372070"/>
          </a:xfrm>
          <a:prstGeom prst="rect">
            <a:avLst/>
          </a:prstGeom>
          <a:noFill/>
          <a:ln/>
        </p:spPr>
        <p:txBody>
          <a:bodyPr wrap="none" lIns="0" tIns="0" rIns="0" bIns="0" rtlCol="0" anchor="t"/>
          <a:lstStyle/>
          <a:p>
            <a:pPr marL="0" indent="0">
              <a:lnSpc>
                <a:spcPts val="2900"/>
              </a:lnSpc>
              <a:buNone/>
            </a:pPr>
            <a:r>
              <a:rPr lang="en-US" sz="1400" dirty="0">
                <a:solidFill>
                  <a:srgbClr val="020202"/>
                </a:solidFill>
                <a:latin typeface="PT Serif" pitchFamily="34" charset="0"/>
                <a:ea typeface="PT Serif" pitchFamily="34" charset="-122"/>
                <a:cs typeface="PT Serif" pitchFamily="34" charset="-120"/>
              </a:rPr>
              <a:t>Quadrant</a:t>
            </a:r>
            <a:r>
              <a:rPr lang="en-US" b="1" dirty="0">
                <a:solidFill>
                  <a:srgbClr val="383838"/>
                </a:solidFill>
                <a:latin typeface="+mn-lt"/>
                <a:ea typeface="PT Serif" pitchFamily="34" charset="-122"/>
                <a:cs typeface="PT Serif" pitchFamily="34" charset="-120"/>
              </a:rPr>
              <a:t> 1</a:t>
            </a:r>
            <a:endParaRPr lang="en-US" b="1" dirty="0">
              <a:latin typeface="+mn-lt"/>
            </a:endParaRPr>
          </a:p>
        </p:txBody>
      </p:sp>
      <p:sp>
        <p:nvSpPr>
          <p:cNvPr id="7" name="Text 4"/>
          <p:cNvSpPr/>
          <p:nvPr/>
        </p:nvSpPr>
        <p:spPr>
          <a:xfrm>
            <a:off x="773615" y="2382461"/>
            <a:ext cx="2927747" cy="725805"/>
          </a:xfrm>
          <a:prstGeom prst="rect">
            <a:avLst/>
          </a:prstGeom>
          <a:noFill/>
          <a:ln/>
        </p:spPr>
        <p:txBody>
          <a:bodyPr wrap="square" lIns="0" tIns="0" rIns="0" bIns="0" rtlCol="0" anchor="t"/>
          <a:lstStyle/>
          <a:p>
            <a:pPr marL="0" indent="0">
              <a:lnSpc>
                <a:spcPts val="2850"/>
              </a:lnSpc>
              <a:buNone/>
            </a:pPr>
            <a:r>
              <a:rPr lang="en-US" sz="1200" dirty="0">
                <a:solidFill>
                  <a:srgbClr val="383838"/>
                </a:solidFill>
                <a:latin typeface="+mn-lt"/>
                <a:ea typeface="DM Sans" pitchFamily="34" charset="-122"/>
                <a:cs typeface="DM Sans" pitchFamily="34" charset="-120"/>
              </a:rPr>
              <a:t>Structural changes in the dataset.</a:t>
            </a:r>
            <a:endParaRPr lang="en-US" sz="1200" dirty="0">
              <a:latin typeface="+mn-lt"/>
            </a:endParaRPr>
          </a:p>
        </p:txBody>
      </p:sp>
      <p:sp>
        <p:nvSpPr>
          <p:cNvPr id="8" name="Shape 5"/>
          <p:cNvSpPr/>
          <p:nvPr/>
        </p:nvSpPr>
        <p:spPr>
          <a:xfrm>
            <a:off x="4064562" y="2145172"/>
            <a:ext cx="510302" cy="510302"/>
          </a:xfrm>
          <a:prstGeom prst="roundRect">
            <a:avLst>
              <a:gd name="adj" fmla="val 6667"/>
            </a:avLst>
          </a:prstGeom>
          <a:solidFill>
            <a:srgbClr val="F2EEEE"/>
          </a:solidFill>
          <a:ln/>
        </p:spPr>
      </p:sp>
      <p:sp>
        <p:nvSpPr>
          <p:cNvPr id="9" name="Text 6"/>
          <p:cNvSpPr/>
          <p:nvPr/>
        </p:nvSpPr>
        <p:spPr>
          <a:xfrm>
            <a:off x="4224463" y="2221610"/>
            <a:ext cx="190381" cy="357307"/>
          </a:xfrm>
          <a:prstGeom prst="rect">
            <a:avLst/>
          </a:prstGeom>
          <a:noFill/>
          <a:ln/>
        </p:spPr>
        <p:txBody>
          <a:bodyPr wrap="none" lIns="0" tIns="0" rIns="0" bIns="0" rtlCol="0" anchor="t"/>
          <a:lstStyle/>
          <a:p>
            <a:pPr marL="0" indent="0" algn="ctr">
              <a:lnSpc>
                <a:spcPts val="2800"/>
              </a:lnSpc>
              <a:buNone/>
            </a:pPr>
            <a:r>
              <a:rPr lang="en-US" sz="1800" dirty="0">
                <a:solidFill>
                  <a:srgbClr val="383838"/>
                </a:solidFill>
                <a:latin typeface="PT Serif" pitchFamily="34" charset="0"/>
                <a:ea typeface="PT Serif" pitchFamily="34" charset="-122"/>
                <a:cs typeface="PT Serif" pitchFamily="34" charset="-120"/>
              </a:rPr>
              <a:t>2</a:t>
            </a:r>
            <a:endParaRPr lang="en-US" sz="1800" dirty="0"/>
          </a:p>
        </p:txBody>
      </p:sp>
      <p:sp>
        <p:nvSpPr>
          <p:cNvPr id="10" name="Text 7"/>
          <p:cNvSpPr/>
          <p:nvPr/>
        </p:nvSpPr>
        <p:spPr>
          <a:xfrm>
            <a:off x="4665292" y="2035575"/>
            <a:ext cx="2927747" cy="372070"/>
          </a:xfrm>
          <a:prstGeom prst="rect">
            <a:avLst/>
          </a:prstGeom>
          <a:noFill/>
          <a:ln/>
        </p:spPr>
        <p:txBody>
          <a:bodyPr wrap="none" lIns="0" tIns="0" rIns="0" bIns="0" rtlCol="0" anchor="t"/>
          <a:lstStyle/>
          <a:p>
            <a:pPr marL="0" indent="0">
              <a:lnSpc>
                <a:spcPts val="2900"/>
              </a:lnSpc>
              <a:buNone/>
            </a:pPr>
            <a:r>
              <a:rPr lang="en-US" sz="1400" dirty="0">
                <a:solidFill>
                  <a:srgbClr val="020202"/>
                </a:solidFill>
                <a:latin typeface="PT Serif" pitchFamily="34" charset="0"/>
                <a:ea typeface="PT Serif" pitchFamily="34" charset="-122"/>
                <a:cs typeface="PT Serif" pitchFamily="34" charset="-120"/>
              </a:rPr>
              <a:t>Quadrant</a:t>
            </a:r>
            <a:r>
              <a:rPr lang="en-US" b="1" dirty="0">
                <a:solidFill>
                  <a:srgbClr val="383838"/>
                </a:solidFill>
                <a:latin typeface="+mn-lt"/>
                <a:ea typeface="PT Serif" pitchFamily="34" charset="-122"/>
                <a:cs typeface="PT Serif" pitchFamily="34" charset="-120"/>
              </a:rPr>
              <a:t> 2</a:t>
            </a:r>
            <a:endParaRPr lang="en-US" b="1" dirty="0">
              <a:latin typeface="+mn-lt"/>
            </a:endParaRPr>
          </a:p>
        </p:txBody>
      </p:sp>
      <p:sp>
        <p:nvSpPr>
          <p:cNvPr id="11" name="Text 8"/>
          <p:cNvSpPr/>
          <p:nvPr/>
        </p:nvSpPr>
        <p:spPr>
          <a:xfrm>
            <a:off x="4665292" y="2382461"/>
            <a:ext cx="2927747" cy="362903"/>
          </a:xfrm>
          <a:prstGeom prst="rect">
            <a:avLst/>
          </a:prstGeom>
          <a:noFill/>
          <a:ln/>
        </p:spPr>
        <p:txBody>
          <a:bodyPr wrap="none" lIns="0" tIns="0" rIns="0" bIns="0" rtlCol="0" anchor="t"/>
          <a:lstStyle/>
          <a:p>
            <a:pPr marL="0" indent="0">
              <a:lnSpc>
                <a:spcPts val="2850"/>
              </a:lnSpc>
              <a:buNone/>
            </a:pPr>
            <a:r>
              <a:rPr lang="en-US" sz="1200" dirty="0">
                <a:solidFill>
                  <a:srgbClr val="383838"/>
                </a:solidFill>
                <a:latin typeface="+mn-lt"/>
                <a:ea typeface="DM Sans" pitchFamily="34" charset="-122"/>
                <a:cs typeface="DM Sans" pitchFamily="34" charset="-120"/>
              </a:rPr>
              <a:t>Data freshness status.</a:t>
            </a:r>
            <a:endParaRPr lang="en-US" sz="1200" dirty="0">
              <a:latin typeface="+mn-lt"/>
            </a:endParaRPr>
          </a:p>
        </p:txBody>
      </p:sp>
      <p:sp>
        <p:nvSpPr>
          <p:cNvPr id="12" name="Shape 9"/>
          <p:cNvSpPr/>
          <p:nvPr/>
        </p:nvSpPr>
        <p:spPr>
          <a:xfrm>
            <a:off x="7956239" y="2145172"/>
            <a:ext cx="510302" cy="510302"/>
          </a:xfrm>
          <a:prstGeom prst="roundRect">
            <a:avLst>
              <a:gd name="adj" fmla="val 6667"/>
            </a:avLst>
          </a:prstGeom>
          <a:solidFill>
            <a:srgbClr val="F2EEEE"/>
          </a:solidFill>
          <a:ln/>
        </p:spPr>
      </p:sp>
      <p:sp>
        <p:nvSpPr>
          <p:cNvPr id="13" name="Text 10"/>
          <p:cNvSpPr/>
          <p:nvPr/>
        </p:nvSpPr>
        <p:spPr>
          <a:xfrm>
            <a:off x="8116140" y="2221610"/>
            <a:ext cx="190381" cy="357307"/>
          </a:xfrm>
          <a:prstGeom prst="rect">
            <a:avLst/>
          </a:prstGeom>
          <a:noFill/>
          <a:ln/>
        </p:spPr>
        <p:txBody>
          <a:bodyPr wrap="none" lIns="0" tIns="0" rIns="0" bIns="0" rtlCol="0" anchor="t"/>
          <a:lstStyle/>
          <a:p>
            <a:pPr marL="0" indent="0" algn="ctr">
              <a:lnSpc>
                <a:spcPts val="2800"/>
              </a:lnSpc>
              <a:buNone/>
            </a:pPr>
            <a:r>
              <a:rPr lang="en-US" sz="1800" dirty="0">
                <a:solidFill>
                  <a:srgbClr val="383838"/>
                </a:solidFill>
                <a:latin typeface="PT Serif" pitchFamily="34" charset="0"/>
                <a:ea typeface="PT Serif" pitchFamily="34" charset="-122"/>
                <a:cs typeface="PT Serif" pitchFamily="34" charset="-120"/>
              </a:rPr>
              <a:t>3</a:t>
            </a:r>
            <a:endParaRPr lang="en-US" sz="1800" dirty="0"/>
          </a:p>
        </p:txBody>
      </p:sp>
      <p:sp>
        <p:nvSpPr>
          <p:cNvPr id="14" name="Text 11"/>
          <p:cNvSpPr/>
          <p:nvPr/>
        </p:nvSpPr>
        <p:spPr>
          <a:xfrm>
            <a:off x="8556969" y="2035575"/>
            <a:ext cx="2977039" cy="372070"/>
          </a:xfrm>
          <a:prstGeom prst="rect">
            <a:avLst/>
          </a:prstGeom>
          <a:noFill/>
          <a:ln/>
        </p:spPr>
        <p:txBody>
          <a:bodyPr wrap="none" lIns="0" tIns="0" rIns="0" bIns="0" rtlCol="0" anchor="t"/>
          <a:lstStyle/>
          <a:p>
            <a:pPr marL="0" indent="0">
              <a:lnSpc>
                <a:spcPts val="2900"/>
              </a:lnSpc>
              <a:buNone/>
            </a:pPr>
            <a:r>
              <a:rPr lang="en-US" sz="1400" dirty="0">
                <a:solidFill>
                  <a:srgbClr val="020202"/>
                </a:solidFill>
                <a:latin typeface="PT Serif" pitchFamily="34" charset="0"/>
                <a:ea typeface="PT Serif" pitchFamily="34" charset="-122"/>
                <a:cs typeface="PT Serif" pitchFamily="34" charset="-120"/>
              </a:rPr>
              <a:t>Quadrant</a:t>
            </a:r>
            <a:r>
              <a:rPr lang="en-US" b="1" dirty="0">
                <a:solidFill>
                  <a:srgbClr val="383838"/>
                </a:solidFill>
                <a:latin typeface="+mn-lt"/>
                <a:ea typeface="PT Serif" pitchFamily="34" charset="-122"/>
                <a:cs typeface="PT Serif" pitchFamily="34" charset="-120"/>
              </a:rPr>
              <a:t> 3</a:t>
            </a:r>
            <a:endParaRPr lang="en-US" b="1" dirty="0">
              <a:latin typeface="+mn-lt"/>
            </a:endParaRPr>
          </a:p>
        </p:txBody>
      </p:sp>
      <p:sp>
        <p:nvSpPr>
          <p:cNvPr id="15" name="Text 12"/>
          <p:cNvSpPr/>
          <p:nvPr/>
        </p:nvSpPr>
        <p:spPr>
          <a:xfrm>
            <a:off x="8556850" y="2298167"/>
            <a:ext cx="3963990" cy="357307"/>
          </a:xfrm>
          <a:prstGeom prst="rect">
            <a:avLst/>
          </a:prstGeom>
          <a:noFill/>
          <a:ln/>
        </p:spPr>
        <p:txBody>
          <a:bodyPr wrap="none" lIns="0" tIns="0" rIns="0" bIns="0" rtlCol="0" anchor="t"/>
          <a:lstStyle/>
          <a:p>
            <a:pPr marL="0" indent="0">
              <a:lnSpc>
                <a:spcPts val="2850"/>
              </a:lnSpc>
              <a:buNone/>
            </a:pPr>
            <a:r>
              <a:rPr lang="en-US" sz="1200" dirty="0">
                <a:solidFill>
                  <a:srgbClr val="383838"/>
                </a:solidFill>
                <a:latin typeface="+mn-lt"/>
                <a:ea typeface="DM Sans" pitchFamily="34" charset="-122"/>
                <a:cs typeface="DM Sans" pitchFamily="34" charset="-120"/>
              </a:rPr>
              <a:t>Time series anomalies and root causes.</a:t>
            </a:r>
            <a:endParaRPr lang="en-US" sz="1200" dirty="0">
              <a:latin typeface="+mn-lt"/>
            </a:endParaRPr>
          </a:p>
        </p:txBody>
      </p:sp>
      <p:sp>
        <p:nvSpPr>
          <p:cNvPr id="16" name="Shape 1">
            <a:extLst>
              <a:ext uri="{FF2B5EF4-FFF2-40B4-BE49-F238E27FC236}">
                <a16:creationId xmlns:a16="http://schemas.microsoft.com/office/drawing/2014/main" id="{6ED42569-3247-423C-3CCC-87D1B39E82B1}"/>
              </a:ext>
            </a:extLst>
          </p:cNvPr>
          <p:cNvSpPr/>
          <p:nvPr/>
        </p:nvSpPr>
        <p:spPr>
          <a:xfrm>
            <a:off x="172885" y="3201847"/>
            <a:ext cx="510302" cy="510302"/>
          </a:xfrm>
          <a:prstGeom prst="roundRect">
            <a:avLst>
              <a:gd name="adj" fmla="val 6667"/>
            </a:avLst>
          </a:prstGeom>
          <a:solidFill>
            <a:srgbClr val="F2EEEE"/>
          </a:solidFill>
          <a:ln/>
        </p:spPr>
      </p:sp>
      <p:sp>
        <p:nvSpPr>
          <p:cNvPr id="17" name="Text 2">
            <a:extLst>
              <a:ext uri="{FF2B5EF4-FFF2-40B4-BE49-F238E27FC236}">
                <a16:creationId xmlns:a16="http://schemas.microsoft.com/office/drawing/2014/main" id="{81B2825B-4AC3-25E4-E4EE-F1FF0ECA0EE5}"/>
              </a:ext>
            </a:extLst>
          </p:cNvPr>
          <p:cNvSpPr/>
          <p:nvPr/>
        </p:nvSpPr>
        <p:spPr>
          <a:xfrm>
            <a:off x="371600" y="3278285"/>
            <a:ext cx="112752" cy="357307"/>
          </a:xfrm>
          <a:prstGeom prst="rect">
            <a:avLst/>
          </a:prstGeom>
          <a:noFill/>
          <a:ln/>
        </p:spPr>
        <p:txBody>
          <a:bodyPr wrap="none" lIns="0" tIns="0" rIns="0" bIns="0" rtlCol="0" anchor="t"/>
          <a:lstStyle/>
          <a:p>
            <a:pPr marL="0" indent="0" algn="ctr">
              <a:lnSpc>
                <a:spcPts val="2800"/>
              </a:lnSpc>
              <a:buNone/>
            </a:pPr>
            <a:r>
              <a:rPr lang="en-US" sz="1800" dirty="0">
                <a:solidFill>
                  <a:srgbClr val="383838"/>
                </a:solidFill>
                <a:latin typeface="PT Serif" pitchFamily="34" charset="0"/>
              </a:rPr>
              <a:t>4</a:t>
            </a:r>
            <a:endParaRPr lang="en-US" sz="1800" dirty="0"/>
          </a:p>
        </p:txBody>
      </p:sp>
      <p:sp>
        <p:nvSpPr>
          <p:cNvPr id="18" name="Text 3">
            <a:extLst>
              <a:ext uri="{FF2B5EF4-FFF2-40B4-BE49-F238E27FC236}">
                <a16:creationId xmlns:a16="http://schemas.microsoft.com/office/drawing/2014/main" id="{359DDD7C-D43B-04A9-EC3E-9B17E8045D73}"/>
              </a:ext>
            </a:extLst>
          </p:cNvPr>
          <p:cNvSpPr/>
          <p:nvPr/>
        </p:nvSpPr>
        <p:spPr>
          <a:xfrm>
            <a:off x="773615" y="3092250"/>
            <a:ext cx="2927747" cy="372070"/>
          </a:xfrm>
          <a:prstGeom prst="rect">
            <a:avLst/>
          </a:prstGeom>
          <a:noFill/>
          <a:ln/>
        </p:spPr>
        <p:txBody>
          <a:bodyPr wrap="none" lIns="0" tIns="0" rIns="0" bIns="0" rtlCol="0" anchor="t"/>
          <a:lstStyle/>
          <a:p>
            <a:pPr marL="0" indent="0">
              <a:lnSpc>
                <a:spcPts val="2900"/>
              </a:lnSpc>
              <a:buNone/>
            </a:pPr>
            <a:r>
              <a:rPr lang="en-US" sz="1400" dirty="0">
                <a:solidFill>
                  <a:srgbClr val="020202"/>
                </a:solidFill>
                <a:latin typeface="PT Serif" pitchFamily="34" charset="0"/>
                <a:ea typeface="PT Serif" pitchFamily="34" charset="-122"/>
                <a:cs typeface="PT Serif" pitchFamily="34" charset="-120"/>
              </a:rPr>
              <a:t>Quadrant</a:t>
            </a:r>
            <a:r>
              <a:rPr lang="en-US" b="1" dirty="0">
                <a:solidFill>
                  <a:srgbClr val="383838"/>
                </a:solidFill>
                <a:latin typeface="+mn-lt"/>
                <a:ea typeface="PT Serif" pitchFamily="34" charset="-122"/>
                <a:cs typeface="PT Serif" pitchFamily="34" charset="-120"/>
              </a:rPr>
              <a:t> 4</a:t>
            </a:r>
            <a:endParaRPr lang="en-US" b="1" dirty="0">
              <a:latin typeface="+mn-lt"/>
            </a:endParaRPr>
          </a:p>
        </p:txBody>
      </p:sp>
      <p:sp>
        <p:nvSpPr>
          <p:cNvPr id="19" name="Text 4">
            <a:extLst>
              <a:ext uri="{FF2B5EF4-FFF2-40B4-BE49-F238E27FC236}">
                <a16:creationId xmlns:a16="http://schemas.microsoft.com/office/drawing/2014/main" id="{ED42E5E2-C5F1-35C8-BF63-01EFAE9121AB}"/>
              </a:ext>
            </a:extLst>
          </p:cNvPr>
          <p:cNvSpPr/>
          <p:nvPr/>
        </p:nvSpPr>
        <p:spPr>
          <a:xfrm>
            <a:off x="773615" y="3439136"/>
            <a:ext cx="2927747" cy="725805"/>
          </a:xfrm>
          <a:prstGeom prst="rect">
            <a:avLst/>
          </a:prstGeom>
          <a:noFill/>
          <a:ln/>
        </p:spPr>
        <p:txBody>
          <a:bodyPr wrap="square" lIns="0" tIns="0" rIns="0" bIns="0" rtlCol="0" anchor="t"/>
          <a:lstStyle/>
          <a:p>
            <a:pPr marL="0" indent="0">
              <a:lnSpc>
                <a:spcPts val="2850"/>
              </a:lnSpc>
              <a:buNone/>
            </a:pPr>
            <a:r>
              <a:rPr lang="en-US" sz="1200" dirty="0">
                <a:solidFill>
                  <a:srgbClr val="383838"/>
                </a:solidFill>
                <a:latin typeface="+mn-lt"/>
                <a:ea typeface="DM Sans" pitchFamily="34" charset="-122"/>
                <a:cs typeface="DM Sans" pitchFamily="34" charset="-120"/>
              </a:rPr>
              <a:t>Restatement between Datasets </a:t>
            </a:r>
            <a:endParaRPr lang="en-US" sz="1200" dirty="0">
              <a:latin typeface="+mn-lt"/>
            </a:endParaRPr>
          </a:p>
        </p:txBody>
      </p:sp>
      <p:sp>
        <p:nvSpPr>
          <p:cNvPr id="20" name="Shape 5">
            <a:extLst>
              <a:ext uri="{FF2B5EF4-FFF2-40B4-BE49-F238E27FC236}">
                <a16:creationId xmlns:a16="http://schemas.microsoft.com/office/drawing/2014/main" id="{37668F14-975E-D8D5-5031-994A67537F5E}"/>
              </a:ext>
            </a:extLst>
          </p:cNvPr>
          <p:cNvSpPr/>
          <p:nvPr/>
        </p:nvSpPr>
        <p:spPr>
          <a:xfrm>
            <a:off x="4064562" y="3201847"/>
            <a:ext cx="510302" cy="510302"/>
          </a:xfrm>
          <a:prstGeom prst="roundRect">
            <a:avLst>
              <a:gd name="adj" fmla="val 6667"/>
            </a:avLst>
          </a:prstGeom>
          <a:solidFill>
            <a:srgbClr val="F2EEEE"/>
          </a:solidFill>
          <a:ln/>
        </p:spPr>
      </p:sp>
      <p:sp>
        <p:nvSpPr>
          <p:cNvPr id="21" name="Text 6">
            <a:extLst>
              <a:ext uri="{FF2B5EF4-FFF2-40B4-BE49-F238E27FC236}">
                <a16:creationId xmlns:a16="http://schemas.microsoft.com/office/drawing/2014/main" id="{8CE59563-6EC3-5DDA-692E-532B8D3E3AE8}"/>
              </a:ext>
            </a:extLst>
          </p:cNvPr>
          <p:cNvSpPr/>
          <p:nvPr/>
        </p:nvSpPr>
        <p:spPr>
          <a:xfrm>
            <a:off x="4224463" y="3278285"/>
            <a:ext cx="190381" cy="357307"/>
          </a:xfrm>
          <a:prstGeom prst="rect">
            <a:avLst/>
          </a:prstGeom>
          <a:noFill/>
          <a:ln/>
        </p:spPr>
        <p:txBody>
          <a:bodyPr wrap="none" lIns="0" tIns="0" rIns="0" bIns="0" rtlCol="0" anchor="t"/>
          <a:lstStyle/>
          <a:p>
            <a:pPr marL="0" indent="0" algn="ctr">
              <a:lnSpc>
                <a:spcPts val="2800"/>
              </a:lnSpc>
              <a:buNone/>
            </a:pPr>
            <a:r>
              <a:rPr lang="en-US" sz="1800" dirty="0">
                <a:solidFill>
                  <a:srgbClr val="383838"/>
                </a:solidFill>
                <a:latin typeface="PT Serif" pitchFamily="34" charset="0"/>
              </a:rPr>
              <a:t>5</a:t>
            </a:r>
            <a:endParaRPr lang="en-US" sz="1800" dirty="0"/>
          </a:p>
        </p:txBody>
      </p:sp>
      <p:sp>
        <p:nvSpPr>
          <p:cNvPr id="22" name="Text 7">
            <a:extLst>
              <a:ext uri="{FF2B5EF4-FFF2-40B4-BE49-F238E27FC236}">
                <a16:creationId xmlns:a16="http://schemas.microsoft.com/office/drawing/2014/main" id="{FE94CF64-B9C2-4BD9-C7B0-35394ABEEE9A}"/>
              </a:ext>
            </a:extLst>
          </p:cNvPr>
          <p:cNvSpPr/>
          <p:nvPr/>
        </p:nvSpPr>
        <p:spPr>
          <a:xfrm>
            <a:off x="4665292" y="3092250"/>
            <a:ext cx="2927747" cy="372070"/>
          </a:xfrm>
          <a:prstGeom prst="rect">
            <a:avLst/>
          </a:prstGeom>
          <a:noFill/>
          <a:ln/>
        </p:spPr>
        <p:txBody>
          <a:bodyPr wrap="none" lIns="0" tIns="0" rIns="0" bIns="0" rtlCol="0" anchor="t"/>
          <a:lstStyle/>
          <a:p>
            <a:pPr marL="0" indent="0">
              <a:lnSpc>
                <a:spcPts val="2900"/>
              </a:lnSpc>
              <a:buNone/>
            </a:pPr>
            <a:r>
              <a:rPr lang="en-US" sz="1400" dirty="0">
                <a:solidFill>
                  <a:srgbClr val="020202"/>
                </a:solidFill>
                <a:latin typeface="PT Serif" pitchFamily="34" charset="0"/>
                <a:ea typeface="PT Serif" pitchFamily="34" charset="-122"/>
                <a:cs typeface="PT Serif" pitchFamily="34" charset="-120"/>
              </a:rPr>
              <a:t>Quadrant</a:t>
            </a:r>
            <a:r>
              <a:rPr lang="en-US" b="1" dirty="0">
                <a:solidFill>
                  <a:srgbClr val="383838"/>
                </a:solidFill>
                <a:latin typeface="+mn-lt"/>
                <a:ea typeface="PT Serif" pitchFamily="34" charset="-122"/>
                <a:cs typeface="PT Serif" pitchFamily="34" charset="-120"/>
              </a:rPr>
              <a:t> 5</a:t>
            </a:r>
            <a:endParaRPr lang="en-US" b="1" dirty="0">
              <a:latin typeface="+mn-lt"/>
            </a:endParaRPr>
          </a:p>
        </p:txBody>
      </p:sp>
      <p:sp>
        <p:nvSpPr>
          <p:cNvPr id="23" name="Text 8">
            <a:extLst>
              <a:ext uri="{FF2B5EF4-FFF2-40B4-BE49-F238E27FC236}">
                <a16:creationId xmlns:a16="http://schemas.microsoft.com/office/drawing/2014/main" id="{41587A9F-2E72-002B-5497-3B1236988F3C}"/>
              </a:ext>
            </a:extLst>
          </p:cNvPr>
          <p:cNvSpPr/>
          <p:nvPr/>
        </p:nvSpPr>
        <p:spPr>
          <a:xfrm>
            <a:off x="4665292" y="3439136"/>
            <a:ext cx="2927747" cy="362903"/>
          </a:xfrm>
          <a:prstGeom prst="rect">
            <a:avLst/>
          </a:prstGeom>
          <a:noFill/>
          <a:ln/>
        </p:spPr>
        <p:txBody>
          <a:bodyPr wrap="none" lIns="0" tIns="0" rIns="0" bIns="0" rtlCol="0" anchor="t"/>
          <a:lstStyle/>
          <a:p>
            <a:pPr marL="0" indent="0">
              <a:lnSpc>
                <a:spcPts val="2850"/>
              </a:lnSpc>
              <a:buNone/>
            </a:pPr>
            <a:r>
              <a:rPr lang="en-US" sz="1200" dirty="0">
                <a:solidFill>
                  <a:srgbClr val="383838"/>
                </a:solidFill>
                <a:latin typeface="+mn-lt"/>
                <a:ea typeface="DM Sans" pitchFamily="34" charset="-122"/>
                <a:cs typeface="DM Sans" pitchFamily="34" charset="-120"/>
              </a:rPr>
              <a:t>Unknows Unknowns.</a:t>
            </a:r>
            <a:endParaRPr lang="en-US" sz="1200" dirty="0">
              <a:latin typeface="+mn-lt"/>
            </a:endParaRPr>
          </a:p>
        </p:txBody>
      </p:sp>
      <p:sp>
        <p:nvSpPr>
          <p:cNvPr id="24" name="Shape 9">
            <a:extLst>
              <a:ext uri="{FF2B5EF4-FFF2-40B4-BE49-F238E27FC236}">
                <a16:creationId xmlns:a16="http://schemas.microsoft.com/office/drawing/2014/main" id="{42209054-C33D-7206-A9F1-03540CC2EE56}"/>
              </a:ext>
            </a:extLst>
          </p:cNvPr>
          <p:cNvSpPr/>
          <p:nvPr/>
        </p:nvSpPr>
        <p:spPr>
          <a:xfrm>
            <a:off x="7956239" y="3201847"/>
            <a:ext cx="510302" cy="510302"/>
          </a:xfrm>
          <a:prstGeom prst="roundRect">
            <a:avLst>
              <a:gd name="adj" fmla="val 6667"/>
            </a:avLst>
          </a:prstGeom>
          <a:solidFill>
            <a:srgbClr val="F2EEEE"/>
          </a:solidFill>
          <a:ln/>
        </p:spPr>
      </p:sp>
      <p:sp>
        <p:nvSpPr>
          <p:cNvPr id="25" name="Text 10">
            <a:extLst>
              <a:ext uri="{FF2B5EF4-FFF2-40B4-BE49-F238E27FC236}">
                <a16:creationId xmlns:a16="http://schemas.microsoft.com/office/drawing/2014/main" id="{A35D7AA2-5AA5-EDAE-9656-713234C4E08B}"/>
              </a:ext>
            </a:extLst>
          </p:cNvPr>
          <p:cNvSpPr/>
          <p:nvPr/>
        </p:nvSpPr>
        <p:spPr>
          <a:xfrm>
            <a:off x="8116140" y="3278285"/>
            <a:ext cx="190381" cy="357307"/>
          </a:xfrm>
          <a:prstGeom prst="rect">
            <a:avLst/>
          </a:prstGeom>
          <a:noFill/>
          <a:ln/>
        </p:spPr>
        <p:txBody>
          <a:bodyPr wrap="none" lIns="0" tIns="0" rIns="0" bIns="0" rtlCol="0" anchor="t"/>
          <a:lstStyle/>
          <a:p>
            <a:pPr marL="0" indent="0" algn="ctr">
              <a:lnSpc>
                <a:spcPts val="2800"/>
              </a:lnSpc>
              <a:buNone/>
            </a:pPr>
            <a:r>
              <a:rPr lang="en-US" sz="1800" dirty="0">
                <a:solidFill>
                  <a:srgbClr val="383838"/>
                </a:solidFill>
                <a:latin typeface="PT Serif" pitchFamily="34" charset="0"/>
              </a:rPr>
              <a:t>6</a:t>
            </a:r>
            <a:endParaRPr lang="en-US" sz="1800" dirty="0"/>
          </a:p>
        </p:txBody>
      </p:sp>
      <p:sp>
        <p:nvSpPr>
          <p:cNvPr id="26" name="Text 11">
            <a:extLst>
              <a:ext uri="{FF2B5EF4-FFF2-40B4-BE49-F238E27FC236}">
                <a16:creationId xmlns:a16="http://schemas.microsoft.com/office/drawing/2014/main" id="{99971958-B8D3-6F00-1432-95C4F3231636}"/>
              </a:ext>
            </a:extLst>
          </p:cNvPr>
          <p:cNvSpPr/>
          <p:nvPr/>
        </p:nvSpPr>
        <p:spPr>
          <a:xfrm>
            <a:off x="8556969" y="3092250"/>
            <a:ext cx="2977039" cy="372070"/>
          </a:xfrm>
          <a:prstGeom prst="rect">
            <a:avLst/>
          </a:prstGeom>
          <a:noFill/>
          <a:ln/>
        </p:spPr>
        <p:txBody>
          <a:bodyPr wrap="none" lIns="0" tIns="0" rIns="0" bIns="0" rtlCol="0" anchor="t"/>
          <a:lstStyle/>
          <a:p>
            <a:pPr marL="0" indent="0">
              <a:lnSpc>
                <a:spcPts val="2900"/>
              </a:lnSpc>
              <a:buNone/>
            </a:pPr>
            <a:r>
              <a:rPr lang="en-US" sz="1400" dirty="0">
                <a:solidFill>
                  <a:srgbClr val="020202"/>
                </a:solidFill>
                <a:latin typeface="PT Serif" pitchFamily="34" charset="0"/>
                <a:ea typeface="PT Serif" pitchFamily="34" charset="-122"/>
                <a:cs typeface="PT Serif" pitchFamily="34" charset="-120"/>
              </a:rPr>
              <a:t>Quadrant</a:t>
            </a:r>
            <a:r>
              <a:rPr lang="en-US" b="1" dirty="0">
                <a:solidFill>
                  <a:srgbClr val="383838"/>
                </a:solidFill>
                <a:latin typeface="+mn-lt"/>
                <a:ea typeface="PT Serif" pitchFamily="34" charset="-122"/>
                <a:cs typeface="PT Serif" pitchFamily="34" charset="-120"/>
              </a:rPr>
              <a:t> 6</a:t>
            </a:r>
            <a:endParaRPr lang="en-US" b="1" dirty="0">
              <a:latin typeface="+mn-lt"/>
            </a:endParaRPr>
          </a:p>
        </p:txBody>
      </p:sp>
      <p:sp>
        <p:nvSpPr>
          <p:cNvPr id="27" name="Text 12">
            <a:extLst>
              <a:ext uri="{FF2B5EF4-FFF2-40B4-BE49-F238E27FC236}">
                <a16:creationId xmlns:a16="http://schemas.microsoft.com/office/drawing/2014/main" id="{10BEE5DE-1244-DF64-7A5B-E84C398DF2D1}"/>
              </a:ext>
            </a:extLst>
          </p:cNvPr>
          <p:cNvSpPr/>
          <p:nvPr/>
        </p:nvSpPr>
        <p:spPr>
          <a:xfrm>
            <a:off x="8556850" y="3439136"/>
            <a:ext cx="3963990" cy="357307"/>
          </a:xfrm>
          <a:prstGeom prst="rect">
            <a:avLst/>
          </a:prstGeom>
          <a:noFill/>
          <a:ln/>
        </p:spPr>
        <p:txBody>
          <a:bodyPr wrap="none" lIns="0" tIns="0" rIns="0" bIns="0" rtlCol="0" anchor="t"/>
          <a:lstStyle/>
          <a:p>
            <a:pPr marL="0" indent="0">
              <a:lnSpc>
                <a:spcPts val="2850"/>
              </a:lnSpc>
              <a:buNone/>
            </a:pPr>
            <a:r>
              <a:rPr lang="en-US" sz="1200" dirty="0">
                <a:solidFill>
                  <a:srgbClr val="383838"/>
                </a:solidFill>
                <a:latin typeface="+mn-lt"/>
                <a:ea typeface="DM Sans" pitchFamily="34" charset="-122"/>
                <a:cs typeface="DM Sans" pitchFamily="34" charset="-120"/>
              </a:rPr>
              <a:t>Data Validations Checks.</a:t>
            </a:r>
            <a:endParaRPr lang="en-US" sz="1200" dirty="0">
              <a:latin typeface="+mn-lt"/>
            </a:endParaRPr>
          </a:p>
        </p:txBody>
      </p:sp>
      <p:sp>
        <p:nvSpPr>
          <p:cNvPr id="38" name="Rectangle 37">
            <a:extLst>
              <a:ext uri="{FF2B5EF4-FFF2-40B4-BE49-F238E27FC236}">
                <a16:creationId xmlns:a16="http://schemas.microsoft.com/office/drawing/2014/main" id="{B73AB4FA-2389-F7C4-F133-8589EDEA11E3}"/>
              </a:ext>
            </a:extLst>
          </p:cNvPr>
          <p:cNvSpPr/>
          <p:nvPr/>
        </p:nvSpPr>
        <p:spPr>
          <a:xfrm>
            <a:off x="172764" y="312875"/>
            <a:ext cx="1835760" cy="430887"/>
          </a:xfrm>
          <a:prstGeom prst="rect">
            <a:avLst/>
          </a:prstGeom>
          <a:noFill/>
        </p:spPr>
        <p:txBody>
          <a:bodyPr wrap="none" lIns="91440" tIns="45720" rIns="91440" bIns="45720">
            <a:spAutoFit/>
          </a:bodyPr>
          <a:lstStyle/>
          <a:p>
            <a:pPr algn="ctr"/>
            <a:r>
              <a:rPr lang="en-US" sz="2200" b="1" dirty="0">
                <a:ln w="0"/>
                <a:solidFill>
                  <a:schemeClr val="tx1"/>
                </a:solidFill>
                <a:effectLst>
                  <a:outerShdw blurRad="38100" dist="19050" dir="2700000" algn="tl" rotWithShape="0">
                    <a:schemeClr val="dk1">
                      <a:alpha val="40000"/>
                    </a:schemeClr>
                  </a:outerShdw>
                </a:effectLst>
              </a:rPr>
              <a:t>Introduction</a:t>
            </a:r>
            <a:endParaRPr lang="en-US" sz="2200" b="1" cap="none" spc="0" dirty="0">
              <a:ln w="0"/>
              <a:solidFill>
                <a:schemeClr val="tx1"/>
              </a:solidFill>
              <a:effectLst>
                <a:outerShdw blurRad="38100" dist="19050" dir="2700000" algn="tl" rotWithShape="0">
                  <a:schemeClr val="dk1">
                    <a:alpha val="40000"/>
                  </a:schemeClr>
                </a:outerShdw>
              </a:effectLst>
            </a:endParaRPr>
          </a:p>
        </p:txBody>
      </p:sp>
      <p:sp>
        <p:nvSpPr>
          <p:cNvPr id="40" name="TextBox 39">
            <a:extLst>
              <a:ext uri="{FF2B5EF4-FFF2-40B4-BE49-F238E27FC236}">
                <a16:creationId xmlns:a16="http://schemas.microsoft.com/office/drawing/2014/main" id="{0EAF483F-B4AE-C8DB-C0D9-A0774CE0AA2D}"/>
              </a:ext>
            </a:extLst>
          </p:cNvPr>
          <p:cNvSpPr txBox="1"/>
          <p:nvPr/>
        </p:nvSpPr>
        <p:spPr>
          <a:xfrm>
            <a:off x="172764" y="1074692"/>
            <a:ext cx="10921333" cy="461665"/>
          </a:xfrm>
          <a:prstGeom prst="rect">
            <a:avLst/>
          </a:prstGeom>
          <a:noFill/>
        </p:spPr>
        <p:txBody>
          <a:bodyPr wrap="square">
            <a:spAutoFit/>
          </a:bodyPr>
          <a:lstStyle/>
          <a:p>
            <a:r>
              <a:rPr lang="en-IN" sz="1200" dirty="0"/>
              <a:t>This presentation provides an overview of a structured, model-driven approach to ensuring data integrity and extracting actionable</a:t>
            </a:r>
          </a:p>
          <a:p>
            <a:r>
              <a:rPr lang="en-IN" sz="1200" dirty="0"/>
              <a:t>insights. Our model is divided into six quadrants.</a:t>
            </a:r>
          </a:p>
        </p:txBody>
      </p:sp>
    </p:spTree>
    <p:extLst>
      <p:ext uri="{BB962C8B-B14F-4D97-AF65-F5344CB8AC3E}">
        <p14:creationId xmlns:p14="http://schemas.microsoft.com/office/powerpoint/2010/main" val="94597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F1C5A7-F290-04DB-357D-5C0D9516A919}"/>
              </a:ext>
            </a:extLst>
          </p:cNvPr>
          <p:cNvSpPr>
            <a:spLocks noGrp="1"/>
          </p:cNvSpPr>
          <p:nvPr>
            <p:ph type="sldNum" idx="12"/>
          </p:nvPr>
        </p:nvSpPr>
        <p:spPr>
          <a:xfrm>
            <a:off x="-1983274" y="6151079"/>
            <a:ext cx="2844800" cy="365125"/>
          </a:xfrm>
        </p:spPr>
        <p:txBody>
          <a:bodyPr/>
          <a:lstStyle/>
          <a:p>
            <a:fld id="{00000000-1234-1234-1234-123412341234}" type="slidenum">
              <a:rPr lang="en-US" smtClean="0"/>
              <a:pPr/>
              <a:t>4</a:t>
            </a:fld>
            <a:endParaRPr lang="en-US" dirty="0"/>
          </a:p>
        </p:txBody>
      </p:sp>
      <p:pic>
        <p:nvPicPr>
          <p:cNvPr id="37" name="Picture 36">
            <a:extLst>
              <a:ext uri="{FF2B5EF4-FFF2-40B4-BE49-F238E27FC236}">
                <a16:creationId xmlns:a16="http://schemas.microsoft.com/office/drawing/2014/main" id="{1AD6B4CD-B101-0856-5FE5-9C5949DE90DE}"/>
              </a:ext>
            </a:extLst>
          </p:cNvPr>
          <p:cNvPicPr>
            <a:picLocks noChangeAspect="1"/>
          </p:cNvPicPr>
          <p:nvPr/>
        </p:nvPicPr>
        <p:blipFill>
          <a:blip r:embed="rId2"/>
          <a:stretch>
            <a:fillRect/>
          </a:stretch>
        </p:blipFill>
        <p:spPr>
          <a:xfrm>
            <a:off x="258032" y="2911151"/>
            <a:ext cx="11933967" cy="2907752"/>
          </a:xfrm>
          <a:prstGeom prst="rect">
            <a:avLst/>
          </a:prstGeom>
        </p:spPr>
      </p:pic>
      <p:sp>
        <p:nvSpPr>
          <p:cNvPr id="3" name="Text 5">
            <a:extLst>
              <a:ext uri="{FF2B5EF4-FFF2-40B4-BE49-F238E27FC236}">
                <a16:creationId xmlns:a16="http://schemas.microsoft.com/office/drawing/2014/main" id="{DD7F679A-4F29-8F74-3E9E-C84574209F42}"/>
              </a:ext>
            </a:extLst>
          </p:cNvPr>
          <p:cNvSpPr/>
          <p:nvPr/>
        </p:nvSpPr>
        <p:spPr>
          <a:xfrm>
            <a:off x="598572" y="1613698"/>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4" name="Text 6">
            <a:extLst>
              <a:ext uri="{FF2B5EF4-FFF2-40B4-BE49-F238E27FC236}">
                <a16:creationId xmlns:a16="http://schemas.microsoft.com/office/drawing/2014/main" id="{FEC4EB43-9B49-809E-80AF-C081D4583335}"/>
              </a:ext>
            </a:extLst>
          </p:cNvPr>
          <p:cNvSpPr/>
          <p:nvPr/>
        </p:nvSpPr>
        <p:spPr>
          <a:xfrm>
            <a:off x="258033" y="1969121"/>
            <a:ext cx="3779520" cy="702469"/>
          </a:xfrm>
          <a:prstGeom prst="rect">
            <a:avLst/>
          </a:prstGeom>
          <a:noFill/>
          <a:ln/>
        </p:spPr>
        <p:txBody>
          <a:bodyPr wrap="square" lIns="0" tIns="0" rIns="0" bIns="0" rtlCol="0" anchor="t"/>
          <a:lstStyle/>
          <a:p>
            <a:pPr algn="ctr">
              <a:lnSpc>
                <a:spcPct val="150000"/>
              </a:lnSpc>
            </a:pPr>
            <a:r>
              <a:rPr lang="en-US" sz="1200" dirty="0">
                <a:solidFill>
                  <a:schemeClr val="tx1"/>
                </a:solidFill>
                <a:latin typeface="+mn-lt"/>
              </a:rPr>
              <a:t>To measure and track the performance of all six Quadrant of the Model</a:t>
            </a:r>
          </a:p>
        </p:txBody>
      </p:sp>
      <p:sp>
        <p:nvSpPr>
          <p:cNvPr id="5" name="Text 10">
            <a:extLst>
              <a:ext uri="{FF2B5EF4-FFF2-40B4-BE49-F238E27FC236}">
                <a16:creationId xmlns:a16="http://schemas.microsoft.com/office/drawing/2014/main" id="{D57F9865-40DD-FF58-4082-1FBBC1A37706}"/>
              </a:ext>
            </a:extLst>
          </p:cNvPr>
          <p:cNvSpPr/>
          <p:nvPr/>
        </p:nvSpPr>
        <p:spPr>
          <a:xfrm>
            <a:off x="4668348" y="1662302"/>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6" name="Text 11">
            <a:extLst>
              <a:ext uri="{FF2B5EF4-FFF2-40B4-BE49-F238E27FC236}">
                <a16:creationId xmlns:a16="http://schemas.microsoft.com/office/drawing/2014/main" id="{EBE15022-05E8-0A87-D388-22CF1ADD2DFC}"/>
              </a:ext>
            </a:extLst>
          </p:cNvPr>
          <p:cNvSpPr/>
          <p:nvPr/>
        </p:nvSpPr>
        <p:spPr>
          <a:xfrm>
            <a:off x="4284531" y="1939517"/>
            <a:ext cx="3779520" cy="702469"/>
          </a:xfrm>
          <a:prstGeom prst="rect">
            <a:avLst/>
          </a:prstGeom>
          <a:noFill/>
          <a:ln/>
        </p:spPr>
        <p:txBody>
          <a:bodyPr wrap="square" lIns="0" tIns="0" rIns="0" bIns="0" rtlCol="0" anchor="t"/>
          <a:lstStyle/>
          <a:p>
            <a:pPr marL="0" indent="0" algn="ctr">
              <a:lnSpc>
                <a:spcPts val="2750"/>
              </a:lnSpc>
              <a:buNone/>
            </a:pPr>
            <a:endParaRPr lang="en-US" sz="1200" dirty="0">
              <a:solidFill>
                <a:schemeClr val="tx1"/>
              </a:solidFill>
              <a:latin typeface="+mn-lt"/>
            </a:endParaRPr>
          </a:p>
        </p:txBody>
      </p:sp>
      <p:sp>
        <p:nvSpPr>
          <p:cNvPr id="7" name="Text 15">
            <a:extLst>
              <a:ext uri="{FF2B5EF4-FFF2-40B4-BE49-F238E27FC236}">
                <a16:creationId xmlns:a16="http://schemas.microsoft.com/office/drawing/2014/main" id="{B9686D12-247C-CF20-8FD0-86EDE68C1106}"/>
              </a:ext>
            </a:extLst>
          </p:cNvPr>
          <p:cNvSpPr/>
          <p:nvPr/>
        </p:nvSpPr>
        <p:spPr>
          <a:xfrm>
            <a:off x="8940669" y="1680609"/>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8" name="Text 16">
            <a:extLst>
              <a:ext uri="{FF2B5EF4-FFF2-40B4-BE49-F238E27FC236}">
                <a16:creationId xmlns:a16="http://schemas.microsoft.com/office/drawing/2014/main" id="{F68C0DA6-6FE4-D280-87F9-ABC215AE0E39}"/>
              </a:ext>
            </a:extLst>
          </p:cNvPr>
          <p:cNvSpPr/>
          <p:nvPr/>
        </p:nvSpPr>
        <p:spPr>
          <a:xfrm>
            <a:off x="8562467" y="2022466"/>
            <a:ext cx="3779520" cy="702469"/>
          </a:xfrm>
          <a:prstGeom prst="rect">
            <a:avLst/>
          </a:prstGeom>
          <a:noFill/>
          <a:ln/>
        </p:spPr>
        <p:txBody>
          <a:bodyPr wrap="square" lIns="0" tIns="0" rIns="0" bIns="0" rtlCol="0" anchor="t"/>
          <a:lstStyle/>
          <a:p>
            <a:pPr marL="0" indent="0" algn="ctr">
              <a:lnSpc>
                <a:spcPct val="150000"/>
              </a:lnSpc>
              <a:buNone/>
            </a:pPr>
            <a:r>
              <a:rPr lang="en-US" sz="1200" dirty="0">
                <a:solidFill>
                  <a:schemeClr val="tx1"/>
                </a:solidFill>
                <a:latin typeface="+mn-lt"/>
              </a:rPr>
              <a:t>Provides clear insights into how the model is performing.</a:t>
            </a:r>
          </a:p>
        </p:txBody>
      </p:sp>
      <p:pic>
        <p:nvPicPr>
          <p:cNvPr id="9" name="Picture 2">
            <a:extLst>
              <a:ext uri="{FF2B5EF4-FFF2-40B4-BE49-F238E27FC236}">
                <a16:creationId xmlns:a16="http://schemas.microsoft.com/office/drawing/2014/main" id="{90607E28-72E0-51F1-141F-6FF902793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89" y="1204664"/>
            <a:ext cx="574499" cy="50986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FC801E5F-A792-5196-E3D4-1C20D77E1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860" y="1020811"/>
            <a:ext cx="574498" cy="6605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4CE1E9EF-746F-E74C-F94C-F7062A885E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8661" y="1157672"/>
            <a:ext cx="512203" cy="50093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7FF3C44-F112-B496-1292-B892C3606792}"/>
              </a:ext>
            </a:extLst>
          </p:cNvPr>
          <p:cNvSpPr txBox="1"/>
          <p:nvPr/>
        </p:nvSpPr>
        <p:spPr>
          <a:xfrm>
            <a:off x="4037553" y="1969121"/>
            <a:ext cx="4775716" cy="889154"/>
          </a:xfrm>
          <a:prstGeom prst="rect">
            <a:avLst/>
          </a:prstGeom>
          <a:noFill/>
        </p:spPr>
        <p:txBody>
          <a:bodyPr wrap="square">
            <a:spAutoFit/>
          </a:bodyPr>
          <a:lstStyle/>
          <a:p>
            <a:pPr algn="ctr">
              <a:lnSpc>
                <a:spcPct val="150000"/>
              </a:lnSpc>
            </a:pPr>
            <a:r>
              <a:rPr lang="en-US" sz="1200" dirty="0">
                <a:solidFill>
                  <a:schemeClr val="tx1"/>
                </a:solidFill>
                <a:latin typeface="+mn-lt"/>
              </a:rPr>
              <a:t>Track each and every quadrant of the model, indicating the status as Good, Warning, or Issues Identified. For issues identified, use an I icon to provide detailed information.</a:t>
            </a:r>
            <a:endParaRPr lang="en-IN" sz="1200" dirty="0">
              <a:solidFill>
                <a:schemeClr val="tx1"/>
              </a:solidFill>
              <a:latin typeface="+mn-lt"/>
            </a:endParaRPr>
          </a:p>
        </p:txBody>
      </p:sp>
      <p:sp>
        <p:nvSpPr>
          <p:cNvPr id="13" name="Rectangle 12">
            <a:extLst>
              <a:ext uri="{FF2B5EF4-FFF2-40B4-BE49-F238E27FC236}">
                <a16:creationId xmlns:a16="http://schemas.microsoft.com/office/drawing/2014/main" id="{935F3D9F-38F6-AE8E-61B6-1FCCD7CB05A1}"/>
              </a:ext>
            </a:extLst>
          </p:cNvPr>
          <p:cNvSpPr/>
          <p:nvPr/>
        </p:nvSpPr>
        <p:spPr>
          <a:xfrm>
            <a:off x="258032" y="251370"/>
            <a:ext cx="4673075" cy="769441"/>
          </a:xfrm>
          <a:prstGeom prst="rect">
            <a:avLst/>
          </a:prstGeom>
          <a:noFill/>
        </p:spPr>
        <p:txBody>
          <a:bodyPr wrap="none" lIns="91440" tIns="45720" rIns="91440" bIns="45720">
            <a:spAutoFit/>
          </a:bodyPr>
          <a:lstStyle/>
          <a:p>
            <a:pPr algn="ctr"/>
            <a:r>
              <a:rPr lang="en-US" sz="2200" b="1" dirty="0">
                <a:solidFill>
                  <a:srgbClr val="020202"/>
                </a:solidFill>
                <a:latin typeface="+mn-lt"/>
                <a:ea typeface="PT Serif" pitchFamily="34" charset="-122"/>
                <a:cs typeface="PT Serif" pitchFamily="34" charset="-120"/>
              </a:rPr>
              <a:t>Key Performance Indicators (KPI)</a:t>
            </a:r>
            <a:endParaRPr lang="en-US" sz="2200" b="1" dirty="0">
              <a:latin typeface="+mn-lt"/>
            </a:endParaRPr>
          </a:p>
          <a:p>
            <a:pPr algn="ctr"/>
            <a:endParaRPr lang="en-US" sz="2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267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4CE8F5-BDB7-C601-B210-F2F39A6B7C31}"/>
              </a:ext>
            </a:extLst>
          </p:cNvPr>
          <p:cNvSpPr>
            <a:spLocks noGrp="1"/>
          </p:cNvSpPr>
          <p:nvPr>
            <p:ph type="sldNum" idx="12"/>
          </p:nvPr>
        </p:nvSpPr>
        <p:spPr>
          <a:xfrm>
            <a:off x="-1955476" y="6153370"/>
            <a:ext cx="2844800" cy="365125"/>
          </a:xfrm>
        </p:spPr>
        <p:txBody>
          <a:bodyPr/>
          <a:lstStyle/>
          <a:p>
            <a:fld id="{00000000-1234-1234-1234-123412341234}" type="slidenum">
              <a:rPr lang="en-US" smtClean="0"/>
              <a:pPr/>
              <a:t>5</a:t>
            </a:fld>
            <a:endParaRPr lang="en-US" dirty="0"/>
          </a:p>
        </p:txBody>
      </p:sp>
      <p:sp>
        <p:nvSpPr>
          <p:cNvPr id="3" name="Text 0"/>
          <p:cNvSpPr/>
          <p:nvPr/>
        </p:nvSpPr>
        <p:spPr>
          <a:xfrm>
            <a:off x="226814" y="-32625"/>
            <a:ext cx="10252472" cy="744260"/>
          </a:xfrm>
          <a:prstGeom prst="rect">
            <a:avLst/>
          </a:prstGeom>
          <a:noFill/>
          <a:ln/>
        </p:spPr>
        <p:txBody>
          <a:bodyPr wrap="none" lIns="0" tIns="0" rIns="0" bIns="0" rtlCol="0" anchor="t"/>
          <a:lstStyle/>
          <a:p>
            <a:pPr marL="0" indent="0">
              <a:lnSpc>
                <a:spcPts val="5850"/>
              </a:lnSpc>
              <a:buNone/>
            </a:pPr>
            <a:r>
              <a:rPr lang="en-US" sz="2200" b="1" dirty="0">
                <a:solidFill>
                  <a:srgbClr val="020202"/>
                </a:solidFill>
                <a:latin typeface="PT Serif" pitchFamily="34" charset="0"/>
                <a:ea typeface="PT Serif" pitchFamily="34" charset="-122"/>
                <a:cs typeface="PT Serif" pitchFamily="34" charset="-120"/>
              </a:rPr>
              <a:t>Quadrant 1 </a:t>
            </a:r>
            <a:r>
              <a:rPr lang="en-US" sz="2200" b="1" dirty="0">
                <a:solidFill>
                  <a:srgbClr val="020202"/>
                </a:solidFill>
                <a:latin typeface="+mn-lt"/>
                <a:ea typeface="PT Serif" pitchFamily="34" charset="-122"/>
                <a:cs typeface="PT Serif" pitchFamily="34" charset="-120"/>
              </a:rPr>
              <a:t>– Table Structural Changes</a:t>
            </a:r>
            <a:endParaRPr lang="en-US" sz="2200" b="1" dirty="0">
              <a:latin typeface="+mn-lt"/>
            </a:endParaRPr>
          </a:p>
        </p:txBody>
      </p:sp>
      <p:sp>
        <p:nvSpPr>
          <p:cNvPr id="12" name="Text 9"/>
          <p:cNvSpPr/>
          <p:nvPr/>
        </p:nvSpPr>
        <p:spPr>
          <a:xfrm>
            <a:off x="8449270" y="4163973"/>
            <a:ext cx="3742730" cy="725805"/>
          </a:xfrm>
          <a:prstGeom prst="rect">
            <a:avLst/>
          </a:prstGeom>
          <a:noFill/>
          <a:ln/>
        </p:spPr>
        <p:txBody>
          <a:bodyPr wrap="square" lIns="0" tIns="0" rIns="0" bIns="0" rtlCol="0" anchor="t"/>
          <a:lstStyle/>
          <a:p>
            <a:pPr marL="0" indent="0">
              <a:lnSpc>
                <a:spcPts val="2850"/>
              </a:lnSpc>
              <a:buNone/>
            </a:pPr>
            <a:endParaRPr lang="en-US" sz="1750" dirty="0"/>
          </a:p>
        </p:txBody>
      </p:sp>
      <p:pic>
        <p:nvPicPr>
          <p:cNvPr id="14" name="Picture 13">
            <a:extLst>
              <a:ext uri="{FF2B5EF4-FFF2-40B4-BE49-F238E27FC236}">
                <a16:creationId xmlns:a16="http://schemas.microsoft.com/office/drawing/2014/main" id="{72D8E719-3E49-89A7-DEF4-8E4531D9A805}"/>
              </a:ext>
            </a:extLst>
          </p:cNvPr>
          <p:cNvPicPr>
            <a:picLocks noChangeAspect="1"/>
          </p:cNvPicPr>
          <p:nvPr/>
        </p:nvPicPr>
        <p:blipFill>
          <a:blip r:embed="rId2"/>
          <a:stretch>
            <a:fillRect/>
          </a:stretch>
        </p:blipFill>
        <p:spPr>
          <a:xfrm>
            <a:off x="226814" y="3163062"/>
            <a:ext cx="11965186" cy="2141273"/>
          </a:xfrm>
          <a:prstGeom prst="rect">
            <a:avLst/>
          </a:prstGeom>
        </p:spPr>
      </p:pic>
      <p:sp>
        <p:nvSpPr>
          <p:cNvPr id="16" name="Text 5">
            <a:extLst>
              <a:ext uri="{FF2B5EF4-FFF2-40B4-BE49-F238E27FC236}">
                <a16:creationId xmlns:a16="http://schemas.microsoft.com/office/drawing/2014/main" id="{E944AE2D-E162-513D-48FB-C4685B37B921}"/>
              </a:ext>
            </a:extLst>
          </p:cNvPr>
          <p:cNvSpPr/>
          <p:nvPr/>
        </p:nvSpPr>
        <p:spPr>
          <a:xfrm>
            <a:off x="610631" y="1635471"/>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17" name="Text 6">
            <a:extLst>
              <a:ext uri="{FF2B5EF4-FFF2-40B4-BE49-F238E27FC236}">
                <a16:creationId xmlns:a16="http://schemas.microsoft.com/office/drawing/2014/main" id="{A28E35A7-B7BF-A334-F788-969A95B49532}"/>
              </a:ext>
            </a:extLst>
          </p:cNvPr>
          <p:cNvSpPr/>
          <p:nvPr/>
        </p:nvSpPr>
        <p:spPr>
          <a:xfrm>
            <a:off x="226814" y="1973820"/>
            <a:ext cx="3779520" cy="702469"/>
          </a:xfrm>
          <a:prstGeom prst="rect">
            <a:avLst/>
          </a:prstGeom>
          <a:noFill/>
          <a:ln/>
        </p:spPr>
        <p:txBody>
          <a:bodyPr wrap="square" lIns="0" tIns="0" rIns="0" bIns="0" rtlCol="0" anchor="t"/>
          <a:lstStyle/>
          <a:p>
            <a:pPr algn="ctr">
              <a:lnSpc>
                <a:spcPct val="150000"/>
              </a:lnSpc>
            </a:pPr>
            <a:r>
              <a:rPr lang="en-US" sz="1200" dirty="0">
                <a:solidFill>
                  <a:schemeClr val="tx1"/>
                </a:solidFill>
                <a:latin typeface="+mn-lt"/>
                <a:ea typeface="DM Sans" pitchFamily="34" charset="-122"/>
                <a:cs typeface="DM Sans" pitchFamily="34" charset="-120"/>
              </a:rPr>
              <a:t>Ensure structural integrity and identify discrepancies.</a:t>
            </a:r>
            <a:endParaRPr lang="en-US" sz="1200" dirty="0">
              <a:solidFill>
                <a:schemeClr val="tx1"/>
              </a:solidFill>
              <a:latin typeface="+mn-lt"/>
            </a:endParaRPr>
          </a:p>
          <a:p>
            <a:pPr marL="0" indent="0" algn="ctr">
              <a:lnSpc>
                <a:spcPts val="2750"/>
              </a:lnSpc>
              <a:buNone/>
            </a:pPr>
            <a:r>
              <a:rPr lang="en-US" sz="1200" dirty="0">
                <a:solidFill>
                  <a:schemeClr val="tx1"/>
                </a:solidFill>
                <a:latin typeface="+mn-lt"/>
                <a:ea typeface="DM Sans" pitchFamily="34" charset="-122"/>
                <a:cs typeface="DM Sans" pitchFamily="34" charset="-120"/>
              </a:rPr>
              <a:t>.</a:t>
            </a:r>
            <a:endParaRPr lang="en-US" sz="1200" dirty="0">
              <a:solidFill>
                <a:schemeClr val="tx1"/>
              </a:solidFill>
              <a:latin typeface="+mn-lt"/>
            </a:endParaRPr>
          </a:p>
        </p:txBody>
      </p:sp>
      <p:sp>
        <p:nvSpPr>
          <p:cNvPr id="20" name="Text 10">
            <a:extLst>
              <a:ext uri="{FF2B5EF4-FFF2-40B4-BE49-F238E27FC236}">
                <a16:creationId xmlns:a16="http://schemas.microsoft.com/office/drawing/2014/main" id="{3268ED3B-EBCD-4779-DB93-12786E5F310C}"/>
              </a:ext>
            </a:extLst>
          </p:cNvPr>
          <p:cNvSpPr/>
          <p:nvPr/>
        </p:nvSpPr>
        <p:spPr>
          <a:xfrm>
            <a:off x="4649687" y="1635471"/>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21" name="Text 11">
            <a:extLst>
              <a:ext uri="{FF2B5EF4-FFF2-40B4-BE49-F238E27FC236}">
                <a16:creationId xmlns:a16="http://schemas.microsoft.com/office/drawing/2014/main" id="{F14B05DB-3229-589E-6832-440EA3AD1BB1}"/>
              </a:ext>
            </a:extLst>
          </p:cNvPr>
          <p:cNvSpPr/>
          <p:nvPr/>
        </p:nvSpPr>
        <p:spPr>
          <a:xfrm>
            <a:off x="4265870" y="1912686"/>
            <a:ext cx="3779520" cy="702469"/>
          </a:xfrm>
          <a:prstGeom prst="rect">
            <a:avLst/>
          </a:prstGeom>
          <a:noFill/>
          <a:ln/>
        </p:spPr>
        <p:txBody>
          <a:bodyPr wrap="square" lIns="0" tIns="0" rIns="0" bIns="0" rtlCol="0" anchor="t"/>
          <a:lstStyle/>
          <a:p>
            <a:pPr marL="0" indent="0" algn="ctr">
              <a:lnSpc>
                <a:spcPts val="2750"/>
              </a:lnSpc>
              <a:buNone/>
            </a:pPr>
            <a:endParaRPr lang="en-US" sz="1200" dirty="0">
              <a:solidFill>
                <a:schemeClr val="tx1"/>
              </a:solidFill>
              <a:latin typeface="+mn-lt"/>
            </a:endParaRPr>
          </a:p>
        </p:txBody>
      </p:sp>
      <p:sp>
        <p:nvSpPr>
          <p:cNvPr id="24" name="Text 15">
            <a:extLst>
              <a:ext uri="{FF2B5EF4-FFF2-40B4-BE49-F238E27FC236}">
                <a16:creationId xmlns:a16="http://schemas.microsoft.com/office/drawing/2014/main" id="{B7CD45DB-095E-102C-29B0-87F39BF5B588}"/>
              </a:ext>
            </a:extLst>
          </p:cNvPr>
          <p:cNvSpPr/>
          <p:nvPr/>
        </p:nvSpPr>
        <p:spPr>
          <a:xfrm>
            <a:off x="8688743" y="1619473"/>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25" name="Text 16">
            <a:extLst>
              <a:ext uri="{FF2B5EF4-FFF2-40B4-BE49-F238E27FC236}">
                <a16:creationId xmlns:a16="http://schemas.microsoft.com/office/drawing/2014/main" id="{187B764C-D257-B724-B8E8-7ABA0E71ADF9}"/>
              </a:ext>
            </a:extLst>
          </p:cNvPr>
          <p:cNvSpPr/>
          <p:nvPr/>
        </p:nvSpPr>
        <p:spPr>
          <a:xfrm>
            <a:off x="8412480" y="1903989"/>
            <a:ext cx="3779520" cy="702469"/>
          </a:xfrm>
          <a:prstGeom prst="rect">
            <a:avLst/>
          </a:prstGeom>
          <a:noFill/>
          <a:ln/>
        </p:spPr>
        <p:txBody>
          <a:bodyPr wrap="square" lIns="0" tIns="0" rIns="0" bIns="0" rtlCol="0" anchor="t"/>
          <a:lstStyle/>
          <a:p>
            <a:pPr algn="ctr">
              <a:lnSpc>
                <a:spcPts val="2750"/>
              </a:lnSpc>
            </a:pPr>
            <a:r>
              <a:rPr lang="en-US" sz="1200" dirty="0">
                <a:solidFill>
                  <a:schemeClr val="tx1"/>
                </a:solidFill>
                <a:latin typeface="+mn-lt"/>
                <a:ea typeface="DM Sans" pitchFamily="34" charset="-122"/>
                <a:cs typeface="DM Sans" pitchFamily="34" charset="-120"/>
              </a:rPr>
              <a:t>Maintain consistency and track changes.</a:t>
            </a:r>
            <a:endParaRPr lang="en-US" sz="1200" dirty="0">
              <a:solidFill>
                <a:schemeClr val="tx1"/>
              </a:solidFill>
              <a:latin typeface="+mn-lt"/>
            </a:endParaRPr>
          </a:p>
          <a:p>
            <a:pPr marL="0" indent="0" algn="ctr">
              <a:lnSpc>
                <a:spcPts val="2750"/>
              </a:lnSpc>
              <a:buNone/>
            </a:pPr>
            <a:endParaRPr lang="en-US" sz="1200" dirty="0">
              <a:solidFill>
                <a:schemeClr val="tx1"/>
              </a:solidFill>
              <a:latin typeface="+mn-lt"/>
            </a:endParaRPr>
          </a:p>
        </p:txBody>
      </p:sp>
      <p:pic>
        <p:nvPicPr>
          <p:cNvPr id="1026" name="Picture 2">
            <a:extLst>
              <a:ext uri="{FF2B5EF4-FFF2-40B4-BE49-F238E27FC236}">
                <a16:creationId xmlns:a16="http://schemas.microsoft.com/office/drawing/2014/main" id="{5B560B30-E26C-B901-07C8-16D241FFE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828" y="1177833"/>
            <a:ext cx="574499" cy="50986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3A3BAC-B5E3-3AF2-1D5C-86C09FB18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202" y="1124784"/>
            <a:ext cx="574498" cy="66052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31D6EE-16DC-2038-9DCE-D3192BD25C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363" y="1186768"/>
            <a:ext cx="512203" cy="50093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0A94BB5-16AB-140A-93AA-5C3FC0298800}"/>
              </a:ext>
            </a:extLst>
          </p:cNvPr>
          <p:cNvSpPr txBox="1"/>
          <p:nvPr/>
        </p:nvSpPr>
        <p:spPr>
          <a:xfrm>
            <a:off x="4018892" y="1942290"/>
            <a:ext cx="4775716" cy="889154"/>
          </a:xfrm>
          <a:prstGeom prst="rect">
            <a:avLst/>
          </a:prstGeom>
          <a:noFill/>
        </p:spPr>
        <p:txBody>
          <a:bodyPr wrap="square">
            <a:spAutoFit/>
          </a:bodyPr>
          <a:lstStyle/>
          <a:p>
            <a:pPr algn="ctr">
              <a:lnSpc>
                <a:spcPct val="150000"/>
              </a:lnSpc>
            </a:pPr>
            <a:r>
              <a:rPr lang="en-US" sz="1200" dirty="0">
                <a:solidFill>
                  <a:schemeClr val="tx1"/>
                </a:solidFill>
                <a:latin typeface="+mn-lt"/>
              </a:rPr>
              <a:t>Compare the structure of two datasets and check for structural changes, such as whether any numerical, categorical, or date columns have been added or removed.</a:t>
            </a:r>
            <a:endParaRPr lang="en-IN" sz="1200" dirty="0">
              <a:solidFill>
                <a:schemeClr val="tx1"/>
              </a:solidFill>
              <a:latin typeface="+mn-lt"/>
            </a:endParaRPr>
          </a:p>
        </p:txBody>
      </p:sp>
    </p:spTree>
    <p:extLst>
      <p:ext uri="{BB962C8B-B14F-4D97-AF65-F5344CB8AC3E}">
        <p14:creationId xmlns:p14="http://schemas.microsoft.com/office/powerpoint/2010/main" val="677384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83E7EF-35B2-796B-9E18-6DFAAAA3C2C5}"/>
              </a:ext>
            </a:extLst>
          </p:cNvPr>
          <p:cNvSpPr>
            <a:spLocks noGrp="1"/>
          </p:cNvSpPr>
          <p:nvPr>
            <p:ph type="sldNum" idx="12"/>
          </p:nvPr>
        </p:nvSpPr>
        <p:spPr>
          <a:xfrm>
            <a:off x="-2006600" y="6154258"/>
            <a:ext cx="2844800" cy="365125"/>
          </a:xfrm>
        </p:spPr>
        <p:txBody>
          <a:bodyPr/>
          <a:lstStyle/>
          <a:p>
            <a:fld id="{00000000-1234-1234-1234-123412341234}" type="slidenum">
              <a:rPr lang="en-US" smtClean="0"/>
              <a:pPr/>
              <a:t>6</a:t>
            </a:fld>
            <a:endParaRPr lang="en-US" dirty="0"/>
          </a:p>
        </p:txBody>
      </p:sp>
      <p:sp>
        <p:nvSpPr>
          <p:cNvPr id="3" name="Text 0"/>
          <p:cNvSpPr/>
          <p:nvPr/>
        </p:nvSpPr>
        <p:spPr>
          <a:xfrm>
            <a:off x="264668" y="-92536"/>
            <a:ext cx="7609284" cy="744260"/>
          </a:xfrm>
          <a:prstGeom prst="rect">
            <a:avLst/>
          </a:prstGeom>
          <a:noFill/>
          <a:ln/>
        </p:spPr>
        <p:txBody>
          <a:bodyPr wrap="none" lIns="0" tIns="0" rIns="0" bIns="0" rtlCol="0" anchor="t"/>
          <a:lstStyle/>
          <a:p>
            <a:pPr marL="0" indent="0">
              <a:lnSpc>
                <a:spcPts val="5850"/>
              </a:lnSpc>
              <a:buNone/>
            </a:pPr>
            <a:r>
              <a:rPr lang="en-US" sz="2200" b="1" dirty="0">
                <a:solidFill>
                  <a:srgbClr val="020202"/>
                </a:solidFill>
                <a:latin typeface="PT Serif" pitchFamily="34" charset="0"/>
                <a:ea typeface="PT Serif" pitchFamily="34" charset="-122"/>
                <a:cs typeface="PT Serif" pitchFamily="34" charset="-120"/>
              </a:rPr>
              <a:t>Quadrant 2 </a:t>
            </a:r>
            <a:r>
              <a:rPr lang="en-US" sz="2200" b="1" dirty="0">
                <a:solidFill>
                  <a:srgbClr val="020202"/>
                </a:solidFill>
                <a:latin typeface="+mn-lt"/>
                <a:ea typeface="PT Serif" pitchFamily="34" charset="-122"/>
                <a:cs typeface="PT Serif" pitchFamily="34" charset="-120"/>
              </a:rPr>
              <a:t>– Data Freshness</a:t>
            </a:r>
            <a:endParaRPr lang="en-US" sz="2200" b="1" dirty="0">
              <a:latin typeface="+mn-lt"/>
            </a:endParaRPr>
          </a:p>
        </p:txBody>
      </p:sp>
      <p:pic>
        <p:nvPicPr>
          <p:cNvPr id="11" name="Picture 10">
            <a:extLst>
              <a:ext uri="{FF2B5EF4-FFF2-40B4-BE49-F238E27FC236}">
                <a16:creationId xmlns:a16="http://schemas.microsoft.com/office/drawing/2014/main" id="{7C10F304-1D16-CB88-037A-C1D9FED9FE8F}"/>
              </a:ext>
            </a:extLst>
          </p:cNvPr>
          <p:cNvPicPr>
            <a:picLocks noChangeAspect="1"/>
          </p:cNvPicPr>
          <p:nvPr/>
        </p:nvPicPr>
        <p:blipFill>
          <a:blip r:embed="rId2"/>
          <a:stretch>
            <a:fillRect/>
          </a:stretch>
        </p:blipFill>
        <p:spPr>
          <a:xfrm>
            <a:off x="264668" y="2534333"/>
            <a:ext cx="11921556" cy="3568939"/>
          </a:xfrm>
          <a:prstGeom prst="rect">
            <a:avLst/>
          </a:prstGeom>
        </p:spPr>
      </p:pic>
      <p:sp>
        <p:nvSpPr>
          <p:cNvPr id="10" name="Text 5">
            <a:extLst>
              <a:ext uri="{FF2B5EF4-FFF2-40B4-BE49-F238E27FC236}">
                <a16:creationId xmlns:a16="http://schemas.microsoft.com/office/drawing/2014/main" id="{EDF8B17B-7712-9652-A103-7B211E5D1D0C}"/>
              </a:ext>
            </a:extLst>
          </p:cNvPr>
          <p:cNvSpPr/>
          <p:nvPr/>
        </p:nvSpPr>
        <p:spPr>
          <a:xfrm>
            <a:off x="610631" y="1367965"/>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12" name="Text 6">
            <a:extLst>
              <a:ext uri="{FF2B5EF4-FFF2-40B4-BE49-F238E27FC236}">
                <a16:creationId xmlns:a16="http://schemas.microsoft.com/office/drawing/2014/main" id="{278F19C6-1D2D-5244-653F-57DF738EF4E9}"/>
              </a:ext>
            </a:extLst>
          </p:cNvPr>
          <p:cNvSpPr/>
          <p:nvPr/>
        </p:nvSpPr>
        <p:spPr>
          <a:xfrm>
            <a:off x="226814" y="1706314"/>
            <a:ext cx="3779520" cy="702469"/>
          </a:xfrm>
          <a:prstGeom prst="rect">
            <a:avLst/>
          </a:prstGeom>
          <a:noFill/>
          <a:ln/>
        </p:spPr>
        <p:txBody>
          <a:bodyPr wrap="square" lIns="0" tIns="0" rIns="0" bIns="0" rtlCol="0" anchor="t"/>
          <a:lstStyle/>
          <a:p>
            <a:pPr marL="0" indent="0" algn="ctr">
              <a:lnSpc>
                <a:spcPct val="150000"/>
              </a:lnSpc>
              <a:buNone/>
            </a:pPr>
            <a:r>
              <a:rPr lang="en-US" sz="1200" dirty="0">
                <a:solidFill>
                  <a:srgbClr val="383838"/>
                </a:solidFill>
                <a:latin typeface="+mn-lt"/>
                <a:ea typeface="DM Sans" pitchFamily="34" charset="-122"/>
                <a:cs typeface="DM Sans" pitchFamily="34" charset="-120"/>
              </a:rPr>
              <a:t>Ensure data is up-to-date and relevant.</a:t>
            </a:r>
            <a:endParaRPr lang="en-US" sz="1200" dirty="0">
              <a:latin typeface="+mn-lt"/>
            </a:endParaRPr>
          </a:p>
          <a:p>
            <a:pPr marL="0" indent="0" algn="ctr">
              <a:lnSpc>
                <a:spcPct val="150000"/>
              </a:lnSpc>
              <a:buNone/>
            </a:pPr>
            <a:r>
              <a:rPr lang="en-US" sz="1200" dirty="0">
                <a:solidFill>
                  <a:schemeClr val="tx1"/>
                </a:solidFill>
                <a:latin typeface="+mn-lt"/>
                <a:ea typeface="DM Sans" pitchFamily="34" charset="-122"/>
                <a:cs typeface="DM Sans" pitchFamily="34" charset="-120"/>
              </a:rPr>
              <a:t>.</a:t>
            </a:r>
            <a:endParaRPr lang="en-US" sz="1200" dirty="0">
              <a:solidFill>
                <a:schemeClr val="tx1"/>
              </a:solidFill>
              <a:latin typeface="+mn-lt"/>
            </a:endParaRPr>
          </a:p>
        </p:txBody>
      </p:sp>
      <p:sp>
        <p:nvSpPr>
          <p:cNvPr id="13" name="Text 10">
            <a:extLst>
              <a:ext uri="{FF2B5EF4-FFF2-40B4-BE49-F238E27FC236}">
                <a16:creationId xmlns:a16="http://schemas.microsoft.com/office/drawing/2014/main" id="{3B126A75-B4C6-FE20-CD5E-F1D946B30A86}"/>
              </a:ext>
            </a:extLst>
          </p:cNvPr>
          <p:cNvSpPr/>
          <p:nvPr/>
        </p:nvSpPr>
        <p:spPr>
          <a:xfrm>
            <a:off x="4649687" y="1367965"/>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14" name="Text 11">
            <a:extLst>
              <a:ext uri="{FF2B5EF4-FFF2-40B4-BE49-F238E27FC236}">
                <a16:creationId xmlns:a16="http://schemas.microsoft.com/office/drawing/2014/main" id="{2CA8B6E9-F892-9F09-625F-6BD44D97E03B}"/>
              </a:ext>
            </a:extLst>
          </p:cNvPr>
          <p:cNvSpPr/>
          <p:nvPr/>
        </p:nvSpPr>
        <p:spPr>
          <a:xfrm>
            <a:off x="4265870" y="1645180"/>
            <a:ext cx="3779520" cy="702469"/>
          </a:xfrm>
          <a:prstGeom prst="rect">
            <a:avLst/>
          </a:prstGeom>
          <a:noFill/>
          <a:ln/>
        </p:spPr>
        <p:txBody>
          <a:bodyPr wrap="square" lIns="0" tIns="0" rIns="0" bIns="0" rtlCol="0" anchor="t"/>
          <a:lstStyle/>
          <a:p>
            <a:pPr marL="0" indent="0" algn="ctr">
              <a:lnSpc>
                <a:spcPts val="2750"/>
              </a:lnSpc>
              <a:buNone/>
            </a:pPr>
            <a:endParaRPr lang="en-US" sz="1200" dirty="0">
              <a:solidFill>
                <a:schemeClr val="tx1"/>
              </a:solidFill>
              <a:latin typeface="+mn-lt"/>
            </a:endParaRPr>
          </a:p>
        </p:txBody>
      </p:sp>
      <p:sp>
        <p:nvSpPr>
          <p:cNvPr id="15" name="Text 15">
            <a:extLst>
              <a:ext uri="{FF2B5EF4-FFF2-40B4-BE49-F238E27FC236}">
                <a16:creationId xmlns:a16="http://schemas.microsoft.com/office/drawing/2014/main" id="{011490CE-4361-2FE1-8468-04835B1423E7}"/>
              </a:ext>
            </a:extLst>
          </p:cNvPr>
          <p:cNvSpPr/>
          <p:nvPr/>
        </p:nvSpPr>
        <p:spPr>
          <a:xfrm>
            <a:off x="8688743" y="135196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16" name="Text 16">
            <a:extLst>
              <a:ext uri="{FF2B5EF4-FFF2-40B4-BE49-F238E27FC236}">
                <a16:creationId xmlns:a16="http://schemas.microsoft.com/office/drawing/2014/main" id="{B326FA31-A6C7-6B81-19DC-41741040E957}"/>
              </a:ext>
            </a:extLst>
          </p:cNvPr>
          <p:cNvSpPr/>
          <p:nvPr/>
        </p:nvSpPr>
        <p:spPr>
          <a:xfrm>
            <a:off x="8412480" y="1636483"/>
            <a:ext cx="3779520" cy="702469"/>
          </a:xfrm>
          <a:prstGeom prst="rect">
            <a:avLst/>
          </a:prstGeom>
          <a:noFill/>
          <a:ln/>
        </p:spPr>
        <p:txBody>
          <a:bodyPr wrap="square" lIns="0" tIns="0" rIns="0" bIns="0" rtlCol="0" anchor="t"/>
          <a:lstStyle/>
          <a:p>
            <a:pPr algn="ctr">
              <a:lnSpc>
                <a:spcPct val="150000"/>
              </a:lnSpc>
            </a:pPr>
            <a:r>
              <a:rPr lang="en-US" sz="1200" dirty="0">
                <a:latin typeface="+mn-lt"/>
              </a:rPr>
              <a:t>Maintain the freshness of the data.</a:t>
            </a:r>
            <a:r>
              <a:rPr lang="en-US" sz="1200" dirty="0">
                <a:solidFill>
                  <a:schemeClr val="tx1"/>
                </a:solidFill>
                <a:latin typeface="+mn-lt"/>
                <a:ea typeface="DM Sans" pitchFamily="34" charset="-122"/>
                <a:cs typeface="DM Sans" pitchFamily="34" charset="-120"/>
              </a:rPr>
              <a:t>.</a:t>
            </a:r>
            <a:endParaRPr lang="en-US" sz="1200" dirty="0">
              <a:solidFill>
                <a:schemeClr val="tx1"/>
              </a:solidFill>
              <a:latin typeface="+mn-lt"/>
            </a:endParaRPr>
          </a:p>
          <a:p>
            <a:pPr marL="0" indent="0" algn="ctr">
              <a:lnSpc>
                <a:spcPct val="150000"/>
              </a:lnSpc>
              <a:buNone/>
            </a:pPr>
            <a:endParaRPr lang="en-US" sz="1200" dirty="0">
              <a:solidFill>
                <a:schemeClr val="tx1"/>
              </a:solidFill>
              <a:latin typeface="+mn-lt"/>
            </a:endParaRPr>
          </a:p>
        </p:txBody>
      </p:sp>
      <p:pic>
        <p:nvPicPr>
          <p:cNvPr id="17" name="Picture 2">
            <a:extLst>
              <a:ext uri="{FF2B5EF4-FFF2-40B4-BE49-F238E27FC236}">
                <a16:creationId xmlns:a16="http://schemas.microsoft.com/office/drawing/2014/main" id="{76BF0152-E32E-E5A4-4A27-64A631932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3828" y="845695"/>
            <a:ext cx="574499" cy="57449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15BCA684-B3D6-558F-1876-9B3CB4D4B1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202" y="773548"/>
            <a:ext cx="574498" cy="74426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a:extLst>
              <a:ext uri="{FF2B5EF4-FFF2-40B4-BE49-F238E27FC236}">
                <a16:creationId xmlns:a16="http://schemas.microsoft.com/office/drawing/2014/main" id="{AFA1D1D2-FC23-31E5-C6CB-35C5A79176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363" y="855762"/>
            <a:ext cx="512203" cy="56443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3E77012-B21D-96B9-2306-219DD84345A4}"/>
              </a:ext>
            </a:extLst>
          </p:cNvPr>
          <p:cNvSpPr txBox="1"/>
          <p:nvPr/>
        </p:nvSpPr>
        <p:spPr>
          <a:xfrm>
            <a:off x="4006334" y="1627554"/>
            <a:ext cx="4775716" cy="889154"/>
          </a:xfrm>
          <a:prstGeom prst="rect">
            <a:avLst/>
          </a:prstGeom>
          <a:noFill/>
        </p:spPr>
        <p:txBody>
          <a:bodyPr wrap="square">
            <a:spAutoFit/>
          </a:bodyPr>
          <a:lstStyle/>
          <a:p>
            <a:pPr marL="0" indent="0" algn="ctr">
              <a:lnSpc>
                <a:spcPct val="150000"/>
              </a:lnSpc>
              <a:buNone/>
            </a:pPr>
            <a:r>
              <a:rPr lang="en-US" sz="1200" dirty="0">
                <a:latin typeface="+mn-lt"/>
              </a:rPr>
              <a:t>Analyze the most recent timestamps in the dataset and check each unique value of the dimension against the timestamps, showing the status as pass or fail.</a:t>
            </a:r>
          </a:p>
        </p:txBody>
      </p:sp>
    </p:spTree>
    <p:extLst>
      <p:ext uri="{BB962C8B-B14F-4D97-AF65-F5344CB8AC3E}">
        <p14:creationId xmlns:p14="http://schemas.microsoft.com/office/powerpoint/2010/main" val="124378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31AF72-4084-058D-7FE6-D62E194074F7}"/>
              </a:ext>
            </a:extLst>
          </p:cNvPr>
          <p:cNvSpPr>
            <a:spLocks noGrp="1"/>
          </p:cNvSpPr>
          <p:nvPr>
            <p:ph type="sldNum" idx="12"/>
          </p:nvPr>
        </p:nvSpPr>
        <p:spPr>
          <a:xfrm>
            <a:off x="-1908629" y="6175594"/>
            <a:ext cx="2844800" cy="365125"/>
          </a:xfrm>
        </p:spPr>
        <p:txBody>
          <a:bodyPr/>
          <a:lstStyle/>
          <a:p>
            <a:fld id="{00000000-1234-1234-1234-123412341234}" type="slidenum">
              <a:rPr lang="en-US" smtClean="0"/>
              <a:pPr/>
              <a:t>7</a:t>
            </a:fld>
            <a:endParaRPr lang="en-US" dirty="0"/>
          </a:p>
        </p:txBody>
      </p:sp>
      <p:sp>
        <p:nvSpPr>
          <p:cNvPr id="3" name="Text 0"/>
          <p:cNvSpPr/>
          <p:nvPr/>
        </p:nvSpPr>
        <p:spPr>
          <a:xfrm>
            <a:off x="226613" y="-35001"/>
            <a:ext cx="12936213" cy="833913"/>
          </a:xfrm>
          <a:prstGeom prst="rect">
            <a:avLst/>
          </a:prstGeom>
          <a:noFill/>
          <a:ln/>
        </p:spPr>
        <p:txBody>
          <a:bodyPr wrap="square" lIns="0" tIns="0" rIns="0" bIns="0" rtlCol="0" anchor="t"/>
          <a:lstStyle/>
          <a:p>
            <a:pPr marL="0" indent="0">
              <a:lnSpc>
                <a:spcPts val="5650"/>
              </a:lnSpc>
              <a:buNone/>
            </a:pPr>
            <a:r>
              <a:rPr lang="en-US" sz="2200" b="1" dirty="0">
                <a:solidFill>
                  <a:srgbClr val="020202"/>
                </a:solidFill>
                <a:latin typeface="PT Serif" pitchFamily="34" charset="0"/>
                <a:ea typeface="PT Serif" pitchFamily="34" charset="-122"/>
                <a:cs typeface="PT Serif" pitchFamily="34" charset="-120"/>
              </a:rPr>
              <a:t>Quadrant 3 – Time Series Analysis (Brand Volume Check</a:t>
            </a:r>
            <a:r>
              <a:rPr lang="en-US" sz="2200" dirty="0">
                <a:solidFill>
                  <a:srgbClr val="020202"/>
                </a:solidFill>
                <a:latin typeface="PT Serif" pitchFamily="34" charset="0"/>
                <a:ea typeface="PT Serif" pitchFamily="34" charset="-122"/>
                <a:cs typeface="PT Serif" pitchFamily="34" charset="-120"/>
              </a:rPr>
              <a:t>)</a:t>
            </a:r>
            <a:endParaRPr lang="en-US" sz="2200" dirty="0"/>
          </a:p>
        </p:txBody>
      </p:sp>
      <p:sp>
        <p:nvSpPr>
          <p:cNvPr id="8" name="Text 5"/>
          <p:cNvSpPr/>
          <p:nvPr/>
        </p:nvSpPr>
        <p:spPr>
          <a:xfrm>
            <a:off x="594062" y="1554361"/>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9" name="Text 6"/>
          <p:cNvSpPr/>
          <p:nvPr/>
        </p:nvSpPr>
        <p:spPr>
          <a:xfrm>
            <a:off x="226615" y="1975363"/>
            <a:ext cx="3779520" cy="702469"/>
          </a:xfrm>
          <a:prstGeom prst="rect">
            <a:avLst/>
          </a:prstGeom>
          <a:noFill/>
          <a:ln/>
        </p:spPr>
        <p:txBody>
          <a:bodyPr wrap="square" lIns="0" tIns="0" rIns="0" bIns="0" rtlCol="0" anchor="t"/>
          <a:lstStyle/>
          <a:p>
            <a:pPr marL="0" indent="0" algn="ctr">
              <a:lnSpc>
                <a:spcPts val="2750"/>
              </a:lnSpc>
              <a:buNone/>
            </a:pPr>
            <a:r>
              <a:rPr lang="en-US" sz="1200" dirty="0">
                <a:solidFill>
                  <a:schemeClr val="tx1"/>
                </a:solidFill>
                <a:latin typeface="+mn-lt"/>
                <a:ea typeface="DM Sans" pitchFamily="34" charset="-122"/>
                <a:cs typeface="DM Sans" pitchFamily="34" charset="-120"/>
              </a:rPr>
              <a:t>Identify irregularities and understand their root causes.</a:t>
            </a:r>
            <a:endParaRPr lang="en-US" sz="1200" dirty="0">
              <a:solidFill>
                <a:schemeClr val="tx1"/>
              </a:solidFill>
              <a:latin typeface="+mn-lt"/>
            </a:endParaRPr>
          </a:p>
        </p:txBody>
      </p:sp>
      <p:sp>
        <p:nvSpPr>
          <p:cNvPr id="13" name="Text 10"/>
          <p:cNvSpPr/>
          <p:nvPr/>
        </p:nvSpPr>
        <p:spPr>
          <a:xfrm>
            <a:off x="4546647" y="156693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14" name="Text 11"/>
          <p:cNvSpPr/>
          <p:nvPr/>
        </p:nvSpPr>
        <p:spPr>
          <a:xfrm>
            <a:off x="4006135" y="2046208"/>
            <a:ext cx="4613989" cy="702469"/>
          </a:xfrm>
          <a:prstGeom prst="rect">
            <a:avLst/>
          </a:prstGeom>
          <a:noFill/>
          <a:ln/>
        </p:spPr>
        <p:txBody>
          <a:bodyPr wrap="square" lIns="0" tIns="0" rIns="0" bIns="0" rtlCol="0" anchor="t"/>
          <a:lstStyle/>
          <a:p>
            <a:pPr marL="0" indent="0" algn="ctr">
              <a:lnSpc>
                <a:spcPct val="150000"/>
              </a:lnSpc>
              <a:buNone/>
            </a:pPr>
            <a:r>
              <a:rPr lang="en-US" sz="1200" dirty="0">
                <a:solidFill>
                  <a:schemeClr val="tx1"/>
                </a:solidFill>
                <a:latin typeface="+mn-lt"/>
              </a:rPr>
              <a:t>Apply the Prophet model to analyze time series data and find anomalies using the lower and upper thresholds generated by Prophet. Check these against actual values to identify the anomalies and perform root cause analysis to find the reasons behind them.</a:t>
            </a:r>
          </a:p>
        </p:txBody>
      </p:sp>
      <p:sp>
        <p:nvSpPr>
          <p:cNvPr id="18" name="Text 15"/>
          <p:cNvSpPr/>
          <p:nvPr/>
        </p:nvSpPr>
        <p:spPr>
          <a:xfrm>
            <a:off x="8716864" y="156693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19" name="Text 16"/>
          <p:cNvSpPr/>
          <p:nvPr/>
        </p:nvSpPr>
        <p:spPr>
          <a:xfrm>
            <a:off x="8412480" y="1976592"/>
            <a:ext cx="3779520" cy="702469"/>
          </a:xfrm>
          <a:prstGeom prst="rect">
            <a:avLst/>
          </a:prstGeom>
          <a:noFill/>
          <a:ln/>
        </p:spPr>
        <p:txBody>
          <a:bodyPr wrap="square" lIns="0" tIns="0" rIns="0" bIns="0" rtlCol="0" anchor="t"/>
          <a:lstStyle/>
          <a:p>
            <a:pPr marL="0" indent="0" algn="ctr">
              <a:lnSpc>
                <a:spcPts val="2750"/>
              </a:lnSpc>
              <a:buNone/>
            </a:pPr>
            <a:r>
              <a:rPr lang="en-US" sz="1200" dirty="0">
                <a:solidFill>
                  <a:schemeClr val="tx1"/>
                </a:solidFill>
                <a:latin typeface="+mn-lt"/>
                <a:ea typeface="DM Sans" pitchFamily="34" charset="-122"/>
                <a:cs typeface="DM Sans" pitchFamily="34" charset="-120"/>
              </a:rPr>
              <a:t>Enhanced understanding of brand performance.</a:t>
            </a:r>
            <a:endParaRPr lang="en-US" sz="1200" dirty="0">
              <a:solidFill>
                <a:schemeClr val="tx1"/>
              </a:solidFill>
              <a:latin typeface="+mn-lt"/>
            </a:endParaRPr>
          </a:p>
        </p:txBody>
      </p:sp>
      <p:pic>
        <p:nvPicPr>
          <p:cNvPr id="23" name="Picture 22">
            <a:extLst>
              <a:ext uri="{FF2B5EF4-FFF2-40B4-BE49-F238E27FC236}">
                <a16:creationId xmlns:a16="http://schemas.microsoft.com/office/drawing/2014/main" id="{1E3C05C3-6980-A219-27BD-1A8BDB3BF175}"/>
              </a:ext>
            </a:extLst>
          </p:cNvPr>
          <p:cNvPicPr>
            <a:picLocks noChangeAspect="1"/>
          </p:cNvPicPr>
          <p:nvPr/>
        </p:nvPicPr>
        <p:blipFill>
          <a:blip r:embed="rId2"/>
          <a:stretch>
            <a:fillRect/>
          </a:stretch>
        </p:blipFill>
        <p:spPr>
          <a:xfrm>
            <a:off x="226614" y="2934996"/>
            <a:ext cx="11965385" cy="3129916"/>
          </a:xfrm>
          <a:prstGeom prst="rect">
            <a:avLst/>
          </a:prstGeom>
        </p:spPr>
      </p:pic>
      <p:pic>
        <p:nvPicPr>
          <p:cNvPr id="4" name="Picture 2">
            <a:extLst>
              <a:ext uri="{FF2B5EF4-FFF2-40B4-BE49-F238E27FC236}">
                <a16:creationId xmlns:a16="http://schemas.microsoft.com/office/drawing/2014/main" id="{65B245D1-6F5C-02A0-CB58-B45245CEB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935" y="946812"/>
            <a:ext cx="574499" cy="6075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41F16A0-E1E4-3EE1-6815-37043197F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8434" y="943440"/>
            <a:ext cx="574498" cy="7442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2A90DBDC-0E42-04AC-64CA-8F8721ED9C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363" y="948277"/>
            <a:ext cx="512203" cy="606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67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DC7D40-B43A-ED14-BBDA-0E66799EFAE2}"/>
              </a:ext>
            </a:extLst>
          </p:cNvPr>
          <p:cNvSpPr>
            <a:spLocks noGrp="1"/>
          </p:cNvSpPr>
          <p:nvPr>
            <p:ph type="sldNum" idx="12"/>
          </p:nvPr>
        </p:nvSpPr>
        <p:spPr>
          <a:xfrm>
            <a:off x="-2067249" y="6169741"/>
            <a:ext cx="2844800" cy="365125"/>
          </a:xfrm>
        </p:spPr>
        <p:txBody>
          <a:bodyPr/>
          <a:lstStyle/>
          <a:p>
            <a:fld id="{00000000-1234-1234-1234-123412341234}" type="slidenum">
              <a:rPr lang="en-US" smtClean="0"/>
              <a:pPr/>
              <a:t>8</a:t>
            </a:fld>
            <a:endParaRPr lang="en-US" dirty="0"/>
          </a:p>
        </p:txBody>
      </p:sp>
      <p:pic>
        <p:nvPicPr>
          <p:cNvPr id="21" name="Picture 20">
            <a:extLst>
              <a:ext uri="{FF2B5EF4-FFF2-40B4-BE49-F238E27FC236}">
                <a16:creationId xmlns:a16="http://schemas.microsoft.com/office/drawing/2014/main" id="{E8EA847B-BED6-76BB-1B81-246E2A785E73}"/>
              </a:ext>
            </a:extLst>
          </p:cNvPr>
          <p:cNvPicPr>
            <a:picLocks noChangeAspect="1"/>
          </p:cNvPicPr>
          <p:nvPr/>
        </p:nvPicPr>
        <p:blipFill>
          <a:blip r:embed="rId2"/>
          <a:stretch>
            <a:fillRect/>
          </a:stretch>
        </p:blipFill>
        <p:spPr>
          <a:xfrm>
            <a:off x="180988" y="1900910"/>
            <a:ext cx="12011012" cy="3422019"/>
          </a:xfrm>
          <a:prstGeom prst="rect">
            <a:avLst/>
          </a:prstGeom>
        </p:spPr>
      </p:pic>
      <p:sp>
        <p:nvSpPr>
          <p:cNvPr id="4" name="TextBox 3">
            <a:extLst>
              <a:ext uri="{FF2B5EF4-FFF2-40B4-BE49-F238E27FC236}">
                <a16:creationId xmlns:a16="http://schemas.microsoft.com/office/drawing/2014/main" id="{C25BE36E-080B-DDCB-D8DC-9B55EF461401}"/>
              </a:ext>
            </a:extLst>
          </p:cNvPr>
          <p:cNvSpPr txBox="1"/>
          <p:nvPr/>
        </p:nvSpPr>
        <p:spPr>
          <a:xfrm>
            <a:off x="171450" y="923424"/>
            <a:ext cx="11849100" cy="646331"/>
          </a:xfrm>
          <a:prstGeom prst="rect">
            <a:avLst/>
          </a:prstGeom>
          <a:noFill/>
        </p:spPr>
        <p:txBody>
          <a:bodyPr wrap="square">
            <a:spAutoFit/>
          </a:bodyPr>
          <a:lstStyle/>
          <a:p>
            <a:r>
              <a:rPr lang="en-US" sz="1200" dirty="0"/>
              <a:t>This is the graphical representation of the Prophet model chart. In this chart, the Prophet model generates the lower and upper thresholds shown in the blue area. The grey dots represent the normal points, the blue dots indicate holiday points that show seasonality trends, and the red dots mark anomalies. When you hover over a red dot, it displays the root cause of the anomaly.</a:t>
            </a:r>
            <a:endParaRPr lang="en-IN" sz="1200" dirty="0"/>
          </a:p>
        </p:txBody>
      </p:sp>
      <p:sp>
        <p:nvSpPr>
          <p:cNvPr id="6" name="Rectangle 5">
            <a:extLst>
              <a:ext uri="{FF2B5EF4-FFF2-40B4-BE49-F238E27FC236}">
                <a16:creationId xmlns:a16="http://schemas.microsoft.com/office/drawing/2014/main" id="{B55FA79B-3F75-F486-0467-CB1168B7A48E}"/>
              </a:ext>
            </a:extLst>
          </p:cNvPr>
          <p:cNvSpPr/>
          <p:nvPr/>
        </p:nvSpPr>
        <p:spPr>
          <a:xfrm>
            <a:off x="180988" y="292991"/>
            <a:ext cx="3905236" cy="430887"/>
          </a:xfrm>
          <a:prstGeom prst="rect">
            <a:avLst/>
          </a:prstGeom>
          <a:noFill/>
        </p:spPr>
        <p:txBody>
          <a:bodyPr wrap="none" lIns="91440" tIns="45720" rIns="91440" bIns="45720">
            <a:spAutoFit/>
          </a:bodyPr>
          <a:lstStyle/>
          <a:p>
            <a:pPr algn="ctr"/>
            <a:r>
              <a:rPr lang="en-US" sz="2200" b="1" cap="none" spc="0" dirty="0">
                <a:ln w="0"/>
                <a:solidFill>
                  <a:schemeClr val="tx1"/>
                </a:solidFill>
                <a:effectLst>
                  <a:outerShdw blurRad="38100" dist="19050" dir="2700000" algn="tl" rotWithShape="0">
                    <a:schemeClr val="dk1">
                      <a:alpha val="40000"/>
                    </a:schemeClr>
                  </a:outerShdw>
                </a:effectLst>
              </a:rPr>
              <a:t>Brand Volume </a:t>
            </a:r>
            <a:r>
              <a:rPr lang="en-IN" sz="2200" b="1" dirty="0"/>
              <a:t>Visualization</a:t>
            </a:r>
            <a:endParaRPr lang="en-US" sz="22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1728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046639-1C89-057F-BEC7-A909A9009154}"/>
              </a:ext>
            </a:extLst>
          </p:cNvPr>
          <p:cNvSpPr>
            <a:spLocks noGrp="1"/>
          </p:cNvSpPr>
          <p:nvPr>
            <p:ph type="sldNum" idx="12"/>
          </p:nvPr>
        </p:nvSpPr>
        <p:spPr>
          <a:xfrm>
            <a:off x="-5345664" y="9234972"/>
            <a:ext cx="2844800" cy="365125"/>
          </a:xfrm>
        </p:spPr>
        <p:txBody>
          <a:bodyPr/>
          <a:lstStyle/>
          <a:p>
            <a:fld id="{00000000-1234-1234-1234-123412341234}" type="slidenum">
              <a:rPr lang="en-US" smtClean="0"/>
              <a:pPr/>
              <a:t>9</a:t>
            </a:fld>
            <a:endParaRPr lang="en-US" dirty="0"/>
          </a:p>
        </p:txBody>
      </p:sp>
      <p:sp>
        <p:nvSpPr>
          <p:cNvPr id="3" name="Text 0"/>
          <p:cNvSpPr/>
          <p:nvPr/>
        </p:nvSpPr>
        <p:spPr>
          <a:xfrm>
            <a:off x="226615" y="24655"/>
            <a:ext cx="9033611" cy="1437799"/>
          </a:xfrm>
          <a:prstGeom prst="rect">
            <a:avLst/>
          </a:prstGeom>
          <a:noFill/>
          <a:ln/>
        </p:spPr>
        <p:txBody>
          <a:bodyPr wrap="square" lIns="0" tIns="0" rIns="0" bIns="0" rtlCol="0" anchor="t"/>
          <a:lstStyle/>
          <a:p>
            <a:pPr marL="0" indent="0">
              <a:lnSpc>
                <a:spcPts val="5650"/>
              </a:lnSpc>
              <a:buNone/>
            </a:pPr>
            <a:r>
              <a:rPr lang="en-US" sz="2200" b="1" dirty="0">
                <a:solidFill>
                  <a:srgbClr val="020202"/>
                </a:solidFill>
                <a:latin typeface="PT Serif" pitchFamily="34" charset="0"/>
                <a:ea typeface="PT Serif" pitchFamily="34" charset="-122"/>
                <a:cs typeface="PT Serif" pitchFamily="34" charset="-120"/>
              </a:rPr>
              <a:t>Quadrant</a:t>
            </a:r>
            <a:r>
              <a:rPr lang="en-US" sz="2200" b="1" dirty="0">
                <a:solidFill>
                  <a:srgbClr val="020202"/>
                </a:solidFill>
                <a:latin typeface="+mn-lt"/>
                <a:ea typeface="PT Serif" pitchFamily="34" charset="-122"/>
                <a:cs typeface="PT Serif" pitchFamily="34" charset="-120"/>
              </a:rPr>
              <a:t> </a:t>
            </a:r>
            <a:r>
              <a:rPr lang="en-US" sz="2200" b="1" dirty="0">
                <a:solidFill>
                  <a:srgbClr val="020202"/>
                </a:solidFill>
                <a:latin typeface="PT Serif" panose="020A0603040505020204" pitchFamily="18" charset="0"/>
                <a:ea typeface="PT Serif" pitchFamily="34" charset="-122"/>
                <a:cs typeface="PT Serif" pitchFamily="34" charset="-120"/>
              </a:rPr>
              <a:t>4</a:t>
            </a:r>
            <a:r>
              <a:rPr lang="en-US" sz="2200" b="1" dirty="0">
                <a:solidFill>
                  <a:srgbClr val="020202"/>
                </a:solidFill>
                <a:latin typeface="+mn-lt"/>
                <a:ea typeface="PT Serif" pitchFamily="34" charset="-122"/>
                <a:cs typeface="PT Serif" pitchFamily="34" charset="-120"/>
              </a:rPr>
              <a:t> – Restatement Analysis</a:t>
            </a:r>
            <a:endParaRPr lang="en-US" sz="2200" b="1" dirty="0">
              <a:latin typeface="+mn-lt"/>
            </a:endParaRPr>
          </a:p>
        </p:txBody>
      </p:sp>
      <p:sp>
        <p:nvSpPr>
          <p:cNvPr id="6" name="Text 2"/>
          <p:cNvSpPr/>
          <p:nvPr/>
        </p:nvSpPr>
        <p:spPr>
          <a:xfrm>
            <a:off x="-2063446" y="4650052"/>
            <a:ext cx="4946345" cy="162487"/>
          </a:xfrm>
          <a:prstGeom prst="rect">
            <a:avLst/>
          </a:prstGeom>
          <a:noFill/>
          <a:ln/>
        </p:spPr>
        <p:txBody>
          <a:bodyPr wrap="none" lIns="0" tIns="0" rIns="0" bIns="0" rtlCol="0" anchor="t"/>
          <a:lstStyle/>
          <a:p>
            <a:pPr marL="0" indent="0" algn="l">
              <a:lnSpc>
                <a:spcPts val="2750"/>
              </a:lnSpc>
              <a:buNone/>
            </a:pPr>
            <a:endParaRPr lang="en-US" sz="1200" dirty="0">
              <a:latin typeface="+mn-lt"/>
            </a:endParaRPr>
          </a:p>
        </p:txBody>
      </p:sp>
      <p:sp>
        <p:nvSpPr>
          <p:cNvPr id="9" name="Text 4"/>
          <p:cNvSpPr/>
          <p:nvPr/>
        </p:nvSpPr>
        <p:spPr>
          <a:xfrm>
            <a:off x="-2063445" y="6514313"/>
            <a:ext cx="4946345" cy="687373"/>
          </a:xfrm>
          <a:prstGeom prst="rect">
            <a:avLst/>
          </a:prstGeom>
          <a:noFill/>
          <a:ln/>
        </p:spPr>
        <p:txBody>
          <a:bodyPr wrap="none" lIns="0" tIns="0" rIns="0" bIns="0" rtlCol="0" anchor="t"/>
          <a:lstStyle/>
          <a:p>
            <a:pPr marL="0" indent="0" algn="l">
              <a:lnSpc>
                <a:spcPts val="2750"/>
              </a:lnSpc>
              <a:buNone/>
            </a:pPr>
            <a:endParaRPr lang="en-US" sz="1200" dirty="0">
              <a:latin typeface="+mn-lt"/>
            </a:endParaRPr>
          </a:p>
        </p:txBody>
      </p:sp>
      <p:sp>
        <p:nvSpPr>
          <p:cNvPr id="12" name="Text 6"/>
          <p:cNvSpPr/>
          <p:nvPr/>
        </p:nvSpPr>
        <p:spPr>
          <a:xfrm>
            <a:off x="-2063446" y="8127192"/>
            <a:ext cx="4946345" cy="162487"/>
          </a:xfrm>
          <a:prstGeom prst="rect">
            <a:avLst/>
          </a:prstGeom>
          <a:noFill/>
          <a:ln/>
        </p:spPr>
        <p:txBody>
          <a:bodyPr wrap="none" lIns="0" tIns="0" rIns="0" bIns="0" rtlCol="0" anchor="t"/>
          <a:lstStyle/>
          <a:p>
            <a:pPr marL="0" indent="0" algn="l">
              <a:lnSpc>
                <a:spcPts val="2750"/>
              </a:lnSpc>
              <a:buNone/>
            </a:pPr>
            <a:endParaRPr lang="en-US" sz="1200" dirty="0">
              <a:solidFill>
                <a:schemeClr val="tx1"/>
              </a:solidFill>
              <a:latin typeface="+mn-lt"/>
            </a:endParaRPr>
          </a:p>
        </p:txBody>
      </p:sp>
      <p:sp>
        <p:nvSpPr>
          <p:cNvPr id="19" name="Text 5">
            <a:extLst>
              <a:ext uri="{FF2B5EF4-FFF2-40B4-BE49-F238E27FC236}">
                <a16:creationId xmlns:a16="http://schemas.microsoft.com/office/drawing/2014/main" id="{E5142B97-7221-C306-B5DC-AFB7DF0C18A5}"/>
              </a:ext>
            </a:extLst>
          </p:cNvPr>
          <p:cNvSpPr/>
          <p:nvPr/>
        </p:nvSpPr>
        <p:spPr>
          <a:xfrm>
            <a:off x="594062" y="1554361"/>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Purpose</a:t>
            </a:r>
            <a:endParaRPr lang="en-US" b="1" dirty="0">
              <a:latin typeface="+mn-lt"/>
            </a:endParaRPr>
          </a:p>
        </p:txBody>
      </p:sp>
      <p:sp>
        <p:nvSpPr>
          <p:cNvPr id="20" name="Text 6">
            <a:extLst>
              <a:ext uri="{FF2B5EF4-FFF2-40B4-BE49-F238E27FC236}">
                <a16:creationId xmlns:a16="http://schemas.microsoft.com/office/drawing/2014/main" id="{E2881D90-EA45-B223-97DE-2639C03BCE47}"/>
              </a:ext>
            </a:extLst>
          </p:cNvPr>
          <p:cNvSpPr/>
          <p:nvPr/>
        </p:nvSpPr>
        <p:spPr>
          <a:xfrm>
            <a:off x="226615" y="1975363"/>
            <a:ext cx="3779520" cy="702469"/>
          </a:xfrm>
          <a:prstGeom prst="rect">
            <a:avLst/>
          </a:prstGeom>
          <a:noFill/>
          <a:ln/>
        </p:spPr>
        <p:txBody>
          <a:bodyPr wrap="square" lIns="0" tIns="0" rIns="0" bIns="0" rtlCol="0" anchor="t"/>
          <a:lstStyle/>
          <a:p>
            <a:pPr algn="ctr">
              <a:lnSpc>
                <a:spcPts val="2750"/>
              </a:lnSpc>
            </a:pPr>
            <a:r>
              <a:rPr lang="en-US" sz="1200" dirty="0">
                <a:solidFill>
                  <a:schemeClr val="tx1"/>
                </a:solidFill>
                <a:latin typeface="+mn-lt"/>
                <a:ea typeface="DM Sans" pitchFamily="34" charset="-122"/>
                <a:cs typeface="DM Sans" pitchFamily="34" charset="-120"/>
              </a:rPr>
              <a:t>Identify restatements and ensure reliability</a:t>
            </a:r>
            <a:r>
              <a:rPr lang="en-US" sz="1200" dirty="0">
                <a:solidFill>
                  <a:srgbClr val="383838"/>
                </a:solidFill>
                <a:latin typeface="+mn-lt"/>
                <a:ea typeface="DM Sans" pitchFamily="34" charset="-122"/>
                <a:cs typeface="DM Sans" pitchFamily="34" charset="-120"/>
              </a:rPr>
              <a:t>.</a:t>
            </a:r>
            <a:endParaRPr lang="en-US" sz="1200" dirty="0">
              <a:latin typeface="+mn-lt"/>
            </a:endParaRPr>
          </a:p>
          <a:p>
            <a:pPr marL="0" indent="0" algn="ctr">
              <a:lnSpc>
                <a:spcPts val="2750"/>
              </a:lnSpc>
              <a:buNone/>
            </a:pPr>
            <a:endParaRPr lang="en-US" sz="1200" dirty="0">
              <a:solidFill>
                <a:schemeClr val="tx1"/>
              </a:solidFill>
              <a:latin typeface="+mn-lt"/>
            </a:endParaRPr>
          </a:p>
        </p:txBody>
      </p:sp>
      <p:sp>
        <p:nvSpPr>
          <p:cNvPr id="21" name="Text 10">
            <a:extLst>
              <a:ext uri="{FF2B5EF4-FFF2-40B4-BE49-F238E27FC236}">
                <a16:creationId xmlns:a16="http://schemas.microsoft.com/office/drawing/2014/main" id="{71B4658A-797C-E010-C885-563489BE6016}"/>
              </a:ext>
            </a:extLst>
          </p:cNvPr>
          <p:cNvSpPr/>
          <p:nvPr/>
        </p:nvSpPr>
        <p:spPr>
          <a:xfrm>
            <a:off x="4546647" y="156693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Methodology</a:t>
            </a:r>
            <a:endParaRPr lang="en-US" b="1" dirty="0">
              <a:latin typeface="+mn-lt"/>
            </a:endParaRPr>
          </a:p>
        </p:txBody>
      </p:sp>
      <p:sp>
        <p:nvSpPr>
          <p:cNvPr id="22" name="Text 11">
            <a:extLst>
              <a:ext uri="{FF2B5EF4-FFF2-40B4-BE49-F238E27FC236}">
                <a16:creationId xmlns:a16="http://schemas.microsoft.com/office/drawing/2014/main" id="{267A6477-5526-D0B7-D6A1-8A9A1F9EA9A2}"/>
              </a:ext>
            </a:extLst>
          </p:cNvPr>
          <p:cNvSpPr/>
          <p:nvPr/>
        </p:nvSpPr>
        <p:spPr>
          <a:xfrm>
            <a:off x="4006135" y="2046208"/>
            <a:ext cx="4406345" cy="702469"/>
          </a:xfrm>
          <a:prstGeom prst="rect">
            <a:avLst/>
          </a:prstGeom>
          <a:noFill/>
          <a:ln/>
        </p:spPr>
        <p:txBody>
          <a:bodyPr wrap="square" lIns="0" tIns="0" rIns="0" bIns="0" rtlCol="0" anchor="t"/>
          <a:lstStyle/>
          <a:p>
            <a:pPr algn="ctr">
              <a:lnSpc>
                <a:spcPct val="150000"/>
              </a:lnSpc>
            </a:pPr>
            <a:r>
              <a:rPr lang="en-US" sz="1200" dirty="0">
                <a:solidFill>
                  <a:schemeClr val="tx1"/>
                </a:solidFill>
              </a:rPr>
              <a:t>Use a Gradient Regressor model to compare two financial datasets to find restatements in each column, including both categorical and numerical columns.</a:t>
            </a:r>
            <a:endParaRPr lang="en-IN" sz="1200" dirty="0">
              <a:solidFill>
                <a:schemeClr val="tx1"/>
              </a:solidFill>
            </a:endParaRPr>
          </a:p>
          <a:p>
            <a:pPr marL="0" indent="0" algn="ctr">
              <a:lnSpc>
                <a:spcPct val="150000"/>
              </a:lnSpc>
              <a:buNone/>
            </a:pPr>
            <a:endParaRPr lang="en-US" sz="1200" dirty="0">
              <a:solidFill>
                <a:schemeClr val="tx1"/>
              </a:solidFill>
              <a:latin typeface="+mn-lt"/>
            </a:endParaRPr>
          </a:p>
        </p:txBody>
      </p:sp>
      <p:sp>
        <p:nvSpPr>
          <p:cNvPr id="23" name="Text 15">
            <a:extLst>
              <a:ext uri="{FF2B5EF4-FFF2-40B4-BE49-F238E27FC236}">
                <a16:creationId xmlns:a16="http://schemas.microsoft.com/office/drawing/2014/main" id="{5BF3E5E7-A64C-62E9-6042-6486D695E64D}"/>
              </a:ext>
            </a:extLst>
          </p:cNvPr>
          <p:cNvSpPr/>
          <p:nvPr/>
        </p:nvSpPr>
        <p:spPr>
          <a:xfrm>
            <a:off x="8716864" y="1566937"/>
            <a:ext cx="2881074" cy="360164"/>
          </a:xfrm>
          <a:prstGeom prst="rect">
            <a:avLst/>
          </a:prstGeom>
          <a:noFill/>
          <a:ln/>
        </p:spPr>
        <p:txBody>
          <a:bodyPr wrap="none" lIns="0" tIns="0" rIns="0" bIns="0" rtlCol="0" anchor="t"/>
          <a:lstStyle/>
          <a:p>
            <a:pPr marL="0" indent="0" algn="ctr">
              <a:lnSpc>
                <a:spcPts val="2800"/>
              </a:lnSpc>
              <a:buNone/>
            </a:pPr>
            <a:r>
              <a:rPr lang="en-US" b="1" dirty="0">
                <a:solidFill>
                  <a:srgbClr val="383838"/>
                </a:solidFill>
                <a:latin typeface="+mn-lt"/>
                <a:ea typeface="PT Serif" pitchFamily="34" charset="-122"/>
                <a:cs typeface="PT Serif" pitchFamily="34" charset="-120"/>
              </a:rPr>
              <a:t>Outcome</a:t>
            </a:r>
            <a:endParaRPr lang="en-US" b="1" dirty="0">
              <a:latin typeface="+mn-lt"/>
            </a:endParaRPr>
          </a:p>
        </p:txBody>
      </p:sp>
      <p:sp>
        <p:nvSpPr>
          <p:cNvPr id="24" name="Text 16">
            <a:extLst>
              <a:ext uri="{FF2B5EF4-FFF2-40B4-BE49-F238E27FC236}">
                <a16:creationId xmlns:a16="http://schemas.microsoft.com/office/drawing/2014/main" id="{AD22A554-DBEB-C138-6A28-EB4291836CE4}"/>
              </a:ext>
            </a:extLst>
          </p:cNvPr>
          <p:cNvSpPr/>
          <p:nvPr/>
        </p:nvSpPr>
        <p:spPr>
          <a:xfrm>
            <a:off x="8412480" y="1976592"/>
            <a:ext cx="3779520" cy="702469"/>
          </a:xfrm>
          <a:prstGeom prst="rect">
            <a:avLst/>
          </a:prstGeom>
          <a:noFill/>
          <a:ln/>
        </p:spPr>
        <p:txBody>
          <a:bodyPr wrap="square" lIns="0" tIns="0" rIns="0" bIns="0" rtlCol="0" anchor="t"/>
          <a:lstStyle/>
          <a:p>
            <a:pPr algn="ctr">
              <a:lnSpc>
                <a:spcPts val="2750"/>
              </a:lnSpc>
            </a:pPr>
            <a:r>
              <a:rPr lang="en-US" sz="1200" dirty="0">
                <a:solidFill>
                  <a:schemeClr val="tx1"/>
                </a:solidFill>
                <a:latin typeface="+mn-lt"/>
                <a:ea typeface="DM Sans" pitchFamily="34" charset="-122"/>
                <a:cs typeface="DM Sans" pitchFamily="34" charset="-120"/>
              </a:rPr>
              <a:t>Maintain trust in data and accurate reporting.</a:t>
            </a:r>
            <a:endParaRPr lang="en-US" sz="1200" dirty="0">
              <a:solidFill>
                <a:schemeClr val="tx1"/>
              </a:solidFill>
              <a:latin typeface="+mn-lt"/>
            </a:endParaRPr>
          </a:p>
          <a:p>
            <a:pPr marL="0" indent="0" algn="ctr">
              <a:lnSpc>
                <a:spcPts val="2750"/>
              </a:lnSpc>
              <a:buNone/>
            </a:pPr>
            <a:endParaRPr lang="en-US" sz="1200" dirty="0">
              <a:solidFill>
                <a:schemeClr val="tx1"/>
              </a:solidFill>
              <a:latin typeface="+mn-lt"/>
            </a:endParaRPr>
          </a:p>
        </p:txBody>
      </p:sp>
      <p:pic>
        <p:nvPicPr>
          <p:cNvPr id="25" name="Picture 2">
            <a:extLst>
              <a:ext uri="{FF2B5EF4-FFF2-40B4-BE49-F238E27FC236}">
                <a16:creationId xmlns:a16="http://schemas.microsoft.com/office/drawing/2014/main" id="{001CE29E-27E7-E9E9-CB8D-7BED246328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935" y="946812"/>
            <a:ext cx="574499" cy="60754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0BD440A8-DA2A-3816-8028-D08763575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8434" y="943440"/>
            <a:ext cx="574498" cy="74426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a:extLst>
              <a:ext uri="{FF2B5EF4-FFF2-40B4-BE49-F238E27FC236}">
                <a16:creationId xmlns:a16="http://schemas.microsoft.com/office/drawing/2014/main" id="{E1B1F7AE-6F23-66A3-3958-49F50AC233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1363" y="948277"/>
            <a:ext cx="512203" cy="6060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a:extLst>
              <a:ext uri="{FF2B5EF4-FFF2-40B4-BE49-F238E27FC236}">
                <a16:creationId xmlns:a16="http://schemas.microsoft.com/office/drawing/2014/main" id="{D62D6C5E-EA5B-FFE6-25D5-C4844FC5A88B}"/>
              </a:ext>
            </a:extLst>
          </p:cNvPr>
          <p:cNvPicPr>
            <a:picLocks noChangeAspect="1"/>
          </p:cNvPicPr>
          <p:nvPr/>
        </p:nvPicPr>
        <p:blipFill>
          <a:blip r:embed="rId5"/>
          <a:stretch>
            <a:fillRect/>
          </a:stretch>
        </p:blipFill>
        <p:spPr>
          <a:xfrm>
            <a:off x="226615" y="2773841"/>
            <a:ext cx="2977813" cy="3211529"/>
          </a:xfrm>
          <a:prstGeom prst="rect">
            <a:avLst/>
          </a:prstGeom>
        </p:spPr>
      </p:pic>
    </p:spTree>
    <p:extLst>
      <p:ext uri="{BB962C8B-B14F-4D97-AF65-F5344CB8AC3E}">
        <p14:creationId xmlns:p14="http://schemas.microsoft.com/office/powerpoint/2010/main" val="2998239399"/>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18071</TotalTime>
  <Words>744</Words>
  <Application>Microsoft Office PowerPoint</Application>
  <PresentationFormat>Widescreen</PresentationFormat>
  <Paragraphs>98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PT Serif</vt:lpstr>
      <vt:lpstr>Custom Design</vt:lpstr>
      <vt:lpstr>Data Observability Model A Comprehensive Framework for Data Observability Model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BizCosmos Products Demo January 27, 2021</dc:title>
  <dc:creator>Sahana Bachamada</dc:creator>
  <cp:lastModifiedBy>MOHAMMAD ASHRAF</cp:lastModifiedBy>
  <cp:revision>122</cp:revision>
  <dcterms:created xsi:type="dcterms:W3CDTF">2013-02-28T17:00:55Z</dcterms:created>
  <dcterms:modified xsi:type="dcterms:W3CDTF">2024-11-28T17:52:41Z</dcterms:modified>
</cp:coreProperties>
</file>