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61" r:id="rId4"/>
    <p:sldId id="262" r:id="rId5"/>
    <p:sldId id="257" r:id="rId6"/>
    <p:sldId id="274" r:id="rId7"/>
    <p:sldId id="275" r:id="rId8"/>
    <p:sldId id="273" r:id="rId9"/>
    <p:sldId id="263" r:id="rId10"/>
    <p:sldId id="284" r:id="rId11"/>
    <p:sldId id="281" r:id="rId12"/>
    <p:sldId id="280" r:id="rId13"/>
    <p:sldId id="285" r:id="rId14"/>
    <p:sldId id="258" r:id="rId15"/>
    <p:sldId id="259" r:id="rId16"/>
    <p:sldId id="260" r:id="rId17"/>
    <p:sldId id="266" r:id="rId18"/>
    <p:sldId id="286" r:id="rId19"/>
    <p:sldId id="277" r:id="rId20"/>
    <p:sldId id="278" r:id="rId21"/>
    <p:sldId id="282" r:id="rId22"/>
    <p:sldId id="268" r:id="rId23"/>
    <p:sldId id="269" r:id="rId24"/>
    <p:sldId id="271" r:id="rId25"/>
    <p:sldId id="270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BD163-1FF1-4272-9519-36A99C7EE351}" v="102" dt="2022-12-15T08:22:53.676"/>
    <p1510:client id="{235E984D-A833-43EB-AB40-F64F0024BA5F}" v="41" dt="2022-12-14T16:10:55.913"/>
    <p1510:client id="{BD4162FF-0E1A-44E6-B6CB-133C8B02D477}" v="12" dt="2022-12-21T19:10:07.057"/>
    <p1510:client id="{384AC376-0E2C-4E8E-9F2E-5F88E962E59C}" v="48" dt="2022-12-14T15:17:22.285"/>
    <p1510:client id="{793D0345-983A-4C11-801C-628E8162FDA9}" v="219" dt="2022-12-15T00:18:39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B6D60-369F-4942-8ADB-33BFD01AF7A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45DAEDA-88BA-4EAE-9E4C-D722D80B0CE2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4D367874-ADA5-4621-9DCF-0F28A62CE426}" type="parTrans" cxnId="{E9D17B84-57B7-4BB1-88E2-CDBFAAA03CBD}">
      <dgm:prSet/>
      <dgm:spPr/>
      <dgm:t>
        <a:bodyPr/>
        <a:lstStyle/>
        <a:p>
          <a:endParaRPr lang="en-US"/>
        </a:p>
      </dgm:t>
    </dgm:pt>
    <dgm:pt modelId="{4A2BE1EE-068D-4EB7-A233-8968C46747F9}" type="sibTrans" cxnId="{E9D17B84-57B7-4BB1-88E2-CDBFAAA03CBD}">
      <dgm:prSet/>
      <dgm:spPr/>
      <dgm:t>
        <a:bodyPr/>
        <a:lstStyle/>
        <a:p>
          <a:endParaRPr lang="en-US"/>
        </a:p>
      </dgm:t>
    </dgm:pt>
    <dgm:pt modelId="{84797EE3-528B-4D71-89D7-12C3D0BA1A8B}">
      <dgm:prSet/>
      <dgm:spPr/>
      <dgm:t>
        <a:bodyPr/>
        <a:lstStyle/>
        <a:p>
          <a:r>
            <a:rPr lang="en-IN"/>
            <a:t>Motivation</a:t>
          </a:r>
          <a:endParaRPr lang="en-US"/>
        </a:p>
      </dgm:t>
    </dgm:pt>
    <dgm:pt modelId="{45499C01-13C6-4BBD-AD73-A780C1508F65}" type="parTrans" cxnId="{C8FBE98F-0060-4A43-AC9F-61D6630B5ABE}">
      <dgm:prSet/>
      <dgm:spPr/>
      <dgm:t>
        <a:bodyPr/>
        <a:lstStyle/>
        <a:p>
          <a:endParaRPr lang="en-US"/>
        </a:p>
      </dgm:t>
    </dgm:pt>
    <dgm:pt modelId="{8EE38F24-BA9E-4D0C-8247-4FBFE23D91A5}" type="sibTrans" cxnId="{C8FBE98F-0060-4A43-AC9F-61D6630B5ABE}">
      <dgm:prSet/>
      <dgm:spPr/>
      <dgm:t>
        <a:bodyPr/>
        <a:lstStyle/>
        <a:p>
          <a:endParaRPr lang="en-US"/>
        </a:p>
      </dgm:t>
    </dgm:pt>
    <dgm:pt modelId="{5CD35849-04D7-4506-B1B7-A07DB490ABB4}">
      <dgm:prSet/>
      <dgm:spPr/>
      <dgm:t>
        <a:bodyPr/>
        <a:lstStyle/>
        <a:p>
          <a:r>
            <a:rPr lang="en-IN"/>
            <a:t>Related works</a:t>
          </a:r>
          <a:endParaRPr lang="en-US"/>
        </a:p>
      </dgm:t>
    </dgm:pt>
    <dgm:pt modelId="{533B93EE-D041-4447-9B09-8E6BA0D7F9D7}" type="parTrans" cxnId="{B9BBCEA3-02C6-4AC3-9C63-54F6403FE401}">
      <dgm:prSet/>
      <dgm:spPr/>
      <dgm:t>
        <a:bodyPr/>
        <a:lstStyle/>
        <a:p>
          <a:endParaRPr lang="en-US"/>
        </a:p>
      </dgm:t>
    </dgm:pt>
    <dgm:pt modelId="{0142332A-6055-4CA8-A394-644661DE2A3F}" type="sibTrans" cxnId="{B9BBCEA3-02C6-4AC3-9C63-54F6403FE401}">
      <dgm:prSet/>
      <dgm:spPr/>
      <dgm:t>
        <a:bodyPr/>
        <a:lstStyle/>
        <a:p>
          <a:endParaRPr lang="en-US"/>
        </a:p>
      </dgm:t>
    </dgm:pt>
    <dgm:pt modelId="{AB369074-1156-4B23-B51C-25092CA575B0}">
      <dgm:prSet/>
      <dgm:spPr/>
      <dgm:t>
        <a:bodyPr/>
        <a:lstStyle/>
        <a:p>
          <a:r>
            <a:rPr lang="en-IN"/>
            <a:t>Architecture</a:t>
          </a:r>
          <a:endParaRPr lang="en-US"/>
        </a:p>
      </dgm:t>
    </dgm:pt>
    <dgm:pt modelId="{81C75AE3-D696-4A91-A839-F5314160FD2D}" type="parTrans" cxnId="{BFDA160D-2781-401B-BECA-1D1E9A9BCF0E}">
      <dgm:prSet/>
      <dgm:spPr/>
      <dgm:t>
        <a:bodyPr/>
        <a:lstStyle/>
        <a:p>
          <a:endParaRPr lang="en-US"/>
        </a:p>
      </dgm:t>
    </dgm:pt>
    <dgm:pt modelId="{76D6E4B2-5F67-4703-B119-398C8A032527}" type="sibTrans" cxnId="{BFDA160D-2781-401B-BECA-1D1E9A9BCF0E}">
      <dgm:prSet/>
      <dgm:spPr/>
      <dgm:t>
        <a:bodyPr/>
        <a:lstStyle/>
        <a:p>
          <a:endParaRPr lang="en-US"/>
        </a:p>
      </dgm:t>
    </dgm:pt>
    <dgm:pt modelId="{663E2226-C82B-4CBA-A30F-C5F8DCBE011D}">
      <dgm:prSet/>
      <dgm:spPr/>
      <dgm:t>
        <a:bodyPr/>
        <a:lstStyle/>
        <a:p>
          <a:r>
            <a:rPr lang="en-IN"/>
            <a:t>Datasets</a:t>
          </a:r>
          <a:endParaRPr lang="en-US"/>
        </a:p>
      </dgm:t>
    </dgm:pt>
    <dgm:pt modelId="{652F4062-D722-413C-909B-F4FE800BAD81}" type="parTrans" cxnId="{48B69C56-90E1-4979-9733-FD8EFA4A79F3}">
      <dgm:prSet/>
      <dgm:spPr/>
      <dgm:t>
        <a:bodyPr/>
        <a:lstStyle/>
        <a:p>
          <a:endParaRPr lang="en-US"/>
        </a:p>
      </dgm:t>
    </dgm:pt>
    <dgm:pt modelId="{C5B0A416-06D5-4144-8DD3-8F765F7A29EC}" type="sibTrans" cxnId="{48B69C56-90E1-4979-9733-FD8EFA4A79F3}">
      <dgm:prSet/>
      <dgm:spPr/>
      <dgm:t>
        <a:bodyPr/>
        <a:lstStyle/>
        <a:p>
          <a:endParaRPr lang="en-US"/>
        </a:p>
      </dgm:t>
    </dgm:pt>
    <dgm:pt modelId="{23982247-B721-4A61-975B-7ABEA7530934}">
      <dgm:prSet/>
      <dgm:spPr/>
      <dgm:t>
        <a:bodyPr/>
        <a:lstStyle/>
        <a:p>
          <a:r>
            <a:rPr lang="en-IN"/>
            <a:t>Evaluation Metrics and Results</a:t>
          </a:r>
          <a:endParaRPr lang="en-US"/>
        </a:p>
      </dgm:t>
    </dgm:pt>
    <dgm:pt modelId="{DA7BC76D-0469-4AD3-B1AC-BF9B13FD0997}" type="parTrans" cxnId="{187F469D-09AC-4E84-8DC8-C4891B80C61B}">
      <dgm:prSet/>
      <dgm:spPr/>
      <dgm:t>
        <a:bodyPr/>
        <a:lstStyle/>
        <a:p>
          <a:endParaRPr lang="en-US"/>
        </a:p>
      </dgm:t>
    </dgm:pt>
    <dgm:pt modelId="{3071DFAA-1250-418E-BFE8-07DC7876EEC2}" type="sibTrans" cxnId="{187F469D-09AC-4E84-8DC8-C4891B80C61B}">
      <dgm:prSet/>
      <dgm:spPr/>
      <dgm:t>
        <a:bodyPr/>
        <a:lstStyle/>
        <a:p>
          <a:endParaRPr lang="en-US"/>
        </a:p>
      </dgm:t>
    </dgm:pt>
    <dgm:pt modelId="{55DD039A-8E9C-46BD-82D4-9181C6B1BFA8}">
      <dgm:prSet/>
      <dgm:spPr/>
      <dgm:t>
        <a:bodyPr/>
        <a:lstStyle/>
        <a:p>
          <a:r>
            <a:rPr lang="en-IN"/>
            <a:t>Conclusion</a:t>
          </a:r>
          <a:endParaRPr lang="en-US"/>
        </a:p>
      </dgm:t>
    </dgm:pt>
    <dgm:pt modelId="{02007A48-50F6-4FF9-B519-5E725623C98C}" type="parTrans" cxnId="{F6FE30F4-8D8C-4B63-BBEB-BBE9163AD120}">
      <dgm:prSet/>
      <dgm:spPr/>
      <dgm:t>
        <a:bodyPr/>
        <a:lstStyle/>
        <a:p>
          <a:endParaRPr lang="en-US"/>
        </a:p>
      </dgm:t>
    </dgm:pt>
    <dgm:pt modelId="{07DF26D8-1FD4-4102-A01B-29E63B3F4AE6}" type="sibTrans" cxnId="{F6FE30F4-8D8C-4B63-BBEB-BBE9163AD120}">
      <dgm:prSet/>
      <dgm:spPr/>
      <dgm:t>
        <a:bodyPr/>
        <a:lstStyle/>
        <a:p>
          <a:endParaRPr lang="en-US"/>
        </a:p>
      </dgm:t>
    </dgm:pt>
    <dgm:pt modelId="{0F16CCBE-FD1C-43FC-808E-F365941FF494}">
      <dgm:prSet/>
      <dgm:spPr/>
      <dgm:t>
        <a:bodyPr/>
        <a:lstStyle/>
        <a:p>
          <a:r>
            <a:rPr lang="en-IN"/>
            <a:t>Further Improvements</a:t>
          </a:r>
          <a:endParaRPr lang="en-US"/>
        </a:p>
      </dgm:t>
    </dgm:pt>
    <dgm:pt modelId="{9E4DC500-4F9E-48C2-99BB-F87EE3AEAE5A}" type="parTrans" cxnId="{D495CFB7-8DB4-40DE-967F-9ACF06954FEA}">
      <dgm:prSet/>
      <dgm:spPr/>
      <dgm:t>
        <a:bodyPr/>
        <a:lstStyle/>
        <a:p>
          <a:endParaRPr lang="en-US"/>
        </a:p>
      </dgm:t>
    </dgm:pt>
    <dgm:pt modelId="{1D25F332-9A25-4C5D-B98D-52460484439C}" type="sibTrans" cxnId="{D495CFB7-8DB4-40DE-967F-9ACF06954FEA}">
      <dgm:prSet/>
      <dgm:spPr/>
      <dgm:t>
        <a:bodyPr/>
        <a:lstStyle/>
        <a:p>
          <a:endParaRPr lang="en-US"/>
        </a:p>
      </dgm:t>
    </dgm:pt>
    <dgm:pt modelId="{C3E94AFC-C56F-407B-B925-1264121CC30E}" type="pres">
      <dgm:prSet presAssocID="{ADFB6D60-369F-4942-8ADB-33BFD01AF7A3}" presName="vert0" presStyleCnt="0">
        <dgm:presLayoutVars>
          <dgm:dir/>
          <dgm:animOne val="branch"/>
          <dgm:animLvl val="lvl"/>
        </dgm:presLayoutVars>
      </dgm:prSet>
      <dgm:spPr/>
    </dgm:pt>
    <dgm:pt modelId="{82FB75F8-B90E-47B9-AC45-E3797562E3D2}" type="pres">
      <dgm:prSet presAssocID="{C45DAEDA-88BA-4EAE-9E4C-D722D80B0CE2}" presName="thickLine" presStyleLbl="alignNode1" presStyleIdx="0" presStyleCnt="8"/>
      <dgm:spPr/>
    </dgm:pt>
    <dgm:pt modelId="{FE7381CB-98DE-4F23-B151-1BE3027503A2}" type="pres">
      <dgm:prSet presAssocID="{C45DAEDA-88BA-4EAE-9E4C-D722D80B0CE2}" presName="horz1" presStyleCnt="0"/>
      <dgm:spPr/>
    </dgm:pt>
    <dgm:pt modelId="{F39CCC7F-EE90-4DA1-ACFB-CF29A1C7EF82}" type="pres">
      <dgm:prSet presAssocID="{C45DAEDA-88BA-4EAE-9E4C-D722D80B0CE2}" presName="tx1" presStyleLbl="revTx" presStyleIdx="0" presStyleCnt="8"/>
      <dgm:spPr/>
    </dgm:pt>
    <dgm:pt modelId="{600A1C1C-E33C-4B6C-987A-542E06245143}" type="pres">
      <dgm:prSet presAssocID="{C45DAEDA-88BA-4EAE-9E4C-D722D80B0CE2}" presName="vert1" presStyleCnt="0"/>
      <dgm:spPr/>
    </dgm:pt>
    <dgm:pt modelId="{A1493E30-C582-4238-8DC7-83CF084EDD5A}" type="pres">
      <dgm:prSet presAssocID="{84797EE3-528B-4D71-89D7-12C3D0BA1A8B}" presName="thickLine" presStyleLbl="alignNode1" presStyleIdx="1" presStyleCnt="8"/>
      <dgm:spPr/>
    </dgm:pt>
    <dgm:pt modelId="{815D881D-89C9-4330-9925-92F3259B93BC}" type="pres">
      <dgm:prSet presAssocID="{84797EE3-528B-4D71-89D7-12C3D0BA1A8B}" presName="horz1" presStyleCnt="0"/>
      <dgm:spPr/>
    </dgm:pt>
    <dgm:pt modelId="{E4FD7912-C6F9-4E24-8124-418A6DADEC1F}" type="pres">
      <dgm:prSet presAssocID="{84797EE3-528B-4D71-89D7-12C3D0BA1A8B}" presName="tx1" presStyleLbl="revTx" presStyleIdx="1" presStyleCnt="8"/>
      <dgm:spPr/>
    </dgm:pt>
    <dgm:pt modelId="{76C6E683-E435-490E-BFEE-04526D94C75F}" type="pres">
      <dgm:prSet presAssocID="{84797EE3-528B-4D71-89D7-12C3D0BA1A8B}" presName="vert1" presStyleCnt="0"/>
      <dgm:spPr/>
    </dgm:pt>
    <dgm:pt modelId="{4028CEB5-6754-4740-B559-F938B16F2055}" type="pres">
      <dgm:prSet presAssocID="{5CD35849-04D7-4506-B1B7-A07DB490ABB4}" presName="thickLine" presStyleLbl="alignNode1" presStyleIdx="2" presStyleCnt="8"/>
      <dgm:spPr/>
    </dgm:pt>
    <dgm:pt modelId="{0553911D-2764-4DD7-ADBD-D405CDB94A0E}" type="pres">
      <dgm:prSet presAssocID="{5CD35849-04D7-4506-B1B7-A07DB490ABB4}" presName="horz1" presStyleCnt="0"/>
      <dgm:spPr/>
    </dgm:pt>
    <dgm:pt modelId="{A011DF9B-522F-41DB-B5DE-608136928BE7}" type="pres">
      <dgm:prSet presAssocID="{5CD35849-04D7-4506-B1B7-A07DB490ABB4}" presName="tx1" presStyleLbl="revTx" presStyleIdx="2" presStyleCnt="8"/>
      <dgm:spPr/>
    </dgm:pt>
    <dgm:pt modelId="{1E6A554C-8FBC-4F88-8864-EF7DAB03C5B7}" type="pres">
      <dgm:prSet presAssocID="{5CD35849-04D7-4506-B1B7-A07DB490ABB4}" presName="vert1" presStyleCnt="0"/>
      <dgm:spPr/>
    </dgm:pt>
    <dgm:pt modelId="{8CC38E27-6CA9-4D17-A136-E45ACC9C0CD9}" type="pres">
      <dgm:prSet presAssocID="{AB369074-1156-4B23-B51C-25092CA575B0}" presName="thickLine" presStyleLbl="alignNode1" presStyleIdx="3" presStyleCnt="8"/>
      <dgm:spPr/>
    </dgm:pt>
    <dgm:pt modelId="{B10CEAFF-4A6C-4ECF-A1E4-708168CE5C5D}" type="pres">
      <dgm:prSet presAssocID="{AB369074-1156-4B23-B51C-25092CA575B0}" presName="horz1" presStyleCnt="0"/>
      <dgm:spPr/>
    </dgm:pt>
    <dgm:pt modelId="{CB4B54CA-1564-4AAE-9612-86C873DBA76D}" type="pres">
      <dgm:prSet presAssocID="{AB369074-1156-4B23-B51C-25092CA575B0}" presName="tx1" presStyleLbl="revTx" presStyleIdx="3" presStyleCnt="8"/>
      <dgm:spPr/>
    </dgm:pt>
    <dgm:pt modelId="{A7450B8F-E317-4998-86B2-F2934928A778}" type="pres">
      <dgm:prSet presAssocID="{AB369074-1156-4B23-B51C-25092CA575B0}" presName="vert1" presStyleCnt="0"/>
      <dgm:spPr/>
    </dgm:pt>
    <dgm:pt modelId="{76D4A5C3-E27F-4FCE-9998-C12429482854}" type="pres">
      <dgm:prSet presAssocID="{663E2226-C82B-4CBA-A30F-C5F8DCBE011D}" presName="thickLine" presStyleLbl="alignNode1" presStyleIdx="4" presStyleCnt="8"/>
      <dgm:spPr/>
    </dgm:pt>
    <dgm:pt modelId="{18B065EE-A45F-40B8-B97A-179BF0248715}" type="pres">
      <dgm:prSet presAssocID="{663E2226-C82B-4CBA-A30F-C5F8DCBE011D}" presName="horz1" presStyleCnt="0"/>
      <dgm:spPr/>
    </dgm:pt>
    <dgm:pt modelId="{6FD72081-15E0-45A9-863A-6D0F55A3BDCC}" type="pres">
      <dgm:prSet presAssocID="{663E2226-C82B-4CBA-A30F-C5F8DCBE011D}" presName="tx1" presStyleLbl="revTx" presStyleIdx="4" presStyleCnt="8"/>
      <dgm:spPr/>
    </dgm:pt>
    <dgm:pt modelId="{4BF75FBB-D4C0-43E8-BA65-9992BAA3DBC4}" type="pres">
      <dgm:prSet presAssocID="{663E2226-C82B-4CBA-A30F-C5F8DCBE011D}" presName="vert1" presStyleCnt="0"/>
      <dgm:spPr/>
    </dgm:pt>
    <dgm:pt modelId="{2687F0D2-31D7-4B0D-8BFB-A9D80CB77308}" type="pres">
      <dgm:prSet presAssocID="{23982247-B721-4A61-975B-7ABEA7530934}" presName="thickLine" presStyleLbl="alignNode1" presStyleIdx="5" presStyleCnt="8"/>
      <dgm:spPr/>
    </dgm:pt>
    <dgm:pt modelId="{DE320C6E-6E05-4929-A0F2-AA88B922536D}" type="pres">
      <dgm:prSet presAssocID="{23982247-B721-4A61-975B-7ABEA7530934}" presName="horz1" presStyleCnt="0"/>
      <dgm:spPr/>
    </dgm:pt>
    <dgm:pt modelId="{EF07721E-4589-4FF4-BF7A-C809455E526B}" type="pres">
      <dgm:prSet presAssocID="{23982247-B721-4A61-975B-7ABEA7530934}" presName="tx1" presStyleLbl="revTx" presStyleIdx="5" presStyleCnt="8"/>
      <dgm:spPr/>
    </dgm:pt>
    <dgm:pt modelId="{D92CFA20-C55C-485D-A0C8-2C45CE6BF278}" type="pres">
      <dgm:prSet presAssocID="{23982247-B721-4A61-975B-7ABEA7530934}" presName="vert1" presStyleCnt="0"/>
      <dgm:spPr/>
    </dgm:pt>
    <dgm:pt modelId="{103E6CF5-256C-458F-82FC-485B5E65DCEC}" type="pres">
      <dgm:prSet presAssocID="{55DD039A-8E9C-46BD-82D4-9181C6B1BFA8}" presName="thickLine" presStyleLbl="alignNode1" presStyleIdx="6" presStyleCnt="8"/>
      <dgm:spPr/>
    </dgm:pt>
    <dgm:pt modelId="{B41810CF-A456-4138-816F-592F94E40958}" type="pres">
      <dgm:prSet presAssocID="{55DD039A-8E9C-46BD-82D4-9181C6B1BFA8}" presName="horz1" presStyleCnt="0"/>
      <dgm:spPr/>
    </dgm:pt>
    <dgm:pt modelId="{77172341-31A9-4CC3-8B5F-86C7CFE00D50}" type="pres">
      <dgm:prSet presAssocID="{55DD039A-8E9C-46BD-82D4-9181C6B1BFA8}" presName="tx1" presStyleLbl="revTx" presStyleIdx="6" presStyleCnt="8"/>
      <dgm:spPr/>
    </dgm:pt>
    <dgm:pt modelId="{960B7A70-E2C3-47EB-B06B-C08DE7172FB8}" type="pres">
      <dgm:prSet presAssocID="{55DD039A-8E9C-46BD-82D4-9181C6B1BFA8}" presName="vert1" presStyleCnt="0"/>
      <dgm:spPr/>
    </dgm:pt>
    <dgm:pt modelId="{3887A996-78C2-4E9C-A71C-6315457D9D9C}" type="pres">
      <dgm:prSet presAssocID="{0F16CCBE-FD1C-43FC-808E-F365941FF494}" presName="thickLine" presStyleLbl="alignNode1" presStyleIdx="7" presStyleCnt="8"/>
      <dgm:spPr/>
    </dgm:pt>
    <dgm:pt modelId="{6B621877-8F0F-4E2D-9FB9-062910DB5981}" type="pres">
      <dgm:prSet presAssocID="{0F16CCBE-FD1C-43FC-808E-F365941FF494}" presName="horz1" presStyleCnt="0"/>
      <dgm:spPr/>
    </dgm:pt>
    <dgm:pt modelId="{CFA9E363-31C9-416D-9740-711C6A2B7233}" type="pres">
      <dgm:prSet presAssocID="{0F16CCBE-FD1C-43FC-808E-F365941FF494}" presName="tx1" presStyleLbl="revTx" presStyleIdx="7" presStyleCnt="8"/>
      <dgm:spPr/>
    </dgm:pt>
    <dgm:pt modelId="{4A7F78C4-95EA-42B2-82EA-0C620A3B7ABB}" type="pres">
      <dgm:prSet presAssocID="{0F16CCBE-FD1C-43FC-808E-F365941FF494}" presName="vert1" presStyleCnt="0"/>
      <dgm:spPr/>
    </dgm:pt>
  </dgm:ptLst>
  <dgm:cxnLst>
    <dgm:cxn modelId="{FFB73507-526B-4567-BD56-842616A23EDF}" type="presOf" srcId="{55DD039A-8E9C-46BD-82D4-9181C6B1BFA8}" destId="{77172341-31A9-4CC3-8B5F-86C7CFE00D50}" srcOrd="0" destOrd="0" presId="urn:microsoft.com/office/officeart/2008/layout/LinedList"/>
    <dgm:cxn modelId="{BFDA160D-2781-401B-BECA-1D1E9A9BCF0E}" srcId="{ADFB6D60-369F-4942-8ADB-33BFD01AF7A3}" destId="{AB369074-1156-4B23-B51C-25092CA575B0}" srcOrd="3" destOrd="0" parTransId="{81C75AE3-D696-4A91-A839-F5314160FD2D}" sibTransId="{76D6E4B2-5F67-4703-B119-398C8A032527}"/>
    <dgm:cxn modelId="{93B7E415-AD2E-435D-894A-8B79F7968B74}" type="presOf" srcId="{AB369074-1156-4B23-B51C-25092CA575B0}" destId="{CB4B54CA-1564-4AAE-9612-86C873DBA76D}" srcOrd="0" destOrd="0" presId="urn:microsoft.com/office/officeart/2008/layout/LinedList"/>
    <dgm:cxn modelId="{75A98D2C-A2B0-4861-99A4-11D21EC67071}" type="presOf" srcId="{663E2226-C82B-4CBA-A30F-C5F8DCBE011D}" destId="{6FD72081-15E0-45A9-863A-6D0F55A3BDCC}" srcOrd="0" destOrd="0" presId="urn:microsoft.com/office/officeart/2008/layout/LinedList"/>
    <dgm:cxn modelId="{B3A48F37-0BA4-495E-BFB2-46686CC2E6F6}" type="presOf" srcId="{84797EE3-528B-4D71-89D7-12C3D0BA1A8B}" destId="{E4FD7912-C6F9-4E24-8124-418A6DADEC1F}" srcOrd="0" destOrd="0" presId="urn:microsoft.com/office/officeart/2008/layout/LinedList"/>
    <dgm:cxn modelId="{CFC53C44-07AE-4C24-9BF0-802CB210B761}" type="presOf" srcId="{C45DAEDA-88BA-4EAE-9E4C-D722D80B0CE2}" destId="{F39CCC7F-EE90-4DA1-ACFB-CF29A1C7EF82}" srcOrd="0" destOrd="0" presId="urn:microsoft.com/office/officeart/2008/layout/LinedList"/>
    <dgm:cxn modelId="{7ADDD548-A154-421D-B2A9-E98FF08E0F5A}" type="presOf" srcId="{0F16CCBE-FD1C-43FC-808E-F365941FF494}" destId="{CFA9E363-31C9-416D-9740-711C6A2B7233}" srcOrd="0" destOrd="0" presId="urn:microsoft.com/office/officeart/2008/layout/LinedList"/>
    <dgm:cxn modelId="{48B69C56-90E1-4979-9733-FD8EFA4A79F3}" srcId="{ADFB6D60-369F-4942-8ADB-33BFD01AF7A3}" destId="{663E2226-C82B-4CBA-A30F-C5F8DCBE011D}" srcOrd="4" destOrd="0" parTransId="{652F4062-D722-413C-909B-F4FE800BAD81}" sibTransId="{C5B0A416-06D5-4144-8DD3-8F765F7A29EC}"/>
    <dgm:cxn modelId="{E9D17B84-57B7-4BB1-88E2-CDBFAAA03CBD}" srcId="{ADFB6D60-369F-4942-8ADB-33BFD01AF7A3}" destId="{C45DAEDA-88BA-4EAE-9E4C-D722D80B0CE2}" srcOrd="0" destOrd="0" parTransId="{4D367874-ADA5-4621-9DCF-0F28A62CE426}" sibTransId="{4A2BE1EE-068D-4EB7-A233-8968C46747F9}"/>
    <dgm:cxn modelId="{C8FBE98F-0060-4A43-AC9F-61D6630B5ABE}" srcId="{ADFB6D60-369F-4942-8ADB-33BFD01AF7A3}" destId="{84797EE3-528B-4D71-89D7-12C3D0BA1A8B}" srcOrd="1" destOrd="0" parTransId="{45499C01-13C6-4BBD-AD73-A780C1508F65}" sibTransId="{8EE38F24-BA9E-4D0C-8247-4FBFE23D91A5}"/>
    <dgm:cxn modelId="{187F469D-09AC-4E84-8DC8-C4891B80C61B}" srcId="{ADFB6D60-369F-4942-8ADB-33BFD01AF7A3}" destId="{23982247-B721-4A61-975B-7ABEA7530934}" srcOrd="5" destOrd="0" parTransId="{DA7BC76D-0469-4AD3-B1AC-BF9B13FD0997}" sibTransId="{3071DFAA-1250-418E-BFE8-07DC7876EEC2}"/>
    <dgm:cxn modelId="{B9BBCEA3-02C6-4AC3-9C63-54F6403FE401}" srcId="{ADFB6D60-369F-4942-8ADB-33BFD01AF7A3}" destId="{5CD35849-04D7-4506-B1B7-A07DB490ABB4}" srcOrd="2" destOrd="0" parTransId="{533B93EE-D041-4447-9B09-8E6BA0D7F9D7}" sibTransId="{0142332A-6055-4CA8-A394-644661DE2A3F}"/>
    <dgm:cxn modelId="{D495CFB7-8DB4-40DE-967F-9ACF06954FEA}" srcId="{ADFB6D60-369F-4942-8ADB-33BFD01AF7A3}" destId="{0F16CCBE-FD1C-43FC-808E-F365941FF494}" srcOrd="7" destOrd="0" parTransId="{9E4DC500-4F9E-48C2-99BB-F87EE3AEAE5A}" sibTransId="{1D25F332-9A25-4C5D-B98D-52460484439C}"/>
    <dgm:cxn modelId="{31F247CD-9845-4AD2-89F1-BEB2CE9114CF}" type="presOf" srcId="{23982247-B721-4A61-975B-7ABEA7530934}" destId="{EF07721E-4589-4FF4-BF7A-C809455E526B}" srcOrd="0" destOrd="0" presId="urn:microsoft.com/office/officeart/2008/layout/LinedList"/>
    <dgm:cxn modelId="{E8C2F1DF-78C1-4B88-B542-706EE9E97449}" type="presOf" srcId="{ADFB6D60-369F-4942-8ADB-33BFD01AF7A3}" destId="{C3E94AFC-C56F-407B-B925-1264121CC30E}" srcOrd="0" destOrd="0" presId="urn:microsoft.com/office/officeart/2008/layout/LinedList"/>
    <dgm:cxn modelId="{F6FE30F4-8D8C-4B63-BBEB-BBE9163AD120}" srcId="{ADFB6D60-369F-4942-8ADB-33BFD01AF7A3}" destId="{55DD039A-8E9C-46BD-82D4-9181C6B1BFA8}" srcOrd="6" destOrd="0" parTransId="{02007A48-50F6-4FF9-B519-5E725623C98C}" sibTransId="{07DF26D8-1FD4-4102-A01B-29E63B3F4AE6}"/>
    <dgm:cxn modelId="{218FD2FE-718E-4BB3-B722-65A7E189A68E}" type="presOf" srcId="{5CD35849-04D7-4506-B1B7-A07DB490ABB4}" destId="{A011DF9B-522F-41DB-B5DE-608136928BE7}" srcOrd="0" destOrd="0" presId="urn:microsoft.com/office/officeart/2008/layout/LinedList"/>
    <dgm:cxn modelId="{DD1C4E0D-C267-48AE-BE6A-3EAF253A3805}" type="presParOf" srcId="{C3E94AFC-C56F-407B-B925-1264121CC30E}" destId="{82FB75F8-B90E-47B9-AC45-E3797562E3D2}" srcOrd="0" destOrd="0" presId="urn:microsoft.com/office/officeart/2008/layout/LinedList"/>
    <dgm:cxn modelId="{36F57264-CF5F-4EF8-89BE-A7E8DE0F6D78}" type="presParOf" srcId="{C3E94AFC-C56F-407B-B925-1264121CC30E}" destId="{FE7381CB-98DE-4F23-B151-1BE3027503A2}" srcOrd="1" destOrd="0" presId="urn:microsoft.com/office/officeart/2008/layout/LinedList"/>
    <dgm:cxn modelId="{91C12EE9-432A-455D-B84A-734F57153F0E}" type="presParOf" srcId="{FE7381CB-98DE-4F23-B151-1BE3027503A2}" destId="{F39CCC7F-EE90-4DA1-ACFB-CF29A1C7EF82}" srcOrd="0" destOrd="0" presId="urn:microsoft.com/office/officeart/2008/layout/LinedList"/>
    <dgm:cxn modelId="{22D8206F-67D8-4ABA-945C-502010789832}" type="presParOf" srcId="{FE7381CB-98DE-4F23-B151-1BE3027503A2}" destId="{600A1C1C-E33C-4B6C-987A-542E06245143}" srcOrd="1" destOrd="0" presId="urn:microsoft.com/office/officeart/2008/layout/LinedList"/>
    <dgm:cxn modelId="{CCBB0656-BDAC-4D88-8A26-E43C43F679CD}" type="presParOf" srcId="{C3E94AFC-C56F-407B-B925-1264121CC30E}" destId="{A1493E30-C582-4238-8DC7-83CF084EDD5A}" srcOrd="2" destOrd="0" presId="urn:microsoft.com/office/officeart/2008/layout/LinedList"/>
    <dgm:cxn modelId="{924834BC-F3E3-4F60-8509-9F8CF2A0F2AE}" type="presParOf" srcId="{C3E94AFC-C56F-407B-B925-1264121CC30E}" destId="{815D881D-89C9-4330-9925-92F3259B93BC}" srcOrd="3" destOrd="0" presId="urn:microsoft.com/office/officeart/2008/layout/LinedList"/>
    <dgm:cxn modelId="{48AF0D9C-B3E3-4716-ABE4-12290B1BD0F0}" type="presParOf" srcId="{815D881D-89C9-4330-9925-92F3259B93BC}" destId="{E4FD7912-C6F9-4E24-8124-418A6DADEC1F}" srcOrd="0" destOrd="0" presId="urn:microsoft.com/office/officeart/2008/layout/LinedList"/>
    <dgm:cxn modelId="{2F4A0DC1-67E5-4D33-90EE-082352806E60}" type="presParOf" srcId="{815D881D-89C9-4330-9925-92F3259B93BC}" destId="{76C6E683-E435-490E-BFEE-04526D94C75F}" srcOrd="1" destOrd="0" presId="urn:microsoft.com/office/officeart/2008/layout/LinedList"/>
    <dgm:cxn modelId="{C865DEB4-A2FC-4D15-858C-A83477C9760A}" type="presParOf" srcId="{C3E94AFC-C56F-407B-B925-1264121CC30E}" destId="{4028CEB5-6754-4740-B559-F938B16F2055}" srcOrd="4" destOrd="0" presId="urn:microsoft.com/office/officeart/2008/layout/LinedList"/>
    <dgm:cxn modelId="{B39F9E12-CFDB-4F0A-A9B4-9EF18C14B4E6}" type="presParOf" srcId="{C3E94AFC-C56F-407B-B925-1264121CC30E}" destId="{0553911D-2764-4DD7-ADBD-D405CDB94A0E}" srcOrd="5" destOrd="0" presId="urn:microsoft.com/office/officeart/2008/layout/LinedList"/>
    <dgm:cxn modelId="{1BCE6E41-1F7D-4C69-A842-AAA1751AC28A}" type="presParOf" srcId="{0553911D-2764-4DD7-ADBD-D405CDB94A0E}" destId="{A011DF9B-522F-41DB-B5DE-608136928BE7}" srcOrd="0" destOrd="0" presId="urn:microsoft.com/office/officeart/2008/layout/LinedList"/>
    <dgm:cxn modelId="{72C6489A-7DB1-4D6A-A813-F079D760068D}" type="presParOf" srcId="{0553911D-2764-4DD7-ADBD-D405CDB94A0E}" destId="{1E6A554C-8FBC-4F88-8864-EF7DAB03C5B7}" srcOrd="1" destOrd="0" presId="urn:microsoft.com/office/officeart/2008/layout/LinedList"/>
    <dgm:cxn modelId="{096515F9-C422-45C9-8FF9-C0557770988F}" type="presParOf" srcId="{C3E94AFC-C56F-407B-B925-1264121CC30E}" destId="{8CC38E27-6CA9-4D17-A136-E45ACC9C0CD9}" srcOrd="6" destOrd="0" presId="urn:microsoft.com/office/officeart/2008/layout/LinedList"/>
    <dgm:cxn modelId="{74441DA2-626D-403C-BD61-71CFB02F074A}" type="presParOf" srcId="{C3E94AFC-C56F-407B-B925-1264121CC30E}" destId="{B10CEAFF-4A6C-4ECF-A1E4-708168CE5C5D}" srcOrd="7" destOrd="0" presId="urn:microsoft.com/office/officeart/2008/layout/LinedList"/>
    <dgm:cxn modelId="{555E0489-8C29-4149-AF59-C0706BB693B7}" type="presParOf" srcId="{B10CEAFF-4A6C-4ECF-A1E4-708168CE5C5D}" destId="{CB4B54CA-1564-4AAE-9612-86C873DBA76D}" srcOrd="0" destOrd="0" presId="urn:microsoft.com/office/officeart/2008/layout/LinedList"/>
    <dgm:cxn modelId="{891D82FF-2B57-4A75-9783-86EC414BAA54}" type="presParOf" srcId="{B10CEAFF-4A6C-4ECF-A1E4-708168CE5C5D}" destId="{A7450B8F-E317-4998-86B2-F2934928A778}" srcOrd="1" destOrd="0" presId="urn:microsoft.com/office/officeart/2008/layout/LinedList"/>
    <dgm:cxn modelId="{4B96F5D2-A46B-47AE-99A7-126FA8154CA1}" type="presParOf" srcId="{C3E94AFC-C56F-407B-B925-1264121CC30E}" destId="{76D4A5C3-E27F-4FCE-9998-C12429482854}" srcOrd="8" destOrd="0" presId="urn:microsoft.com/office/officeart/2008/layout/LinedList"/>
    <dgm:cxn modelId="{A67046A3-9D71-4FD8-A0E1-51D791722D37}" type="presParOf" srcId="{C3E94AFC-C56F-407B-B925-1264121CC30E}" destId="{18B065EE-A45F-40B8-B97A-179BF0248715}" srcOrd="9" destOrd="0" presId="urn:microsoft.com/office/officeart/2008/layout/LinedList"/>
    <dgm:cxn modelId="{C1509AEC-A5FE-47A6-9CD5-399E72236A12}" type="presParOf" srcId="{18B065EE-A45F-40B8-B97A-179BF0248715}" destId="{6FD72081-15E0-45A9-863A-6D0F55A3BDCC}" srcOrd="0" destOrd="0" presId="urn:microsoft.com/office/officeart/2008/layout/LinedList"/>
    <dgm:cxn modelId="{6850D934-DFF5-495E-893E-1DF27F1A07B9}" type="presParOf" srcId="{18B065EE-A45F-40B8-B97A-179BF0248715}" destId="{4BF75FBB-D4C0-43E8-BA65-9992BAA3DBC4}" srcOrd="1" destOrd="0" presId="urn:microsoft.com/office/officeart/2008/layout/LinedList"/>
    <dgm:cxn modelId="{E6CE31B5-C49A-4A2F-B528-B4E3E93166BB}" type="presParOf" srcId="{C3E94AFC-C56F-407B-B925-1264121CC30E}" destId="{2687F0D2-31D7-4B0D-8BFB-A9D80CB77308}" srcOrd="10" destOrd="0" presId="urn:microsoft.com/office/officeart/2008/layout/LinedList"/>
    <dgm:cxn modelId="{A2CE70C5-26C1-406D-BF8B-CE750CA628F7}" type="presParOf" srcId="{C3E94AFC-C56F-407B-B925-1264121CC30E}" destId="{DE320C6E-6E05-4929-A0F2-AA88B922536D}" srcOrd="11" destOrd="0" presId="urn:microsoft.com/office/officeart/2008/layout/LinedList"/>
    <dgm:cxn modelId="{A84DB454-75F8-492B-837B-3950A28E4516}" type="presParOf" srcId="{DE320C6E-6E05-4929-A0F2-AA88B922536D}" destId="{EF07721E-4589-4FF4-BF7A-C809455E526B}" srcOrd="0" destOrd="0" presId="urn:microsoft.com/office/officeart/2008/layout/LinedList"/>
    <dgm:cxn modelId="{17E4272E-13FC-420E-AF0A-2A7C906F42C0}" type="presParOf" srcId="{DE320C6E-6E05-4929-A0F2-AA88B922536D}" destId="{D92CFA20-C55C-485D-A0C8-2C45CE6BF278}" srcOrd="1" destOrd="0" presId="urn:microsoft.com/office/officeart/2008/layout/LinedList"/>
    <dgm:cxn modelId="{7B625037-9B20-4A0F-B827-B22EBDD5C8C0}" type="presParOf" srcId="{C3E94AFC-C56F-407B-B925-1264121CC30E}" destId="{103E6CF5-256C-458F-82FC-485B5E65DCEC}" srcOrd="12" destOrd="0" presId="urn:microsoft.com/office/officeart/2008/layout/LinedList"/>
    <dgm:cxn modelId="{BF4CB217-AADF-423F-94BC-BB792F57BF76}" type="presParOf" srcId="{C3E94AFC-C56F-407B-B925-1264121CC30E}" destId="{B41810CF-A456-4138-816F-592F94E40958}" srcOrd="13" destOrd="0" presId="urn:microsoft.com/office/officeart/2008/layout/LinedList"/>
    <dgm:cxn modelId="{66B10B1B-BFC6-4E34-BC27-0104F97540E0}" type="presParOf" srcId="{B41810CF-A456-4138-816F-592F94E40958}" destId="{77172341-31A9-4CC3-8B5F-86C7CFE00D50}" srcOrd="0" destOrd="0" presId="urn:microsoft.com/office/officeart/2008/layout/LinedList"/>
    <dgm:cxn modelId="{FD2160A8-7EEA-491F-869D-5CA8B6B0DC3A}" type="presParOf" srcId="{B41810CF-A456-4138-816F-592F94E40958}" destId="{960B7A70-E2C3-47EB-B06B-C08DE7172FB8}" srcOrd="1" destOrd="0" presId="urn:microsoft.com/office/officeart/2008/layout/LinedList"/>
    <dgm:cxn modelId="{BA274A3E-4E83-4D23-9889-9B9455984AC8}" type="presParOf" srcId="{C3E94AFC-C56F-407B-B925-1264121CC30E}" destId="{3887A996-78C2-4E9C-A71C-6315457D9D9C}" srcOrd="14" destOrd="0" presId="urn:microsoft.com/office/officeart/2008/layout/LinedList"/>
    <dgm:cxn modelId="{83E6D5C6-3B84-4854-BC3F-6A6805BBA382}" type="presParOf" srcId="{C3E94AFC-C56F-407B-B925-1264121CC30E}" destId="{6B621877-8F0F-4E2D-9FB9-062910DB5981}" srcOrd="15" destOrd="0" presId="urn:microsoft.com/office/officeart/2008/layout/LinedList"/>
    <dgm:cxn modelId="{08101E98-C41A-4476-8A74-84F7E7FB249A}" type="presParOf" srcId="{6B621877-8F0F-4E2D-9FB9-062910DB5981}" destId="{CFA9E363-31C9-416D-9740-711C6A2B7233}" srcOrd="0" destOrd="0" presId="urn:microsoft.com/office/officeart/2008/layout/LinedList"/>
    <dgm:cxn modelId="{E1DD7D8A-5CFF-4391-BEF8-9E23E405331B}" type="presParOf" srcId="{6B621877-8F0F-4E2D-9FB9-062910DB5981}" destId="{4A7F78C4-95EA-42B2-82EA-0C620A3B7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D1FEC-5D14-49F5-BFA2-2CD65CA750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A1FB8A-A189-4B5F-BDE5-5213D616BEAD}">
      <dgm:prSet/>
      <dgm:spPr/>
      <dgm:t>
        <a:bodyPr/>
        <a:lstStyle/>
        <a:p>
          <a:pPr rtl="0"/>
          <a:r>
            <a:rPr lang="en-US" dirty="0"/>
            <a:t>i</a:t>
          </a:r>
          <a:r>
            <a:rPr lang="en-US" baseline="-25000" dirty="0"/>
            <a:t>t</a:t>
          </a:r>
          <a:r>
            <a:rPr lang="en-US" dirty="0"/>
            <a:t> = </a:t>
          </a:r>
          <a:r>
            <a:rPr lang="el-GR" dirty="0"/>
            <a:t>σ(</a:t>
          </a:r>
          <a:r>
            <a:rPr lang="en-US" dirty="0" err="1"/>
            <a:t>W</a:t>
          </a:r>
          <a:r>
            <a:rPr lang="en-US" baseline="-25000" dirty="0" err="1"/>
            <a:t>xt</a:t>
          </a:r>
          <a:r>
            <a:rPr lang="en-US" dirty="0" err="1"/>
            <a:t>x</a:t>
          </a:r>
          <a:r>
            <a:rPr lang="en-US" baseline="-25000" dirty="0" err="1"/>
            <a:t>t</a:t>
          </a:r>
          <a:r>
            <a:rPr lang="en-US" dirty="0"/>
            <a:t> + W</a:t>
          </a:r>
          <a:r>
            <a:rPr lang="en-US" baseline="-25000" dirty="0"/>
            <a:t>im</a:t>
          </a:r>
          <a:r>
            <a:rPr lang="en-US" dirty="0"/>
            <a:t>m</a:t>
          </a:r>
          <a:r>
            <a:rPr lang="en-US" baseline="-25000" dirty="0"/>
            <a:t>t−1</a:t>
          </a:r>
          <a:r>
            <a:rPr lang="en-US" dirty="0"/>
            <a:t>)</a:t>
          </a:r>
          <a:r>
            <a:rPr lang="en-US" dirty="0">
              <a:latin typeface="Calibri Light" panose="020F0302020204030204"/>
            </a:rPr>
            <a:t>                                </a:t>
          </a:r>
          <a:r>
            <a:rPr lang="en-US" dirty="0"/>
            <a:t>(4)</a:t>
          </a:r>
        </a:p>
      </dgm:t>
    </dgm:pt>
    <dgm:pt modelId="{D336310D-13BF-4B31-97B5-A7C9FE2C8575}" type="parTrans" cxnId="{F443918D-2D54-4122-916E-E97A89C34CFA}">
      <dgm:prSet/>
      <dgm:spPr/>
      <dgm:t>
        <a:bodyPr/>
        <a:lstStyle/>
        <a:p>
          <a:endParaRPr lang="en-US"/>
        </a:p>
      </dgm:t>
    </dgm:pt>
    <dgm:pt modelId="{62BDDAD6-FBD3-485B-A333-BA28ADCDBA91}" type="sibTrans" cxnId="{F443918D-2D54-4122-916E-E97A89C34CFA}">
      <dgm:prSet/>
      <dgm:spPr/>
      <dgm:t>
        <a:bodyPr/>
        <a:lstStyle/>
        <a:p>
          <a:endParaRPr lang="en-US"/>
        </a:p>
      </dgm:t>
    </dgm:pt>
    <dgm:pt modelId="{1E0166EA-A342-45E4-A0EC-FCBDCEE0F75A}">
      <dgm:prSet/>
      <dgm:spPr/>
      <dgm:t>
        <a:bodyPr/>
        <a:lstStyle/>
        <a:p>
          <a:pPr rtl="0"/>
          <a:r>
            <a:rPr lang="en-US" dirty="0"/>
            <a:t>f</a:t>
          </a:r>
          <a:r>
            <a:rPr lang="en-US" baseline="-25000" dirty="0"/>
            <a:t>t</a:t>
          </a:r>
          <a:r>
            <a:rPr lang="en-US" dirty="0"/>
            <a:t> = </a:t>
          </a:r>
          <a:r>
            <a:rPr lang="el-GR" dirty="0"/>
            <a:t>σ(</a:t>
          </a:r>
          <a:r>
            <a:rPr lang="en-US" dirty="0" err="1"/>
            <a:t>W</a:t>
          </a:r>
          <a:r>
            <a:rPr lang="en-US" baseline="-25000" dirty="0" err="1"/>
            <a:t>fx</a:t>
          </a:r>
          <a:r>
            <a:rPr lang="en-US" dirty="0" err="1"/>
            <a:t>x</a:t>
          </a:r>
          <a:r>
            <a:rPr lang="en-US" baseline="-25000" dirty="0" err="1"/>
            <a:t>t</a:t>
          </a:r>
          <a:r>
            <a:rPr lang="en-US" dirty="0"/>
            <a:t> + W</a:t>
          </a:r>
          <a:r>
            <a:rPr lang="en-US" baseline="-25000" dirty="0"/>
            <a:t>fm</a:t>
          </a:r>
          <a:r>
            <a:rPr lang="en-US" dirty="0"/>
            <a:t>m</a:t>
          </a:r>
          <a:r>
            <a:rPr lang="en-US" baseline="-25000" dirty="0"/>
            <a:t>t−1</a:t>
          </a:r>
          <a:r>
            <a:rPr lang="en-US" dirty="0"/>
            <a:t>)</a:t>
          </a:r>
          <a:r>
            <a:rPr lang="en-US" dirty="0">
              <a:latin typeface="Calibri Light" panose="020F0302020204030204"/>
            </a:rPr>
            <a:t>                               </a:t>
          </a:r>
          <a:r>
            <a:rPr lang="en-US" dirty="0"/>
            <a:t>(5)</a:t>
          </a:r>
        </a:p>
      </dgm:t>
    </dgm:pt>
    <dgm:pt modelId="{78E946D3-20C5-43A3-ABEF-81FB5E288337}" type="parTrans" cxnId="{37B50D8D-57E3-4FA7-B35F-CCA9E0552A76}">
      <dgm:prSet/>
      <dgm:spPr/>
      <dgm:t>
        <a:bodyPr/>
        <a:lstStyle/>
        <a:p>
          <a:endParaRPr lang="en-US"/>
        </a:p>
      </dgm:t>
    </dgm:pt>
    <dgm:pt modelId="{54568636-A24B-42C1-9426-4E50CEBCF3FC}" type="sibTrans" cxnId="{37B50D8D-57E3-4FA7-B35F-CCA9E0552A76}">
      <dgm:prSet/>
      <dgm:spPr/>
      <dgm:t>
        <a:bodyPr/>
        <a:lstStyle/>
        <a:p>
          <a:endParaRPr lang="en-US"/>
        </a:p>
      </dgm:t>
    </dgm:pt>
    <dgm:pt modelId="{0D66A05F-FF08-4D39-8443-42DC04F6C93D}">
      <dgm:prSet/>
      <dgm:spPr/>
      <dgm:t>
        <a:bodyPr/>
        <a:lstStyle/>
        <a:p>
          <a:pPr rtl="0"/>
          <a:r>
            <a:rPr lang="en-US" dirty="0" err="1"/>
            <a:t>o</a:t>
          </a:r>
          <a:r>
            <a:rPr lang="en-US" baseline="-25000" dirty="0" err="1"/>
            <a:t>t</a:t>
          </a:r>
          <a:r>
            <a:rPr lang="en-US" dirty="0"/>
            <a:t> = </a:t>
          </a:r>
          <a:r>
            <a:rPr lang="el-GR" dirty="0"/>
            <a:t>σ(</a:t>
          </a:r>
          <a:r>
            <a:rPr lang="en-US" dirty="0" err="1"/>
            <a:t>W</a:t>
          </a:r>
          <a:r>
            <a:rPr lang="en-US" baseline="-25000" dirty="0" err="1"/>
            <a:t>ox</a:t>
          </a:r>
          <a:r>
            <a:rPr lang="en-US" dirty="0" err="1"/>
            <a:t>x</a:t>
          </a:r>
          <a:r>
            <a:rPr lang="en-US" baseline="-25000" dirty="0" err="1"/>
            <a:t>t</a:t>
          </a:r>
          <a:r>
            <a:rPr lang="en-US" dirty="0"/>
            <a:t> + W</a:t>
          </a:r>
          <a:r>
            <a:rPr lang="en-US" baseline="-25000" dirty="0"/>
            <a:t>om</a:t>
          </a:r>
          <a:r>
            <a:rPr lang="en-US" dirty="0"/>
            <a:t>m</a:t>
          </a:r>
          <a:r>
            <a:rPr lang="en-US" baseline="-25000" dirty="0"/>
            <a:t>t−1</a:t>
          </a:r>
          <a:r>
            <a:rPr lang="en-US" dirty="0"/>
            <a:t>)</a:t>
          </a:r>
          <a:r>
            <a:rPr lang="en-US" dirty="0">
              <a:latin typeface="Calibri Light" panose="020F0302020204030204"/>
            </a:rPr>
            <a:t>                             </a:t>
          </a:r>
          <a:r>
            <a:rPr lang="en-US" dirty="0"/>
            <a:t>(6)</a:t>
          </a:r>
        </a:p>
      </dgm:t>
    </dgm:pt>
    <dgm:pt modelId="{7701AA1D-C5ED-4315-B76A-910071A6DAC5}" type="parTrans" cxnId="{79A67565-E7EA-4AF0-8D1C-34B13397FAC2}">
      <dgm:prSet/>
      <dgm:spPr/>
      <dgm:t>
        <a:bodyPr/>
        <a:lstStyle/>
        <a:p>
          <a:endParaRPr lang="en-US"/>
        </a:p>
      </dgm:t>
    </dgm:pt>
    <dgm:pt modelId="{28576B2C-6202-4BD2-8A01-8C77FB017998}" type="sibTrans" cxnId="{79A67565-E7EA-4AF0-8D1C-34B13397FAC2}">
      <dgm:prSet/>
      <dgm:spPr/>
      <dgm:t>
        <a:bodyPr/>
        <a:lstStyle/>
        <a:p>
          <a:endParaRPr lang="en-US"/>
        </a:p>
      </dgm:t>
    </dgm:pt>
    <dgm:pt modelId="{B67DA0C1-376E-4042-9852-DE88187D5937}">
      <dgm:prSet/>
      <dgm:spPr/>
      <dgm:t>
        <a:bodyPr/>
        <a:lstStyle/>
        <a:p>
          <a:pPr rtl="0"/>
          <a:r>
            <a:rPr lang="en-US" dirty="0" err="1"/>
            <a:t>c</a:t>
          </a:r>
          <a:r>
            <a:rPr lang="en-US" baseline="-25000" dirty="0" err="1"/>
            <a:t>t</a:t>
          </a:r>
          <a:r>
            <a:rPr lang="en-US" dirty="0"/>
            <a:t> = f</a:t>
          </a:r>
          <a:r>
            <a:rPr lang="en-US" baseline="-25000" dirty="0"/>
            <a:t>t</a:t>
          </a:r>
          <a:r>
            <a:rPr lang="en-US" dirty="0"/>
            <a:t> ꙩ c</a:t>
          </a:r>
          <a:r>
            <a:rPr lang="en-US" baseline="-25000" dirty="0"/>
            <a:t>t−1</a:t>
          </a:r>
          <a:r>
            <a:rPr lang="en-US" dirty="0"/>
            <a:t> + i</a:t>
          </a:r>
          <a:r>
            <a:rPr lang="en-US" baseline="-25000" dirty="0"/>
            <a:t>t</a:t>
          </a:r>
          <a:r>
            <a:rPr lang="en-US" dirty="0"/>
            <a:t> ꙩ h(</a:t>
          </a:r>
          <a:r>
            <a:rPr lang="en-US" dirty="0" err="1"/>
            <a:t>W</a:t>
          </a:r>
          <a:r>
            <a:rPr lang="en-US" baseline="-25000" dirty="0" err="1"/>
            <a:t>cx</a:t>
          </a:r>
          <a:r>
            <a:rPr lang="en-US" dirty="0" err="1"/>
            <a:t>x</a:t>
          </a:r>
          <a:r>
            <a:rPr lang="en-US" baseline="-25000" dirty="0" err="1"/>
            <a:t>t</a:t>
          </a:r>
          <a:r>
            <a:rPr lang="en-US" dirty="0"/>
            <a:t> + W</a:t>
          </a:r>
          <a:r>
            <a:rPr lang="en-US" baseline="-25000" dirty="0"/>
            <a:t>cm</a:t>
          </a:r>
          <a:r>
            <a:rPr lang="en-US" dirty="0"/>
            <a:t>m</a:t>
          </a:r>
          <a:r>
            <a:rPr lang="en-US" baseline="-25000" dirty="0"/>
            <a:t>t−1</a:t>
          </a:r>
          <a:r>
            <a:rPr lang="en-US" dirty="0"/>
            <a:t>)</a:t>
          </a:r>
          <a:r>
            <a:rPr lang="en-US" dirty="0">
              <a:latin typeface="Calibri Light" panose="020F0302020204030204"/>
            </a:rPr>
            <a:t>       </a:t>
          </a:r>
          <a:r>
            <a:rPr lang="en-US" dirty="0"/>
            <a:t>(7)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74E9602C-7E95-4521-B94C-F673E42DF2C7}" type="parTrans" cxnId="{92FBB65A-51D5-44C8-8496-0FCFAC85293B}">
      <dgm:prSet/>
      <dgm:spPr/>
      <dgm:t>
        <a:bodyPr/>
        <a:lstStyle/>
        <a:p>
          <a:endParaRPr lang="en-US"/>
        </a:p>
      </dgm:t>
    </dgm:pt>
    <dgm:pt modelId="{F0916449-5B9D-41B2-B226-144BCE5EF3A5}" type="sibTrans" cxnId="{92FBB65A-51D5-44C8-8496-0FCFAC85293B}">
      <dgm:prSet/>
      <dgm:spPr/>
      <dgm:t>
        <a:bodyPr/>
        <a:lstStyle/>
        <a:p>
          <a:endParaRPr lang="en-US"/>
        </a:p>
      </dgm:t>
    </dgm:pt>
    <dgm:pt modelId="{98620EEB-27FE-479F-BC67-BC4D3992661A}">
      <dgm:prSet/>
      <dgm:spPr/>
      <dgm:t>
        <a:bodyPr/>
        <a:lstStyle/>
        <a:p>
          <a:pPr rtl="0"/>
          <a:r>
            <a:rPr lang="en-US" dirty="0"/>
            <a:t>m</a:t>
          </a:r>
          <a:r>
            <a:rPr lang="en-US" baseline="-25000" dirty="0"/>
            <a:t>t</a:t>
          </a:r>
          <a:r>
            <a:rPr lang="en-US" dirty="0"/>
            <a:t> = </a:t>
          </a:r>
          <a:r>
            <a:rPr lang="en-US" dirty="0" err="1"/>
            <a:t>o</a:t>
          </a:r>
          <a:r>
            <a:rPr lang="en-US" baseline="-25000" dirty="0" err="1"/>
            <a:t>t</a:t>
          </a:r>
          <a:r>
            <a:rPr lang="en-US" dirty="0"/>
            <a:t> ꙩ </a:t>
          </a:r>
          <a:r>
            <a:rPr lang="en-US" dirty="0" err="1"/>
            <a:t>c</a:t>
          </a:r>
          <a:r>
            <a:rPr lang="en-US" baseline="-25000" dirty="0" err="1"/>
            <a:t>t</a:t>
          </a:r>
          <a:r>
            <a:rPr lang="en-US" dirty="0">
              <a:latin typeface="Calibri Light" panose="020F0302020204030204"/>
            </a:rPr>
            <a:t>                                                   </a:t>
          </a:r>
          <a:r>
            <a:rPr lang="en-US" dirty="0"/>
            <a:t>(8)</a:t>
          </a:r>
        </a:p>
      </dgm:t>
    </dgm:pt>
    <dgm:pt modelId="{6A26ACB7-60D8-47E3-A857-6A37380B8CD4}" type="parTrans" cxnId="{0DA176E1-E4E0-42D1-949D-143B4C98FAFA}">
      <dgm:prSet/>
      <dgm:spPr/>
      <dgm:t>
        <a:bodyPr/>
        <a:lstStyle/>
        <a:p>
          <a:endParaRPr lang="en-US"/>
        </a:p>
      </dgm:t>
    </dgm:pt>
    <dgm:pt modelId="{19E661D9-38F5-4EED-9540-0CC921FE320D}" type="sibTrans" cxnId="{0DA176E1-E4E0-42D1-949D-143B4C98FAFA}">
      <dgm:prSet/>
      <dgm:spPr/>
      <dgm:t>
        <a:bodyPr/>
        <a:lstStyle/>
        <a:p>
          <a:endParaRPr lang="en-US"/>
        </a:p>
      </dgm:t>
    </dgm:pt>
    <dgm:pt modelId="{E1FBE649-69F7-425E-B594-224C3F3B8CB5}">
      <dgm:prSet/>
      <dgm:spPr/>
      <dgm:t>
        <a:bodyPr/>
        <a:lstStyle/>
        <a:p>
          <a:pPr rtl="0"/>
          <a:r>
            <a:rPr lang="en-US" dirty="0"/>
            <a:t>p</a:t>
          </a:r>
          <a:r>
            <a:rPr lang="en-US" baseline="-25000" dirty="0"/>
            <a:t>t+1</a:t>
          </a:r>
          <a:r>
            <a:rPr lang="en-US" dirty="0"/>
            <a:t> = </a:t>
          </a:r>
          <a:r>
            <a:rPr lang="en-US" dirty="0" err="1"/>
            <a:t>Softmax</a:t>
          </a:r>
          <a:r>
            <a:rPr lang="en-US" dirty="0"/>
            <a:t>(m</a:t>
          </a:r>
          <a:r>
            <a:rPr lang="en-US" baseline="-25000" dirty="0"/>
            <a:t>t</a:t>
          </a:r>
          <a:r>
            <a:rPr lang="en-US" dirty="0"/>
            <a:t>)</a:t>
          </a:r>
          <a:r>
            <a:rPr lang="en-US" dirty="0">
              <a:latin typeface="Calibri Light" panose="020F0302020204030204"/>
            </a:rPr>
            <a:t>                                     </a:t>
          </a:r>
          <a:r>
            <a:rPr lang="en-US" dirty="0"/>
            <a:t> (9)</a:t>
          </a:r>
        </a:p>
      </dgm:t>
    </dgm:pt>
    <dgm:pt modelId="{50099D67-903A-4677-A79B-F2A8C712482D}" type="parTrans" cxnId="{0BC5A1B4-417F-42DF-B7B3-405D4E8ECE3B}">
      <dgm:prSet/>
      <dgm:spPr/>
      <dgm:t>
        <a:bodyPr/>
        <a:lstStyle/>
        <a:p>
          <a:endParaRPr lang="en-US"/>
        </a:p>
      </dgm:t>
    </dgm:pt>
    <dgm:pt modelId="{30EBBD0A-FD69-4D66-B002-DE6390704FCB}" type="sibTrans" cxnId="{0BC5A1B4-417F-42DF-B7B3-405D4E8ECE3B}">
      <dgm:prSet/>
      <dgm:spPr/>
      <dgm:t>
        <a:bodyPr/>
        <a:lstStyle/>
        <a:p>
          <a:endParaRPr lang="en-US"/>
        </a:p>
      </dgm:t>
    </dgm:pt>
    <dgm:pt modelId="{57E8E83E-F00E-4C9C-BC2F-C25E63496877}" type="pres">
      <dgm:prSet presAssocID="{640D1FEC-5D14-49F5-BFA2-2CD65CA75000}" presName="vert0" presStyleCnt="0">
        <dgm:presLayoutVars>
          <dgm:dir/>
          <dgm:animOne val="branch"/>
          <dgm:animLvl val="lvl"/>
        </dgm:presLayoutVars>
      </dgm:prSet>
      <dgm:spPr/>
    </dgm:pt>
    <dgm:pt modelId="{CBAF6D7D-0D63-45A9-8C9F-A4EEC35FDAA9}" type="pres">
      <dgm:prSet presAssocID="{5CA1FB8A-A189-4B5F-BDE5-5213D616BEAD}" presName="thickLine" presStyleLbl="alignNode1" presStyleIdx="0" presStyleCnt="6"/>
      <dgm:spPr/>
    </dgm:pt>
    <dgm:pt modelId="{53124AFD-4704-4337-95C3-41FACE6C1567}" type="pres">
      <dgm:prSet presAssocID="{5CA1FB8A-A189-4B5F-BDE5-5213D616BEAD}" presName="horz1" presStyleCnt="0"/>
      <dgm:spPr/>
    </dgm:pt>
    <dgm:pt modelId="{77C1038D-3B53-4F65-97DB-7BCD52DE9C9C}" type="pres">
      <dgm:prSet presAssocID="{5CA1FB8A-A189-4B5F-BDE5-5213D616BEAD}" presName="tx1" presStyleLbl="revTx" presStyleIdx="0" presStyleCnt="6"/>
      <dgm:spPr/>
    </dgm:pt>
    <dgm:pt modelId="{46A62685-5021-4C96-86CF-A020CC3CC23C}" type="pres">
      <dgm:prSet presAssocID="{5CA1FB8A-A189-4B5F-BDE5-5213D616BEAD}" presName="vert1" presStyleCnt="0"/>
      <dgm:spPr/>
    </dgm:pt>
    <dgm:pt modelId="{5B13824D-CC4C-4F3A-BE10-84BF155F5C2F}" type="pres">
      <dgm:prSet presAssocID="{1E0166EA-A342-45E4-A0EC-FCBDCEE0F75A}" presName="thickLine" presStyleLbl="alignNode1" presStyleIdx="1" presStyleCnt="6"/>
      <dgm:spPr/>
    </dgm:pt>
    <dgm:pt modelId="{29F5C09E-5865-4832-A18C-E04EDFB9B139}" type="pres">
      <dgm:prSet presAssocID="{1E0166EA-A342-45E4-A0EC-FCBDCEE0F75A}" presName="horz1" presStyleCnt="0"/>
      <dgm:spPr/>
    </dgm:pt>
    <dgm:pt modelId="{2396C165-A827-455F-8659-67FCD1FA2977}" type="pres">
      <dgm:prSet presAssocID="{1E0166EA-A342-45E4-A0EC-FCBDCEE0F75A}" presName="tx1" presStyleLbl="revTx" presStyleIdx="1" presStyleCnt="6"/>
      <dgm:spPr/>
    </dgm:pt>
    <dgm:pt modelId="{66DC5C1E-0534-42E9-9791-ACF37E1F2CAD}" type="pres">
      <dgm:prSet presAssocID="{1E0166EA-A342-45E4-A0EC-FCBDCEE0F75A}" presName="vert1" presStyleCnt="0"/>
      <dgm:spPr/>
    </dgm:pt>
    <dgm:pt modelId="{632F22C4-AFFE-4B5A-87E8-D879B06B2370}" type="pres">
      <dgm:prSet presAssocID="{0D66A05F-FF08-4D39-8443-42DC04F6C93D}" presName="thickLine" presStyleLbl="alignNode1" presStyleIdx="2" presStyleCnt="6"/>
      <dgm:spPr/>
    </dgm:pt>
    <dgm:pt modelId="{E20DF690-81B5-4726-9FF9-F989470127C1}" type="pres">
      <dgm:prSet presAssocID="{0D66A05F-FF08-4D39-8443-42DC04F6C93D}" presName="horz1" presStyleCnt="0"/>
      <dgm:spPr/>
    </dgm:pt>
    <dgm:pt modelId="{F0DE511A-294B-4D14-A1C7-C6A6DD415275}" type="pres">
      <dgm:prSet presAssocID="{0D66A05F-FF08-4D39-8443-42DC04F6C93D}" presName="tx1" presStyleLbl="revTx" presStyleIdx="2" presStyleCnt="6"/>
      <dgm:spPr/>
    </dgm:pt>
    <dgm:pt modelId="{3C2F25A9-BE38-46D5-A1B8-44904E8A865F}" type="pres">
      <dgm:prSet presAssocID="{0D66A05F-FF08-4D39-8443-42DC04F6C93D}" presName="vert1" presStyleCnt="0"/>
      <dgm:spPr/>
    </dgm:pt>
    <dgm:pt modelId="{E0107291-7AF0-4136-9CCB-782DD948CE50}" type="pres">
      <dgm:prSet presAssocID="{B67DA0C1-376E-4042-9852-DE88187D5937}" presName="thickLine" presStyleLbl="alignNode1" presStyleIdx="3" presStyleCnt="6"/>
      <dgm:spPr/>
    </dgm:pt>
    <dgm:pt modelId="{A0CB1D3F-DBDF-446A-9C26-FFF8E7DBAF02}" type="pres">
      <dgm:prSet presAssocID="{B67DA0C1-376E-4042-9852-DE88187D5937}" presName="horz1" presStyleCnt="0"/>
      <dgm:spPr/>
    </dgm:pt>
    <dgm:pt modelId="{0205E3B4-3C5B-4DB8-BBED-7E8D20D0928A}" type="pres">
      <dgm:prSet presAssocID="{B67DA0C1-376E-4042-9852-DE88187D5937}" presName="tx1" presStyleLbl="revTx" presStyleIdx="3" presStyleCnt="6"/>
      <dgm:spPr/>
    </dgm:pt>
    <dgm:pt modelId="{8F87E72C-C020-4826-B5EB-85C34D1E399A}" type="pres">
      <dgm:prSet presAssocID="{B67DA0C1-376E-4042-9852-DE88187D5937}" presName="vert1" presStyleCnt="0"/>
      <dgm:spPr/>
    </dgm:pt>
    <dgm:pt modelId="{E061C28F-3809-491D-8167-54658711A459}" type="pres">
      <dgm:prSet presAssocID="{98620EEB-27FE-479F-BC67-BC4D3992661A}" presName="thickLine" presStyleLbl="alignNode1" presStyleIdx="4" presStyleCnt="6"/>
      <dgm:spPr/>
    </dgm:pt>
    <dgm:pt modelId="{D2D27260-E960-4A3A-86EF-AA33DEFC57E0}" type="pres">
      <dgm:prSet presAssocID="{98620EEB-27FE-479F-BC67-BC4D3992661A}" presName="horz1" presStyleCnt="0"/>
      <dgm:spPr/>
    </dgm:pt>
    <dgm:pt modelId="{B1E1C894-5FD7-4501-8C18-8CF7F5B2BE52}" type="pres">
      <dgm:prSet presAssocID="{98620EEB-27FE-479F-BC67-BC4D3992661A}" presName="tx1" presStyleLbl="revTx" presStyleIdx="4" presStyleCnt="6"/>
      <dgm:spPr/>
    </dgm:pt>
    <dgm:pt modelId="{722B73D2-BC85-46FA-B461-4A2394DA008F}" type="pres">
      <dgm:prSet presAssocID="{98620EEB-27FE-479F-BC67-BC4D3992661A}" presName="vert1" presStyleCnt="0"/>
      <dgm:spPr/>
    </dgm:pt>
    <dgm:pt modelId="{59E40CCC-588E-47CC-9B0E-86AC3476F12F}" type="pres">
      <dgm:prSet presAssocID="{E1FBE649-69F7-425E-B594-224C3F3B8CB5}" presName="thickLine" presStyleLbl="alignNode1" presStyleIdx="5" presStyleCnt="6"/>
      <dgm:spPr/>
    </dgm:pt>
    <dgm:pt modelId="{5A3BC83A-58E0-48EC-851F-65A73B2AC23E}" type="pres">
      <dgm:prSet presAssocID="{E1FBE649-69F7-425E-B594-224C3F3B8CB5}" presName="horz1" presStyleCnt="0"/>
      <dgm:spPr/>
    </dgm:pt>
    <dgm:pt modelId="{B1286828-6037-49BA-B50E-265122927DF2}" type="pres">
      <dgm:prSet presAssocID="{E1FBE649-69F7-425E-B594-224C3F3B8CB5}" presName="tx1" presStyleLbl="revTx" presStyleIdx="5" presStyleCnt="6"/>
      <dgm:spPr/>
    </dgm:pt>
    <dgm:pt modelId="{E9637BC0-45E4-442E-8564-3FC31B9FC052}" type="pres">
      <dgm:prSet presAssocID="{E1FBE649-69F7-425E-B594-224C3F3B8CB5}" presName="vert1" presStyleCnt="0"/>
      <dgm:spPr/>
    </dgm:pt>
  </dgm:ptLst>
  <dgm:cxnLst>
    <dgm:cxn modelId="{29E93E18-1D47-41A0-909E-BCA9E5A0EC0C}" type="presOf" srcId="{B67DA0C1-376E-4042-9852-DE88187D5937}" destId="{0205E3B4-3C5B-4DB8-BBED-7E8D20D0928A}" srcOrd="0" destOrd="0" presId="urn:microsoft.com/office/officeart/2008/layout/LinedList"/>
    <dgm:cxn modelId="{0BD6873B-461E-409C-8633-A61501A50B0A}" type="presOf" srcId="{E1FBE649-69F7-425E-B594-224C3F3B8CB5}" destId="{B1286828-6037-49BA-B50E-265122927DF2}" srcOrd="0" destOrd="0" presId="urn:microsoft.com/office/officeart/2008/layout/LinedList"/>
    <dgm:cxn modelId="{79A67565-E7EA-4AF0-8D1C-34B13397FAC2}" srcId="{640D1FEC-5D14-49F5-BFA2-2CD65CA75000}" destId="{0D66A05F-FF08-4D39-8443-42DC04F6C93D}" srcOrd="2" destOrd="0" parTransId="{7701AA1D-C5ED-4315-B76A-910071A6DAC5}" sibTransId="{28576B2C-6202-4BD2-8A01-8C77FB017998}"/>
    <dgm:cxn modelId="{96BD3456-1BBA-4831-A66D-498DE8FE3638}" type="presOf" srcId="{98620EEB-27FE-479F-BC67-BC4D3992661A}" destId="{B1E1C894-5FD7-4501-8C18-8CF7F5B2BE52}" srcOrd="0" destOrd="0" presId="urn:microsoft.com/office/officeart/2008/layout/LinedList"/>
    <dgm:cxn modelId="{6EEE6959-7FC9-4074-88E2-57B2915FAF02}" type="presOf" srcId="{0D66A05F-FF08-4D39-8443-42DC04F6C93D}" destId="{F0DE511A-294B-4D14-A1C7-C6A6DD415275}" srcOrd="0" destOrd="0" presId="urn:microsoft.com/office/officeart/2008/layout/LinedList"/>
    <dgm:cxn modelId="{92FBB65A-51D5-44C8-8496-0FCFAC85293B}" srcId="{640D1FEC-5D14-49F5-BFA2-2CD65CA75000}" destId="{B67DA0C1-376E-4042-9852-DE88187D5937}" srcOrd="3" destOrd="0" parTransId="{74E9602C-7E95-4521-B94C-F673E42DF2C7}" sibTransId="{F0916449-5B9D-41B2-B226-144BCE5EF3A5}"/>
    <dgm:cxn modelId="{37B50D8D-57E3-4FA7-B35F-CCA9E0552A76}" srcId="{640D1FEC-5D14-49F5-BFA2-2CD65CA75000}" destId="{1E0166EA-A342-45E4-A0EC-FCBDCEE0F75A}" srcOrd="1" destOrd="0" parTransId="{78E946D3-20C5-43A3-ABEF-81FB5E288337}" sibTransId="{54568636-A24B-42C1-9426-4E50CEBCF3FC}"/>
    <dgm:cxn modelId="{F443918D-2D54-4122-916E-E97A89C34CFA}" srcId="{640D1FEC-5D14-49F5-BFA2-2CD65CA75000}" destId="{5CA1FB8A-A189-4B5F-BDE5-5213D616BEAD}" srcOrd="0" destOrd="0" parTransId="{D336310D-13BF-4B31-97B5-A7C9FE2C8575}" sibTransId="{62BDDAD6-FBD3-485B-A333-BA28ADCDBA91}"/>
    <dgm:cxn modelId="{5CFBEA94-3477-4A46-BE52-55629A8892F7}" type="presOf" srcId="{1E0166EA-A342-45E4-A0EC-FCBDCEE0F75A}" destId="{2396C165-A827-455F-8659-67FCD1FA2977}" srcOrd="0" destOrd="0" presId="urn:microsoft.com/office/officeart/2008/layout/LinedList"/>
    <dgm:cxn modelId="{0BC5A1B4-417F-42DF-B7B3-405D4E8ECE3B}" srcId="{640D1FEC-5D14-49F5-BFA2-2CD65CA75000}" destId="{E1FBE649-69F7-425E-B594-224C3F3B8CB5}" srcOrd="5" destOrd="0" parTransId="{50099D67-903A-4677-A79B-F2A8C712482D}" sibTransId="{30EBBD0A-FD69-4D66-B002-DE6390704FCB}"/>
    <dgm:cxn modelId="{215DE5C7-D21B-47A5-9AD1-1739889E67DE}" type="presOf" srcId="{640D1FEC-5D14-49F5-BFA2-2CD65CA75000}" destId="{57E8E83E-F00E-4C9C-BC2F-C25E63496877}" srcOrd="0" destOrd="0" presId="urn:microsoft.com/office/officeart/2008/layout/LinedList"/>
    <dgm:cxn modelId="{0DA176E1-E4E0-42D1-949D-143B4C98FAFA}" srcId="{640D1FEC-5D14-49F5-BFA2-2CD65CA75000}" destId="{98620EEB-27FE-479F-BC67-BC4D3992661A}" srcOrd="4" destOrd="0" parTransId="{6A26ACB7-60D8-47E3-A857-6A37380B8CD4}" sibTransId="{19E661D9-38F5-4EED-9540-0CC921FE320D}"/>
    <dgm:cxn modelId="{479459FA-74BF-4BC9-8AC5-A2812E9B25D5}" type="presOf" srcId="{5CA1FB8A-A189-4B5F-BDE5-5213D616BEAD}" destId="{77C1038D-3B53-4F65-97DB-7BCD52DE9C9C}" srcOrd="0" destOrd="0" presId="urn:microsoft.com/office/officeart/2008/layout/LinedList"/>
    <dgm:cxn modelId="{D6E5D281-271E-475A-8DEC-7FA26FE90F8F}" type="presParOf" srcId="{57E8E83E-F00E-4C9C-BC2F-C25E63496877}" destId="{CBAF6D7D-0D63-45A9-8C9F-A4EEC35FDAA9}" srcOrd="0" destOrd="0" presId="urn:microsoft.com/office/officeart/2008/layout/LinedList"/>
    <dgm:cxn modelId="{BCC5F509-A118-4695-B5C0-5FB48B2C7D64}" type="presParOf" srcId="{57E8E83E-F00E-4C9C-BC2F-C25E63496877}" destId="{53124AFD-4704-4337-95C3-41FACE6C1567}" srcOrd="1" destOrd="0" presId="urn:microsoft.com/office/officeart/2008/layout/LinedList"/>
    <dgm:cxn modelId="{ADE394A4-0F24-4CC6-BFD8-8DCF8C5C8BE5}" type="presParOf" srcId="{53124AFD-4704-4337-95C3-41FACE6C1567}" destId="{77C1038D-3B53-4F65-97DB-7BCD52DE9C9C}" srcOrd="0" destOrd="0" presId="urn:microsoft.com/office/officeart/2008/layout/LinedList"/>
    <dgm:cxn modelId="{FFB7151E-F1CF-4D60-A2D1-A334714FBCB0}" type="presParOf" srcId="{53124AFD-4704-4337-95C3-41FACE6C1567}" destId="{46A62685-5021-4C96-86CF-A020CC3CC23C}" srcOrd="1" destOrd="0" presId="urn:microsoft.com/office/officeart/2008/layout/LinedList"/>
    <dgm:cxn modelId="{824B4869-C2FF-434C-92AC-65D1C0461F2B}" type="presParOf" srcId="{57E8E83E-F00E-4C9C-BC2F-C25E63496877}" destId="{5B13824D-CC4C-4F3A-BE10-84BF155F5C2F}" srcOrd="2" destOrd="0" presId="urn:microsoft.com/office/officeart/2008/layout/LinedList"/>
    <dgm:cxn modelId="{1071BE6C-3CB6-431F-B06F-B38EBE4BBFA7}" type="presParOf" srcId="{57E8E83E-F00E-4C9C-BC2F-C25E63496877}" destId="{29F5C09E-5865-4832-A18C-E04EDFB9B139}" srcOrd="3" destOrd="0" presId="urn:microsoft.com/office/officeart/2008/layout/LinedList"/>
    <dgm:cxn modelId="{F9498413-41E1-42A1-B189-9DE1239C4C77}" type="presParOf" srcId="{29F5C09E-5865-4832-A18C-E04EDFB9B139}" destId="{2396C165-A827-455F-8659-67FCD1FA2977}" srcOrd="0" destOrd="0" presId="urn:microsoft.com/office/officeart/2008/layout/LinedList"/>
    <dgm:cxn modelId="{B8DF690B-6E9B-482E-AB7A-DDAD6DBB8FFC}" type="presParOf" srcId="{29F5C09E-5865-4832-A18C-E04EDFB9B139}" destId="{66DC5C1E-0534-42E9-9791-ACF37E1F2CAD}" srcOrd="1" destOrd="0" presId="urn:microsoft.com/office/officeart/2008/layout/LinedList"/>
    <dgm:cxn modelId="{142F760E-31C0-4ED0-A5EF-8B9455905EB4}" type="presParOf" srcId="{57E8E83E-F00E-4C9C-BC2F-C25E63496877}" destId="{632F22C4-AFFE-4B5A-87E8-D879B06B2370}" srcOrd="4" destOrd="0" presId="urn:microsoft.com/office/officeart/2008/layout/LinedList"/>
    <dgm:cxn modelId="{707532B4-BA62-43DC-8731-F0BA76B3B7AD}" type="presParOf" srcId="{57E8E83E-F00E-4C9C-BC2F-C25E63496877}" destId="{E20DF690-81B5-4726-9FF9-F989470127C1}" srcOrd="5" destOrd="0" presId="urn:microsoft.com/office/officeart/2008/layout/LinedList"/>
    <dgm:cxn modelId="{5237DB6D-13FD-43B9-A48D-5D6DA6F2EAC2}" type="presParOf" srcId="{E20DF690-81B5-4726-9FF9-F989470127C1}" destId="{F0DE511A-294B-4D14-A1C7-C6A6DD415275}" srcOrd="0" destOrd="0" presId="urn:microsoft.com/office/officeart/2008/layout/LinedList"/>
    <dgm:cxn modelId="{3372C9BC-ED38-47C5-A288-126D43883830}" type="presParOf" srcId="{E20DF690-81B5-4726-9FF9-F989470127C1}" destId="{3C2F25A9-BE38-46D5-A1B8-44904E8A865F}" srcOrd="1" destOrd="0" presId="urn:microsoft.com/office/officeart/2008/layout/LinedList"/>
    <dgm:cxn modelId="{987DC92D-A560-4CA9-A449-24D05F1DCCE5}" type="presParOf" srcId="{57E8E83E-F00E-4C9C-BC2F-C25E63496877}" destId="{E0107291-7AF0-4136-9CCB-782DD948CE50}" srcOrd="6" destOrd="0" presId="urn:microsoft.com/office/officeart/2008/layout/LinedList"/>
    <dgm:cxn modelId="{72DEE6CD-D202-481F-923A-19C16CF2BE6A}" type="presParOf" srcId="{57E8E83E-F00E-4C9C-BC2F-C25E63496877}" destId="{A0CB1D3F-DBDF-446A-9C26-FFF8E7DBAF02}" srcOrd="7" destOrd="0" presId="urn:microsoft.com/office/officeart/2008/layout/LinedList"/>
    <dgm:cxn modelId="{929A2573-2779-4D72-8B5D-02B3173F7ECD}" type="presParOf" srcId="{A0CB1D3F-DBDF-446A-9C26-FFF8E7DBAF02}" destId="{0205E3B4-3C5B-4DB8-BBED-7E8D20D0928A}" srcOrd="0" destOrd="0" presId="urn:microsoft.com/office/officeart/2008/layout/LinedList"/>
    <dgm:cxn modelId="{F9260704-4823-45AD-BE24-9A40541E6BC6}" type="presParOf" srcId="{A0CB1D3F-DBDF-446A-9C26-FFF8E7DBAF02}" destId="{8F87E72C-C020-4826-B5EB-85C34D1E399A}" srcOrd="1" destOrd="0" presId="urn:microsoft.com/office/officeart/2008/layout/LinedList"/>
    <dgm:cxn modelId="{262FCE51-D43B-4700-B0BF-D0A0EC2EBC51}" type="presParOf" srcId="{57E8E83E-F00E-4C9C-BC2F-C25E63496877}" destId="{E061C28F-3809-491D-8167-54658711A459}" srcOrd="8" destOrd="0" presId="urn:microsoft.com/office/officeart/2008/layout/LinedList"/>
    <dgm:cxn modelId="{9683E202-0250-4E80-8894-CD1AC74CB124}" type="presParOf" srcId="{57E8E83E-F00E-4C9C-BC2F-C25E63496877}" destId="{D2D27260-E960-4A3A-86EF-AA33DEFC57E0}" srcOrd="9" destOrd="0" presId="urn:microsoft.com/office/officeart/2008/layout/LinedList"/>
    <dgm:cxn modelId="{E33BD1EB-F707-448A-AE84-7830C871A6E0}" type="presParOf" srcId="{D2D27260-E960-4A3A-86EF-AA33DEFC57E0}" destId="{B1E1C894-5FD7-4501-8C18-8CF7F5B2BE52}" srcOrd="0" destOrd="0" presId="urn:microsoft.com/office/officeart/2008/layout/LinedList"/>
    <dgm:cxn modelId="{C528EBE3-8EF3-4A53-B298-400152912CC3}" type="presParOf" srcId="{D2D27260-E960-4A3A-86EF-AA33DEFC57E0}" destId="{722B73D2-BC85-46FA-B461-4A2394DA008F}" srcOrd="1" destOrd="0" presId="urn:microsoft.com/office/officeart/2008/layout/LinedList"/>
    <dgm:cxn modelId="{748524F3-1E76-4AE7-B19F-AA0CC621ED7D}" type="presParOf" srcId="{57E8E83E-F00E-4C9C-BC2F-C25E63496877}" destId="{59E40CCC-588E-47CC-9B0E-86AC3476F12F}" srcOrd="10" destOrd="0" presId="urn:microsoft.com/office/officeart/2008/layout/LinedList"/>
    <dgm:cxn modelId="{3EE1EC72-C39C-4227-A431-8E51D46DFC51}" type="presParOf" srcId="{57E8E83E-F00E-4C9C-BC2F-C25E63496877}" destId="{5A3BC83A-58E0-48EC-851F-65A73B2AC23E}" srcOrd="11" destOrd="0" presId="urn:microsoft.com/office/officeart/2008/layout/LinedList"/>
    <dgm:cxn modelId="{9718EF6F-6442-4C51-90FD-35E2A5BC5F7C}" type="presParOf" srcId="{5A3BC83A-58E0-48EC-851F-65A73B2AC23E}" destId="{B1286828-6037-49BA-B50E-265122927DF2}" srcOrd="0" destOrd="0" presId="urn:microsoft.com/office/officeart/2008/layout/LinedList"/>
    <dgm:cxn modelId="{4D5149B8-9E51-4CB5-AB24-4247BD477D16}" type="presParOf" srcId="{5A3BC83A-58E0-48EC-851F-65A73B2AC23E}" destId="{E9637BC0-45E4-442E-8564-3FC31B9FC0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B75F8-B90E-47B9-AC45-E3797562E3D2}">
      <dsp:nvSpPr>
        <dsp:cNvPr id="0" name=""/>
        <dsp:cNvSpPr/>
      </dsp:nvSpPr>
      <dsp:spPr>
        <a:xfrm>
          <a:off x="0" y="0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CCC7F-EE90-4DA1-ACFB-CF29A1C7EF82}">
      <dsp:nvSpPr>
        <dsp:cNvPr id="0" name=""/>
        <dsp:cNvSpPr/>
      </dsp:nvSpPr>
      <dsp:spPr>
        <a:xfrm>
          <a:off x="0" y="0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Introduction</a:t>
          </a:r>
          <a:endParaRPr lang="en-US" sz="3100" kern="1200"/>
        </a:p>
      </dsp:txBody>
      <dsp:txXfrm>
        <a:off x="0" y="0"/>
        <a:ext cx="6630174" cy="688085"/>
      </dsp:txXfrm>
    </dsp:sp>
    <dsp:sp modelId="{A1493E30-C582-4238-8DC7-83CF084EDD5A}">
      <dsp:nvSpPr>
        <dsp:cNvPr id="0" name=""/>
        <dsp:cNvSpPr/>
      </dsp:nvSpPr>
      <dsp:spPr>
        <a:xfrm>
          <a:off x="0" y="688085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D7912-C6F9-4E24-8124-418A6DADEC1F}">
      <dsp:nvSpPr>
        <dsp:cNvPr id="0" name=""/>
        <dsp:cNvSpPr/>
      </dsp:nvSpPr>
      <dsp:spPr>
        <a:xfrm>
          <a:off x="0" y="688085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Motivation</a:t>
          </a:r>
          <a:endParaRPr lang="en-US" sz="3100" kern="1200"/>
        </a:p>
      </dsp:txBody>
      <dsp:txXfrm>
        <a:off x="0" y="688085"/>
        <a:ext cx="6630174" cy="688085"/>
      </dsp:txXfrm>
    </dsp:sp>
    <dsp:sp modelId="{4028CEB5-6754-4740-B559-F938B16F2055}">
      <dsp:nvSpPr>
        <dsp:cNvPr id="0" name=""/>
        <dsp:cNvSpPr/>
      </dsp:nvSpPr>
      <dsp:spPr>
        <a:xfrm>
          <a:off x="0" y="1376171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1DF9B-522F-41DB-B5DE-608136928BE7}">
      <dsp:nvSpPr>
        <dsp:cNvPr id="0" name=""/>
        <dsp:cNvSpPr/>
      </dsp:nvSpPr>
      <dsp:spPr>
        <a:xfrm>
          <a:off x="0" y="1376171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Related works</a:t>
          </a:r>
          <a:endParaRPr lang="en-US" sz="3100" kern="1200"/>
        </a:p>
      </dsp:txBody>
      <dsp:txXfrm>
        <a:off x="0" y="1376171"/>
        <a:ext cx="6630174" cy="688085"/>
      </dsp:txXfrm>
    </dsp:sp>
    <dsp:sp modelId="{8CC38E27-6CA9-4D17-A136-E45ACC9C0CD9}">
      <dsp:nvSpPr>
        <dsp:cNvPr id="0" name=""/>
        <dsp:cNvSpPr/>
      </dsp:nvSpPr>
      <dsp:spPr>
        <a:xfrm>
          <a:off x="0" y="2064257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B54CA-1564-4AAE-9612-86C873DBA76D}">
      <dsp:nvSpPr>
        <dsp:cNvPr id="0" name=""/>
        <dsp:cNvSpPr/>
      </dsp:nvSpPr>
      <dsp:spPr>
        <a:xfrm>
          <a:off x="0" y="2064257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Architecture</a:t>
          </a:r>
          <a:endParaRPr lang="en-US" sz="3100" kern="1200"/>
        </a:p>
      </dsp:txBody>
      <dsp:txXfrm>
        <a:off x="0" y="2064257"/>
        <a:ext cx="6630174" cy="688085"/>
      </dsp:txXfrm>
    </dsp:sp>
    <dsp:sp modelId="{76D4A5C3-E27F-4FCE-9998-C12429482854}">
      <dsp:nvSpPr>
        <dsp:cNvPr id="0" name=""/>
        <dsp:cNvSpPr/>
      </dsp:nvSpPr>
      <dsp:spPr>
        <a:xfrm>
          <a:off x="0" y="2752343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72081-15E0-45A9-863A-6D0F55A3BDCC}">
      <dsp:nvSpPr>
        <dsp:cNvPr id="0" name=""/>
        <dsp:cNvSpPr/>
      </dsp:nvSpPr>
      <dsp:spPr>
        <a:xfrm>
          <a:off x="0" y="2752343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Datasets</a:t>
          </a:r>
          <a:endParaRPr lang="en-US" sz="3100" kern="1200"/>
        </a:p>
      </dsp:txBody>
      <dsp:txXfrm>
        <a:off x="0" y="2752343"/>
        <a:ext cx="6630174" cy="688085"/>
      </dsp:txXfrm>
    </dsp:sp>
    <dsp:sp modelId="{2687F0D2-31D7-4B0D-8BFB-A9D80CB77308}">
      <dsp:nvSpPr>
        <dsp:cNvPr id="0" name=""/>
        <dsp:cNvSpPr/>
      </dsp:nvSpPr>
      <dsp:spPr>
        <a:xfrm>
          <a:off x="0" y="3440430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7721E-4589-4FF4-BF7A-C809455E526B}">
      <dsp:nvSpPr>
        <dsp:cNvPr id="0" name=""/>
        <dsp:cNvSpPr/>
      </dsp:nvSpPr>
      <dsp:spPr>
        <a:xfrm>
          <a:off x="0" y="3440429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Evaluation Metrics and Results</a:t>
          </a:r>
          <a:endParaRPr lang="en-US" sz="3100" kern="1200"/>
        </a:p>
      </dsp:txBody>
      <dsp:txXfrm>
        <a:off x="0" y="3440429"/>
        <a:ext cx="6630174" cy="688085"/>
      </dsp:txXfrm>
    </dsp:sp>
    <dsp:sp modelId="{103E6CF5-256C-458F-82FC-485B5E65DCEC}">
      <dsp:nvSpPr>
        <dsp:cNvPr id="0" name=""/>
        <dsp:cNvSpPr/>
      </dsp:nvSpPr>
      <dsp:spPr>
        <a:xfrm>
          <a:off x="0" y="4128515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2341-31A9-4CC3-8B5F-86C7CFE00D50}">
      <dsp:nvSpPr>
        <dsp:cNvPr id="0" name=""/>
        <dsp:cNvSpPr/>
      </dsp:nvSpPr>
      <dsp:spPr>
        <a:xfrm>
          <a:off x="0" y="4128515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Conclusion</a:t>
          </a:r>
          <a:endParaRPr lang="en-US" sz="3100" kern="1200"/>
        </a:p>
      </dsp:txBody>
      <dsp:txXfrm>
        <a:off x="0" y="4128515"/>
        <a:ext cx="6630174" cy="688085"/>
      </dsp:txXfrm>
    </dsp:sp>
    <dsp:sp modelId="{3887A996-78C2-4E9C-A71C-6315457D9D9C}">
      <dsp:nvSpPr>
        <dsp:cNvPr id="0" name=""/>
        <dsp:cNvSpPr/>
      </dsp:nvSpPr>
      <dsp:spPr>
        <a:xfrm>
          <a:off x="0" y="4816601"/>
          <a:ext cx="663017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9E363-31C9-416D-9740-711C6A2B7233}">
      <dsp:nvSpPr>
        <dsp:cNvPr id="0" name=""/>
        <dsp:cNvSpPr/>
      </dsp:nvSpPr>
      <dsp:spPr>
        <a:xfrm>
          <a:off x="0" y="4816601"/>
          <a:ext cx="6630174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Further Improvements</a:t>
          </a:r>
          <a:endParaRPr lang="en-US" sz="3100" kern="1200"/>
        </a:p>
      </dsp:txBody>
      <dsp:txXfrm>
        <a:off x="0" y="4816601"/>
        <a:ext cx="6630174" cy="68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F6D7D-0D63-45A9-8C9F-A4EEC35FDAA9}">
      <dsp:nvSpPr>
        <dsp:cNvPr id="0" name=""/>
        <dsp:cNvSpPr/>
      </dsp:nvSpPr>
      <dsp:spPr>
        <a:xfrm>
          <a:off x="0" y="1622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038D-3B53-4F65-97DB-7BCD52DE9C9C}">
      <dsp:nvSpPr>
        <dsp:cNvPr id="0" name=""/>
        <dsp:cNvSpPr/>
      </dsp:nvSpPr>
      <dsp:spPr>
        <a:xfrm>
          <a:off x="0" y="1622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</a:t>
          </a:r>
          <a:r>
            <a:rPr lang="en-US" sz="1800" kern="1200" baseline="-25000" dirty="0"/>
            <a:t>t</a:t>
          </a:r>
          <a:r>
            <a:rPr lang="en-US" sz="1800" kern="1200" dirty="0"/>
            <a:t> = </a:t>
          </a:r>
          <a:r>
            <a:rPr lang="el-GR" sz="1800" kern="1200" dirty="0"/>
            <a:t>σ(</a:t>
          </a:r>
          <a:r>
            <a:rPr lang="en-US" sz="1800" kern="1200" dirty="0" err="1"/>
            <a:t>W</a:t>
          </a:r>
          <a:r>
            <a:rPr lang="en-US" sz="1800" kern="1200" baseline="-25000" dirty="0" err="1"/>
            <a:t>xt</a:t>
          </a:r>
          <a:r>
            <a:rPr lang="en-US" sz="1800" kern="1200" dirty="0" err="1"/>
            <a:t>x</a:t>
          </a:r>
          <a:r>
            <a:rPr lang="en-US" sz="1800" kern="1200" baseline="-25000" dirty="0" err="1"/>
            <a:t>t</a:t>
          </a:r>
          <a:r>
            <a:rPr lang="en-US" sz="1800" kern="1200" dirty="0"/>
            <a:t> + W</a:t>
          </a:r>
          <a:r>
            <a:rPr lang="en-US" sz="1800" kern="1200" baseline="-25000" dirty="0"/>
            <a:t>im</a:t>
          </a:r>
          <a:r>
            <a:rPr lang="en-US" sz="1800" kern="1200" dirty="0"/>
            <a:t>m</a:t>
          </a:r>
          <a:r>
            <a:rPr lang="en-US" sz="1800" kern="1200" baseline="-25000" dirty="0"/>
            <a:t>t−1</a:t>
          </a:r>
          <a:r>
            <a:rPr lang="en-US" sz="1800" kern="1200" dirty="0"/>
            <a:t>)</a:t>
          </a:r>
          <a:r>
            <a:rPr lang="en-US" sz="1800" kern="1200" dirty="0">
              <a:latin typeface="Calibri Light" panose="020F0302020204030204"/>
            </a:rPr>
            <a:t>                                </a:t>
          </a:r>
          <a:r>
            <a:rPr lang="en-US" sz="1800" kern="1200" dirty="0"/>
            <a:t>(4)</a:t>
          </a:r>
        </a:p>
      </dsp:txBody>
      <dsp:txXfrm>
        <a:off x="0" y="1622"/>
        <a:ext cx="4288124" cy="553111"/>
      </dsp:txXfrm>
    </dsp:sp>
    <dsp:sp modelId="{5B13824D-CC4C-4F3A-BE10-84BF155F5C2F}">
      <dsp:nvSpPr>
        <dsp:cNvPr id="0" name=""/>
        <dsp:cNvSpPr/>
      </dsp:nvSpPr>
      <dsp:spPr>
        <a:xfrm>
          <a:off x="0" y="554733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6C165-A827-455F-8659-67FCD1FA2977}">
      <dsp:nvSpPr>
        <dsp:cNvPr id="0" name=""/>
        <dsp:cNvSpPr/>
      </dsp:nvSpPr>
      <dsp:spPr>
        <a:xfrm>
          <a:off x="0" y="554733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</a:t>
          </a:r>
          <a:r>
            <a:rPr lang="en-US" sz="1800" kern="1200" baseline="-25000" dirty="0"/>
            <a:t>t</a:t>
          </a:r>
          <a:r>
            <a:rPr lang="en-US" sz="1800" kern="1200" dirty="0"/>
            <a:t> = </a:t>
          </a:r>
          <a:r>
            <a:rPr lang="el-GR" sz="1800" kern="1200" dirty="0"/>
            <a:t>σ(</a:t>
          </a:r>
          <a:r>
            <a:rPr lang="en-US" sz="1800" kern="1200" dirty="0" err="1"/>
            <a:t>W</a:t>
          </a:r>
          <a:r>
            <a:rPr lang="en-US" sz="1800" kern="1200" baseline="-25000" dirty="0" err="1"/>
            <a:t>fx</a:t>
          </a:r>
          <a:r>
            <a:rPr lang="en-US" sz="1800" kern="1200" dirty="0" err="1"/>
            <a:t>x</a:t>
          </a:r>
          <a:r>
            <a:rPr lang="en-US" sz="1800" kern="1200" baseline="-25000" dirty="0" err="1"/>
            <a:t>t</a:t>
          </a:r>
          <a:r>
            <a:rPr lang="en-US" sz="1800" kern="1200" dirty="0"/>
            <a:t> + W</a:t>
          </a:r>
          <a:r>
            <a:rPr lang="en-US" sz="1800" kern="1200" baseline="-25000" dirty="0"/>
            <a:t>fm</a:t>
          </a:r>
          <a:r>
            <a:rPr lang="en-US" sz="1800" kern="1200" dirty="0"/>
            <a:t>m</a:t>
          </a:r>
          <a:r>
            <a:rPr lang="en-US" sz="1800" kern="1200" baseline="-25000" dirty="0"/>
            <a:t>t−1</a:t>
          </a:r>
          <a:r>
            <a:rPr lang="en-US" sz="1800" kern="1200" dirty="0"/>
            <a:t>)</a:t>
          </a:r>
          <a:r>
            <a:rPr lang="en-US" sz="1800" kern="1200" dirty="0">
              <a:latin typeface="Calibri Light" panose="020F0302020204030204"/>
            </a:rPr>
            <a:t>                               </a:t>
          </a:r>
          <a:r>
            <a:rPr lang="en-US" sz="1800" kern="1200" dirty="0"/>
            <a:t>(5)</a:t>
          </a:r>
        </a:p>
      </dsp:txBody>
      <dsp:txXfrm>
        <a:off x="0" y="554733"/>
        <a:ext cx="4288124" cy="553111"/>
      </dsp:txXfrm>
    </dsp:sp>
    <dsp:sp modelId="{632F22C4-AFFE-4B5A-87E8-D879B06B2370}">
      <dsp:nvSpPr>
        <dsp:cNvPr id="0" name=""/>
        <dsp:cNvSpPr/>
      </dsp:nvSpPr>
      <dsp:spPr>
        <a:xfrm>
          <a:off x="0" y="1107845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511A-294B-4D14-A1C7-C6A6DD415275}">
      <dsp:nvSpPr>
        <dsp:cNvPr id="0" name=""/>
        <dsp:cNvSpPr/>
      </dsp:nvSpPr>
      <dsp:spPr>
        <a:xfrm>
          <a:off x="0" y="1107845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</a:t>
          </a:r>
          <a:r>
            <a:rPr lang="en-US" sz="1800" kern="1200" baseline="-25000" dirty="0" err="1"/>
            <a:t>t</a:t>
          </a:r>
          <a:r>
            <a:rPr lang="en-US" sz="1800" kern="1200" dirty="0"/>
            <a:t> = </a:t>
          </a:r>
          <a:r>
            <a:rPr lang="el-GR" sz="1800" kern="1200" dirty="0"/>
            <a:t>σ(</a:t>
          </a:r>
          <a:r>
            <a:rPr lang="en-US" sz="1800" kern="1200" dirty="0" err="1"/>
            <a:t>W</a:t>
          </a:r>
          <a:r>
            <a:rPr lang="en-US" sz="1800" kern="1200" baseline="-25000" dirty="0" err="1"/>
            <a:t>ox</a:t>
          </a:r>
          <a:r>
            <a:rPr lang="en-US" sz="1800" kern="1200" dirty="0" err="1"/>
            <a:t>x</a:t>
          </a:r>
          <a:r>
            <a:rPr lang="en-US" sz="1800" kern="1200" baseline="-25000" dirty="0" err="1"/>
            <a:t>t</a:t>
          </a:r>
          <a:r>
            <a:rPr lang="en-US" sz="1800" kern="1200" dirty="0"/>
            <a:t> + W</a:t>
          </a:r>
          <a:r>
            <a:rPr lang="en-US" sz="1800" kern="1200" baseline="-25000" dirty="0"/>
            <a:t>om</a:t>
          </a:r>
          <a:r>
            <a:rPr lang="en-US" sz="1800" kern="1200" dirty="0"/>
            <a:t>m</a:t>
          </a:r>
          <a:r>
            <a:rPr lang="en-US" sz="1800" kern="1200" baseline="-25000" dirty="0"/>
            <a:t>t−1</a:t>
          </a:r>
          <a:r>
            <a:rPr lang="en-US" sz="1800" kern="1200" dirty="0"/>
            <a:t>)</a:t>
          </a:r>
          <a:r>
            <a:rPr lang="en-US" sz="1800" kern="1200" dirty="0">
              <a:latin typeface="Calibri Light" panose="020F0302020204030204"/>
            </a:rPr>
            <a:t>                             </a:t>
          </a:r>
          <a:r>
            <a:rPr lang="en-US" sz="1800" kern="1200" dirty="0"/>
            <a:t>(6)</a:t>
          </a:r>
        </a:p>
      </dsp:txBody>
      <dsp:txXfrm>
        <a:off x="0" y="1107845"/>
        <a:ext cx="4288124" cy="553111"/>
      </dsp:txXfrm>
    </dsp:sp>
    <dsp:sp modelId="{E0107291-7AF0-4136-9CCB-782DD948CE50}">
      <dsp:nvSpPr>
        <dsp:cNvPr id="0" name=""/>
        <dsp:cNvSpPr/>
      </dsp:nvSpPr>
      <dsp:spPr>
        <a:xfrm>
          <a:off x="0" y="1660957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5E3B4-3C5B-4DB8-BBED-7E8D20D0928A}">
      <dsp:nvSpPr>
        <dsp:cNvPr id="0" name=""/>
        <dsp:cNvSpPr/>
      </dsp:nvSpPr>
      <dsp:spPr>
        <a:xfrm>
          <a:off x="0" y="1660957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</a:t>
          </a:r>
          <a:r>
            <a:rPr lang="en-US" sz="1800" kern="1200" baseline="-25000" dirty="0" err="1"/>
            <a:t>t</a:t>
          </a:r>
          <a:r>
            <a:rPr lang="en-US" sz="1800" kern="1200" dirty="0"/>
            <a:t> = f</a:t>
          </a:r>
          <a:r>
            <a:rPr lang="en-US" sz="1800" kern="1200" baseline="-25000" dirty="0"/>
            <a:t>t</a:t>
          </a:r>
          <a:r>
            <a:rPr lang="en-US" sz="1800" kern="1200" dirty="0"/>
            <a:t> ꙩ c</a:t>
          </a:r>
          <a:r>
            <a:rPr lang="en-US" sz="1800" kern="1200" baseline="-25000" dirty="0"/>
            <a:t>t−1</a:t>
          </a:r>
          <a:r>
            <a:rPr lang="en-US" sz="1800" kern="1200" dirty="0"/>
            <a:t> + i</a:t>
          </a:r>
          <a:r>
            <a:rPr lang="en-US" sz="1800" kern="1200" baseline="-25000" dirty="0"/>
            <a:t>t</a:t>
          </a:r>
          <a:r>
            <a:rPr lang="en-US" sz="1800" kern="1200" dirty="0"/>
            <a:t> ꙩ h(</a:t>
          </a:r>
          <a:r>
            <a:rPr lang="en-US" sz="1800" kern="1200" dirty="0" err="1"/>
            <a:t>W</a:t>
          </a:r>
          <a:r>
            <a:rPr lang="en-US" sz="1800" kern="1200" baseline="-25000" dirty="0" err="1"/>
            <a:t>cx</a:t>
          </a:r>
          <a:r>
            <a:rPr lang="en-US" sz="1800" kern="1200" dirty="0" err="1"/>
            <a:t>x</a:t>
          </a:r>
          <a:r>
            <a:rPr lang="en-US" sz="1800" kern="1200" baseline="-25000" dirty="0" err="1"/>
            <a:t>t</a:t>
          </a:r>
          <a:r>
            <a:rPr lang="en-US" sz="1800" kern="1200" dirty="0"/>
            <a:t> + W</a:t>
          </a:r>
          <a:r>
            <a:rPr lang="en-US" sz="1800" kern="1200" baseline="-25000" dirty="0"/>
            <a:t>cm</a:t>
          </a:r>
          <a:r>
            <a:rPr lang="en-US" sz="1800" kern="1200" dirty="0"/>
            <a:t>m</a:t>
          </a:r>
          <a:r>
            <a:rPr lang="en-US" sz="1800" kern="1200" baseline="-25000" dirty="0"/>
            <a:t>t−1</a:t>
          </a:r>
          <a:r>
            <a:rPr lang="en-US" sz="1800" kern="1200" dirty="0"/>
            <a:t>)</a:t>
          </a:r>
          <a:r>
            <a:rPr lang="en-US" sz="1800" kern="1200" dirty="0">
              <a:latin typeface="Calibri Light" panose="020F0302020204030204"/>
            </a:rPr>
            <a:t>       </a:t>
          </a:r>
          <a:r>
            <a:rPr lang="en-US" sz="1800" kern="1200" dirty="0"/>
            <a:t>(7)</a:t>
          </a:r>
          <a:r>
            <a:rPr lang="en-US" sz="1800" kern="1200" dirty="0">
              <a:latin typeface="Calibri Light" panose="020F0302020204030204"/>
            </a:rPr>
            <a:t> </a:t>
          </a:r>
          <a:endParaRPr lang="en-US" sz="1800" kern="1200" dirty="0"/>
        </a:p>
      </dsp:txBody>
      <dsp:txXfrm>
        <a:off x="0" y="1660957"/>
        <a:ext cx="4288124" cy="553111"/>
      </dsp:txXfrm>
    </dsp:sp>
    <dsp:sp modelId="{E061C28F-3809-491D-8167-54658711A459}">
      <dsp:nvSpPr>
        <dsp:cNvPr id="0" name=""/>
        <dsp:cNvSpPr/>
      </dsp:nvSpPr>
      <dsp:spPr>
        <a:xfrm>
          <a:off x="0" y="2214069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C894-5FD7-4501-8C18-8CF7F5B2BE52}">
      <dsp:nvSpPr>
        <dsp:cNvPr id="0" name=""/>
        <dsp:cNvSpPr/>
      </dsp:nvSpPr>
      <dsp:spPr>
        <a:xfrm>
          <a:off x="0" y="2214069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</a:t>
          </a:r>
          <a:r>
            <a:rPr lang="en-US" sz="1800" kern="1200" baseline="-25000" dirty="0"/>
            <a:t>t</a:t>
          </a:r>
          <a:r>
            <a:rPr lang="en-US" sz="1800" kern="1200" dirty="0"/>
            <a:t> = </a:t>
          </a:r>
          <a:r>
            <a:rPr lang="en-US" sz="1800" kern="1200" dirty="0" err="1"/>
            <a:t>o</a:t>
          </a:r>
          <a:r>
            <a:rPr lang="en-US" sz="1800" kern="1200" baseline="-25000" dirty="0" err="1"/>
            <a:t>t</a:t>
          </a:r>
          <a:r>
            <a:rPr lang="en-US" sz="1800" kern="1200" dirty="0"/>
            <a:t> ꙩ </a:t>
          </a:r>
          <a:r>
            <a:rPr lang="en-US" sz="1800" kern="1200" dirty="0" err="1"/>
            <a:t>c</a:t>
          </a:r>
          <a:r>
            <a:rPr lang="en-US" sz="1800" kern="1200" baseline="-25000" dirty="0" err="1"/>
            <a:t>t</a:t>
          </a:r>
          <a:r>
            <a:rPr lang="en-US" sz="1800" kern="1200" dirty="0">
              <a:latin typeface="Calibri Light" panose="020F0302020204030204"/>
            </a:rPr>
            <a:t>                                                   </a:t>
          </a:r>
          <a:r>
            <a:rPr lang="en-US" sz="1800" kern="1200" dirty="0"/>
            <a:t>(8)</a:t>
          </a:r>
        </a:p>
      </dsp:txBody>
      <dsp:txXfrm>
        <a:off x="0" y="2214069"/>
        <a:ext cx="4288124" cy="553111"/>
      </dsp:txXfrm>
    </dsp:sp>
    <dsp:sp modelId="{59E40CCC-588E-47CC-9B0E-86AC3476F12F}">
      <dsp:nvSpPr>
        <dsp:cNvPr id="0" name=""/>
        <dsp:cNvSpPr/>
      </dsp:nvSpPr>
      <dsp:spPr>
        <a:xfrm>
          <a:off x="0" y="2767181"/>
          <a:ext cx="42881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86828-6037-49BA-B50E-265122927DF2}">
      <dsp:nvSpPr>
        <dsp:cNvPr id="0" name=""/>
        <dsp:cNvSpPr/>
      </dsp:nvSpPr>
      <dsp:spPr>
        <a:xfrm>
          <a:off x="0" y="2767181"/>
          <a:ext cx="4288124" cy="55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</a:t>
          </a:r>
          <a:r>
            <a:rPr lang="en-US" sz="1800" kern="1200" baseline="-25000" dirty="0"/>
            <a:t>t+1</a:t>
          </a:r>
          <a:r>
            <a:rPr lang="en-US" sz="1800" kern="1200" dirty="0"/>
            <a:t> = </a:t>
          </a:r>
          <a:r>
            <a:rPr lang="en-US" sz="1800" kern="1200" dirty="0" err="1"/>
            <a:t>Softmax</a:t>
          </a:r>
          <a:r>
            <a:rPr lang="en-US" sz="1800" kern="1200" dirty="0"/>
            <a:t>(m</a:t>
          </a:r>
          <a:r>
            <a:rPr lang="en-US" sz="1800" kern="1200" baseline="-25000" dirty="0"/>
            <a:t>t</a:t>
          </a:r>
          <a:r>
            <a:rPr lang="en-US" sz="1800" kern="1200" dirty="0"/>
            <a:t>)</a:t>
          </a:r>
          <a:r>
            <a:rPr lang="en-US" sz="1800" kern="1200" dirty="0">
              <a:latin typeface="Calibri Light" panose="020F0302020204030204"/>
            </a:rPr>
            <a:t>                                     </a:t>
          </a:r>
          <a:r>
            <a:rPr lang="en-US" sz="1800" kern="1200" dirty="0"/>
            <a:t> (9)</a:t>
          </a:r>
        </a:p>
      </dsp:txBody>
      <dsp:txXfrm>
        <a:off x="0" y="2767181"/>
        <a:ext cx="4288124" cy="55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9T12:19:18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3052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9T12:19:18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3052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9T12:19:18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3052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09T12:19:18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3052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B7155-0AF1-4820-9C67-B1A13303B980}" type="datetimeFigureOut">
              <a:rPr lang="en-VI" smtClean="0"/>
              <a:t>12/22/2022</a:t>
            </a:fld>
            <a:endParaRPr lang="en-V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5F92A-5EB5-4685-B5E3-95F4E961B0F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89900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FB3E-1F99-497E-87C2-A643019E643F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EC44-024F-4749-8C94-56E8EFF02C98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94E9-9EE9-40B2-8ED0-002F2A9A172F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EA8E-DE15-49E7-8FB9-5DAA913EE30D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C4B9-74AE-470C-8D57-4B124C5B3055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400D-0E55-491A-AA0A-D12BF21D7C56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27D7-4C3C-4FD5-81A4-7C8DC3E6D101}" type="datetime1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3D62-8C30-4780-BAB2-8259C52AFDC3}" type="datetime1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6A29-FF5C-46A5-8F70-C23A9B3E4FAE}" type="datetime1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FAA9-9F34-4379-8EAA-4BD55FA605D3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F29D-C874-425F-9463-D32DA76C5A7B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414B-14D1-4484-AB1F-32D5F6B3406F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1. Long Term Short Memory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Freeform: Shape 8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4" name="Freeform: Shape 8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3" y="1300246"/>
            <a:ext cx="9144000" cy="32859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sz="6100" b="1" dirty="0">
              <a:cs typeface="Calibri Light"/>
            </a:endParaRPr>
          </a:p>
          <a:p>
            <a:r>
              <a:rPr lang="ru-RU" b="1" i="1" dirty="0">
                <a:ea typeface="+mj-lt"/>
                <a:cs typeface="+mj-lt"/>
              </a:rPr>
              <a:t>Show </a:t>
            </a:r>
            <a:r>
              <a:rPr lang="ru-RU" b="1" i="1" dirty="0" err="1">
                <a:ea typeface="+mj-lt"/>
                <a:cs typeface="+mj-lt"/>
              </a:rPr>
              <a:t>and</a:t>
            </a:r>
            <a:r>
              <a:rPr lang="ru-RU" b="1" i="1" dirty="0">
                <a:ea typeface="+mj-lt"/>
                <a:cs typeface="+mj-lt"/>
              </a:rPr>
              <a:t> </a:t>
            </a:r>
            <a:r>
              <a:rPr lang="ru-RU" b="1" i="1" dirty="0" err="1">
                <a:ea typeface="+mj-lt"/>
                <a:cs typeface="+mj-lt"/>
              </a:rPr>
              <a:t>Tell</a:t>
            </a:r>
            <a:r>
              <a:rPr lang="ru-RU" b="1" i="1" dirty="0">
                <a:ea typeface="+mj-lt"/>
                <a:cs typeface="+mj-lt"/>
              </a:rPr>
              <a:t>: A </a:t>
            </a:r>
            <a:r>
              <a:rPr lang="ru-RU" b="1" i="1" dirty="0" err="1">
                <a:ea typeface="+mj-lt"/>
                <a:cs typeface="+mj-lt"/>
              </a:rPr>
              <a:t>Neural</a:t>
            </a:r>
            <a:r>
              <a:rPr lang="ru-RU" b="1" i="1" dirty="0">
                <a:ea typeface="+mj-lt"/>
                <a:cs typeface="+mj-lt"/>
              </a:rPr>
              <a:t> Image </a:t>
            </a:r>
            <a:r>
              <a:rPr lang="ru-RU" b="1" i="1" dirty="0" err="1">
                <a:ea typeface="+mj-lt"/>
                <a:cs typeface="+mj-lt"/>
              </a:rPr>
              <a:t>Caption</a:t>
            </a:r>
            <a:r>
              <a:rPr lang="ru-RU" b="1" i="1" dirty="0">
                <a:ea typeface="+mj-lt"/>
                <a:cs typeface="+mj-lt"/>
              </a:rPr>
              <a:t> </a:t>
            </a:r>
            <a:r>
              <a:rPr lang="ru-RU" b="1" i="1" dirty="0" err="1">
                <a:ea typeface="+mj-lt"/>
                <a:cs typeface="+mj-lt"/>
              </a:rPr>
              <a:t>Generator</a:t>
            </a:r>
            <a:endParaRPr lang="ru-RU" b="1" i="1" dirty="0" err="1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800" dirty="0">
                <a:cs typeface="Calibri"/>
              </a:rPr>
              <a:t>​Khrystyna </a:t>
            </a:r>
            <a:r>
              <a:rPr lang="en-US" sz="2800" dirty="0" err="1">
                <a:cs typeface="Calibri"/>
              </a:rPr>
              <a:t>Semkiv</a:t>
            </a:r>
            <a:r>
              <a:rPr lang="en-US" sz="2800" dirty="0">
                <a:cs typeface="Calibri"/>
              </a:rPr>
              <a:t>, Priya Shukla, Raghu Shantharam</a:t>
            </a:r>
          </a:p>
          <a:p>
            <a:r>
              <a:rPr lang="en-US" sz="2800" dirty="0">
                <a:cs typeface="Calibri"/>
              </a:rPr>
              <a:t>Communication and Information Technologies</a:t>
            </a:r>
          </a:p>
        </p:txBody>
      </p:sp>
      <p:sp>
        <p:nvSpPr>
          <p:cNvPr id="115" name="Rectangle 9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8BB69-B2F5-1A9D-88C1-F65F74B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Architecture</a:t>
            </a:r>
            <a:r>
              <a:rPr lang="en-US" b="1" dirty="0">
                <a:cs typeface="Calibri Light"/>
              </a:rPr>
              <a:t>: Encoder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FBD72C-BA34-444D-A059-8D529C5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7264" y="1548533"/>
                <a:ext cx="10515600" cy="4648221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Maximize the probability of the correct description given the image        </a:t>
                </a:r>
              </a:p>
              <a:p>
                <a:r>
                  <a:rPr lang="en-US" sz="2600" dirty="0"/>
                  <a:t>                              </a:t>
                </a:r>
                <a:r>
                  <a:rPr lang="el-GR" sz="2600" dirty="0"/>
                  <a:t>θ∗ = </a:t>
                </a:r>
                <a:r>
                  <a:rPr lang="en-US" sz="2600" dirty="0" err="1"/>
                  <a:t>arg</a:t>
                </a:r>
                <a:r>
                  <a:rPr lang="en-US" sz="2600" dirty="0"/>
                  <a:t> max</a:t>
                </a:r>
                <a:r>
                  <a:rPr lang="el-GR" sz="2600" baseline="-25000" dirty="0"/>
                  <a:t>θ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log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p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dirty="0"/>
                          <m:t>|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; </m:t>
                        </m:r>
                        <m:r>
                          <m:rPr>
                            <m:nor/>
                          </m:rPr>
                          <a:rPr lang="el-GR" sz="2600" dirty="0"/>
                          <m:t>θ</m:t>
                        </m:r>
                        <m:r>
                          <m:rPr>
                            <m:nor/>
                          </m:rPr>
                          <a:rPr lang="el-GR" sz="2600" dirty="0"/>
                          <m:t>)</m:t>
                        </m:r>
                      </m:e>
                    </m:nary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                                  (1)</a:t>
                </a:r>
              </a:p>
              <a:p>
                <a:r>
                  <a:rPr lang="en-US" sz="2600" dirty="0"/>
                  <a:t>Chain rule to model the joint probability </a:t>
                </a:r>
              </a:p>
              <a:p>
                <a:r>
                  <a:rPr lang="en-US" sz="2600" dirty="0"/>
                  <a:t>                               log p(S|I)</a:t>
                </a:r>
                <a14:m>
                  <m:oMath xmlns:m="http://schemas.openxmlformats.org/officeDocument/2006/math">
                    <m:r>
                      <a:rPr lang="pt-BR" sz="2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6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600" dirty="0"/>
                          <m:t>log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p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St</m:t>
                        </m:r>
                        <m:r>
                          <m:rPr>
                            <m:nor/>
                          </m:rPr>
                          <a:rPr lang="en-US" sz="2600" dirty="0"/>
                          <m:t>|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, 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600" dirty="0"/>
                          <m:t>, ..., </m:t>
                        </m:r>
                        <m:r>
                          <m:rPr>
                            <m:nor/>
                          </m:rPr>
                          <a:rPr lang="en-US" sz="2600" dirty="0"/>
                          <m:t>St</m:t>
                        </m:r>
                        <m:r>
                          <m:rPr>
                            <m:nor/>
                          </m:rPr>
                          <a:rPr lang="en-US" sz="2600" baseline="-25000" dirty="0"/>
                          <m:t>−1</m:t>
                        </m:r>
                      </m:e>
                    </m:nary>
                  </m:oMath>
                </a14:m>
                <a:r>
                  <a:rPr lang="en-US" sz="2600" dirty="0"/>
                  <a:t>)                          (2)</a:t>
                </a:r>
              </a:p>
              <a:p>
                <a:r>
                  <a:rPr lang="en-US" sz="2600" dirty="0"/>
                  <a:t>       optimization using stochastic gradient descent</a:t>
                </a:r>
              </a:p>
              <a:p>
                <a:r>
                  <a:rPr lang="en-US" sz="2600" dirty="0"/>
                  <a:t> p(</a:t>
                </a:r>
                <a:r>
                  <a:rPr lang="en-US" sz="2600" dirty="0" err="1"/>
                  <a:t>S</a:t>
                </a:r>
                <a:r>
                  <a:rPr lang="en-US" sz="2600" baseline="-25000" dirty="0" err="1"/>
                  <a:t>t</a:t>
                </a:r>
                <a:r>
                  <a:rPr lang="en-US" sz="2600" dirty="0" err="1"/>
                  <a:t>|I</a:t>
                </a:r>
                <a:r>
                  <a:rPr lang="en-US" sz="2600" dirty="0"/>
                  <a:t>, S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, ..., S</a:t>
                </a:r>
                <a:r>
                  <a:rPr lang="en-US" sz="2600" baseline="-25000" dirty="0"/>
                  <a:t>t-1</a:t>
                </a:r>
                <a:r>
                  <a:rPr lang="en-US" sz="2600" dirty="0"/>
                  <a:t>) – RNN</a:t>
                </a:r>
              </a:p>
              <a:p>
                <a:r>
                  <a:rPr lang="en-US" sz="2600" dirty="0" err="1"/>
                  <a:t>h</a:t>
                </a:r>
                <a:r>
                  <a:rPr lang="en-US" sz="2600" baseline="-20000" dirty="0" err="1"/>
                  <a:t>t</a:t>
                </a:r>
                <a:r>
                  <a:rPr lang="en-US" sz="2600" dirty="0"/>
                  <a:t> hidden state or memory </a:t>
                </a:r>
              </a:p>
              <a:p>
                <a:r>
                  <a:rPr lang="en-US" sz="2600" dirty="0"/>
                  <a:t>                                                h</a:t>
                </a:r>
                <a:r>
                  <a:rPr lang="en-US" sz="2600" baseline="-25000" dirty="0"/>
                  <a:t>t+1</a:t>
                </a:r>
                <a:r>
                  <a:rPr lang="en-US" sz="2600" dirty="0"/>
                  <a:t> = </a:t>
                </a:r>
                <a:r>
                  <a:rPr lang="en-US" sz="2600" b="1" i="1" dirty="0">
                    <a:solidFill>
                      <a:srgbClr val="0070C0"/>
                    </a:solidFill>
                  </a:rPr>
                  <a:t>f</a:t>
                </a:r>
                <a:r>
                  <a:rPr lang="en-US" sz="2600" dirty="0"/>
                  <a:t>(</a:t>
                </a:r>
                <a:r>
                  <a:rPr lang="en-US" sz="2600" dirty="0" err="1"/>
                  <a:t>h</a:t>
                </a:r>
                <a:r>
                  <a:rPr lang="en-US" sz="2600" baseline="-25000" dirty="0" err="1"/>
                  <a:t>t</a:t>
                </a:r>
                <a:r>
                  <a:rPr lang="en-US" sz="2600" dirty="0"/>
                  <a:t>, </a:t>
                </a:r>
                <a:r>
                  <a:rPr lang="en-US" sz="2600" b="1" i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600" b="1" i="1" baseline="-25000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600" dirty="0"/>
                  <a:t>)                      </a:t>
                </a:r>
                <a:r>
                  <a:rPr lang="en-US" sz="1900" dirty="0"/>
                  <a:t>CNN</a:t>
                </a:r>
                <a:r>
                  <a:rPr lang="en-US" sz="1900" baseline="30000" dirty="0"/>
                  <a:t>   </a:t>
                </a:r>
                <a:r>
                  <a:rPr lang="en-US" sz="1900" dirty="0"/>
                  <a:t> (encoder) - batch normalization</a:t>
                </a:r>
              </a:p>
              <a:p>
                <a:pPr marL="0" indent="0">
                  <a:buNone/>
                </a:pPr>
                <a:r>
                  <a:rPr lang="en-US" sz="2600" dirty="0"/>
                  <a:t>                                                                                                                                 (3)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r>
                  <a:rPr lang="en-US" sz="1800" dirty="0"/>
                  <a:t>                                                                                     LSTM</a:t>
                </a:r>
                <a:r>
                  <a:rPr lang="en-US" sz="1800" baseline="30000" dirty="0"/>
                  <a:t>   </a:t>
                </a:r>
                <a:r>
                  <a:rPr lang="en-US" sz="1800" dirty="0"/>
                  <a:t>(decoder)</a:t>
                </a:r>
                <a:endParaRPr lang="en-VI" sz="18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FBD72C-BA34-444D-A059-8D529C5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264" y="1548533"/>
                <a:ext cx="10515600" cy="4648221"/>
              </a:xfrm>
              <a:blipFill>
                <a:blip r:embed="rId2"/>
                <a:stretch>
                  <a:fillRect l="-695" t="-5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13D3A89-5AC0-4A20-9733-F3D0EAD3F7F5}"/>
              </a:ext>
            </a:extLst>
          </p:cNvPr>
          <p:cNvSpPr/>
          <p:nvPr/>
        </p:nvSpPr>
        <p:spPr>
          <a:xfrm>
            <a:off x="4219631" y="4476041"/>
            <a:ext cx="2459420" cy="5675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76DB99-7233-4597-81F4-B0E3279F4EF6}"/>
              </a:ext>
            </a:extLst>
          </p:cNvPr>
          <p:cNvCxnSpPr/>
          <p:nvPr/>
        </p:nvCxnSpPr>
        <p:spPr>
          <a:xfrm>
            <a:off x="5218112" y="4896455"/>
            <a:ext cx="0" cy="5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D8E520-A7B3-4C6E-988D-C63CBCAF3C9B}"/>
              </a:ext>
            </a:extLst>
          </p:cNvPr>
          <p:cNvCxnSpPr/>
          <p:nvPr/>
        </p:nvCxnSpPr>
        <p:spPr>
          <a:xfrm>
            <a:off x="6185064" y="4665227"/>
            <a:ext cx="135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8FA9D-EC75-4900-987C-02DC364096E2}"/>
              </a:ext>
            </a:extLst>
          </p:cNvPr>
          <p:cNvSpPr/>
          <p:nvPr/>
        </p:nvSpPr>
        <p:spPr>
          <a:xfrm>
            <a:off x="3168596" y="1943048"/>
            <a:ext cx="4372303" cy="4204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7E2F3-5E33-420D-B6D9-ECA61CCC1153}"/>
              </a:ext>
            </a:extLst>
          </p:cNvPr>
          <p:cNvSpPr/>
          <p:nvPr/>
        </p:nvSpPr>
        <p:spPr>
          <a:xfrm>
            <a:off x="3252677" y="2783874"/>
            <a:ext cx="4915157" cy="4971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9030A-D62D-8AC6-EC3B-5938DD79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3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A19F-E754-46D1-A285-26A88A14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  <a:r>
              <a:rPr lang="en-US" b="1" dirty="0"/>
              <a:t>Architecture: Decoder</a:t>
            </a:r>
            <a:endParaRPr lang="en-VI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F7A2AB5-25FA-41BC-68EE-9FE048866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791358"/>
              </p:ext>
            </p:extLst>
          </p:nvPr>
        </p:nvGraphicFramePr>
        <p:xfrm>
          <a:off x="1534348" y="1994958"/>
          <a:ext cx="4288124" cy="3321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D378F8C-042F-4FCE-B031-D0E7F41FD5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0" y="1584400"/>
            <a:ext cx="3626961" cy="4196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CF9A9-8047-42E4-A0A3-232B8BE9C64F}"/>
              </a:ext>
            </a:extLst>
          </p:cNvPr>
          <p:cNvSpPr txBox="1"/>
          <p:nvPr/>
        </p:nvSpPr>
        <p:spPr>
          <a:xfrm>
            <a:off x="7197095" y="5817915"/>
            <a:ext cx="33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LSTM(Long term short memory)</a:t>
            </a:r>
            <a:endParaRPr lang="en-VI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C9FDCC5-4A1F-B4CB-9E18-A04A03C1F4F5}"/>
              </a:ext>
            </a:extLst>
          </p:cNvPr>
          <p:cNvSpPr txBox="1"/>
          <p:nvPr/>
        </p:nvSpPr>
        <p:spPr>
          <a:xfrm>
            <a:off x="1533407" y="5578592"/>
            <a:ext cx="4985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ꙩ</a:t>
            </a:r>
            <a:r>
              <a:rPr lang="en-US" dirty="0">
                <a:ea typeface="+mn-lt"/>
                <a:cs typeface="+mn-lt"/>
              </a:rPr>
              <a:t> represents multiplication with gate value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</a:t>
            </a:r>
            <a:r>
              <a:rPr lang="en-US" dirty="0">
                <a:ea typeface="+mn-lt"/>
                <a:cs typeface="+mn-lt"/>
              </a:rPr>
              <a:t> matrices are trained parameters</a:t>
            </a:r>
          </a:p>
          <a:p>
            <a:pPr algn="l"/>
            <a:endParaRPr lang="ru-RU" dirty="0">
              <a:cs typeface="Calibri"/>
            </a:endParaRPr>
          </a:p>
        </p:txBody>
      </p:sp>
      <p:sp>
        <p:nvSpPr>
          <p:cNvPr id="32" name="Номер слайда 31">
            <a:extLst>
              <a:ext uri="{FF2B5EF4-FFF2-40B4-BE49-F238E27FC236}">
                <a16:creationId xmlns:a16="http://schemas.microsoft.com/office/drawing/2014/main" id="{1A9431DD-A621-0D00-9A28-7DC2679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11</a:t>
            </a:fld>
            <a:endParaRPr lang="ru-RU"/>
          </a:p>
        </p:txBody>
      </p:sp>
      <p:sp>
        <p:nvSpPr>
          <p:cNvPr id="136" name="Нижний колонтитул 135">
            <a:extLst>
              <a:ext uri="{FF2B5EF4-FFF2-40B4-BE49-F238E27FC236}">
                <a16:creationId xmlns:a16="http://schemas.microsoft.com/office/drawing/2014/main" id="{FD2E87E6-366B-9137-E1F9-56A3AD80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04EAD-D26C-4DC7-9284-69901E9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 </a:t>
            </a:r>
            <a:r>
              <a:rPr lang="en-US" sz="3600" b="1" dirty="0"/>
              <a:t> </a:t>
            </a:r>
            <a:r>
              <a:rPr lang="en-US" b="1" kern="1200" dirty="0"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1DAA7-ABA0-421E-936D-1AA15BAE3F12}"/>
              </a:ext>
            </a:extLst>
          </p:cNvPr>
          <p:cNvSpPr txBox="1"/>
          <p:nvPr/>
        </p:nvSpPr>
        <p:spPr>
          <a:xfrm>
            <a:off x="643469" y="1782981"/>
            <a:ext cx="4344851" cy="2345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x</a:t>
            </a:r>
            <a:r>
              <a:rPr lang="en-US" sz="2000" baseline="-25000"/>
              <a:t>−1</a:t>
            </a:r>
            <a:r>
              <a:rPr lang="en-US" sz="2000"/>
              <a:t> = CNN(I)                                       (10)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x</a:t>
            </a:r>
            <a:r>
              <a:rPr lang="en-US" sz="2000" baseline="-25000"/>
              <a:t>t</a:t>
            </a:r>
            <a:r>
              <a:rPr lang="en-US" sz="2000"/>
              <a:t> = W</a:t>
            </a:r>
            <a:r>
              <a:rPr lang="en-US" sz="2000" baseline="-25000"/>
              <a:t>e</a:t>
            </a:r>
            <a:r>
              <a:rPr lang="en-US" sz="2000"/>
              <a:t>S</a:t>
            </a:r>
            <a:r>
              <a:rPr lang="en-US" sz="2000" baseline="-25000"/>
              <a:t>t</a:t>
            </a:r>
            <a:r>
              <a:rPr lang="en-US" sz="2000"/>
              <a:t>, t ∈ {0 . . . N − 1}              (11)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</a:t>
            </a:r>
            <a:r>
              <a:rPr lang="en-US" sz="2000" baseline="-25000"/>
              <a:t>t+1</a:t>
            </a:r>
            <a:r>
              <a:rPr lang="en-US" sz="2000"/>
              <a:t> = LSTM(xt), t ∈ {0 . . . N − 1}    (12)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DA174-A818-4665-B60C-59A6C542A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36" y="1782981"/>
            <a:ext cx="5435380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30D314-281E-81E3-CE1F-FB63B4F6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BD8A6-5B99-91C4-BB52-EF355C67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34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F6B15-09ED-42C2-B2AB-3A7601A8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4" y="154379"/>
            <a:ext cx="5585022" cy="13298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Architecture</a:t>
            </a:r>
            <a:endParaRPr lang="en-VI" sz="3600" b="1" dirty="0">
              <a:cs typeface="Calibri Light" panose="020F0302020204030204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7FE07-73FE-41FC-8B62-E9D7DD0C8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6591" y="1777338"/>
                <a:ext cx="9091084" cy="4110621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L(S|I)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−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/>
                          <m:t>log</m:t>
                        </m:r>
                        <m:r>
                          <m:rPr>
                            <m:nor/>
                          </m:rPr>
                          <a:rPr lang="en-US" sz="2000" b="0" i="0"/>
                          <m:t> </m:t>
                        </m:r>
                        <m:r>
                          <m:rPr>
                            <m:nor/>
                          </m:rPr>
                          <a:rPr lang="en-US" sz="2000"/>
                          <m:t>p</m:t>
                        </m:r>
                        <m:r>
                          <m:rPr>
                            <m:nor/>
                          </m:rPr>
                          <a:rPr lang="en-US" sz="2000" b="0" i="0" baseline="-25000"/>
                          <m:t>t</m:t>
                        </m:r>
                        <m:r>
                          <m:rPr>
                            <m:nor/>
                          </m:rPr>
                          <a:rPr lang="en-US" sz="2000"/>
                          <m:t>(</m:t>
                        </m:r>
                        <m:r>
                          <m:rPr>
                            <m:nor/>
                          </m:rPr>
                          <a:rPr lang="en-US" sz="2000"/>
                          <m:t>St</m:t>
                        </m:r>
                      </m:e>
                    </m:nary>
                  </m:oMath>
                </a14:m>
                <a:r>
                  <a:rPr lang="en-US" sz="2000"/>
                  <a:t>)          (13)</a:t>
                </a:r>
              </a:p>
              <a:p>
                <a:r>
                  <a:rPr lang="en-US" sz="2000"/>
                  <a:t>BeamSearch: </a:t>
                </a:r>
              </a:p>
              <a:p>
                <a:pPr marL="0" indent="0">
                  <a:buNone/>
                </a:pPr>
                <a:r>
                  <a:rPr lang="en-US" sz="2000"/>
                  <a:t>                            S = arg max</a:t>
                </a:r>
                <a:r>
                  <a:rPr lang="en-US" sz="2000" baseline="-25000"/>
                  <a:t>s’</a:t>
                </a:r>
                <a:r>
                  <a:rPr lang="en-US" sz="2000"/>
                  <a:t> p(S’ |I)</a:t>
                </a:r>
              </a:p>
              <a:p>
                <a:pPr marL="0" indent="0">
                  <a:buNone/>
                </a:pPr>
                <a:r>
                  <a:rPr lang="en-US" sz="2000"/>
                  <a:t>                              BeamSearch -  size 20.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r>
                  <a:rPr lang="en-US" sz="2000"/>
                  <a:t>beam size = 1 (i.e., greedy search), degraded the result by 2 BLEU points on average. </a:t>
                </a:r>
              </a:p>
              <a:p>
                <a:pPr marL="0" indent="0">
                  <a:buNone/>
                </a:pPr>
                <a:endParaRPr lang="en-VI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7FE07-73FE-41FC-8B62-E9D7DD0C8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6591" y="1777338"/>
                <a:ext cx="9091084" cy="4110621"/>
              </a:xfrm>
              <a:blipFill>
                <a:blip r:embed="rId2"/>
                <a:stretch>
                  <a:fillRect l="-603" t="-12611" r="-1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55D03D-45EC-1141-87D7-23BE62CA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2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5487A-1008-8DED-BA0F-2EE7DE34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Datasets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59A34-B6C0-05B2-6484-DEBA5A93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9" y="1782981"/>
            <a:ext cx="4008384" cy="2817791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Descriptions are in English;</a:t>
            </a:r>
          </a:p>
          <a:p>
            <a:r>
              <a:rPr lang="en-US" sz="2000" dirty="0"/>
              <a:t>There are 5 descriptions to every image in all datasets except SBU (1 description);</a:t>
            </a:r>
          </a:p>
          <a:p>
            <a:r>
              <a:rPr lang="en-US" sz="2000" dirty="0"/>
              <a:t>SBU dataset is the only one that has captions (labels) as the ground truth, but not the sentences generated by the human;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93A7455-7DED-6ED9-C5AD-57943980E6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5595" y="2986862"/>
            <a:ext cx="6879512" cy="239254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65E1A1-4A86-9FAC-BDFC-ED4E07AE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C225D-6CB4-4553-EDCC-FD4081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2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0A6D-CFDB-D4D7-F5A2-62CB5BFD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Metrics: </a:t>
            </a:r>
            <a:r>
              <a:rPr lang="en-US" b="1" kern="1200" dirty="0">
                <a:latin typeface="+mj-lt"/>
                <a:ea typeface="+mj-ea"/>
                <a:cs typeface="+mj-cs"/>
              </a:rPr>
              <a:t>BLEU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AC422D3-1449-E4C2-A619-353D2FAE1E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467" y="1782981"/>
            <a:ext cx="6253214" cy="3892625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1BE03A3-EA1B-2A45-E833-AA0901D4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784" y="1385882"/>
            <a:ext cx="4004479" cy="439398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Calibri"/>
                <a:cs typeface="Calibri"/>
              </a:rPr>
              <a:t>Advantages:</a:t>
            </a:r>
            <a:endParaRPr lang="ru-RU" b="1" dirty="0"/>
          </a:p>
          <a:p>
            <a:r>
              <a:rPr lang="en-US" sz="2000" dirty="0">
                <a:ea typeface="Calibri"/>
                <a:cs typeface="Calibri"/>
              </a:rPr>
              <a:t>Easy to understand;</a:t>
            </a:r>
          </a:p>
          <a:p>
            <a:r>
              <a:rPr lang="en-US" sz="2000" dirty="0">
                <a:ea typeface="Calibri"/>
                <a:cs typeface="Calibri"/>
              </a:rPr>
              <a:t>Inexpensive method;</a:t>
            </a:r>
          </a:p>
          <a:p>
            <a:r>
              <a:rPr lang="en-US" sz="2000" dirty="0">
                <a:ea typeface="Calibri"/>
                <a:cs typeface="Calibri"/>
              </a:rPr>
              <a:t>Can be used with more than one ground-truth;</a:t>
            </a:r>
          </a:p>
          <a:p>
            <a:r>
              <a:rPr lang="en-US" sz="2000" dirty="0">
                <a:ea typeface="Calibri"/>
                <a:cs typeface="Calibri"/>
              </a:rPr>
              <a:t>Does not depend on the language;</a:t>
            </a:r>
          </a:p>
          <a:p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Calibri"/>
                <a:cs typeface="Calibri"/>
              </a:rPr>
              <a:t>Disadvantages:</a:t>
            </a:r>
          </a:p>
          <a:p>
            <a:r>
              <a:rPr lang="en-US" sz="2000" dirty="0">
                <a:ea typeface="Calibri"/>
                <a:cs typeface="Calibri"/>
              </a:rPr>
              <a:t>Does not take in account intelligibility of grammatical correctness; </a:t>
            </a: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5E499C-663D-95D0-D405-8C2276C5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23002-5467-0C6A-7818-5FAA395A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https://www.tcworld.info/e-magazine/translation-and-localization/neural-machine-translation-explained-1167/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9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B666D-6BB8-1BA9-2B1A-95D6D031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 err="1">
                <a:cs typeface="Calibri Light"/>
              </a:rPr>
              <a:t>Results</a:t>
            </a:r>
            <a:r>
              <a:rPr lang="ru-RU" sz="3600" b="1" dirty="0">
                <a:cs typeface="Calibri Light"/>
              </a:rPr>
              <a:t>: BLEU</a:t>
            </a:r>
            <a:endParaRPr lang="ru-RU" sz="3600" dirty="0">
              <a:cs typeface="Calibri Light" panose="020F03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77FB12-B7B6-B385-9AE3-3F0E333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16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B0B0E-AE92-2E13-3A63-AC2D28D7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0BDEF88-A23C-B33C-CEB4-C97FC80C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76" y="2303223"/>
            <a:ext cx="9089720" cy="22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A9A0A-FD64-6D85-5067-3F37165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 err="1">
                <a:cs typeface="Calibri Light"/>
              </a:rPr>
              <a:t>Metrics</a:t>
            </a:r>
            <a:r>
              <a:rPr lang="en-US" sz="3600" b="1" dirty="0">
                <a:cs typeface="Calibri Light"/>
              </a:rPr>
              <a:t>:</a:t>
            </a:r>
            <a:r>
              <a:rPr lang="ru-RU" sz="3600" b="1" dirty="0">
                <a:cs typeface="Calibri Light"/>
              </a:rPr>
              <a:t> </a:t>
            </a:r>
            <a:r>
              <a:rPr lang="ru-RU" b="1" dirty="0" err="1">
                <a:cs typeface="Calibri Light"/>
              </a:rPr>
              <a:t>Ranking</a:t>
            </a:r>
            <a:endParaRPr lang="ru-RU" sz="3600" b="1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D6773-72AA-4C91-EBE2-D0509182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Proxy task of ranking a set of available descriptions .</a:t>
            </a:r>
            <a:endParaRPr lang="en-US">
              <a:cs typeface="Calibri"/>
            </a:endParaRPr>
          </a:p>
          <a:p>
            <a:r>
              <a:rPr lang="en-US" dirty="0"/>
              <a:t>Known ranking metrics like </a:t>
            </a:r>
            <a:r>
              <a:rPr lang="en-US" dirty="0" err="1"/>
              <a:t>recall@k</a:t>
            </a:r>
            <a:r>
              <a:rPr lang="en-US" dirty="0"/>
              <a:t>.</a:t>
            </a:r>
            <a:endParaRPr lang="en-US">
              <a:cs typeface="Calibri"/>
            </a:endParaRPr>
          </a:p>
          <a:p>
            <a:r>
              <a:rPr lang="en-US" dirty="0" err="1"/>
              <a:t>recall@k</a:t>
            </a:r>
            <a:r>
              <a:rPr lang="en-US" dirty="0"/>
              <a:t>(high is good), med r(low is good)</a:t>
            </a:r>
            <a:endParaRPr lang="en-US">
              <a:cs typeface="Calibri"/>
            </a:endParaRPr>
          </a:p>
          <a:p>
            <a:r>
              <a:rPr lang="en-US" dirty="0"/>
              <a:t>Unsatisfactory :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/>
              <a:t>-the number of possible sentences grows exponentially with the size of the dictionary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/>
              <a:t>-the likelihood that a predefined sentence will fit a new image will go down</a:t>
            </a:r>
            <a:endParaRPr lang="en-US">
              <a:cs typeface="Calibri"/>
            </a:endParaRPr>
          </a:p>
          <a:p>
            <a:r>
              <a:rPr lang="en-US" dirty="0"/>
              <a:t>Computational complexity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68D1E-AED9-6FEE-8BB9-01980B97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9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9845-62EC-4C07-BA3A-0B42AE30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Result: Ranking</a:t>
            </a:r>
            <a:endParaRPr lang="ru-RU" b="1">
              <a:cs typeface="Calibri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3E491-C387-4B5D-AB3E-2C5A79B7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1" y="1928277"/>
            <a:ext cx="5999769" cy="2724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36BD9-AE14-43F1-B2B4-095A0798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28" y="1989985"/>
            <a:ext cx="5924558" cy="2611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D5531-B1DB-49E2-8CFF-44485D865E08}"/>
              </a:ext>
            </a:extLst>
          </p:cNvPr>
          <p:cNvSpPr txBox="1"/>
          <p:nvPr/>
        </p:nvSpPr>
        <p:spPr>
          <a:xfrm>
            <a:off x="1424762" y="5203005"/>
            <a:ext cx="37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Recall@k</a:t>
            </a:r>
            <a:r>
              <a:rPr lang="en-US" dirty="0"/>
              <a:t> and median rank on Flickr8k</a:t>
            </a:r>
            <a:endParaRPr lang="en-V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DEE84-44BD-420B-B5E1-44EDE9E85A9C}"/>
              </a:ext>
            </a:extLst>
          </p:cNvPr>
          <p:cNvSpPr txBox="1"/>
          <p:nvPr/>
        </p:nvSpPr>
        <p:spPr>
          <a:xfrm flipH="1">
            <a:off x="7026600" y="5167309"/>
            <a:ext cx="45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Recall@k</a:t>
            </a:r>
            <a:r>
              <a:rPr lang="en-US" dirty="0"/>
              <a:t> and median rank on Flickr30k. </a:t>
            </a:r>
            <a:endParaRPr lang="en-VI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D15C92-064D-A5C7-CEB3-851C44DB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AAD84-D9E9-827C-4B0B-CF552011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32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9808A8-566E-4800-850A-0F1F56D1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42BC7-B347-769A-C1A4-E8F25FF6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14" y="295220"/>
            <a:ext cx="6747055" cy="12173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Metrics</a:t>
            </a:r>
            <a:r>
              <a:rPr lang="en-IN" sz="3600" b="1" dirty="0"/>
              <a:t>: </a:t>
            </a:r>
            <a:r>
              <a:rPr lang="en-IN" b="1" dirty="0"/>
              <a:t>Human Evaluation</a:t>
            </a:r>
            <a:endParaRPr lang="en-IN" b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0EA980B-3AA9-4C6A-B183-9652EF887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-966817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6BE1-61F1-2E4D-8E0A-F50853DA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714" y="1860686"/>
            <a:ext cx="8582828" cy="37699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Most reliable, but also a time-consuming experiment.</a:t>
            </a:r>
            <a:endParaRPr lang="en-IN">
              <a:cs typeface="Calibri"/>
            </a:endParaRPr>
          </a:p>
          <a:p>
            <a:r>
              <a:rPr lang="en-IN" dirty="0">
                <a:solidFill>
                  <a:srgbClr val="00B050"/>
                </a:solidFill>
              </a:rPr>
              <a:t>Amazon Mechanical Turk</a:t>
            </a:r>
            <a:r>
              <a:rPr lang="en-IN" dirty="0"/>
              <a:t> experiment was set up.</a:t>
            </a:r>
            <a:endParaRPr lang="en-IN">
              <a:cs typeface="Calibri"/>
            </a:endParaRPr>
          </a:p>
          <a:p>
            <a:r>
              <a:rPr lang="en-IN" dirty="0"/>
              <a:t>Image description was rated by 2 </a:t>
            </a:r>
            <a:r>
              <a:rPr lang="en-IN" err="1"/>
              <a:t>raters</a:t>
            </a:r>
            <a:r>
              <a:rPr lang="en-IN" dirty="0"/>
              <a:t>.</a:t>
            </a:r>
            <a:endParaRPr lang="en-IN">
              <a:cs typeface="Calibri"/>
            </a:endParaRPr>
          </a:p>
          <a:p>
            <a:r>
              <a:rPr lang="en-IN" dirty="0"/>
              <a:t>Percentage of the agreement was approximately </a:t>
            </a:r>
            <a:r>
              <a:rPr lang="en-IN" dirty="0">
                <a:solidFill>
                  <a:srgbClr val="00B050"/>
                </a:solidFill>
              </a:rPr>
              <a:t>65%.</a:t>
            </a:r>
            <a:endParaRPr lang="en-IN">
              <a:solidFill>
                <a:srgbClr val="00B050"/>
              </a:solidFill>
              <a:cs typeface="Calibri"/>
            </a:endParaRPr>
          </a:p>
          <a:p>
            <a:r>
              <a:rPr lang="en-IN" dirty="0"/>
              <a:t>We can involve more </a:t>
            </a:r>
            <a:r>
              <a:rPr lang="en-IN" err="1"/>
              <a:t>raters</a:t>
            </a:r>
            <a:r>
              <a:rPr lang="en-IN" dirty="0"/>
              <a:t> to improve efficiency.</a:t>
            </a:r>
            <a:endParaRPr lang="en-IN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3D1A0-87BA-4C90-9FC2-E7CDF7435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164465" y="1277712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017A9-DE31-462F-8E54-B30A42531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545632" y="1243818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16E30A-0337-4CF9-A0DD-089FC1B23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401942" y="2533296"/>
            <a:ext cx="790058" cy="1590240"/>
            <a:chOff x="0" y="2533296"/>
            <a:chExt cx="790058" cy="159024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9293249-3F2B-4944-8D45-E9769D90B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400091" y="2933387"/>
              <a:ext cx="1590240" cy="790058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358D95-DEFB-46C9-B50F-83C39358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2406" y="2746750"/>
              <a:ext cx="445246" cy="445246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1584EDE-6CF9-4712-A6C5-ED6FD26D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04054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B19FA-9BFF-F8E1-9117-C721761E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0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F306-FECB-DD47-FB91-735E4FB6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IN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3980A-82E0-08F5-95C3-2920616B4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994294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3D19228C-EBE2-4C96-A654-348061D937E1}"/>
              </a:ext>
            </a:extLst>
          </p:cNvPr>
          <p:cNvCxnSpPr/>
          <p:nvPr/>
        </p:nvCxnSpPr>
        <p:spPr>
          <a:xfrm>
            <a:off x="7815942" y="616527"/>
            <a:ext cx="33647" cy="549629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Номер слайда 55">
            <a:extLst>
              <a:ext uri="{FF2B5EF4-FFF2-40B4-BE49-F238E27FC236}">
                <a16:creationId xmlns:a16="http://schemas.microsoft.com/office/drawing/2014/main" id="{ABF65D0B-B537-C9FC-3472-17012185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1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0CB50-45D9-2C8A-429E-D3E71E0A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59" y="321734"/>
            <a:ext cx="7237085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Results: Human Evaluation</a:t>
            </a:r>
            <a:endParaRPr lang="en-US" b="1" kern="1200" dirty="0"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7DD5-3351-B281-FDBF-EC9E2EBEE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027" y="5721630"/>
            <a:ext cx="9839760" cy="356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NIC predictions compared with reference and GT.</a:t>
            </a:r>
            <a:endParaRPr lang="ru-RU" dirty="0"/>
          </a:p>
          <a:p>
            <a:pPr marL="0"/>
            <a:endParaRPr lang="en-US" sz="2000"/>
          </a:p>
          <a:p>
            <a:endParaRPr lang="en-US" sz="2000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67F5FF8-A2C0-5C2F-E061-E7815A5B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25" y="1451498"/>
            <a:ext cx="5290720" cy="40341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C8664-7B1B-FE24-582F-4EDE07C8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9AC943-0827-A802-9C05-01EBC819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8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48E77-037C-EA56-821E-C8A10F24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42565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Evaluation results by human rating</a:t>
            </a:r>
            <a:endParaRPr lang="en-US" b="1" kern="1200" dirty="0">
              <a:latin typeface="+mj-l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380BE-B6CE-65AC-3590-466A566D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34" y="1278280"/>
            <a:ext cx="10429370" cy="52129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FDEAE-C17C-7071-9EA6-F24CD2F0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298FBB-66E6-4D5E-5E69-B60EA145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A6F3B-98D4-17E9-A39C-AC322947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b="1" dirty="0">
                <a:cs typeface="Calibri Light"/>
              </a:rPr>
              <a:t>Generation </a:t>
            </a:r>
            <a:r>
              <a:rPr lang="ru-RU" b="1" dirty="0" err="1">
                <a:cs typeface="Calibri Light"/>
              </a:rPr>
              <a:t>Diversity</a:t>
            </a:r>
            <a:r>
              <a:rPr lang="ru-RU" b="1" dirty="0">
                <a:cs typeface="Calibri Light"/>
              </a:rPr>
              <a:t> </a:t>
            </a:r>
            <a:r>
              <a:rPr lang="ru-RU" b="1" dirty="0" err="1">
                <a:cs typeface="Calibri Light"/>
              </a:rPr>
              <a:t>Discussion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D4400-37B7-C6BC-B449-69865231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21079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000"/>
              <a:t>Sentences generated are novel, diverse, and precise.</a:t>
            </a:r>
          </a:p>
          <a:p>
            <a:r>
              <a:rPr lang="en-IN" sz="2000"/>
              <a:t>Table shows the N-best list extracted using the NIC model.</a:t>
            </a:r>
          </a:p>
          <a:p>
            <a:r>
              <a:rPr lang="en-IN" sz="2000"/>
              <a:t>Top 15 generated sentences were analyzed.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endParaRPr lang="ru-RU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4A2E45-E103-C372-8075-96FCDA94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93548"/>
            <a:ext cx="6253212" cy="334075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1106F2-BF95-5215-8292-9FCBD42C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0205E5-2DD2-A0F5-42F8-2BD4A52E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06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FF8A1-DD8C-4BB6-C574-8E1E6091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b="1" dirty="0">
                <a:cs typeface="Calibri Light"/>
              </a:rPr>
              <a:t>Analysis </a:t>
            </a:r>
            <a:r>
              <a:rPr lang="ru-RU" b="1" dirty="0" err="1">
                <a:cs typeface="Calibri Light"/>
              </a:rPr>
              <a:t>of</a:t>
            </a:r>
            <a:r>
              <a:rPr lang="ru-RU" b="1" dirty="0">
                <a:cs typeface="Calibri Light"/>
              </a:rPr>
              <a:t> </a:t>
            </a:r>
            <a:r>
              <a:rPr lang="ru-RU" b="1" dirty="0" err="1">
                <a:cs typeface="Calibri Light"/>
              </a:rPr>
              <a:t>Embeddings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9D0A15-6263-0A7B-E599-363C3473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26" y="1614748"/>
            <a:ext cx="4265682" cy="3631983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endParaRPr lang="ru-RU" sz="1600" dirty="0">
              <a:cs typeface="Calibri"/>
            </a:endParaRPr>
          </a:p>
          <a:p>
            <a:r>
              <a:rPr lang="en-IN" sz="2000" dirty="0">
                <a:ea typeface="+mn-lt"/>
                <a:cs typeface="+mn-lt"/>
              </a:rPr>
              <a:t>An image can be described better using word embeddings.</a:t>
            </a:r>
            <a:endParaRPr lang="en-US" sz="2000">
              <a:ea typeface="+mn-lt"/>
              <a:cs typeface="+mn-lt"/>
            </a:endParaRPr>
          </a:p>
          <a:p>
            <a:r>
              <a:rPr lang="en-IN" sz="2000" dirty="0">
                <a:ea typeface="+mn-lt"/>
                <a:cs typeface="+mn-lt"/>
              </a:rPr>
              <a:t>Word embedding vectors are used.</a:t>
            </a:r>
            <a:endParaRPr lang="en-US" sz="2000">
              <a:ea typeface="+mn-lt"/>
              <a:cs typeface="+mn-lt"/>
            </a:endParaRPr>
          </a:p>
          <a:p>
            <a:r>
              <a:rPr lang="en-IN" sz="2000" dirty="0">
                <a:ea typeface="+mn-lt"/>
                <a:cs typeface="+mn-lt"/>
              </a:rPr>
              <a:t>Independent of the size of the dictionary.</a:t>
            </a:r>
            <a:endParaRPr lang="en-US" sz="2000">
              <a:ea typeface="+mn-lt"/>
              <a:cs typeface="+mn-lt"/>
            </a:endParaRPr>
          </a:p>
          <a:p>
            <a:r>
              <a:rPr lang="en-IN" sz="2000" dirty="0">
                <a:ea typeface="+mn-lt"/>
                <a:cs typeface="+mn-lt"/>
              </a:rPr>
              <a:t>Can be trained along with the dictionary. </a:t>
            </a:r>
            <a:endParaRPr lang="en-US" sz="2000">
              <a:ea typeface="+mn-lt"/>
              <a:cs typeface="+mn-lt"/>
            </a:endParaRPr>
          </a:p>
          <a:p>
            <a:r>
              <a:rPr lang="en-IN" sz="2000" dirty="0">
                <a:ea typeface="+mn-lt"/>
                <a:cs typeface="+mn-lt"/>
              </a:rPr>
              <a:t>Additional subset of words can be added for a better description.</a:t>
            </a:r>
            <a:endParaRPr lang="ru-RU" sz="2000">
              <a:cs typeface="Calibri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E17FAE1-F83B-45E5-69D7-A4AA5BD1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81" y="3429656"/>
            <a:ext cx="6253212" cy="2572750"/>
          </a:xfrm>
          <a:prstGeom prst="rect">
            <a:avLst/>
          </a:prstGeom>
        </p:spPr>
      </p:pic>
      <p:grpSp>
        <p:nvGrpSpPr>
          <p:cNvPr id="24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F216E9-382F-CD45-D2C9-8BE5A53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18DE2F-41A5-4386-E745-23B21E6E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6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21575-1910-02B2-533C-8A078A4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88563"/>
            <a:ext cx="4804064" cy="1124326"/>
          </a:xfrm>
        </p:spPr>
        <p:txBody>
          <a:bodyPr>
            <a:normAutofit/>
          </a:bodyPr>
          <a:lstStyle/>
          <a:p>
            <a:r>
              <a:rPr lang="ru-RU" b="1" dirty="0" err="1">
                <a:cs typeface="Calibri Light"/>
              </a:rPr>
              <a:t>Conclusion</a:t>
            </a:r>
            <a:endParaRPr lang="ru-RU" b="1">
              <a:cs typeface="Calibri Light"/>
            </a:endParaRP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4B332-E167-48F8-C515-1C304008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7" y="1603795"/>
            <a:ext cx="11313450" cy="441240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NIC is used to generate a reasonable description in English.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>
              <a:cs typeface="Calibri"/>
            </a:endParaRPr>
          </a:p>
          <a:p>
            <a:r>
              <a:rPr lang="en-IN" dirty="0"/>
              <a:t>NIC consists of a CNN that encodes the image and an RNN that generates the sentence.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>
              <a:cs typeface="Calibri"/>
            </a:endParaRPr>
          </a:p>
          <a:p>
            <a:r>
              <a:rPr lang="en-IN" dirty="0"/>
              <a:t>NIC is more accurate and performs better than other techniques.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>
              <a:cs typeface="Calibri"/>
            </a:endParaRPr>
          </a:p>
          <a:p>
            <a:r>
              <a:rPr lang="en-IN" dirty="0"/>
              <a:t>Performance is said to increase with larger data sets.</a:t>
            </a:r>
            <a:endParaRPr lang="en-IN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DF9AB4-281A-A405-1890-C87B5333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24</a:t>
            </a:fld>
            <a:endParaRPr lang="ru-RU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2C81D-CEBA-3084-71DD-C7DF9C9D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75" y="-4510"/>
            <a:ext cx="6065041" cy="1738948"/>
          </a:xfrm>
        </p:spPr>
        <p:txBody>
          <a:bodyPr>
            <a:normAutofit/>
          </a:bodyPr>
          <a:lstStyle/>
          <a:p>
            <a:r>
              <a:rPr lang="ru-RU" b="1" dirty="0" err="1">
                <a:cs typeface="Calibri Light"/>
              </a:rPr>
              <a:t>Further</a:t>
            </a:r>
            <a:r>
              <a:rPr lang="ru-RU" b="1" dirty="0">
                <a:cs typeface="Calibri Light"/>
              </a:rPr>
              <a:t> </a:t>
            </a:r>
            <a:r>
              <a:rPr lang="en-IN" b="1" dirty="0">
                <a:cs typeface="Calibri Light"/>
              </a:rPr>
              <a:t>I</a:t>
            </a:r>
            <a:r>
              <a:rPr lang="ru-RU" b="1" dirty="0" err="1">
                <a:cs typeface="Calibri Light"/>
              </a:rPr>
              <a:t>mprovements</a:t>
            </a:r>
            <a:endParaRPr lang="ru-RU" b="1">
              <a:cs typeface="Calibri 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B2F6E-887F-8C31-C4BB-D74C89BC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16" y="1551603"/>
            <a:ext cx="10567326" cy="4798627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endParaRPr lang="en-IN" dirty="0">
              <a:cs typeface="Calibri"/>
            </a:endParaRPr>
          </a:p>
          <a:p>
            <a:r>
              <a:rPr lang="en-IN" dirty="0"/>
              <a:t>Using our own dataset;</a:t>
            </a:r>
            <a:endParaRPr lang="en-IN" dirty="0">
              <a:cs typeface="Calibri"/>
            </a:endParaRPr>
          </a:p>
          <a:p>
            <a:r>
              <a:rPr lang="en-IN" dirty="0"/>
              <a:t>Since we use smaller dataset we can change hyperparameters and try different regularization techniques such as augmentation;</a:t>
            </a:r>
            <a:endParaRPr lang="en-IN" dirty="0">
              <a:cs typeface="Calibri"/>
            </a:endParaRPr>
          </a:p>
          <a:p>
            <a:r>
              <a:rPr lang="en-IN" dirty="0"/>
              <a:t>Borrow approach of LSTM part from another papers;</a:t>
            </a:r>
            <a:endParaRPr lang="en-IN" dirty="0">
              <a:cs typeface="Calibri"/>
            </a:endParaRPr>
          </a:p>
          <a:p>
            <a:r>
              <a:rPr lang="en-IN" dirty="0"/>
              <a:t>Novel descriptions can be added into vocabulary of reference sentences;</a:t>
            </a:r>
            <a:endParaRPr lang="en-IN" dirty="0">
              <a:cs typeface="Calibri"/>
            </a:endParaRPr>
          </a:p>
          <a:p>
            <a:r>
              <a:rPr lang="en-IN" dirty="0"/>
              <a:t>Convert the text description into speech;</a:t>
            </a:r>
            <a:endParaRPr lang="en-IN" dirty="0">
              <a:cs typeface="Calibri"/>
            </a:endParaRPr>
          </a:p>
          <a:p>
            <a:r>
              <a:rPr lang="en-IN" dirty="0"/>
              <a:t>Human Evaluation can be done with more people (7-10);</a:t>
            </a:r>
            <a:endParaRPr lang="en-IN" dirty="0">
              <a:cs typeface="Calibri"/>
            </a:endParaRPr>
          </a:p>
          <a:p>
            <a:r>
              <a:rPr lang="en-IN" dirty="0"/>
              <a:t>Check how the model works using unsupervised data;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>
              <a:cs typeface="Calibri"/>
            </a:endParaRPr>
          </a:p>
          <a:p>
            <a:pPr marL="0" indent="0">
              <a:buNone/>
            </a:pPr>
            <a:endParaRPr lang="en-IN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5420CB-4925-7DCF-4CFB-34BD3C0E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F59F3-53FA-4BAA-ADB0-1C583EEBD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203B-443C-2A00-C843-17275BCD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61B50-6929-49AE-B678-D23F22C9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03442" y="67896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D2597-A2FE-4B0C-BB1F-540C5F25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09626" y="580653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F0FDA0-5E17-D550-2A77-DE9CDC6E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6" y="6356350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85DC19C-03DA-4066-9FF7-D0BF1BC6D6F6}" type="slidenum">
              <a:rPr lang="en-US" smtClean="0"/>
              <a:pPr algn="l"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103EBF-224C-44F4-ACE5-79865767D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65882" y="5706832"/>
            <a:ext cx="723097" cy="72309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5F9AD-A73A-480E-A9D0-4B423467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0670" y="6190780"/>
            <a:ext cx="322181" cy="3221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7333EA9-3447-4C0A-957A-C6D2B33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96788" y="1316432"/>
            <a:ext cx="4225136" cy="4225134"/>
          </a:xfrm>
          <a:custGeom>
            <a:avLst/>
            <a:gdLst>
              <a:gd name="connsiteX0" fmla="*/ 0 w 4225136"/>
              <a:gd name="connsiteY0" fmla="*/ 0 h 4225134"/>
              <a:gd name="connsiteX1" fmla="*/ 4225136 w 4225136"/>
              <a:gd name="connsiteY1" fmla="*/ 0 h 4225134"/>
              <a:gd name="connsiteX2" fmla="*/ 4225136 w 4225136"/>
              <a:gd name="connsiteY2" fmla="*/ 4225134 h 4225134"/>
              <a:gd name="connsiteX3" fmla="*/ 1078619 w 4225136"/>
              <a:gd name="connsiteY3" fmla="*/ 4225134 h 4225134"/>
              <a:gd name="connsiteX4" fmla="*/ 1078619 w 4225136"/>
              <a:gd name="connsiteY4" fmla="*/ 3146517 h 4225134"/>
              <a:gd name="connsiteX5" fmla="*/ 0 w 4225136"/>
              <a:gd name="connsiteY5" fmla="*/ 3146517 h 422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5136" h="4225134">
                <a:moveTo>
                  <a:pt x="0" y="0"/>
                </a:moveTo>
                <a:lnTo>
                  <a:pt x="4225136" y="0"/>
                </a:lnTo>
                <a:lnTo>
                  <a:pt x="4225136" y="4225134"/>
                </a:lnTo>
                <a:lnTo>
                  <a:pt x="1078619" y="4225134"/>
                </a:lnTo>
                <a:lnTo>
                  <a:pt x="1078619" y="3146517"/>
                </a:lnTo>
                <a:lnTo>
                  <a:pt x="0" y="3146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pic>
        <p:nvPicPr>
          <p:cNvPr id="7" name="Graphic 6" descr="Тонкий значок справки">
            <a:extLst>
              <a:ext uri="{FF2B5EF4-FFF2-40B4-BE49-F238E27FC236}">
                <a16:creationId xmlns:a16="http://schemas.microsoft.com/office/drawing/2014/main" id="{361B3221-1DF9-5451-7743-AE755DFF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732" y="2105604"/>
            <a:ext cx="2646789" cy="26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09FAD-0C0C-7693-C26A-E91B255B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b="1" dirty="0" err="1">
                <a:cs typeface="Calibri Light"/>
              </a:rPr>
              <a:t>Introduction</a:t>
            </a:r>
            <a:endParaRPr lang="ru-RU" b="1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76A7C-68AA-1D86-EF57-D555DE3C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 dirty="0"/>
              <a:t>The model used here is called Neural Image Caption (NIC)</a:t>
            </a:r>
            <a:endParaRPr lang="en-IN" sz="2000" dirty="0">
              <a:cs typeface="Calibri"/>
            </a:endParaRPr>
          </a:p>
          <a:p>
            <a:r>
              <a:rPr lang="en-IN" sz="2000" dirty="0"/>
              <a:t>Consists of a </a:t>
            </a:r>
            <a:r>
              <a:rPr lang="en-IN" sz="2000"/>
              <a:t>CNN</a:t>
            </a:r>
            <a:r>
              <a:rPr lang="en-IN" sz="2000" dirty="0"/>
              <a:t> and </a:t>
            </a:r>
            <a:r>
              <a:rPr lang="en-IN" sz="2000"/>
              <a:t>RNN</a:t>
            </a:r>
            <a:endParaRPr lang="en-IN" sz="2000">
              <a:cs typeface="Calibri"/>
            </a:endParaRPr>
          </a:p>
          <a:p>
            <a:r>
              <a:rPr lang="en-IN" sz="2000" dirty="0"/>
              <a:t>CNN is the encoder</a:t>
            </a:r>
            <a:endParaRPr lang="en-IN" sz="2000" dirty="0">
              <a:cs typeface="Calibri"/>
            </a:endParaRPr>
          </a:p>
          <a:p>
            <a:r>
              <a:rPr lang="en-IN" sz="2000" dirty="0"/>
              <a:t>RNN is the decoder that produces the final description</a:t>
            </a:r>
            <a:endParaRPr lang="en-IN" sz="2000" dirty="0">
              <a:cs typeface="Calibri"/>
            </a:endParaRP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endParaRPr lang="en-IN" sz="20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68C7DE82-F702-E544-85F3-809C7E13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666386"/>
            <a:ext cx="6253212" cy="259508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1ABC81-B115-8574-D823-40BFF667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CDB49-0A63-6823-778E-9C6BFEF2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/>
              <a:t>https://arxiv.org/pdf/1411.4555.pdf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9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C3894-5D96-85CE-9CCC-6C2AB4CB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9" y="413974"/>
            <a:ext cx="9265007" cy="1237093"/>
          </a:xfrm>
        </p:spPr>
        <p:txBody>
          <a:bodyPr>
            <a:normAutofit/>
          </a:bodyPr>
          <a:lstStyle/>
          <a:p>
            <a:r>
              <a:rPr lang="ru-RU" b="1" dirty="0" err="1">
                <a:cs typeface="Calibri Light"/>
              </a:rPr>
              <a:t>Motivation</a:t>
            </a:r>
            <a:endParaRPr lang="ru-RU" b="1" dirty="0" err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E5C14-6C15-2F39-7957-64EC034E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9" y="2226842"/>
            <a:ext cx="8272921" cy="2216286"/>
          </a:xfr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000">
              <a:cs typeface="Calibri" panose="020F0502020204030204"/>
            </a:endParaRPr>
          </a:p>
          <a:p>
            <a:r>
              <a:rPr lang="en-IN" sz="2400" dirty="0"/>
              <a:t>Helps visually impaired people better understand the image</a:t>
            </a:r>
            <a:endParaRPr lang="en-IN" sz="2400">
              <a:cs typeface="Calibri" panose="020F0502020204030204"/>
            </a:endParaRPr>
          </a:p>
          <a:p>
            <a:r>
              <a:rPr lang="en-IN" sz="2400" dirty="0"/>
              <a:t>Reduced amount of wasted time </a:t>
            </a:r>
            <a:endParaRPr lang="en-IN" sz="2400">
              <a:cs typeface="Calibri" panose="020F0502020204030204"/>
            </a:endParaRPr>
          </a:p>
          <a:p>
            <a:r>
              <a:rPr lang="en-IN" sz="2400" dirty="0"/>
              <a:t>Simplify the working process </a:t>
            </a:r>
            <a:endParaRPr lang="en-IN" sz="2400" dirty="0"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16CC2-4AD5-1C81-7A27-28645E8C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ADFA-65C3-B896-7A24-707748E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2" y="1353705"/>
            <a:ext cx="2792966" cy="4631182"/>
          </a:xfrm>
          <a:ln>
            <a:noFil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 err="1">
                <a:cs typeface="Calibri Light"/>
              </a:rPr>
              <a:t>Related</a:t>
            </a:r>
            <a:r>
              <a:rPr lang="ru-RU" sz="3600" b="1" dirty="0">
                <a:cs typeface="Calibri Light"/>
              </a:rPr>
              <a:t> </a:t>
            </a:r>
            <a:r>
              <a:rPr lang="ru-RU" sz="3600" b="1" dirty="0" err="1">
                <a:cs typeface="Calibri Light"/>
              </a:rPr>
              <a:t>works</a:t>
            </a:r>
            <a:endParaRPr lang="ru-RU" sz="3600" b="1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81479-63C9-74E9-D3F8-2F788EDE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856" y="1353704"/>
            <a:ext cx="7751992" cy="472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Gerber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H.-H. </a:t>
            </a:r>
            <a:r>
              <a:rPr lang="ru-RU" sz="1800" b="1" dirty="0" err="1">
                <a:ea typeface="+mn-lt"/>
                <a:cs typeface="+mn-lt"/>
              </a:rPr>
              <a:t>Nagel</a:t>
            </a:r>
            <a:r>
              <a:rPr lang="ru-RU" sz="1800" b="1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Knowledge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the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quantified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natural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vehicle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traffic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sequences</a:t>
            </a:r>
            <a:r>
              <a:rPr lang="ru-RU" sz="1800" dirty="0">
                <a:ea typeface="+mn-lt"/>
                <a:cs typeface="+mn-lt"/>
              </a:rPr>
              <a:t>. In ICIP. IEEE, 1996.</a:t>
            </a:r>
            <a:endParaRPr lang="ru-RU" sz="1800" dirty="0">
              <a:cs typeface="Calibri" panose="020F0502020204030204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G. </a:t>
            </a:r>
            <a:r>
              <a:rPr lang="ru-RU" sz="1800" dirty="0" err="1">
                <a:ea typeface="+mn-lt"/>
                <a:cs typeface="+mn-lt"/>
              </a:rPr>
              <a:t>Kulkarni</a:t>
            </a:r>
            <a:r>
              <a:rPr lang="ru-RU" sz="1800" dirty="0">
                <a:ea typeface="+mn-lt"/>
                <a:cs typeface="+mn-lt"/>
              </a:rPr>
              <a:t>, V. </a:t>
            </a:r>
            <a:r>
              <a:rPr lang="ru-RU" sz="1800" dirty="0" err="1">
                <a:ea typeface="+mn-lt"/>
                <a:cs typeface="+mn-lt"/>
              </a:rPr>
              <a:t>Premraj</a:t>
            </a:r>
            <a:r>
              <a:rPr lang="ru-RU" sz="1800" dirty="0">
                <a:ea typeface="+mn-lt"/>
                <a:cs typeface="+mn-lt"/>
              </a:rPr>
              <a:t>, S. </a:t>
            </a:r>
            <a:r>
              <a:rPr lang="ru-RU" sz="1800" dirty="0" err="1">
                <a:ea typeface="+mn-lt"/>
                <a:cs typeface="+mn-lt"/>
              </a:rPr>
              <a:t>Dhar</a:t>
            </a:r>
            <a:r>
              <a:rPr lang="ru-RU" sz="1800" dirty="0">
                <a:ea typeface="+mn-lt"/>
                <a:cs typeface="+mn-lt"/>
              </a:rPr>
              <a:t>, S. Li, Y. </a:t>
            </a:r>
            <a:r>
              <a:rPr lang="ru-RU" sz="1800" dirty="0" err="1">
                <a:ea typeface="+mn-lt"/>
                <a:cs typeface="+mn-lt"/>
              </a:rPr>
              <a:t>Choi</a:t>
            </a:r>
            <a:r>
              <a:rPr lang="ru-RU" sz="1800" dirty="0">
                <a:ea typeface="+mn-lt"/>
                <a:cs typeface="+mn-lt"/>
              </a:rPr>
              <a:t>, A. C.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T. L.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Baby </a:t>
            </a:r>
            <a:r>
              <a:rPr lang="ru-RU" sz="1800" b="1" dirty="0" err="1">
                <a:ea typeface="+mn-lt"/>
                <a:cs typeface="+mn-lt"/>
              </a:rPr>
              <a:t>talk</a:t>
            </a:r>
            <a:r>
              <a:rPr lang="ru-RU" sz="1800" b="1" dirty="0">
                <a:ea typeface="+mn-lt"/>
                <a:cs typeface="+mn-lt"/>
              </a:rPr>
              <a:t>: </a:t>
            </a:r>
            <a:r>
              <a:rPr lang="ru-RU" sz="1800" b="1" dirty="0" err="1">
                <a:ea typeface="+mn-lt"/>
                <a:cs typeface="+mn-lt"/>
              </a:rPr>
              <a:t>Understanding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simple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.</a:t>
            </a:r>
            <a:r>
              <a:rPr lang="ru-RU" sz="1800" dirty="0">
                <a:ea typeface="+mn-lt"/>
                <a:cs typeface="+mn-lt"/>
              </a:rPr>
              <a:t> In CVPR, 2011. 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Socher</a:t>
            </a:r>
            <a:r>
              <a:rPr lang="ru-RU" sz="1800" dirty="0">
                <a:ea typeface="+mn-lt"/>
                <a:cs typeface="+mn-lt"/>
              </a:rPr>
              <a:t>, A. </a:t>
            </a:r>
            <a:r>
              <a:rPr lang="ru-RU" sz="1800" dirty="0" err="1">
                <a:ea typeface="+mn-lt"/>
                <a:cs typeface="+mn-lt"/>
              </a:rPr>
              <a:t>Karpathy</a:t>
            </a:r>
            <a:r>
              <a:rPr lang="ru-RU" sz="1800" dirty="0">
                <a:ea typeface="+mn-lt"/>
                <a:cs typeface="+mn-lt"/>
              </a:rPr>
              <a:t>, Q. V. Le, C. </a:t>
            </a:r>
            <a:r>
              <a:rPr lang="ru-RU" sz="1800" dirty="0" err="1">
                <a:ea typeface="+mn-lt"/>
                <a:cs typeface="+mn-lt"/>
              </a:rPr>
              <a:t>Manning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Y. </a:t>
            </a:r>
            <a:r>
              <a:rPr lang="ru-RU" sz="1800" dirty="0" err="1">
                <a:ea typeface="+mn-lt"/>
                <a:cs typeface="+mn-lt"/>
              </a:rPr>
              <a:t>Ng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Grounded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compositional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semantics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finding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describing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sentences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K. </a:t>
            </a:r>
            <a:r>
              <a:rPr lang="ru-RU" sz="1800" dirty="0" err="1">
                <a:ea typeface="+mn-lt"/>
                <a:cs typeface="+mn-lt"/>
              </a:rPr>
              <a:t>Cho</a:t>
            </a:r>
            <a:r>
              <a:rPr lang="ru-RU" sz="1800" dirty="0">
                <a:ea typeface="+mn-lt"/>
                <a:cs typeface="+mn-lt"/>
              </a:rPr>
              <a:t>, B. </a:t>
            </a:r>
            <a:r>
              <a:rPr lang="ru-RU" sz="1800" dirty="0" err="1">
                <a:ea typeface="+mn-lt"/>
                <a:cs typeface="+mn-lt"/>
              </a:rPr>
              <a:t>van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Merrienboer</a:t>
            </a:r>
            <a:r>
              <a:rPr lang="ru-RU" sz="1800" dirty="0">
                <a:ea typeface="+mn-lt"/>
                <a:cs typeface="+mn-lt"/>
              </a:rPr>
              <a:t>, C. </a:t>
            </a:r>
            <a:r>
              <a:rPr lang="ru-RU" sz="1800" dirty="0" err="1">
                <a:ea typeface="+mn-lt"/>
                <a:cs typeface="+mn-lt"/>
              </a:rPr>
              <a:t>Gulcehre</a:t>
            </a:r>
            <a:r>
              <a:rPr lang="ru-RU" sz="1800" dirty="0">
                <a:ea typeface="+mn-lt"/>
                <a:cs typeface="+mn-lt"/>
              </a:rPr>
              <a:t>, F. </a:t>
            </a:r>
            <a:r>
              <a:rPr lang="ru-RU" sz="1800" dirty="0" err="1">
                <a:ea typeface="+mn-lt"/>
                <a:cs typeface="+mn-lt"/>
              </a:rPr>
              <a:t>Bougares</a:t>
            </a:r>
            <a:r>
              <a:rPr lang="ru-RU" sz="1800" dirty="0">
                <a:ea typeface="+mn-lt"/>
                <a:cs typeface="+mn-lt"/>
              </a:rPr>
              <a:t>, H. </a:t>
            </a:r>
            <a:r>
              <a:rPr lang="ru-RU" sz="1800" dirty="0" err="1">
                <a:ea typeface="+mn-lt"/>
                <a:cs typeface="+mn-lt"/>
              </a:rPr>
              <a:t>Schwenk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Y. </a:t>
            </a:r>
            <a:r>
              <a:rPr lang="ru-RU" sz="1800" dirty="0" err="1">
                <a:ea typeface="+mn-lt"/>
                <a:cs typeface="+mn-lt"/>
              </a:rPr>
              <a:t>Bengio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Learning </a:t>
            </a:r>
            <a:r>
              <a:rPr lang="ru-RU" sz="1800" b="1" dirty="0" err="1">
                <a:ea typeface="+mn-lt"/>
                <a:cs typeface="+mn-lt"/>
              </a:rPr>
              <a:t>phrase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using</a:t>
            </a:r>
            <a:r>
              <a:rPr lang="ru-RU" sz="1800" b="1" dirty="0">
                <a:ea typeface="+mn-lt"/>
                <a:cs typeface="+mn-lt"/>
              </a:rPr>
              <a:t> RNN </a:t>
            </a:r>
            <a:r>
              <a:rPr lang="ru-RU" sz="1800" b="1" dirty="0" err="1">
                <a:ea typeface="+mn-lt"/>
                <a:cs typeface="+mn-lt"/>
              </a:rPr>
              <a:t>encoder-decoder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statistical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machine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translation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Kiros</a:t>
            </a:r>
            <a:r>
              <a:rPr lang="ru-RU" sz="1800" dirty="0">
                <a:ea typeface="+mn-lt"/>
                <a:cs typeface="+mn-lt"/>
              </a:rPr>
              <a:t>, R. </a:t>
            </a:r>
            <a:r>
              <a:rPr lang="ru-RU" sz="1800" dirty="0" err="1">
                <a:ea typeface="+mn-lt"/>
                <a:cs typeface="+mn-lt"/>
              </a:rPr>
              <a:t>Salakhutdinov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R. S. </a:t>
            </a:r>
            <a:r>
              <a:rPr lang="ru-RU" sz="1800" dirty="0" err="1">
                <a:ea typeface="+mn-lt"/>
                <a:cs typeface="+mn-lt"/>
              </a:rPr>
              <a:t>Zemel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Unifying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visual-semantic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embeddings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models</a:t>
            </a:r>
            <a:r>
              <a:rPr lang="ru-RU" sz="1800" dirty="0">
                <a:ea typeface="+mn-lt"/>
                <a:cs typeface="+mn-lt"/>
              </a:rPr>
              <a:t>, 2014 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J. </a:t>
            </a:r>
            <a:r>
              <a:rPr lang="ru-RU" sz="1800" dirty="0" err="1">
                <a:ea typeface="+mn-lt"/>
                <a:cs typeface="+mn-lt"/>
              </a:rPr>
              <a:t>Mao</a:t>
            </a:r>
            <a:r>
              <a:rPr lang="ru-RU" sz="1800" dirty="0">
                <a:ea typeface="+mn-lt"/>
                <a:cs typeface="+mn-lt"/>
              </a:rPr>
              <a:t>, W. </a:t>
            </a:r>
            <a:r>
              <a:rPr lang="ru-RU" sz="1800" dirty="0" err="1">
                <a:ea typeface="+mn-lt"/>
                <a:cs typeface="+mn-lt"/>
              </a:rPr>
              <a:t>Xu</a:t>
            </a:r>
            <a:r>
              <a:rPr lang="ru-RU" sz="1800" dirty="0">
                <a:ea typeface="+mn-lt"/>
                <a:cs typeface="+mn-lt"/>
              </a:rPr>
              <a:t>, Y. </a:t>
            </a:r>
            <a:r>
              <a:rPr lang="ru-RU" sz="1800" dirty="0" err="1">
                <a:ea typeface="+mn-lt"/>
                <a:cs typeface="+mn-lt"/>
              </a:rPr>
              <a:t>Yang</a:t>
            </a:r>
            <a:r>
              <a:rPr lang="ru-RU" sz="1800" dirty="0">
                <a:ea typeface="+mn-lt"/>
                <a:cs typeface="+mn-lt"/>
              </a:rPr>
              <a:t>, J. </a:t>
            </a:r>
            <a:r>
              <a:rPr lang="ru-RU" sz="1800" dirty="0" err="1">
                <a:ea typeface="+mn-lt"/>
                <a:cs typeface="+mn-lt"/>
              </a:rPr>
              <a:t>Wang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</a:t>
            </a:r>
            <a:r>
              <a:rPr lang="ru-RU" sz="1800" dirty="0" err="1">
                <a:ea typeface="+mn-lt"/>
                <a:cs typeface="+mn-lt"/>
              </a:rPr>
              <a:t>Yuille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Explain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recurrent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networks</a:t>
            </a:r>
            <a:r>
              <a:rPr lang="ru-RU" sz="1800" dirty="0">
                <a:ea typeface="+mn-lt"/>
                <a:cs typeface="+mn-lt"/>
              </a:rPr>
              <a:t>, 2014. 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FF98196-5E00-62D3-CDBF-29D8A53A6658}"/>
              </a:ext>
            </a:extLst>
          </p:cNvPr>
          <p:cNvCxnSpPr/>
          <p:nvPr/>
        </p:nvCxnSpPr>
        <p:spPr>
          <a:xfrm flipH="1">
            <a:off x="3693733" y="1355430"/>
            <a:ext cx="14613" cy="472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14:cNvPr>
              <p14:cNvContentPartPr/>
              <p14:nvPr/>
            </p14:nvContentPartPr>
            <p14:xfrm>
              <a:off x="8192860" y="604157"/>
              <a:ext cx="12246" cy="12246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0560" y="-8143"/>
                <a:ext cx="1224600" cy="1224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02DD00-5008-B32C-BEE4-4DC495BA1D45}"/>
              </a:ext>
            </a:extLst>
          </p:cNvPr>
          <p:cNvSpPr/>
          <p:nvPr/>
        </p:nvSpPr>
        <p:spPr>
          <a:xfrm>
            <a:off x="4333222" y="1480942"/>
            <a:ext cx="7181589" cy="84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40D11-3B80-162A-AD78-EFC280A7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0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ADFA-65C3-B896-7A24-707748E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2" y="1353705"/>
            <a:ext cx="2792966" cy="4631182"/>
          </a:xfrm>
          <a:ln>
            <a:noFil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 err="1">
                <a:cs typeface="Calibri Light"/>
              </a:rPr>
              <a:t>Related</a:t>
            </a:r>
            <a:r>
              <a:rPr lang="ru-RU" sz="3600" b="1" dirty="0">
                <a:cs typeface="Calibri Light"/>
              </a:rPr>
              <a:t> </a:t>
            </a:r>
            <a:r>
              <a:rPr lang="ru-RU" sz="3600" b="1" dirty="0" err="1">
                <a:cs typeface="Calibri Light"/>
              </a:rPr>
              <a:t>works</a:t>
            </a:r>
            <a:endParaRPr lang="ru-RU" sz="3600" b="1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81479-63C9-74E9-D3F8-2F788EDE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856" y="1353704"/>
            <a:ext cx="7751992" cy="472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Gerber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H.-H. </a:t>
            </a:r>
            <a:r>
              <a:rPr lang="ru-RU" sz="1800" b="1" dirty="0" err="1">
                <a:ea typeface="+mn-lt"/>
                <a:cs typeface="+mn-lt"/>
              </a:rPr>
              <a:t>Nagel</a:t>
            </a:r>
            <a:r>
              <a:rPr lang="ru-RU" sz="1800" b="1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Knowledge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the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quantified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natural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vehicle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traffic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sequences</a:t>
            </a:r>
            <a:r>
              <a:rPr lang="ru-RU" sz="1800" dirty="0">
                <a:ea typeface="+mn-lt"/>
                <a:cs typeface="+mn-lt"/>
              </a:rPr>
              <a:t>. In ICIP. IEEE, 1996.</a:t>
            </a:r>
            <a:endParaRPr lang="ru-RU" sz="1800" dirty="0">
              <a:cs typeface="Calibri" panose="020F0502020204030204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G. </a:t>
            </a:r>
            <a:r>
              <a:rPr lang="ru-RU" sz="1800" dirty="0" err="1">
                <a:ea typeface="+mn-lt"/>
                <a:cs typeface="+mn-lt"/>
              </a:rPr>
              <a:t>Kulkarni</a:t>
            </a:r>
            <a:r>
              <a:rPr lang="ru-RU" sz="1800" dirty="0">
                <a:ea typeface="+mn-lt"/>
                <a:cs typeface="+mn-lt"/>
              </a:rPr>
              <a:t>, V. </a:t>
            </a:r>
            <a:r>
              <a:rPr lang="ru-RU" sz="1800" dirty="0" err="1">
                <a:ea typeface="+mn-lt"/>
                <a:cs typeface="+mn-lt"/>
              </a:rPr>
              <a:t>Premraj</a:t>
            </a:r>
            <a:r>
              <a:rPr lang="ru-RU" sz="1800" dirty="0">
                <a:ea typeface="+mn-lt"/>
                <a:cs typeface="+mn-lt"/>
              </a:rPr>
              <a:t>, S. </a:t>
            </a:r>
            <a:r>
              <a:rPr lang="ru-RU" sz="1800" dirty="0" err="1">
                <a:ea typeface="+mn-lt"/>
                <a:cs typeface="+mn-lt"/>
              </a:rPr>
              <a:t>Dhar</a:t>
            </a:r>
            <a:r>
              <a:rPr lang="ru-RU" sz="1800" dirty="0">
                <a:ea typeface="+mn-lt"/>
                <a:cs typeface="+mn-lt"/>
              </a:rPr>
              <a:t>, S. Li, Y. </a:t>
            </a:r>
            <a:r>
              <a:rPr lang="ru-RU" sz="1800" dirty="0" err="1">
                <a:ea typeface="+mn-lt"/>
                <a:cs typeface="+mn-lt"/>
              </a:rPr>
              <a:t>Choi</a:t>
            </a:r>
            <a:r>
              <a:rPr lang="ru-RU" sz="1800" dirty="0">
                <a:ea typeface="+mn-lt"/>
                <a:cs typeface="+mn-lt"/>
              </a:rPr>
              <a:t>, A. C.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T. L.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Baby </a:t>
            </a:r>
            <a:r>
              <a:rPr lang="ru-RU" sz="1800" b="1" dirty="0" err="1">
                <a:ea typeface="+mn-lt"/>
                <a:cs typeface="+mn-lt"/>
              </a:rPr>
              <a:t>talk</a:t>
            </a:r>
            <a:r>
              <a:rPr lang="ru-RU" sz="1800" b="1" dirty="0">
                <a:ea typeface="+mn-lt"/>
                <a:cs typeface="+mn-lt"/>
              </a:rPr>
              <a:t>: </a:t>
            </a:r>
            <a:r>
              <a:rPr lang="ru-RU" sz="1800" b="1" dirty="0" err="1">
                <a:ea typeface="+mn-lt"/>
                <a:cs typeface="+mn-lt"/>
              </a:rPr>
              <a:t>Understanding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simple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.</a:t>
            </a:r>
            <a:r>
              <a:rPr lang="ru-RU" sz="1800" dirty="0">
                <a:ea typeface="+mn-lt"/>
                <a:cs typeface="+mn-lt"/>
              </a:rPr>
              <a:t> In CVPR, 2011. 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Socher</a:t>
            </a:r>
            <a:r>
              <a:rPr lang="ru-RU" sz="1800" dirty="0">
                <a:ea typeface="+mn-lt"/>
                <a:cs typeface="+mn-lt"/>
              </a:rPr>
              <a:t>, A. </a:t>
            </a:r>
            <a:r>
              <a:rPr lang="ru-RU" sz="1800" dirty="0" err="1">
                <a:ea typeface="+mn-lt"/>
                <a:cs typeface="+mn-lt"/>
              </a:rPr>
              <a:t>Karpathy</a:t>
            </a:r>
            <a:r>
              <a:rPr lang="ru-RU" sz="1800" dirty="0">
                <a:ea typeface="+mn-lt"/>
                <a:cs typeface="+mn-lt"/>
              </a:rPr>
              <a:t>, Q. V. Le, C. </a:t>
            </a:r>
            <a:r>
              <a:rPr lang="ru-RU" sz="1800" dirty="0" err="1">
                <a:ea typeface="+mn-lt"/>
                <a:cs typeface="+mn-lt"/>
              </a:rPr>
              <a:t>Manning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Y. </a:t>
            </a:r>
            <a:r>
              <a:rPr lang="ru-RU" sz="1800" dirty="0" err="1">
                <a:ea typeface="+mn-lt"/>
                <a:cs typeface="+mn-lt"/>
              </a:rPr>
              <a:t>Ng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Grounded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compositional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semantics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finding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describing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sentences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K. </a:t>
            </a:r>
            <a:r>
              <a:rPr lang="ru-RU" sz="1800" dirty="0" err="1">
                <a:ea typeface="+mn-lt"/>
                <a:cs typeface="+mn-lt"/>
              </a:rPr>
              <a:t>Cho</a:t>
            </a:r>
            <a:r>
              <a:rPr lang="ru-RU" sz="1800" dirty="0">
                <a:ea typeface="+mn-lt"/>
                <a:cs typeface="+mn-lt"/>
              </a:rPr>
              <a:t>, B. </a:t>
            </a:r>
            <a:r>
              <a:rPr lang="ru-RU" sz="1800" dirty="0" err="1">
                <a:ea typeface="+mn-lt"/>
                <a:cs typeface="+mn-lt"/>
              </a:rPr>
              <a:t>van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Merrienboer</a:t>
            </a:r>
            <a:r>
              <a:rPr lang="ru-RU" sz="1800" dirty="0">
                <a:ea typeface="+mn-lt"/>
                <a:cs typeface="+mn-lt"/>
              </a:rPr>
              <a:t>, C. </a:t>
            </a:r>
            <a:r>
              <a:rPr lang="ru-RU" sz="1800" dirty="0" err="1">
                <a:ea typeface="+mn-lt"/>
                <a:cs typeface="+mn-lt"/>
              </a:rPr>
              <a:t>Gulcehre</a:t>
            </a:r>
            <a:r>
              <a:rPr lang="ru-RU" sz="1800" dirty="0">
                <a:ea typeface="+mn-lt"/>
                <a:cs typeface="+mn-lt"/>
              </a:rPr>
              <a:t>, F. </a:t>
            </a:r>
            <a:r>
              <a:rPr lang="ru-RU" sz="1800" dirty="0" err="1">
                <a:ea typeface="+mn-lt"/>
                <a:cs typeface="+mn-lt"/>
              </a:rPr>
              <a:t>Bougares</a:t>
            </a:r>
            <a:r>
              <a:rPr lang="ru-RU" sz="1800" dirty="0">
                <a:ea typeface="+mn-lt"/>
                <a:cs typeface="+mn-lt"/>
              </a:rPr>
              <a:t>, H. </a:t>
            </a:r>
            <a:r>
              <a:rPr lang="ru-RU" sz="1800" dirty="0" err="1">
                <a:ea typeface="+mn-lt"/>
                <a:cs typeface="+mn-lt"/>
              </a:rPr>
              <a:t>Schwenk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Y. </a:t>
            </a:r>
            <a:r>
              <a:rPr lang="ru-RU" sz="1800" dirty="0" err="1">
                <a:ea typeface="+mn-lt"/>
                <a:cs typeface="+mn-lt"/>
              </a:rPr>
              <a:t>Bengio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Learning </a:t>
            </a:r>
            <a:r>
              <a:rPr lang="ru-RU" sz="1800" b="1" dirty="0" err="1">
                <a:ea typeface="+mn-lt"/>
                <a:cs typeface="+mn-lt"/>
              </a:rPr>
              <a:t>phrase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using</a:t>
            </a:r>
            <a:r>
              <a:rPr lang="ru-RU" sz="1800" b="1" dirty="0">
                <a:ea typeface="+mn-lt"/>
                <a:cs typeface="+mn-lt"/>
              </a:rPr>
              <a:t> RNN </a:t>
            </a:r>
            <a:r>
              <a:rPr lang="ru-RU" sz="1800" b="1" dirty="0" err="1">
                <a:ea typeface="+mn-lt"/>
                <a:cs typeface="+mn-lt"/>
              </a:rPr>
              <a:t>encoder-decoder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statistical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machine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translation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Kiros</a:t>
            </a:r>
            <a:r>
              <a:rPr lang="ru-RU" sz="1800" dirty="0">
                <a:ea typeface="+mn-lt"/>
                <a:cs typeface="+mn-lt"/>
              </a:rPr>
              <a:t>, R. </a:t>
            </a:r>
            <a:r>
              <a:rPr lang="ru-RU" sz="1800" dirty="0" err="1">
                <a:ea typeface="+mn-lt"/>
                <a:cs typeface="+mn-lt"/>
              </a:rPr>
              <a:t>Salakhutdinov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R. S. </a:t>
            </a:r>
            <a:r>
              <a:rPr lang="ru-RU" sz="1800" dirty="0" err="1">
                <a:ea typeface="+mn-lt"/>
                <a:cs typeface="+mn-lt"/>
              </a:rPr>
              <a:t>Zemel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Unifying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visual-semantic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embeddings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models</a:t>
            </a:r>
            <a:r>
              <a:rPr lang="ru-RU" sz="1800" dirty="0">
                <a:ea typeface="+mn-lt"/>
                <a:cs typeface="+mn-lt"/>
              </a:rPr>
              <a:t>, 2014 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J. </a:t>
            </a:r>
            <a:r>
              <a:rPr lang="ru-RU" sz="1800" dirty="0" err="1">
                <a:ea typeface="+mn-lt"/>
                <a:cs typeface="+mn-lt"/>
              </a:rPr>
              <a:t>Mao</a:t>
            </a:r>
            <a:r>
              <a:rPr lang="ru-RU" sz="1800" dirty="0">
                <a:ea typeface="+mn-lt"/>
                <a:cs typeface="+mn-lt"/>
              </a:rPr>
              <a:t>, W. </a:t>
            </a:r>
            <a:r>
              <a:rPr lang="ru-RU" sz="1800" dirty="0" err="1">
                <a:ea typeface="+mn-lt"/>
                <a:cs typeface="+mn-lt"/>
              </a:rPr>
              <a:t>Xu</a:t>
            </a:r>
            <a:r>
              <a:rPr lang="ru-RU" sz="1800" dirty="0">
                <a:ea typeface="+mn-lt"/>
                <a:cs typeface="+mn-lt"/>
              </a:rPr>
              <a:t>, Y. </a:t>
            </a:r>
            <a:r>
              <a:rPr lang="ru-RU" sz="1800" dirty="0" err="1">
                <a:ea typeface="+mn-lt"/>
                <a:cs typeface="+mn-lt"/>
              </a:rPr>
              <a:t>Yang</a:t>
            </a:r>
            <a:r>
              <a:rPr lang="ru-RU" sz="1800" dirty="0">
                <a:ea typeface="+mn-lt"/>
                <a:cs typeface="+mn-lt"/>
              </a:rPr>
              <a:t>, J. </a:t>
            </a:r>
            <a:r>
              <a:rPr lang="ru-RU" sz="1800" dirty="0" err="1">
                <a:ea typeface="+mn-lt"/>
                <a:cs typeface="+mn-lt"/>
              </a:rPr>
              <a:t>Wang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</a:t>
            </a:r>
            <a:r>
              <a:rPr lang="ru-RU" sz="1800" dirty="0" err="1">
                <a:ea typeface="+mn-lt"/>
                <a:cs typeface="+mn-lt"/>
              </a:rPr>
              <a:t>Yuille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Explain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recurrent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networks</a:t>
            </a:r>
            <a:r>
              <a:rPr lang="ru-RU" sz="1800" dirty="0">
                <a:ea typeface="+mn-lt"/>
                <a:cs typeface="+mn-lt"/>
              </a:rPr>
              <a:t>, 2014. 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FF98196-5E00-62D3-CDBF-29D8A53A6658}"/>
              </a:ext>
            </a:extLst>
          </p:cNvPr>
          <p:cNvCxnSpPr/>
          <p:nvPr/>
        </p:nvCxnSpPr>
        <p:spPr>
          <a:xfrm flipH="1">
            <a:off x="3693733" y="1355430"/>
            <a:ext cx="14613" cy="472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14:cNvPr>
              <p14:cNvContentPartPr/>
              <p14:nvPr/>
            </p14:nvContentPartPr>
            <p14:xfrm>
              <a:off x="8192860" y="604157"/>
              <a:ext cx="12246" cy="12246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0560" y="-8143"/>
                <a:ext cx="1224600" cy="1224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082CAB-17EB-D1C1-8625-9992804C5CA0}"/>
              </a:ext>
            </a:extLst>
          </p:cNvPr>
          <p:cNvSpPr/>
          <p:nvPr/>
        </p:nvSpPr>
        <p:spPr>
          <a:xfrm>
            <a:off x="4334527" y="2327753"/>
            <a:ext cx="7181589" cy="772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1A2E9-36C8-D466-355C-BAD10D43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ADFA-65C3-B896-7A24-707748E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2" y="1353705"/>
            <a:ext cx="2792966" cy="4631182"/>
          </a:xfrm>
          <a:ln>
            <a:noFil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 err="1">
                <a:cs typeface="Calibri Light"/>
              </a:rPr>
              <a:t>Related</a:t>
            </a:r>
            <a:r>
              <a:rPr lang="ru-RU" sz="3600" b="1" dirty="0">
                <a:cs typeface="Calibri Light"/>
              </a:rPr>
              <a:t> </a:t>
            </a:r>
            <a:r>
              <a:rPr lang="ru-RU" sz="3600" b="1" dirty="0" err="1">
                <a:cs typeface="Calibri Light"/>
              </a:rPr>
              <a:t>works</a:t>
            </a:r>
            <a:endParaRPr lang="ru-RU" sz="3600" b="1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81479-63C9-74E9-D3F8-2F788EDE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856" y="1353704"/>
            <a:ext cx="7751992" cy="472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Gerber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H.-H. </a:t>
            </a:r>
            <a:r>
              <a:rPr lang="ru-RU" sz="1800" b="1" dirty="0" err="1">
                <a:ea typeface="+mn-lt"/>
                <a:cs typeface="+mn-lt"/>
              </a:rPr>
              <a:t>Nagel</a:t>
            </a:r>
            <a:r>
              <a:rPr lang="ru-RU" sz="1800" b="1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Knowledge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the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quantified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natural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vehicle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traffic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sequences</a:t>
            </a:r>
            <a:r>
              <a:rPr lang="ru-RU" sz="1800" dirty="0">
                <a:ea typeface="+mn-lt"/>
                <a:cs typeface="+mn-lt"/>
              </a:rPr>
              <a:t>. In ICIP. IEEE, 1996.</a:t>
            </a:r>
            <a:endParaRPr lang="ru-RU" sz="1800" dirty="0">
              <a:cs typeface="Calibri" panose="020F0502020204030204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G. </a:t>
            </a:r>
            <a:r>
              <a:rPr lang="ru-RU" sz="1800" dirty="0" err="1">
                <a:ea typeface="+mn-lt"/>
                <a:cs typeface="+mn-lt"/>
              </a:rPr>
              <a:t>Kulkarni</a:t>
            </a:r>
            <a:r>
              <a:rPr lang="ru-RU" sz="1800" dirty="0">
                <a:ea typeface="+mn-lt"/>
                <a:cs typeface="+mn-lt"/>
              </a:rPr>
              <a:t>, V. </a:t>
            </a:r>
            <a:r>
              <a:rPr lang="ru-RU" sz="1800" dirty="0" err="1">
                <a:ea typeface="+mn-lt"/>
                <a:cs typeface="+mn-lt"/>
              </a:rPr>
              <a:t>Premraj</a:t>
            </a:r>
            <a:r>
              <a:rPr lang="ru-RU" sz="1800" dirty="0">
                <a:ea typeface="+mn-lt"/>
                <a:cs typeface="+mn-lt"/>
              </a:rPr>
              <a:t>, S. </a:t>
            </a:r>
            <a:r>
              <a:rPr lang="ru-RU" sz="1800" dirty="0" err="1">
                <a:ea typeface="+mn-lt"/>
                <a:cs typeface="+mn-lt"/>
              </a:rPr>
              <a:t>Dhar</a:t>
            </a:r>
            <a:r>
              <a:rPr lang="ru-RU" sz="1800" dirty="0">
                <a:ea typeface="+mn-lt"/>
                <a:cs typeface="+mn-lt"/>
              </a:rPr>
              <a:t>, S. Li, Y. </a:t>
            </a:r>
            <a:r>
              <a:rPr lang="ru-RU" sz="1800" dirty="0" err="1">
                <a:ea typeface="+mn-lt"/>
                <a:cs typeface="+mn-lt"/>
              </a:rPr>
              <a:t>Choi</a:t>
            </a:r>
            <a:r>
              <a:rPr lang="ru-RU" sz="1800" dirty="0">
                <a:ea typeface="+mn-lt"/>
                <a:cs typeface="+mn-lt"/>
              </a:rPr>
              <a:t>, A. C.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T. L.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Baby </a:t>
            </a:r>
            <a:r>
              <a:rPr lang="ru-RU" sz="1800" b="1" dirty="0" err="1">
                <a:ea typeface="+mn-lt"/>
                <a:cs typeface="+mn-lt"/>
              </a:rPr>
              <a:t>talk</a:t>
            </a:r>
            <a:r>
              <a:rPr lang="ru-RU" sz="1800" b="1" dirty="0">
                <a:ea typeface="+mn-lt"/>
                <a:cs typeface="+mn-lt"/>
              </a:rPr>
              <a:t>: </a:t>
            </a:r>
            <a:r>
              <a:rPr lang="ru-RU" sz="1800" b="1" dirty="0" err="1">
                <a:ea typeface="+mn-lt"/>
                <a:cs typeface="+mn-lt"/>
              </a:rPr>
              <a:t>Understanding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simple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.</a:t>
            </a:r>
            <a:r>
              <a:rPr lang="ru-RU" sz="1800" dirty="0">
                <a:ea typeface="+mn-lt"/>
                <a:cs typeface="+mn-lt"/>
              </a:rPr>
              <a:t> In CVPR, 2011. 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Socher</a:t>
            </a:r>
            <a:r>
              <a:rPr lang="ru-RU" sz="1800" dirty="0">
                <a:ea typeface="+mn-lt"/>
                <a:cs typeface="+mn-lt"/>
              </a:rPr>
              <a:t>, A. </a:t>
            </a:r>
            <a:r>
              <a:rPr lang="ru-RU" sz="1800" dirty="0" err="1">
                <a:ea typeface="+mn-lt"/>
                <a:cs typeface="+mn-lt"/>
              </a:rPr>
              <a:t>Karpathy</a:t>
            </a:r>
            <a:r>
              <a:rPr lang="ru-RU" sz="1800" dirty="0">
                <a:ea typeface="+mn-lt"/>
                <a:cs typeface="+mn-lt"/>
              </a:rPr>
              <a:t>, Q. V. Le, C. </a:t>
            </a:r>
            <a:r>
              <a:rPr lang="ru-RU" sz="1800" dirty="0" err="1">
                <a:ea typeface="+mn-lt"/>
                <a:cs typeface="+mn-lt"/>
              </a:rPr>
              <a:t>Manning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Y. </a:t>
            </a:r>
            <a:r>
              <a:rPr lang="ru-RU" sz="1800" dirty="0" err="1">
                <a:ea typeface="+mn-lt"/>
                <a:cs typeface="+mn-lt"/>
              </a:rPr>
              <a:t>Ng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Grounded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compositional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semantics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finding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describing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sentences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K. </a:t>
            </a:r>
            <a:r>
              <a:rPr lang="ru-RU" sz="1800" dirty="0" err="1">
                <a:ea typeface="+mn-lt"/>
                <a:cs typeface="+mn-lt"/>
              </a:rPr>
              <a:t>Cho</a:t>
            </a:r>
            <a:r>
              <a:rPr lang="ru-RU" sz="1800" dirty="0">
                <a:ea typeface="+mn-lt"/>
                <a:cs typeface="+mn-lt"/>
              </a:rPr>
              <a:t>, B. </a:t>
            </a:r>
            <a:r>
              <a:rPr lang="ru-RU" sz="1800" dirty="0" err="1">
                <a:ea typeface="+mn-lt"/>
                <a:cs typeface="+mn-lt"/>
              </a:rPr>
              <a:t>van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Merrienboer</a:t>
            </a:r>
            <a:r>
              <a:rPr lang="ru-RU" sz="1800" dirty="0">
                <a:ea typeface="+mn-lt"/>
                <a:cs typeface="+mn-lt"/>
              </a:rPr>
              <a:t>, C. </a:t>
            </a:r>
            <a:r>
              <a:rPr lang="ru-RU" sz="1800" dirty="0" err="1">
                <a:ea typeface="+mn-lt"/>
                <a:cs typeface="+mn-lt"/>
              </a:rPr>
              <a:t>Gulcehre</a:t>
            </a:r>
            <a:r>
              <a:rPr lang="ru-RU" sz="1800" dirty="0">
                <a:ea typeface="+mn-lt"/>
                <a:cs typeface="+mn-lt"/>
              </a:rPr>
              <a:t>, F. </a:t>
            </a:r>
            <a:r>
              <a:rPr lang="ru-RU" sz="1800" dirty="0" err="1">
                <a:ea typeface="+mn-lt"/>
                <a:cs typeface="+mn-lt"/>
              </a:rPr>
              <a:t>Bougares</a:t>
            </a:r>
            <a:r>
              <a:rPr lang="ru-RU" sz="1800" dirty="0">
                <a:ea typeface="+mn-lt"/>
                <a:cs typeface="+mn-lt"/>
              </a:rPr>
              <a:t>, H. </a:t>
            </a:r>
            <a:r>
              <a:rPr lang="ru-RU" sz="1800" dirty="0" err="1">
                <a:ea typeface="+mn-lt"/>
                <a:cs typeface="+mn-lt"/>
              </a:rPr>
              <a:t>Schwenk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Y. </a:t>
            </a:r>
            <a:r>
              <a:rPr lang="ru-RU" sz="1800" dirty="0" err="1">
                <a:ea typeface="+mn-lt"/>
                <a:cs typeface="+mn-lt"/>
              </a:rPr>
              <a:t>Bengio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Learning </a:t>
            </a:r>
            <a:r>
              <a:rPr lang="ru-RU" sz="1800" b="1" dirty="0" err="1">
                <a:ea typeface="+mn-lt"/>
                <a:cs typeface="+mn-lt"/>
              </a:rPr>
              <a:t>phrase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using</a:t>
            </a:r>
            <a:r>
              <a:rPr lang="ru-RU" sz="1800" b="1" dirty="0">
                <a:ea typeface="+mn-lt"/>
                <a:cs typeface="+mn-lt"/>
              </a:rPr>
              <a:t> RNN </a:t>
            </a:r>
            <a:r>
              <a:rPr lang="ru-RU" sz="1800" b="1" dirty="0" err="1">
                <a:ea typeface="+mn-lt"/>
                <a:cs typeface="+mn-lt"/>
              </a:rPr>
              <a:t>encoder-decoder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statistical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machine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translation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Kiros</a:t>
            </a:r>
            <a:r>
              <a:rPr lang="ru-RU" sz="1800" dirty="0">
                <a:ea typeface="+mn-lt"/>
                <a:cs typeface="+mn-lt"/>
              </a:rPr>
              <a:t>, R. </a:t>
            </a:r>
            <a:r>
              <a:rPr lang="ru-RU" sz="1800" dirty="0" err="1">
                <a:ea typeface="+mn-lt"/>
                <a:cs typeface="+mn-lt"/>
              </a:rPr>
              <a:t>Salakhutdinov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R. S. </a:t>
            </a:r>
            <a:r>
              <a:rPr lang="ru-RU" sz="1800" dirty="0" err="1">
                <a:ea typeface="+mn-lt"/>
                <a:cs typeface="+mn-lt"/>
              </a:rPr>
              <a:t>Zemel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Unifying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visual-semantic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embeddings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models</a:t>
            </a:r>
            <a:r>
              <a:rPr lang="ru-RU" sz="1800" dirty="0">
                <a:ea typeface="+mn-lt"/>
                <a:cs typeface="+mn-lt"/>
              </a:rPr>
              <a:t>, 2014 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J. </a:t>
            </a:r>
            <a:r>
              <a:rPr lang="ru-RU" sz="1800" dirty="0" err="1">
                <a:ea typeface="+mn-lt"/>
                <a:cs typeface="+mn-lt"/>
              </a:rPr>
              <a:t>Mao</a:t>
            </a:r>
            <a:r>
              <a:rPr lang="ru-RU" sz="1800" dirty="0">
                <a:ea typeface="+mn-lt"/>
                <a:cs typeface="+mn-lt"/>
              </a:rPr>
              <a:t>, W. </a:t>
            </a:r>
            <a:r>
              <a:rPr lang="ru-RU" sz="1800" dirty="0" err="1">
                <a:ea typeface="+mn-lt"/>
                <a:cs typeface="+mn-lt"/>
              </a:rPr>
              <a:t>Xu</a:t>
            </a:r>
            <a:r>
              <a:rPr lang="ru-RU" sz="1800" dirty="0">
                <a:ea typeface="+mn-lt"/>
                <a:cs typeface="+mn-lt"/>
              </a:rPr>
              <a:t>, Y. </a:t>
            </a:r>
            <a:r>
              <a:rPr lang="ru-RU" sz="1800" dirty="0" err="1">
                <a:ea typeface="+mn-lt"/>
                <a:cs typeface="+mn-lt"/>
              </a:rPr>
              <a:t>Yang</a:t>
            </a:r>
            <a:r>
              <a:rPr lang="ru-RU" sz="1800" dirty="0">
                <a:ea typeface="+mn-lt"/>
                <a:cs typeface="+mn-lt"/>
              </a:rPr>
              <a:t>, J. </a:t>
            </a:r>
            <a:r>
              <a:rPr lang="ru-RU" sz="1800" dirty="0" err="1">
                <a:ea typeface="+mn-lt"/>
                <a:cs typeface="+mn-lt"/>
              </a:rPr>
              <a:t>Wang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</a:t>
            </a:r>
            <a:r>
              <a:rPr lang="ru-RU" sz="1800" dirty="0" err="1">
                <a:ea typeface="+mn-lt"/>
                <a:cs typeface="+mn-lt"/>
              </a:rPr>
              <a:t>Yuille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Explain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recurrent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networks</a:t>
            </a:r>
            <a:r>
              <a:rPr lang="ru-RU" sz="1800" dirty="0">
                <a:ea typeface="+mn-lt"/>
                <a:cs typeface="+mn-lt"/>
              </a:rPr>
              <a:t>, 2014. 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FF98196-5E00-62D3-CDBF-29D8A53A6658}"/>
              </a:ext>
            </a:extLst>
          </p:cNvPr>
          <p:cNvCxnSpPr/>
          <p:nvPr/>
        </p:nvCxnSpPr>
        <p:spPr>
          <a:xfrm flipH="1">
            <a:off x="3693733" y="1355430"/>
            <a:ext cx="14613" cy="472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14:cNvPr>
              <p14:cNvContentPartPr/>
              <p14:nvPr/>
            </p14:nvContentPartPr>
            <p14:xfrm>
              <a:off x="8192860" y="604157"/>
              <a:ext cx="12246" cy="12246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0560" y="-8143"/>
                <a:ext cx="1224600" cy="1224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5F67A-16B2-745F-A8A6-EF154BB8C8E2}"/>
              </a:ext>
            </a:extLst>
          </p:cNvPr>
          <p:cNvSpPr/>
          <p:nvPr/>
        </p:nvSpPr>
        <p:spPr>
          <a:xfrm>
            <a:off x="4335833" y="3101496"/>
            <a:ext cx="7181588" cy="824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526DBE-8C7D-2296-72D6-768AF082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7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EADFA-65C3-B896-7A24-707748EB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2" y="1353705"/>
            <a:ext cx="2792966" cy="4631182"/>
          </a:xfrm>
          <a:ln>
            <a:noFill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 err="1">
                <a:cs typeface="Calibri Light"/>
              </a:rPr>
              <a:t>Related</a:t>
            </a:r>
            <a:r>
              <a:rPr lang="ru-RU" sz="3600" b="1" dirty="0">
                <a:cs typeface="Calibri Light"/>
              </a:rPr>
              <a:t> </a:t>
            </a:r>
            <a:r>
              <a:rPr lang="ru-RU" sz="3600" b="1" dirty="0" err="1">
                <a:cs typeface="Calibri Light"/>
              </a:rPr>
              <a:t>works</a:t>
            </a:r>
            <a:endParaRPr lang="ru-RU" sz="3600" b="1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81479-63C9-74E9-D3F8-2F788EDE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856" y="1353704"/>
            <a:ext cx="7751992" cy="47251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Gerber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H.-H. </a:t>
            </a:r>
            <a:r>
              <a:rPr lang="ru-RU" sz="1800" b="1" dirty="0" err="1">
                <a:ea typeface="+mn-lt"/>
                <a:cs typeface="+mn-lt"/>
              </a:rPr>
              <a:t>Nagel</a:t>
            </a:r>
            <a:r>
              <a:rPr lang="ru-RU" sz="1800" b="1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Knowledge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the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generation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quantified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natural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of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vehicle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traffic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sequences</a:t>
            </a:r>
            <a:r>
              <a:rPr lang="ru-RU" sz="1800" dirty="0">
                <a:ea typeface="+mn-lt"/>
                <a:cs typeface="+mn-lt"/>
              </a:rPr>
              <a:t>. In ICIP. IEEE, 1996.</a:t>
            </a:r>
            <a:endParaRPr lang="ru-RU" sz="1800" dirty="0">
              <a:cs typeface="Calibri" panose="020F0502020204030204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G. </a:t>
            </a:r>
            <a:r>
              <a:rPr lang="ru-RU" sz="1800" dirty="0" err="1">
                <a:ea typeface="+mn-lt"/>
                <a:cs typeface="+mn-lt"/>
              </a:rPr>
              <a:t>Kulkarni</a:t>
            </a:r>
            <a:r>
              <a:rPr lang="ru-RU" sz="1800" dirty="0">
                <a:ea typeface="+mn-lt"/>
                <a:cs typeface="+mn-lt"/>
              </a:rPr>
              <a:t>, V. </a:t>
            </a:r>
            <a:r>
              <a:rPr lang="ru-RU" sz="1800" dirty="0" err="1">
                <a:ea typeface="+mn-lt"/>
                <a:cs typeface="+mn-lt"/>
              </a:rPr>
              <a:t>Premraj</a:t>
            </a:r>
            <a:r>
              <a:rPr lang="ru-RU" sz="1800" dirty="0">
                <a:ea typeface="+mn-lt"/>
                <a:cs typeface="+mn-lt"/>
              </a:rPr>
              <a:t>, S. </a:t>
            </a:r>
            <a:r>
              <a:rPr lang="ru-RU" sz="1800" dirty="0" err="1">
                <a:ea typeface="+mn-lt"/>
                <a:cs typeface="+mn-lt"/>
              </a:rPr>
              <a:t>Dhar</a:t>
            </a:r>
            <a:r>
              <a:rPr lang="ru-RU" sz="1800" dirty="0">
                <a:ea typeface="+mn-lt"/>
                <a:cs typeface="+mn-lt"/>
              </a:rPr>
              <a:t>, S. Li, Y. </a:t>
            </a:r>
            <a:r>
              <a:rPr lang="ru-RU" sz="1800" dirty="0" err="1">
                <a:ea typeface="+mn-lt"/>
                <a:cs typeface="+mn-lt"/>
              </a:rPr>
              <a:t>Choi</a:t>
            </a:r>
            <a:r>
              <a:rPr lang="ru-RU" sz="1800" dirty="0">
                <a:ea typeface="+mn-lt"/>
                <a:cs typeface="+mn-lt"/>
              </a:rPr>
              <a:t>, A. C.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T. L. </a:t>
            </a:r>
            <a:r>
              <a:rPr lang="ru-RU" sz="1800" dirty="0" err="1">
                <a:ea typeface="+mn-lt"/>
                <a:cs typeface="+mn-lt"/>
              </a:rPr>
              <a:t>Berg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Baby </a:t>
            </a:r>
            <a:r>
              <a:rPr lang="ru-RU" sz="1800" b="1" dirty="0" err="1">
                <a:ea typeface="+mn-lt"/>
                <a:cs typeface="+mn-lt"/>
              </a:rPr>
              <a:t>talk</a:t>
            </a:r>
            <a:r>
              <a:rPr lang="ru-RU" sz="1800" b="1" dirty="0">
                <a:ea typeface="+mn-lt"/>
                <a:cs typeface="+mn-lt"/>
              </a:rPr>
              <a:t>: </a:t>
            </a:r>
            <a:r>
              <a:rPr lang="ru-RU" sz="1800" b="1" dirty="0" err="1">
                <a:ea typeface="+mn-lt"/>
                <a:cs typeface="+mn-lt"/>
              </a:rPr>
              <a:t>Understanding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generating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simple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descriptions</a:t>
            </a:r>
            <a:r>
              <a:rPr lang="ru-RU" sz="1800" b="1" dirty="0">
                <a:ea typeface="+mn-lt"/>
                <a:cs typeface="+mn-lt"/>
              </a:rPr>
              <a:t>.</a:t>
            </a:r>
            <a:r>
              <a:rPr lang="ru-RU" sz="1800" dirty="0">
                <a:ea typeface="+mn-lt"/>
                <a:cs typeface="+mn-lt"/>
              </a:rPr>
              <a:t> In CVPR, 2011. 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Socher</a:t>
            </a:r>
            <a:r>
              <a:rPr lang="ru-RU" sz="1800" dirty="0">
                <a:ea typeface="+mn-lt"/>
                <a:cs typeface="+mn-lt"/>
              </a:rPr>
              <a:t>, A. </a:t>
            </a:r>
            <a:r>
              <a:rPr lang="ru-RU" sz="1800" dirty="0" err="1">
                <a:ea typeface="+mn-lt"/>
                <a:cs typeface="+mn-lt"/>
              </a:rPr>
              <a:t>Karpathy</a:t>
            </a:r>
            <a:r>
              <a:rPr lang="ru-RU" sz="1800" dirty="0">
                <a:ea typeface="+mn-lt"/>
                <a:cs typeface="+mn-lt"/>
              </a:rPr>
              <a:t>, Q. V. Le, C. </a:t>
            </a:r>
            <a:r>
              <a:rPr lang="ru-RU" sz="1800" dirty="0" err="1">
                <a:ea typeface="+mn-lt"/>
                <a:cs typeface="+mn-lt"/>
              </a:rPr>
              <a:t>Manning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Y. </a:t>
            </a:r>
            <a:r>
              <a:rPr lang="ru-RU" sz="1800" dirty="0" err="1">
                <a:ea typeface="+mn-lt"/>
                <a:cs typeface="+mn-lt"/>
              </a:rPr>
              <a:t>Ng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 err="1">
                <a:ea typeface="+mn-lt"/>
                <a:cs typeface="+mn-lt"/>
              </a:rPr>
              <a:t>Grounded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compositional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semantics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finding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and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describing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sentences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K. </a:t>
            </a:r>
            <a:r>
              <a:rPr lang="ru-RU" sz="1800" dirty="0" err="1">
                <a:ea typeface="+mn-lt"/>
                <a:cs typeface="+mn-lt"/>
              </a:rPr>
              <a:t>Cho</a:t>
            </a:r>
            <a:r>
              <a:rPr lang="ru-RU" sz="1800" dirty="0">
                <a:ea typeface="+mn-lt"/>
                <a:cs typeface="+mn-lt"/>
              </a:rPr>
              <a:t>, B. </a:t>
            </a:r>
            <a:r>
              <a:rPr lang="ru-RU" sz="1800" dirty="0" err="1">
                <a:ea typeface="+mn-lt"/>
                <a:cs typeface="+mn-lt"/>
              </a:rPr>
              <a:t>van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Merrienboer</a:t>
            </a:r>
            <a:r>
              <a:rPr lang="ru-RU" sz="1800" dirty="0">
                <a:ea typeface="+mn-lt"/>
                <a:cs typeface="+mn-lt"/>
              </a:rPr>
              <a:t>, C. </a:t>
            </a:r>
            <a:r>
              <a:rPr lang="ru-RU" sz="1800" dirty="0" err="1">
                <a:ea typeface="+mn-lt"/>
                <a:cs typeface="+mn-lt"/>
              </a:rPr>
              <a:t>Gulcehre</a:t>
            </a:r>
            <a:r>
              <a:rPr lang="ru-RU" sz="1800" dirty="0">
                <a:ea typeface="+mn-lt"/>
                <a:cs typeface="+mn-lt"/>
              </a:rPr>
              <a:t>, F. </a:t>
            </a:r>
            <a:r>
              <a:rPr lang="ru-RU" sz="1800" dirty="0" err="1">
                <a:ea typeface="+mn-lt"/>
                <a:cs typeface="+mn-lt"/>
              </a:rPr>
              <a:t>Bougares</a:t>
            </a:r>
            <a:r>
              <a:rPr lang="ru-RU" sz="1800" dirty="0">
                <a:ea typeface="+mn-lt"/>
                <a:cs typeface="+mn-lt"/>
              </a:rPr>
              <a:t>, H. </a:t>
            </a:r>
            <a:r>
              <a:rPr lang="ru-RU" sz="1800" dirty="0" err="1">
                <a:ea typeface="+mn-lt"/>
                <a:cs typeface="+mn-lt"/>
              </a:rPr>
              <a:t>Schwenk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Y. </a:t>
            </a:r>
            <a:r>
              <a:rPr lang="ru-RU" sz="1800" dirty="0" err="1">
                <a:ea typeface="+mn-lt"/>
                <a:cs typeface="+mn-lt"/>
              </a:rPr>
              <a:t>Bengio</a:t>
            </a:r>
            <a:r>
              <a:rPr lang="ru-RU" sz="1800" dirty="0">
                <a:ea typeface="+mn-lt"/>
                <a:cs typeface="+mn-lt"/>
              </a:rPr>
              <a:t>. </a:t>
            </a:r>
            <a:r>
              <a:rPr lang="ru-RU" sz="1800" b="1" dirty="0">
                <a:ea typeface="+mn-lt"/>
                <a:cs typeface="+mn-lt"/>
              </a:rPr>
              <a:t>Learning </a:t>
            </a:r>
            <a:r>
              <a:rPr lang="ru-RU" sz="1800" b="1" dirty="0" err="1">
                <a:ea typeface="+mn-lt"/>
                <a:cs typeface="+mn-lt"/>
              </a:rPr>
              <a:t>phrase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representations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using</a:t>
            </a:r>
            <a:r>
              <a:rPr lang="ru-RU" sz="1800" b="1" dirty="0">
                <a:ea typeface="+mn-lt"/>
                <a:cs typeface="+mn-lt"/>
              </a:rPr>
              <a:t> RNN </a:t>
            </a:r>
            <a:r>
              <a:rPr lang="ru-RU" sz="1800" b="1" dirty="0" err="1">
                <a:ea typeface="+mn-lt"/>
                <a:cs typeface="+mn-lt"/>
              </a:rPr>
              <a:t>encoder-decoder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for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statistical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machine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translation</a:t>
            </a:r>
            <a:r>
              <a:rPr lang="ru-RU" sz="1800" dirty="0">
                <a:ea typeface="+mn-lt"/>
                <a:cs typeface="+mn-lt"/>
              </a:rPr>
              <a:t>, 2014.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R. </a:t>
            </a:r>
            <a:r>
              <a:rPr lang="ru-RU" sz="1800" dirty="0" err="1">
                <a:ea typeface="+mn-lt"/>
                <a:cs typeface="+mn-lt"/>
              </a:rPr>
              <a:t>Kiros</a:t>
            </a:r>
            <a:r>
              <a:rPr lang="ru-RU" sz="1800" dirty="0">
                <a:ea typeface="+mn-lt"/>
                <a:cs typeface="+mn-lt"/>
              </a:rPr>
              <a:t>, R. </a:t>
            </a:r>
            <a:r>
              <a:rPr lang="ru-RU" sz="1800" dirty="0" err="1">
                <a:ea typeface="+mn-lt"/>
                <a:cs typeface="+mn-lt"/>
              </a:rPr>
              <a:t>Salakhutdinov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R. S. </a:t>
            </a:r>
            <a:r>
              <a:rPr lang="ru-RU" sz="1800" dirty="0" err="1">
                <a:ea typeface="+mn-lt"/>
                <a:cs typeface="+mn-lt"/>
              </a:rPr>
              <a:t>Zemel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Unifying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visual-semantic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embeddings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language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models</a:t>
            </a:r>
            <a:r>
              <a:rPr lang="ru-RU" sz="1800" dirty="0">
                <a:ea typeface="+mn-lt"/>
                <a:cs typeface="+mn-lt"/>
              </a:rPr>
              <a:t>, 2014 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sz="1800" dirty="0">
                <a:ea typeface="+mn-lt"/>
                <a:cs typeface="+mn-lt"/>
              </a:rPr>
              <a:t>J. </a:t>
            </a:r>
            <a:r>
              <a:rPr lang="ru-RU" sz="1800" dirty="0" err="1">
                <a:ea typeface="+mn-lt"/>
                <a:cs typeface="+mn-lt"/>
              </a:rPr>
              <a:t>Mao</a:t>
            </a:r>
            <a:r>
              <a:rPr lang="ru-RU" sz="1800" dirty="0">
                <a:ea typeface="+mn-lt"/>
                <a:cs typeface="+mn-lt"/>
              </a:rPr>
              <a:t>, W. </a:t>
            </a:r>
            <a:r>
              <a:rPr lang="ru-RU" sz="1800" dirty="0" err="1">
                <a:ea typeface="+mn-lt"/>
                <a:cs typeface="+mn-lt"/>
              </a:rPr>
              <a:t>Xu</a:t>
            </a:r>
            <a:r>
              <a:rPr lang="ru-RU" sz="1800" dirty="0">
                <a:ea typeface="+mn-lt"/>
                <a:cs typeface="+mn-lt"/>
              </a:rPr>
              <a:t>, Y. </a:t>
            </a:r>
            <a:r>
              <a:rPr lang="ru-RU" sz="1800" dirty="0" err="1">
                <a:ea typeface="+mn-lt"/>
                <a:cs typeface="+mn-lt"/>
              </a:rPr>
              <a:t>Yang</a:t>
            </a:r>
            <a:r>
              <a:rPr lang="ru-RU" sz="1800" dirty="0">
                <a:ea typeface="+mn-lt"/>
                <a:cs typeface="+mn-lt"/>
              </a:rPr>
              <a:t>, J. </a:t>
            </a:r>
            <a:r>
              <a:rPr lang="ru-RU" sz="1800" dirty="0" err="1">
                <a:ea typeface="+mn-lt"/>
                <a:cs typeface="+mn-lt"/>
              </a:rPr>
              <a:t>Wang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and</a:t>
            </a:r>
            <a:r>
              <a:rPr lang="ru-RU" sz="1800" dirty="0">
                <a:ea typeface="+mn-lt"/>
                <a:cs typeface="+mn-lt"/>
              </a:rPr>
              <a:t> A. </a:t>
            </a:r>
            <a:r>
              <a:rPr lang="ru-RU" sz="1800" dirty="0" err="1">
                <a:ea typeface="+mn-lt"/>
                <a:cs typeface="+mn-lt"/>
              </a:rPr>
              <a:t>Yuille</a:t>
            </a:r>
            <a:r>
              <a:rPr lang="ru-RU" sz="1800" dirty="0">
                <a:ea typeface="+mn-lt"/>
                <a:cs typeface="+mn-lt"/>
              </a:rPr>
              <a:t>.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Explain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images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with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multimodal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recurrent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neural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dirty="0" err="1">
                <a:ea typeface="+mn-lt"/>
                <a:cs typeface="+mn-lt"/>
              </a:rPr>
              <a:t>networks</a:t>
            </a:r>
            <a:r>
              <a:rPr lang="ru-RU" sz="1800" dirty="0">
                <a:ea typeface="+mn-lt"/>
                <a:cs typeface="+mn-lt"/>
              </a:rPr>
              <a:t>, 2014. 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FF98196-5E00-62D3-CDBF-29D8A53A6658}"/>
              </a:ext>
            </a:extLst>
          </p:cNvPr>
          <p:cNvCxnSpPr/>
          <p:nvPr/>
        </p:nvCxnSpPr>
        <p:spPr>
          <a:xfrm flipH="1">
            <a:off x="3693733" y="1355430"/>
            <a:ext cx="14613" cy="472440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14:cNvPr>
              <p14:cNvContentPartPr/>
              <p14:nvPr/>
            </p14:nvContentPartPr>
            <p14:xfrm>
              <a:off x="8192860" y="604157"/>
              <a:ext cx="12246" cy="12246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BB1B4D06-0592-AB6F-057C-79E316725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0560" y="-8143"/>
                <a:ext cx="1224600" cy="1224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2462EC-1F97-D434-D8BA-E924EDB25580}"/>
              </a:ext>
            </a:extLst>
          </p:cNvPr>
          <p:cNvSpPr/>
          <p:nvPr/>
        </p:nvSpPr>
        <p:spPr>
          <a:xfrm>
            <a:off x="4335833" y="3924823"/>
            <a:ext cx="7181588" cy="1983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F2F27B-96A8-03F5-FFBD-8439B65C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14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8BB69-B2F5-1A9D-88C1-F65F74B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Architecture</a:t>
            </a:r>
            <a:r>
              <a:rPr lang="en-US" b="1" dirty="0">
                <a:cs typeface="Calibri Light"/>
              </a:rPr>
              <a:t>: Encoder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FBD72C-BA34-444D-A059-8D529C5DE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7161" y="1607909"/>
                <a:ext cx="10515600" cy="467791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Maximize the probability of the correct description given the image        </a:t>
                </a:r>
              </a:p>
              <a:p>
                <a:r>
                  <a:rPr lang="en-US" sz="2600" dirty="0"/>
                  <a:t>                              </a:t>
                </a:r>
                <a:r>
                  <a:rPr lang="el-GR" sz="2600" dirty="0"/>
                  <a:t>θ∗ = </a:t>
                </a:r>
                <a:r>
                  <a:rPr lang="en-US" sz="2600" dirty="0" err="1"/>
                  <a:t>arg</a:t>
                </a:r>
                <a:r>
                  <a:rPr lang="en-US" sz="2600" dirty="0"/>
                  <a:t> max</a:t>
                </a:r>
                <a:r>
                  <a:rPr lang="el-GR" sz="2600" baseline="-25000" dirty="0"/>
                  <a:t>θ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log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p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dirty="0"/>
                          <m:t>|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; </m:t>
                        </m:r>
                        <m:r>
                          <m:rPr>
                            <m:nor/>
                          </m:rPr>
                          <a:rPr lang="el-GR" sz="2600" dirty="0"/>
                          <m:t>θ</m:t>
                        </m:r>
                        <m:r>
                          <m:rPr>
                            <m:nor/>
                          </m:rPr>
                          <a:rPr lang="el-GR" sz="2600" dirty="0"/>
                          <m:t>)</m:t>
                        </m:r>
                      </m:e>
                    </m:nary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                                  (1)</a:t>
                </a:r>
              </a:p>
              <a:p>
                <a:r>
                  <a:rPr lang="en-US" sz="2600" dirty="0"/>
                  <a:t>Chain rule to model the joint probability </a:t>
                </a:r>
              </a:p>
              <a:p>
                <a:r>
                  <a:rPr lang="en-US" sz="2600" dirty="0"/>
                  <a:t>                               log p(S|I)</a:t>
                </a:r>
                <a14:m>
                  <m:oMath xmlns:m="http://schemas.openxmlformats.org/officeDocument/2006/math">
                    <m:r>
                      <a:rPr lang="pt-BR" sz="26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6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600" dirty="0"/>
                          <m:t>log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p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St</m:t>
                        </m:r>
                        <m:r>
                          <m:rPr>
                            <m:nor/>
                          </m:rPr>
                          <a:rPr lang="en-US" sz="2600" dirty="0"/>
                          <m:t>|</m:t>
                        </m:r>
                        <m:r>
                          <m:rPr>
                            <m:nor/>
                          </m:rPr>
                          <a:rPr lang="en-US" sz="2600" dirty="0"/>
                          <m:t>I</m:t>
                        </m:r>
                        <m:r>
                          <m:rPr>
                            <m:nor/>
                          </m:rPr>
                          <a:rPr lang="en-US" sz="2600" dirty="0"/>
                          <m:t>, </m:t>
                        </m:r>
                        <m:r>
                          <m:rPr>
                            <m:nor/>
                          </m:rPr>
                          <a:rPr lang="en-US" sz="2600" dirty="0"/>
                          <m:t>S</m:t>
                        </m:r>
                        <m:r>
                          <m:rPr>
                            <m:nor/>
                          </m:rPr>
                          <a:rPr lang="en-US" sz="2600" baseline="-25000" dirty="0"/>
                          <m:t>0</m:t>
                        </m:r>
                        <m:r>
                          <m:rPr>
                            <m:nor/>
                          </m:rPr>
                          <a:rPr lang="en-US" sz="2600" dirty="0"/>
                          <m:t>, ..., </m:t>
                        </m:r>
                        <m:r>
                          <m:rPr>
                            <m:nor/>
                          </m:rPr>
                          <a:rPr lang="en-US" sz="2600" dirty="0"/>
                          <m:t>St</m:t>
                        </m:r>
                        <m:r>
                          <m:rPr>
                            <m:nor/>
                          </m:rPr>
                          <a:rPr lang="en-US" sz="2600" baseline="-25000" dirty="0"/>
                          <m:t>−1</m:t>
                        </m:r>
                      </m:e>
                    </m:nary>
                  </m:oMath>
                </a14:m>
                <a:r>
                  <a:rPr lang="en-US" sz="2600" dirty="0"/>
                  <a:t>)                           (2)</a:t>
                </a:r>
              </a:p>
              <a:p>
                <a:r>
                  <a:rPr lang="en-US" sz="2600" dirty="0"/>
                  <a:t>       optimization using stochastic gradient descent</a:t>
                </a:r>
              </a:p>
              <a:p>
                <a:r>
                  <a:rPr lang="en-US" sz="2600" dirty="0"/>
                  <a:t> p(</a:t>
                </a:r>
                <a:r>
                  <a:rPr lang="en-US" sz="2600" dirty="0" err="1"/>
                  <a:t>S</a:t>
                </a:r>
                <a:r>
                  <a:rPr lang="en-US" sz="2600" baseline="-25000" dirty="0" err="1"/>
                  <a:t>t</a:t>
                </a:r>
                <a:r>
                  <a:rPr lang="en-US" sz="2600" dirty="0" err="1"/>
                  <a:t>|I</a:t>
                </a:r>
                <a:r>
                  <a:rPr lang="en-US" sz="2600" dirty="0"/>
                  <a:t>, S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, ..., S</a:t>
                </a:r>
                <a:r>
                  <a:rPr lang="en-US" sz="2600" baseline="-25000" dirty="0"/>
                  <a:t>t-1</a:t>
                </a:r>
                <a:r>
                  <a:rPr lang="en-US" sz="2600" dirty="0"/>
                  <a:t>) – RNN</a:t>
                </a:r>
              </a:p>
              <a:p>
                <a:r>
                  <a:rPr lang="en-US" sz="2600" dirty="0" err="1"/>
                  <a:t>h</a:t>
                </a:r>
                <a:r>
                  <a:rPr lang="en-US" sz="2600" baseline="-20000" dirty="0" err="1"/>
                  <a:t>t</a:t>
                </a:r>
                <a:r>
                  <a:rPr lang="en-US" sz="2600" dirty="0"/>
                  <a:t> hidden state or memory </a:t>
                </a:r>
              </a:p>
              <a:p>
                <a:r>
                  <a:rPr lang="en-US" sz="2600" dirty="0"/>
                  <a:t>                                                h</a:t>
                </a:r>
                <a:r>
                  <a:rPr lang="en-US" sz="2600" baseline="-25000" dirty="0"/>
                  <a:t>t+1</a:t>
                </a:r>
                <a:r>
                  <a:rPr lang="en-US" sz="2600" dirty="0"/>
                  <a:t> = </a:t>
                </a:r>
                <a:r>
                  <a:rPr lang="en-US" sz="2600" b="1" i="1" dirty="0">
                    <a:solidFill>
                      <a:srgbClr val="0070C0"/>
                    </a:solidFill>
                  </a:rPr>
                  <a:t>f</a:t>
                </a:r>
                <a:r>
                  <a:rPr lang="en-US" sz="2600" dirty="0"/>
                  <a:t>(</a:t>
                </a:r>
                <a:r>
                  <a:rPr lang="en-US" sz="2600" dirty="0" err="1"/>
                  <a:t>h</a:t>
                </a:r>
                <a:r>
                  <a:rPr lang="en-US" sz="2600" baseline="-25000" dirty="0" err="1"/>
                  <a:t>t</a:t>
                </a:r>
                <a:r>
                  <a:rPr lang="en-US" sz="2600" dirty="0"/>
                  <a:t>, </a:t>
                </a:r>
                <a:r>
                  <a:rPr lang="en-US" sz="2600" b="1" i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600" b="1" i="1" baseline="-25000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600" dirty="0"/>
                  <a:t>)                      </a:t>
                </a:r>
                <a:r>
                  <a:rPr lang="en-US" sz="1900" dirty="0"/>
                  <a:t>???                                  </a:t>
                </a:r>
                <a:r>
                  <a:rPr lang="en-US" sz="2600" dirty="0"/>
                  <a:t>(3)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br>
                  <a:rPr lang="en-US" sz="1800" dirty="0"/>
                </a:br>
                <a:r>
                  <a:rPr lang="en-US" sz="1800" dirty="0"/>
                  <a:t>                                                                                     ???</a:t>
                </a:r>
                <a:endParaRPr lang="en-VI" sz="18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AFBD72C-BA34-444D-A059-8D529C5DE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161" y="1607909"/>
                <a:ext cx="10515600" cy="4677910"/>
              </a:xfrm>
              <a:blipFill>
                <a:blip r:embed="rId2"/>
                <a:stretch>
                  <a:fillRect l="-753" t="-50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13D3A89-5AC0-4A20-9733-F3D0EAD3F7F5}"/>
              </a:ext>
            </a:extLst>
          </p:cNvPr>
          <p:cNvSpPr/>
          <p:nvPr/>
        </p:nvSpPr>
        <p:spPr>
          <a:xfrm>
            <a:off x="4229527" y="4495833"/>
            <a:ext cx="2459420" cy="5675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76DB99-7233-4597-81F4-B0E3279F4EF6}"/>
              </a:ext>
            </a:extLst>
          </p:cNvPr>
          <p:cNvCxnSpPr/>
          <p:nvPr/>
        </p:nvCxnSpPr>
        <p:spPr>
          <a:xfrm>
            <a:off x="5228010" y="4916247"/>
            <a:ext cx="0" cy="5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D8E520-A7B3-4C6E-988D-C63CBCAF3C9B}"/>
              </a:ext>
            </a:extLst>
          </p:cNvPr>
          <p:cNvCxnSpPr/>
          <p:nvPr/>
        </p:nvCxnSpPr>
        <p:spPr>
          <a:xfrm>
            <a:off x="6194961" y="4685019"/>
            <a:ext cx="1355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8FA9D-EC75-4900-987C-02DC364096E2}"/>
              </a:ext>
            </a:extLst>
          </p:cNvPr>
          <p:cNvSpPr/>
          <p:nvPr/>
        </p:nvSpPr>
        <p:spPr>
          <a:xfrm>
            <a:off x="3178492" y="1962840"/>
            <a:ext cx="4372303" cy="42041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7E2F3-5E33-420D-B6D9-ECA61CCC1153}"/>
              </a:ext>
            </a:extLst>
          </p:cNvPr>
          <p:cNvSpPr/>
          <p:nvPr/>
        </p:nvSpPr>
        <p:spPr>
          <a:xfrm>
            <a:off x="3262575" y="2803666"/>
            <a:ext cx="4896304" cy="51931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F8BAE-9D91-BBA9-9940-A06683A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3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Microsoft Office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 Show and Tell: A Neural Image Caption Generator</vt:lpstr>
      <vt:lpstr>Contents</vt:lpstr>
      <vt:lpstr>Introduction</vt:lpstr>
      <vt:lpstr>Motivation</vt:lpstr>
      <vt:lpstr>Related works</vt:lpstr>
      <vt:lpstr>Related works</vt:lpstr>
      <vt:lpstr>Related works</vt:lpstr>
      <vt:lpstr>Related works</vt:lpstr>
      <vt:lpstr>Architecture: Encoder</vt:lpstr>
      <vt:lpstr>Architecture: Encoder</vt:lpstr>
      <vt:lpstr>   Architecture: Decoder</vt:lpstr>
      <vt:lpstr>  Architecture</vt:lpstr>
      <vt:lpstr>Architecture</vt:lpstr>
      <vt:lpstr>Datasets</vt:lpstr>
      <vt:lpstr>Metrics: BLEU</vt:lpstr>
      <vt:lpstr>Results: BLEU</vt:lpstr>
      <vt:lpstr>Metrics: Ranking</vt:lpstr>
      <vt:lpstr>Result: Ranking</vt:lpstr>
      <vt:lpstr>Metrics: Human Evaluation</vt:lpstr>
      <vt:lpstr>Results: Human Evaluation</vt:lpstr>
      <vt:lpstr>Evaluation results by human rating</vt:lpstr>
      <vt:lpstr>Generation Diversity Discussion</vt:lpstr>
      <vt:lpstr>Analysis of Embeddings</vt:lpstr>
      <vt:lpstr>Conclusion</vt:lpstr>
      <vt:lpstr>Further 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uulm</cp:lastModifiedBy>
  <cp:revision>619</cp:revision>
  <dcterms:created xsi:type="dcterms:W3CDTF">2022-12-08T12:44:57Z</dcterms:created>
  <dcterms:modified xsi:type="dcterms:W3CDTF">2022-12-22T10:39:19Z</dcterms:modified>
</cp:coreProperties>
</file>