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64" r:id="rId2"/>
    <p:sldId id="265" r:id="rId3"/>
    <p:sldId id="294" r:id="rId4"/>
    <p:sldId id="307" r:id="rId5"/>
    <p:sldId id="308" r:id="rId6"/>
    <p:sldId id="256" r:id="rId7"/>
    <p:sldId id="309" r:id="rId8"/>
    <p:sldId id="310" r:id="rId9"/>
    <p:sldId id="312" r:id="rId10"/>
    <p:sldId id="318" r:id="rId11"/>
    <p:sldId id="317" r:id="rId12"/>
    <p:sldId id="295" r:id="rId13"/>
    <p:sldId id="313" r:id="rId14"/>
    <p:sldId id="316" r:id="rId15"/>
    <p:sldId id="297" r:id="rId16"/>
    <p:sldId id="319" r:id="rId17"/>
    <p:sldId id="261" r:id="rId18"/>
    <p:sldId id="305" r:id="rId19"/>
    <p:sldId id="306" r:id="rId20"/>
    <p:sldId id="296" r:id="rId21"/>
    <p:sldId id="298" r:id="rId22"/>
    <p:sldId id="299" r:id="rId23"/>
    <p:sldId id="300" r:id="rId24"/>
    <p:sldId id="301" r:id="rId25"/>
    <p:sldId id="302" r:id="rId26"/>
    <p:sldId id="303" r:id="rId27"/>
    <p:sldId id="257" r:id="rId28"/>
    <p:sldId id="314" r:id="rId29"/>
    <p:sldId id="304" r:id="rId30"/>
    <p:sldId id="320" r:id="rId31"/>
    <p:sldId id="315" r:id="rId32"/>
    <p:sldId id="286" r:id="rId33"/>
    <p:sldId id="288" r:id="rId34"/>
    <p:sldId id="289" r:id="rId35"/>
    <p:sldId id="27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B8F80-8464-4B15-AF56-E9D310077D28}" type="datetimeFigureOut">
              <a:rPr lang="en-US" smtClean="0"/>
              <a:pPr/>
              <a:t>24-Jun-20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F54E8-64B3-48C7-98AF-222C05114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4F8A-DF73-4E17-95FD-DBC594943C9D}" type="datetimeFigureOut">
              <a:rPr lang="en-US" smtClean="0"/>
              <a:pPr/>
              <a:t>24-Jun-20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32C9C-3DAD-47D6-9254-B0E316561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CA13-5A00-44C5-B6A9-462D31EB3231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0050-A134-4DFF-84FD-DE4177CCADA6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508A-927D-442D-BE45-251155F29898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6" y="0"/>
            <a:ext cx="4576075" cy="685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200"/>
            <a:ext cx="5300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3838333"/>
            <a:ext cx="39147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5513939"/>
            <a:ext cx="39147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"/>
            <a:ext cx="9144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1114833"/>
            <a:ext cx="4177200" cy="462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pPr lvl="0" algn="ctr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2F68-A4D1-44FF-B8C4-2DCF50708C7F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6BB7-E90E-4AEB-93BF-3C6625EB2B49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305-4B11-47D9-8D94-5FEB1481245F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5ABF-DFE7-42C8-B8A9-9C9D211A9D00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8E5-080C-4FC5-AECE-FB6409CD1270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5C0E-9CB8-4BBC-A7E2-D1669B4AE0C8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F880-C094-40AD-8F78-9B5988ABFAC8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042-7B4B-4185-9E06-8ECB4FE95165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67F95C-AB42-4C77-8991-2EB070533443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SAURABH SHUKLA(CSE,053)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A0E117-2434-4379-BBA1-DEA622F0B69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1"/>
          <p:cNvSpPr txBox="1">
            <a:spLocks/>
          </p:cNvSpPr>
          <p:nvPr/>
        </p:nvSpPr>
        <p:spPr>
          <a:xfrm>
            <a:off x="5638800" y="5207008"/>
            <a:ext cx="4714908" cy="812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 Hairline"/>
              <a:buNone/>
              <a:tabLst/>
              <a:defRPr/>
            </a:pPr>
            <a:r>
              <a:rPr kumimoji="0" lang="e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Hairline"/>
                <a:ea typeface="Lato Hairline"/>
                <a:cs typeface="Lato Hairline"/>
                <a:sym typeface="Lato Hairline"/>
              </a:rPr>
              <a:t>SAURABH</a:t>
            </a:r>
            <a:r>
              <a:rPr kumimoji="0" lang="en" sz="2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Hairline"/>
                <a:ea typeface="Lato Hairline"/>
                <a:cs typeface="Lato Hairline"/>
                <a:sym typeface="Lato Hairline"/>
              </a:rPr>
              <a:t> SHUKLA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 Hairline"/>
              <a:buNone/>
              <a:tabLst/>
              <a:defRPr/>
            </a:pPr>
            <a:r>
              <a:rPr lang="en" sz="2200" b="1" kern="0" baseline="0" dirty="0" smtClean="0">
                <a:latin typeface="Lato Hairline"/>
                <a:ea typeface="Lato Hairline"/>
                <a:cs typeface="Lato Hairline"/>
                <a:sym typeface="Lato Hairline"/>
              </a:rPr>
              <a:t>CSJMA16001390053</a:t>
            </a:r>
            <a:endParaRPr kumimoji="0" lang="e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8292" y="4876800"/>
            <a:ext cx="12080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Lato Hairline"/>
                <a:cs typeface="Calibri" pitchFamily="34" charset="0"/>
                <a:sym typeface="Lato Hairline"/>
              </a:rPr>
              <a:t>Presents :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itchFamily="34" charset="0"/>
              <a:ea typeface="Lato Hairline"/>
              <a:cs typeface="Calibri" pitchFamily="34" charset="0"/>
              <a:sym typeface="Lato Hairline"/>
            </a:endParaRPr>
          </a:p>
        </p:txBody>
      </p:sp>
      <p:pic>
        <p:nvPicPr>
          <p:cNvPr id="11" name="Picture 10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0601"/>
            <a:ext cx="1387482" cy="13715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47800" y="1219200"/>
            <a:ext cx="7429552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541" cmpd="sng">
                  <a:solidFill>
                    <a:srgbClr val="002060"/>
                  </a:solidFill>
                  <a:prstDash val="solid"/>
                </a:ln>
                <a:solidFill>
                  <a:schemeClr val="tx1"/>
                </a:solidFill>
              </a:rPr>
              <a:t>UIET CSJMUNIVERSITY,KANPUR</a:t>
            </a:r>
            <a:endParaRPr lang="en-US" sz="2000" b="1" dirty="0">
              <a:ln w="10541" cmpd="sng">
                <a:solidFill>
                  <a:srgbClr val="002060"/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/>
            <a:r>
              <a:rPr lang="en-US" sz="1800" b="1" cap="none" spc="0" dirty="0">
                <a:ln w="10541" cmpd="sng">
                  <a:solidFill>
                    <a:srgbClr val="002060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800" b="1" cap="none" spc="0" dirty="0" smtClean="0">
                <a:ln w="10541" cmpd="sng">
                  <a:solidFill>
                    <a:srgbClr val="002060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COMPUTER  </a:t>
            </a:r>
            <a:r>
              <a:rPr lang="en-US" sz="1800" b="1" cap="none" spc="0" dirty="0">
                <a:ln w="10541" cmpd="sng">
                  <a:solidFill>
                    <a:srgbClr val="002060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SCIENCE &amp; ENGINEERING DEPARTMENT</a:t>
            </a:r>
          </a:p>
        </p:txBody>
      </p:sp>
      <p:sp>
        <p:nvSpPr>
          <p:cNvPr id="12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4800600"/>
            <a:ext cx="2438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Lato Hairline"/>
                <a:cs typeface="Calibri" pitchFamily="34" charset="0"/>
                <a:sym typeface="Lato Hairline"/>
              </a:rPr>
              <a:t>Guide : </a:t>
            </a:r>
          </a:p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Lato Hairline"/>
                <a:cs typeface="Calibri" pitchFamily="34" charset="0"/>
                <a:sym typeface="Lato Hairline"/>
              </a:rPr>
              <a:t>             </a:t>
            </a:r>
            <a:r>
              <a:rPr lang="en-US" sz="2000" b="1" dirty="0" smtClean="0">
                <a:latin typeface="Calibri" pitchFamily="34" charset="0"/>
                <a:ea typeface="Lato Hairline"/>
                <a:cs typeface="Calibri" pitchFamily="34" charset="0"/>
                <a:sym typeface="Lato Hairline"/>
              </a:rPr>
              <a:t>Dr. </a:t>
            </a:r>
            <a:r>
              <a:rPr lang="en-US" sz="2000" b="1" dirty="0" err="1" smtClean="0">
                <a:latin typeface="Lato Hairline"/>
                <a:ea typeface="Lato Hairline"/>
                <a:cs typeface="Calibri" pitchFamily="34" charset="0"/>
                <a:sym typeface="Lato Hairline"/>
              </a:rPr>
              <a:t>Renu</a:t>
            </a:r>
            <a:r>
              <a:rPr lang="en-US" sz="2000" b="1" dirty="0" smtClean="0">
                <a:latin typeface="Calibri" pitchFamily="34" charset="0"/>
                <a:ea typeface="Lato Hairline"/>
                <a:cs typeface="Calibri" pitchFamily="34" charset="0"/>
                <a:sym typeface="Lato Hairline"/>
              </a:rPr>
              <a:t> Jain</a:t>
            </a:r>
            <a:endParaRPr lang="en-US" sz="2000" b="1" dirty="0">
              <a:latin typeface="Calibri" pitchFamily="34" charset="0"/>
              <a:ea typeface="Lato Hairline"/>
              <a:cs typeface="Calibri" pitchFamily="34" charset="0"/>
              <a:sym typeface="Lato Hairlin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241357"/>
            <a:ext cx="8991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</a:rPr>
              <a:t>CONNECTING THE DOTS BETWEEN NEWS ARTICLES</a:t>
            </a: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1371600"/>
            <a:ext cx="2038350" cy="839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00150" y="1600200"/>
            <a:ext cx="1371600" cy="5548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latin typeface="Calibri" pitchFamily="34" charset="0"/>
                <a:cs typeface="Arial" pitchFamily="34" charset="0"/>
              </a:rPr>
              <a:t>Art_x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72150" y="1371600"/>
            <a:ext cx="2038350" cy="839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324600" y="1600200"/>
            <a:ext cx="1371600" cy="5548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Art_y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867150" y="1581150"/>
            <a:ext cx="695325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10025" y="1647825"/>
            <a:ext cx="371475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600" y="297180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 Linking articles index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x,u,v,w,y</a:t>
            </a:r>
            <a:endParaRPr lang="en-US" sz="2000" dirty="0" smtClean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657600" y="2141764"/>
            <a:ext cx="106680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Calibri" pitchFamily="34" charset="0"/>
                <a:cs typeface="Arial" pitchFamily="34" charset="0"/>
              </a:rPr>
              <a:t>u,v,w</a:t>
            </a: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85800" y="39624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Link Topics :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Art_x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_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COVID-19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pandemic </a:t>
            </a:r>
            <a:endParaRPr lang="en-US" sz="2000" dirty="0" smtClean="0">
              <a:latin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Art_u_Lockdown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in </a:t>
            </a: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india</a:t>
            </a:r>
            <a:endParaRPr lang="en-US" sz="2000" dirty="0" smtClean="0">
              <a:latin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Art_v_demand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decreases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Art_w_manufacturing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closed due to lockdown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Art_y_economy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crisis(impact)</a:t>
            </a:r>
            <a:endParaRPr lang="en-US" sz="2000" b="1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609600" y="750585"/>
            <a:ext cx="134075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EXAMPLE :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3450" y="1295400"/>
            <a:ext cx="2038350" cy="839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71600" y="1524000"/>
            <a:ext cx="1371600" cy="5548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Art_123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43600" y="1295400"/>
            <a:ext cx="2038350" cy="839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381750" y="1524000"/>
            <a:ext cx="1371600" cy="5548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Art_111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038600" y="1504950"/>
            <a:ext cx="695325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181475" y="1571625"/>
            <a:ext cx="371475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600" y="297180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 Linking articles index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123,103,105,113,111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657600" y="2133600"/>
            <a:ext cx="182880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103,105,113,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85800" y="39624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Link Topics :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Art_123_68% turnout in Gujarat Phase-I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Art_103_Gujarat final phase poll tomorrow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Art_105_Development won in Gujarat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Art_113_BJP victory celebrated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Art_111_Modi elected leader of Gujarat BJP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endParaRPr lang="en-US" sz="2000" b="1" dirty="0" smtClean="0">
              <a:latin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685800" y="750585"/>
            <a:ext cx="1340752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EXAMPLE :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457200" y="1100063"/>
            <a:ext cx="4419600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 approach 	 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09600" y="1776948"/>
            <a:ext cx="8077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INPUT			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	  	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lang="en-US" sz="2000" b="1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		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PICK TWO ARTICLES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		(START,TARGET)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lang="en-US" sz="2000" b="1" dirty="0" smtClean="0">
              <a:latin typeface="Cambria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OUTPUT		: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		BRIDGE THE GAP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		With a smooth chain of article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41020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Finally our game plan is to find out a good chain/a relevant chain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228600" y="947663"/>
            <a:ext cx="4419600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 flow 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639431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STEP I : Chain Computation:</a:t>
            </a:r>
          </a:p>
          <a:p>
            <a:pPr algn="just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a similarity measure between documents we use the Bhattacharya’s distance.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 algn="just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After generation of chain we will have to do its evaluation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000" y="2971800"/>
            <a:ext cx="83820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Bhattacharyya’s Distance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DB = -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(BC(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p,q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))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where   BC(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p,q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x € X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p(x).q(x))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1/2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is the Bhattacharyya coefficient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source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:http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en.wikipedia.org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/wiki/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Bhattacharyya_distance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885646"/>
            <a:ext cx="8686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evaluate the characteristics of a good chain by its coherence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have  different methods to find the coherence of a chain.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STEP 2 : Chain Evaluation :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Now that we have a chain, we evaluate our results using coherence of the output chain as a parameter.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• Coherence1(d1, …,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=1…n-1min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Σw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1(w €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∩ di+1)  </a:t>
            </a:r>
          </a:p>
          <a:p>
            <a:pPr algn="just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This is straight from the below mentioned paper of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Dafna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Shahaf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Source(ref)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Dafna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Shahaf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and Prof. Carlos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Guestrin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: Connecting the dots between news 		     articles. ACM SIGKDD Conference on Knowledge Discovery and Data Mining 		     (KDD) 2010 </a:t>
            </a:r>
          </a:p>
          <a:p>
            <a:pPr algn="just"/>
            <a:endParaRPr lang="it-IT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Finally, we compare different combinations of weight-assignment methods and shortest path algorithms to see which combination gives us a better coherence. 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244267" y="4572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URABH SHUKLA\AppData\Local\Microsoft\Windows\INetCache\Content.Word\New Picture (15)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1" y="2667000"/>
            <a:ext cx="28193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69379" y="1143000"/>
            <a:ext cx="3725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+mj-lt"/>
              </a:rPr>
              <a:t>WHAT MAKES THE STORY GOOD?</a:t>
            </a:r>
            <a:endParaRPr lang="en-US" sz="20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828800"/>
            <a:ext cx="72390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 good chain makes the story good.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What is a good chain?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good chain should have these attributes 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Every transition is strong 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 jitteriness(back - and - forth)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Short(5-6 articles) 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6336268"/>
            <a:ext cx="62484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19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Source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:google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images</a:t>
            </a:r>
            <a:endParaRPr lang="en-US" sz="1900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3450" y="1143000"/>
            <a:ext cx="2038350" cy="839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1371600" cy="5548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latin typeface="Calibri" pitchFamily="34" charset="0"/>
                <a:cs typeface="Arial" pitchFamily="34" charset="0"/>
              </a:rPr>
              <a:t>Art_x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43600" y="1143000"/>
            <a:ext cx="2038350" cy="839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381750" y="1371600"/>
            <a:ext cx="1371600" cy="5548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Art_y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038600" y="1352550"/>
            <a:ext cx="695325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181475" y="1419225"/>
            <a:ext cx="371475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600" y="297180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 Linking articles index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x,u,v,w,y</a:t>
            </a:r>
            <a:endParaRPr lang="en-US" sz="2000" dirty="0" smtClean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10000" y="1913164"/>
            <a:ext cx="106680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    </a:t>
            </a:r>
            <a:r>
              <a:rPr lang="en-US" sz="2000" b="1" dirty="0" err="1" smtClean="0">
                <a:latin typeface="Calibri" pitchFamily="34" charset="0"/>
                <a:cs typeface="Arial" pitchFamily="34" charset="0"/>
              </a:rPr>
              <a:t>u,v,w</a:t>
            </a: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85800" y="39624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Link Topics :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Art_x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_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COVID-19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pandemic </a:t>
            </a:r>
            <a:endParaRPr lang="en-US" sz="2000" dirty="0" smtClean="0">
              <a:latin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Art_u_Lockdown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in </a:t>
            </a: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india</a:t>
            </a:r>
            <a:endParaRPr lang="en-US" sz="2000" dirty="0" smtClean="0">
              <a:latin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Art_v_demand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decreases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Art_w_manufacturing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closed due to lockdown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Art_y_economy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crisis(impact)</a:t>
            </a:r>
            <a:endParaRPr lang="en-US" sz="2000" b="1" dirty="0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930067" y="6858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046202"/>
            <a:ext cx="4646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+mj-lt"/>
                <a:cs typeface="Arial" pitchFamily="34" charset="0"/>
              </a:rPr>
              <a:t>Why did I select this topic? :</a:t>
            </a:r>
            <a:endParaRPr lang="en-US" sz="3000" b="1" dirty="0">
              <a:latin typeface="+mj-lt"/>
            </a:endParaRPr>
          </a:p>
        </p:txBody>
      </p:sp>
      <p:sp>
        <p:nvSpPr>
          <p:cNvPr id="9" name="Shape 69"/>
          <p:cNvSpPr txBox="1">
            <a:spLocks/>
          </p:cNvSpPr>
          <p:nvPr/>
        </p:nvSpPr>
        <p:spPr>
          <a:xfrm>
            <a:off x="8480584" y="64094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C:\Users\SAURABH SHUKLA\AppData\Local\Microsoft\Windows\INetCache\Content.Word\New Picture (13)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3657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SAURABH SHUKLA\AppData\Local\Microsoft\Windows\INetCache\Content.Word\New Picture (14).bmp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667000"/>
            <a:ext cx="4114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28600" y="2133600"/>
            <a:ext cx="8686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</a:rPr>
              <a:t>CONNECTING THE DOTS BETWEEN NEWS ARTICLES</a:t>
            </a: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6336268"/>
            <a:ext cx="62484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	</a:t>
            </a:r>
            <a:r>
              <a:rPr lang="en-US" sz="19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Source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:google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images</a:t>
            </a:r>
            <a:endParaRPr lang="en-US" sz="1900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13956" y="1360185"/>
            <a:ext cx="4140814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did I select this topic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286000"/>
            <a:ext cx="75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Getting information off the internet is like taking a drink from a fire hydrant.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		 			     -Mitchell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Kapor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657600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News browsing is one of the primary uses of the internet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1148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Information Overload is everywhere so these days we are facing this problem.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4876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problem is for  entire sectors, from scientists to intelligence analysts and web use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62000" y="8382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676400"/>
            <a:ext cx="784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all of whom are constantly struggling to keep up with the larger and larger amounts of content published everyday.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 this much data, it is often easy to miss the big picture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Tackling information overload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Navigate between topics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Searching for relevant news is difficult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So This project  will help to give you basic idea to tackle above  problems.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609600" y="8382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533400" y="3276600"/>
            <a:ext cx="270497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 have problems of  :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1447800" y="813817"/>
            <a:ext cx="1250983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INDEX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5439D2B-E2BE-44B2-BA2F-D9ACE8E3AE43}"/>
              </a:ext>
            </a:extLst>
          </p:cNvPr>
          <p:cNvSpPr txBox="1"/>
          <p:nvPr/>
        </p:nvSpPr>
        <p:spPr>
          <a:xfrm>
            <a:off x="1447800" y="1494993"/>
            <a:ext cx="7315200" cy="45576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FIB PROBLEM						3</a:t>
            </a:r>
          </a:p>
          <a:p>
            <a:pPr marL="471488" lvl="1" indent="-128588">
              <a:lnSpc>
                <a:spcPts val="1400"/>
              </a:lnSpc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WHAT IS OUR PROBLEM?					6							</a:t>
            </a: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APPROACH						12</a:t>
            </a:r>
          </a:p>
          <a:p>
            <a:pPr marL="336550" indent="-128588">
              <a:lnSpc>
                <a:spcPts val="1400"/>
              </a:lnSpc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WORK FLOW						13</a:t>
            </a: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WHAT MAKES THE STORY GOOD?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				15</a:t>
            </a:r>
          </a:p>
          <a:p>
            <a:pPr marL="128588" indent="-128588">
              <a:lnSpc>
                <a:spcPts val="1400"/>
              </a:lnSpc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WHY DID I SELECT THIS TOPIC? 				17</a:t>
            </a:r>
          </a:p>
          <a:p>
            <a:pPr marL="128588" indent="-128588">
              <a:lnSpc>
                <a:spcPts val="1400"/>
              </a:lnSpc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	        </a:t>
            </a: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CHAIN COMPUTATION					20</a:t>
            </a:r>
          </a:p>
          <a:p>
            <a:pPr marL="128588" indent="-128588">
              <a:lnSpc>
                <a:spcPts val="1400"/>
              </a:lnSpc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					</a:t>
            </a: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DIJKSTRA’S ALGORITHM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					30</a:t>
            </a:r>
          </a:p>
          <a:p>
            <a:pPr marL="128588" indent="-128588">
              <a:lnSpc>
                <a:spcPts val="1400"/>
              </a:lnSpc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RESULTS						32</a:t>
            </a: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FUTURE WORK						33</a:t>
            </a: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REFERENCES						34</a:t>
            </a:r>
          </a:p>
          <a:p>
            <a:pPr marL="128588" lvl="8" indent="-128588">
              <a:lnSpc>
                <a:spcPts val="1400"/>
              </a:lnSpc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	       		</a:t>
            </a:r>
          </a:p>
          <a:p>
            <a:pPr marL="128588" lvl="1" indent="-128588">
              <a:lnSpc>
                <a:spcPts val="1400"/>
              </a:lnSpc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128588" indent="-128588">
              <a:lnSpc>
                <a:spcPts val="1400"/>
              </a:lnSpc>
              <a:buFont typeface="Arial" pitchFamily="34" charset="0"/>
              <a:buChar char="•"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471488" lvl="1" indent="-128588">
              <a:lnSpc>
                <a:spcPts val="1400"/>
              </a:lnSpc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hape 69"/>
          <p:cNvSpPr txBox="1">
            <a:spLocks/>
          </p:cNvSpPr>
          <p:nvPr/>
        </p:nvSpPr>
        <p:spPr>
          <a:xfrm>
            <a:off x="8480584" y="64094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66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457200" y="914400"/>
            <a:ext cx="685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WORK FLOW(CHAIN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COMPUTATION)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85800" y="18288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914400" y="1943100"/>
            <a:ext cx="1676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NEWS ARTICLE FROM THE HINDU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581400" y="18288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3886200" y="20574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SPLIT INTO WORDS</a:t>
            </a:r>
            <a:endParaRPr lang="en-US" sz="1600" b="1" dirty="0">
              <a:latin typeface="+mj-lt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477000" y="18288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705600" y="21717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STEMMING</a:t>
            </a:r>
            <a:endParaRPr lang="en-US" sz="1600" b="1" dirty="0">
              <a:latin typeface="+mj-lt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685800" y="36957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762000" y="3962400"/>
            <a:ext cx="2133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BHATTACHARYA’S DISTANCE</a:t>
            </a:r>
            <a:endParaRPr lang="en-US" sz="1600" b="1" dirty="0">
              <a:latin typeface="+mj-lt"/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3581400" y="36957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3810000" y="39624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FREQUENCY COUNTING</a:t>
            </a:r>
            <a:endParaRPr lang="en-US" sz="1600" b="1" dirty="0">
              <a:latin typeface="+mj-lt"/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6477000" y="36957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6705600" y="39243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REMOVE STOP WORDS</a:t>
            </a:r>
            <a:endParaRPr lang="en-US" sz="1600" b="1" dirty="0">
              <a:latin typeface="+mj-lt"/>
            </a:endParaRP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685800" y="55245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914400" y="57912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DIJKSTRA’S ALGORITHM</a:t>
            </a:r>
            <a:endParaRPr lang="en-US" sz="1600" b="1" dirty="0">
              <a:latin typeface="+mj-lt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514600" y="22860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410200" y="22860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5410200" y="41148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2514600" y="41148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6972300" y="3177290"/>
            <a:ext cx="685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5400000">
            <a:off x="1257300" y="4991100"/>
            <a:ext cx="685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5" grpId="0" animBg="1"/>
      <p:bldP spid="31" grpId="0" animBg="1"/>
      <p:bldP spid="33" grpId="1" animBg="1"/>
      <p:bldP spid="34" grpId="1"/>
      <p:bldP spid="35" grpId="1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3429000"/>
            <a:ext cx="87630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5800" y="18288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914400" y="1943100"/>
            <a:ext cx="1676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NEWS ARTICLE FROM THE HINDU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349770" y="3557587"/>
            <a:ext cx="8382000" cy="2462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osama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bin laden, leader of terror outfit al-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qaeda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and alleged mastermind of the 9/11 attacks in new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york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city, was killed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pakistan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in a special forces operation by the united states,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u.s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. president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barack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obama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announced 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sunday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night.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a statement issued shortly after 11.30 p.m.,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mr.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confirmed that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osama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high on the list of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u.s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authorities most wanted men, had been killed after a “fire-fight” in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abbottabad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a military cantonment town not far from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islamabad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</a:t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Len=100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chemeClr val="tx1"/>
                </a:solidFill>
              </a:rPr>
              <a:t>Example :</a:t>
            </a:r>
            <a:endParaRPr lang="en-US" sz="25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450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3429000"/>
            <a:ext cx="87630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57200" y="13716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85800" y="1485900"/>
            <a:ext cx="1676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NEWS ARTICLE FROM THE HINDU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352800" y="13716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657600" y="16002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SPLIT INTO WORDS</a:t>
            </a:r>
            <a:endParaRPr lang="en-US" sz="1600" b="1" dirty="0">
              <a:latin typeface="+mj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286000" y="18288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9770" y="3505200"/>
            <a:ext cx="8382000" cy="30777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['',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osama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'bin', 'laden', '', 'leader', 'of', 'terror', 'outfit', 'al-',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qaeda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'and', 'alleged', 'mastermind', 'of', 'the', '9/11', 'attacks', 'in', 'new',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york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'city', '', 'was', 'killed', 'in',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pakistan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'in', 'a', 'special', 'forces', 'operation', 'by', 'the', 'united', 'states', '', 'u', 's', '', 'president',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barack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'announced', 'on',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sunday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'night', '', '', 'in', 'a', 'statement', 'issued', 'shortly', 'after', '11', '30', 'p', 'm', '', '',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'confirmed', 'that',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osama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'', 'high', 'on', 'the', 'list', 'of', 'u', 's', '', 'authorities', '', 'most', 'wanted', 'men', '', 'had', 'been', 'killed', 'after', 'a', '“fire-fight”', 'in',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abbottabad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'', 'a', 'military', 'cantonment', 'town', 'not', 'far', 'from',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islamabad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'']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Len=100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Shape 69"/>
          <p:cNvSpPr txBox="1">
            <a:spLocks/>
          </p:cNvSpPr>
          <p:nvPr/>
        </p:nvSpPr>
        <p:spPr>
          <a:xfrm>
            <a:off x="8480584" y="64770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381000" y="7620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52400" y="3429000"/>
            <a:ext cx="876300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85800" y="18288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914400" y="1943100"/>
            <a:ext cx="1676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NEWS ARTICLE FROM THE HINDU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81400" y="18288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86200" y="20574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SPLIT INTO WORDS</a:t>
            </a:r>
            <a:endParaRPr lang="en-US" sz="1600" b="1" dirty="0">
              <a:latin typeface="+mj-lt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477000" y="18288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705600" y="21717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STEMMING</a:t>
            </a:r>
            <a:endParaRPr lang="en-US" sz="1600" b="1" dirty="0">
              <a:latin typeface="+mj-lt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514600" y="22860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410200" y="22860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49770" y="3505200"/>
            <a:ext cx="8382000" cy="27699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['',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osama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'bin', 'laden', '', 'leader', 'of', 'terror', 'outfit', 'al-',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qaeda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'and',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alleg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'mastermind', 'of', 'the', '9/11', 'attack', 'in', 'new',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york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citi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'kill', 'in',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pakistan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'in', 'a', 'special',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forc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oper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'by', 'the', 'unit', 'state', '', 'u', 's', '',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presid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barack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announc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'on',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sunday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'night', '', '', 'in', 'a', 'statement',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issu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shortli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'after', '11', '30', 'p', 'm', '', '',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'confirm', 'that',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osama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'', 'high', 'on', 'the', 'list', 'of', 'u', 's', '', 'author', '', 'most', 'want', 'men', '', 'had', 'been', 'kill', 'after', 'a', '“fire-fight”', 'in',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abbottabad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'', 'a',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militari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'canton', 'town', 'not', 'far', 'from',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islamabad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'']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Len=44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228600" y="8382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5" grpId="0" animBg="1"/>
      <p:bldP spid="16" grpId="0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4267200"/>
            <a:ext cx="87630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5800" y="10668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914400" y="1181100"/>
            <a:ext cx="1676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NEWS ARTICLE FROM THE HINDU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581400" y="10668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886200" y="12954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SPLIT INTO WORDS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477000" y="10668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705600" y="14097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STEMMING</a:t>
            </a:r>
            <a:endParaRPr lang="en-US" sz="1600" b="1" dirty="0">
              <a:latin typeface="+mj-lt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77000" y="29337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705600" y="31623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REMOVE STOP WORDS</a:t>
            </a:r>
            <a:endParaRPr lang="en-US" sz="1600" b="1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14600" y="15240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410200" y="15240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6972300" y="2415290"/>
            <a:ext cx="685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381000" y="4343400"/>
            <a:ext cx="8382000" cy="18466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osama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'bin', 'laden', 'leader', 'terror', 'outfit', 'al-',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qaeda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alleg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'mastermind', '9/11', 'attack',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york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citi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'kill',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pakistan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'special',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forc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oper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'unit',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presid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barack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announc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sunday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'night', 'statement',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issu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shortli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'11', '30',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'confirm',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osama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'list', 'author', 'kill', '“fire-fight”',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abbottabad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militari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'canton', 'town', 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islamabad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']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Len=44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549067" y="445785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6" grpId="0" animBg="1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609600" y="9144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838200" y="1028700"/>
            <a:ext cx="1676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NEWS ARTICLE FROM THE HINDU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505200" y="9144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810000" y="11430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SPLIT INTO WORDS</a:t>
            </a:r>
            <a:endParaRPr lang="en-US" sz="1600" b="1" dirty="0">
              <a:latin typeface="+mj-lt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400800" y="9144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629400" y="12573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STEMMING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505200" y="27813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733800" y="30480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FREQUENCY COUNTING</a:t>
            </a:r>
            <a:endParaRPr lang="en-US" sz="1600" b="1" dirty="0">
              <a:latin typeface="+mj-lt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00800" y="27813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629400" y="30099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REMOVE STOP WORDS</a:t>
            </a:r>
            <a:endParaRPr lang="en-US" sz="1600" b="1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38400" y="13716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334000" y="13716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334000" y="32004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896100" y="2262890"/>
            <a:ext cx="685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3962400"/>
            <a:ext cx="8763000" cy="259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04800" y="4038600"/>
            <a:ext cx="8382000" cy="2438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[['bin', 1], ['laden', 1], ['leader', 1], ['terror', 1], ['outfit', 1], ['al-',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qaeda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alleg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['mastermind', 1], ['9/11', 1], ['attack',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york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citi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pakistan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['special',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forc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oper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['unit',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presid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barack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announc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sunday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['night', 1], ['statement',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issu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shortli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['11', 1], ['30', 1], ['confirm', 1], ['list', 1], ['author', 1], ['“fire-fight”',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abbottabad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militari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['canton', 1], ['town',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islamabad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1],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osama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2], ['kill', 2], ['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', 2]]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Len=44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Shape 69"/>
          <p:cNvSpPr txBox="1">
            <a:spLocks/>
          </p:cNvSpPr>
          <p:nvPr/>
        </p:nvSpPr>
        <p:spPr>
          <a:xfrm>
            <a:off x="8480584" y="64008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533400" y="5334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5800" y="10287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914400" y="1143000"/>
            <a:ext cx="1676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NEWS ARTICLE FROM THE HINDU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581400" y="10287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886200" y="12573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SPLIT INTO WORDS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477000" y="10287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705600" y="13716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STEMMING</a:t>
            </a:r>
            <a:endParaRPr lang="en-US" sz="1600" b="1" dirty="0">
              <a:latin typeface="+mj-lt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85800" y="28956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62000" y="3162300"/>
            <a:ext cx="2133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BHATTACHARYA’S DISTANCE</a:t>
            </a:r>
            <a:endParaRPr lang="en-US" sz="1600" b="1" dirty="0">
              <a:latin typeface="+mj-lt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581400" y="28956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810000" y="31623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FREQUENCY COUNTING</a:t>
            </a:r>
            <a:endParaRPr lang="en-US" sz="1600" b="1" dirty="0"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77000" y="28956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705600" y="31242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REMOVE STOP WORDS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14600" y="14859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410200" y="14859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5410200" y="33147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2514600" y="33147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972300" y="2377190"/>
            <a:ext cx="685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4267200"/>
            <a:ext cx="876300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304800" y="4572000"/>
            <a:ext cx="8382000" cy="18466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		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Bhattacharyya’s Distance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DB = -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(BC(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p,q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))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where   BC(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p,q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x € X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p(x).q(x))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1/2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is the Bhattacharyya coefficient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source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:http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://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en.wikipedia.org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/wiki/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Bhattacharyya_distance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Shape 69"/>
          <p:cNvSpPr txBox="1">
            <a:spLocks/>
          </p:cNvSpPr>
          <p:nvPr/>
        </p:nvSpPr>
        <p:spPr>
          <a:xfrm>
            <a:off x="8480584" y="64856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625267" y="4572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52292" y="990600"/>
            <a:ext cx="344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Bhattacharyya’s Distance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62000" y="1524001"/>
            <a:ext cx="7467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DB = -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(BC(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p,q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))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   BC(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p,q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x € X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 (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p(x).q(x))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1/2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is the Bhattacharyya coefficient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have used x as the common words between the two articles.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p(x) is the number of occurrences of x in document p divided by total number of words in document p.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q(x) is used similarly for document q.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Bhattacharya’s distance  is closer to 0 for more similar articles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farther than 0 for dissimilar articles due to the –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ve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logarithm taken of the Bhattacharya’s coefficient.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62000" y="6858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85800" y="13335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914400" y="1447800"/>
            <a:ext cx="1676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NEWS ARTICLE FROM THE HINDU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581400" y="13335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886200" y="15621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SPLIT INTO WORDS</a:t>
            </a:r>
            <a:endParaRPr lang="en-US" sz="1600" b="1" dirty="0">
              <a:latin typeface="+mj-lt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6477000" y="13335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6705600" y="16764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STEMMING</a:t>
            </a:r>
            <a:endParaRPr lang="en-US" sz="1600" b="1" dirty="0">
              <a:latin typeface="+mj-lt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685800" y="32004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62000" y="3467100"/>
            <a:ext cx="2133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BHATTACHARYA’S DISTANCE</a:t>
            </a:r>
            <a:endParaRPr lang="en-US" sz="1600" b="1" dirty="0">
              <a:latin typeface="+mj-lt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3581400" y="32004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3810000" y="34671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FREQUENCY COUNTING</a:t>
            </a:r>
            <a:endParaRPr lang="en-US" sz="1600" b="1" dirty="0">
              <a:latin typeface="+mj-lt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6477000" y="32004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6705600" y="34290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REMOVE STOP WORDS</a:t>
            </a:r>
            <a:endParaRPr lang="en-US" sz="1600" b="1" dirty="0">
              <a:latin typeface="+mj-lt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685800" y="50292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914400" y="52959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DIJKSTRA’S ALGORITHM</a:t>
            </a:r>
            <a:endParaRPr lang="en-US" sz="1600" b="1" dirty="0">
              <a:latin typeface="+mj-lt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514600" y="17907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410200" y="17907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5410200" y="36195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2514600" y="36195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5400000">
            <a:off x="6972300" y="2681990"/>
            <a:ext cx="685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1257300" y="4495800"/>
            <a:ext cx="685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62000" y="6858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85800" y="13335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990600" y="1676400"/>
            <a:ext cx="1676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DISTANCE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581400" y="13335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886200" y="15621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+mj-lt"/>
              </a:rPr>
              <a:t>DISTANCE </a:t>
            </a:r>
          </a:p>
          <a:p>
            <a:r>
              <a:rPr lang="en-US" sz="1600" b="1" dirty="0" smtClean="0">
                <a:latin typeface="+mj-lt"/>
              </a:rPr>
              <a:t>MATRIX</a:t>
            </a:r>
            <a:endParaRPr lang="en-US" sz="1600" b="1" dirty="0">
              <a:latin typeface="+mj-lt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6477000" y="13335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6705600" y="16002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DIJKSTRA’S ALGORITHM</a:t>
            </a:r>
          </a:p>
          <a:p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514600" y="17907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410200" y="1790700"/>
            <a:ext cx="1066800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063300" y="2971800"/>
          <a:ext cx="2743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Shape 69"/>
          <p:cNvSpPr txBox="1">
            <a:spLocks/>
          </p:cNvSpPr>
          <p:nvPr/>
        </p:nvSpPr>
        <p:spPr>
          <a:xfrm>
            <a:off x="3185100" y="24384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9"/>
          <p:cNvSpPr txBox="1">
            <a:spLocks/>
          </p:cNvSpPr>
          <p:nvPr/>
        </p:nvSpPr>
        <p:spPr>
          <a:xfrm>
            <a:off x="3779400" y="24470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9"/>
          <p:cNvSpPr txBox="1">
            <a:spLocks/>
          </p:cNvSpPr>
          <p:nvPr/>
        </p:nvSpPr>
        <p:spPr>
          <a:xfrm>
            <a:off x="4328100" y="24384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9"/>
          <p:cNvSpPr txBox="1">
            <a:spLocks/>
          </p:cNvSpPr>
          <p:nvPr/>
        </p:nvSpPr>
        <p:spPr>
          <a:xfrm>
            <a:off x="4861500" y="24470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9"/>
          <p:cNvSpPr txBox="1">
            <a:spLocks/>
          </p:cNvSpPr>
          <p:nvPr/>
        </p:nvSpPr>
        <p:spPr>
          <a:xfrm>
            <a:off x="5394900" y="24470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9"/>
          <p:cNvSpPr txBox="1">
            <a:spLocks/>
          </p:cNvSpPr>
          <p:nvPr/>
        </p:nvSpPr>
        <p:spPr>
          <a:xfrm>
            <a:off x="2667000" y="29042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9"/>
          <p:cNvSpPr txBox="1">
            <a:spLocks/>
          </p:cNvSpPr>
          <p:nvPr/>
        </p:nvSpPr>
        <p:spPr>
          <a:xfrm>
            <a:off x="2667000" y="32766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9"/>
          <p:cNvSpPr txBox="1">
            <a:spLocks/>
          </p:cNvSpPr>
          <p:nvPr/>
        </p:nvSpPr>
        <p:spPr>
          <a:xfrm>
            <a:off x="2682300" y="36662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9"/>
          <p:cNvSpPr txBox="1">
            <a:spLocks/>
          </p:cNvSpPr>
          <p:nvPr/>
        </p:nvSpPr>
        <p:spPr>
          <a:xfrm>
            <a:off x="2682300" y="40386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9"/>
          <p:cNvSpPr txBox="1">
            <a:spLocks/>
          </p:cNvSpPr>
          <p:nvPr/>
        </p:nvSpPr>
        <p:spPr>
          <a:xfrm>
            <a:off x="2682300" y="43434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13956" y="1360185"/>
            <a:ext cx="4800288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FIB(FILL IN BLANKS) PROBLEM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0574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Given a sentence with a blank. 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49549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We need to fill this blank with an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apropriate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word.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048000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example: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1.In this COVID-19 pandemic , to be safe we should wash our hands 	……………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a)  frequently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    b)  after 2 hour 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    c)  after 1 day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    d)  shouldn’t wash</a:t>
            </a:r>
          </a:p>
          <a:p>
            <a:pPr algn="just"/>
            <a:endParaRPr lang="en-US" sz="2000" dirty="0"/>
          </a:p>
        </p:txBody>
      </p:sp>
      <p:sp>
        <p:nvSpPr>
          <p:cNvPr id="11" name="Footer Placeholder 13"/>
          <p:cNvSpPr txBox="1">
            <a:spLocks/>
          </p:cNvSpPr>
          <p:nvPr/>
        </p:nvSpPr>
        <p:spPr>
          <a:xfrm>
            <a:off x="76200" y="6492875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SAURABH SHUKLA(CSE,053)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24600" y="2749979"/>
          <a:ext cx="2514600" cy="258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7552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VERTEX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SHORTEST DISTANCE FROM A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  <a:cs typeface="Calibri" pitchFamily="34" charset="0"/>
                        </a:rPr>
                        <a:t>PREVIOUS</a:t>
                      </a:r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r>
                        <a:rPr lang="en-US" sz="1200" baseline="0" dirty="0" smtClean="0">
                          <a:latin typeface="Calibri" pitchFamily="34" charset="0"/>
                          <a:cs typeface="Calibri" pitchFamily="34" charset="0"/>
                        </a:rPr>
                        <a:t>VERTEX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238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238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238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238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2381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914400" y="990600"/>
            <a:ext cx="1828800" cy="11049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>
              <a:latin typeface="+mj-lt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43000" y="1257300"/>
            <a:ext cx="1676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DIJKSTRA’S ALGORITHM</a:t>
            </a:r>
          </a:p>
          <a:p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0" y="2895600"/>
            <a:ext cx="2743200" cy="2125000"/>
            <a:chOff x="381000" y="2819400"/>
            <a:chExt cx="3429000" cy="2201200"/>
          </a:xfrm>
        </p:grpSpPr>
        <p:sp>
          <p:nvSpPr>
            <p:cNvPr id="7" name="Oval 6"/>
            <p:cNvSpPr/>
            <p:nvPr/>
          </p:nvSpPr>
          <p:spPr>
            <a:xfrm>
              <a:off x="533400" y="3048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57400" y="3048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3400" y="4343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57400" y="4343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657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7" idx="6"/>
              <a:endCxn id="8" idx="2"/>
            </p:cNvCxnSpPr>
            <p:nvPr/>
          </p:nvCxnSpPr>
          <p:spPr>
            <a:xfrm>
              <a:off x="990600" y="3276600"/>
              <a:ext cx="1066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4570412"/>
              <a:ext cx="1066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4"/>
              <a:endCxn id="9" idx="0"/>
            </p:cNvCxnSpPr>
            <p:nvPr/>
          </p:nvCxnSpPr>
          <p:spPr>
            <a:xfrm rot="5400000">
              <a:off x="342900" y="3924300"/>
              <a:ext cx="838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866106" y="3923506"/>
              <a:ext cx="838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6"/>
              <a:endCxn id="11" idx="1"/>
            </p:cNvCxnSpPr>
            <p:nvPr/>
          </p:nvCxnSpPr>
          <p:spPr>
            <a:xfrm>
              <a:off x="2514600" y="3276600"/>
              <a:ext cx="752755" cy="447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6"/>
              <a:endCxn id="11" idx="3"/>
            </p:cNvCxnSpPr>
            <p:nvPr/>
          </p:nvCxnSpPr>
          <p:spPr>
            <a:xfrm flipV="1">
              <a:off x="2514600" y="4047845"/>
              <a:ext cx="752755" cy="524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7"/>
              <a:endCxn id="8" idx="3"/>
            </p:cNvCxnSpPr>
            <p:nvPr/>
          </p:nvCxnSpPr>
          <p:spPr>
            <a:xfrm rot="5400000" flipH="1" flipV="1">
              <a:off x="1037945" y="3323945"/>
              <a:ext cx="972110" cy="1200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hape 69"/>
            <p:cNvSpPr txBox="1">
              <a:spLocks/>
            </p:cNvSpPr>
            <p:nvPr/>
          </p:nvSpPr>
          <p:spPr>
            <a:xfrm>
              <a:off x="1371600" y="44958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69"/>
            <p:cNvSpPr txBox="1">
              <a:spLocks/>
            </p:cNvSpPr>
            <p:nvPr/>
          </p:nvSpPr>
          <p:spPr>
            <a:xfrm>
              <a:off x="381000" y="36576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69"/>
            <p:cNvSpPr txBox="1">
              <a:spLocks/>
            </p:cNvSpPr>
            <p:nvPr/>
          </p:nvSpPr>
          <p:spPr>
            <a:xfrm>
              <a:off x="1356300" y="28194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69"/>
            <p:cNvSpPr txBox="1">
              <a:spLocks/>
            </p:cNvSpPr>
            <p:nvPr/>
          </p:nvSpPr>
          <p:spPr>
            <a:xfrm>
              <a:off x="2804100" y="30566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400" kern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69"/>
            <p:cNvSpPr txBox="1">
              <a:spLocks/>
            </p:cNvSpPr>
            <p:nvPr/>
          </p:nvSpPr>
          <p:spPr>
            <a:xfrm>
              <a:off x="2651700" y="38948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400" kern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69"/>
            <p:cNvSpPr txBox="1">
              <a:spLocks/>
            </p:cNvSpPr>
            <p:nvPr/>
          </p:nvSpPr>
          <p:spPr>
            <a:xfrm>
              <a:off x="1600200" y="37424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400" kern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9"/>
            <p:cNvSpPr txBox="1">
              <a:spLocks/>
            </p:cNvSpPr>
            <p:nvPr/>
          </p:nvSpPr>
          <p:spPr>
            <a:xfrm>
              <a:off x="2270700" y="35900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400" kern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69"/>
            <p:cNvSpPr txBox="1">
              <a:spLocks/>
            </p:cNvSpPr>
            <p:nvPr/>
          </p:nvSpPr>
          <p:spPr>
            <a:xfrm>
              <a:off x="609600" y="30566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69"/>
            <p:cNvSpPr txBox="1">
              <a:spLocks/>
            </p:cNvSpPr>
            <p:nvPr/>
          </p:nvSpPr>
          <p:spPr>
            <a:xfrm>
              <a:off x="2118300" y="42672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69"/>
            <p:cNvSpPr txBox="1">
              <a:spLocks/>
            </p:cNvSpPr>
            <p:nvPr/>
          </p:nvSpPr>
          <p:spPr>
            <a:xfrm>
              <a:off x="3261300" y="35900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400" kern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69"/>
            <p:cNvSpPr txBox="1">
              <a:spLocks/>
            </p:cNvSpPr>
            <p:nvPr/>
          </p:nvSpPr>
          <p:spPr>
            <a:xfrm>
              <a:off x="2118300" y="29804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69"/>
            <p:cNvSpPr txBox="1">
              <a:spLocks/>
            </p:cNvSpPr>
            <p:nvPr/>
          </p:nvSpPr>
          <p:spPr>
            <a:xfrm>
              <a:off x="609600" y="4275800"/>
              <a:ext cx="548700" cy="524800"/>
            </a:xfrm>
            <a:prstGeom prst="rect">
              <a:avLst/>
            </a:prstGeom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139500" y="3048000"/>
          <a:ext cx="2743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Shape 69"/>
          <p:cNvSpPr txBox="1">
            <a:spLocks/>
          </p:cNvSpPr>
          <p:nvPr/>
        </p:nvSpPr>
        <p:spPr>
          <a:xfrm>
            <a:off x="3261300" y="25146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69"/>
          <p:cNvSpPr txBox="1">
            <a:spLocks/>
          </p:cNvSpPr>
          <p:nvPr/>
        </p:nvSpPr>
        <p:spPr>
          <a:xfrm>
            <a:off x="3855600" y="25232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69"/>
          <p:cNvSpPr txBox="1">
            <a:spLocks/>
          </p:cNvSpPr>
          <p:nvPr/>
        </p:nvSpPr>
        <p:spPr>
          <a:xfrm>
            <a:off x="4404300" y="25146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69"/>
          <p:cNvSpPr txBox="1">
            <a:spLocks/>
          </p:cNvSpPr>
          <p:nvPr/>
        </p:nvSpPr>
        <p:spPr>
          <a:xfrm>
            <a:off x="4937700" y="25232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69"/>
          <p:cNvSpPr txBox="1">
            <a:spLocks/>
          </p:cNvSpPr>
          <p:nvPr/>
        </p:nvSpPr>
        <p:spPr>
          <a:xfrm>
            <a:off x="5471100" y="25232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69"/>
          <p:cNvSpPr txBox="1">
            <a:spLocks/>
          </p:cNvSpPr>
          <p:nvPr/>
        </p:nvSpPr>
        <p:spPr>
          <a:xfrm>
            <a:off x="2743200" y="29804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69"/>
          <p:cNvSpPr txBox="1">
            <a:spLocks/>
          </p:cNvSpPr>
          <p:nvPr/>
        </p:nvSpPr>
        <p:spPr>
          <a:xfrm>
            <a:off x="2743200" y="33528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69"/>
          <p:cNvSpPr txBox="1">
            <a:spLocks/>
          </p:cNvSpPr>
          <p:nvPr/>
        </p:nvSpPr>
        <p:spPr>
          <a:xfrm>
            <a:off x="2758500" y="37424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69"/>
          <p:cNvSpPr txBox="1">
            <a:spLocks/>
          </p:cNvSpPr>
          <p:nvPr/>
        </p:nvSpPr>
        <p:spPr>
          <a:xfrm>
            <a:off x="2758500" y="41148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69"/>
          <p:cNvSpPr txBox="1">
            <a:spLocks/>
          </p:cNvSpPr>
          <p:nvPr/>
        </p:nvSpPr>
        <p:spPr>
          <a:xfrm>
            <a:off x="2758500" y="44196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26949" y="813817"/>
            <a:ext cx="831510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NOTE: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524001"/>
            <a:ext cx="746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Here we can use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CosineSimilarity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also as a weight instead of distance as a weight.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 cosine similarity as weight we can use same algorithm 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Dijkstra,A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*  for  chain computation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Then we can compare the both results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Results</a:t>
            </a:r>
            <a:r>
              <a:rPr lang="en-US" sz="4000" b="1" dirty="0" smtClean="0">
                <a:solidFill>
                  <a:schemeClr val="tx1"/>
                </a:solidFill>
              </a:rPr>
              <a:t> :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905000"/>
            <a:ext cx="8534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Results on the same source and target article for different combination of methods. 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Weight   		Algorithm   	               Chain(linking articles index)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Bhatt. Dist    	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Dijkstra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		345-343-330-349-342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Bhatt. Dist    		A*  			-------------------------------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CosineSimilarity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	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Dijkstra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		-------------------------------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CosineSimilarity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		A*  			-------------------------------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Future Work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57200" y="2286000"/>
            <a:ext cx="8458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We used here news articles .we can use different articles other than news articles may help in important scientific discoveries.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With millions of articles are being produced daily worldwide, this process needs to be implemented onto a large scale.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685800" y="1173540"/>
            <a:ext cx="75438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References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Arial" pitchFamily="34" charset="0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1]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Dafna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Shahaf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and Prof. Carlos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Guestrin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: Connecting the dots between news articles. ACM SIGKDD Conference on Knowledge Discovery and Data Mining (KDD) 2010.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[2]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http://en.wikipedia.org/wiki/Bhattacharyya_distance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[3]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Dafna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Shahaf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, Prof. Carlos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Guestrin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and Eric Horvitz : Trains of thought-Generating information maps. International World Wide Web Conference (WWW), 2012.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304800" y="1219200"/>
            <a:ext cx="7515225" cy="54292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 this COVID-19 pandemic,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STAY AT HOME,STAY SAFE,STAY HAPPY.</a:t>
            </a:r>
          </a:p>
          <a:p>
            <a:pPr lvl="0">
              <a:buNone/>
            </a:pPr>
            <a:r>
              <a:rPr lang="en" sz="4800" i="0" dirty="0" smtClean="0"/>
              <a:t>				Thank </a:t>
            </a:r>
            <a:r>
              <a:rPr lang="en" sz="4800" i="0" dirty="0"/>
              <a:t>You</a:t>
            </a:r>
            <a:r>
              <a:rPr lang="en" sz="4800" i="0" dirty="0" smtClean="0"/>
              <a:t>!</a:t>
            </a:r>
            <a:endParaRPr lang="en" sz="4800" i="0" dirty="0"/>
          </a:p>
          <a:p>
            <a:pPr lvl="0">
              <a:buNone/>
            </a:pPr>
            <a:endParaRPr lang="en" dirty="0" smtClean="0"/>
          </a:p>
          <a:p>
            <a:pPr lvl="0">
              <a:buNone/>
            </a:pPr>
            <a:endParaRPr lang="en" sz="1800" dirty="0"/>
          </a:p>
          <a:p>
            <a:pPr lvl="0">
              <a:buNone/>
            </a:pPr>
            <a:endParaRPr lang="en" sz="1800" dirty="0"/>
          </a:p>
          <a:p>
            <a:pPr lvl="0">
              <a:buNone/>
            </a:pPr>
            <a:endParaRPr lang="en" sz="1800" dirty="0"/>
          </a:p>
        </p:txBody>
      </p:sp>
      <p:sp>
        <p:nvSpPr>
          <p:cNvPr id="4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example:</a:t>
            </a:r>
          </a:p>
          <a:p>
            <a:pPr algn="just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2.I enjoyed ………… the film but I didn’t like the ending.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    a)  some of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b)  most of  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    c)  most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    d)  some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3770055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example:</a:t>
            </a:r>
          </a:p>
          <a:p>
            <a:pPr algn="just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3.I have no horse ………… I can lend you.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    a)  who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b)  that  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    c)  whose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	    d)  which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Footer Placeholder 13"/>
          <p:cNvSpPr txBox="1">
            <a:spLocks/>
          </p:cNvSpPr>
          <p:nvPr/>
        </p:nvSpPr>
        <p:spPr>
          <a:xfrm>
            <a:off x="76200" y="6492875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SAURABH SHUKLA(CSE,053)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457200" y="750585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13956" y="1360185"/>
            <a:ext cx="3934244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Can we say ? 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1" y="2057400"/>
            <a:ext cx="5023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9812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After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filling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most suitable  word ,A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meanigful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sentences can be formed.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 wrong selection of word can differ the meaning of sentences.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oter Placeholder 13"/>
          <p:cNvSpPr txBox="1">
            <a:spLocks/>
          </p:cNvSpPr>
          <p:nvPr/>
        </p:nvSpPr>
        <p:spPr>
          <a:xfrm>
            <a:off x="76200" y="6492875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SAURABH SHUKLA(CSE,053)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62000" y="8382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13956" y="1360185"/>
            <a:ext cx="2635658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  PROBLEM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33450" y="3503612"/>
            <a:ext cx="2038350" cy="839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371600" y="3732212"/>
            <a:ext cx="1371600" cy="5548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SOURCE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943600" y="3503612"/>
            <a:ext cx="2038350" cy="8397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381750" y="3732212"/>
            <a:ext cx="1371600" cy="5548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alibri" pitchFamily="34" charset="0"/>
                <a:cs typeface="Arial" pitchFamily="34" charset="0"/>
              </a:rPr>
              <a:t>TARGET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auto">
          <a:xfrm>
            <a:off x="4038600" y="3713162"/>
            <a:ext cx="695325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81475" y="3779837"/>
            <a:ext cx="371475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  <p:bldP spid="1027" grpId="0" animBg="1"/>
      <p:bldP spid="10" grpId="0" animBg="1"/>
      <p:bldP spid="11" grpId="0" animBg="1"/>
      <p:bldP spid="1028" grpId="0" animBg="1"/>
      <p:bldP spid="10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13956" y="1360185"/>
            <a:ext cx="3934244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Similarly we can say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Like FIB problem we have to fill these blanks/question mark with the articles.</a:t>
            </a:r>
          </a:p>
          <a:p>
            <a:pPr algn="just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 that the story or the news article make sense when we will read.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4290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Here question  mark can be filled with these given(below) articles.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219200" y="4495800"/>
            <a:ext cx="6705600" cy="533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669917" y="4562475"/>
            <a:ext cx="5843054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	,A2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,A3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……………………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,An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62000" y="5516687"/>
            <a:ext cx="876300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Note 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articles can be  type of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sports,politics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entertainment.</a:t>
            </a:r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SAURABH SHUKLA(CSE,053)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762000" y="8382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26" grpId="0" animBg="1"/>
      <p:bldP spid="10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609600" y="2590800"/>
            <a:ext cx="7848600" cy="762000"/>
            <a:chOff x="685800" y="2590800"/>
            <a:chExt cx="7848600" cy="762000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685800" y="2590800"/>
              <a:ext cx="1590008" cy="762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7020592" y="2590800"/>
              <a:ext cx="1513808" cy="762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960620" y="2773180"/>
              <a:ext cx="1219200" cy="4490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SOURCE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2944620" y="2590800"/>
              <a:ext cx="996910" cy="762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5342251" y="2590800"/>
              <a:ext cx="996910" cy="762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6339161" y="2935514"/>
              <a:ext cx="68143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4156055" y="2918733"/>
              <a:ext cx="119882" cy="1292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4534628" y="2918733"/>
              <a:ext cx="119882" cy="1292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4925820" y="2918733"/>
              <a:ext cx="119882" cy="1292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23" name="Straight Arrow Connector 22"/>
            <p:cNvCxnSpPr>
              <a:stCxn id="2050" idx="3"/>
              <a:endCxn id="2053" idx="1"/>
            </p:cNvCxnSpPr>
            <p:nvPr/>
          </p:nvCxnSpPr>
          <p:spPr>
            <a:xfrm>
              <a:off x="2275808" y="2971800"/>
              <a:ext cx="66881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3268480" y="2764905"/>
              <a:ext cx="495300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Ai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5638800" y="2743200"/>
              <a:ext cx="495300" cy="314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Aj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7239000" y="2743200"/>
              <a:ext cx="1000125" cy="3619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TARGET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381000" y="1264384"/>
            <a:ext cx="8305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So our aim is to develop a coherent chain linking the source and target documents into a meaningful story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" y="3790890"/>
            <a:ext cx="3973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 smtClean="0">
                <a:latin typeface="Calibri" pitchFamily="34" charset="0"/>
                <a:cs typeface="Calibri" pitchFamily="34" charset="0"/>
              </a:rPr>
              <a:t>Here Ai,Aj are intermediate articles.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ooter Placeholder 13"/>
          <p:cNvSpPr txBox="1">
            <a:spLocks/>
          </p:cNvSpPr>
          <p:nvPr/>
        </p:nvSpPr>
        <p:spPr>
          <a:xfrm>
            <a:off x="76200" y="6492875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SAURABH SHUKLA(CSE,053)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4" name="Shape 69"/>
          <p:cNvSpPr txBox="1">
            <a:spLocks/>
          </p:cNvSpPr>
          <p:nvPr/>
        </p:nvSpPr>
        <p:spPr>
          <a:xfrm>
            <a:off x="8480584" y="623153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396667" y="7620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517950" y="1447800"/>
            <a:ext cx="2149050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 example 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609600" y="2057400"/>
            <a:ext cx="8153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1.it can discover the hidden chain between JNU FEE HIKE PROTEST and CAA,NRC,NPR protest.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2. it can discover the chain between Jessica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lal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murder case and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Nitish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katara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murder case.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533400" y="4114800"/>
            <a:ext cx="2478307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Latest </a:t>
            </a:r>
            <a:r>
              <a:rPr lang="en-I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exapmle</a:t>
            </a: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5840" y="4696361"/>
            <a:ext cx="8153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3.It can discover the chain between 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COVID-19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pandemic and economic crisis(impact).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oter Placeholder 13"/>
          <p:cNvSpPr txBox="1">
            <a:spLocks/>
          </p:cNvSpPr>
          <p:nvPr/>
        </p:nvSpPr>
        <p:spPr>
          <a:xfrm>
            <a:off x="76200" y="6492875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SAURABH SHUKLA(CSE,053)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" name="Shape 69"/>
          <p:cNvSpPr txBox="1">
            <a:spLocks/>
          </p:cNvSpPr>
          <p:nvPr/>
        </p:nvSpPr>
        <p:spPr>
          <a:xfrm>
            <a:off x="8480584" y="6257000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03C136-DA18-449C-8051-F41E6A2055A5}"/>
              </a:ext>
            </a:extLst>
          </p:cNvPr>
          <p:cNvSpPr txBox="1"/>
          <p:nvPr/>
        </p:nvSpPr>
        <p:spPr>
          <a:xfrm>
            <a:off x="533400" y="838200"/>
            <a:ext cx="822533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I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CONT.</a:t>
            </a:r>
            <a:endParaRPr lang="en-IN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4654</TotalTime>
  <Words>2083</Words>
  <Application>Microsoft Office PowerPoint</Application>
  <PresentationFormat>On-screen Show (4:3)</PresentationFormat>
  <Paragraphs>504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Example :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Results :</vt:lpstr>
      <vt:lpstr>Future Work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 Shukla</dc:creator>
  <cp:lastModifiedBy>Saurabh Shukla</cp:lastModifiedBy>
  <cp:revision>133</cp:revision>
  <dcterms:created xsi:type="dcterms:W3CDTF">2019-10-21T10:16:09Z</dcterms:created>
  <dcterms:modified xsi:type="dcterms:W3CDTF">2020-06-24T10:11:46Z</dcterms:modified>
</cp:coreProperties>
</file>