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089D-4F71-4CF5-979C-E54C126EA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AB35E-2F3C-45F3-85EC-AB1084FC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E31A-525C-42A8-96CC-28E07BC1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0847-3F76-483A-ABEF-9E02E5F0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9A83-3266-4E58-9209-DDBC3277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AD6A-1EEC-4B58-B714-5A82BF1E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93823-8194-4F66-8FAD-48FA8FAD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EB5E-E754-48C5-AFE5-B489449B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C9D96-0BD9-4273-8B4C-B629EFC7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2EAFC-0048-4912-B439-CFE18FBE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61ADB-7CEC-469E-9113-0B1CFEE3D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A034-DFD6-4D9C-A702-508FADEF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D752-79AC-4990-9B37-56EAA124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E800-078B-494E-A7AF-3DF9D895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7EF6-EC2E-49C0-813F-6E10EC3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0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C20A-3E89-432F-8F77-5FDD8409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FDB-0817-4532-93B5-234C054F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875D-15A6-45DD-9F5B-3C6F6B58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EF99D-8600-4816-B082-F678CFD5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F30F-8AFE-40E4-87A7-62B26DE4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243D-71EC-4D80-AC88-91F06C49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14F5-633D-4D10-8279-9A5333DC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3F79-86FC-4721-BC8B-72B5451D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0C236-0C65-45AE-9E7F-4161A6EE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7BB1-2251-475B-8CBA-9ADFB02E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FDFA-FF1C-465A-B5AA-F49E5ACC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4301-0E55-4B85-86C0-53F70D415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8130B-06EA-445C-A574-FB635D00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070A-B522-4676-9C92-4C8A9F1A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F27A0-C358-417B-9F74-49F6950B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EA104-CE0A-4239-B74B-994E6134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7201-8FF9-4605-BCF3-299A9874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9530-BBBE-4766-8AA5-B9E814A5A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6C87D-0371-41E8-96EC-90AD49BC9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45489-C156-436C-A6AD-3CD3120C8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E6FE7-8A7B-4FD0-8AFD-13ECA53F8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CFF89-5803-42CA-8C84-08043D73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F2E8-997E-4FA5-B64E-0F6DDC1E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914D9-46B6-4C52-BF94-49719C4D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DB04-E658-4741-A1DB-DAC86EE9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89E2A-2132-4F49-86B9-570499C6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3720F-31FC-4F82-B221-98CF8A8D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B95E-31BC-4870-A25D-3840D22A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2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465CA-DD20-4BAA-9DA4-1E7B2C21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695C1-8235-415A-9BCB-EC752218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40435-717C-4EBB-91F7-82E2FABE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B111-44E3-4ACF-BE8A-9919A604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516D-66F9-4C9D-89CB-A6B0C0A7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7DF15-39A0-4FC1-95E4-54BA3E5EB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58C51-1651-4FA0-B1D7-FB3432E9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9EE33-299C-4EBD-A361-F021837B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6B6C-F70D-4DAA-AAB4-915F3886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635A-499F-4DE0-834D-C88D7696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93510-5A6E-49C7-8807-93771BAE3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6FB7B-891B-4258-AEE3-021F1A9AA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B55DB-EFE6-489E-96A3-DB6D9A0F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DC81C-F54A-4D40-AD68-8D8743B5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CB7F3-3F53-470D-B083-2715CD6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2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3F9E6-A2F9-4956-8139-04F44C0D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7C90F-9751-40F6-9180-D125D68F0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956D-89D8-4772-B769-9688151AC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4B82-CA9B-4937-B391-0E29753D293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594-FFC9-40B3-A7AC-1C4A3956D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560D5-4136-40D6-B75C-54D3F2E8B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D8F0E-D5CC-42B4-8EC0-072EBEBD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5D4DC-346A-4965-BD7E-68B0F4D9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33" y="1811551"/>
            <a:ext cx="5542949" cy="41582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FD843F-A8E9-4FB5-8B63-99A4436705D9}"/>
              </a:ext>
            </a:extLst>
          </p:cNvPr>
          <p:cNvSpPr/>
          <p:nvPr/>
        </p:nvSpPr>
        <p:spPr>
          <a:xfrm>
            <a:off x="407772" y="0"/>
            <a:ext cx="111392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 of the Historical English Premier League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8A1DB-AC5E-41A2-A435-2196878EC683}"/>
              </a:ext>
            </a:extLst>
          </p:cNvPr>
          <p:cNvSpPr/>
          <p:nvPr/>
        </p:nvSpPr>
        <p:spPr>
          <a:xfrm>
            <a:off x="7317945" y="5932956"/>
            <a:ext cx="4772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Abhishek Shukla</a:t>
            </a:r>
          </a:p>
        </p:txBody>
      </p:sp>
    </p:spTree>
    <p:extLst>
      <p:ext uri="{BB962C8B-B14F-4D97-AF65-F5344CB8AC3E}">
        <p14:creationId xmlns:p14="http://schemas.microsoft.com/office/powerpoint/2010/main" val="408036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B3CD3-1DEC-40FB-B6F1-55AEF8FA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1" y="643467"/>
            <a:ext cx="835659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6ACF07-1E69-46BF-8E6B-5234C165CCF6}"/>
              </a:ext>
            </a:extLst>
          </p:cNvPr>
          <p:cNvSpPr txBox="1"/>
          <p:nvPr/>
        </p:nvSpPr>
        <p:spPr>
          <a:xfrm>
            <a:off x="281354" y="281354"/>
            <a:ext cx="11648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i="1" dirty="0" err="1"/>
              <a:t>rlgtd</a:t>
            </a:r>
            <a:r>
              <a:rPr lang="en-US" sz="2000" b="1" i="1" dirty="0"/>
              <a:t> &lt;- </a:t>
            </a:r>
            <a:r>
              <a:rPr lang="en-US" sz="2000" b="1" i="1" dirty="0" err="1"/>
              <a:t>megatable</a:t>
            </a:r>
            <a:r>
              <a:rPr lang="en-US" sz="2000" b="1" i="1" dirty="0"/>
              <a:t> %&gt;% filter(Year &gt; 1994, </a:t>
            </a:r>
            <a:r>
              <a:rPr lang="en-US" sz="2000" b="1" i="1" dirty="0" err="1"/>
              <a:t>Pos</a:t>
            </a:r>
            <a:r>
              <a:rPr lang="en-US" sz="2000" b="1" i="1" dirty="0"/>
              <a:t> &gt; 17)</a:t>
            </a:r>
          </a:p>
          <a:p>
            <a:pPr lvl="1"/>
            <a:r>
              <a:rPr lang="en-US" sz="2000" b="1" i="1" dirty="0" err="1"/>
              <a:t>rlgtd</a:t>
            </a:r>
            <a:r>
              <a:rPr lang="en-US" sz="2000" b="1" i="1" dirty="0"/>
              <a:t> %&gt;% count(Team, sort = TRUE) %&gt;% </a:t>
            </a:r>
            <a:r>
              <a:rPr lang="en-US" sz="2000" b="1" i="1" dirty="0" err="1"/>
              <a:t>top_n</a:t>
            </a:r>
            <a:r>
              <a:rPr lang="en-US" sz="2000" b="1" i="1" dirty="0"/>
              <a:t>(5)</a:t>
            </a:r>
          </a:p>
          <a:p>
            <a:pPr lvl="1"/>
            <a:endParaRPr lang="en-US" sz="2000" b="1" i="1" dirty="0"/>
          </a:p>
          <a:p>
            <a:r>
              <a:rPr lang="en-US" sz="2000" dirty="0"/>
              <a:t>Team                    		 n</a:t>
            </a:r>
          </a:p>
          <a:p>
            <a:r>
              <a:rPr lang="en-US" sz="2000" dirty="0"/>
              <a:t>  &lt;</a:t>
            </a:r>
            <a:r>
              <a:rPr lang="en-US" sz="2000" dirty="0" err="1"/>
              <a:t>chr</a:t>
            </a:r>
            <a:r>
              <a:rPr lang="en-US" sz="2000" dirty="0"/>
              <a:t>&gt;               	               &lt;</a:t>
            </a:r>
            <a:r>
              <a:rPr lang="en-US" sz="2000" dirty="0" err="1"/>
              <a:t>int</a:t>
            </a:r>
            <a:r>
              <a:rPr lang="en-US" sz="2000" dirty="0"/>
              <a:t>&gt;</a:t>
            </a:r>
          </a:p>
          <a:p>
            <a:r>
              <a:rPr lang="en-US" sz="2000" dirty="0"/>
              <a:t>1 Birmingham City          	3</a:t>
            </a:r>
          </a:p>
          <a:p>
            <a:r>
              <a:rPr lang="en-US" sz="2000" dirty="0"/>
              <a:t>2 Bolton Wanderers         	3</a:t>
            </a:r>
          </a:p>
          <a:p>
            <a:r>
              <a:rPr lang="en-US" sz="2000" dirty="0"/>
              <a:t>3 Queens Park Rangers      	3</a:t>
            </a:r>
          </a:p>
          <a:p>
            <a:r>
              <a:rPr lang="en-US" sz="2000" dirty="0"/>
              <a:t>4 Sunderland               	3</a:t>
            </a:r>
          </a:p>
          <a:p>
            <a:r>
              <a:rPr lang="en-US" sz="2000" dirty="0"/>
              <a:t>5 West Bromwich Albion     3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3090C-DBFD-47C5-9D97-949C1AE8100D}"/>
              </a:ext>
            </a:extLst>
          </p:cNvPr>
          <p:cNvSpPr/>
          <p:nvPr/>
        </p:nvSpPr>
        <p:spPr>
          <a:xfrm rot="19846146">
            <a:off x="2448179" y="2321007"/>
            <a:ext cx="729565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accent1">
                    <a:alpha val="34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Relegated</a:t>
            </a:r>
          </a:p>
        </p:txBody>
      </p:sp>
    </p:spTree>
    <p:extLst>
      <p:ext uri="{BB962C8B-B14F-4D97-AF65-F5344CB8AC3E}">
        <p14:creationId xmlns:p14="http://schemas.microsoft.com/office/powerpoint/2010/main" val="160330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22C24-FCDF-4893-941A-9A99746CB639}"/>
              </a:ext>
            </a:extLst>
          </p:cNvPr>
          <p:cNvSpPr txBox="1"/>
          <p:nvPr/>
        </p:nvSpPr>
        <p:spPr>
          <a:xfrm>
            <a:off x="576775" y="351692"/>
            <a:ext cx="112963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/>
              <a:t>redemption &lt;- function(team, year) {</a:t>
            </a:r>
          </a:p>
          <a:p>
            <a:pPr lvl="1"/>
            <a:r>
              <a:rPr lang="en-US" b="1" i="1" dirty="0"/>
              <a:t>  </a:t>
            </a:r>
            <a:r>
              <a:rPr lang="en-US" b="1" i="1" dirty="0" err="1"/>
              <a:t>next_year</a:t>
            </a:r>
            <a:r>
              <a:rPr lang="en-US" b="1" i="1" dirty="0"/>
              <a:t> = </a:t>
            </a:r>
            <a:r>
              <a:rPr lang="en-US" b="1" i="1" dirty="0" err="1"/>
              <a:t>as.integer</a:t>
            </a:r>
            <a:r>
              <a:rPr lang="en-US" b="1" i="1" dirty="0"/>
              <a:t>(year) + 2</a:t>
            </a:r>
          </a:p>
          <a:p>
            <a:pPr lvl="1"/>
            <a:r>
              <a:rPr lang="en-US" b="1" i="1" dirty="0"/>
              <a:t>  if (team %in% </a:t>
            </a:r>
            <a:r>
              <a:rPr lang="en-US" b="1" i="1" dirty="0" err="1"/>
              <a:t>megatable</a:t>
            </a:r>
            <a:r>
              <a:rPr lang="en-US" b="1" i="1" dirty="0"/>
              <a:t>[</a:t>
            </a:r>
            <a:r>
              <a:rPr lang="en-US" b="1" i="1" dirty="0" err="1"/>
              <a:t>megatable$Year</a:t>
            </a:r>
            <a:r>
              <a:rPr lang="en-US" b="1" i="1" dirty="0"/>
              <a:t> == </a:t>
            </a:r>
            <a:r>
              <a:rPr lang="en-US" b="1" i="1" dirty="0" err="1"/>
              <a:t>next_year</a:t>
            </a:r>
            <a:r>
              <a:rPr lang="en-US" b="1" i="1" dirty="0"/>
              <a:t>, "Team"]) {</a:t>
            </a:r>
          </a:p>
          <a:p>
            <a:pPr lvl="1"/>
            <a:r>
              <a:rPr lang="en-US" b="1" i="1" dirty="0"/>
              <a:t>    promoted = 1</a:t>
            </a:r>
          </a:p>
          <a:p>
            <a:pPr lvl="1"/>
            <a:r>
              <a:rPr lang="en-US" b="1" i="1" dirty="0"/>
              <a:t>  }</a:t>
            </a:r>
          </a:p>
          <a:p>
            <a:pPr lvl="1"/>
            <a:r>
              <a:rPr lang="en-US" b="1" i="1" dirty="0"/>
              <a:t>  else {</a:t>
            </a:r>
          </a:p>
          <a:p>
            <a:pPr lvl="1"/>
            <a:r>
              <a:rPr lang="en-US" b="1" i="1" dirty="0"/>
              <a:t>    promoted = 0</a:t>
            </a:r>
          </a:p>
          <a:p>
            <a:pPr lvl="1"/>
            <a:r>
              <a:rPr lang="en-US" b="1" i="1" dirty="0"/>
              <a:t>  }</a:t>
            </a:r>
          </a:p>
          <a:p>
            <a:pPr lvl="1"/>
            <a:r>
              <a:rPr lang="en-US" b="1" i="1" dirty="0"/>
              <a:t>  return(promoted)</a:t>
            </a:r>
          </a:p>
          <a:p>
            <a:pPr lvl="1"/>
            <a:r>
              <a:rPr lang="en-US" b="1" i="1" dirty="0"/>
              <a:t>}</a:t>
            </a:r>
          </a:p>
          <a:p>
            <a:pPr lvl="1"/>
            <a:r>
              <a:rPr lang="en-US" b="1" i="1" dirty="0"/>
              <a:t>redeemed &lt;- </a:t>
            </a:r>
            <a:r>
              <a:rPr lang="en-US" b="1" i="1" dirty="0" err="1"/>
              <a:t>mapply</a:t>
            </a:r>
            <a:r>
              <a:rPr lang="en-US" b="1" i="1" dirty="0"/>
              <a:t>(redemption, </a:t>
            </a:r>
            <a:r>
              <a:rPr lang="en-US" b="1" i="1" dirty="0" err="1"/>
              <a:t>rlgtd</a:t>
            </a:r>
            <a:r>
              <a:rPr lang="en-US" b="1" i="1" dirty="0"/>
              <a:t>[,"Team"], </a:t>
            </a:r>
            <a:r>
              <a:rPr lang="en-US" b="1" i="1" dirty="0" err="1"/>
              <a:t>rlgtd</a:t>
            </a:r>
            <a:r>
              <a:rPr lang="en-US" b="1" i="1" dirty="0"/>
              <a:t>[, "Year"])</a:t>
            </a:r>
          </a:p>
          <a:p>
            <a:pPr lvl="1"/>
            <a:r>
              <a:rPr lang="en-US" b="1" i="1" dirty="0"/>
              <a:t>round(sum(redeemed)/</a:t>
            </a:r>
            <a:r>
              <a:rPr lang="en-US" b="1" i="1" dirty="0" err="1"/>
              <a:t>nrow</a:t>
            </a:r>
            <a:r>
              <a:rPr lang="en-US" b="1" i="1" dirty="0"/>
              <a:t>(</a:t>
            </a:r>
            <a:r>
              <a:rPr lang="en-US" b="1" i="1" dirty="0" err="1"/>
              <a:t>rlgtd</a:t>
            </a:r>
            <a:r>
              <a:rPr lang="en-US" b="1" i="1" dirty="0"/>
              <a:t>)*100, 2)</a:t>
            </a:r>
          </a:p>
          <a:p>
            <a:pPr lvl="1"/>
            <a:endParaRPr lang="en-US" b="1" i="1" dirty="0"/>
          </a:p>
          <a:p>
            <a:r>
              <a:rPr lang="en-US" dirty="0"/>
              <a:t>Output:</a:t>
            </a:r>
          </a:p>
          <a:p>
            <a:r>
              <a:rPr lang="en-US" dirty="0"/>
              <a:t>[1] 23.33</a:t>
            </a:r>
          </a:p>
          <a:p>
            <a:endParaRPr lang="en-US" dirty="0"/>
          </a:p>
          <a:p>
            <a:r>
              <a:rPr lang="en-US" dirty="0"/>
              <a:t>So we can see that only 24% of clubs that were relegated immediately regained promotion. </a:t>
            </a:r>
          </a:p>
          <a:p>
            <a:pPr lvl="1"/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1EB1E-0BC4-4E38-B466-5BAAF92A0351}"/>
              </a:ext>
            </a:extLst>
          </p:cNvPr>
          <p:cNvSpPr/>
          <p:nvPr/>
        </p:nvSpPr>
        <p:spPr>
          <a:xfrm rot="19794454">
            <a:off x="2142356" y="2321007"/>
            <a:ext cx="790729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accent1">
                    <a:alpha val="34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Redeemed</a:t>
            </a:r>
          </a:p>
        </p:txBody>
      </p:sp>
    </p:spTree>
    <p:extLst>
      <p:ext uri="{BB962C8B-B14F-4D97-AF65-F5344CB8AC3E}">
        <p14:creationId xmlns:p14="http://schemas.microsoft.com/office/powerpoint/2010/main" val="112156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1C4F82-B090-4555-81F4-ECC10FCC5133}"/>
              </a:ext>
            </a:extLst>
          </p:cNvPr>
          <p:cNvSpPr txBox="1"/>
          <p:nvPr/>
        </p:nvSpPr>
        <p:spPr>
          <a:xfrm>
            <a:off x="492369" y="253218"/>
            <a:ext cx="115636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i="1" dirty="0" err="1"/>
              <a:t>totgoals</a:t>
            </a:r>
            <a:r>
              <a:rPr lang="en-US" sz="2000" b="1" i="1" dirty="0"/>
              <a:t> &lt;- filter(</a:t>
            </a:r>
            <a:r>
              <a:rPr lang="en-US" sz="2000" b="1" i="1" dirty="0" err="1"/>
              <a:t>megatable</a:t>
            </a:r>
            <a:r>
              <a:rPr lang="en-US" sz="2000" b="1" i="1" dirty="0"/>
              <a:t>, Year &gt; 1994)  %&gt;% </a:t>
            </a:r>
            <a:r>
              <a:rPr lang="en-US" sz="2000" b="1" i="1" dirty="0" err="1"/>
              <a:t>group_by</a:t>
            </a:r>
            <a:r>
              <a:rPr lang="en-US" sz="2000" b="1" i="1" dirty="0"/>
              <a:t>(Year)  %&gt;% </a:t>
            </a:r>
            <a:r>
              <a:rPr lang="en-US" sz="2000" b="1" i="1" dirty="0" err="1"/>
              <a:t>summarise</a:t>
            </a:r>
            <a:r>
              <a:rPr lang="en-US" sz="2000" b="1" i="1" dirty="0"/>
              <a:t>(Tot = sum(GF))</a:t>
            </a:r>
          </a:p>
          <a:p>
            <a:pPr lvl="1"/>
            <a:endParaRPr lang="en-US" sz="2000" b="1" i="1" dirty="0"/>
          </a:p>
          <a:p>
            <a:pPr lvl="1"/>
            <a:r>
              <a:rPr lang="en-US" sz="2000" b="1" i="1" dirty="0"/>
              <a:t>&gt; </a:t>
            </a:r>
            <a:r>
              <a:rPr lang="en-US" sz="2000" b="1" i="1" dirty="0" err="1"/>
              <a:t>ggplot</a:t>
            </a:r>
            <a:r>
              <a:rPr lang="en-US" sz="2000" b="1" i="1" dirty="0"/>
              <a:t>(data = </a:t>
            </a:r>
            <a:r>
              <a:rPr lang="en-US" sz="2000" b="1" i="1" dirty="0" err="1"/>
              <a:t>totgoals</a:t>
            </a:r>
            <a:r>
              <a:rPr lang="en-US" sz="2000" b="1" i="1" dirty="0"/>
              <a:t>, </a:t>
            </a:r>
            <a:r>
              <a:rPr lang="en-US" sz="2000" b="1" i="1" dirty="0" err="1"/>
              <a:t>aes</a:t>
            </a:r>
            <a:r>
              <a:rPr lang="en-US" sz="2000" b="1" i="1" dirty="0"/>
              <a:t>(x = </a:t>
            </a:r>
            <a:r>
              <a:rPr lang="en-US" sz="2000" b="1" i="1" dirty="0" err="1"/>
              <a:t>as.numeric</a:t>
            </a:r>
            <a:r>
              <a:rPr lang="en-US" sz="2000" b="1" i="1" dirty="0"/>
              <a:t>(Year), y = Tot)) +</a:t>
            </a:r>
          </a:p>
          <a:p>
            <a:pPr lvl="1"/>
            <a:r>
              <a:rPr lang="en-US" sz="2000" b="1" i="1" dirty="0"/>
              <a:t>+   </a:t>
            </a:r>
            <a:r>
              <a:rPr lang="en-US" sz="2000" b="1" i="1" dirty="0" err="1"/>
              <a:t>geom_bar</a:t>
            </a:r>
            <a:r>
              <a:rPr lang="en-US" sz="2000" b="1" i="1" dirty="0"/>
              <a:t>(stat = "identity", fill = "orange") +</a:t>
            </a:r>
          </a:p>
          <a:p>
            <a:pPr lvl="1"/>
            <a:r>
              <a:rPr lang="en-US" sz="2000" b="1" i="1" dirty="0"/>
              <a:t>+   </a:t>
            </a:r>
            <a:r>
              <a:rPr lang="en-US" sz="2000" b="1" i="1" dirty="0" err="1"/>
              <a:t>geom_hline</a:t>
            </a:r>
            <a:r>
              <a:rPr lang="en-US" sz="2000" b="1" i="1" dirty="0"/>
              <a:t>(</a:t>
            </a:r>
            <a:r>
              <a:rPr lang="en-US" sz="2000" b="1" i="1" dirty="0" err="1"/>
              <a:t>yintercept</a:t>
            </a:r>
            <a:r>
              <a:rPr lang="en-US" sz="2000" b="1" i="1" dirty="0"/>
              <a:t> = round(mean(</a:t>
            </a:r>
            <a:r>
              <a:rPr lang="en-US" sz="2000" b="1" i="1" dirty="0" err="1"/>
              <a:t>totgoals$Tot</a:t>
            </a:r>
            <a:r>
              <a:rPr lang="en-US" sz="2000" b="1" i="1" dirty="0"/>
              <a:t>)), </a:t>
            </a:r>
            <a:r>
              <a:rPr lang="en-US" sz="2000" b="1" i="1" dirty="0" err="1"/>
              <a:t>linetype</a:t>
            </a:r>
            <a:r>
              <a:rPr lang="en-US" sz="2000" b="1" i="1" dirty="0"/>
              <a:t> = 2) +</a:t>
            </a:r>
          </a:p>
          <a:p>
            <a:pPr lvl="1"/>
            <a:r>
              <a:rPr lang="en-US" sz="2000" b="1" i="1" dirty="0"/>
              <a:t>+   </a:t>
            </a:r>
            <a:r>
              <a:rPr lang="en-US" sz="2000" b="1" i="1" dirty="0" err="1"/>
              <a:t>xlab</a:t>
            </a:r>
            <a:r>
              <a:rPr lang="en-US" sz="2000" b="1" i="1" dirty="0"/>
              <a:t>("Year") +</a:t>
            </a:r>
          </a:p>
          <a:p>
            <a:pPr lvl="1"/>
            <a:r>
              <a:rPr lang="en-US" sz="2000" b="1" i="1" dirty="0"/>
              <a:t>+   </a:t>
            </a:r>
            <a:r>
              <a:rPr lang="en-US" sz="2000" b="1" i="1" dirty="0" err="1"/>
              <a:t>ylab</a:t>
            </a:r>
            <a:r>
              <a:rPr lang="en-US" sz="2000" b="1" i="1" dirty="0"/>
              <a:t>("Total Goals") +</a:t>
            </a:r>
          </a:p>
          <a:p>
            <a:pPr lvl="1"/>
            <a:r>
              <a:rPr lang="en-US" sz="2000" b="1" i="1" dirty="0"/>
              <a:t>+   theme(</a:t>
            </a:r>
            <a:r>
              <a:rPr lang="en-US" sz="2000" b="1" i="1" dirty="0" err="1"/>
              <a:t>axis.text.x</a:t>
            </a:r>
            <a:r>
              <a:rPr lang="en-US" sz="2000" b="1" i="1" dirty="0"/>
              <a:t> = </a:t>
            </a:r>
            <a:r>
              <a:rPr lang="en-US" sz="2000" b="1" i="1" dirty="0" err="1"/>
              <a:t>element_text</a:t>
            </a:r>
            <a:r>
              <a:rPr lang="en-US" sz="2000" b="1" i="1" dirty="0"/>
              <a:t>(angle = 90, </a:t>
            </a:r>
            <a:r>
              <a:rPr lang="en-US" sz="2000" b="1" i="1" dirty="0" err="1"/>
              <a:t>hjust</a:t>
            </a:r>
            <a:r>
              <a:rPr lang="en-US" sz="2000" b="1" i="1" dirty="0"/>
              <a:t> = 0.9)) +</a:t>
            </a:r>
          </a:p>
          <a:p>
            <a:pPr lvl="1"/>
            <a:r>
              <a:rPr lang="en-US" sz="2000" b="1" i="1" dirty="0"/>
              <a:t>+   </a:t>
            </a:r>
            <a:r>
              <a:rPr lang="en-US" sz="2000" b="1" i="1" dirty="0" err="1"/>
              <a:t>scale_x_continuous</a:t>
            </a:r>
            <a:r>
              <a:rPr lang="en-US" sz="2000" b="1" i="1" dirty="0"/>
              <a:t>(breaks = </a:t>
            </a:r>
            <a:r>
              <a:rPr lang="en-US" sz="2000" b="1" i="1" dirty="0" err="1"/>
              <a:t>seq</a:t>
            </a:r>
            <a:r>
              <a:rPr lang="en-US" sz="2000" b="1" i="1" dirty="0"/>
              <a:t>(1995,2015)) +</a:t>
            </a:r>
          </a:p>
          <a:p>
            <a:pPr lvl="1"/>
            <a:r>
              <a:rPr lang="en-US" sz="2000" b="1" i="1" dirty="0"/>
              <a:t>+   </a:t>
            </a:r>
            <a:r>
              <a:rPr lang="en-US" sz="2000" b="1" i="1" dirty="0" err="1"/>
              <a:t>ggtitle</a:t>
            </a:r>
            <a:r>
              <a:rPr lang="en-US" sz="2000" b="1" i="1" dirty="0"/>
              <a:t>("Total Goals Scored per Season")</a:t>
            </a:r>
          </a:p>
          <a:p>
            <a:pPr lvl="1"/>
            <a:endParaRPr lang="en-US" sz="2000" b="1" i="1" dirty="0"/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71B8F-A473-433D-B77F-2900F506B651}"/>
              </a:ext>
            </a:extLst>
          </p:cNvPr>
          <p:cNvSpPr/>
          <p:nvPr/>
        </p:nvSpPr>
        <p:spPr>
          <a:xfrm rot="20158494">
            <a:off x="1417929" y="2967335"/>
            <a:ext cx="935615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accent1">
                    <a:alpha val="34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Goals Galore</a:t>
            </a:r>
          </a:p>
        </p:txBody>
      </p:sp>
    </p:spTree>
    <p:extLst>
      <p:ext uri="{BB962C8B-B14F-4D97-AF65-F5344CB8AC3E}">
        <p14:creationId xmlns:p14="http://schemas.microsoft.com/office/powerpoint/2010/main" val="284370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F529B-8E77-483A-9A34-127A7BC9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1" y="643467"/>
            <a:ext cx="835659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6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C31FE-9553-4ABD-A9FC-4230C319C082}"/>
              </a:ext>
            </a:extLst>
          </p:cNvPr>
          <p:cNvSpPr txBox="1"/>
          <p:nvPr/>
        </p:nvSpPr>
        <p:spPr>
          <a:xfrm>
            <a:off x="253218" y="112542"/>
            <a:ext cx="1167618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i="1" dirty="0"/>
              <a:t>teams &lt;- c("Leicester City",</a:t>
            </a:r>
          </a:p>
          <a:p>
            <a:pPr lvl="1"/>
            <a:r>
              <a:rPr lang="en-US" sz="2000" b="1" i="1" dirty="0"/>
              <a:t>           "Arsenal",</a:t>
            </a:r>
          </a:p>
          <a:p>
            <a:pPr lvl="1"/>
            <a:r>
              <a:rPr lang="en-US" sz="2000" b="1" i="1" dirty="0"/>
              <a:t>           "Manchester United",</a:t>
            </a:r>
          </a:p>
          <a:p>
            <a:pPr lvl="1"/>
            <a:r>
              <a:rPr lang="en-US" sz="2000" b="1" i="1" dirty="0"/>
              <a:t>           "Chelsea",</a:t>
            </a:r>
          </a:p>
          <a:p>
            <a:pPr lvl="1"/>
            <a:r>
              <a:rPr lang="en-US" sz="2000" b="1" i="1" dirty="0"/>
              <a:t>           "Liverpool",</a:t>
            </a:r>
          </a:p>
          <a:p>
            <a:pPr lvl="1"/>
            <a:r>
              <a:rPr lang="en-US" sz="2000" b="1" i="1" dirty="0"/>
              <a:t>           "Southampton",</a:t>
            </a:r>
          </a:p>
          <a:p>
            <a:pPr lvl="1"/>
            <a:r>
              <a:rPr lang="en-US" sz="2000" b="1" i="1" dirty="0"/>
              <a:t>           "Tottenham Hotspur",</a:t>
            </a:r>
          </a:p>
          <a:p>
            <a:pPr lvl="1"/>
            <a:r>
              <a:rPr lang="en-US" sz="2000" b="1" i="1" dirty="0"/>
              <a:t>           "West Ham United")</a:t>
            </a:r>
          </a:p>
          <a:p>
            <a:pPr lvl="1"/>
            <a:endParaRPr lang="en-US" sz="2000" b="1" i="1" dirty="0"/>
          </a:p>
          <a:p>
            <a:pPr lvl="1"/>
            <a:r>
              <a:rPr lang="en-US" sz="2000" b="1" i="1" dirty="0" err="1"/>
              <a:t>teamperf</a:t>
            </a:r>
            <a:r>
              <a:rPr lang="en-US" sz="2000" b="1" i="1" dirty="0"/>
              <a:t> &lt;- </a:t>
            </a:r>
            <a:r>
              <a:rPr lang="en-US" sz="2000" b="1" i="1" dirty="0" err="1"/>
              <a:t>megatable</a:t>
            </a:r>
            <a:r>
              <a:rPr lang="en-US" sz="2000" b="1" i="1" dirty="0"/>
              <a:t> %&gt;% </a:t>
            </a:r>
          </a:p>
          <a:p>
            <a:pPr lvl="1"/>
            <a:r>
              <a:rPr lang="en-US" sz="2000" b="1" i="1" dirty="0"/>
              <a:t>  filter(Year &gt; 1994, Team %in% teams) %&gt;% 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group_by</a:t>
            </a:r>
            <a:r>
              <a:rPr lang="en-US" sz="2000" b="1" i="1" dirty="0"/>
              <a:t>(Team) %&gt;% 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summarise</a:t>
            </a:r>
            <a:r>
              <a:rPr lang="en-US" sz="2000" b="1" i="1" dirty="0"/>
              <a:t>(</a:t>
            </a:r>
            <a:r>
              <a:rPr lang="en-US" sz="2000" b="1" i="1" dirty="0" err="1"/>
              <a:t>ptsavg</a:t>
            </a:r>
            <a:r>
              <a:rPr lang="en-US" sz="2000" b="1" i="1" dirty="0"/>
              <a:t>=mean(Pts), </a:t>
            </a:r>
            <a:r>
              <a:rPr lang="en-US" sz="2000" b="1" i="1" dirty="0" err="1"/>
              <a:t>gfavg</a:t>
            </a:r>
            <a:r>
              <a:rPr lang="en-US" sz="2000" b="1" i="1" dirty="0"/>
              <a:t>=mean(GF)) %&gt;% </a:t>
            </a:r>
          </a:p>
          <a:p>
            <a:pPr lvl="1"/>
            <a:r>
              <a:rPr lang="en-US" sz="2000" b="1" i="1" dirty="0"/>
              <a:t>  arrange(Team)</a:t>
            </a:r>
          </a:p>
          <a:p>
            <a:pPr lvl="1"/>
            <a:endParaRPr lang="en-US" sz="2000" b="1" i="1" dirty="0"/>
          </a:p>
          <a:p>
            <a:pPr lvl="1"/>
            <a:r>
              <a:rPr lang="en-US" sz="2000" b="1" i="1" dirty="0" err="1"/>
              <a:t>mcavg</a:t>
            </a:r>
            <a:r>
              <a:rPr lang="en-US" sz="2000" b="1" i="1" dirty="0"/>
              <a:t> &lt;- </a:t>
            </a:r>
            <a:r>
              <a:rPr lang="en-US" sz="2000" b="1" i="1" dirty="0" err="1"/>
              <a:t>megatable</a:t>
            </a:r>
            <a:r>
              <a:rPr lang="en-US" sz="2000" b="1" i="1" dirty="0"/>
              <a:t> %&gt;% </a:t>
            </a:r>
          </a:p>
          <a:p>
            <a:pPr lvl="1"/>
            <a:r>
              <a:rPr lang="en-US" sz="2000" b="1" i="1" dirty="0"/>
              <a:t>  filter(Year &gt; 2010, Team == "Manchester City") %&gt;% 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group_by</a:t>
            </a:r>
            <a:r>
              <a:rPr lang="en-US" sz="2000" b="1" i="1" dirty="0"/>
              <a:t>(Team) %&gt;% 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summarise</a:t>
            </a:r>
            <a:r>
              <a:rPr lang="en-US" sz="2000" b="1" i="1" dirty="0"/>
              <a:t>(</a:t>
            </a:r>
            <a:r>
              <a:rPr lang="en-US" sz="2000" b="1" i="1" dirty="0" err="1"/>
              <a:t>ptsavg</a:t>
            </a:r>
            <a:r>
              <a:rPr lang="en-US" sz="2000" b="1" i="1" dirty="0"/>
              <a:t>=mean(Pts), </a:t>
            </a:r>
            <a:r>
              <a:rPr lang="en-US" sz="2000" b="1" i="1" dirty="0" err="1"/>
              <a:t>gfavg</a:t>
            </a:r>
            <a:r>
              <a:rPr lang="en-US" sz="2000" b="1" i="1" dirty="0"/>
              <a:t>=mean(GF))</a:t>
            </a:r>
          </a:p>
          <a:p>
            <a:pPr lvl="1"/>
            <a:endParaRPr lang="en-US" sz="2000" b="1" i="1" dirty="0"/>
          </a:p>
          <a:p>
            <a:pPr lvl="1"/>
            <a:r>
              <a:rPr lang="en-US" sz="2000" b="1" i="1" dirty="0" err="1"/>
              <a:t>teamperf</a:t>
            </a:r>
            <a:r>
              <a:rPr lang="en-US" sz="2000" b="1" i="1" dirty="0"/>
              <a:t> &lt;- </a:t>
            </a:r>
            <a:r>
              <a:rPr lang="en-US" sz="2000" b="1" i="1" dirty="0" err="1"/>
              <a:t>bind_rows</a:t>
            </a:r>
            <a:r>
              <a:rPr lang="en-US" sz="2000" b="1" i="1" dirty="0"/>
              <a:t>(</a:t>
            </a:r>
            <a:r>
              <a:rPr lang="en-US" sz="2000" b="1" i="1" dirty="0" err="1"/>
              <a:t>teamperf</a:t>
            </a:r>
            <a:r>
              <a:rPr lang="en-US" sz="2000" b="1" i="1" dirty="0"/>
              <a:t>, </a:t>
            </a:r>
            <a:r>
              <a:rPr lang="en-US" sz="2000" b="1" i="1" dirty="0" err="1"/>
              <a:t>mcavg</a:t>
            </a:r>
            <a:r>
              <a:rPr lang="en-US" sz="2000" b="1" i="1" dirty="0"/>
              <a:t>)</a:t>
            </a:r>
          </a:p>
          <a:p>
            <a:pPr lvl="1"/>
            <a:r>
              <a:rPr lang="en-US" sz="2000" b="1" i="1" dirty="0" err="1"/>
              <a:t>teamperf</a:t>
            </a:r>
            <a:r>
              <a:rPr lang="en-US" sz="2000" b="1" i="1" dirty="0"/>
              <a:t> &lt;- </a:t>
            </a:r>
            <a:r>
              <a:rPr lang="en-US" sz="2000" b="1" i="1" dirty="0" err="1"/>
              <a:t>teamperf</a:t>
            </a:r>
            <a:r>
              <a:rPr lang="en-US" sz="2000" b="1" i="1" dirty="0"/>
              <a:t>[order(</a:t>
            </a:r>
            <a:r>
              <a:rPr lang="en-US" sz="2000" b="1" i="1" dirty="0" err="1"/>
              <a:t>teamperf$Team</a:t>
            </a:r>
            <a:r>
              <a:rPr lang="en-US" sz="2000" b="1" i="1" dirty="0"/>
              <a:t>),]</a:t>
            </a:r>
          </a:p>
          <a:p>
            <a:pPr lvl="1"/>
            <a:endParaRPr lang="en-US" sz="2000" b="1" i="1" dirty="0"/>
          </a:p>
          <a:p>
            <a:pPr lvl="1"/>
            <a:r>
              <a:rPr lang="en-US" sz="2000" b="1" i="1" dirty="0"/>
              <a:t>teams &lt;- append(teams, "Manchester City")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7EF24-8FDB-4B27-8CC6-C0D51E3510FB}"/>
              </a:ext>
            </a:extLst>
          </p:cNvPr>
          <p:cNvSpPr/>
          <p:nvPr/>
        </p:nvSpPr>
        <p:spPr>
          <a:xfrm rot="20123668">
            <a:off x="1582236" y="2967335"/>
            <a:ext cx="902753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accent1">
                    <a:alpha val="34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Year of the Fox</a:t>
            </a:r>
          </a:p>
        </p:txBody>
      </p:sp>
    </p:spTree>
    <p:extLst>
      <p:ext uri="{BB962C8B-B14F-4D97-AF65-F5344CB8AC3E}">
        <p14:creationId xmlns:p14="http://schemas.microsoft.com/office/powerpoint/2010/main" val="76966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A3F00-3F9F-46CD-8F65-A0ACB80F7559}"/>
              </a:ext>
            </a:extLst>
          </p:cNvPr>
          <p:cNvSpPr txBox="1"/>
          <p:nvPr/>
        </p:nvSpPr>
        <p:spPr>
          <a:xfrm>
            <a:off x="323557" y="281354"/>
            <a:ext cx="1174652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	Team		Pts	GF	</a:t>
            </a:r>
            <a:r>
              <a:rPr lang="en-US" dirty="0" err="1"/>
              <a:t>PtsAvg</a:t>
            </a:r>
            <a:r>
              <a:rPr lang="en-US" dirty="0"/>
              <a:t>	</a:t>
            </a:r>
            <a:r>
              <a:rPr lang="en-US" dirty="0" err="1"/>
              <a:t>GFAvg</a:t>
            </a:r>
            <a:r>
              <a:rPr lang="en-US" dirty="0"/>
              <a:t>	</a:t>
            </a:r>
            <a:r>
              <a:rPr lang="en-US" dirty="0" err="1"/>
              <a:t>PtsDiff</a:t>
            </a:r>
            <a:r>
              <a:rPr lang="en-US" dirty="0"/>
              <a:t>	</a:t>
            </a:r>
            <a:r>
              <a:rPr lang="en-US" dirty="0" err="1"/>
              <a:t>GFDiff</a:t>
            </a:r>
            <a:r>
              <a:rPr lang="en-US" dirty="0"/>
              <a:t>	</a:t>
            </a:r>
            <a:r>
              <a:rPr lang="en-US" dirty="0" err="1"/>
              <a:t>PtsPctChng</a:t>
            </a:r>
            <a:r>
              <a:rPr lang="en-US" dirty="0"/>
              <a:t>	</a:t>
            </a:r>
            <a:r>
              <a:rPr lang="en-US" dirty="0" err="1"/>
              <a:t>GFPctChng</a:t>
            </a:r>
            <a:endParaRPr lang="en-US" dirty="0"/>
          </a:p>
          <a:p>
            <a:r>
              <a:rPr lang="en-US" dirty="0"/>
              <a:t>2015	Leicester City	81	68	48.33	47.00	32.67	21.00	40.333333	30.882353</a:t>
            </a:r>
          </a:p>
          <a:p>
            <a:r>
              <a:rPr lang="en-US" dirty="0"/>
              <a:t>2015	Southampton	63	59	47.14	46.43	15.86	12.57	25.174603	21.305085</a:t>
            </a:r>
          </a:p>
          <a:p>
            <a:r>
              <a:rPr lang="en-US" dirty="0"/>
              <a:t>2015	West Ham United	62	65	47.61	45.89	14.39	19.11	23.209677	29.400000</a:t>
            </a:r>
          </a:p>
          <a:p>
            <a:r>
              <a:rPr lang="en-US" dirty="0"/>
              <a:t>2015	Tottenham Hotspur	70	69	56.90	54.29	13.10	14.71	18.714286	21.318841</a:t>
            </a:r>
          </a:p>
          <a:p>
            <a:r>
              <a:rPr lang="en-US" dirty="0"/>
              <a:t>2015	Arsenal		71	65	74.71	70.29	-3.71	-5.29	-5.225352	-8.138462</a:t>
            </a:r>
          </a:p>
          <a:p>
            <a:r>
              <a:rPr lang="en-US" dirty="0"/>
              <a:t>2015	Liverpool		60	63	67.05	63.67	-7.05	-0.67	-11.750000	-1.063492</a:t>
            </a:r>
          </a:p>
          <a:p>
            <a:r>
              <a:rPr lang="en-US" dirty="0"/>
              <a:t>2015	Manchester City	66	71	79.60	83.00	-13.60	-12.00	-20.606061	-16.901408</a:t>
            </a:r>
          </a:p>
          <a:p>
            <a:r>
              <a:rPr lang="en-US" dirty="0"/>
              <a:t>2015	Manchester United	66	49	80.38	75.14	-14.38	-26.14	-21.787879	-53.346939</a:t>
            </a:r>
          </a:p>
          <a:p>
            <a:pPr marL="342900" indent="-342900">
              <a:buAutoNum type="arabicPlain" startAt="2015"/>
            </a:pPr>
            <a:r>
              <a:rPr lang="en-US" dirty="0"/>
              <a:t>         Chelsea		50	59	73.10	67.14	-23.10	-8.14	-46.200000	-13.796610</a:t>
            </a:r>
          </a:p>
          <a:p>
            <a:pPr marL="342900" indent="-342900">
              <a:buAutoNum type="arabicPlain" startAt="2015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Leicester City were the biggest over-performers but Southampton, West Ham United and Tottenham also showed considerable improvement as well.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354FA-A15B-48DB-88CE-5847256FDA5D}"/>
              </a:ext>
            </a:extLst>
          </p:cNvPr>
          <p:cNvSpPr/>
          <p:nvPr/>
        </p:nvSpPr>
        <p:spPr>
          <a:xfrm rot="20169113">
            <a:off x="2035127" y="2932448"/>
            <a:ext cx="85437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accent1">
                    <a:alpha val="34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Year of the Fox</a:t>
            </a:r>
          </a:p>
        </p:txBody>
      </p:sp>
    </p:spTree>
    <p:extLst>
      <p:ext uri="{BB962C8B-B14F-4D97-AF65-F5344CB8AC3E}">
        <p14:creationId xmlns:p14="http://schemas.microsoft.com/office/powerpoint/2010/main" val="394568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68891-0DF6-45ED-9337-C71EBD7D8DF6}"/>
              </a:ext>
            </a:extLst>
          </p:cNvPr>
          <p:cNvSpPr txBox="1"/>
          <p:nvPr/>
        </p:nvSpPr>
        <p:spPr>
          <a:xfrm>
            <a:off x="379828" y="211015"/>
            <a:ext cx="116199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i="1" dirty="0" err="1"/>
              <a:t>afc</a:t>
            </a:r>
            <a:r>
              <a:rPr lang="en-US" sz="2000" b="1" i="1" dirty="0"/>
              <a:t> &lt;- filter(</a:t>
            </a:r>
            <a:r>
              <a:rPr lang="en-US" sz="2000" b="1" i="1" dirty="0" err="1"/>
              <a:t>megatable</a:t>
            </a:r>
            <a:r>
              <a:rPr lang="en-US" sz="2000" b="1" i="1" dirty="0"/>
              <a:t>, Team == "Manchester United")</a:t>
            </a:r>
          </a:p>
          <a:p>
            <a:pPr lvl="1"/>
            <a:r>
              <a:rPr lang="en-US" sz="2000" b="1" i="1" dirty="0"/>
              <a:t>filter(</a:t>
            </a:r>
            <a:r>
              <a:rPr lang="en-US" sz="2000" b="1" i="1" dirty="0" err="1"/>
              <a:t>afc</a:t>
            </a:r>
            <a:r>
              <a:rPr lang="en-US" sz="2000" b="1" i="1" dirty="0"/>
              <a:t>, </a:t>
            </a:r>
            <a:r>
              <a:rPr lang="en-US" sz="2000" b="1" i="1" dirty="0" err="1"/>
              <a:t>Pos</a:t>
            </a:r>
            <a:r>
              <a:rPr lang="en-US" sz="2000" b="1" i="1" dirty="0"/>
              <a:t> &gt; 4)</a:t>
            </a:r>
          </a:p>
          <a:p>
            <a:pPr lvl="1"/>
            <a:endParaRPr lang="en-US" sz="2000" b="1" i="1" dirty="0"/>
          </a:p>
          <a:p>
            <a:r>
              <a:rPr lang="en-US" sz="2000" dirty="0"/>
              <a:t> </a:t>
            </a:r>
            <a:r>
              <a:rPr lang="en-US" sz="2000" dirty="0" err="1"/>
              <a:t>Pos</a:t>
            </a:r>
            <a:r>
              <a:rPr lang="en-US" sz="2000" dirty="0"/>
              <a:t>              Team 		</a:t>
            </a:r>
            <a:r>
              <a:rPr lang="en-US" sz="2000" dirty="0" err="1"/>
              <a:t>Pld</a:t>
            </a:r>
            <a:r>
              <a:rPr lang="en-US" sz="2000" dirty="0"/>
              <a:t>  W D  L GF GA  GD Pts Year</a:t>
            </a:r>
          </a:p>
          <a:p>
            <a:r>
              <a:rPr lang="en-US" sz="2000" dirty="0"/>
              <a:t> 7 	Manchester United  38 19 7 12 64 43 +21  64 2013</a:t>
            </a:r>
          </a:p>
          <a:p>
            <a:endParaRPr lang="en-US" dirty="0"/>
          </a:p>
          <a:p>
            <a:endParaRPr lang="en-US" sz="2000" b="1" i="1" dirty="0"/>
          </a:p>
          <a:p>
            <a:pPr lvl="1"/>
            <a:r>
              <a:rPr lang="en-US" sz="2000" b="1" i="1" dirty="0" err="1"/>
              <a:t>ggplot</a:t>
            </a:r>
            <a:r>
              <a:rPr lang="en-US" sz="2000" b="1" i="1" dirty="0"/>
              <a:t>(data = </a:t>
            </a:r>
            <a:r>
              <a:rPr lang="en-US" sz="2000" b="1" i="1" dirty="0" err="1"/>
              <a:t>afc</a:t>
            </a:r>
            <a:r>
              <a:rPr lang="en-US" sz="2000" b="1" i="1" dirty="0"/>
              <a:t>, </a:t>
            </a:r>
            <a:r>
              <a:rPr lang="en-US" sz="2000" b="1" i="1" dirty="0" err="1"/>
              <a:t>aes</a:t>
            </a:r>
            <a:r>
              <a:rPr lang="en-US" sz="2000" b="1" i="1" dirty="0"/>
              <a:t>(x = </a:t>
            </a:r>
            <a:r>
              <a:rPr lang="en-US" sz="2000" b="1" i="1" dirty="0" err="1"/>
              <a:t>as.numeric</a:t>
            </a:r>
            <a:r>
              <a:rPr lang="en-US" sz="2000" b="1" i="1" dirty="0"/>
              <a:t>(Year), y = GF)) +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geom_line</a:t>
            </a:r>
            <a:r>
              <a:rPr lang="en-US" sz="2000" b="1" i="1" dirty="0"/>
              <a:t>(size = 2.0, alpha = 0.7, color = "firebrick") +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geom_point</a:t>
            </a:r>
            <a:r>
              <a:rPr lang="en-US" sz="2000" b="1" i="1" dirty="0"/>
              <a:t>(size = 1.0) +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xlab</a:t>
            </a:r>
            <a:r>
              <a:rPr lang="en-US" sz="2000" b="1" i="1" dirty="0"/>
              <a:t>("Year") + 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ylab</a:t>
            </a:r>
            <a:r>
              <a:rPr lang="en-US" sz="2000" b="1" i="1" dirty="0"/>
              <a:t>("Goals Scored") +</a:t>
            </a:r>
          </a:p>
          <a:p>
            <a:pPr lvl="1"/>
            <a:r>
              <a:rPr lang="en-US" sz="2000" b="1" i="1" dirty="0"/>
              <a:t>  theme(</a:t>
            </a:r>
            <a:r>
              <a:rPr lang="en-US" sz="2000" b="1" i="1" dirty="0" err="1"/>
              <a:t>axis.text.x</a:t>
            </a:r>
            <a:r>
              <a:rPr lang="en-US" sz="2000" b="1" i="1" dirty="0"/>
              <a:t> = </a:t>
            </a:r>
            <a:r>
              <a:rPr lang="en-US" sz="2000" b="1" i="1" dirty="0" err="1"/>
              <a:t>element_text</a:t>
            </a:r>
            <a:r>
              <a:rPr lang="en-US" sz="2000" b="1" i="1" dirty="0"/>
              <a:t>(angle = 90, </a:t>
            </a:r>
            <a:r>
              <a:rPr lang="en-US" sz="2000" b="1" i="1" dirty="0" err="1"/>
              <a:t>hjust</a:t>
            </a:r>
            <a:r>
              <a:rPr lang="en-US" sz="2000" b="1" i="1" dirty="0"/>
              <a:t> = 0.9)) +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scale_x_continuous</a:t>
            </a:r>
            <a:r>
              <a:rPr lang="en-US" sz="2000" b="1" i="1" dirty="0"/>
              <a:t>(breaks = </a:t>
            </a:r>
            <a:r>
              <a:rPr lang="en-US" sz="2000" b="1" i="1" dirty="0" err="1"/>
              <a:t>seq</a:t>
            </a:r>
            <a:r>
              <a:rPr lang="en-US" sz="2000" b="1" i="1" dirty="0"/>
              <a:t>(1992,2015)) +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ggtitle</a:t>
            </a:r>
            <a:r>
              <a:rPr lang="en-US" sz="2000" b="1" i="1" dirty="0"/>
              <a:t>("Manchester United's Goals Scored per Season")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E3D56-0A4D-4B09-9DDE-0A517A43238C}"/>
              </a:ext>
            </a:extLst>
          </p:cNvPr>
          <p:cNvSpPr/>
          <p:nvPr/>
        </p:nvSpPr>
        <p:spPr>
          <a:xfrm rot="20006093">
            <a:off x="783035" y="2847460"/>
            <a:ext cx="1109682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800" dirty="0">
                <a:ln w="0"/>
                <a:solidFill>
                  <a:schemeClr val="accent1">
                    <a:alpha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Glory </a:t>
            </a:r>
            <a:r>
              <a:rPr lang="en-US" sz="8800" dirty="0" err="1">
                <a:ln w="0"/>
                <a:solidFill>
                  <a:schemeClr val="accent1">
                    <a:alpha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Glory</a:t>
            </a:r>
            <a:r>
              <a:rPr lang="en-US" sz="8800" dirty="0">
                <a:ln w="0"/>
                <a:solidFill>
                  <a:schemeClr val="accent1">
                    <a:alpha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Man United</a:t>
            </a:r>
            <a:endParaRPr lang="en-US" sz="8800" b="0" cap="none" spc="0" dirty="0">
              <a:ln w="0"/>
              <a:solidFill>
                <a:schemeClr val="accent1">
                  <a:alpha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18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5C082-F907-4B78-88EB-D77FD653C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1" y="643467"/>
            <a:ext cx="835659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9103B-FE2B-4DB6-9846-572B45006CE9}"/>
              </a:ext>
            </a:extLst>
          </p:cNvPr>
          <p:cNvSpPr txBox="1"/>
          <p:nvPr/>
        </p:nvSpPr>
        <p:spPr>
          <a:xfrm>
            <a:off x="154745" y="239151"/>
            <a:ext cx="120372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i="1" dirty="0" err="1"/>
              <a:t>nld</a:t>
            </a:r>
            <a:r>
              <a:rPr lang="en-US" sz="2000" b="1" i="1" dirty="0"/>
              <a:t> &lt;- </a:t>
            </a:r>
            <a:r>
              <a:rPr lang="en-US" sz="2000" b="1" i="1" dirty="0" err="1"/>
              <a:t>megatable</a:t>
            </a:r>
            <a:r>
              <a:rPr lang="en-US" sz="2000" b="1" i="1" dirty="0"/>
              <a:t> %&gt;% filter(Team %in% c(“Manchester United", “Chelsea"))</a:t>
            </a:r>
          </a:p>
          <a:p>
            <a:pPr lvl="1"/>
            <a:endParaRPr lang="en-US" sz="2000" b="1" i="1" dirty="0"/>
          </a:p>
          <a:p>
            <a:pPr lvl="1"/>
            <a:r>
              <a:rPr lang="en-US" sz="2000" b="1" i="1" dirty="0" err="1"/>
              <a:t>ggplot</a:t>
            </a:r>
            <a:r>
              <a:rPr lang="en-US" sz="2000" b="1" i="1" dirty="0"/>
              <a:t>(data = </a:t>
            </a:r>
            <a:r>
              <a:rPr lang="en-US" sz="2000" b="1" i="1" dirty="0" err="1"/>
              <a:t>nld</a:t>
            </a:r>
            <a:r>
              <a:rPr lang="en-US" sz="2000" b="1" i="1" dirty="0"/>
              <a:t>, </a:t>
            </a:r>
            <a:r>
              <a:rPr lang="en-US" sz="2000" b="1" i="1" dirty="0" err="1"/>
              <a:t>aes</a:t>
            </a:r>
            <a:r>
              <a:rPr lang="en-US" sz="2000" b="1" i="1" dirty="0"/>
              <a:t>(x = </a:t>
            </a:r>
            <a:r>
              <a:rPr lang="en-US" sz="2000" b="1" i="1" dirty="0" err="1"/>
              <a:t>as.numeric</a:t>
            </a:r>
            <a:r>
              <a:rPr lang="en-US" sz="2000" b="1" i="1" dirty="0"/>
              <a:t>(Year), y = Pts)) + 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geom_line</a:t>
            </a:r>
            <a:r>
              <a:rPr lang="en-US" sz="2000" b="1" i="1" dirty="0"/>
              <a:t>(size = 2.0, alpha = 0.7, </a:t>
            </a:r>
            <a:r>
              <a:rPr lang="en-US" sz="2000" b="1" i="1" dirty="0" err="1"/>
              <a:t>aes</a:t>
            </a:r>
            <a:r>
              <a:rPr lang="en-US" sz="2000" b="1" i="1" dirty="0"/>
              <a:t>(color = Team)) +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geom_point</a:t>
            </a:r>
            <a:r>
              <a:rPr lang="en-US" sz="2000" b="1" i="1" dirty="0"/>
              <a:t>(data = subset(</a:t>
            </a:r>
            <a:r>
              <a:rPr lang="en-US" sz="2000" b="1" i="1" dirty="0" err="1"/>
              <a:t>nld</a:t>
            </a:r>
            <a:r>
              <a:rPr lang="en-US" sz="2000" b="1" i="1" dirty="0"/>
              <a:t>, </a:t>
            </a:r>
            <a:r>
              <a:rPr lang="en-US" sz="2000" b="1" i="1" dirty="0" err="1"/>
              <a:t>Pos</a:t>
            </a:r>
            <a:r>
              <a:rPr lang="en-US" sz="2000" b="1" i="1" dirty="0"/>
              <a:t> == 1), size = 2.0, alpha = 0.7) +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scale_color_manual</a:t>
            </a:r>
            <a:r>
              <a:rPr lang="en-US" sz="2000" b="1" i="1" dirty="0"/>
              <a:t>(values = c("firebrick","</a:t>
            </a:r>
            <a:r>
              <a:rPr lang="en-US" sz="2000" b="1" i="1" dirty="0" err="1"/>
              <a:t>midnightblue</a:t>
            </a:r>
            <a:r>
              <a:rPr lang="en-US" sz="2000" b="1" i="1" dirty="0"/>
              <a:t>")) +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xlab</a:t>
            </a:r>
            <a:r>
              <a:rPr lang="en-US" sz="2000" b="1" i="1" dirty="0"/>
              <a:t>("Year") +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ylab</a:t>
            </a:r>
            <a:r>
              <a:rPr lang="en-US" sz="2000" b="1" i="1" dirty="0"/>
              <a:t>("Points") +</a:t>
            </a:r>
          </a:p>
          <a:p>
            <a:pPr lvl="1"/>
            <a:r>
              <a:rPr lang="en-US" sz="2000" b="1" i="1" dirty="0"/>
              <a:t>  </a:t>
            </a:r>
            <a:r>
              <a:rPr lang="en-US" sz="2000" b="1" i="1" dirty="0" err="1"/>
              <a:t>ggtitle</a:t>
            </a:r>
            <a:r>
              <a:rPr lang="en-US" sz="2000" b="1" i="1" dirty="0"/>
              <a:t>(“Manchester United vs. Chelsea EPL Comparison")</a:t>
            </a:r>
          </a:p>
          <a:p>
            <a:pPr lvl="1"/>
            <a:endParaRPr lang="en-US" sz="2000" b="1" i="1" dirty="0"/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A956F-30FF-4C19-B7CF-370E9D30BCD6}"/>
              </a:ext>
            </a:extLst>
          </p:cNvPr>
          <p:cNvSpPr/>
          <p:nvPr/>
        </p:nvSpPr>
        <p:spPr>
          <a:xfrm rot="20213167">
            <a:off x="2607453" y="2967335"/>
            <a:ext cx="697710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Regional Rivals</a:t>
            </a:r>
          </a:p>
        </p:txBody>
      </p:sp>
    </p:spTree>
    <p:extLst>
      <p:ext uri="{BB962C8B-B14F-4D97-AF65-F5344CB8AC3E}">
        <p14:creationId xmlns:p14="http://schemas.microsoft.com/office/powerpoint/2010/main" val="249635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3B77E8-C51E-4843-8A6D-A3CE9A970766}"/>
              </a:ext>
            </a:extLst>
          </p:cNvPr>
          <p:cNvSpPr txBox="1"/>
          <p:nvPr/>
        </p:nvSpPr>
        <p:spPr>
          <a:xfrm>
            <a:off x="1037968" y="556054"/>
            <a:ext cx="106638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We’ll begin by loading libraries followed by the data:</a:t>
            </a:r>
          </a:p>
          <a:p>
            <a:endParaRPr lang="en-US" sz="2400" dirty="0"/>
          </a:p>
          <a:p>
            <a:r>
              <a:rPr lang="en-US" sz="2400" b="1" i="1" dirty="0"/>
              <a:t>	library(</a:t>
            </a:r>
            <a:r>
              <a:rPr lang="en-US" sz="2400" b="1" i="1" dirty="0" err="1"/>
              <a:t>plyr</a:t>
            </a:r>
            <a:r>
              <a:rPr lang="en-US" sz="2400" b="1" i="1" dirty="0"/>
              <a:t>)</a:t>
            </a:r>
          </a:p>
          <a:p>
            <a:r>
              <a:rPr lang="en-US" sz="2400" b="1" i="1" dirty="0"/>
              <a:t>	library(</a:t>
            </a:r>
            <a:r>
              <a:rPr lang="en-US" sz="2400" b="1" i="1" dirty="0" err="1"/>
              <a:t>dplyr</a:t>
            </a:r>
            <a:r>
              <a:rPr lang="en-US" sz="2400" b="1" i="1" dirty="0"/>
              <a:t>)</a:t>
            </a:r>
          </a:p>
          <a:p>
            <a:r>
              <a:rPr lang="en-US" sz="2400" b="1" i="1" dirty="0"/>
              <a:t>	library(ggplot2)</a:t>
            </a:r>
          </a:p>
          <a:p>
            <a:endParaRPr lang="en-US" sz="2400" dirty="0"/>
          </a:p>
          <a:p>
            <a:r>
              <a:rPr lang="en-US" sz="2400" b="1" i="1" dirty="0"/>
              <a:t>	</a:t>
            </a:r>
            <a:r>
              <a:rPr lang="en-US" sz="2400" b="1" i="1" dirty="0" err="1"/>
              <a:t>megatable</a:t>
            </a:r>
            <a:r>
              <a:rPr lang="en-US" sz="2400" b="1" i="1" dirty="0"/>
              <a:t> &lt;- read.csv("EPL_historical_table.csv“)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Let’s start by looking at a summary of our data:</a:t>
            </a:r>
          </a:p>
          <a:p>
            <a:endParaRPr lang="en-US" sz="2400" dirty="0"/>
          </a:p>
          <a:p>
            <a:r>
              <a:rPr lang="en-US" sz="2400" b="1" i="1" dirty="0"/>
              <a:t>	summary(</a:t>
            </a:r>
            <a:r>
              <a:rPr lang="en-US" sz="2400" b="1" i="1" dirty="0" err="1"/>
              <a:t>megatable</a:t>
            </a:r>
            <a:r>
              <a:rPr lang="en-US" sz="2400" b="1" i="1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7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AF127-C825-4024-8165-A21E255A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34" y="643467"/>
            <a:ext cx="79319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4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07784E-85CE-4147-B10E-151AB8D8C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6" b="128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6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CAD24-E1B0-48E7-AFC7-57E2693BC095}"/>
              </a:ext>
            </a:extLst>
          </p:cNvPr>
          <p:cNvSpPr txBox="1"/>
          <p:nvPr/>
        </p:nvSpPr>
        <p:spPr>
          <a:xfrm>
            <a:off x="481914" y="444843"/>
            <a:ext cx="1026846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Pos</a:t>
            </a:r>
            <a:r>
              <a:rPr lang="en-US" sz="2000" dirty="0"/>
              <a:t>                     Team               	      </a:t>
            </a:r>
            <a:r>
              <a:rPr lang="en-US" sz="2000" dirty="0" err="1"/>
              <a:t>Pld</a:t>
            </a:r>
            <a:r>
              <a:rPr lang="en-US" sz="2000" dirty="0"/>
              <a:t>              W                         D        </a:t>
            </a:r>
          </a:p>
          <a:p>
            <a:r>
              <a:rPr lang="en-US" sz="2000" dirty="0"/>
              <a:t> Min.   : 1.00      Length:466             Min.   :38.00      Min.   : 1.00       Min.   : 3.00  </a:t>
            </a:r>
          </a:p>
          <a:p>
            <a:r>
              <a:rPr lang="en-US" sz="2000" dirty="0"/>
              <a:t> 1st Qu.: 6.00    Class :character      1st Qu.:38.00    1st Qu.:10.00    1st Qu.: 8.00  </a:t>
            </a:r>
          </a:p>
          <a:p>
            <a:r>
              <a:rPr lang="en-US" sz="2000" dirty="0"/>
              <a:t> Median :11.00  Mode  :character  Median :38.00   Median :13.00  Median :10.00  </a:t>
            </a:r>
          </a:p>
          <a:p>
            <a:r>
              <a:rPr lang="en-US" sz="2000" dirty="0"/>
              <a:t> Mean   :10.64                                    Mean   :38.57    Mean   :14.16   Mean   :10.24  </a:t>
            </a:r>
          </a:p>
          <a:p>
            <a:r>
              <a:rPr lang="en-US" sz="2000" dirty="0"/>
              <a:t> 3rd Qu.:16.00                                     3rd Qu.:38.00   3rd Qu.:17.00   3rd Qu.:12.00  </a:t>
            </a:r>
          </a:p>
          <a:p>
            <a:r>
              <a:rPr lang="en-US" sz="2000" dirty="0"/>
              <a:t> Max.   :22.00                                       Max.   :42.00     Max.   :29.00    Max.   :18.00  </a:t>
            </a:r>
          </a:p>
          <a:p>
            <a:r>
              <a:rPr lang="en-US" sz="2000" dirty="0"/>
              <a:t>       L                                GF                              GA              GD                           Pts        </a:t>
            </a:r>
          </a:p>
          <a:p>
            <a:r>
              <a:rPr lang="en-US" sz="2000" dirty="0"/>
              <a:t> Min.   : 0.00       Min.   : 20.00          Min.   : 15.00     Length:466              Min.   : 11.00  </a:t>
            </a:r>
          </a:p>
          <a:p>
            <a:r>
              <a:rPr lang="en-US" sz="2000" dirty="0"/>
              <a:t> 1st Qu.:10.25    1st Qu.: 41.00         1st Qu.: 43.00   Class :character       1st Qu.: 42.00  </a:t>
            </a:r>
          </a:p>
          <a:p>
            <a:r>
              <a:rPr lang="en-US" sz="2000" dirty="0"/>
              <a:t> Median :15.00   Median : 48.00     Median : 51.00   Mode  :character   Median : 50.00  </a:t>
            </a:r>
          </a:p>
          <a:p>
            <a:r>
              <a:rPr lang="en-US" sz="2000" dirty="0"/>
              <a:t> Mean   :14.16    Mean   : 50.81      Mean   : 50.81                                       Mean   : 53.83  </a:t>
            </a:r>
          </a:p>
          <a:p>
            <a:r>
              <a:rPr lang="en-US" sz="2000" dirty="0"/>
              <a:t> 3rd Qu.:18.00    3rd Qu.: 58.00      3rd Qu.: 58.75                                       3rd Qu.: 63.00  </a:t>
            </a:r>
          </a:p>
          <a:p>
            <a:r>
              <a:rPr lang="en-US" sz="2000" dirty="0"/>
              <a:t> Max.   :29.00     Max.   :103.00       Max.   :100.00                                       Max.   :393.00  </a:t>
            </a:r>
          </a:p>
          <a:p>
            <a:r>
              <a:rPr lang="en-US" sz="2000" dirty="0"/>
              <a:t>      Year     </a:t>
            </a:r>
          </a:p>
          <a:p>
            <a:r>
              <a:rPr lang="en-US" sz="2000" dirty="0"/>
              <a:t> Min.   :1992  </a:t>
            </a:r>
          </a:p>
          <a:p>
            <a:r>
              <a:rPr lang="en-US" sz="2000" dirty="0"/>
              <a:t> 1st Qu.:1997  </a:t>
            </a:r>
          </a:p>
          <a:p>
            <a:r>
              <a:rPr lang="en-US" sz="2000" dirty="0"/>
              <a:t> Median :2003  </a:t>
            </a:r>
          </a:p>
          <a:p>
            <a:r>
              <a:rPr lang="en-US" sz="2000" dirty="0"/>
              <a:t> Mean   :2003  </a:t>
            </a:r>
          </a:p>
          <a:p>
            <a:r>
              <a:rPr lang="en-US" sz="2000" dirty="0"/>
              <a:t> 3rd Qu.:2009  </a:t>
            </a:r>
          </a:p>
          <a:p>
            <a:r>
              <a:rPr lang="en-US" sz="2000" dirty="0"/>
              <a:t> Max.   :2014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66B62-CE72-4411-BEB7-E1EBC5922DFB}"/>
              </a:ext>
            </a:extLst>
          </p:cNvPr>
          <p:cNvSpPr/>
          <p:nvPr/>
        </p:nvSpPr>
        <p:spPr>
          <a:xfrm rot="20172890">
            <a:off x="386156" y="2295553"/>
            <a:ext cx="1026617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0" cap="none" spc="0" dirty="0">
                <a:ln w="0"/>
                <a:solidFill>
                  <a:schemeClr val="accent1">
                    <a:alpha val="34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340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D86E5F-EB3E-4EEB-9A81-2D5D7C9C56CD}"/>
              </a:ext>
            </a:extLst>
          </p:cNvPr>
          <p:cNvSpPr txBox="1"/>
          <p:nvPr/>
        </p:nvSpPr>
        <p:spPr>
          <a:xfrm>
            <a:off x="422031" y="225083"/>
            <a:ext cx="112963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	filter(</a:t>
            </a:r>
            <a:r>
              <a:rPr lang="en-US" sz="2000" b="1" i="1" dirty="0" err="1"/>
              <a:t>megatable</a:t>
            </a:r>
            <a:r>
              <a:rPr lang="en-US" sz="2000" b="1" i="1" dirty="0"/>
              <a:t>, Pts &gt; 100)</a:t>
            </a:r>
          </a:p>
          <a:p>
            <a:endParaRPr lang="en-US" sz="2000" dirty="0"/>
          </a:p>
          <a:p>
            <a:r>
              <a:rPr lang="en-US" sz="2000" dirty="0"/>
              <a:t>Output: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Pos</a:t>
            </a:r>
            <a:r>
              <a:rPr lang="en-US" sz="2000" dirty="0"/>
              <a:t>          Team                </a:t>
            </a:r>
            <a:r>
              <a:rPr lang="en-US" sz="2000" dirty="0" err="1"/>
              <a:t>Pld</a:t>
            </a:r>
            <a:r>
              <a:rPr lang="en-US" sz="2000" dirty="0"/>
              <a:t>  W  D  L GF GA  GD Pts   Year</a:t>
            </a:r>
          </a:p>
          <a:p>
            <a:r>
              <a:rPr lang="en-US" sz="2000" dirty="0"/>
              <a:t>  19       Middlesbrough   38 10 12 16 51 60  −9  393 1996</a:t>
            </a:r>
          </a:p>
          <a:p>
            <a:r>
              <a:rPr lang="en-US" sz="2000" dirty="0"/>
              <a:t>  20       Portsmouth         38  7  7   24 34 66 −32 191 2009</a:t>
            </a:r>
          </a:p>
          <a:p>
            <a:endParaRPr lang="en-US" sz="2000" dirty="0"/>
          </a:p>
          <a:p>
            <a:r>
              <a:rPr lang="en-US" sz="2000" dirty="0"/>
              <a:t>The above entries are incorrectly being interpreted as part of the value.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Since only two records are affected and we know the bad values only appear once in the </a:t>
            </a:r>
            <a:r>
              <a:rPr lang="en-US" sz="2000" dirty="0" err="1"/>
              <a:t>dataframe</a:t>
            </a:r>
            <a:r>
              <a:rPr lang="en-US" sz="2000" dirty="0"/>
              <a:t>, I’m going to use a simple text replace to fix the values:</a:t>
            </a:r>
          </a:p>
          <a:p>
            <a:endParaRPr lang="en-US" sz="2000" dirty="0"/>
          </a:p>
          <a:p>
            <a:r>
              <a:rPr lang="en-US" sz="2000" b="1" i="1" dirty="0"/>
              <a:t>	</a:t>
            </a:r>
            <a:r>
              <a:rPr lang="en-US" sz="2000" b="1" i="1" dirty="0" err="1"/>
              <a:t>megatable$Pts</a:t>
            </a:r>
            <a:r>
              <a:rPr lang="en-US" sz="2000" b="1" i="1" dirty="0"/>
              <a:t> &lt;- sub("393", "39", </a:t>
            </a:r>
            <a:r>
              <a:rPr lang="en-US" sz="2000" b="1" i="1" dirty="0" err="1"/>
              <a:t>megatable$Pts</a:t>
            </a:r>
            <a:r>
              <a:rPr lang="en-US" sz="2000" b="1" i="1" dirty="0"/>
              <a:t>)</a:t>
            </a:r>
          </a:p>
          <a:p>
            <a:r>
              <a:rPr lang="en-US" sz="2000" b="1" i="1" dirty="0"/>
              <a:t>	</a:t>
            </a:r>
            <a:r>
              <a:rPr lang="en-US" sz="2000" b="1" i="1" dirty="0" err="1"/>
              <a:t>megatable$Pts</a:t>
            </a:r>
            <a:r>
              <a:rPr lang="en-US" sz="2000" b="1" i="1" dirty="0"/>
              <a:t> &lt;- sub("191", "19", </a:t>
            </a:r>
            <a:r>
              <a:rPr lang="en-US" sz="2000" b="1" i="1" dirty="0" err="1"/>
              <a:t>megatable$Pts</a:t>
            </a:r>
            <a:r>
              <a:rPr lang="en-US" sz="2000" b="1" i="1" dirty="0"/>
              <a:t>)</a:t>
            </a:r>
          </a:p>
          <a:p>
            <a:r>
              <a:rPr lang="en-US" sz="2000" b="1" i="1" dirty="0"/>
              <a:t>	</a:t>
            </a:r>
            <a:r>
              <a:rPr lang="en-US" sz="2000" b="1" i="1" dirty="0" err="1"/>
              <a:t>megatable$Pts</a:t>
            </a:r>
            <a:r>
              <a:rPr lang="en-US" sz="2000" b="1" i="1" dirty="0"/>
              <a:t> &lt;- </a:t>
            </a:r>
            <a:r>
              <a:rPr lang="en-US" sz="2000" b="1" i="1" dirty="0" err="1"/>
              <a:t>as.numeric</a:t>
            </a:r>
            <a:r>
              <a:rPr lang="en-US" sz="2000" b="1" i="1" dirty="0"/>
              <a:t>(</a:t>
            </a:r>
            <a:r>
              <a:rPr lang="en-US" sz="2000" b="1" i="1" dirty="0" err="1"/>
              <a:t>megatable$Pts</a:t>
            </a:r>
            <a:r>
              <a:rPr lang="en-US" sz="2000" b="1" i="1" dirty="0"/>
              <a:t>)</a:t>
            </a:r>
          </a:p>
          <a:p>
            <a:r>
              <a:rPr lang="en-US" sz="2000" b="1" i="1" dirty="0"/>
              <a:t>	summary(</a:t>
            </a:r>
            <a:r>
              <a:rPr lang="en-US" sz="2000" b="1" i="1" dirty="0" err="1"/>
              <a:t>megatable$Pts</a:t>
            </a:r>
            <a:r>
              <a:rPr lang="en-US" sz="2000" b="1" i="1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Min. 1st Qu.  Median    Mean 3rd Qu.    Max. </a:t>
            </a:r>
          </a:p>
          <a:p>
            <a:r>
              <a:rPr lang="en-US" sz="2000" dirty="0"/>
              <a:t> 11.00   42.00   50.00   52.66   63.00   95.00</a:t>
            </a:r>
          </a:p>
          <a:p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A095B-12EF-45CD-8ECC-DACDF569195C}"/>
              </a:ext>
            </a:extLst>
          </p:cNvPr>
          <p:cNvSpPr/>
          <p:nvPr/>
        </p:nvSpPr>
        <p:spPr>
          <a:xfrm rot="20097844">
            <a:off x="91519" y="2535774"/>
            <a:ext cx="1141068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accent1">
                    <a:alpha val="39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Error </a:t>
            </a:r>
            <a:r>
              <a:rPr lang="en-US" sz="11500" b="0" cap="none" spc="0" dirty="0">
                <a:ln w="0"/>
                <a:solidFill>
                  <a:schemeClr val="accent1">
                    <a:alpha val="34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419647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9BA16-F9DB-42FE-9B79-20EA495BF31D}"/>
              </a:ext>
            </a:extLst>
          </p:cNvPr>
          <p:cNvSpPr txBox="1"/>
          <p:nvPr/>
        </p:nvSpPr>
        <p:spPr>
          <a:xfrm>
            <a:off x="253218" y="801858"/>
            <a:ext cx="116761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	champs &lt;- filter(</a:t>
            </a:r>
            <a:r>
              <a:rPr lang="en-US" sz="2000" b="1" i="1" dirty="0" err="1"/>
              <a:t>megatable</a:t>
            </a:r>
            <a:r>
              <a:rPr lang="en-US" sz="2000" b="1" i="1" dirty="0"/>
              <a:t>, </a:t>
            </a:r>
            <a:r>
              <a:rPr lang="en-US" sz="2000" b="1" i="1" dirty="0" err="1"/>
              <a:t>Pos</a:t>
            </a:r>
            <a:r>
              <a:rPr lang="en-US" sz="2000" b="1" i="1" dirty="0"/>
              <a:t> == 1)</a:t>
            </a:r>
          </a:p>
          <a:p>
            <a:endParaRPr lang="en-US" sz="2000" dirty="0"/>
          </a:p>
          <a:p>
            <a:r>
              <a:rPr lang="en-US" sz="2000" dirty="0"/>
              <a:t>#This function will arrange our histogram to show clubs in order of total EPL titles won</a:t>
            </a:r>
          </a:p>
          <a:p>
            <a:r>
              <a:rPr lang="en-US" sz="2000" b="1" i="1" dirty="0"/>
              <a:t>	</a:t>
            </a:r>
            <a:r>
              <a:rPr lang="en-US" sz="2000" b="1" i="1" dirty="0" err="1"/>
              <a:t>reorder_size</a:t>
            </a:r>
            <a:r>
              <a:rPr lang="en-US" sz="2000" b="1" i="1" dirty="0"/>
              <a:t> &lt;- function(x) </a:t>
            </a:r>
          </a:p>
          <a:p>
            <a:r>
              <a:rPr lang="en-US" sz="2000" b="1" i="1" dirty="0"/>
              <a:t>	{</a:t>
            </a:r>
          </a:p>
          <a:p>
            <a:r>
              <a:rPr lang="en-US" sz="2000" b="1" i="1" dirty="0"/>
              <a:t> 	 factor(x, levels = names(sort(table(x), decreasing = TRUE)))</a:t>
            </a:r>
          </a:p>
          <a:p>
            <a:r>
              <a:rPr lang="en-US" sz="2000" b="1" i="1" dirty="0"/>
              <a:t>	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#Plot EPL titles by club</a:t>
            </a:r>
          </a:p>
          <a:p>
            <a:r>
              <a:rPr lang="en-US" sz="2000" b="1" i="1" dirty="0"/>
              <a:t>	</a:t>
            </a:r>
            <a:r>
              <a:rPr lang="en-US" sz="2000" b="1" i="1" dirty="0" err="1"/>
              <a:t>ggplot</a:t>
            </a:r>
            <a:r>
              <a:rPr lang="en-US" sz="2000" b="1" i="1" dirty="0"/>
              <a:t>(data = champs, </a:t>
            </a:r>
            <a:r>
              <a:rPr lang="en-US" sz="2000" b="1" i="1" dirty="0" err="1"/>
              <a:t>aes</a:t>
            </a:r>
            <a:r>
              <a:rPr lang="en-US" sz="2000" b="1" i="1" dirty="0"/>
              <a:t>(</a:t>
            </a:r>
            <a:r>
              <a:rPr lang="en-US" sz="2000" b="1" i="1" dirty="0" err="1"/>
              <a:t>reorder_size</a:t>
            </a:r>
            <a:r>
              <a:rPr lang="en-US" sz="2000" b="1" i="1" dirty="0"/>
              <a:t>(Team))) + </a:t>
            </a:r>
          </a:p>
          <a:p>
            <a:r>
              <a:rPr lang="en-US" sz="2000" b="1" i="1" dirty="0"/>
              <a:t>  	</a:t>
            </a:r>
            <a:r>
              <a:rPr lang="en-US" sz="2000" b="1" i="1" dirty="0" err="1"/>
              <a:t>geom_bar</a:t>
            </a:r>
            <a:r>
              <a:rPr lang="en-US" sz="2000" b="1" i="1" dirty="0"/>
              <a:t>(width = 0.6, fill = c("red","midnightblue","firebrick","skyblue","black","midnightblue")) +</a:t>
            </a:r>
          </a:p>
          <a:p>
            <a:r>
              <a:rPr lang="en-US" sz="2000" b="1" i="1" dirty="0"/>
              <a:t>  	</a:t>
            </a:r>
            <a:r>
              <a:rPr lang="en-US" sz="2000" b="1" i="1" dirty="0" err="1"/>
              <a:t>xlab</a:t>
            </a:r>
            <a:r>
              <a:rPr lang="en-US" sz="2000" b="1" i="1" dirty="0"/>
              <a:t>("") +</a:t>
            </a:r>
          </a:p>
          <a:p>
            <a:r>
              <a:rPr lang="en-US" sz="2000" b="1" i="1" dirty="0"/>
              <a:t>  	</a:t>
            </a:r>
            <a:r>
              <a:rPr lang="en-US" sz="2000" b="1" i="1" dirty="0" err="1"/>
              <a:t>ylab</a:t>
            </a:r>
            <a:r>
              <a:rPr lang="en-US" sz="2000" b="1" i="1" dirty="0"/>
              <a:t>("Titles") +</a:t>
            </a:r>
          </a:p>
          <a:p>
            <a:r>
              <a:rPr lang="en-US" sz="2000" b="1" i="1" dirty="0"/>
              <a:t> 	 </a:t>
            </a:r>
            <a:r>
              <a:rPr lang="en-US" sz="2000" b="1" i="1" dirty="0" err="1"/>
              <a:t>ggtitle</a:t>
            </a:r>
            <a:r>
              <a:rPr lang="en-US" sz="2000" b="1" i="1" dirty="0"/>
              <a:t>("Premier League Titles by Club")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720782-2FFD-4E86-B381-9A6D2F558959}"/>
              </a:ext>
            </a:extLst>
          </p:cNvPr>
          <p:cNvSpPr/>
          <p:nvPr/>
        </p:nvSpPr>
        <p:spPr>
          <a:xfrm rot="19902583">
            <a:off x="1176227" y="2105564"/>
            <a:ext cx="983955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0" cap="none" spc="0" dirty="0">
                <a:ln w="0"/>
                <a:solidFill>
                  <a:schemeClr val="accent1">
                    <a:alpha val="34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Champions</a:t>
            </a:r>
          </a:p>
        </p:txBody>
      </p:sp>
    </p:spTree>
    <p:extLst>
      <p:ext uri="{BB962C8B-B14F-4D97-AF65-F5344CB8AC3E}">
        <p14:creationId xmlns:p14="http://schemas.microsoft.com/office/powerpoint/2010/main" val="27332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181B7-B3F3-44A6-B0D6-AE155F9C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49" y="643467"/>
            <a:ext cx="77917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9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F9E1D-0CCE-4460-8FFF-DA7888651756}"/>
              </a:ext>
            </a:extLst>
          </p:cNvPr>
          <p:cNvSpPr txBox="1"/>
          <p:nvPr/>
        </p:nvSpPr>
        <p:spPr>
          <a:xfrm>
            <a:off x="295421" y="422031"/>
            <a:ext cx="1145110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Here’s a breakdown of titles by club</a:t>
            </a:r>
          </a:p>
          <a:p>
            <a:endParaRPr lang="en-US" sz="2000" dirty="0"/>
          </a:p>
          <a:p>
            <a:r>
              <a:rPr lang="en-US" sz="2000" b="1" i="1" dirty="0"/>
              <a:t>	champs %&gt;% count(Team, sort = TRUE)</a:t>
            </a:r>
          </a:p>
          <a:p>
            <a:endParaRPr lang="en-US" sz="2000" dirty="0"/>
          </a:p>
          <a:p>
            <a:r>
              <a:rPr lang="en-US" sz="2000" dirty="0"/>
              <a:t>Team                		    n</a:t>
            </a:r>
          </a:p>
          <a:p>
            <a:r>
              <a:rPr lang="en-US" sz="2000" dirty="0"/>
              <a:t>  &lt;</a:t>
            </a:r>
            <a:r>
              <a:rPr lang="en-US" sz="2000" dirty="0" err="1"/>
              <a:t>chr</a:t>
            </a:r>
            <a:r>
              <a:rPr lang="en-US" sz="2000" dirty="0"/>
              <a:t>&gt;           		  &lt;</a:t>
            </a:r>
            <a:r>
              <a:rPr lang="en-US" sz="2000" dirty="0" err="1"/>
              <a:t>int</a:t>
            </a:r>
            <a:r>
              <a:rPr lang="en-US" sz="2000" dirty="0"/>
              <a:t>&gt;</a:t>
            </a:r>
          </a:p>
          <a:p>
            <a:r>
              <a:rPr lang="en-US" sz="2000" dirty="0"/>
              <a:t>1 Manchester United    	   13</a:t>
            </a:r>
          </a:p>
          <a:p>
            <a:r>
              <a:rPr lang="en-US" sz="2000" dirty="0"/>
              <a:t>2 Chelsea             		    4</a:t>
            </a:r>
          </a:p>
          <a:p>
            <a:r>
              <a:rPr lang="en-US" sz="2000" dirty="0"/>
              <a:t>3 Arsenal          		    3</a:t>
            </a:r>
          </a:p>
          <a:p>
            <a:r>
              <a:rPr lang="en-US" sz="2000" dirty="0"/>
              <a:t>4 Manchester City    	    2</a:t>
            </a:r>
          </a:p>
          <a:p>
            <a:r>
              <a:rPr lang="en-US" sz="2000" dirty="0"/>
              <a:t>5 Blackburn Rovers      	    1</a:t>
            </a:r>
          </a:p>
          <a:p>
            <a:endParaRPr lang="en-US" sz="2000" dirty="0"/>
          </a:p>
          <a:p>
            <a:r>
              <a:rPr lang="en-US" sz="2000" b="1" i="1" dirty="0"/>
              <a:t>	filter(champs, Pts %in% range(Pts)) %&gt;% </a:t>
            </a:r>
            <a:r>
              <a:rPr lang="en-US" sz="2000" b="1" i="1" dirty="0" err="1"/>
              <a:t>knitr</a:t>
            </a:r>
            <a:r>
              <a:rPr lang="en-US" sz="2000" b="1" i="1" dirty="0"/>
              <a:t>::</a:t>
            </a:r>
            <a:r>
              <a:rPr lang="en-US" sz="2000" b="1" i="1" dirty="0" err="1"/>
              <a:t>kable</a:t>
            </a:r>
            <a:r>
              <a:rPr lang="en-US" sz="2000" b="1" i="1" dirty="0"/>
              <a:t>()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| </a:t>
            </a:r>
            <a:r>
              <a:rPr lang="en-US" sz="2000" dirty="0" err="1"/>
              <a:t>Pos|Team</a:t>
            </a:r>
            <a:r>
              <a:rPr lang="en-US" sz="2000" dirty="0"/>
              <a:t>             	                  | </a:t>
            </a:r>
            <a:r>
              <a:rPr lang="en-US" sz="2000" dirty="0" err="1"/>
              <a:t>Pld</a:t>
            </a:r>
            <a:r>
              <a:rPr lang="en-US" sz="2000" dirty="0"/>
              <a:t>|  W|  D|  L| GF| GA|GD  | Pts| Year|</a:t>
            </a:r>
          </a:p>
          <a:p>
            <a:r>
              <a:rPr lang="en-US" sz="2000" dirty="0"/>
              <a:t>|   1|Manchester United 		  |  38| 21| 12|  5| 76| 44|+32 |  75| 1996|</a:t>
            </a:r>
          </a:p>
          <a:p>
            <a:r>
              <a:rPr lang="en-US" sz="2000" dirty="0"/>
              <a:t>|   1|Chelsea          	                  |  38| 29|  8|  1| 72| 15|+57 |  95| 2004|</a:t>
            </a:r>
          </a:p>
          <a:p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A38C7F-1AB1-4E9E-9286-522976D356BB}"/>
              </a:ext>
            </a:extLst>
          </p:cNvPr>
          <p:cNvSpPr/>
          <p:nvPr/>
        </p:nvSpPr>
        <p:spPr>
          <a:xfrm rot="19752002">
            <a:off x="899486" y="2497978"/>
            <a:ext cx="1039303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accent1">
                    <a:alpha val="34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Relative Strength</a:t>
            </a:r>
          </a:p>
        </p:txBody>
      </p:sp>
    </p:spTree>
    <p:extLst>
      <p:ext uri="{BB962C8B-B14F-4D97-AF65-F5344CB8AC3E}">
        <p14:creationId xmlns:p14="http://schemas.microsoft.com/office/powerpoint/2010/main" val="408714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99A98-B395-47E7-94F1-2FFE2C191DED}"/>
              </a:ext>
            </a:extLst>
          </p:cNvPr>
          <p:cNvSpPr txBox="1"/>
          <p:nvPr/>
        </p:nvSpPr>
        <p:spPr>
          <a:xfrm>
            <a:off x="661182" y="253218"/>
            <a:ext cx="111697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	champs$T4Avg &lt;- </a:t>
            </a:r>
            <a:r>
              <a:rPr lang="en-US" b="1" i="1" dirty="0" err="1"/>
              <a:t>ddply</a:t>
            </a:r>
            <a:r>
              <a:rPr lang="en-US" b="1" i="1" dirty="0"/>
              <a:t>(filter(</a:t>
            </a:r>
            <a:r>
              <a:rPr lang="en-US" b="1" i="1" dirty="0" err="1"/>
              <a:t>megatable</a:t>
            </a:r>
            <a:r>
              <a:rPr lang="en-US" b="1" i="1" dirty="0"/>
              <a:t>, </a:t>
            </a:r>
            <a:r>
              <a:rPr lang="en-US" b="1" i="1" dirty="0" err="1"/>
              <a:t>Pos</a:t>
            </a:r>
            <a:r>
              <a:rPr lang="en-US" b="1" i="1" dirty="0"/>
              <a:t> &lt; 5), .(Year), </a:t>
            </a:r>
            <a:r>
              <a:rPr lang="en-US" b="1" i="1" dirty="0" err="1"/>
              <a:t>summarise</a:t>
            </a:r>
            <a:r>
              <a:rPr lang="en-US" b="1" i="1" dirty="0"/>
              <a:t>, </a:t>
            </a:r>
            <a:r>
              <a:rPr lang="en-US" b="1" i="1" dirty="0" err="1"/>
              <a:t>Avg</a:t>
            </a:r>
            <a:r>
              <a:rPr lang="en-US" b="1" i="1" dirty="0"/>
              <a:t>=round(mean(Pts)))[,2]</a:t>
            </a:r>
          </a:p>
          <a:p>
            <a:r>
              <a:rPr lang="en-US" b="1" i="1" dirty="0"/>
              <a:t>	</a:t>
            </a:r>
            <a:r>
              <a:rPr lang="en-US" b="1" i="1" dirty="0" err="1"/>
              <a:t>champs$GDAvg</a:t>
            </a:r>
            <a:r>
              <a:rPr lang="en-US" b="1" i="1" dirty="0"/>
              <a:t> &lt;- </a:t>
            </a:r>
            <a:r>
              <a:rPr lang="en-US" b="1" i="1" dirty="0" err="1"/>
              <a:t>ddply</a:t>
            </a:r>
            <a:r>
              <a:rPr lang="en-US" b="1" i="1" dirty="0"/>
              <a:t>(filter(</a:t>
            </a:r>
            <a:r>
              <a:rPr lang="en-US" b="1" i="1" dirty="0" err="1"/>
              <a:t>megatable</a:t>
            </a:r>
            <a:r>
              <a:rPr lang="en-US" b="1" i="1" dirty="0"/>
              <a:t>, </a:t>
            </a:r>
            <a:r>
              <a:rPr lang="en-US" b="1" i="1" dirty="0" err="1"/>
              <a:t>Pos</a:t>
            </a:r>
            <a:r>
              <a:rPr lang="en-US" b="1" i="1" dirty="0"/>
              <a:t> &lt; 5), .(Year), </a:t>
            </a:r>
            <a:r>
              <a:rPr lang="en-US" b="1" i="1" dirty="0" err="1"/>
              <a:t>summarise</a:t>
            </a:r>
            <a:r>
              <a:rPr lang="en-US" b="1" i="1" dirty="0"/>
              <a:t>, </a:t>
            </a:r>
            <a:r>
              <a:rPr lang="en-US" b="1" i="1" dirty="0" err="1"/>
              <a:t>Avg</a:t>
            </a:r>
            <a:r>
              <a:rPr lang="en-US" b="1" i="1" dirty="0"/>
              <a:t>=round(mean(GF-GA)))[,2]</a:t>
            </a:r>
          </a:p>
          <a:p>
            <a:endParaRPr lang="en-US" b="1" i="1" dirty="0"/>
          </a:p>
          <a:p>
            <a:r>
              <a:rPr lang="en-US" b="1" i="1" dirty="0"/>
              <a:t>	mutate(champs, STR=(Pts-T4Avg)+((GF-GA)-</a:t>
            </a:r>
            <a:r>
              <a:rPr lang="en-US" b="1" i="1" dirty="0" err="1"/>
              <a:t>GDAvg</a:t>
            </a:r>
            <a:r>
              <a:rPr lang="en-US" b="1" i="1" dirty="0"/>
              <a:t>)) %&gt;%</a:t>
            </a:r>
          </a:p>
          <a:p>
            <a:r>
              <a:rPr lang="en-US" b="1" i="1" dirty="0"/>
              <a:t>	select(-GD, -</a:t>
            </a:r>
            <a:r>
              <a:rPr lang="en-US" b="1" i="1" dirty="0" err="1"/>
              <a:t>Pos</a:t>
            </a:r>
            <a:r>
              <a:rPr lang="en-US" b="1" i="1" dirty="0"/>
              <a:t>) %&gt;% </a:t>
            </a:r>
          </a:p>
          <a:p>
            <a:r>
              <a:rPr lang="en-US" b="1" i="1" dirty="0"/>
              <a:t>	arrange(</a:t>
            </a:r>
            <a:r>
              <a:rPr lang="en-US" b="1" i="1" dirty="0" err="1"/>
              <a:t>desc</a:t>
            </a:r>
            <a:r>
              <a:rPr lang="en-US" b="1" i="1" dirty="0"/>
              <a:t>(STR)) %&gt;% </a:t>
            </a:r>
          </a:p>
          <a:p>
            <a:r>
              <a:rPr lang="en-US" b="1" i="1" dirty="0"/>
              <a:t>	</a:t>
            </a:r>
            <a:r>
              <a:rPr lang="en-US" b="1" i="1" dirty="0" err="1"/>
              <a:t>top_n</a:t>
            </a:r>
            <a:r>
              <a:rPr lang="en-US" b="1" i="1" dirty="0"/>
              <a:t>(10) %&gt;% </a:t>
            </a:r>
          </a:p>
          <a:p>
            <a:r>
              <a:rPr lang="en-US" b="1" i="1" dirty="0"/>
              <a:t>	</a:t>
            </a:r>
            <a:r>
              <a:rPr lang="en-US" b="1" i="1" dirty="0" err="1"/>
              <a:t>knitr</a:t>
            </a:r>
            <a:r>
              <a:rPr lang="en-US" b="1" i="1" dirty="0"/>
              <a:t>::</a:t>
            </a:r>
            <a:r>
              <a:rPr lang="en-US" b="1" i="1" dirty="0" err="1"/>
              <a:t>kable</a:t>
            </a:r>
            <a:r>
              <a:rPr lang="en-US" b="1" i="1" dirty="0"/>
              <a:t>()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|Team             		 | </a:t>
            </a:r>
            <a:r>
              <a:rPr lang="en-US" dirty="0" err="1"/>
              <a:t>Pld</a:t>
            </a:r>
            <a:r>
              <a:rPr lang="en-US" dirty="0"/>
              <a:t>|  W|  D|  L|  GF| GA| Pts| Year| T4Avg| </a:t>
            </a:r>
            <a:r>
              <a:rPr lang="en-US" dirty="0" err="1"/>
              <a:t>GDAvg</a:t>
            </a:r>
            <a:r>
              <a:rPr lang="en-US" dirty="0"/>
              <a:t>| STR|</a:t>
            </a:r>
          </a:p>
          <a:p>
            <a:r>
              <a:rPr lang="en-US" dirty="0"/>
              <a:t>|Manchester United 	 |  38| 28|  7|  3|  97| 45|  91| 1999|    75|    30|           38|</a:t>
            </a:r>
          </a:p>
          <a:p>
            <a:r>
              <a:rPr lang="en-US" dirty="0"/>
              <a:t>|Chelsea          		 |  38| 29|  8|  1|  72| 15|  95| 2004|    79|    35|           38|</a:t>
            </a:r>
          </a:p>
          <a:p>
            <a:r>
              <a:rPr lang="en-US" dirty="0"/>
              <a:t>|Manchester City   		 |  38| 28|  5|  5|  93| 29|  89| 2011|    79|    42|           32|</a:t>
            </a:r>
          </a:p>
          <a:p>
            <a:r>
              <a:rPr lang="en-US" dirty="0"/>
              <a:t>|Manchester United	 |  38| 28|  5|  5|  83| 27|  89| 2006|    77|    38|           30|</a:t>
            </a:r>
          </a:p>
          <a:p>
            <a:r>
              <a:rPr lang="en-US" dirty="0"/>
              <a:t>|Chelsea          		 |  38| 27|  5|  6| 103| 32|  86| 2009|    79|    49|          29|</a:t>
            </a:r>
          </a:p>
          <a:p>
            <a:r>
              <a:rPr lang="en-US" dirty="0"/>
              <a:t>|Arsenal           		 |  38| 26| 12|  0|  73| 26|  90| 2003|    76|    33|          28|</a:t>
            </a:r>
          </a:p>
          <a:p>
            <a:r>
              <a:rPr lang="en-US" dirty="0"/>
              <a:t>|Manchester United	 |  42| 24| 12|  6|  67| 31|  84| 1992|    75|    18|          27|</a:t>
            </a:r>
          </a:p>
          <a:p>
            <a:r>
              <a:rPr lang="en-US" dirty="0"/>
              <a:t>|Manchester United 	 |  38| 24|  8|  6|  79| 31|  80| 2000|    72|    32|           24|</a:t>
            </a:r>
          </a:p>
          <a:p>
            <a:r>
              <a:rPr lang="en-US" dirty="0"/>
              <a:t>|Chelsea          		 |  38| 29|  4|  5|  72| 22|  91| 2005|    81|    39|           21|</a:t>
            </a:r>
          </a:p>
          <a:p>
            <a:r>
              <a:rPr lang="en-US" dirty="0"/>
              <a:t>|Manchester City 		 |  38| 27|  5|  6| 102| 37|  86| 2013|    83|    47|          21|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B263A3-1F92-475F-9F88-2B0D9B74F3E0}"/>
              </a:ext>
            </a:extLst>
          </p:cNvPr>
          <p:cNvSpPr/>
          <p:nvPr/>
        </p:nvSpPr>
        <p:spPr>
          <a:xfrm rot="20221230">
            <a:off x="1742821" y="2967335"/>
            <a:ext cx="87063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accent1">
                    <a:alpha val="34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Relative Strength</a:t>
            </a:r>
          </a:p>
        </p:txBody>
      </p:sp>
    </p:spTree>
    <p:extLst>
      <p:ext uri="{BB962C8B-B14F-4D97-AF65-F5344CB8AC3E}">
        <p14:creationId xmlns:p14="http://schemas.microsoft.com/office/powerpoint/2010/main" val="60684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B6AB8-DA45-4F07-AD97-32DA0F588037}"/>
              </a:ext>
            </a:extLst>
          </p:cNvPr>
          <p:cNvSpPr txBox="1"/>
          <p:nvPr/>
        </p:nvSpPr>
        <p:spPr>
          <a:xfrm>
            <a:off x="295422" y="98474"/>
            <a:ext cx="11718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Another measure of success in the EPL is top 4 finishes that award a place in the prestigious and lucrative Champion’s League competition.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see which teams have achieved the most top 4 finishes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i="1" dirty="0"/>
              <a:t>	</a:t>
            </a:r>
            <a:r>
              <a:rPr lang="en-US" sz="2000" b="1" i="1" dirty="0" err="1"/>
              <a:t>topfour</a:t>
            </a:r>
            <a:r>
              <a:rPr lang="en-US" sz="2000" b="1" i="1" dirty="0"/>
              <a:t> &lt;- </a:t>
            </a:r>
            <a:r>
              <a:rPr lang="en-US" sz="2000" b="1" i="1" dirty="0" err="1"/>
              <a:t>megatable</a:t>
            </a:r>
            <a:r>
              <a:rPr lang="en-US" sz="2000" b="1" i="1" dirty="0"/>
              <a:t> %&gt;% filter(</a:t>
            </a:r>
            <a:r>
              <a:rPr lang="en-US" sz="2000" b="1" i="1" dirty="0" err="1"/>
              <a:t>Pos</a:t>
            </a:r>
            <a:r>
              <a:rPr lang="en-US" sz="2000" b="1" i="1" dirty="0"/>
              <a:t> &lt; 5 &amp; Year &gt; 1994)</a:t>
            </a:r>
          </a:p>
          <a:p>
            <a:endParaRPr lang="en-US" sz="2000" b="1" i="1" dirty="0"/>
          </a:p>
          <a:p>
            <a:r>
              <a:rPr lang="en-US" sz="2000" b="1" i="1" dirty="0"/>
              <a:t>	</a:t>
            </a:r>
            <a:r>
              <a:rPr lang="en-US" sz="2000" b="1" i="1" dirty="0" err="1"/>
              <a:t>ggplot</a:t>
            </a:r>
            <a:r>
              <a:rPr lang="en-US" sz="2000" b="1" i="1" dirty="0"/>
              <a:t>(data = </a:t>
            </a:r>
            <a:r>
              <a:rPr lang="en-US" sz="2000" b="1" i="1" dirty="0" err="1"/>
              <a:t>topfour</a:t>
            </a:r>
            <a:r>
              <a:rPr lang="en-US" sz="2000" b="1" i="1" dirty="0"/>
              <a:t>, </a:t>
            </a:r>
            <a:r>
              <a:rPr lang="en-US" sz="2000" b="1" i="1" dirty="0" err="1"/>
              <a:t>aes</a:t>
            </a:r>
            <a:r>
              <a:rPr lang="en-US" sz="2000" b="1" i="1" dirty="0"/>
              <a:t>(</a:t>
            </a:r>
            <a:r>
              <a:rPr lang="en-US" sz="2000" b="1" i="1" dirty="0" err="1"/>
              <a:t>reorder_size</a:t>
            </a:r>
            <a:r>
              <a:rPr lang="en-US" sz="2000" b="1" i="1" dirty="0"/>
              <a:t>(Team))) +</a:t>
            </a:r>
          </a:p>
          <a:p>
            <a:r>
              <a:rPr lang="en-US" sz="2000" b="1" i="1" dirty="0"/>
              <a:t> 	 </a:t>
            </a:r>
            <a:r>
              <a:rPr lang="en-US" sz="2000" b="1" i="1" dirty="0" err="1"/>
              <a:t>geom_bar</a:t>
            </a:r>
            <a:r>
              <a:rPr lang="en-US" sz="2000" b="1" i="1" dirty="0"/>
              <a:t>(width = 0.75, fill = "</a:t>
            </a:r>
            <a:r>
              <a:rPr lang="en-US" sz="2000" b="1" i="1" dirty="0" err="1"/>
              <a:t>midnightblue</a:t>
            </a:r>
            <a:r>
              <a:rPr lang="en-US" sz="2000" b="1" i="1" dirty="0"/>
              <a:t>") +</a:t>
            </a:r>
          </a:p>
          <a:p>
            <a:r>
              <a:rPr lang="en-US" sz="2000" b="1" i="1" dirty="0"/>
              <a:t> 	 </a:t>
            </a:r>
            <a:r>
              <a:rPr lang="en-US" sz="2000" b="1" i="1" dirty="0" err="1"/>
              <a:t>xlab</a:t>
            </a:r>
            <a:r>
              <a:rPr lang="en-US" sz="2000" b="1" i="1" dirty="0"/>
              <a:t>("") +</a:t>
            </a:r>
          </a:p>
          <a:p>
            <a:r>
              <a:rPr lang="en-US" sz="2000" b="1" i="1" dirty="0"/>
              <a:t> 	 </a:t>
            </a:r>
            <a:r>
              <a:rPr lang="en-US" sz="2000" b="1" i="1" dirty="0" err="1"/>
              <a:t>ylab</a:t>
            </a:r>
            <a:r>
              <a:rPr lang="en-US" sz="2000" b="1" i="1" dirty="0"/>
              <a:t>("Top 4 Finishes") +</a:t>
            </a:r>
          </a:p>
          <a:p>
            <a:r>
              <a:rPr lang="en-US" sz="2000" b="1" i="1" dirty="0"/>
              <a:t> 	 theme(</a:t>
            </a:r>
            <a:r>
              <a:rPr lang="en-US" sz="2000" b="1" i="1" dirty="0" err="1"/>
              <a:t>axis.text.x</a:t>
            </a:r>
            <a:r>
              <a:rPr lang="en-US" sz="2000" b="1" i="1" dirty="0"/>
              <a:t> = </a:t>
            </a:r>
            <a:r>
              <a:rPr lang="en-US" sz="2000" b="1" i="1" dirty="0" err="1"/>
              <a:t>element_text</a:t>
            </a:r>
            <a:r>
              <a:rPr lang="en-US" sz="2000" b="1" i="1" dirty="0"/>
              <a:t>(angle=90))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6D07B-EA82-4F62-82B5-A3608FC40FB9}"/>
              </a:ext>
            </a:extLst>
          </p:cNvPr>
          <p:cNvSpPr/>
          <p:nvPr/>
        </p:nvSpPr>
        <p:spPr>
          <a:xfrm rot="19976676">
            <a:off x="1529947" y="2967335"/>
            <a:ext cx="913211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accent1">
                    <a:alpha val="34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Domestic Wins</a:t>
            </a:r>
          </a:p>
        </p:txBody>
      </p:sp>
    </p:spTree>
    <p:extLst>
      <p:ext uri="{BB962C8B-B14F-4D97-AF65-F5344CB8AC3E}">
        <p14:creationId xmlns:p14="http://schemas.microsoft.com/office/powerpoint/2010/main" val="139238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264</TotalTime>
  <Words>688</Words>
  <Application>Microsoft Office PowerPoint</Application>
  <PresentationFormat>Widescreen</PresentationFormat>
  <Paragraphs>230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Alka Shukla</dc:creator>
  <cp:lastModifiedBy>Alka Shukla</cp:lastModifiedBy>
  <cp:revision>32</cp:revision>
  <dcterms:created xsi:type="dcterms:W3CDTF">2018-03-29T17:22:52Z</dcterms:created>
  <dcterms:modified xsi:type="dcterms:W3CDTF">2018-03-29T21:47:17Z</dcterms:modified>
</cp:coreProperties>
</file>