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2/3/2025</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2/3/2025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2/3/2025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2/3/2025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2/3/2025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2/3/2025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2/3/2025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2/3/2025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2/3/2025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2/3/2025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2/3/2025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2/3/2025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2/3/2025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2/3/2025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2/3/2025</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CABFB0-7EBD-4C38-A4D9-40BE595EA600}"/>
              </a:ext>
            </a:extLst>
          </p:cNvPr>
          <p:cNvSpPr>
            <a:spLocks noGrp="1"/>
          </p:cNvSpPr>
          <p:nvPr>
            <p:ph type="ctrTitle"/>
          </p:nvPr>
        </p:nvSpPr>
        <p:spPr/>
        <p:txBody>
          <a:bodyPr/>
          <a:lstStyle/>
          <a:p>
            <a:r>
              <a:rPr lang="en-IN" dirty="0"/>
              <a:t>Maharashtra </a:t>
            </a:r>
            <a:r>
              <a:rPr lang="en-IN" dirty="0" err="1"/>
              <a:t>Rera</a:t>
            </a:r>
            <a:r>
              <a:rPr lang="en-US" dirty="0"/>
              <a:t> </a:t>
            </a:r>
            <a:r>
              <a:rPr lang="en-US" sz="1800" dirty="0"/>
              <a:t>(Real Estate Regulatory Authority)</a:t>
            </a:r>
            <a:r>
              <a:rPr lang="en-IN" sz="1800" dirty="0"/>
              <a:t> </a:t>
            </a:r>
            <a:r>
              <a:rPr lang="en-IN" dirty="0"/>
              <a:t>Scraper</a:t>
            </a:r>
          </a:p>
        </p:txBody>
      </p:sp>
      <p:sp>
        <p:nvSpPr>
          <p:cNvPr id="3" name="Subtitle 2">
            <a:extLst>
              <a:ext uri="{FF2B5EF4-FFF2-40B4-BE49-F238E27FC236}">
                <a16:creationId xmlns:a16="http://schemas.microsoft.com/office/drawing/2014/main" id="{E3A2C1E3-FB9A-4222-BA31-80C22B3FC225}"/>
              </a:ext>
            </a:extLst>
          </p:cNvPr>
          <p:cNvSpPr>
            <a:spLocks noGrp="1"/>
          </p:cNvSpPr>
          <p:nvPr>
            <p:ph type="subTitle" idx="1"/>
          </p:nvPr>
        </p:nvSpPr>
        <p:spPr/>
        <p:txBody>
          <a:bodyPr/>
          <a:lstStyle/>
          <a:p>
            <a:r>
              <a:rPr lang="en-IN" dirty="0"/>
              <a:t>Amit </a:t>
            </a:r>
            <a:r>
              <a:rPr lang="en-IN" dirty="0" err="1"/>
              <a:t>shukla</a:t>
            </a:r>
            <a:endParaRPr lang="en-IN" dirty="0"/>
          </a:p>
          <a:p>
            <a:endParaRPr lang="en-IN" dirty="0"/>
          </a:p>
        </p:txBody>
      </p:sp>
    </p:spTree>
    <p:extLst>
      <p:ext uri="{BB962C8B-B14F-4D97-AF65-F5344CB8AC3E}">
        <p14:creationId xmlns:p14="http://schemas.microsoft.com/office/powerpoint/2010/main" val="30360043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93FF0D-1D07-4765-9A42-8AC89BB68582}"/>
              </a:ext>
            </a:extLst>
          </p:cNvPr>
          <p:cNvSpPr>
            <a:spLocks noGrp="1"/>
          </p:cNvSpPr>
          <p:nvPr>
            <p:ph type="title"/>
          </p:nvPr>
        </p:nvSpPr>
        <p:spPr/>
        <p:txBody>
          <a:bodyPr/>
          <a:lstStyle/>
          <a:p>
            <a:r>
              <a:rPr lang="en-IN" b="1" dirty="0"/>
              <a:t>Introduction</a:t>
            </a:r>
            <a:br>
              <a:rPr lang="en-IN" dirty="0"/>
            </a:br>
            <a:endParaRPr lang="en-IN" dirty="0"/>
          </a:p>
        </p:txBody>
      </p:sp>
      <p:sp>
        <p:nvSpPr>
          <p:cNvPr id="3" name="Content Placeholder 2">
            <a:extLst>
              <a:ext uri="{FF2B5EF4-FFF2-40B4-BE49-F238E27FC236}">
                <a16:creationId xmlns:a16="http://schemas.microsoft.com/office/drawing/2014/main" id="{698C4A8A-D514-44D7-B810-B214EDE87172}"/>
              </a:ext>
            </a:extLst>
          </p:cNvPr>
          <p:cNvSpPr>
            <a:spLocks noGrp="1"/>
          </p:cNvSpPr>
          <p:nvPr>
            <p:ph idx="1"/>
          </p:nvPr>
        </p:nvSpPr>
        <p:spPr/>
        <p:txBody>
          <a:bodyPr/>
          <a:lstStyle/>
          <a:p>
            <a:r>
              <a:rPr lang="en-US" dirty="0"/>
              <a:t>The primary goal of this project is to automate the process of extracting real estate project details from the Maharashtra RERA (Real Estate Regulatory Authority) website and save this data into a structured CSV file for further analysis and reporting.</a:t>
            </a:r>
            <a:endParaRPr lang="en-IN" dirty="0"/>
          </a:p>
        </p:txBody>
      </p:sp>
    </p:spTree>
    <p:extLst>
      <p:ext uri="{BB962C8B-B14F-4D97-AF65-F5344CB8AC3E}">
        <p14:creationId xmlns:p14="http://schemas.microsoft.com/office/powerpoint/2010/main" val="40258776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021CF4-046C-474F-B0D2-D736AC61667A}"/>
              </a:ext>
            </a:extLst>
          </p:cNvPr>
          <p:cNvSpPr>
            <a:spLocks noGrp="1"/>
          </p:cNvSpPr>
          <p:nvPr>
            <p:ph type="title"/>
          </p:nvPr>
        </p:nvSpPr>
        <p:spPr/>
        <p:txBody>
          <a:bodyPr/>
          <a:lstStyle/>
          <a:p>
            <a:r>
              <a:rPr lang="en-IN" dirty="0"/>
              <a:t>Motivation:</a:t>
            </a:r>
          </a:p>
        </p:txBody>
      </p:sp>
      <p:sp>
        <p:nvSpPr>
          <p:cNvPr id="3" name="Content Placeholder 2">
            <a:extLst>
              <a:ext uri="{FF2B5EF4-FFF2-40B4-BE49-F238E27FC236}">
                <a16:creationId xmlns:a16="http://schemas.microsoft.com/office/drawing/2014/main" id="{E5A099C5-CC7B-4464-8792-057063E6262C}"/>
              </a:ext>
            </a:extLst>
          </p:cNvPr>
          <p:cNvSpPr>
            <a:spLocks noGrp="1"/>
          </p:cNvSpPr>
          <p:nvPr>
            <p:ph idx="1"/>
          </p:nvPr>
        </p:nvSpPr>
        <p:spPr/>
        <p:txBody>
          <a:bodyPr/>
          <a:lstStyle/>
          <a:p>
            <a:r>
              <a:rPr lang="en-US" dirty="0"/>
              <a:t>The Maharashtra RERA website contains valuable information about various real estate projects, including project names, developers, locations, and certification details. Manually extracting this data can be time-consuming and prone to errors. By automating this process, we can save time and ensure accuracy, enabling more efficient data analysis and decision-making.</a:t>
            </a:r>
            <a:endParaRPr lang="en-IN" dirty="0"/>
          </a:p>
        </p:txBody>
      </p:sp>
    </p:spTree>
    <p:extLst>
      <p:ext uri="{BB962C8B-B14F-4D97-AF65-F5344CB8AC3E}">
        <p14:creationId xmlns:p14="http://schemas.microsoft.com/office/powerpoint/2010/main" val="14900814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83F7EA-6DD2-49DE-AB26-17E2DA52CB56}"/>
              </a:ext>
            </a:extLst>
          </p:cNvPr>
          <p:cNvSpPr>
            <a:spLocks noGrp="1"/>
          </p:cNvSpPr>
          <p:nvPr>
            <p:ph type="title"/>
          </p:nvPr>
        </p:nvSpPr>
        <p:spPr>
          <a:xfrm>
            <a:off x="1060730" y="645412"/>
            <a:ext cx="9905998" cy="1478570"/>
          </a:xfrm>
        </p:spPr>
        <p:txBody>
          <a:bodyPr/>
          <a:lstStyle/>
          <a:p>
            <a:r>
              <a:rPr lang="en-IN" dirty="0"/>
              <a:t>Key Steps Involved:</a:t>
            </a:r>
          </a:p>
        </p:txBody>
      </p:sp>
      <p:sp>
        <p:nvSpPr>
          <p:cNvPr id="4" name="Rectangle 1">
            <a:extLst>
              <a:ext uri="{FF2B5EF4-FFF2-40B4-BE49-F238E27FC236}">
                <a16:creationId xmlns:a16="http://schemas.microsoft.com/office/drawing/2014/main" id="{DEADD4D5-9CD0-48E6-A1F1-0DA6B85E2E73}"/>
              </a:ext>
            </a:extLst>
          </p:cNvPr>
          <p:cNvSpPr>
            <a:spLocks noGrp="1" noChangeArrowheads="1"/>
          </p:cNvSpPr>
          <p:nvPr>
            <p:ph idx="1"/>
          </p:nvPr>
        </p:nvSpPr>
        <p:spPr bwMode="auto">
          <a:xfrm>
            <a:off x="1060730" y="2123982"/>
            <a:ext cx="10773484" cy="3077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Accessing the Website: </a:t>
            </a:r>
            <a:endParaRPr lang="en-US" altLang="en-US" sz="16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600" b="0" i="0" u="none" strike="noStrike" cap="none" normalizeH="0" baseline="0" dirty="0">
                <a:ln>
                  <a:noFill/>
                </a:ln>
                <a:solidFill>
                  <a:schemeClr val="tx1"/>
                </a:solidFill>
                <a:effectLst/>
                <a:latin typeface="Arial" panose="020B0604020202020204" pitchFamily="34" charset="0"/>
              </a:rPr>
              <a:t>     Navigate to the Maharashtra RERA website's project search results page using a web browser automation tool.</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Scraping the Data:</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600" b="0" i="0" u="none" strike="noStrike" cap="none" normalizeH="0" baseline="0" dirty="0">
                <a:ln>
                  <a:noFill/>
                </a:ln>
                <a:solidFill>
                  <a:schemeClr val="tx1"/>
                </a:solidFill>
                <a:effectLst/>
                <a:latin typeface="Arial" panose="020B0604020202020204" pitchFamily="34" charset="0"/>
              </a:rPr>
              <a:t>     Use a web scraping tool to retrieve the HTML content of the web page.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Parsing the HTML:</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600" b="0" i="0" u="none" strike="noStrike" cap="none" normalizeH="0" baseline="0" dirty="0">
                <a:ln>
                  <a:noFill/>
                </a:ln>
                <a:solidFill>
                  <a:schemeClr val="tx1"/>
                </a:solidFill>
                <a:effectLst/>
                <a:latin typeface="Arial" panose="020B0604020202020204" pitchFamily="34" charset="0"/>
              </a:rPr>
              <a:t>     Analyze the HTML structure to locate and extract specific pieces of data, such as project names, </a:t>
            </a:r>
          </a:p>
          <a:p>
            <a:pPr marL="0" marR="0" lvl="0" indent="0" algn="l" defTabSz="914400" rtl="0" eaLnBrk="0" fontAlgn="base" latinLnBrk="0" hangingPunct="0">
              <a:lnSpc>
                <a:spcPct val="100000"/>
              </a:lnSpc>
              <a:spcBef>
                <a:spcPct val="0"/>
              </a:spcBef>
              <a:spcAft>
                <a:spcPct val="0"/>
              </a:spcAft>
              <a:buClrTx/>
              <a:buSzTx/>
              <a:buNone/>
              <a:tabLst/>
            </a:pPr>
            <a:r>
              <a:rPr lang="en-US" altLang="en-US" sz="1600" dirty="0">
                <a:latin typeface="Arial" panose="020B0604020202020204" pitchFamily="34" charset="0"/>
              </a:rPr>
              <a:t>     </a:t>
            </a:r>
            <a:r>
              <a:rPr kumimoji="0" lang="en-US" altLang="en-US" sz="1600" b="0" i="0" u="none" strike="noStrike" cap="none" normalizeH="0" baseline="0" dirty="0">
                <a:ln>
                  <a:noFill/>
                </a:ln>
                <a:solidFill>
                  <a:schemeClr val="tx1"/>
                </a:solidFill>
                <a:effectLst/>
                <a:latin typeface="Arial" panose="020B0604020202020204" pitchFamily="34" charset="0"/>
              </a:rPr>
              <a:t>developers, and locations.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Handling Multiple Pages:</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600" b="0" i="0" u="none" strike="noStrike" cap="none" normalizeH="0" baseline="0" dirty="0">
                <a:ln>
                  <a:noFill/>
                </a:ln>
                <a:solidFill>
                  <a:schemeClr val="tx1"/>
                </a:solidFill>
                <a:effectLst/>
                <a:latin typeface="Arial" panose="020B0604020202020204" pitchFamily="34" charset="0"/>
              </a:rPr>
              <a:t>     Implement logic to navigate through multiple pages of search results, ensuring comprehensive data extraction.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Saving Data to CSV:</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600" b="0" i="0" u="none" strike="noStrike" cap="none" normalizeH="0" baseline="0" dirty="0">
                <a:ln>
                  <a:noFill/>
                </a:ln>
                <a:solidFill>
                  <a:schemeClr val="tx1"/>
                </a:solidFill>
                <a:effectLst/>
                <a:latin typeface="Arial" panose="020B0604020202020204" pitchFamily="34" charset="0"/>
              </a:rPr>
              <a:t>     Store the extracted data in a CSV file for easy access and analysis.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05818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B12ED1-A0D3-4428-AF52-BFF7B0DD5FE8}"/>
              </a:ext>
            </a:extLst>
          </p:cNvPr>
          <p:cNvSpPr>
            <a:spLocks noGrp="1"/>
          </p:cNvSpPr>
          <p:nvPr>
            <p:ph type="title"/>
          </p:nvPr>
        </p:nvSpPr>
        <p:spPr/>
        <p:txBody>
          <a:bodyPr/>
          <a:lstStyle/>
          <a:p>
            <a:r>
              <a:rPr lang="en-IN" dirty="0"/>
              <a:t>Tools and Technologies Used:</a:t>
            </a:r>
          </a:p>
        </p:txBody>
      </p:sp>
      <p:sp>
        <p:nvSpPr>
          <p:cNvPr id="4" name="Rectangle 1">
            <a:extLst>
              <a:ext uri="{FF2B5EF4-FFF2-40B4-BE49-F238E27FC236}">
                <a16:creationId xmlns:a16="http://schemas.microsoft.com/office/drawing/2014/main" id="{3D9DEEE0-A3C7-461E-98CC-C2A9BA2B1E04}"/>
              </a:ext>
            </a:extLst>
          </p:cNvPr>
          <p:cNvSpPr>
            <a:spLocks noGrp="1" noChangeArrowheads="1"/>
          </p:cNvSpPr>
          <p:nvPr>
            <p:ph idx="1"/>
          </p:nvPr>
        </p:nvSpPr>
        <p:spPr bwMode="auto">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Python:</a:t>
            </a:r>
            <a:r>
              <a:rPr kumimoji="0" lang="en-US" altLang="en-US" sz="1800" b="0" i="0" u="none" strike="noStrike" cap="none" normalizeH="0" baseline="0">
                <a:ln>
                  <a:noFill/>
                </a:ln>
                <a:solidFill>
                  <a:schemeClr val="tx1"/>
                </a:solidFill>
                <a:effectLst/>
                <a:latin typeface="Arial" panose="020B0604020202020204" pitchFamily="34" charset="0"/>
              </a:rPr>
              <a:t> For scripting and data manipulation.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Selenium:</a:t>
            </a:r>
            <a:r>
              <a:rPr kumimoji="0" lang="en-US" altLang="en-US" sz="1800" b="0" i="0" u="none" strike="noStrike" cap="none" normalizeH="0" baseline="0">
                <a:ln>
                  <a:noFill/>
                </a:ln>
                <a:solidFill>
                  <a:schemeClr val="tx1"/>
                </a:solidFill>
                <a:effectLst/>
                <a:latin typeface="Arial" panose="020B0604020202020204" pitchFamily="34" charset="0"/>
              </a:rPr>
              <a:t> To automate web browsing and interaction.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BeautifulSoup:</a:t>
            </a:r>
            <a:r>
              <a:rPr kumimoji="0" lang="en-US" altLang="en-US" sz="1800" b="0" i="0" u="none" strike="noStrike" cap="none" normalizeH="0" baseline="0">
                <a:ln>
                  <a:noFill/>
                </a:ln>
                <a:solidFill>
                  <a:schemeClr val="tx1"/>
                </a:solidFill>
                <a:effectLst/>
                <a:latin typeface="Arial" panose="020B0604020202020204" pitchFamily="34" charset="0"/>
              </a:rPr>
              <a:t> For parsing HTML and extracting data.</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Regular Expressions:</a:t>
            </a:r>
            <a:r>
              <a:rPr kumimoji="0" lang="en-US" altLang="en-US" sz="1800" b="0" i="0" u="none" strike="noStrike" cap="none" normalizeH="0" baseline="0">
                <a:ln>
                  <a:noFill/>
                </a:ln>
                <a:solidFill>
                  <a:schemeClr val="tx1"/>
                </a:solidFill>
                <a:effectLst/>
                <a:latin typeface="Arial" panose="020B0604020202020204" pitchFamily="34" charset="0"/>
              </a:rPr>
              <a:t> To precisely locate and extract text patterns.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CSV Module:</a:t>
            </a:r>
            <a:r>
              <a:rPr kumimoji="0" lang="en-US" altLang="en-US" sz="1800" b="0" i="0" u="none" strike="noStrike" cap="none" normalizeH="0" baseline="0">
                <a:ln>
                  <a:noFill/>
                </a:ln>
                <a:solidFill>
                  <a:schemeClr val="tx1"/>
                </a:solidFill>
                <a:effectLst/>
                <a:latin typeface="Arial" panose="020B0604020202020204" pitchFamily="34" charset="0"/>
              </a:rPr>
              <a:t> To handle CSV file operations. </a:t>
            </a:r>
          </a:p>
        </p:txBody>
      </p:sp>
    </p:spTree>
    <p:extLst>
      <p:ext uri="{BB962C8B-B14F-4D97-AF65-F5344CB8AC3E}">
        <p14:creationId xmlns:p14="http://schemas.microsoft.com/office/powerpoint/2010/main" val="17323222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D02D7-2E9A-4CBD-96CE-6BE466FD926F}"/>
              </a:ext>
            </a:extLst>
          </p:cNvPr>
          <p:cNvSpPr>
            <a:spLocks noGrp="1"/>
          </p:cNvSpPr>
          <p:nvPr>
            <p:ph type="title"/>
          </p:nvPr>
        </p:nvSpPr>
        <p:spPr/>
        <p:txBody>
          <a:bodyPr/>
          <a:lstStyle/>
          <a:p>
            <a:r>
              <a:rPr lang="en-IN" dirty="0"/>
              <a:t>Challenges Faced:</a:t>
            </a:r>
          </a:p>
        </p:txBody>
      </p:sp>
      <p:sp>
        <p:nvSpPr>
          <p:cNvPr id="4" name="Rectangle 1">
            <a:extLst>
              <a:ext uri="{FF2B5EF4-FFF2-40B4-BE49-F238E27FC236}">
                <a16:creationId xmlns:a16="http://schemas.microsoft.com/office/drawing/2014/main" id="{59CC6E7D-89B7-4AEC-BE32-6405E73AC5D7}"/>
              </a:ext>
            </a:extLst>
          </p:cNvPr>
          <p:cNvSpPr>
            <a:spLocks noGrp="1" noChangeArrowheads="1"/>
          </p:cNvSpPr>
          <p:nvPr>
            <p:ph idx="1"/>
          </p:nvPr>
        </p:nvSpPr>
        <p:spPr bwMode="auto">
          <a:xfrm>
            <a:off x="1141412" y="2727683"/>
            <a:ext cx="9276963"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Data Consistency:</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Ensuring consistent data extraction across different projects with varying structures.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Pagination Handling:</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lang="en-US" altLang="en-US" sz="1800" dirty="0">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rPr>
              <a:t>Automating the process of moving to the next page and extracting data until the last </a:t>
            </a:r>
          </a:p>
          <a:p>
            <a:pPr marL="0" marR="0" lvl="0" indent="0" algn="l" defTabSz="914400" rtl="0" eaLnBrk="0" fontAlgn="base" latinLnBrk="0" hangingPunct="0">
              <a:lnSpc>
                <a:spcPct val="100000"/>
              </a:lnSpc>
              <a:spcBef>
                <a:spcPct val="0"/>
              </a:spcBef>
              <a:spcAft>
                <a:spcPct val="0"/>
              </a:spcAft>
              <a:buClrTx/>
              <a:buSzTx/>
              <a:buNone/>
              <a:tabLst/>
            </a:pPr>
            <a:r>
              <a:rPr lang="en-US" altLang="en-US" sz="1800" dirty="0">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rPr>
              <a:t>page is reached.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Text Extraction:</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Dealing with complex text patterns and ensuring accurate extraction of relevant</a:t>
            </a:r>
          </a:p>
          <a:p>
            <a:pPr marL="0" marR="0" lvl="0" indent="0" algn="l" defTabSz="914400" rtl="0" eaLnBrk="0" fontAlgn="base" latinLnBrk="0" hangingPunct="0">
              <a:lnSpc>
                <a:spcPct val="100000"/>
              </a:lnSpc>
              <a:spcBef>
                <a:spcPct val="0"/>
              </a:spcBef>
              <a:spcAft>
                <a:spcPct val="0"/>
              </a:spcAft>
              <a:buClrTx/>
              <a:buSzTx/>
              <a:buNone/>
              <a:tabLst/>
            </a:pPr>
            <a:r>
              <a:rPr lang="en-US" altLang="en-US" sz="1800" dirty="0">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rPr>
              <a:t> information.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176637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CC044-7494-4FA2-ADF4-BC3081F5098E}"/>
              </a:ext>
            </a:extLst>
          </p:cNvPr>
          <p:cNvSpPr>
            <a:spLocks noGrp="1"/>
          </p:cNvSpPr>
          <p:nvPr>
            <p:ph type="title"/>
          </p:nvPr>
        </p:nvSpPr>
        <p:spPr/>
        <p:txBody>
          <a:bodyPr/>
          <a:lstStyle/>
          <a:p>
            <a:r>
              <a:rPr lang="en-IN" dirty="0"/>
              <a:t>Solutions Implemented:</a:t>
            </a:r>
          </a:p>
        </p:txBody>
      </p:sp>
      <p:sp>
        <p:nvSpPr>
          <p:cNvPr id="4" name="Rectangle 1">
            <a:extLst>
              <a:ext uri="{FF2B5EF4-FFF2-40B4-BE49-F238E27FC236}">
                <a16:creationId xmlns:a16="http://schemas.microsoft.com/office/drawing/2014/main" id="{03A4BFF0-03EA-4C1C-ADF9-DC2B6F0656E9}"/>
              </a:ext>
            </a:extLst>
          </p:cNvPr>
          <p:cNvSpPr>
            <a:spLocks noGrp="1" noChangeArrowheads="1"/>
          </p:cNvSpPr>
          <p:nvPr>
            <p:ph idx="1"/>
          </p:nvPr>
        </p:nvSpPr>
        <p:spPr bwMode="auto">
          <a:xfrm>
            <a:off x="1141412" y="2727683"/>
            <a:ext cx="9328195"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Robust Regular Expressions: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Refined regular expressions to accurately capture data fields despite variations</a:t>
            </a:r>
          </a:p>
          <a:p>
            <a:pPr marL="0" marR="0" lvl="0" indent="0" algn="l" defTabSz="914400" rtl="0" eaLnBrk="0" fontAlgn="base" latinLnBrk="0" hangingPunct="0">
              <a:lnSpc>
                <a:spcPct val="100000"/>
              </a:lnSpc>
              <a:spcBef>
                <a:spcPct val="0"/>
              </a:spcBef>
              <a:spcAft>
                <a:spcPct val="0"/>
              </a:spcAft>
              <a:buClrTx/>
              <a:buSzTx/>
              <a:buNone/>
              <a:tabLst/>
            </a:pPr>
            <a:r>
              <a:rPr lang="en-US" altLang="en-US" sz="1800" dirty="0">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rPr>
              <a:t> in text patterns.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Error Handling:</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Implemented error handling to manage unexpected changes in the web page </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       structure or network issues.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Validation and Testing:</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Conducted thorough testing to validate the extracted data and ensure its correctness.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931987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73A84-8B02-4E0C-8184-6247FF54DA1A}"/>
              </a:ext>
            </a:extLst>
          </p:cNvPr>
          <p:cNvSpPr>
            <a:spLocks noGrp="1"/>
          </p:cNvSpPr>
          <p:nvPr>
            <p:ph type="title"/>
          </p:nvPr>
        </p:nvSpPr>
        <p:spPr/>
        <p:txBody>
          <a:bodyPr/>
          <a:lstStyle/>
          <a:p>
            <a:r>
              <a:rPr lang="en-IN" dirty="0"/>
              <a:t>Results:</a:t>
            </a:r>
          </a:p>
        </p:txBody>
      </p:sp>
      <p:sp>
        <p:nvSpPr>
          <p:cNvPr id="4" name="Rectangle 1">
            <a:extLst>
              <a:ext uri="{FF2B5EF4-FFF2-40B4-BE49-F238E27FC236}">
                <a16:creationId xmlns:a16="http://schemas.microsoft.com/office/drawing/2014/main" id="{0B1709F5-9E37-4B0D-BC60-4CEDB781F964}"/>
              </a:ext>
            </a:extLst>
          </p:cNvPr>
          <p:cNvSpPr>
            <a:spLocks noGrp="1" noChangeArrowheads="1"/>
          </p:cNvSpPr>
          <p:nvPr>
            <p:ph idx="1"/>
          </p:nvPr>
        </p:nvSpPr>
        <p:spPr bwMode="auto">
          <a:xfrm>
            <a:off x="1141412" y="3143181"/>
            <a:ext cx="8895384"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Successfully extracted comprehensive data for multiple real estate projects listed on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the Maharashtra RERA website.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Stored the data in a well-structured CSV file, facilitating easy analysis and reporting.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Demonstrated the efficiency of automated web scraping in collecting large datasets </a:t>
            </a:r>
          </a:p>
          <a:p>
            <a:pPr marL="0" marR="0" lvl="0" indent="0" algn="l" defTabSz="914400" rtl="0" eaLnBrk="0" fontAlgn="base" latinLnBrk="0" hangingPunct="0">
              <a:lnSpc>
                <a:spcPct val="100000"/>
              </a:lnSpc>
              <a:spcBef>
                <a:spcPct val="0"/>
              </a:spcBef>
              <a:spcAft>
                <a:spcPct val="0"/>
              </a:spcAft>
              <a:buClrTx/>
              <a:buSzTx/>
              <a:buNone/>
              <a:tabLst/>
            </a:pPr>
            <a:r>
              <a:rPr lang="en-US" altLang="en-US" sz="1800" dirty="0">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rPr>
              <a:t>from online sources. </a:t>
            </a:r>
          </a:p>
        </p:txBody>
      </p:sp>
    </p:spTree>
    <p:extLst>
      <p:ext uri="{BB962C8B-B14F-4D97-AF65-F5344CB8AC3E}">
        <p14:creationId xmlns:p14="http://schemas.microsoft.com/office/powerpoint/2010/main" val="8395747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FB423B-45C5-4A81-944C-ABBF473AADB2}"/>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007DB51C-B0DB-442F-928A-4DD715619C54}"/>
              </a:ext>
            </a:extLst>
          </p:cNvPr>
          <p:cNvSpPr>
            <a:spLocks noGrp="1"/>
          </p:cNvSpPr>
          <p:nvPr>
            <p:ph idx="1"/>
          </p:nvPr>
        </p:nvSpPr>
        <p:spPr/>
        <p:txBody>
          <a:bodyPr/>
          <a:lstStyle/>
          <a:p>
            <a:r>
              <a:rPr lang="en-US" dirty="0"/>
              <a:t>This project highlights the effectiveness of web scraping techniques in automating data collection processes. By leveraging tools like Selenium and </a:t>
            </a:r>
            <a:r>
              <a:rPr lang="en-US" dirty="0" err="1"/>
              <a:t>BeautifulSoup</a:t>
            </a:r>
            <a:r>
              <a:rPr lang="en-US" dirty="0"/>
              <a:t>, we can efficiently gather, process, and store valuable information from web sources. This not only saves time but also enhances the accuracy and reliability of the data collected. The insights gained from such data can be instrumental in making informed decisions in the real estate sector.</a:t>
            </a:r>
            <a:endParaRPr lang="en-IN" dirty="0"/>
          </a:p>
        </p:txBody>
      </p:sp>
    </p:spTree>
    <p:extLst>
      <p:ext uri="{BB962C8B-B14F-4D97-AF65-F5344CB8AC3E}">
        <p14:creationId xmlns:p14="http://schemas.microsoft.com/office/powerpoint/2010/main" val="269410516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docProps/app.xml><?xml version="1.0" encoding="utf-8"?>
<Properties xmlns="http://schemas.openxmlformats.org/officeDocument/2006/extended-properties" xmlns:vt="http://schemas.openxmlformats.org/officeDocument/2006/docPropsVTypes">
  <Template>TM04033919[[fn=Circuit]]</Template>
  <TotalTime>22</TotalTime>
  <Words>532</Words>
  <Application>Microsoft Office PowerPoint</Application>
  <PresentationFormat>Widescreen</PresentationFormat>
  <Paragraphs>50</Paragraphs>
  <Slides>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Tw Cen MT</vt:lpstr>
      <vt:lpstr>Circuit</vt:lpstr>
      <vt:lpstr>Maharashtra Rera (Real Estate Regulatory Authority) Scraper</vt:lpstr>
      <vt:lpstr>Introduction </vt:lpstr>
      <vt:lpstr>Motivation:</vt:lpstr>
      <vt:lpstr>Key Steps Involved:</vt:lpstr>
      <vt:lpstr>Tools and Technologies Used:</vt:lpstr>
      <vt:lpstr>Challenges Faced:</vt:lpstr>
      <vt:lpstr>Solutions Implemented:</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Maharashtra Rera Scraper</dc:title>
  <dc:creator>himanshu bisht</dc:creator>
  <cp:lastModifiedBy>Amit Shukla</cp:lastModifiedBy>
  <cp:revision>4</cp:revision>
  <dcterms:created xsi:type="dcterms:W3CDTF">2024-06-10T17:50:33Z</dcterms:created>
  <dcterms:modified xsi:type="dcterms:W3CDTF">2025-02-03T08:26:26Z</dcterms:modified>
</cp:coreProperties>
</file>