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68" r:id="rId4"/>
    <p:sldId id="263" r:id="rId5"/>
    <p:sldId id="262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578"/>
  </p:normalViewPr>
  <p:slideViewPr>
    <p:cSldViewPr snapToGrid="0">
      <p:cViewPr varScale="1">
        <p:scale>
          <a:sx n="96" d="100"/>
          <a:sy n="96" d="100"/>
        </p:scale>
        <p:origin x="200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'Sheet1 (2)'!$B$1</c:f>
              <c:strCache>
                <c:ptCount val="1"/>
                <c:pt idx="0">
                  <c:v>R-squared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'Sheet1 (2)'!$A$2:$A$4</c:f>
              <c:strCache>
                <c:ptCount val="3"/>
                <c:pt idx="0">
                  <c:v>Avg. Area Income', 'Avg. Area Number of Rooms'</c:v>
                </c:pt>
                <c:pt idx="1">
                  <c:v>Avg. Area Income', 'Avg. Area House Age</c:v>
                </c:pt>
                <c:pt idx="2">
                  <c:v>All</c:v>
                </c:pt>
              </c:strCache>
            </c:strRef>
          </c:cat>
          <c:val>
            <c:numRef>
              <c:f>'Sheet1 (2)'!$B$2:$B$4</c:f>
              <c:numCache>
                <c:formatCode>General</c:formatCode>
                <c:ptCount val="3"/>
                <c:pt idx="0">
                  <c:v>0.95699999999999996</c:v>
                </c:pt>
                <c:pt idx="1">
                  <c:v>0.96</c:v>
                </c:pt>
                <c:pt idx="2">
                  <c:v>0.96499999999999997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0D-DF46-84F2-D5D6E3E39BA7}"/>
            </c:ext>
          </c:extLst>
        </c:ser>
        <c:ser>
          <c:idx val="1"/>
          <c:order val="1"/>
          <c:tx>
            <c:strRef>
              <c:f>'Sheet1 (2)'!$C$1</c:f>
              <c:strCache>
                <c:ptCount val="1"/>
                <c:pt idx="0">
                  <c:v>Adjusted R-squared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'Sheet1 (2)'!$A$2:$A$4</c:f>
              <c:strCache>
                <c:ptCount val="3"/>
                <c:pt idx="0">
                  <c:v>Avg. Area Income', 'Avg. Area Number of Rooms'</c:v>
                </c:pt>
                <c:pt idx="1">
                  <c:v>Avg. Area Income', 'Avg. Area House Age</c:v>
                </c:pt>
                <c:pt idx="2">
                  <c:v>All</c:v>
                </c:pt>
              </c:strCache>
            </c:strRef>
          </c:cat>
          <c:val>
            <c:numRef>
              <c:f>'Sheet1 (2)'!$C$2:$C$4</c:f>
              <c:numCache>
                <c:formatCode>General</c:formatCode>
                <c:ptCount val="3"/>
                <c:pt idx="0">
                  <c:v>0.95699999999999996</c:v>
                </c:pt>
                <c:pt idx="1">
                  <c:v>0.96</c:v>
                </c:pt>
                <c:pt idx="2">
                  <c:v>0.96499999999999997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20D-DF46-84F2-D5D6E3E39B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041600"/>
        <c:axId val="171047872"/>
      </c:barChart>
      <c:catAx>
        <c:axId val="171041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047872"/>
        <c:crosses val="autoZero"/>
        <c:auto val="1"/>
        <c:lblAlgn val="ctr"/>
        <c:lblOffset val="100"/>
        <c:noMultiLvlLbl val="0"/>
      </c:catAx>
      <c:valAx>
        <c:axId val="171047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041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A745-CE8F-44D4-414E-BA4CD0ED9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0A6C22-178C-F521-961B-BC9E136E9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F6ECD-49C1-9612-0133-1EE19979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DFAB-E823-CF44-9B0A-A009DED7B3ED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F4008-DB21-4D90-FCC8-FEF2A2DD1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DE949-E6C8-0B47-EA05-1C4D78EE6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CAB6-2D02-8C4A-B915-5ADED36CA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38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A276A-9E70-47C5-3EBD-CB0EB44F5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7D5B6F-E6D4-9673-EAA6-0FEAA772A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0BB67-86AC-0EEE-6C7F-A9C9278ED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DFAB-E823-CF44-9B0A-A009DED7B3ED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C01B7-9644-3165-2183-9037D912D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C6081-4C35-355C-6459-4A4B29134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CAB6-2D02-8C4A-B915-5ADED36CA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31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22A97E-B608-AA4B-4B37-3426BA2EC8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F3C56-1215-8ADD-D519-BC9E390D8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093C3-BC08-BE86-6AD1-718038F59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DFAB-E823-CF44-9B0A-A009DED7B3ED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7E1F9-861E-50FA-92D7-E5FD1EFC0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04EA2-EDE6-74C8-B4AD-53E110188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CAB6-2D02-8C4A-B915-5ADED36CA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47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8E0C-E930-0130-1DE9-DBD86FD7B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B87E8-9A10-BA1E-8A96-1A2BCFF85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B3D24-346B-4F14-4990-93AA80790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DFAB-E823-CF44-9B0A-A009DED7B3ED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1FD5C-0DB1-AEE2-1E65-17B31F11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9B976-9BF9-E17A-7240-ED2C0E177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CAB6-2D02-8C4A-B915-5ADED36CA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71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3553A-16F4-DC7B-72F7-3D080C75E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BC681-F7F5-ABA5-A1A0-5CC0392E7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8E5FF-A45C-9ACD-4741-1FB748A5B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DFAB-E823-CF44-9B0A-A009DED7B3ED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BD9DE-461F-643A-3A41-49382445E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07DE6-2941-6CF1-880D-20B5EBA22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CAB6-2D02-8C4A-B915-5ADED36CA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0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6FEFB-480E-B2E5-1E7C-E58A60464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F34FB-18C9-2E7C-1A1C-ADB6DAA96A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CDA0D-3D94-1799-2C32-A3393F5C8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23D62-810F-5E53-6716-E41513012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DFAB-E823-CF44-9B0A-A009DED7B3ED}" type="datetimeFigureOut">
              <a:rPr lang="en-US" smtClean="0"/>
              <a:t>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7E9F6-0F98-AABC-451F-D55DB459E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CA5BE-A86D-8F14-61A7-20F1244E6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CAB6-2D02-8C4A-B915-5ADED36CA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4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A7305-3711-5069-C476-6B4B031D1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33FD7-3EFF-4E7B-1081-869D5D987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DACA4-AFB8-986E-B2C8-970E88091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20DE14-BED4-4335-FDC2-76E324D966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44230E-D935-45C1-B582-339EC15A2A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75EC3-8039-C812-962E-B611A51E3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DFAB-E823-CF44-9B0A-A009DED7B3ED}" type="datetimeFigureOut">
              <a:rPr lang="en-US" smtClean="0"/>
              <a:t>1/29/24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667339-F56D-A637-772A-1E01AE60E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7E44CC-FBB0-63C2-F066-08912ACBC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CAB6-2D02-8C4A-B915-5ADED36CA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5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A0C8F-5985-9E84-7A51-172B9BFF5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3A4B70-2E20-6340-832B-A560741E7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DFAB-E823-CF44-9B0A-A009DED7B3ED}" type="datetimeFigureOut">
              <a:rPr lang="en-US" smtClean="0"/>
              <a:t>1/29/24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FB4C3-9C64-66E8-B68D-835A5EB86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AE66BD-C850-B7BA-9995-0AED3B797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CAB6-2D02-8C4A-B915-5ADED36CA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32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0AAA40-A32F-6207-7816-CF4F020D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DFAB-E823-CF44-9B0A-A009DED7B3ED}" type="datetimeFigureOut">
              <a:rPr lang="en-US" smtClean="0"/>
              <a:t>1/29/24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E664AA-FF2D-5A18-359C-CF6F19E96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54022-A4A0-E2C6-4A4A-354A6E61C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CAB6-2D02-8C4A-B915-5ADED36CA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67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14B34-6921-B1A0-8549-44B5A92B8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257D6-4981-2BD8-DD8B-2B26267A5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0E5ADB-8114-B7AC-2711-0C4E82D55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525CD-EF68-0091-4008-2BC2A33A7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DFAB-E823-CF44-9B0A-A009DED7B3ED}" type="datetimeFigureOut">
              <a:rPr lang="en-US" smtClean="0"/>
              <a:t>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0C55E-71AF-09CC-FF49-117CFCAB8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6D1AE-265A-1204-9D52-A2FCB516E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CAB6-2D02-8C4A-B915-5ADED36CA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69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003D7-C7B8-07A1-2DBC-0458618B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090EF9-F729-7A63-E8FC-2B64F70EC8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FEF5B-C228-E8D5-6A89-CE5E2396E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17715-297A-F349-259A-BD0E9648C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DFAB-E823-CF44-9B0A-A009DED7B3ED}" type="datetimeFigureOut">
              <a:rPr lang="en-US" smtClean="0"/>
              <a:t>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C3E8F0-6608-81FA-AA29-28DA40573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E2E73-62DD-8F87-B08D-5A22DF326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CAB6-2D02-8C4A-B915-5ADED36CA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79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A0B8F0-20FC-8798-4600-D8759A45C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7F825-1F63-6CE8-127E-4BC207B93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4E432-E1CD-B953-77A2-7DE0AC90E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FDFAB-E823-CF44-9B0A-A009DED7B3ED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9CF03-18CA-DCB0-0ECC-4395B6DFA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1A8E6-9E72-83A1-7053-991D3B5E2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ECAB6-2D02-8C4A-B915-5ADED36CA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15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4C2F1-2226-B7AC-16E0-E78A274D14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601A9-1F7B-EEF6-7D66-035937FC70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89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93699-9368-ECB8-3890-C87B03D39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Flow</a:t>
            </a:r>
          </a:p>
        </p:txBody>
      </p:sp>
      <p:pic>
        <p:nvPicPr>
          <p:cNvPr id="9" name="Picture 8" descr="A diagram of a software model&#10;&#10;Description automatically generated">
            <a:extLst>
              <a:ext uri="{FF2B5EF4-FFF2-40B4-BE49-F238E27FC236}">
                <a16:creationId xmlns:a16="http://schemas.microsoft.com/office/drawing/2014/main" id="{4C78035B-9C76-94F3-871E-9FE459482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235" y="1226194"/>
            <a:ext cx="8993549" cy="424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415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32EA2-4DF0-5335-1FCE-F2B9074B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161CCEC-2ABC-4741-BBAE-984A5913F10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0892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C5DA-C935-7061-BA81-A39DBC7FE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independent_vars</a:t>
            </a:r>
            <a:r>
              <a:rPr lang="en-I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data[[</a:t>
            </a:r>
            <a:r>
              <a:rPr lang="en-IN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'Avg. Area Income'</a:t>
            </a:r>
            <a:r>
              <a:rPr lang="en-I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IN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Avg</a:t>
            </a:r>
            <a:r>
              <a:rPr lang="en-IN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. Area House Age'</a:t>
            </a:r>
            <a:r>
              <a:rPr lang="en-I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IN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Avg</a:t>
            </a:r>
            <a:r>
              <a:rPr lang="en-IN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. Area Number of Rooms'</a:t>
            </a:r>
            <a:r>
              <a:rPr lang="en-I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IN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Avg</a:t>
            </a:r>
            <a:r>
              <a:rPr lang="en-IN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. Area Number of </a:t>
            </a:r>
            <a:r>
              <a:rPr lang="en-IN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Bedrooms'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'Area</a:t>
            </a:r>
            <a:r>
              <a:rPr lang="en-IN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Population’</a:t>
            </a:r>
            <a:r>
              <a:rPr lang="en-I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A54D16-25FC-CF2F-5419-2924F401EE3F}"/>
              </a:ext>
            </a:extLst>
          </p:cNvPr>
          <p:cNvSpPr txBox="1"/>
          <p:nvPr/>
        </p:nvSpPr>
        <p:spPr>
          <a:xfrm>
            <a:off x="2648197" y="2066306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C376D9-787D-FD45-E866-2AFB2ABCA786}"/>
              </a:ext>
            </a:extLst>
          </p:cNvPr>
          <p:cNvSpPr txBox="1"/>
          <p:nvPr/>
        </p:nvSpPr>
        <p:spPr>
          <a:xfrm>
            <a:off x="961901" y="1555668"/>
            <a:ext cx="1092529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Avg. Area Income Avg. Area House Age Avg. Area Number of Rooms \ 1303 68091 5 7 1051 75729 5 7 4904 70885 6 7 931 73386 4 7 4976 75046 5 7 ... ... ... ... 4171 56610 4 7 599 70596 6 6 1361 55621 3 6 1547 63044 5 5 4959 75078 7 8 Avg. Area Number of Bedrooms Area Population 1303 3 44557 1051 4 29996 4904 5 38627 931 4 38413 4976 5 34107 ... ... ... 4171 3 25494 599 3 51614 1361 2 63184 1547 4 32725 4959 4 56148 [3000 rows x 5 columns] Mean Squared Error (MSE): 59276979103.47522 R-squared (R2): 0.5335476994048952 OLS Regression Results ======================================================================================= Dep. Variable: Price R-squared (uncentered): 0.965 Model: OLS Adj. R-squared (uncentered): 0.965 Method: Least Squares F-statistic: 1.659e+04 Date: Mon, 29 Jan 2024 Prob (F-statistic): 0.00 Time: 07:56:18 Log-Likelihood: -41403. No. Observations: 3000 AIC: 8.282e+04 </a:t>
            </a:r>
            <a:r>
              <a:rPr lang="en-IN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IN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Residuals: 2995 BIC: 8.285e+04 </a:t>
            </a:r>
            <a:r>
              <a:rPr lang="en-IN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IN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Model: 5 Covariance Type: </a:t>
            </a:r>
            <a:r>
              <a:rPr lang="en-IN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nonrobust</a:t>
            </a:r>
            <a:r>
              <a:rPr lang="en-IN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================================================================================================ </a:t>
            </a:r>
            <a:r>
              <a:rPr lang="en-IN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coef</a:t>
            </a:r>
            <a:r>
              <a:rPr lang="en-IN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std err t P&gt;|t| [0.025 0.975] ------------------------------------------------------------------------------------------------ Avg. Area Income 9.7145 0.333 29.161 0.000 9.061 10.368 Avg. Area House Age 5.355e+04 3767.501 14.213 0.000 4.62e+04 6.09e+04 Avg. Area Number of Rooms -3171.5994 4176.542 -0.759 0.448 -1.14e+04 5017.582 Avg. Area Number of Bedrooms 3237.3298 4075.709 0.794 0.427 -4754.142 1.12e+04 Area Population 8.2323 0.411 20.032 0.000 7.427 9.038 ============================================================================== Omnibus: 0.010 Durbin-Watson: 2.002 Prob(Omnibus): 0.995 Jarque-</a:t>
            </a:r>
            <a:r>
              <a:rPr lang="en-IN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Bera</a:t>
            </a:r>
            <a:r>
              <a:rPr lang="en-IN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(JB): 0.004 Skew: 0.003 Prob(JB): 0.998 Kurtosis: 3.002 Cond. No. 9.37e+04 ============================================================================== Notes: [1] R² is computed without </a:t>
            </a:r>
            <a:r>
              <a:rPr lang="en-IN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centering</a:t>
            </a:r>
            <a:r>
              <a:rPr lang="en-IN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(uncentered) since the model does not contain a constant. [2] Standard Errors assume that the covariance matrix of the errors is correctly specified. [3] The condition number is large, 9.37e+04. This might indicate that there are strong multicollinearity or other numerical problems.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9740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EFD821B-247A-897B-F83D-59A2C9B8F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363" y="0"/>
            <a:ext cx="79136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179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11B25-6EF0-7732-0DE9-F8EFC18D2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independent_vars</a:t>
            </a:r>
            <a:r>
              <a:rPr lang="en-I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data[[</a:t>
            </a:r>
            <a:r>
              <a:rPr lang="en-IN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'Avg. Area Income'</a:t>
            </a:r>
            <a:r>
              <a:rPr lang="en-I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'Avg. Area House Age'</a:t>
            </a:r>
            <a:r>
              <a:rPr lang="en-I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</a:t>
            </a:r>
            <a:br>
              <a:rPr lang="en-I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DFE519-F719-7B2C-5C4C-E93A836CAFB6}"/>
              </a:ext>
            </a:extLst>
          </p:cNvPr>
          <p:cNvSpPr txBox="1"/>
          <p:nvPr/>
        </p:nvSpPr>
        <p:spPr>
          <a:xfrm>
            <a:off x="838199" y="2291938"/>
            <a:ext cx="1051559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Avg. Area Income Avg. Area House Age 1303 68091 5 1051 75729 5 4904 70885 6 931 73386 4 4976 75046 5 ... ... ... 4171 56610 4 599 70596 6 1361 55621 3 1547 63044 5 4959 75078 7 [3000 rows x 2 columns] Mean Squared Error (MSE): 65402859366.56391 R-squared (R2): 0.48534296655405484 OLS Regression Results ======================================================================================= Dep. Variable: Price R-squared (uncentered): 0.960 Model: OLS Adj. R-squared (uncentered): 0.960 Method: Least Squares F-statistic: 3.619e+04 Date: Mon, 29 Jan 2024 Prob (F-statistic): 0.00 Time: 09:26:56 Log-Likelihood: -41601. No. Observations: 3000 AIC: 8.321e+04 </a:t>
            </a:r>
            <a:r>
              <a:rPr lang="en-IN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IN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Residuals: 2998 BIC: 8.322e+04 </a:t>
            </a:r>
            <a:r>
              <a:rPr lang="en-IN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IN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Model: 2 Covariance Type: </a:t>
            </a:r>
            <a:r>
              <a:rPr lang="en-IN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nonrobust</a:t>
            </a:r>
            <a:r>
              <a:rPr lang="en-IN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======================================================================================= </a:t>
            </a:r>
            <a:r>
              <a:rPr lang="en-IN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coef</a:t>
            </a:r>
            <a:r>
              <a:rPr lang="en-IN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std err t P&gt;|t| [0.025 0.975] --------------------------------------------------------------------------------------- Avg. Area Income 12.1498 0.286 42.530 0.000 11.590 12.710 Avg. Area House Age 7.509e+04 3545.969 21.175 0.000 6.81e+04 8.2e+04 ============================================================================== Omnibus: 0.585 Durbin-Watson: 2.027 Prob(Omnibus): 0.746 Jarque-</a:t>
            </a:r>
            <a:r>
              <a:rPr lang="en-IN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Bera</a:t>
            </a:r>
            <a:r>
              <a:rPr lang="en-IN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(JB): 0.625 Skew: 0.031 Prob(JB): 0.732 Kurtosis: 2.966 Cond. No. 5.27e+04 ============================================================================== Notes: [1] R² is computed without </a:t>
            </a:r>
            <a:r>
              <a:rPr lang="en-IN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centering</a:t>
            </a:r>
            <a:r>
              <a:rPr lang="en-IN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(uncentered) since the model does not contain a constant. [2] Standard Errors assume that the covariance matrix of the errors is correctly specified. [3] The condition number is large, 5.27e+04. This might indicate that there are strong multicollinearity or other numerical problems.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17903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960B0-C54D-52DB-A657-17F60D032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AC48BF6-BB2A-6430-6FBD-ADF6A830AE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985" y="1825625"/>
            <a:ext cx="502002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435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11B25-6EF0-7732-0DE9-F8EFC18D2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independent_vars</a:t>
            </a:r>
            <a:r>
              <a:rPr lang="en-IN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data[[</a:t>
            </a:r>
            <a:r>
              <a:rPr lang="en-IN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'Avg. Area Income'</a:t>
            </a:r>
            <a:r>
              <a:rPr lang="en-IN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'Avg. Area Number of Rooms'</a:t>
            </a:r>
            <a:r>
              <a:rPr lang="en-IN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</a:t>
            </a:r>
            <a:br>
              <a:rPr lang="en-IN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I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DFE519-F719-7B2C-5C4C-E93A836CAFB6}"/>
              </a:ext>
            </a:extLst>
          </p:cNvPr>
          <p:cNvSpPr txBox="1"/>
          <p:nvPr/>
        </p:nvSpPr>
        <p:spPr>
          <a:xfrm>
            <a:off x="838199" y="2291938"/>
            <a:ext cx="1051559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Avg. Area Income Avg. Area Number of Rooms 1303 68091 7 1051 75729 7 4904 70885 7 931 73386 7 4976 75046 7 ... ... ... 4171 56610 7 599 70596 6 1361 55621 6 1547 63044 5 4959 75078 8 [3000 rows x 2 columns] Mean Squared Error (MSE): 71624171343.72728 R-squared (R2): 0.43638727872451766 OLS Regression Results ======================================================================================= Dep. Variable: Price R-squared (uncentered): 0.957 Model: OLS Adj. R-squared (uncentered): 0.957 Method: Least Squares F-statistic: 3.307e+04 Date: Mon, 29 Jan 2024 Prob (F-statistic): 0.00 Time: 09:29:12 Log-Likelihood: -41731. No. Observations: 3000 AIC: 8.347e+04 </a:t>
            </a:r>
            <a:r>
              <a:rPr lang="en-IN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IN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Residuals: 2998 BIC: 8.348e+04 </a:t>
            </a:r>
            <a:r>
              <a:rPr lang="en-IN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IN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Model: 2 Covariance Type: </a:t>
            </a:r>
            <a:r>
              <a:rPr lang="en-IN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nonrobust</a:t>
            </a:r>
            <a:r>
              <a:rPr lang="en-IN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============================================================================================= </a:t>
            </a:r>
            <a:r>
              <a:rPr lang="en-IN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coef</a:t>
            </a:r>
            <a:r>
              <a:rPr lang="en-IN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std err t P&gt;|t| [0.025 0.975] --------------------------------------------------------------------------------------------- Avg. Area Income 14.0682 0.318 44.201 0.000 13.444 14.692 Avg. Area Number of Rooms 4.28e+04 3354.437 12.759 0.000 3.62e+04 4.94e+04 ============================================================================== Omnibus: 1.854 Durbin-Watson: 2.022 Prob(Omnibus): 0.396 Jarque-</a:t>
            </a:r>
            <a:r>
              <a:rPr lang="en-IN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Bera</a:t>
            </a:r>
            <a:r>
              <a:rPr lang="en-IN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(JB): 1.823 Skew: -0.023 Prob(JB): 0.402 Kurtosis: 2.889 Cond. No. 4.78e+04 ============================================================================== Notes: [1] R² is computed without </a:t>
            </a:r>
            <a:r>
              <a:rPr lang="en-IN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centering</a:t>
            </a:r>
            <a:r>
              <a:rPr lang="en-IN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(uncentered) since the model does not contain a constant. [2] Standard Errors assume that the covariance matrix of the errors is correctly specified. [3] The condition number is large, 4.78e+04. This might indicate that there are strong multicollinearity or other numerical problems.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66411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960B0-C54D-52DB-A657-17F60D032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0A71558-1B43-2715-7566-9C52BB1439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985" y="1825625"/>
            <a:ext cx="502002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73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1029</Words>
  <Application>Microsoft Macintosh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Report</vt:lpstr>
      <vt:lpstr>Architecture Flow</vt:lpstr>
      <vt:lpstr>Comparison </vt:lpstr>
      <vt:lpstr>independent_vars = data[['Avg. Area Income','Avg. Area House Age','Avg. Area Number of Rooms','Avg. Area Number of Bedrooms','Area Population’]]</vt:lpstr>
      <vt:lpstr>PowerPoint Presentation</vt:lpstr>
      <vt:lpstr>independent_vars = data[['Avg. Area Income', 'Avg. Area House Age']] </vt:lpstr>
      <vt:lpstr>PowerPoint Presentation</vt:lpstr>
      <vt:lpstr>independent_vars = data[['Avg. Area Income', 'Avg. Area Number of Rooms']]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Gaurav Shukla</dc:creator>
  <cp:lastModifiedBy>Gaurav Shukla</cp:lastModifiedBy>
  <cp:revision>3</cp:revision>
  <dcterms:created xsi:type="dcterms:W3CDTF">2024-01-29T07:31:52Z</dcterms:created>
  <dcterms:modified xsi:type="dcterms:W3CDTF">2024-01-29T09:45:05Z</dcterms:modified>
</cp:coreProperties>
</file>