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68" r:id="rId1"/>
  </p:sldMasterIdLst>
  <p:notesMasterIdLst>
    <p:notesMasterId r:id="rId16"/>
  </p:notesMasterIdLst>
  <p:sldIdLst>
    <p:sldId id="256" r:id="rId2"/>
    <p:sldId id="257" r:id="rId3"/>
    <p:sldId id="258" r:id="rId4"/>
    <p:sldId id="260" r:id="rId5"/>
    <p:sldId id="267" r:id="rId6"/>
    <p:sldId id="262" r:id="rId7"/>
    <p:sldId id="268" r:id="rId8"/>
    <p:sldId id="269" r:id="rId9"/>
    <p:sldId id="270" r:id="rId10"/>
    <p:sldId id="271" r:id="rId11"/>
    <p:sldId id="272" r:id="rId12"/>
    <p:sldId id="273" r:id="rId13"/>
    <p:sldId id="265" r:id="rId14"/>
    <p:sldId id="266" r:id="rId15"/>
  </p:sldIdLst>
  <p:sldSz cx="18288000" cy="10287000"/>
  <p:notesSz cx="6858000" cy="9144000"/>
  <p:embeddedFontLst>
    <p:embeddedFont>
      <p:font typeface="Calibri" panose="020F0502020204030204" pitchFamily="34" charset="0"/>
      <p:regular r:id="rId17"/>
      <p:bold r:id="rId18"/>
      <p:italic r:id="rId19"/>
      <p:boldItalic r:id="rId20"/>
    </p:embeddedFont>
    <p:embeddedFont>
      <p:font typeface="Century Gothic" panose="020B0502020202020204" pitchFamily="34" charset="0"/>
      <p:regular r:id="rId21"/>
      <p:bold r:id="rId22"/>
      <p:italic r:id="rId23"/>
      <p:boldItalic r:id="rId24"/>
    </p:embeddedFont>
    <p:embeddedFont>
      <p:font typeface="Wingdings 3" panose="05040102010807070707" pitchFamily="18" charset="2"/>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408" autoAdjust="0"/>
    <p:restoredTop sz="73146" autoAdjust="0"/>
  </p:normalViewPr>
  <p:slideViewPr>
    <p:cSldViewPr>
      <p:cViewPr varScale="1">
        <p:scale>
          <a:sx n="42" d="100"/>
          <a:sy n="42" d="100"/>
        </p:scale>
        <p:origin x="749"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23.10.2023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23.10.2023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23.10.2023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extLst>
      <p:ext uri="{BB962C8B-B14F-4D97-AF65-F5344CB8AC3E}">
        <p14:creationId xmlns:p14="http://schemas.microsoft.com/office/powerpoint/2010/main" val="34718494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23.10.2023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extLst>
      <p:ext uri="{BB962C8B-B14F-4D97-AF65-F5344CB8AC3E}">
        <p14:creationId xmlns:p14="http://schemas.microsoft.com/office/powerpoint/2010/main" val="42225680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23.10.2023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12</a:t>
            </a:fld>
            <a:endParaRPr lang="cs-CZ"/>
          </a:p>
        </p:txBody>
      </p:sp>
    </p:spTree>
    <p:extLst>
      <p:ext uri="{BB962C8B-B14F-4D97-AF65-F5344CB8AC3E}">
        <p14:creationId xmlns:p14="http://schemas.microsoft.com/office/powerpoint/2010/main" val="30640870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23.10.2023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13</a:t>
            </a:fld>
            <a:endParaRPr lang="cs-CZ"/>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23.10.2023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14</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23.10.2023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23.10.2023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23.10.2023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23.10.2023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extLst>
      <p:ext uri="{BB962C8B-B14F-4D97-AF65-F5344CB8AC3E}">
        <p14:creationId xmlns:p14="http://schemas.microsoft.com/office/powerpoint/2010/main" val="7510794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23.10.2023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23.10.2023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extLst>
      <p:ext uri="{BB962C8B-B14F-4D97-AF65-F5344CB8AC3E}">
        <p14:creationId xmlns:p14="http://schemas.microsoft.com/office/powerpoint/2010/main" val="22662507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23.10.2023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extLst>
      <p:ext uri="{BB962C8B-B14F-4D97-AF65-F5344CB8AC3E}">
        <p14:creationId xmlns:p14="http://schemas.microsoft.com/office/powerpoint/2010/main" val="28321708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23.10.2023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3360825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32433" y="2171701"/>
            <a:ext cx="13238487" cy="4994372"/>
          </a:xfrm>
        </p:spPr>
        <p:txBody>
          <a:bodyPr anchor="b"/>
          <a:lstStyle>
            <a:lvl1pPr>
              <a:defRPr sz="10800"/>
            </a:lvl1pPr>
          </a:lstStyle>
          <a:p>
            <a:r>
              <a:rPr lang="en-US"/>
              <a:t>Click to edit Master title style</a:t>
            </a:r>
            <a:endParaRPr lang="en-US" dirty="0"/>
          </a:p>
        </p:txBody>
      </p:sp>
      <p:sp>
        <p:nvSpPr>
          <p:cNvPr id="3" name="Subtitle 2"/>
          <p:cNvSpPr>
            <a:spLocks noGrp="1"/>
          </p:cNvSpPr>
          <p:nvPr>
            <p:ph type="subTitle" idx="1"/>
          </p:nvPr>
        </p:nvSpPr>
        <p:spPr>
          <a:xfrm>
            <a:off x="1732433" y="7166070"/>
            <a:ext cx="13238487" cy="1292130"/>
          </a:xfrm>
        </p:spPr>
        <p:txBody>
          <a:bodyPr anchor="t"/>
          <a:lstStyle>
            <a:lvl1pPr marL="0" indent="0" algn="l">
              <a:buNone/>
              <a:defRPr cap="all">
                <a:solidFill>
                  <a:schemeClr val="bg2">
                    <a:lumMod val="40000"/>
                    <a:lumOff val="60000"/>
                  </a:schemeClr>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18459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5" y="7200880"/>
            <a:ext cx="13238486" cy="85010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32433" y="1028700"/>
            <a:ext cx="13238487" cy="546099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732434" y="8050988"/>
            <a:ext cx="13238484" cy="740568"/>
          </a:xfrm>
        </p:spPr>
        <p:txBody>
          <a:bodyPr>
            <a:normAutofit/>
          </a:bodyPr>
          <a:lstStyle>
            <a:lvl1pPr marL="0" indent="0">
              <a:buNone/>
              <a:defRPr sz="18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86824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2" y="2171700"/>
            <a:ext cx="13238489" cy="2971800"/>
          </a:xfrm>
        </p:spPr>
        <p:txBody>
          <a:bodyPr/>
          <a:lstStyle>
            <a:lvl1pPr>
              <a:defRPr sz="7200"/>
            </a:lvl1pPr>
          </a:lstStyle>
          <a:p>
            <a:r>
              <a:rPr lang="en-US"/>
              <a:t>Click to edit Master title style</a:t>
            </a:r>
            <a:endParaRPr lang="en-US" dirty="0"/>
          </a:p>
        </p:txBody>
      </p:sp>
      <p:sp>
        <p:nvSpPr>
          <p:cNvPr id="8" name="Text Placeholder 3"/>
          <p:cNvSpPr>
            <a:spLocks noGrp="1"/>
          </p:cNvSpPr>
          <p:nvPr>
            <p:ph type="body" sz="half" idx="2"/>
          </p:nvPr>
        </p:nvSpPr>
        <p:spPr>
          <a:xfrm>
            <a:off x="1732432" y="5486400"/>
            <a:ext cx="13238489" cy="3543300"/>
          </a:xfrm>
        </p:spPr>
        <p:txBody>
          <a:bodyPr anchor="ct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980749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62202" y="2171700"/>
            <a:ext cx="11998973" cy="3485061"/>
          </a:xfrm>
        </p:spPr>
        <p:txBody>
          <a:bodyPr/>
          <a:lstStyle>
            <a:lvl1pPr>
              <a:defRPr sz="7200"/>
            </a:lvl1pPr>
          </a:lstStyle>
          <a:p>
            <a:r>
              <a:rPr lang="en-US"/>
              <a:t>Click to edit Master title style</a:t>
            </a:r>
            <a:endParaRPr lang="en-US" dirty="0"/>
          </a:p>
        </p:txBody>
      </p:sp>
      <p:sp>
        <p:nvSpPr>
          <p:cNvPr id="11" name="Text Placeholder 3"/>
          <p:cNvSpPr>
            <a:spLocks noGrp="1"/>
          </p:cNvSpPr>
          <p:nvPr>
            <p:ph type="body" sz="half" idx="14"/>
          </p:nvPr>
        </p:nvSpPr>
        <p:spPr>
          <a:xfrm>
            <a:off x="2895601" y="5656761"/>
            <a:ext cx="10919474" cy="513261"/>
          </a:xfrm>
        </p:spPr>
        <p:txBody>
          <a:bodyPr vert="horz" lIns="91440" tIns="45720" rIns="91440" bIns="45720" rtlCol="0" anchor="t">
            <a:normAutofit/>
          </a:bodyPr>
          <a:lstStyle>
            <a:lvl1pPr marL="0" indent="0">
              <a:buNone/>
              <a:defRPr lang="en-US" sz="2100" b="0" i="0" kern="1200" cap="small" dirty="0">
                <a:solidFill>
                  <a:schemeClr val="bg2">
                    <a:lumMod val="40000"/>
                    <a:lumOff val="60000"/>
                  </a:schemeClr>
                </a:solidFill>
                <a:latin typeface="+mj-lt"/>
                <a:ea typeface="+mj-ea"/>
                <a:cs typeface="+mj-cs"/>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marL="0" lvl="0" indent="0">
              <a:buNone/>
            </a:pPr>
            <a:r>
              <a:rPr lang="en-US"/>
              <a:t>Edit Master text styles</a:t>
            </a:r>
          </a:p>
        </p:txBody>
      </p:sp>
      <p:sp>
        <p:nvSpPr>
          <p:cNvPr id="10" name="Text Placeholder 3"/>
          <p:cNvSpPr>
            <a:spLocks noGrp="1"/>
          </p:cNvSpPr>
          <p:nvPr>
            <p:ph type="body" sz="half" idx="2"/>
          </p:nvPr>
        </p:nvSpPr>
        <p:spPr>
          <a:xfrm>
            <a:off x="1732432" y="6525986"/>
            <a:ext cx="13238489" cy="2514600"/>
          </a:xfrm>
        </p:spPr>
        <p:txBody>
          <a:bodyPr anchor="ct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2" name="TextBox 11"/>
          <p:cNvSpPr txBox="1"/>
          <p:nvPr/>
        </p:nvSpPr>
        <p:spPr>
          <a:xfrm>
            <a:off x="1347443" y="1456880"/>
            <a:ext cx="1202868" cy="290848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8300" dirty="0"/>
              <a:t>“</a:t>
            </a:r>
          </a:p>
        </p:txBody>
      </p:sp>
      <p:sp>
        <p:nvSpPr>
          <p:cNvPr id="15" name="TextBox 14"/>
          <p:cNvSpPr txBox="1"/>
          <p:nvPr/>
        </p:nvSpPr>
        <p:spPr>
          <a:xfrm>
            <a:off x="13995735" y="3920681"/>
            <a:ext cx="1202868" cy="290848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8300" dirty="0"/>
              <a:t>”</a:t>
            </a:r>
          </a:p>
        </p:txBody>
      </p:sp>
    </p:spTree>
    <p:extLst>
      <p:ext uri="{BB962C8B-B14F-4D97-AF65-F5344CB8AC3E}">
        <p14:creationId xmlns:p14="http://schemas.microsoft.com/office/powerpoint/2010/main" val="34077398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732431" y="4686302"/>
            <a:ext cx="13238490" cy="2479770"/>
          </a:xfrm>
        </p:spPr>
        <p:txBody>
          <a:bodyPr anchor="b"/>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732432" y="7166072"/>
            <a:ext cx="13238489" cy="1290600"/>
          </a:xfrm>
        </p:spPr>
        <p:txBody>
          <a:bodyPr anchor="t"/>
          <a:lstStyle>
            <a:lvl1pPr marL="0" indent="0" algn="l">
              <a:buNone/>
              <a:defRPr sz="3000" cap="none">
                <a:solidFill>
                  <a:schemeClr val="bg2">
                    <a:lumMod val="40000"/>
                    <a:lumOff val="6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378295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300"/>
            </a:lvl1pPr>
          </a:lstStyle>
          <a:p>
            <a:r>
              <a:rPr lang="en-US"/>
              <a:t>Click to edit Master title style</a:t>
            </a:r>
            <a:endParaRPr lang="en-US" dirty="0"/>
          </a:p>
        </p:txBody>
      </p:sp>
      <p:sp>
        <p:nvSpPr>
          <p:cNvPr id="3" name="Text Placeholder 2"/>
          <p:cNvSpPr>
            <a:spLocks noGrp="1"/>
          </p:cNvSpPr>
          <p:nvPr>
            <p:ph type="body" idx="1"/>
          </p:nvPr>
        </p:nvSpPr>
        <p:spPr>
          <a:xfrm>
            <a:off x="949421" y="2971800"/>
            <a:ext cx="4420299"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16" name="Text Placeholder 3"/>
          <p:cNvSpPr>
            <a:spLocks noGrp="1"/>
          </p:cNvSpPr>
          <p:nvPr>
            <p:ph type="body" sz="half" idx="15"/>
          </p:nvPr>
        </p:nvSpPr>
        <p:spPr>
          <a:xfrm>
            <a:off x="978695" y="4000500"/>
            <a:ext cx="4391025"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Text Placeholder 4"/>
          <p:cNvSpPr>
            <a:spLocks noGrp="1"/>
          </p:cNvSpPr>
          <p:nvPr>
            <p:ph type="body" sz="quarter" idx="3"/>
          </p:nvPr>
        </p:nvSpPr>
        <p:spPr>
          <a:xfrm>
            <a:off x="5825489" y="2971800"/>
            <a:ext cx="4404362"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19" name="Text Placeholder 3"/>
          <p:cNvSpPr>
            <a:spLocks noGrp="1"/>
          </p:cNvSpPr>
          <p:nvPr>
            <p:ph type="body" sz="half" idx="16"/>
          </p:nvPr>
        </p:nvSpPr>
        <p:spPr>
          <a:xfrm>
            <a:off x="5809659" y="4000500"/>
            <a:ext cx="4420191"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14" name="Text Placeholder 4"/>
          <p:cNvSpPr>
            <a:spLocks noGrp="1"/>
          </p:cNvSpPr>
          <p:nvPr>
            <p:ph type="body" sz="quarter" idx="13"/>
          </p:nvPr>
        </p:nvSpPr>
        <p:spPr>
          <a:xfrm>
            <a:off x="10687051" y="2971800"/>
            <a:ext cx="4398170"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20" name="Text Placeholder 3"/>
          <p:cNvSpPr>
            <a:spLocks noGrp="1"/>
          </p:cNvSpPr>
          <p:nvPr>
            <p:ph type="body" sz="half" idx="17"/>
          </p:nvPr>
        </p:nvSpPr>
        <p:spPr>
          <a:xfrm>
            <a:off x="10687051" y="4000500"/>
            <a:ext cx="4398170"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cxnSp>
        <p:nvCxnSpPr>
          <p:cNvPr id="17" name="Straight Connector 16"/>
          <p:cNvCxnSpPr/>
          <p:nvPr/>
        </p:nvCxnSpPr>
        <p:spPr>
          <a:xfrm>
            <a:off x="5589213" y="3200400"/>
            <a:ext cx="0" cy="59436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10443341" y="3200400"/>
            <a:ext cx="0" cy="595032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10/23/2023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541907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300"/>
            </a:lvl1pPr>
          </a:lstStyle>
          <a:p>
            <a:r>
              <a:rPr lang="en-US"/>
              <a:t>Click to edit Master title style</a:t>
            </a:r>
            <a:endParaRPr lang="en-US" dirty="0"/>
          </a:p>
        </p:txBody>
      </p:sp>
      <p:sp>
        <p:nvSpPr>
          <p:cNvPr id="3" name="Text Placeholder 2"/>
          <p:cNvSpPr>
            <a:spLocks noGrp="1"/>
          </p:cNvSpPr>
          <p:nvPr>
            <p:ph type="body" idx="1"/>
          </p:nvPr>
        </p:nvSpPr>
        <p:spPr>
          <a:xfrm>
            <a:off x="978695" y="6376424"/>
            <a:ext cx="4410075"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29" name="Picture Placeholder 2"/>
          <p:cNvSpPr>
            <a:spLocks noGrp="1" noChangeAspect="1"/>
          </p:cNvSpPr>
          <p:nvPr>
            <p:ph type="pic" idx="15"/>
          </p:nvPr>
        </p:nvSpPr>
        <p:spPr>
          <a:xfrm>
            <a:off x="978695" y="3314700"/>
            <a:ext cx="4410075"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2" name="Text Placeholder 3"/>
          <p:cNvSpPr>
            <a:spLocks noGrp="1"/>
          </p:cNvSpPr>
          <p:nvPr>
            <p:ph type="body" sz="half" idx="18"/>
          </p:nvPr>
        </p:nvSpPr>
        <p:spPr>
          <a:xfrm>
            <a:off x="978695" y="7240817"/>
            <a:ext cx="4410075"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Text Placeholder 4"/>
          <p:cNvSpPr>
            <a:spLocks noGrp="1"/>
          </p:cNvSpPr>
          <p:nvPr>
            <p:ph type="body" sz="quarter" idx="3"/>
          </p:nvPr>
        </p:nvSpPr>
        <p:spPr>
          <a:xfrm>
            <a:off x="5834063" y="6376424"/>
            <a:ext cx="4395788"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30" name="Picture Placeholder 2"/>
          <p:cNvSpPr>
            <a:spLocks noGrp="1" noChangeAspect="1"/>
          </p:cNvSpPr>
          <p:nvPr>
            <p:ph type="pic" idx="21"/>
          </p:nvPr>
        </p:nvSpPr>
        <p:spPr>
          <a:xfrm>
            <a:off x="5834062" y="3314700"/>
            <a:ext cx="4395788"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3" name="Text Placeholder 3"/>
          <p:cNvSpPr>
            <a:spLocks noGrp="1"/>
          </p:cNvSpPr>
          <p:nvPr>
            <p:ph type="body" sz="half" idx="19"/>
          </p:nvPr>
        </p:nvSpPr>
        <p:spPr>
          <a:xfrm>
            <a:off x="5832033" y="7240816"/>
            <a:ext cx="4401609"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14" name="Text Placeholder 4"/>
          <p:cNvSpPr>
            <a:spLocks noGrp="1"/>
          </p:cNvSpPr>
          <p:nvPr>
            <p:ph type="body" sz="quarter" idx="13"/>
          </p:nvPr>
        </p:nvSpPr>
        <p:spPr>
          <a:xfrm>
            <a:off x="10687051" y="6376424"/>
            <a:ext cx="4398170"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31" name="Picture Placeholder 2"/>
          <p:cNvSpPr>
            <a:spLocks noGrp="1" noChangeAspect="1"/>
          </p:cNvSpPr>
          <p:nvPr>
            <p:ph type="pic" idx="22"/>
          </p:nvPr>
        </p:nvSpPr>
        <p:spPr>
          <a:xfrm>
            <a:off x="10687049" y="3314700"/>
            <a:ext cx="4398170"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4" name="Text Placeholder 3"/>
          <p:cNvSpPr>
            <a:spLocks noGrp="1"/>
          </p:cNvSpPr>
          <p:nvPr>
            <p:ph type="body" sz="half" idx="20"/>
          </p:nvPr>
        </p:nvSpPr>
        <p:spPr>
          <a:xfrm>
            <a:off x="10686863" y="7240813"/>
            <a:ext cx="4403996"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cxnSp>
        <p:nvCxnSpPr>
          <p:cNvPr id="19" name="Straight Connector 18"/>
          <p:cNvCxnSpPr/>
          <p:nvPr/>
        </p:nvCxnSpPr>
        <p:spPr>
          <a:xfrm>
            <a:off x="5589213" y="3200400"/>
            <a:ext cx="0" cy="59436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10443341" y="3200400"/>
            <a:ext cx="0" cy="595032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10/23/2023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910583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111461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456319" y="645320"/>
            <a:ext cx="2628902" cy="8739188"/>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978695" y="1331121"/>
            <a:ext cx="11134724" cy="805338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16409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pPr/>
              <a:t>10/23/2023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55958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2435" y="4292600"/>
            <a:ext cx="13238486" cy="2873471"/>
          </a:xfrm>
        </p:spPr>
        <p:txBody>
          <a:bodyPr anchor="b"/>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732433" y="7166072"/>
            <a:ext cx="13238487" cy="1290600"/>
          </a:xfrm>
        </p:spPr>
        <p:txBody>
          <a:bodyPr anchor="t"/>
          <a:lstStyle>
            <a:lvl1pPr marL="0" indent="0" algn="l">
              <a:buNone/>
              <a:defRPr sz="3000" cap="all">
                <a:solidFill>
                  <a:schemeClr val="bg2">
                    <a:lumMod val="40000"/>
                    <a:lumOff val="6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21323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654969" y="3090863"/>
            <a:ext cx="6594509" cy="6293645"/>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481740" y="3084139"/>
            <a:ext cx="6594512" cy="6300368"/>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10/23/2023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9869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654970" y="2857500"/>
            <a:ext cx="6594507"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4" name="Content Placeholder 3"/>
          <p:cNvSpPr>
            <a:spLocks noGrp="1"/>
          </p:cNvSpPr>
          <p:nvPr>
            <p:ph sz="half" idx="2"/>
          </p:nvPr>
        </p:nvSpPr>
        <p:spPr>
          <a:xfrm>
            <a:off x="1654969" y="3771900"/>
            <a:ext cx="6594509" cy="5612607"/>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481743" y="2857500"/>
            <a:ext cx="6594509"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6" name="Content Placeholder 5"/>
          <p:cNvSpPr>
            <a:spLocks noGrp="1"/>
          </p:cNvSpPr>
          <p:nvPr>
            <p:ph sz="quarter" idx="4"/>
          </p:nvPr>
        </p:nvSpPr>
        <p:spPr>
          <a:xfrm>
            <a:off x="8481743" y="3771900"/>
            <a:ext cx="6594509" cy="5612607"/>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10/23/2023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43097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pPr/>
              <a:t>10/23/2023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54575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pPr/>
              <a:t>10/23/2023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84560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0" y="2171700"/>
            <a:ext cx="5101596" cy="2171700"/>
          </a:xfrm>
        </p:spPr>
        <p:txBody>
          <a:bodyPr anchor="b"/>
          <a:lstStyle>
            <a:lvl1pPr algn="l">
              <a:defRPr sz="3600" b="0"/>
            </a:lvl1pPr>
          </a:lstStyle>
          <a:p>
            <a:r>
              <a:rPr lang="en-US"/>
              <a:t>Click to edit Master title style</a:t>
            </a:r>
            <a:endParaRPr lang="en-US" dirty="0"/>
          </a:p>
        </p:txBody>
      </p:sp>
      <p:sp>
        <p:nvSpPr>
          <p:cNvPr id="3" name="Content Placeholder 2"/>
          <p:cNvSpPr>
            <a:spLocks noGrp="1"/>
          </p:cNvSpPr>
          <p:nvPr>
            <p:ph idx="1"/>
          </p:nvPr>
        </p:nvSpPr>
        <p:spPr>
          <a:xfrm>
            <a:off x="7176925" y="2171700"/>
            <a:ext cx="7793996" cy="6858000"/>
          </a:xfrm>
        </p:spPr>
        <p:txBody>
          <a:bodyPr anchor="ctr">
            <a:normAutofit/>
          </a:bodyPr>
          <a:lstStyle>
            <a:lvl1pPr>
              <a:defRPr sz="30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32430" y="4693921"/>
            <a:ext cx="5101595" cy="4343399"/>
          </a:xfrm>
        </p:spPr>
        <p:txBody>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pPr/>
              <a:t>10/23/2023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92435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0861" y="2781288"/>
            <a:ext cx="7639359" cy="2362212"/>
          </a:xfrm>
        </p:spPr>
        <p:txBody>
          <a:bodyPr anchor="b">
            <a:normAutofit/>
          </a:bodyPr>
          <a:lstStyle>
            <a:lvl1pPr algn="l">
              <a:defRPr sz="5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24319" y="1714500"/>
            <a:ext cx="4800600" cy="6858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732432" y="5486400"/>
            <a:ext cx="7627469" cy="2057400"/>
          </a:xfrm>
        </p:spPr>
        <p:txBody>
          <a:bodyPr>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96149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duotone>
              <a:schemeClr val="bg2">
                <a:shade val="69000"/>
                <a:hueMod val="108000"/>
                <a:satMod val="164000"/>
                <a:lumMod val="74000"/>
              </a:schemeClr>
              <a:schemeClr val="bg2">
                <a:tint val="96000"/>
                <a:hueMod val="88000"/>
                <a:satMod val="140000"/>
                <a:lumMod val="132000"/>
              </a:schemeClr>
            </a:duotone>
            <a:lum/>
          </a:blip>
          <a:srcRect/>
          <a:stretch>
            <a:fillRect t="-14000"/>
          </a:stretch>
        </a:blip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4004528"/>
            <a:ext cx="6055518" cy="6282473"/>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4338521"/>
            <a:ext cx="2283618" cy="3548180"/>
          </a:xfrm>
          <a:prstGeom prst="rect">
            <a:avLst/>
          </a:prstGeom>
        </p:spPr>
      </p:pic>
      <p:sp>
        <p:nvSpPr>
          <p:cNvPr id="16" name="Oval 15"/>
          <p:cNvSpPr/>
          <p:nvPr/>
        </p:nvSpPr>
        <p:spPr>
          <a:xfrm>
            <a:off x="12913518" y="2514600"/>
            <a:ext cx="4229100" cy="42291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11999119" y="1"/>
            <a:ext cx="2405081" cy="1712111"/>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12908817" y="9144000"/>
            <a:ext cx="1490601" cy="1143000"/>
          </a:xfrm>
          <a:prstGeom prst="rect">
            <a:avLst/>
          </a:prstGeom>
        </p:spPr>
      </p:pic>
      <p:sp>
        <p:nvSpPr>
          <p:cNvPr id="14" name="Rectangle 13"/>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969167" y="679077"/>
            <a:ext cx="14107085" cy="2100795"/>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654969" y="3079378"/>
            <a:ext cx="13419812" cy="62932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5233459" y="2686052"/>
            <a:ext cx="1485899" cy="457199"/>
          </a:xfrm>
          <a:prstGeom prst="rect">
            <a:avLst/>
          </a:prstGeom>
        </p:spPr>
        <p:txBody>
          <a:bodyPr vert="horz" lIns="91440" tIns="45720" rIns="91440" bIns="45720" rtlCol="0" anchor="t"/>
          <a:lstStyle>
            <a:lvl1pPr algn="l">
              <a:defRPr sz="1650" b="0" i="0">
                <a:solidFill>
                  <a:schemeClr val="tx1">
                    <a:tint val="75000"/>
                    <a:alpha val="60000"/>
                  </a:schemeClr>
                </a:solidFill>
              </a:defRPr>
            </a:lvl1pPr>
          </a:lstStyle>
          <a:p>
            <a:fld id="{1D8BD707-D9CF-40AE-B4C6-C98DA3205C09}" type="datetimeFigureOut">
              <a:rPr lang="en-US" smtClean="0"/>
              <a:pPr/>
              <a:t>10/23/2023</a:t>
            </a:fld>
            <a:endParaRPr lang="en-US"/>
          </a:p>
        </p:txBody>
      </p:sp>
      <p:sp>
        <p:nvSpPr>
          <p:cNvPr id="5" name="Footer Placeholder 4"/>
          <p:cNvSpPr>
            <a:spLocks noGrp="1"/>
          </p:cNvSpPr>
          <p:nvPr>
            <p:ph type="ftr" sz="quarter" idx="3"/>
          </p:nvPr>
        </p:nvSpPr>
        <p:spPr>
          <a:xfrm rot="5400000">
            <a:off x="13427360" y="4837946"/>
            <a:ext cx="5789693" cy="457202"/>
          </a:xfrm>
          <a:prstGeom prst="rect">
            <a:avLst/>
          </a:prstGeom>
        </p:spPr>
        <p:txBody>
          <a:bodyPr vert="horz" lIns="91440" tIns="45720" rIns="91440" bIns="45720" rtlCol="0" anchor="b"/>
          <a:lstStyle>
            <a:lvl1pPr algn="l">
              <a:defRPr sz="165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5528811" y="443594"/>
            <a:ext cx="1257299" cy="1151531"/>
          </a:xfrm>
          <a:prstGeom prst="rect">
            <a:avLst/>
          </a:prstGeom>
        </p:spPr>
        <p:txBody>
          <a:bodyPr vert="horz" lIns="91440" tIns="45720" rIns="91440" bIns="45720" rtlCol="0" anchor="b"/>
          <a:lstStyle>
            <a:lvl1pPr algn="ctr">
              <a:defRPr sz="4200" b="0" i="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665748594"/>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l" defTabSz="685800" rtl="0" eaLnBrk="1" latinLnBrk="0" hangingPunct="1">
        <a:spcBef>
          <a:spcPct val="0"/>
        </a:spcBef>
        <a:buNone/>
        <a:defRPr sz="63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14350" indent="-514350" algn="l" defTabSz="685800" rtl="0" eaLnBrk="1" latinLnBrk="0" hangingPunct="1">
        <a:spcBef>
          <a:spcPts val="1500"/>
        </a:spcBef>
        <a:spcAft>
          <a:spcPts val="0"/>
        </a:spcAft>
        <a:buClr>
          <a:schemeClr val="bg2">
            <a:lumMod val="40000"/>
            <a:lumOff val="60000"/>
          </a:schemeClr>
        </a:buClr>
        <a:buSzPct val="80000"/>
        <a:buFont typeface="Wingdings 3" charset="2"/>
        <a:buChar char=""/>
        <a:defRPr sz="3000" b="0" i="0" kern="1200">
          <a:solidFill>
            <a:schemeClr val="tx1"/>
          </a:solidFill>
          <a:latin typeface="+mj-lt"/>
          <a:ea typeface="+mj-ea"/>
          <a:cs typeface="+mj-cs"/>
        </a:defRPr>
      </a:lvl1pPr>
      <a:lvl2pPr marL="1114425" indent="-428625" algn="l" defTabSz="685800" rtl="0" eaLnBrk="1" latinLnBrk="0" hangingPunct="1">
        <a:spcBef>
          <a:spcPts val="1500"/>
        </a:spcBef>
        <a:spcAft>
          <a:spcPts val="0"/>
        </a:spcAft>
        <a:buClr>
          <a:schemeClr val="bg2">
            <a:lumMod val="40000"/>
            <a:lumOff val="60000"/>
          </a:schemeClr>
        </a:buClr>
        <a:buSzPct val="80000"/>
        <a:buFont typeface="Wingdings 3" charset="2"/>
        <a:buChar char=""/>
        <a:defRPr sz="2700" b="0" i="0" kern="1200">
          <a:solidFill>
            <a:schemeClr val="tx1"/>
          </a:solidFill>
          <a:latin typeface="+mj-lt"/>
          <a:ea typeface="+mj-ea"/>
          <a:cs typeface="+mj-cs"/>
        </a:defRPr>
      </a:lvl2pPr>
      <a:lvl3pPr marL="17145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400" b="0" i="0" kern="1200">
          <a:solidFill>
            <a:schemeClr val="tx1"/>
          </a:solidFill>
          <a:latin typeface="+mj-lt"/>
          <a:ea typeface="+mj-ea"/>
          <a:cs typeface="+mj-cs"/>
        </a:defRPr>
      </a:lvl3pPr>
      <a:lvl4pPr marL="24003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4pPr>
      <a:lvl5pPr marL="30861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5pPr>
      <a:lvl6pPr marL="37590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6pPr>
      <a:lvl7pPr marL="44577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7pPr>
      <a:lvl8pPr marL="51435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8pPr>
      <a:lvl9pPr marL="58293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13.sv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13.sv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13.svg"/></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13.sv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34.jpeg"/><Relationship Id="rId4" Type="http://schemas.openxmlformats.org/officeDocument/2006/relationships/image" Target="../media/image33.svg"/></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14.png"/><Relationship Id="rId4" Type="http://schemas.openxmlformats.org/officeDocument/2006/relationships/image" Target="../media/image36.sv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3.sv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3.sv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3.sv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3.sv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13.sv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1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1470818" y="2072566"/>
            <a:ext cx="7158834" cy="7005187"/>
          </a:xfrm>
          <a:prstGeom prst="rect">
            <a:avLst/>
          </a:prstGeom>
        </p:spPr>
        <p:txBody>
          <a:bodyPr wrap="square" lIns="0" tIns="0" rIns="0" bIns="0" rtlCol="0" anchor="t">
            <a:spAutoFit/>
          </a:bodyPr>
          <a:lstStyle/>
          <a:p>
            <a:pPr algn="ctr">
              <a:lnSpc>
                <a:spcPts val="11059"/>
              </a:lnSpc>
            </a:pPr>
            <a:r>
              <a:rPr lang="en-US" sz="7200" spc="-105" dirty="0">
                <a:solidFill>
                  <a:srgbClr val="FFFFFF"/>
                </a:solidFill>
                <a:latin typeface="Graphik Regular" panose="020B0503030202060203" pitchFamily="34" charset="0"/>
              </a:rPr>
              <a:t>Data Analysis</a:t>
            </a:r>
          </a:p>
          <a:p>
            <a:pPr algn="ctr">
              <a:lnSpc>
                <a:spcPts val="11059"/>
              </a:lnSpc>
            </a:pPr>
            <a:r>
              <a:rPr lang="en-US" sz="7200" spc="-105" dirty="0" err="1">
                <a:solidFill>
                  <a:srgbClr val="FFFFFF"/>
                </a:solidFill>
                <a:latin typeface="Graphik Regular" panose="020B0503030202060203" pitchFamily="34" charset="0"/>
              </a:rPr>
              <a:t>Trainity</a:t>
            </a:r>
            <a:r>
              <a:rPr lang="en-US" sz="7200" spc="-105" dirty="0">
                <a:solidFill>
                  <a:srgbClr val="FFFFFF"/>
                </a:solidFill>
                <a:latin typeface="Graphik Regular" panose="020B0503030202060203" pitchFamily="34" charset="0"/>
              </a:rPr>
              <a:t>:-Project-2</a:t>
            </a:r>
          </a:p>
          <a:p>
            <a:pPr algn="ctr">
              <a:lnSpc>
                <a:spcPts val="11059"/>
              </a:lnSpc>
            </a:pPr>
            <a:r>
              <a:rPr lang="en-US" sz="7200" spc="-105" dirty="0">
                <a:solidFill>
                  <a:srgbClr val="FFFFFF"/>
                </a:solidFill>
                <a:latin typeface="Graphik Regular" panose="020B0503030202060203" pitchFamily="34" charset="0"/>
              </a:rPr>
              <a:t>Instagram User Analytics</a:t>
            </a:r>
          </a:p>
          <a:p>
            <a:pPr algn="ctr">
              <a:lnSpc>
                <a:spcPts val="11059"/>
              </a:lnSpc>
            </a:pPr>
            <a:endParaRPr lang="en-US" sz="7200" spc="-105" dirty="0">
              <a:solidFill>
                <a:srgbClr val="FFFFFF"/>
              </a:solidFill>
              <a:latin typeface="Graphik Regular" panose="020B0503030202060203"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028700" y="860915"/>
            <a:ext cx="7886700" cy="1231106"/>
          </a:xfrm>
          <a:prstGeom prst="rect">
            <a:avLst/>
          </a:prstGeom>
        </p:spPr>
        <p:txBody>
          <a:bodyPr wrap="square" lIns="0" tIns="0" rIns="0" bIns="0" rtlCol="0" anchor="t">
            <a:spAutoFit/>
          </a:bodyPr>
          <a:lstStyle/>
          <a:p>
            <a:pPr>
              <a:lnSpc>
                <a:spcPts val="9600"/>
              </a:lnSpc>
            </a:pPr>
            <a:r>
              <a:rPr lang="en-US" sz="8000" spc="-80" dirty="0">
                <a:latin typeface="Graphik Regular" panose="020B0503030202060203" pitchFamily="34" charset="0"/>
              </a:rPr>
              <a:t>Marketing Analysis</a:t>
            </a:r>
          </a:p>
        </p:txBody>
      </p:sp>
      <p:grpSp>
        <p:nvGrpSpPr>
          <p:cNvPr id="4" name="Group 4"/>
          <p:cNvGrpSpPr/>
          <p:nvPr/>
        </p:nvGrpSpPr>
        <p:grpSpPr>
          <a:xfrm>
            <a:off x="318993" y="8194979"/>
            <a:ext cx="17253775" cy="2017079"/>
            <a:chOff x="0" y="0"/>
            <a:chExt cx="23005033" cy="2689439"/>
          </a:xfrm>
        </p:grpSpPr>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19" name="TextBox 18">
            <a:extLst>
              <a:ext uri="{FF2B5EF4-FFF2-40B4-BE49-F238E27FC236}">
                <a16:creationId xmlns:a16="http://schemas.microsoft.com/office/drawing/2014/main" id="{29881732-F090-41E7-A191-AD3404D3006E}"/>
              </a:ext>
            </a:extLst>
          </p:cNvPr>
          <p:cNvSpPr txBox="1"/>
          <p:nvPr/>
        </p:nvSpPr>
        <p:spPr>
          <a:xfrm>
            <a:off x="689896" y="2339041"/>
            <a:ext cx="16916400" cy="1407116"/>
          </a:xfrm>
          <a:prstGeom prst="rect">
            <a:avLst/>
          </a:prstGeom>
          <a:noFill/>
        </p:spPr>
        <p:txBody>
          <a:bodyPr wrap="square" rtlCol="0">
            <a:spAutoFit/>
          </a:bodyPr>
          <a:lstStyle/>
          <a:p>
            <a:pPr marL="571500" indent="-571500">
              <a:lnSpc>
                <a:spcPct val="150000"/>
              </a:lnSpc>
              <a:buFont typeface="Arial" panose="020B0604020202020204" pitchFamily="34" charset="0"/>
              <a:buChar char="•"/>
            </a:pPr>
            <a:r>
              <a:rPr lang="en-GB" sz="3600" b="1" u="sng" dirty="0"/>
              <a:t>Ad Campaign Launch</a:t>
            </a:r>
            <a:r>
              <a:rPr lang="en-GB" sz="3600" b="1" dirty="0"/>
              <a:t>:- </a:t>
            </a:r>
          </a:p>
          <a:p>
            <a:pPr>
              <a:lnSpc>
                <a:spcPct val="150000"/>
              </a:lnSpc>
            </a:pPr>
            <a:r>
              <a:rPr lang="en-GB" sz="2400" dirty="0"/>
              <a:t>The team wants to know the best day of the week to launch ads.</a:t>
            </a:r>
            <a:endParaRPr lang="en-IN" dirty="0"/>
          </a:p>
        </p:txBody>
      </p:sp>
      <p:pic>
        <p:nvPicPr>
          <p:cNvPr id="13" name="Picture 12">
            <a:extLst>
              <a:ext uri="{FF2B5EF4-FFF2-40B4-BE49-F238E27FC236}">
                <a16:creationId xmlns:a16="http://schemas.microsoft.com/office/drawing/2014/main" id="{EE57EBA6-0010-47A2-B4C0-12D1B779A16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8881" y="5400294"/>
            <a:ext cx="8699401" cy="1696212"/>
          </a:xfrm>
          <a:prstGeom prst="rect">
            <a:avLst/>
          </a:prstGeom>
        </p:spPr>
      </p:pic>
      <p:pic>
        <p:nvPicPr>
          <p:cNvPr id="16" name="Picture 15">
            <a:extLst>
              <a:ext uri="{FF2B5EF4-FFF2-40B4-BE49-F238E27FC236}">
                <a16:creationId xmlns:a16="http://schemas.microsoft.com/office/drawing/2014/main" id="{4C7C0931-8427-4CC9-8E0B-6CCFF923A62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986671" y="4610100"/>
            <a:ext cx="3417194" cy="3276600"/>
          </a:xfrm>
          <a:prstGeom prst="rect">
            <a:avLst/>
          </a:prstGeom>
        </p:spPr>
      </p:pic>
    </p:spTree>
    <p:extLst>
      <p:ext uri="{BB962C8B-B14F-4D97-AF65-F5344CB8AC3E}">
        <p14:creationId xmlns:p14="http://schemas.microsoft.com/office/powerpoint/2010/main" val="2680853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028700" y="860915"/>
            <a:ext cx="7886700" cy="1231106"/>
          </a:xfrm>
          <a:prstGeom prst="rect">
            <a:avLst/>
          </a:prstGeom>
        </p:spPr>
        <p:txBody>
          <a:bodyPr wrap="square" lIns="0" tIns="0" rIns="0" bIns="0" rtlCol="0" anchor="t">
            <a:spAutoFit/>
          </a:bodyPr>
          <a:lstStyle/>
          <a:p>
            <a:pPr>
              <a:lnSpc>
                <a:spcPts val="9600"/>
              </a:lnSpc>
            </a:pPr>
            <a:r>
              <a:rPr lang="en-US" sz="8000" spc="-80" dirty="0">
                <a:latin typeface="Graphik Regular" panose="020B0503030202060203" pitchFamily="34" charset="0"/>
              </a:rPr>
              <a:t>Investor Metrics</a:t>
            </a:r>
          </a:p>
        </p:txBody>
      </p:sp>
      <p:grpSp>
        <p:nvGrpSpPr>
          <p:cNvPr id="4" name="Group 4"/>
          <p:cNvGrpSpPr/>
          <p:nvPr/>
        </p:nvGrpSpPr>
        <p:grpSpPr>
          <a:xfrm>
            <a:off x="318993" y="8194979"/>
            <a:ext cx="17253775" cy="2017079"/>
            <a:chOff x="0" y="0"/>
            <a:chExt cx="23005033" cy="2689439"/>
          </a:xfrm>
        </p:grpSpPr>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19" name="TextBox 18">
            <a:extLst>
              <a:ext uri="{FF2B5EF4-FFF2-40B4-BE49-F238E27FC236}">
                <a16:creationId xmlns:a16="http://schemas.microsoft.com/office/drawing/2014/main" id="{29881732-F090-41E7-A191-AD3404D3006E}"/>
              </a:ext>
            </a:extLst>
          </p:cNvPr>
          <p:cNvSpPr txBox="1"/>
          <p:nvPr/>
        </p:nvSpPr>
        <p:spPr>
          <a:xfrm>
            <a:off x="689896" y="2339041"/>
            <a:ext cx="16916400" cy="1407116"/>
          </a:xfrm>
          <a:prstGeom prst="rect">
            <a:avLst/>
          </a:prstGeom>
          <a:noFill/>
        </p:spPr>
        <p:txBody>
          <a:bodyPr wrap="square" rtlCol="0">
            <a:spAutoFit/>
          </a:bodyPr>
          <a:lstStyle/>
          <a:p>
            <a:pPr marL="571500" indent="-571500">
              <a:lnSpc>
                <a:spcPct val="150000"/>
              </a:lnSpc>
              <a:buFont typeface="Arial" panose="020B0604020202020204" pitchFamily="34" charset="0"/>
              <a:buChar char="•"/>
            </a:pPr>
            <a:r>
              <a:rPr lang="en-GB" sz="3600" b="1" dirty="0"/>
              <a:t>User Engagement:- </a:t>
            </a:r>
          </a:p>
          <a:p>
            <a:pPr>
              <a:lnSpc>
                <a:spcPct val="150000"/>
              </a:lnSpc>
            </a:pPr>
            <a:r>
              <a:rPr lang="en-GB" sz="2400" dirty="0"/>
              <a:t>Investors want to know if users are still active and posting on Instagram or if they are making fewer posts..</a:t>
            </a:r>
            <a:endParaRPr lang="en-IN" dirty="0"/>
          </a:p>
        </p:txBody>
      </p:sp>
      <p:pic>
        <p:nvPicPr>
          <p:cNvPr id="12" name="Picture 11">
            <a:extLst>
              <a:ext uri="{FF2B5EF4-FFF2-40B4-BE49-F238E27FC236}">
                <a16:creationId xmlns:a16="http://schemas.microsoft.com/office/drawing/2014/main" id="{46679CFF-8B4A-466F-8C58-41786E8DCC3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9896" y="4610100"/>
            <a:ext cx="7463504" cy="2514600"/>
          </a:xfrm>
          <a:prstGeom prst="rect">
            <a:avLst/>
          </a:prstGeom>
        </p:spPr>
      </p:pic>
      <p:pic>
        <p:nvPicPr>
          <p:cNvPr id="15" name="Picture 14">
            <a:extLst>
              <a:ext uri="{FF2B5EF4-FFF2-40B4-BE49-F238E27FC236}">
                <a16:creationId xmlns:a16="http://schemas.microsoft.com/office/drawing/2014/main" id="{61202D68-5156-4045-97B2-2A11DB6EF5F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015093" y="4982188"/>
            <a:ext cx="7467604" cy="1770424"/>
          </a:xfrm>
          <a:prstGeom prst="rect">
            <a:avLst/>
          </a:prstGeom>
        </p:spPr>
      </p:pic>
    </p:spTree>
    <p:extLst>
      <p:ext uri="{BB962C8B-B14F-4D97-AF65-F5344CB8AC3E}">
        <p14:creationId xmlns:p14="http://schemas.microsoft.com/office/powerpoint/2010/main" val="692942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028700" y="860915"/>
            <a:ext cx="7886700" cy="1231106"/>
          </a:xfrm>
          <a:prstGeom prst="rect">
            <a:avLst/>
          </a:prstGeom>
        </p:spPr>
        <p:txBody>
          <a:bodyPr wrap="square" lIns="0" tIns="0" rIns="0" bIns="0" rtlCol="0" anchor="t">
            <a:spAutoFit/>
          </a:bodyPr>
          <a:lstStyle/>
          <a:p>
            <a:pPr>
              <a:lnSpc>
                <a:spcPts val="9600"/>
              </a:lnSpc>
            </a:pPr>
            <a:r>
              <a:rPr lang="en-US" sz="8000" spc="-80" dirty="0">
                <a:latin typeface="Graphik Regular" panose="020B0503030202060203" pitchFamily="34" charset="0"/>
              </a:rPr>
              <a:t>Investor Metrics</a:t>
            </a:r>
          </a:p>
        </p:txBody>
      </p:sp>
      <p:grpSp>
        <p:nvGrpSpPr>
          <p:cNvPr id="4" name="Group 4"/>
          <p:cNvGrpSpPr/>
          <p:nvPr/>
        </p:nvGrpSpPr>
        <p:grpSpPr>
          <a:xfrm>
            <a:off x="318993" y="8194979"/>
            <a:ext cx="17253775" cy="2017079"/>
            <a:chOff x="0" y="0"/>
            <a:chExt cx="23005033" cy="2689439"/>
          </a:xfrm>
        </p:grpSpPr>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19" name="TextBox 18">
            <a:extLst>
              <a:ext uri="{FF2B5EF4-FFF2-40B4-BE49-F238E27FC236}">
                <a16:creationId xmlns:a16="http://schemas.microsoft.com/office/drawing/2014/main" id="{29881732-F090-41E7-A191-AD3404D3006E}"/>
              </a:ext>
            </a:extLst>
          </p:cNvPr>
          <p:cNvSpPr txBox="1"/>
          <p:nvPr/>
        </p:nvSpPr>
        <p:spPr>
          <a:xfrm>
            <a:off x="689896" y="2339041"/>
            <a:ext cx="16916400" cy="1407116"/>
          </a:xfrm>
          <a:prstGeom prst="rect">
            <a:avLst/>
          </a:prstGeom>
          <a:noFill/>
        </p:spPr>
        <p:txBody>
          <a:bodyPr wrap="square" rtlCol="0">
            <a:spAutoFit/>
          </a:bodyPr>
          <a:lstStyle/>
          <a:p>
            <a:pPr marL="571500" indent="-571500">
              <a:lnSpc>
                <a:spcPct val="150000"/>
              </a:lnSpc>
              <a:buFont typeface="Arial" panose="020B0604020202020204" pitchFamily="34" charset="0"/>
              <a:buChar char="•"/>
            </a:pPr>
            <a:r>
              <a:rPr lang="en-GB" sz="3600" b="1" dirty="0"/>
              <a:t>Bots &amp; Fake Accounts:- </a:t>
            </a:r>
          </a:p>
          <a:p>
            <a:pPr>
              <a:lnSpc>
                <a:spcPct val="150000"/>
              </a:lnSpc>
            </a:pPr>
            <a:r>
              <a:rPr lang="en-GB" sz="2400" dirty="0"/>
              <a:t> Investors want to know if the platform is crowded with fake and dummy accounts.</a:t>
            </a:r>
            <a:endParaRPr lang="en-IN" dirty="0"/>
          </a:p>
        </p:txBody>
      </p:sp>
      <p:pic>
        <p:nvPicPr>
          <p:cNvPr id="13" name="Picture 12">
            <a:extLst>
              <a:ext uri="{FF2B5EF4-FFF2-40B4-BE49-F238E27FC236}">
                <a16:creationId xmlns:a16="http://schemas.microsoft.com/office/drawing/2014/main" id="{2A498B50-321A-4148-B46E-F0E6192345B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6646" y="4579367"/>
            <a:ext cx="7830808" cy="3002610"/>
          </a:xfrm>
          <a:prstGeom prst="rect">
            <a:avLst/>
          </a:prstGeom>
        </p:spPr>
      </p:pic>
      <p:pic>
        <p:nvPicPr>
          <p:cNvPr id="16" name="Picture 15">
            <a:extLst>
              <a:ext uri="{FF2B5EF4-FFF2-40B4-BE49-F238E27FC236}">
                <a16:creationId xmlns:a16="http://schemas.microsoft.com/office/drawing/2014/main" id="{A9FCBCC8-DB36-4A3E-A8A3-C103C80ECF4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658600" y="4082376"/>
            <a:ext cx="3854701" cy="3996592"/>
          </a:xfrm>
          <a:prstGeom prst="rect">
            <a:avLst/>
          </a:prstGeom>
        </p:spPr>
      </p:pic>
    </p:spTree>
    <p:extLst>
      <p:ext uri="{BB962C8B-B14F-4D97-AF65-F5344CB8AC3E}">
        <p14:creationId xmlns:p14="http://schemas.microsoft.com/office/powerpoint/2010/main" val="26411834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17" name="TextBox 16"/>
          <p:cNvSpPr txBox="1"/>
          <p:nvPr/>
        </p:nvSpPr>
        <p:spPr>
          <a:xfrm>
            <a:off x="11430000" y="1580430"/>
            <a:ext cx="6324600" cy="8910131"/>
          </a:xfrm>
          <a:prstGeom prst="rect">
            <a:avLst/>
          </a:prstGeom>
          <a:noFill/>
        </p:spPr>
        <p:txBody>
          <a:bodyPr wrap="square" rtlCol="0">
            <a:spAutoFit/>
          </a:bodyPr>
          <a:lstStyle/>
          <a:p>
            <a:pPr fontAlgn="base"/>
            <a:r>
              <a:rPr lang="en-GB" sz="2800" b="1" dirty="0"/>
              <a:t>Tech-Stack Used</a:t>
            </a:r>
            <a:endParaRPr lang="en-GB" sz="2400" dirty="0"/>
          </a:p>
          <a:p>
            <a:pPr fontAlgn="base"/>
            <a:r>
              <a:rPr lang="en-GB" sz="2400" dirty="0"/>
              <a:t>Our analysis was conducted using the latest version, MySQL Workbench 8.0.34.0, renowned for its up-to-date features. Additionally, SQL Server Management Studio played a pivotal role. To present our findings effectively, we employed Microsoft PowerPoint, ensuring a polished and comprehensible delivery.</a:t>
            </a:r>
          </a:p>
          <a:p>
            <a:pPr fontAlgn="base"/>
            <a:endParaRPr lang="en-GB" sz="1600" dirty="0"/>
          </a:p>
          <a:p>
            <a:pPr fontAlgn="base"/>
            <a:r>
              <a:rPr lang="en-GB" sz="2800" b="1" dirty="0"/>
              <a:t>INSIGHT</a:t>
            </a:r>
          </a:p>
          <a:p>
            <a:pPr fontAlgn="base"/>
            <a:endParaRPr lang="en-GB" sz="900" dirty="0"/>
          </a:p>
          <a:p>
            <a:pPr fontAlgn="base"/>
            <a:r>
              <a:rPr lang="en-GB" sz="2400" dirty="0"/>
              <a:t>Through meticulous data analysis, a remarkable revelation emerged: 'ZACK_KEMMER97' holds the record for the highest number of likes on a single post. Furthermore, our insights unveiled the predominant use of tags such as 'Hair,' 'Happy,' 'Beauty,' 'Dreams,' and 'Drunk' by users. Leveraging this knowledge, we propose fostering user engagement by orchestrating events cantered around these themes.</a:t>
            </a:r>
          </a:p>
          <a:p>
            <a:br>
              <a:rPr lang="en-GB" dirty="0"/>
            </a:b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21572" y="2502186"/>
            <a:ext cx="10458904" cy="5958182"/>
            <a:chOff x="-1223794" y="230731"/>
            <a:chExt cx="13685940" cy="7944240"/>
          </a:xfrm>
        </p:grpSpPr>
        <p:sp>
          <p:nvSpPr>
            <p:cNvPr id="3" name="TextBox 3"/>
            <p:cNvSpPr txBox="1"/>
            <p:nvPr/>
          </p:nvSpPr>
          <p:spPr>
            <a:xfrm>
              <a:off x="-1223794" y="230731"/>
              <a:ext cx="11564592"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Approach</a:t>
              </a:r>
            </a:p>
          </p:txBody>
        </p:sp>
        <p:sp>
          <p:nvSpPr>
            <p:cNvPr id="4" name="TextBox 4"/>
            <p:cNvSpPr txBox="1"/>
            <p:nvPr/>
          </p:nvSpPr>
          <p:spPr>
            <a:xfrm>
              <a:off x="-1223794" y="1641474"/>
              <a:ext cx="13685940" cy="6533497"/>
            </a:xfrm>
            <a:prstGeom prst="rect">
              <a:avLst/>
            </a:prstGeom>
          </p:spPr>
          <p:txBody>
            <a:bodyPr wrap="square" lIns="0" tIns="0" rIns="0" bIns="0" rtlCol="0" anchor="t">
              <a:spAutoFit/>
            </a:bodyPr>
            <a:lstStyle/>
            <a:p>
              <a:pPr>
                <a:lnSpc>
                  <a:spcPct val="150000"/>
                </a:lnSpc>
              </a:pPr>
              <a:r>
                <a:rPr lang="en-GB" sz="3600" spc="-19" dirty="0">
                  <a:solidFill>
                    <a:schemeClr val="tx1">
                      <a:lumMod val="85000"/>
                    </a:schemeClr>
                  </a:solidFill>
                  <a:latin typeface="Graphik Regular" panose="020B0503030202060203" pitchFamily="34" charset="0"/>
                </a:rPr>
                <a:t>In this Instagram User Analytics Project, our focal point revolves around dissecting user activities. This is achieved through the utilization of a dataset graciously provided by Instagram. Employing SQL as our analytical tool, we navigate the dataset to extract pertinent insights that address the client's inquiries.</a:t>
              </a:r>
              <a:endParaRPr lang="en-US" sz="3600" spc="-19" dirty="0">
                <a:solidFill>
                  <a:schemeClr val="tx1">
                    <a:lumMod val="85000"/>
                  </a:schemeClr>
                </a:solidFill>
                <a:latin typeface="Graphik Regular" panose="020B0503030202060203" pitchFamily="34" charset="0"/>
              </a:endParaRP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4" name="TextBox 33"/>
          <p:cNvSpPr txBox="1"/>
          <p:nvPr/>
        </p:nvSpPr>
        <p:spPr>
          <a:xfrm>
            <a:off x="8580541" y="2601680"/>
            <a:ext cx="7565048" cy="5201424"/>
          </a:xfrm>
          <a:prstGeom prst="rect">
            <a:avLst/>
          </a:prstGeom>
          <a:noFill/>
        </p:spPr>
        <p:txBody>
          <a:bodyPr wrap="square" rtlCol="0">
            <a:spAutoFit/>
          </a:bodyPr>
          <a:lstStyle/>
          <a:p>
            <a:r>
              <a:rPr lang="en-GB" sz="3200" dirty="0"/>
              <a:t>In this project we are doing an in-depth exploration of user interactions and engagement with the Instagram app. we aim to unearth insights that catalyse informed decision-making across various business functions.</a:t>
            </a:r>
            <a:endParaRPr lang="en-GB" sz="1400" dirty="0"/>
          </a:p>
          <a:p>
            <a:endParaRPr lang="en-GB" sz="2800" dirty="0"/>
          </a:p>
          <a:p>
            <a:r>
              <a:rPr lang="en-GB" sz="2800" dirty="0"/>
              <a:t>We are going to achieve this by doing these tasks: </a:t>
            </a:r>
          </a:p>
          <a:p>
            <a:pPr marL="742950" indent="-742950">
              <a:buFont typeface="+mj-lt"/>
              <a:buAutoNum type="arabicParenR"/>
            </a:pPr>
            <a:r>
              <a:rPr lang="en-GB" sz="2800" dirty="0"/>
              <a:t>Marketing Analysis</a:t>
            </a:r>
          </a:p>
          <a:p>
            <a:pPr marL="742950" indent="-742950">
              <a:buFont typeface="+mj-lt"/>
              <a:buAutoNum type="arabicParenR"/>
            </a:pPr>
            <a:r>
              <a:rPr lang="en-GB" sz="2800" dirty="0"/>
              <a:t>Investor </a:t>
            </a:r>
            <a:r>
              <a:rPr lang="en-GB" sz="2800" dirty="0" err="1"/>
              <a:t>Matrics</a:t>
            </a:r>
            <a:endParaRPr lang="en-GB"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1815791" y="1765074"/>
            <a:ext cx="6750815" cy="6635945"/>
          </a:xfrm>
          <a:prstGeom prst="rect">
            <a:avLst/>
          </a:prstGeom>
        </p:spPr>
        <p:style>
          <a:lnRef idx="1">
            <a:schemeClr val="accent5"/>
          </a:lnRef>
          <a:fillRef idx="2">
            <a:schemeClr val="accent5"/>
          </a:fillRef>
          <a:effectRef idx="1">
            <a:schemeClr val="accent5"/>
          </a:effectRef>
          <a:fontRef idx="minor">
            <a:schemeClr val="dk1"/>
          </a:fontRef>
        </p:style>
      </p:sp>
      <p:sp>
        <p:nvSpPr>
          <p:cNvPr id="31" name="TextBox 31"/>
          <p:cNvSpPr txBox="1"/>
          <p:nvPr/>
        </p:nvSpPr>
        <p:spPr>
          <a:xfrm>
            <a:off x="1743383" y="3984865"/>
            <a:ext cx="6750815" cy="2462213"/>
          </a:xfrm>
          <a:prstGeom prst="rect">
            <a:avLst/>
          </a:prstGeom>
        </p:spPr>
        <p:txBody>
          <a:bodyPr wrap="square" lIns="0" tIns="0" rIns="0" bIns="0" rtlCol="0" anchor="t">
            <a:spAutoFit/>
          </a:bodyPr>
          <a:lstStyle/>
          <a:p>
            <a:pPr algn="ctr"/>
            <a:r>
              <a:rPr lang="en-US" sz="8000" spc="-19" dirty="0">
                <a:solidFill>
                  <a:schemeClr val="bg1">
                    <a:lumMod val="85000"/>
                    <a:lumOff val="15000"/>
                  </a:schemeClr>
                </a:solidFill>
                <a:latin typeface="Graphik Regular" panose="020B0503030202060203" pitchFamily="34" charset="0"/>
              </a:rPr>
              <a:t>Marketing Analysis</a:t>
            </a:r>
          </a:p>
        </p:txBody>
      </p:sp>
      <p:sp>
        <p:nvSpPr>
          <p:cNvPr id="32" name="TextBox 31">
            <a:extLst>
              <a:ext uri="{FF2B5EF4-FFF2-40B4-BE49-F238E27FC236}">
                <a16:creationId xmlns:a16="http://schemas.microsoft.com/office/drawing/2014/main" id="{6A8B2F79-D25E-4F7B-A22A-4257FDAD56C9}"/>
              </a:ext>
            </a:extLst>
          </p:cNvPr>
          <p:cNvSpPr txBox="1"/>
          <p:nvPr/>
        </p:nvSpPr>
        <p:spPr>
          <a:xfrm>
            <a:off x="11030462" y="2865707"/>
            <a:ext cx="6750815" cy="452431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3600" dirty="0"/>
              <a:t>Loyal User Reward</a:t>
            </a:r>
          </a:p>
          <a:p>
            <a:pPr marL="285750" indent="-285750">
              <a:lnSpc>
                <a:spcPct val="150000"/>
              </a:lnSpc>
              <a:buFont typeface="Arial" panose="020B0604020202020204" pitchFamily="34" charset="0"/>
              <a:buChar char="•"/>
            </a:pPr>
            <a:r>
              <a:rPr lang="en-GB" sz="3600" dirty="0"/>
              <a:t>Inactive User Engagement</a:t>
            </a:r>
          </a:p>
          <a:p>
            <a:pPr marL="285750" indent="-285750">
              <a:lnSpc>
                <a:spcPct val="150000"/>
              </a:lnSpc>
              <a:buFont typeface="Arial" panose="020B0604020202020204" pitchFamily="34" charset="0"/>
              <a:buChar char="•"/>
            </a:pPr>
            <a:r>
              <a:rPr lang="en-GB" sz="3600" dirty="0"/>
              <a:t>Contest Winner Declaration</a:t>
            </a:r>
          </a:p>
          <a:p>
            <a:pPr marL="285750" indent="-285750">
              <a:lnSpc>
                <a:spcPct val="150000"/>
              </a:lnSpc>
              <a:buFont typeface="Arial" panose="020B0604020202020204" pitchFamily="34" charset="0"/>
              <a:buChar char="•"/>
            </a:pPr>
            <a:r>
              <a:rPr lang="en-GB" sz="3600" dirty="0"/>
              <a:t>Hashtag Research</a:t>
            </a:r>
          </a:p>
          <a:p>
            <a:pPr marL="285750" indent="-285750">
              <a:lnSpc>
                <a:spcPct val="150000"/>
              </a:lnSpc>
              <a:buFont typeface="Arial" panose="020B0604020202020204" pitchFamily="34" charset="0"/>
              <a:buChar char="•"/>
            </a:pPr>
            <a:r>
              <a:rPr lang="en-GB" sz="3600" dirty="0"/>
              <a:t>AD Campaign Launce</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1815791" y="1765074"/>
            <a:ext cx="6750815" cy="6635945"/>
          </a:xfrm>
          <a:prstGeom prst="rect">
            <a:avLst/>
          </a:prstGeom>
        </p:spPr>
        <p:style>
          <a:lnRef idx="1">
            <a:schemeClr val="accent5"/>
          </a:lnRef>
          <a:fillRef idx="2">
            <a:schemeClr val="accent5"/>
          </a:fillRef>
          <a:effectRef idx="1">
            <a:schemeClr val="accent5"/>
          </a:effectRef>
          <a:fontRef idx="minor">
            <a:schemeClr val="dk1"/>
          </a:fontRef>
        </p:style>
      </p:sp>
      <p:sp>
        <p:nvSpPr>
          <p:cNvPr id="31" name="TextBox 31"/>
          <p:cNvSpPr txBox="1"/>
          <p:nvPr/>
        </p:nvSpPr>
        <p:spPr>
          <a:xfrm>
            <a:off x="1743383" y="3984865"/>
            <a:ext cx="6750815" cy="2462213"/>
          </a:xfrm>
          <a:prstGeom prst="rect">
            <a:avLst/>
          </a:prstGeom>
        </p:spPr>
        <p:txBody>
          <a:bodyPr wrap="square" lIns="0" tIns="0" rIns="0" bIns="0" rtlCol="0" anchor="t">
            <a:spAutoFit/>
          </a:bodyPr>
          <a:lstStyle/>
          <a:p>
            <a:pPr algn="ctr"/>
            <a:r>
              <a:rPr lang="en-US" sz="8000" spc="-19" dirty="0">
                <a:solidFill>
                  <a:schemeClr val="bg1">
                    <a:lumMod val="85000"/>
                    <a:lumOff val="15000"/>
                  </a:schemeClr>
                </a:solidFill>
                <a:latin typeface="Graphik Regular" panose="020B0503030202060203" pitchFamily="34" charset="0"/>
              </a:rPr>
              <a:t>Investor </a:t>
            </a:r>
          </a:p>
          <a:p>
            <a:pPr algn="ctr"/>
            <a:r>
              <a:rPr lang="en-US" sz="8000" spc="-19" dirty="0">
                <a:solidFill>
                  <a:schemeClr val="bg1">
                    <a:lumMod val="85000"/>
                    <a:lumOff val="15000"/>
                  </a:schemeClr>
                </a:solidFill>
                <a:latin typeface="Graphik Regular" panose="020B0503030202060203" pitchFamily="34" charset="0"/>
              </a:rPr>
              <a:t>Metrics</a:t>
            </a:r>
          </a:p>
        </p:txBody>
      </p:sp>
      <p:sp>
        <p:nvSpPr>
          <p:cNvPr id="32" name="TextBox 31">
            <a:extLst>
              <a:ext uri="{FF2B5EF4-FFF2-40B4-BE49-F238E27FC236}">
                <a16:creationId xmlns:a16="http://schemas.microsoft.com/office/drawing/2014/main" id="{6A8B2F79-D25E-4F7B-A22A-4257FDAD56C9}"/>
              </a:ext>
            </a:extLst>
          </p:cNvPr>
          <p:cNvSpPr txBox="1"/>
          <p:nvPr/>
        </p:nvSpPr>
        <p:spPr>
          <a:xfrm>
            <a:off x="10896600" y="3825627"/>
            <a:ext cx="6750815" cy="227222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3600" dirty="0"/>
              <a:t>User Engagement</a:t>
            </a:r>
          </a:p>
          <a:p>
            <a:pPr marL="285750" indent="-285750">
              <a:lnSpc>
                <a:spcPct val="300000"/>
              </a:lnSpc>
              <a:buFont typeface="Arial" panose="020B0604020202020204" pitchFamily="34" charset="0"/>
              <a:buChar char="•"/>
            </a:pPr>
            <a:r>
              <a:rPr lang="en-GB" sz="3600" dirty="0"/>
              <a:t>Bots &amp; Fake Accounts</a:t>
            </a:r>
            <a:endParaRPr lang="en-IN" dirty="0"/>
          </a:p>
        </p:txBody>
      </p:sp>
    </p:spTree>
    <p:extLst>
      <p:ext uri="{BB962C8B-B14F-4D97-AF65-F5344CB8AC3E}">
        <p14:creationId xmlns:p14="http://schemas.microsoft.com/office/powerpoint/2010/main" val="3260525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028700" y="860915"/>
            <a:ext cx="7886700" cy="1231106"/>
          </a:xfrm>
          <a:prstGeom prst="rect">
            <a:avLst/>
          </a:prstGeom>
        </p:spPr>
        <p:txBody>
          <a:bodyPr wrap="square" lIns="0" tIns="0" rIns="0" bIns="0" rtlCol="0" anchor="t">
            <a:spAutoFit/>
          </a:bodyPr>
          <a:lstStyle/>
          <a:p>
            <a:pPr>
              <a:lnSpc>
                <a:spcPts val="9600"/>
              </a:lnSpc>
            </a:pPr>
            <a:r>
              <a:rPr lang="en-US" sz="8000" spc="-80" dirty="0">
                <a:latin typeface="Graphik Regular" panose="020B0503030202060203" pitchFamily="34" charset="0"/>
              </a:rPr>
              <a:t>Marketing Analysis</a:t>
            </a:r>
          </a:p>
        </p:txBody>
      </p:sp>
      <p:grpSp>
        <p:nvGrpSpPr>
          <p:cNvPr id="4" name="Group 4"/>
          <p:cNvGrpSpPr/>
          <p:nvPr/>
        </p:nvGrpSpPr>
        <p:grpSpPr>
          <a:xfrm>
            <a:off x="517112" y="7962900"/>
            <a:ext cx="17253775" cy="2017079"/>
            <a:chOff x="0" y="0"/>
            <a:chExt cx="23005033" cy="2689439"/>
          </a:xfrm>
        </p:grpSpPr>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19" name="TextBox 18">
            <a:extLst>
              <a:ext uri="{FF2B5EF4-FFF2-40B4-BE49-F238E27FC236}">
                <a16:creationId xmlns:a16="http://schemas.microsoft.com/office/drawing/2014/main" id="{29881732-F090-41E7-A191-AD3404D3006E}"/>
              </a:ext>
            </a:extLst>
          </p:cNvPr>
          <p:cNvSpPr txBox="1"/>
          <p:nvPr/>
        </p:nvSpPr>
        <p:spPr>
          <a:xfrm>
            <a:off x="1143000" y="2552700"/>
            <a:ext cx="16916400" cy="1961114"/>
          </a:xfrm>
          <a:prstGeom prst="rect">
            <a:avLst/>
          </a:prstGeom>
          <a:noFill/>
        </p:spPr>
        <p:txBody>
          <a:bodyPr wrap="square" rtlCol="0">
            <a:spAutoFit/>
          </a:bodyPr>
          <a:lstStyle/>
          <a:p>
            <a:pPr marL="742950" indent="-742950">
              <a:lnSpc>
                <a:spcPct val="150000"/>
              </a:lnSpc>
              <a:buFont typeface="Arial" panose="020B0604020202020204" pitchFamily="34" charset="0"/>
              <a:buChar char="•"/>
            </a:pPr>
            <a:r>
              <a:rPr lang="en-GB" sz="3600" b="1" dirty="0"/>
              <a:t>Loyal User Reward:- </a:t>
            </a:r>
          </a:p>
          <a:p>
            <a:pPr>
              <a:lnSpc>
                <a:spcPct val="150000"/>
              </a:lnSpc>
            </a:pPr>
            <a:r>
              <a:rPr lang="en-GB" sz="2400" dirty="0"/>
              <a:t>The marketing team wants to reward the most loyal users, i.e., those who have been using the platform for the longest time.</a:t>
            </a:r>
            <a:endParaRPr lang="en-IN" dirty="0"/>
          </a:p>
        </p:txBody>
      </p:sp>
      <p:pic>
        <p:nvPicPr>
          <p:cNvPr id="21" name="Picture 20">
            <a:extLst>
              <a:ext uri="{FF2B5EF4-FFF2-40B4-BE49-F238E27FC236}">
                <a16:creationId xmlns:a16="http://schemas.microsoft.com/office/drawing/2014/main" id="{9F8F021A-E841-4BE8-84A4-107FA6CEE49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5800" y="4513814"/>
            <a:ext cx="5331474" cy="3315583"/>
          </a:xfrm>
          <a:prstGeom prst="rect">
            <a:avLst/>
          </a:prstGeom>
        </p:spPr>
      </p:pic>
      <p:pic>
        <p:nvPicPr>
          <p:cNvPr id="23" name="Picture 22">
            <a:extLst>
              <a:ext uri="{FF2B5EF4-FFF2-40B4-BE49-F238E27FC236}">
                <a16:creationId xmlns:a16="http://schemas.microsoft.com/office/drawing/2014/main" id="{5E82845E-7D49-4FD0-B5ED-00624A8348D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14306" y="4483304"/>
            <a:ext cx="6974303" cy="331558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028700" y="860915"/>
            <a:ext cx="7886700" cy="1231106"/>
          </a:xfrm>
          <a:prstGeom prst="rect">
            <a:avLst/>
          </a:prstGeom>
        </p:spPr>
        <p:txBody>
          <a:bodyPr wrap="square" lIns="0" tIns="0" rIns="0" bIns="0" rtlCol="0" anchor="t">
            <a:spAutoFit/>
          </a:bodyPr>
          <a:lstStyle/>
          <a:p>
            <a:pPr>
              <a:lnSpc>
                <a:spcPts val="9600"/>
              </a:lnSpc>
            </a:pPr>
            <a:r>
              <a:rPr lang="en-US" sz="8000" spc="-80" dirty="0">
                <a:latin typeface="Graphik Regular" panose="020B0503030202060203" pitchFamily="34" charset="0"/>
              </a:rPr>
              <a:t>Marketing Analysis</a:t>
            </a:r>
          </a:p>
        </p:txBody>
      </p:sp>
      <p:grpSp>
        <p:nvGrpSpPr>
          <p:cNvPr id="4" name="Group 4"/>
          <p:cNvGrpSpPr/>
          <p:nvPr/>
        </p:nvGrpSpPr>
        <p:grpSpPr>
          <a:xfrm>
            <a:off x="288512" y="8166579"/>
            <a:ext cx="17253775" cy="2017079"/>
            <a:chOff x="0" y="0"/>
            <a:chExt cx="23005033" cy="2689439"/>
          </a:xfrm>
        </p:grpSpPr>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19" name="TextBox 18">
            <a:extLst>
              <a:ext uri="{FF2B5EF4-FFF2-40B4-BE49-F238E27FC236}">
                <a16:creationId xmlns:a16="http://schemas.microsoft.com/office/drawing/2014/main" id="{29881732-F090-41E7-A191-AD3404D3006E}"/>
              </a:ext>
            </a:extLst>
          </p:cNvPr>
          <p:cNvSpPr txBox="1"/>
          <p:nvPr/>
        </p:nvSpPr>
        <p:spPr>
          <a:xfrm>
            <a:off x="1143000" y="2552700"/>
            <a:ext cx="16916400" cy="1130118"/>
          </a:xfrm>
          <a:prstGeom prst="rect">
            <a:avLst/>
          </a:prstGeom>
          <a:noFill/>
        </p:spPr>
        <p:txBody>
          <a:bodyPr wrap="square" rtlCol="0">
            <a:spAutoFit/>
          </a:bodyPr>
          <a:lstStyle/>
          <a:p>
            <a:pPr marL="742950" indent="-742950">
              <a:buFont typeface="Arial" panose="020B0604020202020204" pitchFamily="34" charset="0"/>
              <a:buChar char="•"/>
            </a:pPr>
            <a:r>
              <a:rPr lang="en-GB" sz="3600" b="1" dirty="0"/>
              <a:t>Inactive User Engagement:- </a:t>
            </a:r>
          </a:p>
          <a:p>
            <a:pPr>
              <a:lnSpc>
                <a:spcPct val="150000"/>
              </a:lnSpc>
            </a:pPr>
            <a:r>
              <a:rPr lang="en-GB" sz="2400" dirty="0"/>
              <a:t>The team wants to encourage inactive users to start posting by sending them promotional emails.</a:t>
            </a:r>
            <a:endParaRPr lang="en-IN" dirty="0"/>
          </a:p>
        </p:txBody>
      </p:sp>
      <p:pic>
        <p:nvPicPr>
          <p:cNvPr id="12" name="Picture 11">
            <a:extLst>
              <a:ext uri="{FF2B5EF4-FFF2-40B4-BE49-F238E27FC236}">
                <a16:creationId xmlns:a16="http://schemas.microsoft.com/office/drawing/2014/main" id="{22795D8F-EE13-463C-A054-F9810C17ED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3000" y="4803010"/>
            <a:ext cx="6781800" cy="2498253"/>
          </a:xfrm>
          <a:prstGeom prst="rect">
            <a:avLst/>
          </a:prstGeom>
        </p:spPr>
      </p:pic>
      <p:pic>
        <p:nvPicPr>
          <p:cNvPr id="14" name="Picture 13">
            <a:extLst>
              <a:ext uri="{FF2B5EF4-FFF2-40B4-BE49-F238E27FC236}">
                <a16:creationId xmlns:a16="http://schemas.microsoft.com/office/drawing/2014/main" id="{24A56B16-4854-46B7-B6ED-F1404DE1192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46538" y="3937695"/>
            <a:ext cx="4138804" cy="4228884"/>
          </a:xfrm>
          <a:prstGeom prst="rect">
            <a:avLst/>
          </a:prstGeom>
        </p:spPr>
      </p:pic>
    </p:spTree>
    <p:extLst>
      <p:ext uri="{BB962C8B-B14F-4D97-AF65-F5344CB8AC3E}">
        <p14:creationId xmlns:p14="http://schemas.microsoft.com/office/powerpoint/2010/main" val="1853965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028700" y="860915"/>
            <a:ext cx="7886700" cy="1231106"/>
          </a:xfrm>
          <a:prstGeom prst="rect">
            <a:avLst/>
          </a:prstGeom>
        </p:spPr>
        <p:txBody>
          <a:bodyPr wrap="square" lIns="0" tIns="0" rIns="0" bIns="0" rtlCol="0" anchor="t">
            <a:spAutoFit/>
          </a:bodyPr>
          <a:lstStyle/>
          <a:p>
            <a:pPr>
              <a:lnSpc>
                <a:spcPts val="9600"/>
              </a:lnSpc>
            </a:pPr>
            <a:r>
              <a:rPr lang="en-US" sz="8000" spc="-80" dirty="0">
                <a:latin typeface="Graphik Regular" panose="020B0503030202060203" pitchFamily="34" charset="0"/>
              </a:rPr>
              <a:t>Marketing Analysis</a:t>
            </a:r>
          </a:p>
        </p:txBody>
      </p:sp>
      <p:grpSp>
        <p:nvGrpSpPr>
          <p:cNvPr id="4" name="Group 4"/>
          <p:cNvGrpSpPr/>
          <p:nvPr/>
        </p:nvGrpSpPr>
        <p:grpSpPr>
          <a:xfrm>
            <a:off x="288512" y="8039100"/>
            <a:ext cx="17253775" cy="2017079"/>
            <a:chOff x="0" y="0"/>
            <a:chExt cx="23005033" cy="2689439"/>
          </a:xfrm>
        </p:grpSpPr>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19" name="TextBox 18">
            <a:extLst>
              <a:ext uri="{FF2B5EF4-FFF2-40B4-BE49-F238E27FC236}">
                <a16:creationId xmlns:a16="http://schemas.microsoft.com/office/drawing/2014/main" id="{29881732-F090-41E7-A191-AD3404D3006E}"/>
              </a:ext>
            </a:extLst>
          </p:cNvPr>
          <p:cNvSpPr txBox="1"/>
          <p:nvPr/>
        </p:nvSpPr>
        <p:spPr>
          <a:xfrm>
            <a:off x="533400" y="2092021"/>
            <a:ext cx="16916400" cy="1407116"/>
          </a:xfrm>
          <a:prstGeom prst="rect">
            <a:avLst/>
          </a:prstGeom>
          <a:noFill/>
        </p:spPr>
        <p:txBody>
          <a:bodyPr wrap="square" rtlCol="0">
            <a:spAutoFit/>
          </a:bodyPr>
          <a:lstStyle/>
          <a:p>
            <a:pPr marL="571500" indent="-571500">
              <a:lnSpc>
                <a:spcPct val="150000"/>
              </a:lnSpc>
              <a:buFont typeface="Arial" panose="020B0604020202020204" pitchFamily="34" charset="0"/>
              <a:buChar char="•"/>
            </a:pPr>
            <a:r>
              <a:rPr lang="en-GB" sz="3600" b="1" u="sng" dirty="0"/>
              <a:t>Contest Winner Declaration</a:t>
            </a:r>
            <a:r>
              <a:rPr lang="en-GB" sz="3600" b="1" dirty="0"/>
              <a:t>:- </a:t>
            </a:r>
          </a:p>
          <a:p>
            <a:pPr>
              <a:lnSpc>
                <a:spcPct val="150000"/>
              </a:lnSpc>
            </a:pPr>
            <a:r>
              <a:rPr lang="en-GB" sz="2400" dirty="0"/>
              <a:t>The team has organized a contest where the user with the most likes on a single photo wins.</a:t>
            </a:r>
            <a:endParaRPr lang="en-IN" dirty="0"/>
          </a:p>
        </p:txBody>
      </p:sp>
      <p:pic>
        <p:nvPicPr>
          <p:cNvPr id="14" name="Picture 13">
            <a:extLst>
              <a:ext uri="{FF2B5EF4-FFF2-40B4-BE49-F238E27FC236}">
                <a16:creationId xmlns:a16="http://schemas.microsoft.com/office/drawing/2014/main" id="{DF19BB9E-AA39-4D70-BEA9-1AB0649AF8C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3400" y="4352612"/>
            <a:ext cx="6167595" cy="3251328"/>
          </a:xfrm>
          <a:prstGeom prst="rect">
            <a:avLst/>
          </a:prstGeom>
        </p:spPr>
      </p:pic>
      <p:pic>
        <p:nvPicPr>
          <p:cNvPr id="16" name="Picture 15">
            <a:extLst>
              <a:ext uri="{FF2B5EF4-FFF2-40B4-BE49-F238E27FC236}">
                <a16:creationId xmlns:a16="http://schemas.microsoft.com/office/drawing/2014/main" id="{0D96D462-1EC7-451C-82AE-06A3AB813DF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39000" y="5143500"/>
            <a:ext cx="9947442" cy="1851689"/>
          </a:xfrm>
          <a:prstGeom prst="rect">
            <a:avLst/>
          </a:prstGeom>
        </p:spPr>
      </p:pic>
    </p:spTree>
    <p:extLst>
      <p:ext uri="{BB962C8B-B14F-4D97-AF65-F5344CB8AC3E}">
        <p14:creationId xmlns:p14="http://schemas.microsoft.com/office/powerpoint/2010/main" val="2702002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028700" y="860915"/>
            <a:ext cx="7886700" cy="1231106"/>
          </a:xfrm>
          <a:prstGeom prst="rect">
            <a:avLst/>
          </a:prstGeom>
        </p:spPr>
        <p:txBody>
          <a:bodyPr wrap="square" lIns="0" tIns="0" rIns="0" bIns="0" rtlCol="0" anchor="t">
            <a:spAutoFit/>
          </a:bodyPr>
          <a:lstStyle/>
          <a:p>
            <a:pPr>
              <a:lnSpc>
                <a:spcPts val="9600"/>
              </a:lnSpc>
            </a:pPr>
            <a:r>
              <a:rPr lang="en-US" sz="8000" spc="-80" dirty="0">
                <a:latin typeface="Graphik Regular" panose="020B0503030202060203" pitchFamily="34" charset="0"/>
              </a:rPr>
              <a:t>Marketing Analysis</a:t>
            </a:r>
          </a:p>
        </p:txBody>
      </p:sp>
      <p:grpSp>
        <p:nvGrpSpPr>
          <p:cNvPr id="4" name="Group 4"/>
          <p:cNvGrpSpPr/>
          <p:nvPr/>
        </p:nvGrpSpPr>
        <p:grpSpPr>
          <a:xfrm>
            <a:off x="318993" y="8194979"/>
            <a:ext cx="17253775" cy="2017079"/>
            <a:chOff x="0" y="0"/>
            <a:chExt cx="23005033" cy="2689439"/>
          </a:xfrm>
        </p:grpSpPr>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19" name="TextBox 18">
            <a:extLst>
              <a:ext uri="{FF2B5EF4-FFF2-40B4-BE49-F238E27FC236}">
                <a16:creationId xmlns:a16="http://schemas.microsoft.com/office/drawing/2014/main" id="{29881732-F090-41E7-A191-AD3404D3006E}"/>
              </a:ext>
            </a:extLst>
          </p:cNvPr>
          <p:cNvSpPr txBox="1"/>
          <p:nvPr/>
        </p:nvSpPr>
        <p:spPr>
          <a:xfrm>
            <a:off x="685800" y="2143360"/>
            <a:ext cx="16916400" cy="1407116"/>
          </a:xfrm>
          <a:prstGeom prst="rect">
            <a:avLst/>
          </a:prstGeom>
          <a:noFill/>
        </p:spPr>
        <p:txBody>
          <a:bodyPr wrap="square" rtlCol="0">
            <a:spAutoFit/>
          </a:bodyPr>
          <a:lstStyle/>
          <a:p>
            <a:pPr marL="571500" indent="-571500">
              <a:lnSpc>
                <a:spcPct val="150000"/>
              </a:lnSpc>
              <a:buFont typeface="Arial" panose="020B0604020202020204" pitchFamily="34" charset="0"/>
              <a:buChar char="•"/>
            </a:pPr>
            <a:r>
              <a:rPr lang="en-GB" sz="3600" b="1" dirty="0"/>
              <a:t>Hashtag Research:- </a:t>
            </a:r>
          </a:p>
          <a:p>
            <a:pPr>
              <a:lnSpc>
                <a:spcPct val="150000"/>
              </a:lnSpc>
            </a:pPr>
            <a:r>
              <a:rPr lang="en-GB" sz="2400" dirty="0"/>
              <a:t>A partner brand wants to know the most popular hashtags to use in their posts to reach the most people.</a:t>
            </a:r>
            <a:endParaRPr lang="en-IN" dirty="0"/>
          </a:p>
        </p:txBody>
      </p:sp>
      <p:pic>
        <p:nvPicPr>
          <p:cNvPr id="12" name="Picture 11">
            <a:extLst>
              <a:ext uri="{FF2B5EF4-FFF2-40B4-BE49-F238E27FC236}">
                <a16:creationId xmlns:a16="http://schemas.microsoft.com/office/drawing/2014/main" id="{FBD3E2DE-1636-422A-B7FC-5B678184950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5888" y="4247190"/>
            <a:ext cx="7165408" cy="3199736"/>
          </a:xfrm>
          <a:prstGeom prst="rect">
            <a:avLst/>
          </a:prstGeom>
        </p:spPr>
      </p:pic>
      <p:pic>
        <p:nvPicPr>
          <p:cNvPr id="14" name="Picture 13">
            <a:extLst>
              <a:ext uri="{FF2B5EF4-FFF2-40B4-BE49-F238E27FC236}">
                <a16:creationId xmlns:a16="http://schemas.microsoft.com/office/drawing/2014/main" id="{06F72E56-4FA5-44B0-BAF6-B63CBCFA788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125200" y="3886402"/>
            <a:ext cx="3733800" cy="3847898"/>
          </a:xfrm>
          <a:prstGeom prst="rect">
            <a:avLst/>
          </a:prstGeom>
        </p:spPr>
      </p:pic>
    </p:spTree>
    <p:extLst>
      <p:ext uri="{BB962C8B-B14F-4D97-AF65-F5344CB8AC3E}">
        <p14:creationId xmlns:p14="http://schemas.microsoft.com/office/powerpoint/2010/main" val="18185061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1204</TotalTime>
  <Words>468</Words>
  <Application>Microsoft Office PowerPoint</Application>
  <PresentationFormat>Custom</PresentationFormat>
  <Paragraphs>80</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Century Gothic</vt:lpstr>
      <vt:lpstr>Graphik Regular</vt:lpstr>
      <vt:lpstr>Wingdings 3</vt:lpstr>
      <vt:lpstr>Calibri</vt:lpstr>
      <vt:lpstr>Arial</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Harsh Shukla</cp:lastModifiedBy>
  <cp:revision>41</cp:revision>
  <dcterms:created xsi:type="dcterms:W3CDTF">2006-08-16T00:00:00Z</dcterms:created>
  <dcterms:modified xsi:type="dcterms:W3CDTF">2023-10-23T11:13:24Z</dcterms:modified>
  <dc:identifier>DAEhDyfaYKE</dc:identifier>
</cp:coreProperties>
</file>