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embeddedFontLst>
    <p:embeddedFont>
      <p:font typeface="Roboto Slab"/>
      <p:regular r:id="rId55"/>
      <p:bold r:id="rId56"/>
    </p:embeddedFont>
    <p:embeddedFont>
      <p:font typeface="Robo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1" roundtripDataSignature="AMtx7mh51fWmLCbKU3yFcOaymWxNEpyY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D56AED-085D-4617-A230-2B8AE155261D}">
  <a:tblStyle styleId="{2CD56AED-085D-4617-A230-2B8AE155261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Slab-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regular.fntdata"/><Relationship Id="rId12" Type="http://schemas.openxmlformats.org/officeDocument/2006/relationships/slide" Target="slides/slide7.xml"/><Relationship Id="rId56" Type="http://schemas.openxmlformats.org/officeDocument/2006/relationships/font" Target="fonts/RobotoSlab-bold.fntdata"/><Relationship Id="rId15" Type="http://schemas.openxmlformats.org/officeDocument/2006/relationships/slide" Target="slides/slide10.xml"/><Relationship Id="rId59" Type="http://schemas.openxmlformats.org/officeDocument/2006/relationships/font" Target="fonts/Roboto-italic.fntdata"/><Relationship Id="rId14" Type="http://schemas.openxmlformats.org/officeDocument/2006/relationships/slide" Target="slides/slide9.xml"/><Relationship Id="rId58"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4cc32649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f4cc32649d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f4cc32649d_0_4"/>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5" name="Google Shape;15;g1f4cc32649d_0_4"/>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6" name="Google Shape;16;g1f4cc32649d_0_4"/>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7" name="Google Shape;17;g1f4cc32649d_0_4"/>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8" name="Google Shape;18;g1f4cc32649d_0_4"/>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9" name="Google Shape;19;g1f4cc32649d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g1f4cc32649d_0_47"/>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f4cc32649d_0_47"/>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9" name="Google Shape;59;g1f4cc32649d_0_47"/>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0" name="Google Shape;60;g1f4cc32649d_0_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g1f4cc32649d_0_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63" name="Shape 63"/>
        <p:cNvGrpSpPr/>
        <p:nvPr/>
      </p:nvGrpSpPr>
      <p:grpSpPr>
        <a:xfrm>
          <a:off x="0" y="0"/>
          <a:ext cx="0" cy="0"/>
          <a:chOff x="0" y="0"/>
          <a:chExt cx="0" cy="0"/>
        </a:xfrm>
      </p:grpSpPr>
      <p:sp>
        <p:nvSpPr>
          <p:cNvPr id="64" name="Google Shape;64;g1f4cc32649d_0_5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65" name="Google Shape;65;g1f4cc32649d_0_5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6" name="Google Shape;66;g1f4cc32649d_0_5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1f4cc32649d_0_5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g1f4cc32649d_0_5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cxnSp>
        <p:nvCxnSpPr>
          <p:cNvPr id="21" name="Google Shape;21;g1f4cc32649d_0_11"/>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1f4cc32649d_0_11"/>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23" name="Google Shape;23;g1f4cc32649d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cxnSp>
        <p:nvCxnSpPr>
          <p:cNvPr id="25" name="Google Shape;25;g1f4cc32649d_0_1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6" name="Google Shape;26;g1f4cc32649d_0_1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 name="Google Shape;27;g1f4cc32649d_0_15"/>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8" name="Google Shape;28;g1f4cc32649d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cxnSp>
        <p:nvCxnSpPr>
          <p:cNvPr id="30" name="Google Shape;30;g1f4cc32649d_0_20"/>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31" name="Google Shape;31;g1f4cc32649d_0_20"/>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2" name="Google Shape;32;g1f4cc32649d_0_20"/>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1f4cc32649d_0_20"/>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1f4cc32649d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1f4cc32649d_0_26"/>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7" name="Google Shape;37;g1f4cc32649d_0_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cxnSp>
        <p:nvCxnSpPr>
          <p:cNvPr id="39" name="Google Shape;39;g1f4cc32649d_0_29"/>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40" name="Google Shape;40;g1f4cc32649d_0_29"/>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1" name="Google Shape;41;g1f4cc32649d_0_29"/>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g1f4cc32649d_0_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g1f4cc32649d_0_34"/>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5" name="Google Shape;45;g1f4cc32649d_0_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1f4cc32649d_0_37"/>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8" name="Google Shape;48;g1f4cc32649d_0_37"/>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9" name="Google Shape;49;g1f4cc32649d_0_37"/>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50" name="Google Shape;50;g1f4cc32649d_0_37"/>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1" name="Google Shape;51;g1f4cc32649d_0_37"/>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52" name="Google Shape;52;g1f4cc32649d_0_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g1f4cc32649d_0_44"/>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5" name="Google Shape;55;g1f4cc32649d_0_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9" name="Shape 9"/>
        <p:cNvGrpSpPr/>
        <p:nvPr/>
      </p:nvGrpSpPr>
      <p:grpSpPr>
        <a:xfrm>
          <a:off x="0" y="0"/>
          <a:ext cx="0" cy="0"/>
          <a:chOff x="0" y="0"/>
          <a:chExt cx="0" cy="0"/>
        </a:xfrm>
      </p:grpSpPr>
      <p:sp>
        <p:nvSpPr>
          <p:cNvPr id="10" name="Google Shape;10;g1f4cc32649d_0_0"/>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11" name="Google Shape;11;g1f4cc32649d_0_0"/>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12" name="Google Shape;12;g1f4cc32649d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f4cc32649d_0_60"/>
          <p:cNvSpPr txBox="1"/>
          <p:nvPr>
            <p:ph type="ctrTitle"/>
          </p:nvPr>
        </p:nvSpPr>
        <p:spPr>
          <a:xfrm>
            <a:off x="2483276" y="1192073"/>
            <a:ext cx="6852900" cy="14829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6400"/>
              <a:buNone/>
            </a:pPr>
            <a:r>
              <a:rPr lang="ru-RU" sz="6100"/>
              <a:t>Databases</a:t>
            </a:r>
            <a:endParaRPr sz="6100"/>
          </a:p>
        </p:txBody>
      </p:sp>
      <p:sp>
        <p:nvSpPr>
          <p:cNvPr id="74" name="Google Shape;74;g1f4cc32649d_0_60"/>
          <p:cNvSpPr txBox="1"/>
          <p:nvPr>
            <p:ph idx="1" type="subTitle"/>
          </p:nvPr>
        </p:nvSpPr>
        <p:spPr>
          <a:xfrm>
            <a:off x="2367701" y="3431750"/>
            <a:ext cx="8029200" cy="1482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lang="ru-RU" sz="2700"/>
              <a:t>Lecture 7</a:t>
            </a:r>
            <a:endParaRPr sz="2700"/>
          </a:p>
          <a:p>
            <a:pPr indent="0" lvl="0" marL="0" rtl="0" algn="l">
              <a:lnSpc>
                <a:spcPct val="100000"/>
              </a:lnSpc>
              <a:spcBef>
                <a:spcPts val="0"/>
              </a:spcBef>
              <a:spcAft>
                <a:spcPts val="0"/>
              </a:spcAft>
              <a:buSzPts val="2400"/>
              <a:buNone/>
            </a:pPr>
            <a:r>
              <a:rPr lang="ru-RU" sz="2700"/>
              <a:t>DCL, Advanced SQL( CTE, recursion, window functions) </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title"/>
          </p:nvPr>
        </p:nvSpPr>
        <p:spPr>
          <a:xfrm>
            <a:off x="1225484" y="5279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DCL – syntax</a:t>
            </a:r>
            <a:endParaRPr/>
          </a:p>
        </p:txBody>
      </p:sp>
      <p:sp>
        <p:nvSpPr>
          <p:cNvPr id="195" name="Google Shape;195;p10"/>
          <p:cNvSpPr txBox="1"/>
          <p:nvPr>
            <p:ph idx="1" type="body"/>
          </p:nvPr>
        </p:nvSpPr>
        <p:spPr>
          <a:xfrm>
            <a:off x="1797609" y="2045514"/>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GRANT { { SELECT | INSERT | UPDATE | DELETE | TRUNCATE | REFERENCES | TRIGGER }</a:t>
            </a:r>
            <a:endParaRPr/>
          </a:p>
          <a:p>
            <a:pPr indent="0" lvl="0" marL="0" rtl="0" algn="l">
              <a:lnSpc>
                <a:spcPct val="90000"/>
              </a:lnSpc>
              <a:spcBef>
                <a:spcPts val="1000"/>
              </a:spcBef>
              <a:spcAft>
                <a:spcPts val="0"/>
              </a:spcAft>
              <a:buClr>
                <a:schemeClr val="dk1"/>
              </a:buClr>
              <a:buSzPts val="2800"/>
              <a:buNone/>
            </a:pPr>
            <a:r>
              <a:rPr lang="ru-RU"/>
              <a:t>    [, ...] | ALL [ PRIVILEGES ] }</a:t>
            </a:r>
            <a:endParaRPr/>
          </a:p>
          <a:p>
            <a:pPr indent="0" lvl="0" marL="0" rtl="0" algn="l">
              <a:lnSpc>
                <a:spcPct val="90000"/>
              </a:lnSpc>
              <a:spcBef>
                <a:spcPts val="1000"/>
              </a:spcBef>
              <a:spcAft>
                <a:spcPts val="0"/>
              </a:spcAft>
              <a:buClr>
                <a:schemeClr val="dk1"/>
              </a:buClr>
              <a:buSzPts val="2800"/>
              <a:buNone/>
            </a:pPr>
            <a:r>
              <a:rPr lang="ru-RU"/>
              <a:t>    ON { [ TABLE ] table_name [, ...]</a:t>
            </a:r>
            <a:endParaRPr/>
          </a:p>
          <a:p>
            <a:pPr indent="0" lvl="0" marL="0" rtl="0" algn="l">
              <a:lnSpc>
                <a:spcPct val="90000"/>
              </a:lnSpc>
              <a:spcBef>
                <a:spcPts val="1000"/>
              </a:spcBef>
              <a:spcAft>
                <a:spcPts val="0"/>
              </a:spcAft>
              <a:buClr>
                <a:schemeClr val="dk1"/>
              </a:buClr>
              <a:buSzPts val="2800"/>
              <a:buNone/>
            </a:pPr>
            <a:r>
              <a:rPr lang="ru-RU"/>
              <a:t>         | ALL TABLES IN SCHEMA schema_name [, ...] }</a:t>
            </a:r>
            <a:endParaRPr/>
          </a:p>
          <a:p>
            <a:pPr indent="0" lvl="0" marL="0" rtl="0" algn="l">
              <a:lnSpc>
                <a:spcPct val="90000"/>
              </a:lnSpc>
              <a:spcBef>
                <a:spcPts val="1000"/>
              </a:spcBef>
              <a:spcAft>
                <a:spcPts val="0"/>
              </a:spcAft>
              <a:buClr>
                <a:schemeClr val="dk1"/>
              </a:buClr>
              <a:buSzPts val="2800"/>
              <a:buNone/>
            </a:pPr>
            <a:r>
              <a:rPr lang="ru-RU"/>
              <a:t>    TO role_identifier [, ...] [ WITH GRANT OPTION ]</a:t>
            </a:r>
            <a:endParaRPr/>
          </a:p>
          <a:p>
            <a:pPr indent="0" lvl="0" marL="0" rtl="0" algn="l">
              <a:lnSpc>
                <a:spcPct val="90000"/>
              </a:lnSpc>
              <a:spcBef>
                <a:spcPts val="1000"/>
              </a:spcBef>
              <a:spcAft>
                <a:spcPts val="0"/>
              </a:spcAft>
              <a:buClr>
                <a:schemeClr val="dk1"/>
              </a:buClr>
              <a:buSzPts val="2800"/>
              <a:buNone/>
            </a:pPr>
            <a:r>
              <a:rPr lang="ru-RU"/>
              <a:t>    [ GRANTED BY role_identifier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6" name="Google Shape;196;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DCL – syntax</a:t>
            </a:r>
            <a:endParaRPr/>
          </a:p>
        </p:txBody>
      </p:sp>
      <p:sp>
        <p:nvSpPr>
          <p:cNvPr id="202" name="Google Shape;202;p11"/>
          <p:cNvSpPr txBox="1"/>
          <p:nvPr>
            <p:ph idx="1" type="body"/>
          </p:nvPr>
        </p:nvSpPr>
        <p:spPr>
          <a:xfrm>
            <a:off x="677323" y="2160600"/>
            <a:ext cx="10847100" cy="3880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ru-RU"/>
              <a:t>Command GRANT has two main </a:t>
            </a:r>
            <a:r>
              <a:rPr lang="ru-RU"/>
              <a:t>varieties</a:t>
            </a:r>
            <a:r>
              <a:rPr lang="ru-RU"/>
              <a:t>:</a:t>
            </a:r>
            <a:endParaRPr/>
          </a:p>
          <a:p>
            <a:pPr indent="-346710" lvl="1" marL="742950" rtl="0" algn="l">
              <a:lnSpc>
                <a:spcPct val="90000"/>
              </a:lnSpc>
              <a:spcBef>
                <a:spcPts val="500"/>
              </a:spcBef>
              <a:spcAft>
                <a:spcPts val="0"/>
              </a:spcAft>
              <a:buSzPts val="2400"/>
              <a:buChar char="○"/>
            </a:pPr>
            <a:r>
              <a:rPr lang="ru-RU"/>
              <a:t>the first one assigns rights to access database objects</a:t>
            </a:r>
            <a:endParaRPr/>
          </a:p>
          <a:p>
            <a:pPr indent="-346710" lvl="1" marL="742950" rtl="0" algn="l">
              <a:lnSpc>
                <a:spcPct val="90000"/>
              </a:lnSpc>
              <a:spcBef>
                <a:spcPts val="500"/>
              </a:spcBef>
              <a:spcAft>
                <a:spcPts val="0"/>
              </a:spcAft>
              <a:buSzPts val="2400"/>
              <a:buChar char="○"/>
            </a:pPr>
            <a:r>
              <a:rPr lang="ru-RU"/>
              <a:t>the second one assigns some roles as members of others</a:t>
            </a:r>
            <a:endParaRPr/>
          </a:p>
          <a:p>
            <a:pPr indent="-228600" lvl="0" marL="228600" rtl="0" algn="l">
              <a:lnSpc>
                <a:spcPct val="90000"/>
              </a:lnSpc>
              <a:spcBef>
                <a:spcPts val="1000"/>
              </a:spcBef>
              <a:spcAft>
                <a:spcPts val="0"/>
              </a:spcAft>
              <a:buClr>
                <a:schemeClr val="dk1"/>
              </a:buClr>
              <a:buSzPts val="2800"/>
              <a:buChar char="●"/>
            </a:pPr>
            <a:r>
              <a:rPr lang="ru-RU"/>
              <a:t>If WITH GRANT OPTION is specified, then the grantee of the right can grant it to others. Without this instruction he will not be able to use his right</a:t>
            </a:r>
            <a:endParaRPr/>
          </a:p>
          <a:p>
            <a:pPr indent="-228600" lvl="0" marL="228600" rtl="0" algn="l">
              <a:lnSpc>
                <a:spcPct val="90000"/>
              </a:lnSpc>
              <a:spcBef>
                <a:spcPts val="1000"/>
              </a:spcBef>
              <a:spcAft>
                <a:spcPts val="0"/>
              </a:spcAft>
              <a:buClr>
                <a:schemeClr val="dk1"/>
              </a:buClr>
              <a:buSzPts val="2800"/>
              <a:buChar char="●"/>
            </a:pPr>
            <a:r>
              <a:rPr lang="ru-RU"/>
              <a:t>Examples:</a:t>
            </a:r>
            <a:endParaRPr/>
          </a:p>
          <a:p>
            <a:pPr indent="-228600" lvl="1" marL="685800" rtl="0" algn="l">
              <a:lnSpc>
                <a:spcPct val="90000"/>
              </a:lnSpc>
              <a:spcBef>
                <a:spcPts val="500"/>
              </a:spcBef>
              <a:spcAft>
                <a:spcPts val="0"/>
              </a:spcAft>
              <a:buClr>
                <a:schemeClr val="dk1"/>
              </a:buClr>
              <a:buSzPts val="2400"/>
              <a:buChar char="○"/>
            </a:pPr>
            <a:r>
              <a:rPr lang="ru-RU"/>
              <a:t>GRANT INSERT ON films TO PUBLIC;</a:t>
            </a:r>
            <a:endParaRPr/>
          </a:p>
          <a:p>
            <a:pPr indent="-228600" lvl="1" marL="685800" rtl="0" algn="l">
              <a:lnSpc>
                <a:spcPct val="90000"/>
              </a:lnSpc>
              <a:spcBef>
                <a:spcPts val="500"/>
              </a:spcBef>
              <a:spcAft>
                <a:spcPts val="0"/>
              </a:spcAft>
              <a:buClr>
                <a:schemeClr val="dk1"/>
              </a:buClr>
              <a:buSzPts val="2400"/>
              <a:buChar char="○"/>
            </a:pPr>
            <a:r>
              <a:rPr lang="ru-RU"/>
              <a:t>GRANT ALL PRIVILEGES ON kinds TO manuel;</a:t>
            </a:r>
            <a:endParaRPr/>
          </a:p>
          <a:p>
            <a:pPr indent="-228600" lvl="1" marL="685800" rtl="0" algn="l">
              <a:lnSpc>
                <a:spcPct val="90000"/>
              </a:lnSpc>
              <a:spcBef>
                <a:spcPts val="500"/>
              </a:spcBef>
              <a:spcAft>
                <a:spcPts val="0"/>
              </a:spcAft>
              <a:buClr>
                <a:schemeClr val="dk1"/>
              </a:buClr>
              <a:buSzPts val="2400"/>
              <a:buChar char="○"/>
            </a:pPr>
            <a:r>
              <a:rPr lang="ru-RU"/>
              <a:t>Grant role «admins» to user  joe:</a:t>
            </a:r>
            <a:endParaRPr/>
          </a:p>
          <a:p>
            <a:pPr indent="-228600" lvl="2" marL="1143000" rtl="0" algn="l">
              <a:lnSpc>
                <a:spcPct val="90000"/>
              </a:lnSpc>
              <a:spcBef>
                <a:spcPts val="500"/>
              </a:spcBef>
              <a:spcAft>
                <a:spcPts val="0"/>
              </a:spcAft>
              <a:buClr>
                <a:schemeClr val="dk1"/>
              </a:buClr>
              <a:buSzPts val="2000"/>
              <a:buChar char="■"/>
            </a:pPr>
            <a:r>
              <a:rPr lang="ru-RU"/>
              <a:t>GRANT admins TO joe;</a:t>
            </a:r>
            <a:endParaRPr/>
          </a:p>
        </p:txBody>
      </p:sp>
      <p:sp>
        <p:nvSpPr>
          <p:cNvPr id="203" name="Google Shape;203;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DCL – syntax</a:t>
            </a:r>
            <a:endParaRPr/>
          </a:p>
        </p:txBody>
      </p:sp>
      <p:sp>
        <p:nvSpPr>
          <p:cNvPr id="209" name="Google Shape;209;p12"/>
          <p:cNvSpPr txBox="1"/>
          <p:nvPr>
            <p:ph idx="1" type="body"/>
          </p:nvPr>
        </p:nvSpPr>
        <p:spPr>
          <a:xfrm>
            <a:off x="1750359" y="1930489"/>
            <a:ext cx="8596800" cy="3880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ru-RU"/>
              <a:t>REVOKE [ GRANT OPTION FOR ]</a:t>
            </a:r>
            <a:endParaRPr/>
          </a:p>
          <a:p>
            <a:pPr indent="0" lvl="0" marL="0" rtl="0" algn="l">
              <a:lnSpc>
                <a:spcPct val="90000"/>
              </a:lnSpc>
              <a:spcBef>
                <a:spcPts val="1000"/>
              </a:spcBef>
              <a:spcAft>
                <a:spcPts val="0"/>
              </a:spcAft>
              <a:buClr>
                <a:schemeClr val="dk1"/>
              </a:buClr>
              <a:buSzPts val="2800"/>
              <a:buNone/>
            </a:pPr>
            <a:r>
              <a:rPr lang="ru-RU"/>
              <a:t>    { { SELECT | INSERT | UPDATE | DELETE | TRUNCATE | REFERENCES | TRIGGER }</a:t>
            </a:r>
            <a:endParaRPr/>
          </a:p>
          <a:p>
            <a:pPr indent="0" lvl="0" marL="0" rtl="0" algn="l">
              <a:lnSpc>
                <a:spcPct val="90000"/>
              </a:lnSpc>
              <a:spcBef>
                <a:spcPts val="1000"/>
              </a:spcBef>
              <a:spcAft>
                <a:spcPts val="0"/>
              </a:spcAft>
              <a:buClr>
                <a:schemeClr val="dk1"/>
              </a:buClr>
              <a:buSzPts val="2800"/>
              <a:buNone/>
            </a:pPr>
            <a:r>
              <a:rPr lang="ru-RU"/>
              <a:t>    [, ...] | ALL [ PRIVILEGES ] }</a:t>
            </a:r>
            <a:endParaRPr/>
          </a:p>
          <a:p>
            <a:pPr indent="0" lvl="0" marL="0" rtl="0" algn="l">
              <a:lnSpc>
                <a:spcPct val="90000"/>
              </a:lnSpc>
              <a:spcBef>
                <a:spcPts val="1000"/>
              </a:spcBef>
              <a:spcAft>
                <a:spcPts val="0"/>
              </a:spcAft>
              <a:buClr>
                <a:schemeClr val="dk1"/>
              </a:buClr>
              <a:buSzPts val="2800"/>
              <a:buNone/>
            </a:pPr>
            <a:r>
              <a:rPr lang="ru-RU"/>
              <a:t>    ON { [ TABLE ] table_name [, ...]</a:t>
            </a:r>
            <a:endParaRPr/>
          </a:p>
          <a:p>
            <a:pPr indent="0" lvl="0" marL="0" rtl="0" algn="l">
              <a:lnSpc>
                <a:spcPct val="90000"/>
              </a:lnSpc>
              <a:spcBef>
                <a:spcPts val="1000"/>
              </a:spcBef>
              <a:spcAft>
                <a:spcPts val="0"/>
              </a:spcAft>
              <a:buClr>
                <a:schemeClr val="dk1"/>
              </a:buClr>
              <a:buSzPts val="2800"/>
              <a:buNone/>
            </a:pPr>
            <a:r>
              <a:rPr lang="ru-RU"/>
              <a:t>         | ALL TABLES IN SCHEMA schema_name [, ...] }</a:t>
            </a:r>
            <a:endParaRPr/>
          </a:p>
          <a:p>
            <a:pPr indent="0" lvl="0" marL="0" rtl="0" algn="l">
              <a:lnSpc>
                <a:spcPct val="90000"/>
              </a:lnSpc>
              <a:spcBef>
                <a:spcPts val="1000"/>
              </a:spcBef>
              <a:spcAft>
                <a:spcPts val="0"/>
              </a:spcAft>
              <a:buClr>
                <a:schemeClr val="dk1"/>
              </a:buClr>
              <a:buSzPts val="2800"/>
              <a:buNone/>
            </a:pPr>
            <a:r>
              <a:rPr lang="ru-RU"/>
              <a:t>    FROM role_identifier [, ...]</a:t>
            </a:r>
            <a:endParaRPr/>
          </a:p>
          <a:p>
            <a:pPr indent="0" lvl="0" marL="0" rtl="0" algn="l">
              <a:lnSpc>
                <a:spcPct val="90000"/>
              </a:lnSpc>
              <a:spcBef>
                <a:spcPts val="1000"/>
              </a:spcBef>
              <a:spcAft>
                <a:spcPts val="0"/>
              </a:spcAft>
              <a:buClr>
                <a:schemeClr val="dk1"/>
              </a:buClr>
              <a:buSzPts val="2800"/>
              <a:buNone/>
            </a:pPr>
            <a:r>
              <a:rPr lang="ru-RU"/>
              <a:t>    [ GRANTED BY </a:t>
            </a:r>
            <a:r>
              <a:rPr lang="ru-RU"/>
              <a:t>role_identifier</a:t>
            </a:r>
            <a:r>
              <a:rPr lang="ru-RU"/>
              <a:t> ]</a:t>
            </a:r>
            <a:endParaRPr/>
          </a:p>
          <a:p>
            <a:pPr indent="0" lvl="0" marL="0" rtl="0" algn="l">
              <a:lnSpc>
                <a:spcPct val="90000"/>
              </a:lnSpc>
              <a:spcBef>
                <a:spcPts val="1000"/>
              </a:spcBef>
              <a:spcAft>
                <a:spcPts val="0"/>
              </a:spcAft>
              <a:buClr>
                <a:schemeClr val="dk1"/>
              </a:buClr>
              <a:buSzPts val="2800"/>
              <a:buNone/>
            </a:pPr>
            <a:r>
              <a:rPr lang="ru-RU"/>
              <a:t>    [ CASCADE | RESTRICT ]</a:t>
            </a:r>
            <a:endParaRPr/>
          </a:p>
        </p:txBody>
      </p:sp>
      <p:sp>
        <p:nvSpPr>
          <p:cNvPr id="210" name="Google Shape;210;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DCL – synatx</a:t>
            </a:r>
            <a:endParaRPr/>
          </a:p>
        </p:txBody>
      </p:sp>
      <p:sp>
        <p:nvSpPr>
          <p:cNvPr id="216" name="Google Shape;216;p13"/>
          <p:cNvSpPr txBox="1"/>
          <p:nvPr>
            <p:ph idx="1" type="body"/>
          </p:nvPr>
        </p:nvSpPr>
        <p:spPr>
          <a:xfrm>
            <a:off x="677323" y="2160600"/>
            <a:ext cx="10217400" cy="3880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ru-RU"/>
              <a:t>The REVOKE command revokes one or more roles' rights that were previously assigned</a:t>
            </a:r>
            <a:endParaRPr/>
          </a:p>
          <a:p>
            <a:pPr indent="-429260" lvl="0" marL="342900" rtl="0" algn="l">
              <a:lnSpc>
                <a:spcPct val="90000"/>
              </a:lnSpc>
              <a:spcBef>
                <a:spcPts val="1000"/>
              </a:spcBef>
              <a:spcAft>
                <a:spcPts val="0"/>
              </a:spcAft>
              <a:buSzPts val="2800"/>
              <a:buChar char="●"/>
            </a:pPr>
            <a:r>
              <a:rPr lang="ru-RU"/>
              <a:t>If GRANT OPTION FOR is specified, only the right to transfer the right is revoked, not the right itself. Without this instruction, both the right and the right to dispose of it are revoked.</a:t>
            </a:r>
            <a:endParaRPr/>
          </a:p>
          <a:p>
            <a:pPr indent="-228600" lvl="0" marL="228600" rtl="0" algn="l">
              <a:lnSpc>
                <a:spcPct val="90000"/>
              </a:lnSpc>
              <a:spcBef>
                <a:spcPts val="1000"/>
              </a:spcBef>
              <a:spcAft>
                <a:spcPts val="0"/>
              </a:spcAft>
              <a:buClr>
                <a:schemeClr val="dk1"/>
              </a:buClr>
              <a:buSzPts val="2800"/>
              <a:buChar char="●"/>
            </a:pPr>
            <a:r>
              <a:rPr lang="ru-RU"/>
              <a:t>Examples:</a:t>
            </a:r>
            <a:endParaRPr/>
          </a:p>
          <a:p>
            <a:pPr indent="-228600" lvl="1" marL="685800" rtl="0" algn="l">
              <a:lnSpc>
                <a:spcPct val="90000"/>
              </a:lnSpc>
              <a:spcBef>
                <a:spcPts val="500"/>
              </a:spcBef>
              <a:spcAft>
                <a:spcPts val="0"/>
              </a:spcAft>
              <a:buClr>
                <a:schemeClr val="dk1"/>
              </a:buClr>
              <a:buSzPts val="2400"/>
              <a:buChar char="○"/>
            </a:pPr>
            <a:r>
              <a:rPr lang="ru-RU"/>
              <a:t>REVOKE INSERT ON films FROM PUBLIC;</a:t>
            </a:r>
            <a:endParaRPr/>
          </a:p>
          <a:p>
            <a:pPr indent="-228600" lvl="1" marL="685800" rtl="0" algn="l">
              <a:lnSpc>
                <a:spcPct val="90000"/>
              </a:lnSpc>
              <a:spcBef>
                <a:spcPts val="500"/>
              </a:spcBef>
              <a:spcAft>
                <a:spcPts val="0"/>
              </a:spcAft>
              <a:buClr>
                <a:schemeClr val="dk1"/>
              </a:buClr>
              <a:buSzPts val="2400"/>
              <a:buChar char="○"/>
            </a:pPr>
            <a:r>
              <a:rPr lang="ru-RU"/>
              <a:t>REVOKE ALL PRIVILEGES ON kinds FROM manuel;</a:t>
            </a:r>
            <a:endParaRPr/>
          </a:p>
          <a:p>
            <a:pPr indent="-228600" lvl="1" marL="685800" rtl="0" algn="l">
              <a:lnSpc>
                <a:spcPct val="90000"/>
              </a:lnSpc>
              <a:spcBef>
                <a:spcPts val="500"/>
              </a:spcBef>
              <a:spcAft>
                <a:spcPts val="0"/>
              </a:spcAft>
              <a:buClr>
                <a:schemeClr val="dk1"/>
              </a:buClr>
              <a:buSzPts val="2400"/>
              <a:buChar char="○"/>
            </a:pPr>
            <a:r>
              <a:rPr lang="ru-RU"/>
              <a:t>REVOKE admins FROM joe;</a:t>
            </a:r>
            <a:endParaRPr/>
          </a:p>
        </p:txBody>
      </p:sp>
      <p:sp>
        <p:nvSpPr>
          <p:cNvPr id="217" name="Google Shape;217;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grpSp>
        <p:nvGrpSpPr>
          <p:cNvPr id="222" name="Google Shape;222;p14"/>
          <p:cNvGrpSpPr/>
          <p:nvPr/>
        </p:nvGrpSpPr>
        <p:grpSpPr>
          <a:xfrm>
            <a:off x="0" y="-8467"/>
            <a:ext cx="12192000" cy="6866467"/>
            <a:chOff x="0" y="-8467"/>
            <a:chExt cx="12192000" cy="6866467"/>
          </a:xfrm>
        </p:grpSpPr>
        <p:cxnSp>
          <p:nvCxnSpPr>
            <p:cNvPr id="223" name="Google Shape;223;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24" name="Google Shape;224;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25" name="Google Shape;225;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26" name="Google Shape;226;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27" name="Google Shape;227;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29" name="Google Shape;229;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30" name="Google Shape;230;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31" name="Google Shape;231;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234" name="Google Shape;234;p14"/>
          <p:cNvGrpSpPr/>
          <p:nvPr/>
        </p:nvGrpSpPr>
        <p:grpSpPr>
          <a:xfrm>
            <a:off x="4267230" y="-8468"/>
            <a:ext cx="4763558" cy="6866467"/>
            <a:chOff x="67175" y="-8467"/>
            <a:chExt cx="4763558" cy="6866467"/>
          </a:xfrm>
        </p:grpSpPr>
        <p:cxnSp>
          <p:nvCxnSpPr>
            <p:cNvPr id="235" name="Google Shape;235;p14"/>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236" name="Google Shape;236;p14"/>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237" name="Google Shape;237;p14"/>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38" name="Google Shape;238;p14"/>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39" name="Google Shape;239;p14"/>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41" name="Google Shape;241;p14"/>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14"/>
          <p:cNvSpPr txBox="1"/>
          <p:nvPr>
            <p:ph type="title"/>
          </p:nvPr>
        </p:nvSpPr>
        <p:spPr>
          <a:xfrm>
            <a:off x="677335" y="1282701"/>
            <a:ext cx="5508684"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II. CTE</a:t>
            </a:r>
            <a:endParaRPr/>
          </a:p>
        </p:txBody>
      </p:sp>
      <p:sp>
        <p:nvSpPr>
          <p:cNvPr id="243" name="Google Shape;243;p14"/>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244" name="Google Shape;244;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677324" y="609600"/>
            <a:ext cx="9610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CTE – </a:t>
            </a:r>
            <a:r>
              <a:rPr lang="ru-RU"/>
              <a:t>common table expressions</a:t>
            </a:r>
            <a:endParaRPr/>
          </a:p>
        </p:txBody>
      </p:sp>
      <p:sp>
        <p:nvSpPr>
          <p:cNvPr id="250" name="Google Shape;250;p15"/>
          <p:cNvSpPr txBox="1"/>
          <p:nvPr>
            <p:ph idx="1" type="body"/>
          </p:nvPr>
        </p:nvSpPr>
        <p:spPr>
          <a:xfrm>
            <a:off x="677325" y="1930500"/>
            <a:ext cx="10473900" cy="41109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ru-RU"/>
              <a:t>The WITH clause provides a way to write additional statements for use in larger queries. In particular, the main purpose of SELECT in a WITH clause is to </a:t>
            </a:r>
            <a:r>
              <a:rPr b="1" lang="ru-RU"/>
              <a:t>break complex queries with subqueries into simpler parts</a:t>
            </a:r>
            <a:endParaRPr b="1"/>
          </a:p>
          <a:p>
            <a:pPr indent="-429260" lvl="0" marL="342900" rtl="0" algn="l">
              <a:lnSpc>
                <a:spcPct val="90000"/>
              </a:lnSpc>
              <a:spcBef>
                <a:spcPts val="1000"/>
              </a:spcBef>
              <a:spcAft>
                <a:spcPts val="0"/>
              </a:spcAft>
              <a:buSzPts val="2800"/>
              <a:buChar char="●"/>
            </a:pPr>
            <a:r>
              <a:rPr lang="ru-RU"/>
              <a:t>These statements, also called Common Table Expressions (CTE), can be thought of as temporary table definitions that exist for only one query.</a:t>
            </a:r>
            <a:endParaRPr/>
          </a:p>
          <a:p>
            <a:pPr indent="-429260" lvl="0" marL="342900" rtl="0" algn="l">
              <a:lnSpc>
                <a:spcPct val="90000"/>
              </a:lnSpc>
              <a:spcBef>
                <a:spcPts val="1000"/>
              </a:spcBef>
              <a:spcAft>
                <a:spcPts val="0"/>
              </a:spcAft>
              <a:buSzPts val="2800"/>
              <a:buChar char="●"/>
            </a:pPr>
            <a:r>
              <a:rPr lang="ru-RU"/>
              <a:t>The additional statement in the WITH clause can be SELECT, INSERT, UPDATE, or DELETE</a:t>
            </a:r>
            <a:endParaRPr/>
          </a:p>
          <a:p>
            <a:pPr indent="-429260" lvl="0" marL="342900" rtl="0" algn="l">
              <a:lnSpc>
                <a:spcPct val="90000"/>
              </a:lnSpc>
              <a:spcBef>
                <a:spcPts val="1000"/>
              </a:spcBef>
              <a:spcAft>
                <a:spcPts val="0"/>
              </a:spcAft>
              <a:buSzPts val="2800"/>
              <a:buChar char="●"/>
            </a:pPr>
            <a:r>
              <a:rPr lang="ru-RU"/>
              <a:t>The WITH clause itself is attached to a main statement, which can be a SELECT, INSERT, UPDATE, DELETE, or MERGE.</a:t>
            </a:r>
            <a:endParaRPr/>
          </a:p>
        </p:txBody>
      </p:sp>
      <p:sp>
        <p:nvSpPr>
          <p:cNvPr id="251" name="Google Shape;251;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735634" y="5629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CTE – </a:t>
            </a:r>
            <a:r>
              <a:rPr lang="ru-RU"/>
              <a:t>common table expressions</a:t>
            </a:r>
            <a:endParaRPr/>
          </a:p>
        </p:txBody>
      </p:sp>
      <p:sp>
        <p:nvSpPr>
          <p:cNvPr id="257" name="Google Shape;257;p16"/>
          <p:cNvSpPr txBox="1"/>
          <p:nvPr>
            <p:ph idx="1" type="body"/>
          </p:nvPr>
        </p:nvSpPr>
        <p:spPr>
          <a:xfrm>
            <a:off x="677323" y="2160600"/>
            <a:ext cx="10462200" cy="3880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b="1" lang="ru-RU"/>
              <a:t>Important!</a:t>
            </a:r>
            <a:r>
              <a:rPr lang="ru-RU"/>
              <a:t> The order of executing a query with WITH: first, all additional queries “within” WITH are executed, only then the FROM clause in the main statement begins to be executed. Temporary tables are created if necessary when WITH is executed, then they can be accessed in FROM</a:t>
            </a:r>
            <a:endParaRPr/>
          </a:p>
          <a:p>
            <a:pPr indent="-429260" lvl="0" marL="342900" rtl="0" algn="l">
              <a:lnSpc>
                <a:spcPct val="90000"/>
              </a:lnSpc>
              <a:spcBef>
                <a:spcPts val="1000"/>
              </a:spcBef>
              <a:spcAft>
                <a:spcPts val="0"/>
              </a:spcAft>
              <a:buSzPts val="2800"/>
              <a:buChar char="●"/>
            </a:pPr>
            <a:r>
              <a:rPr lang="ru-RU"/>
              <a:t>According to the SQL standard, queries containing CTEs must be executed as if each CTE had been evaluated once. In the PostgreSQL system, this was implemented literally: all CTEs are executed as separate queries, the result is materialized (written) into temporary memory and then used when executing the entire query containing the CTE</a:t>
            </a:r>
            <a:endParaRPr/>
          </a:p>
        </p:txBody>
      </p:sp>
      <p:sp>
        <p:nvSpPr>
          <p:cNvPr id="258" name="Google Shape;258;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CTE – syntax</a:t>
            </a:r>
            <a:endParaRPr/>
          </a:p>
        </p:txBody>
      </p:sp>
      <p:sp>
        <p:nvSpPr>
          <p:cNvPr id="264" name="Google Shape;264;p17"/>
          <p:cNvSpPr txBox="1"/>
          <p:nvPr>
            <p:ph idx="1" type="body"/>
          </p:nvPr>
        </p:nvSpPr>
        <p:spPr>
          <a:xfrm>
            <a:off x="1797609" y="2105439"/>
            <a:ext cx="8596800" cy="3880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 WITH [ RECURSIVE ] query_WITH [, ...] ]</a:t>
            </a:r>
            <a:endParaRPr/>
          </a:p>
          <a:p>
            <a:pPr indent="0" lvl="0" marL="0" rtl="0" algn="l">
              <a:lnSpc>
                <a:spcPct val="90000"/>
              </a:lnSpc>
              <a:spcBef>
                <a:spcPts val="1000"/>
              </a:spcBef>
              <a:spcAft>
                <a:spcPts val="0"/>
              </a:spcAft>
              <a:buClr>
                <a:schemeClr val="dk1"/>
              </a:buClr>
              <a:buSzPts val="2800"/>
              <a:buNone/>
            </a:pPr>
            <a:r>
              <a:rPr lang="ru-RU"/>
              <a:t>   SELECT…</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ru-RU"/>
              <a:t>Where </a:t>
            </a:r>
            <a:r>
              <a:rPr b="1" lang="ru-RU"/>
              <a:t>query</a:t>
            </a:r>
            <a:r>
              <a:rPr b="1" lang="ru-RU"/>
              <a:t>_WITH</a:t>
            </a:r>
            <a:r>
              <a:rPr lang="ru-RU"/>
              <a:t>:</a:t>
            </a:r>
            <a:endParaRPr/>
          </a:p>
          <a:p>
            <a:pPr indent="-228600" lvl="1" marL="685800" rtl="0" algn="l">
              <a:lnSpc>
                <a:spcPct val="90000"/>
              </a:lnSpc>
              <a:spcBef>
                <a:spcPts val="500"/>
              </a:spcBef>
              <a:spcAft>
                <a:spcPts val="0"/>
              </a:spcAft>
              <a:buClr>
                <a:schemeClr val="dk1"/>
              </a:buClr>
              <a:buSzPts val="2400"/>
              <a:buChar char="○"/>
            </a:pPr>
            <a:r>
              <a:rPr lang="ru-RU"/>
              <a:t>name_of_query_WITH [ ( column_name [, ...] ) ] AS [ [ NOT ] MATERIALIZED ] ( data | values | insert | update | delete )</a:t>
            </a:r>
            <a:endParaRPr/>
          </a:p>
        </p:txBody>
      </p:sp>
      <p:sp>
        <p:nvSpPr>
          <p:cNvPr id="265" name="Google Shape;265;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CTE – Example</a:t>
            </a:r>
            <a:endParaRPr/>
          </a:p>
        </p:txBody>
      </p:sp>
      <p:sp>
        <p:nvSpPr>
          <p:cNvPr id="271" name="Google Shape;271;p18"/>
          <p:cNvSpPr txBox="1"/>
          <p:nvPr>
            <p:ph idx="1" type="body"/>
          </p:nvPr>
        </p:nvSpPr>
        <p:spPr>
          <a:xfrm>
            <a:off x="1237179" y="2045525"/>
            <a:ext cx="4770600" cy="3880800"/>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16666"/>
              <a:buNone/>
            </a:pPr>
            <a:r>
              <a:rPr b="1" lang="ru-RU"/>
              <a:t>WITH regional_sales AS </a:t>
            </a:r>
            <a:r>
              <a:rPr lang="ru-RU"/>
              <a:t>(</a:t>
            </a:r>
            <a:endParaRPr/>
          </a:p>
          <a:p>
            <a:pPr indent="0" lvl="0" marL="0" rtl="0" algn="l">
              <a:lnSpc>
                <a:spcPct val="90000"/>
              </a:lnSpc>
              <a:spcBef>
                <a:spcPts val="1000"/>
              </a:spcBef>
              <a:spcAft>
                <a:spcPts val="0"/>
              </a:spcAft>
              <a:buClr>
                <a:schemeClr val="dk1"/>
              </a:buClr>
              <a:buSzPct val="116666"/>
              <a:buNone/>
            </a:pPr>
            <a:r>
              <a:rPr lang="ru-RU"/>
              <a:t>    SELECT region, SUM(amount) AS total_sales</a:t>
            </a:r>
            <a:endParaRPr/>
          </a:p>
          <a:p>
            <a:pPr indent="0" lvl="0" marL="0" rtl="0" algn="l">
              <a:lnSpc>
                <a:spcPct val="90000"/>
              </a:lnSpc>
              <a:spcBef>
                <a:spcPts val="1000"/>
              </a:spcBef>
              <a:spcAft>
                <a:spcPts val="0"/>
              </a:spcAft>
              <a:buClr>
                <a:schemeClr val="dk1"/>
              </a:buClr>
              <a:buSzPct val="116666"/>
              <a:buNone/>
            </a:pPr>
            <a:r>
              <a:rPr lang="ru-RU"/>
              <a:t>    FROM orders</a:t>
            </a:r>
            <a:endParaRPr/>
          </a:p>
          <a:p>
            <a:pPr indent="0" lvl="0" marL="0" rtl="0" algn="l">
              <a:lnSpc>
                <a:spcPct val="90000"/>
              </a:lnSpc>
              <a:spcBef>
                <a:spcPts val="1000"/>
              </a:spcBef>
              <a:spcAft>
                <a:spcPts val="0"/>
              </a:spcAft>
              <a:buClr>
                <a:schemeClr val="dk1"/>
              </a:buClr>
              <a:buSzPct val="116666"/>
              <a:buNone/>
            </a:pPr>
            <a:r>
              <a:rPr lang="ru-RU"/>
              <a:t>    GROUP BY region</a:t>
            </a:r>
            <a:endParaRPr/>
          </a:p>
          <a:p>
            <a:pPr indent="0" lvl="0" marL="0" rtl="0" algn="l">
              <a:lnSpc>
                <a:spcPct val="90000"/>
              </a:lnSpc>
              <a:spcBef>
                <a:spcPts val="1000"/>
              </a:spcBef>
              <a:spcAft>
                <a:spcPts val="0"/>
              </a:spcAft>
              <a:buClr>
                <a:schemeClr val="dk1"/>
              </a:buClr>
              <a:buSzPct val="116666"/>
              <a:buNone/>
            </a:pPr>
            <a:r>
              <a:rPr lang="ru-RU"/>
              <a:t>)</a:t>
            </a:r>
            <a:r>
              <a:rPr b="1" lang="ru-RU"/>
              <a:t>, top_regions AS </a:t>
            </a:r>
            <a:r>
              <a:rPr lang="ru-RU"/>
              <a:t>(</a:t>
            </a:r>
            <a:endParaRPr/>
          </a:p>
          <a:p>
            <a:pPr indent="0" lvl="0" marL="0" rtl="0" algn="l">
              <a:lnSpc>
                <a:spcPct val="90000"/>
              </a:lnSpc>
              <a:spcBef>
                <a:spcPts val="1000"/>
              </a:spcBef>
              <a:spcAft>
                <a:spcPts val="0"/>
              </a:spcAft>
              <a:buClr>
                <a:schemeClr val="dk1"/>
              </a:buClr>
              <a:buSzPct val="116666"/>
              <a:buNone/>
            </a:pPr>
            <a:r>
              <a:rPr lang="ru-RU"/>
              <a:t>    SELECT region</a:t>
            </a:r>
            <a:endParaRPr/>
          </a:p>
          <a:p>
            <a:pPr indent="0" lvl="0" marL="0" rtl="0" algn="l">
              <a:lnSpc>
                <a:spcPct val="90000"/>
              </a:lnSpc>
              <a:spcBef>
                <a:spcPts val="1000"/>
              </a:spcBef>
              <a:spcAft>
                <a:spcPts val="0"/>
              </a:spcAft>
              <a:buClr>
                <a:schemeClr val="dk1"/>
              </a:buClr>
              <a:buSzPct val="116666"/>
              <a:buNone/>
            </a:pPr>
            <a:r>
              <a:rPr lang="ru-RU"/>
              <a:t>    FROM regional_sales</a:t>
            </a:r>
            <a:endParaRPr/>
          </a:p>
          <a:p>
            <a:pPr indent="0" lvl="0" marL="0" rtl="0" algn="l">
              <a:lnSpc>
                <a:spcPct val="90000"/>
              </a:lnSpc>
              <a:spcBef>
                <a:spcPts val="1000"/>
              </a:spcBef>
              <a:spcAft>
                <a:spcPts val="0"/>
              </a:spcAft>
              <a:buClr>
                <a:schemeClr val="dk1"/>
              </a:buClr>
              <a:buSzPct val="116666"/>
              <a:buNone/>
            </a:pPr>
            <a:r>
              <a:rPr lang="ru-RU"/>
              <a:t>    WHERE total_sales &gt; (SELECT SUM(total_sales)/10 FROM regional_sales)</a:t>
            </a:r>
            <a:endParaRPr/>
          </a:p>
          <a:p>
            <a:pPr indent="0" lvl="0" marL="0" rtl="0" algn="l">
              <a:lnSpc>
                <a:spcPct val="90000"/>
              </a:lnSpc>
              <a:spcBef>
                <a:spcPts val="1000"/>
              </a:spcBef>
              <a:spcAft>
                <a:spcPts val="0"/>
              </a:spcAft>
              <a:buClr>
                <a:schemeClr val="dk1"/>
              </a:buClr>
              <a:buSzPct val="116666"/>
              <a:buNone/>
            </a:pPr>
            <a:r>
              <a:rPr lang="ru-RU"/>
              <a:t>)</a:t>
            </a:r>
            <a:endParaRPr/>
          </a:p>
        </p:txBody>
      </p:sp>
      <p:sp>
        <p:nvSpPr>
          <p:cNvPr id="272" name="Google Shape;272;p1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273" name="Google Shape;273;p18"/>
          <p:cNvSpPr txBox="1"/>
          <p:nvPr>
            <p:ph idx="1" type="body"/>
          </p:nvPr>
        </p:nvSpPr>
        <p:spPr>
          <a:xfrm>
            <a:off x="6626379" y="2045525"/>
            <a:ext cx="4770600" cy="3880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ru-RU"/>
              <a:t>SELECT region,</a:t>
            </a:r>
            <a:endParaRPr/>
          </a:p>
          <a:p>
            <a:pPr indent="0" lvl="0" marL="0" rtl="0" algn="l">
              <a:lnSpc>
                <a:spcPct val="90000"/>
              </a:lnSpc>
              <a:spcBef>
                <a:spcPts val="1000"/>
              </a:spcBef>
              <a:spcAft>
                <a:spcPts val="0"/>
              </a:spcAft>
              <a:buClr>
                <a:schemeClr val="dk1"/>
              </a:buClr>
              <a:buSzPts val="2800"/>
              <a:buNone/>
            </a:pPr>
            <a:r>
              <a:rPr lang="ru-RU"/>
              <a:t>       product,</a:t>
            </a:r>
            <a:endParaRPr/>
          </a:p>
          <a:p>
            <a:pPr indent="0" lvl="0" marL="0" rtl="0" algn="l">
              <a:lnSpc>
                <a:spcPct val="90000"/>
              </a:lnSpc>
              <a:spcBef>
                <a:spcPts val="1000"/>
              </a:spcBef>
              <a:spcAft>
                <a:spcPts val="0"/>
              </a:spcAft>
              <a:buClr>
                <a:schemeClr val="dk1"/>
              </a:buClr>
              <a:buSzPts val="2800"/>
              <a:buNone/>
            </a:pPr>
            <a:r>
              <a:rPr lang="ru-RU"/>
              <a:t>       SUM(quantity) AS product_units,</a:t>
            </a:r>
            <a:endParaRPr/>
          </a:p>
          <a:p>
            <a:pPr indent="0" lvl="0" marL="0" rtl="0" algn="l">
              <a:lnSpc>
                <a:spcPct val="90000"/>
              </a:lnSpc>
              <a:spcBef>
                <a:spcPts val="1000"/>
              </a:spcBef>
              <a:spcAft>
                <a:spcPts val="0"/>
              </a:spcAft>
              <a:buClr>
                <a:schemeClr val="dk1"/>
              </a:buClr>
              <a:buSzPts val="2800"/>
              <a:buNone/>
            </a:pPr>
            <a:r>
              <a:rPr lang="ru-RU"/>
              <a:t>       SUM(amount) AS product_sales</a:t>
            </a:r>
            <a:endParaRPr/>
          </a:p>
          <a:p>
            <a:pPr indent="0" lvl="0" marL="0" rtl="0" algn="l">
              <a:lnSpc>
                <a:spcPct val="90000"/>
              </a:lnSpc>
              <a:spcBef>
                <a:spcPts val="1000"/>
              </a:spcBef>
              <a:spcAft>
                <a:spcPts val="0"/>
              </a:spcAft>
              <a:buClr>
                <a:schemeClr val="dk1"/>
              </a:buClr>
              <a:buSzPts val="2800"/>
              <a:buNone/>
            </a:pPr>
            <a:r>
              <a:rPr lang="ru-RU"/>
              <a:t>FROM orders</a:t>
            </a:r>
            <a:endParaRPr/>
          </a:p>
          <a:p>
            <a:pPr indent="0" lvl="0" marL="0" rtl="0" algn="l">
              <a:lnSpc>
                <a:spcPct val="90000"/>
              </a:lnSpc>
              <a:spcBef>
                <a:spcPts val="1000"/>
              </a:spcBef>
              <a:spcAft>
                <a:spcPts val="0"/>
              </a:spcAft>
              <a:buClr>
                <a:schemeClr val="dk1"/>
              </a:buClr>
              <a:buSzPts val="2800"/>
              <a:buNone/>
            </a:pPr>
            <a:r>
              <a:rPr lang="ru-RU"/>
              <a:t>WHERE region IN (SELECT region FROM top_regions)</a:t>
            </a:r>
            <a:endParaRPr/>
          </a:p>
          <a:p>
            <a:pPr indent="0" lvl="0" marL="0" rtl="0" algn="l">
              <a:lnSpc>
                <a:spcPct val="90000"/>
              </a:lnSpc>
              <a:spcBef>
                <a:spcPts val="1000"/>
              </a:spcBef>
              <a:spcAft>
                <a:spcPts val="0"/>
              </a:spcAft>
              <a:buClr>
                <a:schemeClr val="dk1"/>
              </a:buClr>
              <a:buSzPts val="2800"/>
              <a:buNone/>
            </a:pPr>
            <a:r>
              <a:rPr lang="ru-RU"/>
              <a:t>GROUP BY region, product;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CTE – Example</a:t>
            </a:r>
            <a:endParaRPr/>
          </a:p>
        </p:txBody>
      </p:sp>
      <p:sp>
        <p:nvSpPr>
          <p:cNvPr id="279" name="Google Shape;279;p19"/>
          <p:cNvSpPr txBox="1"/>
          <p:nvPr>
            <p:ph idx="1" type="body"/>
          </p:nvPr>
        </p:nvSpPr>
        <p:spPr>
          <a:xfrm>
            <a:off x="7103775" y="492775"/>
            <a:ext cx="4747200" cy="53094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16666"/>
              <a:buNone/>
            </a:pPr>
            <a:r>
              <a:rPr b="1" lang="ru-RU"/>
              <a:t>WITH regional_sales AS </a:t>
            </a:r>
            <a:r>
              <a:rPr lang="ru-RU"/>
              <a:t>(</a:t>
            </a:r>
            <a:endParaRPr/>
          </a:p>
          <a:p>
            <a:pPr indent="0" lvl="0" marL="0" rtl="0" algn="l">
              <a:lnSpc>
                <a:spcPct val="90000"/>
              </a:lnSpc>
              <a:spcBef>
                <a:spcPts val="1000"/>
              </a:spcBef>
              <a:spcAft>
                <a:spcPts val="0"/>
              </a:spcAft>
              <a:buClr>
                <a:schemeClr val="dk1"/>
              </a:buClr>
              <a:buSzPct val="116666"/>
              <a:buNone/>
            </a:pPr>
            <a:r>
              <a:rPr lang="ru-RU"/>
              <a:t>    SELECT region, SUM(amount) AS total_sales</a:t>
            </a:r>
            <a:endParaRPr/>
          </a:p>
          <a:p>
            <a:pPr indent="0" lvl="0" marL="0" rtl="0" algn="l">
              <a:lnSpc>
                <a:spcPct val="90000"/>
              </a:lnSpc>
              <a:spcBef>
                <a:spcPts val="1000"/>
              </a:spcBef>
              <a:spcAft>
                <a:spcPts val="0"/>
              </a:spcAft>
              <a:buClr>
                <a:schemeClr val="dk1"/>
              </a:buClr>
              <a:buSzPct val="116666"/>
              <a:buNone/>
            </a:pPr>
            <a:r>
              <a:rPr lang="ru-RU"/>
              <a:t>    FROM orders</a:t>
            </a:r>
            <a:endParaRPr/>
          </a:p>
          <a:p>
            <a:pPr indent="0" lvl="0" marL="0" rtl="0" algn="l">
              <a:lnSpc>
                <a:spcPct val="90000"/>
              </a:lnSpc>
              <a:spcBef>
                <a:spcPts val="1000"/>
              </a:spcBef>
              <a:spcAft>
                <a:spcPts val="0"/>
              </a:spcAft>
              <a:buClr>
                <a:schemeClr val="dk1"/>
              </a:buClr>
              <a:buSzPct val="116666"/>
              <a:buNone/>
            </a:pPr>
            <a:r>
              <a:rPr lang="ru-RU"/>
              <a:t>    GROUP BY region</a:t>
            </a:r>
            <a:endParaRPr/>
          </a:p>
          <a:p>
            <a:pPr indent="0" lvl="0" marL="0" rtl="0" algn="l">
              <a:lnSpc>
                <a:spcPct val="90000"/>
              </a:lnSpc>
              <a:spcBef>
                <a:spcPts val="1000"/>
              </a:spcBef>
              <a:spcAft>
                <a:spcPts val="0"/>
              </a:spcAft>
              <a:buClr>
                <a:schemeClr val="dk1"/>
              </a:buClr>
              <a:buSzPct val="116666"/>
              <a:buNone/>
            </a:pPr>
            <a:r>
              <a:rPr lang="ru-RU"/>
              <a:t>)</a:t>
            </a:r>
            <a:r>
              <a:rPr b="1" lang="ru-RU"/>
              <a:t>, top_regions AS </a:t>
            </a:r>
            <a:r>
              <a:rPr lang="ru-RU"/>
              <a:t>(</a:t>
            </a:r>
            <a:endParaRPr/>
          </a:p>
          <a:p>
            <a:pPr indent="0" lvl="0" marL="0" rtl="0" algn="l">
              <a:lnSpc>
                <a:spcPct val="90000"/>
              </a:lnSpc>
              <a:spcBef>
                <a:spcPts val="1000"/>
              </a:spcBef>
              <a:spcAft>
                <a:spcPts val="0"/>
              </a:spcAft>
              <a:buClr>
                <a:schemeClr val="dk1"/>
              </a:buClr>
              <a:buSzPct val="116666"/>
              <a:buNone/>
            </a:pPr>
            <a:r>
              <a:rPr lang="ru-RU"/>
              <a:t>    SELECT region</a:t>
            </a:r>
            <a:endParaRPr/>
          </a:p>
          <a:p>
            <a:pPr indent="0" lvl="0" marL="0" rtl="0" algn="l">
              <a:lnSpc>
                <a:spcPct val="90000"/>
              </a:lnSpc>
              <a:spcBef>
                <a:spcPts val="1000"/>
              </a:spcBef>
              <a:spcAft>
                <a:spcPts val="0"/>
              </a:spcAft>
              <a:buClr>
                <a:schemeClr val="dk1"/>
              </a:buClr>
              <a:buSzPct val="116666"/>
              <a:buNone/>
            </a:pPr>
            <a:r>
              <a:rPr lang="ru-RU"/>
              <a:t>    FROM regional_sales</a:t>
            </a:r>
            <a:endParaRPr/>
          </a:p>
          <a:p>
            <a:pPr indent="0" lvl="0" marL="0" rtl="0" algn="l">
              <a:lnSpc>
                <a:spcPct val="90000"/>
              </a:lnSpc>
              <a:spcBef>
                <a:spcPts val="1000"/>
              </a:spcBef>
              <a:spcAft>
                <a:spcPts val="0"/>
              </a:spcAft>
              <a:buClr>
                <a:schemeClr val="dk1"/>
              </a:buClr>
              <a:buSzPct val="116666"/>
              <a:buNone/>
            </a:pPr>
            <a:r>
              <a:rPr lang="ru-RU"/>
              <a:t>    WHERE total_sales &gt; (SELECT SUM(total_sales)/10 FROM regional_sales)</a:t>
            </a:r>
            <a:endParaRPr/>
          </a:p>
          <a:p>
            <a:pPr indent="0" lvl="0" marL="0" rtl="0" algn="l">
              <a:lnSpc>
                <a:spcPct val="90000"/>
              </a:lnSpc>
              <a:spcBef>
                <a:spcPts val="1000"/>
              </a:spcBef>
              <a:spcAft>
                <a:spcPts val="0"/>
              </a:spcAft>
              <a:buClr>
                <a:schemeClr val="dk1"/>
              </a:buClr>
              <a:buSzPct val="116666"/>
              <a:buNone/>
            </a:pPr>
            <a:r>
              <a:rPr lang="ru-RU"/>
              <a:t>)</a:t>
            </a:r>
            <a:endParaRPr/>
          </a:p>
          <a:p>
            <a:pPr indent="0" lvl="0" marL="0" rtl="0" algn="l">
              <a:lnSpc>
                <a:spcPct val="90000"/>
              </a:lnSpc>
              <a:spcBef>
                <a:spcPts val="1000"/>
              </a:spcBef>
              <a:spcAft>
                <a:spcPts val="0"/>
              </a:spcAft>
              <a:buClr>
                <a:schemeClr val="dk1"/>
              </a:buClr>
              <a:buSzPct val="116666"/>
              <a:buNone/>
            </a:pPr>
            <a:r>
              <a:rPr lang="ru-RU"/>
              <a:t>SELECT region,</a:t>
            </a:r>
            <a:endParaRPr/>
          </a:p>
          <a:p>
            <a:pPr indent="0" lvl="0" marL="0" rtl="0" algn="l">
              <a:lnSpc>
                <a:spcPct val="90000"/>
              </a:lnSpc>
              <a:spcBef>
                <a:spcPts val="1000"/>
              </a:spcBef>
              <a:spcAft>
                <a:spcPts val="0"/>
              </a:spcAft>
              <a:buClr>
                <a:schemeClr val="dk1"/>
              </a:buClr>
              <a:buSzPct val="116666"/>
              <a:buNone/>
            </a:pPr>
            <a:r>
              <a:rPr lang="ru-RU"/>
              <a:t>       product,</a:t>
            </a:r>
            <a:endParaRPr/>
          </a:p>
          <a:p>
            <a:pPr indent="0" lvl="0" marL="0" rtl="0" algn="l">
              <a:lnSpc>
                <a:spcPct val="90000"/>
              </a:lnSpc>
              <a:spcBef>
                <a:spcPts val="1000"/>
              </a:spcBef>
              <a:spcAft>
                <a:spcPts val="0"/>
              </a:spcAft>
              <a:buClr>
                <a:schemeClr val="dk1"/>
              </a:buClr>
              <a:buSzPct val="116666"/>
              <a:buNone/>
            </a:pPr>
            <a:r>
              <a:rPr lang="ru-RU"/>
              <a:t>       SUM(quantity) AS product_units,</a:t>
            </a:r>
            <a:endParaRPr/>
          </a:p>
          <a:p>
            <a:pPr indent="0" lvl="0" marL="0" rtl="0" algn="l">
              <a:lnSpc>
                <a:spcPct val="90000"/>
              </a:lnSpc>
              <a:spcBef>
                <a:spcPts val="1000"/>
              </a:spcBef>
              <a:spcAft>
                <a:spcPts val="0"/>
              </a:spcAft>
              <a:buClr>
                <a:schemeClr val="dk1"/>
              </a:buClr>
              <a:buSzPct val="116666"/>
              <a:buNone/>
            </a:pPr>
            <a:r>
              <a:rPr lang="ru-RU"/>
              <a:t>       SUM(amount) AS product_sales</a:t>
            </a:r>
            <a:endParaRPr/>
          </a:p>
          <a:p>
            <a:pPr indent="0" lvl="0" marL="0" rtl="0" algn="l">
              <a:lnSpc>
                <a:spcPct val="90000"/>
              </a:lnSpc>
              <a:spcBef>
                <a:spcPts val="1000"/>
              </a:spcBef>
              <a:spcAft>
                <a:spcPts val="0"/>
              </a:spcAft>
              <a:buClr>
                <a:schemeClr val="dk1"/>
              </a:buClr>
              <a:buSzPct val="116666"/>
              <a:buNone/>
            </a:pPr>
            <a:r>
              <a:rPr lang="ru-RU"/>
              <a:t>FROM orders</a:t>
            </a:r>
            <a:endParaRPr/>
          </a:p>
          <a:p>
            <a:pPr indent="0" lvl="0" marL="0" rtl="0" algn="l">
              <a:lnSpc>
                <a:spcPct val="90000"/>
              </a:lnSpc>
              <a:spcBef>
                <a:spcPts val="1000"/>
              </a:spcBef>
              <a:spcAft>
                <a:spcPts val="0"/>
              </a:spcAft>
              <a:buClr>
                <a:schemeClr val="dk1"/>
              </a:buClr>
              <a:buSzPct val="116666"/>
              <a:buNone/>
            </a:pPr>
            <a:r>
              <a:rPr lang="ru-RU"/>
              <a:t>WHERE region IN (SELECT region FROM top_regions)</a:t>
            </a:r>
            <a:endParaRPr/>
          </a:p>
          <a:p>
            <a:pPr indent="0" lvl="0" marL="0" rtl="0" algn="l">
              <a:lnSpc>
                <a:spcPct val="90000"/>
              </a:lnSpc>
              <a:spcBef>
                <a:spcPts val="1000"/>
              </a:spcBef>
              <a:spcAft>
                <a:spcPts val="0"/>
              </a:spcAft>
              <a:buClr>
                <a:schemeClr val="dk1"/>
              </a:buClr>
              <a:buSzPct val="116666"/>
              <a:buNone/>
            </a:pPr>
            <a:r>
              <a:rPr lang="ru-RU"/>
              <a:t>GROUP BY region, product;</a:t>
            </a:r>
            <a:endParaRPr/>
          </a:p>
        </p:txBody>
      </p:sp>
      <p:sp>
        <p:nvSpPr>
          <p:cNvPr id="280" name="Google Shape;280;p1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281" name="Google Shape;281;p19"/>
          <p:cNvSpPr txBox="1"/>
          <p:nvPr/>
        </p:nvSpPr>
        <p:spPr>
          <a:xfrm>
            <a:off x="435849" y="2154175"/>
            <a:ext cx="5058600" cy="3648000"/>
          </a:xfrm>
          <a:prstGeom prst="rect">
            <a:avLst/>
          </a:prstGeom>
          <a:noFill/>
          <a:ln>
            <a:noFill/>
          </a:ln>
        </p:spPr>
        <p:txBody>
          <a:bodyPr anchorCtr="0" anchor="t" bIns="45700" lIns="91425" spcFirstLastPara="1" rIns="91425" wrap="square" tIns="45700">
            <a:spAutoFit/>
          </a:bodyPr>
          <a:lstStyle/>
          <a:p>
            <a:pPr indent="-361950" lvl="0" marL="457200" rtl="0" algn="l">
              <a:spcBef>
                <a:spcPts val="0"/>
              </a:spcBef>
              <a:spcAft>
                <a:spcPts val="0"/>
              </a:spcAft>
              <a:buClr>
                <a:schemeClr val="dk1"/>
              </a:buClr>
              <a:buSzPts val="2100"/>
              <a:buChar char="•"/>
            </a:pPr>
            <a:r>
              <a:rPr lang="ru-RU" sz="2100">
                <a:solidFill>
                  <a:schemeClr val="dk1"/>
                </a:solidFill>
                <a:latin typeface="Calibri"/>
                <a:ea typeface="Calibri"/>
                <a:cs typeface="Calibri"/>
                <a:sym typeface="Calibri"/>
              </a:rPr>
              <a:t>The query displays sales totals only for leading regions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Char char="•"/>
            </a:pPr>
            <a:r>
              <a:rPr lang="ru-RU" sz="2100">
                <a:solidFill>
                  <a:schemeClr val="dk1"/>
                </a:solidFill>
                <a:latin typeface="Calibri"/>
                <a:ea typeface="Calibri"/>
                <a:cs typeface="Calibri"/>
                <a:sym typeface="Calibri"/>
              </a:rPr>
              <a:t>The WITH clause defines two additional operators regional_sales and top_regions so that the result of regional_sales is used in top_regions and the result of top_regions is used in the main SELECT query</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Char char="•"/>
            </a:pPr>
            <a:r>
              <a:rPr lang="ru-RU" sz="2100">
                <a:solidFill>
                  <a:schemeClr val="dk1"/>
                </a:solidFill>
                <a:latin typeface="Calibri"/>
                <a:ea typeface="Calibri"/>
                <a:cs typeface="Calibri"/>
                <a:sym typeface="Calibri"/>
              </a:rPr>
              <a:t>This example could be rewritten without WITH, but then we would need two levels of nested SELECT subqueries</a:t>
            </a:r>
            <a:endParaRPr sz="2100">
              <a:solidFill>
                <a:schemeClr val="dk1"/>
              </a:solidFill>
              <a:latin typeface="Calibri"/>
              <a:ea typeface="Calibri"/>
              <a:cs typeface="Calibri"/>
              <a:sym typeface="Calibri"/>
            </a:endParaRPr>
          </a:p>
        </p:txBody>
      </p:sp>
      <p:sp>
        <p:nvSpPr>
          <p:cNvPr id="282" name="Google Shape;282;p19"/>
          <p:cNvSpPr/>
          <p:nvPr/>
        </p:nvSpPr>
        <p:spPr>
          <a:xfrm>
            <a:off x="5760117" y="2806925"/>
            <a:ext cx="881100" cy="388800"/>
          </a:xfrm>
          <a:prstGeom prst="rightArrow">
            <a:avLst>
              <a:gd fmla="val 50000" name="adj1"/>
              <a:gd fmla="val 50000" name="adj2"/>
            </a:avLst>
          </a:prstGeom>
          <a:solidFill>
            <a:schemeClr val="dk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grpSp>
        <p:nvGrpSpPr>
          <p:cNvPr id="79" name="Google Shape;79;p2"/>
          <p:cNvGrpSpPr/>
          <p:nvPr/>
        </p:nvGrpSpPr>
        <p:grpSpPr>
          <a:xfrm>
            <a:off x="0" y="-8467"/>
            <a:ext cx="12192000" cy="6866467"/>
            <a:chOff x="0" y="-8467"/>
            <a:chExt cx="12192000" cy="6866467"/>
          </a:xfrm>
        </p:grpSpPr>
        <p:cxnSp>
          <p:nvCxnSpPr>
            <p:cNvPr id="80" name="Google Shape;80;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1" name="Google Shape;81;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82" name="Google Shape;82;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83" name="Google Shape;83;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84" name="Google Shape;84;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86" name="Google Shape;86;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87" name="Google Shape;87;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88" name="Google Shape;88;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91" name="Google Shape;91;p2"/>
          <p:cNvGrpSpPr/>
          <p:nvPr/>
        </p:nvGrpSpPr>
        <p:grpSpPr>
          <a:xfrm>
            <a:off x="4267230" y="-8468"/>
            <a:ext cx="4763558" cy="6866467"/>
            <a:chOff x="67175" y="-8467"/>
            <a:chExt cx="4763558" cy="6866467"/>
          </a:xfrm>
        </p:grpSpPr>
        <p:cxnSp>
          <p:nvCxnSpPr>
            <p:cNvPr id="92" name="Google Shape;92;p2"/>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93" name="Google Shape;93;p2"/>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94" name="Google Shape;94;p2"/>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5" name="Google Shape;95;p2"/>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96" name="Google Shape;96;p2"/>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98" name="Google Shape;98;p2"/>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2"/>
          <p:cNvSpPr txBox="1"/>
          <p:nvPr>
            <p:ph type="title"/>
          </p:nvPr>
        </p:nvSpPr>
        <p:spPr>
          <a:xfrm>
            <a:off x="677335" y="1282701"/>
            <a:ext cx="5508684"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 DCL</a:t>
            </a:r>
            <a:endParaRPr/>
          </a:p>
        </p:txBody>
      </p:sp>
      <p:sp>
        <p:nvSpPr>
          <p:cNvPr id="100" name="Google Shape;100;p2"/>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101" name="Google Shape;101;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rgbClr val="FFFFFF"/>
              </a:buClr>
              <a:buSzPts val="900"/>
              <a:buFont typeface="Trebuchet MS"/>
              <a:buNone/>
            </a:pPr>
            <a:fld id="{00000000-1234-1234-1234-123412341234}" type="slidenum">
              <a:rPr b="0" i="0" lang="ru-RU" sz="900" u="none" cap="none" strike="noStrike">
                <a:solidFill>
                  <a:srgbClr val="FFFFFF"/>
                </a:solidFill>
                <a:latin typeface="Trebuchet MS"/>
                <a:ea typeface="Trebuchet MS"/>
                <a:cs typeface="Trebuchet MS"/>
                <a:sym typeface="Trebuchet MS"/>
              </a:rPr>
              <a:t>‹#›</a:t>
            </a:fld>
            <a:endParaRPr b="0" i="0" sz="9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grpSp>
        <p:nvGrpSpPr>
          <p:cNvPr id="287" name="Google Shape;287;p20"/>
          <p:cNvGrpSpPr/>
          <p:nvPr/>
        </p:nvGrpSpPr>
        <p:grpSpPr>
          <a:xfrm>
            <a:off x="0" y="-8467"/>
            <a:ext cx="12192000" cy="6866467"/>
            <a:chOff x="0" y="-8467"/>
            <a:chExt cx="12192000" cy="6866467"/>
          </a:xfrm>
        </p:grpSpPr>
        <p:cxnSp>
          <p:nvCxnSpPr>
            <p:cNvPr id="288" name="Google Shape;288;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89" name="Google Shape;289;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90" name="Google Shape;290;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91" name="Google Shape;291;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2" name="Google Shape;292;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94" name="Google Shape;294;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95" name="Google Shape;295;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96" name="Google Shape;296;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299" name="Google Shape;299;p20"/>
          <p:cNvGrpSpPr/>
          <p:nvPr/>
        </p:nvGrpSpPr>
        <p:grpSpPr>
          <a:xfrm>
            <a:off x="4267230" y="-8468"/>
            <a:ext cx="4763558" cy="6866467"/>
            <a:chOff x="67175" y="-8467"/>
            <a:chExt cx="4763558" cy="6866467"/>
          </a:xfrm>
        </p:grpSpPr>
        <p:cxnSp>
          <p:nvCxnSpPr>
            <p:cNvPr id="300" name="Google Shape;300;p20"/>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301" name="Google Shape;301;p20"/>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302" name="Google Shape;302;p20"/>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03" name="Google Shape;303;p20"/>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04" name="Google Shape;304;p20"/>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6" name="Google Shape;306;p20"/>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20"/>
          <p:cNvSpPr txBox="1"/>
          <p:nvPr>
            <p:ph type="title"/>
          </p:nvPr>
        </p:nvSpPr>
        <p:spPr>
          <a:xfrm>
            <a:off x="677335" y="1282701"/>
            <a:ext cx="5508684"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III. Recursion</a:t>
            </a:r>
            <a:endParaRPr sz="4400"/>
          </a:p>
        </p:txBody>
      </p:sp>
      <p:sp>
        <p:nvSpPr>
          <p:cNvPr id="308" name="Google Shape;308;p20"/>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309" name="Google Shape;309;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Recursion</a:t>
            </a:r>
            <a:endParaRPr/>
          </a:p>
        </p:txBody>
      </p:sp>
      <p:sp>
        <p:nvSpPr>
          <p:cNvPr id="315" name="Google Shape;315;p21"/>
          <p:cNvSpPr txBox="1"/>
          <p:nvPr>
            <p:ph idx="1" type="body"/>
          </p:nvPr>
        </p:nvSpPr>
        <p:spPr>
          <a:xfrm>
            <a:off x="677323" y="2160600"/>
            <a:ext cx="10555500" cy="3880800"/>
          </a:xfrm>
          <a:prstGeom prst="rect">
            <a:avLst/>
          </a:prstGeom>
          <a:noFill/>
          <a:ln>
            <a:noFill/>
          </a:ln>
        </p:spPr>
        <p:txBody>
          <a:bodyPr anchorCtr="0" anchor="t" bIns="45700" lIns="91425" spcFirstLastPara="1" rIns="91425" wrap="square" tIns="45700">
            <a:normAutofit lnSpcReduction="20000"/>
          </a:bodyPr>
          <a:lstStyle/>
          <a:p>
            <a:pPr indent="-429260" lvl="0" marL="342900" rtl="0" algn="l">
              <a:lnSpc>
                <a:spcPct val="90000"/>
              </a:lnSpc>
              <a:spcBef>
                <a:spcPts val="1000"/>
              </a:spcBef>
              <a:spcAft>
                <a:spcPts val="0"/>
              </a:spcAft>
              <a:buSzPts val="2800"/>
              <a:buChar char="●"/>
            </a:pPr>
            <a:r>
              <a:rPr lang="ru-RU"/>
              <a:t>A special variant of CTE are “recursive” queries</a:t>
            </a:r>
            <a:endParaRPr/>
          </a:p>
          <a:p>
            <a:pPr indent="-429260" lvl="0" marL="342900" rtl="0" algn="l">
              <a:lnSpc>
                <a:spcPct val="90000"/>
              </a:lnSpc>
              <a:spcBef>
                <a:spcPts val="1000"/>
              </a:spcBef>
              <a:spcAft>
                <a:spcPts val="0"/>
              </a:spcAft>
              <a:buSzPts val="2800"/>
              <a:buChar char="●"/>
            </a:pPr>
            <a:r>
              <a:rPr lang="ru-RU"/>
              <a:t>In fact, there is no recursion, iteration occurs. (Research in the 80s, 90s gave the following result: recursive queries cannot be expressed within relational languages)</a:t>
            </a:r>
            <a:endParaRPr/>
          </a:p>
          <a:p>
            <a:pPr indent="-241934" lvl="0" marL="228600" rtl="0" algn="l">
              <a:lnSpc>
                <a:spcPct val="90000"/>
              </a:lnSpc>
              <a:spcBef>
                <a:spcPts val="1000"/>
              </a:spcBef>
              <a:spcAft>
                <a:spcPts val="0"/>
              </a:spcAft>
              <a:buClr>
                <a:schemeClr val="dk1"/>
              </a:buClr>
              <a:buSzPts val="2800"/>
              <a:buChar char="●"/>
            </a:pPr>
            <a:r>
              <a:rPr lang="ru-RU"/>
              <a:t>Syntax:</a:t>
            </a:r>
            <a:endParaRPr/>
          </a:p>
          <a:p>
            <a:pPr indent="0" lvl="1" marL="457200" rtl="0" algn="l">
              <a:lnSpc>
                <a:spcPct val="90000"/>
              </a:lnSpc>
              <a:spcBef>
                <a:spcPts val="500"/>
              </a:spcBef>
              <a:spcAft>
                <a:spcPts val="0"/>
              </a:spcAft>
              <a:buClr>
                <a:schemeClr val="dk1"/>
              </a:buClr>
              <a:buSzPts val="2400"/>
              <a:buNone/>
            </a:pPr>
            <a:r>
              <a:rPr lang="ru-RU"/>
              <a:t>[ WITH [ </a:t>
            </a:r>
            <a:r>
              <a:rPr b="1" i="1" lang="ru-RU"/>
              <a:t>RECURSIVE</a:t>
            </a:r>
            <a:r>
              <a:rPr lang="ru-RU"/>
              <a:t> ] query_WITH [, ...] ]</a:t>
            </a:r>
            <a:endParaRPr/>
          </a:p>
          <a:p>
            <a:pPr indent="0" lvl="1" marL="457200" rtl="0" algn="l">
              <a:lnSpc>
                <a:spcPct val="90000"/>
              </a:lnSpc>
              <a:spcBef>
                <a:spcPts val="500"/>
              </a:spcBef>
              <a:spcAft>
                <a:spcPts val="0"/>
              </a:spcAft>
              <a:buClr>
                <a:schemeClr val="dk1"/>
              </a:buClr>
              <a:buSzPts val="2400"/>
              <a:buNone/>
            </a:pPr>
            <a:r>
              <a:rPr lang="ru-RU"/>
              <a:t>SELECT…</a:t>
            </a:r>
            <a:endParaRPr/>
          </a:p>
          <a:p>
            <a:pPr indent="-286385" lvl="1" marL="273050" rtl="0" algn="l">
              <a:lnSpc>
                <a:spcPct val="90000"/>
              </a:lnSpc>
              <a:spcBef>
                <a:spcPts val="500"/>
              </a:spcBef>
              <a:spcAft>
                <a:spcPts val="0"/>
              </a:spcAft>
              <a:buClr>
                <a:schemeClr val="dk1"/>
              </a:buClr>
              <a:buSzPts val="2800"/>
              <a:buChar char="○"/>
            </a:pPr>
            <a:r>
              <a:rPr lang="ru-RU" sz="2800"/>
              <a:t>Query</a:t>
            </a:r>
            <a:r>
              <a:rPr lang="ru-RU" sz="2800"/>
              <a:t> WITH can use its own result by using</a:t>
            </a:r>
            <a:r>
              <a:rPr lang="ru-RU" sz="2800"/>
              <a:t> RECURSIVE </a:t>
            </a:r>
            <a:endParaRPr sz="2800"/>
          </a:p>
          <a:p>
            <a:pPr indent="-286385" lvl="1" marL="273050" rtl="0" algn="l">
              <a:lnSpc>
                <a:spcPct val="90000"/>
              </a:lnSpc>
              <a:spcBef>
                <a:spcPts val="500"/>
              </a:spcBef>
              <a:spcAft>
                <a:spcPts val="0"/>
              </a:spcAft>
              <a:buClr>
                <a:schemeClr val="dk1"/>
              </a:buClr>
              <a:buSzPts val="2800"/>
              <a:buChar char="○"/>
            </a:pPr>
            <a:r>
              <a:rPr lang="ru-RU" sz="2800"/>
              <a:t>What are they needed for: for example, to search for data that has a hierarchical organization, but is stored in the form of a table</a:t>
            </a:r>
            <a:endParaRPr/>
          </a:p>
        </p:txBody>
      </p:sp>
      <p:sp>
        <p:nvSpPr>
          <p:cNvPr id="316" name="Google Shape;316;p2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Recursion - example</a:t>
            </a:r>
            <a:endParaRPr/>
          </a:p>
        </p:txBody>
      </p:sp>
      <p:sp>
        <p:nvSpPr>
          <p:cNvPr id="322" name="Google Shape;322;p22"/>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WITH RECURSIVE t(n) AS (</a:t>
            </a:r>
            <a:endParaRPr/>
          </a:p>
          <a:p>
            <a:pPr indent="0" lvl="0" marL="0" rtl="0" algn="l">
              <a:lnSpc>
                <a:spcPct val="90000"/>
              </a:lnSpc>
              <a:spcBef>
                <a:spcPts val="1000"/>
              </a:spcBef>
              <a:spcAft>
                <a:spcPts val="0"/>
              </a:spcAft>
              <a:buClr>
                <a:schemeClr val="dk1"/>
              </a:buClr>
              <a:buSzPts val="2800"/>
              <a:buNone/>
            </a:pPr>
            <a:r>
              <a:rPr lang="ru-RU"/>
              <a:t>    VALUES (1)</a:t>
            </a:r>
            <a:endParaRPr/>
          </a:p>
          <a:p>
            <a:pPr indent="0" lvl="0" marL="0" rtl="0" algn="l">
              <a:lnSpc>
                <a:spcPct val="90000"/>
              </a:lnSpc>
              <a:spcBef>
                <a:spcPts val="1000"/>
              </a:spcBef>
              <a:spcAft>
                <a:spcPts val="0"/>
              </a:spcAft>
              <a:buClr>
                <a:schemeClr val="dk1"/>
              </a:buClr>
              <a:buSzPts val="2800"/>
              <a:buNone/>
            </a:pPr>
            <a:r>
              <a:rPr lang="ru-RU"/>
              <a:t>    UNION ALL</a:t>
            </a:r>
            <a:endParaRPr/>
          </a:p>
          <a:p>
            <a:pPr indent="0" lvl="0" marL="0" rtl="0" algn="l">
              <a:lnSpc>
                <a:spcPct val="90000"/>
              </a:lnSpc>
              <a:spcBef>
                <a:spcPts val="1000"/>
              </a:spcBef>
              <a:spcAft>
                <a:spcPts val="0"/>
              </a:spcAft>
              <a:buClr>
                <a:schemeClr val="dk1"/>
              </a:buClr>
              <a:buSzPts val="2800"/>
              <a:buNone/>
            </a:pPr>
            <a:r>
              <a:rPr lang="ru-RU"/>
              <a:t>    SELECT n+1 FROM t WHERE n &lt; 100</a:t>
            </a:r>
            <a:endParaRPr/>
          </a:p>
          <a:p>
            <a:pPr indent="0" lvl="0" marL="0" rtl="0" algn="l">
              <a:lnSpc>
                <a:spcPct val="90000"/>
              </a:lnSpc>
              <a:spcBef>
                <a:spcPts val="1000"/>
              </a:spcBef>
              <a:spcAft>
                <a:spcPts val="0"/>
              </a:spcAft>
              <a:buClr>
                <a:schemeClr val="dk1"/>
              </a:buClr>
              <a:buSzPts val="2800"/>
              <a:buNone/>
            </a:pPr>
            <a:r>
              <a:rPr lang="ru-RU"/>
              <a:t>)</a:t>
            </a:r>
            <a:endParaRPr/>
          </a:p>
          <a:p>
            <a:pPr indent="0" lvl="0" marL="0" rtl="0" algn="l">
              <a:lnSpc>
                <a:spcPct val="90000"/>
              </a:lnSpc>
              <a:spcBef>
                <a:spcPts val="1000"/>
              </a:spcBef>
              <a:spcAft>
                <a:spcPts val="0"/>
              </a:spcAft>
              <a:buClr>
                <a:schemeClr val="dk1"/>
              </a:buClr>
              <a:buSzPts val="2800"/>
              <a:buNone/>
            </a:pPr>
            <a:r>
              <a:rPr lang="ru-RU"/>
              <a:t>SELECT sum(n) FROM t;</a:t>
            </a:r>
            <a:endParaRPr/>
          </a:p>
        </p:txBody>
      </p:sp>
      <p:sp>
        <p:nvSpPr>
          <p:cNvPr id="323" name="Google Shape;323;p2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Recursion - example</a:t>
            </a:r>
            <a:endParaRPr/>
          </a:p>
        </p:txBody>
      </p:sp>
      <p:sp>
        <p:nvSpPr>
          <p:cNvPr id="329" name="Google Shape;329;p2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WITH RECURSIVE t(n) AS (</a:t>
            </a:r>
            <a:endParaRPr/>
          </a:p>
          <a:p>
            <a:pPr indent="0" lvl="0" marL="0" rtl="0" algn="l">
              <a:lnSpc>
                <a:spcPct val="90000"/>
              </a:lnSpc>
              <a:spcBef>
                <a:spcPts val="1000"/>
              </a:spcBef>
              <a:spcAft>
                <a:spcPts val="0"/>
              </a:spcAft>
              <a:buClr>
                <a:schemeClr val="dk1"/>
              </a:buClr>
              <a:buSzPts val="2800"/>
              <a:buNone/>
            </a:pPr>
            <a:r>
              <a:rPr lang="ru-RU"/>
              <a:t>    VALUES (1)</a:t>
            </a:r>
            <a:endParaRPr/>
          </a:p>
          <a:p>
            <a:pPr indent="0" lvl="0" marL="0" rtl="0" algn="l">
              <a:lnSpc>
                <a:spcPct val="90000"/>
              </a:lnSpc>
              <a:spcBef>
                <a:spcPts val="1000"/>
              </a:spcBef>
              <a:spcAft>
                <a:spcPts val="0"/>
              </a:spcAft>
              <a:buClr>
                <a:schemeClr val="dk1"/>
              </a:buClr>
              <a:buSzPts val="2800"/>
              <a:buNone/>
            </a:pPr>
            <a:r>
              <a:rPr lang="ru-RU"/>
              <a:t>    UNION ALL</a:t>
            </a:r>
            <a:endParaRPr/>
          </a:p>
          <a:p>
            <a:pPr indent="0" lvl="0" marL="0" rtl="0" algn="l">
              <a:lnSpc>
                <a:spcPct val="90000"/>
              </a:lnSpc>
              <a:spcBef>
                <a:spcPts val="1000"/>
              </a:spcBef>
              <a:spcAft>
                <a:spcPts val="0"/>
              </a:spcAft>
              <a:buClr>
                <a:schemeClr val="dk1"/>
              </a:buClr>
              <a:buSzPts val="2800"/>
              <a:buNone/>
            </a:pPr>
            <a:r>
              <a:rPr lang="ru-RU"/>
              <a:t>    SELECT n+1 FROM t WHERE n &lt; 100</a:t>
            </a:r>
            <a:endParaRPr/>
          </a:p>
          <a:p>
            <a:pPr indent="0" lvl="0" marL="0" rtl="0" algn="l">
              <a:lnSpc>
                <a:spcPct val="90000"/>
              </a:lnSpc>
              <a:spcBef>
                <a:spcPts val="1000"/>
              </a:spcBef>
              <a:spcAft>
                <a:spcPts val="0"/>
              </a:spcAft>
              <a:buClr>
                <a:schemeClr val="dk1"/>
              </a:buClr>
              <a:buSzPts val="2800"/>
              <a:buNone/>
            </a:pPr>
            <a:r>
              <a:rPr lang="ru-RU"/>
              <a:t>)</a:t>
            </a:r>
            <a:endParaRPr/>
          </a:p>
          <a:p>
            <a:pPr indent="0" lvl="0" marL="0" rtl="0" algn="l">
              <a:lnSpc>
                <a:spcPct val="90000"/>
              </a:lnSpc>
              <a:spcBef>
                <a:spcPts val="1000"/>
              </a:spcBef>
              <a:spcAft>
                <a:spcPts val="0"/>
              </a:spcAft>
              <a:buClr>
                <a:schemeClr val="dk1"/>
              </a:buClr>
              <a:buSzPts val="2800"/>
              <a:buNone/>
            </a:pPr>
            <a:r>
              <a:rPr lang="ru-RU"/>
              <a:t>SELECT sum(n) FROM t;</a:t>
            </a:r>
            <a:endParaRPr/>
          </a:p>
        </p:txBody>
      </p:sp>
      <p:sp>
        <p:nvSpPr>
          <p:cNvPr id="330" name="Google Shape;330;p2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31" name="Google Shape;331;p23"/>
          <p:cNvSpPr/>
          <p:nvPr/>
        </p:nvSpPr>
        <p:spPr>
          <a:xfrm>
            <a:off x="1093076" y="2249214"/>
            <a:ext cx="1891862" cy="599089"/>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2" name="Google Shape;332;p23"/>
          <p:cNvCxnSpPr/>
          <p:nvPr/>
        </p:nvCxnSpPr>
        <p:spPr>
          <a:xfrm rot="10800000">
            <a:off x="3237186" y="2554014"/>
            <a:ext cx="4645572" cy="0"/>
          </a:xfrm>
          <a:prstGeom prst="straightConnector1">
            <a:avLst/>
          </a:prstGeom>
          <a:noFill/>
          <a:ln cap="flat" cmpd="sng" w="9525">
            <a:solidFill>
              <a:schemeClr val="dk1"/>
            </a:solidFill>
            <a:prstDash val="solid"/>
            <a:miter lim="800000"/>
            <a:headEnd len="sm" w="sm" type="none"/>
            <a:tailEnd len="med" w="med" type="triangle"/>
          </a:ln>
        </p:spPr>
      </p:cxnSp>
      <p:sp>
        <p:nvSpPr>
          <p:cNvPr id="333" name="Google Shape;333;p23"/>
          <p:cNvSpPr txBox="1"/>
          <p:nvPr/>
        </p:nvSpPr>
        <p:spPr>
          <a:xfrm>
            <a:off x="8019393" y="2364092"/>
            <a:ext cx="24384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Non-recursive part</a:t>
            </a:r>
            <a:endParaRPr/>
          </a:p>
        </p:txBody>
      </p:sp>
      <p:sp>
        <p:nvSpPr>
          <p:cNvPr id="334" name="Google Shape;334;p23"/>
          <p:cNvSpPr/>
          <p:nvPr/>
        </p:nvSpPr>
        <p:spPr>
          <a:xfrm>
            <a:off x="3421118" y="1765003"/>
            <a:ext cx="646385" cy="599089"/>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23"/>
          <p:cNvSpPr txBox="1"/>
          <p:nvPr/>
        </p:nvSpPr>
        <p:spPr>
          <a:xfrm>
            <a:off x="7671236" y="776503"/>
            <a:ext cx="397028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“Variable initialization” - declaration of columns that are accessed in the recursive part</a:t>
            </a:r>
            <a:endParaRPr/>
          </a:p>
        </p:txBody>
      </p:sp>
      <p:cxnSp>
        <p:nvCxnSpPr>
          <p:cNvPr id="336" name="Google Shape;336;p23"/>
          <p:cNvCxnSpPr/>
          <p:nvPr/>
        </p:nvCxnSpPr>
        <p:spPr>
          <a:xfrm flipH="1">
            <a:off x="4067503" y="1094727"/>
            <a:ext cx="3342290" cy="605106"/>
          </a:xfrm>
          <a:prstGeom prst="straightConnector1">
            <a:avLst/>
          </a:prstGeom>
          <a:noFill/>
          <a:ln cap="flat" cmpd="sng" w="9525">
            <a:solidFill>
              <a:schemeClr val="dk1"/>
            </a:solidFill>
            <a:prstDash val="solid"/>
            <a:miter lim="800000"/>
            <a:headEnd len="sm" w="sm" type="none"/>
            <a:tailEnd len="med" w="med" type="triangle"/>
          </a:ln>
        </p:spPr>
      </p:cxnSp>
      <p:sp>
        <p:nvSpPr>
          <p:cNvPr id="337" name="Google Shape;337;p23"/>
          <p:cNvSpPr/>
          <p:nvPr/>
        </p:nvSpPr>
        <p:spPr>
          <a:xfrm>
            <a:off x="1171903" y="3271892"/>
            <a:ext cx="5323489" cy="599089"/>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8" name="Google Shape;338;p23"/>
          <p:cNvCxnSpPr/>
          <p:nvPr/>
        </p:nvCxnSpPr>
        <p:spPr>
          <a:xfrm rot="10800000">
            <a:off x="6708228" y="3547242"/>
            <a:ext cx="1090448" cy="0"/>
          </a:xfrm>
          <a:prstGeom prst="straightConnector1">
            <a:avLst/>
          </a:prstGeom>
          <a:noFill/>
          <a:ln cap="flat" cmpd="sng" w="9525">
            <a:solidFill>
              <a:schemeClr val="dk1"/>
            </a:solidFill>
            <a:prstDash val="solid"/>
            <a:miter lim="800000"/>
            <a:headEnd len="sm" w="sm" type="none"/>
            <a:tailEnd len="med" w="med" type="triangle"/>
          </a:ln>
        </p:spPr>
      </p:cxnSp>
      <p:sp>
        <p:nvSpPr>
          <p:cNvPr id="339" name="Google Shape;339;p23"/>
          <p:cNvSpPr txBox="1"/>
          <p:nvPr/>
        </p:nvSpPr>
        <p:spPr>
          <a:xfrm>
            <a:off x="7882758" y="3326641"/>
            <a:ext cx="24384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Recursive part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677329" y="609600"/>
            <a:ext cx="44556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Recursion - explanation</a:t>
            </a:r>
            <a:endParaRPr/>
          </a:p>
        </p:txBody>
      </p:sp>
      <p:sp>
        <p:nvSpPr>
          <p:cNvPr id="345" name="Google Shape;345;p24"/>
          <p:cNvSpPr txBox="1"/>
          <p:nvPr>
            <p:ph idx="1" type="body"/>
          </p:nvPr>
        </p:nvSpPr>
        <p:spPr>
          <a:xfrm>
            <a:off x="838200" y="2592880"/>
            <a:ext cx="4164724" cy="236800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16666"/>
              <a:buNone/>
            </a:pPr>
            <a:r>
              <a:rPr lang="ru-RU"/>
              <a:t>WITH RECURSIVE t(n) AS (</a:t>
            </a:r>
            <a:endParaRPr/>
          </a:p>
          <a:p>
            <a:pPr indent="0" lvl="0" marL="0" rtl="0" algn="l">
              <a:lnSpc>
                <a:spcPct val="90000"/>
              </a:lnSpc>
              <a:spcBef>
                <a:spcPts val="1000"/>
              </a:spcBef>
              <a:spcAft>
                <a:spcPts val="0"/>
              </a:spcAft>
              <a:buClr>
                <a:schemeClr val="dk1"/>
              </a:buClr>
              <a:buSzPct val="116666"/>
              <a:buNone/>
            </a:pPr>
            <a:r>
              <a:rPr lang="ru-RU"/>
              <a:t>    VALUES (1)</a:t>
            </a:r>
            <a:endParaRPr/>
          </a:p>
          <a:p>
            <a:pPr indent="0" lvl="0" marL="0" rtl="0" algn="l">
              <a:lnSpc>
                <a:spcPct val="90000"/>
              </a:lnSpc>
              <a:spcBef>
                <a:spcPts val="1000"/>
              </a:spcBef>
              <a:spcAft>
                <a:spcPts val="0"/>
              </a:spcAft>
              <a:buClr>
                <a:schemeClr val="dk1"/>
              </a:buClr>
              <a:buSzPct val="116666"/>
              <a:buNone/>
            </a:pPr>
            <a:r>
              <a:rPr lang="ru-RU"/>
              <a:t>    UNION ALL</a:t>
            </a:r>
            <a:endParaRPr/>
          </a:p>
          <a:p>
            <a:pPr indent="0" lvl="0" marL="0" rtl="0" algn="l">
              <a:lnSpc>
                <a:spcPct val="90000"/>
              </a:lnSpc>
              <a:spcBef>
                <a:spcPts val="1000"/>
              </a:spcBef>
              <a:spcAft>
                <a:spcPts val="0"/>
              </a:spcAft>
              <a:buClr>
                <a:schemeClr val="dk1"/>
              </a:buClr>
              <a:buSzPct val="116666"/>
              <a:buNone/>
            </a:pPr>
            <a:r>
              <a:rPr lang="ru-RU"/>
              <a:t>    SELECT n+1 FROM t WHERE n &lt; 100</a:t>
            </a:r>
            <a:endParaRPr/>
          </a:p>
          <a:p>
            <a:pPr indent="0" lvl="0" marL="0" rtl="0" algn="l">
              <a:lnSpc>
                <a:spcPct val="90000"/>
              </a:lnSpc>
              <a:spcBef>
                <a:spcPts val="1000"/>
              </a:spcBef>
              <a:spcAft>
                <a:spcPts val="0"/>
              </a:spcAft>
              <a:buClr>
                <a:schemeClr val="dk1"/>
              </a:buClr>
              <a:buSzPct val="116666"/>
              <a:buNone/>
            </a:pPr>
            <a:r>
              <a:rPr lang="ru-RU"/>
              <a:t>)</a:t>
            </a:r>
            <a:endParaRPr/>
          </a:p>
          <a:p>
            <a:pPr indent="0" lvl="0" marL="0" rtl="0" algn="l">
              <a:lnSpc>
                <a:spcPct val="90000"/>
              </a:lnSpc>
              <a:spcBef>
                <a:spcPts val="1000"/>
              </a:spcBef>
              <a:spcAft>
                <a:spcPts val="0"/>
              </a:spcAft>
              <a:buClr>
                <a:schemeClr val="dk1"/>
              </a:buClr>
              <a:buSzPct val="116666"/>
              <a:buNone/>
            </a:pPr>
            <a:r>
              <a:rPr lang="ru-RU"/>
              <a:t>SELECT sum(n) FROM t;</a:t>
            </a:r>
            <a:endParaRPr/>
          </a:p>
        </p:txBody>
      </p:sp>
      <p:sp>
        <p:nvSpPr>
          <p:cNvPr id="346" name="Google Shape;346;p2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47" name="Google Shape;347;p24"/>
          <p:cNvSpPr txBox="1"/>
          <p:nvPr/>
        </p:nvSpPr>
        <p:spPr>
          <a:xfrm>
            <a:off x="5521273" y="612843"/>
            <a:ext cx="6505800" cy="5633700"/>
          </a:xfrm>
          <a:prstGeom prst="rect">
            <a:avLst/>
          </a:prstGeom>
          <a:noFill/>
          <a:ln>
            <a:noFill/>
          </a:ln>
        </p:spPr>
        <p:txBody>
          <a:bodyPr anchorCtr="0" anchor="t" bIns="45700" lIns="91425" spcFirstLastPara="1" rIns="91425" wrap="square" tIns="45700">
            <a:spAutoFit/>
          </a:bodyPr>
          <a:lstStyle/>
          <a:p>
            <a:pPr indent="-342900" lvl="0" marL="457200" rtl="0" algn="l">
              <a:spcBef>
                <a:spcPts val="0"/>
              </a:spcBef>
              <a:spcAft>
                <a:spcPts val="0"/>
              </a:spcAft>
              <a:buClr>
                <a:schemeClr val="dk1"/>
              </a:buClr>
              <a:buSzPts val="1800"/>
              <a:buFont typeface="Calibri"/>
              <a:buAutoNum type="arabicPeriod"/>
            </a:pPr>
            <a:r>
              <a:rPr lang="ru-RU" sz="1800">
                <a:solidFill>
                  <a:schemeClr val="dk1"/>
                </a:solidFill>
                <a:latin typeface="Calibri"/>
                <a:ea typeface="Calibri"/>
                <a:cs typeface="Calibri"/>
                <a:sym typeface="Calibri"/>
              </a:rPr>
              <a:t>The non-recursive part is calculated. For UNION (but not UNION ALL), duplicate rows are discarded. All remaining rows are included in the result of the recursive query and are also placed in a temporary work table.</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i="1" lang="ru-RU" sz="1800">
                <a:solidFill>
                  <a:schemeClr val="dk1"/>
                </a:solidFill>
                <a:latin typeface="Calibri"/>
                <a:ea typeface="Calibri"/>
                <a:cs typeface="Calibri"/>
                <a:sym typeface="Calibri"/>
              </a:rPr>
              <a:t>(The number of columns in the WITH RECURSIVE t(...), VALUES (in this case) clause and in the recursive part must match!)</a:t>
            </a:r>
            <a:endParaRPr i="1"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ru-RU" sz="1800">
                <a:solidFill>
                  <a:schemeClr val="dk1"/>
                </a:solidFill>
                <a:latin typeface="Calibri"/>
                <a:ea typeface="Calibri"/>
                <a:cs typeface="Calibri"/>
                <a:sym typeface="Calibri"/>
              </a:rPr>
              <a:t>As long as the worktable is not empty, the following steps are repeated:</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ru-RU" sz="1800">
                <a:solidFill>
                  <a:schemeClr val="dk1"/>
                </a:solidFill>
                <a:latin typeface="Calibri"/>
                <a:ea typeface="Calibri"/>
                <a:cs typeface="Calibri"/>
                <a:sym typeface="Calibri"/>
              </a:rPr>
              <a:t>The recursive part is evaluated so that the recursive reference to the query itself accesses the current contents of the worktable. For UNION (but not UNION ALL), duplicate rows and rows that duplicate previously received ones are discarded. Any remaining rows are included in the result of the recursive query and are also placed in a temporary staging table.</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ru-RU" sz="1800">
                <a:solidFill>
                  <a:schemeClr val="dk1"/>
                </a:solidFill>
                <a:latin typeface="Calibri"/>
                <a:ea typeface="Calibri"/>
                <a:cs typeface="Calibri"/>
                <a:sym typeface="Calibri"/>
              </a:rPr>
              <a:t>The contents of the work table are replaced with the contents of the staging table, and then the staging table is cleared.</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t/>
            </a:r>
            <a:endParaRPr sz="1800">
              <a:solidFill>
                <a:schemeClr val="dk1"/>
              </a:solidFill>
              <a:latin typeface="Calibri"/>
              <a:ea typeface="Calibri"/>
              <a:cs typeface="Calibri"/>
              <a:sym typeface="Calibri"/>
            </a:endParaRPr>
          </a:p>
        </p:txBody>
      </p:sp>
      <p:sp>
        <p:nvSpPr>
          <p:cNvPr id="348" name="Google Shape;348;p24"/>
          <p:cNvSpPr/>
          <p:nvPr/>
        </p:nvSpPr>
        <p:spPr>
          <a:xfrm>
            <a:off x="1114096" y="2829911"/>
            <a:ext cx="1187670" cy="407275"/>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49" name="Google Shape;349;p24"/>
          <p:cNvCxnSpPr/>
          <p:nvPr/>
        </p:nvCxnSpPr>
        <p:spPr>
          <a:xfrm flipH="1">
            <a:off x="2427900" y="1168750"/>
            <a:ext cx="3264900" cy="1868700"/>
          </a:xfrm>
          <a:prstGeom prst="straightConnector1">
            <a:avLst/>
          </a:prstGeom>
          <a:noFill/>
          <a:ln cap="flat" cmpd="sng" w="9525">
            <a:solidFill>
              <a:schemeClr val="dk1"/>
            </a:solidFill>
            <a:prstDash val="solid"/>
            <a:miter lim="800000"/>
            <a:headEnd len="sm" w="sm" type="none"/>
            <a:tailEnd len="med" w="med" type="triangle"/>
          </a:ln>
        </p:spPr>
      </p:cxnSp>
      <p:sp>
        <p:nvSpPr>
          <p:cNvPr id="350" name="Google Shape;350;p24"/>
          <p:cNvSpPr/>
          <p:nvPr/>
        </p:nvSpPr>
        <p:spPr>
          <a:xfrm>
            <a:off x="1114095" y="3493377"/>
            <a:ext cx="3731173" cy="407275"/>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51" name="Google Shape;351;p24"/>
          <p:cNvCxnSpPr/>
          <p:nvPr/>
        </p:nvCxnSpPr>
        <p:spPr>
          <a:xfrm flipH="1">
            <a:off x="4908150" y="3699675"/>
            <a:ext cx="1402800" cy="237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Recursion - explanation</a:t>
            </a:r>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357" name="Google Shape;357;p25"/>
          <p:cNvSpPr txBox="1"/>
          <p:nvPr>
            <p:ph idx="1" type="body"/>
          </p:nvPr>
        </p:nvSpPr>
        <p:spPr>
          <a:xfrm>
            <a:off x="838200" y="1906587"/>
            <a:ext cx="4690241" cy="310684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ru-RU" sz="2400"/>
              <a:t>WITH RECURSIVE t(n) AS (</a:t>
            </a:r>
            <a:endParaRPr/>
          </a:p>
          <a:p>
            <a:pPr indent="0" lvl="0" marL="0" rtl="0" algn="l">
              <a:lnSpc>
                <a:spcPct val="90000"/>
              </a:lnSpc>
              <a:spcBef>
                <a:spcPts val="1000"/>
              </a:spcBef>
              <a:spcAft>
                <a:spcPts val="0"/>
              </a:spcAft>
              <a:buClr>
                <a:schemeClr val="dk1"/>
              </a:buClr>
              <a:buSzPts val="2400"/>
              <a:buNone/>
            </a:pPr>
            <a:r>
              <a:rPr lang="ru-RU" sz="2400"/>
              <a:t>    VALUES (1)</a:t>
            </a:r>
            <a:endParaRPr/>
          </a:p>
          <a:p>
            <a:pPr indent="0" lvl="0" marL="0" rtl="0" algn="l">
              <a:lnSpc>
                <a:spcPct val="90000"/>
              </a:lnSpc>
              <a:spcBef>
                <a:spcPts val="1000"/>
              </a:spcBef>
              <a:spcAft>
                <a:spcPts val="0"/>
              </a:spcAft>
              <a:buClr>
                <a:schemeClr val="dk1"/>
              </a:buClr>
              <a:buSzPts val="2400"/>
              <a:buNone/>
            </a:pPr>
            <a:r>
              <a:rPr lang="ru-RU" sz="2400"/>
              <a:t>    UNION ALL</a:t>
            </a:r>
            <a:endParaRPr/>
          </a:p>
          <a:p>
            <a:pPr indent="0" lvl="0" marL="0" rtl="0" algn="l">
              <a:lnSpc>
                <a:spcPct val="90000"/>
              </a:lnSpc>
              <a:spcBef>
                <a:spcPts val="1000"/>
              </a:spcBef>
              <a:spcAft>
                <a:spcPts val="0"/>
              </a:spcAft>
              <a:buClr>
                <a:schemeClr val="dk1"/>
              </a:buClr>
              <a:buSzPts val="2400"/>
              <a:buNone/>
            </a:pPr>
            <a:r>
              <a:rPr lang="ru-RU" sz="2400"/>
              <a:t>    SELECT n+1 FROM t WHERE n &lt; 100</a:t>
            </a:r>
            <a:endParaRPr/>
          </a:p>
          <a:p>
            <a:pPr indent="0" lvl="0" marL="0" rtl="0" algn="l">
              <a:lnSpc>
                <a:spcPct val="90000"/>
              </a:lnSpc>
              <a:spcBef>
                <a:spcPts val="1000"/>
              </a:spcBef>
              <a:spcAft>
                <a:spcPts val="0"/>
              </a:spcAft>
              <a:buClr>
                <a:schemeClr val="dk1"/>
              </a:buClr>
              <a:buSzPts val="2400"/>
              <a:buNone/>
            </a:pPr>
            <a:r>
              <a:rPr lang="ru-RU" sz="2400"/>
              <a:t>)</a:t>
            </a:r>
            <a:endParaRPr/>
          </a:p>
          <a:p>
            <a:pPr indent="0" lvl="0" marL="0" rtl="0" algn="l">
              <a:lnSpc>
                <a:spcPct val="90000"/>
              </a:lnSpc>
              <a:spcBef>
                <a:spcPts val="1000"/>
              </a:spcBef>
              <a:spcAft>
                <a:spcPts val="0"/>
              </a:spcAft>
              <a:buClr>
                <a:schemeClr val="dk1"/>
              </a:buClr>
              <a:buSzPts val="2400"/>
              <a:buNone/>
            </a:pPr>
            <a:r>
              <a:rPr lang="ru-RU" sz="2400"/>
              <a:t>SELECT…</a:t>
            </a:r>
            <a:endParaRPr/>
          </a:p>
        </p:txBody>
      </p:sp>
      <p:sp>
        <p:nvSpPr>
          <p:cNvPr id="358" name="Google Shape;358;p2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59" name="Google Shape;359;p25"/>
          <p:cNvSpPr txBox="1"/>
          <p:nvPr/>
        </p:nvSpPr>
        <p:spPr>
          <a:xfrm>
            <a:off x="6477000" y="1811994"/>
            <a:ext cx="42672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Calibri"/>
                <a:ea typeface="Calibri"/>
                <a:cs typeface="Calibri"/>
                <a:sym typeface="Calibri"/>
              </a:rPr>
              <a:t>CREATE TABLE t (n INTEGER);</a:t>
            </a:r>
            <a:endParaRPr/>
          </a:p>
          <a:p>
            <a:pPr indent="0" lvl="0" marL="0" marR="0" rtl="0" algn="l">
              <a:spcBef>
                <a:spcPts val="0"/>
              </a:spcBef>
              <a:spcAft>
                <a:spcPts val="0"/>
              </a:spcAft>
              <a:buNone/>
            </a:pPr>
            <a:r>
              <a:rPr lang="ru-RU" sz="2400">
                <a:solidFill>
                  <a:schemeClr val="dk1"/>
                </a:solidFill>
                <a:latin typeface="Calibri"/>
                <a:ea typeface="Calibri"/>
                <a:cs typeface="Calibri"/>
                <a:sym typeface="Calibri"/>
              </a:rPr>
              <a:t>INSERT INTO t VALUES (1);</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ru-RU" sz="2400">
                <a:solidFill>
                  <a:schemeClr val="dk1"/>
                </a:solidFill>
                <a:latin typeface="Calibri"/>
                <a:ea typeface="Calibri"/>
                <a:cs typeface="Calibri"/>
                <a:sym typeface="Calibri"/>
              </a:rPr>
              <a:t>SELECT n FROM t</a:t>
            </a:r>
            <a:endParaRPr/>
          </a:p>
          <a:p>
            <a:pPr indent="0" lvl="0" marL="0" marR="0" rtl="0" algn="l">
              <a:spcBef>
                <a:spcPts val="0"/>
              </a:spcBef>
              <a:spcAft>
                <a:spcPts val="0"/>
              </a:spcAft>
              <a:buNone/>
            </a:pPr>
            <a:r>
              <a:rPr lang="ru-RU" sz="2400">
                <a:solidFill>
                  <a:schemeClr val="dk1"/>
                </a:solidFill>
                <a:latin typeface="Calibri"/>
                <a:ea typeface="Calibri"/>
                <a:cs typeface="Calibri"/>
                <a:sym typeface="Calibri"/>
              </a:rPr>
              <a:t>	UNION ALL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ru-RU" sz="2400">
                <a:solidFill>
                  <a:schemeClr val="dk1"/>
                </a:solidFill>
                <a:latin typeface="Calibri"/>
                <a:ea typeface="Calibri"/>
                <a:cs typeface="Calibri"/>
                <a:sym typeface="Calibri"/>
              </a:rPr>
              <a:t>SELECT n+1 from t WHERE n &lt; 100;</a:t>
            </a:r>
            <a:endParaRPr/>
          </a:p>
        </p:txBody>
      </p:sp>
      <p:sp>
        <p:nvSpPr>
          <p:cNvPr id="360" name="Google Shape;360;p25"/>
          <p:cNvSpPr/>
          <p:nvPr/>
        </p:nvSpPr>
        <p:spPr>
          <a:xfrm>
            <a:off x="1135116" y="2356945"/>
            <a:ext cx="1481959" cy="407275"/>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25"/>
          <p:cNvSpPr/>
          <p:nvPr/>
        </p:nvSpPr>
        <p:spPr>
          <a:xfrm>
            <a:off x="6477000" y="1811994"/>
            <a:ext cx="3791607" cy="826103"/>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62" name="Google Shape;362;p25"/>
          <p:cNvCxnSpPr/>
          <p:nvPr/>
        </p:nvCxnSpPr>
        <p:spPr>
          <a:xfrm flipH="1" rot="10800000">
            <a:off x="2913991" y="2228193"/>
            <a:ext cx="3339664" cy="304800"/>
          </a:xfrm>
          <a:prstGeom prst="straightConnector1">
            <a:avLst/>
          </a:prstGeom>
          <a:noFill/>
          <a:ln cap="flat" cmpd="sng" w="9525">
            <a:solidFill>
              <a:schemeClr val="dk1"/>
            </a:solidFill>
            <a:prstDash val="solid"/>
            <a:miter lim="800000"/>
            <a:headEnd len="med" w="med" type="triangle"/>
            <a:tailEnd len="med" w="med" type="triangle"/>
          </a:ln>
        </p:spPr>
      </p:cxnSp>
      <p:sp>
        <p:nvSpPr>
          <p:cNvPr id="363" name="Google Shape;363;p25"/>
          <p:cNvSpPr/>
          <p:nvPr/>
        </p:nvSpPr>
        <p:spPr>
          <a:xfrm>
            <a:off x="890751" y="3293679"/>
            <a:ext cx="4227787" cy="689742"/>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25"/>
          <p:cNvSpPr/>
          <p:nvPr/>
        </p:nvSpPr>
        <p:spPr>
          <a:xfrm>
            <a:off x="6477001" y="2985595"/>
            <a:ext cx="3938752" cy="1428750"/>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25"/>
          <p:cNvSpPr txBox="1"/>
          <p:nvPr/>
        </p:nvSpPr>
        <p:spPr>
          <a:xfrm>
            <a:off x="6477000" y="4837148"/>
            <a:ext cx="42672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To be completely identical to a recursive query at this stage, we would have to “add” the results into another table, and from it we would then request data for the next SELECT... UNION ALL SELECT...</a:t>
            </a:r>
            <a:endParaRPr sz="1800">
              <a:solidFill>
                <a:schemeClr val="dk1"/>
              </a:solidFill>
              <a:latin typeface="Calibri"/>
              <a:ea typeface="Calibri"/>
              <a:cs typeface="Calibri"/>
              <a:sym typeface="Calibri"/>
            </a:endParaRPr>
          </a:p>
        </p:txBody>
      </p:sp>
      <p:cxnSp>
        <p:nvCxnSpPr>
          <p:cNvPr id="366" name="Google Shape;366;p25"/>
          <p:cNvCxnSpPr/>
          <p:nvPr/>
        </p:nvCxnSpPr>
        <p:spPr>
          <a:xfrm>
            <a:off x="5270936" y="3641834"/>
            <a:ext cx="1077312" cy="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367" name="Google Shape;367;p25"/>
          <p:cNvCxnSpPr/>
          <p:nvPr/>
        </p:nvCxnSpPr>
        <p:spPr>
          <a:xfrm rot="10800000">
            <a:off x="8446377" y="4489650"/>
            <a:ext cx="0" cy="347498"/>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Recursion: example</a:t>
            </a:r>
            <a:endParaRPr/>
          </a:p>
        </p:txBody>
      </p:sp>
      <p:sp>
        <p:nvSpPr>
          <p:cNvPr id="373" name="Google Shape;373;p26"/>
          <p:cNvSpPr txBox="1"/>
          <p:nvPr>
            <p:ph idx="1" type="body"/>
          </p:nvPr>
        </p:nvSpPr>
        <p:spPr>
          <a:xfrm>
            <a:off x="838200" y="1825625"/>
            <a:ext cx="575178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WITH RECURSIVE t(n) AS (</a:t>
            </a:r>
            <a:endParaRPr/>
          </a:p>
          <a:p>
            <a:pPr indent="0" lvl="0" marL="0" rtl="0" algn="l">
              <a:lnSpc>
                <a:spcPct val="90000"/>
              </a:lnSpc>
              <a:spcBef>
                <a:spcPts val="1000"/>
              </a:spcBef>
              <a:spcAft>
                <a:spcPts val="0"/>
              </a:spcAft>
              <a:buClr>
                <a:schemeClr val="dk1"/>
              </a:buClr>
              <a:buSzPts val="2800"/>
              <a:buNone/>
            </a:pPr>
            <a:r>
              <a:rPr lang="ru-RU"/>
              <a:t>    VALUES (1)</a:t>
            </a:r>
            <a:endParaRPr/>
          </a:p>
          <a:p>
            <a:pPr indent="0" lvl="0" marL="0" rtl="0" algn="l">
              <a:lnSpc>
                <a:spcPct val="90000"/>
              </a:lnSpc>
              <a:spcBef>
                <a:spcPts val="1000"/>
              </a:spcBef>
              <a:spcAft>
                <a:spcPts val="0"/>
              </a:spcAft>
              <a:buClr>
                <a:schemeClr val="dk1"/>
              </a:buClr>
              <a:buSzPts val="2800"/>
              <a:buNone/>
            </a:pPr>
            <a:r>
              <a:rPr lang="ru-RU"/>
              <a:t>    UNION ALL</a:t>
            </a:r>
            <a:endParaRPr/>
          </a:p>
          <a:p>
            <a:pPr indent="0" lvl="0" marL="0" rtl="0" algn="l">
              <a:lnSpc>
                <a:spcPct val="90000"/>
              </a:lnSpc>
              <a:spcBef>
                <a:spcPts val="1000"/>
              </a:spcBef>
              <a:spcAft>
                <a:spcPts val="0"/>
              </a:spcAft>
              <a:buClr>
                <a:schemeClr val="dk1"/>
              </a:buClr>
              <a:buSzPts val="2800"/>
              <a:buNone/>
            </a:pPr>
            <a:r>
              <a:rPr lang="ru-RU"/>
              <a:t>    SELECT n+1 FROM t WHERE n &lt; 100</a:t>
            </a:r>
            <a:endParaRPr/>
          </a:p>
          <a:p>
            <a:pPr indent="0" lvl="0" marL="0" rtl="0" algn="l">
              <a:lnSpc>
                <a:spcPct val="90000"/>
              </a:lnSpc>
              <a:spcBef>
                <a:spcPts val="1000"/>
              </a:spcBef>
              <a:spcAft>
                <a:spcPts val="0"/>
              </a:spcAft>
              <a:buClr>
                <a:schemeClr val="dk1"/>
              </a:buClr>
              <a:buSzPts val="2800"/>
              <a:buNone/>
            </a:pPr>
            <a:r>
              <a:rPr lang="ru-RU"/>
              <a:t>)</a:t>
            </a:r>
            <a:endParaRPr/>
          </a:p>
          <a:p>
            <a:pPr indent="0" lvl="0" marL="0" rtl="0" algn="l">
              <a:lnSpc>
                <a:spcPct val="90000"/>
              </a:lnSpc>
              <a:spcBef>
                <a:spcPts val="1000"/>
              </a:spcBef>
              <a:spcAft>
                <a:spcPts val="0"/>
              </a:spcAft>
              <a:buClr>
                <a:schemeClr val="dk1"/>
              </a:buClr>
              <a:buSzPts val="2800"/>
              <a:buNone/>
            </a:pPr>
            <a:r>
              <a:rPr lang="ru-RU"/>
              <a:t>SELECT sum(n) FROM t;</a:t>
            </a:r>
            <a:endParaRPr/>
          </a:p>
        </p:txBody>
      </p:sp>
      <p:sp>
        <p:nvSpPr>
          <p:cNvPr id="374" name="Google Shape;374;p2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75" name="Google Shape;375;p26"/>
          <p:cNvSpPr txBox="1"/>
          <p:nvPr/>
        </p:nvSpPr>
        <p:spPr>
          <a:xfrm>
            <a:off x="7500444" y="4424120"/>
            <a:ext cx="2220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Result</a:t>
            </a:r>
            <a:r>
              <a:rPr lang="ru-RU" sz="1800">
                <a:solidFill>
                  <a:schemeClr val="dk1"/>
                </a:solidFill>
                <a:latin typeface="Calibri"/>
                <a:ea typeface="Calibri"/>
                <a:cs typeface="Calibri"/>
                <a:sym typeface="Calibri"/>
              </a:rPr>
              <a:t>: 5050</a:t>
            </a:r>
            <a:endParaRPr/>
          </a:p>
        </p:txBody>
      </p:sp>
      <p:sp>
        <p:nvSpPr>
          <p:cNvPr id="376" name="Google Shape;376;p26"/>
          <p:cNvSpPr/>
          <p:nvPr/>
        </p:nvSpPr>
        <p:spPr>
          <a:xfrm>
            <a:off x="5032484" y="4519448"/>
            <a:ext cx="2259724" cy="178676"/>
          </a:xfrm>
          <a:prstGeom prst="rightArrow">
            <a:avLst>
              <a:gd fmla="val 50000" name="adj1"/>
              <a:gd fmla="val 50000" name="adj2"/>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Recursion: example</a:t>
            </a:r>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382" name="Google Shape;382;p27"/>
          <p:cNvSpPr txBox="1"/>
          <p:nvPr>
            <p:ph idx="1" type="body"/>
          </p:nvPr>
        </p:nvSpPr>
        <p:spPr>
          <a:xfrm>
            <a:off x="838200" y="1825625"/>
            <a:ext cx="575178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WITH RECURSIVE t(n) AS (</a:t>
            </a:r>
            <a:endParaRPr/>
          </a:p>
          <a:p>
            <a:pPr indent="0" lvl="0" marL="0" rtl="0" algn="l">
              <a:lnSpc>
                <a:spcPct val="90000"/>
              </a:lnSpc>
              <a:spcBef>
                <a:spcPts val="1000"/>
              </a:spcBef>
              <a:spcAft>
                <a:spcPts val="0"/>
              </a:spcAft>
              <a:buClr>
                <a:schemeClr val="dk1"/>
              </a:buClr>
              <a:buSzPts val="2800"/>
              <a:buNone/>
            </a:pPr>
            <a:r>
              <a:rPr lang="ru-RU"/>
              <a:t>    VALUES (1)</a:t>
            </a:r>
            <a:endParaRPr/>
          </a:p>
          <a:p>
            <a:pPr indent="0" lvl="0" marL="0" rtl="0" algn="l">
              <a:lnSpc>
                <a:spcPct val="90000"/>
              </a:lnSpc>
              <a:spcBef>
                <a:spcPts val="1000"/>
              </a:spcBef>
              <a:spcAft>
                <a:spcPts val="0"/>
              </a:spcAft>
              <a:buClr>
                <a:schemeClr val="dk1"/>
              </a:buClr>
              <a:buSzPts val="2800"/>
              <a:buNone/>
            </a:pPr>
            <a:r>
              <a:rPr lang="ru-RU"/>
              <a:t>    UNION ALL</a:t>
            </a:r>
            <a:endParaRPr/>
          </a:p>
          <a:p>
            <a:pPr indent="0" lvl="0" marL="0" rtl="0" algn="l">
              <a:lnSpc>
                <a:spcPct val="90000"/>
              </a:lnSpc>
              <a:spcBef>
                <a:spcPts val="1000"/>
              </a:spcBef>
              <a:spcAft>
                <a:spcPts val="0"/>
              </a:spcAft>
              <a:buClr>
                <a:schemeClr val="dk1"/>
              </a:buClr>
              <a:buSzPts val="2800"/>
              <a:buNone/>
            </a:pPr>
            <a:r>
              <a:rPr lang="ru-RU"/>
              <a:t>    SELECT n+1 FROM t WHERE n &lt; 100</a:t>
            </a:r>
            <a:endParaRPr/>
          </a:p>
          <a:p>
            <a:pPr indent="0" lvl="0" marL="0" rtl="0" algn="l">
              <a:lnSpc>
                <a:spcPct val="90000"/>
              </a:lnSpc>
              <a:spcBef>
                <a:spcPts val="1000"/>
              </a:spcBef>
              <a:spcAft>
                <a:spcPts val="0"/>
              </a:spcAft>
              <a:buClr>
                <a:schemeClr val="dk1"/>
              </a:buClr>
              <a:buSzPts val="2800"/>
              <a:buNone/>
            </a:pPr>
            <a:r>
              <a:rPr lang="ru-RU"/>
              <a:t>)</a:t>
            </a:r>
            <a:endParaRPr/>
          </a:p>
          <a:p>
            <a:pPr indent="0" lvl="0" marL="0" rtl="0" algn="l">
              <a:lnSpc>
                <a:spcPct val="90000"/>
              </a:lnSpc>
              <a:spcBef>
                <a:spcPts val="1000"/>
              </a:spcBef>
              <a:spcAft>
                <a:spcPts val="0"/>
              </a:spcAft>
              <a:buClr>
                <a:schemeClr val="dk1"/>
              </a:buClr>
              <a:buSzPts val="2800"/>
              <a:buNone/>
            </a:pPr>
            <a:r>
              <a:rPr lang="ru-RU"/>
              <a:t>SELECT * FROM t;</a:t>
            </a:r>
            <a:endParaRPr/>
          </a:p>
        </p:txBody>
      </p:sp>
      <p:sp>
        <p:nvSpPr>
          <p:cNvPr id="383" name="Google Shape;383;p2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84" name="Google Shape;384;p27"/>
          <p:cNvSpPr/>
          <p:nvPr/>
        </p:nvSpPr>
        <p:spPr>
          <a:xfrm>
            <a:off x="5032484" y="4519448"/>
            <a:ext cx="2259724" cy="178676"/>
          </a:xfrm>
          <a:prstGeom prst="rightArrow">
            <a:avLst>
              <a:gd fmla="val 50000" name="adj1"/>
              <a:gd fmla="val 50000" name="adj2"/>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85" name="Google Shape;385;p27"/>
          <p:cNvGraphicFramePr/>
          <p:nvPr/>
        </p:nvGraphicFramePr>
        <p:xfrm>
          <a:off x="7749627" y="3503097"/>
          <a:ext cx="3000000" cy="3000000"/>
        </p:xfrm>
        <a:graphic>
          <a:graphicData uri="http://schemas.openxmlformats.org/drawingml/2006/table">
            <a:tbl>
              <a:tblPr bandRow="1" firstRow="1">
                <a:noFill/>
                <a:tableStyleId>{2CD56AED-085D-4617-A230-2B8AE155261D}</a:tableStyleId>
              </a:tblPr>
              <a:tblGrid>
                <a:gridCol w="1541525"/>
              </a:tblGrid>
              <a:tr h="368575">
                <a:tc>
                  <a:txBody>
                    <a:bodyPr/>
                    <a:lstStyle/>
                    <a:p>
                      <a:pPr indent="0" lvl="0" marL="0" marR="0" rtl="0" algn="l">
                        <a:spcBef>
                          <a:spcPts val="0"/>
                        </a:spcBef>
                        <a:spcAft>
                          <a:spcPts val="0"/>
                        </a:spcAft>
                        <a:buNone/>
                      </a:pPr>
                      <a:r>
                        <a:rPr lang="ru-RU" sz="1800" u="none" cap="none" strike="noStrike"/>
                        <a:t>n</a:t>
                      </a:r>
                      <a:endParaRPr sz="1800"/>
                    </a:p>
                  </a:txBody>
                  <a:tcPr marT="45725" marB="45725" marR="91450" marL="91450"/>
                </a:tc>
              </a:tr>
              <a:tr h="368575">
                <a:tc>
                  <a:txBody>
                    <a:bodyPr/>
                    <a:lstStyle/>
                    <a:p>
                      <a:pPr indent="0" lvl="0" marL="0" marR="0" rtl="0" algn="l">
                        <a:spcBef>
                          <a:spcPts val="0"/>
                        </a:spcBef>
                        <a:spcAft>
                          <a:spcPts val="0"/>
                        </a:spcAft>
                        <a:buNone/>
                      </a:pPr>
                      <a:r>
                        <a:rPr lang="ru-RU" sz="1800">
                          <a:solidFill>
                            <a:schemeClr val="dk2"/>
                          </a:solidFill>
                        </a:rPr>
                        <a:t>1</a:t>
                      </a:r>
                      <a:endParaRPr>
                        <a:solidFill>
                          <a:schemeClr val="dk2"/>
                        </a:solidFill>
                      </a:endParaRPr>
                    </a:p>
                  </a:txBody>
                  <a:tcPr marT="45725" marB="45725" marR="91450" marL="91450"/>
                </a:tc>
              </a:tr>
              <a:tr h="368575">
                <a:tc>
                  <a:txBody>
                    <a:bodyPr/>
                    <a:lstStyle/>
                    <a:p>
                      <a:pPr indent="0" lvl="0" marL="0" marR="0" rtl="0" algn="l">
                        <a:spcBef>
                          <a:spcPts val="0"/>
                        </a:spcBef>
                        <a:spcAft>
                          <a:spcPts val="0"/>
                        </a:spcAft>
                        <a:buNone/>
                      </a:pPr>
                      <a:r>
                        <a:rPr lang="ru-RU" sz="1800">
                          <a:solidFill>
                            <a:schemeClr val="dk2"/>
                          </a:solidFill>
                        </a:rPr>
                        <a:t>2</a:t>
                      </a:r>
                      <a:endParaRPr sz="1800">
                        <a:solidFill>
                          <a:schemeClr val="dk2"/>
                        </a:solidFill>
                      </a:endParaRPr>
                    </a:p>
                  </a:txBody>
                  <a:tcPr marT="45725" marB="45725" marR="91450" marL="91450"/>
                </a:tc>
              </a:tr>
              <a:tr h="368575">
                <a:tc>
                  <a:txBody>
                    <a:bodyPr/>
                    <a:lstStyle/>
                    <a:p>
                      <a:pPr indent="0" lvl="0" marL="0" marR="0" rtl="0" algn="l">
                        <a:spcBef>
                          <a:spcPts val="0"/>
                        </a:spcBef>
                        <a:spcAft>
                          <a:spcPts val="0"/>
                        </a:spcAft>
                        <a:buNone/>
                      </a:pPr>
                      <a:r>
                        <a:rPr lang="ru-RU" sz="1800">
                          <a:solidFill>
                            <a:schemeClr val="dk2"/>
                          </a:solidFill>
                        </a:rPr>
                        <a:t>…</a:t>
                      </a:r>
                      <a:endParaRPr sz="1800">
                        <a:solidFill>
                          <a:schemeClr val="dk2"/>
                        </a:solidFill>
                      </a:endParaRPr>
                    </a:p>
                  </a:txBody>
                  <a:tcPr marT="45725" marB="45725" marR="91450" marL="91450"/>
                </a:tc>
              </a:tr>
              <a:tr h="368575">
                <a:tc>
                  <a:txBody>
                    <a:bodyPr/>
                    <a:lstStyle/>
                    <a:p>
                      <a:pPr indent="0" lvl="0" marL="0" marR="0" rtl="0" algn="l">
                        <a:spcBef>
                          <a:spcPts val="0"/>
                        </a:spcBef>
                        <a:spcAft>
                          <a:spcPts val="0"/>
                        </a:spcAft>
                        <a:buNone/>
                      </a:pPr>
                      <a:r>
                        <a:rPr lang="ru-RU" sz="1800">
                          <a:solidFill>
                            <a:schemeClr val="dk2"/>
                          </a:solidFill>
                        </a:rPr>
                        <a:t>99</a:t>
                      </a:r>
                      <a:endParaRPr sz="1800">
                        <a:solidFill>
                          <a:schemeClr val="dk2"/>
                        </a:solidFill>
                      </a:endParaRPr>
                    </a:p>
                  </a:txBody>
                  <a:tcPr marT="45725" marB="45725" marR="91450" marL="91450"/>
                </a:tc>
              </a:tr>
              <a:tr h="368575">
                <a:tc>
                  <a:txBody>
                    <a:bodyPr/>
                    <a:lstStyle/>
                    <a:p>
                      <a:pPr indent="0" lvl="0" marL="0" marR="0" rtl="0" algn="l">
                        <a:spcBef>
                          <a:spcPts val="0"/>
                        </a:spcBef>
                        <a:spcAft>
                          <a:spcPts val="0"/>
                        </a:spcAft>
                        <a:buNone/>
                      </a:pPr>
                      <a:r>
                        <a:rPr lang="ru-RU" sz="1800">
                          <a:solidFill>
                            <a:schemeClr val="dk2"/>
                          </a:solidFill>
                        </a:rPr>
                        <a:t>100</a:t>
                      </a:r>
                      <a:endParaRPr sz="1800">
                        <a:solidFill>
                          <a:schemeClr val="dk2"/>
                        </a:solidFill>
                      </a:endParaRPr>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Recursion: more complex example</a:t>
            </a:r>
            <a:endParaRPr/>
          </a:p>
        </p:txBody>
      </p:sp>
      <p:graphicFrame>
        <p:nvGraphicFramePr>
          <p:cNvPr id="391" name="Google Shape;391;p28"/>
          <p:cNvGraphicFramePr/>
          <p:nvPr/>
        </p:nvGraphicFramePr>
        <p:xfrm>
          <a:off x="838200" y="2466756"/>
          <a:ext cx="3000000" cy="3000000"/>
        </p:xfrm>
        <a:graphic>
          <a:graphicData uri="http://schemas.openxmlformats.org/drawingml/2006/table">
            <a:tbl>
              <a:tblPr bandRow="1" firstRow="1">
                <a:noFill/>
                <a:tableStyleId>{2CD56AED-085D-4617-A230-2B8AE155261D}</a:tableStyleId>
              </a:tblPr>
              <a:tblGrid>
                <a:gridCol w="1065525"/>
                <a:gridCol w="1401575"/>
                <a:gridCol w="3505200"/>
              </a:tblGrid>
              <a:tr h="370850">
                <a:tc>
                  <a:txBody>
                    <a:bodyPr/>
                    <a:lstStyle/>
                    <a:p>
                      <a:pPr indent="0" lvl="0" marL="0" marR="0" rtl="0" algn="l">
                        <a:spcBef>
                          <a:spcPts val="0"/>
                        </a:spcBef>
                        <a:spcAft>
                          <a:spcPts val="0"/>
                        </a:spcAft>
                        <a:buNone/>
                      </a:pPr>
                      <a:r>
                        <a:rPr b="0" lang="ru-RU" sz="1800"/>
                        <a:t>sub_part</a:t>
                      </a:r>
                      <a:endParaRPr b="0" sz="1800"/>
                    </a:p>
                  </a:txBody>
                  <a:tcPr marT="45725" marB="45725" marR="91450" marL="91450" anchor="ctr"/>
                </a:tc>
                <a:tc>
                  <a:txBody>
                    <a:bodyPr/>
                    <a:lstStyle/>
                    <a:p>
                      <a:pPr indent="0" lvl="0" marL="0" marR="0" rtl="0" algn="l">
                        <a:spcBef>
                          <a:spcPts val="0"/>
                        </a:spcBef>
                        <a:spcAft>
                          <a:spcPts val="0"/>
                        </a:spcAft>
                        <a:buNone/>
                      </a:pPr>
                      <a:r>
                        <a:rPr b="0" lang="ru-RU" sz="1800"/>
                        <a:t>part</a:t>
                      </a:r>
                      <a:endParaRPr/>
                    </a:p>
                  </a:txBody>
                  <a:tcPr marT="45725" marB="45725" marR="91450" marL="91450" anchor="ctr"/>
                </a:tc>
                <a:tc>
                  <a:txBody>
                    <a:bodyPr/>
                    <a:lstStyle/>
                    <a:p>
                      <a:pPr indent="0" lvl="0" marL="0" marR="0" rtl="0" algn="l">
                        <a:spcBef>
                          <a:spcPts val="0"/>
                        </a:spcBef>
                        <a:spcAft>
                          <a:spcPts val="0"/>
                        </a:spcAft>
                        <a:buNone/>
                      </a:pPr>
                      <a:r>
                        <a:rPr b="0" lang="ru-RU" sz="1800"/>
                        <a:t>quantity</a:t>
                      </a:r>
                      <a:endParaRPr/>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bolt</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our_product</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a:t>
                      </a:r>
                      <a:endParaRPr>
                        <a:solidFill>
                          <a:srgbClr val="000000"/>
                        </a:solidFill>
                      </a:endParaRPr>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nut</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our_product</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a:t>
                      </a:r>
                      <a:endParaRPr>
                        <a:solidFill>
                          <a:srgbClr val="000000"/>
                        </a:solidFill>
                      </a:endParaRPr>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washer</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our_product</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8</a:t>
                      </a:r>
                      <a:endParaRPr>
                        <a:solidFill>
                          <a:srgbClr val="000000"/>
                        </a:solidFill>
                      </a:endParaRPr>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screw</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bolt</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2</a:t>
                      </a:r>
                      <a:endParaRPr>
                        <a:solidFill>
                          <a:srgbClr val="000000"/>
                        </a:solidFill>
                      </a:endParaRPr>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metal</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screw</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a:t>
                      </a:r>
                      <a:endParaRPr>
                        <a:solidFill>
                          <a:srgbClr val="000000"/>
                        </a:solidFill>
                      </a:endParaRPr>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rubber</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washer</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a:t>
                      </a:r>
                      <a:endParaRPr>
                        <a:solidFill>
                          <a:srgbClr val="000000"/>
                        </a:solidFill>
                      </a:endParaRPr>
                    </a:p>
                  </a:txBody>
                  <a:tcPr marT="45725" marB="45725" marR="91450" marL="91450" anchor="ctr"/>
                </a:tc>
              </a:tr>
            </a:tbl>
          </a:graphicData>
        </a:graphic>
      </p:graphicFrame>
      <p:sp>
        <p:nvSpPr>
          <p:cNvPr id="392" name="Google Shape;392;p2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93" name="Google Shape;393;p28"/>
          <p:cNvSpPr txBox="1"/>
          <p:nvPr/>
        </p:nvSpPr>
        <p:spPr>
          <a:xfrm>
            <a:off x="838200" y="1690688"/>
            <a:ext cx="5972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We have a parts table and we want to count how many parts we need for our product our_product</a:t>
            </a:r>
            <a:endParaRPr sz="1800">
              <a:solidFill>
                <a:schemeClr val="dk1"/>
              </a:solidFill>
              <a:latin typeface="Calibri"/>
              <a:ea typeface="Calibri"/>
              <a:cs typeface="Calibri"/>
              <a:sym typeface="Calibri"/>
            </a:endParaRPr>
          </a:p>
        </p:txBody>
      </p:sp>
      <p:graphicFrame>
        <p:nvGraphicFramePr>
          <p:cNvPr id="394" name="Google Shape;394;p28"/>
          <p:cNvGraphicFramePr/>
          <p:nvPr/>
        </p:nvGraphicFramePr>
        <p:xfrm>
          <a:off x="8222593" y="2466756"/>
          <a:ext cx="3000000" cy="3000000"/>
        </p:xfrm>
        <a:graphic>
          <a:graphicData uri="http://schemas.openxmlformats.org/drawingml/2006/table">
            <a:tbl>
              <a:tblPr bandRow="1" firstRow="1">
                <a:noFill/>
                <a:tableStyleId>{2CD56AED-085D-4617-A230-2B8AE155261D}</a:tableStyleId>
              </a:tblPr>
              <a:tblGrid>
                <a:gridCol w="1065525"/>
                <a:gridCol w="1556900"/>
              </a:tblGrid>
              <a:tr h="370850">
                <a:tc>
                  <a:txBody>
                    <a:bodyPr/>
                    <a:lstStyle/>
                    <a:p>
                      <a:pPr indent="0" lvl="0" marL="0" marR="0" rtl="0" algn="l">
                        <a:spcBef>
                          <a:spcPts val="0"/>
                        </a:spcBef>
                        <a:spcAft>
                          <a:spcPts val="0"/>
                        </a:spcAft>
                        <a:buNone/>
                      </a:pPr>
                      <a:r>
                        <a:rPr b="0" lang="ru-RU" sz="1800"/>
                        <a:t>sub_part</a:t>
                      </a:r>
                      <a:endParaRPr b="0" sz="1800"/>
                    </a:p>
                  </a:txBody>
                  <a:tcPr marT="45725" marB="45725" marR="91450" marL="91450" anchor="ctr"/>
                </a:tc>
                <a:tc>
                  <a:txBody>
                    <a:bodyPr/>
                    <a:lstStyle/>
                    <a:p>
                      <a:pPr indent="0" lvl="0" marL="0" marR="0" rtl="0" algn="l">
                        <a:spcBef>
                          <a:spcPts val="0"/>
                        </a:spcBef>
                        <a:spcAft>
                          <a:spcPts val="0"/>
                        </a:spcAft>
                        <a:buNone/>
                      </a:pPr>
                      <a:r>
                        <a:rPr b="0" lang="ru-RU" sz="1800"/>
                        <a:t>total_quantity</a:t>
                      </a:r>
                      <a:endParaRPr b="0" sz="1800"/>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bolt</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a:t>
                      </a:r>
                      <a:endParaRPr>
                        <a:solidFill>
                          <a:srgbClr val="000000"/>
                        </a:solidFill>
                      </a:endParaRPr>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metal</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8</a:t>
                      </a:r>
                      <a:endParaRPr>
                        <a:solidFill>
                          <a:srgbClr val="000000"/>
                        </a:solidFill>
                      </a:endParaRPr>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nut</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a:t>
                      </a:r>
                      <a:endParaRPr>
                        <a:solidFill>
                          <a:srgbClr val="000000"/>
                        </a:solidFill>
                      </a:endParaRPr>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rubber</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8</a:t>
                      </a:r>
                      <a:endParaRPr>
                        <a:solidFill>
                          <a:srgbClr val="000000"/>
                        </a:solidFill>
                      </a:endParaRPr>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screw</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8</a:t>
                      </a:r>
                      <a:endParaRPr>
                        <a:solidFill>
                          <a:srgbClr val="000000"/>
                        </a:solidFill>
                      </a:endParaRPr>
                    </a:p>
                  </a:txBody>
                  <a:tcPr marT="45725" marB="45725" marR="91450" marL="91450" anchor="ctr"/>
                </a:tc>
              </a:tr>
              <a:tr h="370850">
                <a:tc>
                  <a:txBody>
                    <a:bodyPr/>
                    <a:lstStyle/>
                    <a:p>
                      <a:pPr indent="0" lvl="0" marL="0" marR="0" rtl="0" algn="l">
                        <a:spcBef>
                          <a:spcPts val="0"/>
                        </a:spcBef>
                        <a:spcAft>
                          <a:spcPts val="0"/>
                        </a:spcAft>
                        <a:buNone/>
                      </a:pPr>
                      <a:r>
                        <a:rPr lang="ru-RU" sz="1800">
                          <a:solidFill>
                            <a:srgbClr val="000000"/>
                          </a:solidFill>
                        </a:rPr>
                        <a:t>washer</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8</a:t>
                      </a:r>
                      <a:endParaRPr>
                        <a:solidFill>
                          <a:srgbClr val="000000"/>
                        </a:solidFill>
                      </a:endParaRPr>
                    </a:p>
                  </a:txBody>
                  <a:tcPr marT="45725" marB="45725" marR="91450" marL="91450" anchor="ctr"/>
                </a:tc>
              </a:tr>
            </a:tbl>
          </a:graphicData>
        </a:graphic>
      </p:graphicFrame>
      <p:sp>
        <p:nvSpPr>
          <p:cNvPr id="395" name="Google Shape;395;p28"/>
          <p:cNvSpPr/>
          <p:nvPr/>
        </p:nvSpPr>
        <p:spPr>
          <a:xfrm>
            <a:off x="6896437" y="3613615"/>
            <a:ext cx="1240220" cy="273269"/>
          </a:xfrm>
          <a:prstGeom prst="rightArrow">
            <a:avLst>
              <a:gd fmla="val 50000" name="adj1"/>
              <a:gd fmla="val 50000" name="adj2"/>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28"/>
          <p:cNvSpPr txBox="1"/>
          <p:nvPr/>
        </p:nvSpPr>
        <p:spPr>
          <a:xfrm>
            <a:off x="8222593" y="1894056"/>
            <a:ext cx="2622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Expected result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Recursion: more complex example</a:t>
            </a:r>
            <a:endParaRPr/>
          </a:p>
        </p:txBody>
      </p:sp>
      <p:sp>
        <p:nvSpPr>
          <p:cNvPr id="402" name="Google Shape;402;p29"/>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16666"/>
              <a:buNone/>
            </a:pPr>
            <a:r>
              <a:rPr lang="ru-RU"/>
              <a:t>WITH RECURSIVE included_parts(sub_part, part, quantity) AS (</a:t>
            </a:r>
            <a:endParaRPr/>
          </a:p>
          <a:p>
            <a:pPr indent="0" lvl="0" marL="0" rtl="0" algn="l">
              <a:lnSpc>
                <a:spcPct val="90000"/>
              </a:lnSpc>
              <a:spcBef>
                <a:spcPts val="1000"/>
              </a:spcBef>
              <a:spcAft>
                <a:spcPts val="0"/>
              </a:spcAft>
              <a:buClr>
                <a:schemeClr val="dk1"/>
              </a:buClr>
              <a:buSzPct val="116666"/>
              <a:buNone/>
            </a:pPr>
            <a:r>
              <a:rPr lang="ru-RU"/>
              <a:t>    SELECT sub_part, part, quantity FROM parts WHERE part = 'our_product’</a:t>
            </a:r>
            <a:endParaRPr/>
          </a:p>
          <a:p>
            <a:pPr indent="0" lvl="0" marL="0" rtl="0" algn="l">
              <a:lnSpc>
                <a:spcPct val="90000"/>
              </a:lnSpc>
              <a:spcBef>
                <a:spcPts val="1000"/>
              </a:spcBef>
              <a:spcAft>
                <a:spcPts val="0"/>
              </a:spcAft>
              <a:buClr>
                <a:schemeClr val="dk1"/>
              </a:buClr>
              <a:buSzPct val="116666"/>
              <a:buNone/>
            </a:pPr>
            <a:r>
              <a:rPr lang="ru-RU"/>
              <a:t>    UNION ALL</a:t>
            </a:r>
            <a:endParaRPr/>
          </a:p>
          <a:p>
            <a:pPr indent="0" lvl="0" marL="0" rtl="0" algn="l">
              <a:lnSpc>
                <a:spcPct val="90000"/>
              </a:lnSpc>
              <a:spcBef>
                <a:spcPts val="1000"/>
              </a:spcBef>
              <a:spcAft>
                <a:spcPts val="0"/>
              </a:spcAft>
              <a:buClr>
                <a:schemeClr val="dk1"/>
              </a:buClr>
              <a:buSzPct val="116666"/>
              <a:buNone/>
            </a:pPr>
            <a:r>
              <a:rPr lang="ru-RU"/>
              <a:t>    SELECT p.sub_part, p.part, p.quantity * pr.quantity</a:t>
            </a:r>
            <a:endParaRPr/>
          </a:p>
          <a:p>
            <a:pPr indent="0" lvl="0" marL="0" rtl="0" algn="l">
              <a:lnSpc>
                <a:spcPct val="90000"/>
              </a:lnSpc>
              <a:spcBef>
                <a:spcPts val="1000"/>
              </a:spcBef>
              <a:spcAft>
                <a:spcPts val="0"/>
              </a:spcAft>
              <a:buClr>
                <a:schemeClr val="dk1"/>
              </a:buClr>
              <a:buSzPct val="116666"/>
              <a:buNone/>
            </a:pPr>
            <a:r>
              <a:rPr lang="ru-RU"/>
              <a:t>    FROM included_parts pr, parts p</a:t>
            </a:r>
            <a:endParaRPr/>
          </a:p>
          <a:p>
            <a:pPr indent="0" lvl="0" marL="0" rtl="0" algn="l">
              <a:lnSpc>
                <a:spcPct val="90000"/>
              </a:lnSpc>
              <a:spcBef>
                <a:spcPts val="1000"/>
              </a:spcBef>
              <a:spcAft>
                <a:spcPts val="0"/>
              </a:spcAft>
              <a:buClr>
                <a:schemeClr val="dk1"/>
              </a:buClr>
              <a:buSzPct val="116666"/>
              <a:buNone/>
            </a:pPr>
            <a:r>
              <a:rPr lang="ru-RU"/>
              <a:t>    WHERE p.part = pr.sub_part</a:t>
            </a:r>
            <a:endParaRPr/>
          </a:p>
          <a:p>
            <a:pPr indent="0" lvl="0" marL="0" rtl="0" algn="l">
              <a:lnSpc>
                <a:spcPct val="90000"/>
              </a:lnSpc>
              <a:spcBef>
                <a:spcPts val="1000"/>
              </a:spcBef>
              <a:spcAft>
                <a:spcPts val="0"/>
              </a:spcAft>
              <a:buClr>
                <a:schemeClr val="dk1"/>
              </a:buClr>
              <a:buSzPct val="116666"/>
              <a:buNone/>
            </a:pPr>
            <a:r>
              <a:rPr lang="ru-RU"/>
              <a:t>)</a:t>
            </a:r>
            <a:endParaRPr/>
          </a:p>
          <a:p>
            <a:pPr indent="0" lvl="0" marL="0" rtl="0" algn="l">
              <a:lnSpc>
                <a:spcPct val="90000"/>
              </a:lnSpc>
              <a:spcBef>
                <a:spcPts val="1000"/>
              </a:spcBef>
              <a:spcAft>
                <a:spcPts val="0"/>
              </a:spcAft>
              <a:buClr>
                <a:schemeClr val="dk1"/>
              </a:buClr>
              <a:buSzPct val="116666"/>
              <a:buNone/>
            </a:pPr>
            <a:r>
              <a:rPr lang="ru-RU"/>
              <a:t>SELECT sub_part, SUM(quantity) as total_quantity</a:t>
            </a:r>
            <a:endParaRPr/>
          </a:p>
          <a:p>
            <a:pPr indent="0" lvl="0" marL="0" rtl="0" algn="l">
              <a:lnSpc>
                <a:spcPct val="90000"/>
              </a:lnSpc>
              <a:spcBef>
                <a:spcPts val="1000"/>
              </a:spcBef>
              <a:spcAft>
                <a:spcPts val="0"/>
              </a:spcAft>
              <a:buClr>
                <a:schemeClr val="dk1"/>
              </a:buClr>
              <a:buSzPct val="116666"/>
              <a:buNone/>
            </a:pPr>
            <a:r>
              <a:rPr lang="ru-RU"/>
              <a:t>FROM included_parts</a:t>
            </a:r>
            <a:endParaRPr/>
          </a:p>
          <a:p>
            <a:pPr indent="0" lvl="0" marL="0" rtl="0" algn="l">
              <a:lnSpc>
                <a:spcPct val="90000"/>
              </a:lnSpc>
              <a:spcBef>
                <a:spcPts val="1000"/>
              </a:spcBef>
              <a:spcAft>
                <a:spcPts val="0"/>
              </a:spcAft>
              <a:buClr>
                <a:schemeClr val="dk1"/>
              </a:buClr>
              <a:buSzPct val="116666"/>
              <a:buNone/>
            </a:pPr>
            <a:r>
              <a:rPr lang="ru-RU"/>
              <a:t>GROUP BY sub_part</a:t>
            </a:r>
            <a:endParaRPr/>
          </a:p>
        </p:txBody>
      </p:sp>
      <p:sp>
        <p:nvSpPr>
          <p:cNvPr id="403" name="Google Shape;403;p2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ru-RU"/>
              <a:t>Groups of SQL operators</a:t>
            </a:r>
            <a:endParaRPr/>
          </a:p>
        </p:txBody>
      </p:sp>
      <p:sp>
        <p:nvSpPr>
          <p:cNvPr id="107" name="Google Shape;107;p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108" name="Google Shape;108;p3"/>
          <p:cNvSpPr/>
          <p:nvPr/>
        </p:nvSpPr>
        <p:spPr>
          <a:xfrm>
            <a:off x="4635062" y="1881352"/>
            <a:ext cx="2711669" cy="1019503"/>
          </a:xfrm>
          <a:prstGeom prst="rect">
            <a:avLst/>
          </a:prstGeom>
          <a:solidFill>
            <a:schemeClr val="dk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SQL statements</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a:off x="838200" y="3429000"/>
            <a:ext cx="2401620" cy="693684"/>
          </a:xfrm>
          <a:prstGeom prst="rect">
            <a:avLst/>
          </a:prstGeom>
          <a:solidFill>
            <a:schemeClr val="dk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Data Definition Language (DDL)</a:t>
            </a:r>
            <a:endParaRPr b="0" i="0" sz="1800" u="none" cap="none" strike="noStrike">
              <a:solidFill>
                <a:schemeClr val="lt1"/>
              </a:solidFill>
              <a:latin typeface="Calibri"/>
              <a:ea typeface="Calibri"/>
              <a:cs typeface="Calibri"/>
              <a:sym typeface="Calibri"/>
            </a:endParaRPr>
          </a:p>
        </p:txBody>
      </p:sp>
      <p:sp>
        <p:nvSpPr>
          <p:cNvPr id="110" name="Google Shape;110;p3"/>
          <p:cNvSpPr/>
          <p:nvPr/>
        </p:nvSpPr>
        <p:spPr>
          <a:xfrm>
            <a:off x="3471040" y="3429000"/>
            <a:ext cx="2401620" cy="693684"/>
          </a:xfrm>
          <a:prstGeom prst="rect">
            <a:avLst/>
          </a:prstGeom>
          <a:solidFill>
            <a:schemeClr val="dk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Data Manipulation Language (DML)</a:t>
            </a:r>
            <a:endParaRPr b="0" i="0" sz="1800" u="none" cap="none" strike="noStrike">
              <a:solidFill>
                <a:schemeClr val="lt1"/>
              </a:solidFill>
              <a:latin typeface="Calibri"/>
              <a:ea typeface="Calibri"/>
              <a:cs typeface="Calibri"/>
              <a:sym typeface="Calibri"/>
            </a:endParaRPr>
          </a:p>
        </p:txBody>
      </p:sp>
      <p:sp>
        <p:nvSpPr>
          <p:cNvPr id="111" name="Google Shape;111;p3"/>
          <p:cNvSpPr/>
          <p:nvPr/>
        </p:nvSpPr>
        <p:spPr>
          <a:xfrm>
            <a:off x="6103880" y="3429000"/>
            <a:ext cx="2401620" cy="693684"/>
          </a:xfrm>
          <a:prstGeom prst="rect">
            <a:avLst/>
          </a:prstGeom>
          <a:solidFill>
            <a:schemeClr val="dk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Data Control Language (DCL)</a:t>
            </a:r>
            <a:endParaRPr b="0" i="0" sz="1800" u="none" cap="none" strike="noStrike">
              <a:solidFill>
                <a:schemeClr val="lt1"/>
              </a:solidFill>
              <a:latin typeface="Calibri"/>
              <a:ea typeface="Calibri"/>
              <a:cs typeface="Calibri"/>
              <a:sym typeface="Calibri"/>
            </a:endParaRPr>
          </a:p>
        </p:txBody>
      </p:sp>
      <p:sp>
        <p:nvSpPr>
          <p:cNvPr id="112" name="Google Shape;112;p3"/>
          <p:cNvSpPr/>
          <p:nvPr/>
        </p:nvSpPr>
        <p:spPr>
          <a:xfrm>
            <a:off x="8736720" y="3429000"/>
            <a:ext cx="2401620" cy="693684"/>
          </a:xfrm>
          <a:prstGeom prst="rect">
            <a:avLst/>
          </a:prstGeom>
          <a:solidFill>
            <a:schemeClr val="dk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Transaction Control Language (TCL)</a:t>
            </a:r>
            <a:endParaRPr b="0" i="0" sz="1800" u="none" cap="none" strike="noStrike">
              <a:solidFill>
                <a:schemeClr val="lt1"/>
              </a:solidFill>
              <a:latin typeface="Calibri"/>
              <a:ea typeface="Calibri"/>
              <a:cs typeface="Calibri"/>
              <a:sym typeface="Calibri"/>
            </a:endParaRPr>
          </a:p>
        </p:txBody>
      </p:sp>
      <p:cxnSp>
        <p:nvCxnSpPr>
          <p:cNvPr id="113" name="Google Shape;113;p3"/>
          <p:cNvCxnSpPr>
            <a:stCxn id="108" idx="2"/>
            <a:endCxn id="109" idx="0"/>
          </p:cNvCxnSpPr>
          <p:nvPr/>
        </p:nvCxnSpPr>
        <p:spPr>
          <a:xfrm rot="5400000">
            <a:off x="3750946" y="1188905"/>
            <a:ext cx="528000" cy="3951900"/>
          </a:xfrm>
          <a:prstGeom prst="bentConnector3">
            <a:avLst>
              <a:gd fmla="val 50000" name="adj1"/>
            </a:avLst>
          </a:prstGeom>
          <a:noFill/>
          <a:ln cap="flat" cmpd="sng" w="9525">
            <a:solidFill>
              <a:schemeClr val="dk1"/>
            </a:solidFill>
            <a:prstDash val="solid"/>
            <a:miter lim="800000"/>
            <a:headEnd len="sm" w="sm" type="none"/>
            <a:tailEnd len="sm" w="sm" type="none"/>
          </a:ln>
        </p:spPr>
      </p:cxnSp>
      <p:cxnSp>
        <p:nvCxnSpPr>
          <p:cNvPr id="114" name="Google Shape;114;p3"/>
          <p:cNvCxnSpPr>
            <a:stCxn id="108" idx="2"/>
            <a:endCxn id="110" idx="0"/>
          </p:cNvCxnSpPr>
          <p:nvPr/>
        </p:nvCxnSpPr>
        <p:spPr>
          <a:xfrm rot="5400000">
            <a:off x="5067347" y="2505305"/>
            <a:ext cx="528000" cy="1319100"/>
          </a:xfrm>
          <a:prstGeom prst="bentConnector3">
            <a:avLst>
              <a:gd fmla="val 50000" name="adj1"/>
            </a:avLst>
          </a:prstGeom>
          <a:noFill/>
          <a:ln cap="flat" cmpd="sng" w="9525">
            <a:solidFill>
              <a:schemeClr val="dk1"/>
            </a:solidFill>
            <a:prstDash val="solid"/>
            <a:miter lim="800000"/>
            <a:headEnd len="sm" w="sm" type="none"/>
            <a:tailEnd len="sm" w="sm" type="none"/>
          </a:ln>
        </p:spPr>
      </p:cxnSp>
      <p:cxnSp>
        <p:nvCxnSpPr>
          <p:cNvPr id="115" name="Google Shape;115;p3"/>
          <p:cNvCxnSpPr>
            <a:stCxn id="108" idx="2"/>
            <a:endCxn id="111" idx="0"/>
          </p:cNvCxnSpPr>
          <p:nvPr/>
        </p:nvCxnSpPr>
        <p:spPr>
          <a:xfrm flipH="1" rot="-5400000">
            <a:off x="6383747" y="2508005"/>
            <a:ext cx="528000" cy="1313700"/>
          </a:xfrm>
          <a:prstGeom prst="bentConnector3">
            <a:avLst>
              <a:gd fmla="val 50000" name="adj1"/>
            </a:avLst>
          </a:prstGeom>
          <a:noFill/>
          <a:ln cap="flat" cmpd="sng" w="9525">
            <a:solidFill>
              <a:schemeClr val="dk1"/>
            </a:solidFill>
            <a:prstDash val="solid"/>
            <a:miter lim="800000"/>
            <a:headEnd len="sm" w="sm" type="none"/>
            <a:tailEnd len="sm" w="sm" type="none"/>
          </a:ln>
        </p:spPr>
      </p:cxnSp>
      <p:cxnSp>
        <p:nvCxnSpPr>
          <p:cNvPr id="116" name="Google Shape;116;p3"/>
          <p:cNvCxnSpPr>
            <a:stCxn id="108" idx="2"/>
            <a:endCxn id="112" idx="0"/>
          </p:cNvCxnSpPr>
          <p:nvPr/>
        </p:nvCxnSpPr>
        <p:spPr>
          <a:xfrm flipH="1" rot="-5400000">
            <a:off x="7700147" y="1191605"/>
            <a:ext cx="528000" cy="3946500"/>
          </a:xfrm>
          <a:prstGeom prst="bentConnector3">
            <a:avLst>
              <a:gd fmla="val 50000" name="adj1"/>
            </a:avLst>
          </a:prstGeom>
          <a:noFill/>
          <a:ln cap="flat" cmpd="sng" w="9525">
            <a:solidFill>
              <a:schemeClr val="dk1"/>
            </a:solidFill>
            <a:prstDash val="solid"/>
            <a:miter lim="800000"/>
            <a:headEnd len="sm" w="sm" type="none"/>
            <a:tailEnd len="sm" w="sm" type="none"/>
          </a:ln>
        </p:spPr>
      </p:cxnSp>
      <p:sp>
        <p:nvSpPr>
          <p:cNvPr id="117" name="Google Shape;117;p3"/>
          <p:cNvSpPr/>
          <p:nvPr/>
        </p:nvSpPr>
        <p:spPr>
          <a:xfrm>
            <a:off x="838200" y="4820470"/>
            <a:ext cx="2401620" cy="1199330"/>
          </a:xfrm>
          <a:prstGeom prst="rect">
            <a:avLst/>
          </a:prstGeom>
          <a:solidFill>
            <a:schemeClr val="dk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CREATE</a:t>
            </a:r>
            <a:endParaRPr/>
          </a:p>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ALTER</a:t>
            </a:r>
            <a:endParaRPr/>
          </a:p>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TRUNCATE</a:t>
            </a:r>
            <a:endParaRPr/>
          </a:p>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DROP</a:t>
            </a:r>
            <a:endParaRPr b="0" i="0" sz="1800" u="none" cap="none" strike="noStrike">
              <a:solidFill>
                <a:schemeClr val="lt1"/>
              </a:solidFill>
              <a:latin typeface="Calibri"/>
              <a:ea typeface="Calibri"/>
              <a:cs typeface="Calibri"/>
              <a:sym typeface="Calibri"/>
            </a:endParaRPr>
          </a:p>
        </p:txBody>
      </p:sp>
      <p:sp>
        <p:nvSpPr>
          <p:cNvPr id="118" name="Google Shape;118;p3"/>
          <p:cNvSpPr/>
          <p:nvPr/>
        </p:nvSpPr>
        <p:spPr>
          <a:xfrm>
            <a:off x="3471040" y="4820470"/>
            <a:ext cx="2401620" cy="1199330"/>
          </a:xfrm>
          <a:prstGeom prst="rect">
            <a:avLst/>
          </a:prstGeom>
          <a:solidFill>
            <a:schemeClr val="dk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INSERT</a:t>
            </a:r>
            <a:endParaRPr/>
          </a:p>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SELECT</a:t>
            </a:r>
            <a:endParaRPr/>
          </a:p>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UPDATE</a:t>
            </a:r>
            <a:endParaRPr/>
          </a:p>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DELETE</a:t>
            </a:r>
            <a:endParaRPr b="0" i="0" sz="1800" u="none" cap="none" strike="noStrike">
              <a:solidFill>
                <a:schemeClr val="lt1"/>
              </a:solidFill>
              <a:latin typeface="Calibri"/>
              <a:ea typeface="Calibri"/>
              <a:cs typeface="Calibri"/>
              <a:sym typeface="Calibri"/>
            </a:endParaRPr>
          </a:p>
        </p:txBody>
      </p:sp>
      <p:sp>
        <p:nvSpPr>
          <p:cNvPr id="119" name="Google Shape;119;p3"/>
          <p:cNvSpPr/>
          <p:nvPr/>
        </p:nvSpPr>
        <p:spPr>
          <a:xfrm>
            <a:off x="6103880" y="4820470"/>
            <a:ext cx="2401620" cy="1199330"/>
          </a:xfrm>
          <a:prstGeom prst="rect">
            <a:avLst/>
          </a:prstGeom>
          <a:solidFill>
            <a:schemeClr val="dk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GRANT</a:t>
            </a:r>
            <a:endParaRPr/>
          </a:p>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REVOKE</a:t>
            </a:r>
            <a:endParaRPr b="0" i="0" sz="1800" u="none" cap="none" strike="noStrike">
              <a:solidFill>
                <a:schemeClr val="lt1"/>
              </a:solidFill>
              <a:latin typeface="Calibri"/>
              <a:ea typeface="Calibri"/>
              <a:cs typeface="Calibri"/>
              <a:sym typeface="Calibri"/>
            </a:endParaRPr>
          </a:p>
        </p:txBody>
      </p:sp>
      <p:sp>
        <p:nvSpPr>
          <p:cNvPr id="120" name="Google Shape;120;p3"/>
          <p:cNvSpPr/>
          <p:nvPr/>
        </p:nvSpPr>
        <p:spPr>
          <a:xfrm>
            <a:off x="8736720" y="4820470"/>
            <a:ext cx="2401620" cy="1199330"/>
          </a:xfrm>
          <a:prstGeom prst="rect">
            <a:avLst/>
          </a:prstGeom>
          <a:solidFill>
            <a:schemeClr val="dk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COMMIT</a:t>
            </a:r>
            <a:endParaRPr/>
          </a:p>
          <a:p>
            <a:pPr indent="0" lvl="0" marL="0" marR="0" rtl="0" algn="ctr">
              <a:spcBef>
                <a:spcPts val="0"/>
              </a:spcBef>
              <a:spcAft>
                <a:spcPts val="0"/>
              </a:spcAft>
              <a:buNone/>
            </a:pPr>
            <a:r>
              <a:rPr b="0" i="0" lang="ru-RU" sz="1800" u="none" cap="none" strike="noStrike">
                <a:solidFill>
                  <a:schemeClr val="lt1"/>
                </a:solidFill>
                <a:latin typeface="Calibri"/>
                <a:ea typeface="Calibri"/>
                <a:cs typeface="Calibri"/>
                <a:sym typeface="Calibri"/>
              </a:rPr>
              <a:t>ROLLBACK</a:t>
            </a:r>
            <a:endParaRPr b="0" i="0" sz="1800" u="none" cap="none" strike="noStrike">
              <a:solidFill>
                <a:schemeClr val="lt1"/>
              </a:solidFill>
              <a:latin typeface="Calibri"/>
              <a:ea typeface="Calibri"/>
              <a:cs typeface="Calibri"/>
              <a:sym typeface="Calibri"/>
            </a:endParaRPr>
          </a:p>
        </p:txBody>
      </p:sp>
      <p:cxnSp>
        <p:nvCxnSpPr>
          <p:cNvPr id="121" name="Google Shape;121;p3"/>
          <p:cNvCxnSpPr>
            <a:stCxn id="109" idx="2"/>
            <a:endCxn id="117" idx="0"/>
          </p:cNvCxnSpPr>
          <p:nvPr/>
        </p:nvCxnSpPr>
        <p:spPr>
          <a:xfrm>
            <a:off x="2039010" y="4122684"/>
            <a:ext cx="0" cy="697800"/>
          </a:xfrm>
          <a:prstGeom prst="straightConnector1">
            <a:avLst/>
          </a:prstGeom>
          <a:noFill/>
          <a:ln cap="flat" cmpd="sng" w="12700">
            <a:solidFill>
              <a:schemeClr val="dk1"/>
            </a:solidFill>
            <a:prstDash val="solid"/>
            <a:miter lim="800000"/>
            <a:headEnd len="sm" w="sm" type="none"/>
            <a:tailEnd len="sm" w="sm" type="none"/>
          </a:ln>
        </p:spPr>
      </p:cxnSp>
      <p:cxnSp>
        <p:nvCxnSpPr>
          <p:cNvPr id="122" name="Google Shape;122;p3"/>
          <p:cNvCxnSpPr>
            <a:stCxn id="110" idx="2"/>
            <a:endCxn id="118" idx="0"/>
          </p:cNvCxnSpPr>
          <p:nvPr/>
        </p:nvCxnSpPr>
        <p:spPr>
          <a:xfrm>
            <a:off x="4671850" y="4122684"/>
            <a:ext cx="0" cy="697800"/>
          </a:xfrm>
          <a:prstGeom prst="straightConnector1">
            <a:avLst/>
          </a:prstGeom>
          <a:noFill/>
          <a:ln cap="flat" cmpd="sng" w="9525">
            <a:solidFill>
              <a:schemeClr val="dk1"/>
            </a:solidFill>
            <a:prstDash val="solid"/>
            <a:miter lim="800000"/>
            <a:headEnd len="sm" w="sm" type="none"/>
            <a:tailEnd len="sm" w="sm" type="none"/>
          </a:ln>
        </p:spPr>
      </p:cxnSp>
      <p:cxnSp>
        <p:nvCxnSpPr>
          <p:cNvPr id="123" name="Google Shape;123;p3"/>
          <p:cNvCxnSpPr>
            <a:stCxn id="111" idx="2"/>
            <a:endCxn id="119" idx="0"/>
          </p:cNvCxnSpPr>
          <p:nvPr/>
        </p:nvCxnSpPr>
        <p:spPr>
          <a:xfrm>
            <a:off x="7304690" y="4122684"/>
            <a:ext cx="0" cy="697800"/>
          </a:xfrm>
          <a:prstGeom prst="straightConnector1">
            <a:avLst/>
          </a:prstGeom>
          <a:noFill/>
          <a:ln cap="flat" cmpd="sng" w="9525">
            <a:solidFill>
              <a:schemeClr val="dk1"/>
            </a:solidFill>
            <a:prstDash val="solid"/>
            <a:miter lim="800000"/>
            <a:headEnd len="sm" w="sm" type="none"/>
            <a:tailEnd len="sm" w="sm" type="none"/>
          </a:ln>
        </p:spPr>
      </p:cxnSp>
      <p:cxnSp>
        <p:nvCxnSpPr>
          <p:cNvPr id="124" name="Google Shape;124;p3"/>
          <p:cNvCxnSpPr>
            <a:stCxn id="112" idx="2"/>
            <a:endCxn id="120" idx="0"/>
          </p:cNvCxnSpPr>
          <p:nvPr/>
        </p:nvCxnSpPr>
        <p:spPr>
          <a:xfrm>
            <a:off x="9937530" y="4122684"/>
            <a:ext cx="0" cy="6978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grpSp>
        <p:nvGrpSpPr>
          <p:cNvPr id="408" name="Google Shape;408;p30"/>
          <p:cNvGrpSpPr/>
          <p:nvPr/>
        </p:nvGrpSpPr>
        <p:grpSpPr>
          <a:xfrm>
            <a:off x="0" y="-8467"/>
            <a:ext cx="12192000" cy="6866467"/>
            <a:chOff x="0" y="-8467"/>
            <a:chExt cx="12192000" cy="6866467"/>
          </a:xfrm>
        </p:grpSpPr>
        <p:cxnSp>
          <p:nvCxnSpPr>
            <p:cNvPr id="409" name="Google Shape;409;p3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10" name="Google Shape;410;p3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11" name="Google Shape;411;p3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12" name="Google Shape;412;p3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13" name="Google Shape;413;p3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15" name="Google Shape;415;p3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16" name="Google Shape;416;p3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17" name="Google Shape;417;p3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420" name="Google Shape;420;p30"/>
          <p:cNvGrpSpPr/>
          <p:nvPr/>
        </p:nvGrpSpPr>
        <p:grpSpPr>
          <a:xfrm>
            <a:off x="4267230" y="-8468"/>
            <a:ext cx="4763558" cy="6866467"/>
            <a:chOff x="67175" y="-8467"/>
            <a:chExt cx="4763558" cy="6866467"/>
          </a:xfrm>
        </p:grpSpPr>
        <p:cxnSp>
          <p:nvCxnSpPr>
            <p:cNvPr id="421" name="Google Shape;421;p30"/>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422" name="Google Shape;422;p30"/>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423" name="Google Shape;423;p30"/>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24" name="Google Shape;424;p30"/>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25" name="Google Shape;425;p30"/>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27" name="Google Shape;427;p30"/>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30"/>
          <p:cNvSpPr txBox="1"/>
          <p:nvPr>
            <p:ph type="title"/>
          </p:nvPr>
        </p:nvSpPr>
        <p:spPr>
          <a:xfrm>
            <a:off x="677335" y="1282701"/>
            <a:ext cx="5508684"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V. Views</a:t>
            </a:r>
            <a:endParaRPr/>
          </a:p>
        </p:txBody>
      </p:sp>
      <p:sp>
        <p:nvSpPr>
          <p:cNvPr id="429" name="Google Shape;429;p30"/>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430" name="Google Shape;430;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1"/>
          <p:cNvSpPr txBox="1"/>
          <p:nvPr>
            <p:ph type="title"/>
          </p:nvPr>
        </p:nvSpPr>
        <p:spPr>
          <a:xfrm>
            <a:off x="747309" y="3880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Views - description</a:t>
            </a:r>
            <a:endParaRPr/>
          </a:p>
        </p:txBody>
      </p:sp>
      <p:sp>
        <p:nvSpPr>
          <p:cNvPr id="436" name="Google Shape;436;p31"/>
          <p:cNvSpPr txBox="1"/>
          <p:nvPr>
            <p:ph idx="1" type="body"/>
          </p:nvPr>
        </p:nvSpPr>
        <p:spPr>
          <a:xfrm>
            <a:off x="1024825" y="1604025"/>
            <a:ext cx="10515600" cy="4896000"/>
          </a:xfrm>
          <a:prstGeom prst="rect">
            <a:avLst/>
          </a:prstGeom>
          <a:noFill/>
          <a:ln>
            <a:noFill/>
          </a:ln>
        </p:spPr>
        <p:txBody>
          <a:bodyPr anchorCtr="0" anchor="t" bIns="45700" lIns="91425" spcFirstLastPara="1" rIns="91425" wrap="square" tIns="45700">
            <a:normAutofit lnSpcReduction="20000"/>
          </a:bodyPr>
          <a:lstStyle/>
          <a:p>
            <a:pPr indent="-429260" lvl="0" marL="342900" rtl="0" algn="l">
              <a:lnSpc>
                <a:spcPct val="90000"/>
              </a:lnSpc>
              <a:spcBef>
                <a:spcPts val="1000"/>
              </a:spcBef>
              <a:spcAft>
                <a:spcPts val="0"/>
              </a:spcAft>
              <a:buSzPts val="2800"/>
              <a:buChar char="●"/>
            </a:pPr>
            <a:r>
              <a:rPr lang="ru-RU"/>
              <a:t>Views are virtual tables that represent the result of executing SQL queries. The view does not contain the actual data, but only the query definition.</a:t>
            </a:r>
            <a:endParaRPr/>
          </a:p>
          <a:p>
            <a:pPr indent="-429260" lvl="0" marL="342900" rtl="0" algn="l">
              <a:lnSpc>
                <a:spcPct val="90000"/>
              </a:lnSpc>
              <a:spcBef>
                <a:spcPts val="1000"/>
              </a:spcBef>
              <a:spcAft>
                <a:spcPts val="0"/>
              </a:spcAft>
              <a:buSzPts val="2800"/>
              <a:buChar char="●"/>
            </a:pPr>
            <a:r>
              <a:rPr lang="ru-RU"/>
              <a:t>The view stores the SQL query, allowing it to be accessed as a table. Views can include data derived from one or more tables, and even other views</a:t>
            </a:r>
            <a:endParaRPr/>
          </a:p>
          <a:p>
            <a:pPr indent="-429260" lvl="0" marL="342900" rtl="0" algn="l">
              <a:lnSpc>
                <a:spcPct val="90000"/>
              </a:lnSpc>
              <a:spcBef>
                <a:spcPts val="1000"/>
              </a:spcBef>
              <a:spcAft>
                <a:spcPts val="0"/>
              </a:spcAft>
              <a:buSzPts val="2800"/>
              <a:buChar char="●"/>
            </a:pPr>
            <a:r>
              <a:rPr lang="ru-RU"/>
              <a:t>Purposes of using views:</a:t>
            </a:r>
            <a:endParaRPr/>
          </a:p>
          <a:p>
            <a:pPr indent="-372110" lvl="1" marL="742950" rtl="0" algn="l">
              <a:lnSpc>
                <a:spcPct val="90000"/>
              </a:lnSpc>
              <a:spcBef>
                <a:spcPts val="1000"/>
              </a:spcBef>
              <a:spcAft>
                <a:spcPts val="0"/>
              </a:spcAft>
              <a:buSzPts val="2800"/>
              <a:buChar char="○"/>
            </a:pPr>
            <a:r>
              <a:rPr lang="ru-RU"/>
              <a:t>Abstraction: Views allow you to hide the complexity of SQL queries from end users</a:t>
            </a:r>
            <a:endParaRPr/>
          </a:p>
          <a:p>
            <a:pPr indent="-372110" lvl="1" marL="742950" rtl="0" algn="l">
              <a:lnSpc>
                <a:spcPct val="90000"/>
              </a:lnSpc>
              <a:spcBef>
                <a:spcPts val="1000"/>
              </a:spcBef>
              <a:spcAft>
                <a:spcPts val="0"/>
              </a:spcAft>
              <a:buSzPts val="2800"/>
              <a:buChar char="○"/>
            </a:pPr>
            <a:r>
              <a:rPr lang="ru-RU"/>
              <a:t>Security: Views can be used to restrict user access to certain data</a:t>
            </a:r>
            <a:endParaRPr/>
          </a:p>
          <a:p>
            <a:pPr indent="-372110" lvl="1" marL="742950" rtl="0" algn="l">
              <a:lnSpc>
                <a:spcPct val="90000"/>
              </a:lnSpc>
              <a:spcBef>
                <a:spcPts val="1000"/>
              </a:spcBef>
              <a:spcAft>
                <a:spcPts val="0"/>
              </a:spcAft>
              <a:buSzPts val="2800"/>
              <a:buChar char="○"/>
            </a:pPr>
            <a:r>
              <a:rPr lang="ru-RU"/>
              <a:t>Logical separation of data: Views can help organize data so that it is presented to the user in the most logical manner without changing the physical structure of the database</a:t>
            </a:r>
            <a:endParaRPr/>
          </a:p>
          <a:p>
            <a:pPr indent="-429260" lvl="0" marL="342900" rtl="0" algn="l">
              <a:lnSpc>
                <a:spcPct val="90000"/>
              </a:lnSpc>
              <a:spcBef>
                <a:spcPts val="1000"/>
              </a:spcBef>
              <a:spcAft>
                <a:spcPts val="0"/>
              </a:spcAft>
              <a:buSzPts val="2800"/>
              <a:buChar char="●"/>
            </a:pPr>
            <a:r>
              <a:rPr lang="ru-RU"/>
              <a:t>Postgres supports Materialized Views. Unlike conventional ones, they store query results in a physical table, which is updated periodically or manually. This is useful for speeding up complex queries</a:t>
            </a:r>
            <a:endParaRPr/>
          </a:p>
        </p:txBody>
      </p:sp>
      <p:sp>
        <p:nvSpPr>
          <p:cNvPr id="437" name="Google Shape;437;p3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Views - updatable and non-updatable</a:t>
            </a:r>
            <a:endParaRPr/>
          </a:p>
        </p:txBody>
      </p:sp>
      <p:sp>
        <p:nvSpPr>
          <p:cNvPr id="443" name="Google Shape;443;p32"/>
          <p:cNvSpPr txBox="1"/>
          <p:nvPr>
            <p:ph idx="1" type="body"/>
          </p:nvPr>
        </p:nvSpPr>
        <p:spPr>
          <a:xfrm>
            <a:off x="838200" y="1825625"/>
            <a:ext cx="10515600" cy="3320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Views can be mutable (</a:t>
            </a:r>
            <a:r>
              <a:rPr b="1" lang="ru-RU"/>
              <a:t>updatable views</a:t>
            </a:r>
            <a:r>
              <a:rPr lang="ru-RU"/>
              <a:t>) or immutable (</a:t>
            </a:r>
            <a:r>
              <a:rPr b="1" lang="ru-RU"/>
              <a:t>non-updatable</a:t>
            </a:r>
            <a:r>
              <a:rPr lang="ru-RU"/>
              <a:t>).</a:t>
            </a:r>
            <a:endParaRPr/>
          </a:p>
          <a:p>
            <a:pPr indent="-429260" lvl="0" marL="342900" rtl="0" algn="l">
              <a:lnSpc>
                <a:spcPct val="90000"/>
              </a:lnSpc>
              <a:spcBef>
                <a:spcPts val="1000"/>
              </a:spcBef>
              <a:spcAft>
                <a:spcPts val="0"/>
              </a:spcAft>
              <a:buSzPts val="2800"/>
              <a:buChar char="●"/>
            </a:pPr>
            <a:r>
              <a:rPr lang="ru-RU"/>
              <a:t>Mutable views allow you to not only perform read operations (SELECT), but also modify data (INSERT, UPDATE, DELETE) through the view, as if these operations were performed directly on the underlying tables.</a:t>
            </a:r>
            <a:endParaRPr/>
          </a:p>
          <a:p>
            <a:pPr indent="-429260" lvl="0" marL="342900" rtl="0" algn="l">
              <a:lnSpc>
                <a:spcPct val="90000"/>
              </a:lnSpc>
              <a:spcBef>
                <a:spcPts val="1000"/>
              </a:spcBef>
              <a:spcAft>
                <a:spcPts val="0"/>
              </a:spcAft>
              <a:buSzPts val="2800"/>
              <a:buChar char="●"/>
            </a:pPr>
            <a:r>
              <a:rPr lang="ru-RU"/>
              <a:t>By default, "simple" views are </a:t>
            </a:r>
            <a:r>
              <a:rPr b="1" lang="ru-RU"/>
              <a:t>automatically updatable views</a:t>
            </a:r>
            <a:r>
              <a:rPr lang="ru-RU"/>
              <a:t>. For “complex” views, this effect can be achieved, for example, using INSTEAD OF triggers</a:t>
            </a:r>
            <a:endParaRPr/>
          </a:p>
        </p:txBody>
      </p:sp>
      <p:sp>
        <p:nvSpPr>
          <p:cNvPr id="444" name="Google Shape;444;p3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Which views are “simple”</a:t>
            </a:r>
            <a:endParaRPr/>
          </a:p>
        </p:txBody>
      </p:sp>
      <p:sp>
        <p:nvSpPr>
          <p:cNvPr id="450" name="Google Shape;450;p33"/>
          <p:cNvSpPr txBox="1"/>
          <p:nvPr>
            <p:ph idx="1" type="body"/>
          </p:nvPr>
        </p:nvSpPr>
        <p:spPr>
          <a:xfrm>
            <a:off x="838200" y="1825625"/>
            <a:ext cx="10515600" cy="3833400"/>
          </a:xfrm>
          <a:prstGeom prst="rect">
            <a:avLst/>
          </a:prstGeom>
          <a:noFill/>
          <a:ln>
            <a:noFill/>
          </a:ln>
        </p:spPr>
        <p:txBody>
          <a:bodyPr anchorCtr="0" anchor="t" bIns="45700" lIns="91425" spcFirstLastPara="1" rIns="91425" wrap="square" tIns="45700">
            <a:normAutofit/>
          </a:bodyPr>
          <a:lstStyle/>
          <a:p>
            <a:pPr indent="-403860" lvl="0" marL="342900" rtl="0" algn="l">
              <a:lnSpc>
                <a:spcPct val="90000"/>
              </a:lnSpc>
              <a:spcBef>
                <a:spcPts val="0"/>
              </a:spcBef>
              <a:spcAft>
                <a:spcPts val="0"/>
              </a:spcAft>
              <a:buSzPts val="2400"/>
              <a:buChar char="●"/>
            </a:pPr>
            <a:r>
              <a:rPr lang="ru-RU"/>
              <a:t>A representation is considered "simple" if it meets the following conditions:</a:t>
            </a:r>
            <a:endParaRPr/>
          </a:p>
          <a:p>
            <a:pPr indent="-346710" lvl="1" marL="742950" rtl="0" algn="l">
              <a:lnSpc>
                <a:spcPct val="90000"/>
              </a:lnSpc>
              <a:spcBef>
                <a:spcPts val="0"/>
              </a:spcBef>
              <a:spcAft>
                <a:spcPts val="0"/>
              </a:spcAft>
              <a:buSzPts val="2400"/>
              <a:buChar char="○"/>
            </a:pPr>
            <a:r>
              <a:rPr lang="ru-RU" sz="2400"/>
              <a:t>The FROM list in a query defining a view must contain exactly one element, and it must be a table or other mutable view.</a:t>
            </a:r>
            <a:endParaRPr sz="2400"/>
          </a:p>
          <a:p>
            <a:pPr indent="-346710" lvl="1" marL="742950" rtl="0" algn="l">
              <a:lnSpc>
                <a:spcPct val="90000"/>
              </a:lnSpc>
              <a:spcBef>
                <a:spcPts val="0"/>
              </a:spcBef>
              <a:spcAft>
                <a:spcPts val="0"/>
              </a:spcAft>
              <a:buSzPts val="2400"/>
              <a:buChar char="○"/>
            </a:pPr>
            <a:r>
              <a:rPr lang="ru-RU" sz="2400"/>
              <a:t>The view definition must not contain WITH, DISTINCT, GROUP BY, HAVING, LIMIT, or OFFSET clauses (at the top level of the query).</a:t>
            </a:r>
            <a:endParaRPr sz="2400"/>
          </a:p>
          <a:p>
            <a:pPr indent="-346710" lvl="1" marL="742950" rtl="0" algn="l">
              <a:lnSpc>
                <a:spcPct val="90000"/>
              </a:lnSpc>
              <a:spcBef>
                <a:spcPts val="0"/>
              </a:spcBef>
              <a:spcAft>
                <a:spcPts val="0"/>
              </a:spcAft>
              <a:buSzPts val="2400"/>
              <a:buChar char="○"/>
            </a:pPr>
            <a:r>
              <a:rPr lang="ru-RU" sz="2400"/>
              <a:t>The view definition must not contain set operations (UNION, INTERSECT, and EXCEPT) (at the top level of the query).</a:t>
            </a:r>
            <a:endParaRPr sz="2400"/>
          </a:p>
          <a:p>
            <a:pPr indent="-346710" lvl="1" marL="742950" rtl="0" algn="l">
              <a:lnSpc>
                <a:spcPct val="90000"/>
              </a:lnSpc>
              <a:spcBef>
                <a:spcPts val="0"/>
              </a:spcBef>
              <a:spcAft>
                <a:spcPts val="0"/>
              </a:spcAft>
              <a:buSzPts val="2400"/>
              <a:buChar char="○"/>
            </a:pPr>
            <a:r>
              <a:rPr lang="ru-RU" sz="2400"/>
              <a:t>The selection list (...SELECT selection_list FROM...) in the query must not contain aggregate, window, or set-returning functions.</a:t>
            </a:r>
            <a:endParaRPr sz="2400"/>
          </a:p>
        </p:txBody>
      </p:sp>
      <p:sp>
        <p:nvSpPr>
          <p:cNvPr id="451" name="Google Shape;451;p3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Views - syntax</a:t>
            </a:r>
            <a:endParaRPr/>
          </a:p>
        </p:txBody>
      </p:sp>
      <p:sp>
        <p:nvSpPr>
          <p:cNvPr id="457" name="Google Shape;457;p34"/>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CREATE [ OR REPLACE ] [ TEMP | TEMPORARY ] [ RECURSIVE ] VIEW name [ ( column_name [, ...] ) ]</a:t>
            </a:r>
            <a:endParaRPr/>
          </a:p>
          <a:p>
            <a:pPr indent="0" lvl="0" marL="0" rtl="0" algn="l">
              <a:lnSpc>
                <a:spcPct val="90000"/>
              </a:lnSpc>
              <a:spcBef>
                <a:spcPts val="1000"/>
              </a:spcBef>
              <a:spcAft>
                <a:spcPts val="0"/>
              </a:spcAft>
              <a:buClr>
                <a:schemeClr val="dk1"/>
              </a:buClr>
              <a:buSzPts val="2800"/>
              <a:buNone/>
            </a:pPr>
            <a:r>
              <a:rPr lang="ru-RU"/>
              <a:t>    [ WITH ( name_of_view_parameter [=value_of_view_parameter] [, ... ] ) ]</a:t>
            </a:r>
            <a:endParaRPr/>
          </a:p>
          <a:p>
            <a:pPr indent="0" lvl="0" marL="0" rtl="0" algn="l">
              <a:lnSpc>
                <a:spcPct val="90000"/>
              </a:lnSpc>
              <a:spcBef>
                <a:spcPts val="1000"/>
              </a:spcBef>
              <a:spcAft>
                <a:spcPts val="0"/>
              </a:spcAft>
              <a:buClr>
                <a:schemeClr val="dk1"/>
              </a:buClr>
              <a:buSzPts val="2800"/>
              <a:buNone/>
            </a:pPr>
            <a:r>
              <a:rPr lang="ru-RU"/>
              <a:t>    AS query</a:t>
            </a:r>
            <a:endParaRPr/>
          </a:p>
          <a:p>
            <a:pPr indent="0" lvl="0" marL="0" rtl="0" algn="l">
              <a:lnSpc>
                <a:spcPct val="90000"/>
              </a:lnSpc>
              <a:spcBef>
                <a:spcPts val="1000"/>
              </a:spcBef>
              <a:spcAft>
                <a:spcPts val="0"/>
              </a:spcAft>
              <a:buClr>
                <a:schemeClr val="dk1"/>
              </a:buClr>
              <a:buSzPts val="2800"/>
              <a:buNone/>
            </a:pPr>
            <a:r>
              <a:rPr lang="ru-RU"/>
              <a:t>    [ WITH [ CASCADED | LOCAL ] CHECK OPTION ]</a:t>
            </a:r>
            <a:endParaRPr/>
          </a:p>
        </p:txBody>
      </p:sp>
      <p:sp>
        <p:nvSpPr>
          <p:cNvPr id="458" name="Google Shape;458;p3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Views - examples</a:t>
            </a:r>
            <a:endParaRPr/>
          </a:p>
        </p:txBody>
      </p:sp>
      <p:sp>
        <p:nvSpPr>
          <p:cNvPr id="464" name="Google Shape;464;p35"/>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CREATE VIEW comedies AS</a:t>
            </a:r>
            <a:endParaRPr/>
          </a:p>
          <a:p>
            <a:pPr indent="0" lvl="0" marL="0" rtl="0" algn="l">
              <a:lnSpc>
                <a:spcPct val="90000"/>
              </a:lnSpc>
              <a:spcBef>
                <a:spcPts val="1000"/>
              </a:spcBef>
              <a:spcAft>
                <a:spcPts val="0"/>
              </a:spcAft>
              <a:buClr>
                <a:schemeClr val="dk1"/>
              </a:buClr>
              <a:buSzPts val="2800"/>
              <a:buNone/>
            </a:pPr>
            <a:r>
              <a:rPr lang="ru-RU"/>
              <a:t>    SELECT *</a:t>
            </a:r>
            <a:endParaRPr/>
          </a:p>
          <a:p>
            <a:pPr indent="0" lvl="0" marL="0" rtl="0" algn="l">
              <a:lnSpc>
                <a:spcPct val="90000"/>
              </a:lnSpc>
              <a:spcBef>
                <a:spcPts val="1000"/>
              </a:spcBef>
              <a:spcAft>
                <a:spcPts val="0"/>
              </a:spcAft>
              <a:buClr>
                <a:schemeClr val="dk1"/>
              </a:buClr>
              <a:buSzPts val="2800"/>
              <a:buNone/>
            </a:pPr>
            <a:r>
              <a:rPr lang="ru-RU"/>
              <a:t>    FROM films</a:t>
            </a:r>
            <a:endParaRPr/>
          </a:p>
          <a:p>
            <a:pPr indent="0" lvl="0" marL="0" rtl="0" algn="l">
              <a:lnSpc>
                <a:spcPct val="90000"/>
              </a:lnSpc>
              <a:spcBef>
                <a:spcPts val="1000"/>
              </a:spcBef>
              <a:spcAft>
                <a:spcPts val="0"/>
              </a:spcAft>
              <a:buClr>
                <a:schemeClr val="dk1"/>
              </a:buClr>
              <a:buSzPts val="2800"/>
              <a:buNone/>
            </a:pPr>
            <a:r>
              <a:rPr lang="ru-RU"/>
              <a:t>    WHERE kind = 'Comedy’;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ru-RU"/>
              <a:t>- </a:t>
            </a:r>
            <a:r>
              <a:rPr lang="ru-RU"/>
              <a:t>The command will create a view with the columns that were contained in the film table at the time the command was executed. Although * was specified when creating the view, columns added to the table later will not be part of the view</a:t>
            </a:r>
            <a:endParaRPr/>
          </a:p>
        </p:txBody>
      </p:sp>
      <p:sp>
        <p:nvSpPr>
          <p:cNvPr id="465" name="Google Shape;465;p3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Views - examples</a:t>
            </a:r>
            <a:endParaRPr/>
          </a:p>
        </p:txBody>
      </p:sp>
      <p:sp>
        <p:nvSpPr>
          <p:cNvPr id="471" name="Google Shape;471;p36"/>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CREATE VIEW universal_comedies AS</a:t>
            </a:r>
            <a:endParaRPr/>
          </a:p>
          <a:p>
            <a:pPr indent="0" lvl="0" marL="0" rtl="0" algn="l">
              <a:lnSpc>
                <a:spcPct val="90000"/>
              </a:lnSpc>
              <a:spcBef>
                <a:spcPts val="1000"/>
              </a:spcBef>
              <a:spcAft>
                <a:spcPts val="0"/>
              </a:spcAft>
              <a:buClr>
                <a:schemeClr val="dk1"/>
              </a:buClr>
              <a:buSzPts val="2800"/>
              <a:buNone/>
            </a:pPr>
            <a:r>
              <a:rPr lang="ru-RU"/>
              <a:t>    SELECT *</a:t>
            </a:r>
            <a:endParaRPr/>
          </a:p>
          <a:p>
            <a:pPr indent="0" lvl="0" marL="0" rtl="0" algn="l">
              <a:lnSpc>
                <a:spcPct val="90000"/>
              </a:lnSpc>
              <a:spcBef>
                <a:spcPts val="1000"/>
              </a:spcBef>
              <a:spcAft>
                <a:spcPts val="0"/>
              </a:spcAft>
              <a:buClr>
                <a:schemeClr val="dk1"/>
              </a:buClr>
              <a:buSzPts val="2800"/>
              <a:buNone/>
            </a:pPr>
            <a:r>
              <a:rPr lang="ru-RU"/>
              <a:t>    FROM comedies</a:t>
            </a:r>
            <a:endParaRPr/>
          </a:p>
          <a:p>
            <a:pPr indent="0" lvl="0" marL="0" rtl="0" algn="l">
              <a:lnSpc>
                <a:spcPct val="90000"/>
              </a:lnSpc>
              <a:spcBef>
                <a:spcPts val="1000"/>
              </a:spcBef>
              <a:spcAft>
                <a:spcPts val="0"/>
              </a:spcAft>
              <a:buClr>
                <a:schemeClr val="dk1"/>
              </a:buClr>
              <a:buSzPts val="2800"/>
              <a:buNone/>
            </a:pPr>
            <a:r>
              <a:rPr lang="ru-RU"/>
              <a:t>    WHERE classification = 'U'</a:t>
            </a:r>
            <a:endParaRPr/>
          </a:p>
          <a:p>
            <a:pPr indent="0" lvl="0" marL="0" rtl="0" algn="l">
              <a:lnSpc>
                <a:spcPct val="90000"/>
              </a:lnSpc>
              <a:spcBef>
                <a:spcPts val="1000"/>
              </a:spcBef>
              <a:spcAft>
                <a:spcPts val="0"/>
              </a:spcAft>
              <a:buClr>
                <a:schemeClr val="dk1"/>
              </a:buClr>
              <a:buSzPts val="2800"/>
              <a:buNone/>
            </a:pPr>
            <a:r>
              <a:rPr lang="ru-RU"/>
              <a:t>    WITH LOCAL CHECK OPTION;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ru-RU"/>
              <a:t>- </a:t>
            </a:r>
            <a:r>
              <a:rPr lang="ru-RU"/>
              <a:t>This command will create a view based on the comedies view, returning only comedies (kind = 'Comedy') of the universal age category classification = 'U'. Any </a:t>
            </a:r>
            <a:r>
              <a:rPr lang="ru-RU"/>
              <a:t>attempt s to do </a:t>
            </a:r>
            <a:r>
              <a:rPr lang="ru-RU"/>
              <a:t>INSERT or UPDATE on a view with a row that does not satisfy classification = 'U' will be rejected, but the kind constraint will not be checked.</a:t>
            </a:r>
            <a:endParaRPr/>
          </a:p>
        </p:txBody>
      </p:sp>
      <p:sp>
        <p:nvSpPr>
          <p:cNvPr id="472" name="Google Shape;472;p3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Views - examples</a:t>
            </a:r>
            <a:endParaRPr/>
          </a:p>
        </p:txBody>
      </p:sp>
      <p:sp>
        <p:nvSpPr>
          <p:cNvPr id="478" name="Google Shape;478;p37"/>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CREATE VIEW pg_comedies AS</a:t>
            </a:r>
            <a:endParaRPr/>
          </a:p>
          <a:p>
            <a:pPr indent="0" lvl="0" marL="0" rtl="0" algn="l">
              <a:lnSpc>
                <a:spcPct val="90000"/>
              </a:lnSpc>
              <a:spcBef>
                <a:spcPts val="1000"/>
              </a:spcBef>
              <a:spcAft>
                <a:spcPts val="0"/>
              </a:spcAft>
              <a:buClr>
                <a:schemeClr val="dk1"/>
              </a:buClr>
              <a:buSzPts val="2800"/>
              <a:buNone/>
            </a:pPr>
            <a:r>
              <a:rPr lang="ru-RU"/>
              <a:t>    SELECT *</a:t>
            </a:r>
            <a:endParaRPr/>
          </a:p>
          <a:p>
            <a:pPr indent="0" lvl="0" marL="0" rtl="0" algn="l">
              <a:lnSpc>
                <a:spcPct val="90000"/>
              </a:lnSpc>
              <a:spcBef>
                <a:spcPts val="1000"/>
              </a:spcBef>
              <a:spcAft>
                <a:spcPts val="0"/>
              </a:spcAft>
              <a:buClr>
                <a:schemeClr val="dk1"/>
              </a:buClr>
              <a:buSzPts val="2800"/>
              <a:buNone/>
            </a:pPr>
            <a:r>
              <a:rPr lang="ru-RU"/>
              <a:t>    FROM comedies</a:t>
            </a:r>
            <a:endParaRPr/>
          </a:p>
          <a:p>
            <a:pPr indent="0" lvl="0" marL="0" rtl="0" algn="l">
              <a:lnSpc>
                <a:spcPct val="90000"/>
              </a:lnSpc>
              <a:spcBef>
                <a:spcPts val="1000"/>
              </a:spcBef>
              <a:spcAft>
                <a:spcPts val="0"/>
              </a:spcAft>
              <a:buClr>
                <a:schemeClr val="dk1"/>
              </a:buClr>
              <a:buSzPts val="2800"/>
              <a:buNone/>
            </a:pPr>
            <a:r>
              <a:rPr lang="ru-RU"/>
              <a:t>    WHERE classification = 'PG'</a:t>
            </a:r>
            <a:endParaRPr/>
          </a:p>
          <a:p>
            <a:pPr indent="0" lvl="0" marL="0" rtl="0" algn="l">
              <a:lnSpc>
                <a:spcPct val="90000"/>
              </a:lnSpc>
              <a:spcBef>
                <a:spcPts val="1000"/>
              </a:spcBef>
              <a:spcAft>
                <a:spcPts val="0"/>
              </a:spcAft>
              <a:buClr>
                <a:schemeClr val="dk1"/>
              </a:buClr>
              <a:buSzPts val="2800"/>
              <a:buNone/>
            </a:pPr>
            <a:r>
              <a:rPr lang="ru-RU"/>
              <a:t>    WITH CASCADED CHECK OPTION;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ru-RU"/>
              <a:t>- </a:t>
            </a:r>
            <a:r>
              <a:rPr lang="ru-RU"/>
              <a:t>this view will check if new rows satisfy both the kind column and the classification column.</a:t>
            </a:r>
            <a:endParaRPr/>
          </a:p>
        </p:txBody>
      </p:sp>
      <p:sp>
        <p:nvSpPr>
          <p:cNvPr id="479" name="Google Shape;479;p3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8"/>
          <p:cNvSpPr txBox="1"/>
          <p:nvPr>
            <p:ph type="title"/>
          </p:nvPr>
        </p:nvSpPr>
        <p:spPr>
          <a:xfrm>
            <a:off x="793934" y="259775"/>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Views - examples</a:t>
            </a:r>
            <a:endParaRPr/>
          </a:p>
        </p:txBody>
      </p:sp>
      <p:sp>
        <p:nvSpPr>
          <p:cNvPr id="485" name="Google Shape;485;p38"/>
          <p:cNvSpPr txBox="1"/>
          <p:nvPr>
            <p:ph idx="1" type="body"/>
          </p:nvPr>
        </p:nvSpPr>
        <p:spPr>
          <a:xfrm>
            <a:off x="908200" y="1580675"/>
            <a:ext cx="10515600" cy="4896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ru-RU"/>
              <a:t>CREATE VIEW comedies AS</a:t>
            </a:r>
            <a:endParaRPr/>
          </a:p>
          <a:p>
            <a:pPr indent="0" lvl="0" marL="0" rtl="0" algn="l">
              <a:lnSpc>
                <a:spcPct val="90000"/>
              </a:lnSpc>
              <a:spcBef>
                <a:spcPts val="1000"/>
              </a:spcBef>
              <a:spcAft>
                <a:spcPts val="0"/>
              </a:spcAft>
              <a:buClr>
                <a:schemeClr val="dk1"/>
              </a:buClr>
              <a:buSzPts val="2800"/>
              <a:buNone/>
            </a:pPr>
            <a:r>
              <a:rPr lang="ru-RU"/>
              <a:t>    SELECT f.*,</a:t>
            </a:r>
            <a:endParaRPr/>
          </a:p>
          <a:p>
            <a:pPr indent="0" lvl="0" marL="0" rtl="0" algn="l">
              <a:lnSpc>
                <a:spcPct val="90000"/>
              </a:lnSpc>
              <a:spcBef>
                <a:spcPts val="1000"/>
              </a:spcBef>
              <a:spcAft>
                <a:spcPts val="0"/>
              </a:spcAft>
              <a:buClr>
                <a:schemeClr val="dk1"/>
              </a:buClr>
              <a:buSzPts val="2800"/>
              <a:buNone/>
            </a:pPr>
            <a:r>
              <a:rPr lang="ru-RU"/>
              <a:t>           country_code_to_name(f.country_code) AS country,</a:t>
            </a:r>
            <a:endParaRPr/>
          </a:p>
          <a:p>
            <a:pPr indent="0" lvl="0" marL="0" rtl="0" algn="l">
              <a:lnSpc>
                <a:spcPct val="90000"/>
              </a:lnSpc>
              <a:spcBef>
                <a:spcPts val="1000"/>
              </a:spcBef>
              <a:spcAft>
                <a:spcPts val="0"/>
              </a:spcAft>
              <a:buClr>
                <a:schemeClr val="dk1"/>
              </a:buClr>
              <a:buSzPts val="2800"/>
              <a:buNone/>
            </a:pPr>
            <a:r>
              <a:rPr lang="ru-RU"/>
              <a:t>           (SELECT avg(r.rating)</a:t>
            </a:r>
            <a:endParaRPr/>
          </a:p>
          <a:p>
            <a:pPr indent="0" lvl="0" marL="0" rtl="0" algn="l">
              <a:lnSpc>
                <a:spcPct val="90000"/>
              </a:lnSpc>
              <a:spcBef>
                <a:spcPts val="1000"/>
              </a:spcBef>
              <a:spcAft>
                <a:spcPts val="0"/>
              </a:spcAft>
              <a:buClr>
                <a:schemeClr val="dk1"/>
              </a:buClr>
              <a:buSzPts val="2800"/>
              <a:buNone/>
            </a:pPr>
            <a:r>
              <a:rPr lang="ru-RU"/>
              <a:t>            FROM user_ratings r</a:t>
            </a:r>
            <a:endParaRPr/>
          </a:p>
          <a:p>
            <a:pPr indent="0" lvl="0" marL="0" rtl="0" algn="l">
              <a:lnSpc>
                <a:spcPct val="90000"/>
              </a:lnSpc>
              <a:spcBef>
                <a:spcPts val="1000"/>
              </a:spcBef>
              <a:spcAft>
                <a:spcPts val="0"/>
              </a:spcAft>
              <a:buClr>
                <a:schemeClr val="dk1"/>
              </a:buClr>
              <a:buSzPts val="2800"/>
              <a:buNone/>
            </a:pPr>
            <a:r>
              <a:rPr lang="ru-RU"/>
              <a:t>            WHERE r.film_id = f.id) AS avg_rating</a:t>
            </a:r>
            <a:endParaRPr/>
          </a:p>
          <a:p>
            <a:pPr indent="0" lvl="0" marL="0" rtl="0" algn="l">
              <a:lnSpc>
                <a:spcPct val="90000"/>
              </a:lnSpc>
              <a:spcBef>
                <a:spcPts val="1000"/>
              </a:spcBef>
              <a:spcAft>
                <a:spcPts val="0"/>
              </a:spcAft>
              <a:buClr>
                <a:schemeClr val="dk1"/>
              </a:buClr>
              <a:buSzPts val="2800"/>
              <a:buNone/>
            </a:pPr>
            <a:r>
              <a:rPr lang="ru-RU"/>
              <a:t>    FROM films f</a:t>
            </a:r>
            <a:endParaRPr/>
          </a:p>
          <a:p>
            <a:pPr indent="0" lvl="0" marL="0" rtl="0" algn="l">
              <a:lnSpc>
                <a:spcPct val="90000"/>
              </a:lnSpc>
              <a:spcBef>
                <a:spcPts val="1000"/>
              </a:spcBef>
              <a:spcAft>
                <a:spcPts val="0"/>
              </a:spcAft>
              <a:buClr>
                <a:schemeClr val="dk1"/>
              </a:buClr>
              <a:buSzPts val="2800"/>
              <a:buNone/>
            </a:pPr>
            <a:r>
              <a:rPr lang="ru-RU"/>
              <a:t>    WHERE f.kind = 'Comedy’;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ru-RU"/>
              <a:t>- </a:t>
            </a:r>
            <a:r>
              <a:rPr lang="ru-RU"/>
              <a:t>This view will support INSERT, UPDATE and DELETE operations. All columns from the films table will be mutable, while the calculated columns country and avg_rating will be read-only.</a:t>
            </a:r>
            <a:endParaRPr/>
          </a:p>
        </p:txBody>
      </p:sp>
      <p:sp>
        <p:nvSpPr>
          <p:cNvPr id="486" name="Google Shape;486;p3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0" name="Shape 490"/>
        <p:cNvGrpSpPr/>
        <p:nvPr/>
      </p:nvGrpSpPr>
      <p:grpSpPr>
        <a:xfrm>
          <a:off x="0" y="0"/>
          <a:ext cx="0" cy="0"/>
          <a:chOff x="0" y="0"/>
          <a:chExt cx="0" cy="0"/>
        </a:xfrm>
      </p:grpSpPr>
      <p:grpSp>
        <p:nvGrpSpPr>
          <p:cNvPr id="491" name="Google Shape;491;p39"/>
          <p:cNvGrpSpPr/>
          <p:nvPr/>
        </p:nvGrpSpPr>
        <p:grpSpPr>
          <a:xfrm>
            <a:off x="0" y="-8467"/>
            <a:ext cx="12192000" cy="6866467"/>
            <a:chOff x="0" y="-8467"/>
            <a:chExt cx="12192000" cy="6866467"/>
          </a:xfrm>
        </p:grpSpPr>
        <p:cxnSp>
          <p:nvCxnSpPr>
            <p:cNvPr id="492" name="Google Shape;492;p3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93" name="Google Shape;493;p3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94" name="Google Shape;494;p3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95" name="Google Shape;495;p3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96" name="Google Shape;496;p3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98" name="Google Shape;498;p3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99" name="Google Shape;499;p3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00" name="Google Shape;500;p3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503" name="Google Shape;503;p39"/>
          <p:cNvGrpSpPr/>
          <p:nvPr/>
        </p:nvGrpSpPr>
        <p:grpSpPr>
          <a:xfrm>
            <a:off x="4267230" y="-8468"/>
            <a:ext cx="4763558" cy="6866467"/>
            <a:chOff x="67175" y="-8467"/>
            <a:chExt cx="4763558" cy="6866467"/>
          </a:xfrm>
        </p:grpSpPr>
        <p:cxnSp>
          <p:nvCxnSpPr>
            <p:cNvPr id="504" name="Google Shape;504;p39"/>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505" name="Google Shape;505;p39"/>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506" name="Google Shape;506;p39"/>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07" name="Google Shape;507;p39"/>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08" name="Google Shape;508;p39"/>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10" name="Google Shape;510;p39"/>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39"/>
          <p:cNvSpPr txBox="1"/>
          <p:nvPr>
            <p:ph type="title"/>
          </p:nvPr>
        </p:nvSpPr>
        <p:spPr>
          <a:xfrm>
            <a:off x="677335" y="1282701"/>
            <a:ext cx="5508684"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IV. Window functions</a:t>
            </a:r>
            <a:endParaRPr sz="4400"/>
          </a:p>
        </p:txBody>
      </p:sp>
      <p:sp>
        <p:nvSpPr>
          <p:cNvPr id="512" name="Google Shape;512;p39"/>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513" name="Google Shape;513;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Why do we need DCL?</a:t>
            </a:r>
            <a:endParaRPr/>
          </a:p>
        </p:txBody>
      </p:sp>
      <p:sp>
        <p:nvSpPr>
          <p:cNvPr id="130" name="Google Shape;130;p4"/>
          <p:cNvSpPr txBox="1"/>
          <p:nvPr>
            <p:ph idx="1" type="body"/>
          </p:nvPr>
        </p:nvSpPr>
        <p:spPr>
          <a:xfrm>
            <a:off x="838200" y="1825625"/>
            <a:ext cx="10515600" cy="34836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ru-RU">
                <a:latin typeface="Arial"/>
                <a:ea typeface="Arial"/>
                <a:cs typeface="Arial"/>
                <a:sym typeface="Arial"/>
              </a:rPr>
              <a:t>It is a subset of the SQL language that is used to manage data access rights and user rights (roles) in databases</a:t>
            </a:r>
            <a:endParaRPr>
              <a:latin typeface="Arial"/>
              <a:ea typeface="Arial"/>
              <a:cs typeface="Arial"/>
              <a:sym typeface="Arial"/>
            </a:endParaRPr>
          </a:p>
          <a:p>
            <a:pPr indent="-429260" lvl="0" marL="342900" rtl="0" algn="l">
              <a:lnSpc>
                <a:spcPct val="90000"/>
              </a:lnSpc>
              <a:spcBef>
                <a:spcPts val="1000"/>
              </a:spcBef>
              <a:spcAft>
                <a:spcPts val="0"/>
              </a:spcAft>
              <a:buSzPts val="2800"/>
              <a:buChar char="●"/>
            </a:pPr>
            <a:r>
              <a:rPr lang="ru-RU">
                <a:latin typeface="Arial"/>
                <a:ea typeface="Arial"/>
                <a:cs typeface="Arial"/>
                <a:sym typeface="Arial"/>
              </a:rPr>
              <a:t>In turn, this is necessary to ensure data security</a:t>
            </a:r>
            <a:endParaRPr>
              <a:latin typeface="Arial"/>
              <a:ea typeface="Arial"/>
              <a:cs typeface="Arial"/>
              <a:sym typeface="Arial"/>
            </a:endParaRPr>
          </a:p>
          <a:p>
            <a:pPr indent="-429260" lvl="0" marL="342900" rtl="0" algn="l">
              <a:lnSpc>
                <a:spcPct val="90000"/>
              </a:lnSpc>
              <a:spcBef>
                <a:spcPts val="1000"/>
              </a:spcBef>
              <a:spcAft>
                <a:spcPts val="0"/>
              </a:spcAft>
              <a:buSzPts val="2800"/>
              <a:buChar char="●"/>
            </a:pPr>
            <a:r>
              <a:rPr lang="ru-RU">
                <a:latin typeface="Arial"/>
                <a:ea typeface="Arial"/>
                <a:cs typeface="Arial"/>
                <a:sym typeface="Arial"/>
              </a:rPr>
              <a:t>In Postgres, the main data security model is the role based access control (RBAC) model.</a:t>
            </a:r>
            <a:endParaRPr>
              <a:latin typeface="Arial"/>
              <a:ea typeface="Arial"/>
              <a:cs typeface="Arial"/>
              <a:sym typeface="Arial"/>
            </a:endParaRPr>
          </a:p>
          <a:p>
            <a:pPr indent="-429260" lvl="0" marL="342900" rtl="0" algn="l">
              <a:lnSpc>
                <a:spcPct val="90000"/>
              </a:lnSpc>
              <a:spcBef>
                <a:spcPts val="1000"/>
              </a:spcBef>
              <a:spcAft>
                <a:spcPts val="0"/>
              </a:spcAft>
              <a:buSzPts val="2800"/>
              <a:buChar char="●"/>
            </a:pPr>
            <a:r>
              <a:rPr lang="ru-RU">
                <a:latin typeface="Arial"/>
                <a:ea typeface="Arial"/>
                <a:cs typeface="Arial"/>
                <a:sym typeface="Arial"/>
              </a:rPr>
              <a:t>An alternative model has also been partially implemented and supported – the attribute based access control (ABAC) model.</a:t>
            </a:r>
            <a:endParaRPr>
              <a:latin typeface="Arial"/>
              <a:ea typeface="Arial"/>
              <a:cs typeface="Arial"/>
              <a:sym typeface="Arial"/>
            </a:endParaRPr>
          </a:p>
        </p:txBody>
      </p:sp>
      <p:sp>
        <p:nvSpPr>
          <p:cNvPr id="131" name="Google Shape;131;p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Window functions - description</a:t>
            </a:r>
            <a:endParaRPr/>
          </a:p>
        </p:txBody>
      </p:sp>
      <p:sp>
        <p:nvSpPr>
          <p:cNvPr id="519" name="Google Shape;519;p40"/>
          <p:cNvSpPr txBox="1"/>
          <p:nvPr>
            <p:ph idx="1" type="body"/>
          </p:nvPr>
        </p:nvSpPr>
        <p:spPr>
          <a:xfrm>
            <a:off x="677323" y="2160600"/>
            <a:ext cx="10404000" cy="3880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ru-RU"/>
              <a:t>The window function performs calculations on a set of rows that are related in some way to the current row. Its action can be compared to the calculation performed by an aggregate function</a:t>
            </a:r>
            <a:endParaRPr/>
          </a:p>
          <a:p>
            <a:pPr indent="-429260" lvl="0" marL="342900" rtl="0" algn="l">
              <a:lnSpc>
                <a:spcPct val="90000"/>
              </a:lnSpc>
              <a:spcBef>
                <a:spcPts val="1000"/>
              </a:spcBef>
              <a:spcAft>
                <a:spcPts val="0"/>
              </a:spcAft>
              <a:buSzPts val="2800"/>
              <a:buChar char="●"/>
            </a:pPr>
            <a:r>
              <a:rPr lang="ru-RU"/>
              <a:t>With window functions, </a:t>
            </a:r>
            <a:r>
              <a:rPr b="1" lang="ru-RU"/>
              <a:t>strings are not grouped into one output string</a:t>
            </a:r>
            <a:endParaRPr b="1"/>
          </a:p>
          <a:p>
            <a:pPr indent="-429260" lvl="0" marL="342900" rtl="0" algn="l">
              <a:lnSpc>
                <a:spcPct val="90000"/>
              </a:lnSpc>
              <a:spcBef>
                <a:spcPts val="1000"/>
              </a:spcBef>
              <a:spcAft>
                <a:spcPts val="0"/>
              </a:spcAft>
              <a:buSzPts val="2800"/>
              <a:buChar char="●"/>
            </a:pPr>
            <a:r>
              <a:rPr lang="ru-RU"/>
              <a:t>A window function call always contains an OVER clause following the window function name and arguments. This syntactically distinguishes it from a regular, non-windowed aggregate function. The OVER clause specifies how exactly the query strings should be split for processing by the window function</a:t>
            </a:r>
            <a:endParaRPr/>
          </a:p>
        </p:txBody>
      </p:sp>
      <p:sp>
        <p:nvSpPr>
          <p:cNvPr id="520" name="Google Shape;520;p4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Window functions - syntax</a:t>
            </a:r>
            <a:endParaRPr/>
          </a:p>
        </p:txBody>
      </p:sp>
      <p:sp>
        <p:nvSpPr>
          <p:cNvPr id="526" name="Google Shape;526;p41"/>
          <p:cNvSpPr txBox="1"/>
          <p:nvPr>
            <p:ph idx="1" type="body"/>
          </p:nvPr>
        </p:nvSpPr>
        <p:spPr>
          <a:xfrm>
            <a:off x="677323" y="2160600"/>
            <a:ext cx="10742100" cy="3880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16666"/>
              <a:buNone/>
            </a:pPr>
            <a:r>
              <a:rPr lang="ru-RU"/>
              <a:t>function_name ([expression]) OVER ( window_definition )</a:t>
            </a:r>
            <a:endParaRPr/>
          </a:p>
          <a:p>
            <a:pPr indent="0" lvl="0" marL="0" rtl="0" algn="l">
              <a:lnSpc>
                <a:spcPct val="90000"/>
              </a:lnSpc>
              <a:spcBef>
                <a:spcPts val="1000"/>
              </a:spcBef>
              <a:spcAft>
                <a:spcPts val="0"/>
              </a:spcAft>
              <a:buClr>
                <a:schemeClr val="dk1"/>
              </a:buClr>
              <a:buSzPct val="116666"/>
              <a:buNone/>
            </a:pPr>
            <a:r>
              <a:t/>
            </a:r>
            <a:endParaRPr/>
          </a:p>
          <a:p>
            <a:pPr indent="0" lvl="0" marL="0" rtl="0" algn="l">
              <a:lnSpc>
                <a:spcPct val="90000"/>
              </a:lnSpc>
              <a:spcBef>
                <a:spcPts val="1000"/>
              </a:spcBef>
              <a:spcAft>
                <a:spcPts val="0"/>
              </a:spcAft>
              <a:buClr>
                <a:schemeClr val="dk1"/>
              </a:buClr>
              <a:buSzPct val="116666"/>
              <a:buNone/>
            </a:pPr>
            <a:r>
              <a:rPr lang="ru-RU"/>
              <a:t>window_definition can consist of the following components:</a:t>
            </a:r>
            <a:endParaRPr/>
          </a:p>
          <a:p>
            <a:pPr indent="-240030" lvl="1" marL="685800" rtl="0" algn="l">
              <a:lnSpc>
                <a:spcPct val="90000"/>
              </a:lnSpc>
              <a:spcBef>
                <a:spcPts val="500"/>
              </a:spcBef>
              <a:spcAft>
                <a:spcPts val="0"/>
              </a:spcAft>
              <a:buClr>
                <a:schemeClr val="dk1"/>
              </a:buClr>
              <a:buSzPct val="126315"/>
              <a:buChar char="○"/>
            </a:pPr>
            <a:r>
              <a:rPr lang="ru-RU"/>
              <a:t>[name_of_existing_window ]</a:t>
            </a:r>
            <a:endParaRPr/>
          </a:p>
          <a:p>
            <a:pPr indent="-240030" lvl="1" marL="685800" rtl="0" algn="l">
              <a:lnSpc>
                <a:spcPct val="90000"/>
              </a:lnSpc>
              <a:spcBef>
                <a:spcPts val="500"/>
              </a:spcBef>
              <a:spcAft>
                <a:spcPts val="0"/>
              </a:spcAft>
              <a:buClr>
                <a:schemeClr val="dk1"/>
              </a:buClr>
              <a:buSzPct val="126315"/>
              <a:buChar char="○"/>
            </a:pPr>
            <a:r>
              <a:rPr lang="ru-RU"/>
              <a:t>[ PARTITION BY expression [, ...] ]</a:t>
            </a:r>
            <a:endParaRPr/>
          </a:p>
          <a:p>
            <a:pPr indent="-240030" lvl="1" marL="685800" rtl="0" algn="l">
              <a:lnSpc>
                <a:spcPct val="90000"/>
              </a:lnSpc>
              <a:spcBef>
                <a:spcPts val="500"/>
              </a:spcBef>
              <a:spcAft>
                <a:spcPts val="0"/>
              </a:spcAft>
              <a:buClr>
                <a:schemeClr val="dk1"/>
              </a:buClr>
              <a:buSzPct val="126315"/>
              <a:buChar char="○"/>
            </a:pPr>
            <a:r>
              <a:rPr lang="ru-RU"/>
              <a:t>[ ORDER BY expression [ ASC | DESC | USING operator ] [ NULLS { FIRST | LAST } ] [, ...] ]</a:t>
            </a:r>
            <a:endParaRPr/>
          </a:p>
          <a:p>
            <a:pPr indent="-240030" lvl="1" marL="685800" rtl="0" algn="l">
              <a:lnSpc>
                <a:spcPct val="90000"/>
              </a:lnSpc>
              <a:spcBef>
                <a:spcPts val="500"/>
              </a:spcBef>
              <a:spcAft>
                <a:spcPts val="0"/>
              </a:spcAft>
              <a:buClr>
                <a:schemeClr val="dk1"/>
              </a:buClr>
              <a:buSzPct val="126315"/>
              <a:buChar char="○"/>
            </a:pPr>
            <a:r>
              <a:rPr lang="ru-RU"/>
              <a:t>[ frame_definition ]</a:t>
            </a:r>
            <a:endParaRPr/>
          </a:p>
          <a:p>
            <a:pPr indent="-77470" lvl="0" marL="228600" rtl="0" algn="l">
              <a:lnSpc>
                <a:spcPct val="90000"/>
              </a:lnSpc>
              <a:spcBef>
                <a:spcPts val="1000"/>
              </a:spcBef>
              <a:spcAft>
                <a:spcPts val="0"/>
              </a:spcAft>
              <a:buClr>
                <a:schemeClr val="dk1"/>
              </a:buClr>
              <a:buSzPct val="116666"/>
              <a:buNone/>
            </a:pPr>
            <a:r>
              <a:t/>
            </a:r>
            <a:endParaRPr/>
          </a:p>
          <a:p>
            <a:pPr indent="-241934" lvl="0" marL="228600" rtl="0" algn="l">
              <a:lnSpc>
                <a:spcPct val="90000"/>
              </a:lnSpc>
              <a:spcBef>
                <a:spcPts val="1000"/>
              </a:spcBef>
              <a:spcAft>
                <a:spcPts val="0"/>
              </a:spcAft>
              <a:buClr>
                <a:schemeClr val="dk1"/>
              </a:buClr>
              <a:buSzPct val="116666"/>
              <a:buChar char="●"/>
            </a:pPr>
            <a:r>
              <a:rPr lang="ru-RU"/>
              <a:t>A window function call always contains an OVER clause following the window function name and arguments. This syntactically distinguishes it from a regular, non-windowed aggregate function. The OVER clause specifies how exactly the query strings should be split for processing by the window function</a:t>
            </a:r>
            <a:endParaRPr/>
          </a:p>
        </p:txBody>
      </p:sp>
      <p:sp>
        <p:nvSpPr>
          <p:cNvPr id="527" name="Google Shape;527;p4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Window functions - syntax</a:t>
            </a:r>
            <a:endParaRPr/>
          </a:p>
        </p:txBody>
      </p:sp>
      <p:sp>
        <p:nvSpPr>
          <p:cNvPr id="533" name="Google Shape;533;p42"/>
          <p:cNvSpPr txBox="1"/>
          <p:nvPr>
            <p:ph idx="1" type="body"/>
          </p:nvPr>
        </p:nvSpPr>
        <p:spPr>
          <a:xfrm>
            <a:off x="838200" y="1825625"/>
            <a:ext cx="11038490" cy="489585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None/>
            </a:pPr>
            <a:r>
              <a:rPr lang="ru-RU"/>
              <a:t>function_name ([expression]) OVER ( window_definition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ru-RU"/>
              <a:t>window_definition can consist of the following components:</a:t>
            </a:r>
            <a:endParaRPr/>
          </a:p>
          <a:p>
            <a:pPr indent="-228600" lvl="1" marL="685800" rtl="0" algn="l">
              <a:lnSpc>
                <a:spcPct val="90000"/>
              </a:lnSpc>
              <a:spcBef>
                <a:spcPts val="500"/>
              </a:spcBef>
              <a:spcAft>
                <a:spcPts val="0"/>
              </a:spcAft>
              <a:buSzPct val="126315"/>
              <a:buChar char="○"/>
            </a:pPr>
            <a:r>
              <a:rPr lang="ru-RU"/>
              <a:t>[name_of_existing_window ]</a:t>
            </a:r>
            <a:endParaRPr/>
          </a:p>
          <a:p>
            <a:pPr indent="-228600" lvl="1" marL="685800" rtl="0" algn="l">
              <a:lnSpc>
                <a:spcPct val="90000"/>
              </a:lnSpc>
              <a:spcBef>
                <a:spcPts val="500"/>
              </a:spcBef>
              <a:spcAft>
                <a:spcPts val="0"/>
              </a:spcAft>
              <a:buSzPct val="126315"/>
              <a:buChar char="○"/>
            </a:pPr>
            <a:r>
              <a:rPr lang="ru-RU"/>
              <a:t>[ PARTITION BY expression [, ...] ]</a:t>
            </a:r>
            <a:endParaRPr/>
          </a:p>
          <a:p>
            <a:pPr indent="-228600" lvl="1" marL="685800" rtl="0" algn="l">
              <a:lnSpc>
                <a:spcPct val="90000"/>
              </a:lnSpc>
              <a:spcBef>
                <a:spcPts val="500"/>
              </a:spcBef>
              <a:spcAft>
                <a:spcPts val="0"/>
              </a:spcAft>
              <a:buSzPct val="126315"/>
              <a:buChar char="○"/>
            </a:pPr>
            <a:r>
              <a:rPr lang="ru-RU"/>
              <a:t>[ ORDER BY expression [ ASC | DESC | USING operator ] [ NULLS { FIRST | LAST } ] [, ...] ]</a:t>
            </a:r>
            <a:endParaRPr/>
          </a:p>
          <a:p>
            <a:pPr indent="-228600" lvl="1" marL="685800" rtl="0" algn="l">
              <a:lnSpc>
                <a:spcPct val="90000"/>
              </a:lnSpc>
              <a:spcBef>
                <a:spcPts val="500"/>
              </a:spcBef>
              <a:spcAft>
                <a:spcPts val="0"/>
              </a:spcAft>
              <a:buSzPct val="100000"/>
              <a:buChar char="○"/>
            </a:pPr>
            <a:r>
              <a:rPr lang="ru-RU"/>
              <a:t>[ frame_definition ]</a:t>
            </a:r>
            <a:endParaRPr sz="2400"/>
          </a:p>
          <a:p>
            <a:pPr indent="0" lvl="0" marL="0" rtl="0" algn="l">
              <a:lnSpc>
                <a:spcPct val="90000"/>
              </a:lnSpc>
              <a:spcBef>
                <a:spcPts val="1000"/>
              </a:spcBef>
              <a:spcAft>
                <a:spcPts val="0"/>
              </a:spcAft>
              <a:buNone/>
            </a:pPr>
            <a:r>
              <a:t/>
            </a:r>
            <a:endParaRPr/>
          </a:p>
          <a:p>
            <a:pPr indent="-402590" lvl="0" marL="342900" rtl="0" algn="l">
              <a:lnSpc>
                <a:spcPct val="90000"/>
              </a:lnSpc>
              <a:spcBef>
                <a:spcPts val="1000"/>
              </a:spcBef>
              <a:spcAft>
                <a:spcPts val="0"/>
              </a:spcAft>
              <a:buSzPct val="116666"/>
              <a:buChar char="●"/>
            </a:pPr>
            <a:r>
              <a:rPr lang="ru-RU"/>
              <a:t>The PARTITION BY clause, which complements OVER, separates rows into groups, or sections, by combining the same values of the PARTITION BY clauses. The window function is evaluated on rows that fall in the same section as the current row</a:t>
            </a:r>
            <a:endParaRPr/>
          </a:p>
          <a:p>
            <a:pPr indent="-402590" lvl="0" marL="342900" rtl="0" algn="l">
              <a:lnSpc>
                <a:spcPct val="90000"/>
              </a:lnSpc>
              <a:spcBef>
                <a:spcPts val="1000"/>
              </a:spcBef>
              <a:spcAft>
                <a:spcPts val="0"/>
              </a:spcAft>
              <a:buSzPct val="116666"/>
              <a:buChar char="●"/>
            </a:pPr>
            <a:r>
              <a:rPr lang="ru-RU"/>
              <a:t>The ORDER BY clause allows you to specify the order in which rows will be processed by window functions</a:t>
            </a:r>
            <a:endParaRPr/>
          </a:p>
          <a:p>
            <a:pPr indent="-402590" lvl="0" marL="342900" rtl="0" algn="l">
              <a:lnSpc>
                <a:spcPct val="90000"/>
              </a:lnSpc>
              <a:spcBef>
                <a:spcPts val="1000"/>
              </a:spcBef>
              <a:spcAft>
                <a:spcPts val="0"/>
              </a:spcAft>
              <a:buSzPct val="116666"/>
              <a:buChar char="●"/>
            </a:pPr>
            <a:r>
              <a:rPr lang="ru-RU"/>
              <a:t>The window frame parameter allows you to define a set of rows in its section (partition) that will be processed by the window function</a:t>
            </a:r>
            <a:endParaRPr/>
          </a:p>
          <a:p>
            <a:pPr indent="0" lvl="0" marL="0" rtl="0" algn="l">
              <a:lnSpc>
                <a:spcPct val="90000"/>
              </a:lnSpc>
              <a:spcBef>
                <a:spcPts val="1000"/>
              </a:spcBef>
              <a:spcAft>
                <a:spcPts val="0"/>
              </a:spcAft>
              <a:buNone/>
            </a:pPr>
            <a:r>
              <a:t/>
            </a:r>
            <a:endParaRPr/>
          </a:p>
        </p:txBody>
      </p:sp>
      <p:sp>
        <p:nvSpPr>
          <p:cNvPr id="534" name="Google Shape;534;p4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Window function - examples</a:t>
            </a:r>
            <a:endParaRPr/>
          </a:p>
        </p:txBody>
      </p:sp>
      <p:graphicFrame>
        <p:nvGraphicFramePr>
          <p:cNvPr id="540" name="Google Shape;540;p43"/>
          <p:cNvGraphicFramePr/>
          <p:nvPr/>
        </p:nvGraphicFramePr>
        <p:xfrm>
          <a:off x="7059549" y="1804814"/>
          <a:ext cx="3000000" cy="3000000"/>
        </p:xfrm>
        <a:graphic>
          <a:graphicData uri="http://schemas.openxmlformats.org/drawingml/2006/table">
            <a:tbl>
              <a:tblPr bandRow="1" firstRow="1">
                <a:noFill/>
                <a:tableStyleId>{2CD56AED-085D-4617-A230-2B8AE155261D}</a:tableStyleId>
              </a:tblPr>
              <a:tblGrid>
                <a:gridCol w="2138850"/>
                <a:gridCol w="2138850"/>
              </a:tblGrid>
              <a:tr h="243200">
                <a:tc>
                  <a:txBody>
                    <a:bodyPr/>
                    <a:lstStyle/>
                    <a:p>
                      <a:pPr indent="0" lvl="0" marL="0" marR="0" rtl="0" algn="l">
                        <a:spcBef>
                          <a:spcPts val="0"/>
                        </a:spcBef>
                        <a:spcAft>
                          <a:spcPts val="0"/>
                        </a:spcAft>
                        <a:buNone/>
                      </a:pPr>
                      <a:r>
                        <a:rPr b="1" lang="ru-RU" sz="1800"/>
                        <a:t>Salary</a:t>
                      </a:r>
                      <a:endParaRPr/>
                    </a:p>
                  </a:txBody>
                  <a:tcPr marT="45725" marB="45725" marR="91450" marL="91450" anchor="b"/>
                </a:tc>
                <a:tc>
                  <a:txBody>
                    <a:bodyPr/>
                    <a:lstStyle/>
                    <a:p>
                      <a:pPr indent="0" lvl="0" marL="0" marR="0" rtl="0" algn="l">
                        <a:spcBef>
                          <a:spcPts val="0"/>
                        </a:spcBef>
                        <a:spcAft>
                          <a:spcPts val="0"/>
                        </a:spcAft>
                        <a:buNone/>
                      </a:pPr>
                      <a:r>
                        <a:rPr b="1" lang="ru-RU" sz="1800"/>
                        <a:t>Sum</a:t>
                      </a:r>
                      <a:endParaRPr/>
                    </a:p>
                  </a:txBody>
                  <a:tcPr marT="45725" marB="45725" marR="91450" marL="91450" anchor="b"/>
                </a:tc>
              </a:tr>
              <a:tr h="243200">
                <a:tc>
                  <a:txBody>
                    <a:bodyPr/>
                    <a:lstStyle/>
                    <a:p>
                      <a:pPr indent="0" lvl="0" marL="0" marR="0" rtl="0" algn="l">
                        <a:spcBef>
                          <a:spcPts val="0"/>
                        </a:spcBef>
                        <a:spcAft>
                          <a:spcPts val="0"/>
                        </a:spcAft>
                        <a:buNone/>
                      </a:pPr>
                      <a:r>
                        <a:rPr lang="ru-RU" sz="1800">
                          <a:solidFill>
                            <a:srgbClr val="000000"/>
                          </a:solidFill>
                        </a:rPr>
                        <a:t>5200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47100</a:t>
                      </a:r>
                      <a:endParaRPr>
                        <a:solidFill>
                          <a:srgbClr val="000000"/>
                        </a:solidFill>
                      </a:endParaRPr>
                    </a:p>
                  </a:txBody>
                  <a:tcPr marT="45725" marB="45725" marR="91450" marL="91450" anchor="ctr"/>
                </a:tc>
              </a:tr>
              <a:tr h="228600">
                <a:tc>
                  <a:txBody>
                    <a:bodyPr/>
                    <a:lstStyle/>
                    <a:p>
                      <a:pPr indent="0" lvl="0" marL="0" marR="0" rtl="0" algn="l">
                        <a:spcBef>
                          <a:spcPts val="0"/>
                        </a:spcBef>
                        <a:spcAft>
                          <a:spcPts val="0"/>
                        </a:spcAft>
                        <a:buNone/>
                      </a:pPr>
                      <a:r>
                        <a:rPr lang="ru-RU" sz="1800">
                          <a:solidFill>
                            <a:srgbClr val="000000"/>
                          </a:solidFill>
                        </a:rPr>
                        <a:t>5000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47100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3500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47100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4800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47100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3900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47100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4200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47100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4500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47100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4800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47100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6000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47100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5200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47100</a:t>
                      </a:r>
                      <a:endParaRPr>
                        <a:solidFill>
                          <a:srgbClr val="000000"/>
                        </a:solidFill>
                      </a:endParaRPr>
                    </a:p>
                  </a:txBody>
                  <a:tcPr marT="45725" marB="45725" marR="91450" marL="91450" anchor="ctr"/>
                </a:tc>
              </a:tr>
            </a:tbl>
          </a:graphicData>
        </a:graphic>
      </p:graphicFrame>
      <p:sp>
        <p:nvSpPr>
          <p:cNvPr id="541" name="Google Shape;541;p4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542" name="Google Shape;542;p43"/>
          <p:cNvSpPr txBox="1"/>
          <p:nvPr/>
        </p:nvSpPr>
        <p:spPr>
          <a:xfrm>
            <a:off x="1008075" y="3045025"/>
            <a:ext cx="5034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ru-RU" sz="2400">
                <a:solidFill>
                  <a:schemeClr val="dk1"/>
                </a:solidFill>
                <a:latin typeface="Calibri"/>
                <a:ea typeface="Calibri"/>
                <a:cs typeface="Calibri"/>
                <a:sym typeface="Calibri"/>
              </a:rPr>
              <a:t>SELECT salary, sum(salary) OVER () FROM empsalary;</a:t>
            </a:r>
            <a:endParaRPr sz="24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Window function - examples</a:t>
            </a:r>
            <a:endParaRPr/>
          </a:p>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548" name="Google Shape;548;p44"/>
          <p:cNvGraphicFramePr/>
          <p:nvPr/>
        </p:nvGraphicFramePr>
        <p:xfrm>
          <a:off x="1618593" y="2608044"/>
          <a:ext cx="3000000" cy="3000000"/>
        </p:xfrm>
        <a:graphic>
          <a:graphicData uri="http://schemas.openxmlformats.org/drawingml/2006/table">
            <a:tbl>
              <a:tblPr bandRow="1" firstRow="1">
                <a:noFill/>
                <a:tableStyleId>{2CD56AED-085D-4617-A230-2B8AE155261D}</a:tableStyleId>
              </a:tblPr>
              <a:tblGrid>
                <a:gridCol w="2138850"/>
                <a:gridCol w="2138850"/>
                <a:gridCol w="2138850"/>
                <a:gridCol w="2138850"/>
              </a:tblGrid>
              <a:tr h="243200">
                <a:tc>
                  <a:txBody>
                    <a:bodyPr/>
                    <a:lstStyle/>
                    <a:p>
                      <a:pPr indent="0" lvl="0" marL="0" marR="0" rtl="0" algn="l">
                        <a:spcBef>
                          <a:spcPts val="0"/>
                        </a:spcBef>
                        <a:spcAft>
                          <a:spcPts val="0"/>
                        </a:spcAft>
                        <a:buNone/>
                      </a:pPr>
                      <a:r>
                        <a:rPr b="1" lang="ru-RU" sz="1800"/>
                        <a:t>Department</a:t>
                      </a:r>
                      <a:endParaRPr/>
                    </a:p>
                  </a:txBody>
                  <a:tcPr marT="45725" marB="45725" marR="91450" marL="91450" anchor="b"/>
                </a:tc>
                <a:tc>
                  <a:txBody>
                    <a:bodyPr/>
                    <a:lstStyle/>
                    <a:p>
                      <a:pPr indent="0" lvl="0" marL="0" marR="0" rtl="0" algn="l">
                        <a:spcBef>
                          <a:spcPts val="0"/>
                        </a:spcBef>
                        <a:spcAft>
                          <a:spcPts val="0"/>
                        </a:spcAft>
                        <a:buNone/>
                      </a:pPr>
                      <a:r>
                        <a:rPr b="1" lang="ru-RU" sz="1800"/>
                        <a:t>Employee Number</a:t>
                      </a:r>
                      <a:endParaRPr/>
                    </a:p>
                  </a:txBody>
                  <a:tcPr marT="45725" marB="45725" marR="91450" marL="91450" anchor="b"/>
                </a:tc>
                <a:tc>
                  <a:txBody>
                    <a:bodyPr/>
                    <a:lstStyle/>
                    <a:p>
                      <a:pPr indent="0" lvl="0" marL="0" marR="0" rtl="0" algn="l">
                        <a:spcBef>
                          <a:spcPts val="0"/>
                        </a:spcBef>
                        <a:spcAft>
                          <a:spcPts val="0"/>
                        </a:spcAft>
                        <a:buNone/>
                      </a:pPr>
                      <a:r>
                        <a:rPr b="1" lang="ru-RU" sz="1800"/>
                        <a:t>Salary</a:t>
                      </a:r>
                      <a:endParaRPr/>
                    </a:p>
                  </a:txBody>
                  <a:tcPr marT="45725" marB="45725" marR="91450" marL="91450" anchor="b"/>
                </a:tc>
                <a:tc>
                  <a:txBody>
                    <a:bodyPr/>
                    <a:lstStyle/>
                    <a:p>
                      <a:pPr indent="0" lvl="0" marL="0" marR="0" rtl="0" algn="l">
                        <a:spcBef>
                          <a:spcPts val="0"/>
                        </a:spcBef>
                        <a:spcAft>
                          <a:spcPts val="0"/>
                        </a:spcAft>
                        <a:buNone/>
                      </a:pPr>
                      <a:r>
                        <a:rPr b="1" lang="ru-RU" sz="1800"/>
                        <a:t>Average Salary</a:t>
                      </a:r>
                      <a:endParaRPr/>
                    </a:p>
                  </a:txBody>
                  <a:tcPr marT="45725" marB="45725" marR="91450" marL="91450" anchor="b"/>
                </a:tc>
              </a:tr>
              <a:tr h="243200">
                <a:tc>
                  <a:txBody>
                    <a:bodyPr/>
                    <a:lstStyle/>
                    <a:p>
                      <a:pPr indent="0" lvl="0" marL="0" marR="0" rtl="0" algn="l">
                        <a:spcBef>
                          <a:spcPts val="0"/>
                        </a:spcBef>
                        <a:spcAft>
                          <a:spcPts val="0"/>
                        </a:spcAft>
                        <a:buNone/>
                      </a:pPr>
                      <a:r>
                        <a:rPr lang="ru-RU" sz="1800">
                          <a:solidFill>
                            <a:srgbClr val="000000"/>
                          </a:solidFill>
                        </a:rPr>
                        <a:t>develop</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11</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5020.0</a:t>
                      </a:r>
                      <a:endParaRPr>
                        <a:solidFill>
                          <a:srgbClr val="000000"/>
                        </a:solidFill>
                      </a:endParaRPr>
                    </a:p>
                  </a:txBody>
                  <a:tcPr marT="45725" marB="45725" marR="91450" marL="91450" anchor="ctr"/>
                </a:tc>
              </a:tr>
              <a:tr h="228600">
                <a:tc>
                  <a:txBody>
                    <a:bodyPr/>
                    <a:lstStyle/>
                    <a:p>
                      <a:pPr indent="0" lvl="0" marL="0" marR="0" rtl="0" algn="l">
                        <a:spcBef>
                          <a:spcPts val="0"/>
                        </a:spcBef>
                        <a:spcAft>
                          <a:spcPts val="0"/>
                        </a:spcAft>
                        <a:buNone/>
                      </a:pPr>
                      <a:r>
                        <a:rPr lang="ru-RU" sz="1800">
                          <a:solidFill>
                            <a:srgbClr val="000000"/>
                          </a:solidFill>
                        </a:rPr>
                        <a:t>develop</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7</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5020.0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develop</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9</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4500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5020.0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develop</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8</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6000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5020.0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develop</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5020.0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personnel</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3500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3700.0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personnel</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2</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3900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3700.0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sales</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3</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4800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4866.7</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sales</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5000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4866.7</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sales</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4800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4866.7</a:t>
                      </a:r>
                      <a:endParaRPr>
                        <a:solidFill>
                          <a:srgbClr val="000000"/>
                        </a:solidFill>
                      </a:endParaRPr>
                    </a:p>
                  </a:txBody>
                  <a:tcPr marT="45725" marB="45725" marR="91450" marL="91450" anchor="ctr"/>
                </a:tc>
              </a:tr>
            </a:tbl>
          </a:graphicData>
        </a:graphic>
      </p:graphicFrame>
      <p:sp>
        <p:nvSpPr>
          <p:cNvPr id="549" name="Google Shape;549;p44"/>
          <p:cNvSpPr txBox="1"/>
          <p:nvPr>
            <p:ph idx="12" type="sldNum"/>
          </p:nvPr>
        </p:nvSpPr>
        <p:spPr>
          <a:xfrm>
            <a:off x="10899988" y="6099687"/>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550" name="Google Shape;550;p44"/>
          <p:cNvSpPr txBox="1"/>
          <p:nvPr/>
        </p:nvSpPr>
        <p:spPr>
          <a:xfrm>
            <a:off x="1145626" y="1435498"/>
            <a:ext cx="7935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ru-RU" sz="2000">
                <a:solidFill>
                  <a:schemeClr val="dk1"/>
                </a:solidFill>
                <a:latin typeface="Calibri"/>
                <a:ea typeface="Calibri"/>
                <a:cs typeface="Calibri"/>
                <a:sym typeface="Calibri"/>
              </a:rPr>
              <a:t>SELECT depname, empno, salary, avg(salary) OVER (PARTITION BY depname)</a:t>
            </a:r>
            <a:endParaRPr sz="2000"/>
          </a:p>
          <a:p>
            <a:pPr indent="0" lvl="0" marL="0" marR="0" rtl="0" algn="l">
              <a:spcBef>
                <a:spcPts val="0"/>
              </a:spcBef>
              <a:spcAft>
                <a:spcPts val="0"/>
              </a:spcAft>
              <a:buClr>
                <a:schemeClr val="dk1"/>
              </a:buClr>
              <a:buSzPts val="1800"/>
              <a:buFont typeface="Calibri"/>
              <a:buNone/>
            </a:pPr>
            <a:r>
              <a:rPr lang="ru-RU" sz="2000">
                <a:solidFill>
                  <a:schemeClr val="dk1"/>
                </a:solidFill>
                <a:latin typeface="Calibri"/>
                <a:ea typeface="Calibri"/>
                <a:cs typeface="Calibri"/>
                <a:sym typeface="Calibri"/>
              </a:rPr>
              <a:t>  	FROM empsalary;</a:t>
            </a:r>
            <a:endParaRPr sz="20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Window function - examples</a:t>
            </a:r>
            <a:endParaRPr/>
          </a:p>
        </p:txBody>
      </p:sp>
      <p:sp>
        <p:nvSpPr>
          <p:cNvPr id="556" name="Google Shape;556;p45"/>
          <p:cNvSpPr txBox="1"/>
          <p:nvPr>
            <p:ph idx="1" type="body"/>
          </p:nvPr>
        </p:nvSpPr>
        <p:spPr>
          <a:xfrm>
            <a:off x="1540409" y="19304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SELECT depname, empno, salary, avg(salary) OVER (PARTITION BY depname)</a:t>
            </a:r>
            <a:endParaRPr/>
          </a:p>
          <a:p>
            <a:pPr indent="0" lvl="0" marL="0" rtl="0" algn="l">
              <a:lnSpc>
                <a:spcPct val="90000"/>
              </a:lnSpc>
              <a:spcBef>
                <a:spcPts val="1000"/>
              </a:spcBef>
              <a:spcAft>
                <a:spcPts val="0"/>
              </a:spcAft>
              <a:buClr>
                <a:schemeClr val="dk1"/>
              </a:buClr>
              <a:buSzPts val="2800"/>
              <a:buNone/>
            </a:pPr>
            <a:r>
              <a:rPr lang="ru-RU"/>
              <a:t>  	FROM empsalary;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ru-RU"/>
              <a:t>The first three columns are retrieved directly from the empsalary table, with each row in the table having a result row. The fourth column contains the average value calculated over all rows that have the same depname value as the current row</a:t>
            </a:r>
            <a:endParaRPr/>
          </a:p>
        </p:txBody>
      </p:sp>
      <p:sp>
        <p:nvSpPr>
          <p:cNvPr id="557" name="Google Shape;557;p4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Window function - examples</a:t>
            </a:r>
            <a:endParaRPr/>
          </a:p>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563" name="Google Shape;563;p46"/>
          <p:cNvGraphicFramePr/>
          <p:nvPr/>
        </p:nvGraphicFramePr>
        <p:xfrm>
          <a:off x="1618593" y="2608044"/>
          <a:ext cx="3000000" cy="3000000"/>
        </p:xfrm>
        <a:graphic>
          <a:graphicData uri="http://schemas.openxmlformats.org/drawingml/2006/table">
            <a:tbl>
              <a:tblPr bandRow="1" firstRow="1">
                <a:noFill/>
                <a:tableStyleId>{2CD56AED-085D-4617-A230-2B8AE155261D}</a:tableStyleId>
              </a:tblPr>
              <a:tblGrid>
                <a:gridCol w="2138850"/>
                <a:gridCol w="2138850"/>
                <a:gridCol w="2138850"/>
                <a:gridCol w="2138850"/>
              </a:tblGrid>
              <a:tr h="243200">
                <a:tc>
                  <a:txBody>
                    <a:bodyPr/>
                    <a:lstStyle/>
                    <a:p>
                      <a:pPr indent="0" lvl="0" marL="0" marR="0" rtl="0" algn="l">
                        <a:spcBef>
                          <a:spcPts val="0"/>
                        </a:spcBef>
                        <a:spcAft>
                          <a:spcPts val="0"/>
                        </a:spcAft>
                        <a:buNone/>
                      </a:pPr>
                      <a:r>
                        <a:rPr b="1" lang="ru-RU" sz="1800"/>
                        <a:t>Department</a:t>
                      </a:r>
                      <a:endParaRPr/>
                    </a:p>
                  </a:txBody>
                  <a:tcPr marT="45725" marB="45725" marR="91450" marL="91450" anchor="b"/>
                </a:tc>
                <a:tc>
                  <a:txBody>
                    <a:bodyPr/>
                    <a:lstStyle/>
                    <a:p>
                      <a:pPr indent="0" lvl="0" marL="0" marR="0" rtl="0" algn="l">
                        <a:spcBef>
                          <a:spcPts val="0"/>
                        </a:spcBef>
                        <a:spcAft>
                          <a:spcPts val="0"/>
                        </a:spcAft>
                        <a:buNone/>
                      </a:pPr>
                      <a:r>
                        <a:rPr b="1" lang="ru-RU" sz="1800"/>
                        <a:t>Employee Number</a:t>
                      </a:r>
                      <a:endParaRPr/>
                    </a:p>
                  </a:txBody>
                  <a:tcPr marT="45725" marB="45725" marR="91450" marL="91450" anchor="b"/>
                </a:tc>
                <a:tc>
                  <a:txBody>
                    <a:bodyPr/>
                    <a:lstStyle/>
                    <a:p>
                      <a:pPr indent="0" lvl="0" marL="0" marR="0" rtl="0" algn="l">
                        <a:spcBef>
                          <a:spcPts val="0"/>
                        </a:spcBef>
                        <a:spcAft>
                          <a:spcPts val="0"/>
                        </a:spcAft>
                        <a:buNone/>
                      </a:pPr>
                      <a:r>
                        <a:rPr b="1" lang="ru-RU" sz="1800"/>
                        <a:t>Salary</a:t>
                      </a:r>
                      <a:endParaRPr/>
                    </a:p>
                  </a:txBody>
                  <a:tcPr marT="45725" marB="45725" marR="91450" marL="91450" anchor="b"/>
                </a:tc>
                <a:tc>
                  <a:txBody>
                    <a:bodyPr/>
                    <a:lstStyle/>
                    <a:p>
                      <a:pPr indent="0" lvl="0" marL="0" marR="0" rtl="0" algn="l">
                        <a:spcBef>
                          <a:spcPts val="0"/>
                        </a:spcBef>
                        <a:spcAft>
                          <a:spcPts val="0"/>
                        </a:spcAft>
                        <a:buNone/>
                      </a:pPr>
                      <a:r>
                        <a:rPr b="1" lang="ru-RU" sz="1800"/>
                        <a:t>Rank</a:t>
                      </a:r>
                      <a:endParaRPr/>
                    </a:p>
                  </a:txBody>
                  <a:tcPr marT="45725" marB="45725" marR="91450" marL="91450" anchor="b"/>
                </a:tc>
              </a:tr>
              <a:tr h="243200">
                <a:tc>
                  <a:txBody>
                    <a:bodyPr/>
                    <a:lstStyle/>
                    <a:p>
                      <a:pPr indent="0" lvl="0" marL="0" marR="0" rtl="0" algn="l">
                        <a:spcBef>
                          <a:spcPts val="0"/>
                        </a:spcBef>
                        <a:spcAft>
                          <a:spcPts val="0"/>
                        </a:spcAft>
                        <a:buNone/>
                      </a:pPr>
                      <a:r>
                        <a:rPr lang="ru-RU" sz="1800">
                          <a:solidFill>
                            <a:srgbClr val="000000"/>
                          </a:solidFill>
                        </a:rPr>
                        <a:t>develop</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8</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6000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a:t>
                      </a:r>
                      <a:endParaRPr>
                        <a:solidFill>
                          <a:srgbClr val="000000"/>
                        </a:solidFill>
                      </a:endParaRPr>
                    </a:p>
                  </a:txBody>
                  <a:tcPr marT="45725" marB="45725" marR="91450" marL="91450" anchor="ctr"/>
                </a:tc>
              </a:tr>
              <a:tr h="228600">
                <a:tc>
                  <a:txBody>
                    <a:bodyPr/>
                    <a:lstStyle/>
                    <a:p>
                      <a:pPr indent="0" lvl="0" marL="0" marR="0" rtl="0" algn="l">
                        <a:spcBef>
                          <a:spcPts val="0"/>
                        </a:spcBef>
                        <a:spcAft>
                          <a:spcPts val="0"/>
                        </a:spcAft>
                        <a:buNone/>
                      </a:pPr>
                      <a:r>
                        <a:rPr lang="ru-RU" sz="1800">
                          <a:solidFill>
                            <a:srgbClr val="000000"/>
                          </a:solidFill>
                        </a:rPr>
                        <a:t>develop</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2</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develop</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11</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2</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develop</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9</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4500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develop</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7</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personnel</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2</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3900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personnel</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3500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2</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sales</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5000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sales</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4800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2</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sales</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3</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4800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2</a:t>
                      </a:r>
                      <a:endParaRPr>
                        <a:solidFill>
                          <a:srgbClr val="000000"/>
                        </a:solidFill>
                      </a:endParaRPr>
                    </a:p>
                  </a:txBody>
                  <a:tcPr marT="45725" marB="45725" marR="91450" marL="91450" anchor="ctr"/>
                </a:tc>
              </a:tr>
            </a:tbl>
          </a:graphicData>
        </a:graphic>
      </p:graphicFrame>
      <p:sp>
        <p:nvSpPr>
          <p:cNvPr id="564" name="Google Shape;564;p46"/>
          <p:cNvSpPr txBox="1"/>
          <p:nvPr>
            <p:ph idx="12" type="sldNum"/>
          </p:nvPr>
        </p:nvSpPr>
        <p:spPr>
          <a:xfrm>
            <a:off x="10969988" y="6076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565" name="Google Shape;565;p46"/>
          <p:cNvSpPr txBox="1"/>
          <p:nvPr/>
        </p:nvSpPr>
        <p:spPr>
          <a:xfrm>
            <a:off x="1145626" y="1435498"/>
            <a:ext cx="793531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ru-RU" sz="1800">
                <a:solidFill>
                  <a:schemeClr val="dk1"/>
                </a:solidFill>
                <a:latin typeface="Calibri"/>
                <a:ea typeface="Calibri"/>
                <a:cs typeface="Calibri"/>
                <a:sym typeface="Calibri"/>
              </a:rPr>
              <a:t>SELECT depname, empno, salary,</a:t>
            </a:r>
            <a:endParaRPr sz="1800"/>
          </a:p>
          <a:p>
            <a:pPr indent="0" lvl="0" marL="0" marR="0" rtl="0" algn="l">
              <a:spcBef>
                <a:spcPts val="0"/>
              </a:spcBef>
              <a:spcAft>
                <a:spcPts val="0"/>
              </a:spcAft>
              <a:buClr>
                <a:schemeClr val="dk1"/>
              </a:buClr>
              <a:buSzPts val="1800"/>
              <a:buFont typeface="Calibri"/>
              <a:buNone/>
            </a:pPr>
            <a:r>
              <a:rPr lang="ru-RU" sz="1800">
                <a:solidFill>
                  <a:schemeClr val="dk1"/>
                </a:solidFill>
                <a:latin typeface="Calibri"/>
                <a:ea typeface="Calibri"/>
                <a:cs typeface="Calibri"/>
                <a:sym typeface="Calibri"/>
              </a:rPr>
              <a:t>	rank() OVER (PARTITION BY depname ORDER BY salary DESC)</a:t>
            </a:r>
            <a:endParaRPr sz="1800"/>
          </a:p>
          <a:p>
            <a:pPr indent="0" lvl="0" marL="0" marR="0" rtl="0" algn="l">
              <a:spcBef>
                <a:spcPts val="0"/>
              </a:spcBef>
              <a:spcAft>
                <a:spcPts val="0"/>
              </a:spcAft>
              <a:buClr>
                <a:schemeClr val="dk1"/>
              </a:buClr>
              <a:buSzPts val="1800"/>
              <a:buFont typeface="Calibri"/>
              <a:buNone/>
            </a:pPr>
            <a:r>
              <a:rPr lang="ru-RU" sz="1800">
                <a:solidFill>
                  <a:schemeClr val="dk1"/>
                </a:solidFill>
                <a:latin typeface="Calibri"/>
                <a:ea typeface="Calibri"/>
                <a:cs typeface="Calibri"/>
                <a:sym typeface="Calibri"/>
              </a:rPr>
              <a:t> 	FROM empsalary;</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Window function - examples</a:t>
            </a:r>
            <a:endParaRPr/>
          </a:p>
        </p:txBody>
      </p:sp>
      <p:sp>
        <p:nvSpPr>
          <p:cNvPr id="571" name="Google Shape;571;p47"/>
          <p:cNvSpPr txBox="1"/>
          <p:nvPr>
            <p:ph idx="1" type="body"/>
          </p:nvPr>
        </p:nvSpPr>
        <p:spPr>
          <a:xfrm>
            <a:off x="1540409" y="21022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SELECT depname, empno, salary,</a:t>
            </a:r>
            <a:endParaRPr/>
          </a:p>
          <a:p>
            <a:pPr indent="0" lvl="0" marL="0" rtl="0" algn="l">
              <a:lnSpc>
                <a:spcPct val="90000"/>
              </a:lnSpc>
              <a:spcBef>
                <a:spcPts val="1000"/>
              </a:spcBef>
              <a:spcAft>
                <a:spcPts val="0"/>
              </a:spcAft>
              <a:buClr>
                <a:schemeClr val="dk1"/>
              </a:buClr>
              <a:buSzPts val="2800"/>
              <a:buNone/>
            </a:pPr>
            <a:r>
              <a:rPr lang="ru-RU"/>
              <a:t>	rank() OVER (PARTITION BY depname ORDER BY salary DESC)</a:t>
            </a:r>
            <a:endParaRPr/>
          </a:p>
          <a:p>
            <a:pPr indent="0" lvl="0" marL="0" rtl="0" algn="l">
              <a:lnSpc>
                <a:spcPct val="90000"/>
              </a:lnSpc>
              <a:spcBef>
                <a:spcPts val="1000"/>
              </a:spcBef>
              <a:spcAft>
                <a:spcPts val="0"/>
              </a:spcAft>
              <a:buClr>
                <a:schemeClr val="dk1"/>
              </a:buClr>
              <a:buSzPts val="2800"/>
              <a:buNone/>
            </a:pPr>
            <a:r>
              <a:rPr lang="ru-RU"/>
              <a:t> 	FROM empsalary;</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ru-RU"/>
              <a:t>Here, the rank function produces a rank number for each unique value in the current row section that the ORDER BY clause sorts on. The rank function has no parameters, since its behavior is entirely determined by the OVER clause.</a:t>
            </a:r>
            <a:endParaRPr/>
          </a:p>
        </p:txBody>
      </p:sp>
      <p:sp>
        <p:nvSpPr>
          <p:cNvPr id="572" name="Google Shape;572;p4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Window function - examples</a:t>
            </a:r>
            <a:endParaRPr/>
          </a:p>
        </p:txBody>
      </p:sp>
      <p:graphicFrame>
        <p:nvGraphicFramePr>
          <p:cNvPr id="578" name="Google Shape;578;p48"/>
          <p:cNvGraphicFramePr/>
          <p:nvPr/>
        </p:nvGraphicFramePr>
        <p:xfrm>
          <a:off x="5832426" y="1854790"/>
          <a:ext cx="3000000" cy="3000000"/>
        </p:xfrm>
        <a:graphic>
          <a:graphicData uri="http://schemas.openxmlformats.org/drawingml/2006/table">
            <a:tbl>
              <a:tblPr bandRow="1" firstRow="1">
                <a:noFill/>
                <a:tableStyleId>{2CD56AED-085D-4617-A230-2B8AE155261D}</a:tableStyleId>
              </a:tblPr>
              <a:tblGrid>
                <a:gridCol w="2138850"/>
                <a:gridCol w="2138850"/>
              </a:tblGrid>
              <a:tr h="243200">
                <a:tc>
                  <a:txBody>
                    <a:bodyPr/>
                    <a:lstStyle/>
                    <a:p>
                      <a:pPr indent="0" lvl="0" marL="0" marR="0" rtl="0" algn="l">
                        <a:spcBef>
                          <a:spcPts val="0"/>
                        </a:spcBef>
                        <a:spcAft>
                          <a:spcPts val="0"/>
                        </a:spcAft>
                        <a:buNone/>
                      </a:pPr>
                      <a:r>
                        <a:rPr b="1" lang="ru-RU" sz="1800"/>
                        <a:t>Salary</a:t>
                      </a:r>
                      <a:endParaRPr/>
                    </a:p>
                  </a:txBody>
                  <a:tcPr marT="45725" marB="45725" marR="91450" marL="91450" anchor="b"/>
                </a:tc>
                <a:tc>
                  <a:txBody>
                    <a:bodyPr/>
                    <a:lstStyle/>
                    <a:p>
                      <a:pPr indent="0" lvl="0" marL="0" marR="0" rtl="0" algn="l">
                        <a:spcBef>
                          <a:spcPts val="0"/>
                        </a:spcBef>
                        <a:spcAft>
                          <a:spcPts val="0"/>
                        </a:spcAft>
                        <a:buNone/>
                      </a:pPr>
                      <a:r>
                        <a:rPr b="1" lang="ru-RU" sz="1800"/>
                        <a:t>Sum</a:t>
                      </a:r>
                      <a:endParaRPr/>
                    </a:p>
                  </a:txBody>
                  <a:tcPr marT="45725" marB="45725" marR="91450" marL="91450" anchor="b"/>
                </a:tc>
              </a:tr>
              <a:tr h="243200">
                <a:tc>
                  <a:txBody>
                    <a:bodyPr/>
                    <a:lstStyle/>
                    <a:p>
                      <a:pPr indent="0" lvl="0" marL="0" marR="0" rtl="0" algn="l">
                        <a:spcBef>
                          <a:spcPts val="0"/>
                        </a:spcBef>
                        <a:spcAft>
                          <a:spcPts val="0"/>
                        </a:spcAft>
                        <a:buNone/>
                      </a:pPr>
                      <a:r>
                        <a:rPr lang="ru-RU" sz="1800">
                          <a:solidFill>
                            <a:srgbClr val="000000"/>
                          </a:solidFill>
                        </a:rPr>
                        <a:t>3500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3500</a:t>
                      </a:r>
                      <a:endParaRPr>
                        <a:solidFill>
                          <a:srgbClr val="000000"/>
                        </a:solidFill>
                      </a:endParaRPr>
                    </a:p>
                  </a:txBody>
                  <a:tcPr marT="45725" marB="45725" marR="91450" marL="91450" anchor="ctr"/>
                </a:tc>
              </a:tr>
              <a:tr h="228600">
                <a:tc>
                  <a:txBody>
                    <a:bodyPr/>
                    <a:lstStyle/>
                    <a:p>
                      <a:pPr indent="0" lvl="0" marL="0" marR="0" rtl="0" algn="l">
                        <a:spcBef>
                          <a:spcPts val="0"/>
                        </a:spcBef>
                        <a:spcAft>
                          <a:spcPts val="0"/>
                        </a:spcAft>
                        <a:buNone/>
                      </a:pPr>
                      <a:r>
                        <a:rPr lang="ru-RU" sz="1800">
                          <a:solidFill>
                            <a:srgbClr val="000000"/>
                          </a:solidFill>
                        </a:rPr>
                        <a:t>3900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7400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4200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11600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4500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16100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4800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25700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4800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25700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5000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30700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5200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41100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5200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41100</a:t>
                      </a:r>
                      <a:endParaRPr>
                        <a:solidFill>
                          <a:srgbClr val="000000"/>
                        </a:solidFill>
                      </a:endParaRPr>
                    </a:p>
                  </a:txBody>
                  <a:tcPr marT="45725" marB="45725" marR="91450" marL="91450" anchor="ctr"/>
                </a:tc>
              </a:tr>
              <a:tr h="243200">
                <a:tc>
                  <a:txBody>
                    <a:bodyPr/>
                    <a:lstStyle/>
                    <a:p>
                      <a:pPr indent="0" lvl="0" marL="0" marR="0" rtl="0" algn="l">
                        <a:spcBef>
                          <a:spcPts val="0"/>
                        </a:spcBef>
                        <a:spcAft>
                          <a:spcPts val="0"/>
                        </a:spcAft>
                        <a:buNone/>
                      </a:pPr>
                      <a:r>
                        <a:rPr lang="ru-RU" sz="1800">
                          <a:solidFill>
                            <a:srgbClr val="000000"/>
                          </a:solidFill>
                        </a:rPr>
                        <a:t>6000</a:t>
                      </a:r>
                      <a:endParaRPr>
                        <a:solidFill>
                          <a:srgbClr val="000000"/>
                        </a:solidFill>
                      </a:endParaRPr>
                    </a:p>
                  </a:txBody>
                  <a:tcPr marT="45725" marB="45725" marR="91450" marL="91450" anchor="ctr"/>
                </a:tc>
                <a:tc>
                  <a:txBody>
                    <a:bodyPr/>
                    <a:lstStyle/>
                    <a:p>
                      <a:pPr indent="0" lvl="0" marL="0" marR="0" rtl="0" algn="l">
                        <a:spcBef>
                          <a:spcPts val="0"/>
                        </a:spcBef>
                        <a:spcAft>
                          <a:spcPts val="0"/>
                        </a:spcAft>
                        <a:buNone/>
                      </a:pPr>
                      <a:r>
                        <a:rPr lang="ru-RU" sz="1800">
                          <a:solidFill>
                            <a:srgbClr val="000000"/>
                          </a:solidFill>
                        </a:rPr>
                        <a:t>47100</a:t>
                      </a:r>
                      <a:endParaRPr>
                        <a:solidFill>
                          <a:srgbClr val="000000"/>
                        </a:solidFill>
                      </a:endParaRPr>
                    </a:p>
                  </a:txBody>
                  <a:tcPr marT="45725" marB="45725" marR="91450" marL="91450" anchor="ctr"/>
                </a:tc>
              </a:tr>
            </a:tbl>
          </a:graphicData>
        </a:graphic>
      </p:graphicFrame>
      <p:sp>
        <p:nvSpPr>
          <p:cNvPr id="579" name="Google Shape;579;p4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580" name="Google Shape;580;p48"/>
          <p:cNvSpPr txBox="1"/>
          <p:nvPr/>
        </p:nvSpPr>
        <p:spPr>
          <a:xfrm>
            <a:off x="677325" y="2973675"/>
            <a:ext cx="4277700" cy="11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ru-RU" sz="2200">
                <a:solidFill>
                  <a:schemeClr val="dk1"/>
                </a:solidFill>
                <a:latin typeface="Calibri"/>
                <a:ea typeface="Calibri"/>
                <a:cs typeface="Calibri"/>
                <a:sym typeface="Calibri"/>
              </a:rPr>
              <a:t>SELECT salary, sum(salary) OVER (ORDER BY salary)</a:t>
            </a:r>
            <a:endParaRPr sz="2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ru-RU" sz="2200">
                <a:solidFill>
                  <a:schemeClr val="dk1"/>
                </a:solidFill>
                <a:latin typeface="Calibri"/>
                <a:ea typeface="Calibri"/>
                <a:cs typeface="Calibri"/>
                <a:sym typeface="Calibri"/>
              </a:rPr>
              <a:t>FROM empsalary;</a:t>
            </a:r>
            <a:endParaRPr sz="22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Window function - examples</a:t>
            </a:r>
            <a:endParaRPr/>
          </a:p>
        </p:txBody>
      </p:sp>
      <p:sp>
        <p:nvSpPr>
          <p:cNvPr id="586" name="Google Shape;586;p49"/>
          <p:cNvSpPr txBox="1"/>
          <p:nvPr>
            <p:ph idx="1" type="body"/>
          </p:nvPr>
        </p:nvSpPr>
        <p:spPr>
          <a:xfrm>
            <a:off x="677323" y="2160600"/>
            <a:ext cx="106605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a:t>SELECT salary, sum(salary) OVER (ORDER BY salary) FROM empsalary</a:t>
            </a:r>
            <a:endParaRPr/>
          </a:p>
          <a:p>
            <a:pPr indent="0" lvl="0" marL="0" rtl="0" algn="l">
              <a:lnSpc>
                <a:spcPct val="90000"/>
              </a:lnSpc>
              <a:spcBef>
                <a:spcPts val="1000"/>
              </a:spcBef>
              <a:spcAft>
                <a:spcPts val="0"/>
              </a:spcAft>
              <a:buClr>
                <a:schemeClr val="dk1"/>
              </a:buClr>
              <a:buSzPts val="2800"/>
              <a:buNone/>
            </a:pPr>
            <a:r>
              <a:t/>
            </a:r>
            <a:endParaRPr/>
          </a:p>
          <a:p>
            <a:pPr indent="-429260" lvl="0" marL="342900" rtl="0" algn="l">
              <a:lnSpc>
                <a:spcPct val="90000"/>
              </a:lnSpc>
              <a:spcBef>
                <a:spcPts val="1000"/>
              </a:spcBef>
              <a:spcAft>
                <a:spcPts val="0"/>
              </a:spcAft>
              <a:buSzPts val="2800"/>
              <a:buChar char="●"/>
            </a:pPr>
            <a:r>
              <a:rPr lang="ru-RU"/>
              <a:t>Here, salaries are accumulated from the first (lowest) to the current one, including repeating current values (note the result in rows with the same salary)</a:t>
            </a:r>
            <a:endParaRPr/>
          </a:p>
          <a:p>
            <a:pPr indent="-429260" lvl="0" marL="342900" rtl="0" algn="l">
              <a:lnSpc>
                <a:spcPct val="90000"/>
              </a:lnSpc>
              <a:spcBef>
                <a:spcPts val="1000"/>
              </a:spcBef>
              <a:spcAft>
                <a:spcPts val="0"/>
              </a:spcAft>
              <a:buSzPts val="2800"/>
              <a:buChar char="●"/>
            </a:pPr>
            <a:r>
              <a:rPr lang="ru-RU"/>
              <a:t>The fact is that by default, when specifying ORDER BY, the frame consists of all lines from the beginning of the section to the current line and lines equal to the current one in terms of the value of the ORDER BY expression</a:t>
            </a:r>
            <a:endParaRPr/>
          </a:p>
        </p:txBody>
      </p:sp>
      <p:sp>
        <p:nvSpPr>
          <p:cNvPr id="587" name="Google Shape;587;p4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RBAC</a:t>
            </a:r>
            <a:endParaRPr/>
          </a:p>
        </p:txBody>
      </p:sp>
      <p:sp>
        <p:nvSpPr>
          <p:cNvPr id="137" name="Google Shape;137;p5"/>
          <p:cNvSpPr txBox="1"/>
          <p:nvPr>
            <p:ph idx="1" type="body"/>
          </p:nvPr>
        </p:nvSpPr>
        <p:spPr>
          <a:xfrm>
            <a:off x="838200" y="1825625"/>
            <a:ext cx="10515600" cy="30636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ru-RU"/>
              <a:t>PostgreSQL uses the concept of roles to manage database access permissions.</a:t>
            </a:r>
            <a:endParaRPr/>
          </a:p>
          <a:p>
            <a:pPr indent="-429260" lvl="0" marL="342900" rtl="0" algn="l">
              <a:lnSpc>
                <a:spcPct val="90000"/>
              </a:lnSpc>
              <a:spcBef>
                <a:spcPts val="1000"/>
              </a:spcBef>
              <a:spcAft>
                <a:spcPts val="0"/>
              </a:spcAft>
              <a:buSzPts val="2800"/>
              <a:buChar char="●"/>
            </a:pPr>
            <a:r>
              <a:rPr lang="ru-RU"/>
              <a:t>A role can be thought of as a database user or a group of users, depending on how the role is configured. Roles can own database objects and grant other roles permission to access those objects, controlling who has access to which objects. You can also grant one role membership in another role, so one role can use the rights of other roles.</a:t>
            </a:r>
            <a:endParaRPr/>
          </a:p>
        </p:txBody>
      </p:sp>
      <p:sp>
        <p:nvSpPr>
          <p:cNvPr id="138" name="Google Shape;138;p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RBAC</a:t>
            </a:r>
            <a:endParaRPr/>
          </a:p>
        </p:txBody>
      </p:sp>
      <p:sp>
        <p:nvSpPr>
          <p:cNvPr id="144" name="Google Shape;144;p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145" name="Google Shape;145;p6"/>
          <p:cNvSpPr/>
          <p:nvPr/>
        </p:nvSpPr>
        <p:spPr>
          <a:xfrm>
            <a:off x="5708997" y="967680"/>
            <a:ext cx="5328600" cy="5328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6"/>
          <p:cNvSpPr/>
          <p:nvPr/>
        </p:nvSpPr>
        <p:spPr>
          <a:xfrm>
            <a:off x="5964621" y="1441066"/>
            <a:ext cx="4703378" cy="1355974"/>
          </a:xfrm>
          <a:prstGeom prst="roundRect">
            <a:avLst>
              <a:gd fmla="val 16667" name="adj"/>
            </a:avLst>
          </a:prstGeom>
          <a:solidFill>
            <a:srgbClr val="517D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6"/>
          <p:cNvSpPr/>
          <p:nvPr/>
        </p:nvSpPr>
        <p:spPr>
          <a:xfrm>
            <a:off x="6210320" y="1783329"/>
            <a:ext cx="1719892" cy="770993"/>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Action</a:t>
            </a:r>
            <a:endParaRPr/>
          </a:p>
        </p:txBody>
      </p:sp>
      <p:sp>
        <p:nvSpPr>
          <p:cNvPr id="148" name="Google Shape;148;p6"/>
          <p:cNvSpPr/>
          <p:nvPr/>
        </p:nvSpPr>
        <p:spPr>
          <a:xfrm>
            <a:off x="8676084" y="1783328"/>
            <a:ext cx="1719892" cy="770993"/>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Object</a:t>
            </a:r>
            <a:endParaRPr/>
          </a:p>
        </p:txBody>
      </p:sp>
      <p:cxnSp>
        <p:nvCxnSpPr>
          <p:cNvPr id="149" name="Google Shape;149;p6"/>
          <p:cNvCxnSpPr>
            <a:stCxn id="147" idx="3"/>
            <a:endCxn id="148" idx="1"/>
          </p:cNvCxnSpPr>
          <p:nvPr/>
        </p:nvCxnSpPr>
        <p:spPr>
          <a:xfrm>
            <a:off x="7930212" y="2168826"/>
            <a:ext cx="745800" cy="0"/>
          </a:xfrm>
          <a:prstGeom prst="straightConnector1">
            <a:avLst/>
          </a:prstGeom>
          <a:noFill/>
          <a:ln>
            <a:noFill/>
          </a:ln>
        </p:spPr>
      </p:cxnSp>
      <p:sp>
        <p:nvSpPr>
          <p:cNvPr id="150" name="Google Shape;150;p6"/>
          <p:cNvSpPr txBox="1"/>
          <p:nvPr/>
        </p:nvSpPr>
        <p:spPr>
          <a:xfrm>
            <a:off x="6210320" y="1441066"/>
            <a:ext cx="1719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Privilege</a:t>
            </a:r>
            <a:endParaRPr>
              <a:solidFill>
                <a:schemeClr val="dk1"/>
              </a:solidFill>
            </a:endParaRPr>
          </a:p>
        </p:txBody>
      </p:sp>
      <p:sp>
        <p:nvSpPr>
          <p:cNvPr id="151" name="Google Shape;151;p6"/>
          <p:cNvSpPr txBox="1"/>
          <p:nvPr/>
        </p:nvSpPr>
        <p:spPr>
          <a:xfrm>
            <a:off x="7930211" y="967168"/>
            <a:ext cx="886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lt1"/>
                </a:solidFill>
                <a:latin typeface="Calibri"/>
                <a:ea typeface="Calibri"/>
                <a:cs typeface="Calibri"/>
                <a:sym typeface="Calibri"/>
              </a:rPr>
              <a:t>ROLE</a:t>
            </a:r>
            <a:endParaRPr/>
          </a:p>
        </p:txBody>
      </p:sp>
      <p:sp>
        <p:nvSpPr>
          <p:cNvPr id="152" name="Google Shape;152;p6"/>
          <p:cNvSpPr txBox="1"/>
          <p:nvPr/>
        </p:nvSpPr>
        <p:spPr>
          <a:xfrm>
            <a:off x="3455205" y="967175"/>
            <a:ext cx="886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USER</a:t>
            </a:r>
            <a:endParaRPr/>
          </a:p>
        </p:txBody>
      </p:sp>
      <p:pic>
        <p:nvPicPr>
          <p:cNvPr descr="Мужчина со сплошной заливкой" id="153" name="Google Shape;153;p6"/>
          <p:cNvPicPr preferRelativeResize="0"/>
          <p:nvPr/>
        </p:nvPicPr>
        <p:blipFill rotWithShape="1">
          <a:blip r:embed="rId3">
            <a:alphaModFix/>
          </a:blip>
          <a:srcRect b="0" l="0" r="0" t="0"/>
          <a:stretch/>
        </p:blipFill>
        <p:spPr>
          <a:xfrm>
            <a:off x="1471508" y="1317112"/>
            <a:ext cx="4629728" cy="4629728"/>
          </a:xfrm>
          <a:prstGeom prst="rect">
            <a:avLst/>
          </a:prstGeom>
          <a:noFill/>
          <a:ln>
            <a:noFill/>
          </a:ln>
        </p:spPr>
      </p:pic>
      <p:cxnSp>
        <p:nvCxnSpPr>
          <p:cNvPr id="154" name="Google Shape;154;p6"/>
          <p:cNvCxnSpPr>
            <a:stCxn id="148" idx="1"/>
          </p:cNvCxnSpPr>
          <p:nvPr/>
        </p:nvCxnSpPr>
        <p:spPr>
          <a:xfrm rot="10800000">
            <a:off x="7928184" y="2164325"/>
            <a:ext cx="747900" cy="45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155" name="Google Shape;155;p6"/>
          <p:cNvCxnSpPr/>
          <p:nvPr/>
        </p:nvCxnSpPr>
        <p:spPr>
          <a:xfrm rot="10800000">
            <a:off x="7934467" y="3744116"/>
            <a:ext cx="747911" cy="4591"/>
          </a:xfrm>
          <a:prstGeom prst="straightConnector1">
            <a:avLst/>
          </a:prstGeom>
          <a:noFill/>
          <a:ln cap="flat" cmpd="sng" w="9525">
            <a:solidFill>
              <a:schemeClr val="dk1"/>
            </a:solidFill>
            <a:prstDash val="solid"/>
            <a:miter lim="800000"/>
            <a:headEnd len="med" w="med" type="triangle"/>
            <a:tailEnd len="med" w="med" type="triangle"/>
          </a:ln>
        </p:spPr>
      </p:cxnSp>
      <p:cxnSp>
        <p:nvCxnSpPr>
          <p:cNvPr id="156" name="Google Shape;156;p6"/>
          <p:cNvCxnSpPr/>
          <p:nvPr/>
        </p:nvCxnSpPr>
        <p:spPr>
          <a:xfrm rot="10800000">
            <a:off x="7940761" y="5323998"/>
            <a:ext cx="747911" cy="4591"/>
          </a:xfrm>
          <a:prstGeom prst="straightConnector1">
            <a:avLst/>
          </a:prstGeom>
          <a:noFill/>
          <a:ln cap="flat" cmpd="sng" w="9525">
            <a:solidFill>
              <a:schemeClr val="dk1"/>
            </a:solidFill>
            <a:prstDash val="solid"/>
            <a:miter lim="800000"/>
            <a:headEnd len="med" w="med" type="triangle"/>
            <a:tailEnd len="med" w="med" type="triangle"/>
          </a:ln>
        </p:spPr>
      </p:cxnSp>
      <p:sp>
        <p:nvSpPr>
          <p:cNvPr id="157" name="Google Shape;157;p6"/>
          <p:cNvSpPr/>
          <p:nvPr/>
        </p:nvSpPr>
        <p:spPr>
          <a:xfrm>
            <a:off x="5013434" y="3024896"/>
            <a:ext cx="563579" cy="400110"/>
          </a:xfrm>
          <a:prstGeom prst="leftRightArrow">
            <a:avLst>
              <a:gd fmla="val 50000" name="adj1"/>
              <a:gd fmla="val 50000"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6"/>
          <p:cNvSpPr/>
          <p:nvPr/>
        </p:nvSpPr>
        <p:spPr>
          <a:xfrm>
            <a:off x="6021596" y="3167991"/>
            <a:ext cx="4703400" cy="1356000"/>
          </a:xfrm>
          <a:prstGeom prst="roundRect">
            <a:avLst>
              <a:gd fmla="val 16667" name="adj"/>
            </a:avLst>
          </a:prstGeom>
          <a:solidFill>
            <a:srgbClr val="517D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6"/>
          <p:cNvSpPr/>
          <p:nvPr/>
        </p:nvSpPr>
        <p:spPr>
          <a:xfrm>
            <a:off x="6021596" y="4778316"/>
            <a:ext cx="4703400" cy="1356000"/>
          </a:xfrm>
          <a:prstGeom prst="roundRect">
            <a:avLst>
              <a:gd fmla="val 16667" name="adj"/>
            </a:avLst>
          </a:prstGeom>
          <a:solidFill>
            <a:srgbClr val="517D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6"/>
          <p:cNvSpPr/>
          <p:nvPr/>
        </p:nvSpPr>
        <p:spPr>
          <a:xfrm>
            <a:off x="6220845" y="3581854"/>
            <a:ext cx="1719900" cy="7710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Action</a:t>
            </a:r>
            <a:endParaRPr/>
          </a:p>
        </p:txBody>
      </p:sp>
      <p:sp>
        <p:nvSpPr>
          <p:cNvPr id="161" name="Google Shape;161;p6"/>
          <p:cNvSpPr/>
          <p:nvPr/>
        </p:nvSpPr>
        <p:spPr>
          <a:xfrm>
            <a:off x="8676084" y="3581853"/>
            <a:ext cx="1719900" cy="7710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Object</a:t>
            </a:r>
            <a:endParaRPr/>
          </a:p>
        </p:txBody>
      </p:sp>
      <p:sp>
        <p:nvSpPr>
          <p:cNvPr id="162" name="Google Shape;162;p6"/>
          <p:cNvSpPr/>
          <p:nvPr/>
        </p:nvSpPr>
        <p:spPr>
          <a:xfrm>
            <a:off x="8676084" y="5137678"/>
            <a:ext cx="1719900" cy="7710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Object</a:t>
            </a:r>
            <a:endParaRPr/>
          </a:p>
        </p:txBody>
      </p:sp>
      <p:sp>
        <p:nvSpPr>
          <p:cNvPr id="163" name="Google Shape;163;p6"/>
          <p:cNvSpPr/>
          <p:nvPr/>
        </p:nvSpPr>
        <p:spPr>
          <a:xfrm>
            <a:off x="6220845" y="5137667"/>
            <a:ext cx="1719900" cy="7710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Action</a:t>
            </a:r>
            <a:endParaRPr/>
          </a:p>
        </p:txBody>
      </p:sp>
      <p:cxnSp>
        <p:nvCxnSpPr>
          <p:cNvPr id="164" name="Google Shape;164;p6"/>
          <p:cNvCxnSpPr/>
          <p:nvPr/>
        </p:nvCxnSpPr>
        <p:spPr>
          <a:xfrm rot="10800000">
            <a:off x="7942372" y="3843750"/>
            <a:ext cx="747900" cy="45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165" name="Google Shape;165;p6"/>
          <p:cNvCxnSpPr/>
          <p:nvPr/>
        </p:nvCxnSpPr>
        <p:spPr>
          <a:xfrm rot="10800000">
            <a:off x="7940772" y="5523175"/>
            <a:ext cx="747900" cy="4500"/>
          </a:xfrm>
          <a:prstGeom prst="straightConnector1">
            <a:avLst/>
          </a:prstGeom>
          <a:noFill/>
          <a:ln cap="flat" cmpd="sng" w="9525">
            <a:solidFill>
              <a:schemeClr val="dk1"/>
            </a:solidFill>
            <a:prstDash val="solid"/>
            <a:miter lim="800000"/>
            <a:headEnd len="med" w="med" type="triangle"/>
            <a:tailEnd len="med" w="med" type="triangle"/>
          </a:ln>
        </p:spPr>
      </p:cxnSp>
      <p:sp>
        <p:nvSpPr>
          <p:cNvPr id="166" name="Google Shape;166;p6"/>
          <p:cNvSpPr txBox="1"/>
          <p:nvPr/>
        </p:nvSpPr>
        <p:spPr>
          <a:xfrm>
            <a:off x="6362720" y="1593466"/>
            <a:ext cx="1719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Privilege</a:t>
            </a:r>
            <a:endParaRPr>
              <a:solidFill>
                <a:schemeClr val="dk1"/>
              </a:solidFill>
            </a:endParaRPr>
          </a:p>
        </p:txBody>
      </p:sp>
      <p:sp>
        <p:nvSpPr>
          <p:cNvPr id="167" name="Google Shape;167;p6"/>
          <p:cNvSpPr txBox="1"/>
          <p:nvPr/>
        </p:nvSpPr>
        <p:spPr>
          <a:xfrm>
            <a:off x="6286520" y="3146691"/>
            <a:ext cx="1719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Privilege</a:t>
            </a:r>
            <a:endParaRPr>
              <a:solidFill>
                <a:schemeClr val="dk1"/>
              </a:solidFill>
            </a:endParaRPr>
          </a:p>
        </p:txBody>
      </p:sp>
      <p:sp>
        <p:nvSpPr>
          <p:cNvPr id="168" name="Google Shape;168;p6"/>
          <p:cNvSpPr txBox="1"/>
          <p:nvPr/>
        </p:nvSpPr>
        <p:spPr>
          <a:xfrm>
            <a:off x="6286520" y="4717666"/>
            <a:ext cx="1719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Privilege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992875" y="492975"/>
            <a:ext cx="8281200" cy="92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RBAC: the main abstractions</a:t>
            </a:r>
            <a:endParaRPr/>
          </a:p>
        </p:txBody>
      </p:sp>
      <p:sp>
        <p:nvSpPr>
          <p:cNvPr id="174" name="Google Shape;174;p7"/>
          <p:cNvSpPr txBox="1"/>
          <p:nvPr>
            <p:ph idx="1" type="body"/>
          </p:nvPr>
        </p:nvSpPr>
        <p:spPr>
          <a:xfrm>
            <a:off x="828950" y="1718726"/>
            <a:ext cx="10648800" cy="4322700"/>
          </a:xfrm>
          <a:prstGeom prst="rect">
            <a:avLst/>
          </a:prstGeom>
          <a:noFill/>
          <a:ln>
            <a:noFill/>
          </a:ln>
        </p:spPr>
        <p:txBody>
          <a:bodyPr anchorCtr="0" anchor="t" bIns="45700" lIns="91425" spcFirstLastPara="1" rIns="91425" wrap="square" tIns="45700">
            <a:normAutofit lnSpcReduction="20000"/>
          </a:bodyPr>
          <a:lstStyle/>
          <a:p>
            <a:pPr indent="-429260" lvl="0" marL="342900" rtl="0" algn="l">
              <a:lnSpc>
                <a:spcPct val="90000"/>
              </a:lnSpc>
              <a:spcBef>
                <a:spcPts val="1000"/>
              </a:spcBef>
              <a:spcAft>
                <a:spcPts val="0"/>
              </a:spcAft>
              <a:buSzPts val="2800"/>
              <a:buChar char="●"/>
            </a:pPr>
            <a:r>
              <a:rPr lang="ru-RU">
                <a:latin typeface="Arial"/>
                <a:ea typeface="Arial"/>
                <a:cs typeface="Arial"/>
                <a:sym typeface="Arial"/>
              </a:rPr>
              <a:t>the concepts of </a:t>
            </a:r>
            <a:r>
              <a:rPr b="1" lang="ru-RU">
                <a:latin typeface="Arial"/>
                <a:ea typeface="Arial"/>
                <a:cs typeface="Arial"/>
                <a:sym typeface="Arial"/>
              </a:rPr>
              <a:t>object </a:t>
            </a:r>
            <a:r>
              <a:rPr lang="ru-RU">
                <a:latin typeface="Arial"/>
                <a:ea typeface="Arial"/>
                <a:cs typeface="Arial"/>
                <a:sym typeface="Arial"/>
              </a:rPr>
              <a:t>and </a:t>
            </a:r>
            <a:r>
              <a:rPr b="1" lang="ru-RU">
                <a:latin typeface="Arial"/>
                <a:ea typeface="Arial"/>
                <a:cs typeface="Arial"/>
                <a:sym typeface="Arial"/>
              </a:rPr>
              <a:t>action</a:t>
            </a:r>
            <a:r>
              <a:rPr lang="ru-RU">
                <a:latin typeface="Arial"/>
                <a:ea typeface="Arial"/>
                <a:cs typeface="Arial"/>
                <a:sym typeface="Arial"/>
              </a:rPr>
              <a:t> are proposed to </a:t>
            </a:r>
            <a:r>
              <a:rPr lang="ru-RU">
                <a:latin typeface="Arial"/>
                <a:ea typeface="Arial"/>
                <a:cs typeface="Arial"/>
                <a:sym typeface="Arial"/>
              </a:rPr>
              <a:t>differentiate the capabilities of different users. Actions can be either associated with an object (for example, methods of an object) or with a class of objects, or not associated</a:t>
            </a:r>
            <a:endParaRPr>
              <a:latin typeface="Arial"/>
              <a:ea typeface="Arial"/>
              <a:cs typeface="Arial"/>
              <a:sym typeface="Arial"/>
            </a:endParaRPr>
          </a:p>
          <a:p>
            <a:pPr indent="-429260" lvl="0" marL="342900" rtl="0" algn="l">
              <a:lnSpc>
                <a:spcPct val="90000"/>
              </a:lnSpc>
              <a:spcBef>
                <a:spcPts val="1000"/>
              </a:spcBef>
              <a:spcAft>
                <a:spcPts val="0"/>
              </a:spcAft>
              <a:buSzPts val="2800"/>
              <a:buChar char="●"/>
            </a:pPr>
            <a:r>
              <a:rPr lang="ru-RU">
                <a:latin typeface="Arial"/>
                <a:ea typeface="Arial"/>
                <a:cs typeface="Arial"/>
                <a:sym typeface="Arial"/>
              </a:rPr>
              <a:t>Any user who creates an object becomes its owner. The owner of any object has the right to perform any actions associated with that object, and can grant (possibly limited) access rights to his objects and actions on them to other users. The rights to access objects and use actions are called </a:t>
            </a:r>
            <a:r>
              <a:rPr b="1" lang="ru-RU">
                <a:latin typeface="Arial"/>
                <a:ea typeface="Arial"/>
                <a:cs typeface="Arial"/>
                <a:sym typeface="Arial"/>
              </a:rPr>
              <a:t>privileges</a:t>
            </a:r>
            <a:r>
              <a:rPr lang="ru-RU">
                <a:latin typeface="Arial"/>
                <a:ea typeface="Arial"/>
                <a:cs typeface="Arial"/>
                <a:sym typeface="Arial"/>
              </a:rPr>
              <a:t>.</a:t>
            </a:r>
            <a:endParaRPr>
              <a:latin typeface="Arial"/>
              <a:ea typeface="Arial"/>
              <a:cs typeface="Arial"/>
              <a:sym typeface="Arial"/>
            </a:endParaRPr>
          </a:p>
          <a:p>
            <a:pPr indent="-429260" lvl="0" marL="342900" rtl="0" algn="l">
              <a:lnSpc>
                <a:spcPct val="90000"/>
              </a:lnSpc>
              <a:spcBef>
                <a:spcPts val="1000"/>
              </a:spcBef>
              <a:spcAft>
                <a:spcPts val="0"/>
              </a:spcAft>
              <a:buSzPts val="2800"/>
              <a:buChar char="●"/>
            </a:pPr>
            <a:r>
              <a:rPr lang="ru-RU">
                <a:latin typeface="Arial"/>
                <a:ea typeface="Arial"/>
                <a:cs typeface="Arial"/>
                <a:sym typeface="Arial"/>
              </a:rPr>
              <a:t>T</a:t>
            </a:r>
            <a:r>
              <a:rPr lang="ru-RU">
                <a:latin typeface="Arial"/>
                <a:ea typeface="Arial"/>
                <a:cs typeface="Arial"/>
                <a:sym typeface="Arial"/>
              </a:rPr>
              <a:t>he concept of a </a:t>
            </a:r>
            <a:r>
              <a:rPr b="1" lang="ru-RU">
                <a:latin typeface="Arial"/>
                <a:ea typeface="Arial"/>
                <a:cs typeface="Arial"/>
                <a:sym typeface="Arial"/>
              </a:rPr>
              <a:t>role</a:t>
            </a:r>
            <a:r>
              <a:rPr lang="ru-RU">
                <a:latin typeface="Arial"/>
                <a:ea typeface="Arial"/>
                <a:cs typeface="Arial"/>
                <a:sym typeface="Arial"/>
              </a:rPr>
              <a:t> is proposed t</a:t>
            </a:r>
            <a:r>
              <a:rPr lang="ru-RU">
                <a:latin typeface="Arial"/>
                <a:ea typeface="Arial"/>
                <a:cs typeface="Arial"/>
                <a:sym typeface="Arial"/>
              </a:rPr>
              <a:t>o make it easier to manage the transfer of privileges to users. Each role is given the privileges necessary to perform all operations associated with that role.</a:t>
            </a:r>
            <a:endParaRPr>
              <a:latin typeface="Arial"/>
              <a:ea typeface="Arial"/>
              <a:cs typeface="Arial"/>
              <a:sym typeface="Arial"/>
            </a:endParaRPr>
          </a:p>
          <a:p>
            <a:pPr indent="-429260" lvl="0" marL="342900" rtl="0" algn="l">
              <a:lnSpc>
                <a:spcPct val="90000"/>
              </a:lnSpc>
              <a:spcBef>
                <a:spcPts val="1000"/>
              </a:spcBef>
              <a:spcAft>
                <a:spcPts val="0"/>
              </a:spcAft>
              <a:buSzPts val="2800"/>
              <a:buChar char="●"/>
            </a:pPr>
            <a:r>
              <a:rPr b="1" lang="ru-RU">
                <a:latin typeface="Arial"/>
                <a:ea typeface="Arial"/>
                <a:cs typeface="Arial"/>
                <a:sym typeface="Arial"/>
              </a:rPr>
              <a:t>Each user receives the right (privilege) to perform a certain role or several roles.</a:t>
            </a:r>
            <a:endParaRPr b="1">
              <a:latin typeface="Arial"/>
              <a:ea typeface="Arial"/>
              <a:cs typeface="Arial"/>
              <a:sym typeface="Arial"/>
            </a:endParaRPr>
          </a:p>
        </p:txBody>
      </p:sp>
      <p:sp>
        <p:nvSpPr>
          <p:cNvPr id="175" name="Google Shape;175;p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RBAC in Postgres</a:t>
            </a:r>
            <a:endParaRPr/>
          </a:p>
        </p:txBody>
      </p:sp>
      <p:sp>
        <p:nvSpPr>
          <p:cNvPr id="181" name="Google Shape;181;p8"/>
          <p:cNvSpPr txBox="1"/>
          <p:nvPr>
            <p:ph idx="1" type="body"/>
          </p:nvPr>
        </p:nvSpPr>
        <p:spPr>
          <a:xfrm>
            <a:off x="1412134" y="19304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ru-RU"/>
              <a:t>Basic Postgres objects:</a:t>
            </a:r>
            <a:endParaRPr/>
          </a:p>
          <a:p>
            <a:pPr indent="-429260" lvl="0" marL="342900" rtl="0" algn="l">
              <a:lnSpc>
                <a:spcPct val="90000"/>
              </a:lnSpc>
              <a:spcBef>
                <a:spcPts val="0"/>
              </a:spcBef>
              <a:spcAft>
                <a:spcPts val="0"/>
              </a:spcAft>
              <a:buSzPts val="2800"/>
              <a:buChar char="●"/>
            </a:pPr>
            <a:r>
              <a:rPr lang="ru-RU"/>
              <a:t>tables</a:t>
            </a:r>
            <a:endParaRPr/>
          </a:p>
          <a:p>
            <a:pPr indent="-429260" lvl="0" marL="342900" rtl="0" algn="l">
              <a:lnSpc>
                <a:spcPct val="90000"/>
              </a:lnSpc>
              <a:spcBef>
                <a:spcPts val="0"/>
              </a:spcBef>
              <a:spcAft>
                <a:spcPts val="0"/>
              </a:spcAft>
              <a:buSzPts val="2800"/>
              <a:buChar char="●"/>
            </a:pPr>
            <a:r>
              <a:rPr lang="ru-RU"/>
              <a:t>columns</a:t>
            </a:r>
            <a:endParaRPr/>
          </a:p>
          <a:p>
            <a:pPr indent="-429260" lvl="0" marL="342900" rtl="0" algn="l">
              <a:lnSpc>
                <a:spcPct val="90000"/>
              </a:lnSpc>
              <a:spcBef>
                <a:spcPts val="0"/>
              </a:spcBef>
              <a:spcAft>
                <a:spcPts val="0"/>
              </a:spcAft>
              <a:buSzPts val="2800"/>
              <a:buChar char="●"/>
            </a:pPr>
            <a:r>
              <a:rPr lang="ru-RU"/>
              <a:t>representation</a:t>
            </a:r>
            <a:endParaRPr/>
          </a:p>
          <a:p>
            <a:pPr indent="-429260" lvl="0" marL="342900" rtl="0" algn="l">
              <a:lnSpc>
                <a:spcPct val="90000"/>
              </a:lnSpc>
              <a:spcBef>
                <a:spcPts val="0"/>
              </a:spcBef>
              <a:spcAft>
                <a:spcPts val="0"/>
              </a:spcAft>
              <a:buSzPts val="2800"/>
              <a:buChar char="●"/>
            </a:pPr>
            <a:r>
              <a:rPr lang="ru-RU"/>
              <a:t>sequences</a:t>
            </a:r>
            <a:endParaRPr/>
          </a:p>
          <a:p>
            <a:pPr indent="-429260" lvl="0" marL="342900" rtl="0" algn="l">
              <a:lnSpc>
                <a:spcPct val="90000"/>
              </a:lnSpc>
              <a:spcBef>
                <a:spcPts val="0"/>
              </a:spcBef>
              <a:spcAft>
                <a:spcPts val="0"/>
              </a:spcAft>
              <a:buSzPts val="2800"/>
              <a:buChar char="●"/>
            </a:pPr>
            <a:r>
              <a:rPr lang="ru-RU"/>
              <a:t>Database</a:t>
            </a:r>
            <a:endParaRPr/>
          </a:p>
          <a:p>
            <a:pPr indent="-429260" lvl="0" marL="342900" rtl="0" algn="l">
              <a:lnSpc>
                <a:spcPct val="90000"/>
              </a:lnSpc>
              <a:spcBef>
                <a:spcPts val="0"/>
              </a:spcBef>
              <a:spcAft>
                <a:spcPts val="0"/>
              </a:spcAft>
              <a:buSzPts val="2800"/>
              <a:buChar char="●"/>
            </a:pPr>
            <a:r>
              <a:rPr lang="ru-RU"/>
              <a:t>functions</a:t>
            </a:r>
            <a:endParaRPr/>
          </a:p>
          <a:p>
            <a:pPr indent="-429260" lvl="0" marL="342900" rtl="0" algn="l">
              <a:lnSpc>
                <a:spcPct val="90000"/>
              </a:lnSpc>
              <a:spcBef>
                <a:spcPts val="0"/>
              </a:spcBef>
              <a:spcAft>
                <a:spcPts val="0"/>
              </a:spcAft>
              <a:buSzPts val="2800"/>
              <a:buChar char="●"/>
            </a:pPr>
            <a:r>
              <a:rPr lang="ru-RU"/>
              <a:t>procedures</a:t>
            </a:r>
            <a:endParaRPr/>
          </a:p>
          <a:p>
            <a:pPr indent="-429260" lvl="0" marL="342900" rtl="0" algn="l">
              <a:lnSpc>
                <a:spcPct val="90000"/>
              </a:lnSpc>
              <a:spcBef>
                <a:spcPts val="0"/>
              </a:spcBef>
              <a:spcAft>
                <a:spcPts val="0"/>
              </a:spcAft>
              <a:buSzPts val="2800"/>
              <a:buChar char="●"/>
            </a:pPr>
            <a:r>
              <a:rPr lang="ru-RU"/>
              <a:t>scheme</a:t>
            </a:r>
            <a:endParaRPr/>
          </a:p>
          <a:p>
            <a:pPr indent="-429260" lvl="0" marL="342900" rtl="0" algn="l">
              <a:lnSpc>
                <a:spcPct val="90000"/>
              </a:lnSpc>
              <a:spcBef>
                <a:spcPts val="0"/>
              </a:spcBef>
              <a:spcAft>
                <a:spcPts val="0"/>
              </a:spcAft>
              <a:buSzPts val="2800"/>
              <a:buChar char="●"/>
            </a:pPr>
            <a:r>
              <a:rPr lang="ru-RU"/>
              <a:t>tablespaces</a:t>
            </a:r>
            <a:endParaRPr/>
          </a:p>
        </p:txBody>
      </p:sp>
      <p:sp>
        <p:nvSpPr>
          <p:cNvPr id="182" name="Google Shape;182;p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DCL – the syntax</a:t>
            </a:r>
            <a:endParaRPr/>
          </a:p>
        </p:txBody>
      </p:sp>
      <p:sp>
        <p:nvSpPr>
          <p:cNvPr id="188" name="Google Shape;188;p9"/>
          <p:cNvSpPr txBox="1"/>
          <p:nvPr>
            <p:ph idx="1" type="body"/>
          </p:nvPr>
        </p:nvSpPr>
        <p:spPr>
          <a:xfrm>
            <a:off x="677325" y="1833550"/>
            <a:ext cx="10765500" cy="4385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CREATE ROLE name [ [ WITH ] parameter [ ... ] ]</a:t>
            </a:r>
            <a:endParaRPr/>
          </a:p>
          <a:p>
            <a:pPr indent="-228600" lvl="1" marL="685800" rtl="0" algn="l">
              <a:lnSpc>
                <a:spcPct val="90000"/>
              </a:lnSpc>
              <a:spcBef>
                <a:spcPts val="500"/>
              </a:spcBef>
              <a:spcAft>
                <a:spcPts val="0"/>
              </a:spcAft>
              <a:buClr>
                <a:schemeClr val="dk1"/>
              </a:buClr>
              <a:buSzPts val="2400"/>
              <a:buChar char="○"/>
            </a:pPr>
            <a:r>
              <a:rPr lang="ru-RU"/>
              <a:t>CREATE USER davide WITH PASSWORD 'jw8s0F4’;</a:t>
            </a:r>
            <a:endParaRPr/>
          </a:p>
          <a:p>
            <a:pPr indent="-228600" lvl="0" marL="228600" rtl="0" algn="l">
              <a:lnSpc>
                <a:spcPct val="90000"/>
              </a:lnSpc>
              <a:spcBef>
                <a:spcPts val="1000"/>
              </a:spcBef>
              <a:spcAft>
                <a:spcPts val="0"/>
              </a:spcAft>
              <a:buClr>
                <a:schemeClr val="dk1"/>
              </a:buClr>
              <a:buSzPts val="2800"/>
              <a:buChar char="●"/>
            </a:pPr>
            <a:r>
              <a:rPr lang="ru-RU"/>
              <a:t>The role parameter determines its powers and interaction with the client authentication system</a:t>
            </a:r>
            <a:endParaRPr/>
          </a:p>
          <a:p>
            <a:pPr indent="-228600" lvl="0" marL="228600" rtl="0" algn="l">
              <a:lnSpc>
                <a:spcPct val="90000"/>
              </a:lnSpc>
              <a:spcBef>
                <a:spcPts val="1000"/>
              </a:spcBef>
              <a:spcAft>
                <a:spcPts val="0"/>
              </a:spcAft>
              <a:buClr>
                <a:schemeClr val="dk1"/>
              </a:buClr>
              <a:buSzPts val="2800"/>
              <a:buChar char="●"/>
            </a:pPr>
            <a:r>
              <a:rPr lang="ru-RU"/>
              <a:t>ALTER ROLE is used for changing the role attributes, DROP ROLE – for deleting the role. All the attributes described in  CREATE ROLE can be changed later with the commands ALTER ROLE.</a:t>
            </a:r>
            <a:endParaRPr/>
          </a:p>
          <a:p>
            <a:pPr indent="-228600" lvl="0" marL="228600" rtl="0" algn="l">
              <a:lnSpc>
                <a:spcPct val="90000"/>
              </a:lnSpc>
              <a:spcBef>
                <a:spcPts val="1000"/>
              </a:spcBef>
              <a:spcAft>
                <a:spcPts val="0"/>
              </a:spcAft>
              <a:buClr>
                <a:schemeClr val="dk1"/>
              </a:buClr>
              <a:buSzPts val="2800"/>
              <a:buChar char="●"/>
            </a:pPr>
            <a:r>
              <a:rPr lang="ru-RU"/>
              <a:t>Command CREATE USER is now a </a:t>
            </a:r>
            <a:r>
              <a:rPr lang="ru-RU"/>
              <a:t>synonym</a:t>
            </a:r>
            <a:r>
              <a:rPr lang="ru-RU"/>
              <a:t> of CREATE ROLE</a:t>
            </a:r>
            <a:endParaRPr/>
          </a:p>
        </p:txBody>
      </p:sp>
      <p:sp>
        <p:nvSpPr>
          <p:cNvPr id="189" name="Google Shape;189;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2023-02-10T22:17:03Z</dcterms:created>
  <dc:creator>Igor Shevchenko</dc:creator>
</cp:coreProperties>
</file>