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jO90gwNRHZnpnzBZ0p09ZX/hQx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17918cb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c17918cb5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7918cb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17918cb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17918cb5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c17918cb5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17918cb5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c17918cb5c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402210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ba40221097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17918cb5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c17918cb5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17918cb5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c17918cb5c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a402210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a402210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4022109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4022109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a4022109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ba4022109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4022109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4022109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7918cb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c17918cb5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17918cb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17918cb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7"/>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6"/>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6"/>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Arial"/>
              <a:buNone/>
              <a:defRPr sz="12000">
                <a:latin typeface="Arial"/>
                <a:ea typeface="Arial"/>
                <a:cs typeface="Arial"/>
                <a:sym typeface="Arial"/>
              </a:defRPr>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r>
              <a:t>xx%</a:t>
            </a:r>
          </a:p>
        </p:txBody>
      </p:sp>
      <p:sp>
        <p:nvSpPr>
          <p:cNvPr id="50" name="Google Shape;50;p36"/>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9"/>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9"/>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3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4"/>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34"/>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3" name="Google Shape;43;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a:t>
            </a:r>
            <a:endParaRPr/>
          </a:p>
        </p:txBody>
      </p:sp>
      <p:sp>
        <p:nvSpPr>
          <p:cNvPr id="59" name="Google Shape;59;p1"/>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ru"/>
              <a:t>Seminar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2"/>
              </a:buClr>
              <a:buSzPct val="36666"/>
              <a:buFont typeface="Arial"/>
              <a:buNone/>
            </a:pPr>
            <a:r>
              <a:rPr lang="ru"/>
              <a:t>Classification of windows functions</a:t>
            </a:r>
            <a:endParaRPr/>
          </a:p>
        </p:txBody>
      </p:sp>
      <p:sp>
        <p:nvSpPr>
          <p:cNvPr id="115" name="Google Shape;1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ru">
                <a:solidFill>
                  <a:schemeClr val="dk2"/>
                </a:solidFill>
              </a:rPr>
              <a:t>Aggregating (sum, avg, min, max, count)</a:t>
            </a:r>
            <a:endParaRPr>
              <a:solidFill>
                <a:schemeClr val="dk2"/>
              </a:solidFill>
            </a:endParaRPr>
          </a:p>
          <a:p>
            <a:pPr indent="-342900" lvl="0" marL="457200" rtl="0" algn="l">
              <a:spcBef>
                <a:spcPts val="0"/>
              </a:spcBef>
              <a:spcAft>
                <a:spcPts val="0"/>
              </a:spcAft>
              <a:buClr>
                <a:schemeClr val="dk2"/>
              </a:buClr>
              <a:buSzPts val="1800"/>
              <a:buAutoNum type="arabicPeriod"/>
            </a:pPr>
            <a:r>
              <a:rPr lang="ru">
                <a:solidFill>
                  <a:schemeClr val="dk2"/>
                </a:solidFill>
              </a:rPr>
              <a:t>Ranking (row_number, rank, dense_rank)</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ru">
                <a:solidFill>
                  <a:schemeClr val="dk2"/>
                </a:solidFill>
              </a:rPr>
              <a:t>Value (lag, lead, first_value, last_value); value functions are used with field indication.</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0"/>
              </a:spcBef>
              <a:spcAft>
                <a:spcPts val="0"/>
              </a:spcAft>
              <a:buNone/>
            </a:pPr>
            <a:r>
              <a:rPr lang="ru">
                <a:solidFill>
                  <a:schemeClr val="dk2"/>
                </a:solidFill>
              </a:rPr>
              <a:t>Ranking functions:</a:t>
            </a:r>
            <a:endParaRPr>
              <a:solidFill>
                <a:schemeClr val="dk2"/>
              </a:solidFill>
            </a:endParaRPr>
          </a:p>
          <a:p>
            <a:pPr indent="-342900" lvl="0" marL="457200" rtl="0" algn="l">
              <a:spcBef>
                <a:spcPts val="0"/>
              </a:spcBef>
              <a:spcAft>
                <a:spcPts val="0"/>
              </a:spcAft>
              <a:buClr>
                <a:schemeClr val="dk2"/>
              </a:buClr>
              <a:buSzPts val="1800"/>
              <a:buAutoNum type="arabicPeriod"/>
            </a:pPr>
            <a:r>
              <a:rPr lang="ru">
                <a:solidFill>
                  <a:schemeClr val="dk2"/>
                </a:solidFill>
              </a:rPr>
              <a:t>row_number() – the rows of the window are sequentially indexed in increments of 1.</a:t>
            </a:r>
            <a:endParaRPr>
              <a:solidFill>
                <a:schemeClr val="dk2"/>
              </a:solidFill>
            </a:endParaRPr>
          </a:p>
          <a:p>
            <a:pPr indent="-342900" lvl="0" marL="457200" rtl="0" algn="l">
              <a:spcBef>
                <a:spcPts val="0"/>
              </a:spcBef>
              <a:spcAft>
                <a:spcPts val="0"/>
              </a:spcAft>
              <a:buClr>
                <a:schemeClr val="dk2"/>
              </a:buClr>
              <a:buSzPts val="1800"/>
              <a:buAutoNum type="arabicPeriod"/>
            </a:pPr>
            <a:r>
              <a:rPr lang="ru">
                <a:solidFill>
                  <a:schemeClr val="dk2"/>
                </a:solidFill>
              </a:rPr>
              <a:t>rank() – rank each row of the window with a gap in the indexing when the values are equal.</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ru">
                <a:solidFill>
                  <a:schemeClr val="dk2"/>
                </a:solidFill>
              </a:rPr>
              <a:t>dense_rank() – </a:t>
            </a:r>
            <a:r>
              <a:rPr lang="ru">
                <a:solidFill>
                  <a:schemeClr val="dk2"/>
                </a:solidFill>
              </a:rPr>
              <a:t>the rows </a:t>
            </a:r>
            <a:r>
              <a:rPr lang="ru">
                <a:solidFill>
                  <a:schemeClr val="dk2"/>
                </a:solidFill>
              </a:rPr>
              <a:t>of the window are indexed without gaps when the values are equal.</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Ranking functions</a:t>
            </a:r>
            <a:endParaRPr/>
          </a:p>
        </p:txBody>
      </p:sp>
      <p:pic>
        <p:nvPicPr>
          <p:cNvPr id="121" name="Google Shape;121;p19"/>
          <p:cNvPicPr preferRelativeResize="0"/>
          <p:nvPr/>
        </p:nvPicPr>
        <p:blipFill>
          <a:blip r:embed="rId3">
            <a:alphaModFix/>
          </a:blip>
          <a:stretch>
            <a:fillRect/>
          </a:stretch>
        </p:blipFill>
        <p:spPr>
          <a:xfrm>
            <a:off x="1282375" y="2014325"/>
            <a:ext cx="6763448" cy="3025275"/>
          </a:xfrm>
          <a:prstGeom prst="rect">
            <a:avLst/>
          </a:prstGeom>
          <a:noFill/>
          <a:ln>
            <a:noFill/>
          </a:ln>
        </p:spPr>
      </p:pic>
      <p:sp>
        <p:nvSpPr>
          <p:cNvPr id="122" name="Google Shape;122;p19"/>
          <p:cNvSpPr txBox="1"/>
          <p:nvPr>
            <p:ph idx="1" type="body"/>
          </p:nvPr>
        </p:nvSpPr>
        <p:spPr>
          <a:xfrm>
            <a:off x="311700" y="1152475"/>
            <a:ext cx="8704800" cy="341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AutoNum type="arabicPeriod"/>
            </a:pPr>
            <a:r>
              <a:rPr lang="ru" sz="1500">
                <a:solidFill>
                  <a:schemeClr val="dk2"/>
                </a:solidFill>
              </a:rPr>
              <a:t>row_number() – the rows of the window are sequentially indexed in increments of 1.</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ru" sz="1500">
                <a:solidFill>
                  <a:schemeClr val="dk2"/>
                </a:solidFill>
              </a:rPr>
              <a:t>rank() – rank each row of the window with a gap in the indexing when the values are equal.</a:t>
            </a:r>
            <a:endParaRPr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lang="ru" sz="1500">
                <a:solidFill>
                  <a:schemeClr val="dk2"/>
                </a:solidFill>
              </a:rPr>
              <a:t>dense_rank() – the rows of the window are indexed without gaps when the values are equal.</a:t>
            </a:r>
            <a:endParaRPr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17918cb5c_0_3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Value</a:t>
            </a:r>
            <a:r>
              <a:rPr lang="ru"/>
              <a:t> functions</a:t>
            </a:r>
            <a:endParaRPr/>
          </a:p>
        </p:txBody>
      </p:sp>
      <p:sp>
        <p:nvSpPr>
          <p:cNvPr id="128" name="Google Shape;128;g2c17918cb5c_0_37"/>
          <p:cNvSpPr txBox="1"/>
          <p:nvPr>
            <p:ph idx="1" type="body"/>
          </p:nvPr>
        </p:nvSpPr>
        <p:spPr>
          <a:xfrm>
            <a:off x="311700" y="1152475"/>
            <a:ext cx="87048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ru">
                <a:solidFill>
                  <a:schemeClr val="dk2"/>
                </a:solidFill>
              </a:rPr>
              <a:t>lag(attr, offset (offset), default_value(default value in case our line turns out to be the first)) – the previous value with a shift.</a:t>
            </a:r>
            <a:endParaRPr>
              <a:solidFill>
                <a:schemeClr val="dk2"/>
              </a:solidFill>
            </a:endParaRPr>
          </a:p>
          <a:p>
            <a:pPr indent="-342900" lvl="0" marL="457200" rtl="0" algn="l">
              <a:spcBef>
                <a:spcPts val="0"/>
              </a:spcBef>
              <a:spcAft>
                <a:spcPts val="0"/>
              </a:spcAft>
              <a:buClr>
                <a:schemeClr val="dk2"/>
              </a:buClr>
              <a:buSzPts val="1800"/>
              <a:buAutoNum type="arabicPeriod"/>
            </a:pPr>
            <a:r>
              <a:rPr lang="ru">
                <a:solidFill>
                  <a:schemeClr val="dk2"/>
                </a:solidFill>
              </a:rPr>
              <a:t>lead(attr, offset, default_value) – the next value with a shift.</a:t>
            </a:r>
            <a:endParaRPr>
              <a:solidFill>
                <a:schemeClr val="dk2"/>
              </a:solidFill>
            </a:endParaRPr>
          </a:p>
          <a:p>
            <a:pPr indent="-342900" lvl="0" marL="457200" rtl="0" algn="l">
              <a:spcBef>
                <a:spcPts val="0"/>
              </a:spcBef>
              <a:spcAft>
                <a:spcPts val="0"/>
              </a:spcAft>
              <a:buClr>
                <a:schemeClr val="dk2"/>
              </a:buClr>
              <a:buSzPts val="1800"/>
              <a:buAutoNum type="arabicPeriod"/>
            </a:pPr>
            <a:r>
              <a:rPr lang="ru">
                <a:solidFill>
                  <a:schemeClr val="dk2"/>
                </a:solidFill>
              </a:rPr>
              <a:t>first_value(attr) – the first value in the window from the first to the current line.</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ru">
                <a:solidFill>
                  <a:schemeClr val="dk2"/>
                </a:solidFill>
              </a:rPr>
              <a:t>last_value(attr) – the last value in the window from the first to the current line.</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17918cb5c_0_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Value functions</a:t>
            </a:r>
            <a:endParaRPr/>
          </a:p>
        </p:txBody>
      </p:sp>
      <p:pic>
        <p:nvPicPr>
          <p:cNvPr id="134" name="Google Shape;134;g2c17918cb5c_0_45"/>
          <p:cNvPicPr preferRelativeResize="0"/>
          <p:nvPr/>
        </p:nvPicPr>
        <p:blipFill>
          <a:blip r:embed="rId3">
            <a:alphaModFix/>
          </a:blip>
          <a:stretch>
            <a:fillRect/>
          </a:stretch>
        </p:blipFill>
        <p:spPr>
          <a:xfrm>
            <a:off x="3289950" y="1695600"/>
            <a:ext cx="5669850" cy="2536100"/>
          </a:xfrm>
          <a:prstGeom prst="rect">
            <a:avLst/>
          </a:prstGeom>
          <a:noFill/>
          <a:ln>
            <a:noFill/>
          </a:ln>
        </p:spPr>
      </p:pic>
      <p:sp>
        <p:nvSpPr>
          <p:cNvPr id="135" name="Google Shape;135;g2c17918cb5c_0_45"/>
          <p:cNvSpPr txBox="1"/>
          <p:nvPr/>
        </p:nvSpPr>
        <p:spPr>
          <a:xfrm>
            <a:off x="396750" y="100602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SELECT </a:t>
            </a:r>
            <a:endParaRPr/>
          </a:p>
          <a:p>
            <a:pPr indent="0" lvl="0" marL="0" rtl="0" algn="l">
              <a:spcBef>
                <a:spcPts val="0"/>
              </a:spcBef>
              <a:spcAft>
                <a:spcPts val="0"/>
              </a:spcAft>
              <a:buNone/>
            </a:pPr>
            <a:r>
              <a:rPr lang="ru"/>
              <a:t>    BusinessEntity, </a:t>
            </a:r>
            <a:endParaRPr/>
          </a:p>
          <a:p>
            <a:pPr indent="0" lvl="0" marL="0" rtl="0" algn="l">
              <a:spcBef>
                <a:spcPts val="0"/>
              </a:spcBef>
              <a:spcAft>
                <a:spcPts val="0"/>
              </a:spcAft>
              <a:buNone/>
            </a:pPr>
            <a:r>
              <a:rPr lang="ru"/>
              <a:t>    SalesYear, </a:t>
            </a:r>
            <a:endParaRPr/>
          </a:p>
          <a:p>
            <a:pPr indent="0" lvl="0" marL="0" rtl="0" algn="l">
              <a:spcBef>
                <a:spcPts val="0"/>
              </a:spcBef>
              <a:spcAft>
                <a:spcPts val="0"/>
              </a:spcAft>
              <a:buNone/>
            </a:pPr>
            <a:r>
              <a:rPr lang="ru"/>
              <a:t>    CurrentQuota,</a:t>
            </a:r>
            <a:endParaRPr/>
          </a:p>
          <a:p>
            <a:pPr indent="0" lvl="0" marL="0" rtl="0" algn="l">
              <a:spcBef>
                <a:spcPts val="0"/>
              </a:spcBef>
              <a:spcAft>
                <a:spcPts val="0"/>
              </a:spcAft>
              <a:buNone/>
            </a:pPr>
            <a:r>
              <a:rPr lang="ru"/>
              <a:t>    LAG(CurrentQuota, 1, 0) OVER (ORDER BY SalesYear) AS PrevQuota,</a:t>
            </a:r>
            <a:endParaRPr/>
          </a:p>
          <a:p>
            <a:pPr indent="0" lvl="0" marL="0" rtl="0" algn="l">
              <a:spcBef>
                <a:spcPts val="0"/>
              </a:spcBef>
              <a:spcAft>
                <a:spcPts val="0"/>
              </a:spcAft>
              <a:buNone/>
            </a:pPr>
            <a:r>
              <a:rPr lang="ru"/>
              <a:t>    LEAD(CurrentQuota, 1, 0) OVER (ORDER BY SalesYear) AS NextQuota</a:t>
            </a:r>
            <a:endParaRPr/>
          </a:p>
          <a:p>
            <a:pPr indent="0" lvl="0" marL="0" rtl="0" algn="l">
              <a:spcBef>
                <a:spcPts val="0"/>
              </a:spcBef>
              <a:spcAft>
                <a:spcPts val="0"/>
              </a:spcAft>
              <a:buNone/>
            </a:pPr>
            <a:r>
              <a:rPr lang="ru"/>
              <a:t>FROM </a:t>
            </a:r>
            <a:endParaRPr/>
          </a:p>
          <a:p>
            <a:pPr indent="0" lvl="0" marL="0" rtl="0" algn="l">
              <a:spcBef>
                <a:spcPts val="0"/>
              </a:spcBef>
              <a:spcAft>
                <a:spcPts val="0"/>
              </a:spcAft>
              <a:buNone/>
            </a:pPr>
            <a:r>
              <a:rPr lang="ru"/>
              <a:t>    SalesPersonQuotaHistory</a:t>
            </a:r>
            <a:endParaRPr/>
          </a:p>
          <a:p>
            <a:pPr indent="0" lvl="0" marL="0" rtl="0" algn="l">
              <a:spcBef>
                <a:spcPts val="0"/>
              </a:spcBef>
              <a:spcAft>
                <a:spcPts val="0"/>
              </a:spcAft>
              <a:buNone/>
            </a:pPr>
            <a:r>
              <a:rPr lang="ru"/>
              <a:t>WHERE </a:t>
            </a:r>
            <a:endParaRPr/>
          </a:p>
          <a:p>
            <a:pPr indent="0" lvl="0" marL="0" rtl="0" algn="l">
              <a:spcBef>
                <a:spcPts val="0"/>
              </a:spcBef>
              <a:spcAft>
                <a:spcPts val="0"/>
              </a:spcAft>
              <a:buNone/>
            </a:pPr>
            <a:r>
              <a:rPr lang="ru"/>
              <a:t>    BusinessEntityID = 275;</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2"/>
              </a:buClr>
              <a:buSzPct val="36666"/>
              <a:buFont typeface="Arial"/>
              <a:buNone/>
            </a:pPr>
            <a:r>
              <a:rPr lang="ru"/>
              <a:t>Filtering based on the results of calculating the window function</a:t>
            </a:r>
            <a:endParaRPr/>
          </a:p>
        </p:txBody>
      </p:sp>
      <p:sp>
        <p:nvSpPr>
          <p:cNvPr id="141" name="Google Shape;141;p24"/>
          <p:cNvSpPr txBox="1"/>
          <p:nvPr>
            <p:ph idx="1" type="body"/>
          </p:nvPr>
        </p:nvSpPr>
        <p:spPr>
          <a:xfrm>
            <a:off x="311700" y="1483075"/>
            <a:ext cx="8520600" cy="3315600"/>
          </a:xfrm>
          <a:prstGeom prst="rect">
            <a:avLst/>
          </a:prstGeom>
          <a:noFill/>
          <a:ln>
            <a:noFill/>
          </a:ln>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Clr>
                <a:srgbClr val="000000"/>
              </a:buClr>
              <a:buSzPts val="1800"/>
              <a:buChar char="●"/>
            </a:pPr>
            <a:r>
              <a:rPr lang="ru">
                <a:solidFill>
                  <a:srgbClr val="000000"/>
                </a:solidFill>
              </a:rPr>
              <a:t>Window functions can used in a query only in the SELECT list and the ORDER BY clause.</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ru">
                <a:solidFill>
                  <a:srgbClr val="000000"/>
                </a:solidFill>
              </a:rPr>
              <a:t>In all other cases, including GROUP BY, HAVING and WHERE, window functions cannot be used. This is because logically they are executed after these </a:t>
            </a:r>
            <a:r>
              <a:rPr lang="ru">
                <a:solidFill>
                  <a:schemeClr val="dk2"/>
                </a:solidFill>
              </a:rPr>
              <a:t>clauses,</a:t>
            </a:r>
            <a:r>
              <a:rPr lang="ru">
                <a:solidFill>
                  <a:srgbClr val="000000"/>
                </a:solidFill>
              </a:rPr>
              <a:t> as well as after non-windowed aggregate functions, and therefore the aggregate function can be called in the arguments of the windowed one, but not vice versa.</a:t>
            </a:r>
            <a:endParaRPr>
              <a:solidFill>
                <a:srgbClr val="000000"/>
              </a:solidFill>
            </a:endParaRPr>
          </a:p>
          <a:p>
            <a:pPr indent="-342900" lvl="0" marL="457200" rtl="0" algn="l">
              <a:lnSpc>
                <a:spcPct val="95000"/>
              </a:lnSpc>
              <a:spcBef>
                <a:spcPts val="0"/>
              </a:spcBef>
              <a:spcAft>
                <a:spcPts val="0"/>
              </a:spcAft>
              <a:buClr>
                <a:srgbClr val="000000"/>
              </a:buClr>
              <a:buSzPts val="1800"/>
              <a:buChar char="●"/>
            </a:pPr>
            <a:r>
              <a:rPr lang="ru">
                <a:solidFill>
                  <a:srgbClr val="000000"/>
                </a:solidFill>
              </a:rPr>
              <a:t>If you need to filter or group rows after calculating window functions, you can use a nested query.</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17918cb5c_0_5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Example: shows only rows with rank &lt; 3</a:t>
            </a:r>
            <a:endParaRPr/>
          </a:p>
        </p:txBody>
      </p:sp>
      <p:sp>
        <p:nvSpPr>
          <p:cNvPr id="147" name="Google Shape;147;g2c17918cb5c_0_56"/>
          <p:cNvSpPr txBox="1"/>
          <p:nvPr>
            <p:ph idx="1" type="body"/>
          </p:nvPr>
        </p:nvSpPr>
        <p:spPr>
          <a:xfrm>
            <a:off x="311700" y="1152475"/>
            <a:ext cx="8520600" cy="3905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ru" sz="1518">
                <a:solidFill>
                  <a:schemeClr val="dk2"/>
                </a:solidFill>
              </a:rPr>
              <a:t>SELECT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depname,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empno,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salary,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enroll_date</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FROM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SELECT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depname,</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empno,</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salary,</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enroll_date,</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rank() OVER (PARTITION BY depname ORDER BY salary DESC, empno) AS pos</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FROM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empsalary</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AS ss</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WHERE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pos &lt; 3;</a:t>
            </a:r>
            <a:endParaRPr sz="1518">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Named windows</a:t>
            </a:r>
            <a:endParaRPr/>
          </a:p>
        </p:txBody>
      </p:sp>
      <p:sp>
        <p:nvSpPr>
          <p:cNvPr id="153" name="Google Shape;153;p25"/>
          <p:cNvSpPr txBox="1"/>
          <p:nvPr>
            <p:ph idx="1" type="body"/>
          </p:nvPr>
        </p:nvSpPr>
        <p:spPr>
          <a:xfrm>
            <a:off x="311700" y="1152475"/>
            <a:ext cx="8520600" cy="36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solidFill>
                  <a:srgbClr val="000000"/>
                </a:solidFill>
              </a:rPr>
              <a:t>When multiple window functions are calculated in a query for similarly defined windows, it is possible to write a separate OVER clause for each of them. However, this approach would lead to duplication of code, which can inevitably result in errors. Therefore, it is better to define the window in a WINDOW clause and then reference it in the OVER clause.</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c17918cb5c_0_6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Example of window functions</a:t>
            </a:r>
            <a:endParaRPr/>
          </a:p>
        </p:txBody>
      </p:sp>
      <p:sp>
        <p:nvSpPr>
          <p:cNvPr id="159" name="Google Shape;159;g2c17918cb5c_0_65"/>
          <p:cNvSpPr txBox="1"/>
          <p:nvPr>
            <p:ph idx="1" type="body"/>
          </p:nvPr>
        </p:nvSpPr>
        <p:spPr>
          <a:xfrm>
            <a:off x="311700" y="1152475"/>
            <a:ext cx="8520600" cy="3905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ru" sz="1518">
                <a:solidFill>
                  <a:schemeClr val="dk2"/>
                </a:solidFill>
              </a:rPr>
              <a:t>SELECT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sum(salary) OVER w,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avg(salary) OVER w</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FROM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empsalary</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WINDOW </a:t>
            </a:r>
            <a:endParaRPr sz="1518">
              <a:solidFill>
                <a:schemeClr val="dk2"/>
              </a:solidFill>
            </a:endParaRPr>
          </a:p>
          <a:p>
            <a:pPr indent="0" lvl="0" marL="0" rtl="0" algn="l">
              <a:lnSpc>
                <a:spcPct val="95000"/>
              </a:lnSpc>
              <a:spcBef>
                <a:spcPts val="0"/>
              </a:spcBef>
              <a:spcAft>
                <a:spcPts val="0"/>
              </a:spcAft>
              <a:buSzPts val="852"/>
              <a:buNone/>
            </a:pPr>
            <a:r>
              <a:rPr lang="ru" sz="1518">
                <a:solidFill>
                  <a:schemeClr val="dk2"/>
                </a:solidFill>
              </a:rPr>
              <a:t>    w AS (PARTITION BY depname ORDER BY salary DESC);</a:t>
            </a:r>
            <a:endParaRPr sz="1518">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ba40221097_0_2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Practice</a:t>
            </a:r>
            <a:endParaRPr/>
          </a:p>
        </p:txBody>
      </p:sp>
      <p:sp>
        <p:nvSpPr>
          <p:cNvPr id="165" name="Google Shape;165;g2ba40221097_0_218"/>
          <p:cNvSpPr txBox="1"/>
          <p:nvPr>
            <p:ph idx="1" type="body"/>
          </p:nvPr>
        </p:nvSpPr>
        <p:spPr>
          <a:xfrm>
            <a:off x="311700" y="1152475"/>
            <a:ext cx="4609800" cy="1010700"/>
          </a:xfrm>
          <a:prstGeom prst="rect">
            <a:avLst/>
          </a:prstGeom>
          <a:noFill/>
          <a:ln>
            <a:noFill/>
          </a:ln>
        </p:spPr>
        <p:txBody>
          <a:bodyPr anchorCtr="0" anchor="t" bIns="91425" lIns="91425" spcFirstLastPara="1" rIns="91425" wrap="square" tIns="91425">
            <a:normAutofit/>
          </a:bodyPr>
          <a:lstStyle/>
          <a:p>
            <a:pPr indent="-344805" lvl="0" marL="457200" rtl="0" algn="l">
              <a:spcBef>
                <a:spcPts val="0"/>
              </a:spcBef>
              <a:spcAft>
                <a:spcPts val="0"/>
              </a:spcAft>
              <a:buClr>
                <a:schemeClr val="dk2"/>
              </a:buClr>
              <a:buSzPts val="1830"/>
              <a:buAutoNum type="arabicPeriod"/>
            </a:pPr>
            <a:r>
              <a:rPr lang="ru" sz="1829">
                <a:solidFill>
                  <a:schemeClr val="dk2"/>
                </a:solidFill>
              </a:rPr>
              <a:t>Create a topic_6 schema</a:t>
            </a:r>
            <a:endParaRPr sz="1829">
              <a:solidFill>
                <a:schemeClr val="dk2"/>
              </a:solidFill>
            </a:endParaRPr>
          </a:p>
          <a:p>
            <a:pPr indent="-344805" lvl="0" marL="457200" rtl="0" algn="l">
              <a:spcBef>
                <a:spcPts val="0"/>
              </a:spcBef>
              <a:spcAft>
                <a:spcPts val="0"/>
              </a:spcAft>
              <a:buClr>
                <a:schemeClr val="dk2"/>
              </a:buClr>
              <a:buSzPts val="1830"/>
              <a:buAutoNum type="arabicPeriod"/>
            </a:pPr>
            <a:r>
              <a:rPr lang="ru" sz="1829">
                <a:solidFill>
                  <a:schemeClr val="dk2"/>
                </a:solidFill>
              </a:rPr>
              <a:t>Create objects according to the script:</a:t>
            </a:r>
            <a:endParaRPr sz="1829">
              <a:solidFill>
                <a:schemeClr val="dk2"/>
              </a:solidFill>
            </a:endParaRPr>
          </a:p>
        </p:txBody>
      </p:sp>
      <p:sp>
        <p:nvSpPr>
          <p:cNvPr id="166" name="Google Shape;166;g2ba40221097_0_218"/>
          <p:cNvSpPr txBox="1"/>
          <p:nvPr/>
        </p:nvSpPr>
        <p:spPr>
          <a:xfrm>
            <a:off x="4921500" y="1876075"/>
            <a:ext cx="4137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500"/>
              <a:t>DROP TABLE IF EXISTS topic_6.competition;</a:t>
            </a:r>
            <a:endParaRPr sz="1500"/>
          </a:p>
          <a:p>
            <a:pPr indent="0" lvl="0" marL="0" rtl="0" algn="l">
              <a:spcBef>
                <a:spcPts val="0"/>
              </a:spcBef>
              <a:spcAft>
                <a:spcPts val="0"/>
              </a:spcAft>
              <a:buNone/>
            </a:pPr>
            <a:r>
              <a:rPr lang="ru" sz="1500"/>
              <a:t>CREATE TABLE topic_6.competition</a:t>
            </a:r>
            <a:endParaRPr sz="1500"/>
          </a:p>
          <a:p>
            <a:pPr indent="0" lvl="0" marL="0" rtl="0" algn="l">
              <a:spcBef>
                <a:spcPts val="0"/>
              </a:spcBef>
              <a:spcAft>
                <a:spcPts val="0"/>
              </a:spcAft>
              <a:buNone/>
            </a:pPr>
            <a:r>
              <a:rPr lang="ru" sz="1500"/>
              <a:t>(</a:t>
            </a:r>
            <a:endParaRPr sz="1500"/>
          </a:p>
          <a:p>
            <a:pPr indent="0" lvl="0" marL="0" rtl="0" algn="l">
              <a:spcBef>
                <a:spcPts val="0"/>
              </a:spcBef>
              <a:spcAft>
                <a:spcPts val="0"/>
              </a:spcAft>
              <a:buNone/>
            </a:pPr>
            <a:r>
              <a:rPr lang="ru" sz="1500"/>
              <a:t>    competition_id           INT PRIMARY KEY,</a:t>
            </a:r>
            <a:endParaRPr sz="1500"/>
          </a:p>
          <a:p>
            <a:pPr indent="0" lvl="0" marL="0" rtl="0" algn="l">
              <a:spcBef>
                <a:spcPts val="0"/>
              </a:spcBef>
              <a:spcAft>
                <a:spcPts val="0"/>
              </a:spcAft>
              <a:buNone/>
            </a:pPr>
            <a:r>
              <a:rPr lang="ru" sz="1500"/>
              <a:t>    competition_nm           VARCHAR(200),</a:t>
            </a:r>
            <a:endParaRPr sz="1500"/>
          </a:p>
          <a:p>
            <a:pPr indent="0" lvl="0" marL="0" rtl="0" algn="l">
              <a:spcBef>
                <a:spcPts val="0"/>
              </a:spcBef>
              <a:spcAft>
                <a:spcPts val="0"/>
              </a:spcAft>
              <a:buNone/>
            </a:pPr>
            <a:r>
              <a:rPr lang="ru" sz="1500"/>
              <a:t>    held_dt                  DATE,</a:t>
            </a:r>
            <a:endParaRPr sz="1500"/>
          </a:p>
          <a:p>
            <a:pPr indent="0" lvl="0" marL="0" rtl="0" algn="l">
              <a:spcBef>
                <a:spcPts val="0"/>
              </a:spcBef>
              <a:spcAft>
                <a:spcPts val="0"/>
              </a:spcAft>
              <a:buNone/>
            </a:pPr>
            <a:r>
              <a:rPr lang="ru" sz="1500"/>
              <a:t>    competition_country_nm   VARCHAR(100),</a:t>
            </a:r>
            <a:endParaRPr sz="1500"/>
          </a:p>
          <a:p>
            <a:pPr indent="0" lvl="0" marL="0" rtl="0" algn="l">
              <a:spcBef>
                <a:spcPts val="0"/>
              </a:spcBef>
              <a:spcAft>
                <a:spcPts val="0"/>
              </a:spcAft>
              <a:buNone/>
            </a:pPr>
            <a:r>
              <a:rPr lang="ru" sz="1500"/>
              <a:t>    result_sorting_type_code VARCHAR(10) CHECK (result_sorting_type_code IN ('ASC', 'DESC'))</a:t>
            </a:r>
            <a:endParaRPr sz="1500"/>
          </a:p>
          <a:p>
            <a:pPr indent="0" lvl="0" marL="0" rtl="0" algn="l">
              <a:spcBef>
                <a:spcPts val="0"/>
              </a:spcBef>
              <a:spcAft>
                <a:spcPts val="0"/>
              </a:spcAft>
              <a:buNone/>
            </a:pPr>
            <a:r>
              <a:rPr lang="ru" sz="1500"/>
              <a:t>);</a:t>
            </a:r>
            <a:endParaRPr sz="1500"/>
          </a:p>
        </p:txBody>
      </p:sp>
      <p:sp>
        <p:nvSpPr>
          <p:cNvPr id="167" name="Google Shape;167;g2ba40221097_0_218"/>
          <p:cNvSpPr txBox="1"/>
          <p:nvPr/>
        </p:nvSpPr>
        <p:spPr>
          <a:xfrm>
            <a:off x="439200" y="1876075"/>
            <a:ext cx="4354800" cy="31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530">
                <a:solidFill>
                  <a:schemeClr val="dk2"/>
                </a:solidFill>
              </a:rPr>
              <a:t>DROP SCHEMA IF EXISTS topic_6 CASCADE;</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CREATE SCHEMA topic_6;</a:t>
            </a:r>
            <a:endParaRPr sz="1530">
              <a:solidFill>
                <a:schemeClr val="dk2"/>
              </a:solidFill>
            </a:endParaRPr>
          </a:p>
          <a:p>
            <a:pPr indent="0" lvl="0" marL="0" rtl="0" algn="l">
              <a:lnSpc>
                <a:spcPct val="115000"/>
              </a:lnSpc>
              <a:spcBef>
                <a:spcPts val="0"/>
              </a:spcBef>
              <a:spcAft>
                <a:spcPts val="0"/>
              </a:spcAft>
              <a:buNone/>
            </a:pPr>
            <a:r>
              <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DROP TABLE IF EXISTS topic_6.participant;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CREATE TABLE topic_6.participant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participant_id         INT PRIMARY KEY,</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participant_nm         VARCHAR(200),</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participant_birth_dt   DATE,</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participant_country_nm VARCHAR(200)</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c17918cb5c_0_8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Practice</a:t>
            </a:r>
            <a:endParaRPr/>
          </a:p>
        </p:txBody>
      </p:sp>
      <p:sp>
        <p:nvSpPr>
          <p:cNvPr id="173" name="Google Shape;173;g2c17918cb5c_0_84"/>
          <p:cNvSpPr txBox="1"/>
          <p:nvPr>
            <p:ph idx="1" type="body"/>
          </p:nvPr>
        </p:nvSpPr>
        <p:spPr>
          <a:xfrm>
            <a:off x="3858800" y="799200"/>
            <a:ext cx="6007800" cy="4027800"/>
          </a:xfrm>
          <a:prstGeom prst="rect">
            <a:avLst/>
          </a:prstGeom>
          <a:noFill/>
          <a:ln>
            <a:noFill/>
          </a:ln>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935"/>
              <a:buNone/>
            </a:pPr>
            <a:r>
              <a:rPr lang="ru" sz="1600">
                <a:solidFill>
                  <a:schemeClr val="dk2"/>
                </a:solidFill>
              </a:rPr>
              <a:t>3. Insert data into tables according to the script given by the professor. The result_sorting_type_code field determines which type of sorting should be used to rank the results of participants in the competition from worst to best</a:t>
            </a:r>
            <a:endParaRPr sz="1600">
              <a:solidFill>
                <a:schemeClr val="dk2"/>
              </a:solidFill>
            </a:endParaRPr>
          </a:p>
          <a:p>
            <a:pPr indent="0" lvl="0" marL="457200" rtl="0" algn="l">
              <a:lnSpc>
                <a:spcPct val="105000"/>
              </a:lnSpc>
              <a:spcBef>
                <a:spcPts val="0"/>
              </a:spcBef>
              <a:spcAft>
                <a:spcPts val="0"/>
              </a:spcAft>
              <a:buClr>
                <a:schemeClr val="dk2"/>
              </a:buClr>
              <a:buSzPts val="935"/>
              <a:buFont typeface="Arial"/>
              <a:buNone/>
            </a:pPr>
            <a:r>
              <a:rPr lang="ru" sz="1600">
                <a:solidFill>
                  <a:schemeClr val="dk2"/>
                </a:solidFill>
              </a:rPr>
              <a:t>4. Get the top 1 result for each competition</a:t>
            </a:r>
            <a:endParaRPr sz="1600">
              <a:solidFill>
                <a:schemeClr val="dk2"/>
              </a:solidFill>
            </a:endParaRPr>
          </a:p>
          <a:p>
            <a:pPr indent="0" lvl="0" marL="457200" rtl="0" algn="l">
              <a:lnSpc>
                <a:spcPct val="105000"/>
              </a:lnSpc>
              <a:spcBef>
                <a:spcPts val="0"/>
              </a:spcBef>
              <a:spcAft>
                <a:spcPts val="0"/>
              </a:spcAft>
              <a:buClr>
                <a:schemeClr val="dk2"/>
              </a:buClr>
              <a:buSzPts val="935"/>
              <a:buFont typeface="Arial"/>
              <a:buNone/>
            </a:pPr>
            <a:r>
              <a:rPr lang="ru" sz="1600">
                <a:solidFill>
                  <a:schemeClr val="dk2"/>
                </a:solidFill>
              </a:rPr>
              <a:t>5. For each competition, display the prizes</a:t>
            </a:r>
            <a:endParaRPr sz="1600">
              <a:solidFill>
                <a:schemeClr val="dk2"/>
              </a:solidFill>
            </a:endParaRPr>
          </a:p>
          <a:p>
            <a:pPr indent="0" lvl="0" marL="457200" rtl="0" algn="l">
              <a:lnSpc>
                <a:spcPct val="105000"/>
              </a:lnSpc>
              <a:spcBef>
                <a:spcPts val="0"/>
              </a:spcBef>
              <a:spcAft>
                <a:spcPts val="0"/>
              </a:spcAft>
              <a:buClr>
                <a:schemeClr val="dk2"/>
              </a:buClr>
              <a:buSzPts val="935"/>
              <a:buFont typeface="Arial"/>
              <a:buNone/>
            </a:pPr>
            <a:r>
              <a:rPr lang="ru" sz="1600">
                <a:solidFill>
                  <a:schemeClr val="dk2"/>
                </a:solidFill>
              </a:rPr>
              <a:t>6. For each unused place, print the deviation from the best result</a:t>
            </a:r>
            <a:endParaRPr sz="1600">
              <a:solidFill>
                <a:schemeClr val="dk2"/>
              </a:solidFill>
            </a:endParaRPr>
          </a:p>
          <a:p>
            <a:pPr indent="0" lvl="0" marL="457200" rtl="0" algn="l">
              <a:lnSpc>
                <a:spcPct val="105000"/>
              </a:lnSpc>
              <a:spcBef>
                <a:spcPts val="0"/>
              </a:spcBef>
              <a:spcAft>
                <a:spcPts val="0"/>
              </a:spcAft>
              <a:buSzPts val="935"/>
              <a:buNone/>
            </a:pPr>
            <a:r>
              <a:rPr lang="ru" sz="1600">
                <a:solidFill>
                  <a:schemeClr val="dk2"/>
                </a:solidFill>
              </a:rPr>
              <a:t>7. For each competition, display all participants who are younger than the winner</a:t>
            </a:r>
            <a:endParaRPr sz="1600">
              <a:solidFill>
                <a:schemeClr val="dk2"/>
              </a:solidFill>
            </a:endParaRPr>
          </a:p>
          <a:p>
            <a:pPr indent="0" lvl="0" marL="457200" rtl="0" algn="l">
              <a:lnSpc>
                <a:spcPct val="105000"/>
              </a:lnSpc>
              <a:spcBef>
                <a:spcPts val="0"/>
              </a:spcBef>
              <a:spcAft>
                <a:spcPts val="0"/>
              </a:spcAft>
              <a:buSzPts val="935"/>
              <a:buNone/>
            </a:pPr>
            <a:r>
              <a:rPr lang="ru" sz="1600">
                <a:solidFill>
                  <a:schemeClr val="dk2"/>
                </a:solidFill>
              </a:rPr>
              <a:t>8. For each competition, for each participant, display the result of the participant, the result of the previous participant, the next participant, as well as the difference between them</a:t>
            </a:r>
            <a:endParaRPr sz="1600">
              <a:solidFill>
                <a:schemeClr val="dk2"/>
              </a:solidFill>
            </a:endParaRPr>
          </a:p>
          <a:p>
            <a:pPr indent="0" lvl="0" marL="457200" rtl="0" algn="l">
              <a:lnSpc>
                <a:spcPct val="105000"/>
              </a:lnSpc>
              <a:spcBef>
                <a:spcPts val="0"/>
              </a:spcBef>
              <a:spcAft>
                <a:spcPts val="0"/>
              </a:spcAft>
              <a:buSzPts val="935"/>
              <a:buNone/>
            </a:pPr>
            <a:r>
              <a:rPr lang="ru" sz="1600">
                <a:solidFill>
                  <a:schemeClr val="dk2"/>
                </a:solidFill>
              </a:rPr>
              <a:t>9. For each competition, get the number of unique contestants without using GROUP BY</a:t>
            </a:r>
            <a:endParaRPr sz="1600">
              <a:solidFill>
                <a:schemeClr val="dk2"/>
              </a:solidFill>
            </a:endParaRPr>
          </a:p>
        </p:txBody>
      </p:sp>
      <p:sp>
        <p:nvSpPr>
          <p:cNvPr id="174" name="Google Shape;174;g2c17918cb5c_0_84"/>
          <p:cNvSpPr txBox="1"/>
          <p:nvPr/>
        </p:nvSpPr>
        <p:spPr>
          <a:xfrm>
            <a:off x="467550" y="1139275"/>
            <a:ext cx="4354800" cy="28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530">
                <a:solidFill>
                  <a:schemeClr val="dk2"/>
                </a:solidFill>
              </a:rPr>
              <a:t>DROP TABLE IF EXISTS topic_6.competition_result;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CREATE TABLE topic_6.competition_result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competition_id         INT REFERENCES topic_6.competition (competition_id),</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participant_id         INT REFERENCES topic_6.participant (participant_id),</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    participant_result_amt NUMERIC(20, 2)</a:t>
            </a:r>
            <a:endParaRPr sz="1530">
              <a:solidFill>
                <a:schemeClr val="dk2"/>
              </a:solidFill>
            </a:endParaRPr>
          </a:p>
          <a:p>
            <a:pPr indent="0" lvl="0" marL="0" rtl="0" algn="l">
              <a:lnSpc>
                <a:spcPct val="115000"/>
              </a:lnSpc>
              <a:spcBef>
                <a:spcPts val="0"/>
              </a:spcBef>
              <a:spcAft>
                <a:spcPts val="0"/>
              </a:spcAft>
              <a:buNone/>
            </a:pPr>
            <a:r>
              <a:rPr lang="ru" sz="1530">
                <a:solidFill>
                  <a:schemeClr val="dk2"/>
                </a:solidFill>
              </a:rPr>
              <a:t>);</a:t>
            </a:r>
            <a:endParaRPr sz="153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ru"/>
              <a:t>Analytical (window) functions</a:t>
            </a:r>
            <a:endParaRPr/>
          </a:p>
        </p:txBody>
      </p:sp>
      <p:sp>
        <p:nvSpPr>
          <p:cNvPr id="65" name="Google Shape;65;p16"/>
          <p:cNvSpPr txBox="1"/>
          <p:nvPr>
            <p:ph idx="1" type="body"/>
          </p:nvPr>
        </p:nvSpPr>
        <p:spPr>
          <a:xfrm>
            <a:off x="311700" y="1152475"/>
            <a:ext cx="8520600" cy="3674700"/>
          </a:xfrm>
          <a:prstGeom prst="rect">
            <a:avLst/>
          </a:prstGeom>
          <a:noFill/>
          <a:ln>
            <a:noFill/>
          </a:ln>
        </p:spPr>
        <p:txBody>
          <a:bodyPr anchorCtr="0" anchor="t" bIns="91425" lIns="91425" spcFirstLastPara="1" rIns="91425" wrap="square" tIns="91425">
            <a:normAutofit lnSpcReduction="10000"/>
          </a:bodyPr>
          <a:lstStyle/>
          <a:p>
            <a:pPr indent="-344805" lvl="0" marL="457200" rtl="0" algn="l">
              <a:lnSpc>
                <a:spcPct val="95000"/>
              </a:lnSpc>
              <a:spcBef>
                <a:spcPts val="0"/>
              </a:spcBef>
              <a:spcAft>
                <a:spcPts val="0"/>
              </a:spcAft>
              <a:buClr>
                <a:schemeClr val="dk2"/>
              </a:buClr>
              <a:buSzPts val="1830"/>
              <a:buChar char="●"/>
            </a:pPr>
            <a:r>
              <a:rPr lang="ru" sz="1829">
                <a:solidFill>
                  <a:schemeClr val="dk2"/>
                </a:solidFill>
              </a:rPr>
              <a:t>Take an intermediate calculation result column as an argument and return a column.</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Сan only be used in the ORDER BY and SELECT clauses, performing the final processing of the logical intermediate result.</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Act similar to aggregate functions, but do not reduce the level of detail.</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Aggregate data in portions, the quantity and size of which are regulated by a special syntax construct.</a:t>
            </a:r>
            <a:endParaRPr sz="1829">
              <a:solidFill>
                <a:schemeClr val="dk2"/>
              </a:solidFill>
            </a:endParaRPr>
          </a:p>
          <a:p>
            <a:pPr indent="0" lvl="0" marL="914400" rtl="0" algn="l">
              <a:lnSpc>
                <a:spcPct val="95000"/>
              </a:lnSpc>
              <a:spcBef>
                <a:spcPts val="0"/>
              </a:spcBef>
              <a:spcAft>
                <a:spcPts val="0"/>
              </a:spcAft>
              <a:buNone/>
            </a:pPr>
            <a:r>
              <a:t/>
            </a:r>
            <a:endParaRPr sz="1829">
              <a:solidFill>
                <a:schemeClr val="dk2"/>
              </a:solidFill>
            </a:endParaRPr>
          </a:p>
          <a:p>
            <a:pPr indent="0" lvl="0" marL="0" rtl="0" algn="l">
              <a:lnSpc>
                <a:spcPct val="115000"/>
              </a:lnSpc>
              <a:spcBef>
                <a:spcPts val="0"/>
              </a:spcBef>
              <a:spcAft>
                <a:spcPts val="0"/>
              </a:spcAft>
              <a:buNone/>
            </a:pPr>
            <a:r>
              <a:rPr lang="ru">
                <a:solidFill>
                  <a:schemeClr val="dk2"/>
                </a:solidFill>
              </a:rPr>
              <a:t>function_name(expression) OVER (</a:t>
            </a:r>
            <a:endParaRPr>
              <a:solidFill>
                <a:schemeClr val="dk2"/>
              </a:solidFill>
            </a:endParaRPr>
          </a:p>
          <a:p>
            <a:pPr indent="0" lvl="0" marL="0" rtl="0" algn="l">
              <a:lnSpc>
                <a:spcPct val="115000"/>
              </a:lnSpc>
              <a:spcBef>
                <a:spcPts val="0"/>
              </a:spcBef>
              <a:spcAft>
                <a:spcPts val="0"/>
              </a:spcAft>
              <a:buNone/>
            </a:pPr>
            <a:r>
              <a:rPr lang="ru">
                <a:solidFill>
                  <a:schemeClr val="dk2"/>
                </a:solidFill>
              </a:rPr>
              <a:t>    [ &lt;PARTITION BY clause&gt; ]       -- window</a:t>
            </a:r>
            <a:endParaRPr>
              <a:solidFill>
                <a:schemeClr val="dk2"/>
              </a:solidFill>
            </a:endParaRPr>
          </a:p>
          <a:p>
            <a:pPr indent="0" lvl="0" marL="0" rtl="0" algn="l">
              <a:lnSpc>
                <a:spcPct val="115000"/>
              </a:lnSpc>
              <a:spcBef>
                <a:spcPts val="0"/>
              </a:spcBef>
              <a:spcAft>
                <a:spcPts val="0"/>
              </a:spcAft>
              <a:buNone/>
            </a:pPr>
            <a:r>
              <a:rPr lang="ru">
                <a:solidFill>
                  <a:schemeClr val="dk2"/>
                </a:solidFill>
              </a:rPr>
              <a:t>    [ &lt;ORDER BY clause&gt; ]           -- sorting</a:t>
            </a:r>
            <a:endParaRPr>
              <a:solidFill>
                <a:schemeClr val="dk2"/>
              </a:solidFill>
            </a:endParaRPr>
          </a:p>
          <a:p>
            <a:pPr indent="0" lvl="0" marL="0" rtl="0" algn="l">
              <a:lnSpc>
                <a:spcPct val="115000"/>
              </a:lnSpc>
              <a:spcBef>
                <a:spcPts val="0"/>
              </a:spcBef>
              <a:spcAft>
                <a:spcPts val="0"/>
              </a:spcAft>
              <a:buNone/>
            </a:pPr>
            <a:r>
              <a:rPr lang="ru">
                <a:solidFill>
                  <a:schemeClr val="dk2"/>
                </a:solidFill>
              </a:rPr>
              <a:t>    [ &lt;ROWS or RANGE clause&gt; ]      -- range of the window</a:t>
            </a:r>
            <a:endParaRPr>
              <a:solidFill>
                <a:schemeClr val="dk2"/>
              </a:solidFill>
            </a:endParaRPr>
          </a:p>
          <a:p>
            <a:pPr indent="0" lvl="0" marL="0" rtl="0" algn="l">
              <a:lnSpc>
                <a:spcPct val="115000"/>
              </a:lnSpc>
              <a:spcBef>
                <a:spcPts val="0"/>
              </a:spcBef>
              <a:spcAft>
                <a:spcPts val="0"/>
              </a:spcAft>
              <a:buNone/>
            </a:pPr>
            <a:r>
              <a:rPr lang="ru">
                <a:solidFill>
                  <a:schemeClr val="dk2"/>
                </a:solidFill>
              </a:rPr>
              <a:t>) AS attr_name</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17918cb5c_0_9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Practice</a:t>
            </a:r>
            <a:endParaRPr/>
          </a:p>
        </p:txBody>
      </p:sp>
      <p:sp>
        <p:nvSpPr>
          <p:cNvPr id="180" name="Google Shape;180;g2c17918cb5c_0_94"/>
          <p:cNvSpPr txBox="1"/>
          <p:nvPr>
            <p:ph idx="1" type="body"/>
          </p:nvPr>
        </p:nvSpPr>
        <p:spPr>
          <a:xfrm>
            <a:off x="387300" y="1068425"/>
            <a:ext cx="8232300" cy="350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ru">
                <a:solidFill>
                  <a:schemeClr val="dk2"/>
                </a:solidFill>
              </a:rPr>
              <a:t>9. For each competition, get the number of unique contestants without using GROUP BY</a:t>
            </a:r>
            <a:endParaRPr>
              <a:solidFill>
                <a:schemeClr val="dk2"/>
              </a:solidFill>
            </a:endParaRPr>
          </a:p>
          <a:p>
            <a:pPr indent="0" lvl="0" marL="0" rtl="0" algn="l">
              <a:lnSpc>
                <a:spcPct val="105000"/>
              </a:lnSpc>
              <a:spcBef>
                <a:spcPts val="0"/>
              </a:spcBef>
              <a:spcAft>
                <a:spcPts val="0"/>
              </a:spcAft>
              <a:buSzPts val="935"/>
              <a:buNone/>
            </a:pPr>
            <a:r>
              <a:rPr lang="ru">
                <a:solidFill>
                  <a:schemeClr val="dk2"/>
                </a:solidFill>
              </a:rPr>
              <a:t>10. Display statistics for each competition: specify which of the participants was the winner in the format "Took place X", "Did not get the prize"</a:t>
            </a:r>
            <a:endParaRPr>
              <a:solidFill>
                <a:schemeClr val="dk2"/>
              </a:solidFill>
            </a:endParaRPr>
          </a:p>
          <a:p>
            <a:pPr indent="0" lvl="0" marL="0" rtl="0" algn="l">
              <a:lnSpc>
                <a:spcPct val="105000"/>
              </a:lnSpc>
              <a:spcBef>
                <a:spcPts val="0"/>
              </a:spcBef>
              <a:spcAft>
                <a:spcPts val="0"/>
              </a:spcAft>
              <a:buSzPts val="1100"/>
              <a:buNone/>
            </a:pPr>
            <a:r>
              <a:rPr lang="ru">
                <a:solidFill>
                  <a:schemeClr val="dk2"/>
                </a:solidFill>
              </a:rPr>
              <a:t>11. Create a table with statistics for all competitions: display each participant, </a:t>
            </a:r>
            <a:r>
              <a:rPr lang="ru">
                <a:solidFill>
                  <a:schemeClr val="dk2"/>
                </a:solidFill>
              </a:rPr>
              <a:t>their</a:t>
            </a:r>
            <a:r>
              <a:rPr lang="ru">
                <a:solidFill>
                  <a:schemeClr val="dk2"/>
                </a:solidFill>
              </a:rPr>
              <a:t> date of birth, </a:t>
            </a:r>
            <a:r>
              <a:rPr lang="ru">
                <a:solidFill>
                  <a:schemeClr val="dk2"/>
                </a:solidFill>
              </a:rPr>
              <a:t>their </a:t>
            </a:r>
            <a:r>
              <a:rPr lang="ru">
                <a:solidFill>
                  <a:schemeClr val="dk2"/>
                </a:solidFill>
              </a:rPr>
              <a:t>result, the best result in the competition, the name of the participant with the best result, the deviation of the participant's result from 1st place, the average result in the competition, the deviation of the participant's result from the average, the minimum result in the competition, the name of the participant with the minimum result</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ba40221097_0_4"/>
          <p:cNvSpPr txBox="1"/>
          <p:nvPr>
            <p:ph idx="1" type="body"/>
          </p:nvPr>
        </p:nvSpPr>
        <p:spPr>
          <a:xfrm>
            <a:off x="311700" y="420350"/>
            <a:ext cx="8520600" cy="436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1100"/>
              <a:buFont typeface="Arial"/>
              <a:buNone/>
            </a:pPr>
            <a:r>
              <a:rPr lang="ru" sz="1829">
                <a:solidFill>
                  <a:schemeClr val="dk2"/>
                </a:solidFill>
              </a:rPr>
              <a:t>In a normal query, the entire set of rows is processed as a single "whole piece", for which aggregates are considered.</a:t>
            </a:r>
            <a:endParaRPr sz="1829">
              <a:solidFill>
                <a:schemeClr val="dk2"/>
              </a:solidFill>
            </a:endParaRPr>
          </a:p>
          <a:p>
            <a:pPr indent="0" lvl="0" marL="0" rtl="0" algn="l">
              <a:lnSpc>
                <a:spcPct val="95000"/>
              </a:lnSpc>
              <a:spcBef>
                <a:spcPts val="0"/>
              </a:spcBef>
              <a:spcAft>
                <a:spcPts val="0"/>
              </a:spcAft>
              <a:buSzPts val="1100"/>
              <a:buNone/>
            </a:pPr>
            <a:r>
              <a:rPr lang="ru" sz="1829">
                <a:solidFill>
                  <a:schemeClr val="dk2"/>
                </a:solidFill>
              </a:rPr>
              <a:t>And when using window functions, the query is divided into parts (windows) and its aggregates are already considered for each of the individual parts.</a:t>
            </a:r>
            <a:endParaRPr sz="1829">
              <a:solidFill>
                <a:schemeClr val="dk2"/>
              </a:solidFill>
            </a:endParaRPr>
          </a:p>
        </p:txBody>
      </p:sp>
      <p:pic>
        <p:nvPicPr>
          <p:cNvPr id="71" name="Google Shape;71;g2ba40221097_0_4"/>
          <p:cNvPicPr preferRelativeResize="0"/>
          <p:nvPr/>
        </p:nvPicPr>
        <p:blipFill>
          <a:blip r:embed="rId3">
            <a:alphaModFix/>
          </a:blip>
          <a:stretch>
            <a:fillRect/>
          </a:stretch>
        </p:blipFill>
        <p:spPr>
          <a:xfrm>
            <a:off x="1676152" y="1951600"/>
            <a:ext cx="5441625" cy="3034125"/>
          </a:xfrm>
          <a:prstGeom prst="rect">
            <a:avLst/>
          </a:prstGeom>
          <a:noFill/>
          <a:ln>
            <a:noFill/>
          </a:ln>
        </p:spPr>
      </p:pic>
      <p:sp>
        <p:nvSpPr>
          <p:cNvPr id="72" name="Google Shape;72;g2ba40221097_0_4"/>
          <p:cNvSpPr txBox="1"/>
          <p:nvPr/>
        </p:nvSpPr>
        <p:spPr>
          <a:xfrm>
            <a:off x="1771200" y="1728650"/>
            <a:ext cx="5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Normal query				Query </a:t>
            </a:r>
            <a:r>
              <a:rPr lang="ru"/>
              <a:t>with</a:t>
            </a:r>
            <a:r>
              <a:rPr lang="ru"/>
              <a:t> window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ba40221097_0_113"/>
          <p:cNvSpPr txBox="1"/>
          <p:nvPr>
            <p:ph idx="1" type="body"/>
          </p:nvPr>
        </p:nvSpPr>
        <p:spPr>
          <a:xfrm>
            <a:off x="311700" y="420350"/>
            <a:ext cx="5205000" cy="44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29">
                <a:solidFill>
                  <a:schemeClr val="dk2"/>
                </a:solidFill>
              </a:rPr>
              <a:t>An example of how to compare the salary of each employee with the average salary of their department:</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The first three columns are extracted directly from the emp salary table, and each row in the emp salary table corresponds to one row in the result table.</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The fourth column contains the average value calculated for all rows having the same depname value as the current row. (In fact, the average is calculated by the same ordinary, non-windowed avg function, but</a:t>
            </a:r>
            <a:endParaRPr sz="1829">
              <a:solidFill>
                <a:schemeClr val="dk2"/>
              </a:solidFill>
            </a:endParaRPr>
          </a:p>
          <a:p>
            <a:pPr indent="0" lvl="0" marL="457200" rtl="0" algn="l">
              <a:lnSpc>
                <a:spcPct val="95000"/>
              </a:lnSpc>
              <a:spcBef>
                <a:spcPts val="0"/>
              </a:spcBef>
              <a:spcAft>
                <a:spcPts val="0"/>
              </a:spcAft>
              <a:buNone/>
            </a:pPr>
            <a:r>
              <a:rPr lang="ru" sz="1829">
                <a:solidFill>
                  <a:schemeClr val="dk2"/>
                </a:solidFill>
              </a:rPr>
              <a:t>the OVER clause turns it into a windowed one, so that its action is limited to the window frames.)</a:t>
            </a:r>
            <a:endParaRPr sz="1829">
              <a:solidFill>
                <a:schemeClr val="dk2"/>
              </a:solidFill>
            </a:endParaRPr>
          </a:p>
        </p:txBody>
      </p:sp>
      <p:sp>
        <p:nvSpPr>
          <p:cNvPr id="78" name="Google Shape;78;g2ba40221097_0_113"/>
          <p:cNvSpPr txBox="1"/>
          <p:nvPr/>
        </p:nvSpPr>
        <p:spPr>
          <a:xfrm>
            <a:off x="5426875" y="2157300"/>
            <a:ext cx="3405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depname   | empno | salary |          avg          </a:t>
            </a:r>
            <a:endParaRPr/>
          </a:p>
          <a:p>
            <a:pPr indent="0" lvl="0" marL="0" rtl="0" algn="l">
              <a:spcBef>
                <a:spcPts val="0"/>
              </a:spcBef>
              <a:spcAft>
                <a:spcPts val="0"/>
              </a:spcAft>
              <a:buNone/>
            </a:pPr>
            <a:r>
              <a:rPr lang="ru"/>
              <a:t>-----------+-------+--------+-----------------------</a:t>
            </a:r>
            <a:endParaRPr/>
          </a:p>
          <a:p>
            <a:pPr indent="0" lvl="0" marL="0" rtl="0" algn="l">
              <a:spcBef>
                <a:spcPts val="0"/>
              </a:spcBef>
              <a:spcAft>
                <a:spcPts val="0"/>
              </a:spcAft>
              <a:buNone/>
            </a:pPr>
            <a:r>
              <a:rPr lang="ru"/>
              <a:t> develop    |    11 |   5200 | 5020.0000</a:t>
            </a:r>
            <a:endParaRPr/>
          </a:p>
          <a:p>
            <a:pPr indent="0" lvl="0" marL="0" rtl="0" algn="l">
              <a:spcBef>
                <a:spcPts val="0"/>
              </a:spcBef>
              <a:spcAft>
                <a:spcPts val="0"/>
              </a:spcAft>
              <a:buNone/>
            </a:pPr>
            <a:r>
              <a:rPr lang="ru"/>
              <a:t> develop    |     7  |   4200 | 5020.0000</a:t>
            </a:r>
            <a:endParaRPr/>
          </a:p>
          <a:p>
            <a:pPr indent="0" lvl="0" marL="0" rtl="0" algn="l">
              <a:spcBef>
                <a:spcPts val="0"/>
              </a:spcBef>
              <a:spcAft>
                <a:spcPts val="0"/>
              </a:spcAft>
              <a:buNone/>
            </a:pPr>
            <a:r>
              <a:rPr lang="ru"/>
              <a:t> develop    |     9  |   4500 | 5020.0000</a:t>
            </a:r>
            <a:endParaRPr/>
          </a:p>
          <a:p>
            <a:pPr indent="0" lvl="0" marL="0" rtl="0" algn="l">
              <a:spcBef>
                <a:spcPts val="0"/>
              </a:spcBef>
              <a:spcAft>
                <a:spcPts val="0"/>
              </a:spcAft>
              <a:buNone/>
            </a:pPr>
            <a:r>
              <a:rPr lang="ru"/>
              <a:t> develop    |     8  |   6000 | 5020.0000</a:t>
            </a:r>
            <a:endParaRPr/>
          </a:p>
          <a:p>
            <a:pPr indent="0" lvl="0" marL="0" rtl="0" algn="l">
              <a:spcBef>
                <a:spcPts val="0"/>
              </a:spcBef>
              <a:spcAft>
                <a:spcPts val="0"/>
              </a:spcAft>
              <a:buNone/>
            </a:pPr>
            <a:r>
              <a:rPr lang="ru"/>
              <a:t> develop    |    10 |   5200 | 5020.0000</a:t>
            </a:r>
            <a:endParaRPr/>
          </a:p>
          <a:p>
            <a:pPr indent="0" lvl="0" marL="0" rtl="0" algn="l">
              <a:spcBef>
                <a:spcPts val="0"/>
              </a:spcBef>
              <a:spcAft>
                <a:spcPts val="0"/>
              </a:spcAft>
              <a:buNone/>
            </a:pPr>
            <a:r>
              <a:rPr lang="ru"/>
              <a:t> personnel |     5  |   3500 | 3700.0000</a:t>
            </a:r>
            <a:endParaRPr/>
          </a:p>
          <a:p>
            <a:pPr indent="0" lvl="0" marL="0" rtl="0" algn="l">
              <a:spcBef>
                <a:spcPts val="0"/>
              </a:spcBef>
              <a:spcAft>
                <a:spcPts val="0"/>
              </a:spcAft>
              <a:buNone/>
            </a:pPr>
            <a:r>
              <a:rPr lang="ru"/>
              <a:t> personnel |     2  |   3900 | 3700.0000</a:t>
            </a:r>
            <a:endParaRPr/>
          </a:p>
          <a:p>
            <a:pPr indent="0" lvl="0" marL="0" rtl="0" algn="l">
              <a:spcBef>
                <a:spcPts val="0"/>
              </a:spcBef>
              <a:spcAft>
                <a:spcPts val="0"/>
              </a:spcAft>
              <a:buNone/>
            </a:pPr>
            <a:r>
              <a:rPr lang="ru"/>
              <a:t> sales        |     3  |   4800 | 4866.6667</a:t>
            </a:r>
            <a:endParaRPr/>
          </a:p>
          <a:p>
            <a:pPr indent="0" lvl="0" marL="0" rtl="0" algn="l">
              <a:spcBef>
                <a:spcPts val="0"/>
              </a:spcBef>
              <a:spcAft>
                <a:spcPts val="0"/>
              </a:spcAft>
              <a:buNone/>
            </a:pPr>
            <a:r>
              <a:rPr lang="ru"/>
              <a:t> sales        |     1  |   5000 | 4866.6667</a:t>
            </a:r>
            <a:endParaRPr/>
          </a:p>
          <a:p>
            <a:pPr indent="0" lvl="0" marL="0" rtl="0" algn="l">
              <a:spcBef>
                <a:spcPts val="0"/>
              </a:spcBef>
              <a:spcAft>
                <a:spcPts val="0"/>
              </a:spcAft>
              <a:buNone/>
            </a:pPr>
            <a:r>
              <a:rPr lang="ru"/>
              <a:t> sales        |     4  |   4800 | 4866.6667</a:t>
            </a:r>
            <a:endParaRPr/>
          </a:p>
          <a:p>
            <a:pPr indent="0" lvl="0" marL="0" rtl="0" algn="l">
              <a:spcBef>
                <a:spcPts val="0"/>
              </a:spcBef>
              <a:spcAft>
                <a:spcPts val="0"/>
              </a:spcAft>
              <a:buNone/>
            </a:pPr>
            <a:r>
              <a:rPr lang="ru"/>
              <a:t>(10 rows)</a:t>
            </a:r>
            <a:endParaRPr/>
          </a:p>
        </p:txBody>
      </p:sp>
      <p:sp>
        <p:nvSpPr>
          <p:cNvPr id="79" name="Google Shape;79;g2ba40221097_0_113"/>
          <p:cNvSpPr txBox="1"/>
          <p:nvPr/>
        </p:nvSpPr>
        <p:spPr>
          <a:xfrm>
            <a:off x="5516700" y="163675"/>
            <a:ext cx="3000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t>SELECT </a:t>
            </a:r>
            <a:endParaRPr sz="1600"/>
          </a:p>
          <a:p>
            <a:pPr indent="0" lvl="0" marL="0" rtl="0" algn="l">
              <a:spcBef>
                <a:spcPts val="0"/>
              </a:spcBef>
              <a:spcAft>
                <a:spcPts val="0"/>
              </a:spcAft>
              <a:buNone/>
            </a:pPr>
            <a:r>
              <a:rPr lang="ru" sz="1600"/>
              <a:t>    depname,</a:t>
            </a:r>
            <a:endParaRPr sz="1600"/>
          </a:p>
          <a:p>
            <a:pPr indent="0" lvl="0" marL="0" rtl="0" algn="l">
              <a:spcBef>
                <a:spcPts val="0"/>
              </a:spcBef>
              <a:spcAft>
                <a:spcPts val="0"/>
              </a:spcAft>
              <a:buNone/>
            </a:pPr>
            <a:r>
              <a:rPr lang="ru" sz="1600"/>
              <a:t>    empno,</a:t>
            </a:r>
            <a:endParaRPr sz="1600"/>
          </a:p>
          <a:p>
            <a:pPr indent="0" lvl="0" marL="0" rtl="0" algn="l">
              <a:spcBef>
                <a:spcPts val="0"/>
              </a:spcBef>
              <a:spcAft>
                <a:spcPts val="0"/>
              </a:spcAft>
              <a:buNone/>
            </a:pPr>
            <a:r>
              <a:rPr lang="ru" sz="1600"/>
              <a:t>    salary,</a:t>
            </a:r>
            <a:endParaRPr sz="1600"/>
          </a:p>
          <a:p>
            <a:pPr indent="0" lvl="0" marL="0" rtl="0" algn="l">
              <a:spcBef>
                <a:spcPts val="0"/>
              </a:spcBef>
              <a:spcAft>
                <a:spcPts val="0"/>
              </a:spcAft>
              <a:buNone/>
            </a:pPr>
            <a:r>
              <a:rPr lang="ru" sz="1600"/>
              <a:t>    avg(salary) OVER (PARTITION BY depname)</a:t>
            </a:r>
            <a:endParaRPr sz="1600"/>
          </a:p>
          <a:p>
            <a:pPr indent="0" lvl="0" marL="0" rtl="0" algn="l">
              <a:spcBef>
                <a:spcPts val="0"/>
              </a:spcBef>
              <a:spcAft>
                <a:spcPts val="0"/>
              </a:spcAft>
              <a:buNone/>
            </a:pPr>
            <a:r>
              <a:rPr lang="ru" sz="1600"/>
              <a:t>FROM </a:t>
            </a:r>
            <a:endParaRPr sz="1600"/>
          </a:p>
          <a:p>
            <a:pPr indent="0" lvl="0" marL="0" rtl="0" algn="l">
              <a:spcBef>
                <a:spcPts val="0"/>
              </a:spcBef>
              <a:spcAft>
                <a:spcPts val="0"/>
              </a:spcAft>
              <a:buNone/>
            </a:pPr>
            <a:r>
              <a:rPr lang="ru" sz="1600"/>
              <a:t>    empsalary;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ba40221097_0_23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The use of OVER</a:t>
            </a:r>
            <a:endParaRPr/>
          </a:p>
        </p:txBody>
      </p:sp>
      <p:sp>
        <p:nvSpPr>
          <p:cNvPr id="85" name="Google Shape;85;g2ba40221097_0_2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1200"/>
              </a:spcBef>
              <a:spcAft>
                <a:spcPts val="0"/>
              </a:spcAft>
              <a:buClr>
                <a:schemeClr val="dk2"/>
              </a:buClr>
              <a:buSzPts val="1800"/>
              <a:buChar char="●"/>
            </a:pPr>
            <a:r>
              <a:rPr lang="ru">
                <a:solidFill>
                  <a:schemeClr val="dk2"/>
                </a:solidFill>
              </a:rPr>
              <a:t>OVER defines the set of rows that the window function will use, including data sorting. (“window")</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In the expression that defines the window function, the OVER statement restricts sets of strings with the same values in the field that is being split.</a:t>
            </a:r>
            <a:endParaRPr>
              <a:solidFill>
                <a:schemeClr val="dk2"/>
              </a:solidFill>
            </a:endParaRPr>
          </a:p>
          <a:p>
            <a:pPr indent="-342900" lvl="0" marL="457200" rtl="0" algn="l">
              <a:spcBef>
                <a:spcPts val="0"/>
              </a:spcBef>
              <a:spcAft>
                <a:spcPts val="0"/>
              </a:spcAft>
              <a:buClr>
                <a:schemeClr val="dk2"/>
              </a:buClr>
              <a:buSzPts val="1800"/>
              <a:buChar char="●"/>
            </a:pPr>
            <a:r>
              <a:rPr lang="ru">
                <a:solidFill>
                  <a:schemeClr val="dk2"/>
                </a:solidFill>
              </a:rPr>
              <a:t>The OVER() statement itself is unlimited and contains all the rows from the result set.</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ru">
                <a:solidFill>
                  <a:schemeClr val="dk2"/>
                </a:solidFill>
              </a:rPr>
              <a:t>The OVER statement can be used multiple times in a single SELECT, each with its own division and sorting.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ba40221097_0_5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Rules of </a:t>
            </a:r>
            <a:r>
              <a:rPr lang="ru"/>
              <a:t>partitioning</a:t>
            </a:r>
            <a:endParaRPr/>
          </a:p>
        </p:txBody>
      </p:sp>
      <p:sp>
        <p:nvSpPr>
          <p:cNvPr id="91" name="Google Shape;91;g2ba40221097_0_58"/>
          <p:cNvSpPr txBox="1"/>
          <p:nvPr>
            <p:ph idx="1" type="body"/>
          </p:nvPr>
        </p:nvSpPr>
        <p:spPr>
          <a:xfrm>
            <a:off x="311700" y="1068425"/>
            <a:ext cx="84072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1100"/>
              <a:buFont typeface="Arial"/>
              <a:buNone/>
            </a:pPr>
            <a:r>
              <a:rPr lang="ru" sz="1829">
                <a:solidFill>
                  <a:schemeClr val="dk2"/>
                </a:solidFill>
              </a:rPr>
              <a:t>Inside OVER, you must specify the table field on which the “window” will slide and the rule by which the rows will be partitioned:</a:t>
            </a:r>
            <a:endParaRPr sz="1829">
              <a:solidFill>
                <a:schemeClr val="dk2"/>
              </a:solidFill>
            </a:endParaRPr>
          </a:p>
          <a:p>
            <a:pPr indent="0" lvl="0" marL="0" rtl="0" algn="l">
              <a:lnSpc>
                <a:spcPct val="95000"/>
              </a:lnSpc>
              <a:spcBef>
                <a:spcPts val="0"/>
              </a:spcBef>
              <a:spcAft>
                <a:spcPts val="0"/>
              </a:spcAft>
              <a:buClr>
                <a:schemeClr val="dk2"/>
              </a:buClr>
              <a:buSzPts val="1100"/>
              <a:buFont typeface="Arial"/>
              <a:buNone/>
            </a:pPr>
            <a:r>
              <a:t/>
            </a:r>
            <a:endParaRPr sz="1829">
              <a:solidFill>
                <a:schemeClr val="dk2"/>
              </a:solidFill>
            </a:endParaRPr>
          </a:p>
          <a:p>
            <a:pPr indent="-344805" lvl="0" marL="457200" rtl="0" algn="l">
              <a:lnSpc>
                <a:spcPct val="95000"/>
              </a:lnSpc>
              <a:spcBef>
                <a:spcPts val="0"/>
              </a:spcBef>
              <a:spcAft>
                <a:spcPts val="0"/>
              </a:spcAft>
              <a:buClr>
                <a:schemeClr val="dk2"/>
              </a:buClr>
              <a:buSzPts val="1830"/>
              <a:buAutoNum type="arabicPeriod"/>
            </a:pPr>
            <a:r>
              <a:rPr b="1" lang="ru" sz="1829">
                <a:solidFill>
                  <a:schemeClr val="dk2"/>
                </a:solidFill>
              </a:rPr>
              <a:t>PARTITION BY</a:t>
            </a:r>
            <a:r>
              <a:rPr lang="ru" sz="1829">
                <a:solidFill>
                  <a:schemeClr val="dk2"/>
                </a:solidFill>
              </a:rPr>
              <a:t>: responsible for the partitioning criterion</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Logically divides the set into groups according to criteria.</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Analytical functions are applied to groups independently.</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If you do not specify the partitioning structure, the entire set is considered to be one group.</a:t>
            </a:r>
            <a:endParaRPr sz="1829">
              <a:solidFill>
                <a:schemeClr val="dk2"/>
              </a:solidFill>
            </a:endParaRPr>
          </a:p>
          <a:p>
            <a:pPr indent="0" lvl="0" marL="0" rtl="0" algn="l">
              <a:lnSpc>
                <a:spcPct val="95000"/>
              </a:lnSpc>
              <a:spcBef>
                <a:spcPts val="0"/>
              </a:spcBef>
              <a:spcAft>
                <a:spcPts val="0"/>
              </a:spcAft>
              <a:buNone/>
            </a:pPr>
            <a:r>
              <a:t/>
            </a:r>
            <a:endParaRPr sz="1829">
              <a:solidFill>
                <a:schemeClr val="dk2"/>
              </a:solidFill>
            </a:endParaRPr>
          </a:p>
        </p:txBody>
      </p:sp>
      <p:pic>
        <p:nvPicPr>
          <p:cNvPr id="92" name="Google Shape;92;g2ba40221097_0_58"/>
          <p:cNvPicPr preferRelativeResize="0"/>
          <p:nvPr/>
        </p:nvPicPr>
        <p:blipFill>
          <a:blip r:embed="rId3">
            <a:alphaModFix/>
          </a:blip>
          <a:stretch>
            <a:fillRect/>
          </a:stretch>
        </p:blipFill>
        <p:spPr>
          <a:xfrm>
            <a:off x="991875" y="3266025"/>
            <a:ext cx="6423449" cy="187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311700" y="519550"/>
            <a:ext cx="8520600" cy="4049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2"/>
              </a:buClr>
              <a:buSzPts val="1100"/>
              <a:buFont typeface="Arial"/>
              <a:buNone/>
            </a:pPr>
            <a:r>
              <a:rPr lang="ru" sz="1829">
                <a:solidFill>
                  <a:schemeClr val="dk2"/>
                </a:solidFill>
              </a:rPr>
              <a:t>2. </a:t>
            </a:r>
            <a:r>
              <a:rPr b="1" lang="ru" sz="1829">
                <a:solidFill>
                  <a:schemeClr val="dk2"/>
                </a:solidFill>
              </a:rPr>
              <a:t>ORDER BY</a:t>
            </a:r>
            <a:r>
              <a:rPr lang="ru" sz="1829">
                <a:solidFill>
                  <a:schemeClr val="dk2"/>
                </a:solidFill>
              </a:rPr>
              <a:t>: responsible for sorting</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Sets the sorting criteria within each group.</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Aggregate functions in the absence of the ORDER BY construction are calculated for all rows of the group, and the same value is given for each row, i.e. the function is used as a summary.</a:t>
            </a:r>
            <a:endParaRPr sz="1829">
              <a:solidFill>
                <a:schemeClr val="dk2"/>
              </a:solidFill>
            </a:endParaRPr>
          </a:p>
          <a:p>
            <a:pPr indent="-344805" lvl="0" marL="914400" rtl="0" algn="l">
              <a:lnSpc>
                <a:spcPct val="95000"/>
              </a:lnSpc>
              <a:spcBef>
                <a:spcPts val="0"/>
              </a:spcBef>
              <a:spcAft>
                <a:spcPts val="0"/>
              </a:spcAft>
              <a:buClr>
                <a:schemeClr val="dk2"/>
              </a:buClr>
              <a:buSzPts val="1830"/>
              <a:buChar char="●"/>
            </a:pPr>
            <a:r>
              <a:rPr lang="ru" sz="1829">
                <a:solidFill>
                  <a:schemeClr val="dk2"/>
                </a:solidFill>
              </a:rPr>
              <a:t>If an aggregate function is used with the ORDER BY construct, then it is calculated from the current row and all rows before it, i.e. the function is used as a windowed one (the cumulative total is calculated).</a:t>
            </a:r>
            <a:endParaRPr>
              <a:solidFill>
                <a:schemeClr val="dk2"/>
              </a:solidFill>
            </a:endParaRPr>
          </a:p>
          <a:p>
            <a:pPr indent="0" lvl="0" marL="0" rtl="0" algn="l">
              <a:lnSpc>
                <a:spcPct val="115000"/>
              </a:lnSpc>
              <a:spcBef>
                <a:spcPts val="1200"/>
              </a:spcBef>
              <a:spcAft>
                <a:spcPts val="1200"/>
              </a:spcAft>
              <a:buSzPts val="1800"/>
              <a:buNone/>
            </a:pPr>
            <a:r>
              <a:t/>
            </a:r>
            <a:endParaRPr/>
          </a:p>
        </p:txBody>
      </p:sp>
      <p:pic>
        <p:nvPicPr>
          <p:cNvPr id="98" name="Google Shape;98;p17"/>
          <p:cNvPicPr preferRelativeResize="0"/>
          <p:nvPr/>
        </p:nvPicPr>
        <p:blipFill>
          <a:blip r:embed="rId3">
            <a:alphaModFix/>
          </a:blip>
          <a:stretch>
            <a:fillRect/>
          </a:stretch>
        </p:blipFill>
        <p:spPr>
          <a:xfrm>
            <a:off x="503013" y="2764176"/>
            <a:ext cx="8137973" cy="263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c17918cb5c_0_21"/>
          <p:cNvSpPr txBox="1"/>
          <p:nvPr>
            <p:ph idx="1" type="body"/>
          </p:nvPr>
        </p:nvSpPr>
        <p:spPr>
          <a:xfrm>
            <a:off x="311700" y="519550"/>
            <a:ext cx="8520600" cy="4049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ru" sz="1829">
                <a:solidFill>
                  <a:schemeClr val="dk2"/>
                </a:solidFill>
              </a:rPr>
              <a:t>3</a:t>
            </a:r>
            <a:r>
              <a:rPr lang="ru" sz="1829">
                <a:solidFill>
                  <a:schemeClr val="dk2"/>
                </a:solidFill>
              </a:rPr>
              <a:t>. </a:t>
            </a:r>
            <a:r>
              <a:rPr b="1" lang="ru" sz="1829">
                <a:solidFill>
                  <a:schemeClr val="dk2"/>
                </a:solidFill>
              </a:rPr>
              <a:t>ROWS | RANGE</a:t>
            </a:r>
            <a:r>
              <a:rPr lang="ru" sz="1829">
                <a:solidFill>
                  <a:schemeClr val="dk2"/>
                </a:solidFill>
              </a:rPr>
              <a:t>: additional restrictions on the range of window rows (the presence of ORDER BY is required):</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ROWS (by rows) — allows you to manually define the boundaries of the window for which the value is calculated; can work with PRECEDING/FOLLOWING.</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RANGE (based on the values from ORDER BY, a sub-window is formed)— close enough to the previous one, but still not the same (Alexander Faritovich's professional opinion: “I have no idea when this can be used”); But using ‘RANGE CURRENT ROW’ after ORDER BY allows you to get rid of the cumulative total; does not know how to work with PRECEDING/FOLLOWING.</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By default, it considers from UNBOUNDED PRECEDING to CURRENT ROW. (UNBOUNDED PRECEDING /FOLLOWING — we consider up to the end / beginning of the window.)</a:t>
            </a:r>
            <a:endParaRPr sz="1829">
              <a:solidFill>
                <a:schemeClr val="dk2"/>
              </a:solidFill>
            </a:endParaRPr>
          </a:p>
          <a:p>
            <a:pPr indent="-344805" lvl="0" marL="457200" rtl="0" algn="l">
              <a:lnSpc>
                <a:spcPct val="95000"/>
              </a:lnSpc>
              <a:spcBef>
                <a:spcPts val="0"/>
              </a:spcBef>
              <a:spcAft>
                <a:spcPts val="0"/>
              </a:spcAft>
              <a:buClr>
                <a:schemeClr val="dk2"/>
              </a:buClr>
              <a:buSzPts val="1830"/>
              <a:buChar char="●"/>
            </a:pPr>
            <a:r>
              <a:rPr lang="ru" sz="1829">
                <a:solidFill>
                  <a:schemeClr val="dk2"/>
                </a:solidFill>
              </a:rPr>
              <a:t>We select the lines within the window, but if necessary, we can manually register the previous / subsequent lines so that it can go beyond the window.</a:t>
            </a:r>
            <a:endParaRPr sz="1829">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17918cb5c_0_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a:t>
            </a:r>
            <a:r>
              <a:rPr lang="ru"/>
              <a:t> for </a:t>
            </a:r>
            <a:r>
              <a:rPr lang="ru"/>
              <a:t>ROWS | RANGE</a:t>
            </a:r>
            <a:endParaRPr/>
          </a:p>
        </p:txBody>
      </p:sp>
      <p:pic>
        <p:nvPicPr>
          <p:cNvPr id="109" name="Google Shape;109;g2c17918cb5c_0_27"/>
          <p:cNvPicPr preferRelativeResize="0"/>
          <p:nvPr/>
        </p:nvPicPr>
        <p:blipFill>
          <a:blip r:embed="rId3">
            <a:alphaModFix/>
          </a:blip>
          <a:stretch>
            <a:fillRect/>
          </a:stretch>
        </p:blipFill>
        <p:spPr>
          <a:xfrm>
            <a:off x="311700" y="1309175"/>
            <a:ext cx="8591424" cy="340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