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1" roundtripDataSignature="AMtx7mhDJvpc9GU89byb1NM8VYXeohFr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6027c23d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c6027c23d8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6027c23d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c6027c23d8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027c23d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c6027c23d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6027c23d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c6027c23d8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c6027c23d8_0_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c6027c23d8_0_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c6027c23d8_0_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c6027c23d8_0_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2c6027c23d8_0_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2c6027c23d8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c6027c23d8_0_4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c6027c23d8_0_4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2c6027c23d8_0_4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2c6027c23d8_0_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c6027c23d8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c6027c23d8_0_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c6027c23d8_0_11"/>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c6027c23d8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c6027c23d8_0_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c6027c23d8_0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c6027c23d8_0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2c6027c23d8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c6027c23d8_0_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c6027c23d8_0_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c6027c23d8_0_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c6027c23d8_0_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c6027c23d8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c6027c23d8_0_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c6027c23d8_0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c6027c23d8_0_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c6027c23d8_0_2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2c6027c23d8_0_2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c6027c23d8_0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c6027c23d8_0_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2c6027c23d8_0_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c6027c23d8_0_3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2c6027c23d8_0_3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c6027c23d8_0_3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2c6027c23d8_0_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2c6027c23d8_0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2c6027c23d8_0_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c6027c23d8_0_4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2c6027c23d8_0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c6027c23d8_0_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2c6027c23d8_0_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2c6027c23d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ru"/>
              <a:t>Databases</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400"/>
              <a:buNone/>
            </a:pPr>
            <a:r>
              <a:rPr lang="ru"/>
              <a:t>Seminar 8</a:t>
            </a:r>
            <a:endParaRPr/>
          </a:p>
          <a:p>
            <a:pPr indent="0" lvl="0" marL="0" rtl="0" algn="l">
              <a:lnSpc>
                <a:spcPct val="100000"/>
              </a:lnSpc>
              <a:spcBef>
                <a:spcPts val="0"/>
              </a:spcBef>
              <a:spcAft>
                <a:spcPts val="0"/>
              </a:spcAft>
              <a:buSzPts val="2400"/>
              <a:buNone/>
            </a:pPr>
            <a:r>
              <a:rPr lang="ru"/>
              <a:t>Transactions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P2 (non-repeatable read)</a:t>
            </a:r>
            <a:endParaRPr/>
          </a:p>
        </p:txBody>
      </p:sp>
      <p:sp>
        <p:nvSpPr>
          <p:cNvPr id="119" name="Google Shape;119;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AutoNum type="arabicPeriod"/>
            </a:pPr>
            <a:r>
              <a:rPr lang="ru"/>
              <a:t>Transaction T1 reads a series.</a:t>
            </a:r>
            <a:endParaRPr/>
          </a:p>
          <a:p>
            <a:pPr indent="-325755" lvl="0" marL="457200" rtl="0" algn="l">
              <a:lnSpc>
                <a:spcPct val="115000"/>
              </a:lnSpc>
              <a:spcBef>
                <a:spcPts val="0"/>
              </a:spcBef>
              <a:spcAft>
                <a:spcPts val="0"/>
              </a:spcAft>
              <a:buSzPct val="100000"/>
              <a:buAutoNum type="arabicPeriod"/>
            </a:pPr>
            <a:r>
              <a:rPr lang="ru"/>
              <a:t>Transaction T2 then makes changes to this row or deletes it.</a:t>
            </a:r>
            <a:endParaRPr/>
          </a:p>
          <a:p>
            <a:pPr indent="-325755" lvl="0" marL="457200" rtl="0" algn="l">
              <a:lnSpc>
                <a:spcPct val="115000"/>
              </a:lnSpc>
              <a:spcBef>
                <a:spcPts val="0"/>
              </a:spcBef>
              <a:spcAft>
                <a:spcPts val="0"/>
              </a:spcAft>
              <a:buSzPct val="100000"/>
              <a:buAutoNum type="arabicPeriod"/>
            </a:pPr>
            <a:r>
              <a:rPr lang="ru"/>
              <a:t>If T1 then counts the same row again, it will get a new result compared to the first reading.</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ru"/>
              <a:t>-- T1</a:t>
            </a:r>
            <a:endParaRPr/>
          </a:p>
          <a:p>
            <a:pPr indent="0" lvl="0" marL="0" rtl="0" algn="l">
              <a:lnSpc>
                <a:spcPct val="115000"/>
              </a:lnSpc>
              <a:spcBef>
                <a:spcPts val="1200"/>
              </a:spcBef>
              <a:spcAft>
                <a:spcPts val="0"/>
              </a:spcAft>
              <a:buSzPct val="100000"/>
              <a:buNone/>
            </a:pPr>
            <a:r>
              <a:rPr lang="ru"/>
              <a:t>SELECT *</a:t>
            </a:r>
            <a:endParaRPr/>
          </a:p>
          <a:p>
            <a:pPr indent="0" lvl="0" marL="0" rtl="0" algn="l">
              <a:lnSpc>
                <a:spcPct val="115000"/>
              </a:lnSpc>
              <a:spcBef>
                <a:spcPts val="1200"/>
              </a:spcBef>
              <a:spcAft>
                <a:spcPts val="0"/>
              </a:spcAft>
              <a:buSzPct val="100000"/>
              <a:buNone/>
            </a:pPr>
            <a:r>
              <a:rPr lang="ru"/>
              <a:t>FROM Users</a:t>
            </a:r>
            <a:endParaRPr/>
          </a:p>
          <a:p>
            <a:pPr indent="0" lvl="0" marL="0" rtl="0" algn="l">
              <a:lnSpc>
                <a:spcPct val="115000"/>
              </a:lnSpc>
              <a:spcBef>
                <a:spcPts val="1200"/>
              </a:spcBef>
              <a:spcAft>
                <a:spcPts val="1200"/>
              </a:spcAft>
              <a:buSzPct val="100000"/>
              <a:buNone/>
            </a:pPr>
            <a:r>
              <a:rPr lang="ru"/>
              <a:t>WHERE Id = 1;</a:t>
            </a:r>
            <a:endParaRPr/>
          </a:p>
        </p:txBody>
      </p:sp>
      <p:sp>
        <p:nvSpPr>
          <p:cNvPr id="120" name="Google Shape;120;p8"/>
          <p:cNvSpPr txBox="1"/>
          <p:nvPr/>
        </p:nvSpPr>
        <p:spPr>
          <a:xfrm>
            <a:off x="2581825" y="2835400"/>
            <a:ext cx="22131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 T2</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UPDATE Users</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SET AGE = 21</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WHERE Id = 1;</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COMMIT;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P3 (phantom)</a:t>
            </a:r>
            <a:endParaRPr/>
          </a:p>
        </p:txBody>
      </p:sp>
      <p:sp>
        <p:nvSpPr>
          <p:cNvPr id="126" name="Google Shape;126;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a:bodyPr>
          <a:lstStyle/>
          <a:p>
            <a:pPr indent="-325755" lvl="0" marL="457200" rtl="0" algn="l">
              <a:lnSpc>
                <a:spcPct val="115000"/>
              </a:lnSpc>
              <a:spcBef>
                <a:spcPts val="0"/>
              </a:spcBef>
              <a:spcAft>
                <a:spcPts val="0"/>
              </a:spcAft>
              <a:buSzPct val="100000"/>
              <a:buAutoNum type="arabicPeriod"/>
            </a:pPr>
            <a:r>
              <a:rPr lang="ru"/>
              <a:t>Transaction T1 reads a set of rows N satisfying some condition.</a:t>
            </a:r>
            <a:endParaRPr/>
          </a:p>
          <a:p>
            <a:pPr indent="-325755" lvl="0" marL="457200" rtl="0" algn="l">
              <a:lnSpc>
                <a:spcPct val="115000"/>
              </a:lnSpc>
              <a:spcBef>
                <a:spcPts val="0"/>
              </a:spcBef>
              <a:spcAft>
                <a:spcPts val="0"/>
              </a:spcAft>
              <a:buSzPct val="100000"/>
              <a:buAutoNum type="arabicPeriod"/>
            </a:pPr>
            <a:r>
              <a:rPr lang="ru"/>
              <a:t>After that, T2 executes SQL queries that create new rows that satisfy this condition.</a:t>
            </a:r>
            <a:endParaRPr/>
          </a:p>
          <a:p>
            <a:pPr indent="-325755" lvl="0" marL="457200" rtl="0" algn="l">
              <a:lnSpc>
                <a:spcPct val="115000"/>
              </a:lnSpc>
              <a:spcBef>
                <a:spcPts val="0"/>
              </a:spcBef>
              <a:spcAft>
                <a:spcPts val="0"/>
              </a:spcAft>
              <a:buSzPct val="100000"/>
              <a:buAutoNum type="arabicPeriod"/>
            </a:pPr>
            <a:r>
              <a:rPr lang="ru"/>
              <a:t>If T1 repeats the query with the same condition, it will get a different set of rows.</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ru"/>
              <a:t>-- T1</a:t>
            </a:r>
            <a:endParaRPr/>
          </a:p>
          <a:p>
            <a:pPr indent="0" lvl="0" marL="0" rtl="0" algn="l">
              <a:lnSpc>
                <a:spcPct val="115000"/>
              </a:lnSpc>
              <a:spcBef>
                <a:spcPts val="1200"/>
              </a:spcBef>
              <a:spcAft>
                <a:spcPts val="0"/>
              </a:spcAft>
              <a:buSzPct val="100000"/>
              <a:buNone/>
            </a:pPr>
            <a:r>
              <a:rPr lang="ru"/>
              <a:t>SELECT *</a:t>
            </a:r>
            <a:endParaRPr/>
          </a:p>
          <a:p>
            <a:pPr indent="0" lvl="0" marL="0" rtl="0" algn="l">
              <a:lnSpc>
                <a:spcPct val="115000"/>
              </a:lnSpc>
              <a:spcBef>
                <a:spcPts val="1200"/>
              </a:spcBef>
              <a:spcAft>
                <a:spcPts val="0"/>
              </a:spcAft>
              <a:buSzPct val="100000"/>
              <a:buNone/>
            </a:pPr>
            <a:r>
              <a:rPr lang="ru"/>
              <a:t>FROM Users</a:t>
            </a:r>
            <a:endParaRPr/>
          </a:p>
          <a:p>
            <a:pPr indent="0" lvl="0" marL="0" rtl="0" algn="l">
              <a:lnSpc>
                <a:spcPct val="115000"/>
              </a:lnSpc>
              <a:spcBef>
                <a:spcPts val="1200"/>
              </a:spcBef>
              <a:spcAft>
                <a:spcPts val="1200"/>
              </a:spcAft>
              <a:buSzPct val="100000"/>
              <a:buNone/>
            </a:pPr>
            <a:r>
              <a:rPr lang="ru"/>
              <a:t>WHERE Age BETWEEN 10 AND 30;</a:t>
            </a:r>
            <a:endParaRPr/>
          </a:p>
        </p:txBody>
      </p:sp>
      <p:sp>
        <p:nvSpPr>
          <p:cNvPr id="127" name="Google Shape;127;p9"/>
          <p:cNvSpPr txBox="1"/>
          <p:nvPr/>
        </p:nvSpPr>
        <p:spPr>
          <a:xfrm>
            <a:off x="4326100" y="2651000"/>
            <a:ext cx="22362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 T2</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INSERT INTO Users (Name, Age)</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VALUES (‘Bob’, 27);</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COMMIT;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Durability</a:t>
            </a:r>
            <a:endParaRPr/>
          </a:p>
        </p:txBody>
      </p:sp>
      <p:sp>
        <p:nvSpPr>
          <p:cNvPr id="133" name="Google Shape;133;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If a transaction has been completed, its result should be saved in the system, despite the system failure.;</a:t>
            </a:r>
            <a:endParaRPr/>
          </a:p>
          <a:p>
            <a:pPr indent="-342900" lvl="0" marL="457200" rtl="0" algn="l">
              <a:lnSpc>
                <a:spcPct val="115000"/>
              </a:lnSpc>
              <a:spcBef>
                <a:spcPts val="0"/>
              </a:spcBef>
              <a:spcAft>
                <a:spcPts val="0"/>
              </a:spcAft>
              <a:buSzPts val="1800"/>
              <a:buChar char="●"/>
            </a:pPr>
            <a:r>
              <a:rPr lang="ru"/>
              <a:t>If the transaction has not been completed, its result may be completely canceled following a system failure.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Transaction Control Language</a:t>
            </a:r>
            <a:endParaRPr/>
          </a:p>
        </p:txBody>
      </p:sp>
      <p:sp>
        <p:nvSpPr>
          <p:cNvPr id="139" name="Google Shape;139;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789"/>
              <a:buNone/>
            </a:pPr>
            <a:r>
              <a:rPr lang="ru"/>
              <a:t>BEGIN TRANSACTION transaction_mode [, ...]</a:t>
            </a:r>
            <a:endParaRPr/>
          </a:p>
          <a:p>
            <a:pPr indent="0" lvl="0" marL="0" rtl="0" algn="l">
              <a:lnSpc>
                <a:spcPct val="115000"/>
              </a:lnSpc>
              <a:spcBef>
                <a:spcPts val="1200"/>
              </a:spcBef>
              <a:spcAft>
                <a:spcPts val="0"/>
              </a:spcAft>
              <a:buSzPts val="3789"/>
              <a:buNone/>
            </a:pPr>
            <a:r>
              <a:rPr lang="ru"/>
              <a:t>   ISOLATION LEVEL { SERIALIZABLE | REPEATABLE READ | READ COMMITTED | READ UNCOMMITTED }</a:t>
            </a:r>
            <a:endParaRPr/>
          </a:p>
          <a:p>
            <a:pPr indent="0" lvl="0" marL="0" rtl="0" algn="l">
              <a:lnSpc>
                <a:spcPct val="115000"/>
              </a:lnSpc>
              <a:spcBef>
                <a:spcPts val="1200"/>
              </a:spcBef>
              <a:spcAft>
                <a:spcPts val="0"/>
              </a:spcAft>
              <a:buSzPts val="3789"/>
              <a:buNone/>
            </a:pPr>
            <a:r>
              <a:rPr lang="ru"/>
              <a:t>   READ WRITE | READ ONLY</a:t>
            </a:r>
            <a:endParaRPr/>
          </a:p>
          <a:p>
            <a:pPr indent="0" lvl="0" marL="0" rtl="0" algn="l">
              <a:lnSpc>
                <a:spcPct val="115000"/>
              </a:lnSpc>
              <a:spcBef>
                <a:spcPts val="1200"/>
              </a:spcBef>
              <a:spcAft>
                <a:spcPts val="0"/>
              </a:spcAft>
              <a:buSzPts val="3789"/>
              <a:buNone/>
            </a:pPr>
            <a:r>
              <a:rPr lang="ru"/>
              <a:t>   [NOT] DEFERRABLE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c6027c23d8_0_6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Transaction Control Language</a:t>
            </a:r>
            <a:endParaRPr/>
          </a:p>
        </p:txBody>
      </p:sp>
      <p:sp>
        <p:nvSpPr>
          <p:cNvPr id="145" name="Google Shape;145;g2c6027c23d8_0_6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3789"/>
              <a:buNone/>
            </a:pPr>
            <a:r>
              <a:rPr lang="ru"/>
              <a:t>BEGIN / START</a:t>
            </a:r>
            <a:endParaRPr/>
          </a:p>
          <a:p>
            <a:pPr indent="0" lvl="0" marL="0" rtl="0" algn="l">
              <a:lnSpc>
                <a:spcPct val="115000"/>
              </a:lnSpc>
              <a:spcBef>
                <a:spcPts val="1200"/>
              </a:spcBef>
              <a:spcAft>
                <a:spcPts val="0"/>
              </a:spcAft>
              <a:buSzPts val="3789"/>
              <a:buNone/>
            </a:pPr>
            <a:r>
              <a:rPr lang="ru"/>
              <a:t>   COMMIT</a:t>
            </a:r>
            <a:endParaRPr/>
          </a:p>
          <a:p>
            <a:pPr indent="0" lvl="0" marL="0" rtl="0" algn="l">
              <a:lnSpc>
                <a:spcPct val="115000"/>
              </a:lnSpc>
              <a:spcBef>
                <a:spcPts val="1200"/>
              </a:spcBef>
              <a:spcAft>
                <a:spcPts val="0"/>
              </a:spcAft>
              <a:buSzPts val="3789"/>
              <a:buNone/>
            </a:pPr>
            <a:r>
              <a:rPr lang="ru"/>
              <a:t>   ROLLBACK</a:t>
            </a:r>
            <a:endParaRPr/>
          </a:p>
          <a:p>
            <a:pPr indent="0" lvl="0" marL="0" rtl="0" algn="l">
              <a:lnSpc>
                <a:spcPct val="115000"/>
              </a:lnSpc>
              <a:spcBef>
                <a:spcPts val="1200"/>
              </a:spcBef>
              <a:spcAft>
                <a:spcPts val="1200"/>
              </a:spcAft>
              <a:buSzPts val="3789"/>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c6027c23d8_0_6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Transaction Control Language</a:t>
            </a:r>
            <a:endParaRPr/>
          </a:p>
        </p:txBody>
      </p:sp>
      <p:sp>
        <p:nvSpPr>
          <p:cNvPr id="151" name="Google Shape;151;g2c6027c23d8_0_6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3789"/>
              <a:buNone/>
            </a:pPr>
            <a:r>
              <a:rPr lang="ru"/>
              <a:t>SAVEPOINT name</a:t>
            </a:r>
            <a:endParaRPr/>
          </a:p>
          <a:p>
            <a:pPr indent="0" lvl="0" marL="0" rtl="0" algn="l">
              <a:lnSpc>
                <a:spcPct val="115000"/>
              </a:lnSpc>
              <a:spcBef>
                <a:spcPts val="1200"/>
              </a:spcBef>
              <a:spcAft>
                <a:spcPts val="0"/>
              </a:spcAft>
              <a:buSzPts val="3789"/>
              <a:buNone/>
            </a:pPr>
            <a:r>
              <a:rPr lang="ru"/>
              <a:t>   ROLLBACK TO SAVEPOINT name</a:t>
            </a:r>
            <a:endParaRPr/>
          </a:p>
          <a:p>
            <a:pPr indent="0" lvl="0" marL="0" rtl="0" algn="l">
              <a:lnSpc>
                <a:spcPct val="115000"/>
              </a:lnSpc>
              <a:spcBef>
                <a:spcPts val="1200"/>
              </a:spcBef>
              <a:spcAft>
                <a:spcPts val="1200"/>
              </a:spcAft>
              <a:buSzPts val="3789"/>
              <a:buNone/>
            </a:pPr>
            <a:r>
              <a:rPr lang="ru"/>
              <a:t>   RELEASE SAVEPOINT name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Transaction boundaries</a:t>
            </a:r>
            <a:endParaRPr/>
          </a:p>
        </p:txBody>
      </p:sp>
      <p:sp>
        <p:nvSpPr>
          <p:cNvPr id="157" name="Google Shape;157;p12"/>
          <p:cNvSpPr txBox="1"/>
          <p:nvPr>
            <p:ph idx="1" type="body"/>
          </p:nvPr>
        </p:nvSpPr>
        <p:spPr>
          <a:xfrm>
            <a:off x="1560075" y="1594800"/>
            <a:ext cx="29196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73"/>
              <a:buNone/>
            </a:pPr>
            <a:r>
              <a:rPr lang="ru"/>
              <a:t>BEGIN;</a:t>
            </a:r>
            <a:endParaRPr/>
          </a:p>
          <a:p>
            <a:pPr indent="0" lvl="0" marL="0" rtl="0" algn="l">
              <a:lnSpc>
                <a:spcPct val="115000"/>
              </a:lnSpc>
              <a:spcBef>
                <a:spcPts val="1200"/>
              </a:spcBef>
              <a:spcAft>
                <a:spcPts val="0"/>
              </a:spcAft>
              <a:buSzPts val="3273"/>
              <a:buNone/>
            </a:pPr>
            <a:r>
              <a:rPr lang="ru"/>
              <a:t>INSERT ...;</a:t>
            </a:r>
            <a:endParaRPr/>
          </a:p>
          <a:p>
            <a:pPr indent="0" lvl="0" marL="0" rtl="0" algn="l">
              <a:lnSpc>
                <a:spcPct val="115000"/>
              </a:lnSpc>
              <a:spcBef>
                <a:spcPts val="1200"/>
              </a:spcBef>
              <a:spcAft>
                <a:spcPts val="0"/>
              </a:spcAft>
              <a:buSzPts val="3273"/>
              <a:buNone/>
            </a:pPr>
            <a:r>
              <a:rPr lang="ru"/>
              <a:t>UPDATE ...;</a:t>
            </a:r>
            <a:endParaRPr/>
          </a:p>
          <a:p>
            <a:pPr indent="0" lvl="0" marL="0" rtl="0" algn="l">
              <a:lnSpc>
                <a:spcPct val="115000"/>
              </a:lnSpc>
              <a:spcBef>
                <a:spcPts val="1200"/>
              </a:spcBef>
              <a:spcAft>
                <a:spcPts val="0"/>
              </a:spcAft>
              <a:buSzPts val="3273"/>
              <a:buNone/>
            </a:pPr>
            <a:r>
              <a:rPr lang="ru"/>
              <a:t>DELETE ...;</a:t>
            </a:r>
            <a:endParaRPr/>
          </a:p>
          <a:p>
            <a:pPr indent="0" lvl="0" marL="0" rtl="0" algn="l">
              <a:lnSpc>
                <a:spcPct val="115000"/>
              </a:lnSpc>
              <a:spcBef>
                <a:spcPts val="1200"/>
              </a:spcBef>
              <a:spcAft>
                <a:spcPts val="0"/>
              </a:spcAft>
              <a:buSzPts val="3273"/>
              <a:buNone/>
            </a:pPr>
            <a:r>
              <a:rPr lang="ru"/>
              <a:t>COMMIT;</a:t>
            </a:r>
            <a:endParaRPr/>
          </a:p>
          <a:p>
            <a:pPr indent="0" lvl="0" marL="0" rtl="0" algn="l">
              <a:lnSpc>
                <a:spcPct val="115000"/>
              </a:lnSpc>
              <a:spcBef>
                <a:spcPts val="1200"/>
              </a:spcBef>
              <a:spcAft>
                <a:spcPts val="1200"/>
              </a:spcAft>
              <a:buSzPts val="3273"/>
              <a:buNone/>
            </a:pPr>
            <a:r>
              <a:t/>
            </a:r>
            <a:endParaRPr/>
          </a:p>
        </p:txBody>
      </p:sp>
      <p:sp>
        <p:nvSpPr>
          <p:cNvPr id="158" name="Google Shape;158;p12"/>
          <p:cNvSpPr txBox="1"/>
          <p:nvPr>
            <p:ph idx="2" type="body"/>
          </p:nvPr>
        </p:nvSpPr>
        <p:spPr>
          <a:xfrm>
            <a:off x="4479675" y="1419825"/>
            <a:ext cx="21900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rgbClr val="000000"/>
              </a:buClr>
              <a:buSzPts val="3273"/>
              <a:buFont typeface="Arial"/>
              <a:buNone/>
            </a:pPr>
            <a:r>
              <a:t/>
            </a:r>
            <a:endParaRPr/>
          </a:p>
          <a:p>
            <a:pPr indent="0" lvl="0" marL="0" rtl="0" algn="l">
              <a:spcBef>
                <a:spcPts val="1200"/>
              </a:spcBef>
              <a:spcAft>
                <a:spcPts val="0"/>
              </a:spcAft>
              <a:buClr>
                <a:srgbClr val="000000"/>
              </a:buClr>
              <a:buSzPts val="3273"/>
              <a:buFont typeface="Arial"/>
              <a:buNone/>
            </a:pPr>
            <a:r>
              <a:rPr lang="ru"/>
              <a:t>BEGIN;</a:t>
            </a:r>
            <a:endParaRPr/>
          </a:p>
          <a:p>
            <a:pPr indent="0" lvl="0" marL="0" rtl="0" algn="l">
              <a:spcBef>
                <a:spcPts val="1200"/>
              </a:spcBef>
              <a:spcAft>
                <a:spcPts val="0"/>
              </a:spcAft>
              <a:buClr>
                <a:srgbClr val="000000"/>
              </a:buClr>
              <a:buSzPts val="3273"/>
              <a:buFont typeface="Arial"/>
              <a:buNone/>
            </a:pPr>
            <a:r>
              <a:rPr lang="ru"/>
              <a:t>INSERT ...;</a:t>
            </a:r>
            <a:endParaRPr/>
          </a:p>
          <a:p>
            <a:pPr indent="0" lvl="0" marL="0" rtl="0" algn="l">
              <a:spcBef>
                <a:spcPts val="1200"/>
              </a:spcBef>
              <a:spcAft>
                <a:spcPts val="0"/>
              </a:spcAft>
              <a:buClr>
                <a:srgbClr val="000000"/>
              </a:buClr>
              <a:buSzPts val="3273"/>
              <a:buFont typeface="Arial"/>
              <a:buNone/>
            </a:pPr>
            <a:r>
              <a:rPr lang="ru"/>
              <a:t>UPDATE ...;</a:t>
            </a:r>
            <a:endParaRPr/>
          </a:p>
          <a:p>
            <a:pPr indent="0" lvl="0" marL="0" rtl="0" algn="l">
              <a:spcBef>
                <a:spcPts val="1200"/>
              </a:spcBef>
              <a:spcAft>
                <a:spcPts val="0"/>
              </a:spcAft>
              <a:buClr>
                <a:srgbClr val="000000"/>
              </a:buClr>
              <a:buSzPts val="3273"/>
              <a:buFont typeface="Arial"/>
              <a:buNone/>
            </a:pPr>
            <a:r>
              <a:rPr lang="ru"/>
              <a:t>DELETE ...;</a:t>
            </a:r>
            <a:endParaRPr/>
          </a:p>
          <a:p>
            <a:pPr indent="0" lvl="0" marL="0" rtl="0" algn="l">
              <a:spcBef>
                <a:spcPts val="1200"/>
              </a:spcBef>
              <a:spcAft>
                <a:spcPts val="0"/>
              </a:spcAft>
              <a:buClr>
                <a:srgbClr val="000000"/>
              </a:buClr>
              <a:buSzPts val="3273"/>
              <a:buFont typeface="Arial"/>
              <a:buNone/>
            </a:pPr>
            <a:r>
              <a:rPr lang="ru"/>
              <a:t>ROLLBACK;</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ANSI SQL Transaction Isolation Levels</a:t>
            </a:r>
            <a:endParaRPr/>
          </a:p>
        </p:txBody>
      </p:sp>
      <p:sp>
        <p:nvSpPr>
          <p:cNvPr id="164" name="Google Shape;164;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t>In an ideal world, parallel transactions are isolated (they get along perfectly with each other in the database), but in the real world this is impossible. The characteristic of the correspondence of the base to the isolation property is called the isolation level. Allocate 4 levels of isolation:</a:t>
            </a:r>
            <a:endParaRPr/>
          </a:p>
        </p:txBody>
      </p:sp>
      <p:pic>
        <p:nvPicPr>
          <p:cNvPr id="165" name="Google Shape;165;p13"/>
          <p:cNvPicPr preferRelativeResize="0"/>
          <p:nvPr/>
        </p:nvPicPr>
        <p:blipFill rotWithShape="1">
          <a:blip r:embed="rId3">
            <a:alphaModFix/>
          </a:blip>
          <a:srcRect b="0" l="0" r="0" t="0"/>
          <a:stretch/>
        </p:blipFill>
        <p:spPr>
          <a:xfrm>
            <a:off x="238175" y="2571751"/>
            <a:ext cx="8437074" cy="254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ANSI SQL Transaction Isolation Levels</a:t>
            </a:r>
            <a:endParaRPr/>
          </a:p>
          <a:p>
            <a:pPr indent="0" lvl="0" marL="0" rtl="0" algn="l">
              <a:lnSpc>
                <a:spcPct val="100000"/>
              </a:lnSpc>
              <a:spcBef>
                <a:spcPts val="0"/>
              </a:spcBef>
              <a:spcAft>
                <a:spcPts val="0"/>
              </a:spcAft>
              <a:buSzPct val="111111"/>
              <a:buNone/>
            </a:pPr>
            <a:r>
              <a:t/>
            </a:r>
            <a:endParaRPr/>
          </a:p>
        </p:txBody>
      </p:sp>
      <p:sp>
        <p:nvSpPr>
          <p:cNvPr id="171" name="Google Shape;171;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2"/>
              </a:buClr>
              <a:buSzPts val="1100"/>
              <a:buFont typeface="Arial"/>
              <a:buNone/>
            </a:pPr>
            <a:r>
              <a:rPr lang="ru"/>
              <a:t>READ UNCOMMITTED: Helps to deal with lost updates when the same data block is changed by multiple transactions.</a:t>
            </a:r>
            <a:endParaRPr/>
          </a:p>
          <a:p>
            <a:pPr indent="0" lvl="0" marL="0" rtl="0" algn="l">
              <a:lnSpc>
                <a:spcPct val="115000"/>
              </a:lnSpc>
              <a:spcBef>
                <a:spcPts val="1200"/>
              </a:spcBef>
              <a:spcAft>
                <a:spcPts val="0"/>
              </a:spcAft>
              <a:buClr>
                <a:schemeClr val="dk2"/>
              </a:buClr>
              <a:buSzPts val="1100"/>
              <a:buFont typeface="Arial"/>
              <a:buNone/>
            </a:pPr>
            <a:r>
              <a:rPr lang="ru"/>
              <a:t>READ COMMITTED: helps to deal with reading "dirty" data changed later by a rolled-back transaction</a:t>
            </a:r>
            <a:endParaRPr/>
          </a:p>
          <a:p>
            <a:pPr indent="0" lvl="0" marL="0" rtl="0" algn="l">
              <a:lnSpc>
                <a:spcPct val="115000"/>
              </a:lnSpc>
              <a:spcBef>
                <a:spcPts val="1200"/>
              </a:spcBef>
              <a:spcAft>
                <a:spcPts val="0"/>
              </a:spcAft>
              <a:buClr>
                <a:schemeClr val="dk2"/>
              </a:buClr>
              <a:buSzPts val="1100"/>
              <a:buFont typeface="Arial"/>
              <a:buNone/>
            </a:pPr>
            <a:r>
              <a:rPr lang="ru"/>
              <a:t>REPEATABLE READ: helps to deal with changes in data when the same block of data is read repeatedly within the same transaction</a:t>
            </a:r>
            <a:endParaRPr/>
          </a:p>
          <a:p>
            <a:pPr indent="0" lvl="0" marL="0" rtl="0" algn="l">
              <a:lnSpc>
                <a:spcPct val="115000"/>
              </a:lnSpc>
              <a:spcBef>
                <a:spcPts val="1200"/>
              </a:spcBef>
              <a:spcAft>
                <a:spcPts val="1200"/>
              </a:spcAft>
              <a:buSzPts val="1800"/>
              <a:buNone/>
            </a:pPr>
            <a:r>
              <a:rPr lang="ru"/>
              <a:t>SERIALIZABLE: similar to REPEATABLE READ, but applicable to INSERT, not UPDATE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PostgreSQL access control.</a:t>
            </a:r>
            <a:endParaRPr/>
          </a:p>
        </p:txBody>
      </p:sp>
      <p:sp>
        <p:nvSpPr>
          <p:cNvPr id="177" name="Google Shape;177;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sz="2200"/>
              <a:t>Role – set of DB users</a:t>
            </a:r>
            <a:endParaRPr sz="2200"/>
          </a:p>
          <a:p>
            <a:pPr indent="-368300" lvl="0" marL="457200" rtl="0" algn="l">
              <a:lnSpc>
                <a:spcPct val="115000"/>
              </a:lnSpc>
              <a:spcBef>
                <a:spcPts val="1200"/>
              </a:spcBef>
              <a:spcAft>
                <a:spcPts val="0"/>
              </a:spcAft>
              <a:buSzPts val="2200"/>
              <a:buChar char="●"/>
            </a:pPr>
            <a:r>
              <a:rPr lang="ru" sz="2200"/>
              <a:t>Can own objects in the database</a:t>
            </a:r>
            <a:endParaRPr sz="2200"/>
          </a:p>
          <a:p>
            <a:pPr indent="-368300" lvl="0" marL="457200" rtl="0" algn="l">
              <a:lnSpc>
                <a:spcPct val="115000"/>
              </a:lnSpc>
              <a:spcBef>
                <a:spcPts val="0"/>
              </a:spcBef>
              <a:spcAft>
                <a:spcPts val="0"/>
              </a:spcAft>
              <a:buSzPts val="2200"/>
              <a:buChar char="●"/>
            </a:pPr>
            <a:r>
              <a:rPr lang="ru" sz="2200"/>
              <a:t>May have certain access to some database objects without being their owner</a:t>
            </a:r>
            <a:endParaRPr sz="2200"/>
          </a:p>
          <a:p>
            <a:pPr indent="-368300" lvl="0" marL="457200" rtl="0" algn="l">
              <a:lnSpc>
                <a:spcPct val="115000"/>
              </a:lnSpc>
              <a:spcBef>
                <a:spcPts val="0"/>
              </a:spcBef>
              <a:spcAft>
                <a:spcPts val="0"/>
              </a:spcAft>
              <a:buSzPts val="2200"/>
              <a:buChar char="●"/>
            </a:pPr>
            <a:r>
              <a:rPr lang="ru" sz="2200"/>
              <a:t>Can grant access to some objects in the database to other roles</a:t>
            </a:r>
            <a:endParaRPr sz="2200"/>
          </a:p>
          <a:p>
            <a:pPr indent="-368300" lvl="0" marL="457200" rtl="0" algn="l">
              <a:lnSpc>
                <a:spcPct val="115000"/>
              </a:lnSpc>
              <a:spcBef>
                <a:spcPts val="0"/>
              </a:spcBef>
              <a:spcAft>
                <a:spcPts val="0"/>
              </a:spcAft>
              <a:buSzPts val="2200"/>
              <a:buChar char="●"/>
            </a:pPr>
            <a:r>
              <a:rPr lang="ru" sz="2200"/>
              <a:t>Can grant membership in the role of another role</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Theoretical background</a:t>
            </a:r>
            <a:endParaRPr/>
          </a:p>
        </p:txBody>
      </p:sp>
      <p:sp>
        <p:nvSpPr>
          <p:cNvPr id="70" name="Google Shape;70;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A transaction is an object that groups a sequence of operations that must be performed as a whole.</a:t>
            </a:r>
            <a:endParaRPr/>
          </a:p>
          <a:p>
            <a:pPr indent="0" lvl="0" marL="0" rtl="0" algn="l">
              <a:lnSpc>
                <a:spcPct val="115000"/>
              </a:lnSpc>
              <a:spcBef>
                <a:spcPts val="1200"/>
              </a:spcBef>
              <a:spcAft>
                <a:spcPts val="0"/>
              </a:spcAft>
              <a:buSzPts val="2323"/>
              <a:buNone/>
            </a:pPr>
            <a:r>
              <a:rPr lang="ru"/>
              <a:t>Ensures the transition of the database from one integral state to another.</a:t>
            </a:r>
            <a:endParaRPr/>
          </a:p>
          <a:p>
            <a:pPr indent="0" lvl="0" marL="0" rtl="0" algn="l">
              <a:lnSpc>
                <a:spcPct val="115000"/>
              </a:lnSpc>
              <a:spcBef>
                <a:spcPts val="1200"/>
              </a:spcBef>
              <a:spcAft>
                <a:spcPts val="0"/>
              </a:spcAft>
              <a:buSzPts val="2323"/>
              <a:buNone/>
            </a:pPr>
            <a:r>
              <a:rPr lang="ru"/>
              <a:t>A transaction is an object that groups a sequence of operations that must be performed as a whole.</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Creating a user</a:t>
            </a:r>
            <a:endParaRPr/>
          </a:p>
        </p:txBody>
      </p:sp>
      <p:sp>
        <p:nvSpPr>
          <p:cNvPr id="183" name="Google Shape;183;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4" name="Google Shape;184;p16"/>
          <p:cNvPicPr preferRelativeResize="0"/>
          <p:nvPr/>
        </p:nvPicPr>
        <p:blipFill rotWithShape="1">
          <a:blip r:embed="rId3">
            <a:alphaModFix/>
          </a:blip>
          <a:srcRect b="0" l="0" r="0" t="0"/>
          <a:stretch/>
        </p:blipFill>
        <p:spPr>
          <a:xfrm>
            <a:off x="600185" y="1068425"/>
            <a:ext cx="3779040" cy="3991026"/>
          </a:xfrm>
          <a:prstGeom prst="rect">
            <a:avLst/>
          </a:prstGeom>
          <a:noFill/>
          <a:ln>
            <a:noFill/>
          </a:ln>
        </p:spPr>
      </p:pic>
      <p:pic>
        <p:nvPicPr>
          <p:cNvPr id="185" name="Google Shape;185;p16"/>
          <p:cNvPicPr preferRelativeResize="0"/>
          <p:nvPr/>
        </p:nvPicPr>
        <p:blipFill rotWithShape="1">
          <a:blip r:embed="rId4">
            <a:alphaModFix/>
          </a:blip>
          <a:srcRect b="0" l="0" r="0" t="0"/>
          <a:stretch/>
        </p:blipFill>
        <p:spPr>
          <a:xfrm>
            <a:off x="4817475" y="1152475"/>
            <a:ext cx="3812675" cy="258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Data Control Language (DCL)</a:t>
            </a:r>
            <a:endParaRPr/>
          </a:p>
        </p:txBody>
      </p:sp>
      <p:sp>
        <p:nvSpPr>
          <p:cNvPr id="191" name="Google Shape;191;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Char char="●"/>
            </a:pPr>
            <a:r>
              <a:rPr lang="ru" sz="2100"/>
              <a:t>Allows you to configure access to objects</a:t>
            </a:r>
            <a:endParaRPr sz="2100"/>
          </a:p>
          <a:p>
            <a:pPr indent="-361950" lvl="0" marL="457200" rtl="0" algn="l">
              <a:lnSpc>
                <a:spcPct val="115000"/>
              </a:lnSpc>
              <a:spcBef>
                <a:spcPts val="0"/>
              </a:spcBef>
              <a:spcAft>
                <a:spcPts val="0"/>
              </a:spcAft>
              <a:buSzPts val="2100"/>
              <a:buChar char="●"/>
            </a:pPr>
            <a:r>
              <a:rPr lang="ru" sz="2100"/>
              <a:t>Supports 2 types of actions:</a:t>
            </a:r>
            <a:endParaRPr sz="2100"/>
          </a:p>
          <a:p>
            <a:pPr indent="-336550" lvl="1" marL="914400" rtl="0" algn="l">
              <a:lnSpc>
                <a:spcPct val="115000"/>
              </a:lnSpc>
              <a:spcBef>
                <a:spcPts val="0"/>
              </a:spcBef>
              <a:spcAft>
                <a:spcPts val="0"/>
              </a:spcAft>
              <a:buSzPts val="1700"/>
              <a:buChar char="○"/>
            </a:pPr>
            <a:r>
              <a:rPr lang="ru" sz="1700"/>
              <a:t>GRANT – granting access to an object</a:t>
            </a:r>
            <a:endParaRPr sz="1700"/>
          </a:p>
          <a:p>
            <a:pPr indent="-336550" lvl="1" marL="914400" rtl="0" algn="l">
              <a:lnSpc>
                <a:spcPct val="115000"/>
              </a:lnSpc>
              <a:spcBef>
                <a:spcPts val="0"/>
              </a:spcBef>
              <a:spcAft>
                <a:spcPts val="0"/>
              </a:spcAft>
              <a:buSzPts val="1700"/>
              <a:buChar char="○"/>
            </a:pPr>
            <a:r>
              <a:rPr lang="ru" sz="1700"/>
              <a:t>REVOKE – revoke access to the object</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Rights that can be granted to an object:</a:t>
            </a:r>
            <a:endParaRPr/>
          </a:p>
        </p:txBody>
      </p:sp>
      <p:sp>
        <p:nvSpPr>
          <p:cNvPr id="197" name="Google Shape;197;p18"/>
          <p:cNvSpPr txBox="1"/>
          <p:nvPr>
            <p:ph idx="1" type="body"/>
          </p:nvPr>
        </p:nvSpPr>
        <p:spPr>
          <a:xfrm>
            <a:off x="387900" y="1489825"/>
            <a:ext cx="2989500" cy="30789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SELECT</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INSERT</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UPDATE</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DELETE</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TRUNCATE</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REFERENCESE</a:t>
            </a:r>
            <a:endParaRPr sz="2400"/>
          </a:p>
        </p:txBody>
      </p:sp>
      <p:sp>
        <p:nvSpPr>
          <p:cNvPr id="198" name="Google Shape;198;p18"/>
          <p:cNvSpPr txBox="1"/>
          <p:nvPr>
            <p:ph idx="1" type="body"/>
          </p:nvPr>
        </p:nvSpPr>
        <p:spPr>
          <a:xfrm>
            <a:off x="4791575" y="1546025"/>
            <a:ext cx="2989500" cy="30789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TRIGGER</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CREATE</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CONNECT</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TEMPORARY</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EXECUTE</a:t>
            </a:r>
            <a:endParaRPr sz="2400">
              <a:latin typeface="Roboto Mono"/>
              <a:ea typeface="Roboto Mono"/>
              <a:cs typeface="Roboto Mono"/>
              <a:sym typeface="Roboto Mono"/>
            </a:endParaRPr>
          </a:p>
          <a:p>
            <a:pPr indent="-381000" lvl="0" marL="457200" rtl="0" algn="l">
              <a:lnSpc>
                <a:spcPct val="115000"/>
              </a:lnSpc>
              <a:spcBef>
                <a:spcPts val="0"/>
              </a:spcBef>
              <a:spcAft>
                <a:spcPts val="0"/>
              </a:spcAft>
              <a:buSzPts val="2400"/>
              <a:buFont typeface="Roboto Mono"/>
              <a:buChar char="●"/>
            </a:pPr>
            <a:r>
              <a:rPr lang="ru" sz="2400">
                <a:latin typeface="Roboto Mono"/>
                <a:ea typeface="Roboto Mono"/>
                <a:cs typeface="Roboto Mono"/>
                <a:sym typeface="Roboto Mono"/>
              </a:rPr>
              <a:t>USAGE</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GRANT ON TABLE</a:t>
            </a:r>
            <a:endParaRPr/>
          </a:p>
        </p:txBody>
      </p:sp>
      <p:sp>
        <p:nvSpPr>
          <p:cNvPr id="204" name="Google Shape;204;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530"/>
              <a:buNone/>
            </a:pPr>
            <a:r>
              <a:rPr lang="ru" sz="1929"/>
              <a:t>GRANT {{SELECT | INSERT | UPDATE | DELETE | TRUNCATE |</a:t>
            </a:r>
            <a:endParaRPr sz="1929"/>
          </a:p>
          <a:p>
            <a:pPr indent="0" lvl="0" marL="0" rtl="0" algn="l">
              <a:lnSpc>
                <a:spcPct val="95000"/>
              </a:lnSpc>
              <a:spcBef>
                <a:spcPts val="1200"/>
              </a:spcBef>
              <a:spcAft>
                <a:spcPts val="0"/>
              </a:spcAft>
              <a:buSzPts val="1530"/>
              <a:buNone/>
            </a:pPr>
            <a:r>
              <a:rPr lang="ru" sz="1929"/>
              <a:t>    REFERENCES | TRIGGER}</a:t>
            </a:r>
            <a:endParaRPr sz="1929"/>
          </a:p>
          <a:p>
            <a:pPr indent="0" lvl="0" marL="0" rtl="0" algn="l">
              <a:lnSpc>
                <a:spcPct val="95000"/>
              </a:lnSpc>
              <a:spcBef>
                <a:spcPts val="1200"/>
              </a:spcBef>
              <a:spcAft>
                <a:spcPts val="0"/>
              </a:spcAft>
              <a:buSzPts val="1530"/>
              <a:buNone/>
            </a:pPr>
            <a:r>
              <a:rPr lang="ru" sz="1929"/>
              <a:t>[, ...] | ALL [PRIVILEGES]}</a:t>
            </a:r>
            <a:endParaRPr sz="1929"/>
          </a:p>
          <a:p>
            <a:pPr indent="0" lvl="0" marL="0" rtl="0" algn="l">
              <a:lnSpc>
                <a:spcPct val="95000"/>
              </a:lnSpc>
              <a:spcBef>
                <a:spcPts val="1200"/>
              </a:spcBef>
              <a:spcAft>
                <a:spcPts val="0"/>
              </a:spcAft>
              <a:buSzPts val="1530"/>
              <a:buNone/>
            </a:pPr>
            <a:r>
              <a:rPr lang="ru" sz="1929"/>
              <a:t>ON {[ TABLE] table_name [, ...]</a:t>
            </a:r>
            <a:endParaRPr sz="1929"/>
          </a:p>
          <a:p>
            <a:pPr indent="0" lvl="0" marL="0" rtl="0" algn="l">
              <a:lnSpc>
                <a:spcPct val="95000"/>
              </a:lnSpc>
              <a:spcBef>
                <a:spcPts val="1200"/>
              </a:spcBef>
              <a:spcAft>
                <a:spcPts val="0"/>
              </a:spcAft>
              <a:buSzPts val="1530"/>
              <a:buNone/>
            </a:pPr>
            <a:r>
              <a:rPr lang="ru" sz="1929"/>
              <a:t>    | ALL TABLES IN SCHEMA schema_name [, ...]}</a:t>
            </a:r>
            <a:endParaRPr sz="1929"/>
          </a:p>
          <a:p>
            <a:pPr indent="0" lvl="0" marL="0" rtl="0" algn="l">
              <a:lnSpc>
                <a:spcPct val="95000"/>
              </a:lnSpc>
              <a:spcBef>
                <a:spcPts val="1200"/>
              </a:spcBef>
              <a:spcAft>
                <a:spcPts val="0"/>
              </a:spcAft>
              <a:buSzPts val="1530"/>
              <a:buNone/>
            </a:pPr>
            <a:r>
              <a:rPr lang="ru" sz="1929"/>
              <a:t>TO role_specification [, ...] [WITH GRANT OPTION]</a:t>
            </a:r>
            <a:endParaRPr sz="1929"/>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REVOKE ON TABLE</a:t>
            </a:r>
            <a:endParaRPr/>
          </a:p>
        </p:txBody>
      </p:sp>
      <p:sp>
        <p:nvSpPr>
          <p:cNvPr id="210" name="Google Shape;210;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ru" sz="1500"/>
              <a:t>REVOKE [GRANT OPTION FOR]</a:t>
            </a:r>
            <a:endParaRPr sz="1500"/>
          </a:p>
          <a:p>
            <a:pPr indent="0" lvl="0" marL="0" rtl="0" algn="l">
              <a:lnSpc>
                <a:spcPct val="95000"/>
              </a:lnSpc>
              <a:spcBef>
                <a:spcPts val="1200"/>
              </a:spcBef>
              <a:spcAft>
                <a:spcPts val="0"/>
              </a:spcAft>
              <a:buSzPts val="1800"/>
              <a:buNone/>
            </a:pPr>
            <a:r>
              <a:rPr lang="ru" sz="1500"/>
              <a:t>    {{SELECT | INSERT | UPDATE | DELETE | TRUNCATE |</a:t>
            </a:r>
            <a:endParaRPr sz="1500"/>
          </a:p>
          <a:p>
            <a:pPr indent="0" lvl="0" marL="0" rtl="0" algn="l">
              <a:lnSpc>
                <a:spcPct val="95000"/>
              </a:lnSpc>
              <a:spcBef>
                <a:spcPts val="1200"/>
              </a:spcBef>
              <a:spcAft>
                <a:spcPts val="0"/>
              </a:spcAft>
              <a:buSzPts val="1800"/>
              <a:buNone/>
            </a:pPr>
            <a:r>
              <a:rPr lang="ru" sz="1500"/>
              <a:t>        REFERENCES | TRIGGER}</a:t>
            </a:r>
            <a:endParaRPr sz="1500"/>
          </a:p>
          <a:p>
            <a:pPr indent="0" lvl="0" marL="0" rtl="0" algn="l">
              <a:lnSpc>
                <a:spcPct val="95000"/>
              </a:lnSpc>
              <a:spcBef>
                <a:spcPts val="1200"/>
              </a:spcBef>
              <a:spcAft>
                <a:spcPts val="0"/>
              </a:spcAft>
              <a:buSzPts val="1800"/>
              <a:buNone/>
            </a:pPr>
            <a:r>
              <a:rPr lang="ru" sz="1500"/>
              <a:t>[, ...] | ALL [PRIVILEGES]}</a:t>
            </a:r>
            <a:endParaRPr sz="1500"/>
          </a:p>
          <a:p>
            <a:pPr indent="0" lvl="0" marL="0" rtl="0" algn="l">
              <a:lnSpc>
                <a:spcPct val="95000"/>
              </a:lnSpc>
              <a:spcBef>
                <a:spcPts val="1200"/>
              </a:spcBef>
              <a:spcAft>
                <a:spcPts val="0"/>
              </a:spcAft>
              <a:buSzPts val="1800"/>
              <a:buNone/>
            </a:pPr>
            <a:r>
              <a:rPr lang="ru" sz="1500"/>
              <a:t>ON {[TABLE] table_name [, ...]</a:t>
            </a:r>
            <a:endParaRPr sz="1500"/>
          </a:p>
          <a:p>
            <a:pPr indent="0" lvl="0" marL="0" rtl="0" algn="l">
              <a:lnSpc>
                <a:spcPct val="95000"/>
              </a:lnSpc>
              <a:spcBef>
                <a:spcPts val="1200"/>
              </a:spcBef>
              <a:spcAft>
                <a:spcPts val="0"/>
              </a:spcAft>
              <a:buSzPts val="1800"/>
              <a:buNone/>
            </a:pPr>
            <a:r>
              <a:rPr lang="ru" sz="1500"/>
              <a:t>    | ALL TABLES IN SCHEMA schema_name [, ...]}</a:t>
            </a:r>
            <a:endParaRPr sz="1500"/>
          </a:p>
          <a:p>
            <a:pPr indent="0" lvl="0" marL="0" rtl="0" algn="l">
              <a:lnSpc>
                <a:spcPct val="95000"/>
              </a:lnSpc>
              <a:spcBef>
                <a:spcPts val="1200"/>
              </a:spcBef>
              <a:spcAft>
                <a:spcPts val="0"/>
              </a:spcAft>
              <a:buSzPts val="1800"/>
              <a:buNone/>
            </a:pPr>
            <a:r>
              <a:rPr lang="ru" sz="1500"/>
              <a:t>FROM {[GROUP] role_name | PUBLIC} [, ...]</a:t>
            </a:r>
            <a:endParaRPr sz="1300"/>
          </a:p>
          <a:p>
            <a:pPr indent="0" lvl="0" marL="0" rtl="0" algn="l">
              <a:lnSpc>
                <a:spcPct val="95000"/>
              </a:lnSpc>
              <a:spcBef>
                <a:spcPts val="1200"/>
              </a:spcBef>
              <a:spcAft>
                <a:spcPts val="1200"/>
              </a:spcAft>
              <a:buSzPts val="1800"/>
              <a:buNone/>
            </a:pPr>
            <a:r>
              <a:rPr lang="ru" sz="1500"/>
              <a:t>[CASCADE | RESTRICT]</a:t>
            </a:r>
            <a:endParaRPr sz="1500"/>
          </a:p>
        </p:txBody>
      </p:sp>
      <p:sp>
        <p:nvSpPr>
          <p:cNvPr id="211" name="Google Shape;211;p20"/>
          <p:cNvSpPr txBox="1"/>
          <p:nvPr/>
        </p:nvSpPr>
        <p:spPr>
          <a:xfrm>
            <a:off x="5824500" y="622300"/>
            <a:ext cx="33195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ru" sz="1600" u="none" cap="none" strike="noStrike">
                <a:solidFill>
                  <a:schemeClr val="lt2"/>
                </a:solidFill>
                <a:latin typeface="Arial"/>
                <a:ea typeface="Arial"/>
                <a:cs typeface="Arial"/>
                <a:sym typeface="Arial"/>
              </a:rPr>
              <a:t>GRANT ALL PRIVILEGES ON kinds TO manuel;</a:t>
            </a:r>
            <a:endParaRPr b="0" i="0" sz="16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ru" sz="1600" u="none" cap="none" strike="noStrike">
                <a:solidFill>
                  <a:schemeClr val="lt2"/>
                </a:solidFill>
                <a:latin typeface="Arial"/>
                <a:ea typeface="Arial"/>
                <a:cs typeface="Arial"/>
                <a:sym typeface="Arial"/>
              </a:rPr>
              <a:t>REVOKE ALL PRIVILEGES ON kinds FROM manuel;</a:t>
            </a:r>
            <a:endParaRPr b="0" i="0" sz="16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ru" sz="1600" u="none" cap="none" strike="noStrike">
                <a:solidFill>
                  <a:schemeClr val="lt2"/>
                </a:solidFill>
                <a:latin typeface="Arial"/>
                <a:ea typeface="Arial"/>
                <a:cs typeface="Arial"/>
                <a:sym typeface="Arial"/>
              </a:rPr>
              <a:t>GRANT SELECT ON kinds TO manuel WITH GRANT OPTION;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2" name="Google Shape;212;p20"/>
          <p:cNvSpPr txBox="1"/>
          <p:nvPr/>
        </p:nvSpPr>
        <p:spPr>
          <a:xfrm>
            <a:off x="4873175" y="2724150"/>
            <a:ext cx="40017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ru" sz="1600" u="none" cap="none" strike="noStrike">
                <a:solidFill>
                  <a:schemeClr val="lt2"/>
                </a:solidFill>
                <a:latin typeface="Arial"/>
                <a:ea typeface="Arial"/>
                <a:cs typeface="Arial"/>
                <a:sym typeface="Arial"/>
              </a:rPr>
              <a:t>Note: If we want to take the grant option from manuel, then we need to use CASCADE to take the rights from everyone to whom he granted the rights. Otherwise, if you try to revoke the rights from manuel, the request will fall with an error.</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Usage examples</a:t>
            </a:r>
            <a:endParaRPr/>
          </a:p>
        </p:txBody>
      </p:sp>
      <p:sp>
        <p:nvSpPr>
          <p:cNvPr id="218" name="Google Shape;218;p21"/>
          <p:cNvSpPr txBox="1"/>
          <p:nvPr>
            <p:ph idx="1" type="body"/>
          </p:nvPr>
        </p:nvSpPr>
        <p:spPr>
          <a:xfrm>
            <a:off x="729050" y="1402350"/>
            <a:ext cx="74595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571"/>
              <a:buNone/>
            </a:pPr>
            <a:r>
              <a:rPr lang="ru"/>
              <a:t>CREATE USER davide WITH PASSWORD 'jw8s0F4';</a:t>
            </a:r>
            <a:endParaRPr/>
          </a:p>
          <a:p>
            <a:pPr indent="0" lvl="0" marL="0" rtl="0" algn="l">
              <a:lnSpc>
                <a:spcPct val="115000"/>
              </a:lnSpc>
              <a:spcBef>
                <a:spcPts val="1200"/>
              </a:spcBef>
              <a:spcAft>
                <a:spcPts val="0"/>
              </a:spcAft>
              <a:buSzPts val="2571"/>
              <a:buNone/>
            </a:pPr>
            <a:r>
              <a:rPr lang="ru"/>
              <a:t>GRANT CONNECT ON DATABASE db_prod TO davide;</a:t>
            </a:r>
            <a:endParaRPr/>
          </a:p>
          <a:p>
            <a:pPr indent="0" lvl="0" marL="0" rtl="0" algn="l">
              <a:lnSpc>
                <a:spcPct val="115000"/>
              </a:lnSpc>
              <a:spcBef>
                <a:spcPts val="1200"/>
              </a:spcBef>
              <a:spcAft>
                <a:spcPts val="0"/>
              </a:spcAft>
              <a:buSzPts val="2571"/>
              <a:buNone/>
            </a:pPr>
            <a:r>
              <a:rPr lang="ru"/>
              <a:t>GRANT USAGE ON SCHEMA my_schema TO davide;</a:t>
            </a:r>
            <a:endParaRPr/>
          </a:p>
          <a:p>
            <a:pPr indent="0" lvl="0" marL="0" rtl="0" algn="l">
              <a:lnSpc>
                <a:spcPct val="115000"/>
              </a:lnSpc>
              <a:spcBef>
                <a:spcPts val="1200"/>
              </a:spcBef>
              <a:spcAft>
                <a:spcPts val="0"/>
              </a:spcAft>
              <a:buSzPts val="2571"/>
              <a:buNone/>
            </a:pPr>
            <a:r>
              <a:rPr lang="ru"/>
              <a:t>GRANT ALL PRIVILEGES ON ALL TABLES IN SCHEMA my_schema</a:t>
            </a:r>
            <a:endParaRPr/>
          </a:p>
          <a:p>
            <a:pPr indent="0" lvl="0" marL="0" rtl="0" algn="l">
              <a:lnSpc>
                <a:spcPct val="115000"/>
              </a:lnSpc>
              <a:spcBef>
                <a:spcPts val="1200"/>
              </a:spcBef>
              <a:spcAft>
                <a:spcPts val="0"/>
              </a:spcAft>
              <a:buSzPts val="2571"/>
              <a:buNone/>
            </a:pPr>
            <a:r>
              <a:rPr lang="ru"/>
              <a:t>TO davide;</a:t>
            </a:r>
            <a:endParaRPr/>
          </a:p>
          <a:p>
            <a:pPr indent="0" lvl="0" marL="0" rtl="0" algn="l">
              <a:lnSpc>
                <a:spcPct val="115000"/>
              </a:lnSpc>
              <a:spcBef>
                <a:spcPts val="1200"/>
              </a:spcBef>
              <a:spcAft>
                <a:spcPts val="0"/>
              </a:spcAft>
              <a:buClr>
                <a:schemeClr val="dk2"/>
              </a:buClr>
              <a:buSzPts val="1100"/>
              <a:buFont typeface="Arial"/>
              <a:buNone/>
            </a:pPr>
            <a:r>
              <a:t/>
            </a:r>
            <a:endParaRPr/>
          </a:p>
          <a:p>
            <a:pPr indent="0" lvl="0" marL="0" rtl="0" algn="l">
              <a:lnSpc>
                <a:spcPct val="115000"/>
              </a:lnSpc>
              <a:spcBef>
                <a:spcPts val="1200"/>
              </a:spcBef>
              <a:spcAft>
                <a:spcPts val="1200"/>
              </a:spcAft>
              <a:buSzPts val="2571"/>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c6027c23d8_0_5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Theoretical background</a:t>
            </a:r>
            <a:endParaRPr/>
          </a:p>
        </p:txBody>
      </p:sp>
      <p:sp>
        <p:nvSpPr>
          <p:cNvPr id="76" name="Google Shape;76;g2c6027c23d8_0_5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SzPts val="2323"/>
              <a:buNone/>
            </a:pPr>
            <a:r>
              <a:rPr lang="ru"/>
              <a:t>Ensures the transition of the database from one integral state to another.</a:t>
            </a:r>
            <a:endParaRPr/>
          </a:p>
          <a:p>
            <a:pPr indent="-342900" lvl="0" marL="457200" rtl="0" algn="l">
              <a:lnSpc>
                <a:spcPct val="115000"/>
              </a:lnSpc>
              <a:spcBef>
                <a:spcPts val="1200"/>
              </a:spcBef>
              <a:spcAft>
                <a:spcPts val="0"/>
              </a:spcAft>
              <a:buSzPts val="1800"/>
              <a:buChar char="●"/>
            </a:pPr>
            <a:r>
              <a:rPr lang="ru"/>
              <a:t>run a query to the product table and check the availability of goods in stock;</a:t>
            </a:r>
            <a:endParaRPr/>
          </a:p>
          <a:p>
            <a:pPr indent="-342900" lvl="0" marL="457200" rtl="0" algn="l">
              <a:lnSpc>
                <a:spcPct val="115000"/>
              </a:lnSpc>
              <a:spcBef>
                <a:spcPts val="0"/>
              </a:spcBef>
              <a:spcAft>
                <a:spcPts val="0"/>
              </a:spcAft>
              <a:buSzPts val="1800"/>
              <a:buChar char="●"/>
            </a:pPr>
            <a:r>
              <a:rPr lang="ru"/>
              <a:t>add an order to the invoice table;</a:t>
            </a:r>
            <a:endParaRPr/>
          </a:p>
          <a:p>
            <a:pPr indent="-342900" lvl="0" marL="457200" rtl="0" algn="l">
              <a:lnSpc>
                <a:spcPct val="115000"/>
              </a:lnSpc>
              <a:spcBef>
                <a:spcPts val="0"/>
              </a:spcBef>
              <a:spcAft>
                <a:spcPts val="0"/>
              </a:spcAft>
              <a:buSzPts val="1800"/>
              <a:buChar char="●"/>
            </a:pPr>
            <a:r>
              <a:rPr lang="ru"/>
              <a:t>update the goods table by subtracting the ordered quantity of goods from the quantity of goods available;</a:t>
            </a:r>
            <a:endParaRPr/>
          </a:p>
          <a:p>
            <a:pPr indent="-342900" lvl="0" marL="457200" rtl="0" algn="l">
              <a:lnSpc>
                <a:spcPct val="115000"/>
              </a:lnSpc>
              <a:spcBef>
                <a:spcPts val="0"/>
              </a:spcBef>
              <a:spcAft>
                <a:spcPts val="0"/>
              </a:spcAft>
              <a:buSzPts val="1800"/>
              <a:buChar char="●"/>
            </a:pPr>
            <a:r>
              <a:rPr lang="ru"/>
              <a:t>update the sales table by adding the cost of the order to the sales volume of the employee who accepted the order;</a:t>
            </a:r>
            <a:endParaRPr/>
          </a:p>
          <a:p>
            <a:pPr indent="-342900" lvl="0" marL="457200" rtl="0" algn="l">
              <a:lnSpc>
                <a:spcPct val="115000"/>
              </a:lnSpc>
              <a:spcBef>
                <a:spcPts val="0"/>
              </a:spcBef>
              <a:spcAft>
                <a:spcPts val="0"/>
              </a:spcAft>
              <a:buSzPts val="1800"/>
              <a:buChar char="●"/>
            </a:pPr>
            <a:r>
              <a:rPr lang="ru"/>
              <a:t>update the table of offices by adding the cost of the order to the sales volume of the office in which this employee 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Theoretical background</a:t>
            </a:r>
            <a:endParaRPr/>
          </a:p>
          <a:p>
            <a:pPr indent="0" lvl="0" marL="0" rtl="0" algn="l">
              <a:lnSpc>
                <a:spcPct val="100000"/>
              </a:lnSpc>
              <a:spcBef>
                <a:spcPts val="0"/>
              </a:spcBef>
              <a:spcAft>
                <a:spcPts val="0"/>
              </a:spcAft>
              <a:buSzPct val="111111"/>
              <a:buNone/>
            </a:pPr>
            <a:r>
              <a:t/>
            </a:r>
            <a:endParaRPr/>
          </a:p>
        </p:txBody>
      </p:sp>
      <p:sp>
        <p:nvSpPr>
          <p:cNvPr id="82" name="Google Shape;82;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Transactions ensure the integrity of the database under the conditions:</a:t>
            </a:r>
            <a:endParaRPr/>
          </a:p>
          <a:p>
            <a:pPr indent="-342900" lvl="0" marL="457200" rtl="0" algn="l">
              <a:lnSpc>
                <a:spcPct val="115000"/>
              </a:lnSpc>
              <a:spcBef>
                <a:spcPts val="1200"/>
              </a:spcBef>
              <a:spcAft>
                <a:spcPts val="0"/>
              </a:spcAft>
              <a:buSzPts val="1800"/>
              <a:buChar char="●"/>
            </a:pPr>
            <a:r>
              <a:rPr lang="ru"/>
              <a:t>Parallel data processing</a:t>
            </a:r>
            <a:endParaRPr/>
          </a:p>
          <a:p>
            <a:pPr indent="-342900" lvl="0" marL="457200" rtl="0" algn="l">
              <a:lnSpc>
                <a:spcPct val="115000"/>
              </a:lnSpc>
              <a:spcBef>
                <a:spcPts val="0"/>
              </a:spcBef>
              <a:spcAft>
                <a:spcPts val="0"/>
              </a:spcAft>
              <a:buSzPts val="1800"/>
              <a:buChar char="●"/>
            </a:pPr>
            <a:r>
              <a:rPr lang="ru"/>
              <a:t>Physical disk failures</a:t>
            </a:r>
            <a:endParaRPr/>
          </a:p>
          <a:p>
            <a:pPr indent="-342900" lvl="0" marL="457200" rtl="0" algn="l">
              <a:lnSpc>
                <a:spcPct val="115000"/>
              </a:lnSpc>
              <a:spcBef>
                <a:spcPts val="0"/>
              </a:spcBef>
              <a:spcAft>
                <a:spcPts val="0"/>
              </a:spcAft>
              <a:buSzPts val="1800"/>
              <a:buChar char="●"/>
            </a:pPr>
            <a:r>
              <a:rPr lang="ru"/>
              <a:t>Emergency power failure</a:t>
            </a:r>
            <a:endParaRPr/>
          </a:p>
          <a:p>
            <a:pPr indent="-342900" lvl="0" marL="457200" rtl="0" algn="l">
              <a:lnSpc>
                <a:spcPct val="115000"/>
              </a:lnSpc>
              <a:spcBef>
                <a:spcPts val="0"/>
              </a:spcBef>
              <a:spcAft>
                <a:spcPts val="0"/>
              </a:spcAft>
              <a:buSzPts val="1800"/>
              <a:buChar char="●"/>
            </a:pPr>
            <a:r>
              <a:rPr lang="ru"/>
              <a:t>And others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c6027c23d8_0_5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Theoretical background</a:t>
            </a:r>
            <a:endParaRPr/>
          </a:p>
          <a:p>
            <a:pPr indent="0" lvl="0" marL="0" rtl="0" algn="l">
              <a:lnSpc>
                <a:spcPct val="100000"/>
              </a:lnSpc>
              <a:spcBef>
                <a:spcPts val="0"/>
              </a:spcBef>
              <a:spcAft>
                <a:spcPts val="0"/>
              </a:spcAft>
              <a:buSzPct val="111111"/>
              <a:buNone/>
            </a:pPr>
            <a:r>
              <a:t/>
            </a:r>
            <a:endParaRPr/>
          </a:p>
        </p:txBody>
      </p:sp>
      <p:sp>
        <p:nvSpPr>
          <p:cNvPr id="88" name="Google Shape;88;g2c6027c23d8_0_5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1200"/>
              </a:spcBef>
              <a:spcAft>
                <a:spcPts val="0"/>
              </a:spcAft>
              <a:buClr>
                <a:schemeClr val="dk2"/>
              </a:buClr>
              <a:buSzPts val="1100"/>
              <a:buFont typeface="Arial"/>
              <a:buNone/>
            </a:pPr>
            <a:r>
              <a:rPr lang="ru"/>
              <a:t>Transactions have 4 characteristics that satisfy the ACID paradigm:</a:t>
            </a:r>
            <a:endParaRPr/>
          </a:p>
          <a:p>
            <a:pPr indent="-342900" lvl="0" marL="457200" rtl="0" algn="l">
              <a:lnSpc>
                <a:spcPct val="115000"/>
              </a:lnSpc>
              <a:spcBef>
                <a:spcPts val="1200"/>
              </a:spcBef>
              <a:spcAft>
                <a:spcPts val="0"/>
              </a:spcAft>
              <a:buSzPts val="1800"/>
              <a:buAutoNum type="arabicPeriod"/>
            </a:pPr>
            <a:r>
              <a:rPr lang="ru"/>
              <a:t>Atomic </a:t>
            </a:r>
            <a:endParaRPr/>
          </a:p>
          <a:p>
            <a:pPr indent="-342900" lvl="0" marL="457200" rtl="0" algn="l">
              <a:lnSpc>
                <a:spcPct val="115000"/>
              </a:lnSpc>
              <a:spcBef>
                <a:spcPts val="0"/>
              </a:spcBef>
              <a:spcAft>
                <a:spcPts val="0"/>
              </a:spcAft>
              <a:buSzPts val="1800"/>
              <a:buAutoNum type="arabicPeriod"/>
            </a:pPr>
            <a:r>
              <a:rPr lang="ru"/>
              <a:t>Consistent </a:t>
            </a:r>
            <a:endParaRPr/>
          </a:p>
          <a:p>
            <a:pPr indent="-342900" lvl="0" marL="457200" rtl="0" algn="l">
              <a:lnSpc>
                <a:spcPct val="115000"/>
              </a:lnSpc>
              <a:spcBef>
                <a:spcPts val="0"/>
              </a:spcBef>
              <a:spcAft>
                <a:spcPts val="0"/>
              </a:spcAft>
              <a:buSzPts val="1800"/>
              <a:buAutoNum type="arabicPeriod"/>
            </a:pPr>
            <a:r>
              <a:rPr lang="ru"/>
              <a:t>Isolated</a:t>
            </a:r>
            <a:endParaRPr/>
          </a:p>
          <a:p>
            <a:pPr indent="-342900" lvl="0" marL="457200" rtl="0" algn="l">
              <a:lnSpc>
                <a:spcPct val="115000"/>
              </a:lnSpc>
              <a:spcBef>
                <a:spcPts val="0"/>
              </a:spcBef>
              <a:spcAft>
                <a:spcPts val="0"/>
              </a:spcAft>
              <a:buSzPts val="1800"/>
              <a:buAutoNum type="arabicPeriod"/>
            </a:pPr>
            <a:r>
              <a:rPr lang="ru"/>
              <a:t>Durable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Atomicity</a:t>
            </a:r>
            <a:endParaRPr/>
          </a:p>
        </p:txBody>
      </p:sp>
      <p:sp>
        <p:nvSpPr>
          <p:cNvPr id="94" name="Google Shape;94;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A transaction must be an atomic (indivisible) unit of work;</a:t>
            </a:r>
            <a:endParaRPr/>
          </a:p>
          <a:p>
            <a:pPr indent="-342900" lvl="0" marL="457200" rtl="0" algn="l">
              <a:lnSpc>
                <a:spcPct val="115000"/>
              </a:lnSpc>
              <a:spcBef>
                <a:spcPts val="0"/>
              </a:spcBef>
              <a:spcAft>
                <a:spcPts val="0"/>
              </a:spcAft>
              <a:buSzPts val="1800"/>
              <a:buChar char="●"/>
            </a:pPr>
            <a:r>
              <a:rPr lang="ru"/>
              <a:t>Either all operations included in the transaction must be performed, or none of them;</a:t>
            </a:r>
            <a:endParaRPr/>
          </a:p>
          <a:p>
            <a:pPr indent="-342900" lvl="0" marL="457200" rtl="0" algn="l">
              <a:lnSpc>
                <a:spcPct val="115000"/>
              </a:lnSpc>
              <a:spcBef>
                <a:spcPts val="0"/>
              </a:spcBef>
              <a:spcAft>
                <a:spcPts val="0"/>
              </a:spcAft>
              <a:buSzPts val="1800"/>
              <a:buChar char="●"/>
            </a:pPr>
            <a:r>
              <a:rPr lang="ru"/>
              <a:t>Therefore, if it is impossible to perform all operations, all the changes made must be canceled.:</a:t>
            </a:r>
            <a:endParaRPr/>
          </a:p>
          <a:p>
            <a:pPr indent="-317500" lvl="1" marL="914400" rtl="0" algn="l">
              <a:lnSpc>
                <a:spcPct val="115000"/>
              </a:lnSpc>
              <a:spcBef>
                <a:spcPts val="0"/>
              </a:spcBef>
              <a:spcAft>
                <a:spcPts val="0"/>
              </a:spcAft>
              <a:buSzPts val="1400"/>
              <a:buChar char="○"/>
            </a:pPr>
            <a:r>
              <a:rPr lang="ru"/>
              <a:t>Commit – making a transaction</a:t>
            </a:r>
            <a:endParaRPr/>
          </a:p>
          <a:p>
            <a:pPr indent="-317500" lvl="1" marL="914400" rtl="0" algn="l">
              <a:lnSpc>
                <a:spcPct val="115000"/>
              </a:lnSpc>
              <a:spcBef>
                <a:spcPts val="0"/>
              </a:spcBef>
              <a:spcAft>
                <a:spcPts val="0"/>
              </a:spcAft>
              <a:buSzPts val="1400"/>
              <a:buChar char="○"/>
            </a:pPr>
            <a:r>
              <a:rPr lang="ru"/>
              <a:t>Rollback – cancellation of the transaction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Consistency</a:t>
            </a:r>
            <a:endParaRPr/>
          </a:p>
        </p:txBody>
      </p:sp>
      <p:sp>
        <p:nvSpPr>
          <p:cNvPr id="100" name="Google Shape;100;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Upon completion of the transaction, all data should remain in a consistent state</a:t>
            </a:r>
            <a:endParaRPr/>
          </a:p>
          <a:p>
            <a:pPr indent="-342900" lvl="0" marL="457200" rtl="0" algn="l">
              <a:lnSpc>
                <a:spcPct val="115000"/>
              </a:lnSpc>
              <a:spcBef>
                <a:spcPts val="0"/>
              </a:spcBef>
              <a:spcAft>
                <a:spcPts val="0"/>
              </a:spcAft>
              <a:buSzPts val="1800"/>
              <a:buChar char="●"/>
            </a:pPr>
            <a:r>
              <a:rPr lang="ru"/>
              <a:t>When executing a transaction, you must follow all the rules of a relational DBMS:</a:t>
            </a:r>
            <a:endParaRPr/>
          </a:p>
          <a:p>
            <a:pPr indent="-317500" lvl="1" marL="914400" rtl="0" algn="l">
              <a:lnSpc>
                <a:spcPct val="115000"/>
              </a:lnSpc>
              <a:spcBef>
                <a:spcPts val="0"/>
              </a:spcBef>
              <a:spcAft>
                <a:spcPts val="0"/>
              </a:spcAft>
              <a:buSzPts val="1400"/>
              <a:buChar char="○"/>
            </a:pPr>
            <a:r>
              <a:rPr lang="ru"/>
              <a:t>Checks for compliance with restrictions (domains, uniqueness indexes, foreign keys, checks, rules, etc.)</a:t>
            </a:r>
            <a:endParaRPr/>
          </a:p>
          <a:p>
            <a:pPr indent="-317500" lvl="1" marL="914400" rtl="0" algn="l">
              <a:lnSpc>
                <a:spcPct val="115000"/>
              </a:lnSpc>
              <a:spcBef>
                <a:spcPts val="0"/>
              </a:spcBef>
              <a:spcAft>
                <a:spcPts val="0"/>
              </a:spcAft>
              <a:buSzPts val="1400"/>
              <a:buChar char="○"/>
            </a:pPr>
            <a:r>
              <a:rPr lang="ru"/>
              <a:t>Updating indexes;</a:t>
            </a:r>
            <a:endParaRPr/>
          </a:p>
          <a:p>
            <a:pPr indent="-317500" lvl="1" marL="914400" rtl="0" algn="l">
              <a:lnSpc>
                <a:spcPct val="115000"/>
              </a:lnSpc>
              <a:spcBef>
                <a:spcPts val="0"/>
              </a:spcBef>
              <a:spcAft>
                <a:spcPts val="0"/>
              </a:spcAft>
              <a:buSzPts val="1400"/>
              <a:buChar char="○"/>
            </a:pPr>
            <a:r>
              <a:rPr lang="ru"/>
              <a:t>Executing Triggers</a:t>
            </a:r>
            <a:endParaRPr/>
          </a:p>
          <a:p>
            <a:pPr indent="-317500" lvl="1" marL="914400" rtl="0" algn="l">
              <a:lnSpc>
                <a:spcPct val="115000"/>
              </a:lnSpc>
              <a:spcBef>
                <a:spcPts val="0"/>
              </a:spcBef>
              <a:spcAft>
                <a:spcPts val="0"/>
              </a:spcAft>
              <a:buSzPts val="1400"/>
              <a:buChar char="○"/>
            </a:pPr>
            <a:r>
              <a:rPr lang="ru"/>
              <a:t>And others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Isolation</a:t>
            </a:r>
            <a:endParaRPr/>
          </a:p>
        </p:txBody>
      </p:sp>
      <p:sp>
        <p:nvSpPr>
          <p:cNvPr id="106" name="Google Shape;106;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lnSpcReduction="10000"/>
          </a:bodyPr>
          <a:lstStyle/>
          <a:p>
            <a:pPr indent="-325754" lvl="0" marL="457200" rtl="0" algn="l">
              <a:lnSpc>
                <a:spcPct val="115000"/>
              </a:lnSpc>
              <a:spcBef>
                <a:spcPts val="0"/>
              </a:spcBef>
              <a:spcAft>
                <a:spcPts val="0"/>
              </a:spcAft>
              <a:buSzPct val="100000"/>
              <a:buChar char="●"/>
            </a:pPr>
            <a:r>
              <a:rPr lang="ru"/>
              <a:t>Data changes performed within a transaction must be isolated from all changes performed in other transactions until the transaction is committed.;</a:t>
            </a:r>
            <a:endParaRPr/>
          </a:p>
          <a:p>
            <a:pPr indent="-325754" lvl="0" marL="457200" rtl="0" algn="l">
              <a:lnSpc>
                <a:spcPct val="115000"/>
              </a:lnSpc>
              <a:spcBef>
                <a:spcPts val="0"/>
              </a:spcBef>
              <a:spcAft>
                <a:spcPts val="0"/>
              </a:spcAft>
              <a:buSzPct val="100000"/>
              <a:buChar char="●"/>
            </a:pPr>
            <a:r>
              <a:rPr lang="ru"/>
              <a:t>There are different levels of isolation – to achieve a compromise between the degree of parallelization of work with the database and the rigor of the principle of consistency:</a:t>
            </a:r>
            <a:endParaRPr/>
          </a:p>
          <a:p>
            <a:pPr indent="-304164" lvl="1" marL="914400" rtl="0" algn="l">
              <a:lnSpc>
                <a:spcPct val="115000"/>
              </a:lnSpc>
              <a:spcBef>
                <a:spcPts val="0"/>
              </a:spcBef>
              <a:spcAft>
                <a:spcPts val="0"/>
              </a:spcAft>
              <a:buSzPct val="100000"/>
              <a:buChar char="○"/>
            </a:pPr>
            <a:r>
              <a:rPr lang="ru"/>
              <a:t>The higher the isolation level, the higher the degree of data consistency;</a:t>
            </a:r>
            <a:endParaRPr/>
          </a:p>
          <a:p>
            <a:pPr indent="-304164" lvl="1" marL="914400" rtl="0" algn="l">
              <a:lnSpc>
                <a:spcPct val="115000"/>
              </a:lnSpc>
              <a:spcBef>
                <a:spcPts val="0"/>
              </a:spcBef>
              <a:spcAft>
                <a:spcPts val="0"/>
              </a:spcAft>
              <a:buSzPct val="100000"/>
              <a:buChar char="○"/>
            </a:pPr>
            <a:r>
              <a:rPr lang="ru"/>
              <a:t>The higher the isolation level, the lower the degree of parallelization and the lower the degree of data availability.</a:t>
            </a:r>
            <a:endParaRPr/>
          </a:p>
          <a:p>
            <a:pPr indent="0" lvl="0" marL="0" rtl="0" algn="l">
              <a:lnSpc>
                <a:spcPct val="115000"/>
              </a:lnSpc>
              <a:spcBef>
                <a:spcPts val="1200"/>
              </a:spcBef>
              <a:spcAft>
                <a:spcPts val="0"/>
              </a:spcAft>
              <a:buSzPct val="108108"/>
              <a:buNone/>
            </a:pPr>
            <a:r>
              <a:rPr lang="ru"/>
              <a:t>Standard classification of problems with isolation levels:</a:t>
            </a:r>
            <a:endParaRPr/>
          </a:p>
          <a:p>
            <a:pPr indent="-325754" lvl="0" marL="457200" rtl="0" algn="l">
              <a:lnSpc>
                <a:spcPct val="115000"/>
              </a:lnSpc>
              <a:spcBef>
                <a:spcPts val="1200"/>
              </a:spcBef>
              <a:spcAft>
                <a:spcPts val="0"/>
              </a:spcAft>
              <a:buSzPct val="100000"/>
              <a:buChar char="●"/>
            </a:pPr>
            <a:r>
              <a:rPr lang="ru"/>
              <a:t>P1: dirty read – "dirty" reading</a:t>
            </a:r>
            <a:endParaRPr/>
          </a:p>
          <a:p>
            <a:pPr indent="-325754" lvl="0" marL="457200" rtl="0" algn="l">
              <a:lnSpc>
                <a:spcPct val="115000"/>
              </a:lnSpc>
              <a:spcBef>
                <a:spcPts val="0"/>
              </a:spcBef>
              <a:spcAft>
                <a:spcPts val="0"/>
              </a:spcAft>
              <a:buSzPct val="100000"/>
              <a:buChar char="●"/>
            </a:pPr>
            <a:r>
              <a:rPr lang="ru"/>
              <a:t>P2: non-repeatable read – non-repeatable read</a:t>
            </a:r>
            <a:endParaRPr/>
          </a:p>
          <a:p>
            <a:pPr indent="-325754" lvl="0" marL="457200" rtl="0" algn="l">
              <a:lnSpc>
                <a:spcPct val="115000"/>
              </a:lnSpc>
              <a:spcBef>
                <a:spcPts val="0"/>
              </a:spcBef>
              <a:spcAft>
                <a:spcPts val="0"/>
              </a:spcAft>
              <a:buSzPct val="100000"/>
              <a:buChar char="●"/>
            </a:pPr>
            <a:r>
              <a:rPr lang="ru"/>
              <a:t>P3: phantom read – phantom reading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P1 (dirty read)</a:t>
            </a:r>
            <a:endParaRPr/>
          </a:p>
        </p:txBody>
      </p:sp>
      <p:sp>
        <p:nvSpPr>
          <p:cNvPr id="112" name="Google Shape;112;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AutoNum type="arabicPeriod"/>
            </a:pPr>
            <a:r>
              <a:rPr lang="ru"/>
              <a:t>Transaction T1 makes changes to a number of tables.</a:t>
            </a:r>
            <a:endParaRPr/>
          </a:p>
          <a:p>
            <a:pPr indent="-317182" lvl="0" marL="457200" rtl="0" algn="l">
              <a:lnSpc>
                <a:spcPct val="115000"/>
              </a:lnSpc>
              <a:spcBef>
                <a:spcPts val="0"/>
              </a:spcBef>
              <a:spcAft>
                <a:spcPts val="0"/>
              </a:spcAft>
              <a:buSzPct val="100000"/>
              <a:buAutoNum type="arabicPeriod"/>
            </a:pPr>
            <a:r>
              <a:rPr lang="ru"/>
              <a:t>T2 reads this row after making changes to T1, but before committing T1.</a:t>
            </a:r>
            <a:endParaRPr/>
          </a:p>
          <a:p>
            <a:pPr indent="-317182" lvl="0" marL="457200" rtl="0" algn="l">
              <a:lnSpc>
                <a:spcPct val="115000"/>
              </a:lnSpc>
              <a:spcBef>
                <a:spcPts val="0"/>
              </a:spcBef>
              <a:spcAft>
                <a:spcPts val="0"/>
              </a:spcAft>
              <a:buSzPct val="100000"/>
              <a:buAutoNum type="arabicPeriod"/>
            </a:pPr>
            <a:r>
              <a:rPr lang="ru"/>
              <a:t>If T1 is canceled, then the data read by T2 will be incorrect.</a:t>
            </a:r>
            <a:endParaRPr/>
          </a:p>
          <a:p>
            <a:pPr indent="0" lvl="0" marL="0" rtl="0" algn="l">
              <a:lnSpc>
                <a:spcPct val="115000"/>
              </a:lnSpc>
              <a:spcBef>
                <a:spcPts val="1200"/>
              </a:spcBef>
              <a:spcAft>
                <a:spcPts val="0"/>
              </a:spcAft>
              <a:buSzPct val="108108"/>
              <a:buNone/>
            </a:pPr>
            <a:r>
              <a:rPr lang="ru"/>
              <a:t>-- T1</a:t>
            </a:r>
            <a:endParaRPr/>
          </a:p>
          <a:p>
            <a:pPr indent="0" lvl="0" marL="0" rtl="0" algn="l">
              <a:lnSpc>
                <a:spcPct val="115000"/>
              </a:lnSpc>
              <a:spcBef>
                <a:spcPts val="1200"/>
              </a:spcBef>
              <a:spcAft>
                <a:spcPts val="0"/>
              </a:spcAft>
              <a:buSzPct val="108108"/>
              <a:buNone/>
            </a:pPr>
            <a:r>
              <a:rPr lang="ru"/>
              <a:t>UPDATE Users</a:t>
            </a:r>
            <a:endParaRPr/>
          </a:p>
          <a:p>
            <a:pPr indent="0" lvl="0" marL="0" rtl="0" algn="l">
              <a:lnSpc>
                <a:spcPct val="115000"/>
              </a:lnSpc>
              <a:spcBef>
                <a:spcPts val="1200"/>
              </a:spcBef>
              <a:spcAft>
                <a:spcPts val="0"/>
              </a:spcAft>
              <a:buSzPct val="108108"/>
              <a:buNone/>
            </a:pPr>
            <a:r>
              <a:rPr lang="ru"/>
              <a:t>SET AGE = 21</a:t>
            </a:r>
            <a:endParaRPr/>
          </a:p>
          <a:p>
            <a:pPr indent="0" lvl="0" marL="0" rtl="0" algn="l">
              <a:lnSpc>
                <a:spcPct val="115000"/>
              </a:lnSpc>
              <a:spcBef>
                <a:spcPts val="1200"/>
              </a:spcBef>
              <a:spcAft>
                <a:spcPts val="0"/>
              </a:spcAft>
              <a:buSzPct val="108108"/>
              <a:buNone/>
            </a:pPr>
            <a:r>
              <a:rPr lang="ru"/>
              <a:t>WHERE Id = 1;</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1200"/>
              </a:spcAft>
              <a:buSzPct val="108108"/>
              <a:buNone/>
            </a:pPr>
            <a:r>
              <a:rPr lang="ru"/>
              <a:t>ROLLBACK;</a:t>
            </a:r>
            <a:endParaRPr/>
          </a:p>
        </p:txBody>
      </p:sp>
      <p:sp>
        <p:nvSpPr>
          <p:cNvPr id="113" name="Google Shape;113;p7"/>
          <p:cNvSpPr txBox="1"/>
          <p:nvPr/>
        </p:nvSpPr>
        <p:spPr>
          <a:xfrm>
            <a:off x="2458900" y="2189950"/>
            <a:ext cx="19518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 T2</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SELECT Age</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FROM Users</a:t>
            </a:r>
            <a:endParaRPr b="0" i="0" sz="18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lt2"/>
                </a:solidFill>
                <a:latin typeface="Arial"/>
                <a:ea typeface="Arial"/>
                <a:cs typeface="Arial"/>
                <a:sym typeface="Arial"/>
              </a:rPr>
              <a:t>WHERE Id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