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 Slab"/>
      <p:regular r:id="rId42"/>
      <p:bold r:id="rId43"/>
    </p:embeddedFont>
    <p:embeddedFont>
      <p:font typeface="Roboto"/>
      <p:regular r:id="rId44"/>
      <p:bold r:id="rId45"/>
      <p:italic r:id="rId46"/>
      <p:boldItalic r:id="rId47"/>
    </p:embeddedFont>
    <p:embeddedFont>
      <p:font typeface="Maven Pro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0" roundtripDataSignature="AMtx7miAYa8dZQLyIW34xtDzjqVc3qbj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288D51-F36B-4ECE-8F65-9DA5E3B1C4A5}">
  <a:tblStyle styleId="{D3288D51-F36B-4ECE-8F65-9DA5E3B1C4A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Slab-regular.fntdata"/><Relationship Id="rId41" Type="http://schemas.openxmlformats.org/officeDocument/2006/relationships/slide" Target="slides/slide35.xml"/><Relationship Id="rId44" Type="http://schemas.openxmlformats.org/officeDocument/2006/relationships/font" Target="fonts/Roboto-regular.fntdata"/><Relationship Id="rId43" Type="http://schemas.openxmlformats.org/officeDocument/2006/relationships/font" Target="fonts/RobotoSlab-bold.fntdata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avenPro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65707e97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b65707e97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65707e97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b65707e97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65707e97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b65707e97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65707e97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b65707e97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b65707e97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2b65707e97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65707e97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2b65707e97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b65707e97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2b65707e97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b65707e97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2b65707e97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b65707e97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2b65707e97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b65707e974_0_80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g2b65707e974_0_80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g2b65707e974_0_80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g2b65707e974_0_80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g2b65707e974_0_80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g2b65707e974_0_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b65707e974_0_12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2b65707e974_0_123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g2b65707e974_0_12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g2b65707e974_0_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65707e974_0_1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2b65707e974_0_9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g2b65707e974_0_9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g2b65707e974_0_9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2b65707e974_0_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g2b65707e974_0_8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2b65707e974_0_8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g2b65707e974_0_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g2b65707e974_0_9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g2b65707e974_0_9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g2b65707e974_0_9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g2b65707e974_0_9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g2b65707e974_0_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b65707e974_0_10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g2b65707e974_0_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g2b65707e974_0_10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g2b65707e974_0_105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g2b65707e974_0_105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g2b65707e974_0_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b65707e974_0_11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g2b65707e974_0_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b65707e974_0_11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g2b65707e974_0_113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g2b65707e974_0_113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g2b65707e974_0_11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g2b65707e974_0_1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g2b65707e974_0_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b65707e974_0_12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g2b65707e974_0_1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b65707e974_0_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g2b65707e974_0_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2b65707e974_0_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34.png"/><Relationship Id="rId7" Type="http://schemas.openxmlformats.org/officeDocument/2006/relationships/image" Target="../media/image24.png"/><Relationship Id="rId8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Relationship Id="rId4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" sz="4600"/>
              <a:t>Databases</a:t>
            </a:r>
            <a:endParaRPr sz="4600"/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000"/>
              <a:t>Lecture 1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000"/>
              <a:t>Introduction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Basic concepts</a:t>
            </a:r>
            <a:endParaRPr/>
          </a:p>
        </p:txBody>
      </p:sp>
      <p:sp>
        <p:nvSpPr>
          <p:cNvPr id="131" name="Google Shape;131;p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A </a:t>
            </a:r>
            <a:r>
              <a:rPr b="1" lang="ru" sz="2300"/>
              <a:t>domain</a:t>
            </a:r>
            <a:r>
              <a:rPr lang="ru" sz="2300"/>
              <a:t> is a set of valid values.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The </a:t>
            </a:r>
            <a:r>
              <a:rPr b="1" lang="ru" sz="2300"/>
              <a:t>attribute</a:t>
            </a:r>
            <a:r>
              <a:rPr lang="ru" sz="2300"/>
              <a:t> is the name of the domain.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A </a:t>
            </a:r>
            <a:r>
              <a:rPr b="1" lang="ru" sz="2300"/>
              <a:t>tuple</a:t>
            </a:r>
            <a:r>
              <a:rPr lang="ru" sz="2300"/>
              <a:t> is an ordered set of fixed length.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The </a:t>
            </a:r>
            <a:r>
              <a:rPr b="1" lang="ru" sz="2300"/>
              <a:t>Cartesian product</a:t>
            </a:r>
            <a:r>
              <a:rPr lang="ru" sz="2300"/>
              <a:t> (of sets A = (a1, a2,...) and B = (b1, b2,...)) is the set of pairs: A B = {(a,b): a ∈ A &amp; b ∈ B}.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The </a:t>
            </a:r>
            <a:r>
              <a:rPr b="1" lang="ru" sz="2300"/>
              <a:t>arity </a:t>
            </a:r>
            <a:r>
              <a:rPr lang="ru" sz="2300"/>
              <a:t>of a relation is the number of its elements (the number of attributes).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65707e974_0_1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Example: relation</a:t>
            </a:r>
            <a:endParaRPr/>
          </a:p>
        </p:txBody>
      </p:sp>
      <p:sp>
        <p:nvSpPr>
          <p:cNvPr id="137" name="Google Shape;137;g2b65707e974_0_132"/>
          <p:cNvSpPr/>
          <p:nvPr/>
        </p:nvSpPr>
        <p:spPr>
          <a:xfrm>
            <a:off x="630675" y="1313925"/>
            <a:ext cx="7776600" cy="25980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8" name="Google Shape;138;g2b65707e974_0_132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{D3288D51-F36B-4ECE-8F65-9DA5E3B1C4A5}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>
                          <a:solidFill>
                            <a:schemeClr val="dk1"/>
                          </a:solidFill>
                        </a:rPr>
                        <a:t>ID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>
                          <a:solidFill>
                            <a:schemeClr val="dk1"/>
                          </a:solidFill>
                        </a:rPr>
                        <a:t>FIRST_NM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>
                          <a:solidFill>
                            <a:schemeClr val="dk1"/>
                          </a:solidFill>
                        </a:rPr>
                        <a:t>LAST_NM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>
                          <a:solidFill>
                            <a:schemeClr val="dk1"/>
                          </a:solidFill>
                        </a:rPr>
                        <a:t>PHONE_NO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>
                          <a:solidFill>
                            <a:schemeClr val="dk1"/>
                          </a:solidFill>
                        </a:rPr>
                        <a:t>CREATE_DT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Ivan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Ivanov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79039065432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2017-08-12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101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Sergey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Serov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79612345623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2003-05-14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1006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Piotr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Petrov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79013724683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2018-06-24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70009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Nikolay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Sidorov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79262345401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2013-12-16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" name="Google Shape;139;g2b65707e974_0_132"/>
          <p:cNvSpPr txBox="1"/>
          <p:nvPr/>
        </p:nvSpPr>
        <p:spPr>
          <a:xfrm>
            <a:off x="6675175" y="920300"/>
            <a:ext cx="17322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relation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65707e974_0_1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Example</a:t>
            </a:r>
            <a:endParaRPr/>
          </a:p>
        </p:txBody>
      </p:sp>
      <p:graphicFrame>
        <p:nvGraphicFramePr>
          <p:cNvPr id="145" name="Google Shape;145;g2b65707e974_0_139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{D3288D51-F36B-4ECE-8F65-9DA5E3B1C4A5}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ID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FIRST_NM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LAST_NM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PHONE_NO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CREATE_DT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Ivan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Ivanov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79039065432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2017-08-12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101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Sergey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Serov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79612345623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2003-05-14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1006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Piotr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Petrov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79013724683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2018-06-24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70009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Nikolay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Sidorov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79262345401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2013-12-16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" name="Google Shape;146;g2b65707e974_0_139"/>
          <p:cNvSpPr/>
          <p:nvPr/>
        </p:nvSpPr>
        <p:spPr>
          <a:xfrm>
            <a:off x="481100" y="3139400"/>
            <a:ext cx="7945500" cy="6861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g2b65707e974_0_139"/>
          <p:cNvSpPr/>
          <p:nvPr/>
        </p:nvSpPr>
        <p:spPr>
          <a:xfrm>
            <a:off x="777450" y="1479875"/>
            <a:ext cx="7589100" cy="6387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g2b65707e974_0_139"/>
          <p:cNvSpPr txBox="1"/>
          <p:nvPr/>
        </p:nvSpPr>
        <p:spPr>
          <a:xfrm>
            <a:off x="6334025" y="1165225"/>
            <a:ext cx="19071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g2b65707e974_0_139"/>
          <p:cNvSpPr txBox="1"/>
          <p:nvPr/>
        </p:nvSpPr>
        <p:spPr>
          <a:xfrm>
            <a:off x="6762650" y="1007775"/>
            <a:ext cx="19935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header of relation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g2b65707e974_0_139"/>
          <p:cNvSpPr txBox="1"/>
          <p:nvPr/>
        </p:nvSpPr>
        <p:spPr>
          <a:xfrm>
            <a:off x="7330250" y="3809475"/>
            <a:ext cx="8583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tuple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65707e974_0_15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Example</a:t>
            </a:r>
            <a:endParaRPr/>
          </a:p>
        </p:txBody>
      </p:sp>
      <p:graphicFrame>
        <p:nvGraphicFramePr>
          <p:cNvPr id="156" name="Google Shape;156;g2b65707e974_0_151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{D3288D51-F36B-4ECE-8F65-9DA5E3B1C4A5}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ID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FIRST_NM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LAST_NM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PHONE_NO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CREATE_DT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Ivan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Ivanov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79039065432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2017-08-12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101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Sergey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Serov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79612345623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2003-05-14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1006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Piotr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Petrov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79013724683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2018-06-24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70009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Nikolay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Sidorov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79262345401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2013-12-16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" name="Google Shape;157;g2b65707e974_0_151"/>
          <p:cNvSpPr/>
          <p:nvPr/>
        </p:nvSpPr>
        <p:spPr>
          <a:xfrm>
            <a:off x="577225" y="1410025"/>
            <a:ext cx="1915800" cy="27294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g2b65707e974_0_151"/>
          <p:cNvSpPr txBox="1"/>
          <p:nvPr/>
        </p:nvSpPr>
        <p:spPr>
          <a:xfrm>
            <a:off x="6334025" y="1165225"/>
            <a:ext cx="19071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g2b65707e974_0_151"/>
          <p:cNvSpPr txBox="1"/>
          <p:nvPr/>
        </p:nvSpPr>
        <p:spPr>
          <a:xfrm>
            <a:off x="2663925" y="3925975"/>
            <a:ext cx="37227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domain: natural numbers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Cartesian product</a:t>
            </a:r>
            <a:endParaRPr/>
          </a:p>
        </p:txBody>
      </p:sp>
      <p:sp>
        <p:nvSpPr>
          <p:cNvPr id="165" name="Google Shape;165;p12"/>
          <p:cNvSpPr txBox="1"/>
          <p:nvPr>
            <p:ph idx="1" type="body"/>
          </p:nvPr>
        </p:nvSpPr>
        <p:spPr>
          <a:xfrm>
            <a:off x="471900" y="190152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A and B are sets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The </a:t>
            </a:r>
            <a:r>
              <a:rPr b="1" lang="ru"/>
              <a:t>Cartesian product</a:t>
            </a:r>
            <a:r>
              <a:rPr lang="ru"/>
              <a:t> of sets A and B is the set of pairs: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6" name="Google Shape;1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2525" y="1732700"/>
            <a:ext cx="2544875" cy="9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0500" y="3719575"/>
            <a:ext cx="6423524" cy="5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Cartesian product</a:t>
            </a:r>
            <a:endParaRPr/>
          </a:p>
        </p:txBody>
      </p:sp>
      <p:pic>
        <p:nvPicPr>
          <p:cNvPr id="173" name="Google Shape;1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1150" y="1529125"/>
            <a:ext cx="4191675" cy="281485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Extended cartesian product</a:t>
            </a:r>
            <a:endParaRPr/>
          </a:p>
        </p:txBody>
      </p:sp>
      <p:sp>
        <p:nvSpPr>
          <p:cNvPr id="179" name="Google Shape;179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031"/>
              <a:buNone/>
            </a:pPr>
            <a:r>
              <a:rPr lang="ru" sz="7657"/>
              <a:t>We have N sets, where N &gt; 1</a:t>
            </a:r>
            <a:endParaRPr sz="765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4031"/>
              <a:buNone/>
            </a:pPr>
            <a:r>
              <a:t/>
            </a:r>
            <a:endParaRPr sz="765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4031"/>
              <a:buNone/>
            </a:pPr>
            <a:r>
              <a:rPr lang="ru" sz="7657"/>
              <a:t>An </a:t>
            </a:r>
            <a:r>
              <a:rPr b="1" lang="ru" sz="7657"/>
              <a:t>extended Cartesian product</a:t>
            </a:r>
            <a:r>
              <a:rPr lang="ru" sz="7657"/>
              <a:t> of N sets is a set of the form:</a:t>
            </a:r>
            <a:endParaRPr sz="765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4031"/>
              <a:buNone/>
            </a:pPr>
            <a:r>
              <a:t/>
            </a:r>
            <a:endParaRPr sz="765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4031"/>
              <a:buNone/>
            </a:pPr>
            <a:r>
              <a:t/>
            </a:r>
            <a:endParaRPr sz="765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4031"/>
              <a:buNone/>
            </a:pPr>
            <a:r>
              <a:rPr lang="ru" sz="7657"/>
              <a:t>An element of such a set is called a </a:t>
            </a:r>
            <a:r>
              <a:rPr b="1" lang="ru" sz="7657"/>
              <a:t>tuple</a:t>
            </a:r>
            <a:r>
              <a:rPr lang="ru" sz="7657"/>
              <a:t>.</a:t>
            </a:r>
            <a:endParaRPr sz="765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180" name="Google Shape;1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549" y="1971575"/>
            <a:ext cx="3503551" cy="4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9975" y="3057375"/>
            <a:ext cx="6306104" cy="4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52861" y="3788226"/>
            <a:ext cx="1756289" cy="4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Extended Cartesian product</a:t>
            </a:r>
            <a:endParaRPr/>
          </a:p>
        </p:txBody>
      </p:sp>
      <p:pic>
        <p:nvPicPr>
          <p:cNvPr id="188" name="Google Shape;188;p17"/>
          <p:cNvPicPr preferRelativeResize="0"/>
          <p:nvPr/>
        </p:nvPicPr>
        <p:blipFill rotWithShape="1">
          <a:blip r:embed="rId3">
            <a:alphaModFix/>
          </a:blip>
          <a:srcRect b="66605" l="4717" r="6266" t="13020"/>
          <a:stretch/>
        </p:blipFill>
        <p:spPr>
          <a:xfrm>
            <a:off x="2205200" y="1340175"/>
            <a:ext cx="5134024" cy="103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 b="18398" l="14998" r="14019" t="43442"/>
          <a:stretch/>
        </p:blipFill>
        <p:spPr>
          <a:xfrm>
            <a:off x="2974975" y="2780300"/>
            <a:ext cx="4093824" cy="193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7"/>
          <p:cNvSpPr txBox="1"/>
          <p:nvPr/>
        </p:nvSpPr>
        <p:spPr>
          <a:xfrm>
            <a:off x="1811575" y="1690075"/>
            <a:ext cx="3324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7400450" y="1690075"/>
            <a:ext cx="5949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1715375" y="2984700"/>
            <a:ext cx="1128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 x R = Z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Coupling of tuples</a:t>
            </a:r>
            <a:endParaRPr/>
          </a:p>
        </p:txBody>
      </p:sp>
      <p:sp>
        <p:nvSpPr>
          <p:cNvPr id="198" name="Google Shape;198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x and y are tuples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Then the </a:t>
            </a:r>
            <a:r>
              <a:rPr b="1" lang="ru"/>
              <a:t>coupling </a:t>
            </a:r>
            <a:r>
              <a:rPr lang="ru"/>
              <a:t>of tuples x and y will be a tuple of dimension n  + m: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9" name="Google Shape;1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7150" y="1396775"/>
            <a:ext cx="2467225" cy="7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2424" y="3219425"/>
            <a:ext cx="4399150" cy="3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Basic concepts</a:t>
            </a:r>
            <a:endParaRPr/>
          </a:p>
        </p:txBody>
      </p:sp>
      <p:sp>
        <p:nvSpPr>
          <p:cNvPr id="206" name="Google Shape;20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ru"/>
              <a:t>Domains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rPr lang="ru"/>
              <a:t>A list of attributes is given, so that each domain D_i corresponds to an attribute A_i  defined on this domain.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rPr lang="ru"/>
              <a:t>Then by the </a:t>
            </a:r>
            <a:r>
              <a:rPr b="1" lang="ru"/>
              <a:t>relation</a:t>
            </a:r>
            <a:r>
              <a:rPr lang="ru"/>
              <a:t> defined on attributes (domains) is a subset of the extended Cartesian product of these domains: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946"/>
              <a:buNone/>
            </a:pPr>
            <a:r>
              <a:t/>
            </a:r>
            <a:endParaRPr/>
          </a:p>
        </p:txBody>
      </p:sp>
      <p:pic>
        <p:nvPicPr>
          <p:cNvPr id="207" name="Google Shape;2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8307" y="1446725"/>
            <a:ext cx="2005013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8900" y="3811750"/>
            <a:ext cx="3240349" cy="4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65707e974_0_2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About the course</a:t>
            </a:r>
            <a:endParaRPr/>
          </a:p>
        </p:txBody>
      </p:sp>
      <p:sp>
        <p:nvSpPr>
          <p:cNvPr id="70" name="Google Shape;70;g2b65707e974_0_2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about 15 lectures and practical lessons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3 tests (blocking)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5 homeworks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quizzes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project (blocking)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differential mark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Grade: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0.1 * (sum of quizzes) + 0.2 * (sum of tests)  + 0.2  * (sum of HW) + 0.5 * (project) + 0.2 * (final test) + 0.1*(bonus)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Basic concepts</a:t>
            </a:r>
            <a:endParaRPr/>
          </a:p>
        </p:txBody>
      </p:sp>
      <p:sp>
        <p:nvSpPr>
          <p:cNvPr id="214" name="Google Shape;21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</a:t>
            </a:r>
            <a:r>
              <a:rPr b="1" lang="ru"/>
              <a:t>arity</a:t>
            </a:r>
            <a:r>
              <a:rPr lang="ru"/>
              <a:t> of a relationship is the number of attributes.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Relationship title </a:t>
            </a:r>
            <a:r>
              <a:rPr lang="ru"/>
              <a:t>– a list of attributes.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set of tuples that make up the relationship is the </a:t>
            </a:r>
            <a:r>
              <a:rPr b="1" lang="ru"/>
              <a:t>body</a:t>
            </a:r>
            <a:r>
              <a:rPr lang="ru"/>
              <a:t> of the relationship.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 domain is called </a:t>
            </a:r>
            <a:r>
              <a:rPr b="1" lang="ru"/>
              <a:t>composite</a:t>
            </a:r>
            <a:r>
              <a:rPr lang="ru"/>
              <a:t> if it is an extended Cartesian product of a finite number of simple domains.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 will say that two simple domains 1 and 2 are </a:t>
            </a:r>
            <a:r>
              <a:rPr b="1" lang="ru"/>
              <a:t>compatible</a:t>
            </a:r>
            <a:r>
              <a:rPr lang="ru"/>
              <a:t> if they either coincide, or 2⊆ 1 or 2 ⊆ 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3200"/>
              <a:buNone/>
            </a:pPr>
            <a:r>
              <a:rPr lang="ru"/>
              <a:t>Relationship Properties</a:t>
            </a:r>
            <a:endParaRPr/>
          </a:p>
        </p:txBody>
      </p:sp>
      <p:sp>
        <p:nvSpPr>
          <p:cNvPr id="220" name="Google Shape;22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ru" sz="2300"/>
              <a:t>No two tuples are the same;</a:t>
            </a:r>
            <a:endParaRPr sz="2300"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ru" sz="2300"/>
              <a:t>The order of tuples is not defined;</a:t>
            </a:r>
            <a:endParaRPr sz="2300"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ru" sz="2300"/>
              <a:t>The order of attributes is not defined.</a:t>
            </a:r>
            <a:endParaRPr sz="2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Example of a relational data model</a:t>
            </a:r>
            <a:endParaRPr/>
          </a:p>
        </p:txBody>
      </p:sp>
      <p:sp>
        <p:nvSpPr>
          <p:cNvPr id="226" name="Google Shape;22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/>
              <a:t>Relationship. In general, the table is not a relation. Why?</a:t>
            </a:r>
            <a:endParaRPr/>
          </a:p>
        </p:txBody>
      </p:sp>
      <p:graphicFrame>
        <p:nvGraphicFramePr>
          <p:cNvPr id="227" name="Google Shape;227;p20"/>
          <p:cNvGraphicFramePr/>
          <p:nvPr/>
        </p:nvGraphicFramePr>
        <p:xfrm>
          <a:off x="952500" y="253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{D3288D51-F36B-4ECE-8F65-9DA5E3B1C4A5}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>
                          <a:solidFill>
                            <a:schemeClr val="dk1"/>
                          </a:solidFill>
                        </a:rPr>
                        <a:t>ID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>
                          <a:solidFill>
                            <a:schemeClr val="dk1"/>
                          </a:solidFill>
                        </a:rPr>
                        <a:t>FIRST_NM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>
                          <a:solidFill>
                            <a:schemeClr val="dk1"/>
                          </a:solidFill>
                        </a:rPr>
                        <a:t>LAST_NM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>
                          <a:solidFill>
                            <a:schemeClr val="dk1"/>
                          </a:solidFill>
                        </a:rPr>
                        <a:t>PHONE_NO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>
                          <a:solidFill>
                            <a:schemeClr val="dk1"/>
                          </a:solidFill>
                        </a:rPr>
                        <a:t>CREATE_DT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Ivan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Ivanov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79039065432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2017-08-12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101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Sergey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Serov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79612345623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2003-05-14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1006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Piotr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Petrov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79013724683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2018-06-24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70009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Nikolay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Sidorov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79262345401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2013-12-16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Relational algebra</a:t>
            </a:r>
            <a:endParaRPr/>
          </a:p>
        </p:txBody>
      </p:sp>
      <p:sp>
        <p:nvSpPr>
          <p:cNvPr id="233" name="Google Shape;23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A family                   of subsets of a set X (the carrier of an algebra) is called an algebra if it satisfies the following properties: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If                 then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If                    then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34" name="Google Shape;2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1725" y="1540400"/>
            <a:ext cx="932341" cy="3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324" y="2318389"/>
            <a:ext cx="785286" cy="3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5952" y="2683938"/>
            <a:ext cx="671025" cy="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94049" y="2683938"/>
            <a:ext cx="860401" cy="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35950" y="3030142"/>
            <a:ext cx="860400" cy="251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48007" y="3030150"/>
            <a:ext cx="1122591" cy="2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1"/>
          <p:cNvSpPr txBox="1"/>
          <p:nvPr/>
        </p:nvSpPr>
        <p:spPr>
          <a:xfrm>
            <a:off x="561725" y="3765075"/>
            <a:ext cx="844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Relational algebra: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Carrier – a set of (all possible) relations of various (finite) orders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Set-theoretic operations</a:t>
            </a:r>
            <a:endParaRPr/>
          </a:p>
        </p:txBody>
      </p:sp>
      <p:sp>
        <p:nvSpPr>
          <p:cNvPr id="246" name="Google Shape;246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Applicable to compatible relationships: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Association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Difference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Intersection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Hereafter Cartesian product == extended Cartesian product, unless otherwise specified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Relational operations: limitation</a:t>
            </a:r>
            <a:endParaRPr/>
          </a:p>
        </p:txBody>
      </p:sp>
      <p:sp>
        <p:nvSpPr>
          <p:cNvPr id="252" name="Google Shape;252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Construction of a new relationship, which includes tuples that satisfy a given condition.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 – the specified ratio,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 and B – lists of attribute identifiers,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53" name="Google Shape;2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175" y="3029425"/>
            <a:ext cx="2635224" cy="3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632" y="4034750"/>
            <a:ext cx="6128992" cy="5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3"/>
          <p:cNvSpPr txBox="1"/>
          <p:nvPr/>
        </p:nvSpPr>
        <p:spPr>
          <a:xfrm>
            <a:off x="6274525" y="2187650"/>
            <a:ext cx="2869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Problem: it is permissible only to compare the values of (composite) attributes within the same tuple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Relational operations: limitation</a:t>
            </a:r>
            <a:endParaRPr/>
          </a:p>
        </p:txBody>
      </p:sp>
      <p:pic>
        <p:nvPicPr>
          <p:cNvPr id="261" name="Google Shape;2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808850"/>
            <a:ext cx="8814602" cy="18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4"/>
          <p:cNvSpPr/>
          <p:nvPr/>
        </p:nvSpPr>
        <p:spPr>
          <a:xfrm>
            <a:off x="4672000" y="2144925"/>
            <a:ext cx="507300" cy="2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endParaRPr b="0" i="1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4"/>
          <p:cNvSpPr/>
          <p:nvPr/>
        </p:nvSpPr>
        <p:spPr>
          <a:xfrm>
            <a:off x="6101525" y="2466750"/>
            <a:ext cx="507300" cy="2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endParaRPr b="0" i="1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4"/>
          <p:cNvSpPr/>
          <p:nvPr/>
        </p:nvSpPr>
        <p:spPr>
          <a:xfrm>
            <a:off x="6157700" y="2825875"/>
            <a:ext cx="507300" cy="2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endParaRPr b="0" i="1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24"/>
          <p:cNvSpPr/>
          <p:nvPr/>
        </p:nvSpPr>
        <p:spPr>
          <a:xfrm>
            <a:off x="6861175" y="3240675"/>
            <a:ext cx="507300" cy="2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endParaRPr b="0" i="1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Google Shape;270;g2b65707e974_0_176"/>
          <p:cNvGraphicFramePr/>
          <p:nvPr/>
        </p:nvGraphicFramePr>
        <p:xfrm>
          <a:off x="908750" y="651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{D3288D51-F36B-4ECE-8F65-9DA5E3B1C4A5}</a:tableStyleId>
              </a:tblPr>
              <a:tblGrid>
                <a:gridCol w="2056350"/>
                <a:gridCol w="20563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" sz="1800" u="none" cap="none" strike="noStrike">
                          <a:solidFill>
                            <a:schemeClr val="dk1"/>
                          </a:solidFill>
                        </a:rPr>
                        <a:t>person_name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" sz="1800" u="none" cap="none" strike="noStrike">
                          <a:solidFill>
                            <a:schemeClr val="dk1"/>
                          </a:solidFill>
                        </a:rPr>
                        <a:t>score_amt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Ivan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Piotr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Nikolay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15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Sergey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20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Ilia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Anna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Maxim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30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Dmitry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1" name="Google Shape;271;g2b65707e974_0_176"/>
          <p:cNvSpPr/>
          <p:nvPr/>
        </p:nvSpPr>
        <p:spPr>
          <a:xfrm>
            <a:off x="5380550" y="1690075"/>
            <a:ext cx="3105300" cy="124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 = R[score_amt ≥ 15]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" name="Google Shape;276;g2b65707e974_0_183"/>
          <p:cNvGraphicFramePr/>
          <p:nvPr/>
        </p:nvGraphicFramePr>
        <p:xfrm>
          <a:off x="451550" y="423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{D3288D51-F36B-4ECE-8F65-9DA5E3B1C4A5}</a:tableStyleId>
              </a:tblPr>
              <a:tblGrid>
                <a:gridCol w="1682850"/>
                <a:gridCol w="1682850"/>
              </a:tblGrid>
              <a:tr h="4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" sz="1800" u="none" cap="none" strike="noStrike">
                          <a:solidFill>
                            <a:schemeClr val="dk1"/>
                          </a:solidFill>
                        </a:rPr>
                        <a:t>person_name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" sz="1800" u="none" cap="none" strike="noStrike">
                          <a:solidFill>
                            <a:schemeClr val="dk1"/>
                          </a:solidFill>
                        </a:rPr>
                        <a:t>score_amt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Ivan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Piotr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Nikolay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15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Sergey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20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Ilia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Anna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Maxim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30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Dmitry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7" name="Google Shape;277;g2b65707e974_0_183"/>
          <p:cNvSpPr/>
          <p:nvPr/>
        </p:nvSpPr>
        <p:spPr>
          <a:xfrm>
            <a:off x="4453300" y="795350"/>
            <a:ext cx="3105300" cy="124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 = R[score_amt ≥ 15]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78" name="Google Shape;278;g2b65707e974_0_183"/>
          <p:cNvGraphicFramePr/>
          <p:nvPr/>
        </p:nvGraphicFramePr>
        <p:xfrm>
          <a:off x="5159825" y="2238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{D3288D51-F36B-4ECE-8F65-9DA5E3B1C4A5}</a:tableStyleId>
              </a:tblPr>
              <a:tblGrid>
                <a:gridCol w="1682850"/>
                <a:gridCol w="1682850"/>
              </a:tblGrid>
              <a:tr h="4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" sz="1800" u="none" cap="none" strike="noStrike">
                          <a:solidFill>
                            <a:schemeClr val="dk1"/>
                          </a:solidFill>
                        </a:rPr>
                        <a:t>person_name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" sz="1800" u="none" cap="none" strike="noStrike">
                          <a:solidFill>
                            <a:schemeClr val="dk1"/>
                          </a:solidFill>
                        </a:rPr>
                        <a:t>score_amt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Nikolay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15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Sergey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20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Maxim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30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Relational operations: projection</a:t>
            </a:r>
            <a:endParaRPr/>
          </a:p>
        </p:txBody>
      </p:sp>
      <p:sp>
        <p:nvSpPr>
          <p:cNvPr id="284" name="Google Shape;284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/>
              <a:t>Building a new relationship with a given list of attributes.</a:t>
            </a:r>
            <a:endParaRPr/>
          </a:p>
        </p:txBody>
      </p:sp>
      <p:pic>
        <p:nvPicPr>
          <p:cNvPr id="285" name="Google Shape;2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0600" y="2504123"/>
            <a:ext cx="4999475" cy="7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294"/>
              <a:buNone/>
            </a:pPr>
            <a:r>
              <a:rPr b="1" lang="ru" sz="4600">
                <a:latin typeface="Maven Pro"/>
                <a:ea typeface="Maven Pro"/>
                <a:cs typeface="Maven Pro"/>
                <a:sym typeface="Maven Pro"/>
              </a:rPr>
              <a:t>Database</a:t>
            </a:r>
            <a:endParaRPr/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a set of data stored in accordance with the data schema, which is manipulated in accordance with the rules of data modeling tools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a collection of data organized according to a conceptual structure describing the characteristics of this data and the relationships between them, and such a collection of data that supports one or more application areas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0" name="Google Shape;290;g2b65707e974_0_189"/>
          <p:cNvGraphicFramePr/>
          <p:nvPr/>
        </p:nvGraphicFramePr>
        <p:xfrm>
          <a:off x="908750" y="651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{D3288D51-F36B-4ECE-8F65-9DA5E3B1C4A5}</a:tableStyleId>
              </a:tblPr>
              <a:tblGrid>
                <a:gridCol w="1370900"/>
                <a:gridCol w="1370900"/>
                <a:gridCol w="13709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" sz="1800" u="none" cap="none" strike="noStrike">
                          <a:solidFill>
                            <a:schemeClr val="dk1"/>
                          </a:solidFill>
                        </a:rPr>
                        <a:t>first_nm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" sz="1800" u="none" cap="none" strike="noStrike">
                          <a:solidFill>
                            <a:schemeClr val="dk1"/>
                          </a:solidFill>
                        </a:rPr>
                        <a:t>last_nm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" sz="1800" u="none" cap="none" strike="noStrike">
                          <a:solidFill>
                            <a:schemeClr val="dk1"/>
                          </a:solidFill>
                        </a:rPr>
                        <a:t>score_amt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Ivan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Ivanov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Piotr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Petrov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Nikolay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Ivanov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15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Sergey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Serov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20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Ilia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Ivanov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Anna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Petrova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Maxim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Serov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30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Dmitry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Petrov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1" name="Google Shape;291;g2b65707e974_0_189"/>
          <p:cNvSpPr/>
          <p:nvPr/>
        </p:nvSpPr>
        <p:spPr>
          <a:xfrm>
            <a:off x="5380550" y="1690075"/>
            <a:ext cx="3105300" cy="124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 = R[last_nm]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g2b65707e974_0_194"/>
          <p:cNvGraphicFramePr/>
          <p:nvPr/>
        </p:nvGraphicFramePr>
        <p:xfrm>
          <a:off x="908750" y="651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{D3288D51-F36B-4ECE-8F65-9DA5E3B1C4A5}</a:tableStyleId>
              </a:tblPr>
              <a:tblGrid>
                <a:gridCol w="1370900"/>
                <a:gridCol w="1370900"/>
                <a:gridCol w="13709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" sz="1800" u="none" cap="none" strike="noStrike">
                          <a:solidFill>
                            <a:schemeClr val="dk1"/>
                          </a:solidFill>
                        </a:rPr>
                        <a:t>first_nm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" sz="1800" u="none" cap="none" strike="noStrike">
                          <a:solidFill>
                            <a:schemeClr val="dk1"/>
                          </a:solidFill>
                        </a:rPr>
                        <a:t>last_nm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" sz="1800" u="none" cap="none" strike="noStrike">
                          <a:solidFill>
                            <a:schemeClr val="dk1"/>
                          </a:solidFill>
                        </a:rPr>
                        <a:t>score_amt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Ivan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Ivanov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Piotr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Petrov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Nikolay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Ivanov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15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Sergey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Serov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20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Ilia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Ivanov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Anna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Petrova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Maxim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Serov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30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Dmitry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Petrov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7" name="Google Shape;297;g2b65707e974_0_194"/>
          <p:cNvSpPr/>
          <p:nvPr/>
        </p:nvSpPr>
        <p:spPr>
          <a:xfrm>
            <a:off x="5290025" y="456675"/>
            <a:ext cx="3105300" cy="124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 = R[last_nm]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98" name="Google Shape;298;g2b65707e974_0_194"/>
          <p:cNvGraphicFramePr/>
          <p:nvPr/>
        </p:nvGraphicFramePr>
        <p:xfrm>
          <a:off x="6410725" y="2115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{D3288D51-F36B-4ECE-8F65-9DA5E3B1C4A5}</a:tableStyleId>
              </a:tblPr>
              <a:tblGrid>
                <a:gridCol w="1682850"/>
              </a:tblGrid>
              <a:tr h="37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" sz="1800" u="none" cap="none" strike="noStrike">
                          <a:solidFill>
                            <a:schemeClr val="dk1"/>
                          </a:solidFill>
                        </a:rPr>
                        <a:t>last_nm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Ivanov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Petrov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Serov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1"/>
                          </a:solidFill>
                        </a:rPr>
                        <a:t>Petrova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Relational operations: connection</a:t>
            </a:r>
            <a:endParaRPr/>
          </a:p>
        </p:txBody>
      </p:sp>
      <p:sp>
        <p:nvSpPr>
          <p:cNvPr id="304" name="Google Shape;304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The composition of a Cartesian product of two relations followed by a constraint on a given condition.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relation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relation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05" name="Google Shape;3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325" y="2251325"/>
            <a:ext cx="2813775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5850" y="2695050"/>
            <a:ext cx="1524740" cy="6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900" y="3589850"/>
            <a:ext cx="8585048" cy="6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0"/>
          <p:cNvSpPr txBox="1"/>
          <p:nvPr/>
        </p:nvSpPr>
        <p:spPr>
          <a:xfrm>
            <a:off x="691500" y="4353450"/>
            <a:ext cx="806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A_i, B_i , you can use attribute lists. Natural connection: removes an extra attribute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1"/>
          <p:cNvPicPr preferRelativeResize="0"/>
          <p:nvPr/>
        </p:nvPicPr>
        <p:blipFill rotWithShape="1">
          <a:blip r:embed="rId3">
            <a:alphaModFix/>
          </a:blip>
          <a:srcRect b="36526" l="7517" r="46022" t="3604"/>
          <a:stretch/>
        </p:blipFill>
        <p:spPr>
          <a:xfrm>
            <a:off x="980575" y="185500"/>
            <a:ext cx="3927627" cy="307912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1"/>
          <p:cNvSpPr/>
          <p:nvPr/>
        </p:nvSpPr>
        <p:spPr>
          <a:xfrm>
            <a:off x="5281275" y="1875500"/>
            <a:ext cx="3572100" cy="124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 = R1[R1[UID] = R2[UID]]R2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5" name="Google Shape;315;p31"/>
          <p:cNvPicPr preferRelativeResize="0"/>
          <p:nvPr/>
        </p:nvPicPr>
        <p:blipFill rotWithShape="1">
          <a:blip r:embed="rId3">
            <a:alphaModFix/>
          </a:blip>
          <a:srcRect b="6324" l="7517" r="46022" t="66802"/>
          <a:stretch/>
        </p:blipFill>
        <p:spPr>
          <a:xfrm>
            <a:off x="980575" y="3457050"/>
            <a:ext cx="3927627" cy="13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1"/>
          <p:cNvSpPr txBox="1"/>
          <p:nvPr/>
        </p:nvSpPr>
        <p:spPr>
          <a:xfrm>
            <a:off x="324525" y="587900"/>
            <a:ext cx="498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1"/>
          <p:cNvSpPr txBox="1"/>
          <p:nvPr/>
        </p:nvSpPr>
        <p:spPr>
          <a:xfrm>
            <a:off x="324525" y="3457050"/>
            <a:ext cx="498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g2b65707e974_0_204"/>
          <p:cNvPicPr preferRelativeResize="0"/>
          <p:nvPr/>
        </p:nvPicPr>
        <p:blipFill rotWithShape="1">
          <a:blip r:embed="rId3">
            <a:alphaModFix/>
          </a:blip>
          <a:srcRect b="36526" l="7517" r="46022" t="3604"/>
          <a:stretch/>
        </p:blipFill>
        <p:spPr>
          <a:xfrm>
            <a:off x="218575" y="185500"/>
            <a:ext cx="3927627" cy="3079124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2b65707e974_0_204"/>
          <p:cNvSpPr/>
          <p:nvPr/>
        </p:nvSpPr>
        <p:spPr>
          <a:xfrm>
            <a:off x="4642725" y="185500"/>
            <a:ext cx="3572100" cy="124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 = R1[R1[UID] = R2[UID]]R2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4" name="Google Shape;324;g2b65707e974_0_204"/>
          <p:cNvPicPr preferRelativeResize="0"/>
          <p:nvPr/>
        </p:nvPicPr>
        <p:blipFill rotWithShape="1">
          <a:blip r:embed="rId3">
            <a:alphaModFix/>
          </a:blip>
          <a:srcRect b="6324" l="7517" r="46022" t="66802"/>
          <a:stretch/>
        </p:blipFill>
        <p:spPr>
          <a:xfrm>
            <a:off x="218575" y="3457050"/>
            <a:ext cx="3927627" cy="13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2b65707e974_0_204"/>
          <p:cNvPicPr preferRelativeResize="0"/>
          <p:nvPr/>
        </p:nvPicPr>
        <p:blipFill rotWithShape="1">
          <a:blip r:embed="rId4">
            <a:alphaModFix/>
          </a:blip>
          <a:srcRect b="4755" l="3811" r="1812" t="13811"/>
          <a:stretch/>
        </p:blipFill>
        <p:spPr>
          <a:xfrm>
            <a:off x="4642725" y="1830025"/>
            <a:ext cx="4193074" cy="28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Division</a:t>
            </a:r>
            <a:endParaRPr/>
          </a:p>
        </p:txBody>
      </p:sp>
      <p:pic>
        <p:nvPicPr>
          <p:cNvPr id="331" name="Google Shape;331;p33"/>
          <p:cNvPicPr preferRelativeResize="0"/>
          <p:nvPr/>
        </p:nvPicPr>
        <p:blipFill rotWithShape="1">
          <a:blip r:embed="rId3">
            <a:alphaModFix/>
          </a:blip>
          <a:srcRect b="4181" l="0" r="36381" t="11337"/>
          <a:stretch/>
        </p:blipFill>
        <p:spPr>
          <a:xfrm>
            <a:off x="232675" y="1795050"/>
            <a:ext cx="3407124" cy="297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3"/>
          <p:cNvPicPr preferRelativeResize="0"/>
          <p:nvPr/>
        </p:nvPicPr>
        <p:blipFill rotWithShape="1">
          <a:blip r:embed="rId4">
            <a:alphaModFix/>
          </a:blip>
          <a:srcRect b="15421" l="4073" r="5574" t="12780"/>
          <a:stretch/>
        </p:blipFill>
        <p:spPr>
          <a:xfrm>
            <a:off x="5717125" y="2571750"/>
            <a:ext cx="3009101" cy="9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3"/>
          <p:cNvSpPr txBox="1"/>
          <p:nvPr/>
        </p:nvSpPr>
        <p:spPr>
          <a:xfrm>
            <a:off x="5717125" y="933325"/>
            <a:ext cx="2799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want to get the series from relation 1,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were broadcast on all channels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relation 2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33"/>
          <p:cNvSpPr/>
          <p:nvPr/>
        </p:nvSpPr>
        <p:spPr>
          <a:xfrm>
            <a:off x="3896850" y="2429163"/>
            <a:ext cx="1350300" cy="124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 = R/S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Why we need databases</a:t>
            </a:r>
            <a:endParaRPr/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2143975" y="3393600"/>
            <a:ext cx="25281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323"/>
              <a:buNone/>
            </a:pPr>
            <a:r>
              <a:rPr lang="ru"/>
              <a:t>storage and processing of a large amount of information</a:t>
            </a:r>
            <a:endParaRPr/>
          </a:p>
        </p:txBody>
      </p:sp>
      <p:pic>
        <p:nvPicPr>
          <p:cNvPr id="83" name="Google Shape;8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1475" y="1240351"/>
            <a:ext cx="4930974" cy="20570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5401250" y="3511700"/>
            <a:ext cx="171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sharing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Data Models</a:t>
            </a:r>
            <a:endParaRPr/>
          </a:p>
        </p:txBody>
      </p:sp>
      <p:sp>
        <p:nvSpPr>
          <p:cNvPr id="90" name="Google Shape;90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★"/>
            </a:pPr>
            <a:r>
              <a:rPr lang="ru" sz="2300"/>
              <a:t>Hierarchical data model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★"/>
            </a:pPr>
            <a:r>
              <a:rPr lang="ru" sz="2300"/>
              <a:t>Network Data Model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★"/>
            </a:pPr>
            <a:r>
              <a:rPr lang="ru" sz="2300"/>
              <a:t>Relational data model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Hierarchical data model</a:t>
            </a:r>
            <a:endParaRPr/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288675" y="1621675"/>
            <a:ext cx="3387300" cy="23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000"/>
              <a:t>IBM, 1960s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Tree structure of records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 A descendant has exactly 1 ancestor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 Descendants of a common ancestor –twins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3125" y="1426088"/>
            <a:ext cx="4615227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Network data model</a:t>
            </a:r>
            <a:endParaRPr/>
          </a:p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147225" y="1840100"/>
            <a:ext cx="38688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000"/>
              <a:t>Charles Bachman, 1969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The structure of records in the form of a graph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Extends the hierarchical data model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A descendant can have more than 1 ancestor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  <p:pic>
        <p:nvPicPr>
          <p:cNvPr id="104" name="Google Shape;10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6625" y="3068575"/>
            <a:ext cx="3813850" cy="16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6625" y="722025"/>
            <a:ext cx="3423030" cy="20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Disadvantages </a:t>
            </a:r>
            <a:endParaRPr/>
          </a:p>
        </p:txBody>
      </p:sp>
      <p:pic>
        <p:nvPicPr>
          <p:cNvPr id="111" name="Google Shape;1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00" y="1453165"/>
            <a:ext cx="5286950" cy="1423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7"/>
          <p:cNvPicPr preferRelativeResize="0"/>
          <p:nvPr/>
        </p:nvPicPr>
        <p:blipFill rotWithShape="1">
          <a:blip r:embed="rId4">
            <a:alphaModFix/>
          </a:blip>
          <a:srcRect b="0" l="0" r="3947" t="0"/>
          <a:stretch/>
        </p:blipFill>
        <p:spPr>
          <a:xfrm>
            <a:off x="5463925" y="1453175"/>
            <a:ext cx="3379554" cy="142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7"/>
          <p:cNvSpPr txBox="1"/>
          <p:nvPr/>
        </p:nvSpPr>
        <p:spPr>
          <a:xfrm>
            <a:off x="291800" y="2951300"/>
            <a:ext cx="1638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 complexity and rigidity of DB schema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2211500" y="2951300"/>
            <a:ext cx="1430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Lack of flexibility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3893423" y="2951300"/>
            <a:ext cx="1570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Performing even simple queries is a complex process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5782925" y="3030275"/>
            <a:ext cx="1570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Dependence on physical data organizations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643500" y="3039050"/>
            <a:ext cx="13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494875" y="3089750"/>
            <a:ext cx="143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 efficiency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Relational data model</a:t>
            </a:r>
            <a:endParaRPr/>
          </a:p>
        </p:txBody>
      </p:sp>
      <p:sp>
        <p:nvSpPr>
          <p:cNvPr id="124" name="Google Shape;124;p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1969-1970 E. Codd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June 1970 "A Relational Model of Data for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Large Shared Data Banks"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The model is based on mathematics and logic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Logical data model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Does not depend on physical structures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100"/>
          </a:p>
        </p:txBody>
      </p:sp>
      <p:pic>
        <p:nvPicPr>
          <p:cNvPr id="125" name="Google Shape;1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4050" y="1676500"/>
            <a:ext cx="2406550" cy="27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