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Slab"/>
      <p:regular r:id="rId31"/>
      <p:bold r:id="rId32"/>
    </p:embeddedFon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7" roundtripDataSignature="AMtx7mgwt4geDzq7vHf7AXxotY4WH0AN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Slab-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font" Target="fonts/RobotoSlab-bold.fntdata"/><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ba73b221c3_0_4"/>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g2ba73b221c3_0_4"/>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g2ba73b221c3_0_4"/>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g2ba73b221c3_0_4"/>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g2ba73b221c3_0_4"/>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g2ba73b221c3_0_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g2ba73b221c3_0_47"/>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g2ba73b221c3_0_47"/>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g2ba73b221c3_0_47"/>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g2ba73b221c3_0_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g2ba73b221c3_0_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g2ba73b221c3_0_11"/>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g2ba73b221c3_0_11"/>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g2ba73b221c3_0_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g2ba73b221c3_0_1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g2ba73b221c3_0_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g2ba73b221c3_0_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g2ba73b221c3_0_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g2ba73b221c3_0_20"/>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g2ba73b221c3_0_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g2ba73b221c3_0_20"/>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g2ba73b221c3_0_20"/>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g2ba73b221c3_0_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g2ba73b221c3_0_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g2ba73b221c3_0_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g2ba73b221c3_0_29"/>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g2ba73b221c3_0_29"/>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g2ba73b221c3_0_29"/>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g2ba73b221c3_0_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g2ba73b221c3_0_3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g2ba73b221c3_0_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g2ba73b221c3_0_37"/>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g2ba73b221c3_0_37"/>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g2ba73b221c3_0_37"/>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g2ba73b221c3_0_37"/>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g2ba73b221c3_0_3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g2ba73b221c3_0_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g2ba73b221c3_0_44"/>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g2ba73b221c3_0_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g2ba73b221c3_0_0"/>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g2ba73b221c3_0_0"/>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g2ba73b221c3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Clr>
                <a:schemeClr val="dk2"/>
              </a:buClr>
              <a:buSzPts val="1100"/>
              <a:buFont typeface="Arial"/>
              <a:buNone/>
            </a:pPr>
            <a:r>
              <a:rPr lang="en-US"/>
              <a:t>Databases</a:t>
            </a:r>
            <a:endParaRPr/>
          </a:p>
        </p:txBody>
      </p:sp>
      <p:sp>
        <p:nvSpPr>
          <p:cNvPr id="64" name="Google Shape;64;p1"/>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Clr>
                <a:schemeClr val="dk2"/>
              </a:buClr>
              <a:buSzPts val="1100"/>
              <a:buFont typeface="Arial"/>
              <a:buNone/>
            </a:pPr>
            <a:r>
              <a:rPr lang="en-US" sz="2500"/>
              <a:t>Seminar 2</a:t>
            </a:r>
            <a:endParaRPr sz="2500"/>
          </a:p>
          <a:p>
            <a:pPr indent="0" lvl="0" marL="0" rtl="0" algn="l">
              <a:lnSpc>
                <a:spcPct val="100000"/>
              </a:lnSpc>
              <a:spcBef>
                <a:spcPts val="0"/>
              </a:spcBef>
              <a:spcAft>
                <a:spcPts val="0"/>
              </a:spcAft>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0"/>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en-US"/>
              <a:t>Inner Join</a:t>
            </a:r>
            <a:endParaRPr/>
          </a:p>
        </p:txBody>
      </p:sp>
      <p:sp>
        <p:nvSpPr>
          <p:cNvPr id="125" name="Google Shape;125;p10"/>
          <p:cNvSpPr txBox="1"/>
          <p:nvPr>
            <p:ph idx="1" type="body"/>
          </p:nvPr>
        </p:nvSpPr>
        <p:spPr>
          <a:xfrm>
            <a:off x="311700" y="1152475"/>
            <a:ext cx="7530442" cy="3416400"/>
          </a:xfrm>
          <a:prstGeom prst="rect">
            <a:avLst/>
          </a:prstGeom>
          <a:noFill/>
          <a:ln>
            <a:noFill/>
          </a:ln>
        </p:spPr>
        <p:txBody>
          <a:bodyPr anchorCtr="0" anchor="t" bIns="91425" lIns="91425" spcFirstLastPara="1" rIns="91425" wrap="square" tIns="91425">
            <a:normAutofit/>
          </a:bodyPr>
          <a:lstStyle/>
          <a:p>
            <a:pPr indent="-285750" lvl="0" marL="285750" rtl="0" algn="l">
              <a:lnSpc>
                <a:spcPct val="105000"/>
              </a:lnSpc>
              <a:spcBef>
                <a:spcPts val="1200"/>
              </a:spcBef>
              <a:spcAft>
                <a:spcPts val="0"/>
              </a:spcAft>
              <a:buSzPts val="1800"/>
              <a:buChar char="●"/>
            </a:pPr>
            <a:r>
              <a:rPr lang="en-US" sz="1500"/>
              <a:t>joins 2 tables</a:t>
            </a:r>
            <a:endParaRPr/>
          </a:p>
          <a:p>
            <a:pPr indent="-285750" lvl="0" marL="285750" rtl="0" algn="l">
              <a:lnSpc>
                <a:spcPct val="105000"/>
              </a:lnSpc>
              <a:spcBef>
                <a:spcPts val="1200"/>
              </a:spcBef>
              <a:spcAft>
                <a:spcPts val="0"/>
              </a:spcAft>
              <a:buSzPts val="1800"/>
              <a:buChar char="●"/>
            </a:pPr>
            <a:r>
              <a:rPr lang="en-US" sz="1500"/>
              <a:t> symmetrical (the order of the tables is not important)</a:t>
            </a:r>
            <a:endParaRPr/>
          </a:p>
          <a:p>
            <a:pPr indent="-285750" lvl="0" marL="285750" rtl="0" algn="l">
              <a:lnSpc>
                <a:spcPct val="105000"/>
              </a:lnSpc>
              <a:spcBef>
                <a:spcPts val="1200"/>
              </a:spcBef>
              <a:spcAft>
                <a:spcPts val="0"/>
              </a:spcAft>
              <a:buSzPts val="1800"/>
              <a:buChar char="●"/>
            </a:pPr>
            <a:r>
              <a:rPr lang="en-US" sz="1500"/>
              <a:t> Algorithm:</a:t>
            </a:r>
            <a:endParaRPr/>
          </a:p>
          <a:p>
            <a:pPr indent="0" lvl="0" marL="0" rtl="0" algn="l">
              <a:lnSpc>
                <a:spcPct val="105000"/>
              </a:lnSpc>
              <a:spcBef>
                <a:spcPts val="1200"/>
              </a:spcBef>
              <a:spcAft>
                <a:spcPts val="0"/>
              </a:spcAft>
              <a:buSzPts val="1800"/>
              <a:buNone/>
            </a:pPr>
            <a:r>
              <a:rPr lang="en-US" sz="1500"/>
              <a:t>Each row of the first table is compared with the rows in the second table.</a:t>
            </a:r>
            <a:endParaRPr/>
          </a:p>
          <a:p>
            <a:pPr indent="0" lvl="0" marL="0" rtl="0" algn="l">
              <a:lnSpc>
                <a:spcPct val="105000"/>
              </a:lnSpc>
              <a:spcBef>
                <a:spcPts val="1200"/>
              </a:spcBef>
              <a:spcAft>
                <a:spcPts val="0"/>
              </a:spcAft>
              <a:buSzPts val="1800"/>
              <a:buNone/>
            </a:pPr>
            <a:r>
              <a:rPr lang="en-US" sz="1500"/>
              <a:t>For each row the join condition is checked.</a:t>
            </a:r>
            <a:endParaRPr/>
          </a:p>
          <a:p>
            <a:pPr indent="0" lvl="0" marL="0" rtl="0" algn="l">
              <a:lnSpc>
                <a:spcPct val="105000"/>
              </a:lnSpc>
              <a:spcBef>
                <a:spcPts val="1200"/>
              </a:spcBef>
              <a:spcAft>
                <a:spcPts val="0"/>
              </a:spcAft>
              <a:buSzPts val="1800"/>
              <a:buNone/>
            </a:pPr>
            <a:r>
              <a:rPr lang="en-US" sz="1500"/>
              <a:t>If the Join condition is met,  a row is added to the result.</a:t>
            </a:r>
            <a:endParaRPr/>
          </a:p>
        </p:txBody>
      </p:sp>
      <p:pic>
        <p:nvPicPr>
          <p:cNvPr id="126" name="Google Shape;126;p10"/>
          <p:cNvPicPr preferRelativeResize="0"/>
          <p:nvPr/>
        </p:nvPicPr>
        <p:blipFill rotWithShape="1">
          <a:blip r:embed="rId3">
            <a:alphaModFix/>
          </a:blip>
          <a:srcRect b="0" l="0" r="0" t="0"/>
          <a:stretch/>
        </p:blipFill>
        <p:spPr>
          <a:xfrm>
            <a:off x="5745188" y="574625"/>
            <a:ext cx="2484411" cy="183315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1"/>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en-US"/>
              <a:t>Inner Join Example</a:t>
            </a:r>
            <a:endParaRPr/>
          </a:p>
        </p:txBody>
      </p:sp>
      <p:pic>
        <p:nvPicPr>
          <p:cNvPr id="132" name="Google Shape;132;p11"/>
          <p:cNvPicPr preferRelativeResize="0"/>
          <p:nvPr/>
        </p:nvPicPr>
        <p:blipFill rotWithShape="1">
          <a:blip r:embed="rId3">
            <a:alphaModFix/>
          </a:blip>
          <a:srcRect b="0" l="0" r="0" t="0"/>
          <a:stretch/>
        </p:blipFill>
        <p:spPr>
          <a:xfrm>
            <a:off x="365944" y="988329"/>
            <a:ext cx="5445920" cy="2370483"/>
          </a:xfrm>
          <a:prstGeom prst="rect">
            <a:avLst/>
          </a:prstGeom>
          <a:noFill/>
          <a:ln>
            <a:noFill/>
          </a:ln>
        </p:spPr>
      </p:pic>
      <p:pic>
        <p:nvPicPr>
          <p:cNvPr id="133" name="Google Shape;133;p11"/>
          <p:cNvPicPr preferRelativeResize="0"/>
          <p:nvPr/>
        </p:nvPicPr>
        <p:blipFill rotWithShape="1">
          <a:blip r:embed="rId4">
            <a:alphaModFix/>
          </a:blip>
          <a:srcRect b="0" l="0" r="0" t="0"/>
          <a:stretch/>
        </p:blipFill>
        <p:spPr>
          <a:xfrm>
            <a:off x="365944" y="3264672"/>
            <a:ext cx="4857266" cy="1780998"/>
          </a:xfrm>
          <a:prstGeom prst="rect">
            <a:avLst/>
          </a:prstGeom>
          <a:noFill/>
          <a:ln>
            <a:noFill/>
          </a:ln>
        </p:spPr>
      </p:pic>
      <p:sp>
        <p:nvSpPr>
          <p:cNvPr id="134" name="Google Shape;134;p11"/>
          <p:cNvSpPr txBox="1"/>
          <p:nvPr>
            <p:ph idx="1" type="body"/>
          </p:nvPr>
        </p:nvSpPr>
        <p:spPr>
          <a:xfrm>
            <a:off x="5811864" y="3264672"/>
            <a:ext cx="1898543" cy="532414"/>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800"/>
              <a:buNone/>
            </a:pPr>
            <a:r>
              <a:rPr lang="en-US"/>
              <a:t>Result: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2"/>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en-US"/>
              <a:t>Outer Join</a:t>
            </a:r>
            <a:endParaRPr/>
          </a:p>
        </p:txBody>
      </p:sp>
      <p:sp>
        <p:nvSpPr>
          <p:cNvPr id="140" name="Google Shape;140;p12"/>
          <p:cNvSpPr txBox="1"/>
          <p:nvPr>
            <p:ph idx="1" type="body"/>
          </p:nvPr>
        </p:nvSpPr>
        <p:spPr>
          <a:xfrm>
            <a:off x="311700" y="2990275"/>
            <a:ext cx="7530442" cy="1237168"/>
          </a:xfrm>
          <a:prstGeom prst="rect">
            <a:avLst/>
          </a:prstGeom>
          <a:noFill/>
          <a:ln>
            <a:noFill/>
          </a:ln>
        </p:spPr>
        <p:txBody>
          <a:bodyPr anchorCtr="0" anchor="t" bIns="91425" lIns="91425" spcFirstLastPara="1" rIns="91425" wrap="square" tIns="91425">
            <a:normAutofit/>
          </a:bodyPr>
          <a:lstStyle/>
          <a:p>
            <a:pPr indent="-285750" lvl="0" marL="285750" rtl="0" algn="l">
              <a:lnSpc>
                <a:spcPct val="105000"/>
              </a:lnSpc>
              <a:spcBef>
                <a:spcPts val="1200"/>
              </a:spcBef>
              <a:spcAft>
                <a:spcPts val="0"/>
              </a:spcAft>
              <a:buSzPts val="1800"/>
              <a:buChar char="●"/>
            </a:pPr>
            <a:r>
              <a:rPr lang="en-US" sz="1500"/>
              <a:t>Joins 2 tables</a:t>
            </a:r>
            <a:endParaRPr/>
          </a:p>
          <a:p>
            <a:pPr indent="-285750" lvl="0" marL="285750" rtl="0" algn="l">
              <a:lnSpc>
                <a:spcPct val="105000"/>
              </a:lnSpc>
              <a:spcBef>
                <a:spcPts val="1200"/>
              </a:spcBef>
              <a:spcAft>
                <a:spcPts val="0"/>
              </a:spcAft>
              <a:buSzPts val="1800"/>
              <a:buChar char="●"/>
            </a:pPr>
            <a:r>
              <a:rPr lang="en-US" sz="1500"/>
              <a:t>The result includes all rows from one of the tables</a:t>
            </a:r>
            <a:endParaRPr/>
          </a:p>
        </p:txBody>
      </p:sp>
      <p:pic>
        <p:nvPicPr>
          <p:cNvPr id="141" name="Google Shape;141;p12"/>
          <p:cNvPicPr preferRelativeResize="0"/>
          <p:nvPr/>
        </p:nvPicPr>
        <p:blipFill rotWithShape="1">
          <a:blip r:embed="rId3">
            <a:alphaModFix/>
          </a:blip>
          <a:srcRect b="0" l="0" r="0" t="0"/>
          <a:stretch/>
        </p:blipFill>
        <p:spPr>
          <a:xfrm>
            <a:off x="311700" y="1018600"/>
            <a:ext cx="8658225" cy="1971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3"/>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en-US"/>
              <a:t>Left Outer Join Example</a:t>
            </a:r>
            <a:endParaRPr/>
          </a:p>
        </p:txBody>
      </p:sp>
      <p:sp>
        <p:nvSpPr>
          <p:cNvPr id="147" name="Google Shape;147;p13"/>
          <p:cNvSpPr txBox="1"/>
          <p:nvPr>
            <p:ph idx="1" type="body"/>
          </p:nvPr>
        </p:nvSpPr>
        <p:spPr>
          <a:xfrm>
            <a:off x="5811864" y="3264672"/>
            <a:ext cx="1898543" cy="532414"/>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800"/>
              <a:buNone/>
            </a:pPr>
            <a:r>
              <a:rPr lang="en-US"/>
              <a:t>Result:</a:t>
            </a:r>
            <a:endParaRPr/>
          </a:p>
        </p:txBody>
      </p:sp>
      <p:pic>
        <p:nvPicPr>
          <p:cNvPr id="148" name="Google Shape;148;p13"/>
          <p:cNvPicPr preferRelativeResize="0"/>
          <p:nvPr/>
        </p:nvPicPr>
        <p:blipFill rotWithShape="1">
          <a:blip r:embed="rId3">
            <a:alphaModFix/>
          </a:blip>
          <a:srcRect b="0" l="0" r="0" t="0"/>
          <a:stretch/>
        </p:blipFill>
        <p:spPr>
          <a:xfrm>
            <a:off x="375202" y="928940"/>
            <a:ext cx="5094847" cy="2196247"/>
          </a:xfrm>
          <a:prstGeom prst="rect">
            <a:avLst/>
          </a:prstGeom>
          <a:noFill/>
          <a:ln>
            <a:noFill/>
          </a:ln>
        </p:spPr>
      </p:pic>
      <p:pic>
        <p:nvPicPr>
          <p:cNvPr id="149" name="Google Shape;149;p13"/>
          <p:cNvPicPr preferRelativeResize="0"/>
          <p:nvPr/>
        </p:nvPicPr>
        <p:blipFill rotWithShape="1">
          <a:blip r:embed="rId4">
            <a:alphaModFix/>
          </a:blip>
          <a:srcRect b="0" l="0" r="0" t="0"/>
          <a:stretch/>
        </p:blipFill>
        <p:spPr>
          <a:xfrm>
            <a:off x="311700" y="3133480"/>
            <a:ext cx="5158349" cy="19916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4"/>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en-US"/>
              <a:t>Right Outer Join Example</a:t>
            </a:r>
            <a:endParaRPr/>
          </a:p>
        </p:txBody>
      </p:sp>
      <p:sp>
        <p:nvSpPr>
          <p:cNvPr id="155" name="Google Shape;155;p14"/>
          <p:cNvSpPr txBox="1"/>
          <p:nvPr>
            <p:ph idx="1" type="body"/>
          </p:nvPr>
        </p:nvSpPr>
        <p:spPr>
          <a:xfrm>
            <a:off x="5811864" y="3264672"/>
            <a:ext cx="1898543" cy="532414"/>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800"/>
              <a:buNone/>
            </a:pPr>
            <a:r>
              <a:rPr lang="en-US"/>
              <a:t>Result:</a:t>
            </a:r>
            <a:endParaRPr/>
          </a:p>
        </p:txBody>
      </p:sp>
      <p:pic>
        <p:nvPicPr>
          <p:cNvPr id="156" name="Google Shape;156;p14"/>
          <p:cNvPicPr preferRelativeResize="0"/>
          <p:nvPr/>
        </p:nvPicPr>
        <p:blipFill rotWithShape="1">
          <a:blip r:embed="rId3">
            <a:alphaModFix/>
          </a:blip>
          <a:srcRect b="0" l="0" r="0" t="0"/>
          <a:stretch/>
        </p:blipFill>
        <p:spPr>
          <a:xfrm>
            <a:off x="311700" y="3061728"/>
            <a:ext cx="5322585" cy="1834370"/>
          </a:xfrm>
          <a:prstGeom prst="rect">
            <a:avLst/>
          </a:prstGeom>
          <a:noFill/>
          <a:ln>
            <a:noFill/>
          </a:ln>
        </p:spPr>
      </p:pic>
      <p:pic>
        <p:nvPicPr>
          <p:cNvPr id="157" name="Google Shape;157;p14"/>
          <p:cNvPicPr preferRelativeResize="0"/>
          <p:nvPr/>
        </p:nvPicPr>
        <p:blipFill rotWithShape="1">
          <a:blip r:embed="rId4">
            <a:alphaModFix/>
          </a:blip>
          <a:srcRect b="0" l="0" r="0" t="0"/>
          <a:stretch/>
        </p:blipFill>
        <p:spPr>
          <a:xfrm>
            <a:off x="311700" y="886598"/>
            <a:ext cx="5078957" cy="217513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5"/>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en-US"/>
              <a:t>Full Outer Join Example</a:t>
            </a:r>
            <a:endParaRPr/>
          </a:p>
        </p:txBody>
      </p:sp>
      <p:sp>
        <p:nvSpPr>
          <p:cNvPr id="163" name="Google Shape;163;p15"/>
          <p:cNvSpPr txBox="1"/>
          <p:nvPr>
            <p:ph idx="1" type="body"/>
          </p:nvPr>
        </p:nvSpPr>
        <p:spPr>
          <a:xfrm>
            <a:off x="5811864" y="3264672"/>
            <a:ext cx="1898543" cy="532414"/>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800"/>
              <a:buNone/>
            </a:pPr>
            <a:r>
              <a:rPr lang="en-US"/>
              <a:t>Result:</a:t>
            </a:r>
            <a:endParaRPr/>
          </a:p>
        </p:txBody>
      </p:sp>
      <p:pic>
        <p:nvPicPr>
          <p:cNvPr id="164" name="Google Shape;164;p15"/>
          <p:cNvPicPr preferRelativeResize="0"/>
          <p:nvPr/>
        </p:nvPicPr>
        <p:blipFill rotWithShape="1">
          <a:blip r:embed="rId3">
            <a:alphaModFix/>
          </a:blip>
          <a:srcRect b="0" l="0" r="0" t="0"/>
          <a:stretch/>
        </p:blipFill>
        <p:spPr>
          <a:xfrm>
            <a:off x="311700" y="927452"/>
            <a:ext cx="5816557" cy="2493694"/>
          </a:xfrm>
          <a:prstGeom prst="rect">
            <a:avLst/>
          </a:prstGeom>
          <a:noFill/>
          <a:ln>
            <a:noFill/>
          </a:ln>
        </p:spPr>
      </p:pic>
      <p:pic>
        <p:nvPicPr>
          <p:cNvPr id="165" name="Google Shape;165;p15"/>
          <p:cNvPicPr preferRelativeResize="0"/>
          <p:nvPr/>
        </p:nvPicPr>
        <p:blipFill rotWithShape="1">
          <a:blip r:embed="rId4">
            <a:alphaModFix/>
          </a:blip>
          <a:srcRect b="0" l="0" r="0" t="0"/>
          <a:stretch/>
        </p:blipFill>
        <p:spPr>
          <a:xfrm>
            <a:off x="311700" y="3277523"/>
            <a:ext cx="4492775" cy="18770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6"/>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en-US"/>
              <a:t>Table Join Operations</a:t>
            </a:r>
            <a:endParaRPr/>
          </a:p>
        </p:txBody>
      </p:sp>
      <p:sp>
        <p:nvSpPr>
          <p:cNvPr id="171" name="Google Shape;171;p16"/>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Clr>
                <a:schemeClr val="dk2"/>
              </a:buClr>
              <a:buSzPct val="61110"/>
              <a:buFont typeface="Arial"/>
              <a:buNone/>
            </a:pPr>
            <a:r>
              <a:rPr lang="en-US"/>
              <a:t>If join condition includes columns with the same names then it can be abbreviated with USING:</a:t>
            </a:r>
            <a:endParaRPr/>
          </a:p>
          <a:p>
            <a:pPr indent="0" lvl="0" marL="0" rtl="0" algn="l">
              <a:lnSpc>
                <a:spcPct val="115000"/>
              </a:lnSpc>
              <a:spcBef>
                <a:spcPts val="0"/>
              </a:spcBef>
              <a:spcAft>
                <a:spcPts val="0"/>
              </a:spcAft>
              <a:buClr>
                <a:schemeClr val="dk2"/>
              </a:buClr>
              <a:buSzPct val="61110"/>
              <a:buFont typeface="Arial"/>
              <a:buNone/>
            </a:pPr>
            <a:r>
              <a:rPr lang="en-US"/>
              <a:t>	ON left_table.a = right_table.a AND left_table.b = right_table.b</a:t>
            </a:r>
            <a:endParaRPr/>
          </a:p>
          <a:p>
            <a:pPr indent="0" lvl="0" marL="0" rtl="0" algn="l">
              <a:lnSpc>
                <a:spcPct val="115000"/>
              </a:lnSpc>
              <a:spcBef>
                <a:spcPts val="0"/>
              </a:spcBef>
              <a:spcAft>
                <a:spcPts val="0"/>
              </a:spcAft>
              <a:buClr>
                <a:schemeClr val="dk2"/>
              </a:buClr>
              <a:buSzPct val="61110"/>
              <a:buFont typeface="Arial"/>
              <a:buNone/>
            </a:pPr>
            <a:r>
              <a:rPr lang="en-US"/>
              <a:t>	USING (a, b)</a:t>
            </a:r>
            <a:endParaRPr/>
          </a:p>
          <a:p>
            <a:pPr indent="0" lvl="0" marL="0" rtl="0" algn="l">
              <a:lnSpc>
                <a:spcPct val="115000"/>
              </a:lnSpc>
              <a:spcBef>
                <a:spcPts val="0"/>
              </a:spcBef>
              <a:spcAft>
                <a:spcPts val="0"/>
              </a:spcAft>
              <a:buClr>
                <a:schemeClr val="dk2"/>
              </a:buClr>
              <a:buSzPct val="61110"/>
              <a:buFont typeface="Arial"/>
              <a:buNone/>
            </a:pPr>
            <a:r>
              <a:rPr lang="en-US"/>
              <a:t>A shorter way of writing the same expression uses NATURAL:</a:t>
            </a:r>
            <a:endParaRPr/>
          </a:p>
          <a:p>
            <a:pPr indent="0" lvl="0" marL="0" rtl="0" algn="l">
              <a:lnSpc>
                <a:spcPct val="115000"/>
              </a:lnSpc>
              <a:spcBef>
                <a:spcPts val="0"/>
              </a:spcBef>
              <a:spcAft>
                <a:spcPts val="0"/>
              </a:spcAft>
              <a:buClr>
                <a:schemeClr val="dk2"/>
              </a:buClr>
              <a:buSzPct val="61110"/>
              <a:buFont typeface="Arial"/>
              <a:buNone/>
            </a:pPr>
            <a:r>
              <a:rPr lang="en-US"/>
              <a:t>	SELECT select_list</a:t>
            </a:r>
            <a:endParaRPr/>
          </a:p>
          <a:p>
            <a:pPr indent="0" lvl="0" marL="0" rtl="0" algn="l">
              <a:lnSpc>
                <a:spcPct val="115000"/>
              </a:lnSpc>
              <a:spcBef>
                <a:spcPts val="0"/>
              </a:spcBef>
              <a:spcAft>
                <a:spcPts val="0"/>
              </a:spcAft>
              <a:buClr>
                <a:schemeClr val="dk2"/>
              </a:buClr>
              <a:buSzPct val="61110"/>
              <a:buFont typeface="Arial"/>
              <a:buNone/>
            </a:pPr>
            <a:r>
              <a:rPr lang="en-US"/>
              <a:t>	FROM T1 NATURAL JOIN T2</a:t>
            </a:r>
            <a:endParaRPr/>
          </a:p>
          <a:p>
            <a:pPr indent="0" lvl="0" marL="0" rtl="0" algn="l">
              <a:lnSpc>
                <a:spcPct val="115000"/>
              </a:lnSpc>
              <a:spcBef>
                <a:spcPts val="0"/>
              </a:spcBef>
              <a:spcAft>
                <a:spcPts val="0"/>
              </a:spcAft>
              <a:buClr>
                <a:schemeClr val="dk2"/>
              </a:buClr>
              <a:buSzPct val="61110"/>
              <a:buFont typeface="Arial"/>
              <a:buNone/>
            </a:pPr>
            <a:r>
              <a:rPr lang="en-US"/>
              <a:t>The principle of expressions with NATURAL:</a:t>
            </a:r>
            <a:endParaRPr/>
          </a:p>
          <a:p>
            <a:pPr indent="-322580" lvl="0" marL="457200" rtl="0" algn="l">
              <a:lnSpc>
                <a:spcPct val="115000"/>
              </a:lnSpc>
              <a:spcBef>
                <a:spcPts val="0"/>
              </a:spcBef>
              <a:spcAft>
                <a:spcPts val="0"/>
              </a:spcAft>
              <a:buSzPct val="88888"/>
              <a:buChar char="○"/>
            </a:pPr>
            <a:r>
              <a:rPr lang="en-US"/>
              <a:t>Similar to USING with the indication of all columns of the same name</a:t>
            </a:r>
            <a:endParaRPr/>
          </a:p>
          <a:p>
            <a:pPr indent="-310832" lvl="0" marL="457200" rtl="0" algn="l">
              <a:lnSpc>
                <a:spcPct val="115000"/>
              </a:lnSpc>
              <a:spcBef>
                <a:spcPts val="0"/>
              </a:spcBef>
              <a:spcAft>
                <a:spcPts val="0"/>
              </a:spcAft>
              <a:buSzPct val="77777"/>
              <a:buChar char="○"/>
            </a:pPr>
            <a:r>
              <a:rPr lang="en-US"/>
              <a:t>If there are no columns with the same name, then ON TRUE is the same</a:t>
            </a:r>
            <a:endParaRPr/>
          </a:p>
          <a:p>
            <a:pPr indent="0" lvl="0" marL="0" rtl="0" algn="l">
              <a:lnSpc>
                <a:spcPct val="115000"/>
              </a:lnSpc>
              <a:spcBef>
                <a:spcPts val="0"/>
              </a:spcBef>
              <a:spcAft>
                <a:spcPts val="0"/>
              </a:spcAft>
              <a:buClr>
                <a:schemeClr val="dk2"/>
              </a:buClr>
              <a:buSzPct val="61110"/>
              <a:buFont typeface="Arial"/>
              <a:buNone/>
            </a:pPr>
            <a:r>
              <a:t/>
            </a:r>
            <a:endParaRPr/>
          </a:p>
          <a:p>
            <a:pPr indent="0" lvl="0" marL="0" rtl="0" algn="l">
              <a:lnSpc>
                <a:spcPct val="115000"/>
              </a:lnSpc>
              <a:spcBef>
                <a:spcPts val="0"/>
              </a:spcBef>
              <a:spcAft>
                <a:spcPts val="0"/>
              </a:spcAft>
              <a:buClr>
                <a:schemeClr val="dk2"/>
              </a:buClr>
              <a:buSzPct val="61110"/>
              <a:buFont typeface="Arial"/>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7"/>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en-US"/>
              <a:t>Keys</a:t>
            </a:r>
            <a:endParaRPr/>
          </a:p>
        </p:txBody>
      </p:sp>
      <p:sp>
        <p:nvSpPr>
          <p:cNvPr id="177" name="Google Shape;177;p1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fontScale="70000" lnSpcReduction="10000"/>
          </a:bodyPr>
          <a:lstStyle/>
          <a:p>
            <a:pPr indent="0" lvl="0" marL="0" rtl="0" algn="l">
              <a:lnSpc>
                <a:spcPct val="115000"/>
              </a:lnSpc>
              <a:spcBef>
                <a:spcPts val="0"/>
              </a:spcBef>
              <a:spcAft>
                <a:spcPts val="0"/>
              </a:spcAft>
              <a:buClr>
                <a:schemeClr val="dk2"/>
              </a:buClr>
              <a:buSzPct val="61110"/>
              <a:buFont typeface="Arial"/>
              <a:buNone/>
            </a:pPr>
            <a:r>
              <a:rPr lang="en-US"/>
              <a:t>A </a:t>
            </a:r>
            <a:r>
              <a:rPr b="1" lang="en-US"/>
              <a:t>potential key </a:t>
            </a:r>
            <a:r>
              <a:rPr lang="en-US"/>
              <a:t>is a subset of the attributes of a relationship that meets the requirements of uniqueness and minimality:</a:t>
            </a:r>
            <a:endParaRPr/>
          </a:p>
          <a:p>
            <a:pPr indent="-280511" lvl="0" marL="285750" rtl="0" algn="l">
              <a:lnSpc>
                <a:spcPct val="115000"/>
              </a:lnSpc>
              <a:spcBef>
                <a:spcPts val="0"/>
              </a:spcBef>
              <a:spcAft>
                <a:spcPts val="0"/>
              </a:spcAft>
              <a:buSzPct val="61110"/>
              <a:buChar char="●"/>
            </a:pPr>
            <a:r>
              <a:rPr lang="en-US"/>
              <a:t>Uniqueness: there are no two tuples of a given relationship in which the values of this subset of attributes match;</a:t>
            </a:r>
            <a:endParaRPr/>
          </a:p>
          <a:p>
            <a:pPr indent="-280511" lvl="0" marL="285750" rtl="0" algn="l">
              <a:lnSpc>
                <a:spcPct val="115000"/>
              </a:lnSpc>
              <a:spcBef>
                <a:spcPts val="0"/>
              </a:spcBef>
              <a:spcAft>
                <a:spcPts val="0"/>
              </a:spcAft>
              <a:buSzPct val="61110"/>
              <a:buChar char="●"/>
            </a:pPr>
            <a:r>
              <a:rPr lang="en-US"/>
              <a:t>Minimality: a smaller tuple of attributes satisfying the uniqueness condition is missing from the potential key;</a:t>
            </a:r>
            <a:endParaRPr/>
          </a:p>
          <a:p>
            <a:pPr indent="0" lvl="0" marL="0" rtl="0" algn="l">
              <a:lnSpc>
                <a:spcPct val="115000"/>
              </a:lnSpc>
              <a:spcBef>
                <a:spcPts val="0"/>
              </a:spcBef>
              <a:spcAft>
                <a:spcPts val="0"/>
              </a:spcAft>
              <a:buClr>
                <a:schemeClr val="dk2"/>
              </a:buClr>
              <a:buSzPct val="61110"/>
              <a:buFont typeface="Arial"/>
              <a:buNone/>
            </a:pPr>
            <a:r>
              <a:rPr lang="en-US"/>
              <a:t>Types:</a:t>
            </a:r>
            <a:endParaRPr/>
          </a:p>
          <a:p>
            <a:pPr indent="-280511" lvl="0" marL="285750" rtl="0" algn="l">
              <a:lnSpc>
                <a:spcPct val="115000"/>
              </a:lnSpc>
              <a:spcBef>
                <a:spcPts val="0"/>
              </a:spcBef>
              <a:spcAft>
                <a:spcPts val="0"/>
              </a:spcAft>
              <a:buSzPct val="61110"/>
              <a:buChar char="●"/>
            </a:pPr>
            <a:r>
              <a:rPr lang="en-US"/>
              <a:t>simple (consists of exactly one attribute)</a:t>
            </a:r>
            <a:endParaRPr/>
          </a:p>
          <a:p>
            <a:pPr indent="-280511" lvl="0" marL="285750" rtl="0" algn="l">
              <a:lnSpc>
                <a:spcPct val="115000"/>
              </a:lnSpc>
              <a:spcBef>
                <a:spcPts val="0"/>
              </a:spcBef>
              <a:spcAft>
                <a:spcPts val="0"/>
              </a:spcAft>
              <a:buSzPct val="61110"/>
              <a:buChar char="●"/>
            </a:pPr>
            <a:r>
              <a:rPr lang="en-US"/>
              <a:t>composite (consists of two or more attributes)</a:t>
            </a:r>
            <a:endParaRPr/>
          </a:p>
          <a:p>
            <a:pPr indent="0" lvl="0" marL="0" rtl="0" algn="l">
              <a:lnSpc>
                <a:spcPct val="115000"/>
              </a:lnSpc>
              <a:spcBef>
                <a:spcPts val="0"/>
              </a:spcBef>
              <a:spcAft>
                <a:spcPts val="0"/>
              </a:spcAft>
              <a:buClr>
                <a:schemeClr val="dk2"/>
              </a:buClr>
              <a:buSzPct val="61110"/>
              <a:buNone/>
            </a:pPr>
            <a:r>
              <a:t/>
            </a:r>
            <a:endParaRPr/>
          </a:p>
          <a:p>
            <a:pPr indent="0" lvl="0" marL="0" rtl="0" algn="l">
              <a:lnSpc>
                <a:spcPct val="115000"/>
              </a:lnSpc>
              <a:spcBef>
                <a:spcPts val="0"/>
              </a:spcBef>
              <a:spcAft>
                <a:spcPts val="0"/>
              </a:spcAft>
              <a:buClr>
                <a:schemeClr val="dk2"/>
              </a:buClr>
              <a:buSzPct val="61110"/>
              <a:buNone/>
            </a:pPr>
            <a:r>
              <a:rPr lang="en-US"/>
              <a:t>Example of a composite key:</a:t>
            </a:r>
            <a:endParaRPr/>
          </a:p>
          <a:p>
            <a:pPr indent="0" lvl="0" marL="0" rtl="0" algn="l">
              <a:lnSpc>
                <a:spcPct val="115000"/>
              </a:lnSpc>
              <a:spcBef>
                <a:spcPts val="0"/>
              </a:spcBef>
              <a:spcAft>
                <a:spcPts val="0"/>
              </a:spcAft>
              <a:buClr>
                <a:schemeClr val="dk2"/>
              </a:buClr>
              <a:buSzPct val="61110"/>
              <a:buNone/>
            </a:pPr>
            <a:r>
              <a:t/>
            </a:r>
            <a:endParaRPr/>
          </a:p>
          <a:p>
            <a:pPr indent="0" lvl="0" marL="0" marR="0" rtl="0" algn="l">
              <a:lnSpc>
                <a:spcPct val="100000"/>
              </a:lnSpc>
              <a:spcBef>
                <a:spcPts val="419"/>
              </a:spcBef>
              <a:spcAft>
                <a:spcPts val="0"/>
              </a:spcAft>
              <a:buClr>
                <a:schemeClr val="dk2"/>
              </a:buClr>
              <a:buSzPct val="100000"/>
              <a:buFont typeface="Arial"/>
              <a:buNone/>
            </a:pPr>
            <a:r>
              <a:rPr lang="en-US"/>
              <a:t>CREATE TABLE flight_schedule ( departure timestampt, gate, pilot </a:t>
            </a:r>
            <a:endParaRPr/>
          </a:p>
          <a:p>
            <a:pPr indent="0" lvl="0" marL="0" marR="0" rtl="0" algn="l">
              <a:lnSpc>
                <a:spcPct val="100000"/>
              </a:lnSpc>
              <a:spcBef>
                <a:spcPts val="419"/>
              </a:spcBef>
              <a:spcAft>
                <a:spcPts val="0"/>
              </a:spcAft>
              <a:buClr>
                <a:schemeClr val="dk2"/>
              </a:buClr>
              <a:buSzPct val="100000"/>
              <a:buFont typeface="Arial"/>
              <a:buNone/>
            </a:pPr>
            <a:r>
              <a:rPr lang="en-US"/>
              <a:t> UNIQUE(departure, gate),</a:t>
            </a:r>
            <a:endParaRPr/>
          </a:p>
          <a:p>
            <a:pPr indent="0" lvl="0" marL="0" marR="0" rtl="0" algn="l">
              <a:lnSpc>
                <a:spcPct val="100000"/>
              </a:lnSpc>
              <a:spcBef>
                <a:spcPts val="419"/>
              </a:spcBef>
              <a:spcAft>
                <a:spcPts val="0"/>
              </a:spcAft>
              <a:buClr>
                <a:schemeClr val="dk2"/>
              </a:buClr>
              <a:buSzPct val="100000"/>
              <a:buFont typeface="Arial"/>
              <a:buNone/>
            </a:pPr>
            <a:r>
              <a:rPr lang="en-US"/>
              <a:t>UNIQUE(departure, pilot) );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8"/>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en-US"/>
              <a:t>Primary and Alternative Keys</a:t>
            </a:r>
            <a:endParaRPr/>
          </a:p>
        </p:txBody>
      </p:sp>
      <p:sp>
        <p:nvSpPr>
          <p:cNvPr id="183" name="Google Shape;183;p18"/>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2"/>
              </a:buClr>
              <a:buSzPts val="1100"/>
              <a:buFont typeface="Arial"/>
              <a:buNone/>
            </a:pPr>
            <a:r>
              <a:rPr b="1" lang="en-US"/>
              <a:t>Primary keys</a:t>
            </a:r>
            <a:r>
              <a:rPr lang="en-US"/>
              <a:t> (PK) are any of the potential keys selected as the primary key. Generally the primary key is chosen so that it</a:t>
            </a:r>
            <a:endParaRPr/>
          </a:p>
          <a:p>
            <a:pPr indent="-290988" lvl="0" marL="285750" rtl="0" algn="l">
              <a:lnSpc>
                <a:spcPct val="115000"/>
              </a:lnSpc>
              <a:spcBef>
                <a:spcPts val="0"/>
              </a:spcBef>
              <a:spcAft>
                <a:spcPts val="0"/>
              </a:spcAft>
              <a:buSzPts val="1100"/>
              <a:buChar char="●"/>
            </a:pPr>
            <a:r>
              <a:rPr lang="en-US"/>
              <a:t>takes up less memory </a:t>
            </a:r>
            <a:endParaRPr/>
          </a:p>
          <a:p>
            <a:pPr indent="-290988" lvl="0" marL="285750" rtl="0" algn="l">
              <a:lnSpc>
                <a:spcPct val="115000"/>
              </a:lnSpc>
              <a:spcBef>
                <a:spcPts val="0"/>
              </a:spcBef>
              <a:spcAft>
                <a:spcPts val="0"/>
              </a:spcAft>
              <a:buSzPts val="1100"/>
              <a:buChar char="●"/>
            </a:pPr>
            <a:r>
              <a:rPr lang="en-US"/>
              <a:t>will not lose its uniqueness over time. (a potential key always exists, even if it includes all the attributes of the relationship). </a:t>
            </a:r>
            <a:endParaRPr/>
          </a:p>
          <a:p>
            <a:pPr indent="0" lvl="0" marL="0" rtl="0" algn="l">
              <a:lnSpc>
                <a:spcPct val="115000"/>
              </a:lnSpc>
              <a:spcBef>
                <a:spcPts val="0"/>
              </a:spcBef>
              <a:spcAft>
                <a:spcPts val="0"/>
              </a:spcAft>
              <a:buClr>
                <a:schemeClr val="dk2"/>
              </a:buClr>
              <a:buSzPts val="1100"/>
              <a:buFont typeface="Arial"/>
              <a:buNone/>
            </a:pPr>
            <a:r>
              <a:t/>
            </a:r>
            <a:endParaRPr/>
          </a:p>
          <a:p>
            <a:pPr indent="0" lvl="0" marL="0" rtl="0" algn="l">
              <a:lnSpc>
                <a:spcPct val="115000"/>
              </a:lnSpc>
              <a:spcBef>
                <a:spcPts val="0"/>
              </a:spcBef>
              <a:spcAft>
                <a:spcPts val="0"/>
              </a:spcAft>
              <a:buClr>
                <a:schemeClr val="dk2"/>
              </a:buClr>
              <a:buSzPts val="1100"/>
              <a:buFont typeface="Arial"/>
              <a:buNone/>
            </a:pPr>
            <a:r>
              <a:rPr b="1" lang="en-US"/>
              <a:t>Alternative keys </a:t>
            </a:r>
            <a:r>
              <a:rPr lang="en-US"/>
              <a:t>are potential keys that were not selected as primary keys.</a:t>
            </a:r>
            <a:endParaRPr/>
          </a:p>
          <a:p>
            <a:pPr indent="0" lvl="0" marL="0" rtl="0" algn="l">
              <a:lnSpc>
                <a:spcPct val="115000"/>
              </a:lnSpc>
              <a:spcBef>
                <a:spcPts val="0"/>
              </a:spcBef>
              <a:spcAft>
                <a:spcPts val="0"/>
              </a:spcAft>
              <a:buClr>
                <a:schemeClr val="dk2"/>
              </a:buClr>
              <a:buSzPts val="1100"/>
              <a:buFont typeface="Arial"/>
              <a:buNone/>
            </a:pPr>
            <a:r>
              <a:t/>
            </a:r>
            <a:endParaRPr/>
          </a:p>
          <a:p>
            <a:pPr indent="0" lvl="0" marL="0" rtl="0" algn="l">
              <a:lnSpc>
                <a:spcPct val="115000"/>
              </a:lnSpc>
              <a:spcBef>
                <a:spcPts val="0"/>
              </a:spcBef>
              <a:spcAft>
                <a:spcPts val="0"/>
              </a:spcAft>
              <a:buClr>
                <a:schemeClr val="dk2"/>
              </a:buClr>
              <a:buSzPts val="1100"/>
              <a:buFont typeface="Arial"/>
              <a:buNone/>
            </a:pPr>
            <a:r>
              <a:rPr lang="en-US"/>
              <a:t>Types of keys:</a:t>
            </a:r>
            <a:endParaRPr/>
          </a:p>
          <a:p>
            <a:pPr indent="-290988" lvl="0" marL="285750" rtl="0" algn="l">
              <a:lnSpc>
                <a:spcPct val="115000"/>
              </a:lnSpc>
              <a:spcBef>
                <a:spcPts val="0"/>
              </a:spcBef>
              <a:spcAft>
                <a:spcPts val="0"/>
              </a:spcAft>
              <a:buSzPts val="1100"/>
              <a:buChar char="●"/>
            </a:pPr>
            <a:r>
              <a:rPr lang="en-US"/>
              <a:t>natural (based on an already existing field)</a:t>
            </a:r>
            <a:endParaRPr/>
          </a:p>
          <a:p>
            <a:pPr indent="-290988" lvl="0" marL="285750" rtl="0" algn="l">
              <a:lnSpc>
                <a:spcPct val="115000"/>
              </a:lnSpc>
              <a:spcBef>
                <a:spcPts val="0"/>
              </a:spcBef>
              <a:spcAft>
                <a:spcPts val="0"/>
              </a:spcAft>
              <a:buSzPts val="1100"/>
              <a:buChar char="●"/>
            </a:pPr>
            <a:r>
              <a:rPr lang="en-US"/>
              <a:t>intelligent (based on a natural key with an added additional field)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9"/>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en-US"/>
              <a:t>Surrogate Keys</a:t>
            </a:r>
            <a:endParaRPr/>
          </a:p>
        </p:txBody>
      </p:sp>
      <p:sp>
        <p:nvSpPr>
          <p:cNvPr id="189" name="Google Shape;189;p19"/>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fontScale="77500" lnSpcReduction="10000"/>
          </a:bodyPr>
          <a:lstStyle/>
          <a:p>
            <a:pPr indent="0" lvl="0" marL="0" rtl="0" algn="l">
              <a:lnSpc>
                <a:spcPct val="115000"/>
              </a:lnSpc>
              <a:spcBef>
                <a:spcPts val="0"/>
              </a:spcBef>
              <a:spcAft>
                <a:spcPts val="0"/>
              </a:spcAft>
              <a:buClr>
                <a:schemeClr val="dk2"/>
              </a:buClr>
              <a:buSzPct val="61111"/>
              <a:buFont typeface="Arial"/>
              <a:buNone/>
            </a:pPr>
            <a:r>
              <a:rPr lang="en-US" sz="1700"/>
              <a:t>A </a:t>
            </a:r>
            <a:r>
              <a:rPr b="1" lang="en-US" sz="1700"/>
              <a:t>surrogate key </a:t>
            </a:r>
            <a:r>
              <a:rPr lang="en-US" sz="1700"/>
              <a:t>is an additional service field that is added to the already existing information fields of the table, the only purpose of which is to serve as a primary key. (the value is generated artificially).</a:t>
            </a:r>
            <a:endParaRPr/>
          </a:p>
          <a:p>
            <a:pPr indent="0" lvl="0" marL="0" rtl="0" algn="l">
              <a:lnSpc>
                <a:spcPct val="115000"/>
              </a:lnSpc>
              <a:spcBef>
                <a:spcPts val="0"/>
              </a:spcBef>
              <a:spcAft>
                <a:spcPts val="0"/>
              </a:spcAft>
              <a:buClr>
                <a:schemeClr val="dk2"/>
              </a:buClr>
              <a:buSzPct val="61111"/>
              <a:buFont typeface="Arial"/>
              <a:buNone/>
            </a:pPr>
            <a:r>
              <a:t/>
            </a:r>
            <a:endParaRPr sz="1700"/>
          </a:p>
          <a:p>
            <a:pPr indent="0" lvl="0" marL="0" rtl="0" algn="l">
              <a:lnSpc>
                <a:spcPct val="115000"/>
              </a:lnSpc>
              <a:spcBef>
                <a:spcPts val="0"/>
              </a:spcBef>
              <a:spcAft>
                <a:spcPts val="0"/>
              </a:spcAft>
              <a:buClr>
                <a:schemeClr val="dk2"/>
              </a:buClr>
              <a:buSzPct val="61111"/>
              <a:buFont typeface="Arial"/>
              <a:buNone/>
            </a:pPr>
            <a:r>
              <a:rPr lang="en-US" sz="1700"/>
              <a:t>Let R1 and R2 be two variable relations, not necessarily different. The foreign key FK (Foreign key) in R2 is a subset of the attributes of the R2 variable such that the following requirements are met:</a:t>
            </a:r>
            <a:endParaRPr/>
          </a:p>
          <a:p>
            <a:pPr indent="-280802" lvl="0" marL="285750" rtl="0" algn="l">
              <a:lnSpc>
                <a:spcPct val="115000"/>
              </a:lnSpc>
              <a:spcBef>
                <a:spcPts val="0"/>
              </a:spcBef>
              <a:spcAft>
                <a:spcPts val="0"/>
              </a:spcAft>
              <a:buSzPct val="61111"/>
              <a:buChar char="●"/>
            </a:pPr>
            <a:r>
              <a:rPr lang="en-US" sz="1700"/>
              <a:t>In the relation variable R1 there is a potential PK key such that PK and FK match exactly up to the renaming of attributes (FK from R2 is PK from R1)</a:t>
            </a:r>
            <a:endParaRPr/>
          </a:p>
          <a:p>
            <a:pPr indent="-280802" lvl="0" marL="285750" rtl="0" algn="l">
              <a:lnSpc>
                <a:spcPct val="115000"/>
              </a:lnSpc>
              <a:spcBef>
                <a:spcPts val="0"/>
              </a:spcBef>
              <a:spcAft>
                <a:spcPts val="0"/>
              </a:spcAft>
              <a:buSzPct val="61111"/>
              <a:buChar char="●"/>
            </a:pPr>
            <a:r>
              <a:rPr lang="en-US" sz="1700"/>
              <a:t>At any given time, each value of FK in the current value of R2 is identical to the value of PK in some tuple in the current value of R1. In other words, at any given time, the set of all values of FK in R2 is a subset of the values of PK in R1.</a:t>
            </a:r>
            <a:endParaRPr/>
          </a:p>
          <a:p>
            <a:pPr indent="-280802" lvl="0" marL="285750" rtl="0" algn="l">
              <a:lnSpc>
                <a:spcPct val="115000"/>
              </a:lnSpc>
              <a:spcBef>
                <a:spcPts val="0"/>
              </a:spcBef>
              <a:spcAft>
                <a:spcPts val="0"/>
              </a:spcAft>
              <a:buSzPct val="61111"/>
              <a:buChar char="●"/>
            </a:pPr>
            <a:r>
              <a:rPr lang="en-US" sz="1700"/>
              <a:t>The </a:t>
            </a:r>
            <a:r>
              <a:rPr i="1" lang="en-US" sz="1700"/>
              <a:t>parent (main/target) </a:t>
            </a:r>
            <a:r>
              <a:rPr lang="en-US" sz="1700"/>
              <a:t>relation is the R1 relation containing the potential key.</a:t>
            </a:r>
            <a:endParaRPr/>
          </a:p>
          <a:p>
            <a:pPr indent="-280802" lvl="0" marL="285750" rtl="0" algn="l">
              <a:lnSpc>
                <a:spcPct val="115000"/>
              </a:lnSpc>
              <a:spcBef>
                <a:spcPts val="0"/>
              </a:spcBef>
              <a:spcAft>
                <a:spcPts val="0"/>
              </a:spcAft>
              <a:buSzPct val="61111"/>
              <a:buChar char="●"/>
            </a:pPr>
            <a:r>
              <a:rPr lang="en-US" sz="1700"/>
              <a:t>The </a:t>
            </a:r>
            <a:r>
              <a:rPr i="1" lang="en-US" sz="1700"/>
              <a:t>child (subordinate) </a:t>
            </a:r>
            <a:r>
              <a:rPr lang="en-US" sz="1700"/>
              <a:t>relationship is the R2 relationship, which contains a reference to the entity in which the attributes we need are located. (containing a foreign key)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2"/>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en-US"/>
              <a:t>SQL Statements</a:t>
            </a:r>
            <a:endParaRPr/>
          </a:p>
        </p:txBody>
      </p:sp>
      <p:sp>
        <p:nvSpPr>
          <p:cNvPr id="70" name="Google Shape;70;p2"/>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71" name="Google Shape;71;p2"/>
          <p:cNvPicPr preferRelativeResize="0"/>
          <p:nvPr/>
        </p:nvPicPr>
        <p:blipFill rotWithShape="1">
          <a:blip r:embed="rId3">
            <a:alphaModFix/>
          </a:blip>
          <a:srcRect b="0" l="0" r="0" t="0"/>
          <a:stretch/>
        </p:blipFill>
        <p:spPr>
          <a:xfrm>
            <a:off x="399675" y="1068437"/>
            <a:ext cx="8200099" cy="39060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0"/>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en-US"/>
              <a:t>Creating Keys: Primary Key</a:t>
            </a:r>
            <a:endParaRPr/>
          </a:p>
        </p:txBody>
      </p:sp>
      <p:sp>
        <p:nvSpPr>
          <p:cNvPr id="195" name="Google Shape;195;p20"/>
          <p:cNvSpPr txBox="1"/>
          <p:nvPr>
            <p:ph idx="1" type="body"/>
          </p:nvPr>
        </p:nvSpPr>
        <p:spPr>
          <a:xfrm>
            <a:off x="311700" y="1068425"/>
            <a:ext cx="8520600" cy="363005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400"/>
              <a:buFont typeface="Arial"/>
              <a:buNone/>
            </a:pPr>
            <a:r>
              <a:rPr lang="en-US" sz="1400"/>
              <a:t>CREATE TABLE PERSON ( </a:t>
            </a:r>
            <a:endParaRPr sz="1400"/>
          </a:p>
          <a:p>
            <a:pPr indent="0" lvl="0" marL="0" marR="0" rtl="0" algn="l">
              <a:lnSpc>
                <a:spcPct val="100000"/>
              </a:lnSpc>
              <a:spcBef>
                <a:spcPts val="0"/>
              </a:spcBef>
              <a:spcAft>
                <a:spcPts val="0"/>
              </a:spcAft>
              <a:buClr>
                <a:schemeClr val="dk2"/>
              </a:buClr>
              <a:buSzPts val="1400"/>
              <a:buFont typeface="Arial"/>
              <a:buNone/>
            </a:pPr>
            <a:r>
              <a:rPr lang="en-US" sz="1400"/>
              <a:t>	ID INTEGER PRIMARY KEY, </a:t>
            </a:r>
            <a:endParaRPr sz="1400"/>
          </a:p>
          <a:p>
            <a:pPr indent="0" lvl="0" marL="0" marR="0" rtl="0" algn="l">
              <a:lnSpc>
                <a:spcPct val="100000"/>
              </a:lnSpc>
              <a:spcBef>
                <a:spcPts val="0"/>
              </a:spcBef>
              <a:spcAft>
                <a:spcPts val="0"/>
              </a:spcAft>
              <a:buClr>
                <a:schemeClr val="dk2"/>
              </a:buClr>
              <a:buSzPts val="1400"/>
              <a:buFont typeface="Arial"/>
              <a:buNone/>
            </a:pPr>
            <a:r>
              <a:rPr lang="en-US" sz="1400"/>
              <a:t>	LAST_NAME VARCHAR(255) NOT NULL,</a:t>
            </a:r>
            <a:endParaRPr sz="1400"/>
          </a:p>
          <a:p>
            <a:pPr indent="0" lvl="0" marL="0" marR="0" rtl="0" algn="l">
              <a:lnSpc>
                <a:spcPct val="100000"/>
              </a:lnSpc>
              <a:spcBef>
                <a:spcPts val="0"/>
              </a:spcBef>
              <a:spcAft>
                <a:spcPts val="0"/>
              </a:spcAft>
              <a:buClr>
                <a:schemeClr val="dk2"/>
              </a:buClr>
              <a:buSzPts val="1400"/>
              <a:buFont typeface="Arial"/>
              <a:buNone/>
            </a:pPr>
            <a:r>
              <a:rPr lang="en-US" sz="1400"/>
              <a:t>	FIRST_NAME VARCHAR(255) NOT NULL,</a:t>
            </a:r>
            <a:endParaRPr sz="1400"/>
          </a:p>
          <a:p>
            <a:pPr indent="0" lvl="0" marL="0" marR="0" rtl="0" algn="l">
              <a:lnSpc>
                <a:spcPct val="100000"/>
              </a:lnSpc>
              <a:spcBef>
                <a:spcPts val="0"/>
              </a:spcBef>
              <a:spcAft>
                <a:spcPts val="0"/>
              </a:spcAft>
              <a:buClr>
                <a:schemeClr val="dk2"/>
              </a:buClr>
              <a:buSzPts val="1400"/>
              <a:buFont typeface="Arial"/>
              <a:buNone/>
            </a:pPr>
            <a:r>
              <a:rPr lang="en-US" sz="1400"/>
              <a:t>	AGE INTEGER );</a:t>
            </a:r>
            <a:endParaRPr sz="1400"/>
          </a:p>
          <a:p>
            <a:pPr indent="0" lvl="0" marL="0" marR="0" rtl="0" algn="l">
              <a:lnSpc>
                <a:spcPct val="100000"/>
              </a:lnSpc>
              <a:spcBef>
                <a:spcPts val="0"/>
              </a:spcBef>
              <a:spcAft>
                <a:spcPts val="0"/>
              </a:spcAft>
              <a:buClr>
                <a:schemeClr val="dk2"/>
              </a:buClr>
              <a:buSzPts val="1400"/>
              <a:buFont typeface="Arial"/>
              <a:buNone/>
            </a:pPr>
            <a:r>
              <a:rPr lang="en-US" sz="1400"/>
              <a:t>ALTER TABLE PERSON ADD PRIMARY KEY (ID); </a:t>
            </a:r>
            <a:endParaRPr sz="1400"/>
          </a:p>
          <a:p>
            <a:pPr indent="0" lvl="0" marL="0" marR="0" rtl="0" algn="l">
              <a:lnSpc>
                <a:spcPct val="100000"/>
              </a:lnSpc>
              <a:spcBef>
                <a:spcPts val="0"/>
              </a:spcBef>
              <a:spcAft>
                <a:spcPts val="0"/>
              </a:spcAft>
              <a:buClr>
                <a:schemeClr val="dk2"/>
              </a:buClr>
              <a:buSzPts val="1400"/>
              <a:buFont typeface="Arial"/>
              <a:buNone/>
            </a:pPr>
            <a:r>
              <a:rPr lang="en-US" sz="1400"/>
              <a:t>------------------------------------------ </a:t>
            </a:r>
            <a:endParaRPr sz="1400"/>
          </a:p>
          <a:p>
            <a:pPr indent="0" lvl="0" marL="0" rtl="0" algn="l">
              <a:lnSpc>
                <a:spcPct val="100000"/>
              </a:lnSpc>
              <a:spcBef>
                <a:spcPts val="0"/>
              </a:spcBef>
              <a:spcAft>
                <a:spcPts val="0"/>
              </a:spcAft>
              <a:buClr>
                <a:schemeClr val="dk2"/>
              </a:buClr>
              <a:buSzPts val="1400"/>
              <a:buNone/>
            </a:pPr>
            <a:r>
              <a:rPr lang="en-US" sz="1400"/>
              <a:t>CREATE TABLE PERSON (</a:t>
            </a:r>
            <a:endParaRPr sz="1400"/>
          </a:p>
          <a:p>
            <a:pPr indent="0" lvl="0" marL="0" rtl="0" algn="l">
              <a:lnSpc>
                <a:spcPct val="100000"/>
              </a:lnSpc>
              <a:spcBef>
                <a:spcPts val="0"/>
              </a:spcBef>
              <a:spcAft>
                <a:spcPts val="0"/>
              </a:spcAft>
              <a:buClr>
                <a:schemeClr val="dk2"/>
              </a:buClr>
              <a:buSzPts val="1800"/>
              <a:buNone/>
            </a:pPr>
            <a:r>
              <a:rPr lang="en-US"/>
              <a:t>	</a:t>
            </a:r>
            <a:r>
              <a:rPr lang="en-US" sz="1300"/>
              <a:t>ID INTEGER,</a:t>
            </a:r>
            <a:endParaRPr sz="1300"/>
          </a:p>
          <a:p>
            <a:pPr indent="0" lvl="0" marL="0" rtl="0" algn="l">
              <a:lnSpc>
                <a:spcPct val="100000"/>
              </a:lnSpc>
              <a:spcBef>
                <a:spcPts val="0"/>
              </a:spcBef>
              <a:spcAft>
                <a:spcPts val="0"/>
              </a:spcAft>
              <a:buClr>
                <a:schemeClr val="dk2"/>
              </a:buClr>
              <a:buSzPts val="1300"/>
              <a:buNone/>
            </a:pPr>
            <a:r>
              <a:rPr lang="en-US" sz="1300"/>
              <a:t>	LAST_NAME VARCHAR(255),</a:t>
            </a:r>
            <a:endParaRPr sz="1300"/>
          </a:p>
          <a:p>
            <a:pPr indent="0" lvl="0" marL="0" rtl="0" algn="l">
              <a:lnSpc>
                <a:spcPct val="100000"/>
              </a:lnSpc>
              <a:spcBef>
                <a:spcPts val="0"/>
              </a:spcBef>
              <a:spcAft>
                <a:spcPts val="0"/>
              </a:spcAft>
              <a:buClr>
                <a:schemeClr val="dk2"/>
              </a:buClr>
              <a:buSzPts val="1300"/>
              <a:buNone/>
            </a:pPr>
            <a:r>
              <a:rPr lang="en-US" sz="1300"/>
              <a:t>	FIRST_NAME VARCHAR(255) NOT NULL,</a:t>
            </a:r>
            <a:endParaRPr sz="1300"/>
          </a:p>
          <a:p>
            <a:pPr indent="0" lvl="0" marL="0" rtl="0" algn="l">
              <a:lnSpc>
                <a:spcPct val="100000"/>
              </a:lnSpc>
              <a:spcBef>
                <a:spcPts val="0"/>
              </a:spcBef>
              <a:spcAft>
                <a:spcPts val="0"/>
              </a:spcAft>
              <a:buClr>
                <a:schemeClr val="dk2"/>
              </a:buClr>
              <a:buSzPts val="1300"/>
              <a:buNone/>
            </a:pPr>
            <a:r>
              <a:rPr lang="en-US" sz="1300"/>
              <a:t>	AGE INTEGER,</a:t>
            </a:r>
            <a:endParaRPr sz="1300"/>
          </a:p>
          <a:p>
            <a:pPr indent="0" lvl="0" marL="0" rtl="0" algn="l">
              <a:lnSpc>
                <a:spcPct val="100000"/>
              </a:lnSpc>
              <a:spcBef>
                <a:spcPts val="0"/>
              </a:spcBef>
              <a:spcAft>
                <a:spcPts val="0"/>
              </a:spcAft>
              <a:buClr>
                <a:schemeClr val="dk2"/>
              </a:buClr>
              <a:buSzPts val="1300"/>
              <a:buNone/>
            </a:pPr>
            <a:r>
              <a:rPr lang="en-US" sz="1300"/>
              <a:t>	CONSTRAINT PK_Person PRIMARY KEY (ID, LAST_NAME) ); </a:t>
            </a:r>
            <a:endParaRPr sz="1300"/>
          </a:p>
          <a:p>
            <a:pPr indent="0" lvl="0" marL="0" marR="0" rtl="0" algn="l">
              <a:lnSpc>
                <a:spcPct val="100000"/>
              </a:lnSpc>
              <a:spcBef>
                <a:spcPts val="0"/>
              </a:spcBef>
              <a:spcAft>
                <a:spcPts val="0"/>
              </a:spcAft>
              <a:buClr>
                <a:schemeClr val="lt2"/>
              </a:buClr>
              <a:buSzPts val="1300"/>
              <a:buFont typeface="Arial"/>
              <a:buNone/>
            </a:pPr>
            <a:r>
              <a:t/>
            </a:r>
            <a:endParaRPr sz="1300"/>
          </a:p>
          <a:p>
            <a:pPr indent="0" lvl="0" marL="0" marR="0" rtl="0" algn="l">
              <a:lnSpc>
                <a:spcPct val="100000"/>
              </a:lnSpc>
              <a:spcBef>
                <a:spcPts val="0"/>
              </a:spcBef>
              <a:spcAft>
                <a:spcPts val="0"/>
              </a:spcAft>
              <a:buClr>
                <a:schemeClr val="dk2"/>
              </a:buClr>
              <a:buSzPts val="1400"/>
              <a:buFont typeface="Arial"/>
              <a:buNone/>
            </a:pPr>
            <a:r>
              <a:rPr lang="en-US" sz="1400"/>
              <a:t>ALTER TABLE PERSON</a:t>
            </a:r>
            <a:endParaRPr sz="1400"/>
          </a:p>
          <a:p>
            <a:pPr indent="0" lvl="0" marL="0" marR="0" rtl="0" algn="l">
              <a:lnSpc>
                <a:spcPct val="100000"/>
              </a:lnSpc>
              <a:spcBef>
                <a:spcPts val="0"/>
              </a:spcBef>
              <a:spcAft>
                <a:spcPts val="0"/>
              </a:spcAft>
              <a:buClr>
                <a:schemeClr val="dk2"/>
              </a:buClr>
              <a:buSzPts val="1400"/>
              <a:buFont typeface="Arial"/>
              <a:buNone/>
            </a:pPr>
            <a:r>
              <a:rPr lang="en-US" sz="1400"/>
              <a:t>ADD CONSTRAINT PK_Person PRIMARY KEY (ID, LAST_NAME);</a:t>
            </a:r>
            <a:endParaRPr sz="1400"/>
          </a:p>
          <a:p>
            <a:pPr indent="0" lvl="0" marL="0" marR="0" rtl="0" algn="l">
              <a:lnSpc>
                <a:spcPct val="100000"/>
              </a:lnSpc>
              <a:spcBef>
                <a:spcPts val="0"/>
              </a:spcBef>
              <a:spcAft>
                <a:spcPts val="0"/>
              </a:spcAft>
              <a:buClr>
                <a:schemeClr val="lt2"/>
              </a:buClr>
              <a:buSzPts val="1400"/>
              <a:buFont typeface="Arial"/>
              <a:buNone/>
            </a:pPr>
            <a:r>
              <a:t/>
            </a:r>
            <a:endParaRPr sz="1400"/>
          </a:p>
          <a:p>
            <a:pPr indent="0" lvl="0" marL="0" marR="0" rtl="0" algn="l">
              <a:lnSpc>
                <a:spcPct val="100000"/>
              </a:lnSpc>
              <a:spcBef>
                <a:spcPts val="0"/>
              </a:spcBef>
              <a:spcAft>
                <a:spcPts val="0"/>
              </a:spcAft>
              <a:buClr>
                <a:schemeClr val="dk2"/>
              </a:buClr>
              <a:buSzPts val="1400"/>
              <a:buFont typeface="Arial"/>
              <a:buNone/>
            </a:pPr>
            <a:r>
              <a:rPr lang="en-US" sz="1400"/>
              <a:t>ALTER TABLE PERSON DROP CONSTRAINT PK_Person;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1"/>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en-US"/>
              <a:t>Creating Keys: Foreign Key</a:t>
            </a:r>
            <a:endParaRPr/>
          </a:p>
        </p:txBody>
      </p:sp>
      <p:sp>
        <p:nvSpPr>
          <p:cNvPr id="201" name="Google Shape;201;p21"/>
          <p:cNvSpPr txBox="1"/>
          <p:nvPr>
            <p:ph idx="1" type="body"/>
          </p:nvPr>
        </p:nvSpPr>
        <p:spPr>
          <a:xfrm>
            <a:off x="311700" y="1068425"/>
            <a:ext cx="8520600" cy="363005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2"/>
              </a:buClr>
              <a:buSzPts val="1400"/>
              <a:buFont typeface="Arial"/>
              <a:buNone/>
            </a:pPr>
            <a:r>
              <a:rPr lang="en-US" sz="1400"/>
              <a:t>CREATE TABLE ORDER (</a:t>
            </a:r>
            <a:endParaRPr sz="1400"/>
          </a:p>
          <a:p>
            <a:pPr indent="0" lvl="1" marL="457200" rtl="0" algn="l">
              <a:lnSpc>
                <a:spcPct val="100000"/>
              </a:lnSpc>
              <a:spcBef>
                <a:spcPts val="0"/>
              </a:spcBef>
              <a:spcAft>
                <a:spcPts val="0"/>
              </a:spcAft>
              <a:buClr>
                <a:schemeClr val="dk2"/>
              </a:buClr>
              <a:buSzPts val="1400"/>
              <a:buNone/>
            </a:pPr>
            <a:r>
              <a:rPr lang="en-US"/>
              <a:t>ORDER_ID INTEGER,</a:t>
            </a:r>
            <a:endParaRPr/>
          </a:p>
          <a:p>
            <a:pPr indent="0" lvl="1" marL="457200" rtl="0" algn="l">
              <a:lnSpc>
                <a:spcPct val="100000"/>
              </a:lnSpc>
              <a:spcBef>
                <a:spcPts val="0"/>
              </a:spcBef>
              <a:spcAft>
                <a:spcPts val="0"/>
              </a:spcAft>
              <a:buClr>
                <a:schemeClr val="dk2"/>
              </a:buClr>
              <a:buSzPts val="1400"/>
              <a:buNone/>
            </a:pPr>
            <a:r>
              <a:rPr lang="en-US"/>
              <a:t>ORDER_NUMBER INTEGER NOT NULL, </a:t>
            </a:r>
            <a:endParaRPr/>
          </a:p>
          <a:p>
            <a:pPr indent="0" lvl="1" marL="457200" rtl="0" algn="l">
              <a:lnSpc>
                <a:spcPct val="100000"/>
              </a:lnSpc>
              <a:spcBef>
                <a:spcPts val="0"/>
              </a:spcBef>
              <a:spcAft>
                <a:spcPts val="0"/>
              </a:spcAft>
              <a:buClr>
                <a:schemeClr val="dk2"/>
              </a:buClr>
              <a:buSzPts val="1400"/>
              <a:buNone/>
            </a:pPr>
            <a:r>
              <a:rPr lang="en-US"/>
              <a:t>ERSON_ID INTEGER,</a:t>
            </a:r>
            <a:endParaRPr/>
          </a:p>
          <a:p>
            <a:pPr indent="0" lvl="1" marL="457200" rtl="0" algn="l">
              <a:lnSpc>
                <a:spcPct val="100000"/>
              </a:lnSpc>
              <a:spcBef>
                <a:spcPts val="0"/>
              </a:spcBef>
              <a:spcAft>
                <a:spcPts val="0"/>
              </a:spcAft>
              <a:buClr>
                <a:schemeClr val="dk2"/>
              </a:buClr>
              <a:buSzPts val="1400"/>
              <a:buNone/>
            </a:pPr>
            <a:r>
              <a:rPr lang="en-US"/>
              <a:t>PRIMARY KEY (ORDER_ID),</a:t>
            </a:r>
            <a:endParaRPr/>
          </a:p>
          <a:p>
            <a:pPr indent="0" lvl="1" marL="457200" rtl="0" algn="l">
              <a:lnSpc>
                <a:spcPct val="100000"/>
              </a:lnSpc>
              <a:spcBef>
                <a:spcPts val="0"/>
              </a:spcBef>
              <a:spcAft>
                <a:spcPts val="0"/>
              </a:spcAft>
              <a:buClr>
                <a:schemeClr val="dk2"/>
              </a:buClr>
              <a:buSzPts val="1400"/>
              <a:buNone/>
            </a:pPr>
            <a:r>
              <a:rPr lang="en-US"/>
              <a:t>CONSTRAINT FK_PersonOrder FOREIGN KEY (PERSON_ID) REFERENCES PERSON(PERSON_ID) );</a:t>
            </a:r>
            <a:endParaRPr/>
          </a:p>
          <a:p>
            <a:pPr indent="0" lvl="1" marL="457200" rtl="0" algn="l">
              <a:lnSpc>
                <a:spcPct val="100000"/>
              </a:lnSpc>
              <a:spcBef>
                <a:spcPts val="0"/>
              </a:spcBef>
              <a:spcAft>
                <a:spcPts val="0"/>
              </a:spcAft>
              <a:buClr>
                <a:schemeClr val="lt2"/>
              </a:buClr>
              <a:buSzPts val="1000"/>
              <a:buNone/>
            </a:pPr>
            <a:r>
              <a:t/>
            </a:r>
            <a:endParaRPr sz="1000"/>
          </a:p>
          <a:p>
            <a:pPr indent="0" lvl="0" marL="0" marR="0" rtl="0" algn="l">
              <a:lnSpc>
                <a:spcPct val="100000"/>
              </a:lnSpc>
              <a:spcBef>
                <a:spcPts val="0"/>
              </a:spcBef>
              <a:spcAft>
                <a:spcPts val="0"/>
              </a:spcAft>
              <a:buClr>
                <a:schemeClr val="dk2"/>
              </a:buClr>
              <a:buSzPts val="1400"/>
              <a:buFont typeface="Arial"/>
              <a:buNone/>
            </a:pPr>
            <a:r>
              <a:rPr lang="en-US" sz="1400"/>
              <a:t>ALTER TABLE ORDER ADD CONSTRAINT FK_PersonOrder FOREIGN KEY (PERSON_ID) REFERENCES PERSON(PERSON_ID); ALTER TABLE ORDER DROP CONSTRAINT FK_PersonOrder; </a:t>
            </a:r>
            <a:endParaRPr sz="1400"/>
          </a:p>
          <a:p>
            <a:pPr indent="0" lvl="0" marL="0" marR="0" rtl="0" algn="l">
              <a:lnSpc>
                <a:spcPct val="100000"/>
              </a:lnSpc>
              <a:spcBef>
                <a:spcPts val="0"/>
              </a:spcBef>
              <a:spcAft>
                <a:spcPts val="0"/>
              </a:spcAft>
              <a:buClr>
                <a:schemeClr val="dk2"/>
              </a:buClr>
              <a:buSzPts val="1400"/>
              <a:buFont typeface="Arial"/>
              <a:buNone/>
            </a:pPr>
            <a:r>
              <a:rPr lang="en-US" sz="1400"/>
              <a:t>----------------------------------------- </a:t>
            </a:r>
            <a:endParaRPr sz="1400"/>
          </a:p>
          <a:p>
            <a:pPr indent="0" lvl="0" marL="0" marR="0" rtl="0" algn="l">
              <a:lnSpc>
                <a:spcPct val="100000"/>
              </a:lnSpc>
              <a:spcBef>
                <a:spcPts val="0"/>
              </a:spcBef>
              <a:spcAft>
                <a:spcPts val="0"/>
              </a:spcAft>
              <a:buClr>
                <a:schemeClr val="dk2"/>
              </a:buClr>
              <a:buSzPts val="1400"/>
              <a:buFont typeface="Arial"/>
              <a:buNone/>
            </a:pPr>
            <a:r>
              <a:rPr lang="en-US" sz="1400"/>
              <a:t>CREATE TABLE ORDER (</a:t>
            </a:r>
            <a:endParaRPr sz="1400"/>
          </a:p>
          <a:p>
            <a:pPr indent="0" lvl="1" marL="457200" rtl="0" algn="l">
              <a:lnSpc>
                <a:spcPct val="100000"/>
              </a:lnSpc>
              <a:spcBef>
                <a:spcPts val="0"/>
              </a:spcBef>
              <a:spcAft>
                <a:spcPts val="0"/>
              </a:spcAft>
              <a:buClr>
                <a:schemeClr val="dk2"/>
              </a:buClr>
              <a:buSzPts val="1400"/>
              <a:buNone/>
            </a:pPr>
            <a:r>
              <a:rPr lang="en-US"/>
              <a:t>ORDER_ID INTEGER PRIMARY KEY,</a:t>
            </a:r>
            <a:endParaRPr/>
          </a:p>
          <a:p>
            <a:pPr indent="0" lvl="1" marL="457200" rtl="0" algn="l">
              <a:lnSpc>
                <a:spcPct val="100000"/>
              </a:lnSpc>
              <a:spcBef>
                <a:spcPts val="0"/>
              </a:spcBef>
              <a:spcAft>
                <a:spcPts val="0"/>
              </a:spcAft>
              <a:buClr>
                <a:schemeClr val="dk2"/>
              </a:buClr>
              <a:buSzPts val="1400"/>
              <a:buNone/>
            </a:pPr>
            <a:r>
              <a:rPr lang="en-US"/>
              <a:t>ORDER_NUMBER INTEGER NOT NULL, </a:t>
            </a:r>
            <a:endParaRPr/>
          </a:p>
          <a:p>
            <a:pPr indent="0" lvl="1" marL="457200" rtl="0" algn="l">
              <a:lnSpc>
                <a:spcPct val="100000"/>
              </a:lnSpc>
              <a:spcBef>
                <a:spcPts val="0"/>
              </a:spcBef>
              <a:spcAft>
                <a:spcPts val="0"/>
              </a:spcAft>
              <a:buClr>
                <a:schemeClr val="dk2"/>
              </a:buClr>
              <a:buSzPts val="1400"/>
              <a:buNone/>
            </a:pPr>
            <a:r>
              <a:rPr lang="en-US"/>
              <a:t>PERSON_ID INTEGER REFERENCES PERSON(PERSON_ID) ); </a:t>
            </a:r>
            <a:endParaRPr/>
          </a:p>
          <a:p>
            <a:pPr indent="0" lvl="0" marL="0" marR="0" rtl="0" algn="l">
              <a:lnSpc>
                <a:spcPct val="100000"/>
              </a:lnSpc>
              <a:spcBef>
                <a:spcPts val="0"/>
              </a:spcBef>
              <a:spcAft>
                <a:spcPts val="0"/>
              </a:spcAft>
              <a:buClr>
                <a:schemeClr val="lt2"/>
              </a:buClr>
              <a:buSzPts val="1400"/>
              <a:buFont typeface="Arial"/>
              <a:buNone/>
            </a:pPr>
            <a:r>
              <a:t/>
            </a:r>
            <a:endParaRPr sz="1400"/>
          </a:p>
          <a:p>
            <a:pPr indent="0" lvl="0" marL="0" marR="0" rtl="0" algn="l">
              <a:lnSpc>
                <a:spcPct val="100000"/>
              </a:lnSpc>
              <a:spcBef>
                <a:spcPts val="0"/>
              </a:spcBef>
              <a:spcAft>
                <a:spcPts val="0"/>
              </a:spcAft>
              <a:buClr>
                <a:schemeClr val="dk2"/>
              </a:buClr>
              <a:buSzPts val="1400"/>
              <a:buFont typeface="Arial"/>
              <a:buNone/>
            </a:pPr>
            <a:r>
              <a:rPr lang="en-US" sz="1400"/>
              <a:t>ALTER TABLE ORDER ADD FOREIGN KEY (PERSON_ID) REFERENCES PERSON(PERSON_ID);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2"/>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2"/>
              </a:buClr>
              <a:buSzPct val="36666"/>
              <a:buFont typeface="Arial"/>
              <a:buNone/>
            </a:pPr>
            <a:r>
              <a:rPr lang="en-US"/>
              <a:t>Practice</a:t>
            </a:r>
            <a:endParaRPr/>
          </a:p>
          <a:p>
            <a:pPr indent="0" lvl="0" marL="0" rtl="0" algn="l">
              <a:lnSpc>
                <a:spcPct val="100000"/>
              </a:lnSpc>
              <a:spcBef>
                <a:spcPts val="0"/>
              </a:spcBef>
              <a:spcAft>
                <a:spcPts val="0"/>
              </a:spcAft>
              <a:buClr>
                <a:schemeClr val="dk2"/>
              </a:buClr>
              <a:buSzPct val="36666"/>
              <a:buFont typeface="Arial"/>
              <a:buNone/>
            </a:pPr>
            <a:r>
              <a:t/>
            </a:r>
            <a:endParaRPr/>
          </a:p>
          <a:p>
            <a:pPr indent="0" lvl="0" marL="0" rtl="0" algn="l">
              <a:lnSpc>
                <a:spcPct val="100000"/>
              </a:lnSpc>
              <a:spcBef>
                <a:spcPts val="0"/>
              </a:spcBef>
              <a:spcAft>
                <a:spcPts val="0"/>
              </a:spcAft>
              <a:buSzPct val="175438"/>
              <a:buNone/>
            </a:pPr>
            <a:r>
              <a:t/>
            </a:r>
            <a:endParaRPr b="0" sz="1900">
              <a:solidFill>
                <a:schemeClr val="dk2"/>
              </a:solidFill>
              <a:latin typeface="Arial"/>
              <a:ea typeface="Arial"/>
              <a:cs typeface="Arial"/>
              <a:sym typeface="Arial"/>
            </a:endParaRPr>
          </a:p>
        </p:txBody>
      </p:sp>
      <p:pic>
        <p:nvPicPr>
          <p:cNvPr id="207" name="Google Shape;207;p22"/>
          <p:cNvPicPr preferRelativeResize="0"/>
          <p:nvPr/>
        </p:nvPicPr>
        <p:blipFill rotWithShape="1">
          <a:blip r:embed="rId3">
            <a:alphaModFix/>
          </a:blip>
          <a:srcRect b="0" l="0" r="0" t="0"/>
          <a:stretch/>
        </p:blipFill>
        <p:spPr>
          <a:xfrm>
            <a:off x="3322749" y="1470174"/>
            <a:ext cx="5814811" cy="3274229"/>
          </a:xfrm>
          <a:prstGeom prst="rect">
            <a:avLst/>
          </a:prstGeom>
          <a:noFill/>
          <a:ln>
            <a:noFill/>
          </a:ln>
        </p:spPr>
      </p:pic>
      <p:sp>
        <p:nvSpPr>
          <p:cNvPr id="208" name="Google Shape;208;p22"/>
          <p:cNvSpPr txBox="1"/>
          <p:nvPr>
            <p:ph idx="1" type="body"/>
          </p:nvPr>
        </p:nvSpPr>
        <p:spPr>
          <a:xfrm>
            <a:off x="2601532" y="204834"/>
            <a:ext cx="6645498" cy="908146"/>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800"/>
              <a:buNone/>
            </a:pPr>
            <a:r>
              <a:rPr lang="en-US" sz="1400">
                <a:solidFill>
                  <a:schemeClr val="dk2"/>
                </a:solidFill>
              </a:rPr>
              <a:t>Create the following tables. What primary and foreign keys are needed here? Create them.</a:t>
            </a:r>
            <a:endParaRPr/>
          </a:p>
          <a:p>
            <a:pPr indent="0" lvl="0" marL="457200" rtl="0" algn="l">
              <a:lnSpc>
                <a:spcPct val="115000"/>
              </a:lnSpc>
              <a:spcBef>
                <a:spcPts val="0"/>
              </a:spcBef>
              <a:spcAft>
                <a:spcPts val="0"/>
              </a:spcAft>
              <a:buSzPts val="1800"/>
              <a:buNone/>
            </a:pPr>
            <a:r>
              <a:rPr lang="en-US" sz="1400">
                <a:solidFill>
                  <a:schemeClr val="dk2"/>
                </a:solidFill>
              </a:rPr>
              <a:t>Create an id column of the serial type. What is the name of this type of key?</a:t>
            </a:r>
            <a:endParaRPr/>
          </a:p>
        </p:txBody>
      </p:sp>
      <p:sp>
        <p:nvSpPr>
          <p:cNvPr id="209" name="Google Shape;209;p22"/>
          <p:cNvSpPr txBox="1"/>
          <p:nvPr/>
        </p:nvSpPr>
        <p:spPr>
          <a:xfrm>
            <a:off x="311700" y="1112980"/>
            <a:ext cx="4572000" cy="3109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Tables:</a:t>
            </a:r>
            <a:endParaRPr>
              <a:solidFill>
                <a:schemeClr val="dk1"/>
              </a:solidFil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Movies:</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id</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title</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release_year</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duration_min</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rating</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director</a:t>
            </a:r>
            <a:endParaRPr>
              <a:solidFill>
                <a:schemeClr val="dk1"/>
              </a:solidFil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Actors:</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id </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first_nm</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last_nm</a:t>
            </a:r>
            <a:endParaRPr b="0" i="0" sz="1400" u="none" cap="none" strike="noStrike">
              <a:solidFill>
                <a:schemeClr val="dk1"/>
              </a:solidFill>
              <a:latin typeface="Arial"/>
              <a:ea typeface="Arial"/>
              <a:cs typeface="Arial"/>
              <a:sym typeface="Arial"/>
            </a:endParaRPr>
          </a:p>
        </p:txBody>
      </p:sp>
      <p:sp>
        <p:nvSpPr>
          <p:cNvPr id="210" name="Google Shape;210;p22"/>
          <p:cNvSpPr txBox="1"/>
          <p:nvPr/>
        </p:nvSpPr>
        <p:spPr>
          <a:xfrm>
            <a:off x="1619519" y="1552794"/>
            <a:ext cx="1509900" cy="160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Cast:</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movie_id</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actor_id</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character_nm</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genres</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movie_id</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genre_nm</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3"/>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2"/>
              </a:buClr>
              <a:buSzPts val="1100"/>
              <a:buFont typeface="Arial"/>
              <a:buNone/>
            </a:pPr>
            <a:r>
              <a:rPr lang="en-US"/>
              <a:t>Practice</a:t>
            </a:r>
            <a:endParaRPr/>
          </a:p>
        </p:txBody>
      </p:sp>
      <p:pic>
        <p:nvPicPr>
          <p:cNvPr id="216" name="Google Shape;216;p23"/>
          <p:cNvPicPr preferRelativeResize="0"/>
          <p:nvPr/>
        </p:nvPicPr>
        <p:blipFill rotWithShape="1">
          <a:blip r:embed="rId3">
            <a:alphaModFix/>
          </a:blip>
          <a:srcRect b="0" l="0" r="0" t="0"/>
          <a:stretch/>
        </p:blipFill>
        <p:spPr>
          <a:xfrm>
            <a:off x="3470856" y="1470174"/>
            <a:ext cx="5666704" cy="3274229"/>
          </a:xfrm>
          <a:prstGeom prst="rect">
            <a:avLst/>
          </a:prstGeom>
          <a:noFill/>
          <a:ln>
            <a:noFill/>
          </a:ln>
        </p:spPr>
      </p:pic>
      <p:sp>
        <p:nvSpPr>
          <p:cNvPr id="217" name="Google Shape;217;p23"/>
          <p:cNvSpPr txBox="1"/>
          <p:nvPr/>
        </p:nvSpPr>
        <p:spPr>
          <a:xfrm>
            <a:off x="311700" y="1112980"/>
            <a:ext cx="3513300" cy="3971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1. Fill in the movies table with 3 text lines.</a:t>
            </a:r>
            <a:endParaRPr>
              <a:solidFill>
                <a:schemeClr val="dk1"/>
              </a:solidFill>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2. Add a new comment field to the movies table.</a:t>
            </a:r>
            <a:endParaRPr>
              <a:solidFill>
                <a:schemeClr val="dk1"/>
              </a:solidFill>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3. Write a request to update the field with a comment.</a:t>
            </a:r>
            <a:endParaRPr>
              <a:solidFill>
                <a:schemeClr val="dk1"/>
              </a:solidFill>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You must specify your own comment for each line.</a:t>
            </a:r>
            <a:endParaRPr>
              <a:solidFill>
                <a:schemeClr val="dk1"/>
              </a:solidFill>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Think about how to do this with a single UPDATE operation, rather than five different requests.</a:t>
            </a:r>
            <a:endParaRPr>
              <a:solidFill>
                <a:schemeClr val="dk1"/>
              </a:solidFill>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4. Delete one of the rows of the table to choose from.</a:t>
            </a:r>
            <a:endParaRPr>
              <a:solidFill>
                <a:schemeClr val="dk1"/>
              </a:solidFill>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5. Clear the table using the DDL group operator.</a:t>
            </a:r>
            <a:endParaRPr>
              <a:solidFill>
                <a:schemeClr val="dk1"/>
              </a:solidFill>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6. Fill in the table again and pay attention to the IDs. Clean it completely again.</a:t>
            </a:r>
            <a:endParaRPr>
              <a:solidFill>
                <a:schemeClr val="dk1"/>
              </a:solidFill>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7. Delete a column with a comment from the table.</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4"/>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2"/>
              </a:buClr>
              <a:buSzPts val="1100"/>
              <a:buFont typeface="Arial"/>
              <a:buNone/>
            </a:pPr>
            <a:r>
              <a:rPr lang="en-US"/>
              <a:t>Practice</a:t>
            </a:r>
            <a:endParaRPr/>
          </a:p>
        </p:txBody>
      </p:sp>
      <p:pic>
        <p:nvPicPr>
          <p:cNvPr id="223" name="Google Shape;223;p24"/>
          <p:cNvPicPr preferRelativeResize="0"/>
          <p:nvPr/>
        </p:nvPicPr>
        <p:blipFill rotWithShape="1">
          <a:blip r:embed="rId3">
            <a:alphaModFix/>
          </a:blip>
          <a:srcRect b="0" l="0" r="0" t="0"/>
          <a:stretch/>
        </p:blipFill>
        <p:spPr>
          <a:xfrm>
            <a:off x="3470856" y="1470174"/>
            <a:ext cx="5666704" cy="3274229"/>
          </a:xfrm>
          <a:prstGeom prst="rect">
            <a:avLst/>
          </a:prstGeom>
          <a:noFill/>
          <a:ln>
            <a:noFill/>
          </a:ln>
        </p:spPr>
      </p:pic>
      <p:sp>
        <p:nvSpPr>
          <p:cNvPr id="224" name="Google Shape;224;p24"/>
          <p:cNvSpPr txBox="1"/>
          <p:nvPr/>
        </p:nvSpPr>
        <p:spPr>
          <a:xfrm>
            <a:off x="311700" y="1112980"/>
            <a:ext cx="3513300" cy="375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8. Start insertion operations from a separate file</a:t>
            </a:r>
            <a:endParaRPr>
              <a:solidFill>
                <a:schemeClr val="dk1"/>
              </a:solidFill>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9. Find all the films of the Crime genre. Print the title of the film, the year of release and the rating</a:t>
            </a:r>
            <a:endParaRPr>
              <a:solidFill>
                <a:schemeClr val="dk1"/>
              </a:solidFill>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10. Find the IDs of the actors for whom there is no information about the films in which they starred</a:t>
            </a:r>
            <a:endParaRPr>
              <a:solidFill>
                <a:schemeClr val="dk1"/>
              </a:solidFill>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11. What is the name of the actor who played 'Harry Potter’?</a:t>
            </a:r>
            <a:endParaRPr>
              <a:solidFill>
                <a:schemeClr val="dk1"/>
              </a:solidFill>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12. Output all films of the 90s genres Drama and Romance</a:t>
            </a:r>
            <a:endParaRPr>
              <a:solidFill>
                <a:schemeClr val="dk1"/>
              </a:solidFill>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13. For each genre, find the number of films and the average rating</a:t>
            </a:r>
            <a:endParaRPr>
              <a:solidFill>
                <a:schemeClr val="dk1"/>
              </a:solidFill>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Sort by descending average rating, if the number of films is equal in descending order</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5"/>
          <p:cNvSpPr txBox="1"/>
          <p:nvPr>
            <p:ph type="title"/>
          </p:nvPr>
        </p:nvSpPr>
        <p:spPr>
          <a:xfrm>
            <a:off x="442975" y="271650"/>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2"/>
              </a:buClr>
              <a:buSzPts val="1100"/>
              <a:buFont typeface="Arial"/>
              <a:buNone/>
            </a:pPr>
            <a:r>
              <a:rPr lang="en-US"/>
              <a:t>Practice</a:t>
            </a:r>
            <a:endParaRPr/>
          </a:p>
        </p:txBody>
      </p:sp>
      <p:pic>
        <p:nvPicPr>
          <p:cNvPr id="230" name="Google Shape;230;p25"/>
          <p:cNvPicPr preferRelativeResize="0"/>
          <p:nvPr/>
        </p:nvPicPr>
        <p:blipFill rotWithShape="1">
          <a:blip r:embed="rId3">
            <a:alphaModFix/>
          </a:blip>
          <a:srcRect b="0" l="0" r="0" t="0"/>
          <a:stretch/>
        </p:blipFill>
        <p:spPr>
          <a:xfrm>
            <a:off x="4025775" y="1555250"/>
            <a:ext cx="5111776" cy="3189150"/>
          </a:xfrm>
          <a:prstGeom prst="rect">
            <a:avLst/>
          </a:prstGeom>
          <a:noFill/>
          <a:ln>
            <a:noFill/>
          </a:ln>
        </p:spPr>
      </p:pic>
      <p:sp>
        <p:nvSpPr>
          <p:cNvPr id="231" name="Google Shape;231;p25"/>
          <p:cNvSpPr txBox="1"/>
          <p:nvPr/>
        </p:nvSpPr>
        <p:spPr>
          <a:xfrm>
            <a:off x="311700" y="957739"/>
            <a:ext cx="3816000" cy="4186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14. For each actor, print the number of films in which he played (maybe 0).</a:t>
            </a:r>
            <a:endParaRPr>
              <a:solidFill>
                <a:schemeClr val="dk1"/>
              </a:solidFill>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Sort the number of movies in descending order</a:t>
            </a:r>
            <a:endParaRPr>
              <a:solidFill>
                <a:schemeClr val="dk1"/>
              </a:solidFill>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15. Find all the movies that Jake Gyllenhaal has played in. Print the name of the movie,</a:t>
            </a:r>
            <a:endParaRPr>
              <a:solidFill>
                <a:schemeClr val="dk1"/>
              </a:solidFill>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the year of release and the duration. Sort by increasing the length of the movie</a:t>
            </a:r>
            <a:endParaRPr>
              <a:solidFill>
                <a:schemeClr val="dk1"/>
              </a:solidFill>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16. Bring out all the movies with the actor who played 'Captain Jack Sparrow’</a:t>
            </a:r>
            <a:endParaRPr>
              <a:solidFill>
                <a:schemeClr val="dk1"/>
              </a:solidFill>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17. For each movie, output its genres separated by commas as a string</a:t>
            </a:r>
            <a:endParaRPr>
              <a:solidFill>
                <a:schemeClr val="dk1"/>
              </a:solidFill>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(for example, using STRING_AGG)</a:t>
            </a:r>
            <a:endParaRPr>
              <a:solidFill>
                <a:schemeClr val="dk1"/>
              </a:solidFill>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If the genre is not specified for the movie, output -.</a:t>
            </a:r>
            <a:endParaRPr>
              <a:solidFill>
                <a:schemeClr val="dk1"/>
              </a:solidFill>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18. Find all the actors who played with Leonardo DiCaprio.</a:t>
            </a:r>
            <a:endParaRPr>
              <a:solidFill>
                <a:schemeClr val="dk1"/>
              </a:solidFill>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Optional: display the films in which they played together.</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en-US"/>
              <a:t>SQL Data Types</a:t>
            </a:r>
            <a:endParaRPr/>
          </a:p>
        </p:txBody>
      </p:sp>
      <p:pic>
        <p:nvPicPr>
          <p:cNvPr id="77" name="Google Shape;77;p3"/>
          <p:cNvPicPr preferRelativeResize="0"/>
          <p:nvPr/>
        </p:nvPicPr>
        <p:blipFill rotWithShape="1">
          <a:blip r:embed="rId3">
            <a:alphaModFix/>
          </a:blip>
          <a:srcRect b="0" l="0" r="0" t="0"/>
          <a:stretch/>
        </p:blipFill>
        <p:spPr>
          <a:xfrm>
            <a:off x="911900" y="1068426"/>
            <a:ext cx="7608149" cy="3944725"/>
          </a:xfrm>
          <a:prstGeom prst="rect">
            <a:avLst/>
          </a:prstGeom>
          <a:noFill/>
          <a:ln>
            <a:noFill/>
          </a:ln>
        </p:spPr>
      </p:pic>
      <p:sp>
        <p:nvSpPr>
          <p:cNvPr id="78" name="Google Shape;78;p3"/>
          <p:cNvSpPr txBox="1"/>
          <p:nvPr/>
        </p:nvSpPr>
        <p:spPr>
          <a:xfrm>
            <a:off x="4471575" y="1068425"/>
            <a:ext cx="775800" cy="431100"/>
          </a:xfrm>
          <a:prstGeom prst="rect">
            <a:avLst/>
          </a:prstGeom>
          <a:solidFill>
            <a:srgbClr val="FF990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Arial"/>
                <a:ea typeface="Arial"/>
                <a:cs typeface="Arial"/>
                <a:sym typeface="Arial"/>
              </a:rPr>
              <a:t>SQL Data Types</a:t>
            </a:r>
            <a:endParaRPr b="0" i="0" sz="800" u="none" cap="none" strike="noStrike">
              <a:solidFill>
                <a:schemeClr val="lt1"/>
              </a:solidFill>
              <a:latin typeface="Arial"/>
              <a:ea typeface="Arial"/>
              <a:cs typeface="Arial"/>
              <a:sym typeface="Arial"/>
            </a:endParaRPr>
          </a:p>
        </p:txBody>
      </p:sp>
      <p:sp>
        <p:nvSpPr>
          <p:cNvPr id="79" name="Google Shape;79;p3"/>
          <p:cNvSpPr txBox="1"/>
          <p:nvPr/>
        </p:nvSpPr>
        <p:spPr>
          <a:xfrm>
            <a:off x="1680275" y="1631850"/>
            <a:ext cx="775800" cy="431100"/>
          </a:xfrm>
          <a:prstGeom prst="rect">
            <a:avLst/>
          </a:prstGeom>
          <a:solidFill>
            <a:srgbClr val="FF990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Arial"/>
                <a:ea typeface="Arial"/>
                <a:cs typeface="Arial"/>
                <a:sym typeface="Arial"/>
              </a:rPr>
              <a:t>Exact numeric</a:t>
            </a:r>
            <a:endParaRPr b="0" i="0" sz="800" u="none" cap="none" strike="noStrike">
              <a:solidFill>
                <a:schemeClr val="lt1"/>
              </a:solidFill>
              <a:latin typeface="Arial"/>
              <a:ea typeface="Arial"/>
              <a:cs typeface="Arial"/>
              <a:sym typeface="Arial"/>
            </a:endParaRPr>
          </a:p>
        </p:txBody>
      </p:sp>
      <p:sp>
        <p:nvSpPr>
          <p:cNvPr id="80" name="Google Shape;80;p3"/>
          <p:cNvSpPr txBox="1"/>
          <p:nvPr/>
        </p:nvSpPr>
        <p:spPr>
          <a:xfrm>
            <a:off x="3764200" y="1631850"/>
            <a:ext cx="775800" cy="431100"/>
          </a:xfrm>
          <a:prstGeom prst="rect">
            <a:avLst/>
          </a:prstGeom>
          <a:solidFill>
            <a:srgbClr val="FF990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Arial"/>
                <a:ea typeface="Arial"/>
                <a:cs typeface="Arial"/>
                <a:sym typeface="Arial"/>
              </a:rPr>
              <a:t>Approximate numerical</a:t>
            </a:r>
            <a:endParaRPr b="0" i="0" sz="800" u="none" cap="none" strike="noStrike">
              <a:solidFill>
                <a:schemeClr val="lt1"/>
              </a:solidFill>
              <a:latin typeface="Arial"/>
              <a:ea typeface="Arial"/>
              <a:cs typeface="Arial"/>
              <a:sym typeface="Arial"/>
            </a:endParaRPr>
          </a:p>
        </p:txBody>
      </p:sp>
      <p:sp>
        <p:nvSpPr>
          <p:cNvPr id="81" name="Google Shape;81;p3"/>
          <p:cNvSpPr txBox="1"/>
          <p:nvPr/>
        </p:nvSpPr>
        <p:spPr>
          <a:xfrm>
            <a:off x="4856800" y="1631850"/>
            <a:ext cx="775800" cy="431100"/>
          </a:xfrm>
          <a:prstGeom prst="rect">
            <a:avLst/>
          </a:prstGeom>
          <a:solidFill>
            <a:srgbClr val="FF990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Arial"/>
                <a:ea typeface="Arial"/>
                <a:cs typeface="Arial"/>
                <a:sym typeface="Arial"/>
              </a:rPr>
              <a:t>Character strings</a:t>
            </a:r>
            <a:endParaRPr b="0" i="0" sz="800" u="none" cap="none" strike="noStrike">
              <a:solidFill>
                <a:schemeClr val="lt1"/>
              </a:solidFill>
              <a:latin typeface="Arial"/>
              <a:ea typeface="Arial"/>
              <a:cs typeface="Arial"/>
              <a:sym typeface="Arial"/>
            </a:endParaRPr>
          </a:p>
        </p:txBody>
      </p:sp>
      <p:sp>
        <p:nvSpPr>
          <p:cNvPr id="82" name="Google Shape;82;p3"/>
          <p:cNvSpPr txBox="1"/>
          <p:nvPr/>
        </p:nvSpPr>
        <p:spPr>
          <a:xfrm>
            <a:off x="5848125" y="1631850"/>
            <a:ext cx="852000" cy="431100"/>
          </a:xfrm>
          <a:prstGeom prst="rect">
            <a:avLst/>
          </a:prstGeom>
          <a:solidFill>
            <a:srgbClr val="FF990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Arial"/>
                <a:ea typeface="Arial"/>
                <a:cs typeface="Arial"/>
                <a:sym typeface="Arial"/>
              </a:rPr>
              <a:t>Date and time</a:t>
            </a:r>
            <a:endParaRPr b="0" i="0" sz="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83" name="Google Shape;83;p3"/>
          <p:cNvSpPr txBox="1"/>
          <p:nvPr/>
        </p:nvSpPr>
        <p:spPr>
          <a:xfrm>
            <a:off x="7049425" y="1631850"/>
            <a:ext cx="733800" cy="431100"/>
          </a:xfrm>
          <a:prstGeom prst="rect">
            <a:avLst/>
          </a:prstGeom>
          <a:solidFill>
            <a:srgbClr val="FF990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Arial"/>
                <a:ea typeface="Arial"/>
                <a:cs typeface="Arial"/>
                <a:sym typeface="Arial"/>
              </a:rPr>
              <a:t>logical type</a:t>
            </a:r>
            <a:endParaRPr b="0" i="0" sz="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84" name="Google Shape;84;p3"/>
          <p:cNvSpPr txBox="1"/>
          <p:nvPr/>
        </p:nvSpPr>
        <p:spPr>
          <a:xfrm>
            <a:off x="5072325" y="3824050"/>
            <a:ext cx="775800" cy="307800"/>
          </a:xfrm>
          <a:prstGeom prst="rect">
            <a:avLst/>
          </a:prstGeom>
          <a:solidFill>
            <a:srgbClr val="FF990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Arial"/>
                <a:ea typeface="Arial"/>
                <a:cs typeface="Arial"/>
                <a:sym typeface="Arial"/>
              </a:rPr>
              <a:t>TEXT</a:t>
            </a:r>
            <a:endParaRPr b="0" i="0" sz="8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4"/>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en-US"/>
              <a:t>Data Definition Language</a:t>
            </a:r>
            <a:endParaRPr/>
          </a:p>
        </p:txBody>
      </p:sp>
      <p:sp>
        <p:nvSpPr>
          <p:cNvPr id="90" name="Google Shape;90;p4"/>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lnSpcReduction="20000"/>
          </a:bodyPr>
          <a:lstStyle/>
          <a:p>
            <a:pPr indent="-325755" lvl="0" marL="457200" rtl="0" algn="l">
              <a:lnSpc>
                <a:spcPct val="115000"/>
              </a:lnSpc>
              <a:spcBef>
                <a:spcPts val="0"/>
              </a:spcBef>
              <a:spcAft>
                <a:spcPts val="0"/>
              </a:spcAft>
              <a:buSzPts val="1800"/>
              <a:buFont typeface="Arial"/>
              <a:buAutoNum type="arabicPeriod"/>
            </a:pPr>
            <a:r>
              <a:rPr lang="en-US"/>
              <a:t>CREATE – creation of objects in the database</a:t>
            </a:r>
            <a:endParaRPr/>
          </a:p>
          <a:p>
            <a:pPr indent="0" lvl="0" marL="457200" rtl="0" algn="l">
              <a:lnSpc>
                <a:spcPct val="115000"/>
              </a:lnSpc>
              <a:spcBef>
                <a:spcPts val="1200"/>
              </a:spcBef>
              <a:spcAft>
                <a:spcPts val="0"/>
              </a:spcAft>
              <a:buSzPts val="1800"/>
              <a:buNone/>
            </a:pPr>
            <a:r>
              <a:rPr lang="en-US"/>
              <a:t>CREATE [TEMPORARY] TABLE [IF NOT EXISTS] tbl_name(</a:t>
            </a:r>
            <a:endParaRPr/>
          </a:p>
          <a:p>
            <a:pPr indent="0" lvl="0" marL="457200" rtl="0" algn="l">
              <a:lnSpc>
                <a:spcPct val="115000"/>
              </a:lnSpc>
              <a:spcBef>
                <a:spcPts val="1200"/>
              </a:spcBef>
              <a:spcAft>
                <a:spcPts val="0"/>
              </a:spcAft>
              <a:buSzPts val="1800"/>
              <a:buNone/>
            </a:pPr>
            <a:r>
              <a:rPr lang="en-US"/>
              <a:t>    col_name_1   datatype_1,</a:t>
            </a:r>
            <a:endParaRPr/>
          </a:p>
          <a:p>
            <a:pPr indent="0" lvl="0" marL="457200" rtl="0" algn="l">
              <a:lnSpc>
                <a:spcPct val="115000"/>
              </a:lnSpc>
              <a:spcBef>
                <a:spcPts val="1200"/>
              </a:spcBef>
              <a:spcAft>
                <a:spcPts val="0"/>
              </a:spcAft>
              <a:buSzPts val="1800"/>
              <a:buNone/>
            </a:pPr>
            <a:r>
              <a:rPr lang="en-US"/>
              <a:t>    col_name_2   datatype_2,</a:t>
            </a:r>
            <a:endParaRPr/>
          </a:p>
          <a:p>
            <a:pPr indent="0" lvl="0" marL="457200" rtl="0" algn="l">
              <a:lnSpc>
                <a:spcPct val="115000"/>
              </a:lnSpc>
              <a:spcBef>
                <a:spcPts val="1200"/>
              </a:spcBef>
              <a:spcAft>
                <a:spcPts val="0"/>
              </a:spcAft>
              <a:buSzPts val="1800"/>
              <a:buNone/>
            </a:pPr>
            <a:r>
              <a:rPr lang="en-US"/>
              <a:t>    ...</a:t>
            </a:r>
            <a:endParaRPr/>
          </a:p>
          <a:p>
            <a:pPr indent="0" lvl="0" marL="457200" rtl="0" algn="l">
              <a:lnSpc>
                <a:spcPct val="115000"/>
              </a:lnSpc>
              <a:spcBef>
                <a:spcPts val="1200"/>
              </a:spcBef>
              <a:spcAft>
                <a:spcPts val="0"/>
              </a:spcAft>
              <a:buSzPts val="1800"/>
              <a:buNone/>
            </a:pPr>
            <a:r>
              <a:rPr lang="en-US"/>
              <a:t>    col_name_N   datatype_N</a:t>
            </a:r>
            <a:endParaRPr/>
          </a:p>
          <a:p>
            <a:pPr indent="0" lvl="0" marL="457200" rtl="0" algn="l">
              <a:lnSpc>
                <a:spcPct val="115000"/>
              </a:lnSpc>
              <a:spcBef>
                <a:spcPts val="1200"/>
              </a:spcBef>
              <a:spcAft>
                <a:spcPts val="0"/>
              </a:spcAft>
              <a:buSzPts val="1800"/>
              <a:buNone/>
            </a:pPr>
            <a:r>
              <a:rPr lang="en-US"/>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5"/>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2"/>
              </a:buClr>
              <a:buSzPct val="36666"/>
              <a:buFont typeface="Arial"/>
              <a:buNone/>
            </a:pPr>
            <a:r>
              <a:rPr lang="en-US"/>
              <a:t>Data Definition Language</a:t>
            </a:r>
            <a:endParaRPr/>
          </a:p>
          <a:p>
            <a:pPr indent="0" lvl="0" marL="0" rtl="0" algn="l">
              <a:lnSpc>
                <a:spcPct val="100000"/>
              </a:lnSpc>
              <a:spcBef>
                <a:spcPts val="0"/>
              </a:spcBef>
              <a:spcAft>
                <a:spcPts val="0"/>
              </a:spcAft>
              <a:buSzPct val="111111"/>
              <a:buNone/>
            </a:pPr>
            <a:r>
              <a:t/>
            </a:r>
            <a:endParaRPr/>
          </a:p>
        </p:txBody>
      </p:sp>
      <p:sp>
        <p:nvSpPr>
          <p:cNvPr id="96" name="Google Shape;96;p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fontScale="85000" lnSpcReduction="20000"/>
          </a:bodyPr>
          <a:lstStyle/>
          <a:p>
            <a:pPr indent="0" lvl="0" marL="457200" rtl="0" algn="l">
              <a:lnSpc>
                <a:spcPct val="115000"/>
              </a:lnSpc>
              <a:spcBef>
                <a:spcPts val="0"/>
              </a:spcBef>
              <a:spcAft>
                <a:spcPts val="0"/>
              </a:spcAft>
              <a:buSzPct val="100000"/>
              <a:buFont typeface="Arial"/>
              <a:buNone/>
            </a:pPr>
            <a:r>
              <a:rPr lang="en-US"/>
              <a:t>2. ALTER - modification of objects</a:t>
            </a:r>
            <a:endParaRPr/>
          </a:p>
          <a:p>
            <a:pPr indent="0" lvl="0" marL="457200" rtl="0" algn="l">
              <a:lnSpc>
                <a:spcPct val="115000"/>
              </a:lnSpc>
              <a:spcBef>
                <a:spcPts val="1200"/>
              </a:spcBef>
              <a:spcAft>
                <a:spcPts val="0"/>
              </a:spcAft>
              <a:buSzPct val="100000"/>
              <a:buFont typeface="Arial"/>
              <a:buNone/>
            </a:pPr>
            <a:r>
              <a:rPr lang="en-US"/>
              <a:t>ALTER TABLE table_name ADD column_name datatype;</a:t>
            </a:r>
            <a:endParaRPr/>
          </a:p>
          <a:p>
            <a:pPr indent="0" lvl="0" marL="457200" rtl="0" algn="l">
              <a:lnSpc>
                <a:spcPct val="115000"/>
              </a:lnSpc>
              <a:spcBef>
                <a:spcPts val="1200"/>
              </a:spcBef>
              <a:spcAft>
                <a:spcPts val="0"/>
              </a:spcAft>
              <a:buSzPct val="100000"/>
              <a:buFont typeface="Arial"/>
              <a:buNone/>
            </a:pPr>
            <a:r>
              <a:rPr lang="en-US"/>
              <a:t>ALTER TABLE table_name DROP column_name;</a:t>
            </a:r>
            <a:endParaRPr/>
          </a:p>
          <a:p>
            <a:pPr indent="0" lvl="0" marL="457200" rtl="0" algn="l">
              <a:lnSpc>
                <a:spcPct val="115000"/>
              </a:lnSpc>
              <a:spcBef>
                <a:spcPts val="1200"/>
              </a:spcBef>
              <a:spcAft>
                <a:spcPts val="0"/>
              </a:spcAft>
              <a:buSzPct val="100000"/>
              <a:buFont typeface="Arial"/>
              <a:buNone/>
            </a:pPr>
            <a:r>
              <a:rPr lang="en-US"/>
              <a:t>ALTER TABLE table_name RENAME column_name TO new_column_name;</a:t>
            </a:r>
            <a:endParaRPr/>
          </a:p>
          <a:p>
            <a:pPr indent="0" lvl="0" marL="457200" rtl="0" algn="l">
              <a:lnSpc>
                <a:spcPct val="115000"/>
              </a:lnSpc>
              <a:spcBef>
                <a:spcPts val="1200"/>
              </a:spcBef>
              <a:spcAft>
                <a:spcPts val="0"/>
              </a:spcAft>
              <a:buSzPct val="100000"/>
              <a:buFont typeface="Arial"/>
              <a:buNone/>
            </a:pPr>
            <a:r>
              <a:rPr lang="en-US"/>
              <a:t>ALTER TABLE table_name ALTER column_name TYPE datatype;</a:t>
            </a:r>
            <a:endParaRPr/>
          </a:p>
          <a:p>
            <a:pPr indent="0" lvl="0" marL="457200" rtl="0" algn="l">
              <a:lnSpc>
                <a:spcPct val="115000"/>
              </a:lnSpc>
              <a:spcBef>
                <a:spcPts val="1200"/>
              </a:spcBef>
              <a:spcAft>
                <a:spcPts val="0"/>
              </a:spcAft>
              <a:buSzPct val="100000"/>
              <a:buFont typeface="Arial"/>
              <a:buNone/>
            </a:pPr>
            <a:r>
              <a:rPr lang="en-US"/>
              <a:t>...</a:t>
            </a:r>
            <a:endParaRPr/>
          </a:p>
          <a:p>
            <a:pPr indent="0" lvl="0" marL="0" rtl="0" algn="l">
              <a:lnSpc>
                <a:spcPct val="115000"/>
              </a:lnSpc>
              <a:spcBef>
                <a:spcPts val="1200"/>
              </a:spcBef>
              <a:spcAft>
                <a:spcPts val="0"/>
              </a:spcAft>
              <a:buClr>
                <a:schemeClr val="dk2"/>
              </a:buClr>
              <a:buSzPct val="61111"/>
              <a:buFont typeface="Arial"/>
              <a:buNone/>
            </a:pPr>
            <a:r>
              <a:t/>
            </a:r>
            <a:endParaRPr/>
          </a:p>
          <a:p>
            <a:pPr indent="0" lvl="0" marL="0" rtl="0" algn="l">
              <a:lnSpc>
                <a:spcPct val="115000"/>
              </a:lnSpc>
              <a:spcBef>
                <a:spcPts val="1200"/>
              </a:spcBef>
              <a:spcAft>
                <a:spcPts val="1200"/>
              </a:spcAft>
              <a:buSzPct val="10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6"/>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2"/>
              </a:buClr>
              <a:buSzPct val="36666"/>
              <a:buFont typeface="Arial"/>
              <a:buNone/>
            </a:pPr>
            <a:r>
              <a:rPr lang="en-US"/>
              <a:t>Data Definition Language</a:t>
            </a:r>
            <a:endParaRPr/>
          </a:p>
          <a:p>
            <a:pPr indent="0" lvl="0" marL="0" rtl="0" algn="l">
              <a:lnSpc>
                <a:spcPct val="100000"/>
              </a:lnSpc>
              <a:spcBef>
                <a:spcPts val="0"/>
              </a:spcBef>
              <a:spcAft>
                <a:spcPts val="0"/>
              </a:spcAft>
              <a:buClr>
                <a:schemeClr val="dk2"/>
              </a:buClr>
              <a:buSzPct val="36666"/>
              <a:buFont typeface="Arial"/>
              <a:buNone/>
            </a:pPr>
            <a:r>
              <a:t/>
            </a:r>
            <a:endParaRPr/>
          </a:p>
          <a:p>
            <a:pPr indent="0" lvl="0" marL="0" rtl="0" algn="l">
              <a:lnSpc>
                <a:spcPct val="100000"/>
              </a:lnSpc>
              <a:spcBef>
                <a:spcPts val="0"/>
              </a:spcBef>
              <a:spcAft>
                <a:spcPts val="0"/>
              </a:spcAft>
              <a:buSzPct val="111111"/>
              <a:buNone/>
            </a:pPr>
            <a:r>
              <a:t/>
            </a:r>
            <a:endParaRPr/>
          </a:p>
        </p:txBody>
      </p:sp>
      <p:sp>
        <p:nvSpPr>
          <p:cNvPr id="102" name="Google Shape;102;p6"/>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800"/>
              <a:buNone/>
            </a:pPr>
            <a:r>
              <a:rPr lang="en-US"/>
              <a:t>3. DROP – deleting objects</a:t>
            </a:r>
            <a:endParaRPr/>
          </a:p>
          <a:p>
            <a:pPr indent="0" lvl="0" marL="457200" rtl="0" algn="l">
              <a:lnSpc>
                <a:spcPct val="115000"/>
              </a:lnSpc>
              <a:spcBef>
                <a:spcPts val="1200"/>
              </a:spcBef>
              <a:spcAft>
                <a:spcPts val="0"/>
              </a:spcAft>
              <a:buSzPts val="1800"/>
              <a:buNone/>
            </a:pPr>
            <a:r>
              <a:rPr lang="en-US"/>
              <a:t>DROP TABLE [IF EXISTS] table_name;</a:t>
            </a:r>
            <a:endParaRPr/>
          </a:p>
          <a:p>
            <a:pPr indent="0" lvl="0" marL="457200" rtl="0" algn="l">
              <a:lnSpc>
                <a:spcPct val="115000"/>
              </a:lnSpc>
              <a:spcBef>
                <a:spcPts val="1200"/>
              </a:spcBef>
              <a:spcAft>
                <a:spcPts val="0"/>
              </a:spcAft>
              <a:buSzPts val="1800"/>
              <a:buNone/>
            </a:pPr>
            <a:r>
              <a:rPr lang="en-US"/>
              <a:t>4. TRUNCATE – deleting the contents of the database object (data is deleted as a whole piece, cannot be deleted by condition)</a:t>
            </a:r>
            <a:endParaRPr/>
          </a:p>
          <a:p>
            <a:pPr indent="0" lvl="0" marL="457200" rtl="0" algn="l">
              <a:lnSpc>
                <a:spcPct val="115000"/>
              </a:lnSpc>
              <a:spcBef>
                <a:spcPts val="1200"/>
              </a:spcBef>
              <a:spcAft>
                <a:spcPts val="0"/>
              </a:spcAft>
              <a:buSzPts val="1800"/>
              <a:buNone/>
            </a:pPr>
            <a:r>
              <a:rPr lang="en-US"/>
              <a:t>TRUNCATE TABLE table_name;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7"/>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en-US"/>
              <a:t>Data Manipulation Language</a:t>
            </a:r>
            <a:endParaRPr/>
          </a:p>
        </p:txBody>
      </p:sp>
      <p:sp>
        <p:nvSpPr>
          <p:cNvPr id="108" name="Google Shape;108;p7"/>
          <p:cNvSpPr txBox="1"/>
          <p:nvPr>
            <p:ph idx="1" type="body"/>
          </p:nvPr>
        </p:nvSpPr>
        <p:spPr>
          <a:xfrm>
            <a:off x="311700" y="1152475"/>
            <a:ext cx="8520600" cy="4031100"/>
          </a:xfrm>
          <a:prstGeom prst="rect">
            <a:avLst/>
          </a:prstGeom>
          <a:noFill/>
          <a:ln>
            <a:noFill/>
          </a:ln>
        </p:spPr>
        <p:txBody>
          <a:bodyPr anchorCtr="0" anchor="t" bIns="91425" lIns="91425" spcFirstLastPara="1" rIns="91425" wrap="square" tIns="91425">
            <a:normAutofit lnSpcReduction="10000"/>
          </a:bodyPr>
          <a:lstStyle/>
          <a:p>
            <a:pPr indent="0" lvl="0" marL="140018" rtl="0" algn="l">
              <a:lnSpc>
                <a:spcPct val="115000"/>
              </a:lnSpc>
              <a:spcBef>
                <a:spcPts val="0"/>
              </a:spcBef>
              <a:spcAft>
                <a:spcPts val="0"/>
              </a:spcAft>
              <a:buSzPts val="1800"/>
              <a:buNone/>
            </a:pPr>
            <a:r>
              <a:rPr lang="en-US"/>
              <a:t>1.	SELECT – selects data that meets the specified conditions</a:t>
            </a:r>
            <a:endParaRPr/>
          </a:p>
          <a:p>
            <a:pPr indent="0" lvl="0" marL="140018" rtl="0" algn="l">
              <a:lnSpc>
                <a:spcPct val="115000"/>
              </a:lnSpc>
              <a:spcBef>
                <a:spcPts val="0"/>
              </a:spcBef>
              <a:spcAft>
                <a:spcPts val="0"/>
              </a:spcAft>
              <a:buSzPts val="1800"/>
              <a:buNone/>
            </a:pPr>
            <a:r>
              <a:rPr lang="en-US"/>
              <a:t>2.	INSERT – adds new data</a:t>
            </a:r>
            <a:endParaRPr/>
          </a:p>
          <a:p>
            <a:pPr indent="0" lvl="0" marL="140018" rtl="0" algn="l">
              <a:lnSpc>
                <a:spcPct val="115000"/>
              </a:lnSpc>
              <a:spcBef>
                <a:spcPts val="0"/>
              </a:spcBef>
              <a:spcAft>
                <a:spcPts val="0"/>
              </a:spcAft>
              <a:buSzPts val="1800"/>
              <a:buNone/>
            </a:pPr>
            <a:r>
              <a:rPr lang="en-US"/>
              <a:t>3.	UPDATE – changes (updates) existing data</a:t>
            </a:r>
            <a:endParaRPr/>
          </a:p>
          <a:p>
            <a:pPr indent="0" lvl="0" marL="140018" rtl="0" algn="l">
              <a:lnSpc>
                <a:spcPct val="115000"/>
              </a:lnSpc>
              <a:spcBef>
                <a:spcPts val="0"/>
              </a:spcBef>
              <a:spcAft>
                <a:spcPts val="0"/>
              </a:spcAft>
              <a:buSzPts val="1800"/>
              <a:buNone/>
            </a:pPr>
            <a:r>
              <a:rPr lang="en-US"/>
              <a:t>UPDATE table_name</a:t>
            </a:r>
            <a:endParaRPr/>
          </a:p>
          <a:p>
            <a:pPr indent="0" lvl="0" marL="140018" rtl="0" algn="l">
              <a:lnSpc>
                <a:spcPct val="115000"/>
              </a:lnSpc>
              <a:spcBef>
                <a:spcPts val="0"/>
              </a:spcBef>
              <a:spcAft>
                <a:spcPts val="0"/>
              </a:spcAft>
              <a:buSzPts val="1800"/>
              <a:buNone/>
            </a:pPr>
            <a:r>
              <a:rPr lang="en-US"/>
              <a:t>SET update_assignment_comma_list</a:t>
            </a:r>
            <a:endParaRPr/>
          </a:p>
          <a:p>
            <a:pPr indent="0" lvl="0" marL="140018" rtl="0" algn="l">
              <a:lnSpc>
                <a:spcPct val="115000"/>
              </a:lnSpc>
              <a:spcBef>
                <a:spcPts val="0"/>
              </a:spcBef>
              <a:spcAft>
                <a:spcPts val="0"/>
              </a:spcAft>
              <a:buSzPts val="1800"/>
              <a:buNone/>
            </a:pPr>
            <a:r>
              <a:rPr lang="en-US"/>
              <a:t>WHERE conditional_experssion;</a:t>
            </a:r>
            <a:endParaRPr/>
          </a:p>
          <a:p>
            <a:pPr indent="0" lvl="0" marL="140018" rtl="0" algn="l">
              <a:lnSpc>
                <a:spcPct val="115000"/>
              </a:lnSpc>
              <a:spcBef>
                <a:spcPts val="1200"/>
              </a:spcBef>
              <a:spcAft>
                <a:spcPts val="0"/>
              </a:spcAft>
              <a:buSzPts val="1800"/>
              <a:buNone/>
            </a:pPr>
            <a:r>
              <a:rPr lang="en-US"/>
              <a:t>4.	DELETE – deletes existing data (data is deleted line by line – you can set a condition, "roll back" deletion)</a:t>
            </a:r>
            <a:endParaRPr/>
          </a:p>
          <a:p>
            <a:pPr indent="0" lvl="0" marL="457200" rtl="0" algn="l">
              <a:lnSpc>
                <a:spcPct val="115000"/>
              </a:lnSpc>
              <a:spcBef>
                <a:spcPts val="1200"/>
              </a:spcBef>
              <a:spcAft>
                <a:spcPts val="0"/>
              </a:spcAft>
              <a:buSzPts val="1946"/>
              <a:buNone/>
            </a:pPr>
            <a:r>
              <a:rPr lang="en-US"/>
              <a:t>DELETE</a:t>
            </a:r>
            <a:endParaRPr/>
          </a:p>
          <a:p>
            <a:pPr indent="0" lvl="0" marL="457200" rtl="0" algn="l">
              <a:lnSpc>
                <a:spcPct val="115000"/>
              </a:lnSpc>
              <a:spcBef>
                <a:spcPts val="1200"/>
              </a:spcBef>
              <a:spcAft>
                <a:spcPts val="0"/>
              </a:spcAft>
              <a:buSzPts val="1946"/>
              <a:buNone/>
            </a:pPr>
            <a:r>
              <a:rPr lang="en-US"/>
              <a:t>    FROM table_name</a:t>
            </a:r>
            <a:endParaRPr/>
          </a:p>
          <a:p>
            <a:pPr indent="0" lvl="0" marL="457200" rtl="0" algn="l">
              <a:lnSpc>
                <a:spcPct val="115000"/>
              </a:lnSpc>
              <a:spcBef>
                <a:spcPts val="1200"/>
              </a:spcBef>
              <a:spcAft>
                <a:spcPts val="1200"/>
              </a:spcAft>
              <a:buSzPts val="1946"/>
              <a:buNone/>
            </a:pPr>
            <a:r>
              <a:rPr lang="en-US"/>
              <a:t>[WHERE conditional_expression];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8"/>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en-US"/>
              <a:t>Table Join Operations</a:t>
            </a:r>
            <a:endParaRPr/>
          </a:p>
        </p:txBody>
      </p:sp>
      <p:sp>
        <p:nvSpPr>
          <p:cNvPr id="114" name="Google Shape;114;p8"/>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Clr>
                <a:schemeClr val="dk2"/>
              </a:buClr>
              <a:buSzPct val="61110"/>
              <a:buFont typeface="Arial"/>
              <a:buNone/>
            </a:pPr>
            <a:r>
              <a:rPr lang="en-US"/>
              <a:t>Connection operations are divided into 3 groups:</a:t>
            </a:r>
            <a:endParaRPr/>
          </a:p>
          <a:p>
            <a:pPr indent="0" lvl="0" marL="0" rtl="0" algn="l">
              <a:lnSpc>
                <a:spcPct val="115000"/>
              </a:lnSpc>
              <a:spcBef>
                <a:spcPts val="1200"/>
              </a:spcBef>
              <a:spcAft>
                <a:spcPts val="0"/>
              </a:spcAft>
              <a:buClr>
                <a:schemeClr val="dk2"/>
              </a:buClr>
              <a:buSzPct val="61110"/>
              <a:buFont typeface="Arial"/>
              <a:buNone/>
            </a:pPr>
            <a:r>
              <a:rPr lang="en-US"/>
              <a:t>CROSS JOIN - Cartesian product of 2 tables</a:t>
            </a:r>
            <a:endParaRPr/>
          </a:p>
          <a:p>
            <a:pPr indent="0" lvl="0" marL="0" rtl="0" algn="l">
              <a:lnSpc>
                <a:spcPct val="115000"/>
              </a:lnSpc>
              <a:spcBef>
                <a:spcPts val="1200"/>
              </a:spcBef>
              <a:spcAft>
                <a:spcPts val="0"/>
              </a:spcAft>
              <a:buClr>
                <a:schemeClr val="dk2"/>
              </a:buClr>
              <a:buSzPct val="61110"/>
              <a:buFont typeface="Arial"/>
              <a:buNone/>
            </a:pPr>
            <a:r>
              <a:rPr lang="en-US"/>
              <a:t>INNER JOIN - joining 2 tables by condition. The resulting selection will include only those records that satisfy the connection condition</a:t>
            </a:r>
            <a:endParaRPr/>
          </a:p>
          <a:p>
            <a:pPr indent="0" lvl="0" marL="0" rtl="0" algn="l">
              <a:lnSpc>
                <a:spcPct val="115000"/>
              </a:lnSpc>
              <a:spcBef>
                <a:spcPts val="1200"/>
              </a:spcBef>
              <a:spcAft>
                <a:spcPts val="0"/>
              </a:spcAft>
              <a:buSzPct val="117647"/>
              <a:buNone/>
            </a:pPr>
            <a:r>
              <a:rPr lang="en-US"/>
              <a:t>OUTER JOIN - joining 2 tables by condition. The resulting selection may include records that do not satisfy the connection condition:</a:t>
            </a:r>
            <a:endParaRPr/>
          </a:p>
          <a:p>
            <a:pPr indent="0" lvl="0" marL="0" rtl="0" algn="l">
              <a:lnSpc>
                <a:spcPct val="115000"/>
              </a:lnSpc>
              <a:spcBef>
                <a:spcPts val="1200"/>
              </a:spcBef>
              <a:spcAft>
                <a:spcPts val="0"/>
              </a:spcAft>
              <a:buSzPct val="117647"/>
              <a:buNone/>
            </a:pPr>
            <a:r>
              <a:rPr lang="en-US"/>
              <a:t>LEFT (OUTER) JOIN - all rows of the "left" table are included in the final selection</a:t>
            </a:r>
            <a:endParaRPr/>
          </a:p>
          <a:p>
            <a:pPr indent="0" lvl="0" marL="0" rtl="0" algn="l">
              <a:lnSpc>
                <a:spcPct val="115000"/>
              </a:lnSpc>
              <a:spcBef>
                <a:spcPts val="1200"/>
              </a:spcBef>
              <a:spcAft>
                <a:spcPts val="0"/>
              </a:spcAft>
              <a:buSzPct val="117647"/>
              <a:buNone/>
            </a:pPr>
            <a:r>
              <a:rPr lang="en-US"/>
              <a:t>RIGHT (OUTER) JOIN - all rows of the "right" table are included in the final selection</a:t>
            </a:r>
            <a:endParaRPr/>
          </a:p>
          <a:p>
            <a:pPr indent="0" lvl="0" marL="0" rtl="0" algn="l">
              <a:lnSpc>
                <a:spcPct val="115000"/>
              </a:lnSpc>
              <a:spcBef>
                <a:spcPts val="1200"/>
              </a:spcBef>
              <a:spcAft>
                <a:spcPts val="1200"/>
              </a:spcAft>
              <a:buSzPct val="117647"/>
              <a:buNone/>
            </a:pPr>
            <a:r>
              <a:rPr lang="en-US"/>
              <a:t>FULL (OUTER) JOIN - all rows of both tables are included in the final selection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9"/>
          <p:cNvPicPr preferRelativeResize="0"/>
          <p:nvPr/>
        </p:nvPicPr>
        <p:blipFill rotWithShape="1">
          <a:blip r:embed="rId3">
            <a:alphaModFix/>
          </a:blip>
          <a:srcRect b="0" l="0" r="0" t="0"/>
          <a:stretch/>
        </p:blipFill>
        <p:spPr>
          <a:xfrm>
            <a:off x="1232065" y="0"/>
            <a:ext cx="6679869"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Margarita Shevtsova</dc:creator>
</cp:coreProperties>
</file>