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8" roundtripDataSignature="AMtx7mhbLWwAra9efAYpBuHvGypSjtsI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518C11-9280-4907-A65B-2F9EC04C5B48}">
  <a:tblStyle styleId="{04518C11-9280-4907-A65B-2F9EC04C5B4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f0ea50b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bf0ea50bd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f0ea50bd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bf0ea50bd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f0ea50bd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bf0ea50bd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bf2d9169b6_0_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bf2d9169b6_0_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bf2d9169b6_0_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bf2d9169b6_0_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g2bf2d9169b6_0_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g2bf2d9169b6_0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bf2d9169b6_0_47"/>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bf2d9169b6_0_47"/>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2bf2d9169b6_0_47"/>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2bf2d9169b6_0_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bf2d9169b6_0_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bf2d9169b6_0_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bf2d9169b6_0_11"/>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bf2d9169b6_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bf2d9169b6_0_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bf2d9169b6_0_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2bf2d9169b6_0_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2bf2d9169b6_0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bf2d9169b6_0_2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bf2d9169b6_0_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2bf2d9169b6_0_2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2bf2d9169b6_0_2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2bf2d9169b6_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bf2d9169b6_0_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2bf2d9169b6_0_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bf2d9169b6_0_2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bf2d9169b6_0_2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g2bf2d9169b6_0_2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g2bf2d9169b6_0_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bf2d9169b6_0_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g2bf2d9169b6_0_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bf2d9169b6_0_3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g2bf2d9169b6_0_3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bf2d9169b6_0_3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g2bf2d9169b6_0_3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g2bf2d9169b6_0_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g2bf2d9169b6_0_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bf2d9169b6_0_4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g2bf2d9169b6_0_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bf2d9169b6_0_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g2bf2d9169b6_0_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g2bf2d9169b6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ru"/>
              <a:t>Design, normal forms, versioning</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ru"/>
              <a:t>Seminar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Normal forms</a:t>
            </a:r>
            <a:endParaRPr/>
          </a:p>
        </p:txBody>
      </p:sp>
      <p:sp>
        <p:nvSpPr>
          <p:cNvPr id="120" name="Google Shape;120;p1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2"/>
              </a:buClr>
              <a:buSzPts val="1100"/>
              <a:buFont typeface="Arial"/>
              <a:buNone/>
            </a:pPr>
            <a:r>
              <a:rPr lang="ru"/>
              <a:t>Normal form:</a:t>
            </a:r>
            <a:endParaRPr/>
          </a:p>
          <a:p>
            <a:pPr indent="-342900" lvl="0" marL="457200" rtl="0" algn="l">
              <a:lnSpc>
                <a:spcPct val="115000"/>
              </a:lnSpc>
              <a:spcBef>
                <a:spcPts val="1200"/>
              </a:spcBef>
              <a:spcAft>
                <a:spcPts val="0"/>
              </a:spcAft>
              <a:buSzPts val="1800"/>
              <a:buChar char="●"/>
            </a:pPr>
            <a:r>
              <a:rPr lang="ru"/>
              <a:t>the list of requirements that we impose on the relation so that it is in a certain SF.</a:t>
            </a:r>
            <a:endParaRPr/>
          </a:p>
          <a:p>
            <a:pPr indent="-342900" lvl="0" marL="457200" rtl="0" algn="l">
              <a:lnSpc>
                <a:spcPct val="115000"/>
              </a:lnSpc>
              <a:spcBef>
                <a:spcPts val="0"/>
              </a:spcBef>
              <a:spcAft>
                <a:spcPts val="0"/>
              </a:spcAft>
              <a:buSzPts val="1800"/>
              <a:buChar char="●"/>
            </a:pPr>
            <a:r>
              <a:rPr lang="ru"/>
              <a:t>a property of a relation in a relational data model that characterizes it in terms of redundancy, potentially leading to logically erroneous results of sampling or data modification.</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ru"/>
              <a:t>Database normalization — bringing the database to its normal form;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bf0ea50bdf_0_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Normal forms</a:t>
            </a:r>
            <a:endParaRPr/>
          </a:p>
        </p:txBody>
      </p:sp>
      <p:sp>
        <p:nvSpPr>
          <p:cNvPr id="126" name="Google Shape;126;g2bf0ea50bdf_0_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2"/>
              </a:buClr>
              <a:buSzPct val="61111"/>
              <a:buFont typeface="Arial"/>
              <a:buNone/>
            </a:pPr>
            <a:r>
              <a:rPr lang="ru"/>
              <a:t>Designed for:</a:t>
            </a:r>
            <a:endParaRPr/>
          </a:p>
          <a:p>
            <a:pPr indent="-334327" lvl="0" marL="457200" rtl="0" algn="l">
              <a:lnSpc>
                <a:spcPct val="115000"/>
              </a:lnSpc>
              <a:spcBef>
                <a:spcPts val="1200"/>
              </a:spcBef>
              <a:spcAft>
                <a:spcPts val="0"/>
              </a:spcAft>
              <a:buSzPct val="100000"/>
              <a:buChar char="●"/>
            </a:pPr>
            <a:r>
              <a:rPr lang="ru"/>
              <a:t>Minimizing logical redundancy</a:t>
            </a:r>
            <a:endParaRPr/>
          </a:p>
          <a:p>
            <a:pPr indent="-334327" lvl="0" marL="457200" rtl="0" algn="l">
              <a:lnSpc>
                <a:spcPct val="115000"/>
              </a:lnSpc>
              <a:spcBef>
                <a:spcPts val="1200"/>
              </a:spcBef>
              <a:spcAft>
                <a:spcPts val="0"/>
              </a:spcAft>
              <a:buSzPct val="100000"/>
              <a:buChar char="●"/>
            </a:pPr>
            <a:r>
              <a:rPr lang="ru"/>
              <a:t>Reducing potential inconsistency, eliminating update anomalies</a:t>
            </a:r>
            <a:endParaRPr/>
          </a:p>
          <a:p>
            <a:pPr indent="-334327" lvl="0" marL="457200" rtl="0" algn="l">
              <a:lnSpc>
                <a:spcPct val="115000"/>
              </a:lnSpc>
              <a:spcBef>
                <a:spcPts val="1200"/>
              </a:spcBef>
              <a:spcAft>
                <a:spcPts val="0"/>
              </a:spcAft>
              <a:buSzPct val="100000"/>
              <a:buChar char="●"/>
            </a:pPr>
            <a:r>
              <a:rPr lang="ru"/>
              <a:t>Development of a database that is:</a:t>
            </a:r>
            <a:endParaRPr/>
          </a:p>
          <a:p>
            <a:pPr indent="-310832" lvl="1" marL="914400" rtl="0" algn="l">
              <a:lnSpc>
                <a:spcPct val="115000"/>
              </a:lnSpc>
              <a:spcBef>
                <a:spcPts val="1200"/>
              </a:spcBef>
              <a:spcAft>
                <a:spcPts val="0"/>
              </a:spcAft>
              <a:buSzPct val="100000"/>
              <a:buChar char="○"/>
            </a:pPr>
            <a:r>
              <a:rPr lang="ru"/>
              <a:t>a qualitative representation of the real world</a:t>
            </a:r>
            <a:endParaRPr/>
          </a:p>
          <a:p>
            <a:pPr indent="-310832" lvl="1" marL="914400" rtl="0" algn="l">
              <a:lnSpc>
                <a:spcPct val="115000"/>
              </a:lnSpc>
              <a:spcBef>
                <a:spcPts val="1200"/>
              </a:spcBef>
              <a:spcAft>
                <a:spcPts val="0"/>
              </a:spcAft>
              <a:buSzPct val="100000"/>
              <a:buChar char="○"/>
            </a:pPr>
            <a:r>
              <a:rPr lang="ru"/>
              <a:t>intuitive</a:t>
            </a:r>
            <a:endParaRPr/>
          </a:p>
          <a:p>
            <a:pPr indent="-310832" lvl="1" marL="914400" rtl="0" algn="l">
              <a:lnSpc>
                <a:spcPct val="115000"/>
              </a:lnSpc>
              <a:spcBef>
                <a:spcPts val="1200"/>
              </a:spcBef>
              <a:spcAft>
                <a:spcPts val="0"/>
              </a:spcAft>
              <a:buSzPct val="100000"/>
              <a:buChar char="○"/>
            </a:pPr>
            <a:r>
              <a:rPr lang="ru"/>
              <a:t>easily scalable</a:t>
            </a:r>
            <a:endParaRPr/>
          </a:p>
          <a:p>
            <a:pPr indent="-334327" lvl="0" marL="457200" rtl="0" algn="l">
              <a:lnSpc>
                <a:spcPct val="115000"/>
              </a:lnSpc>
              <a:spcBef>
                <a:spcPts val="1200"/>
              </a:spcBef>
              <a:spcAft>
                <a:spcPts val="0"/>
              </a:spcAft>
              <a:buSzPct val="100000"/>
              <a:buChar char="●"/>
            </a:pPr>
            <a:r>
              <a:rPr lang="ru"/>
              <a:t>Simplifying the application of integrity constraints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f0ea50bdf_0_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Normal forms</a:t>
            </a:r>
            <a:endParaRPr/>
          </a:p>
        </p:txBody>
      </p:sp>
      <p:sp>
        <p:nvSpPr>
          <p:cNvPr id="132" name="Google Shape;132;g2bf0ea50bdf_0_7"/>
          <p:cNvSpPr txBox="1"/>
          <p:nvPr>
            <p:ph idx="1" type="body"/>
          </p:nvPr>
        </p:nvSpPr>
        <p:spPr>
          <a:xfrm>
            <a:off x="510350" y="1227399"/>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ru" sz="1700"/>
              <a:t>Not intended for:</a:t>
            </a:r>
            <a:endParaRPr sz="1700"/>
          </a:p>
          <a:p>
            <a:pPr indent="-336550" lvl="0" marL="457200" rtl="0" algn="l">
              <a:lnSpc>
                <a:spcPct val="115000"/>
              </a:lnSpc>
              <a:spcBef>
                <a:spcPts val="0"/>
              </a:spcBef>
              <a:spcAft>
                <a:spcPts val="0"/>
              </a:spcAft>
              <a:buSzPts val="1700"/>
              <a:buChar char="●"/>
            </a:pPr>
            <a:r>
              <a:rPr lang="ru" sz="1700"/>
              <a:t>DB performance Changes;</a:t>
            </a:r>
            <a:endParaRPr sz="1700"/>
          </a:p>
          <a:p>
            <a:pPr indent="-336550" lvl="0" marL="457200" rtl="0" algn="l">
              <a:lnSpc>
                <a:spcPct val="115000"/>
              </a:lnSpc>
              <a:spcBef>
                <a:spcPts val="0"/>
              </a:spcBef>
              <a:spcAft>
                <a:spcPts val="0"/>
              </a:spcAft>
              <a:buSzPts val="1700"/>
              <a:buChar char="●"/>
            </a:pPr>
            <a:r>
              <a:rPr lang="ru" sz="1700"/>
              <a:t>Changes in the physical volume of the database.</a:t>
            </a:r>
            <a:endParaRPr sz="1700"/>
          </a:p>
          <a:p>
            <a:pPr indent="0" lvl="0" marL="0" rtl="0" algn="l">
              <a:lnSpc>
                <a:spcPct val="115000"/>
              </a:lnSpc>
              <a:spcBef>
                <a:spcPts val="0"/>
              </a:spcBef>
              <a:spcAft>
                <a:spcPts val="0"/>
              </a:spcAft>
              <a:buSzPts val="1800"/>
              <a:buNone/>
            </a:pPr>
            <a:r>
              <a:rPr lang="ru" sz="1700"/>
              <a:t>It is produced by decomposition (decomposition of the original variable of the relation into several equivalent) relations:</a:t>
            </a:r>
            <a:endParaRPr sz="1700"/>
          </a:p>
          <a:p>
            <a:pPr indent="-336550" lvl="0" marL="457200" rtl="0" algn="l">
              <a:lnSpc>
                <a:spcPct val="115000"/>
              </a:lnSpc>
              <a:spcBef>
                <a:spcPts val="0"/>
              </a:spcBef>
              <a:spcAft>
                <a:spcPts val="0"/>
              </a:spcAft>
              <a:buSzPts val="1700"/>
              <a:buChar char="●"/>
            </a:pPr>
            <a:r>
              <a:rPr lang="ru" sz="1700"/>
              <a:t>lossless decomposition (correct) — reversible decomposition.</a:t>
            </a:r>
            <a:endParaRPr sz="1700"/>
          </a:p>
          <a:p>
            <a:pPr indent="0" lvl="0" marL="0" rtl="0" algn="l">
              <a:lnSpc>
                <a:spcPct val="115000"/>
              </a:lnSpc>
              <a:spcBef>
                <a:spcPts val="0"/>
              </a:spcBef>
              <a:spcAft>
                <a:spcPts val="0"/>
              </a:spcAft>
              <a:buSzPts val="1800"/>
              <a:buNone/>
            </a:pPr>
            <a:r>
              <a:rPr lang="ru" sz="1700"/>
              <a:t>Benefits:</a:t>
            </a:r>
            <a:endParaRPr sz="1700"/>
          </a:p>
          <a:p>
            <a:pPr indent="-336550" lvl="0" marL="457200" rtl="0" algn="l">
              <a:lnSpc>
                <a:spcPct val="115000"/>
              </a:lnSpc>
              <a:spcBef>
                <a:spcPts val="0"/>
              </a:spcBef>
              <a:spcAft>
                <a:spcPts val="0"/>
              </a:spcAft>
              <a:buSzPts val="1700"/>
              <a:buChar char="●"/>
            </a:pPr>
            <a:r>
              <a:rPr lang="ru" sz="1700"/>
              <a:t>Allows beginners to design good databases.</a:t>
            </a:r>
            <a:endParaRPr sz="1700"/>
          </a:p>
          <a:p>
            <a:pPr indent="-336550" lvl="0" marL="457200" rtl="0" algn="l">
              <a:lnSpc>
                <a:spcPct val="115000"/>
              </a:lnSpc>
              <a:spcBef>
                <a:spcPts val="0"/>
              </a:spcBef>
              <a:spcAft>
                <a:spcPts val="0"/>
              </a:spcAft>
              <a:buSzPts val="1700"/>
              <a:buChar char="●"/>
            </a:pPr>
            <a:r>
              <a:rPr lang="ru" sz="1700"/>
              <a:t>Helps beginners to avoid typical mistakes when designing a database.</a:t>
            </a:r>
            <a:endParaRPr sz="1700"/>
          </a:p>
          <a:p>
            <a:pPr indent="-336550" lvl="0" marL="457200" rtl="0" algn="l">
              <a:lnSpc>
                <a:spcPct val="115000"/>
              </a:lnSpc>
              <a:spcBef>
                <a:spcPts val="0"/>
              </a:spcBef>
              <a:spcAft>
                <a:spcPts val="0"/>
              </a:spcAft>
              <a:buSzPts val="1700"/>
              <a:buChar char="●"/>
            </a:pPr>
            <a:r>
              <a:rPr lang="ru" sz="1700"/>
              <a:t>Forms the habit of not leaving underlying errors in design to fix later.</a:t>
            </a:r>
            <a:endParaRPr sz="1700"/>
          </a:p>
          <a:p>
            <a:pPr indent="-342900" lvl="0" marL="457200" rtl="0" algn="l">
              <a:lnSpc>
                <a:spcPct val="115000"/>
              </a:lnSpc>
              <a:spcBef>
                <a:spcPts val="0"/>
              </a:spcBef>
              <a:spcAft>
                <a:spcPts val="0"/>
              </a:spcAft>
              <a:buSzPts val="1800"/>
              <a:buChar char="●"/>
            </a:pPr>
            <a:r>
              <a:rPr lang="ru" sz="1700"/>
              <a:t>Gradually develops the skill of designing, without relying too much on normal forms</a:t>
            </a:r>
            <a:r>
              <a:rPr lang="ru"/>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Anomaly</a:t>
            </a:r>
            <a:endParaRPr/>
          </a:p>
        </p:txBody>
      </p:sp>
      <p:sp>
        <p:nvSpPr>
          <p:cNvPr id="138" name="Google Shape;138;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t>Anomaly — a situation in the database table that has arisen due to excessive duplication in the table, such that:</a:t>
            </a:r>
            <a:endParaRPr/>
          </a:p>
          <a:p>
            <a:pPr indent="0" lvl="0" marL="0" rtl="0" algn="l">
              <a:lnSpc>
                <a:spcPct val="115000"/>
              </a:lnSpc>
              <a:spcBef>
                <a:spcPts val="1200"/>
              </a:spcBef>
              <a:spcAft>
                <a:spcPts val="0"/>
              </a:spcAft>
              <a:buClr>
                <a:schemeClr val="dk2"/>
              </a:buClr>
              <a:buSzPts val="1100"/>
              <a:buFont typeface="Arial"/>
              <a:buNone/>
            </a:pPr>
            <a:r>
              <a:t/>
            </a:r>
            <a:endParaRPr/>
          </a:p>
          <a:p>
            <a:pPr indent="-342900" lvl="0" marL="457200" rtl="0" algn="l">
              <a:lnSpc>
                <a:spcPct val="115000"/>
              </a:lnSpc>
              <a:spcBef>
                <a:spcPts val="1200"/>
              </a:spcBef>
              <a:spcAft>
                <a:spcPts val="0"/>
              </a:spcAft>
              <a:buSzPts val="1800"/>
              <a:buChar char="●"/>
            </a:pPr>
            <a:r>
              <a:rPr lang="ru"/>
              <a:t>The functioning of a database is significantly affected;</a:t>
            </a:r>
            <a:endParaRPr/>
          </a:p>
          <a:p>
            <a:pPr indent="-342900" lvl="0" marL="457200" rtl="0" algn="l">
              <a:lnSpc>
                <a:spcPct val="115000"/>
              </a:lnSpc>
              <a:spcBef>
                <a:spcPts val="0"/>
              </a:spcBef>
              <a:spcAft>
                <a:spcPts val="0"/>
              </a:spcAft>
              <a:buSzPts val="1800"/>
              <a:buChar char="●"/>
            </a:pPr>
            <a:r>
              <a:rPr lang="ru"/>
              <a:t>There are inconsistencies in the database.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Normal forms</a:t>
            </a:r>
            <a:endParaRPr/>
          </a:p>
        </p:txBody>
      </p:sp>
      <p:sp>
        <p:nvSpPr>
          <p:cNvPr id="144" name="Google Shape;144;p13"/>
          <p:cNvSpPr txBox="1"/>
          <p:nvPr>
            <p:ph idx="1" type="body"/>
          </p:nvPr>
        </p:nvSpPr>
        <p:spPr>
          <a:xfrm>
            <a:off x="387900" y="1489825"/>
            <a:ext cx="31731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t>First normal form (1NF):</a:t>
            </a:r>
            <a:endParaRPr/>
          </a:p>
          <a:p>
            <a:pPr indent="-342900" lvl="0" marL="457200" rtl="0" algn="l">
              <a:lnSpc>
                <a:spcPct val="115000"/>
              </a:lnSpc>
              <a:spcBef>
                <a:spcPts val="1200"/>
              </a:spcBef>
              <a:spcAft>
                <a:spcPts val="0"/>
              </a:spcAft>
              <a:buSzPts val="1800"/>
              <a:buChar char="●"/>
            </a:pPr>
            <a:r>
              <a:rPr lang="ru"/>
              <a:t>The values of all attributes of the relationship are atomic (all attributes are simple, contain only scalar values):</a:t>
            </a:r>
            <a:endParaRPr/>
          </a:p>
        </p:txBody>
      </p:sp>
      <p:pic>
        <p:nvPicPr>
          <p:cNvPr id="145" name="Google Shape;145;p13"/>
          <p:cNvPicPr preferRelativeResize="0"/>
          <p:nvPr/>
        </p:nvPicPr>
        <p:blipFill rotWithShape="1">
          <a:blip r:embed="rId3">
            <a:alphaModFix/>
          </a:blip>
          <a:srcRect b="0" l="0" r="0" t="0"/>
          <a:stretch/>
        </p:blipFill>
        <p:spPr>
          <a:xfrm>
            <a:off x="4034225" y="1489825"/>
            <a:ext cx="4961098" cy="27922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4"/>
          <p:cNvSpPr txBox="1"/>
          <p:nvPr>
            <p:ph idx="1" type="body"/>
          </p:nvPr>
        </p:nvSpPr>
        <p:spPr>
          <a:xfrm>
            <a:off x="227175" y="1065575"/>
            <a:ext cx="8520600" cy="1959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ru"/>
              <a:t>1NF (atomic relation of attributes) + each non-key attribute is minimally functionally dependent on a potential key (1NF can always be reduced to 2NF, and this process is reversible):</a:t>
            </a:r>
            <a:endParaRPr/>
          </a:p>
        </p:txBody>
      </p:sp>
      <p:pic>
        <p:nvPicPr>
          <p:cNvPr id="151" name="Google Shape;151;p14"/>
          <p:cNvPicPr preferRelativeResize="0"/>
          <p:nvPr/>
        </p:nvPicPr>
        <p:blipFill rotWithShape="1">
          <a:blip r:embed="rId3">
            <a:alphaModFix/>
          </a:blip>
          <a:srcRect b="0" l="0" r="0" t="0"/>
          <a:stretch/>
        </p:blipFill>
        <p:spPr>
          <a:xfrm>
            <a:off x="4900100" y="1926250"/>
            <a:ext cx="3638250" cy="2790100"/>
          </a:xfrm>
          <a:prstGeom prst="rect">
            <a:avLst/>
          </a:prstGeom>
          <a:noFill/>
          <a:ln>
            <a:noFill/>
          </a:ln>
        </p:spPr>
      </p:pic>
      <p:sp>
        <p:nvSpPr>
          <p:cNvPr id="152" name="Google Shape;152;p1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Second normal form (2NF):</a:t>
            </a:r>
            <a:endParaRPr/>
          </a:p>
        </p:txBody>
      </p:sp>
      <p:sp>
        <p:nvSpPr>
          <p:cNvPr id="153" name="Google Shape;153;p14"/>
          <p:cNvSpPr txBox="1"/>
          <p:nvPr/>
        </p:nvSpPr>
        <p:spPr>
          <a:xfrm>
            <a:off x="769750" y="2342750"/>
            <a:ext cx="3915600" cy="237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800"/>
              <a:buFont typeface="Arial"/>
              <a:buNone/>
            </a:pPr>
            <a:r>
              <a:rPr b="0" i="0" lang="ru" sz="1800" u="none" cap="none" strike="noStrike">
                <a:solidFill>
                  <a:schemeClr val="dk1"/>
                </a:solidFill>
                <a:latin typeface="Arial"/>
                <a:ea typeface="Arial"/>
                <a:cs typeface="Arial"/>
                <a:sym typeface="Arial"/>
              </a:rPr>
              <a:t>Here, the author of the words and the composer depend only on the fields “Band name” and “Song name”, that is, on a subset of PK (the fact that the song is included in another CD, the author of the words and the composer will not change)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bf0ea50bdf_0_16"/>
          <p:cNvSpPr txBox="1"/>
          <p:nvPr>
            <p:ph idx="1" type="body"/>
          </p:nvPr>
        </p:nvSpPr>
        <p:spPr>
          <a:xfrm>
            <a:off x="227175" y="1065575"/>
            <a:ext cx="8520600" cy="1959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ru"/>
              <a:t>2NF (atomic relation of attributes, minimal functional dependence on PK) + each non-key attribute is non-transitively functionally dependent on the primary key (each non-key field must contain information about the key, the full key, and nothing but the key).</a:t>
            </a:r>
            <a:endParaRPr/>
          </a:p>
        </p:txBody>
      </p:sp>
      <p:sp>
        <p:nvSpPr>
          <p:cNvPr id="159" name="Google Shape;159;g2bf0ea50bdf_0_1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Third normal form (2NF):</a:t>
            </a:r>
            <a:endParaRPr/>
          </a:p>
        </p:txBody>
      </p:sp>
      <p:sp>
        <p:nvSpPr>
          <p:cNvPr id="160" name="Google Shape;160;g2bf0ea50bdf_0_16"/>
          <p:cNvSpPr txBox="1"/>
          <p:nvPr/>
        </p:nvSpPr>
        <p:spPr>
          <a:xfrm>
            <a:off x="769750" y="2753650"/>
            <a:ext cx="3915600" cy="189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2"/>
              </a:buClr>
              <a:buSzPts val="1100"/>
              <a:buFont typeface="Arial"/>
              <a:buNone/>
            </a:pPr>
            <a:r>
              <a:rPr b="0" i="0" lang="ru" sz="1800" u="none" cap="none" strike="noStrike">
                <a:solidFill>
                  <a:schemeClr val="dk1"/>
                </a:solidFill>
                <a:latin typeface="Arial"/>
                <a:ea typeface="Arial"/>
                <a:cs typeface="Arial"/>
                <a:sym typeface="Arial"/>
              </a:rPr>
              <a:t>Functional dependencies in this database:</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120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Employee → Department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Department → Phone</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Employee →Phone</a:t>
            </a:r>
            <a:endParaRPr b="0" i="0" sz="1800" u="none" cap="none" strike="noStrike">
              <a:solidFill>
                <a:schemeClr val="dk1"/>
              </a:solidFill>
              <a:latin typeface="Arial"/>
              <a:ea typeface="Arial"/>
              <a:cs typeface="Arial"/>
              <a:sym typeface="Arial"/>
            </a:endParaRPr>
          </a:p>
        </p:txBody>
      </p:sp>
      <p:pic>
        <p:nvPicPr>
          <p:cNvPr id="161" name="Google Shape;161;g2bf0ea50bdf_0_16"/>
          <p:cNvPicPr preferRelativeResize="0"/>
          <p:nvPr/>
        </p:nvPicPr>
        <p:blipFill rotWithShape="1">
          <a:blip r:embed="rId3">
            <a:alphaModFix/>
          </a:blip>
          <a:srcRect b="0" l="0" r="0" t="0"/>
          <a:stretch/>
        </p:blipFill>
        <p:spPr>
          <a:xfrm>
            <a:off x="4685349" y="2221850"/>
            <a:ext cx="4263350" cy="2706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Versioning</a:t>
            </a:r>
            <a:endParaRPr/>
          </a:p>
        </p:txBody>
      </p:sp>
      <p:sp>
        <p:nvSpPr>
          <p:cNvPr id="167" name="Google Shape;167;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0000"/>
              <a:buNone/>
            </a:pPr>
            <a:r>
              <a:rPr lang="ru"/>
              <a:t>SCD (Slowly Changing Dimension) — rarely changing dimensions, that is, dimensions whose non-key attributes tend to change over time.</a:t>
            </a:r>
            <a:endParaRPr/>
          </a:p>
          <a:p>
            <a:pPr indent="0" lvl="0" marL="0" rtl="0" algn="l">
              <a:lnSpc>
                <a:spcPct val="115000"/>
              </a:lnSpc>
              <a:spcBef>
                <a:spcPts val="1200"/>
              </a:spcBef>
              <a:spcAft>
                <a:spcPts val="0"/>
              </a:spcAft>
              <a:buSzPct val="100000"/>
              <a:buNone/>
            </a:pPr>
            <a:r>
              <a:rPr lang="ru"/>
              <a:t>There are five main types:</a:t>
            </a:r>
            <a:endParaRPr/>
          </a:p>
          <a:p>
            <a:pPr indent="-334327" lvl="0" marL="457200" rtl="0" algn="l">
              <a:lnSpc>
                <a:spcPct val="115000"/>
              </a:lnSpc>
              <a:spcBef>
                <a:spcPts val="1200"/>
              </a:spcBef>
              <a:spcAft>
                <a:spcPts val="0"/>
              </a:spcAft>
              <a:buSzPct val="100000"/>
              <a:buChar char="●"/>
            </a:pPr>
            <a:r>
              <a:rPr lang="ru"/>
              <a:t>SCD 0: After entering the table, the data never changes — it does not support versioning. Almost never used.</a:t>
            </a:r>
            <a:endParaRPr/>
          </a:p>
          <a:p>
            <a:pPr indent="-334327" lvl="0" marL="457200" rtl="0" algn="l">
              <a:lnSpc>
                <a:spcPct val="115000"/>
              </a:lnSpc>
              <a:spcBef>
                <a:spcPts val="0"/>
              </a:spcBef>
              <a:spcAft>
                <a:spcPts val="0"/>
              </a:spcAft>
              <a:buSzPct val="100000"/>
              <a:buChar char="●"/>
            </a:pPr>
            <a:r>
              <a:rPr lang="ru"/>
              <a:t>SCD 1: Data is overwritten (always up—to-date) - used if the history is not needed.</a:t>
            </a:r>
            <a:endParaRPr/>
          </a:p>
          <a:p>
            <a:pPr indent="-310832" lvl="1" marL="914400" rtl="0" algn="l">
              <a:lnSpc>
                <a:spcPct val="115000"/>
              </a:lnSpc>
              <a:spcBef>
                <a:spcPts val="0"/>
              </a:spcBef>
              <a:spcAft>
                <a:spcPts val="0"/>
              </a:spcAft>
              <a:buSzPct val="100000"/>
              <a:buChar char="○"/>
            </a:pPr>
            <a:r>
              <a:rPr lang="ru"/>
              <a:t>Dignities:</a:t>
            </a:r>
            <a:endParaRPr/>
          </a:p>
          <a:p>
            <a:pPr indent="-310832" lvl="2" marL="1371600" rtl="0" algn="l">
              <a:lnSpc>
                <a:spcPct val="115000"/>
              </a:lnSpc>
              <a:spcBef>
                <a:spcPts val="0"/>
              </a:spcBef>
              <a:spcAft>
                <a:spcPts val="0"/>
              </a:spcAft>
              <a:buSzPct val="100000"/>
              <a:buChar char="■"/>
            </a:pPr>
            <a:r>
              <a:rPr lang="ru"/>
              <a:t>Does not add redundancy;</a:t>
            </a:r>
            <a:endParaRPr/>
          </a:p>
          <a:p>
            <a:pPr indent="-310832" lvl="2" marL="1371600" rtl="0" algn="l">
              <a:lnSpc>
                <a:spcPct val="115000"/>
              </a:lnSpc>
              <a:spcBef>
                <a:spcPts val="0"/>
              </a:spcBef>
              <a:spcAft>
                <a:spcPts val="0"/>
              </a:spcAft>
              <a:buSzPct val="100000"/>
              <a:buChar char="■"/>
            </a:pPr>
            <a:r>
              <a:rPr lang="ru"/>
              <a:t>Very simple structure.</a:t>
            </a:r>
            <a:endParaRPr/>
          </a:p>
          <a:p>
            <a:pPr indent="-334327" lvl="0" marL="457200" rtl="0" algn="l">
              <a:lnSpc>
                <a:spcPct val="115000"/>
              </a:lnSpc>
              <a:spcBef>
                <a:spcPts val="0"/>
              </a:spcBef>
              <a:spcAft>
                <a:spcPts val="0"/>
              </a:spcAft>
              <a:buSzPct val="100000"/>
              <a:buChar char="●"/>
            </a:pPr>
            <a:r>
              <a:rPr lang="ru"/>
              <a:t>Disadvantages:</a:t>
            </a:r>
            <a:endParaRPr/>
          </a:p>
          <a:p>
            <a:pPr indent="-310832" lvl="1" marL="914400" rtl="0" algn="l">
              <a:lnSpc>
                <a:spcPct val="115000"/>
              </a:lnSpc>
              <a:spcBef>
                <a:spcPts val="0"/>
              </a:spcBef>
              <a:spcAft>
                <a:spcPts val="0"/>
              </a:spcAft>
              <a:buSzPct val="100000"/>
              <a:buChar char="○"/>
            </a:pPr>
            <a:r>
              <a:rPr lang="ru"/>
              <a:t>Does not store history.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ru"/>
              <a:t>Versioning</a:t>
            </a:r>
            <a:endParaRPr/>
          </a:p>
          <a:p>
            <a:pPr indent="0" lvl="0" marL="0" rtl="0" algn="l">
              <a:lnSpc>
                <a:spcPct val="100000"/>
              </a:lnSpc>
              <a:spcBef>
                <a:spcPts val="0"/>
              </a:spcBef>
              <a:spcAft>
                <a:spcPts val="0"/>
              </a:spcAft>
              <a:buSzPct val="111111"/>
              <a:buNone/>
            </a:pPr>
            <a:r>
              <a:t/>
            </a:r>
            <a:endParaRPr/>
          </a:p>
        </p:txBody>
      </p:sp>
      <p:sp>
        <p:nvSpPr>
          <p:cNvPr id="173" name="Google Shape;173;p17"/>
          <p:cNvSpPr txBox="1"/>
          <p:nvPr>
            <p:ph idx="1" type="body"/>
          </p:nvPr>
        </p:nvSpPr>
        <p:spPr>
          <a:xfrm>
            <a:off x="311700" y="1121725"/>
            <a:ext cx="8520600" cy="3842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2"/>
              </a:buClr>
              <a:buSzPct val="61109"/>
              <a:buFont typeface="Arial"/>
              <a:buNone/>
            </a:pPr>
            <a:r>
              <a:rPr lang="ru"/>
              <a:t>SCD 2: we store the history using two fields (start date of the action, end date of the action: valid_from, valid_to) — used most often.</a:t>
            </a:r>
            <a:endParaRPr/>
          </a:p>
          <a:p>
            <a:pPr indent="-334327" lvl="0" marL="457200" rtl="0" algn="l">
              <a:lnSpc>
                <a:spcPct val="115000"/>
              </a:lnSpc>
              <a:spcBef>
                <a:spcPts val="1200"/>
              </a:spcBef>
              <a:spcAft>
                <a:spcPts val="0"/>
              </a:spcAft>
              <a:buSzPct val="100000"/>
              <a:buChar char="●"/>
            </a:pPr>
            <a:r>
              <a:rPr lang="ru"/>
              <a:t>Dignities:</a:t>
            </a:r>
            <a:endParaRPr/>
          </a:p>
          <a:p>
            <a:pPr indent="-310832" lvl="1" marL="914400" rtl="0" algn="l">
              <a:lnSpc>
                <a:spcPct val="115000"/>
              </a:lnSpc>
              <a:spcBef>
                <a:spcPts val="0"/>
              </a:spcBef>
              <a:spcAft>
                <a:spcPts val="0"/>
              </a:spcAft>
              <a:buSzPct val="100000"/>
              <a:buChar char="○"/>
            </a:pPr>
            <a:r>
              <a:rPr lang="ru"/>
              <a:t>Stores a complete and unlimited version history;</a:t>
            </a:r>
            <a:endParaRPr/>
          </a:p>
          <a:p>
            <a:pPr indent="-310832" lvl="1" marL="914400" rtl="0" algn="l">
              <a:lnSpc>
                <a:spcPct val="115000"/>
              </a:lnSpc>
              <a:spcBef>
                <a:spcPts val="0"/>
              </a:spcBef>
              <a:spcAft>
                <a:spcPts val="0"/>
              </a:spcAft>
              <a:buSzPct val="100000"/>
              <a:buChar char="○"/>
            </a:pPr>
            <a:r>
              <a:rPr lang="ru"/>
              <a:t>Convenient and easy access to the data of the required period.</a:t>
            </a:r>
            <a:endParaRPr/>
          </a:p>
          <a:p>
            <a:pPr indent="-334327" lvl="0" marL="457200" rtl="0" algn="l">
              <a:lnSpc>
                <a:spcPct val="115000"/>
              </a:lnSpc>
              <a:spcBef>
                <a:spcPts val="0"/>
              </a:spcBef>
              <a:spcAft>
                <a:spcPts val="0"/>
              </a:spcAft>
              <a:buSzPct val="100000"/>
              <a:buChar char="●"/>
            </a:pPr>
            <a:r>
              <a:rPr lang="ru"/>
              <a:t>Disadvantages:</a:t>
            </a:r>
            <a:endParaRPr/>
          </a:p>
          <a:p>
            <a:pPr indent="-310832" lvl="1" marL="914400" rtl="0" algn="l">
              <a:lnSpc>
                <a:spcPct val="115000"/>
              </a:lnSpc>
              <a:spcBef>
                <a:spcPts val="0"/>
              </a:spcBef>
              <a:spcAft>
                <a:spcPts val="0"/>
              </a:spcAft>
              <a:buSzPct val="100000"/>
              <a:buChar char="○"/>
            </a:pPr>
            <a:r>
              <a:rPr lang="ru"/>
              <a:t>Provokes redundancy or the establishment of additional tables for storing mutable attributes.</a:t>
            </a:r>
            <a:endParaRPr/>
          </a:p>
          <a:p>
            <a:pPr indent="0" lvl="0" marL="0" rtl="0" algn="l">
              <a:lnSpc>
                <a:spcPct val="115000"/>
              </a:lnSpc>
              <a:spcBef>
                <a:spcPts val="1200"/>
              </a:spcBef>
              <a:spcAft>
                <a:spcPts val="0"/>
              </a:spcAft>
              <a:buSzPct val="289479"/>
              <a:buNone/>
            </a:pPr>
            <a:r>
              <a:rPr lang="ru"/>
              <a:t>Instead of NULL, some constant is used (for valid_to — '9999-12-31'), which allows you to write a simple condition: </a:t>
            </a:r>
            <a:r>
              <a:rPr lang="ru" sz="1100">
                <a:latin typeface="Roboto Mono"/>
                <a:ea typeface="Roboto Mono"/>
                <a:cs typeface="Roboto Mono"/>
                <a:sym typeface="Roboto Mono"/>
              </a:rPr>
              <a:t>WHERE day_dt BETWEEN valid_from_dttm AND valid_to_dttm</a:t>
            </a:r>
            <a:endParaRPr sz="1100">
              <a:latin typeface="Roboto Mono"/>
              <a:ea typeface="Roboto Mono"/>
              <a:cs typeface="Roboto Mono"/>
              <a:sym typeface="Roboto Mono"/>
            </a:endParaRPr>
          </a:p>
          <a:p>
            <a:pPr indent="0" lvl="0" marL="0" rtl="0" algn="l">
              <a:lnSpc>
                <a:spcPct val="115000"/>
              </a:lnSpc>
              <a:spcBef>
                <a:spcPts val="1200"/>
              </a:spcBef>
              <a:spcAft>
                <a:spcPts val="0"/>
              </a:spcAft>
              <a:buSzPct val="176904"/>
              <a:buNone/>
            </a:pPr>
            <a:r>
              <a:rPr lang="ru" sz="1100">
                <a:latin typeface="Roboto Mono"/>
                <a:ea typeface="Roboto Mono"/>
                <a:cs typeface="Roboto Mono"/>
                <a:sym typeface="Roboto Mono"/>
              </a:rPr>
              <a:t>Instead of</a:t>
            </a:r>
            <a:endParaRPr sz="1100">
              <a:latin typeface="Roboto Mono"/>
              <a:ea typeface="Roboto Mono"/>
              <a:cs typeface="Roboto Mono"/>
              <a:sym typeface="Roboto Mono"/>
            </a:endParaRPr>
          </a:p>
          <a:p>
            <a:pPr indent="0" lvl="0" marL="0" rtl="0" algn="l">
              <a:lnSpc>
                <a:spcPct val="115000"/>
              </a:lnSpc>
              <a:spcBef>
                <a:spcPts val="1200"/>
              </a:spcBef>
              <a:spcAft>
                <a:spcPts val="0"/>
              </a:spcAft>
              <a:buSzPct val="176904"/>
              <a:buNone/>
            </a:pPr>
            <a:r>
              <a:rPr lang="ru" sz="1100">
                <a:latin typeface="Roboto Mono"/>
                <a:ea typeface="Roboto Mono"/>
                <a:cs typeface="Roboto Mono"/>
                <a:sym typeface="Roboto Mono"/>
              </a:rPr>
              <a:t>WHERE day_dt &gt;= valid_from_dttm</a:t>
            </a:r>
            <a:endParaRPr sz="1100">
              <a:latin typeface="Roboto Mono"/>
              <a:ea typeface="Roboto Mono"/>
              <a:cs typeface="Roboto Mono"/>
              <a:sym typeface="Roboto Mono"/>
            </a:endParaRPr>
          </a:p>
          <a:p>
            <a:pPr indent="0" lvl="0" marL="0" rtl="0" algn="l">
              <a:lnSpc>
                <a:spcPct val="115000"/>
              </a:lnSpc>
              <a:spcBef>
                <a:spcPts val="1200"/>
              </a:spcBef>
              <a:spcAft>
                <a:spcPts val="0"/>
              </a:spcAft>
              <a:buSzPct val="176904"/>
              <a:buNone/>
            </a:pPr>
            <a:r>
              <a:rPr lang="ru" sz="1100">
                <a:latin typeface="Roboto Mono"/>
                <a:ea typeface="Roboto Mono"/>
                <a:cs typeface="Roboto Mono"/>
                <a:sym typeface="Roboto Mono"/>
              </a:rPr>
              <a:t>    AND (day_dt &lt;= valid_to_dttm</a:t>
            </a:r>
            <a:endParaRPr sz="1100">
              <a:latin typeface="Roboto Mono"/>
              <a:ea typeface="Roboto Mono"/>
              <a:cs typeface="Roboto Mono"/>
              <a:sym typeface="Roboto Mono"/>
            </a:endParaRPr>
          </a:p>
          <a:p>
            <a:pPr indent="0" lvl="0" marL="0" rtl="0" algn="l">
              <a:lnSpc>
                <a:spcPct val="115000"/>
              </a:lnSpc>
              <a:spcBef>
                <a:spcPts val="1200"/>
              </a:spcBef>
              <a:spcAft>
                <a:spcPts val="1200"/>
              </a:spcAft>
              <a:buSzPct val="176904"/>
              <a:buNone/>
            </a:pPr>
            <a:r>
              <a:rPr lang="ru" sz="1100">
                <a:latin typeface="Roboto Mono"/>
                <a:ea typeface="Roboto Mono"/>
                <a:cs typeface="Roboto Mono"/>
                <a:sym typeface="Roboto Mono"/>
              </a:rPr>
              <a:t>        OR valid_to_dttm IS NULL)</a:t>
            </a:r>
            <a:endParaRPr sz="1100">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1100"/>
              <a:buFont typeface="Arial"/>
              <a:buNone/>
            </a:pPr>
            <a:r>
              <a:rPr lang="ru"/>
              <a:t>Versioning</a:t>
            </a:r>
            <a:endParaRPr/>
          </a:p>
        </p:txBody>
      </p:sp>
      <p:sp>
        <p:nvSpPr>
          <p:cNvPr id="179" name="Google Shape;179;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t>SCD 3: We store the old value for the selected attributes in separate fields. When new data is received, the old data is overwritten with the current values.</a:t>
            </a:r>
            <a:endParaRPr/>
          </a:p>
          <a:p>
            <a:pPr indent="-342900" lvl="0" marL="457200" rtl="0" algn="l">
              <a:lnSpc>
                <a:spcPct val="115000"/>
              </a:lnSpc>
              <a:spcBef>
                <a:spcPts val="1200"/>
              </a:spcBef>
              <a:spcAft>
                <a:spcPts val="0"/>
              </a:spcAft>
              <a:buSzPts val="1800"/>
              <a:buChar char="●"/>
            </a:pPr>
            <a:r>
              <a:rPr lang="ru"/>
              <a:t>Dignities:</a:t>
            </a:r>
            <a:endParaRPr/>
          </a:p>
          <a:p>
            <a:pPr indent="-317500" lvl="1" marL="914400" rtl="0" algn="l">
              <a:lnSpc>
                <a:spcPct val="115000"/>
              </a:lnSpc>
              <a:spcBef>
                <a:spcPts val="0"/>
              </a:spcBef>
              <a:spcAft>
                <a:spcPts val="0"/>
              </a:spcAft>
              <a:buSzPts val="1400"/>
              <a:buChar char="○"/>
            </a:pPr>
            <a:r>
              <a:rPr lang="ru"/>
              <a:t>Small amount of data;</a:t>
            </a:r>
            <a:endParaRPr/>
          </a:p>
          <a:p>
            <a:pPr indent="-317500" lvl="1" marL="914400" rtl="0" algn="l">
              <a:lnSpc>
                <a:spcPct val="115000"/>
              </a:lnSpc>
              <a:spcBef>
                <a:spcPts val="0"/>
              </a:spcBef>
              <a:spcAft>
                <a:spcPts val="0"/>
              </a:spcAft>
              <a:buSzPts val="1400"/>
              <a:buChar char="○"/>
            </a:pPr>
            <a:r>
              <a:rPr lang="ru"/>
              <a:t>Easy and quick access to the history.</a:t>
            </a:r>
            <a:endParaRPr/>
          </a:p>
          <a:p>
            <a:pPr indent="-342900" lvl="0" marL="457200" rtl="0" algn="l">
              <a:lnSpc>
                <a:spcPct val="115000"/>
              </a:lnSpc>
              <a:spcBef>
                <a:spcPts val="0"/>
              </a:spcBef>
              <a:spcAft>
                <a:spcPts val="0"/>
              </a:spcAft>
              <a:buSzPts val="1800"/>
              <a:buChar char="●"/>
            </a:pPr>
            <a:r>
              <a:rPr lang="ru"/>
              <a:t>Disadvantages:</a:t>
            </a:r>
            <a:endParaRPr/>
          </a:p>
          <a:p>
            <a:pPr indent="-317500" lvl="1" marL="914400" rtl="0" algn="l">
              <a:lnSpc>
                <a:spcPct val="115000"/>
              </a:lnSpc>
              <a:spcBef>
                <a:spcPts val="0"/>
              </a:spcBef>
              <a:spcAft>
                <a:spcPts val="0"/>
              </a:spcAft>
              <a:buSzPts val="1400"/>
              <a:buChar char="○"/>
            </a:pPr>
            <a:r>
              <a:rPr lang="ru"/>
              <a:t>Limited history.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Conceptual design</a:t>
            </a:r>
            <a:endParaRPr/>
          </a:p>
        </p:txBody>
      </p:sp>
      <p:sp>
        <p:nvSpPr>
          <p:cNvPr id="70" name="Google Shape;70;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ru"/>
              <a:t>We define the subject area with which we will work. For example, the subject area of retail.</a:t>
            </a:r>
            <a:endParaRPr/>
          </a:p>
          <a:p>
            <a:pPr indent="-342900" lvl="0" marL="457200" rtl="0" algn="l">
              <a:lnSpc>
                <a:spcPct val="115000"/>
              </a:lnSpc>
              <a:spcBef>
                <a:spcPts val="0"/>
              </a:spcBef>
              <a:spcAft>
                <a:spcPts val="0"/>
              </a:spcAft>
              <a:buSzPts val="1800"/>
              <a:buAutoNum type="arabicPeriod"/>
            </a:pPr>
            <a:r>
              <a:rPr lang="ru"/>
              <a:t>We break it down into non-detailed entities. For example, a purchase receipt, a product, a store, an assortment matrix, etc.</a:t>
            </a:r>
            <a:endParaRPr/>
          </a:p>
          <a:p>
            <a:pPr indent="-342900" lvl="0" marL="457200" rtl="0" algn="l">
              <a:lnSpc>
                <a:spcPct val="115000"/>
              </a:lnSpc>
              <a:spcBef>
                <a:spcPts val="0"/>
              </a:spcBef>
              <a:spcAft>
                <a:spcPts val="0"/>
              </a:spcAft>
              <a:buSzPts val="1800"/>
              <a:buAutoNum type="arabicPeriod"/>
            </a:pPr>
            <a:r>
              <a:rPr lang="ru"/>
              <a:t>We determine how entities will be related to each other: one to one, one to many, etc.</a:t>
            </a:r>
            <a:endParaRPr/>
          </a:p>
          <a:p>
            <a:pPr indent="-342900" lvl="0" marL="457200" rtl="0" algn="l">
              <a:lnSpc>
                <a:spcPct val="115000"/>
              </a:lnSpc>
              <a:spcBef>
                <a:spcPts val="0"/>
              </a:spcBef>
              <a:spcAft>
                <a:spcPts val="0"/>
              </a:spcAft>
              <a:buSzPts val="1800"/>
              <a:buAutoNum type="arabicPeriod"/>
            </a:pPr>
            <a:r>
              <a:rPr lang="ru"/>
              <a:t>We build a visual picture in the ER notation "Crow's Foot" (Crow's Foot) without explicit attributes.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ru"/>
              <a:t>Versioning</a:t>
            </a:r>
            <a:endParaRPr/>
          </a:p>
          <a:p>
            <a:pPr indent="0" lvl="0" marL="0" rtl="0" algn="l">
              <a:lnSpc>
                <a:spcPct val="100000"/>
              </a:lnSpc>
              <a:spcBef>
                <a:spcPts val="0"/>
              </a:spcBef>
              <a:spcAft>
                <a:spcPts val="0"/>
              </a:spcAft>
              <a:buSzPct val="111111"/>
              <a:buNone/>
            </a:pPr>
            <a:r>
              <a:t/>
            </a:r>
            <a:endParaRPr/>
          </a:p>
        </p:txBody>
      </p:sp>
      <p:sp>
        <p:nvSpPr>
          <p:cNvPr id="185" name="Google Shape;185;p1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1800"/>
              <a:buNone/>
            </a:pPr>
            <a:r>
              <a:rPr lang="ru"/>
              <a:t>SCD 4: We store only up-to-date data and the history of changes in a separate table in the main table. The main table is always overwritten with the current data and the old data is moved to another table. Usually this type is used to audit changes or create archive tables.</a:t>
            </a:r>
            <a:endParaRPr/>
          </a:p>
          <a:p>
            <a:pPr indent="-342900" lvl="0" marL="457200" marR="0" rtl="0" algn="l">
              <a:lnSpc>
                <a:spcPct val="115000"/>
              </a:lnSpc>
              <a:spcBef>
                <a:spcPts val="1200"/>
              </a:spcBef>
              <a:spcAft>
                <a:spcPts val="0"/>
              </a:spcAft>
              <a:buSzPts val="1800"/>
              <a:buChar char="●"/>
            </a:pPr>
            <a:r>
              <a:rPr lang="ru"/>
              <a:t>Dignities:</a:t>
            </a:r>
            <a:endParaRPr/>
          </a:p>
          <a:p>
            <a:pPr indent="-342900" lvl="1" marL="914400" marR="0" rtl="0" algn="l">
              <a:lnSpc>
                <a:spcPct val="115000"/>
              </a:lnSpc>
              <a:spcBef>
                <a:spcPts val="0"/>
              </a:spcBef>
              <a:spcAft>
                <a:spcPts val="0"/>
              </a:spcAft>
              <a:buSzPts val="1800"/>
              <a:buChar char="○"/>
            </a:pPr>
            <a:r>
              <a:rPr lang="ru" sz="1800"/>
              <a:t>Fast work with current versions</a:t>
            </a:r>
            <a:endParaRPr sz="1800"/>
          </a:p>
          <a:p>
            <a:pPr indent="-342900" lvl="0" marL="457200" marR="0" rtl="0" algn="l">
              <a:lnSpc>
                <a:spcPct val="115000"/>
              </a:lnSpc>
              <a:spcBef>
                <a:spcPts val="0"/>
              </a:spcBef>
              <a:spcAft>
                <a:spcPts val="0"/>
              </a:spcAft>
              <a:buSzPts val="1800"/>
              <a:buChar char="●"/>
            </a:pPr>
            <a:r>
              <a:rPr lang="ru" sz="1800"/>
              <a:t>Disadvantages:</a:t>
            </a:r>
            <a:endParaRPr sz="1800"/>
          </a:p>
          <a:p>
            <a:pPr indent="-342900" lvl="1" marL="914400" marR="0" rtl="0" algn="l">
              <a:lnSpc>
                <a:spcPct val="115000"/>
              </a:lnSpc>
              <a:spcBef>
                <a:spcPts val="0"/>
              </a:spcBef>
              <a:spcAft>
                <a:spcPts val="0"/>
              </a:spcAft>
              <a:buSzPts val="1800"/>
              <a:buChar char="○"/>
            </a:pPr>
            <a:r>
              <a:rPr lang="ru" sz="1800"/>
              <a:t>Splitting a single entity into different tables</a:t>
            </a:r>
            <a:endParaRPr sz="11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Task</a:t>
            </a:r>
            <a:endParaRPr/>
          </a:p>
        </p:txBody>
      </p:sp>
      <p:sp>
        <p:nvSpPr>
          <p:cNvPr id="191" name="Google Shape;191;p2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t>Design conceptual databases for the following subject areas below. Pre-select the normal form, think about versioning.</a:t>
            </a:r>
            <a:endParaRPr/>
          </a:p>
          <a:p>
            <a:pPr indent="-342900" lvl="0" marL="457200" rtl="0" algn="l">
              <a:lnSpc>
                <a:spcPct val="115000"/>
              </a:lnSpc>
              <a:spcBef>
                <a:spcPts val="1200"/>
              </a:spcBef>
              <a:spcAft>
                <a:spcPts val="0"/>
              </a:spcAft>
              <a:buSzPts val="1800"/>
              <a:buChar char="●"/>
            </a:pPr>
            <a:r>
              <a:rPr lang="ru"/>
              <a:t>MIPT. Key entities: phys-tech school, department, group, student, teacher, position, audience,class schedule.</a:t>
            </a:r>
            <a:endParaRPr/>
          </a:p>
          <a:p>
            <a:pPr indent="-342900" lvl="0" marL="457200" rtl="0" algn="l">
              <a:lnSpc>
                <a:spcPct val="115000"/>
              </a:lnSpc>
              <a:spcBef>
                <a:spcPts val="0"/>
              </a:spcBef>
              <a:spcAft>
                <a:spcPts val="0"/>
              </a:spcAft>
              <a:buSzPts val="1800"/>
              <a:buChar char="●"/>
            </a:pPr>
            <a:r>
              <a:rPr lang="ru"/>
              <a:t>Retail chain stores. Key entities: store, employee, product, receipt, loyalty card, cash register.</a:t>
            </a:r>
            <a:endParaRPr/>
          </a:p>
          <a:p>
            <a:pPr indent="0" lvl="0" marL="0" rtl="0" algn="l">
              <a:lnSpc>
                <a:spcPct val="115000"/>
              </a:lnSpc>
              <a:spcBef>
                <a:spcPts val="1200"/>
              </a:spcBef>
              <a:spcAft>
                <a:spcPts val="0"/>
              </a:spcAft>
              <a:buSzPts val="1800"/>
              <a:buNone/>
            </a:pPr>
            <a:r>
              <a:rPr lang="ru"/>
              <a:t>Describe the designed models using the SQL query language.</a:t>
            </a:r>
            <a:endParaRPr/>
          </a:p>
          <a:p>
            <a:pPr indent="0" lvl="0" marL="0" rtl="0" algn="l">
              <a:lnSpc>
                <a:spcPct val="115000"/>
              </a:lnSpc>
              <a:spcBef>
                <a:spcPts val="1200"/>
              </a:spcBef>
              <a:spcAft>
                <a:spcPts val="1200"/>
              </a:spcAft>
              <a:buSzPts val="1800"/>
              <a:buNone/>
            </a:pPr>
            <a:r>
              <a:t/>
            </a:r>
            <a:endParaRPr b="1" sz="1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Notation "Crow's foot"</a:t>
            </a:r>
            <a:endParaRPr/>
          </a:p>
        </p:txBody>
      </p:sp>
      <p:sp>
        <p:nvSpPr>
          <p:cNvPr id="76" name="Google Shape;76;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The entity is represented as a rectangle containing its name.</a:t>
            </a:r>
            <a:endParaRPr/>
          </a:p>
          <a:p>
            <a:pPr indent="-342900" lvl="0" marL="457200" rtl="0" algn="l">
              <a:lnSpc>
                <a:spcPct val="115000"/>
              </a:lnSpc>
              <a:spcBef>
                <a:spcPts val="0"/>
              </a:spcBef>
              <a:spcAft>
                <a:spcPts val="0"/>
              </a:spcAft>
              <a:buSzPts val="1800"/>
              <a:buChar char="●"/>
            </a:pPr>
            <a:r>
              <a:rPr lang="ru"/>
              <a:t>The attributes of the entity are written inside the rectangle representing the entity.</a:t>
            </a:r>
            <a:endParaRPr/>
          </a:p>
          <a:p>
            <a:pPr indent="-342900" lvl="0" marL="457200" rtl="0" algn="l">
              <a:lnSpc>
                <a:spcPct val="115000"/>
              </a:lnSpc>
              <a:spcBef>
                <a:spcPts val="0"/>
              </a:spcBef>
              <a:spcAft>
                <a:spcPts val="0"/>
              </a:spcAft>
              <a:buSzPts val="1800"/>
              <a:buChar char="●"/>
            </a:pPr>
            <a:r>
              <a:rPr lang="ru"/>
              <a:t>The connection is represented by a line that connects the two entities involved in the relationship.</a:t>
            </a:r>
            <a:endParaRPr/>
          </a:p>
          <a:p>
            <a:pPr indent="-342900" lvl="0" marL="457200" rtl="0" algn="l">
              <a:lnSpc>
                <a:spcPct val="115000"/>
              </a:lnSpc>
              <a:spcBef>
                <a:spcPts val="0"/>
              </a:spcBef>
              <a:spcAft>
                <a:spcPts val="0"/>
              </a:spcAft>
              <a:buSzPts val="1800"/>
              <a:buChar char="●"/>
            </a:pPr>
            <a:r>
              <a:rPr lang="ru"/>
              <a:t>The multiplicity of the connection is depicted in the form of a fork. The optional connection is marked with a circle.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Logical design</a:t>
            </a:r>
            <a:endParaRPr/>
          </a:p>
        </p:txBody>
      </p:sp>
      <p:sp>
        <p:nvSpPr>
          <p:cNvPr id="82" name="Google Shape;82;p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ru"/>
              <a:t>Split non-detailed entities into detailed ones according to the selected data model and normalization.</a:t>
            </a:r>
            <a:endParaRPr/>
          </a:p>
          <a:p>
            <a:pPr indent="-342900" lvl="0" marL="457200" rtl="0" algn="l">
              <a:lnSpc>
                <a:spcPct val="115000"/>
              </a:lnSpc>
              <a:spcBef>
                <a:spcPts val="0"/>
              </a:spcBef>
              <a:spcAft>
                <a:spcPts val="0"/>
              </a:spcAft>
              <a:buSzPts val="1800"/>
              <a:buAutoNum type="arabicPeriod"/>
            </a:pPr>
            <a:r>
              <a:rPr lang="ru"/>
              <a:t>Define attributes.</a:t>
            </a:r>
            <a:endParaRPr/>
          </a:p>
          <a:p>
            <a:pPr indent="-342900" lvl="0" marL="457200" rtl="0" algn="l">
              <a:lnSpc>
                <a:spcPct val="115000"/>
              </a:lnSpc>
              <a:spcBef>
                <a:spcPts val="0"/>
              </a:spcBef>
              <a:spcAft>
                <a:spcPts val="0"/>
              </a:spcAft>
              <a:buSzPts val="1800"/>
              <a:buAutoNum type="arabicPeriod"/>
            </a:pPr>
            <a:r>
              <a:rPr lang="ru"/>
              <a:t>Define relationships between entities according to  attributes.</a:t>
            </a:r>
            <a:endParaRPr/>
          </a:p>
          <a:p>
            <a:pPr indent="-342900" lvl="0" marL="457200" rtl="0" algn="l">
              <a:lnSpc>
                <a:spcPct val="115000"/>
              </a:lnSpc>
              <a:spcBef>
                <a:spcPts val="0"/>
              </a:spcBef>
              <a:spcAft>
                <a:spcPts val="0"/>
              </a:spcAft>
              <a:buSzPts val="1800"/>
              <a:buAutoNum type="arabicPeriod"/>
            </a:pPr>
            <a:r>
              <a:rPr lang="ru"/>
              <a:t>Build a visual picture in the ER notation "Crow's Foot" (Crow's Foot) with explicit attributes.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Physical design</a:t>
            </a:r>
            <a:endParaRPr/>
          </a:p>
        </p:txBody>
      </p:sp>
      <p:sp>
        <p:nvSpPr>
          <p:cNvPr id="88" name="Google Shape;88;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935"/>
              <a:buFont typeface="Arial"/>
              <a:buNone/>
            </a:pPr>
            <a:r>
              <a:rPr lang="ru" sz="1629"/>
              <a:t>Physical design is the creation of a database schema for a specific DBMS.</a:t>
            </a:r>
            <a:endParaRPr sz="1629"/>
          </a:p>
          <a:p>
            <a:pPr indent="0" lvl="0" marL="0" rtl="0" algn="l">
              <a:lnSpc>
                <a:spcPct val="95000"/>
              </a:lnSpc>
              <a:spcBef>
                <a:spcPts val="1200"/>
              </a:spcBef>
              <a:spcAft>
                <a:spcPts val="0"/>
              </a:spcAft>
              <a:buClr>
                <a:schemeClr val="dk2"/>
              </a:buClr>
              <a:buSzPts val="935"/>
              <a:buFont typeface="Arial"/>
              <a:buNone/>
            </a:pPr>
            <a:r>
              <a:rPr lang="ru" sz="1629"/>
              <a:t>Physical design of a particular DBMS may include restrictions on the naming of database objects, restrictions on supported data types, etc.</a:t>
            </a:r>
            <a:endParaRPr sz="1629"/>
          </a:p>
          <a:p>
            <a:pPr indent="0" lvl="0" marL="0" rtl="0" algn="l">
              <a:lnSpc>
                <a:spcPct val="95000"/>
              </a:lnSpc>
              <a:spcBef>
                <a:spcPts val="1200"/>
              </a:spcBef>
              <a:spcAft>
                <a:spcPts val="0"/>
              </a:spcAft>
              <a:buClr>
                <a:schemeClr val="dk2"/>
              </a:buClr>
              <a:buSzPts val="935"/>
              <a:buFont typeface="Arial"/>
              <a:buNone/>
            </a:pPr>
            <a:r>
              <a:rPr lang="ru" sz="1629"/>
              <a:t>Physical design of a particular DBMS includes the choice of solutions related to the physical storage environment (the choice of disk memory management methods,</a:t>
            </a:r>
            <a:endParaRPr sz="1629"/>
          </a:p>
          <a:p>
            <a:pPr indent="0" lvl="0" marL="0" rtl="0" algn="l">
              <a:lnSpc>
                <a:spcPct val="95000"/>
              </a:lnSpc>
              <a:spcBef>
                <a:spcPts val="1200"/>
              </a:spcBef>
              <a:spcAft>
                <a:spcPts val="0"/>
              </a:spcAft>
              <a:buClr>
                <a:schemeClr val="dk2"/>
              </a:buClr>
              <a:buSzPts val="935"/>
              <a:buFont typeface="Arial"/>
              <a:buNone/>
            </a:pPr>
            <a:r>
              <a:rPr lang="ru" sz="1629"/>
              <a:t>the division of the database by files and devices, data access methods), creating indexes, etc ..</a:t>
            </a:r>
            <a:endParaRPr sz="1629"/>
          </a:p>
          <a:p>
            <a:pPr indent="0" lvl="0" marL="0" rtl="0" algn="l">
              <a:lnSpc>
                <a:spcPct val="95000"/>
              </a:lnSpc>
              <a:spcBef>
                <a:spcPts val="1200"/>
              </a:spcBef>
              <a:spcAft>
                <a:spcPts val="0"/>
              </a:spcAft>
              <a:buClr>
                <a:schemeClr val="dk2"/>
              </a:buClr>
              <a:buSzPts val="935"/>
              <a:buFont typeface="Arial"/>
              <a:buNone/>
            </a:pPr>
            <a:r>
              <a:rPr b="1" lang="ru" sz="1629"/>
              <a:t>The result</a:t>
            </a:r>
            <a:r>
              <a:rPr lang="ru" sz="1629"/>
              <a:t> of the physical design of a logical scheme can be an SQL script and/or a table with a description for each entity.</a:t>
            </a:r>
            <a:endParaRPr sz="162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Example of physical design</a:t>
            </a:r>
            <a:endParaRPr/>
          </a:p>
        </p:txBody>
      </p:sp>
      <p:sp>
        <p:nvSpPr>
          <p:cNvPr id="94" name="Google Shape;94;p6"/>
          <p:cNvSpPr txBox="1"/>
          <p:nvPr>
            <p:ph idx="1" type="body"/>
          </p:nvPr>
        </p:nvSpPr>
        <p:spPr>
          <a:xfrm>
            <a:off x="311700" y="119472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ru"/>
              <a:t>CREATE TABLE IF NOT EXISTS STUDENT (</a:t>
            </a:r>
            <a:endParaRPr/>
          </a:p>
          <a:p>
            <a:pPr indent="0" lvl="0" marL="0" rtl="0" algn="l">
              <a:lnSpc>
                <a:spcPct val="115000"/>
              </a:lnSpc>
              <a:spcBef>
                <a:spcPts val="1200"/>
              </a:spcBef>
              <a:spcAft>
                <a:spcPts val="0"/>
              </a:spcAft>
              <a:buSzPts val="1800"/>
              <a:buNone/>
            </a:pPr>
            <a:r>
              <a:rPr lang="ru"/>
              <a:t>    STUDENT_ID   INTEGER      PRIMARY KEY,</a:t>
            </a:r>
            <a:endParaRPr/>
          </a:p>
          <a:p>
            <a:pPr indent="0" lvl="0" marL="0" rtl="0" algn="l">
              <a:lnSpc>
                <a:spcPct val="115000"/>
              </a:lnSpc>
              <a:spcBef>
                <a:spcPts val="1200"/>
              </a:spcBef>
              <a:spcAft>
                <a:spcPts val="0"/>
              </a:spcAft>
              <a:buSzPts val="1800"/>
              <a:buNone/>
            </a:pPr>
            <a:r>
              <a:rPr lang="ru"/>
              <a:t>    STUDENT_NAME VARCHAR(128) NOT NULL,</a:t>
            </a:r>
            <a:endParaRPr/>
          </a:p>
          <a:p>
            <a:pPr indent="0" lvl="0" marL="0" rtl="0" algn="l">
              <a:lnSpc>
                <a:spcPct val="115000"/>
              </a:lnSpc>
              <a:spcBef>
                <a:spcPts val="1200"/>
              </a:spcBef>
              <a:spcAft>
                <a:spcPts val="0"/>
              </a:spcAft>
              <a:buSzPts val="1800"/>
              <a:buNone/>
            </a:pPr>
            <a:r>
              <a:rPr lang="ru"/>
              <a:t>    ... </a:t>
            </a:r>
            <a:endParaRPr/>
          </a:p>
          <a:p>
            <a:pPr indent="0" lvl="0" marL="0" rtl="0" algn="l">
              <a:lnSpc>
                <a:spcPct val="115000"/>
              </a:lnSpc>
              <a:spcBef>
                <a:spcPts val="1200"/>
              </a:spcBef>
              <a:spcAft>
                <a:spcPts val="0"/>
              </a:spcAft>
              <a:buSzPts val="1800"/>
              <a:buNone/>
            </a:pPr>
            <a:r>
              <a:rPr lang="ru"/>
              <a:t>);</a:t>
            </a:r>
            <a:endParaRPr/>
          </a:p>
          <a:p>
            <a:pPr indent="0" lvl="0" marL="0" rtl="0" algn="l">
              <a:lnSpc>
                <a:spcPct val="115000"/>
              </a:lnSpc>
              <a:spcBef>
                <a:spcPts val="1200"/>
              </a:spcBef>
              <a:spcAft>
                <a:spcPts val="0"/>
              </a:spcAft>
              <a:buSzPts val="1800"/>
              <a:buNone/>
            </a:pPr>
            <a:r>
              <a:rPr lang="ru"/>
              <a:t>...</a:t>
            </a:r>
            <a:endParaRPr/>
          </a:p>
          <a:p>
            <a:pPr indent="0" lvl="0" marL="0" rtl="0" algn="l">
              <a:lnSpc>
                <a:spcPct val="115000"/>
              </a:lnSpc>
              <a:spcBef>
                <a:spcPts val="1200"/>
              </a:spcBef>
              <a:spcAft>
                <a:spcPts val="0"/>
              </a:spcAft>
              <a:buClr>
                <a:schemeClr val="dk2"/>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graphicFrame>
        <p:nvGraphicFramePr>
          <p:cNvPr id="95" name="Google Shape;95;p6"/>
          <p:cNvGraphicFramePr/>
          <p:nvPr/>
        </p:nvGraphicFramePr>
        <p:xfrm>
          <a:off x="2911000" y="2897725"/>
          <a:ext cx="3000000" cy="3000000"/>
        </p:xfrm>
        <a:graphic>
          <a:graphicData uri="http://schemas.openxmlformats.org/drawingml/2006/table">
            <a:tbl>
              <a:tblPr>
                <a:noFill/>
                <a:tableStyleId>{04518C11-9280-4907-A65B-2F9EC04C5B48}</a:tableStyleId>
              </a:tblPr>
              <a:tblGrid>
                <a:gridCol w="1480325"/>
                <a:gridCol w="1480325"/>
                <a:gridCol w="1480325"/>
                <a:gridCol w="14803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Name</a:t>
                      </a:r>
                      <a:endParaRPr sz="1400" u="none" cap="none" strike="noStrike">
                        <a:solidFill>
                          <a:schemeClr val="dk1"/>
                        </a:solidFill>
                      </a:endParaRPr>
                    </a:p>
                  </a:txBody>
                  <a:tcPr marT="91425" marB="91425" marR="91425" marL="91425">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Description</a:t>
                      </a:r>
                      <a:endParaRPr sz="1400" u="none" cap="none" strike="noStrike">
                        <a:solidFill>
                          <a:schemeClr val="dk1"/>
                        </a:solidFill>
                      </a:endParaRPr>
                    </a:p>
                  </a:txBody>
                  <a:tcPr marT="91425" marB="91425" marR="91425" marL="91425">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Data type</a:t>
                      </a:r>
                      <a:endParaRPr sz="1400" u="none" cap="none" strike="noStrike">
                        <a:solidFill>
                          <a:schemeClr val="dk1"/>
                        </a:solidFill>
                      </a:endParaRPr>
                    </a:p>
                  </a:txBody>
                  <a:tcPr marT="91425" marB="91425" marR="91425" marL="91425">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Restriction</a:t>
                      </a:r>
                      <a:endParaRPr sz="1400" u="none" cap="none" strike="noStrike">
                        <a:solidFill>
                          <a:schemeClr val="dk1"/>
                        </a:solidFill>
                      </a:endParaRPr>
                    </a:p>
                  </a:txBody>
                  <a:tcPr marT="91425" marB="91425" marR="91425" marL="91425">
                    <a:solidFill>
                      <a:srgbClr val="B7B7B7"/>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STUDENT ID</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Identificator</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INTEGER</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PRIMARY KEY</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STUDENT NAME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Student name</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VARCHAR(128)</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NOT NULL</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u" sz="1400" u="none" cap="none" strike="noStrike">
                          <a:solidFill>
                            <a:schemeClr val="dk1"/>
                          </a:solidFill>
                        </a:rPr>
                        <a:t>…</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ER charts</a:t>
            </a:r>
            <a:endParaRPr/>
          </a:p>
        </p:txBody>
      </p:sp>
      <p:sp>
        <p:nvSpPr>
          <p:cNvPr id="101" name="Google Shape;101;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935"/>
              <a:buFont typeface="Arial"/>
              <a:buNone/>
            </a:pPr>
            <a:r>
              <a:rPr lang="ru" sz="1829"/>
              <a:t>The Entity-Relationship Model (ER-model) is one of the most well-known and widely used models of semantic modeling, developed by P. Chen in 1976.</a:t>
            </a:r>
            <a:endParaRPr sz="1829"/>
          </a:p>
          <a:p>
            <a:pPr indent="0" lvl="0" marL="0" rtl="0" algn="l">
              <a:lnSpc>
                <a:spcPct val="105000"/>
              </a:lnSpc>
              <a:spcBef>
                <a:spcPts val="1200"/>
              </a:spcBef>
              <a:spcAft>
                <a:spcPts val="0"/>
              </a:spcAft>
              <a:buClr>
                <a:schemeClr val="dk2"/>
              </a:buClr>
              <a:buSzPts val="935"/>
              <a:buFont typeface="Arial"/>
              <a:buNone/>
            </a:pPr>
            <a:r>
              <a:rPr lang="ru" sz="1829"/>
              <a:t>The main elements of the ER model:</a:t>
            </a:r>
            <a:endParaRPr sz="1829"/>
          </a:p>
          <a:p>
            <a:pPr indent="-344805" lvl="0" marL="457200" rtl="0" algn="l">
              <a:lnSpc>
                <a:spcPct val="105000"/>
              </a:lnSpc>
              <a:spcBef>
                <a:spcPts val="1200"/>
              </a:spcBef>
              <a:spcAft>
                <a:spcPts val="0"/>
              </a:spcAft>
              <a:buSzPts val="1830"/>
              <a:buChar char="●"/>
            </a:pPr>
            <a:r>
              <a:rPr lang="ru" sz="1829"/>
              <a:t>entity</a:t>
            </a:r>
            <a:r>
              <a:rPr i="1" lang="ru" sz="1829"/>
              <a:t> </a:t>
            </a:r>
            <a:r>
              <a:rPr lang="ru" sz="1829"/>
              <a:t>is an item that can be identified in some way that distinguishes it from other items.</a:t>
            </a:r>
            <a:endParaRPr sz="1829"/>
          </a:p>
          <a:p>
            <a:pPr indent="-344805" lvl="0" marL="457200" rtl="0" algn="l">
              <a:lnSpc>
                <a:spcPct val="105000"/>
              </a:lnSpc>
              <a:spcBef>
                <a:spcPts val="0"/>
              </a:spcBef>
              <a:spcAft>
                <a:spcPts val="0"/>
              </a:spcAft>
              <a:buSzPts val="1830"/>
              <a:buChar char="●"/>
            </a:pPr>
            <a:r>
              <a:rPr lang="ru" sz="1829"/>
              <a:t>Attribute is a property of an entity (as a rule, atomic).</a:t>
            </a:r>
            <a:endParaRPr sz="1829"/>
          </a:p>
          <a:p>
            <a:pPr indent="-344805" lvl="0" marL="457200" rtl="0" algn="l">
              <a:lnSpc>
                <a:spcPct val="105000"/>
              </a:lnSpc>
              <a:spcBef>
                <a:spcPts val="0"/>
              </a:spcBef>
              <a:spcAft>
                <a:spcPts val="0"/>
              </a:spcAft>
              <a:buSzPts val="1830"/>
              <a:buChar char="●"/>
            </a:pPr>
            <a:r>
              <a:rPr lang="ru" sz="1829"/>
              <a:t>key attribute is a unique attribute that uniquely identifies an instance of an entity.</a:t>
            </a:r>
            <a:endParaRPr sz="1829"/>
          </a:p>
          <a:p>
            <a:pPr indent="-344805" lvl="0" marL="457200" rtl="0" algn="l">
              <a:lnSpc>
                <a:spcPct val="105000"/>
              </a:lnSpc>
              <a:spcBef>
                <a:spcPts val="0"/>
              </a:spcBef>
              <a:spcAft>
                <a:spcPts val="0"/>
              </a:spcAft>
              <a:buSzPts val="1830"/>
              <a:buChar char="●"/>
            </a:pPr>
            <a:r>
              <a:rPr lang="ru" sz="1829"/>
              <a:t>relationship is an association established between entities. The degree of connection is the number of related entities.</a:t>
            </a:r>
            <a:endParaRPr sz="18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ru"/>
              <a:t>ER charts</a:t>
            </a:r>
            <a:endParaRPr/>
          </a:p>
          <a:p>
            <a:pPr indent="0" lvl="0" marL="0" rtl="0" algn="l">
              <a:lnSpc>
                <a:spcPct val="100000"/>
              </a:lnSpc>
              <a:spcBef>
                <a:spcPts val="0"/>
              </a:spcBef>
              <a:spcAft>
                <a:spcPts val="0"/>
              </a:spcAft>
              <a:buSzPct val="111111"/>
              <a:buNone/>
            </a:pPr>
            <a:r>
              <a:t/>
            </a:r>
            <a:endParaRPr/>
          </a:p>
        </p:txBody>
      </p:sp>
      <p:sp>
        <p:nvSpPr>
          <p:cNvPr id="107" name="Google Shape;107;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t>The following notations for ER diagrams exist:</a:t>
            </a:r>
            <a:endParaRPr/>
          </a:p>
          <a:p>
            <a:pPr indent="-342900" lvl="0" marL="457200" rtl="0" algn="l">
              <a:lnSpc>
                <a:spcPct val="115000"/>
              </a:lnSpc>
              <a:spcBef>
                <a:spcPts val="1200"/>
              </a:spcBef>
              <a:spcAft>
                <a:spcPts val="0"/>
              </a:spcAft>
              <a:buSzPts val="1800"/>
              <a:buChar char="●"/>
            </a:pPr>
            <a:r>
              <a:rPr lang="ru"/>
              <a:t>classical P. Chen notation;</a:t>
            </a:r>
            <a:endParaRPr/>
          </a:p>
          <a:p>
            <a:pPr indent="-342900" lvl="0" marL="457200" rtl="0" algn="l">
              <a:lnSpc>
                <a:spcPct val="115000"/>
              </a:lnSpc>
              <a:spcBef>
                <a:spcPts val="0"/>
              </a:spcBef>
              <a:spcAft>
                <a:spcPts val="0"/>
              </a:spcAft>
              <a:buSzPts val="1800"/>
              <a:buChar char="●"/>
            </a:pPr>
            <a:r>
              <a:rPr lang="ru"/>
              <a:t>IDEF notation (Integration Definition for Information Modeling);</a:t>
            </a:r>
            <a:endParaRPr/>
          </a:p>
          <a:p>
            <a:pPr indent="-342900" lvl="0" marL="457200" rtl="0" algn="l">
              <a:lnSpc>
                <a:spcPct val="115000"/>
              </a:lnSpc>
              <a:spcBef>
                <a:spcPts val="0"/>
              </a:spcBef>
              <a:spcAft>
                <a:spcPts val="0"/>
              </a:spcAft>
              <a:buSzPts val="1800"/>
              <a:buChar char="●"/>
            </a:pPr>
            <a:r>
              <a:rPr lang="ru"/>
              <a:t>Ch. notation. Bachman;</a:t>
            </a:r>
            <a:endParaRPr/>
          </a:p>
          <a:p>
            <a:pPr indent="-342900" lvl="0" marL="457200" rtl="0" algn="l">
              <a:lnSpc>
                <a:spcPct val="115000"/>
              </a:lnSpc>
              <a:spcBef>
                <a:spcPts val="0"/>
              </a:spcBef>
              <a:spcAft>
                <a:spcPts val="0"/>
              </a:spcAft>
              <a:buSzPts val="1800"/>
              <a:buChar char="●"/>
            </a:pPr>
            <a:r>
              <a:rPr lang="ru"/>
              <a:t>notation by J. Martin ("crow's feet");</a:t>
            </a:r>
            <a:endParaRPr/>
          </a:p>
          <a:p>
            <a:pPr indent="-342900" lvl="0" marL="457200" rtl="0" algn="l">
              <a:lnSpc>
                <a:spcPct val="115000"/>
              </a:lnSpc>
              <a:spcBef>
                <a:spcPts val="0"/>
              </a:spcBef>
              <a:spcAft>
                <a:spcPts val="0"/>
              </a:spcAft>
              <a:buSzPts val="1800"/>
              <a:buChar char="●"/>
            </a:pPr>
            <a:r>
              <a:rPr lang="ru"/>
              <a:t>notation by J.-R. Abrial (minmax);</a:t>
            </a:r>
            <a:endParaRPr/>
          </a:p>
          <a:p>
            <a:pPr indent="-342900" lvl="0" marL="457200" rtl="0" algn="l">
              <a:lnSpc>
                <a:spcPct val="115000"/>
              </a:lnSpc>
              <a:spcBef>
                <a:spcPts val="0"/>
              </a:spcBef>
              <a:spcAft>
                <a:spcPts val="0"/>
              </a:spcAft>
              <a:buSzPts val="1800"/>
              <a:buChar char="●"/>
            </a:pPr>
            <a:r>
              <a:rPr lang="ru"/>
              <a:t>UML class diagrams.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2"/>
              </a:buClr>
              <a:buSzPct val="36666"/>
              <a:buFont typeface="Arial"/>
              <a:buNone/>
            </a:pPr>
            <a:r>
              <a:rPr lang="ru"/>
              <a:t>ER charts</a:t>
            </a:r>
            <a:endParaRPr/>
          </a:p>
          <a:p>
            <a:pPr indent="0" lvl="0" marL="0" rtl="0" algn="l">
              <a:lnSpc>
                <a:spcPct val="100000"/>
              </a:lnSpc>
              <a:spcBef>
                <a:spcPts val="0"/>
              </a:spcBef>
              <a:spcAft>
                <a:spcPts val="0"/>
              </a:spcAft>
              <a:buSzPct val="111111"/>
              <a:buNone/>
            </a:pPr>
            <a:r>
              <a:t/>
            </a:r>
            <a:endParaRPr/>
          </a:p>
        </p:txBody>
      </p:sp>
      <p:sp>
        <p:nvSpPr>
          <p:cNvPr id="113" name="Google Shape;113;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ru"/>
              <a:t>When designing an ER model, it is important to distinguish the types of binary connections. There are 4 types of connections:</a:t>
            </a:r>
            <a:endParaRPr/>
          </a:p>
          <a:p>
            <a:pPr indent="-342900" lvl="0" marL="457200" rtl="0" algn="l">
              <a:lnSpc>
                <a:spcPct val="115000"/>
              </a:lnSpc>
              <a:spcBef>
                <a:spcPts val="1200"/>
              </a:spcBef>
              <a:spcAft>
                <a:spcPts val="0"/>
              </a:spcAft>
              <a:buSzPts val="1800"/>
              <a:buChar char="●"/>
            </a:pPr>
            <a:r>
              <a:rPr lang="ru"/>
              <a:t>zero or more;</a:t>
            </a:r>
            <a:endParaRPr/>
          </a:p>
          <a:p>
            <a:pPr indent="-342900" lvl="0" marL="457200" rtl="0" algn="l">
              <a:lnSpc>
                <a:spcPct val="115000"/>
              </a:lnSpc>
              <a:spcBef>
                <a:spcPts val="0"/>
              </a:spcBef>
              <a:spcAft>
                <a:spcPts val="0"/>
              </a:spcAft>
              <a:buSzPts val="1800"/>
              <a:buChar char="●"/>
            </a:pPr>
            <a:r>
              <a:rPr lang="ru"/>
              <a:t>one or more;</a:t>
            </a:r>
            <a:endParaRPr/>
          </a:p>
          <a:p>
            <a:pPr indent="-342900" lvl="0" marL="457200" rtl="0" algn="l">
              <a:lnSpc>
                <a:spcPct val="115000"/>
              </a:lnSpc>
              <a:spcBef>
                <a:spcPts val="0"/>
              </a:spcBef>
              <a:spcAft>
                <a:spcPts val="0"/>
              </a:spcAft>
              <a:buSzPts val="1800"/>
              <a:buChar char="●"/>
            </a:pPr>
            <a:r>
              <a:rPr lang="ru"/>
              <a:t>only one;</a:t>
            </a:r>
            <a:endParaRPr/>
          </a:p>
          <a:p>
            <a:pPr indent="-342900" lvl="0" marL="457200" rtl="0" algn="l">
              <a:lnSpc>
                <a:spcPct val="115000"/>
              </a:lnSpc>
              <a:spcBef>
                <a:spcPts val="0"/>
              </a:spcBef>
              <a:spcAft>
                <a:spcPts val="0"/>
              </a:spcAft>
              <a:buSzPts val="1800"/>
              <a:buChar char="●"/>
            </a:pPr>
            <a:r>
              <a:rPr lang="ru"/>
              <a:t>zero or one.</a:t>
            </a:r>
            <a:endParaRPr/>
          </a:p>
        </p:txBody>
      </p:sp>
      <p:pic>
        <p:nvPicPr>
          <p:cNvPr id="114" name="Google Shape;114;p9"/>
          <p:cNvPicPr preferRelativeResize="0"/>
          <p:nvPr/>
        </p:nvPicPr>
        <p:blipFill rotWithShape="1">
          <a:blip r:embed="rId3">
            <a:alphaModFix/>
          </a:blip>
          <a:srcRect b="0" l="0" r="0" t="0"/>
          <a:stretch/>
        </p:blipFill>
        <p:spPr>
          <a:xfrm>
            <a:off x="3487650" y="1937025"/>
            <a:ext cx="1890925" cy="201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