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jbojrcQCvnBV/uAfUC6DIMK3Y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802a38c9e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c802a38c9e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c802a38c9e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c802a38c9e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c802a38c9e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c802a38c9e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c802a38c9e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c802a38c9e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c802a38c9e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c802a38c9e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c802a38c9e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c802a38c9e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c802a38c9e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c802a38c9e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c802a38c9e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802a38c9e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c802a38c9e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c802a38c9e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c802a38c9e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c802a38c9e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c802a38c9e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c802a38c9e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c802a38c9e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c802a38c9e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c802a38c9e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c802a38c9e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c802a38c9e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c802a38c9e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c802a38c9e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c802a38c9e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c802a38c9e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c802a38c9e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c802a38c9e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c802a38c9e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c802a38c9e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c802a38c9e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c802a38c9e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c802a38c9e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c802a38c9e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c802a38c9e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c802a38c9e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c802a38c9e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postgresql.org/docs/current/sql-alterview.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 </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SzPct val="142856"/>
              <a:buNone/>
            </a:pPr>
            <a:r>
              <a:rPr lang="ru"/>
              <a:t>Seminar 7</a:t>
            </a:r>
            <a:endParaRPr/>
          </a:p>
          <a:p>
            <a:pPr indent="0" lvl="0" marL="0" rtl="0" algn="l">
              <a:lnSpc>
                <a:spcPct val="100000"/>
              </a:lnSpc>
              <a:spcBef>
                <a:spcPts val="0"/>
              </a:spcBef>
              <a:spcAft>
                <a:spcPts val="0"/>
              </a:spcAft>
              <a:buSzPct val="142856"/>
              <a:buNone/>
            </a:pPr>
            <a:r>
              <a:rPr lang="ru"/>
              <a:t>CTE, Views</a:t>
            </a:r>
            <a:endParaRPr/>
          </a:p>
          <a:p>
            <a:pPr indent="0" lvl="0" marL="0" rtl="0" algn="l">
              <a:lnSpc>
                <a:spcPct val="100000"/>
              </a:lnSpc>
              <a:spcBef>
                <a:spcPts val="0"/>
              </a:spcBef>
              <a:spcAft>
                <a:spcPts val="0"/>
              </a:spcAft>
              <a:buSzPct val="142856"/>
              <a:buNone/>
            </a:pPr>
            <a:r>
              <a:rPr lang="ru"/>
              <a:t>Triggers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idx="1" type="body"/>
          </p:nvPr>
        </p:nvSpPr>
        <p:spPr>
          <a:xfrm>
            <a:off x="311700" y="661250"/>
            <a:ext cx="6083400" cy="3907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770"/>
              <a:buFont typeface="Arial"/>
              <a:buNone/>
            </a:pPr>
            <a:r>
              <a:rPr lang="ru" sz="1460"/>
              <a:t>Operators that modify data in WITH are usually supplemented with the RETURNING[^2] clause, as shown in example 1.</a:t>
            </a:r>
            <a:endParaRPr sz="1460"/>
          </a:p>
          <a:p>
            <a:pPr indent="0" lvl="0" marL="0" rtl="0" algn="l">
              <a:lnSpc>
                <a:spcPct val="105000"/>
              </a:lnSpc>
              <a:spcBef>
                <a:spcPts val="1200"/>
              </a:spcBef>
              <a:spcAft>
                <a:spcPts val="0"/>
              </a:spcAft>
              <a:buClr>
                <a:schemeClr val="dk2"/>
              </a:buClr>
              <a:buSzPts val="770"/>
              <a:buFont typeface="Arial"/>
              <a:buNone/>
            </a:pPr>
            <a:r>
              <a:rPr lang="ru" sz="1460"/>
              <a:t>It is important to understand that the temporary table that can be used in the rest of the query is created from the RETURNING result, and not the target table of the operator.</a:t>
            </a:r>
            <a:endParaRPr sz="1460"/>
          </a:p>
          <a:p>
            <a:pPr indent="0" lvl="0" marL="0" rtl="0" algn="l">
              <a:lnSpc>
                <a:spcPct val="105000"/>
              </a:lnSpc>
              <a:spcBef>
                <a:spcPts val="1200"/>
              </a:spcBef>
              <a:spcAft>
                <a:spcPts val="0"/>
              </a:spcAft>
              <a:buClr>
                <a:schemeClr val="dk2"/>
              </a:buClr>
              <a:buSzPts val="770"/>
              <a:buFont typeface="Arial"/>
              <a:buNone/>
            </a:pPr>
            <a:r>
              <a:rPr lang="ru" sz="1460"/>
              <a:t>If the operator modifying the data in WITH is not supplemented with the RETURNING clause, a temporary table is not created and it cannot be accessed in the rest of the query.</a:t>
            </a:r>
            <a:endParaRPr sz="1460"/>
          </a:p>
          <a:p>
            <a:pPr indent="0" lvl="0" marL="0" rtl="0" algn="l">
              <a:lnSpc>
                <a:spcPct val="105000"/>
              </a:lnSpc>
              <a:spcBef>
                <a:spcPts val="1200"/>
              </a:spcBef>
              <a:spcAft>
                <a:spcPts val="0"/>
              </a:spcAft>
              <a:buClr>
                <a:schemeClr val="dk2"/>
              </a:buClr>
              <a:buSzPts val="770"/>
              <a:buFont typeface="Arial"/>
              <a:buNone/>
            </a:pPr>
            <a:r>
              <a:rPr lang="ru" sz="1460"/>
              <a:t>However, such a request will still be executed. Consider the not very practical example 2.</a:t>
            </a:r>
            <a:endParaRPr sz="1460"/>
          </a:p>
          <a:p>
            <a:pPr indent="0" lvl="0" marL="0" rtl="0" algn="l">
              <a:lnSpc>
                <a:spcPct val="105000"/>
              </a:lnSpc>
              <a:spcBef>
                <a:spcPts val="1200"/>
              </a:spcBef>
              <a:spcAft>
                <a:spcPts val="0"/>
              </a:spcAft>
              <a:buClr>
                <a:schemeClr val="dk2"/>
              </a:buClr>
              <a:buSzPts val="770"/>
              <a:buFont typeface="Arial"/>
              <a:buNone/>
            </a:pPr>
            <a:r>
              <a:t/>
            </a:r>
            <a:endParaRPr sz="1460"/>
          </a:p>
          <a:p>
            <a:pPr indent="0" lvl="0" marL="0" rtl="0" algn="l">
              <a:lnSpc>
                <a:spcPct val="105000"/>
              </a:lnSpc>
              <a:spcBef>
                <a:spcPts val="0"/>
              </a:spcBef>
              <a:spcAft>
                <a:spcPts val="0"/>
              </a:spcAft>
              <a:buClr>
                <a:schemeClr val="dk2"/>
              </a:buClr>
              <a:buSzPts val="770"/>
              <a:buFont typeface="Arial"/>
              <a:buNone/>
            </a:pPr>
            <a:r>
              <a:rPr lang="ru" sz="1460"/>
              <a:t>It will delete all rows from the foo and bar tables. At the same time, the number of involved rows that the client will receive will be counted only by the rows removed from the bar.</a:t>
            </a:r>
            <a:endParaRPr sz="1460"/>
          </a:p>
        </p:txBody>
      </p:sp>
      <p:sp>
        <p:nvSpPr>
          <p:cNvPr id="125" name="Google Shape;125;p10"/>
          <p:cNvSpPr txBox="1"/>
          <p:nvPr/>
        </p:nvSpPr>
        <p:spPr>
          <a:xfrm>
            <a:off x="6395100" y="1743850"/>
            <a:ext cx="21255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5000"/>
              </a:lnSpc>
              <a:spcBef>
                <a:spcPts val="1200"/>
              </a:spcBef>
              <a:spcAft>
                <a:spcPts val="0"/>
              </a:spcAft>
              <a:buClr>
                <a:srgbClr val="000000"/>
              </a:buClr>
              <a:buSzPts val="1360"/>
              <a:buFont typeface="Arial"/>
              <a:buNone/>
            </a:pPr>
            <a:r>
              <a:rPr b="0" i="0" lang="ru" sz="1360" u="none" cap="none" strike="noStrike">
                <a:solidFill>
                  <a:schemeClr val="dk1"/>
                </a:solidFill>
                <a:latin typeface="Arial"/>
                <a:ea typeface="Arial"/>
                <a:cs typeface="Arial"/>
                <a:sym typeface="Arial"/>
              </a:rPr>
              <a:t>Example 2:</a:t>
            </a:r>
            <a:endParaRPr b="0" i="0" sz="1360" u="none" cap="none" strike="noStrike">
              <a:solidFill>
                <a:schemeClr val="dk1"/>
              </a:solidFill>
              <a:latin typeface="Arial"/>
              <a:ea typeface="Arial"/>
              <a:cs typeface="Arial"/>
              <a:sym typeface="Arial"/>
            </a:endParaRPr>
          </a:p>
          <a:p>
            <a:pPr indent="0" lvl="0" marL="0" marR="0" rtl="0" algn="l">
              <a:lnSpc>
                <a:spcPct val="105000"/>
              </a:lnSpc>
              <a:spcBef>
                <a:spcPts val="1200"/>
              </a:spcBef>
              <a:spcAft>
                <a:spcPts val="0"/>
              </a:spcAft>
              <a:buClr>
                <a:srgbClr val="000000"/>
              </a:buClr>
              <a:buSzPts val="1360"/>
              <a:buFont typeface="Arial"/>
              <a:buNone/>
            </a:pPr>
            <a:r>
              <a:rPr b="0" i="0" lang="ru" sz="1360" u="none" cap="none" strike="noStrike">
                <a:solidFill>
                  <a:schemeClr val="dk1"/>
                </a:solidFill>
                <a:latin typeface="Arial"/>
                <a:ea typeface="Arial"/>
                <a:cs typeface="Arial"/>
                <a:sym typeface="Arial"/>
              </a:rPr>
              <a:t>WITH </a:t>
            </a:r>
            <a:endParaRPr b="0" i="0" sz="1360"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360"/>
              <a:buFont typeface="Arial"/>
              <a:buNone/>
            </a:pPr>
            <a:r>
              <a:rPr b="0" i="0" lang="ru" sz="1360" u="none" cap="none" strike="noStrike">
                <a:solidFill>
                  <a:schemeClr val="dk1"/>
                </a:solidFill>
                <a:latin typeface="Arial"/>
                <a:ea typeface="Arial"/>
                <a:cs typeface="Arial"/>
                <a:sym typeface="Arial"/>
              </a:rPr>
              <a:t>    t AS (</a:t>
            </a:r>
            <a:endParaRPr b="0" i="0" sz="1360"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360"/>
              <a:buFont typeface="Arial"/>
              <a:buNone/>
            </a:pPr>
            <a:r>
              <a:rPr b="0" i="0" lang="ru" sz="1360" u="none" cap="none" strike="noStrike">
                <a:solidFill>
                  <a:schemeClr val="dk1"/>
                </a:solidFill>
                <a:latin typeface="Arial"/>
                <a:ea typeface="Arial"/>
                <a:cs typeface="Arial"/>
                <a:sym typeface="Arial"/>
              </a:rPr>
              <a:t>        DELETE FROM foo</a:t>
            </a:r>
            <a:endParaRPr b="0" i="0" sz="1360"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360"/>
              <a:buFont typeface="Arial"/>
              <a:buNone/>
            </a:pPr>
            <a:r>
              <a:rPr b="0" i="0" lang="ru" sz="1360" u="none" cap="none" strike="noStrike">
                <a:solidFill>
                  <a:schemeClr val="dk1"/>
                </a:solidFill>
                <a:latin typeface="Arial"/>
                <a:ea typeface="Arial"/>
                <a:cs typeface="Arial"/>
                <a:sym typeface="Arial"/>
              </a:rPr>
              <a:t>    )</a:t>
            </a:r>
            <a:endParaRPr b="0" i="0" sz="1360"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360"/>
              <a:buFont typeface="Arial"/>
              <a:buNone/>
            </a:pPr>
            <a:r>
              <a:rPr b="0" i="0" lang="ru" sz="1360" u="none" cap="none" strike="noStrike">
                <a:solidFill>
                  <a:schemeClr val="dk1"/>
                </a:solidFill>
                <a:latin typeface="Arial"/>
                <a:ea typeface="Arial"/>
                <a:cs typeface="Arial"/>
                <a:sym typeface="Arial"/>
              </a:rPr>
              <a:t>DELETE FROM bar;</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430850" y="22907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Views</a:t>
            </a:r>
            <a:endParaRPr/>
          </a:p>
        </p:txBody>
      </p:sp>
      <p:sp>
        <p:nvSpPr>
          <p:cNvPr id="131" name="Google Shape;131;p11"/>
          <p:cNvSpPr txBox="1"/>
          <p:nvPr>
            <p:ph idx="1" type="body"/>
          </p:nvPr>
        </p:nvSpPr>
        <p:spPr>
          <a:xfrm>
            <a:off x="387900" y="100327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852"/>
              <a:buFont typeface="Arial"/>
              <a:buNone/>
            </a:pPr>
            <a:r>
              <a:rPr lang="ru" sz="1600"/>
              <a:t>Views are a virtual table with contents (columns and rows) determined by the query.</a:t>
            </a:r>
            <a:endParaRPr sz="1600"/>
          </a:p>
          <a:p>
            <a:pPr indent="0" lvl="0" marL="0" rtl="0" algn="l">
              <a:lnSpc>
                <a:spcPct val="105000"/>
              </a:lnSpc>
              <a:spcBef>
                <a:spcPts val="1200"/>
              </a:spcBef>
              <a:spcAft>
                <a:spcPts val="0"/>
              </a:spcAft>
              <a:buClr>
                <a:schemeClr val="dk2"/>
              </a:buClr>
              <a:buSzPts val="852"/>
              <a:buFont typeface="Arial"/>
              <a:buNone/>
            </a:pPr>
            <a:r>
              <a:rPr lang="ru" sz="1600"/>
              <a:t>A view is a virtual (logical) table that represents a named query (a synonym for a query) that will be substituted as a subquery when using the view. It is used if it is necessary to frequently make some kind of request with complex logic.</a:t>
            </a:r>
            <a:endParaRPr sz="1600"/>
          </a:p>
          <a:p>
            <a:pPr indent="-330200" lvl="0" marL="457200" rtl="0" algn="l">
              <a:lnSpc>
                <a:spcPct val="105000"/>
              </a:lnSpc>
              <a:spcBef>
                <a:spcPts val="1200"/>
              </a:spcBef>
              <a:spcAft>
                <a:spcPts val="0"/>
              </a:spcAft>
              <a:buSzPts val="1600"/>
              <a:buChar char="●"/>
            </a:pPr>
            <a:r>
              <a:rPr lang="ru" sz="1600"/>
              <a:t>It is not an independent part of the data set</a:t>
            </a:r>
            <a:endParaRPr sz="1600"/>
          </a:p>
          <a:p>
            <a:pPr indent="-330200" lvl="0" marL="457200" rtl="0" algn="l">
              <a:lnSpc>
                <a:spcPct val="105000"/>
              </a:lnSpc>
              <a:spcBef>
                <a:spcPts val="0"/>
              </a:spcBef>
              <a:spcAft>
                <a:spcPts val="0"/>
              </a:spcAft>
              <a:buSzPts val="1600"/>
              <a:buChar char="●"/>
            </a:pPr>
            <a:r>
              <a:rPr lang="ru" sz="1600"/>
              <a:t>It is calculated dynamically based on data stored in real tables</a:t>
            </a:r>
            <a:endParaRPr sz="1600"/>
          </a:p>
          <a:p>
            <a:pPr indent="-330200" lvl="0" marL="457200" rtl="0" algn="l">
              <a:lnSpc>
                <a:spcPct val="105000"/>
              </a:lnSpc>
              <a:spcBef>
                <a:spcPts val="0"/>
              </a:spcBef>
              <a:spcAft>
                <a:spcPts val="0"/>
              </a:spcAft>
              <a:buSzPts val="1600"/>
              <a:buChar char="●"/>
            </a:pPr>
            <a:r>
              <a:rPr lang="ru" sz="1600"/>
              <a:t>Changes to the data in the tables are immediately reflected in the content of the views</a:t>
            </a:r>
            <a:endParaRPr sz="1600"/>
          </a:p>
          <a:p>
            <a:pPr indent="0" lvl="0" marL="0" rtl="0" algn="l">
              <a:lnSpc>
                <a:spcPct val="105000"/>
              </a:lnSpc>
              <a:spcBef>
                <a:spcPts val="1200"/>
              </a:spcBef>
              <a:spcAft>
                <a:spcPts val="0"/>
              </a:spcAft>
              <a:buClr>
                <a:schemeClr val="dk2"/>
              </a:buClr>
              <a:buSzPts val="852"/>
              <a:buFont typeface="Arial"/>
              <a:buNone/>
            </a:pPr>
            <a:r>
              <a:rPr lang="ru" sz="1600"/>
              <a:t>The view can be used for the following purposes:</a:t>
            </a:r>
            <a:endParaRPr sz="1600"/>
          </a:p>
          <a:p>
            <a:pPr indent="-330200" lvl="0" marL="457200" rtl="0" algn="l">
              <a:lnSpc>
                <a:spcPct val="105000"/>
              </a:lnSpc>
              <a:spcBef>
                <a:spcPts val="1200"/>
              </a:spcBef>
              <a:spcAft>
                <a:spcPts val="0"/>
              </a:spcAft>
              <a:buSzPts val="1600"/>
              <a:buChar char="●"/>
            </a:pPr>
            <a:r>
              <a:rPr lang="ru" sz="1600"/>
              <a:t>To direct, simplify and customize the perception of information in the database by each user.</a:t>
            </a:r>
            <a:endParaRPr sz="1600"/>
          </a:p>
          <a:p>
            <a:pPr indent="-330200" lvl="0" marL="457200" rtl="0" algn="l">
              <a:lnSpc>
                <a:spcPct val="105000"/>
              </a:lnSpc>
              <a:spcBef>
                <a:spcPts val="0"/>
              </a:spcBef>
              <a:spcAft>
                <a:spcPts val="0"/>
              </a:spcAft>
              <a:buSzPts val="1600"/>
              <a:buChar char="●"/>
            </a:pPr>
            <a:r>
              <a:rPr lang="ru" sz="1600"/>
              <a:t>As a security mechanism that allows users to access data through views, but does not give them permissions to directly access the underlying tables.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ru"/>
              <a:t>Views</a:t>
            </a:r>
            <a:endParaRPr/>
          </a:p>
        </p:txBody>
      </p:sp>
      <p:sp>
        <p:nvSpPr>
          <p:cNvPr id="137" name="Google Shape;137;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ru"/>
              <a:t>Advantages:</a:t>
            </a:r>
            <a:endParaRPr/>
          </a:p>
          <a:p>
            <a:pPr indent="-325755" lvl="0" marL="457200" rtl="0" algn="l">
              <a:lnSpc>
                <a:spcPct val="115000"/>
              </a:lnSpc>
              <a:spcBef>
                <a:spcPts val="1200"/>
              </a:spcBef>
              <a:spcAft>
                <a:spcPts val="0"/>
              </a:spcAft>
              <a:buSzPct val="100000"/>
              <a:buChar char="●"/>
            </a:pPr>
            <a:r>
              <a:rPr lang="ru"/>
              <a:t>Security: It is possible to artificially restrict the information to which the user has access.</a:t>
            </a:r>
            <a:endParaRPr/>
          </a:p>
          <a:p>
            <a:pPr indent="-325755" lvl="0" marL="457200" rtl="0" algn="l">
              <a:lnSpc>
                <a:spcPct val="115000"/>
              </a:lnSpc>
              <a:spcBef>
                <a:spcPts val="0"/>
              </a:spcBef>
              <a:spcAft>
                <a:spcPts val="0"/>
              </a:spcAft>
              <a:buSzPct val="100000"/>
              <a:buChar char="●"/>
            </a:pPr>
            <a:r>
              <a:rPr lang="ru"/>
              <a:t>Simplicity of queries: when writing queries, we refer to the view, as well as to a regular table.</a:t>
            </a:r>
            <a:endParaRPr/>
          </a:p>
          <a:p>
            <a:pPr indent="-325755" lvl="0" marL="457200" rtl="0" algn="l">
              <a:lnSpc>
                <a:spcPct val="115000"/>
              </a:lnSpc>
              <a:spcBef>
                <a:spcPts val="0"/>
              </a:spcBef>
              <a:spcAft>
                <a:spcPts val="0"/>
              </a:spcAft>
              <a:buSzPct val="100000"/>
              <a:buChar char="●"/>
            </a:pPr>
            <a:r>
              <a:rPr lang="ru"/>
              <a:t>Protection against changes: the user does not need to know that the structures / names of the tables have changed. It is enough to update the view.</a:t>
            </a:r>
            <a:endParaRPr/>
          </a:p>
          <a:p>
            <a:pPr indent="0" lvl="0" marL="0" rtl="0" algn="l">
              <a:lnSpc>
                <a:spcPct val="115000"/>
              </a:lnSpc>
              <a:spcBef>
                <a:spcPts val="1200"/>
              </a:spcBef>
              <a:spcAft>
                <a:spcPts val="0"/>
              </a:spcAft>
              <a:buSzPct val="117647"/>
              <a:buNone/>
            </a:pPr>
            <a:r>
              <a:rPr lang="ru"/>
              <a:t>Disadvantages:</a:t>
            </a:r>
            <a:endParaRPr/>
          </a:p>
          <a:p>
            <a:pPr indent="-325755" lvl="0" marL="457200" rtl="0" algn="l">
              <a:lnSpc>
                <a:spcPct val="115000"/>
              </a:lnSpc>
              <a:spcBef>
                <a:spcPts val="1200"/>
              </a:spcBef>
              <a:spcAft>
                <a:spcPts val="0"/>
              </a:spcAft>
              <a:buSzPct val="100000"/>
              <a:buChar char="●"/>
            </a:pPr>
            <a:r>
              <a:rPr lang="ru"/>
              <a:t>Performance: A seemingly simple query using a view can actually be very complicated because of the logic “sewn” into the view.</a:t>
            </a:r>
            <a:endParaRPr/>
          </a:p>
          <a:p>
            <a:pPr indent="-325755" lvl="0" marL="457200" rtl="0" algn="l">
              <a:lnSpc>
                <a:spcPct val="115000"/>
              </a:lnSpc>
              <a:spcBef>
                <a:spcPts val="0"/>
              </a:spcBef>
              <a:spcAft>
                <a:spcPts val="0"/>
              </a:spcAft>
              <a:buSzPct val="100000"/>
              <a:buChar char="●"/>
            </a:pPr>
            <a:r>
              <a:rPr lang="ru"/>
              <a:t>Control: a view can be based on a view, which in turn is also based on another view, etc.</a:t>
            </a:r>
            <a:endParaRPr/>
          </a:p>
          <a:p>
            <a:pPr indent="-325755" lvl="0" marL="457200" rtl="0" algn="l">
              <a:lnSpc>
                <a:spcPct val="115000"/>
              </a:lnSpc>
              <a:spcBef>
                <a:spcPts val="0"/>
              </a:spcBef>
              <a:spcAft>
                <a:spcPts val="0"/>
              </a:spcAft>
              <a:buSzPct val="100000"/>
              <a:buChar char="●"/>
            </a:pPr>
            <a:r>
              <a:rPr lang="ru"/>
              <a:t>Update limit:* not every view can be updated, which is not always obvious to the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Syntax</a:t>
            </a:r>
            <a:endParaRPr/>
          </a:p>
        </p:txBody>
      </p:sp>
      <p:sp>
        <p:nvSpPr>
          <p:cNvPr id="143" name="Google Shape;143;p13"/>
          <p:cNvSpPr txBox="1"/>
          <p:nvPr>
            <p:ph idx="1" type="body"/>
          </p:nvPr>
        </p:nvSpPr>
        <p:spPr>
          <a:xfrm>
            <a:off x="4057175" y="1152475"/>
            <a:ext cx="47751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ru" sz="1500"/>
              <a:t>CREATE VIEW – create a new view.</a:t>
            </a:r>
            <a:endParaRPr sz="1500"/>
          </a:p>
          <a:p>
            <a:pPr indent="-323850" lvl="0" marL="457200" rtl="0" algn="l">
              <a:lnSpc>
                <a:spcPct val="115000"/>
              </a:lnSpc>
              <a:spcBef>
                <a:spcPts val="0"/>
              </a:spcBef>
              <a:spcAft>
                <a:spcPts val="0"/>
              </a:spcAft>
              <a:buSzPts val="1500"/>
              <a:buChar char="●"/>
            </a:pPr>
            <a:r>
              <a:rPr lang="ru" sz="1500"/>
              <a:t>CREATE OR REPLACE VIEW – create or replace an existing view. In case of replacement, all fields of the old view (names, order, data type) must be present in the new view. Only adding new fields is allowed.</a:t>
            </a:r>
            <a:endParaRPr sz="1500"/>
          </a:p>
          <a:p>
            <a:pPr indent="-323850" lvl="0" marL="457200" rtl="0" algn="l">
              <a:lnSpc>
                <a:spcPct val="115000"/>
              </a:lnSpc>
              <a:spcBef>
                <a:spcPts val="0"/>
              </a:spcBef>
              <a:spcAft>
                <a:spcPts val="0"/>
              </a:spcAft>
              <a:buSzPts val="1500"/>
              <a:buChar char="●"/>
            </a:pPr>
            <a:r>
              <a:rPr lang="ru" sz="1500"/>
              <a:t>TEMPORARY | TEMP – temporary representation, will exist until the end of the session.</a:t>
            </a:r>
            <a:endParaRPr sz="1500"/>
          </a:p>
          <a:p>
            <a:pPr indent="-323850" lvl="0" marL="457200" rtl="0" algn="l">
              <a:lnSpc>
                <a:spcPct val="115000"/>
              </a:lnSpc>
              <a:spcBef>
                <a:spcPts val="0"/>
              </a:spcBef>
              <a:spcAft>
                <a:spcPts val="0"/>
              </a:spcAft>
              <a:buSzPts val="1500"/>
              <a:buChar char="●"/>
            </a:pPr>
            <a:r>
              <a:rPr lang="ru" sz="1500"/>
              <a:t>view_name is the name of the view.</a:t>
            </a:r>
            <a:endParaRPr sz="1500"/>
          </a:p>
          <a:p>
            <a:pPr indent="-323850" lvl="0" marL="457200" rtl="0" algn="l">
              <a:lnSpc>
                <a:spcPct val="115000"/>
              </a:lnSpc>
              <a:spcBef>
                <a:spcPts val="0"/>
              </a:spcBef>
              <a:spcAft>
                <a:spcPts val="0"/>
              </a:spcAft>
              <a:buSzPts val="1500"/>
              <a:buChar char="●"/>
            </a:pPr>
            <a:r>
              <a:rPr lang="ru" sz="1500"/>
              <a:t>column_name is a list of view fields. If omitted, the request fields are used.</a:t>
            </a:r>
            <a:endParaRPr sz="1500"/>
          </a:p>
          <a:p>
            <a:pPr indent="-323850" lvl="0" marL="457200" rtl="0" algn="l">
              <a:lnSpc>
                <a:spcPct val="115000"/>
              </a:lnSpc>
              <a:spcBef>
                <a:spcPts val="0"/>
              </a:spcBef>
              <a:spcAft>
                <a:spcPts val="0"/>
              </a:spcAft>
              <a:buSzPts val="1500"/>
              <a:buChar char="●"/>
            </a:pPr>
            <a:r>
              <a:rPr lang="ru" sz="1500"/>
              <a:t>query – SELECT or VALUES commands.</a:t>
            </a:r>
            <a:endParaRPr sz="1500"/>
          </a:p>
        </p:txBody>
      </p:sp>
      <p:sp>
        <p:nvSpPr>
          <p:cNvPr id="144" name="Google Shape;144;p13"/>
          <p:cNvSpPr txBox="1"/>
          <p:nvPr/>
        </p:nvSpPr>
        <p:spPr>
          <a:xfrm>
            <a:off x="694300" y="1152475"/>
            <a:ext cx="3000000" cy="360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CREATE</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OR REPLACE ] [ TEMP | TEMPORARY ] [ RECURSIVE ]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VIEW name [ ( column_name [, ...] )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WITH (view_option_name [= view_option_value] [, ...])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AS query</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WITH [ CASCADED | LOCAL ] CHECK</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OPTION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View Changes:</a:t>
            </a:r>
            <a:endParaRPr/>
          </a:p>
        </p:txBody>
      </p:sp>
      <p:sp>
        <p:nvSpPr>
          <p:cNvPr id="150" name="Google Shape;150;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8107"/>
              <a:buNone/>
            </a:pPr>
            <a:r>
              <a:rPr lang="ru" u="sng">
                <a:hlinkClick r:id="rId3"/>
              </a:rPr>
              <a:t>https://www.postgresql.org/docs/current/sql-alterview.html</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rPr lang="ru"/>
              <a:t>ALTER VIEW [IF EXISTS] name ALTER [COLUMN] column_name SET DEFAULT</a:t>
            </a:r>
            <a:endParaRPr/>
          </a:p>
          <a:p>
            <a:pPr indent="0" lvl="0" marL="0" rtl="0" algn="l">
              <a:lnSpc>
                <a:spcPct val="115000"/>
              </a:lnSpc>
              <a:spcBef>
                <a:spcPts val="0"/>
              </a:spcBef>
              <a:spcAft>
                <a:spcPts val="0"/>
              </a:spcAft>
              <a:buSzPct val="108107"/>
              <a:buNone/>
            </a:pPr>
            <a:r>
              <a:rPr lang="ru"/>
              <a:t>expression</a:t>
            </a:r>
            <a:endParaRPr/>
          </a:p>
          <a:p>
            <a:pPr indent="0" lvl="0" marL="0" rtl="0" algn="l">
              <a:lnSpc>
                <a:spcPct val="115000"/>
              </a:lnSpc>
              <a:spcBef>
                <a:spcPts val="0"/>
              </a:spcBef>
              <a:spcAft>
                <a:spcPts val="0"/>
              </a:spcAft>
              <a:buSzPct val="108107"/>
              <a:buNone/>
            </a:pPr>
            <a:r>
              <a:rPr lang="ru"/>
              <a:t>ALTER VIEW [IF EXISTS] name ALTER [COLUMN] column_name DROP DEFAULT</a:t>
            </a:r>
            <a:endParaRPr/>
          </a:p>
          <a:p>
            <a:pPr indent="0" lvl="0" marL="0" rtl="0" algn="l">
              <a:lnSpc>
                <a:spcPct val="115000"/>
              </a:lnSpc>
              <a:spcBef>
                <a:spcPts val="0"/>
              </a:spcBef>
              <a:spcAft>
                <a:spcPts val="0"/>
              </a:spcAft>
              <a:buSzPct val="108107"/>
              <a:buNone/>
            </a:pPr>
            <a:r>
              <a:rPr lang="ru"/>
              <a:t>ALTER VIEW [IF EXISTS] name OWNER TO new_owner</a:t>
            </a:r>
            <a:endParaRPr/>
          </a:p>
          <a:p>
            <a:pPr indent="0" lvl="0" marL="0" rtl="0" algn="l">
              <a:lnSpc>
                <a:spcPct val="115000"/>
              </a:lnSpc>
              <a:spcBef>
                <a:spcPts val="0"/>
              </a:spcBef>
              <a:spcAft>
                <a:spcPts val="0"/>
              </a:spcAft>
              <a:buSzPct val="108107"/>
              <a:buNone/>
            </a:pPr>
            <a:r>
              <a:rPr lang="ru"/>
              <a:t>ALTER VIEW [IF EXISTS] name RENAME TO new_name</a:t>
            </a:r>
            <a:endParaRPr/>
          </a:p>
          <a:p>
            <a:pPr indent="0" lvl="0" marL="0" rtl="0" algn="l">
              <a:lnSpc>
                <a:spcPct val="115000"/>
              </a:lnSpc>
              <a:spcBef>
                <a:spcPts val="0"/>
              </a:spcBef>
              <a:spcAft>
                <a:spcPts val="0"/>
              </a:spcAft>
              <a:buSzPct val="108107"/>
              <a:buNone/>
            </a:pPr>
            <a:r>
              <a:rPr lang="ru"/>
              <a:t>ALTER VIEW [IF EXISTS] name SET SCHEMA new_schema</a:t>
            </a:r>
            <a:endParaRPr/>
          </a:p>
          <a:p>
            <a:pPr indent="0" lvl="0" marL="0" rtl="0" algn="l">
              <a:lnSpc>
                <a:spcPct val="115000"/>
              </a:lnSpc>
              <a:spcBef>
                <a:spcPts val="0"/>
              </a:spcBef>
              <a:spcAft>
                <a:spcPts val="0"/>
              </a:spcAft>
              <a:buSzPct val="108107"/>
              <a:buNone/>
            </a:pPr>
            <a:r>
              <a:rPr lang="ru"/>
              <a:t>ALTER VIEW [IF EXISTS] name SET ( view_option_name [=</a:t>
            </a:r>
            <a:endParaRPr/>
          </a:p>
          <a:p>
            <a:pPr indent="0" lvl="0" marL="0" rtl="0" algn="l">
              <a:lnSpc>
                <a:spcPct val="115000"/>
              </a:lnSpc>
              <a:spcBef>
                <a:spcPts val="0"/>
              </a:spcBef>
              <a:spcAft>
                <a:spcPts val="0"/>
              </a:spcAft>
              <a:buSzPct val="108107"/>
              <a:buNone/>
            </a:pPr>
            <a:r>
              <a:rPr lang="ru"/>
              <a:t>view_option_value] [, ... ] )</a:t>
            </a:r>
            <a:endParaRPr/>
          </a:p>
          <a:p>
            <a:pPr indent="0" lvl="0" marL="0" rtl="0" algn="l">
              <a:lnSpc>
                <a:spcPct val="115000"/>
              </a:lnSpc>
              <a:spcBef>
                <a:spcPts val="0"/>
              </a:spcBef>
              <a:spcAft>
                <a:spcPts val="0"/>
              </a:spcAft>
              <a:buSzPct val="108107"/>
              <a:buNone/>
            </a:pPr>
            <a:r>
              <a:rPr lang="ru"/>
              <a:t>ALTER VIEW [IF EXISTS] name RESET ( view_option_name [, ... ] )</a:t>
            </a:r>
            <a:endParaRPr/>
          </a:p>
          <a:p>
            <a:pPr indent="0" lvl="0" marL="0" rtl="0" algn="l">
              <a:lnSpc>
                <a:spcPct val="115000"/>
              </a:lnSpc>
              <a:spcBef>
                <a:spcPts val="0"/>
              </a:spcBef>
              <a:spcAft>
                <a:spcPts val="0"/>
              </a:spcAft>
              <a:buSzPct val="108107"/>
              <a:buNone/>
            </a:pPr>
            <a:r>
              <a:rPr lang="ru"/>
              <a:t>DROP VIEW [IF EXISTS] name [, ...] [ CASCADE | RESTRICT ]</a:t>
            </a:r>
            <a:endParaRPr/>
          </a:p>
          <a:p>
            <a:pPr indent="0" lvl="0" marL="0" rtl="0" algn="l">
              <a:lnSpc>
                <a:spcPct val="115000"/>
              </a:lnSpc>
              <a:spcBef>
                <a:spcPts val="0"/>
              </a:spcBef>
              <a:spcAft>
                <a:spcPts val="0"/>
              </a:spcAft>
              <a:buSzPct val="108107"/>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Creating a view</a:t>
            </a:r>
            <a:endParaRPr/>
          </a:p>
        </p:txBody>
      </p:sp>
      <p:sp>
        <p:nvSpPr>
          <p:cNvPr id="156" name="Google Shape;156;p15"/>
          <p:cNvSpPr txBox="1"/>
          <p:nvPr>
            <p:ph idx="1" type="body"/>
          </p:nvPr>
        </p:nvSpPr>
        <p:spPr>
          <a:xfrm>
            <a:off x="311700" y="1152475"/>
            <a:ext cx="4581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If you add columns to the table after creating the view, they will not be in the view.</a:t>
            </a:r>
            <a:endParaRPr/>
          </a:p>
        </p:txBody>
      </p:sp>
      <p:pic>
        <p:nvPicPr>
          <p:cNvPr id="157" name="Google Shape;157;p15"/>
          <p:cNvPicPr preferRelativeResize="0"/>
          <p:nvPr/>
        </p:nvPicPr>
        <p:blipFill rotWithShape="1">
          <a:blip r:embed="rId3">
            <a:alphaModFix/>
          </a:blip>
          <a:srcRect b="0" l="0" r="0" t="0"/>
          <a:stretch/>
        </p:blipFill>
        <p:spPr>
          <a:xfrm>
            <a:off x="4978749" y="726137"/>
            <a:ext cx="3903500" cy="369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idx="1" type="body"/>
          </p:nvPr>
        </p:nvSpPr>
        <p:spPr>
          <a:xfrm>
            <a:off x="311700" y="107450"/>
            <a:ext cx="8520600" cy="49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u="sng"/>
              <a:t>TEMPORARY</a:t>
            </a:r>
            <a:endParaRPr u="sng"/>
          </a:p>
          <a:p>
            <a:pPr indent="0" lvl="0" marL="0" rtl="0" algn="l">
              <a:lnSpc>
                <a:spcPct val="115000"/>
              </a:lnSpc>
              <a:spcBef>
                <a:spcPts val="0"/>
              </a:spcBef>
              <a:spcAft>
                <a:spcPts val="0"/>
              </a:spcAft>
              <a:buSzPts val="1800"/>
              <a:buNone/>
            </a:pPr>
            <a:r>
              <a:rPr lang="ru"/>
              <a:t>The view is created as a temporary one. It is deleted at the end of the session.</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ru"/>
              <a:t>CREATE TEMP VIEW greeting AS</a:t>
            </a:r>
            <a:endParaRPr/>
          </a:p>
          <a:p>
            <a:pPr indent="0" lvl="0" marL="0" rtl="0" algn="l">
              <a:lnSpc>
                <a:spcPct val="115000"/>
              </a:lnSpc>
              <a:spcBef>
                <a:spcPts val="0"/>
              </a:spcBef>
              <a:spcAft>
                <a:spcPts val="0"/>
              </a:spcAft>
              <a:buSzPts val="1800"/>
              <a:buNone/>
            </a:pPr>
            <a:r>
              <a:rPr lang="ru"/>
              <a:t>SELECT 'Hello World';</a:t>
            </a:r>
            <a:endParaRPr/>
          </a:p>
          <a:p>
            <a:pPr indent="0" lvl="0" marL="0" rtl="0" algn="l">
              <a:lnSpc>
                <a:spcPct val="115000"/>
              </a:lnSpc>
              <a:spcBef>
                <a:spcPts val="0"/>
              </a:spcBef>
              <a:spcAft>
                <a:spcPts val="0"/>
              </a:spcAft>
              <a:buSzPts val="1800"/>
              <a:buNone/>
            </a:pPr>
            <a:r>
              <a:rPr lang="ru" u="sng"/>
              <a:t>RECURSIVE</a:t>
            </a:r>
            <a:endParaRPr u="sng"/>
          </a:p>
          <a:p>
            <a:pPr indent="0" lvl="0" marL="0" rtl="0" algn="l">
              <a:lnSpc>
                <a:spcPct val="115000"/>
              </a:lnSpc>
              <a:spcBef>
                <a:spcPts val="0"/>
              </a:spcBef>
              <a:spcAft>
                <a:spcPts val="0"/>
              </a:spcAft>
              <a:buSzPts val="1800"/>
              <a:buNone/>
            </a:pPr>
            <a:r>
              <a:rPr lang="ru"/>
              <a:t>The view is created as recursive. Equivalent forms: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ru"/>
              <a:t>CREATE RECURSIVE VIEW [ schema.</a:t>
            </a:r>
            <a:endParaRPr/>
          </a:p>
          <a:p>
            <a:pPr indent="0" lvl="0" marL="0" rtl="0" algn="l">
              <a:lnSpc>
                <a:spcPct val="115000"/>
              </a:lnSpc>
              <a:spcBef>
                <a:spcPts val="0"/>
              </a:spcBef>
              <a:spcAft>
                <a:spcPts val="0"/>
              </a:spcAft>
              <a:buSzPts val="1800"/>
              <a:buNone/>
            </a:pPr>
            <a:r>
              <a:rPr lang="ru"/>
              <a:t>] view_name (column_names</a:t>
            </a:r>
            <a:endParaRPr/>
          </a:p>
          <a:p>
            <a:pPr indent="0" lvl="0" marL="0" rtl="0" algn="l">
              <a:lnSpc>
                <a:spcPct val="115000"/>
              </a:lnSpc>
              <a:spcBef>
                <a:spcPts val="0"/>
              </a:spcBef>
              <a:spcAft>
                <a:spcPts val="0"/>
              </a:spcAft>
              <a:buSzPts val="1800"/>
              <a:buNone/>
            </a:pPr>
            <a:r>
              <a:rPr lang="ru"/>
              <a:t>) AS</a:t>
            </a:r>
            <a:endParaRPr/>
          </a:p>
          <a:p>
            <a:pPr indent="0" lvl="0" marL="0" rtl="0" algn="l">
              <a:lnSpc>
                <a:spcPct val="115000"/>
              </a:lnSpc>
              <a:spcBef>
                <a:spcPts val="0"/>
              </a:spcBef>
              <a:spcAft>
                <a:spcPts val="0"/>
              </a:spcAft>
              <a:buSzPts val="1800"/>
              <a:buNone/>
            </a:pPr>
            <a:r>
              <a:rPr lang="ru"/>
              <a:t>SELECT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2"/>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
        <p:nvSpPr>
          <p:cNvPr id="163" name="Google Shape;163;p16"/>
          <p:cNvSpPr txBox="1"/>
          <p:nvPr/>
        </p:nvSpPr>
        <p:spPr>
          <a:xfrm>
            <a:off x="4383550" y="2670925"/>
            <a:ext cx="46566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CREATE VIEW [ schema.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view_name AS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WITH RECURSIVE view_name (column_names) AS (SELECT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SELECT column_names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FROM view_name;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Recursive representation - example</a:t>
            </a:r>
            <a:endParaRPr/>
          </a:p>
        </p:txBody>
      </p:sp>
      <p:pic>
        <p:nvPicPr>
          <p:cNvPr id="169" name="Google Shape;169;p17"/>
          <p:cNvPicPr preferRelativeResize="0"/>
          <p:nvPr/>
        </p:nvPicPr>
        <p:blipFill rotWithShape="1">
          <a:blip r:embed="rId3">
            <a:alphaModFix/>
          </a:blip>
          <a:srcRect b="0" l="0" r="0" t="0"/>
          <a:stretch/>
        </p:blipFill>
        <p:spPr>
          <a:xfrm>
            <a:off x="611176" y="1152475"/>
            <a:ext cx="7094548" cy="330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Types of views</a:t>
            </a:r>
            <a:endParaRPr/>
          </a:p>
        </p:txBody>
      </p:sp>
      <p:sp>
        <p:nvSpPr>
          <p:cNvPr id="175" name="Google Shape;175;p18"/>
          <p:cNvSpPr txBox="1"/>
          <p:nvPr>
            <p:ph idx="1" type="body"/>
          </p:nvPr>
        </p:nvSpPr>
        <p:spPr>
          <a:xfrm>
            <a:off x="311700" y="1152475"/>
            <a:ext cx="48933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horizontal — data restricted by rows:</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AutoNum type="arabicPeriod"/>
            </a:pPr>
            <a:r>
              <a:rPr lang="ru"/>
              <a:t>vertical — data restricted by columns:</a:t>
            </a:r>
            <a:endParaRPr/>
          </a:p>
        </p:txBody>
      </p:sp>
      <p:pic>
        <p:nvPicPr>
          <p:cNvPr id="176" name="Google Shape;176;p18"/>
          <p:cNvPicPr preferRelativeResize="0"/>
          <p:nvPr/>
        </p:nvPicPr>
        <p:blipFill rotWithShape="1">
          <a:blip r:embed="rId3">
            <a:alphaModFix/>
          </a:blip>
          <a:srcRect b="0" l="0" r="0" t="0"/>
          <a:stretch/>
        </p:blipFill>
        <p:spPr>
          <a:xfrm>
            <a:off x="5309675" y="803375"/>
            <a:ext cx="3374900" cy="1951900"/>
          </a:xfrm>
          <a:prstGeom prst="rect">
            <a:avLst/>
          </a:prstGeom>
          <a:noFill/>
          <a:ln>
            <a:noFill/>
          </a:ln>
        </p:spPr>
      </p:pic>
      <p:pic>
        <p:nvPicPr>
          <p:cNvPr id="177" name="Google Shape;177;p18"/>
          <p:cNvPicPr preferRelativeResize="0"/>
          <p:nvPr/>
        </p:nvPicPr>
        <p:blipFill rotWithShape="1">
          <a:blip r:embed="rId4">
            <a:alphaModFix/>
          </a:blip>
          <a:srcRect b="0" l="0" r="0" t="0"/>
          <a:stretch/>
        </p:blipFill>
        <p:spPr>
          <a:xfrm>
            <a:off x="5440300" y="2886800"/>
            <a:ext cx="2967800" cy="211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Updatable views</a:t>
            </a:r>
            <a:endParaRPr/>
          </a:p>
        </p:txBody>
      </p:sp>
      <p:sp>
        <p:nvSpPr>
          <p:cNvPr id="183" name="Google Shape;183;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ru" sz="1600"/>
              <a:t>A view is called updatable if the UPDATE and DELETE operations are applied to it to change the data in the tables on which this view is built.</a:t>
            </a:r>
            <a:endParaRPr sz="1600"/>
          </a:p>
          <a:p>
            <a:pPr indent="0" lvl="0" marL="0" rtl="0" algn="l">
              <a:lnSpc>
                <a:spcPct val="115000"/>
              </a:lnSpc>
              <a:spcBef>
                <a:spcPts val="1200"/>
              </a:spcBef>
              <a:spcAft>
                <a:spcPts val="0"/>
              </a:spcAft>
              <a:buClr>
                <a:schemeClr val="dk2"/>
              </a:buClr>
              <a:buSzPts val="1100"/>
              <a:buFont typeface="Arial"/>
              <a:buNone/>
            </a:pPr>
            <a:r>
              <a:rPr lang="ru" sz="1600"/>
              <a:t>Requirements:</a:t>
            </a:r>
            <a:endParaRPr sz="1600"/>
          </a:p>
          <a:p>
            <a:pPr indent="-330198" lvl="0" marL="457200" rtl="0" algn="l">
              <a:lnSpc>
                <a:spcPct val="115000"/>
              </a:lnSpc>
              <a:spcBef>
                <a:spcPts val="1200"/>
              </a:spcBef>
              <a:spcAft>
                <a:spcPts val="0"/>
              </a:spcAft>
              <a:buSzPts val="1600"/>
              <a:buChar char="●"/>
            </a:pPr>
            <a:r>
              <a:rPr lang="ru" sz="1600"/>
              <a:t>Exactly 1 source in the FROM clause, which is a table or an updatable view</a:t>
            </a:r>
            <a:endParaRPr sz="1600"/>
          </a:p>
          <a:p>
            <a:pPr indent="-330198" lvl="0" marL="457200" rtl="0" algn="l">
              <a:lnSpc>
                <a:spcPct val="115000"/>
              </a:lnSpc>
              <a:spcBef>
                <a:spcPts val="0"/>
              </a:spcBef>
              <a:spcAft>
                <a:spcPts val="0"/>
              </a:spcAft>
              <a:buSzPts val="1600"/>
              <a:buChar char="●"/>
            </a:pPr>
            <a:r>
              <a:rPr lang="ru" sz="1600"/>
              <a:t>The request must not contain WITH, DISTINCT, GROUP BY, HAVING, LIMIT or OFFSET</a:t>
            </a:r>
            <a:endParaRPr sz="1600"/>
          </a:p>
          <a:p>
            <a:pPr indent="-330198" lvl="0" marL="457200" rtl="0" algn="l">
              <a:lnSpc>
                <a:spcPct val="115000"/>
              </a:lnSpc>
              <a:spcBef>
                <a:spcPts val="0"/>
              </a:spcBef>
              <a:spcAft>
                <a:spcPts val="0"/>
              </a:spcAft>
              <a:buSzPts val="1600"/>
              <a:buChar char="●"/>
            </a:pPr>
            <a:r>
              <a:rPr lang="ru" sz="1600"/>
              <a:t>The request must not contain UNION, INTERSECT, or EXCEPT operators the select-list of the request must not contain aggregate, window, or functions that return sets.</a:t>
            </a:r>
            <a:endParaRPr sz="1600"/>
          </a:p>
          <a:p>
            <a:pPr indent="0" lvl="0" marL="457200" rtl="0" algn="l">
              <a:lnSpc>
                <a:spcPct val="115000"/>
              </a:lnSpc>
              <a:spcBef>
                <a:spcPts val="1200"/>
              </a:spcBef>
              <a:spcAft>
                <a:spcPts val="0"/>
              </a:spcAft>
              <a:buSzPts val="1946"/>
              <a:buNone/>
            </a:pPr>
            <a:r>
              <a:rPr lang="ru" sz="1600"/>
              <a:t>WITH [ CASCADED | LOCAL ] CHECK</a:t>
            </a:r>
            <a:endParaRPr sz="1600"/>
          </a:p>
          <a:p>
            <a:pPr indent="0" lvl="0" marL="457200" rtl="0" algn="l">
              <a:lnSpc>
                <a:spcPct val="115000"/>
              </a:lnSpc>
              <a:spcBef>
                <a:spcPts val="1200"/>
              </a:spcBef>
              <a:spcAft>
                <a:spcPts val="1200"/>
              </a:spcAft>
              <a:buSzPts val="1946"/>
              <a:buNone/>
            </a:pPr>
            <a:r>
              <a:rPr lang="ru" sz="1600"/>
              <a:t>OPTION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Common Table Expressions (CTE)</a:t>
            </a:r>
            <a:endParaRPr/>
          </a:p>
        </p:txBody>
      </p:sp>
      <p:sp>
        <p:nvSpPr>
          <p:cNvPr id="70" name="Google Shape;70;p2"/>
          <p:cNvSpPr txBox="1"/>
          <p:nvPr>
            <p:ph idx="1" type="body"/>
          </p:nvPr>
        </p:nvSpPr>
        <p:spPr>
          <a:xfrm>
            <a:off x="344950" y="127517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54"/>
              <a:buNone/>
            </a:pPr>
            <a:r>
              <a:rPr lang="ru" sz="1629"/>
              <a:t>CTE (Common Table Expression) (a synonym for a subquery; exists exactly for the time of execution of one specific query) is a temporary table with a name that is used in the query.</a:t>
            </a:r>
            <a:endParaRPr sz="1629"/>
          </a:p>
          <a:p>
            <a:pPr indent="0" lvl="0" marL="0" rtl="0" algn="l">
              <a:lnSpc>
                <a:spcPct val="115000"/>
              </a:lnSpc>
              <a:spcBef>
                <a:spcPts val="1200"/>
              </a:spcBef>
              <a:spcAft>
                <a:spcPts val="0"/>
              </a:spcAft>
              <a:buClr>
                <a:schemeClr val="dk2"/>
              </a:buClr>
              <a:buSzPts val="935"/>
              <a:buFont typeface="Arial"/>
              <a:buNone/>
            </a:pPr>
            <a:r>
              <a:rPr lang="ru" sz="1629"/>
              <a:t>WITH provides a way to write additional statements for use in large queries. These operators, which are also called Common Table Expressions (CTE), can be represented as definitions of temporary tables that exist only for one query. An additional operator in the WITH clause can be</a:t>
            </a:r>
            <a:endParaRPr sz="1629"/>
          </a:p>
          <a:p>
            <a:pPr indent="0" lvl="0" marL="0" rtl="0" algn="l">
              <a:lnSpc>
                <a:spcPct val="115000"/>
              </a:lnSpc>
              <a:spcBef>
                <a:spcPts val="1200"/>
              </a:spcBef>
              <a:spcAft>
                <a:spcPts val="0"/>
              </a:spcAft>
              <a:buClr>
                <a:schemeClr val="dk2"/>
              </a:buClr>
              <a:buSzPts val="935"/>
              <a:buFont typeface="Arial"/>
              <a:buNone/>
            </a:pPr>
            <a:r>
              <a:rPr lang="ru" sz="1629"/>
              <a:t>SELECT, INSERT, UPDATE or DELETE, and the WITH clause itself is attached to the main operator, which</a:t>
            </a:r>
            <a:endParaRPr sz="1629"/>
          </a:p>
          <a:p>
            <a:pPr indent="0" lvl="0" marL="0" rtl="0" algn="l">
              <a:lnSpc>
                <a:spcPct val="115000"/>
              </a:lnSpc>
              <a:spcBef>
                <a:spcPts val="1200"/>
              </a:spcBef>
              <a:spcAft>
                <a:spcPts val="1200"/>
              </a:spcAft>
              <a:buSzPts val="1654"/>
              <a:buNone/>
            </a:pPr>
            <a:r>
              <a:rPr lang="ru" sz="1629"/>
              <a:t>can also be SELECT, INSERT, UPDATE or DELETE.</a:t>
            </a:r>
            <a:endParaRPr sz="1629"/>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idx="1" type="body"/>
          </p:nvPr>
        </p:nvSpPr>
        <p:spPr>
          <a:xfrm>
            <a:off x="311700" y="99900"/>
            <a:ext cx="8520600" cy="4469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852"/>
              <a:buFont typeface="Arial"/>
              <a:buNone/>
            </a:pPr>
            <a:r>
              <a:rPr lang="ru" sz="1495"/>
              <a:t>Sets the behavior of updatable views: checks that do not allow writing data that is invisible through the view</a:t>
            </a:r>
            <a:endParaRPr sz="1495"/>
          </a:p>
          <a:p>
            <a:pPr indent="-323532" lvl="0" marL="457200" rtl="0" algn="l">
              <a:lnSpc>
                <a:spcPct val="105000"/>
              </a:lnSpc>
              <a:spcBef>
                <a:spcPts val="1200"/>
              </a:spcBef>
              <a:spcAft>
                <a:spcPts val="0"/>
              </a:spcAft>
              <a:buSzPts val="1495"/>
              <a:buChar char="●"/>
            </a:pPr>
            <a:r>
              <a:rPr lang="ru" sz="1495"/>
              <a:t>LOCAL – checks are performed only on the view itself</a:t>
            </a:r>
            <a:endParaRPr sz="1495"/>
          </a:p>
          <a:p>
            <a:pPr indent="-323532" lvl="0" marL="457200" rtl="0" algn="l">
              <a:lnSpc>
                <a:spcPct val="105000"/>
              </a:lnSpc>
              <a:spcBef>
                <a:spcPts val="0"/>
              </a:spcBef>
              <a:spcAft>
                <a:spcPts val="0"/>
              </a:spcAft>
              <a:buSzPts val="1495"/>
              <a:buChar char="●"/>
            </a:pPr>
            <a:r>
              <a:rPr lang="ru" sz="1495"/>
              <a:t>CASCADED – checks are performed on the view itself, on the source, and so on along the chain of requests</a:t>
            </a:r>
            <a:endParaRPr sz="1495"/>
          </a:p>
          <a:p>
            <a:pPr indent="0" lvl="0" marL="0" rtl="0" algn="l">
              <a:lnSpc>
                <a:spcPct val="105000"/>
              </a:lnSpc>
              <a:spcBef>
                <a:spcPts val="1200"/>
              </a:spcBef>
              <a:spcAft>
                <a:spcPts val="0"/>
              </a:spcAft>
              <a:buSzPts val="1800"/>
              <a:buNone/>
            </a:pPr>
            <a:r>
              <a:rPr lang="ru" sz="1495"/>
              <a:t>Updated views – Example 1:</a:t>
            </a:r>
            <a:endParaRPr sz="1495"/>
          </a:p>
          <a:p>
            <a:pPr indent="0" lvl="0" marL="0" rtl="0" algn="l">
              <a:lnSpc>
                <a:spcPct val="105000"/>
              </a:lnSpc>
              <a:spcBef>
                <a:spcPts val="1200"/>
              </a:spcBef>
              <a:spcAft>
                <a:spcPts val="0"/>
              </a:spcAft>
              <a:buSzPts val="1800"/>
              <a:buNone/>
            </a:pPr>
            <a:r>
              <a:rPr lang="ru" sz="1495"/>
              <a:t>CREATE VIEW universal_comedies AS</a:t>
            </a:r>
            <a:endParaRPr sz="1495"/>
          </a:p>
          <a:p>
            <a:pPr indent="0" lvl="0" marL="0" rtl="0" algn="l">
              <a:lnSpc>
                <a:spcPct val="105000"/>
              </a:lnSpc>
              <a:spcBef>
                <a:spcPts val="0"/>
              </a:spcBef>
              <a:spcAft>
                <a:spcPts val="0"/>
              </a:spcAft>
              <a:buSzPts val="1800"/>
              <a:buNone/>
            </a:pPr>
            <a:r>
              <a:rPr lang="ru" sz="1495"/>
              <a:t>SELECT </a:t>
            </a:r>
            <a:endParaRPr sz="1495"/>
          </a:p>
          <a:p>
            <a:pPr indent="0" lvl="0" marL="0" rtl="0" algn="l">
              <a:lnSpc>
                <a:spcPct val="105000"/>
              </a:lnSpc>
              <a:spcBef>
                <a:spcPts val="0"/>
              </a:spcBef>
              <a:spcAft>
                <a:spcPts val="0"/>
              </a:spcAft>
              <a:buSzPts val="1800"/>
              <a:buNone/>
            </a:pPr>
            <a:r>
              <a:rPr lang="ru" sz="1495"/>
              <a:t>    *</a:t>
            </a:r>
            <a:endParaRPr sz="1495"/>
          </a:p>
          <a:p>
            <a:pPr indent="0" lvl="0" marL="0" rtl="0" algn="l">
              <a:lnSpc>
                <a:spcPct val="105000"/>
              </a:lnSpc>
              <a:spcBef>
                <a:spcPts val="0"/>
              </a:spcBef>
              <a:spcAft>
                <a:spcPts val="0"/>
              </a:spcAft>
              <a:buSzPts val="1800"/>
              <a:buNone/>
            </a:pPr>
            <a:r>
              <a:rPr lang="ru" sz="1495"/>
              <a:t>FROM </a:t>
            </a:r>
            <a:endParaRPr sz="1495"/>
          </a:p>
          <a:p>
            <a:pPr indent="0" lvl="0" marL="0" rtl="0" algn="l">
              <a:lnSpc>
                <a:spcPct val="105000"/>
              </a:lnSpc>
              <a:spcBef>
                <a:spcPts val="0"/>
              </a:spcBef>
              <a:spcAft>
                <a:spcPts val="0"/>
              </a:spcAft>
              <a:buSzPts val="1800"/>
              <a:buNone/>
            </a:pPr>
            <a:r>
              <a:rPr lang="ru" sz="1495"/>
              <a:t>    comedies</a:t>
            </a:r>
            <a:endParaRPr sz="1495"/>
          </a:p>
          <a:p>
            <a:pPr indent="0" lvl="0" marL="0" rtl="0" algn="l">
              <a:lnSpc>
                <a:spcPct val="105000"/>
              </a:lnSpc>
              <a:spcBef>
                <a:spcPts val="0"/>
              </a:spcBef>
              <a:spcAft>
                <a:spcPts val="0"/>
              </a:spcAft>
              <a:buSzPts val="1800"/>
              <a:buNone/>
            </a:pPr>
            <a:r>
              <a:rPr lang="ru" sz="1495"/>
              <a:t>WHERE </a:t>
            </a:r>
            <a:endParaRPr sz="1495"/>
          </a:p>
          <a:p>
            <a:pPr indent="0" lvl="0" marL="0" rtl="0" algn="l">
              <a:lnSpc>
                <a:spcPct val="105000"/>
              </a:lnSpc>
              <a:spcBef>
                <a:spcPts val="0"/>
              </a:spcBef>
              <a:spcAft>
                <a:spcPts val="0"/>
              </a:spcAft>
              <a:buSzPts val="1800"/>
              <a:buNone/>
            </a:pPr>
            <a:r>
              <a:rPr lang="ru" sz="1495"/>
              <a:t>    classification = 'U'</a:t>
            </a:r>
            <a:endParaRPr sz="1495"/>
          </a:p>
          <a:p>
            <a:pPr indent="0" lvl="0" marL="0" rtl="0" algn="l">
              <a:lnSpc>
                <a:spcPct val="105000"/>
              </a:lnSpc>
              <a:spcBef>
                <a:spcPts val="0"/>
              </a:spcBef>
              <a:spcAft>
                <a:spcPts val="0"/>
              </a:spcAft>
              <a:buSzPts val="1800"/>
              <a:buNone/>
            </a:pPr>
            <a:r>
              <a:rPr lang="ru" sz="1495"/>
              <a:t>WITH LOCAL CHECK OPTION;</a:t>
            </a:r>
            <a:endParaRPr sz="1495"/>
          </a:p>
          <a:p>
            <a:pPr indent="0" lvl="0" marL="0" rtl="0" algn="l">
              <a:lnSpc>
                <a:spcPct val="105000"/>
              </a:lnSpc>
              <a:spcBef>
                <a:spcPts val="0"/>
              </a:spcBef>
              <a:spcAft>
                <a:spcPts val="0"/>
              </a:spcAft>
              <a:buSzPts val="1800"/>
              <a:buNone/>
            </a:pPr>
            <a:r>
              <a:t/>
            </a:r>
            <a:endParaRPr sz="1495"/>
          </a:p>
          <a:p>
            <a:pPr indent="0" lvl="0" marL="0" rtl="0" algn="l">
              <a:lnSpc>
                <a:spcPct val="105000"/>
              </a:lnSpc>
              <a:spcBef>
                <a:spcPts val="0"/>
              </a:spcBef>
              <a:spcAft>
                <a:spcPts val="0"/>
              </a:spcAft>
              <a:buClr>
                <a:schemeClr val="dk2"/>
              </a:buClr>
              <a:buSzPts val="852"/>
              <a:buFont typeface="Arial"/>
              <a:buNone/>
            </a:pPr>
            <a:r>
              <a:rPr lang="ru" sz="1495"/>
              <a:t>An attempt to insert or edit a row with classification &lt;&gt; 'U' will result in an error.</a:t>
            </a:r>
            <a:endParaRPr sz="1495"/>
          </a:p>
          <a:p>
            <a:pPr indent="0" lvl="0" marL="0" rtl="0" algn="l">
              <a:lnSpc>
                <a:spcPct val="105000"/>
              </a:lnSpc>
              <a:spcBef>
                <a:spcPts val="0"/>
              </a:spcBef>
              <a:spcAft>
                <a:spcPts val="0"/>
              </a:spcAft>
              <a:buSzPts val="1800"/>
              <a:buNone/>
            </a:pPr>
            <a:r>
              <a:rPr lang="ru" sz="1495"/>
              <a:t>But at the same time, inserting or editing a row with kind &lt;&gt; 'Comedy' will be successful.</a:t>
            </a:r>
            <a:endParaRPr sz="149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idx="1" type="body"/>
          </p:nvPr>
        </p:nvSpPr>
        <p:spPr>
          <a:xfrm>
            <a:off x="311700" y="199775"/>
            <a:ext cx="8520600" cy="4369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a:t>Updated views – Example 2:</a:t>
            </a:r>
            <a:endParaRPr/>
          </a:p>
          <a:p>
            <a:pPr indent="0" lvl="0" marL="0" rtl="0" algn="l">
              <a:lnSpc>
                <a:spcPct val="115000"/>
              </a:lnSpc>
              <a:spcBef>
                <a:spcPts val="1200"/>
              </a:spcBef>
              <a:spcAft>
                <a:spcPts val="0"/>
              </a:spcAft>
              <a:buSzPts val="1800"/>
              <a:buNone/>
            </a:pPr>
            <a:r>
              <a:rPr lang="ru"/>
              <a:t>CREATE VIEW universal_comedies AS</a:t>
            </a:r>
            <a:endParaRPr/>
          </a:p>
          <a:p>
            <a:pPr indent="0" lvl="0" marL="0" rtl="0" algn="l">
              <a:lnSpc>
                <a:spcPct val="115000"/>
              </a:lnSpc>
              <a:spcBef>
                <a:spcPts val="0"/>
              </a:spcBef>
              <a:spcAft>
                <a:spcPts val="0"/>
              </a:spcAft>
              <a:buSzPts val="1800"/>
              <a:buNone/>
            </a:pPr>
            <a:r>
              <a:rPr lang="ru"/>
              <a:t>SELECT </a:t>
            </a:r>
            <a:endParaRPr/>
          </a:p>
          <a:p>
            <a:pPr indent="0" lvl="0" marL="0" rtl="0" algn="l">
              <a:lnSpc>
                <a:spcPct val="115000"/>
              </a:lnSpc>
              <a:spcBef>
                <a:spcPts val="0"/>
              </a:spcBef>
              <a:spcAft>
                <a:spcPts val="0"/>
              </a:spcAft>
              <a:buSzPts val="1800"/>
              <a:buNone/>
            </a:pPr>
            <a:r>
              <a:rPr lang="ru"/>
              <a:t>    *</a:t>
            </a:r>
            <a:endParaRPr/>
          </a:p>
          <a:p>
            <a:pPr indent="0" lvl="0" marL="0" rtl="0" algn="l">
              <a:lnSpc>
                <a:spcPct val="115000"/>
              </a:lnSpc>
              <a:spcBef>
                <a:spcPts val="0"/>
              </a:spcBef>
              <a:spcAft>
                <a:spcPts val="0"/>
              </a:spcAft>
              <a:buSzPts val="1800"/>
              <a:buNone/>
            </a:pPr>
            <a:r>
              <a:rPr lang="ru"/>
              <a:t>FROM </a:t>
            </a:r>
            <a:endParaRPr/>
          </a:p>
          <a:p>
            <a:pPr indent="0" lvl="0" marL="0" rtl="0" algn="l">
              <a:lnSpc>
                <a:spcPct val="115000"/>
              </a:lnSpc>
              <a:spcBef>
                <a:spcPts val="0"/>
              </a:spcBef>
              <a:spcAft>
                <a:spcPts val="0"/>
              </a:spcAft>
              <a:buSzPts val="1800"/>
              <a:buNone/>
            </a:pPr>
            <a:r>
              <a:rPr lang="ru"/>
              <a:t>    comedies</a:t>
            </a:r>
            <a:endParaRPr/>
          </a:p>
          <a:p>
            <a:pPr indent="0" lvl="0" marL="0" rtl="0" algn="l">
              <a:lnSpc>
                <a:spcPct val="115000"/>
              </a:lnSpc>
              <a:spcBef>
                <a:spcPts val="0"/>
              </a:spcBef>
              <a:spcAft>
                <a:spcPts val="0"/>
              </a:spcAft>
              <a:buSzPts val="1800"/>
              <a:buNone/>
            </a:pPr>
            <a:r>
              <a:rPr lang="ru"/>
              <a:t>WHERE </a:t>
            </a:r>
            <a:endParaRPr/>
          </a:p>
          <a:p>
            <a:pPr indent="0" lvl="0" marL="0" rtl="0" algn="l">
              <a:lnSpc>
                <a:spcPct val="115000"/>
              </a:lnSpc>
              <a:spcBef>
                <a:spcPts val="0"/>
              </a:spcBef>
              <a:spcAft>
                <a:spcPts val="0"/>
              </a:spcAft>
              <a:buSzPts val="1800"/>
              <a:buNone/>
            </a:pPr>
            <a:r>
              <a:rPr lang="ru"/>
              <a:t>    classification = 'U'</a:t>
            </a:r>
            <a:endParaRPr/>
          </a:p>
          <a:p>
            <a:pPr indent="0" lvl="0" marL="0" rtl="0" algn="l">
              <a:lnSpc>
                <a:spcPct val="115000"/>
              </a:lnSpc>
              <a:spcBef>
                <a:spcPts val="0"/>
              </a:spcBef>
              <a:spcAft>
                <a:spcPts val="0"/>
              </a:spcAft>
              <a:buSzPts val="1800"/>
              <a:buNone/>
            </a:pPr>
            <a:r>
              <a:rPr lang="ru"/>
              <a:t>WITH CASCADED CHECK OPTION;</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2"/>
              </a:buClr>
              <a:buSzPts val="1100"/>
              <a:buFont typeface="Arial"/>
              <a:buNone/>
            </a:pPr>
            <a:r>
              <a:rPr lang="ru"/>
              <a:t>An attempt to insert or edit a row with classification &lt;&gt; 'U' or kind &lt;&gt; 'Comedy' will result in an error.</a:t>
            </a:r>
            <a:endParaRPr/>
          </a:p>
          <a:p>
            <a:pPr indent="0" lvl="0" marL="0" rtl="0" algn="l">
              <a:lnSpc>
                <a:spcPct val="115000"/>
              </a:lnSpc>
              <a:spcBef>
                <a:spcPts val="0"/>
              </a:spcBef>
              <a:spcAft>
                <a:spcPts val="0"/>
              </a:spcAft>
              <a:buSzPts val="1800"/>
              <a:buNone/>
            </a:pPr>
            <a:r>
              <a:rPr lang="ru"/>
              <a:t>Columns in the updated view can be either updatable or non-updatable.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idx="1" type="body"/>
          </p:nvPr>
        </p:nvSpPr>
        <p:spPr>
          <a:xfrm>
            <a:off x="311700" y="299675"/>
            <a:ext cx="8520600" cy="4269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ru"/>
              <a:t>Updatable views – Example 3:</a:t>
            </a:r>
            <a:endParaRPr/>
          </a:p>
          <a:p>
            <a:pPr indent="0" lvl="0" marL="0" rtl="0" algn="l">
              <a:lnSpc>
                <a:spcPct val="95000"/>
              </a:lnSpc>
              <a:spcBef>
                <a:spcPts val="1200"/>
              </a:spcBef>
              <a:spcAft>
                <a:spcPts val="0"/>
              </a:spcAft>
              <a:buSzPts val="1800"/>
              <a:buNone/>
            </a:pPr>
            <a:r>
              <a:rPr lang="ru"/>
              <a:t>CREATE VIEW comedies AS</a:t>
            </a:r>
            <a:endParaRPr/>
          </a:p>
          <a:p>
            <a:pPr indent="0" lvl="0" marL="0" rtl="0" algn="l">
              <a:lnSpc>
                <a:spcPct val="95000"/>
              </a:lnSpc>
              <a:spcBef>
                <a:spcPts val="0"/>
              </a:spcBef>
              <a:spcAft>
                <a:spcPts val="0"/>
              </a:spcAft>
              <a:buSzPts val="1800"/>
              <a:buNone/>
            </a:pPr>
            <a:r>
              <a:rPr lang="ru"/>
              <a:t>SELECT </a:t>
            </a:r>
            <a:endParaRPr/>
          </a:p>
          <a:p>
            <a:pPr indent="0" lvl="0" marL="0" rtl="0" algn="l">
              <a:lnSpc>
                <a:spcPct val="95000"/>
              </a:lnSpc>
              <a:spcBef>
                <a:spcPts val="0"/>
              </a:spcBef>
              <a:spcAft>
                <a:spcPts val="0"/>
              </a:spcAft>
              <a:buSzPts val="1800"/>
              <a:buNone/>
            </a:pPr>
            <a:r>
              <a:rPr lang="ru"/>
              <a:t>    f.*,</a:t>
            </a:r>
            <a:endParaRPr/>
          </a:p>
          <a:p>
            <a:pPr indent="0" lvl="0" marL="0" rtl="0" algn="l">
              <a:lnSpc>
                <a:spcPct val="95000"/>
              </a:lnSpc>
              <a:spcBef>
                <a:spcPts val="0"/>
              </a:spcBef>
              <a:spcAft>
                <a:spcPts val="0"/>
              </a:spcAft>
              <a:buSzPts val="1800"/>
              <a:buNone/>
            </a:pPr>
            <a:r>
              <a:rPr lang="ru"/>
              <a:t>    country_code_to_name(f.country_code) AS country,</a:t>
            </a:r>
            <a:endParaRPr/>
          </a:p>
          <a:p>
            <a:pPr indent="0" lvl="0" marL="0" rtl="0" algn="l">
              <a:lnSpc>
                <a:spcPct val="95000"/>
              </a:lnSpc>
              <a:spcBef>
                <a:spcPts val="0"/>
              </a:spcBef>
              <a:spcAft>
                <a:spcPts val="0"/>
              </a:spcAft>
              <a:buSzPts val="1800"/>
              <a:buNone/>
            </a:pPr>
            <a:r>
              <a:rPr lang="ru"/>
              <a:t>    (SELECT avg(r.rating) FROM user_ratings r WHERE r.film_id = f.id) AS avg_rating</a:t>
            </a:r>
            <a:endParaRPr/>
          </a:p>
          <a:p>
            <a:pPr indent="0" lvl="0" marL="0" rtl="0" algn="l">
              <a:lnSpc>
                <a:spcPct val="95000"/>
              </a:lnSpc>
              <a:spcBef>
                <a:spcPts val="0"/>
              </a:spcBef>
              <a:spcAft>
                <a:spcPts val="0"/>
              </a:spcAft>
              <a:buSzPts val="1800"/>
              <a:buNone/>
            </a:pPr>
            <a:r>
              <a:rPr lang="ru"/>
              <a:t>FROM </a:t>
            </a:r>
            <a:endParaRPr/>
          </a:p>
          <a:p>
            <a:pPr indent="0" lvl="0" marL="0" rtl="0" algn="l">
              <a:lnSpc>
                <a:spcPct val="95000"/>
              </a:lnSpc>
              <a:spcBef>
                <a:spcPts val="0"/>
              </a:spcBef>
              <a:spcAft>
                <a:spcPts val="0"/>
              </a:spcAft>
              <a:buSzPts val="1800"/>
              <a:buNone/>
            </a:pPr>
            <a:r>
              <a:rPr lang="ru"/>
              <a:t>    films f</a:t>
            </a:r>
            <a:endParaRPr/>
          </a:p>
          <a:p>
            <a:pPr indent="0" lvl="0" marL="0" rtl="0" algn="l">
              <a:lnSpc>
                <a:spcPct val="95000"/>
              </a:lnSpc>
              <a:spcBef>
                <a:spcPts val="0"/>
              </a:spcBef>
              <a:spcAft>
                <a:spcPts val="0"/>
              </a:spcAft>
              <a:buSzPts val="1800"/>
              <a:buNone/>
            </a:pPr>
            <a:r>
              <a:rPr lang="ru"/>
              <a:t>WHERE </a:t>
            </a:r>
            <a:endParaRPr/>
          </a:p>
          <a:p>
            <a:pPr indent="0" lvl="0" marL="0" rtl="0" algn="l">
              <a:lnSpc>
                <a:spcPct val="95000"/>
              </a:lnSpc>
              <a:spcBef>
                <a:spcPts val="0"/>
              </a:spcBef>
              <a:spcAft>
                <a:spcPts val="0"/>
              </a:spcAft>
              <a:buSzPts val="1800"/>
              <a:buNone/>
            </a:pPr>
            <a:r>
              <a:rPr lang="ru"/>
              <a:t>    f.kind = 'Comedy';</a:t>
            </a:r>
            <a:endParaRPr/>
          </a:p>
          <a:p>
            <a:pPr indent="0" lvl="0" marL="0" rtl="0" algn="l">
              <a:lnSpc>
                <a:spcPct val="95000"/>
              </a:lnSpc>
              <a:spcBef>
                <a:spcPts val="0"/>
              </a:spcBef>
              <a:spcAft>
                <a:spcPts val="0"/>
              </a:spcAft>
              <a:buSzPts val="1800"/>
              <a:buNone/>
            </a:pPr>
            <a:r>
              <a:t/>
            </a:r>
            <a:endParaRPr/>
          </a:p>
          <a:p>
            <a:pPr indent="0" lvl="0" marL="0" rtl="0" algn="l">
              <a:lnSpc>
                <a:spcPct val="95000"/>
              </a:lnSpc>
              <a:spcBef>
                <a:spcPts val="0"/>
              </a:spcBef>
              <a:spcAft>
                <a:spcPts val="0"/>
              </a:spcAft>
              <a:buClr>
                <a:schemeClr val="dk2"/>
              </a:buClr>
              <a:buSzPts val="1018"/>
              <a:buFont typeface="Arial"/>
              <a:buNone/>
            </a:pPr>
            <a:r>
              <a:rPr lang="ru"/>
              <a:t>All columns of the films table are updatable. The columns country and avg_rating are read only. If the view cannot be made updatable, but there is a need for it, use the INSTEAD OF trigger. This is a function that will handle data modification operations – we'll look at it later.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Note</a:t>
            </a:r>
            <a:endParaRPr/>
          </a:p>
        </p:txBody>
      </p:sp>
      <p:sp>
        <p:nvSpPr>
          <p:cNvPr id="204" name="Google Shape;204;p2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Active use of views is a key aspect of good SQL database design. Views allow you to hide the internal structure of your tables, which may change as the application develops, behind reliable interfaces.</a:t>
            </a:r>
            <a:endParaRPr/>
          </a:p>
          <a:p>
            <a:pPr indent="0" lvl="0" marL="0" rtl="0" algn="l">
              <a:lnSpc>
                <a:spcPct val="115000"/>
              </a:lnSpc>
              <a:spcBef>
                <a:spcPts val="1200"/>
              </a:spcBef>
              <a:spcAft>
                <a:spcPts val="1200"/>
              </a:spcAft>
              <a:buSzPts val="1800"/>
              <a:buNone/>
            </a:pPr>
            <a:r>
              <a:rPr lang="ru"/>
              <a:t>Views can be used almost anywhere that regular tables can be used. And quite often views are created on the basis of other views.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Practice</a:t>
            </a:r>
            <a:endParaRPr/>
          </a:p>
        </p:txBody>
      </p:sp>
      <p:sp>
        <p:nvSpPr>
          <p:cNvPr id="210" name="Google Shape;210;p24"/>
          <p:cNvSpPr txBox="1"/>
          <p:nvPr>
            <p:ph idx="1" type="body"/>
          </p:nvPr>
        </p:nvSpPr>
        <p:spPr>
          <a:xfrm>
            <a:off x="311700" y="1152475"/>
            <a:ext cx="6843900" cy="384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Assignment on database queries:</a:t>
            </a:r>
            <a:endParaRPr/>
          </a:p>
          <a:p>
            <a:pPr indent="0" lvl="0" marL="0" rtl="0" algn="l">
              <a:lnSpc>
                <a:spcPct val="115000"/>
              </a:lnSpc>
              <a:spcBef>
                <a:spcPts val="0"/>
              </a:spcBef>
              <a:spcAft>
                <a:spcPts val="0"/>
              </a:spcAft>
              <a:buClr>
                <a:schemeClr val="dk2"/>
              </a:buClr>
              <a:buSzPts val="1100"/>
              <a:buFont typeface="Arial"/>
              <a:buNone/>
            </a:pPr>
            <a:r>
              <a:t/>
            </a:r>
            <a:endParaRPr/>
          </a:p>
          <a:p>
            <a:pPr indent="0" lvl="0" marL="0" rtl="0" algn="l">
              <a:lnSpc>
                <a:spcPct val="115000"/>
              </a:lnSpc>
              <a:spcBef>
                <a:spcPts val="0"/>
              </a:spcBef>
              <a:spcAft>
                <a:spcPts val="0"/>
              </a:spcAft>
              <a:buClr>
                <a:schemeClr val="dk2"/>
              </a:buClr>
              <a:buSzPts val="1100"/>
              <a:buFont typeface="Arial"/>
              <a:buNone/>
            </a:pPr>
            <a:r>
              <a:rPr lang="ru"/>
              <a:t>Value Generation Task:</a:t>
            </a:r>
            <a:endParaRPr/>
          </a:p>
          <a:p>
            <a:pPr indent="0" lvl="0" marL="0" rtl="0" algn="l">
              <a:lnSpc>
                <a:spcPct val="115000"/>
              </a:lnSpc>
              <a:spcBef>
                <a:spcPts val="0"/>
              </a:spcBef>
              <a:spcAft>
                <a:spcPts val="0"/>
              </a:spcAft>
              <a:buClr>
                <a:schemeClr val="dk2"/>
              </a:buClr>
              <a:buSzPts val="1100"/>
              <a:buFont typeface="Arial"/>
              <a:buNone/>
            </a:pPr>
            <a:r>
              <a:rPr lang="ru"/>
              <a:t>1. Write a query to get the sum of numbers from 1 to 100.</a:t>
            </a:r>
            <a:endParaRPr/>
          </a:p>
          <a:p>
            <a:pPr indent="0" lvl="0" marL="0" rtl="0" algn="l">
              <a:lnSpc>
                <a:spcPct val="115000"/>
              </a:lnSpc>
              <a:spcBef>
                <a:spcPts val="0"/>
              </a:spcBef>
              <a:spcAft>
                <a:spcPts val="0"/>
              </a:spcAft>
              <a:buClr>
                <a:schemeClr val="dk2"/>
              </a:buClr>
              <a:buSzPts val="1100"/>
              <a:buFont typeface="Arial"/>
              <a:buNone/>
            </a:pPr>
            <a:r>
              <a:rPr lang="ru"/>
              <a:t>2. Write a query to get the sum of an arithmetic progression with a step of 5, starting from 3 and ending at 48.</a:t>
            </a:r>
            <a:endParaRPr/>
          </a:p>
          <a:p>
            <a:pPr indent="0" lvl="0" marL="0" rtl="0" algn="l">
              <a:lnSpc>
                <a:spcPct val="115000"/>
              </a:lnSpc>
              <a:spcBef>
                <a:spcPts val="0"/>
              </a:spcBef>
              <a:spcAft>
                <a:spcPts val="0"/>
              </a:spcAft>
              <a:buSzPts val="1800"/>
              <a:buNone/>
            </a:pPr>
            <a:r>
              <a:rPr lang="ru"/>
              <a:t>3. Write a query to get the sum of a geometric progression with a multiplier of 3 and the first element of 1, containing 10 elements, using the limit.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Practice</a:t>
            </a:r>
            <a:endParaRPr/>
          </a:p>
        </p:txBody>
      </p:sp>
      <p:sp>
        <p:nvSpPr>
          <p:cNvPr id="216" name="Google Shape;216;p25"/>
          <p:cNvSpPr txBox="1"/>
          <p:nvPr>
            <p:ph idx="1" type="body"/>
          </p:nvPr>
        </p:nvSpPr>
        <p:spPr>
          <a:xfrm>
            <a:off x="311700" y="1152475"/>
            <a:ext cx="40005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2"/>
              </a:buClr>
              <a:buSzPct val="61110"/>
              <a:buFont typeface="Arial"/>
              <a:buNone/>
            </a:pPr>
            <a:r>
              <a:rPr lang="ru"/>
              <a:t>Hierarchy Construction Task:</a:t>
            </a:r>
            <a:endParaRPr/>
          </a:p>
          <a:p>
            <a:pPr indent="0" lvl="0" marL="0" rtl="0" algn="l">
              <a:lnSpc>
                <a:spcPct val="115000"/>
              </a:lnSpc>
              <a:spcBef>
                <a:spcPts val="0"/>
              </a:spcBef>
              <a:spcAft>
                <a:spcPts val="0"/>
              </a:spcAft>
              <a:buSzPct val="117647"/>
              <a:buNone/>
            </a:pPr>
            <a:r>
              <a:rPr lang="ru"/>
              <a:t>Let's assume there is a table containing the hierarchy of departments of a bank.</a:t>
            </a:r>
            <a:endParaRPr/>
          </a:p>
          <a:p>
            <a:pPr indent="0" lvl="0" marL="0" rtl="0" algn="l">
              <a:lnSpc>
                <a:spcPct val="115000"/>
              </a:lnSpc>
              <a:spcBef>
                <a:spcPts val="0"/>
              </a:spcBef>
              <a:spcAft>
                <a:spcPts val="0"/>
              </a:spcAft>
              <a:buSzPct val="117647"/>
              <a:buNone/>
            </a:pPr>
            <a:r>
              <a:t/>
            </a:r>
            <a:endParaRPr/>
          </a:p>
          <a:p>
            <a:pPr indent="-317182" lvl="0" marL="457200" rtl="0" algn="l">
              <a:lnSpc>
                <a:spcPct val="115000"/>
              </a:lnSpc>
              <a:spcBef>
                <a:spcPts val="0"/>
              </a:spcBef>
              <a:spcAft>
                <a:spcPts val="0"/>
              </a:spcAft>
              <a:buSzPct val="100000"/>
              <a:buAutoNum type="arabicPeriod"/>
            </a:pPr>
            <a:r>
              <a:rPr lang="ru"/>
              <a:t>For each dep_id output a row in format «Группа, Отдел, Управление, ...» to which it relates;</a:t>
            </a:r>
            <a:endParaRPr/>
          </a:p>
          <a:p>
            <a:pPr indent="-311727" lvl="0" marL="457200" rtl="0" algn="l">
              <a:lnSpc>
                <a:spcPct val="115000"/>
              </a:lnSpc>
              <a:spcBef>
                <a:spcPts val="0"/>
              </a:spcBef>
              <a:spcAft>
                <a:spcPts val="0"/>
              </a:spcAft>
              <a:buSzPct val="267768"/>
              <a:buAutoNum type="arabicPeriod"/>
            </a:pPr>
            <a:r>
              <a:rPr lang="ru"/>
              <a:t>Display dep_id of 5-th level structural divisions (i.e., «Группа системного анализа, Отдел трансформации и загрузки данных, Управление хранилищ данных и отчетности, Департамент ИТ, Банк»)</a:t>
            </a:r>
            <a:endParaRPr sz="1100"/>
          </a:p>
          <a:p>
            <a:pPr indent="0" lvl="0" marL="0" rtl="0" algn="l">
              <a:lnSpc>
                <a:spcPct val="115000"/>
              </a:lnSpc>
              <a:spcBef>
                <a:spcPts val="0"/>
              </a:spcBef>
              <a:spcAft>
                <a:spcPts val="0"/>
              </a:spcAft>
              <a:buClr>
                <a:schemeClr val="dk2"/>
              </a:buClr>
              <a:buSzPct val="61110"/>
              <a:buFont typeface="Arial"/>
              <a:buNone/>
            </a:pPr>
            <a:r>
              <a:t/>
            </a:r>
            <a:endParaRPr/>
          </a:p>
        </p:txBody>
      </p:sp>
      <p:sp>
        <p:nvSpPr>
          <p:cNvPr id="217" name="Google Shape;217;p25"/>
          <p:cNvSpPr txBox="1"/>
          <p:nvPr/>
        </p:nvSpPr>
        <p:spPr>
          <a:xfrm>
            <a:off x="4212675" y="111275"/>
            <a:ext cx="4831800" cy="514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public.department (dep_id, par_dep_id, dep_name) as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1, NULL, 'Банк' union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2, 1, 'Управление анализа кредитных рисков' union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3, 2, 'Отдел риск-менеджмента малого и среднего бизнеса'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4, 2, 'Отдел риск-менеджмента розничного бизнеса'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5, 1, 'Департамент ИТ' union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6, 5, 'Управление хранилищ данных и отчетности'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7, 6, 'Отдел очистки и контроля качества данных'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8, 7, 'Группа администрирования хранилищ данных'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9, 7, 'Группа контроля качества данных' union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10, 5, 'Отдел отчетности и витрин данных'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11, 5, 'Отдел трансформации и загрузки данных' union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12, 11, 'Группа системного анализа' union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select 13, 11, 'Группа разработки';</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Syntax</a:t>
            </a:r>
            <a:endParaRPr/>
          </a:p>
        </p:txBody>
      </p:sp>
      <p:sp>
        <p:nvSpPr>
          <p:cNvPr id="76" name="Google Shape;76;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10429"/>
              <a:buNone/>
            </a:pPr>
            <a:r>
              <a:rPr lang="ru" sz="1917"/>
              <a:t>WITH [RECURSIVE] cte_query_name</a:t>
            </a:r>
            <a:endParaRPr sz="1917"/>
          </a:p>
          <a:p>
            <a:pPr indent="0" lvl="0" marL="0" rtl="0" algn="l">
              <a:lnSpc>
                <a:spcPct val="115000"/>
              </a:lnSpc>
              <a:spcBef>
                <a:spcPts val="1200"/>
              </a:spcBef>
              <a:spcAft>
                <a:spcPts val="0"/>
              </a:spcAft>
              <a:buSzPct val="110429"/>
              <a:buNone/>
            </a:pPr>
            <a:r>
              <a:rPr lang="ru" sz="1917"/>
              <a:t>    AS (cte_query)</a:t>
            </a:r>
            <a:endParaRPr sz="1917"/>
          </a:p>
          <a:p>
            <a:pPr indent="0" lvl="0" marL="0" rtl="0" algn="l">
              <a:lnSpc>
                <a:spcPct val="115000"/>
              </a:lnSpc>
              <a:spcBef>
                <a:spcPts val="1200"/>
              </a:spcBef>
              <a:spcAft>
                <a:spcPts val="0"/>
              </a:spcAft>
              <a:buSzPct val="110429"/>
              <a:buNone/>
            </a:pPr>
            <a:r>
              <a:rPr lang="ru" sz="1917"/>
              <a:t>main_query;</a:t>
            </a:r>
            <a:endParaRPr sz="1917"/>
          </a:p>
          <a:p>
            <a:pPr indent="0" lvl="0" marL="0" rtl="0" algn="l">
              <a:lnSpc>
                <a:spcPct val="115000"/>
              </a:lnSpc>
              <a:spcBef>
                <a:spcPts val="1200"/>
              </a:spcBef>
              <a:spcAft>
                <a:spcPts val="0"/>
              </a:spcAft>
              <a:buClr>
                <a:schemeClr val="dk2"/>
              </a:buClr>
              <a:buSzPct val="57360"/>
              <a:buFont typeface="Arial"/>
              <a:buNone/>
            </a:pPr>
            <a:r>
              <a:rPr lang="ru" sz="1917"/>
              <a:t>This is a way to specify a temporary set of results for use in DML instructions.</a:t>
            </a:r>
            <a:endParaRPr sz="1917"/>
          </a:p>
          <a:p>
            <a:pPr indent="0" lvl="0" marL="0" rtl="0" algn="l">
              <a:lnSpc>
                <a:spcPct val="115000"/>
              </a:lnSpc>
              <a:spcBef>
                <a:spcPts val="1200"/>
              </a:spcBef>
              <a:spcAft>
                <a:spcPts val="0"/>
              </a:spcAft>
              <a:buClr>
                <a:schemeClr val="dk2"/>
              </a:buClr>
              <a:buSzPct val="57360"/>
              <a:buFont typeface="Arial"/>
              <a:buNone/>
            </a:pPr>
            <a:r>
              <a:rPr lang="ru" sz="1917"/>
              <a:t>Allows:</a:t>
            </a:r>
            <a:endParaRPr sz="1917"/>
          </a:p>
          <a:p>
            <a:pPr indent="-313874" lvl="0" marL="457200" rtl="0" algn="l">
              <a:lnSpc>
                <a:spcPct val="115000"/>
              </a:lnSpc>
              <a:spcBef>
                <a:spcPts val="1200"/>
              </a:spcBef>
              <a:spcAft>
                <a:spcPts val="0"/>
              </a:spcAft>
              <a:buSzPct val="100000"/>
              <a:buChar char="●"/>
            </a:pPr>
            <a:r>
              <a:rPr lang="ru" sz="1917"/>
              <a:t>to simplify the query</a:t>
            </a:r>
            <a:endParaRPr sz="1917"/>
          </a:p>
          <a:p>
            <a:pPr indent="-313874" lvl="0" marL="457200" rtl="0" algn="l">
              <a:lnSpc>
                <a:spcPct val="115000"/>
              </a:lnSpc>
              <a:spcBef>
                <a:spcPts val="0"/>
              </a:spcBef>
              <a:spcAft>
                <a:spcPts val="0"/>
              </a:spcAft>
              <a:buSzPct val="100000"/>
              <a:buChar char="●"/>
            </a:pPr>
            <a:r>
              <a:rPr lang="ru" sz="1917"/>
              <a:t>to implement recursive queries</a:t>
            </a:r>
            <a:endParaRPr sz="1917"/>
          </a:p>
          <a:p>
            <a:pPr indent="0" lvl="0" marL="0" rtl="0" algn="l">
              <a:lnSpc>
                <a:spcPct val="115000"/>
              </a:lnSpc>
              <a:spcBef>
                <a:spcPts val="1200"/>
              </a:spcBef>
              <a:spcAft>
                <a:spcPts val="0"/>
              </a:spcAft>
              <a:buClr>
                <a:schemeClr val="dk2"/>
              </a:buClr>
              <a:buSzPct val="61109"/>
              <a:buFont typeface="Arial"/>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idx="1" type="body"/>
          </p:nvPr>
        </p:nvSpPr>
        <p:spPr>
          <a:xfrm>
            <a:off x="341700" y="1939050"/>
            <a:ext cx="4230300" cy="3088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ru" sz="1085"/>
              <a:t>WITH </a:t>
            </a:r>
            <a:endParaRPr sz="1085"/>
          </a:p>
          <a:p>
            <a:pPr indent="0" lvl="0" marL="0" rtl="0" algn="l">
              <a:lnSpc>
                <a:spcPct val="105000"/>
              </a:lnSpc>
              <a:spcBef>
                <a:spcPts val="0"/>
              </a:spcBef>
              <a:spcAft>
                <a:spcPts val="0"/>
              </a:spcAft>
              <a:buSzPts val="358"/>
              <a:buNone/>
            </a:pPr>
            <a:r>
              <a:rPr lang="ru" sz="1085"/>
              <a:t>    regional_sales AS (</a:t>
            </a:r>
            <a:endParaRPr sz="1085"/>
          </a:p>
          <a:p>
            <a:pPr indent="0" lvl="0" marL="0" rtl="0" algn="l">
              <a:lnSpc>
                <a:spcPct val="105000"/>
              </a:lnSpc>
              <a:spcBef>
                <a:spcPts val="0"/>
              </a:spcBef>
              <a:spcAft>
                <a:spcPts val="0"/>
              </a:spcAft>
              <a:buSzPts val="358"/>
              <a:buNone/>
            </a:pPr>
            <a:r>
              <a:rPr lang="ru" sz="1085"/>
              <a:t>        SELECT </a:t>
            </a:r>
            <a:endParaRPr sz="1085"/>
          </a:p>
          <a:p>
            <a:pPr indent="0" lvl="0" marL="0" rtl="0" algn="l">
              <a:lnSpc>
                <a:spcPct val="105000"/>
              </a:lnSpc>
              <a:spcBef>
                <a:spcPts val="0"/>
              </a:spcBef>
              <a:spcAft>
                <a:spcPts val="0"/>
              </a:spcAft>
              <a:buSzPts val="358"/>
              <a:buNone/>
            </a:pPr>
            <a:r>
              <a:rPr lang="ru" sz="1085"/>
              <a:t>            region, </a:t>
            </a:r>
            <a:endParaRPr sz="1085"/>
          </a:p>
          <a:p>
            <a:pPr indent="0" lvl="0" marL="0" rtl="0" algn="l">
              <a:lnSpc>
                <a:spcPct val="105000"/>
              </a:lnSpc>
              <a:spcBef>
                <a:spcPts val="0"/>
              </a:spcBef>
              <a:spcAft>
                <a:spcPts val="0"/>
              </a:spcAft>
              <a:buSzPts val="358"/>
              <a:buNone/>
            </a:pPr>
            <a:r>
              <a:rPr lang="ru" sz="1085"/>
              <a:t>            SUM(amount) AS total_sales</a:t>
            </a:r>
            <a:endParaRPr sz="1085"/>
          </a:p>
          <a:p>
            <a:pPr indent="0" lvl="0" marL="0" rtl="0" algn="l">
              <a:lnSpc>
                <a:spcPct val="105000"/>
              </a:lnSpc>
              <a:spcBef>
                <a:spcPts val="0"/>
              </a:spcBef>
              <a:spcAft>
                <a:spcPts val="0"/>
              </a:spcAft>
              <a:buSzPts val="358"/>
              <a:buNone/>
            </a:pPr>
            <a:r>
              <a:rPr lang="ru" sz="1085"/>
              <a:t>        FROM </a:t>
            </a:r>
            <a:endParaRPr sz="1085"/>
          </a:p>
          <a:p>
            <a:pPr indent="0" lvl="0" marL="0" rtl="0" algn="l">
              <a:lnSpc>
                <a:spcPct val="105000"/>
              </a:lnSpc>
              <a:spcBef>
                <a:spcPts val="0"/>
              </a:spcBef>
              <a:spcAft>
                <a:spcPts val="0"/>
              </a:spcAft>
              <a:buSzPts val="358"/>
              <a:buNone/>
            </a:pPr>
            <a:r>
              <a:rPr lang="ru" sz="1085"/>
              <a:t>            orders</a:t>
            </a:r>
            <a:endParaRPr sz="1085"/>
          </a:p>
          <a:p>
            <a:pPr indent="0" lvl="0" marL="0" rtl="0" algn="l">
              <a:lnSpc>
                <a:spcPct val="105000"/>
              </a:lnSpc>
              <a:spcBef>
                <a:spcPts val="0"/>
              </a:spcBef>
              <a:spcAft>
                <a:spcPts val="0"/>
              </a:spcAft>
              <a:buSzPts val="358"/>
              <a:buNone/>
            </a:pPr>
            <a:r>
              <a:rPr lang="ru" sz="1085"/>
              <a:t>        GROUP BY </a:t>
            </a:r>
            <a:endParaRPr sz="1085"/>
          </a:p>
          <a:p>
            <a:pPr indent="0" lvl="0" marL="0" rtl="0" algn="l">
              <a:lnSpc>
                <a:spcPct val="105000"/>
              </a:lnSpc>
              <a:spcBef>
                <a:spcPts val="0"/>
              </a:spcBef>
              <a:spcAft>
                <a:spcPts val="0"/>
              </a:spcAft>
              <a:buSzPts val="358"/>
              <a:buNone/>
            </a:pPr>
            <a:r>
              <a:rPr lang="ru" sz="1085"/>
              <a:t>            region),</a:t>
            </a:r>
            <a:endParaRPr sz="1085"/>
          </a:p>
          <a:p>
            <a:pPr indent="0" lvl="0" marL="0" rtl="0" algn="l">
              <a:lnSpc>
                <a:spcPct val="105000"/>
              </a:lnSpc>
              <a:spcBef>
                <a:spcPts val="0"/>
              </a:spcBef>
              <a:spcAft>
                <a:spcPts val="0"/>
              </a:spcAft>
              <a:buSzPts val="358"/>
              <a:buNone/>
            </a:pPr>
            <a:r>
              <a:rPr lang="ru" sz="1085"/>
              <a:t>    top_regions AS (</a:t>
            </a:r>
            <a:endParaRPr sz="1085"/>
          </a:p>
          <a:p>
            <a:pPr indent="0" lvl="0" marL="0" rtl="0" algn="l">
              <a:lnSpc>
                <a:spcPct val="105000"/>
              </a:lnSpc>
              <a:spcBef>
                <a:spcPts val="0"/>
              </a:spcBef>
              <a:spcAft>
                <a:spcPts val="0"/>
              </a:spcAft>
              <a:buSzPts val="358"/>
              <a:buNone/>
            </a:pPr>
            <a:r>
              <a:rPr lang="ru" sz="1085"/>
              <a:t>        SELECT </a:t>
            </a:r>
            <a:endParaRPr sz="1085"/>
          </a:p>
          <a:p>
            <a:pPr indent="0" lvl="0" marL="0" rtl="0" algn="l">
              <a:lnSpc>
                <a:spcPct val="105000"/>
              </a:lnSpc>
              <a:spcBef>
                <a:spcPts val="0"/>
              </a:spcBef>
              <a:spcAft>
                <a:spcPts val="0"/>
              </a:spcAft>
              <a:buSzPts val="358"/>
              <a:buNone/>
            </a:pPr>
            <a:r>
              <a:rPr lang="ru" sz="1085"/>
              <a:t>            region</a:t>
            </a:r>
            <a:endParaRPr sz="1085"/>
          </a:p>
          <a:p>
            <a:pPr indent="0" lvl="0" marL="0" rtl="0" algn="l">
              <a:lnSpc>
                <a:spcPct val="105000"/>
              </a:lnSpc>
              <a:spcBef>
                <a:spcPts val="0"/>
              </a:spcBef>
              <a:spcAft>
                <a:spcPts val="0"/>
              </a:spcAft>
              <a:buSzPts val="358"/>
              <a:buNone/>
            </a:pPr>
            <a:r>
              <a:rPr lang="ru" sz="1085"/>
              <a:t>        FROM </a:t>
            </a:r>
            <a:endParaRPr sz="1085"/>
          </a:p>
          <a:p>
            <a:pPr indent="0" lvl="0" marL="0" rtl="0" algn="l">
              <a:lnSpc>
                <a:spcPct val="105000"/>
              </a:lnSpc>
              <a:spcBef>
                <a:spcPts val="0"/>
              </a:spcBef>
              <a:spcAft>
                <a:spcPts val="0"/>
              </a:spcAft>
              <a:buSzPts val="358"/>
              <a:buNone/>
            </a:pPr>
            <a:r>
              <a:rPr lang="ru" sz="1085"/>
              <a:t>            regional_sales</a:t>
            </a:r>
            <a:endParaRPr sz="1085"/>
          </a:p>
          <a:p>
            <a:pPr indent="0" lvl="0" marL="0" rtl="0" algn="l">
              <a:lnSpc>
                <a:spcPct val="105000"/>
              </a:lnSpc>
              <a:spcBef>
                <a:spcPts val="0"/>
              </a:spcBef>
              <a:spcAft>
                <a:spcPts val="0"/>
              </a:spcAft>
              <a:buSzPts val="358"/>
              <a:buNone/>
            </a:pPr>
            <a:r>
              <a:rPr lang="ru" sz="1085"/>
              <a:t>        WHERE </a:t>
            </a:r>
            <a:endParaRPr sz="1085"/>
          </a:p>
          <a:p>
            <a:pPr indent="0" lvl="0" marL="0" rtl="0" algn="l">
              <a:lnSpc>
                <a:spcPct val="105000"/>
              </a:lnSpc>
              <a:spcBef>
                <a:spcPts val="0"/>
              </a:spcBef>
              <a:spcAft>
                <a:spcPts val="0"/>
              </a:spcAft>
              <a:buSzPts val="358"/>
              <a:buNone/>
            </a:pPr>
            <a:r>
              <a:rPr lang="ru" sz="1085"/>
              <a:t>            total_sales &gt; (SELECT SUM(total_sales) / 10 FROM regional_sales))</a:t>
            </a:r>
            <a:endParaRPr sz="1085"/>
          </a:p>
        </p:txBody>
      </p:sp>
      <p:sp>
        <p:nvSpPr>
          <p:cNvPr id="82" name="Google Shape;82;p4"/>
          <p:cNvSpPr txBox="1"/>
          <p:nvPr/>
        </p:nvSpPr>
        <p:spPr>
          <a:xfrm>
            <a:off x="341700" y="1068425"/>
            <a:ext cx="8490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Displays sales results only for advanced regions. The WITH clause defines two additional operators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regional_sales and top_regions so that the result of regional_sales is used in top_regions, and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the result of top_regions is used in the main SELECT query. </a:t>
            </a:r>
            <a:endParaRPr b="0" i="0" sz="1400" u="none" cap="none" strike="noStrike">
              <a:solidFill>
                <a:schemeClr val="dk1"/>
              </a:solidFill>
              <a:latin typeface="Arial"/>
              <a:ea typeface="Arial"/>
              <a:cs typeface="Arial"/>
              <a:sym typeface="Arial"/>
            </a:endParaRPr>
          </a:p>
        </p:txBody>
      </p:sp>
      <p:sp>
        <p:nvSpPr>
          <p:cNvPr id="83" name="Google Shape;83;p4"/>
          <p:cNvSpPr txBox="1"/>
          <p:nvPr/>
        </p:nvSpPr>
        <p:spPr>
          <a:xfrm>
            <a:off x="4335875" y="2571750"/>
            <a:ext cx="3000000" cy="2456100"/>
          </a:xfrm>
          <a:prstGeom prst="rect">
            <a:avLst/>
          </a:prstGeom>
          <a:noFill/>
          <a:ln>
            <a:noFill/>
          </a:ln>
        </p:spPr>
        <p:txBody>
          <a:bodyPr anchorCtr="0" anchor="t" bIns="91425" lIns="91425" spcFirstLastPara="1" rIns="91425" wrap="square" tIns="91425">
            <a:spAutoFit/>
          </a:bodyPr>
          <a:lstStyle/>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SELECT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region,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product,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SUM(quantity) AS product_units,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SUM(amount) AS product_sales</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FROM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orders</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WHERE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region IN (SELECT region FROM top_regions)</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GROUP BY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region, </a:t>
            </a:r>
            <a:endParaRPr b="0" i="0" sz="1085"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Clr>
                <a:srgbClr val="000000"/>
              </a:buClr>
              <a:buSzPts val="1085"/>
              <a:buFont typeface="Arial"/>
              <a:buNone/>
            </a:pPr>
            <a:r>
              <a:rPr b="0" i="0" lang="ru" sz="1085" u="none" cap="none" strike="noStrike">
                <a:solidFill>
                  <a:schemeClr val="dk1"/>
                </a:solidFill>
                <a:latin typeface="Arial"/>
                <a:ea typeface="Arial"/>
                <a:cs typeface="Arial"/>
                <a:sym typeface="Arial"/>
              </a:rPr>
              <a:t>    product;</a:t>
            </a:r>
            <a:endParaRPr b="0" i="0" sz="1500" u="none" cap="none" strike="noStrike">
              <a:solidFill>
                <a:schemeClr val="dk1"/>
              </a:solidFill>
              <a:latin typeface="Arial"/>
              <a:ea typeface="Arial"/>
              <a:cs typeface="Arial"/>
              <a:sym typeface="Arial"/>
            </a:endParaRPr>
          </a:p>
        </p:txBody>
      </p:sp>
      <p:sp>
        <p:nvSpPr>
          <p:cNvPr id="84" name="Google Shape;84;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Example</a:t>
            </a:r>
            <a:endParaRPr/>
          </a:p>
        </p:txBody>
      </p:sp>
      <p:sp>
        <p:nvSpPr>
          <p:cNvPr id="85" name="Google Shape;85;p4"/>
          <p:cNvSpPr txBox="1"/>
          <p:nvPr/>
        </p:nvSpPr>
        <p:spPr>
          <a:xfrm>
            <a:off x="3178675" y="1814700"/>
            <a:ext cx="5568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This example could be rewritten without WITH, but then we would need two levels of nested SELECT subqueries. In the way shown above, this can be done a little easier.</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Recursive queries</a:t>
            </a:r>
            <a:endParaRPr/>
          </a:p>
        </p:txBody>
      </p:sp>
      <p:sp>
        <p:nvSpPr>
          <p:cNvPr id="91" name="Google Shape;91;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8111"/>
              <a:buNone/>
            </a:pPr>
            <a:r>
              <a:rPr lang="ru"/>
              <a:t>The optional RECURSIVE statement turns WITH from just a convenient syntactic construct into a means of implementing what is not possible in standard SQL. Using RECURSIVE, the WITH query can refer to its own result.</a:t>
            </a:r>
            <a:endParaRPr/>
          </a:p>
          <a:p>
            <a:pPr indent="0" lvl="0" marL="0" rtl="0" algn="l">
              <a:lnSpc>
                <a:spcPct val="115000"/>
              </a:lnSpc>
              <a:spcBef>
                <a:spcPts val="1200"/>
              </a:spcBef>
              <a:spcAft>
                <a:spcPts val="0"/>
              </a:spcAft>
              <a:buSzPct val="108111"/>
              <a:buNone/>
            </a:pPr>
            <a:r>
              <a:rPr lang="ru"/>
              <a:t>with recursive &lt;cte_name&gt; (&lt;parameters&gt;) as (</a:t>
            </a:r>
            <a:endParaRPr/>
          </a:p>
          <a:p>
            <a:pPr indent="0" lvl="0" marL="0" rtl="0" algn="l">
              <a:lnSpc>
                <a:spcPct val="115000"/>
              </a:lnSpc>
              <a:spcBef>
                <a:spcPts val="0"/>
              </a:spcBef>
              <a:spcAft>
                <a:spcPts val="0"/>
              </a:spcAft>
              <a:buSzPct val="108111"/>
              <a:buNone/>
            </a:pPr>
            <a:r>
              <a:rPr lang="ru"/>
              <a:t>	&lt;recursive base&gt;    -- non-recursive expression</a:t>
            </a:r>
            <a:endParaRPr/>
          </a:p>
          <a:p>
            <a:pPr indent="0" lvl="0" marL="0" rtl="0" algn="l">
              <a:lnSpc>
                <a:spcPct val="115000"/>
              </a:lnSpc>
              <a:spcBef>
                <a:spcPts val="0"/>
              </a:spcBef>
              <a:spcAft>
                <a:spcPts val="0"/>
              </a:spcAft>
              <a:buSzPct val="108111"/>
              <a:buNone/>
            </a:pPr>
            <a:r>
              <a:rPr lang="ru"/>
              <a:t>	union all           -- UNION or UNION ALL</a:t>
            </a:r>
            <a:endParaRPr/>
          </a:p>
          <a:p>
            <a:pPr indent="0" lvl="0" marL="0" rtl="0" algn="l">
              <a:lnSpc>
                <a:spcPct val="115000"/>
              </a:lnSpc>
              <a:spcBef>
                <a:spcPts val="0"/>
              </a:spcBef>
              <a:spcAft>
                <a:spcPts val="0"/>
              </a:spcAft>
              <a:buSzPct val="108111"/>
              <a:buNone/>
            </a:pPr>
            <a:r>
              <a:rPr lang="ru"/>
              <a:t>	&lt;recursion step&gt;    -- recursive expression, may use the result of the query</a:t>
            </a:r>
            <a:endParaRPr/>
          </a:p>
          <a:p>
            <a:pPr indent="0" lvl="0" marL="0" rtl="0" algn="l">
              <a:lnSpc>
                <a:spcPct val="115000"/>
              </a:lnSpc>
              <a:spcBef>
                <a:spcPts val="0"/>
              </a:spcBef>
              <a:spcAft>
                <a:spcPts val="0"/>
              </a:spcAft>
              <a:buSzPct val="108111"/>
              <a:buNone/>
            </a:pPr>
            <a:r>
              <a:rPr lang="ru"/>
              <a:t>)</a:t>
            </a:r>
            <a:endParaRPr/>
          </a:p>
          <a:p>
            <a:pPr indent="0" lvl="0" marL="0" rtl="0" algn="l">
              <a:lnSpc>
                <a:spcPct val="115000"/>
              </a:lnSpc>
              <a:spcBef>
                <a:spcPts val="0"/>
              </a:spcBef>
              <a:spcAft>
                <a:spcPts val="0"/>
              </a:spcAft>
              <a:buSzPct val="108111"/>
              <a:buNone/>
            </a:pPr>
            <a:r>
              <a:rPr lang="ru"/>
              <a:t>&lt;main query&gt;;</a:t>
            </a:r>
            <a:endParaRPr/>
          </a:p>
          <a:p>
            <a:pPr indent="0" lvl="0" marL="0" rtl="0" algn="l">
              <a:lnSpc>
                <a:spcPct val="115000"/>
              </a:lnSpc>
              <a:spcBef>
                <a:spcPts val="0"/>
              </a:spcBef>
              <a:spcAft>
                <a:spcPts val="0"/>
              </a:spcAft>
              <a:buSzPct val="108111"/>
              <a:buNone/>
            </a:pPr>
            <a:r>
              <a:t/>
            </a:r>
            <a:endParaRPr/>
          </a:p>
          <a:p>
            <a:pPr indent="0" lvl="0" marL="0" rtl="0" algn="l">
              <a:lnSpc>
                <a:spcPct val="115000"/>
              </a:lnSpc>
              <a:spcBef>
                <a:spcPts val="1200"/>
              </a:spcBef>
              <a:spcAft>
                <a:spcPts val="1200"/>
              </a:spcAft>
              <a:buSzPct val="108111"/>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Example</a:t>
            </a:r>
            <a:endParaRPr/>
          </a:p>
        </p:txBody>
      </p:sp>
      <p:sp>
        <p:nvSpPr>
          <p:cNvPr id="97" name="Google Shape;97;p6"/>
          <p:cNvSpPr txBox="1"/>
          <p:nvPr>
            <p:ph idx="1" type="body"/>
          </p:nvPr>
        </p:nvSpPr>
        <p:spPr>
          <a:xfrm>
            <a:off x="311700" y="1152475"/>
            <a:ext cx="8520600" cy="3844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309"/>
              <a:buNone/>
            </a:pPr>
            <a:r>
              <a:rPr lang="ru" sz="1400"/>
              <a:t>Query to get the sum of integers from 1 to 100:</a:t>
            </a:r>
            <a:endParaRPr sz="1400"/>
          </a:p>
          <a:p>
            <a:pPr indent="0" lvl="0" marL="0" rtl="0" algn="l">
              <a:lnSpc>
                <a:spcPct val="105000"/>
              </a:lnSpc>
              <a:spcBef>
                <a:spcPts val="1200"/>
              </a:spcBef>
              <a:spcAft>
                <a:spcPts val="0"/>
              </a:spcAft>
              <a:buSzPts val="1309"/>
              <a:buNone/>
            </a:pPr>
            <a:r>
              <a:rPr lang="ru" sz="1400"/>
              <a:t>WITH RECURSIVE t(n) AS (</a:t>
            </a:r>
            <a:endParaRPr sz="1400"/>
          </a:p>
          <a:p>
            <a:pPr indent="0" lvl="0" marL="0" rtl="0" algn="l">
              <a:lnSpc>
                <a:spcPct val="105000"/>
              </a:lnSpc>
              <a:spcBef>
                <a:spcPts val="0"/>
              </a:spcBef>
              <a:spcAft>
                <a:spcPts val="0"/>
              </a:spcAft>
              <a:buSzPts val="1309"/>
              <a:buNone/>
            </a:pPr>
            <a:r>
              <a:rPr lang="ru" sz="1400"/>
              <a:t>    VALUES (1)      -- данные, для которых рекурсия не нужна</a:t>
            </a:r>
            <a:endParaRPr sz="1400"/>
          </a:p>
          <a:p>
            <a:pPr indent="0" lvl="0" marL="0" rtl="0" algn="l">
              <a:lnSpc>
                <a:spcPct val="105000"/>
              </a:lnSpc>
              <a:spcBef>
                <a:spcPts val="0"/>
              </a:spcBef>
              <a:spcAft>
                <a:spcPts val="0"/>
              </a:spcAft>
              <a:buSzPts val="1309"/>
              <a:buNone/>
            </a:pPr>
            <a:r>
              <a:rPr lang="ru" sz="1400"/>
              <a:t>    </a:t>
            </a:r>
            <a:endParaRPr sz="1400"/>
          </a:p>
          <a:p>
            <a:pPr indent="0" lvl="0" marL="0" rtl="0" algn="l">
              <a:lnSpc>
                <a:spcPct val="105000"/>
              </a:lnSpc>
              <a:spcBef>
                <a:spcPts val="0"/>
              </a:spcBef>
              <a:spcAft>
                <a:spcPts val="0"/>
              </a:spcAft>
              <a:buSzPts val="1309"/>
              <a:buNone/>
            </a:pPr>
            <a:r>
              <a:rPr lang="ru" sz="1400"/>
              <a:t>    UNION ALL</a:t>
            </a:r>
            <a:endParaRPr sz="1400"/>
          </a:p>
          <a:p>
            <a:pPr indent="0" lvl="0" marL="0" rtl="0" algn="l">
              <a:lnSpc>
                <a:spcPct val="105000"/>
              </a:lnSpc>
              <a:spcBef>
                <a:spcPts val="0"/>
              </a:spcBef>
              <a:spcAft>
                <a:spcPts val="0"/>
              </a:spcAft>
              <a:buSzPts val="1309"/>
              <a:buNone/>
            </a:pPr>
            <a:r>
              <a:rPr lang="ru" sz="1400"/>
              <a:t>    </a:t>
            </a:r>
            <a:endParaRPr sz="1400"/>
          </a:p>
          <a:p>
            <a:pPr indent="0" lvl="0" marL="0" rtl="0" algn="l">
              <a:lnSpc>
                <a:spcPct val="105000"/>
              </a:lnSpc>
              <a:spcBef>
                <a:spcPts val="0"/>
              </a:spcBef>
              <a:spcAft>
                <a:spcPts val="0"/>
              </a:spcAft>
              <a:buSzPts val="1309"/>
              <a:buNone/>
            </a:pPr>
            <a:r>
              <a:rPr lang="ru" sz="1400"/>
              <a:t>    SELECT </a:t>
            </a:r>
            <a:endParaRPr sz="1400"/>
          </a:p>
          <a:p>
            <a:pPr indent="0" lvl="0" marL="0" rtl="0" algn="l">
              <a:lnSpc>
                <a:spcPct val="105000"/>
              </a:lnSpc>
              <a:spcBef>
                <a:spcPts val="0"/>
              </a:spcBef>
              <a:spcAft>
                <a:spcPts val="0"/>
              </a:spcAft>
              <a:buSzPts val="1309"/>
              <a:buNone/>
            </a:pPr>
            <a:r>
              <a:rPr lang="ru" sz="1400"/>
              <a:t>        n + 1    -- рекурсивная часть</a:t>
            </a:r>
            <a:endParaRPr sz="1400"/>
          </a:p>
          <a:p>
            <a:pPr indent="0" lvl="0" marL="0" rtl="0" algn="l">
              <a:lnSpc>
                <a:spcPct val="105000"/>
              </a:lnSpc>
              <a:spcBef>
                <a:spcPts val="0"/>
              </a:spcBef>
              <a:spcAft>
                <a:spcPts val="0"/>
              </a:spcAft>
              <a:buSzPts val="1309"/>
              <a:buNone/>
            </a:pPr>
            <a:r>
              <a:rPr lang="ru" sz="1400"/>
              <a:t>    FROM </a:t>
            </a:r>
            <a:endParaRPr sz="1400"/>
          </a:p>
          <a:p>
            <a:pPr indent="0" lvl="0" marL="0" rtl="0" algn="l">
              <a:lnSpc>
                <a:spcPct val="105000"/>
              </a:lnSpc>
              <a:spcBef>
                <a:spcPts val="0"/>
              </a:spcBef>
              <a:spcAft>
                <a:spcPts val="0"/>
              </a:spcAft>
              <a:buSzPts val="1309"/>
              <a:buNone/>
            </a:pPr>
            <a:r>
              <a:rPr lang="ru" sz="1400"/>
              <a:t>        t</a:t>
            </a:r>
            <a:endParaRPr sz="1400"/>
          </a:p>
          <a:p>
            <a:pPr indent="0" lvl="0" marL="0" rtl="0" algn="l">
              <a:lnSpc>
                <a:spcPct val="105000"/>
              </a:lnSpc>
              <a:spcBef>
                <a:spcPts val="0"/>
              </a:spcBef>
              <a:spcAft>
                <a:spcPts val="0"/>
              </a:spcAft>
              <a:buSzPts val="1309"/>
              <a:buNone/>
            </a:pPr>
            <a:r>
              <a:rPr lang="ru" sz="1400"/>
              <a:t>    WHERE </a:t>
            </a:r>
            <a:endParaRPr sz="1400"/>
          </a:p>
          <a:p>
            <a:pPr indent="0" lvl="0" marL="0" rtl="0" algn="l">
              <a:lnSpc>
                <a:spcPct val="105000"/>
              </a:lnSpc>
              <a:spcBef>
                <a:spcPts val="0"/>
              </a:spcBef>
              <a:spcAft>
                <a:spcPts val="0"/>
              </a:spcAft>
              <a:buSzPts val="1309"/>
              <a:buNone/>
            </a:pPr>
            <a:r>
              <a:rPr lang="ru" sz="1400"/>
              <a:t>        n &lt; 100</a:t>
            </a:r>
            <a:endParaRPr sz="1400"/>
          </a:p>
          <a:p>
            <a:pPr indent="0" lvl="0" marL="0" rtl="0" algn="l">
              <a:lnSpc>
                <a:spcPct val="105000"/>
              </a:lnSpc>
              <a:spcBef>
                <a:spcPts val="0"/>
              </a:spcBef>
              <a:spcAft>
                <a:spcPts val="0"/>
              </a:spcAft>
              <a:buSzPts val="1309"/>
              <a:buNone/>
            </a:pPr>
            <a:r>
              <a:rPr lang="ru" sz="1400"/>
              <a:t>)</a:t>
            </a:r>
            <a:endParaRPr sz="1400"/>
          </a:p>
          <a:p>
            <a:pPr indent="0" lvl="0" marL="0" rtl="0" algn="l">
              <a:lnSpc>
                <a:spcPct val="105000"/>
              </a:lnSpc>
              <a:spcBef>
                <a:spcPts val="0"/>
              </a:spcBef>
              <a:spcAft>
                <a:spcPts val="0"/>
              </a:spcAft>
              <a:buSzPts val="1309"/>
              <a:buNone/>
            </a:pPr>
            <a:r>
              <a:rPr lang="ru" sz="1400"/>
              <a:t>SELECT </a:t>
            </a:r>
            <a:endParaRPr sz="1400"/>
          </a:p>
          <a:p>
            <a:pPr indent="0" lvl="0" marL="0" rtl="0" algn="l">
              <a:lnSpc>
                <a:spcPct val="105000"/>
              </a:lnSpc>
              <a:spcBef>
                <a:spcPts val="0"/>
              </a:spcBef>
              <a:spcAft>
                <a:spcPts val="0"/>
              </a:spcAft>
              <a:buSzPts val="1309"/>
              <a:buNone/>
            </a:pPr>
            <a:r>
              <a:rPr lang="ru" sz="1400"/>
              <a:t>    sum(n)</a:t>
            </a:r>
            <a:endParaRPr sz="1400"/>
          </a:p>
          <a:p>
            <a:pPr indent="0" lvl="0" marL="0" rtl="0" algn="l">
              <a:lnSpc>
                <a:spcPct val="105000"/>
              </a:lnSpc>
              <a:spcBef>
                <a:spcPts val="0"/>
              </a:spcBef>
              <a:spcAft>
                <a:spcPts val="0"/>
              </a:spcAft>
              <a:buSzPts val="1309"/>
              <a:buNone/>
            </a:pPr>
            <a:r>
              <a:rPr lang="ru" sz="1400"/>
              <a:t>FROM  t;</a:t>
            </a:r>
            <a:endParaRPr sz="1400"/>
          </a:p>
        </p:txBody>
      </p:sp>
      <p:sp>
        <p:nvSpPr>
          <p:cNvPr id="98" name="Google Shape;98;p6"/>
          <p:cNvSpPr txBox="1"/>
          <p:nvPr/>
        </p:nvSpPr>
        <p:spPr>
          <a:xfrm>
            <a:off x="4003375" y="2359000"/>
            <a:ext cx="4644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Note!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Strictly speaking, this process is iterative, not recursive,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but the SQL Standards Committee has chosen the term RECURSIVE.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Calculating recursive CTE</a:t>
            </a:r>
            <a:endParaRPr/>
          </a:p>
        </p:txBody>
      </p:sp>
      <p:sp>
        <p:nvSpPr>
          <p:cNvPr id="104" name="Google Shape;104;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AutoNum type="arabicPeriod"/>
            </a:pPr>
            <a:r>
              <a:rPr lang="ru"/>
              <a:t>Determine the value of a non-recursive expression. If UNION is specified, then discard the duplicate rows. Place the remaining rows in the result of a recursive query, as well as in a temporary worktable</a:t>
            </a:r>
            <a:endParaRPr/>
          </a:p>
          <a:p>
            <a:pPr indent="-342900" lvl="0" marL="457200" rtl="0" algn="l">
              <a:lnSpc>
                <a:spcPct val="115000"/>
              </a:lnSpc>
              <a:spcBef>
                <a:spcPts val="0"/>
              </a:spcBef>
              <a:spcAft>
                <a:spcPts val="0"/>
              </a:spcAft>
              <a:buSzPts val="1800"/>
              <a:buAutoNum type="arabicPeriod"/>
            </a:pPr>
            <a:r>
              <a:rPr lang="ru"/>
              <a:t>As long as the temporary table is not empty:</a:t>
            </a:r>
            <a:endParaRPr/>
          </a:p>
          <a:p>
            <a:pPr indent="-330200" lvl="1" marL="914400" rtl="0" algn="l">
              <a:lnSpc>
                <a:spcPct val="115000"/>
              </a:lnSpc>
              <a:spcBef>
                <a:spcPts val="0"/>
              </a:spcBef>
              <a:spcAft>
                <a:spcPts val="0"/>
              </a:spcAft>
              <a:buSzPts val="1600"/>
              <a:buAutoNum type="alphaLcPeriod"/>
            </a:pPr>
            <a:r>
              <a:rPr lang="ru" sz="1600"/>
              <a:t>Determine the value of a recursive expression by replacing the current contents of the worksheet with a recursive reference to yourself. If UNION is specified, then discard the duplicate rows. Include all remaining rows in the result of a recursive query, as well as in a temporary table</a:t>
            </a:r>
            <a:endParaRPr sz="1600"/>
          </a:p>
          <a:p>
            <a:pPr indent="-330200" lvl="1" marL="914400" rtl="0" algn="l">
              <a:lnSpc>
                <a:spcPct val="115000"/>
              </a:lnSpc>
              <a:spcBef>
                <a:spcPts val="0"/>
              </a:spcBef>
              <a:spcAft>
                <a:spcPts val="0"/>
              </a:spcAft>
              <a:buSzPts val="1600"/>
              <a:buAutoNum type="alphaLcPeriod"/>
            </a:pPr>
            <a:r>
              <a:rPr lang="ru" sz="1600"/>
              <a:t>Replace the contents of the worktable with the contents of the intermediate table and clear the intermediate table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idx="1" type="body"/>
          </p:nvPr>
        </p:nvSpPr>
        <p:spPr>
          <a:xfrm>
            <a:off x="3995800" y="935200"/>
            <a:ext cx="4045200" cy="198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ru"/>
              <a:t>Recursive queries are usually used to work with hierarchical or tree-like data structures. A useful example of this is a query that finds all the direct and indirect components of a product using only a table with direct links:</a:t>
            </a:r>
            <a:endParaRPr/>
          </a:p>
        </p:txBody>
      </p:sp>
      <p:sp>
        <p:nvSpPr>
          <p:cNvPr id="110" name="Google Shape;110;p8"/>
          <p:cNvSpPr txBox="1"/>
          <p:nvPr/>
        </p:nvSpPr>
        <p:spPr>
          <a:xfrm>
            <a:off x="474000" y="935200"/>
            <a:ext cx="3073200" cy="407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WITH RECURSIVE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included_parts(sub_part, part, quantity) AS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SELECT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sub_part,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part,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quantity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FROM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parts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WHERE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part = 'our_product'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UNION ALL</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SELECT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p.sub_part,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p.part,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p.quantity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FROM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included_parts pr,</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parts p</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WHERE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p.part = pr.sub_part)</a:t>
            </a:r>
            <a:endParaRPr b="0" i="0" sz="1100" u="none" cap="none" strike="noStrike">
              <a:solidFill>
                <a:schemeClr val="dk1"/>
              </a:solidFill>
              <a:latin typeface="Arial"/>
              <a:ea typeface="Arial"/>
              <a:cs typeface="Arial"/>
              <a:sym typeface="Arial"/>
            </a:endParaRPr>
          </a:p>
        </p:txBody>
      </p:sp>
      <p:sp>
        <p:nvSpPr>
          <p:cNvPr id="111" name="Google Shape;111;p8"/>
          <p:cNvSpPr txBox="1"/>
          <p:nvPr/>
        </p:nvSpPr>
        <p:spPr>
          <a:xfrm>
            <a:off x="3995800" y="3135175"/>
            <a:ext cx="30000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SELECT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sub_part,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SUM(quantity) AS total_quantity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FROM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included_parts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GROUP BY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chemeClr val="dk1"/>
                </a:solidFill>
                <a:latin typeface="Arial"/>
                <a:ea typeface="Arial"/>
                <a:cs typeface="Arial"/>
                <a:sym typeface="Arial"/>
              </a:rPr>
              <a:t>    sub_part;</a:t>
            </a:r>
            <a:endParaRPr b="0" i="0" sz="1400" u="none" cap="none" strike="noStrike">
              <a:solidFill>
                <a:schemeClr val="dk1"/>
              </a:solidFill>
              <a:latin typeface="Arial"/>
              <a:ea typeface="Arial"/>
              <a:cs typeface="Arial"/>
              <a:sym typeface="Arial"/>
            </a:endParaRPr>
          </a:p>
        </p:txBody>
      </p:sp>
      <p:sp>
        <p:nvSpPr>
          <p:cNvPr id="112" name="Google Shape;112;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Changing data in WITH</a:t>
            </a:r>
            <a:endParaRPr/>
          </a:p>
        </p:txBody>
      </p:sp>
      <p:sp>
        <p:nvSpPr>
          <p:cNvPr id="118" name="Google Shape;118;p9"/>
          <p:cNvSpPr txBox="1"/>
          <p:nvPr>
            <p:ph idx="1" type="body"/>
          </p:nvPr>
        </p:nvSpPr>
        <p:spPr>
          <a:xfrm>
            <a:off x="311700" y="1152475"/>
            <a:ext cx="5488200" cy="356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852"/>
              <a:buFont typeface="Arial"/>
              <a:buNone/>
            </a:pPr>
            <a:r>
              <a:rPr lang="ru" sz="1495"/>
              <a:t>This query actually moves rows from products to products_log.</a:t>
            </a:r>
            <a:endParaRPr sz="1495"/>
          </a:p>
          <a:p>
            <a:pPr indent="0" lvl="0" marL="0" rtl="0" algn="l">
              <a:lnSpc>
                <a:spcPct val="115000"/>
              </a:lnSpc>
              <a:spcBef>
                <a:spcPts val="0"/>
              </a:spcBef>
              <a:spcAft>
                <a:spcPts val="0"/>
              </a:spcAft>
              <a:buClr>
                <a:schemeClr val="dk2"/>
              </a:buClr>
              <a:buSzPts val="852"/>
              <a:buFont typeface="Arial"/>
              <a:buNone/>
            </a:pPr>
            <a:r>
              <a:rPr lang="ru" sz="1495"/>
              <a:t>The DELETE operator in WITH deletes the specified rows from products and returns their contents in the RETURNING clause; and then the main query reads this content and inserts it into the products_log table.</a:t>
            </a:r>
            <a:endParaRPr sz="1495"/>
          </a:p>
          <a:p>
            <a:pPr indent="0" lvl="0" marL="0" rtl="0" algn="l">
              <a:lnSpc>
                <a:spcPct val="115000"/>
              </a:lnSpc>
              <a:spcBef>
                <a:spcPts val="1200"/>
              </a:spcBef>
              <a:spcAft>
                <a:spcPts val="0"/>
              </a:spcAft>
              <a:buClr>
                <a:schemeClr val="dk2"/>
              </a:buClr>
              <a:buSzPts val="852"/>
              <a:buFont typeface="Arial"/>
              <a:buNone/>
            </a:pPr>
            <a:r>
              <a:rPr lang="ru" sz="1495"/>
              <a:t>It should be noted that the WITH clause in this case is attached to the INSERT statement, and not to the SELECT nested in INSERT.</a:t>
            </a:r>
            <a:endParaRPr sz="1495"/>
          </a:p>
          <a:p>
            <a:pPr indent="0" lvl="0" marL="0" rtl="0" algn="l">
              <a:lnSpc>
                <a:spcPct val="115000"/>
              </a:lnSpc>
              <a:spcBef>
                <a:spcPts val="1200"/>
              </a:spcBef>
              <a:spcAft>
                <a:spcPts val="0"/>
              </a:spcAft>
              <a:buClr>
                <a:schemeClr val="dk2"/>
              </a:buClr>
              <a:buSzPts val="852"/>
              <a:buFont typeface="Arial"/>
              <a:buNone/>
            </a:pPr>
            <a:r>
              <a:rPr lang="ru" sz="1495"/>
              <a:t>This is necessary because WITH can contain operators that modify data only at the top level of the query. However, the usual WITH visibility rules apply, so that the WITH result can be refer to and from the nested SELECT statement.</a:t>
            </a:r>
            <a:endParaRPr sz="1495"/>
          </a:p>
          <a:p>
            <a:pPr indent="0" lvl="0" marL="0" rtl="0" algn="l">
              <a:lnSpc>
                <a:spcPct val="115000"/>
              </a:lnSpc>
              <a:spcBef>
                <a:spcPts val="1200"/>
              </a:spcBef>
              <a:spcAft>
                <a:spcPts val="0"/>
              </a:spcAft>
              <a:buClr>
                <a:schemeClr val="dk2"/>
              </a:buClr>
              <a:buSzPts val="852"/>
              <a:buFont typeface="Arial"/>
              <a:buNone/>
            </a:pPr>
            <a:r>
              <a:t/>
            </a:r>
            <a:endParaRPr sz="1495"/>
          </a:p>
        </p:txBody>
      </p:sp>
      <p:sp>
        <p:nvSpPr>
          <p:cNvPr id="119" name="Google Shape;119;p9"/>
          <p:cNvSpPr txBox="1"/>
          <p:nvPr/>
        </p:nvSpPr>
        <p:spPr>
          <a:xfrm>
            <a:off x="5894500" y="1152475"/>
            <a:ext cx="30000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Example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WITH moved_rows AS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DELETE FROM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products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WHERE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date &gt;= '2010-10-01' AND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date &lt; '2010-11-01'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RETURNING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INSERT INTO products_log SELECT * FROM moved_rows;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