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oboto Slab"/>
      <p:regular r:id="rId54"/>
      <p:bold r:id="rId55"/>
    </p:embeddedFont>
    <p:embeddedFont>
      <p:font typeface="Robo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60" roundtripDataSignature="AMtx7mizTKHgzLoWK06fNQQco1chjWUD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Slab-bold.fntdata"/><Relationship Id="rId10" Type="http://schemas.openxmlformats.org/officeDocument/2006/relationships/slide" Target="slides/slide5.xml"/><Relationship Id="rId54" Type="http://schemas.openxmlformats.org/officeDocument/2006/relationships/font" Target="fonts/RobotoSlab-regular.fntdata"/><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9cc2d0a5f_0_26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c9cc2d0a5f_0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9cc2d0a5f_0_3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c9cc2d0a5f_0_3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9cc2d0a5f_0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c9cc2d0a5f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9cc2d0a5f_0_1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c9cc2d0a5f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9cc2d0a5f_0_1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c9cc2d0a5f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f54ec6f364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1f54ec6f36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f54ec6f364_0_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f54ec6f364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f54ec6f364_0_1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f54ec6f364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f54ec6f364_0_19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f54ec6f364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f54ec6f364_0_3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f54ec6f364_0_3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f54ec6f364_0_3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f54ec6f364_0_3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f54ec6f364_0_46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1f54ec6f364_0_4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54ec6f364_0_5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1f54ec6f364_0_5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c9cc2d0a5f_0_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g2c9cc2d0a5f_0_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g2c9cc2d0a5f_0_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g2c9cc2d0a5f_0_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g2c9cc2d0a5f_0_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g2c9cc2d0a5f_0_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2c9cc2d0a5f_0_47"/>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2c9cc2d0a5f_0_47"/>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g2c9cc2d0a5f_0_47"/>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g2c9cc2d0a5f_0_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2c9cc2d0a5f_0_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9" name="Shape 59"/>
        <p:cNvGrpSpPr/>
        <p:nvPr/>
      </p:nvGrpSpPr>
      <p:grpSpPr>
        <a:xfrm>
          <a:off x="0" y="0"/>
          <a:ext cx="0" cy="0"/>
          <a:chOff x="0" y="0"/>
          <a:chExt cx="0" cy="0"/>
        </a:xfrm>
      </p:grpSpPr>
      <p:sp>
        <p:nvSpPr>
          <p:cNvPr id="60" name="Google Shape;60;g2c9cc2d0a5f_0_125"/>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3000"/>
              <a:buNone/>
              <a:defRPr/>
            </a:lvl2pPr>
            <a:lvl3pPr lvl="2" rtl="0" algn="l">
              <a:spcBef>
                <a:spcPts val="0"/>
              </a:spcBef>
              <a:spcAft>
                <a:spcPts val="0"/>
              </a:spcAft>
              <a:buSzPts val="3000"/>
              <a:buNone/>
              <a:defRPr/>
            </a:lvl3pPr>
            <a:lvl4pPr lvl="3" rtl="0" algn="l">
              <a:spcBef>
                <a:spcPts val="0"/>
              </a:spcBef>
              <a:spcAft>
                <a:spcPts val="0"/>
              </a:spcAft>
              <a:buSzPts val="3000"/>
              <a:buNone/>
              <a:defRPr/>
            </a:lvl4pPr>
            <a:lvl5pPr lvl="4" rtl="0" algn="l">
              <a:spcBef>
                <a:spcPts val="0"/>
              </a:spcBef>
              <a:spcAft>
                <a:spcPts val="0"/>
              </a:spcAft>
              <a:buSzPts val="3000"/>
              <a:buNone/>
              <a:defRPr/>
            </a:lvl5pPr>
            <a:lvl6pPr lvl="5" rtl="0" algn="l">
              <a:spcBef>
                <a:spcPts val="0"/>
              </a:spcBef>
              <a:spcAft>
                <a:spcPts val="0"/>
              </a:spcAft>
              <a:buSzPts val="3000"/>
              <a:buNone/>
              <a:defRPr/>
            </a:lvl6pPr>
            <a:lvl7pPr lvl="6" rtl="0" algn="l">
              <a:spcBef>
                <a:spcPts val="0"/>
              </a:spcBef>
              <a:spcAft>
                <a:spcPts val="0"/>
              </a:spcAft>
              <a:buSzPts val="3000"/>
              <a:buNone/>
              <a:defRPr/>
            </a:lvl7pPr>
            <a:lvl8pPr lvl="7" rtl="0" algn="l">
              <a:spcBef>
                <a:spcPts val="0"/>
              </a:spcBef>
              <a:spcAft>
                <a:spcPts val="0"/>
              </a:spcAft>
              <a:buSzPts val="3000"/>
              <a:buNone/>
              <a:defRPr/>
            </a:lvl8pPr>
            <a:lvl9pPr lvl="8" rtl="0" algn="l">
              <a:spcBef>
                <a:spcPts val="0"/>
              </a:spcBef>
              <a:spcAft>
                <a:spcPts val="0"/>
              </a:spcAft>
              <a:buSzPts val="3000"/>
              <a:buNone/>
              <a:defRPr/>
            </a:lvl9pPr>
          </a:lstStyle>
          <a:p/>
        </p:txBody>
      </p:sp>
      <p:sp>
        <p:nvSpPr>
          <p:cNvPr id="61" name="Google Shape;61;g2c9cc2d0a5f_0_125"/>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2" name="Google Shape;62;g2c9cc2d0a5f_0_12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3" name="Google Shape;63;g2c9cc2d0a5f_0_125"/>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4" name="Google Shape;64;g2c9cc2d0a5f_0_125"/>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g2c9cc2d0a5f_0_1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g2c9cc2d0a5f_0_11"/>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2c9cc2d0a5f_0_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g2c9cc2d0a5f_0_1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2c9cc2d0a5f_0_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g2c9cc2d0a5f_0_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g2c9cc2d0a5f_0_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g2c9cc2d0a5f_0_20"/>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g2c9cc2d0a5f_0_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g2c9cc2d0a5f_0_20"/>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2c9cc2d0a5f_0_20"/>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g2c9cc2d0a5f_0_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2c9cc2d0a5f_0_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g2c9cc2d0a5f_0_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g2c9cc2d0a5f_0_2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g2c9cc2d0a5f_0_29"/>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g2c9cc2d0a5f_0_29"/>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g2c9cc2d0a5f_0_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c9cc2d0a5f_0_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g2c9cc2d0a5f_0_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c9cc2d0a5f_0_37"/>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g2c9cc2d0a5f_0_37"/>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g2c9cc2d0a5f_0_3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g2c9cc2d0a5f_0_3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g2c9cc2d0a5f_0_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g2c9cc2d0a5f_0_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2c9cc2d0a5f_0_4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g2c9cc2d0a5f_0_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g2c9cc2d0a5f_0_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g2c9cc2d0a5f_0_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g2c9cc2d0a5f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www.dalibo.org/_media/understanding_explain.pdf" TargetMode="External"/><Relationship Id="rId4" Type="http://schemas.openxmlformats.org/officeDocument/2006/relationships/hyperlink" Target="http://langtoday.com/?p=229" TargetMode="External"/><Relationship Id="rId5" Type="http://schemas.openxmlformats.org/officeDocument/2006/relationships/hyperlink" Target="http://langtoday.com/?p=270" TargetMode="External"/><Relationship Id="rId6" Type="http://schemas.openxmlformats.org/officeDocument/2006/relationships/hyperlink" Target="https://habr.com/ru/post/20332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rPr lang="ru"/>
              <a:t>Databases 9</a:t>
            </a:r>
            <a:endParaRPr/>
          </a:p>
        </p:txBody>
      </p:sp>
      <p:sp>
        <p:nvSpPr>
          <p:cNvPr id="70" name="Google Shape;70;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800"/>
              <a:buNone/>
            </a:pPr>
            <a:r>
              <a:rPr lang="ru"/>
              <a:t>Lecture 9. Query plan. Query optimization. Part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Request lifecycle:</a:t>
            </a:r>
            <a:endParaRPr/>
          </a:p>
        </p:txBody>
      </p:sp>
      <p:sp>
        <p:nvSpPr>
          <p:cNvPr id="125" name="Google Shape;125;p1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ru"/>
              <a:t>A connection to the DBMS is being created. A request is sent to the DBMS.</a:t>
            </a:r>
            <a:endParaRPr/>
          </a:p>
          <a:p>
            <a:pPr indent="-342900" lvl="0" marL="457200" rtl="0" algn="l">
              <a:lnSpc>
                <a:spcPct val="115000"/>
              </a:lnSpc>
              <a:spcBef>
                <a:spcPts val="0"/>
              </a:spcBef>
              <a:spcAft>
                <a:spcPts val="0"/>
              </a:spcAft>
              <a:buSzPts val="1800"/>
              <a:buAutoNum type="arabicPeriod"/>
            </a:pPr>
            <a:r>
              <a:rPr lang="ru"/>
              <a:t>The parser checks the correctness of the query syntax and creates a query tree.</a:t>
            </a:r>
            <a:endParaRPr/>
          </a:p>
          <a:p>
            <a:pPr indent="-342900" lvl="0" marL="457200" rtl="0" algn="l">
              <a:lnSpc>
                <a:spcPct val="115000"/>
              </a:lnSpc>
              <a:spcBef>
                <a:spcPts val="0"/>
              </a:spcBef>
              <a:spcAft>
                <a:spcPts val="0"/>
              </a:spcAft>
              <a:buSzPts val="1800"/>
              <a:buAutoNum type="arabicPeriod"/>
            </a:pPr>
            <a:r>
              <a:rPr lang="ru"/>
              <a:t>The query rewriting system transforms the query.</a:t>
            </a:r>
            <a:endParaRPr/>
          </a:p>
          <a:p>
            <a:pPr indent="-342900" lvl="0" marL="457200" rtl="0" algn="l">
              <a:lnSpc>
                <a:spcPct val="115000"/>
              </a:lnSpc>
              <a:spcBef>
                <a:spcPts val="0"/>
              </a:spcBef>
              <a:spcAft>
                <a:spcPts val="0"/>
              </a:spcAft>
              <a:buSzPts val="1800"/>
              <a:buAutoNum type="arabicPeriod"/>
            </a:pPr>
            <a:r>
              <a:rPr lang="ru"/>
              <a:t>The scheduler/optimizer creates a query plan.</a:t>
            </a:r>
            <a:endParaRPr/>
          </a:p>
          <a:p>
            <a:pPr indent="-342900" lvl="0" marL="457200" rtl="0" algn="l">
              <a:lnSpc>
                <a:spcPct val="115000"/>
              </a:lnSpc>
              <a:spcBef>
                <a:spcPts val="0"/>
              </a:spcBef>
              <a:spcAft>
                <a:spcPts val="0"/>
              </a:spcAft>
              <a:buSzPts val="1800"/>
              <a:buAutoNum type="arabicPeriod"/>
            </a:pPr>
            <a:r>
              <a:rPr lang="ru"/>
              <a:t>The handler recursively traverses the plan and gets the rows.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c9cc2d0a5f_0_263"/>
          <p:cNvSpPr txBox="1"/>
          <p:nvPr>
            <p:ph type="title"/>
          </p:nvPr>
        </p:nvSpPr>
        <p:spPr>
          <a:xfrm>
            <a:off x="543711" y="185306"/>
            <a:ext cx="8056500" cy="990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ru"/>
              <a:t>How queries are executed</a:t>
            </a:r>
            <a:endParaRPr/>
          </a:p>
        </p:txBody>
      </p:sp>
      <p:sp>
        <p:nvSpPr>
          <p:cNvPr id="131" name="Google Shape;131;g2c9cc2d0a5f_0_263"/>
          <p:cNvSpPr txBox="1"/>
          <p:nvPr>
            <p:ph idx="1" type="body"/>
          </p:nvPr>
        </p:nvSpPr>
        <p:spPr>
          <a:xfrm>
            <a:off x="507994" y="1044619"/>
            <a:ext cx="8156700" cy="3486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None/>
            </a:pPr>
            <a:r>
              <a:rPr lang="ru"/>
              <a:t>User sends SQL query</a:t>
            </a:r>
            <a:endParaRPr/>
          </a:p>
          <a:p>
            <a:pPr indent="0" lvl="0" marL="0" rtl="0" algn="l">
              <a:lnSpc>
                <a:spcPct val="100000"/>
              </a:lnSpc>
              <a:spcBef>
                <a:spcPts val="0"/>
              </a:spcBef>
              <a:spcAft>
                <a:spcPts val="0"/>
              </a:spcAft>
              <a:buNone/>
            </a:pPr>
            <a:r>
              <a:rPr lang="ru"/>
              <a:t>Database server:</a:t>
            </a:r>
            <a:endParaRPr/>
          </a:p>
          <a:p>
            <a:pPr indent="-323850" lvl="0" marL="254000" rtl="0" algn="l">
              <a:lnSpc>
                <a:spcPct val="100000"/>
              </a:lnSpc>
              <a:spcBef>
                <a:spcPts val="0"/>
              </a:spcBef>
              <a:spcAft>
                <a:spcPts val="0"/>
              </a:spcAft>
              <a:buSzPts val="2100"/>
              <a:buChar char="●"/>
            </a:pPr>
            <a:r>
              <a:rPr lang="ru"/>
              <a:t>Parses the query lexically (lexical analyzer) – identifies tokens (keywords, string and numeric literals)</a:t>
            </a:r>
            <a:endParaRPr/>
          </a:p>
          <a:p>
            <a:pPr indent="-323850" lvl="0" marL="254000" rtl="0" algn="l">
              <a:lnSpc>
                <a:spcPct val="100000"/>
              </a:lnSpc>
              <a:spcBef>
                <a:spcPts val="0"/>
              </a:spcBef>
              <a:spcAft>
                <a:spcPts val="0"/>
              </a:spcAft>
              <a:buSzPts val="2100"/>
              <a:buChar char="●"/>
            </a:pPr>
            <a:r>
              <a:rPr lang="ru"/>
              <a:t>Parses the request syntactically (parser) - makes sure that the resulting set of lexemes corresponds to the grammar of the language</a:t>
            </a:r>
            <a:endParaRPr/>
          </a:p>
          <a:p>
            <a:pPr indent="-285750" lvl="1" marL="558800" rtl="0" algn="l">
              <a:lnSpc>
                <a:spcPct val="100000"/>
              </a:lnSpc>
              <a:spcBef>
                <a:spcPts val="0"/>
              </a:spcBef>
              <a:spcAft>
                <a:spcPts val="0"/>
              </a:spcAft>
              <a:buSzPts val="2100"/>
              <a:buChar char="○"/>
            </a:pPr>
            <a:r>
              <a:rPr lang="ru"/>
              <a:t>Result: the request is represented in the memory of the serving process as an abstract syntax tree</a:t>
            </a:r>
            <a:endParaRPr/>
          </a:p>
        </p:txBody>
      </p:sp>
      <p:sp>
        <p:nvSpPr>
          <p:cNvPr id="132" name="Google Shape;132;g2c9cc2d0a5f_0_263"/>
          <p:cNvSpPr txBox="1"/>
          <p:nvPr>
            <p:ph idx="12" type="sldNum"/>
          </p:nvPr>
        </p:nvSpPr>
        <p:spPr>
          <a:xfrm>
            <a:off x="4832248" y="3398266"/>
            <a:ext cx="3846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c9cc2d0a5f_0_329"/>
          <p:cNvSpPr txBox="1"/>
          <p:nvPr>
            <p:ph type="title"/>
          </p:nvPr>
        </p:nvSpPr>
        <p:spPr>
          <a:xfrm>
            <a:off x="543711" y="185306"/>
            <a:ext cx="8056500" cy="990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ru"/>
              <a:t>How queries are executed</a:t>
            </a:r>
            <a:endParaRPr/>
          </a:p>
        </p:txBody>
      </p:sp>
      <p:sp>
        <p:nvSpPr>
          <p:cNvPr id="138" name="Google Shape;138;g2c9cc2d0a5f_0_329"/>
          <p:cNvSpPr txBox="1"/>
          <p:nvPr>
            <p:ph idx="1" type="body"/>
          </p:nvPr>
        </p:nvSpPr>
        <p:spPr>
          <a:xfrm>
            <a:off x="507994" y="1044619"/>
            <a:ext cx="8156700" cy="3486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None/>
            </a:pPr>
            <a:r>
              <a:t/>
            </a:r>
            <a:endParaRPr/>
          </a:p>
          <a:p>
            <a:pPr indent="-323850" lvl="0" marL="254000" rtl="0" algn="l">
              <a:lnSpc>
                <a:spcPct val="100000"/>
              </a:lnSpc>
              <a:spcBef>
                <a:spcPts val="0"/>
              </a:spcBef>
              <a:spcAft>
                <a:spcPts val="0"/>
              </a:spcAft>
              <a:buSzPts val="2100"/>
              <a:buChar char="●"/>
            </a:pPr>
            <a:r>
              <a:rPr lang="ru"/>
              <a:t>Parses a query semantically (semantic analyzer) - determines whether there are tables and other objects in the database that the query refers to by name, and whether the user has permission to access these objects</a:t>
            </a:r>
            <a:endParaRPr/>
          </a:p>
          <a:p>
            <a:pPr indent="-285750" lvl="1" marL="558800" rtl="0" algn="l">
              <a:lnSpc>
                <a:spcPct val="100000"/>
              </a:lnSpc>
              <a:spcBef>
                <a:spcPts val="0"/>
              </a:spcBef>
              <a:spcAft>
                <a:spcPts val="0"/>
              </a:spcAft>
              <a:buSzPts val="2100"/>
              <a:buChar char="○"/>
            </a:pPr>
            <a:r>
              <a:rPr lang="ru"/>
              <a:t>Result: the parse tree is rebuilt, supplemented with links to specific database objects, indicating data types and other information</a:t>
            </a:r>
            <a:endParaRPr/>
          </a:p>
          <a:p>
            <a:pPr indent="-323850" lvl="0" marL="254000" rtl="0" algn="l">
              <a:lnSpc>
                <a:spcPct val="100000"/>
              </a:lnSpc>
              <a:spcBef>
                <a:spcPts val="0"/>
              </a:spcBef>
              <a:spcAft>
                <a:spcPts val="0"/>
              </a:spcAft>
              <a:buSzPts val="2100"/>
              <a:buChar char="●"/>
            </a:pPr>
            <a:r>
              <a:rPr lang="ru"/>
              <a:t>Transforms (rewrites) a query - to restrict access at the row level, replace parse tree nodes with subtrees (for example, in the case of views or subqueries)</a:t>
            </a:r>
            <a:endParaRPr/>
          </a:p>
          <a:p>
            <a:pPr indent="-323850" lvl="0" marL="254000" rtl="0" algn="l">
              <a:lnSpc>
                <a:spcPct val="100000"/>
              </a:lnSpc>
              <a:spcBef>
                <a:spcPts val="0"/>
              </a:spcBef>
              <a:spcAft>
                <a:spcPts val="0"/>
              </a:spcAft>
              <a:buSzPts val="2100"/>
              <a:buChar char="●"/>
            </a:pPr>
            <a:r>
              <a:rPr lang="ru"/>
              <a:t>Schedules the request. At this stage, a plan tree is built, the nodes of which contain not logical, but physical operations on data</a:t>
            </a:r>
            <a:endParaRPr/>
          </a:p>
        </p:txBody>
      </p:sp>
      <p:sp>
        <p:nvSpPr>
          <p:cNvPr id="139" name="Google Shape;139;g2c9cc2d0a5f_0_329"/>
          <p:cNvSpPr txBox="1"/>
          <p:nvPr>
            <p:ph idx="12" type="sldNum"/>
          </p:nvPr>
        </p:nvSpPr>
        <p:spPr>
          <a:xfrm>
            <a:off x="4832248" y="3398266"/>
            <a:ext cx="3846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Planner</a:t>
            </a:r>
            <a:endParaRPr/>
          </a:p>
        </p:txBody>
      </p:sp>
      <p:sp>
        <p:nvSpPr>
          <p:cNvPr id="145" name="Google Shape;145;p1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t>The planner is a PostgreSQL component trying to work out the most efficient way to execute an SQL query.</a:t>
            </a:r>
            <a:endParaRPr/>
          </a:p>
          <a:p>
            <a:pPr indent="0" lvl="0" marL="0" rtl="0" algn="l">
              <a:lnSpc>
                <a:spcPct val="115000"/>
              </a:lnSpc>
              <a:spcBef>
                <a:spcPts val="1200"/>
              </a:spcBef>
              <a:spcAft>
                <a:spcPts val="0"/>
              </a:spcAft>
              <a:buSzPts val="1800"/>
              <a:buNone/>
            </a:pPr>
            <a:r>
              <a:rPr lang="ru"/>
              <a:t>The execution plan contains information about how the database server will organize the viewing of the tables involved in the request.</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c9cc2d0a5f_0_59"/>
          <p:cNvSpPr txBox="1"/>
          <p:nvPr>
            <p:ph type="title"/>
          </p:nvPr>
        </p:nvSpPr>
        <p:spPr>
          <a:xfrm>
            <a:off x="658263" y="278325"/>
            <a:ext cx="6447600" cy="990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ru"/>
              <a:t>Query planner</a:t>
            </a:r>
            <a:endParaRPr/>
          </a:p>
        </p:txBody>
      </p:sp>
      <p:sp>
        <p:nvSpPr>
          <p:cNvPr id="151" name="Google Shape;151;g2c9cc2d0a5f_0_59"/>
          <p:cNvSpPr txBox="1"/>
          <p:nvPr>
            <p:ph idx="1" type="body"/>
          </p:nvPr>
        </p:nvSpPr>
        <p:spPr>
          <a:xfrm>
            <a:off x="507994" y="1409513"/>
            <a:ext cx="8085300" cy="31218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None/>
            </a:pPr>
            <a:r>
              <a:rPr lang="ru"/>
              <a:t>The scheduler uses a cost optimizer. Essentially this means that the scheduler:</a:t>
            </a:r>
            <a:endParaRPr/>
          </a:p>
          <a:p>
            <a:pPr indent="-323850" lvl="0" marL="254000" rtl="0" algn="l">
              <a:lnSpc>
                <a:spcPct val="100000"/>
              </a:lnSpc>
              <a:spcBef>
                <a:spcPts val="800"/>
              </a:spcBef>
              <a:spcAft>
                <a:spcPts val="0"/>
              </a:spcAft>
              <a:buSzPts val="2100"/>
              <a:buChar char="●"/>
            </a:pPr>
            <a:r>
              <a:rPr lang="ru"/>
              <a:t>will build several query execution plans</a:t>
            </a:r>
            <a:endParaRPr/>
          </a:p>
          <a:p>
            <a:pPr indent="-323850" lvl="0" marL="254000" rtl="0" algn="l">
              <a:lnSpc>
                <a:spcPct val="100000"/>
              </a:lnSpc>
              <a:spcBef>
                <a:spcPts val="800"/>
              </a:spcBef>
              <a:spcAft>
                <a:spcPts val="0"/>
              </a:spcAft>
              <a:buSzPts val="2100"/>
              <a:buChar char="●"/>
            </a:pPr>
            <a:r>
              <a:rPr lang="ru"/>
              <a:t>will determine their conditional cost (depending on the amount of data and processor resources)</a:t>
            </a:r>
            <a:endParaRPr/>
          </a:p>
          <a:p>
            <a:pPr indent="-323850" lvl="0" marL="254000" rtl="0" algn="l">
              <a:lnSpc>
                <a:spcPct val="100000"/>
              </a:lnSpc>
              <a:spcBef>
                <a:spcPts val="800"/>
              </a:spcBef>
              <a:spcAft>
                <a:spcPts val="0"/>
              </a:spcAft>
              <a:buSzPts val="2100"/>
              <a:buChar char="●"/>
            </a:pPr>
            <a:r>
              <a:rPr lang="ru"/>
              <a:t>will choose the most optimal plan (but this is not guaranteed!)</a:t>
            </a:r>
            <a:endParaRPr/>
          </a:p>
          <a:p>
            <a:pPr indent="0" lvl="0" marL="0" rtl="0" algn="l">
              <a:lnSpc>
                <a:spcPct val="100000"/>
              </a:lnSpc>
              <a:spcBef>
                <a:spcPts val="800"/>
              </a:spcBef>
              <a:spcAft>
                <a:spcPts val="0"/>
              </a:spcAft>
              <a:buNone/>
            </a:pPr>
            <a:r>
              <a:rPr lang="ru"/>
              <a:t>When choosing the most optimal plan, the planner will not use "strict" algorithms, but rather a set of heuristics, as well as available database statistics</a:t>
            </a:r>
            <a:endParaRPr/>
          </a:p>
        </p:txBody>
      </p:sp>
      <p:sp>
        <p:nvSpPr>
          <p:cNvPr id="152" name="Google Shape;152;g2c9cc2d0a5f_0_59"/>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ru" sz="1000">
                <a:solidFill>
                  <a:schemeClr val="dk1"/>
                </a:solidFill>
                <a:latin typeface="Roboto"/>
                <a:ea typeface="Roboto"/>
                <a:cs typeface="Roboto"/>
                <a:sym typeface="Roboto"/>
              </a:rPr>
              <a:t>‹#›</a:t>
            </a:fld>
            <a:endParaRPr sz="10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c9cc2d0a5f_0_131"/>
          <p:cNvSpPr txBox="1"/>
          <p:nvPr>
            <p:ph type="title"/>
          </p:nvPr>
        </p:nvSpPr>
        <p:spPr>
          <a:xfrm>
            <a:off x="381000" y="342900"/>
            <a:ext cx="4835700" cy="743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ru"/>
              <a:t>Query planner</a:t>
            </a:r>
            <a:endParaRPr/>
          </a:p>
        </p:txBody>
      </p:sp>
      <p:sp>
        <p:nvSpPr>
          <p:cNvPr id="158" name="Google Shape;158;g2c9cc2d0a5f_0_131"/>
          <p:cNvSpPr txBox="1"/>
          <p:nvPr>
            <p:ph idx="1" type="body"/>
          </p:nvPr>
        </p:nvSpPr>
        <p:spPr>
          <a:xfrm>
            <a:off x="507993" y="1620450"/>
            <a:ext cx="7011900" cy="2910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rPr lang="ru"/>
              <a:t>Why use it?</a:t>
            </a:r>
            <a:endParaRPr/>
          </a:p>
          <a:p>
            <a:pPr indent="-323850" lvl="0" marL="254000" rtl="0" algn="l">
              <a:lnSpc>
                <a:spcPct val="90000"/>
              </a:lnSpc>
              <a:spcBef>
                <a:spcPts val="0"/>
              </a:spcBef>
              <a:spcAft>
                <a:spcPts val="0"/>
              </a:spcAft>
              <a:buSzPts val="2100"/>
              <a:buChar char="●"/>
            </a:pPr>
            <a:r>
              <a:rPr lang="ru"/>
              <a:t>See what's going on under the hood</a:t>
            </a:r>
            <a:endParaRPr/>
          </a:p>
          <a:p>
            <a:pPr indent="-323850" lvl="0" marL="254000" rtl="0" algn="l">
              <a:lnSpc>
                <a:spcPct val="90000"/>
              </a:lnSpc>
              <a:spcBef>
                <a:spcPts val="0"/>
              </a:spcBef>
              <a:spcAft>
                <a:spcPts val="0"/>
              </a:spcAft>
              <a:buSzPts val="2100"/>
              <a:buChar char="●"/>
            </a:pPr>
            <a:r>
              <a:rPr lang="ru"/>
              <a:t>Evaluate whether the query execution plan is optimal</a:t>
            </a:r>
            <a:endParaRPr/>
          </a:p>
          <a:p>
            <a:pPr indent="-323850" lvl="0" marL="254000" rtl="0" algn="l">
              <a:lnSpc>
                <a:spcPct val="90000"/>
              </a:lnSpc>
              <a:spcBef>
                <a:spcPts val="0"/>
              </a:spcBef>
              <a:spcAft>
                <a:spcPts val="0"/>
              </a:spcAft>
              <a:buSzPts val="2100"/>
              <a:buChar char="●"/>
            </a:pPr>
            <a:r>
              <a:rPr lang="ru"/>
              <a:t>Adjust the request, rewriting rules, statistics, etc.</a:t>
            </a:r>
            <a:endParaRPr/>
          </a:p>
        </p:txBody>
      </p:sp>
      <p:sp>
        <p:nvSpPr>
          <p:cNvPr id="159" name="Google Shape;159;g2c9cc2d0a5f_0_131"/>
          <p:cNvSpPr txBox="1"/>
          <p:nvPr>
            <p:ph idx="12" type="sldNum"/>
          </p:nvPr>
        </p:nvSpPr>
        <p:spPr>
          <a:xfrm>
            <a:off x="4832248" y="3398266"/>
            <a:ext cx="3846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c9cc2d0a5f_0_197"/>
          <p:cNvSpPr txBox="1"/>
          <p:nvPr>
            <p:ph type="title"/>
          </p:nvPr>
        </p:nvSpPr>
        <p:spPr>
          <a:xfrm>
            <a:off x="381000" y="342900"/>
            <a:ext cx="4835700" cy="743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ru"/>
              <a:t>Query planner: syntax</a:t>
            </a:r>
            <a:endParaRPr/>
          </a:p>
        </p:txBody>
      </p:sp>
      <p:sp>
        <p:nvSpPr>
          <p:cNvPr id="165" name="Google Shape;165;g2c9cc2d0a5f_0_197"/>
          <p:cNvSpPr txBox="1"/>
          <p:nvPr>
            <p:ph idx="1" type="body"/>
          </p:nvPr>
        </p:nvSpPr>
        <p:spPr>
          <a:xfrm>
            <a:off x="1116175" y="1447867"/>
            <a:ext cx="6447600" cy="2910600"/>
          </a:xfrm>
          <a:prstGeom prst="rect">
            <a:avLst/>
          </a:prstGeom>
          <a:noFill/>
          <a:ln>
            <a:noFill/>
          </a:ln>
        </p:spPr>
        <p:txBody>
          <a:bodyPr anchorCtr="0" anchor="t" bIns="34275" lIns="68575" spcFirstLastPara="1" rIns="68575" wrap="square" tIns="34275">
            <a:normAutofit fontScale="70000" lnSpcReduction="20000"/>
          </a:bodyPr>
          <a:lstStyle/>
          <a:p>
            <a:pPr indent="0" lvl="0" marL="0" rtl="0" algn="l">
              <a:lnSpc>
                <a:spcPct val="90000"/>
              </a:lnSpc>
              <a:spcBef>
                <a:spcPts val="800"/>
              </a:spcBef>
              <a:spcAft>
                <a:spcPts val="0"/>
              </a:spcAft>
              <a:buNone/>
            </a:pPr>
            <a:r>
              <a:rPr lang="ru"/>
              <a:t>You can display the query plan using the EXPLAIN command</a:t>
            </a:r>
            <a:endParaRPr/>
          </a:p>
          <a:p>
            <a:pPr indent="0" lvl="0" marL="0" rtl="0" algn="l">
              <a:lnSpc>
                <a:spcPct val="90000"/>
              </a:lnSpc>
              <a:spcBef>
                <a:spcPts val="800"/>
              </a:spcBef>
              <a:spcAft>
                <a:spcPts val="0"/>
              </a:spcAft>
              <a:buNone/>
            </a:pPr>
            <a:r>
              <a:t/>
            </a:r>
            <a:endParaRPr/>
          </a:p>
          <a:p>
            <a:pPr indent="0" lvl="0" marL="0" rtl="0" algn="l">
              <a:lnSpc>
                <a:spcPct val="90000"/>
              </a:lnSpc>
              <a:spcBef>
                <a:spcPts val="800"/>
              </a:spcBef>
              <a:spcAft>
                <a:spcPts val="0"/>
              </a:spcAft>
              <a:buNone/>
            </a:pPr>
            <a:r>
              <a:rPr lang="ru"/>
              <a:t>EXPLAIN [ ( parameter [, ...] ) ] operator</a:t>
            </a:r>
            <a:endParaRPr/>
          </a:p>
          <a:p>
            <a:pPr indent="0" lvl="0" marL="0" rtl="0" algn="l">
              <a:lnSpc>
                <a:spcPct val="90000"/>
              </a:lnSpc>
              <a:spcBef>
                <a:spcPts val="800"/>
              </a:spcBef>
              <a:spcAft>
                <a:spcPts val="0"/>
              </a:spcAft>
              <a:buNone/>
            </a:pPr>
            <a:r>
              <a:rPr lang="ru"/>
              <a:t>EXPLAIN [ ANALYZE ] [ VERBOSE ] statement</a:t>
            </a:r>
            <a:endParaRPr/>
          </a:p>
          <a:p>
            <a:pPr indent="0" lvl="0" marL="0" rtl="0" algn="l">
              <a:lnSpc>
                <a:spcPct val="90000"/>
              </a:lnSpc>
              <a:spcBef>
                <a:spcPts val="800"/>
              </a:spcBef>
              <a:spcAft>
                <a:spcPts val="0"/>
              </a:spcAft>
              <a:buNone/>
            </a:pPr>
            <a:r>
              <a:t/>
            </a:r>
            <a:endParaRPr/>
          </a:p>
          <a:p>
            <a:pPr indent="0" lvl="0" marL="0" rtl="0" algn="l">
              <a:lnSpc>
                <a:spcPct val="90000"/>
              </a:lnSpc>
              <a:spcBef>
                <a:spcPts val="800"/>
              </a:spcBef>
              <a:spcAft>
                <a:spcPts val="0"/>
              </a:spcAft>
              <a:buNone/>
            </a:pPr>
            <a:r>
              <a:rPr lang="ru"/>
              <a:t>Example:</a:t>
            </a:r>
            <a:endParaRPr/>
          </a:p>
          <a:p>
            <a:pPr indent="0" lvl="0" marL="0" rtl="0" algn="l">
              <a:lnSpc>
                <a:spcPct val="90000"/>
              </a:lnSpc>
              <a:spcBef>
                <a:spcPts val="800"/>
              </a:spcBef>
              <a:spcAft>
                <a:spcPts val="0"/>
              </a:spcAft>
              <a:buNone/>
            </a:pPr>
            <a:r>
              <a:rPr lang="ru"/>
              <a:t>EXPLAIN SELECT * FROM foo;</a:t>
            </a:r>
            <a:endParaRPr/>
          </a:p>
          <a:p>
            <a:pPr indent="0" lvl="0" marL="0" rtl="0" algn="l">
              <a:lnSpc>
                <a:spcPct val="90000"/>
              </a:lnSpc>
              <a:spcBef>
                <a:spcPts val="800"/>
              </a:spcBef>
              <a:spcAft>
                <a:spcPts val="0"/>
              </a:spcAft>
              <a:buNone/>
            </a:pPr>
            <a:r>
              <a:t/>
            </a:r>
            <a:endParaRPr/>
          </a:p>
          <a:p>
            <a:pPr indent="0" lvl="0" marL="0" rtl="0" algn="l">
              <a:lnSpc>
                <a:spcPct val="90000"/>
              </a:lnSpc>
              <a:spcBef>
                <a:spcPts val="800"/>
              </a:spcBef>
              <a:spcAft>
                <a:spcPts val="0"/>
              </a:spcAft>
              <a:buNone/>
            </a:pPr>
            <a:r>
              <a:rPr lang="ru"/>
              <a:t>                        QUERY PLAN</a:t>
            </a:r>
            <a:endParaRPr/>
          </a:p>
          <a:p>
            <a:pPr indent="0" lvl="0" marL="0" rtl="0" algn="l">
              <a:lnSpc>
                <a:spcPct val="90000"/>
              </a:lnSpc>
              <a:spcBef>
                <a:spcPts val="800"/>
              </a:spcBef>
              <a:spcAft>
                <a:spcPts val="0"/>
              </a:spcAft>
              <a:buNone/>
            </a:pPr>
            <a:r>
              <a:rPr lang="ru"/>
              <a:t>-------------------------------------------------- -------</a:t>
            </a:r>
            <a:endParaRPr/>
          </a:p>
          <a:p>
            <a:pPr indent="0" lvl="0" marL="0" rtl="0" algn="l">
              <a:lnSpc>
                <a:spcPct val="90000"/>
              </a:lnSpc>
              <a:spcBef>
                <a:spcPts val="800"/>
              </a:spcBef>
              <a:spcAft>
                <a:spcPts val="0"/>
              </a:spcAft>
              <a:buNone/>
            </a:pPr>
            <a:r>
              <a:rPr lang="ru"/>
              <a:t>  Seq Scan on foo (cost=0.00..155.00 rows=10000 width=4)</a:t>
            </a:r>
            <a:endParaRPr/>
          </a:p>
          <a:p>
            <a:pPr indent="0" lvl="0" marL="0" rtl="0" algn="l">
              <a:lnSpc>
                <a:spcPct val="90000"/>
              </a:lnSpc>
              <a:spcBef>
                <a:spcPts val="800"/>
              </a:spcBef>
              <a:spcAft>
                <a:spcPts val="0"/>
              </a:spcAft>
              <a:buNone/>
            </a:pPr>
            <a:r>
              <a:rPr lang="ru"/>
              <a:t>(1 row)</a:t>
            </a:r>
            <a:endParaRPr/>
          </a:p>
        </p:txBody>
      </p:sp>
      <p:sp>
        <p:nvSpPr>
          <p:cNvPr id="166" name="Google Shape;166;g2c9cc2d0a5f_0_197"/>
          <p:cNvSpPr txBox="1"/>
          <p:nvPr>
            <p:ph idx="12" type="sldNum"/>
          </p:nvPr>
        </p:nvSpPr>
        <p:spPr>
          <a:xfrm>
            <a:off x="4832248" y="3398266"/>
            <a:ext cx="3846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The EXPLAIN operator</a:t>
            </a:r>
            <a:endParaRPr/>
          </a:p>
        </p:txBody>
      </p:sp>
      <p:sp>
        <p:nvSpPr>
          <p:cNvPr id="172" name="Google Shape;172;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ru"/>
              <a:t>outputs the execution plan generated by the PostgreSQL scheduler for the specified operator.</a:t>
            </a:r>
            <a:endParaRPr/>
          </a:p>
          <a:p>
            <a:pPr indent="-342900" lvl="0" marL="457200" rtl="0" algn="l">
              <a:lnSpc>
                <a:spcPct val="115000"/>
              </a:lnSpc>
              <a:spcBef>
                <a:spcPts val="0"/>
              </a:spcBef>
              <a:spcAft>
                <a:spcPts val="0"/>
              </a:spcAft>
              <a:buSzPts val="1800"/>
              <a:buChar char="●"/>
            </a:pPr>
            <a:r>
              <a:rPr lang="ru"/>
              <a:t>shows how tables affected by the operator will be scanned — just sequentially, by index, etc.</a:t>
            </a:r>
            <a:endParaRPr/>
          </a:p>
          <a:p>
            <a:pPr indent="-342900" lvl="0" marL="457200" rtl="0" algn="l">
              <a:lnSpc>
                <a:spcPct val="115000"/>
              </a:lnSpc>
              <a:spcBef>
                <a:spcPts val="0"/>
              </a:spcBef>
              <a:spcAft>
                <a:spcPts val="0"/>
              </a:spcAft>
              <a:buSzPts val="1800"/>
              <a:buChar char="●"/>
            </a:pPr>
            <a:r>
              <a:rPr lang="ru"/>
              <a:t>shows which join algorithm will be selected to combine rows read from tables</a:t>
            </a:r>
            <a:endParaRPr/>
          </a:p>
          <a:p>
            <a:pPr indent="-342900" lvl="0" marL="457200" rtl="0" algn="l">
              <a:lnSpc>
                <a:spcPct val="115000"/>
              </a:lnSpc>
              <a:spcBef>
                <a:spcPts val="0"/>
              </a:spcBef>
              <a:spcAft>
                <a:spcPts val="0"/>
              </a:spcAft>
              <a:buSzPts val="1800"/>
              <a:buChar char="●"/>
            </a:pPr>
            <a:r>
              <a:rPr lang="ru"/>
              <a:t>shows the expected cost of executing the request</a:t>
            </a:r>
            <a:endParaRPr/>
          </a:p>
          <a:p>
            <a:pPr indent="-342900" lvl="0" marL="457200" rtl="0" algn="l">
              <a:lnSpc>
                <a:spcPct val="115000"/>
              </a:lnSpc>
              <a:spcBef>
                <a:spcPts val="0"/>
              </a:spcBef>
              <a:spcAft>
                <a:spcPts val="0"/>
              </a:spcAft>
              <a:buSzPts val="1800"/>
              <a:buChar char="●"/>
            </a:pPr>
            <a:r>
              <a:rPr lang="ru"/>
              <a:t>MISSING in the SQL standard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The EXPLAIN operator</a:t>
            </a:r>
            <a:endParaRPr/>
          </a:p>
        </p:txBody>
      </p:sp>
      <p:pic>
        <p:nvPicPr>
          <p:cNvPr id="178" name="Google Shape;178;p14"/>
          <p:cNvPicPr preferRelativeResize="0"/>
          <p:nvPr/>
        </p:nvPicPr>
        <p:blipFill rotWithShape="1">
          <a:blip r:embed="rId3">
            <a:alphaModFix/>
          </a:blip>
          <a:srcRect b="0" l="0" r="0" t="0"/>
          <a:stretch/>
        </p:blipFill>
        <p:spPr>
          <a:xfrm>
            <a:off x="1344675" y="1283226"/>
            <a:ext cx="6289200" cy="3440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ANALYZE operator</a:t>
            </a:r>
            <a:endParaRPr/>
          </a:p>
        </p:txBody>
      </p:sp>
      <p:sp>
        <p:nvSpPr>
          <p:cNvPr id="184" name="Google Shape;184;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ru"/>
              <a:t>collects statistical information about the contents of tables in the database and stores the results in the pg_statistic system directory</a:t>
            </a:r>
            <a:endParaRPr/>
          </a:p>
          <a:p>
            <a:pPr indent="-342900" lvl="0" marL="457200" rtl="0" algn="l">
              <a:lnSpc>
                <a:spcPct val="115000"/>
              </a:lnSpc>
              <a:spcBef>
                <a:spcPts val="0"/>
              </a:spcBef>
              <a:spcAft>
                <a:spcPts val="0"/>
              </a:spcAft>
              <a:buSzPts val="1800"/>
              <a:buChar char="●"/>
            </a:pPr>
            <a:r>
              <a:rPr lang="ru"/>
              <a:t>analyzes all tables in the current database without parameters</a:t>
            </a:r>
            <a:endParaRPr/>
          </a:p>
          <a:p>
            <a:pPr indent="-342900" lvl="0" marL="457200" rtl="0" algn="l">
              <a:lnSpc>
                <a:spcPct val="115000"/>
              </a:lnSpc>
              <a:spcBef>
                <a:spcPts val="0"/>
              </a:spcBef>
              <a:spcAft>
                <a:spcPts val="0"/>
              </a:spcAft>
              <a:buSzPts val="1800"/>
              <a:buChar char="●"/>
            </a:pPr>
            <a:r>
              <a:rPr lang="ru"/>
              <a:t>if the table name is passed in the parameters, processes only the specified table</a:t>
            </a:r>
            <a:endParaRPr/>
          </a:p>
          <a:p>
            <a:pPr indent="-342900" lvl="0" marL="457200" rtl="0" algn="l">
              <a:lnSpc>
                <a:spcPct val="115000"/>
              </a:lnSpc>
              <a:spcBef>
                <a:spcPts val="0"/>
              </a:spcBef>
              <a:spcAft>
                <a:spcPts val="0"/>
              </a:spcAft>
              <a:buSzPts val="1800"/>
              <a:buChar char="●"/>
            </a:pPr>
            <a:r>
              <a:rPr lang="ru"/>
              <a:t>if a list of column names is passed in the parameters , statistics will be collected only for these columns</a:t>
            </a:r>
            <a:endParaRPr/>
          </a:p>
          <a:p>
            <a:pPr indent="-342900" lvl="0" marL="457200" rtl="0" algn="l">
              <a:lnSpc>
                <a:spcPct val="115000"/>
              </a:lnSpc>
              <a:spcBef>
                <a:spcPts val="0"/>
              </a:spcBef>
              <a:spcAft>
                <a:spcPts val="0"/>
              </a:spcAft>
              <a:buSzPts val="1800"/>
              <a:buChar char="●"/>
            </a:pPr>
            <a:r>
              <a:rPr lang="ru"/>
              <a:t>MISSING in the SQL standard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You have written a request. What's next?</a:t>
            </a:r>
            <a:endParaRPr/>
          </a:p>
        </p:txBody>
      </p:sp>
      <p:pic>
        <p:nvPicPr>
          <p:cNvPr id="76" name="Google Shape;76;p2"/>
          <p:cNvPicPr preferRelativeResize="0"/>
          <p:nvPr/>
        </p:nvPicPr>
        <p:blipFill rotWithShape="1">
          <a:blip r:embed="rId3">
            <a:alphaModFix/>
          </a:blip>
          <a:srcRect b="0" l="0" r="0" t="0"/>
          <a:stretch/>
        </p:blipFill>
        <p:spPr>
          <a:xfrm>
            <a:off x="1208386" y="1324575"/>
            <a:ext cx="6633866" cy="34275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plan: test table</a:t>
            </a:r>
            <a:endParaRPr/>
          </a:p>
        </p:txBody>
      </p:sp>
      <p:pic>
        <p:nvPicPr>
          <p:cNvPr id="190" name="Google Shape;190;p16"/>
          <p:cNvPicPr preferRelativeResize="0"/>
          <p:nvPr/>
        </p:nvPicPr>
        <p:blipFill rotWithShape="1">
          <a:blip r:embed="rId3">
            <a:alphaModFix/>
          </a:blip>
          <a:srcRect b="0" l="0" r="0" t="0"/>
          <a:stretch/>
        </p:blipFill>
        <p:spPr>
          <a:xfrm>
            <a:off x="670838" y="1313750"/>
            <a:ext cx="8019874" cy="3515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plan: simple sampling</a:t>
            </a:r>
            <a:endParaRPr/>
          </a:p>
        </p:txBody>
      </p:sp>
      <p:sp>
        <p:nvSpPr>
          <p:cNvPr id="196" name="Google Shape;196;p17"/>
          <p:cNvSpPr txBox="1"/>
          <p:nvPr>
            <p:ph idx="1" type="body"/>
          </p:nvPr>
        </p:nvSpPr>
        <p:spPr>
          <a:xfrm>
            <a:off x="471900" y="3412825"/>
            <a:ext cx="8222100" cy="1552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t>There are several ways to read data from a table . In our case, EXPLAIN reports that Seq Scan is used — sequential, block by block, reading of table data.</a:t>
            </a:r>
            <a:endParaRPr/>
          </a:p>
          <a:p>
            <a:pPr indent="0" lvl="0" marL="0" rtl="0" algn="l">
              <a:lnSpc>
                <a:spcPct val="115000"/>
              </a:lnSpc>
              <a:spcBef>
                <a:spcPts val="1200"/>
              </a:spcBef>
              <a:spcAft>
                <a:spcPts val="1200"/>
              </a:spcAft>
              <a:buSzPts val="1800"/>
              <a:buNone/>
            </a:pPr>
            <a:r>
              <a:t/>
            </a:r>
            <a:endParaRPr/>
          </a:p>
        </p:txBody>
      </p:sp>
      <p:pic>
        <p:nvPicPr>
          <p:cNvPr id="197" name="Google Shape;197;p17"/>
          <p:cNvPicPr preferRelativeResize="0"/>
          <p:nvPr/>
        </p:nvPicPr>
        <p:blipFill rotWithShape="1">
          <a:blip r:embed="rId3">
            <a:alphaModFix/>
          </a:blip>
          <a:srcRect b="0" l="0" r="0" t="0"/>
          <a:stretch/>
        </p:blipFill>
        <p:spPr>
          <a:xfrm>
            <a:off x="10950" y="1505300"/>
            <a:ext cx="9143999" cy="17974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plan: simple sampling</a:t>
            </a:r>
            <a:endParaRPr/>
          </a:p>
        </p:txBody>
      </p:sp>
      <p:sp>
        <p:nvSpPr>
          <p:cNvPr id="203" name="Google Shape;203;p1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159999"/>
              <a:buNone/>
            </a:pPr>
            <a:r>
              <a:rPr lang="ru"/>
              <a:t>What is cost? This is not time, but a kind of spherical concept in a vacuum, designed to assess the cost of the operation.</a:t>
            </a:r>
            <a:endParaRPr/>
          </a:p>
          <a:p>
            <a:pPr indent="-317182" lvl="0" marL="457200" rtl="0" algn="l">
              <a:lnSpc>
                <a:spcPct val="115000"/>
              </a:lnSpc>
              <a:spcBef>
                <a:spcPts val="1200"/>
              </a:spcBef>
              <a:spcAft>
                <a:spcPts val="0"/>
              </a:spcAft>
              <a:buSzPct val="100000"/>
              <a:buChar char="●"/>
            </a:pPr>
            <a:r>
              <a:rPr lang="ru"/>
              <a:t>The first value 0 is the cost of getting the first row.</a:t>
            </a:r>
            <a:endParaRPr/>
          </a:p>
          <a:p>
            <a:pPr indent="-317182" lvl="0" marL="457200" rtl="0" algn="l">
              <a:lnSpc>
                <a:spcPct val="115000"/>
              </a:lnSpc>
              <a:spcBef>
                <a:spcPts val="0"/>
              </a:spcBef>
              <a:spcAft>
                <a:spcPts val="0"/>
              </a:spcAft>
              <a:buSzPct val="100000"/>
              <a:buChar char="●"/>
            </a:pPr>
            <a:r>
              <a:rPr lang="ru"/>
              <a:t>The second is 18334 — the cost of getting all the lines.</a:t>
            </a:r>
            <a:endParaRPr/>
          </a:p>
          <a:p>
            <a:pPr indent="0" lvl="0" marL="0" rtl="0" algn="l">
              <a:lnSpc>
                <a:spcPct val="115000"/>
              </a:lnSpc>
              <a:spcBef>
                <a:spcPts val="1200"/>
              </a:spcBef>
              <a:spcAft>
                <a:spcPts val="0"/>
              </a:spcAft>
              <a:buSzPct val="159999"/>
              <a:buNone/>
            </a:pPr>
            <a:r>
              <a:rPr lang="ru"/>
              <a:t>rows — the approximate number of rows returned when performing the Seq Scan operation. Important! Now no rows are being subtracted from the table. At all. Therefore, the value is approximate.</a:t>
            </a:r>
            <a:endParaRPr/>
          </a:p>
          <a:p>
            <a:pPr indent="0" lvl="0" marL="0" rtl="0" algn="l">
              <a:lnSpc>
                <a:spcPct val="115000"/>
              </a:lnSpc>
              <a:spcBef>
                <a:spcPts val="1200"/>
              </a:spcBef>
              <a:spcAft>
                <a:spcPts val="0"/>
              </a:spcAft>
              <a:buSzPct val="159999"/>
              <a:buNone/>
            </a:pPr>
            <a:r>
              <a:rPr lang="ru"/>
              <a:t>width — the average size of a single string in bytes.</a:t>
            </a:r>
            <a:endParaRPr/>
          </a:p>
          <a:p>
            <a:pPr indent="0" lvl="0" marL="0" rtl="0" algn="l">
              <a:lnSpc>
                <a:spcPct val="115000"/>
              </a:lnSpc>
              <a:spcBef>
                <a:spcPts val="1200"/>
              </a:spcBef>
              <a:spcAft>
                <a:spcPts val="0"/>
              </a:spcAft>
              <a:buSzPct val="159999"/>
              <a:buNone/>
            </a:pPr>
            <a:r>
              <a:t/>
            </a:r>
            <a:endParaRPr/>
          </a:p>
          <a:p>
            <a:pPr indent="0" lvl="0" marL="0" rtl="0" algn="l">
              <a:lnSpc>
                <a:spcPct val="115000"/>
              </a:lnSpc>
              <a:spcBef>
                <a:spcPts val="1200"/>
              </a:spcBef>
              <a:spcAft>
                <a:spcPts val="1200"/>
              </a:spcAft>
              <a:buSzPct val="159999"/>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Where does the statistics come from?</a:t>
            </a:r>
            <a:endParaRPr/>
          </a:p>
        </p:txBody>
      </p:sp>
      <p:sp>
        <p:nvSpPr>
          <p:cNvPr id="209" name="Google Shape;209;p19"/>
          <p:cNvSpPr txBox="1"/>
          <p:nvPr>
            <p:ph idx="1" type="body"/>
          </p:nvPr>
        </p:nvSpPr>
        <p:spPr>
          <a:xfrm>
            <a:off x="471900" y="4152725"/>
            <a:ext cx="8222100" cy="767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ru"/>
              <a:t>Statistics are updated only when you run VACUUM or ANALYZE</a:t>
            </a:r>
            <a:endParaRPr/>
          </a:p>
        </p:txBody>
      </p:sp>
      <p:pic>
        <p:nvPicPr>
          <p:cNvPr id="210" name="Google Shape;210;p19"/>
          <p:cNvPicPr preferRelativeResize="0"/>
          <p:nvPr/>
        </p:nvPicPr>
        <p:blipFill rotWithShape="1">
          <a:blip r:embed="rId3">
            <a:alphaModFix/>
          </a:blip>
          <a:srcRect b="0" l="0" r="0" t="0"/>
          <a:stretch/>
        </p:blipFill>
        <p:spPr>
          <a:xfrm>
            <a:off x="1350575" y="1724173"/>
            <a:ext cx="6766349" cy="2152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plan: simple sampling</a:t>
            </a:r>
            <a:endParaRPr/>
          </a:p>
        </p:txBody>
      </p:sp>
      <p:sp>
        <p:nvSpPr>
          <p:cNvPr id="216" name="Google Shape;216;p20"/>
          <p:cNvSpPr txBox="1"/>
          <p:nvPr>
            <p:ph idx="1" type="body"/>
          </p:nvPr>
        </p:nvSpPr>
        <p:spPr>
          <a:xfrm>
            <a:off x="471900" y="3861575"/>
            <a:ext cx="8222100" cy="1063500"/>
          </a:xfrm>
          <a:prstGeom prst="rect">
            <a:avLst/>
          </a:prstGeom>
          <a:noFill/>
          <a:ln>
            <a:noFill/>
          </a:ln>
        </p:spPr>
        <p:txBody>
          <a:bodyPr anchorCtr="0" anchor="t" bIns="91425" lIns="91425" spcFirstLastPara="1" rIns="91425" wrap="square" tIns="91425">
            <a:normAutofit fontScale="62500"/>
          </a:bodyPr>
          <a:lstStyle/>
          <a:p>
            <a:pPr indent="0" lvl="0" marL="0" rtl="0" algn="l">
              <a:lnSpc>
                <a:spcPct val="115000"/>
              </a:lnSpc>
              <a:spcBef>
                <a:spcPts val="0"/>
              </a:spcBef>
              <a:spcAft>
                <a:spcPts val="0"/>
              </a:spcAft>
              <a:buSzPct val="159999"/>
              <a:buNone/>
            </a:pPr>
            <a:r>
              <a:rPr lang="ru"/>
              <a:t>Such a request will be executed in reality. If you do EXPLAIN (ANALYZE) for INSERT, DELETE or UPDATE, your data will change.</a:t>
            </a:r>
            <a:endParaRPr/>
          </a:p>
          <a:p>
            <a:pPr indent="0" lvl="0" marL="0" rtl="0" algn="l">
              <a:lnSpc>
                <a:spcPct val="115000"/>
              </a:lnSpc>
              <a:spcBef>
                <a:spcPts val="1200"/>
              </a:spcBef>
              <a:spcAft>
                <a:spcPts val="0"/>
              </a:spcAft>
              <a:buSzPct val="159999"/>
              <a:buNone/>
            </a:pPr>
            <a:r>
              <a:rPr lang="ru"/>
              <a:t>Don't forget about ROLLBACK</a:t>
            </a:r>
            <a:endParaRPr/>
          </a:p>
          <a:p>
            <a:pPr indent="0" lvl="0" marL="0" rtl="0" algn="l">
              <a:lnSpc>
                <a:spcPct val="115000"/>
              </a:lnSpc>
              <a:spcBef>
                <a:spcPts val="1200"/>
              </a:spcBef>
              <a:spcAft>
                <a:spcPts val="1200"/>
              </a:spcAft>
              <a:buSzPct val="159999"/>
              <a:buNone/>
            </a:pPr>
            <a:r>
              <a:t/>
            </a:r>
            <a:endParaRPr/>
          </a:p>
        </p:txBody>
      </p:sp>
      <p:pic>
        <p:nvPicPr>
          <p:cNvPr id="217" name="Google Shape;217;p20"/>
          <p:cNvPicPr preferRelativeResize="0"/>
          <p:nvPr/>
        </p:nvPicPr>
        <p:blipFill rotWithShape="1">
          <a:blip r:embed="rId3">
            <a:alphaModFix/>
          </a:blip>
          <a:srcRect b="0" l="0" r="0" t="0"/>
          <a:stretch/>
        </p:blipFill>
        <p:spPr>
          <a:xfrm>
            <a:off x="922350" y="1454074"/>
            <a:ext cx="7704476" cy="2097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Indexes</a:t>
            </a:r>
            <a:endParaRPr/>
          </a:p>
        </p:txBody>
      </p:sp>
      <p:sp>
        <p:nvSpPr>
          <p:cNvPr id="223" name="Google Shape;223;p2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t>Indexes in PostgreSQL are special database objects designed mainly to speed up data access.</a:t>
            </a:r>
            <a:endParaRPr/>
          </a:p>
          <a:p>
            <a:pPr indent="0" lvl="0" marL="0" rtl="0" algn="l">
              <a:lnSpc>
                <a:spcPct val="115000"/>
              </a:lnSpc>
              <a:spcBef>
                <a:spcPts val="1200"/>
              </a:spcBef>
              <a:spcAft>
                <a:spcPts val="0"/>
              </a:spcAft>
              <a:buSzPts val="1800"/>
              <a:buNone/>
            </a:pPr>
            <a:r>
              <a:rPr lang="ru"/>
              <a:t>These are auxiliary structures: any index can be deleted and restored from the information in the table.</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f54ec6f364_0_0"/>
          <p:cNvSpPr txBox="1"/>
          <p:nvPr>
            <p:ph type="title"/>
          </p:nvPr>
        </p:nvSpPr>
        <p:spPr>
          <a:xfrm>
            <a:off x="381000" y="342900"/>
            <a:ext cx="4835700" cy="743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ru"/>
              <a:t>Indexes</a:t>
            </a:r>
            <a:endParaRPr/>
          </a:p>
        </p:txBody>
      </p:sp>
      <p:sp>
        <p:nvSpPr>
          <p:cNvPr id="229" name="Google Shape;229;g1f54ec6f364_0_0"/>
          <p:cNvSpPr txBox="1"/>
          <p:nvPr>
            <p:ph idx="1" type="body"/>
          </p:nvPr>
        </p:nvSpPr>
        <p:spPr>
          <a:xfrm>
            <a:off x="593849" y="1447875"/>
            <a:ext cx="7813200" cy="2910600"/>
          </a:xfrm>
          <a:prstGeom prst="rect">
            <a:avLst/>
          </a:prstGeom>
          <a:noFill/>
          <a:ln>
            <a:noFill/>
          </a:ln>
        </p:spPr>
        <p:txBody>
          <a:bodyPr anchorCtr="0" anchor="t" bIns="34275" lIns="68575" spcFirstLastPara="1" rIns="68575" wrap="square" tIns="34275">
            <a:normAutofit fontScale="92500" lnSpcReduction="20000"/>
          </a:bodyPr>
          <a:lstStyle/>
          <a:p>
            <a:pPr indent="-313848" lvl="0" marL="254000" rtl="0" algn="l">
              <a:lnSpc>
                <a:spcPct val="90000"/>
              </a:lnSpc>
              <a:spcBef>
                <a:spcPts val="800"/>
              </a:spcBef>
              <a:spcAft>
                <a:spcPts val="0"/>
              </a:spcAft>
              <a:buSzPct val="116666"/>
              <a:buChar char="●"/>
            </a:pPr>
            <a:r>
              <a:rPr lang="ru"/>
              <a:t>Indexes are database objects designed primarily to speed up data access</a:t>
            </a:r>
            <a:endParaRPr/>
          </a:p>
          <a:p>
            <a:pPr indent="-313848" lvl="0" marL="254000" rtl="0" algn="l">
              <a:lnSpc>
                <a:spcPct val="90000"/>
              </a:lnSpc>
              <a:spcBef>
                <a:spcPts val="800"/>
              </a:spcBef>
              <a:spcAft>
                <a:spcPts val="0"/>
              </a:spcAft>
              <a:buSzPct val="116666"/>
              <a:buChar char="●"/>
            </a:pPr>
            <a:r>
              <a:rPr lang="ru"/>
              <a:t>By using an index, the database server can find and retrieve the rows it needs much faster than without it. However, indexes are associated with an additional load on the DBMS as a whole, so they should be used carefully</a:t>
            </a:r>
            <a:endParaRPr/>
          </a:p>
          <a:p>
            <a:pPr indent="-174148" lvl="0" marL="177800" rtl="0" algn="l">
              <a:lnSpc>
                <a:spcPct val="90000"/>
              </a:lnSpc>
              <a:spcBef>
                <a:spcPts val="800"/>
              </a:spcBef>
              <a:spcAft>
                <a:spcPts val="0"/>
              </a:spcAft>
              <a:buClr>
                <a:schemeClr val="dk1"/>
              </a:buClr>
              <a:buSzPct val="116666"/>
              <a:buChar char="●"/>
            </a:pPr>
            <a:r>
              <a:rPr lang="ru"/>
              <a:t>Postgres core has 6 built-in types of indexes:</a:t>
            </a:r>
            <a:endParaRPr/>
          </a:p>
          <a:p>
            <a:pPr indent="-181927" lvl="1" marL="520700" rtl="0" algn="l">
              <a:lnSpc>
                <a:spcPct val="90000"/>
              </a:lnSpc>
              <a:spcBef>
                <a:spcPts val="400"/>
              </a:spcBef>
              <a:spcAft>
                <a:spcPts val="0"/>
              </a:spcAft>
              <a:buClr>
                <a:schemeClr val="dk1"/>
              </a:buClr>
              <a:buSzPct val="128571"/>
              <a:buChar char="○"/>
            </a:pPr>
            <a:r>
              <a:rPr lang="ru"/>
              <a:t>Btree (default)</a:t>
            </a:r>
            <a:endParaRPr/>
          </a:p>
          <a:p>
            <a:pPr indent="-181927" lvl="1" marL="520700" rtl="0" algn="l">
              <a:lnSpc>
                <a:spcPct val="90000"/>
              </a:lnSpc>
              <a:spcBef>
                <a:spcPts val="400"/>
              </a:spcBef>
              <a:spcAft>
                <a:spcPts val="0"/>
              </a:spcAft>
              <a:buClr>
                <a:schemeClr val="dk1"/>
              </a:buClr>
              <a:buSzPct val="128571"/>
              <a:buChar char="○"/>
            </a:pPr>
            <a:r>
              <a:rPr lang="ru"/>
              <a:t>hash</a:t>
            </a:r>
            <a:endParaRPr/>
          </a:p>
          <a:p>
            <a:pPr indent="-181927" lvl="1" marL="520700" rtl="0" algn="l">
              <a:lnSpc>
                <a:spcPct val="90000"/>
              </a:lnSpc>
              <a:spcBef>
                <a:spcPts val="400"/>
              </a:spcBef>
              <a:spcAft>
                <a:spcPts val="0"/>
              </a:spcAft>
              <a:buClr>
                <a:schemeClr val="dk1"/>
              </a:buClr>
              <a:buSzPct val="128571"/>
              <a:buChar char="○"/>
            </a:pPr>
            <a:r>
              <a:rPr lang="ru"/>
              <a:t>gist</a:t>
            </a:r>
            <a:endParaRPr/>
          </a:p>
          <a:p>
            <a:pPr indent="-181927" lvl="1" marL="520700" rtl="0" algn="l">
              <a:lnSpc>
                <a:spcPct val="90000"/>
              </a:lnSpc>
              <a:spcBef>
                <a:spcPts val="400"/>
              </a:spcBef>
              <a:spcAft>
                <a:spcPts val="0"/>
              </a:spcAft>
              <a:buClr>
                <a:schemeClr val="dk1"/>
              </a:buClr>
              <a:buSzPct val="128571"/>
              <a:buChar char="○"/>
            </a:pPr>
            <a:r>
              <a:rPr lang="ru"/>
              <a:t>spgist</a:t>
            </a:r>
            <a:endParaRPr/>
          </a:p>
          <a:p>
            <a:pPr indent="-181927" lvl="1" marL="520700" rtl="0" algn="l">
              <a:lnSpc>
                <a:spcPct val="90000"/>
              </a:lnSpc>
              <a:spcBef>
                <a:spcPts val="400"/>
              </a:spcBef>
              <a:spcAft>
                <a:spcPts val="0"/>
              </a:spcAft>
              <a:buClr>
                <a:schemeClr val="dk1"/>
              </a:buClr>
              <a:buSzPct val="128571"/>
              <a:buChar char="○"/>
            </a:pPr>
            <a:r>
              <a:rPr lang="ru"/>
              <a:t>gin</a:t>
            </a:r>
            <a:endParaRPr/>
          </a:p>
          <a:p>
            <a:pPr indent="-181927" lvl="1" marL="520700" rtl="0" algn="l">
              <a:lnSpc>
                <a:spcPct val="90000"/>
              </a:lnSpc>
              <a:spcBef>
                <a:spcPts val="400"/>
              </a:spcBef>
              <a:spcAft>
                <a:spcPts val="0"/>
              </a:spcAft>
              <a:buClr>
                <a:schemeClr val="dk1"/>
              </a:buClr>
              <a:buSzPct val="128571"/>
              <a:buChar char="○"/>
            </a:pPr>
            <a:r>
              <a:rPr lang="ru"/>
              <a:t>brin</a:t>
            </a:r>
            <a:endParaRPr/>
          </a:p>
        </p:txBody>
      </p:sp>
      <p:sp>
        <p:nvSpPr>
          <p:cNvPr id="230" name="Google Shape;230;g1f54ec6f364_0_0"/>
          <p:cNvSpPr txBox="1"/>
          <p:nvPr>
            <p:ph idx="12" type="sldNum"/>
          </p:nvPr>
        </p:nvSpPr>
        <p:spPr>
          <a:xfrm>
            <a:off x="4832248" y="3398266"/>
            <a:ext cx="3846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f54ec6f364_0_66"/>
          <p:cNvSpPr txBox="1"/>
          <p:nvPr>
            <p:ph type="title"/>
          </p:nvPr>
        </p:nvSpPr>
        <p:spPr>
          <a:xfrm>
            <a:off x="508000" y="249713"/>
            <a:ext cx="6447600" cy="990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ru"/>
              <a:t>Indexes: syntax</a:t>
            </a:r>
            <a:endParaRPr/>
          </a:p>
        </p:txBody>
      </p:sp>
      <p:sp>
        <p:nvSpPr>
          <p:cNvPr id="236" name="Google Shape;236;g1f54ec6f364_0_66"/>
          <p:cNvSpPr txBox="1"/>
          <p:nvPr>
            <p:ph idx="1" type="body"/>
          </p:nvPr>
        </p:nvSpPr>
        <p:spPr>
          <a:xfrm>
            <a:off x="507994" y="1209188"/>
            <a:ext cx="8034900" cy="33219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100000"/>
              </a:lnSpc>
              <a:spcBef>
                <a:spcPts val="400"/>
              </a:spcBef>
              <a:spcAft>
                <a:spcPts val="0"/>
              </a:spcAft>
              <a:buNone/>
            </a:pPr>
            <a:r>
              <a:rPr lang="ru" sz="1800"/>
              <a:t>The syntax is complex and branched:</a:t>
            </a:r>
            <a:endParaRPr sz="1800"/>
          </a:p>
          <a:p>
            <a:pPr indent="0" lvl="0" marL="0" rtl="0" algn="l">
              <a:lnSpc>
                <a:spcPct val="100000"/>
              </a:lnSpc>
              <a:spcBef>
                <a:spcPts val="400"/>
              </a:spcBef>
              <a:spcAft>
                <a:spcPts val="0"/>
              </a:spcAft>
              <a:buNone/>
            </a:pPr>
            <a:r>
              <a:rPr lang="ru" sz="1800"/>
              <a:t>CREATE [ UNIQUE ] INDEX [ CONCURRENTLY ] [ [ IF NOT EXISTS ] name ] ON [ ONLY ] table_name [ USING method ]</a:t>
            </a:r>
            <a:endParaRPr sz="1800"/>
          </a:p>
          <a:p>
            <a:pPr indent="0" lvl="0" marL="0" rtl="0" algn="l">
              <a:lnSpc>
                <a:spcPct val="100000"/>
              </a:lnSpc>
              <a:spcBef>
                <a:spcPts val="400"/>
              </a:spcBef>
              <a:spcAft>
                <a:spcPts val="0"/>
              </a:spcAft>
              <a:buNone/>
            </a:pPr>
            <a:r>
              <a:rPr lang="ru" sz="1800"/>
              <a:t>     ( { column_name | ( expression ) } [ COLLATE collation_rule ] [ operator_class [ ( op_class_parameter = value [, ... ]) ] ] [ ASC | DESC ] [ NULLS { FIRST | LAST } ] [, ...] )</a:t>
            </a:r>
            <a:endParaRPr sz="1800"/>
          </a:p>
          <a:p>
            <a:pPr indent="0" lvl="0" marL="0" rtl="0" algn="l">
              <a:lnSpc>
                <a:spcPct val="100000"/>
              </a:lnSpc>
              <a:spcBef>
                <a:spcPts val="400"/>
              </a:spcBef>
              <a:spcAft>
                <a:spcPts val="0"/>
              </a:spcAft>
              <a:buNone/>
            </a:pPr>
            <a:r>
              <a:rPr lang="ru" sz="1800"/>
              <a:t>     [ INCLUDE ( column_name [, ...] ) ]</a:t>
            </a:r>
            <a:endParaRPr sz="1800"/>
          </a:p>
          <a:p>
            <a:pPr indent="0" lvl="0" marL="0" rtl="0" algn="l">
              <a:lnSpc>
                <a:spcPct val="100000"/>
              </a:lnSpc>
              <a:spcBef>
                <a:spcPts val="400"/>
              </a:spcBef>
              <a:spcAft>
                <a:spcPts val="0"/>
              </a:spcAft>
              <a:buNone/>
            </a:pPr>
            <a:r>
              <a:rPr lang="ru" sz="1800"/>
              <a:t>     [NULLS [NOT] DISTINCT]</a:t>
            </a:r>
            <a:endParaRPr sz="1800"/>
          </a:p>
          <a:p>
            <a:pPr indent="0" lvl="0" marL="0" rtl="0" algn="l">
              <a:lnSpc>
                <a:spcPct val="100000"/>
              </a:lnSpc>
              <a:spcBef>
                <a:spcPts val="400"/>
              </a:spcBef>
              <a:spcAft>
                <a:spcPts val="0"/>
              </a:spcAft>
              <a:buNone/>
            </a:pPr>
            <a:r>
              <a:rPr lang="ru" sz="1800"/>
              <a:t>     [ WITH ( storage_parameter [= value] [, ... ]) ]</a:t>
            </a:r>
            <a:endParaRPr sz="1800"/>
          </a:p>
          <a:p>
            <a:pPr indent="0" lvl="0" marL="0" rtl="0" algn="l">
              <a:lnSpc>
                <a:spcPct val="100000"/>
              </a:lnSpc>
              <a:spcBef>
                <a:spcPts val="400"/>
              </a:spcBef>
              <a:spcAft>
                <a:spcPts val="0"/>
              </a:spcAft>
              <a:buNone/>
            </a:pPr>
            <a:r>
              <a:rPr lang="ru" sz="1800"/>
              <a:t>     [ TABLESPACE table_space ]</a:t>
            </a:r>
            <a:endParaRPr sz="1800"/>
          </a:p>
          <a:p>
            <a:pPr indent="0" lvl="0" marL="0" rtl="0" algn="l">
              <a:lnSpc>
                <a:spcPct val="100000"/>
              </a:lnSpc>
              <a:spcBef>
                <a:spcPts val="400"/>
              </a:spcBef>
              <a:spcAft>
                <a:spcPts val="0"/>
              </a:spcAft>
              <a:buNone/>
            </a:pPr>
            <a:r>
              <a:rPr lang="ru" sz="1800"/>
              <a:t>     [WHERE predicate]</a:t>
            </a:r>
            <a:endParaRPr sz="1800"/>
          </a:p>
          <a:p>
            <a:pPr indent="0" lvl="0" marL="0" rtl="0" algn="l">
              <a:lnSpc>
                <a:spcPct val="100000"/>
              </a:lnSpc>
              <a:spcBef>
                <a:spcPts val="400"/>
              </a:spcBef>
              <a:spcAft>
                <a:spcPts val="0"/>
              </a:spcAft>
              <a:buNone/>
            </a:pPr>
            <a:r>
              <a:t/>
            </a:r>
            <a:endParaRPr sz="1800"/>
          </a:p>
          <a:p>
            <a:pPr indent="0" lvl="0" marL="0" rtl="0" algn="l">
              <a:lnSpc>
                <a:spcPct val="100000"/>
              </a:lnSpc>
              <a:spcBef>
                <a:spcPts val="400"/>
              </a:spcBef>
              <a:spcAft>
                <a:spcPts val="0"/>
              </a:spcAft>
              <a:buNone/>
            </a:pPr>
            <a:r>
              <a:rPr lang="ru" sz="1800"/>
              <a:t>But for ease of understanding it will be enough for us:</a:t>
            </a:r>
            <a:endParaRPr sz="1800"/>
          </a:p>
          <a:p>
            <a:pPr indent="0" lvl="0" marL="0" rtl="0" algn="l">
              <a:lnSpc>
                <a:spcPct val="100000"/>
              </a:lnSpc>
              <a:spcBef>
                <a:spcPts val="400"/>
              </a:spcBef>
              <a:spcAft>
                <a:spcPts val="0"/>
              </a:spcAft>
              <a:buNone/>
            </a:pPr>
            <a:r>
              <a:rPr lang="ru" sz="1800"/>
              <a:t>CREATE INDEX name ON table USING type (column)</a:t>
            </a:r>
            <a:endParaRPr sz="1800"/>
          </a:p>
        </p:txBody>
      </p:sp>
      <p:sp>
        <p:nvSpPr>
          <p:cNvPr id="237" name="Google Shape;237;g1f54ec6f364_0_66"/>
          <p:cNvSpPr txBox="1"/>
          <p:nvPr>
            <p:ph idx="12" type="sldNum"/>
          </p:nvPr>
        </p:nvSpPr>
        <p:spPr>
          <a:xfrm>
            <a:off x="4832248" y="3398266"/>
            <a:ext cx="3846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f54ec6f364_0_132"/>
          <p:cNvSpPr txBox="1"/>
          <p:nvPr>
            <p:ph type="title"/>
          </p:nvPr>
        </p:nvSpPr>
        <p:spPr>
          <a:xfrm>
            <a:off x="381000" y="342900"/>
            <a:ext cx="4835700" cy="743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ru"/>
              <a:t>Indexes: b-tree</a:t>
            </a:r>
            <a:endParaRPr/>
          </a:p>
        </p:txBody>
      </p:sp>
      <p:sp>
        <p:nvSpPr>
          <p:cNvPr id="243" name="Google Shape;243;g1f54ec6f364_0_132"/>
          <p:cNvSpPr txBox="1"/>
          <p:nvPr>
            <p:ph idx="1" type="body"/>
          </p:nvPr>
        </p:nvSpPr>
        <p:spPr>
          <a:xfrm>
            <a:off x="507992" y="1620450"/>
            <a:ext cx="7956300" cy="2910600"/>
          </a:xfrm>
          <a:prstGeom prst="rect">
            <a:avLst/>
          </a:prstGeom>
          <a:noFill/>
          <a:ln>
            <a:noFill/>
          </a:ln>
        </p:spPr>
        <p:txBody>
          <a:bodyPr anchorCtr="0" anchor="t" bIns="34275" lIns="68575" spcFirstLastPara="1" rIns="68575" wrap="square" tIns="34275">
            <a:normAutofit fontScale="92500" lnSpcReduction="20000"/>
          </a:bodyPr>
          <a:lstStyle/>
          <a:p>
            <a:pPr indent="-50800" lvl="0" marL="177800" rtl="0" algn="l">
              <a:lnSpc>
                <a:spcPct val="100000"/>
              </a:lnSpc>
              <a:spcBef>
                <a:spcPts val="800"/>
              </a:spcBef>
              <a:spcAft>
                <a:spcPts val="0"/>
              </a:spcAft>
              <a:buNone/>
            </a:pPr>
            <a:r>
              <a:rPr lang="ru" sz="2200"/>
              <a:t>B-trees can handle equality conditions and range tests with data that can be sorted in some order. The query planner may use such an index when the indexed column is subject to a comparison with one of the following operators: &lt;, &lt;=, =, &gt;=, &gt;</a:t>
            </a:r>
            <a:endParaRPr sz="2200"/>
          </a:p>
          <a:p>
            <a:pPr indent="-50800" lvl="0" marL="177800" rtl="0" algn="l">
              <a:lnSpc>
                <a:spcPct val="100000"/>
              </a:lnSpc>
              <a:spcBef>
                <a:spcPts val="800"/>
              </a:spcBef>
              <a:spcAft>
                <a:spcPts val="0"/>
              </a:spcAft>
              <a:buNone/>
            </a:pPr>
            <a:r>
              <a:rPr lang="ru" sz="2200"/>
              <a:t>The optimizer can use these indexes in queries with the LIKE and ~ pattern comparison operators if the pattern is defined by a constant and it is bound to the beginning of the string - for example, col LIKE 'foo%' or col ~ '^foo', but not col LIKE '% bar'. By default this only works with the C locale (i.e. ASCII characters)</a:t>
            </a:r>
            <a:endParaRPr sz="2200"/>
          </a:p>
          <a:p>
            <a:pPr indent="-50800" lvl="0" marL="177800" rtl="0" algn="l">
              <a:lnSpc>
                <a:spcPct val="100000"/>
              </a:lnSpc>
              <a:spcBef>
                <a:spcPts val="800"/>
              </a:spcBef>
              <a:spcAft>
                <a:spcPts val="0"/>
              </a:spcAft>
              <a:buClr>
                <a:schemeClr val="dk1"/>
              </a:buClr>
              <a:buSzPct val="100000"/>
              <a:buNone/>
            </a:pPr>
            <a:r>
              <a:t/>
            </a:r>
            <a:endParaRPr sz="2200"/>
          </a:p>
        </p:txBody>
      </p:sp>
      <p:sp>
        <p:nvSpPr>
          <p:cNvPr id="244" name="Google Shape;244;g1f54ec6f364_0_132"/>
          <p:cNvSpPr txBox="1"/>
          <p:nvPr>
            <p:ph idx="12" type="sldNum"/>
          </p:nvPr>
        </p:nvSpPr>
        <p:spPr>
          <a:xfrm>
            <a:off x="4832248" y="3398266"/>
            <a:ext cx="3846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f54ec6f364_0_198"/>
          <p:cNvSpPr txBox="1"/>
          <p:nvPr>
            <p:ph type="title"/>
          </p:nvPr>
        </p:nvSpPr>
        <p:spPr>
          <a:xfrm>
            <a:off x="381000" y="342900"/>
            <a:ext cx="4835700" cy="743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ru"/>
              <a:t>Indexes: hash</a:t>
            </a:r>
            <a:endParaRPr/>
          </a:p>
        </p:txBody>
      </p:sp>
      <p:sp>
        <p:nvSpPr>
          <p:cNvPr id="250" name="Google Shape;250;g1f54ec6f364_0_198"/>
          <p:cNvSpPr txBox="1"/>
          <p:nvPr>
            <p:ph idx="1" type="body"/>
          </p:nvPr>
        </p:nvSpPr>
        <p:spPr>
          <a:xfrm>
            <a:off x="1280725" y="1534136"/>
            <a:ext cx="6447600" cy="2910600"/>
          </a:xfrm>
          <a:prstGeom prst="rect">
            <a:avLst/>
          </a:prstGeom>
          <a:noFill/>
          <a:ln>
            <a:noFill/>
          </a:ln>
        </p:spPr>
        <p:txBody>
          <a:bodyPr anchorCtr="0" anchor="t" bIns="34275" lIns="68575" spcFirstLastPara="1" rIns="68575" wrap="square" tIns="34275">
            <a:normAutofit/>
          </a:bodyPr>
          <a:lstStyle/>
          <a:p>
            <a:pPr indent="-330200" lvl="0" marL="254000" rtl="0" algn="l">
              <a:lnSpc>
                <a:spcPct val="90000"/>
              </a:lnSpc>
              <a:spcBef>
                <a:spcPts val="800"/>
              </a:spcBef>
              <a:spcAft>
                <a:spcPts val="0"/>
              </a:spcAft>
              <a:buSzPts val="2200"/>
              <a:buChar char="●"/>
            </a:pPr>
            <a:r>
              <a:rPr lang="ru" sz="2200"/>
              <a:t>Hash indexes store a 32-bit hash code derived from the value of the indexed column, so hash indexes only work with simple equality conditions.</a:t>
            </a:r>
            <a:endParaRPr sz="2200"/>
          </a:p>
          <a:p>
            <a:pPr indent="-330200" lvl="0" marL="254000" rtl="0" algn="l">
              <a:lnSpc>
                <a:spcPct val="90000"/>
              </a:lnSpc>
              <a:spcBef>
                <a:spcPts val="800"/>
              </a:spcBef>
              <a:spcAft>
                <a:spcPts val="0"/>
              </a:spcAft>
              <a:buSzPts val="2200"/>
              <a:buChar char="●"/>
            </a:pPr>
            <a:r>
              <a:rPr lang="ru" sz="2200"/>
              <a:t>The query planner can apply a hash index only if the column being indexed is subject to a comparison with the = operator</a:t>
            </a:r>
            <a:endParaRPr sz="2200"/>
          </a:p>
        </p:txBody>
      </p:sp>
      <p:sp>
        <p:nvSpPr>
          <p:cNvPr id="251" name="Google Shape;251;g1f54ec6f364_0_198"/>
          <p:cNvSpPr txBox="1"/>
          <p:nvPr>
            <p:ph idx="12" type="sldNum"/>
          </p:nvPr>
        </p:nvSpPr>
        <p:spPr>
          <a:xfrm>
            <a:off x="4832248" y="3398266"/>
            <a:ext cx="3846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Connecting to a DBMS</a:t>
            </a:r>
            <a:endParaRPr/>
          </a:p>
        </p:txBody>
      </p:sp>
      <p:sp>
        <p:nvSpPr>
          <p:cNvPr id="82" name="Google Shape;82;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ru"/>
              <a:t>The client process accesses the main server process</a:t>
            </a:r>
            <a:endParaRPr/>
          </a:p>
          <a:p>
            <a:pPr indent="-342900" lvl="0" marL="457200" rtl="0" algn="l">
              <a:lnSpc>
                <a:spcPct val="115000"/>
              </a:lnSpc>
              <a:spcBef>
                <a:spcPts val="0"/>
              </a:spcBef>
              <a:spcAft>
                <a:spcPts val="0"/>
              </a:spcAft>
              <a:buSzPts val="1800"/>
              <a:buAutoNum type="arabicPeriod"/>
            </a:pPr>
            <a:r>
              <a:rPr lang="ru"/>
              <a:t>The main server process creates a new one when requesting a connection</a:t>
            </a:r>
            <a:endParaRPr/>
          </a:p>
          <a:p>
            <a:pPr indent="-342900" lvl="0" marL="457200" rtl="0" algn="l">
              <a:lnSpc>
                <a:spcPct val="115000"/>
              </a:lnSpc>
              <a:spcBef>
                <a:spcPts val="0"/>
              </a:spcBef>
              <a:spcAft>
                <a:spcPts val="0"/>
              </a:spcAft>
              <a:buSzPts val="1800"/>
              <a:buAutoNum type="arabicPeriod"/>
            </a:pPr>
            <a:r>
              <a:rPr lang="ru"/>
              <a:t>When the connection is established, the client can send a request to the server</a:t>
            </a:r>
            <a:endParaRPr/>
          </a:p>
          <a:p>
            <a:pPr indent="-342900" lvl="0" marL="457200" rtl="0" algn="l">
              <a:lnSpc>
                <a:spcPct val="115000"/>
              </a:lnSpc>
              <a:spcBef>
                <a:spcPts val="0"/>
              </a:spcBef>
              <a:spcAft>
                <a:spcPts val="0"/>
              </a:spcAft>
              <a:buSzPts val="1800"/>
              <a:buAutoNum type="arabicPeriod"/>
            </a:pPr>
            <a:r>
              <a:rPr lang="ru"/>
              <a:t>The request will be transmitted in plain text</a:t>
            </a:r>
            <a:endParaRPr/>
          </a:p>
          <a:p>
            <a:pPr indent="-342900" lvl="0" marL="457200" rtl="0" algn="l">
              <a:lnSpc>
                <a:spcPct val="115000"/>
              </a:lnSpc>
              <a:spcBef>
                <a:spcPts val="0"/>
              </a:spcBef>
              <a:spcAft>
                <a:spcPts val="0"/>
              </a:spcAft>
              <a:buSzPts val="1800"/>
              <a:buAutoNum type="arabicPeriod"/>
            </a:pPr>
            <a:r>
              <a:rPr lang="ru"/>
              <a:t>There is no request processing at this stage</a:t>
            </a:r>
            <a:endParaRPr/>
          </a:p>
          <a:p>
            <a:pPr indent="0" lvl="0" marL="457200" rtl="0" algn="l">
              <a:lnSpc>
                <a:spcPct val="115000"/>
              </a:lnSpc>
              <a:spcBef>
                <a:spcPts val="1200"/>
              </a:spcBef>
              <a:spcAft>
                <a:spcPts val="1200"/>
              </a:spcAft>
              <a:buSzPts val="1800"/>
              <a:buNone/>
            </a:pPr>
            <a:r>
              <a:t/>
            </a:r>
            <a:endParaRPr/>
          </a:p>
        </p:txBody>
      </p:sp>
      <p:pic>
        <p:nvPicPr>
          <p:cNvPr id="83" name="Google Shape;83;p3"/>
          <p:cNvPicPr preferRelativeResize="0"/>
          <p:nvPr/>
        </p:nvPicPr>
        <p:blipFill rotWithShape="1">
          <a:blip r:embed="rId3">
            <a:alphaModFix/>
          </a:blip>
          <a:srcRect b="0" l="0" r="0" t="0"/>
          <a:stretch/>
        </p:blipFill>
        <p:spPr>
          <a:xfrm>
            <a:off x="5822825" y="113099"/>
            <a:ext cx="3239750" cy="1393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f54ec6f364_0_330"/>
          <p:cNvSpPr txBox="1"/>
          <p:nvPr>
            <p:ph type="title"/>
          </p:nvPr>
        </p:nvSpPr>
        <p:spPr>
          <a:xfrm>
            <a:off x="381000" y="342900"/>
            <a:ext cx="7921200" cy="743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ru"/>
              <a:t>Indexes: gist (generalized search tree)</a:t>
            </a:r>
            <a:endParaRPr/>
          </a:p>
        </p:txBody>
      </p:sp>
      <p:sp>
        <p:nvSpPr>
          <p:cNvPr id="257" name="Google Shape;257;g1f54ec6f364_0_330"/>
          <p:cNvSpPr txBox="1"/>
          <p:nvPr>
            <p:ph idx="1" type="body"/>
          </p:nvPr>
        </p:nvSpPr>
        <p:spPr>
          <a:xfrm>
            <a:off x="381000" y="1215322"/>
            <a:ext cx="8116800" cy="3329700"/>
          </a:xfrm>
          <a:prstGeom prst="rect">
            <a:avLst/>
          </a:prstGeom>
          <a:noFill/>
          <a:ln>
            <a:noFill/>
          </a:ln>
        </p:spPr>
        <p:txBody>
          <a:bodyPr anchorCtr="0" anchor="t" bIns="34275" lIns="68575" spcFirstLastPara="1" rIns="68575" wrap="square" tIns="34275">
            <a:normAutofit/>
          </a:bodyPr>
          <a:lstStyle/>
          <a:p>
            <a:pPr indent="-330200" lvl="0" marL="254000" rtl="0" algn="l">
              <a:lnSpc>
                <a:spcPct val="100000"/>
              </a:lnSpc>
              <a:spcBef>
                <a:spcPts val="800"/>
              </a:spcBef>
              <a:spcAft>
                <a:spcPts val="0"/>
              </a:spcAft>
              <a:buSzPts val="2200"/>
              <a:buChar char="●"/>
            </a:pPr>
            <a:r>
              <a:rPr lang="ru" sz="2200"/>
              <a:t>It is not one specific index, but an "infrastructure" that allows many different indexing strategies to be implemented</a:t>
            </a:r>
            <a:endParaRPr sz="2200"/>
          </a:p>
          <a:p>
            <a:pPr indent="-330200" lvl="0" marL="254000" rtl="0" algn="l">
              <a:lnSpc>
                <a:spcPct val="100000"/>
              </a:lnSpc>
              <a:spcBef>
                <a:spcPts val="800"/>
              </a:spcBef>
              <a:spcAft>
                <a:spcPts val="0"/>
              </a:spcAft>
              <a:buSzPts val="2200"/>
              <a:buChar char="●"/>
            </a:pPr>
            <a:r>
              <a:rPr lang="ru" sz="2200"/>
              <a:t>Allows you to work, for example, with geometric objects, texts for full-text search, arrays and other complex data structures</a:t>
            </a:r>
            <a:endParaRPr sz="2200"/>
          </a:p>
          <a:p>
            <a:pPr indent="-330200" lvl="0" marL="254000" rtl="0" algn="l">
              <a:lnSpc>
                <a:spcPct val="100000"/>
              </a:lnSpc>
              <a:spcBef>
                <a:spcPts val="800"/>
              </a:spcBef>
              <a:spcAft>
                <a:spcPts val="0"/>
              </a:spcAft>
              <a:buSzPts val="2200"/>
              <a:buChar char="●"/>
            </a:pPr>
            <a:r>
              <a:rPr lang="ru" sz="2200"/>
              <a:t>Depending on the settings, it supports a large number of operators (for example, for two-dimensional geometric data types: &lt;&lt;, &amp;&lt;, &amp;&gt;, &gt;&gt; , &lt;&lt;|, &amp;&lt;|, etc.)</a:t>
            </a:r>
            <a:endParaRPr sz="2200"/>
          </a:p>
        </p:txBody>
      </p:sp>
      <p:sp>
        <p:nvSpPr>
          <p:cNvPr id="258" name="Google Shape;258;g1f54ec6f364_0_330"/>
          <p:cNvSpPr txBox="1"/>
          <p:nvPr>
            <p:ph idx="12" type="sldNum"/>
          </p:nvPr>
        </p:nvSpPr>
        <p:spPr>
          <a:xfrm>
            <a:off x="8235623" y="4691116"/>
            <a:ext cx="3846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f54ec6f364_0_396"/>
          <p:cNvSpPr txBox="1"/>
          <p:nvPr>
            <p:ph type="title"/>
          </p:nvPr>
        </p:nvSpPr>
        <p:spPr>
          <a:xfrm>
            <a:off x="381000" y="342900"/>
            <a:ext cx="7816500" cy="7431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22222"/>
              <a:buFont typeface="Calibri"/>
              <a:buNone/>
            </a:pPr>
            <a:r>
              <a:rPr lang="ru"/>
              <a:t>Indexes: spgist (space-partitioned generalized search tree) </a:t>
            </a:r>
            <a:endParaRPr/>
          </a:p>
        </p:txBody>
      </p:sp>
      <p:sp>
        <p:nvSpPr>
          <p:cNvPr id="264" name="Google Shape;264;g1f54ec6f364_0_396"/>
          <p:cNvSpPr txBox="1"/>
          <p:nvPr>
            <p:ph idx="1" type="body"/>
          </p:nvPr>
        </p:nvSpPr>
        <p:spPr>
          <a:xfrm>
            <a:off x="507992" y="1620450"/>
            <a:ext cx="8149500" cy="2910600"/>
          </a:xfrm>
          <a:prstGeom prst="rect">
            <a:avLst/>
          </a:prstGeom>
          <a:noFill/>
          <a:ln>
            <a:noFill/>
          </a:ln>
        </p:spPr>
        <p:txBody>
          <a:bodyPr anchorCtr="0" anchor="t" bIns="34275" lIns="68575" spcFirstLastPara="1" rIns="68575" wrap="square" tIns="34275">
            <a:normAutofit/>
          </a:bodyPr>
          <a:lstStyle/>
          <a:p>
            <a:pPr indent="-330200" lvl="0" marL="254000" rtl="0" algn="l">
              <a:lnSpc>
                <a:spcPct val="100000"/>
              </a:lnSpc>
              <a:spcBef>
                <a:spcPts val="800"/>
              </a:spcBef>
              <a:spcAft>
                <a:spcPts val="0"/>
              </a:spcAft>
              <a:buSzPts val="2200"/>
              <a:buChar char="●"/>
            </a:pPr>
            <a:r>
              <a:rPr lang="ru" sz="2200"/>
              <a:t>Roughly speaking, we can say that this is a special case of gist</a:t>
            </a:r>
            <a:endParaRPr sz="2200"/>
          </a:p>
          <a:p>
            <a:pPr indent="-330200" lvl="0" marL="254000" rtl="0" algn="l">
              <a:lnSpc>
                <a:spcPct val="100000"/>
              </a:lnSpc>
              <a:spcBef>
                <a:spcPts val="800"/>
              </a:spcBef>
              <a:spcAft>
                <a:spcPts val="0"/>
              </a:spcAft>
              <a:buSzPts val="2200"/>
              <a:buChar char="●"/>
            </a:pPr>
            <a:r>
              <a:rPr lang="ru" sz="2200"/>
              <a:t>Supports indexing of data structured according to the “space sharing” principle. This means that spgist is effective for data that is naturally divided into disjoint subsets. spgist provides higher efficiency and smaller index size for certain types of queries and data structures compared to GIST</a:t>
            </a:r>
            <a:endParaRPr sz="2200"/>
          </a:p>
          <a:p>
            <a:pPr indent="-177800" lvl="0" marL="177800" rtl="0" algn="l">
              <a:lnSpc>
                <a:spcPct val="100000"/>
              </a:lnSpc>
              <a:spcBef>
                <a:spcPts val="800"/>
              </a:spcBef>
              <a:spcAft>
                <a:spcPts val="0"/>
              </a:spcAft>
              <a:buSzPts val="2200"/>
              <a:buChar char="●"/>
            </a:pPr>
            <a:r>
              <a:t/>
            </a:r>
            <a:endParaRPr sz="2200"/>
          </a:p>
        </p:txBody>
      </p:sp>
      <p:sp>
        <p:nvSpPr>
          <p:cNvPr id="265" name="Google Shape;265;g1f54ec6f364_0_396"/>
          <p:cNvSpPr txBox="1"/>
          <p:nvPr>
            <p:ph idx="12" type="sldNum"/>
          </p:nvPr>
        </p:nvSpPr>
        <p:spPr>
          <a:xfrm>
            <a:off x="4832248" y="3398266"/>
            <a:ext cx="3846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f54ec6f364_0_462"/>
          <p:cNvSpPr txBox="1"/>
          <p:nvPr>
            <p:ph type="title"/>
          </p:nvPr>
        </p:nvSpPr>
        <p:spPr>
          <a:xfrm>
            <a:off x="507992" y="457200"/>
            <a:ext cx="7992000" cy="990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ru"/>
              <a:t>Indexes: gin (generalized inverted index) </a:t>
            </a:r>
            <a:endParaRPr/>
          </a:p>
        </p:txBody>
      </p:sp>
      <p:sp>
        <p:nvSpPr>
          <p:cNvPr id="271" name="Google Shape;271;g1f54ec6f364_0_462"/>
          <p:cNvSpPr txBox="1"/>
          <p:nvPr>
            <p:ph idx="1" type="body"/>
          </p:nvPr>
        </p:nvSpPr>
        <p:spPr>
          <a:xfrm>
            <a:off x="1348207" y="1620404"/>
            <a:ext cx="6447600" cy="2910600"/>
          </a:xfrm>
          <a:prstGeom prst="rect">
            <a:avLst/>
          </a:prstGeom>
          <a:noFill/>
          <a:ln>
            <a:noFill/>
          </a:ln>
        </p:spPr>
        <p:txBody>
          <a:bodyPr anchorCtr="0" anchor="t" bIns="34275" lIns="68575" spcFirstLastPara="1" rIns="68575" wrap="square" tIns="34275">
            <a:normAutofit/>
          </a:bodyPr>
          <a:lstStyle/>
          <a:p>
            <a:pPr indent="-330200" lvl="0" marL="254000" rtl="0" algn="l">
              <a:lnSpc>
                <a:spcPct val="90000"/>
              </a:lnSpc>
              <a:spcBef>
                <a:spcPts val="800"/>
              </a:spcBef>
              <a:spcAft>
                <a:spcPts val="0"/>
              </a:spcAft>
              <a:buSzPts val="2200"/>
              <a:buChar char="●"/>
            </a:pPr>
            <a:r>
              <a:rPr lang="ru" sz="2200"/>
              <a:t>This is an index type corresponding to the inverted index data structure</a:t>
            </a:r>
            <a:endParaRPr sz="2200"/>
          </a:p>
          <a:p>
            <a:pPr indent="-330200" lvl="0" marL="254000" rtl="0" algn="l">
              <a:lnSpc>
                <a:spcPct val="90000"/>
              </a:lnSpc>
              <a:spcBef>
                <a:spcPts val="800"/>
              </a:spcBef>
              <a:spcAft>
                <a:spcPts val="0"/>
              </a:spcAft>
              <a:buSzPts val="2200"/>
              <a:buChar char="●"/>
            </a:pPr>
            <a:r>
              <a:rPr lang="ru" sz="2200"/>
              <a:t>Effective for searching sets by their subsets (i.e. when the query is a subset of the desired set)</a:t>
            </a:r>
            <a:endParaRPr sz="2200"/>
          </a:p>
          <a:p>
            <a:pPr indent="0" lvl="0" marL="0" rtl="0" algn="l">
              <a:lnSpc>
                <a:spcPct val="90000"/>
              </a:lnSpc>
              <a:spcBef>
                <a:spcPts val="800"/>
              </a:spcBef>
              <a:spcAft>
                <a:spcPts val="0"/>
              </a:spcAft>
              <a:buNone/>
            </a:pPr>
            <a:r>
              <a:t/>
            </a:r>
            <a:endParaRPr sz="2200"/>
          </a:p>
        </p:txBody>
      </p:sp>
      <p:sp>
        <p:nvSpPr>
          <p:cNvPr id="272" name="Google Shape;272;g1f54ec6f364_0_462"/>
          <p:cNvSpPr txBox="1"/>
          <p:nvPr>
            <p:ph idx="12" type="sldNum"/>
          </p:nvPr>
        </p:nvSpPr>
        <p:spPr>
          <a:xfrm>
            <a:off x="4832248" y="3398266"/>
            <a:ext cx="3846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f54ec6f364_0_528"/>
          <p:cNvSpPr txBox="1"/>
          <p:nvPr>
            <p:ph type="title"/>
          </p:nvPr>
        </p:nvSpPr>
        <p:spPr>
          <a:xfrm>
            <a:off x="381000" y="342900"/>
            <a:ext cx="8200800" cy="743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ru"/>
              <a:t>Indexes: brin (block range index) </a:t>
            </a:r>
            <a:endParaRPr/>
          </a:p>
        </p:txBody>
      </p:sp>
      <p:sp>
        <p:nvSpPr>
          <p:cNvPr id="278" name="Google Shape;278;g1f54ec6f364_0_528"/>
          <p:cNvSpPr txBox="1"/>
          <p:nvPr>
            <p:ph idx="1" type="body"/>
          </p:nvPr>
        </p:nvSpPr>
        <p:spPr>
          <a:xfrm>
            <a:off x="507992" y="1620450"/>
            <a:ext cx="8042100" cy="2910600"/>
          </a:xfrm>
          <a:prstGeom prst="rect">
            <a:avLst/>
          </a:prstGeom>
          <a:noFill/>
          <a:ln>
            <a:noFill/>
          </a:ln>
        </p:spPr>
        <p:txBody>
          <a:bodyPr anchorCtr="0" anchor="t" bIns="34275" lIns="68575" spcFirstLastPara="1" rIns="68575" wrap="square" tIns="34275">
            <a:normAutofit/>
          </a:bodyPr>
          <a:lstStyle/>
          <a:p>
            <a:pPr indent="-330200" lvl="0" marL="254000" rtl="0" algn="l">
              <a:lnSpc>
                <a:spcPct val="90000"/>
              </a:lnSpc>
              <a:spcBef>
                <a:spcPts val="800"/>
              </a:spcBef>
              <a:spcAft>
                <a:spcPts val="0"/>
              </a:spcAft>
              <a:buSzPts val="2200"/>
              <a:buChar char="●"/>
            </a:pPr>
            <a:r>
              <a:rPr lang="ru" sz="2200"/>
              <a:t>Designed to work with very large tables where the data is relatively ordered by the value of the indexed column</a:t>
            </a:r>
            <a:endParaRPr sz="2200"/>
          </a:p>
          <a:p>
            <a:pPr indent="-330200" lvl="0" marL="254000" rtl="0" algn="l">
              <a:lnSpc>
                <a:spcPct val="90000"/>
              </a:lnSpc>
              <a:spcBef>
                <a:spcPts val="800"/>
              </a:spcBef>
              <a:spcAft>
                <a:spcPts val="0"/>
              </a:spcAft>
              <a:buSzPts val="2200"/>
              <a:buChar char="●"/>
            </a:pPr>
            <a:r>
              <a:rPr lang="ru" sz="2200"/>
              <a:t>Stores generalized information about the values located in physically sequentially located blocks of the table. Therefore, such indexes are most effective on columns whose values correlate well with the physical order of the table columns</a:t>
            </a:r>
            <a:endParaRPr sz="2200"/>
          </a:p>
        </p:txBody>
      </p:sp>
      <p:sp>
        <p:nvSpPr>
          <p:cNvPr id="279" name="Google Shape;279;g1f54ec6f364_0_528"/>
          <p:cNvSpPr txBox="1"/>
          <p:nvPr>
            <p:ph idx="12" type="sldNum"/>
          </p:nvPr>
        </p:nvSpPr>
        <p:spPr>
          <a:xfrm>
            <a:off x="4832248" y="3398266"/>
            <a:ext cx="3846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plan: WHERE</a:t>
            </a:r>
            <a:endParaRPr/>
          </a:p>
        </p:txBody>
      </p:sp>
      <p:pic>
        <p:nvPicPr>
          <p:cNvPr id="285" name="Google Shape;285;p22"/>
          <p:cNvPicPr preferRelativeResize="0"/>
          <p:nvPr/>
        </p:nvPicPr>
        <p:blipFill rotWithShape="1">
          <a:blip r:embed="rId3">
            <a:alphaModFix/>
          </a:blip>
          <a:srcRect b="0" l="0" r="0" t="0"/>
          <a:stretch/>
        </p:blipFill>
        <p:spPr>
          <a:xfrm>
            <a:off x="62900" y="1509658"/>
            <a:ext cx="9144000" cy="320013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plan: WHERE + INDEX (many rows)</a:t>
            </a:r>
            <a:endParaRPr/>
          </a:p>
        </p:txBody>
      </p:sp>
      <p:pic>
        <p:nvPicPr>
          <p:cNvPr id="291" name="Google Shape;291;p23"/>
          <p:cNvPicPr preferRelativeResize="0"/>
          <p:nvPr/>
        </p:nvPicPr>
        <p:blipFill rotWithShape="1">
          <a:blip r:embed="rId3">
            <a:alphaModFix/>
          </a:blip>
          <a:srcRect b="0" l="0" r="0" t="0"/>
          <a:stretch/>
        </p:blipFill>
        <p:spPr>
          <a:xfrm>
            <a:off x="52875" y="1480837"/>
            <a:ext cx="9144000" cy="3306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plan: WHERE + INDEX (few rows)</a:t>
            </a:r>
            <a:endParaRPr/>
          </a:p>
        </p:txBody>
      </p:sp>
      <p:pic>
        <p:nvPicPr>
          <p:cNvPr id="297" name="Google Shape;297;p24"/>
          <p:cNvPicPr preferRelativeResize="0"/>
          <p:nvPr/>
        </p:nvPicPr>
        <p:blipFill rotWithShape="1">
          <a:blip r:embed="rId3">
            <a:alphaModFix/>
          </a:blip>
          <a:srcRect b="0" l="0" r="0" t="0"/>
          <a:stretch/>
        </p:blipFill>
        <p:spPr>
          <a:xfrm>
            <a:off x="101800" y="1413347"/>
            <a:ext cx="9143999" cy="333245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plan: subtotal</a:t>
            </a:r>
            <a:endParaRPr/>
          </a:p>
        </p:txBody>
      </p:sp>
      <p:sp>
        <p:nvSpPr>
          <p:cNvPr id="303" name="Google Shape;303;p2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t>Now we know:</a:t>
            </a:r>
            <a:endParaRPr/>
          </a:p>
          <a:p>
            <a:pPr indent="-342900" lvl="0" marL="457200" rtl="0" algn="l">
              <a:lnSpc>
                <a:spcPct val="115000"/>
              </a:lnSpc>
              <a:spcBef>
                <a:spcPts val="1200"/>
              </a:spcBef>
              <a:spcAft>
                <a:spcPts val="0"/>
              </a:spcAft>
              <a:buSzPts val="1800"/>
              <a:buChar char="●"/>
            </a:pPr>
            <a:r>
              <a:rPr lang="ru"/>
              <a:t>Seq Scan — the whole table is read.</a:t>
            </a:r>
            <a:endParaRPr/>
          </a:p>
          <a:p>
            <a:pPr indent="-342900" lvl="0" marL="457200" rtl="0" algn="l">
              <a:lnSpc>
                <a:spcPct val="115000"/>
              </a:lnSpc>
              <a:spcBef>
                <a:spcPts val="0"/>
              </a:spcBef>
              <a:spcAft>
                <a:spcPts val="0"/>
              </a:spcAft>
              <a:buSzPts val="1800"/>
              <a:buChar char="●"/>
            </a:pPr>
            <a:r>
              <a:rPr lang="ru"/>
              <a:t>Index Scan — an index is used for WHERE conditions, reads the table when selecting rows.</a:t>
            </a:r>
            <a:endParaRPr/>
          </a:p>
          <a:p>
            <a:pPr indent="-342900" lvl="0" marL="457200" rtl="0" algn="l">
              <a:lnSpc>
                <a:spcPct val="115000"/>
              </a:lnSpc>
              <a:spcBef>
                <a:spcPts val="0"/>
              </a:spcBef>
              <a:spcAft>
                <a:spcPts val="0"/>
              </a:spcAft>
              <a:buSzPts val="1800"/>
              <a:buChar char="●"/>
            </a:pPr>
            <a:r>
              <a:rPr lang="ru"/>
              <a:t>Bitmap Index Scan — first Index Scan, then sampling control by table. Effective for a large number of rows.</a:t>
            </a:r>
            <a:endParaRPr/>
          </a:p>
          <a:p>
            <a:pPr indent="-342900" lvl="0" marL="457200" rtl="0" algn="l">
              <a:lnSpc>
                <a:spcPct val="115000"/>
              </a:lnSpc>
              <a:spcBef>
                <a:spcPts val="0"/>
              </a:spcBef>
              <a:spcAft>
                <a:spcPts val="0"/>
              </a:spcAft>
              <a:buSzPts val="1800"/>
              <a:buChar char="●"/>
            </a:pPr>
            <a:r>
              <a:rPr lang="ru"/>
              <a:t>Index Only Scan is the fastest. Only the index is read.</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Request plan: ORDER BY</a:t>
            </a:r>
            <a:endParaRPr/>
          </a:p>
        </p:txBody>
      </p:sp>
      <p:pic>
        <p:nvPicPr>
          <p:cNvPr id="309" name="Google Shape;309;p26"/>
          <p:cNvPicPr preferRelativeResize="0"/>
          <p:nvPr/>
        </p:nvPicPr>
        <p:blipFill rotWithShape="1">
          <a:blip r:embed="rId3">
            <a:alphaModFix/>
          </a:blip>
          <a:srcRect b="0" l="0" r="0" t="0"/>
          <a:stretch/>
        </p:blipFill>
        <p:spPr>
          <a:xfrm>
            <a:off x="881513" y="1430675"/>
            <a:ext cx="7380976" cy="33814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Plan: LIMIT</a:t>
            </a:r>
            <a:endParaRPr/>
          </a:p>
        </p:txBody>
      </p:sp>
      <p:pic>
        <p:nvPicPr>
          <p:cNvPr id="315" name="Google Shape;315;p27"/>
          <p:cNvPicPr preferRelativeResize="0"/>
          <p:nvPr/>
        </p:nvPicPr>
        <p:blipFill rotWithShape="1">
          <a:blip r:embed="rId3">
            <a:alphaModFix/>
          </a:blip>
          <a:srcRect b="0" l="0" r="0" t="0"/>
          <a:stretch/>
        </p:blipFill>
        <p:spPr>
          <a:xfrm>
            <a:off x="1041350" y="1503525"/>
            <a:ext cx="7486125" cy="3381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Request parsing</a:t>
            </a:r>
            <a:endParaRPr/>
          </a:p>
        </p:txBody>
      </p:sp>
      <p:sp>
        <p:nvSpPr>
          <p:cNvPr id="89" name="Google Shape;89;p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ru"/>
              <a:t>The parser checks the request for the correct syntax</a:t>
            </a:r>
            <a:endParaRPr/>
          </a:p>
          <a:p>
            <a:pPr indent="-342900" lvl="0" marL="457200" rtl="0" algn="l">
              <a:lnSpc>
                <a:spcPct val="115000"/>
              </a:lnSpc>
              <a:spcBef>
                <a:spcPts val="0"/>
              </a:spcBef>
              <a:spcAft>
                <a:spcPts val="0"/>
              </a:spcAft>
              <a:buSzPts val="1800"/>
              <a:buAutoNum type="arabicPeriod"/>
            </a:pPr>
            <a:r>
              <a:rPr lang="ru"/>
              <a:t>The parser returns the result of the work:</a:t>
            </a:r>
            <a:endParaRPr/>
          </a:p>
          <a:p>
            <a:pPr indent="-317500" lvl="1" marL="914400" rtl="0" algn="l">
              <a:lnSpc>
                <a:spcPct val="115000"/>
              </a:lnSpc>
              <a:spcBef>
                <a:spcPts val="0"/>
              </a:spcBef>
              <a:spcAft>
                <a:spcPts val="0"/>
              </a:spcAft>
              <a:buSzPts val="1400"/>
              <a:buAutoNum type="arabicPeriod"/>
            </a:pPr>
            <a:r>
              <a:rPr lang="ru"/>
              <a:t>Parse tree, if the syntax is correct</a:t>
            </a:r>
            <a:endParaRPr/>
          </a:p>
          <a:p>
            <a:pPr indent="-317500" lvl="1" marL="914400" rtl="0" algn="l">
              <a:lnSpc>
                <a:spcPct val="115000"/>
              </a:lnSpc>
              <a:spcBef>
                <a:spcPts val="0"/>
              </a:spcBef>
              <a:spcAft>
                <a:spcPts val="0"/>
              </a:spcAft>
              <a:buSzPts val="1400"/>
              <a:buAutoNum type="arabicPeriod"/>
            </a:pPr>
            <a:r>
              <a:rPr lang="ru"/>
              <a:t>Error if the syntax is incorrect. The user gets an error</a:t>
            </a:r>
            <a:endParaRPr/>
          </a:p>
          <a:p>
            <a:pPr indent="-342900" lvl="0" marL="457200" rtl="0" algn="l">
              <a:lnSpc>
                <a:spcPct val="115000"/>
              </a:lnSpc>
              <a:spcBef>
                <a:spcPts val="0"/>
              </a:spcBef>
              <a:spcAft>
                <a:spcPts val="0"/>
              </a:spcAft>
              <a:buSzPts val="1800"/>
              <a:buAutoNum type="arabicPeriod"/>
            </a:pPr>
            <a:r>
              <a:rPr lang="ru"/>
              <a:t>The converter accepts the parse tree as input and converts it into a query tree:</a:t>
            </a:r>
            <a:endParaRPr/>
          </a:p>
          <a:p>
            <a:pPr indent="-317500" lvl="1" marL="914400" rtl="0" algn="l">
              <a:lnSpc>
                <a:spcPct val="115000"/>
              </a:lnSpc>
              <a:spcBef>
                <a:spcPts val="0"/>
              </a:spcBef>
              <a:spcAft>
                <a:spcPts val="0"/>
              </a:spcAft>
              <a:buSzPts val="1400"/>
              <a:buAutoNum type="arabicPeriod"/>
            </a:pPr>
            <a:r>
              <a:rPr lang="ru"/>
              <a:t>An understanding is formed of which tables, functions and operators the query uses</a:t>
            </a:r>
            <a:endParaRPr/>
          </a:p>
          <a:p>
            <a:pPr indent="-317500" lvl="1" marL="914400" rtl="0" algn="l">
              <a:lnSpc>
                <a:spcPct val="115000"/>
              </a:lnSpc>
              <a:spcBef>
                <a:spcPts val="0"/>
              </a:spcBef>
              <a:spcAft>
                <a:spcPts val="0"/>
              </a:spcAft>
              <a:buSzPts val="1400"/>
              <a:buAutoNum type="arabicPeriod"/>
            </a:pPr>
            <a:r>
              <a:rPr lang="ru"/>
              <a:t>Accessing the database only within transactions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Plan: JOIN</a:t>
            </a:r>
            <a:endParaRPr/>
          </a:p>
        </p:txBody>
      </p:sp>
      <p:pic>
        <p:nvPicPr>
          <p:cNvPr id="321" name="Google Shape;321;p28"/>
          <p:cNvPicPr preferRelativeResize="0"/>
          <p:nvPr/>
        </p:nvPicPr>
        <p:blipFill rotWithShape="1">
          <a:blip r:embed="rId3">
            <a:alphaModFix/>
          </a:blip>
          <a:srcRect b="0" l="0" r="0" t="0"/>
          <a:stretch/>
        </p:blipFill>
        <p:spPr>
          <a:xfrm>
            <a:off x="1192050" y="1376625"/>
            <a:ext cx="7097926" cy="352227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t/>
            </a:r>
            <a:endParaRPr/>
          </a:p>
        </p:txBody>
      </p:sp>
      <p:sp>
        <p:nvSpPr>
          <p:cNvPr id="327" name="Google Shape;327;p2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28" name="Google Shape;328;p29"/>
          <p:cNvPicPr preferRelativeResize="0"/>
          <p:nvPr/>
        </p:nvPicPr>
        <p:blipFill rotWithShape="1">
          <a:blip r:embed="rId3">
            <a:alphaModFix/>
          </a:blip>
          <a:srcRect b="0" l="0" r="0" t="0"/>
          <a:stretch/>
        </p:blipFill>
        <p:spPr>
          <a:xfrm>
            <a:off x="0" y="400988"/>
            <a:ext cx="9143998" cy="434152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plan: JOIN + INDEX</a:t>
            </a:r>
            <a:endParaRPr/>
          </a:p>
        </p:txBody>
      </p:sp>
      <p:pic>
        <p:nvPicPr>
          <p:cNvPr id="334" name="Google Shape;334;p30"/>
          <p:cNvPicPr preferRelativeResize="0"/>
          <p:nvPr/>
        </p:nvPicPr>
        <p:blipFill rotWithShape="1">
          <a:blip r:embed="rId3">
            <a:alphaModFix/>
          </a:blip>
          <a:srcRect b="0" l="0" r="0" t="0"/>
          <a:stretch/>
        </p:blipFill>
        <p:spPr>
          <a:xfrm>
            <a:off x="1233775" y="1381599"/>
            <a:ext cx="6588426" cy="33495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Plan: Join Methods</a:t>
            </a:r>
            <a:endParaRPr/>
          </a:p>
        </p:txBody>
      </p:sp>
      <p:sp>
        <p:nvSpPr>
          <p:cNvPr id="340" name="Google Shape;340;p3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92500" lnSpcReduction="20000"/>
          </a:bodyPr>
          <a:lstStyle/>
          <a:p>
            <a:pPr indent="-334326" lvl="0" marL="457200" rtl="0" algn="l">
              <a:lnSpc>
                <a:spcPct val="115000"/>
              </a:lnSpc>
              <a:spcBef>
                <a:spcPts val="0"/>
              </a:spcBef>
              <a:spcAft>
                <a:spcPts val="0"/>
              </a:spcAft>
              <a:buSzPct val="100000"/>
              <a:buChar char="●"/>
            </a:pPr>
            <a:r>
              <a:rPr lang="ru"/>
              <a:t>Nested loop (pseudocode):</a:t>
            </a:r>
            <a:endParaRPr/>
          </a:p>
          <a:p>
            <a:pPr indent="0" lvl="0" marL="457200" rtl="0" algn="l">
              <a:lnSpc>
                <a:spcPct val="115000"/>
              </a:lnSpc>
              <a:spcBef>
                <a:spcPts val="0"/>
              </a:spcBef>
              <a:spcAft>
                <a:spcPts val="0"/>
              </a:spcAft>
              <a:buSzPct val="129032"/>
              <a:buNone/>
            </a:pPr>
            <a:r>
              <a:rPr lang="ru"/>
              <a:t>for i in first_table:</a:t>
            </a:r>
            <a:endParaRPr/>
          </a:p>
          <a:p>
            <a:pPr indent="0" lvl="0" marL="457200" rtl="0" algn="l">
              <a:lnSpc>
                <a:spcPct val="115000"/>
              </a:lnSpc>
              <a:spcBef>
                <a:spcPts val="0"/>
              </a:spcBef>
              <a:spcAft>
                <a:spcPts val="0"/>
              </a:spcAft>
              <a:buSzPct val="129032"/>
              <a:buNone/>
            </a:pPr>
            <a:r>
              <a:rPr lang="ru"/>
              <a:t>for j in second_table where second_table.i = i:</a:t>
            </a:r>
            <a:endParaRPr/>
          </a:p>
          <a:p>
            <a:pPr indent="0" lvl="0" marL="457200" rtl="0" algn="l">
              <a:lnSpc>
                <a:spcPct val="115000"/>
              </a:lnSpc>
              <a:spcBef>
                <a:spcPts val="0"/>
              </a:spcBef>
              <a:spcAft>
                <a:spcPts val="0"/>
              </a:spcAft>
              <a:buSzPct val="129032"/>
              <a:buNone/>
            </a:pPr>
            <a:r>
              <a:rPr lang="ru"/>
              <a:t>check the conditions and form a string</a:t>
            </a:r>
            <a:endParaRPr/>
          </a:p>
          <a:p>
            <a:pPr indent="-334326" lvl="0" marL="457200" rtl="0" algn="l">
              <a:lnSpc>
                <a:spcPct val="115000"/>
              </a:lnSpc>
              <a:spcBef>
                <a:spcPts val="0"/>
              </a:spcBef>
              <a:spcAft>
                <a:spcPts val="0"/>
              </a:spcAft>
              <a:buSzPct val="100000"/>
              <a:buChar char="●"/>
            </a:pPr>
            <a:r>
              <a:rPr lang="ru"/>
              <a:t>Hash join (pseudocode):</a:t>
            </a:r>
            <a:endParaRPr/>
          </a:p>
          <a:p>
            <a:pPr indent="0" lvl="0" marL="457200" rtl="0" algn="l">
              <a:lnSpc>
                <a:spcPct val="115000"/>
              </a:lnSpc>
              <a:spcBef>
                <a:spcPts val="0"/>
              </a:spcBef>
              <a:spcAft>
                <a:spcPts val="0"/>
              </a:spcAft>
              <a:buSzPct val="129032"/>
              <a:buNone/>
            </a:pPr>
            <a:r>
              <a:rPr lang="ru"/>
              <a:t>build a hash table from first_table</a:t>
            </a:r>
            <a:endParaRPr/>
          </a:p>
          <a:p>
            <a:pPr indent="0" lvl="0" marL="457200" rtl="0" algn="l">
              <a:lnSpc>
                <a:spcPct val="115000"/>
              </a:lnSpc>
              <a:spcBef>
                <a:spcPts val="0"/>
              </a:spcBef>
              <a:spcAft>
                <a:spcPts val="0"/>
              </a:spcAft>
              <a:buSzPct val="129032"/>
              <a:buNone/>
            </a:pPr>
            <a:r>
              <a:rPr lang="ru"/>
              <a:t>for j in second_table:</a:t>
            </a:r>
            <a:endParaRPr/>
          </a:p>
          <a:p>
            <a:pPr indent="0" lvl="0" marL="457200" rtl="0" algn="l">
              <a:lnSpc>
                <a:spcPct val="115000"/>
              </a:lnSpc>
              <a:spcBef>
                <a:spcPts val="0"/>
              </a:spcBef>
              <a:spcAft>
                <a:spcPts val="0"/>
              </a:spcAft>
              <a:buSzPct val="129032"/>
              <a:buNone/>
            </a:pPr>
            <a:r>
              <a:rPr lang="ru"/>
              <a:t>if key_exists(hash(second_table.j)):</a:t>
            </a:r>
            <a:endParaRPr/>
          </a:p>
          <a:p>
            <a:pPr indent="0" lvl="0" marL="457200" rtl="0" algn="l">
              <a:lnSpc>
                <a:spcPct val="115000"/>
              </a:lnSpc>
              <a:spcBef>
                <a:spcPts val="0"/>
              </a:spcBef>
              <a:spcAft>
                <a:spcPts val="0"/>
              </a:spcAft>
              <a:buSzPct val="129032"/>
              <a:buNone/>
            </a:pPr>
            <a:r>
              <a:rPr lang="ru"/>
              <a:t>check the conditions and form a string</a:t>
            </a:r>
            <a:endParaRPr/>
          </a:p>
          <a:p>
            <a:pPr indent="-334326" lvl="0" marL="457200" rtl="0" algn="l">
              <a:lnSpc>
                <a:spcPct val="115000"/>
              </a:lnSpc>
              <a:spcBef>
                <a:spcPts val="0"/>
              </a:spcBef>
              <a:spcAft>
                <a:spcPts val="0"/>
              </a:spcAft>
              <a:buSzPct val="100000"/>
              <a:buChar char="●"/>
            </a:pPr>
            <a:r>
              <a:rPr lang="ru"/>
              <a:t>Merge join (pseudocode):</a:t>
            </a:r>
            <a:endParaRPr/>
          </a:p>
          <a:p>
            <a:pPr indent="0" lvl="0" marL="457200" rtl="0" algn="l">
              <a:lnSpc>
                <a:spcPct val="115000"/>
              </a:lnSpc>
              <a:spcBef>
                <a:spcPts val="0"/>
              </a:spcBef>
              <a:spcAft>
                <a:spcPts val="0"/>
              </a:spcAft>
              <a:buSzPct val="129032"/>
              <a:buNone/>
            </a:pPr>
            <a:r>
              <a:rPr lang="ru"/>
              <a:t>merge two sorted first_table and second_table</a:t>
            </a:r>
            <a:endParaRPr/>
          </a:p>
          <a:p>
            <a:pPr indent="0" lvl="0" marL="457200" rtl="0" algn="l">
              <a:lnSpc>
                <a:spcPct val="115000"/>
              </a:lnSpc>
              <a:spcBef>
                <a:spcPts val="0"/>
              </a:spcBef>
              <a:spcAft>
                <a:spcPts val="0"/>
              </a:spcAft>
              <a:buSzPct val="129032"/>
              <a:buNone/>
            </a:pPr>
            <a:r>
              <a:rPr lang="ru"/>
              <a:t>check the conditions and form a string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plan: Nested loop</a:t>
            </a:r>
            <a:endParaRPr/>
          </a:p>
        </p:txBody>
      </p:sp>
      <p:sp>
        <p:nvSpPr>
          <p:cNvPr id="346" name="Google Shape;346;p3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29032"/>
              <a:buNone/>
            </a:pPr>
            <a:r>
              <a:rPr lang="ru"/>
              <a:t>Behind:</a:t>
            </a:r>
            <a:endParaRPr/>
          </a:p>
          <a:p>
            <a:pPr indent="-334326" lvl="0" marL="457200" rtl="0" algn="l">
              <a:lnSpc>
                <a:spcPct val="115000"/>
              </a:lnSpc>
              <a:spcBef>
                <a:spcPts val="1200"/>
              </a:spcBef>
              <a:spcAft>
                <a:spcPts val="0"/>
              </a:spcAft>
              <a:buSzPct val="100000"/>
              <a:buChar char="●"/>
            </a:pPr>
            <a:r>
              <a:rPr lang="ru"/>
              <a:t>Very cheap</a:t>
            </a:r>
            <a:endParaRPr/>
          </a:p>
          <a:p>
            <a:pPr indent="-334326" lvl="0" marL="457200" rtl="0" algn="l">
              <a:lnSpc>
                <a:spcPct val="115000"/>
              </a:lnSpc>
              <a:spcBef>
                <a:spcPts val="0"/>
              </a:spcBef>
              <a:spcAft>
                <a:spcPts val="0"/>
              </a:spcAft>
              <a:buSzPct val="100000"/>
              <a:buChar char="●"/>
            </a:pPr>
            <a:r>
              <a:rPr lang="ru"/>
              <a:t>Very fast on small volumes</a:t>
            </a:r>
            <a:endParaRPr/>
          </a:p>
          <a:p>
            <a:pPr indent="-334326" lvl="0" marL="457200" rtl="0" algn="l">
              <a:lnSpc>
                <a:spcPct val="115000"/>
              </a:lnSpc>
              <a:spcBef>
                <a:spcPts val="0"/>
              </a:spcBef>
              <a:spcAft>
                <a:spcPts val="0"/>
              </a:spcAft>
              <a:buSzPct val="100000"/>
              <a:buChar char="●"/>
            </a:pPr>
            <a:r>
              <a:rPr lang="ru"/>
              <a:t>Does not require a lot of memory</a:t>
            </a:r>
            <a:endParaRPr/>
          </a:p>
          <a:p>
            <a:pPr indent="-334326" lvl="0" marL="457200" rtl="0" algn="l">
              <a:lnSpc>
                <a:spcPct val="115000"/>
              </a:lnSpc>
              <a:spcBef>
                <a:spcPts val="0"/>
              </a:spcBef>
              <a:spcAft>
                <a:spcPts val="0"/>
              </a:spcAft>
              <a:buSzPct val="100000"/>
              <a:buChar char="●"/>
            </a:pPr>
            <a:r>
              <a:rPr lang="ru"/>
              <a:t>Ideal for lightning fast queries</a:t>
            </a:r>
            <a:endParaRPr/>
          </a:p>
          <a:p>
            <a:pPr indent="-334326" lvl="0" marL="457200" rtl="0" algn="l">
              <a:lnSpc>
                <a:spcPct val="115000"/>
              </a:lnSpc>
              <a:spcBef>
                <a:spcPts val="0"/>
              </a:spcBef>
              <a:spcAft>
                <a:spcPts val="0"/>
              </a:spcAft>
              <a:buSzPct val="100000"/>
              <a:buChar char="●"/>
            </a:pPr>
            <a:r>
              <a:rPr lang="ru"/>
              <a:t>The only one can connect not only by equality</a:t>
            </a:r>
            <a:endParaRPr/>
          </a:p>
          <a:p>
            <a:pPr indent="0" lvl="0" marL="0" rtl="0" algn="l">
              <a:lnSpc>
                <a:spcPct val="115000"/>
              </a:lnSpc>
              <a:spcBef>
                <a:spcPts val="1200"/>
              </a:spcBef>
              <a:spcAft>
                <a:spcPts val="0"/>
              </a:spcAft>
              <a:buSzPct val="129032"/>
              <a:buNone/>
            </a:pPr>
            <a:r>
              <a:rPr lang="ru"/>
              <a:t>Against:</a:t>
            </a:r>
            <a:endParaRPr/>
          </a:p>
          <a:p>
            <a:pPr indent="-334326" lvl="0" marL="457200" rtl="0" algn="l">
              <a:lnSpc>
                <a:spcPct val="115000"/>
              </a:lnSpc>
              <a:spcBef>
                <a:spcPts val="1200"/>
              </a:spcBef>
              <a:spcAft>
                <a:spcPts val="0"/>
              </a:spcAft>
              <a:buSzPct val="100000"/>
              <a:buChar char="●"/>
            </a:pPr>
            <a:r>
              <a:rPr lang="ru"/>
              <a:t>Doesn't work well for large amounts of data</a:t>
            </a:r>
            <a:endParaRPr/>
          </a:p>
          <a:p>
            <a:pPr indent="0" lvl="0" marL="0" rtl="0" algn="l">
              <a:lnSpc>
                <a:spcPct val="115000"/>
              </a:lnSpc>
              <a:spcBef>
                <a:spcPts val="1200"/>
              </a:spcBef>
              <a:spcAft>
                <a:spcPts val="1200"/>
              </a:spcAft>
              <a:buSzPct val="129032"/>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plan: Hash join</a:t>
            </a:r>
            <a:endParaRPr/>
          </a:p>
        </p:txBody>
      </p:sp>
      <p:sp>
        <p:nvSpPr>
          <p:cNvPr id="352" name="Google Shape;352;p3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42857"/>
              <a:buNone/>
            </a:pPr>
            <a:r>
              <a:rPr lang="ru"/>
              <a:t>Behind:</a:t>
            </a:r>
            <a:endParaRPr/>
          </a:p>
          <a:p>
            <a:pPr indent="-325755" lvl="0" marL="457200" rtl="0" algn="l">
              <a:lnSpc>
                <a:spcPct val="115000"/>
              </a:lnSpc>
              <a:spcBef>
                <a:spcPts val="1200"/>
              </a:spcBef>
              <a:spcAft>
                <a:spcPts val="0"/>
              </a:spcAft>
              <a:buSzPct val="100000"/>
              <a:buChar char="●"/>
            </a:pPr>
            <a:r>
              <a:rPr lang="ru"/>
              <a:t>No index needed</a:t>
            </a:r>
            <a:endParaRPr/>
          </a:p>
          <a:p>
            <a:pPr indent="-325755" lvl="0" marL="457200" rtl="0" algn="l">
              <a:lnSpc>
                <a:spcPct val="115000"/>
              </a:lnSpc>
              <a:spcBef>
                <a:spcPts val="0"/>
              </a:spcBef>
              <a:spcAft>
                <a:spcPts val="0"/>
              </a:spcAft>
              <a:buSzPct val="100000"/>
              <a:buChar char="●"/>
            </a:pPr>
            <a:r>
              <a:rPr lang="ru"/>
              <a:t>Relatively fast</a:t>
            </a:r>
            <a:endParaRPr/>
          </a:p>
          <a:p>
            <a:pPr indent="-325755" lvl="0" marL="457200" rtl="0" algn="l">
              <a:lnSpc>
                <a:spcPct val="115000"/>
              </a:lnSpc>
              <a:spcBef>
                <a:spcPts val="0"/>
              </a:spcBef>
              <a:spcAft>
                <a:spcPts val="0"/>
              </a:spcAft>
              <a:buSzPct val="100000"/>
              <a:buChar char="●"/>
            </a:pPr>
            <a:r>
              <a:rPr lang="ru"/>
              <a:t>Can be used for FULL OUTER JOIN</a:t>
            </a:r>
            <a:endParaRPr/>
          </a:p>
          <a:p>
            <a:pPr indent="0" lvl="0" marL="0" rtl="0" algn="l">
              <a:lnSpc>
                <a:spcPct val="115000"/>
              </a:lnSpc>
              <a:spcBef>
                <a:spcPts val="1200"/>
              </a:spcBef>
              <a:spcAft>
                <a:spcPts val="0"/>
              </a:spcAft>
              <a:buSzPct val="142857"/>
              <a:buNone/>
            </a:pPr>
            <a:r>
              <a:rPr lang="ru"/>
              <a:t>Against:</a:t>
            </a:r>
            <a:endParaRPr/>
          </a:p>
          <a:p>
            <a:pPr indent="-325755" lvl="0" marL="457200" rtl="0" algn="l">
              <a:lnSpc>
                <a:spcPct val="115000"/>
              </a:lnSpc>
              <a:spcBef>
                <a:spcPts val="1200"/>
              </a:spcBef>
              <a:spcAft>
                <a:spcPts val="0"/>
              </a:spcAft>
              <a:buSzPct val="100000"/>
              <a:buChar char="●"/>
            </a:pPr>
            <a:r>
              <a:rPr lang="ru"/>
              <a:t>Loves memory</a:t>
            </a:r>
            <a:endParaRPr/>
          </a:p>
          <a:p>
            <a:pPr indent="-325755" lvl="0" marL="457200" rtl="0" algn="l">
              <a:lnSpc>
                <a:spcPct val="115000"/>
              </a:lnSpc>
              <a:spcBef>
                <a:spcPts val="0"/>
              </a:spcBef>
              <a:spcAft>
                <a:spcPts val="0"/>
              </a:spcAft>
              <a:buSzPct val="100000"/>
              <a:buChar char="●"/>
            </a:pPr>
            <a:r>
              <a:rPr lang="ru"/>
              <a:t>Equality join only</a:t>
            </a:r>
            <a:endParaRPr/>
          </a:p>
          <a:p>
            <a:pPr indent="-325755" lvl="0" marL="457200" rtl="0" algn="l">
              <a:lnSpc>
                <a:spcPct val="115000"/>
              </a:lnSpc>
              <a:spcBef>
                <a:spcPts val="0"/>
              </a:spcBef>
              <a:spcAft>
                <a:spcPts val="0"/>
              </a:spcAft>
              <a:buSzPct val="100000"/>
              <a:buChar char="●"/>
            </a:pPr>
            <a:r>
              <a:rPr lang="ru"/>
              <a:t>Dislikes many values in join columns</a:t>
            </a:r>
            <a:endParaRPr/>
          </a:p>
          <a:p>
            <a:pPr indent="-325755" lvl="0" marL="457200" rtl="0" algn="l">
              <a:lnSpc>
                <a:spcPct val="115000"/>
              </a:lnSpc>
              <a:spcBef>
                <a:spcPts val="0"/>
              </a:spcBef>
              <a:spcAft>
                <a:spcPts val="0"/>
              </a:spcAft>
              <a:buSzPct val="100000"/>
              <a:buChar char="●"/>
            </a:pPr>
            <a:r>
              <a:rPr lang="ru"/>
              <a:t>Long time to get the first line</a:t>
            </a:r>
            <a:endParaRPr/>
          </a:p>
          <a:p>
            <a:pPr indent="0" lvl="0" marL="0" rtl="0" algn="l">
              <a:lnSpc>
                <a:spcPct val="115000"/>
              </a:lnSpc>
              <a:spcBef>
                <a:spcPts val="1200"/>
              </a:spcBef>
              <a:spcAft>
                <a:spcPts val="1200"/>
              </a:spcAft>
              <a:buSzPct val="142857"/>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plan: Merge join</a:t>
            </a:r>
            <a:endParaRPr/>
          </a:p>
        </p:txBody>
      </p:sp>
      <p:sp>
        <p:nvSpPr>
          <p:cNvPr id="358" name="Google Shape;358;p3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29032"/>
              <a:buNone/>
            </a:pPr>
            <a:r>
              <a:rPr lang="ru"/>
              <a:t>Behind:</a:t>
            </a:r>
            <a:endParaRPr/>
          </a:p>
          <a:p>
            <a:pPr indent="-334326" lvl="0" marL="457200" rtl="0" algn="l">
              <a:lnSpc>
                <a:spcPct val="115000"/>
              </a:lnSpc>
              <a:spcBef>
                <a:spcPts val="1200"/>
              </a:spcBef>
              <a:spcAft>
                <a:spcPts val="0"/>
              </a:spcAft>
              <a:buSzPct val="100000"/>
              <a:buChar char="●"/>
            </a:pPr>
            <a:r>
              <a:rPr lang="ru"/>
              <a:t>Fast on large and small volumes</a:t>
            </a:r>
            <a:endParaRPr/>
          </a:p>
          <a:p>
            <a:pPr indent="-334326" lvl="0" marL="457200" rtl="0" algn="l">
              <a:lnSpc>
                <a:spcPct val="115000"/>
              </a:lnSpc>
              <a:spcBef>
                <a:spcPts val="0"/>
              </a:spcBef>
              <a:spcAft>
                <a:spcPts val="0"/>
              </a:spcAft>
              <a:buSzPct val="100000"/>
              <a:buChar char="●"/>
            </a:pPr>
            <a:r>
              <a:rPr lang="ru"/>
              <a:t>Does not require a lot of memory</a:t>
            </a:r>
            <a:endParaRPr/>
          </a:p>
          <a:p>
            <a:pPr indent="-334326" lvl="0" marL="457200" rtl="0" algn="l">
              <a:lnSpc>
                <a:spcPct val="115000"/>
              </a:lnSpc>
              <a:spcBef>
                <a:spcPts val="0"/>
              </a:spcBef>
              <a:spcAft>
                <a:spcPts val="0"/>
              </a:spcAft>
              <a:buSzPct val="100000"/>
              <a:buChar char="●"/>
            </a:pPr>
            <a:r>
              <a:rPr lang="ru"/>
              <a:t>Can OUTER JOIN</a:t>
            </a:r>
            <a:endParaRPr/>
          </a:p>
          <a:p>
            <a:pPr indent="-334326" lvl="0" marL="457200" rtl="0" algn="l">
              <a:lnSpc>
                <a:spcPct val="115000"/>
              </a:lnSpc>
              <a:spcBef>
                <a:spcPts val="0"/>
              </a:spcBef>
              <a:spcAft>
                <a:spcPts val="0"/>
              </a:spcAft>
              <a:buSzPct val="100000"/>
              <a:buChar char="●"/>
            </a:pPr>
            <a:r>
              <a:rPr lang="ru"/>
              <a:t>Suitable for joining more than two tables</a:t>
            </a:r>
            <a:endParaRPr/>
          </a:p>
          <a:p>
            <a:pPr indent="0" lvl="0" marL="0" rtl="0" algn="l">
              <a:lnSpc>
                <a:spcPct val="115000"/>
              </a:lnSpc>
              <a:spcBef>
                <a:spcPts val="1200"/>
              </a:spcBef>
              <a:spcAft>
                <a:spcPts val="0"/>
              </a:spcAft>
              <a:buSzPct val="129032"/>
              <a:buNone/>
            </a:pPr>
            <a:r>
              <a:rPr lang="ru"/>
              <a:t>Against:</a:t>
            </a:r>
            <a:endParaRPr/>
          </a:p>
          <a:p>
            <a:pPr indent="-334326" lvl="0" marL="457200" rtl="0" algn="l">
              <a:lnSpc>
                <a:spcPct val="115000"/>
              </a:lnSpc>
              <a:spcBef>
                <a:spcPts val="1200"/>
              </a:spcBef>
              <a:spcAft>
                <a:spcPts val="0"/>
              </a:spcAft>
              <a:buSzPct val="100000"/>
              <a:buChar char="●"/>
            </a:pPr>
            <a:r>
              <a:rPr lang="ru"/>
              <a:t>Requires sorted data streams, which means or index, or sort</a:t>
            </a:r>
            <a:endParaRPr/>
          </a:p>
          <a:p>
            <a:pPr indent="-334326" lvl="0" marL="457200" rtl="0" algn="l">
              <a:lnSpc>
                <a:spcPct val="115000"/>
              </a:lnSpc>
              <a:spcBef>
                <a:spcPts val="0"/>
              </a:spcBef>
              <a:spcAft>
                <a:spcPts val="0"/>
              </a:spcAft>
              <a:buSzPct val="100000"/>
              <a:buChar char="●"/>
            </a:pPr>
            <a:r>
              <a:rPr lang="ru"/>
              <a:t>Equality join only</a:t>
            </a:r>
            <a:endParaRPr/>
          </a:p>
          <a:p>
            <a:pPr indent="0" lvl="0" marL="0" rtl="0" algn="l">
              <a:lnSpc>
                <a:spcPct val="115000"/>
              </a:lnSpc>
              <a:spcBef>
                <a:spcPts val="1200"/>
              </a:spcBef>
              <a:spcAft>
                <a:spcPts val="1200"/>
              </a:spcAft>
              <a:buSzPct val="129032"/>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The planner is not stupid</a:t>
            </a:r>
            <a:endParaRPr/>
          </a:p>
        </p:txBody>
      </p:sp>
      <p:pic>
        <p:nvPicPr>
          <p:cNvPr id="364" name="Google Shape;364;p35"/>
          <p:cNvPicPr preferRelativeResize="0"/>
          <p:nvPr/>
        </p:nvPicPr>
        <p:blipFill rotWithShape="1">
          <a:blip r:embed="rId3">
            <a:alphaModFix/>
          </a:blip>
          <a:srcRect b="0" l="0" r="0" t="0"/>
          <a:stretch/>
        </p:blipFill>
        <p:spPr>
          <a:xfrm>
            <a:off x="768900" y="1442599"/>
            <a:ext cx="7518451" cy="31931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Links</a:t>
            </a:r>
            <a:endParaRPr/>
          </a:p>
        </p:txBody>
      </p:sp>
      <p:sp>
        <p:nvSpPr>
          <p:cNvPr id="370" name="Google Shape;370;p3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u="sng">
                <a:solidFill>
                  <a:schemeClr val="hlink"/>
                </a:solidFill>
                <a:hlinkClick r:id="rId3"/>
              </a:rPr>
              <a:t>https://www.dalibo.org/_media/understanding_explain.pdf</a:t>
            </a:r>
            <a:endParaRPr/>
          </a:p>
          <a:p>
            <a:pPr indent="0" lvl="0" marL="0" rtl="0" algn="l">
              <a:lnSpc>
                <a:spcPct val="115000"/>
              </a:lnSpc>
              <a:spcBef>
                <a:spcPts val="1200"/>
              </a:spcBef>
              <a:spcAft>
                <a:spcPts val="0"/>
              </a:spcAft>
              <a:buSzPts val="1800"/>
              <a:buNone/>
            </a:pPr>
            <a:r>
              <a:rPr lang="ru" u="sng">
                <a:solidFill>
                  <a:schemeClr val="hlink"/>
                </a:solidFill>
                <a:hlinkClick r:id="rId4"/>
              </a:rPr>
              <a:t>http://langtoday.com/?p=229</a:t>
            </a:r>
            <a:endParaRPr/>
          </a:p>
          <a:p>
            <a:pPr indent="0" lvl="0" marL="0" rtl="0" algn="l">
              <a:lnSpc>
                <a:spcPct val="115000"/>
              </a:lnSpc>
              <a:spcBef>
                <a:spcPts val="1200"/>
              </a:spcBef>
              <a:spcAft>
                <a:spcPts val="0"/>
              </a:spcAft>
              <a:buSzPts val="1800"/>
              <a:buNone/>
            </a:pPr>
            <a:r>
              <a:rPr lang="ru" u="sng">
                <a:solidFill>
                  <a:schemeClr val="hlink"/>
                </a:solidFill>
                <a:hlinkClick r:id="rId5"/>
              </a:rPr>
              <a:t>http://langtoday.com/?p=270</a:t>
            </a:r>
            <a:endParaRPr/>
          </a:p>
          <a:p>
            <a:pPr indent="0" lvl="0" marL="0" rtl="0" algn="l">
              <a:lnSpc>
                <a:spcPct val="115000"/>
              </a:lnSpc>
              <a:spcBef>
                <a:spcPts val="1200"/>
              </a:spcBef>
              <a:spcAft>
                <a:spcPts val="0"/>
              </a:spcAft>
              <a:buSzPts val="1800"/>
              <a:buNone/>
            </a:pPr>
            <a:r>
              <a:rPr lang="ru" u="sng">
                <a:solidFill>
                  <a:schemeClr val="hlink"/>
                </a:solidFill>
                <a:hlinkClick r:id="rId6"/>
              </a:rPr>
              <a:t>https://habr.com/ru/post/203320/</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Request Tree</a:t>
            </a:r>
            <a:endParaRPr/>
          </a:p>
        </p:txBody>
      </p:sp>
      <p:sp>
        <p:nvSpPr>
          <p:cNvPr id="95" name="Google Shape;95;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108108"/>
              <a:buNone/>
            </a:pPr>
            <a:r>
              <a:rPr lang="ru"/>
              <a:t>Special internal representation of SQL queries with its full analysis by key parameters:</a:t>
            </a:r>
            <a:endParaRPr/>
          </a:p>
          <a:p>
            <a:pPr indent="-334327" lvl="0" marL="457200" rtl="0" algn="l">
              <a:lnSpc>
                <a:spcPct val="115000"/>
              </a:lnSpc>
              <a:spcBef>
                <a:spcPts val="1200"/>
              </a:spcBef>
              <a:spcAft>
                <a:spcPts val="0"/>
              </a:spcAft>
              <a:buSzPct val="100000"/>
              <a:buChar char="●"/>
            </a:pPr>
            <a:r>
              <a:rPr lang="ru"/>
              <a:t>Type of command (SELECT, UPDATE, DELETE, INSERT)</a:t>
            </a:r>
            <a:endParaRPr/>
          </a:p>
          <a:p>
            <a:pPr indent="-334327" lvl="0" marL="457200" rtl="0" algn="l">
              <a:lnSpc>
                <a:spcPct val="115000"/>
              </a:lnSpc>
              <a:spcBef>
                <a:spcPts val="0"/>
              </a:spcBef>
              <a:spcAft>
                <a:spcPts val="0"/>
              </a:spcAft>
              <a:buSzPct val="100000"/>
              <a:buChar char="●"/>
            </a:pPr>
            <a:r>
              <a:rPr lang="ru"/>
              <a:t>List of relationships used</a:t>
            </a:r>
            <a:endParaRPr/>
          </a:p>
          <a:p>
            <a:pPr indent="-334327" lvl="0" marL="457200" rtl="0" algn="l">
              <a:lnSpc>
                <a:spcPct val="115000"/>
              </a:lnSpc>
              <a:spcBef>
                <a:spcPts val="0"/>
              </a:spcBef>
              <a:spcAft>
                <a:spcPts val="0"/>
              </a:spcAft>
              <a:buSzPct val="100000"/>
              <a:buChar char="●"/>
            </a:pPr>
            <a:r>
              <a:rPr lang="ru"/>
              <a:t>The target ratio in which the result will be recorded</a:t>
            </a:r>
            <a:endParaRPr/>
          </a:p>
          <a:p>
            <a:pPr indent="-334327" lvl="0" marL="457200" rtl="0" algn="l">
              <a:lnSpc>
                <a:spcPct val="115000"/>
              </a:lnSpc>
              <a:spcBef>
                <a:spcPts val="0"/>
              </a:spcBef>
              <a:spcAft>
                <a:spcPts val="0"/>
              </a:spcAft>
              <a:buSzPct val="100000"/>
              <a:buChar char="●"/>
            </a:pPr>
            <a:r>
              <a:rPr lang="ru"/>
              <a:t>A list of fields (* is converted to a complete list of all fields)</a:t>
            </a:r>
            <a:endParaRPr/>
          </a:p>
          <a:p>
            <a:pPr indent="-334327" lvl="0" marL="457200" rtl="0" algn="l">
              <a:lnSpc>
                <a:spcPct val="115000"/>
              </a:lnSpc>
              <a:spcBef>
                <a:spcPts val="0"/>
              </a:spcBef>
              <a:spcAft>
                <a:spcPts val="0"/>
              </a:spcAft>
              <a:buSzPct val="100000"/>
              <a:buChar char="●"/>
            </a:pPr>
            <a:r>
              <a:rPr lang="ru"/>
              <a:t>A list of restrictions (which are specified in WHERE)</a:t>
            </a:r>
            <a:endParaRPr/>
          </a:p>
          <a:p>
            <a:pPr indent="-334327" lvl="0" marL="457200" rtl="0" algn="l">
              <a:lnSpc>
                <a:spcPct val="115000"/>
              </a:lnSpc>
              <a:spcBef>
                <a:spcPts val="0"/>
              </a:spcBef>
              <a:spcAft>
                <a:spcPts val="0"/>
              </a:spcAft>
              <a:buSzPct val="100000"/>
              <a:buChar char="●"/>
            </a:pPr>
            <a:r>
              <a:rPr lang="ru"/>
              <a:t>A list of joins</a:t>
            </a:r>
            <a:endParaRPr/>
          </a:p>
          <a:p>
            <a:pPr indent="-334327" lvl="0" marL="457200" rtl="0" algn="l">
              <a:lnSpc>
                <a:spcPct val="115000"/>
              </a:lnSpc>
              <a:spcBef>
                <a:spcPts val="0"/>
              </a:spcBef>
              <a:spcAft>
                <a:spcPts val="0"/>
              </a:spcAft>
              <a:buSzPct val="100000"/>
              <a:buChar char="●"/>
            </a:pPr>
            <a:r>
              <a:rPr lang="ru"/>
              <a:t>Other parameters, for example, ORDER BY</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The system of rules</a:t>
            </a:r>
            <a:endParaRPr/>
          </a:p>
        </p:txBody>
      </p:sp>
      <p:sp>
        <p:nvSpPr>
          <p:cNvPr id="101" name="Google Shape;101;p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2118"/>
              <a:buNone/>
            </a:pPr>
            <a:r>
              <a:rPr lang="ru"/>
              <a:t>What are you doing:</a:t>
            </a:r>
            <a:endParaRPr/>
          </a:p>
          <a:p>
            <a:pPr indent="0" lvl="0" marL="0" rtl="0" algn="l">
              <a:lnSpc>
                <a:spcPct val="115000"/>
              </a:lnSpc>
              <a:spcBef>
                <a:spcPts val="1200"/>
              </a:spcBef>
              <a:spcAft>
                <a:spcPts val="0"/>
              </a:spcAft>
              <a:buSzPts val="2118"/>
              <a:buNone/>
            </a:pPr>
            <a:r>
              <a:rPr lang="ru"/>
              <a:t>CREATE VIEW myview AS SELECT * FROM mytab;</a:t>
            </a:r>
            <a:endParaRPr/>
          </a:p>
          <a:p>
            <a:pPr indent="0" lvl="0" marL="0" rtl="0" algn="l">
              <a:lnSpc>
                <a:spcPct val="115000"/>
              </a:lnSpc>
              <a:spcBef>
                <a:spcPts val="1200"/>
              </a:spcBef>
              <a:spcAft>
                <a:spcPts val="0"/>
              </a:spcAft>
              <a:buSzPts val="2118"/>
              <a:buNone/>
            </a:pPr>
            <a:r>
              <a:rPr lang="ru"/>
              <a:t>What's really going on:</a:t>
            </a:r>
            <a:endParaRPr/>
          </a:p>
          <a:p>
            <a:pPr indent="0" lvl="0" marL="0" rtl="0" algn="l">
              <a:lnSpc>
                <a:spcPct val="115000"/>
              </a:lnSpc>
              <a:spcBef>
                <a:spcPts val="1200"/>
              </a:spcBef>
              <a:spcAft>
                <a:spcPts val="0"/>
              </a:spcAft>
              <a:buSzPts val="2118"/>
              <a:buNone/>
            </a:pPr>
            <a:r>
              <a:rPr lang="ru"/>
              <a:t>CREATE VIEW myview (same column list as mytab);</a:t>
            </a:r>
            <a:endParaRPr/>
          </a:p>
          <a:p>
            <a:pPr indent="0" lvl="0" marL="0" rtl="0" algn="l">
              <a:lnSpc>
                <a:spcPct val="115000"/>
              </a:lnSpc>
              <a:spcBef>
                <a:spcPts val="1200"/>
              </a:spcBef>
              <a:spcAft>
                <a:spcPts val="0"/>
              </a:spcAft>
              <a:buSzPts val="2118"/>
              <a:buNone/>
            </a:pPr>
            <a:r>
              <a:rPr lang="ru"/>
              <a:t>CREATE RULE "_RETURN" AS ON</a:t>
            </a:r>
            <a:endParaRPr/>
          </a:p>
          <a:p>
            <a:pPr indent="0" lvl="0" marL="0" rtl="0" algn="l">
              <a:lnSpc>
                <a:spcPct val="115000"/>
              </a:lnSpc>
              <a:spcBef>
                <a:spcPts val="1200"/>
              </a:spcBef>
              <a:spcAft>
                <a:spcPts val="0"/>
              </a:spcAft>
              <a:buSzPts val="2118"/>
              <a:buNone/>
            </a:pPr>
            <a:r>
              <a:rPr lang="ru"/>
              <a:t>SELECT TO myview DO INSTEAD</a:t>
            </a:r>
            <a:endParaRPr/>
          </a:p>
          <a:p>
            <a:pPr indent="0" lvl="0" marL="0" rtl="0" algn="l">
              <a:lnSpc>
                <a:spcPct val="115000"/>
              </a:lnSpc>
              <a:spcBef>
                <a:spcPts val="1200"/>
              </a:spcBef>
              <a:spcAft>
                <a:spcPts val="1200"/>
              </a:spcAft>
              <a:buSzPts val="2118"/>
              <a:buNone/>
            </a:pPr>
            <a:r>
              <a:rPr lang="ru"/>
              <a:t>SELECT * FROM mytab;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Query rewriting system</a:t>
            </a:r>
            <a:endParaRPr/>
          </a:p>
        </p:txBody>
      </p:sp>
      <p:sp>
        <p:nvSpPr>
          <p:cNvPr id="107" name="Google Shape;107;p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ru"/>
              <a:t>The request tree is accepted as input</a:t>
            </a:r>
            <a:endParaRPr/>
          </a:p>
          <a:p>
            <a:pPr indent="-342900" lvl="0" marL="457200" rtl="0" algn="l">
              <a:lnSpc>
                <a:spcPct val="115000"/>
              </a:lnSpc>
              <a:spcBef>
                <a:spcPts val="0"/>
              </a:spcBef>
              <a:spcAft>
                <a:spcPts val="0"/>
              </a:spcAft>
              <a:buSzPts val="1800"/>
              <a:buAutoNum type="arabicPeriod"/>
            </a:pPr>
            <a:r>
              <a:rPr lang="ru"/>
              <a:t>References to views are replaced with tables using a system of rules</a:t>
            </a:r>
            <a:endParaRPr/>
          </a:p>
          <a:p>
            <a:pPr indent="-342900" lvl="0" marL="457200" rtl="0" algn="l">
              <a:lnSpc>
                <a:spcPct val="115000"/>
              </a:lnSpc>
              <a:spcBef>
                <a:spcPts val="0"/>
              </a:spcBef>
              <a:spcAft>
                <a:spcPts val="0"/>
              </a:spcAft>
              <a:buSzPts val="1800"/>
              <a:buAutoNum type="arabicPeriod"/>
            </a:pPr>
            <a:r>
              <a:rPr lang="ru"/>
              <a:t>The system returns an updated query tree</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Scheduler / Optimizer</a:t>
            </a:r>
            <a:endParaRPr/>
          </a:p>
        </p:txBody>
      </p:sp>
      <p:sp>
        <p:nvSpPr>
          <p:cNvPr id="113" name="Google Shape;113;p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t>The task of the scheduler/optimizer is to build the best</a:t>
            </a:r>
            <a:endParaRPr/>
          </a:p>
          <a:p>
            <a:pPr indent="0" lvl="0" marL="0" rtl="0" algn="l">
              <a:lnSpc>
                <a:spcPct val="115000"/>
              </a:lnSpc>
              <a:spcBef>
                <a:spcPts val="1200"/>
              </a:spcBef>
              <a:spcAft>
                <a:spcPts val="0"/>
              </a:spcAft>
              <a:buSzPts val="1800"/>
              <a:buNone/>
            </a:pPr>
            <a:r>
              <a:rPr lang="ru"/>
              <a:t>execution plan:</a:t>
            </a:r>
            <a:endParaRPr/>
          </a:p>
          <a:p>
            <a:pPr indent="-342900" lvl="0" marL="457200" rtl="0" algn="l">
              <a:lnSpc>
                <a:spcPct val="115000"/>
              </a:lnSpc>
              <a:spcBef>
                <a:spcPts val="1200"/>
              </a:spcBef>
              <a:spcAft>
                <a:spcPts val="0"/>
              </a:spcAft>
              <a:buSzPts val="1800"/>
              <a:buChar char="●"/>
            </a:pPr>
            <a:r>
              <a:rPr lang="ru"/>
              <a:t>The same SQL query can be executed in different ways</a:t>
            </a:r>
            <a:endParaRPr/>
          </a:p>
          <a:p>
            <a:pPr indent="-342900" lvl="0" marL="457200" rtl="0" algn="l">
              <a:lnSpc>
                <a:spcPct val="115000"/>
              </a:lnSpc>
              <a:spcBef>
                <a:spcPts val="0"/>
              </a:spcBef>
              <a:spcAft>
                <a:spcPts val="0"/>
              </a:spcAft>
              <a:buSzPts val="1800"/>
              <a:buChar char="●"/>
            </a:pPr>
            <a:r>
              <a:rPr lang="ru"/>
              <a:t>The result of their execution will be identical</a:t>
            </a:r>
            <a:endParaRPr/>
          </a:p>
          <a:p>
            <a:pPr indent="-342900" lvl="0" marL="457200" rtl="0" algn="l">
              <a:lnSpc>
                <a:spcPct val="115000"/>
              </a:lnSpc>
              <a:spcBef>
                <a:spcPts val="0"/>
              </a:spcBef>
              <a:spcAft>
                <a:spcPts val="0"/>
              </a:spcAft>
              <a:buSzPts val="1800"/>
              <a:buChar char="●"/>
            </a:pPr>
            <a:r>
              <a:rPr lang="ru"/>
              <a:t>Different numbers of resources are spent on different methods</a:t>
            </a:r>
            <a:endParaRPr/>
          </a:p>
          <a:p>
            <a:pPr indent="0" lvl="0" marL="0" rtl="0" algn="l">
              <a:lnSpc>
                <a:spcPct val="115000"/>
              </a:lnSpc>
              <a:spcBef>
                <a:spcPts val="1200"/>
              </a:spcBef>
              <a:spcAft>
                <a:spcPts val="0"/>
              </a:spcAft>
              <a:buSzPts val="1800"/>
              <a:buNone/>
            </a:pPr>
            <a:r>
              <a:rPr lang="ru"/>
              <a:t>The result of the scheduler is a query plan</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Request execution</a:t>
            </a:r>
            <a:endParaRPr/>
          </a:p>
        </p:txBody>
      </p:sp>
      <p:sp>
        <p:nvSpPr>
          <p:cNvPr id="119" name="Google Shape;119;p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ru"/>
              <a:t>The output takes the plan (tree) of the request</a:t>
            </a:r>
            <a:endParaRPr/>
          </a:p>
          <a:p>
            <a:pPr indent="-342900" lvl="0" marL="457200" rtl="0" algn="l">
              <a:lnSpc>
                <a:spcPct val="115000"/>
              </a:lnSpc>
              <a:spcBef>
                <a:spcPts val="0"/>
              </a:spcBef>
              <a:spcAft>
                <a:spcPts val="0"/>
              </a:spcAft>
              <a:buSzPts val="1800"/>
              <a:buAutoNum type="arabicPeriod"/>
            </a:pPr>
            <a:r>
              <a:rPr lang="ru"/>
              <a:t>The handler recursively bypasses the request plan</a:t>
            </a:r>
            <a:endParaRPr/>
          </a:p>
          <a:p>
            <a:pPr indent="-342900" lvl="0" marL="457200" rtl="0" algn="l">
              <a:lnSpc>
                <a:spcPct val="115000"/>
              </a:lnSpc>
              <a:spcBef>
                <a:spcPts val="0"/>
              </a:spcBef>
              <a:spcAft>
                <a:spcPts val="0"/>
              </a:spcAft>
              <a:buSzPts val="1800"/>
              <a:buAutoNum type="arabicPeriod"/>
            </a:pPr>
            <a:r>
              <a:rPr lang="ru"/>
              <a:t>When accessing each node of the plan, the following should be obtained 1 or more rows, or a message that the output of rows is completed</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