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6858000" cx="12192000"/>
  <p:notesSz cx="6858000" cy="9144000"/>
  <p:embeddedFontLst>
    <p:embeddedFont>
      <p:font typeface="Roboto Slab"/>
      <p:regular r:id="rId49"/>
      <p:bold r:id="rId50"/>
    </p:embeddedFont>
    <p:embeddedFont>
      <p:font typeface="Roboto"/>
      <p:regular r:id="rId51"/>
      <p:bold r:id="rId52"/>
      <p:italic r:id="rId53"/>
      <p:boldItalic r:id="rId54"/>
    </p:embeddedFont>
    <p:embeddedFont>
      <p:font typeface="Roboto Mono"/>
      <p:regular r:id="rId55"/>
      <p:bold r:id="rId56"/>
      <p:italic r:id="rId57"/>
      <p:boldItalic r:id="rId58"/>
    </p:embeddedFont>
    <p:embeddedFont>
      <p:font typeface="Nunito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3" roundtripDataSignature="AMtx7mhcmWcUlzK/OYpotkeqvNB6OeGh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font" Target="fonts/RobotoSlab-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NunitoSans-boldItalic.fntdata"/><Relationship Id="rId61" Type="http://schemas.openxmlformats.org/officeDocument/2006/relationships/font" Target="fonts/NunitoSans-italic.fntdata"/><Relationship Id="rId20" Type="http://schemas.openxmlformats.org/officeDocument/2006/relationships/slide" Target="slides/slide16.xml"/><Relationship Id="rId63"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NunitoSans-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regular.fntdata"/><Relationship Id="rId50" Type="http://schemas.openxmlformats.org/officeDocument/2006/relationships/font" Target="fonts/RobotoSlab-bold.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7.xml"/><Relationship Id="rId55" Type="http://schemas.openxmlformats.org/officeDocument/2006/relationships/font" Target="fonts/RobotoMono-regular.fntdata"/><Relationship Id="rId10" Type="http://schemas.openxmlformats.org/officeDocument/2006/relationships/slide" Target="slides/slide6.xml"/><Relationship Id="rId54" Type="http://schemas.openxmlformats.org/officeDocument/2006/relationships/font" Target="fonts/Roboto-boldItalic.fntdata"/><Relationship Id="rId13" Type="http://schemas.openxmlformats.org/officeDocument/2006/relationships/slide" Target="slides/slide9.xml"/><Relationship Id="rId57" Type="http://schemas.openxmlformats.org/officeDocument/2006/relationships/font" Target="fonts/RobotoMono-italic.fntdata"/><Relationship Id="rId12" Type="http://schemas.openxmlformats.org/officeDocument/2006/relationships/slide" Target="slides/slide8.xml"/><Relationship Id="rId56" Type="http://schemas.openxmlformats.org/officeDocument/2006/relationships/font" Target="fonts/RobotoMono-bold.fntdata"/><Relationship Id="rId15" Type="http://schemas.openxmlformats.org/officeDocument/2006/relationships/slide" Target="slides/slide11.xml"/><Relationship Id="rId59" Type="http://schemas.openxmlformats.org/officeDocument/2006/relationships/font" Target="fonts/NunitoSans-regular.fntdata"/><Relationship Id="rId14" Type="http://schemas.openxmlformats.org/officeDocument/2006/relationships/slide" Target="slides/slide10.xml"/><Relationship Id="rId58" Type="http://schemas.openxmlformats.org/officeDocument/2006/relationships/font" Target="fonts/RobotoMon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c1c528cf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cc1c528cf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c1c528cf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cc1c528cfb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cc1c528cfb_0_4"/>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2cc1c528cfb_0_4"/>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2cc1c528cfb_0_4"/>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2cc1c528cfb_0_4"/>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4" name="Google Shape;14;g2cc1c528cfb_0_4"/>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5" name="Google Shape;15;g2cc1c528cfb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2cc1c528cfb_0_47"/>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g2cc1c528cfb_0_47"/>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5" name="Google Shape;55;g2cc1c528cfb_0_47"/>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6" name="Google Shape;56;g2cc1c528cfb_0_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2cc1c528cfb_0_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9" name="Shape 59"/>
        <p:cNvGrpSpPr/>
        <p:nvPr/>
      </p:nvGrpSpPr>
      <p:grpSpPr>
        <a:xfrm>
          <a:off x="0" y="0"/>
          <a:ext cx="0" cy="0"/>
          <a:chOff x="0" y="0"/>
          <a:chExt cx="0" cy="0"/>
        </a:xfrm>
      </p:grpSpPr>
      <p:sp>
        <p:nvSpPr>
          <p:cNvPr id="60" name="Google Shape;60;g2cc1c528cfb_0_5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61" name="Google Shape;61;g2cc1c528cfb_0_5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2" name="Google Shape;62;g2cc1c528cfb_0_5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2cc1c528cfb_0_5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2cc1c528cfb_0_5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2cc1c528cfb_0_11"/>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2cc1c528cfb_0_11"/>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g2cc1c528cfb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2cc1c528cfb_0_1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cc1c528cfb_0_1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g2cc1c528cfb_0_15"/>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2cc1c528cfb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2cc1c528cfb_0_20"/>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2cc1c528cfb_0_20"/>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g2cc1c528cfb_0_20"/>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2cc1c528cfb_0_20"/>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g2cc1c528cfb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cc1c528cfb_0_26"/>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3" name="Google Shape;33;g2cc1c528cfb_0_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2cc1c528cfb_0_29"/>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2cc1c528cfb_0_29"/>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7" name="Google Shape;37;g2cc1c528cfb_0_29"/>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g2cc1c528cfb_0_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cc1c528cfb_0_34"/>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 name="Google Shape;41;g2cc1c528cfb_0_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cc1c528cfb_0_37"/>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g2cc1c528cfb_0_37"/>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2cc1c528cfb_0_37"/>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6" name="Google Shape;46;g2cc1c528cfb_0_37"/>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47" name="Google Shape;47;g2cc1c528cfb_0_37"/>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8" name="Google Shape;48;g2cc1c528cfb_0_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2cc1c528cfb_0_44"/>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1" name="Google Shape;51;g2cc1c528cfb_0_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2cc1c528cfb_0_0"/>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7" name="Google Shape;7;g2cc1c528cfb_0_0"/>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8" name="Google Shape;8;g2cc1c528cfb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hyperlink" Target="https://neo4j.com/developer/guide-importing-data-and-etl/" TargetMode="Externa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cc1c528cfb_0_60"/>
          <p:cNvSpPr txBox="1"/>
          <p:nvPr>
            <p:ph type="ctrTitle"/>
          </p:nvPr>
        </p:nvSpPr>
        <p:spPr>
          <a:xfrm>
            <a:off x="2204501" y="1192697"/>
            <a:ext cx="57717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6400"/>
              <a:buNone/>
            </a:pPr>
            <a:r>
              <a:rPr lang="ru-RU"/>
              <a:t>Databases 11</a:t>
            </a:r>
            <a:endParaRPr/>
          </a:p>
        </p:txBody>
      </p:sp>
      <p:sp>
        <p:nvSpPr>
          <p:cNvPr id="70" name="Google Shape;70;g2cc1c528cfb_0_60"/>
          <p:cNvSpPr txBox="1"/>
          <p:nvPr>
            <p:ph idx="1" type="subTitle"/>
          </p:nvPr>
        </p:nvSpPr>
        <p:spPr>
          <a:xfrm>
            <a:off x="1636101" y="3147675"/>
            <a:ext cx="6703500" cy="1616100"/>
          </a:xfrm>
          <a:prstGeom prst="rect">
            <a:avLst/>
          </a:prstGeom>
          <a:noFill/>
          <a:ln>
            <a:noFill/>
          </a:ln>
        </p:spPr>
        <p:txBody>
          <a:bodyPr anchorCtr="0" anchor="t" bIns="121900" lIns="121900" spcFirstLastPara="1" rIns="121900" wrap="square" tIns="121900">
            <a:normAutofit fontScale="77500" lnSpcReduction="20000"/>
          </a:bodyPr>
          <a:lstStyle/>
          <a:p>
            <a:pPr indent="0" lvl="0" marL="0" rtl="0" algn="l">
              <a:spcBef>
                <a:spcPts val="0"/>
              </a:spcBef>
              <a:spcAft>
                <a:spcPts val="0"/>
              </a:spcAft>
              <a:buClr>
                <a:srgbClr val="000000"/>
              </a:buClr>
              <a:buSzPct val="45000"/>
              <a:buFont typeface="Arial"/>
              <a:buNone/>
            </a:pPr>
            <a:r>
              <a:t/>
            </a:r>
            <a:endParaRPr/>
          </a:p>
          <a:p>
            <a:pPr indent="0" lvl="0" marL="0" rtl="0" algn="l">
              <a:spcBef>
                <a:spcPts val="1000"/>
              </a:spcBef>
              <a:spcAft>
                <a:spcPts val="0"/>
              </a:spcAft>
              <a:buClr>
                <a:srgbClr val="000000"/>
              </a:buClr>
              <a:buSzPct val="45000"/>
              <a:buFont typeface="Arial"/>
              <a:buNone/>
            </a:pPr>
            <a:r>
              <a:rPr lang="ru-RU">
                <a:solidFill>
                  <a:schemeClr val="dk1"/>
                </a:solidFill>
              </a:rPr>
              <a:t>Non-relational databases: overview, general introduction to Neo4j</a:t>
            </a:r>
            <a:endParaRPr>
              <a:solidFill>
                <a:schemeClr val="dk1"/>
              </a:solidFill>
            </a:endParaRPr>
          </a:p>
          <a:p>
            <a:pPr indent="0" lvl="0" marL="0" rtl="0" algn="l">
              <a:lnSpc>
                <a:spcPct val="100000"/>
              </a:lnSpc>
              <a:spcBef>
                <a:spcPts val="0"/>
              </a:spcBef>
              <a:spcAft>
                <a:spcPts val="0"/>
              </a:spcAft>
              <a:buSzPct val="75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723934" y="348675"/>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CAP - theorem</a:t>
            </a:r>
            <a:endParaRPr/>
          </a:p>
        </p:txBody>
      </p:sp>
      <p:sp>
        <p:nvSpPr>
          <p:cNvPr id="148" name="Google Shape;148;p10"/>
          <p:cNvSpPr txBox="1"/>
          <p:nvPr>
            <p:ph idx="1" type="body"/>
          </p:nvPr>
        </p:nvSpPr>
        <p:spPr>
          <a:xfrm>
            <a:off x="677325" y="1612000"/>
            <a:ext cx="10541400" cy="4429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500"/>
              </a:spcBef>
              <a:spcAft>
                <a:spcPts val="0"/>
              </a:spcAft>
              <a:buNone/>
            </a:pPr>
            <a:r>
              <a:rPr lang="ru-RU" sz="2100"/>
              <a:t>According to the theorem, there are three main properties that characterize any database (DBMS):</a:t>
            </a:r>
            <a:endParaRPr sz="2100"/>
          </a:p>
          <a:p>
            <a:pPr indent="-361950" lvl="0" marL="457200" rtl="0" algn="l">
              <a:lnSpc>
                <a:spcPct val="100000"/>
              </a:lnSpc>
              <a:spcBef>
                <a:spcPts val="500"/>
              </a:spcBef>
              <a:spcAft>
                <a:spcPts val="0"/>
              </a:spcAft>
              <a:buSzPts val="2100"/>
              <a:buChar char="●"/>
            </a:pPr>
            <a:r>
              <a:rPr lang="ru-RU" sz="2100"/>
              <a:t>Consistency</a:t>
            </a:r>
            <a:endParaRPr sz="2100"/>
          </a:p>
          <a:p>
            <a:pPr indent="-361950" lvl="0" marL="457200" rtl="0" algn="l">
              <a:lnSpc>
                <a:spcPct val="100000"/>
              </a:lnSpc>
              <a:spcBef>
                <a:spcPts val="0"/>
              </a:spcBef>
              <a:spcAft>
                <a:spcPts val="0"/>
              </a:spcAft>
              <a:buSzPts val="2100"/>
              <a:buChar char="●"/>
            </a:pPr>
            <a:r>
              <a:rPr lang="ru-RU" sz="2100"/>
              <a:t>Availability</a:t>
            </a:r>
            <a:endParaRPr sz="2100"/>
          </a:p>
          <a:p>
            <a:pPr indent="-361950" lvl="0" marL="457200" rtl="0" algn="l">
              <a:lnSpc>
                <a:spcPct val="100000"/>
              </a:lnSpc>
              <a:spcBef>
                <a:spcPts val="0"/>
              </a:spcBef>
              <a:spcAft>
                <a:spcPts val="0"/>
              </a:spcAft>
              <a:buSzPts val="2100"/>
              <a:buChar char="●"/>
            </a:pPr>
            <a:r>
              <a:rPr lang="ru-RU" sz="2100"/>
              <a:t>Partition tolerance</a:t>
            </a:r>
            <a:endParaRPr sz="2100"/>
          </a:p>
          <a:p>
            <a:pPr indent="0" lvl="0" marL="0" rtl="0" algn="l">
              <a:lnSpc>
                <a:spcPct val="100000"/>
              </a:lnSpc>
              <a:spcBef>
                <a:spcPts val="500"/>
              </a:spcBef>
              <a:spcAft>
                <a:spcPts val="0"/>
              </a:spcAft>
              <a:buNone/>
            </a:pPr>
            <a:r>
              <a:rPr lang="ru-RU" sz="2100"/>
              <a:t>and we can maximize no more than two of them</a:t>
            </a:r>
            <a:endParaRPr sz="2100"/>
          </a:p>
          <a:p>
            <a:pPr indent="0" lvl="0" marL="0" rtl="0" algn="l">
              <a:lnSpc>
                <a:spcPct val="100000"/>
              </a:lnSpc>
              <a:spcBef>
                <a:spcPts val="500"/>
              </a:spcBef>
              <a:spcAft>
                <a:spcPts val="0"/>
              </a:spcAft>
              <a:buNone/>
            </a:pPr>
            <a:r>
              <a:t/>
            </a:r>
            <a:endParaRPr sz="2100"/>
          </a:p>
          <a:p>
            <a:pPr indent="0" lvl="0" marL="0" rtl="0" algn="l">
              <a:lnSpc>
                <a:spcPct val="100000"/>
              </a:lnSpc>
              <a:spcBef>
                <a:spcPts val="500"/>
              </a:spcBef>
              <a:spcAft>
                <a:spcPts val="0"/>
              </a:spcAft>
              <a:buNone/>
            </a:pPr>
            <a:r>
              <a:rPr lang="ru-RU" sz="2100"/>
              <a:t>Application:</a:t>
            </a:r>
            <a:endParaRPr sz="2100"/>
          </a:p>
          <a:p>
            <a:pPr indent="0" lvl="0" marL="0" rtl="0" algn="l">
              <a:lnSpc>
                <a:spcPct val="100000"/>
              </a:lnSpc>
              <a:spcBef>
                <a:spcPts val="500"/>
              </a:spcBef>
              <a:spcAft>
                <a:spcPts val="0"/>
              </a:spcAft>
              <a:buNone/>
            </a:pPr>
            <a:r>
              <a:rPr lang="ru-RU" sz="2100"/>
              <a:t>allows you to classify all database models according to pairs of specified properties.</a:t>
            </a:r>
            <a:endParaRPr sz="2100"/>
          </a:p>
          <a:p>
            <a:pPr indent="0" lvl="0" marL="0" rtl="0" algn="l">
              <a:lnSpc>
                <a:spcPct val="100000"/>
              </a:lnSpc>
              <a:spcBef>
                <a:spcPts val="500"/>
              </a:spcBef>
              <a:spcAft>
                <a:spcPts val="0"/>
              </a:spcAft>
              <a:buNone/>
            </a:pPr>
            <a:r>
              <a:t/>
            </a:r>
            <a:endParaRPr sz="2100"/>
          </a:p>
          <a:p>
            <a:pPr indent="0" lvl="0" marL="0" rtl="0" algn="l">
              <a:lnSpc>
                <a:spcPct val="100000"/>
              </a:lnSpc>
              <a:spcBef>
                <a:spcPts val="500"/>
              </a:spcBef>
              <a:spcAft>
                <a:spcPts val="0"/>
              </a:spcAft>
              <a:buNone/>
            </a:pPr>
            <a:r>
              <a:rPr lang="ru-RU" sz="2100"/>
              <a:t>Proposed by E. Brewer in ~2000</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1"/>
          <p:cNvPicPr preferRelativeResize="0"/>
          <p:nvPr>
            <p:ph idx="1" type="body"/>
          </p:nvPr>
        </p:nvPicPr>
        <p:blipFill rotWithShape="1">
          <a:blip r:embed="rId3">
            <a:alphaModFix/>
          </a:blip>
          <a:srcRect b="0" l="0" r="0" t="0"/>
          <a:stretch/>
        </p:blipFill>
        <p:spPr>
          <a:xfrm>
            <a:off x="2802458" y="639749"/>
            <a:ext cx="6587100" cy="557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2"/>
          <p:cNvPicPr preferRelativeResize="0"/>
          <p:nvPr>
            <p:ph idx="1" type="body"/>
          </p:nvPr>
        </p:nvPicPr>
        <p:blipFill rotWithShape="1">
          <a:blip r:embed="rId3">
            <a:alphaModFix/>
          </a:blip>
          <a:srcRect b="0" l="0" r="0" t="0"/>
          <a:stretch/>
        </p:blipFill>
        <p:spPr>
          <a:xfrm>
            <a:off x="1525200" y="1343500"/>
            <a:ext cx="9141600" cy="5211000"/>
          </a:xfrm>
          <a:prstGeom prst="rect">
            <a:avLst/>
          </a:prstGeom>
          <a:noFill/>
          <a:ln>
            <a:noFill/>
          </a:ln>
        </p:spPr>
      </p:pic>
      <p:sp>
        <p:nvSpPr>
          <p:cNvPr id="159" name="Google Shape;159;p12"/>
          <p:cNvSpPr txBox="1"/>
          <p:nvPr>
            <p:ph type="title"/>
          </p:nvPr>
        </p:nvSpPr>
        <p:spPr>
          <a:xfrm>
            <a:off x="602809" y="1810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CAP: disadvantages of pairs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677334" y="4605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Alternative for </a:t>
            </a:r>
            <a:r>
              <a:rPr b="1" lang="ru-RU"/>
              <a:t>ACID - BASE</a:t>
            </a:r>
            <a:endParaRPr b="1"/>
          </a:p>
        </p:txBody>
      </p:sp>
      <p:sp>
        <p:nvSpPr>
          <p:cNvPr id="165" name="Google Shape;165;p13"/>
          <p:cNvSpPr txBox="1"/>
          <p:nvPr>
            <p:ph idx="1" type="body"/>
          </p:nvPr>
        </p:nvSpPr>
        <p:spPr>
          <a:xfrm>
            <a:off x="677325" y="1930500"/>
            <a:ext cx="10485600" cy="41109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100000"/>
              </a:lnSpc>
              <a:spcBef>
                <a:spcPts val="500"/>
              </a:spcBef>
              <a:spcAft>
                <a:spcPts val="0"/>
              </a:spcAft>
              <a:buNone/>
            </a:pPr>
            <a:r>
              <a:rPr lang="ru-RU" sz="2400"/>
              <a:t>The BASE model appeared as a “consequence” of the CAP theorem. It is “guided” when designing NoSQL DBMS and contrasted with ACID</a:t>
            </a:r>
            <a:endParaRPr sz="2400"/>
          </a:p>
          <a:p>
            <a:pPr indent="0" lvl="0" marL="0" rtl="0" algn="just">
              <a:lnSpc>
                <a:spcPct val="100000"/>
              </a:lnSpc>
              <a:spcBef>
                <a:spcPts val="500"/>
              </a:spcBef>
              <a:spcAft>
                <a:spcPts val="0"/>
              </a:spcAft>
              <a:buNone/>
            </a:pPr>
            <a:r>
              <a:t/>
            </a:r>
            <a:endParaRPr/>
          </a:p>
          <a:p>
            <a:pPr indent="0" lvl="0" marL="0" rtl="0" algn="just">
              <a:lnSpc>
                <a:spcPct val="100000"/>
              </a:lnSpc>
              <a:spcBef>
                <a:spcPts val="500"/>
              </a:spcBef>
              <a:spcAft>
                <a:spcPts val="0"/>
              </a:spcAft>
              <a:buNone/>
            </a:pPr>
            <a:r>
              <a:rPr lang="ru-RU" sz="2400"/>
              <a:t>BASE:</a:t>
            </a:r>
            <a:endParaRPr sz="2400"/>
          </a:p>
          <a:p>
            <a:pPr indent="0" lvl="0" marL="0" rtl="0" algn="just">
              <a:lnSpc>
                <a:spcPct val="100000"/>
              </a:lnSpc>
              <a:spcBef>
                <a:spcPts val="500"/>
              </a:spcBef>
              <a:spcAft>
                <a:spcPts val="0"/>
              </a:spcAft>
              <a:buNone/>
            </a:pPr>
            <a:r>
              <a:rPr lang="ru-RU" sz="2400"/>
              <a:t>Basically Available</a:t>
            </a:r>
            <a:endParaRPr sz="2400"/>
          </a:p>
          <a:p>
            <a:pPr indent="0" lvl="0" marL="914400" rtl="0" algn="just">
              <a:lnSpc>
                <a:spcPct val="100000"/>
              </a:lnSpc>
              <a:spcBef>
                <a:spcPts val="500"/>
              </a:spcBef>
              <a:spcAft>
                <a:spcPts val="0"/>
              </a:spcAft>
              <a:buNone/>
            </a:pPr>
            <a:r>
              <a:rPr lang="ru-RU" sz="2400"/>
              <a:t>- Guaranteed response to every data request</a:t>
            </a:r>
            <a:endParaRPr sz="2400"/>
          </a:p>
          <a:p>
            <a:pPr indent="0" lvl="0" marL="0" rtl="0" algn="just">
              <a:lnSpc>
                <a:spcPct val="100000"/>
              </a:lnSpc>
              <a:spcBef>
                <a:spcPts val="500"/>
              </a:spcBef>
              <a:spcAft>
                <a:spcPts val="0"/>
              </a:spcAft>
              <a:buNone/>
            </a:pPr>
            <a:r>
              <a:rPr lang="ru-RU" sz="2400"/>
              <a:t>Soft State</a:t>
            </a:r>
            <a:endParaRPr sz="2400"/>
          </a:p>
          <a:p>
            <a:pPr indent="0" lvl="0" marL="914400" rtl="0" algn="just">
              <a:lnSpc>
                <a:spcPct val="100000"/>
              </a:lnSpc>
              <a:spcBef>
                <a:spcPts val="500"/>
              </a:spcBef>
              <a:spcAft>
                <a:spcPts val="0"/>
              </a:spcAft>
              <a:buNone/>
            </a:pPr>
            <a:r>
              <a:rPr lang="ru-RU" sz="2400"/>
              <a:t>- Data may change in the absence of input operations</a:t>
            </a:r>
            <a:endParaRPr sz="2400"/>
          </a:p>
          <a:p>
            <a:pPr indent="0" lvl="0" marL="0" rtl="0" algn="just">
              <a:lnSpc>
                <a:spcPct val="100000"/>
              </a:lnSpc>
              <a:spcBef>
                <a:spcPts val="500"/>
              </a:spcBef>
              <a:spcAft>
                <a:spcPts val="0"/>
              </a:spcAft>
              <a:buNone/>
            </a:pPr>
            <a:r>
              <a:rPr lang="ru-RU" sz="2400"/>
              <a:t>Eventual Consistency</a:t>
            </a:r>
            <a:endParaRPr sz="2400"/>
          </a:p>
          <a:p>
            <a:pPr indent="0" lvl="0" marL="914400" rtl="0" algn="just">
              <a:lnSpc>
                <a:spcPct val="100000"/>
              </a:lnSpc>
              <a:spcBef>
                <a:spcPts val="500"/>
              </a:spcBef>
              <a:spcAft>
                <a:spcPts val="0"/>
              </a:spcAft>
              <a:buNone/>
            </a:pPr>
            <a:r>
              <a:rPr lang="ru-RU" sz="2400"/>
              <a:t>- Ultimately (when input operations stop) changes in the data will be pushed to all database nodes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classification</a:t>
            </a:r>
            <a:endParaRPr/>
          </a:p>
        </p:txBody>
      </p:sp>
      <p:sp>
        <p:nvSpPr>
          <p:cNvPr id="171" name="Google Shape;171;p14"/>
          <p:cNvSpPr txBox="1"/>
          <p:nvPr>
            <p:ph idx="1" type="body"/>
          </p:nvPr>
        </p:nvSpPr>
        <p:spPr>
          <a:xfrm>
            <a:off x="1031409" y="1992864"/>
            <a:ext cx="8596800" cy="3880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None/>
            </a:pPr>
            <a:r>
              <a:rPr lang="ru-RU"/>
              <a:t>There are many categories of NoSQL systems, for example:</a:t>
            </a:r>
            <a:endParaRPr/>
          </a:p>
          <a:p>
            <a:pPr indent="-415925" lvl="0" marL="342900" rtl="0" algn="l">
              <a:lnSpc>
                <a:spcPct val="90000"/>
              </a:lnSpc>
              <a:spcBef>
                <a:spcPts val="1000"/>
              </a:spcBef>
              <a:spcAft>
                <a:spcPts val="0"/>
              </a:spcAft>
              <a:buSzPct val="116666"/>
              <a:buChar char="●"/>
            </a:pPr>
            <a:r>
              <a:rPr lang="ru-RU"/>
              <a:t>Key-Value Stores</a:t>
            </a:r>
            <a:endParaRPr/>
          </a:p>
          <a:p>
            <a:pPr indent="-415925" lvl="0" marL="342900" rtl="0" algn="l">
              <a:lnSpc>
                <a:spcPct val="90000"/>
              </a:lnSpc>
              <a:spcBef>
                <a:spcPts val="1000"/>
              </a:spcBef>
              <a:spcAft>
                <a:spcPts val="0"/>
              </a:spcAft>
              <a:buSzPct val="116666"/>
              <a:buChar char="●"/>
            </a:pPr>
            <a:r>
              <a:rPr lang="ru-RU"/>
              <a:t>Column-oriented DBMS</a:t>
            </a:r>
            <a:endParaRPr/>
          </a:p>
          <a:p>
            <a:pPr indent="-415925" lvl="0" marL="342900" rtl="0" algn="l">
              <a:lnSpc>
                <a:spcPct val="90000"/>
              </a:lnSpc>
              <a:spcBef>
                <a:spcPts val="1000"/>
              </a:spcBef>
              <a:spcAft>
                <a:spcPts val="0"/>
              </a:spcAft>
              <a:buSzPct val="116666"/>
              <a:buChar char="●"/>
            </a:pPr>
            <a:r>
              <a:rPr lang="ru-RU"/>
              <a:t>Document Stores</a:t>
            </a:r>
            <a:endParaRPr/>
          </a:p>
          <a:p>
            <a:pPr indent="-415925" lvl="0" marL="342900" rtl="0" algn="l">
              <a:lnSpc>
                <a:spcPct val="90000"/>
              </a:lnSpc>
              <a:spcBef>
                <a:spcPts val="1000"/>
              </a:spcBef>
              <a:spcAft>
                <a:spcPts val="0"/>
              </a:spcAft>
              <a:buSzPct val="116666"/>
              <a:buChar char="●"/>
            </a:pPr>
            <a:r>
              <a:rPr lang="ru-RU"/>
              <a:t>Graph DBMS</a:t>
            </a:r>
            <a:endParaRPr/>
          </a:p>
          <a:p>
            <a:pPr indent="-415925" lvl="0" marL="342900" rtl="0" algn="l">
              <a:lnSpc>
                <a:spcPct val="90000"/>
              </a:lnSpc>
              <a:spcBef>
                <a:spcPts val="1000"/>
              </a:spcBef>
              <a:spcAft>
                <a:spcPts val="0"/>
              </a:spcAft>
              <a:buSzPct val="116666"/>
              <a:buChar char="●"/>
            </a:pPr>
            <a:r>
              <a:rPr lang="ru-RU"/>
              <a:t>RDF Stores (data presented in triplets: subject-predicate-object)</a:t>
            </a:r>
            <a:endParaRPr/>
          </a:p>
          <a:p>
            <a:pPr indent="-415925" lvl="0" marL="342900" rtl="0" algn="l">
              <a:lnSpc>
                <a:spcPct val="90000"/>
              </a:lnSpc>
              <a:spcBef>
                <a:spcPts val="1000"/>
              </a:spcBef>
              <a:spcAft>
                <a:spcPts val="0"/>
              </a:spcAft>
              <a:buSzPct val="116666"/>
              <a:buChar char="●"/>
            </a:pPr>
            <a:r>
              <a:rPr lang="ru-RU"/>
              <a:t>Native XML DBMS</a:t>
            </a:r>
            <a:endParaRPr/>
          </a:p>
          <a:p>
            <a:pPr indent="-415925" lvl="0" marL="342900" rtl="0" algn="l">
              <a:lnSpc>
                <a:spcPct val="90000"/>
              </a:lnSpc>
              <a:spcBef>
                <a:spcPts val="1000"/>
              </a:spcBef>
              <a:spcAft>
                <a:spcPts val="0"/>
              </a:spcAft>
              <a:buSzPct val="116666"/>
              <a:buChar char="●"/>
            </a:pPr>
            <a:r>
              <a:rPr lang="ru-RU"/>
              <a:t>Content Stores (storing entire content, including metadata)</a:t>
            </a:r>
            <a:endParaRPr/>
          </a:p>
          <a:p>
            <a:pPr indent="-415925" lvl="0" marL="342900" rtl="0" algn="l">
              <a:lnSpc>
                <a:spcPct val="90000"/>
              </a:lnSpc>
              <a:spcBef>
                <a:spcPts val="1000"/>
              </a:spcBef>
              <a:spcAft>
                <a:spcPts val="0"/>
              </a:spcAft>
              <a:buSzPct val="116666"/>
              <a:buChar char="●"/>
            </a:pPr>
            <a:r>
              <a:rPr lang="ru-RU"/>
              <a:t>Search Engines (search engines, e.g. Elasticsearch)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classification</a:t>
            </a:r>
            <a:endParaRPr b="1"/>
          </a:p>
        </p:txBody>
      </p:sp>
      <p:sp>
        <p:nvSpPr>
          <p:cNvPr id="177" name="Google Shape;177;p15"/>
          <p:cNvSpPr txBox="1"/>
          <p:nvPr>
            <p:ph idx="1" type="body"/>
          </p:nvPr>
        </p:nvSpPr>
        <p:spPr>
          <a:xfrm>
            <a:off x="1338909" y="197423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ru-RU"/>
              <a:t>The following four main types of NoSQL models are considered:</a:t>
            </a:r>
            <a:endParaRPr/>
          </a:p>
          <a:p>
            <a:pPr indent="-320040" lvl="0" marL="457200" rtl="0" algn="l">
              <a:lnSpc>
                <a:spcPct val="90000"/>
              </a:lnSpc>
              <a:spcBef>
                <a:spcPts val="1000"/>
              </a:spcBef>
              <a:spcAft>
                <a:spcPts val="0"/>
              </a:spcAft>
              <a:buSzPts val="1440"/>
              <a:buChar char="●"/>
            </a:pPr>
            <a:r>
              <a:rPr lang="ru-RU"/>
              <a:t>GraphDB</a:t>
            </a:r>
            <a:endParaRPr/>
          </a:p>
          <a:p>
            <a:pPr indent="-320040" lvl="0" marL="457200" rtl="0" algn="l">
              <a:lnSpc>
                <a:spcPct val="90000"/>
              </a:lnSpc>
              <a:spcBef>
                <a:spcPts val="0"/>
              </a:spcBef>
              <a:spcAft>
                <a:spcPts val="0"/>
              </a:spcAft>
              <a:buSzPts val="1440"/>
              <a:buChar char="●"/>
            </a:pPr>
            <a:r>
              <a:rPr lang="ru-RU"/>
              <a:t>Document DB</a:t>
            </a:r>
            <a:endParaRPr/>
          </a:p>
          <a:p>
            <a:pPr indent="-320040" lvl="0" marL="457200" rtl="0" algn="l">
              <a:lnSpc>
                <a:spcPct val="90000"/>
              </a:lnSpc>
              <a:spcBef>
                <a:spcPts val="0"/>
              </a:spcBef>
              <a:spcAft>
                <a:spcPts val="0"/>
              </a:spcAft>
              <a:buSzPts val="1440"/>
              <a:buChar char="●"/>
            </a:pPr>
            <a:r>
              <a:rPr lang="ru-RU"/>
              <a:t>Key-Value Stores</a:t>
            </a:r>
            <a:endParaRPr/>
          </a:p>
          <a:p>
            <a:pPr indent="-320040" lvl="0" marL="457200" rtl="0" algn="l">
              <a:lnSpc>
                <a:spcPct val="90000"/>
              </a:lnSpc>
              <a:spcBef>
                <a:spcPts val="0"/>
              </a:spcBef>
              <a:spcAft>
                <a:spcPts val="0"/>
              </a:spcAft>
              <a:buSzPts val="1440"/>
              <a:buChar char="●"/>
            </a:pPr>
            <a:r>
              <a:rPr lang="ru-RU"/>
              <a:t>Column-oriented DB (special case - Wide-column DB)</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ru-RU"/>
              <a:t>- Let’s take a closer look at each of these types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cc1c528cfb_0_13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Column-oriented vs Wide-column</a:t>
            </a:r>
            <a:endParaRPr/>
          </a:p>
        </p:txBody>
      </p:sp>
      <p:sp>
        <p:nvSpPr>
          <p:cNvPr id="183" name="Google Shape;183;g2cc1c528cfb_0_135"/>
          <p:cNvSpPr txBox="1"/>
          <p:nvPr>
            <p:ph idx="1" type="body"/>
          </p:nvPr>
        </p:nvSpPr>
        <p:spPr>
          <a:xfrm>
            <a:off x="677323" y="2160600"/>
            <a:ext cx="105882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ru-RU"/>
              <a:t>Column-oriented database:</a:t>
            </a:r>
            <a:endParaRPr/>
          </a:p>
          <a:p>
            <a:pPr indent="-429260" lvl="0" marL="342900" rtl="0" algn="l">
              <a:lnSpc>
                <a:spcPct val="90000"/>
              </a:lnSpc>
              <a:spcBef>
                <a:spcPts val="0"/>
              </a:spcBef>
              <a:spcAft>
                <a:spcPts val="0"/>
              </a:spcAft>
              <a:buSzPts val="2800"/>
              <a:buChar char="●"/>
            </a:pPr>
            <a:r>
              <a:rPr lang="ru-RU"/>
              <a:t>Primary Use: Optimized for aggregation operations and analytical queries that read large amounts of data from specific columns across an entire table.</a:t>
            </a:r>
            <a:endParaRPr/>
          </a:p>
          <a:p>
            <a:pPr indent="-429260" lvl="0" marL="342900" rtl="0" algn="l">
              <a:lnSpc>
                <a:spcPct val="90000"/>
              </a:lnSpc>
              <a:spcBef>
                <a:spcPts val="0"/>
              </a:spcBef>
              <a:spcAft>
                <a:spcPts val="0"/>
              </a:spcAft>
              <a:buSzPts val="2800"/>
              <a:buChar char="●"/>
            </a:pPr>
            <a:r>
              <a:rPr lang="ru-RU"/>
              <a:t>Data storage: Data is stored in columns, allowing for fast data aggregations and compression as columns contain the same type of data.</a:t>
            </a:r>
            <a:endParaRPr/>
          </a:p>
          <a:p>
            <a:pPr indent="-429260" lvl="0" marL="342900" rtl="0" algn="l">
              <a:lnSpc>
                <a:spcPct val="90000"/>
              </a:lnSpc>
              <a:spcBef>
                <a:spcPts val="0"/>
              </a:spcBef>
              <a:spcAft>
                <a:spcPts val="0"/>
              </a:spcAft>
              <a:buSzPts val="2800"/>
              <a:buChar char="●"/>
            </a:pPr>
            <a:r>
              <a:rPr lang="ru-RU"/>
              <a:t>examples: Apache ClickHouse, Vertica, SAP HANA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Column-oriented vs Wide-column</a:t>
            </a:r>
            <a:endParaRPr/>
          </a:p>
        </p:txBody>
      </p:sp>
      <p:sp>
        <p:nvSpPr>
          <p:cNvPr id="189" name="Google Shape;189;p16"/>
          <p:cNvSpPr txBox="1"/>
          <p:nvPr>
            <p:ph idx="1" type="body"/>
          </p:nvPr>
        </p:nvSpPr>
        <p:spPr>
          <a:xfrm>
            <a:off x="677323" y="2160600"/>
            <a:ext cx="105789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ru-RU"/>
              <a:t>Wide-column database:</a:t>
            </a:r>
            <a:endParaRPr/>
          </a:p>
          <a:p>
            <a:pPr indent="-429260" lvl="0" marL="342900" rtl="0" algn="l">
              <a:lnSpc>
                <a:spcPct val="90000"/>
              </a:lnSpc>
              <a:spcBef>
                <a:spcPts val="1000"/>
              </a:spcBef>
              <a:spcAft>
                <a:spcPts val="0"/>
              </a:spcAft>
              <a:buSzPts val="2800"/>
              <a:buChar char="●"/>
            </a:pPr>
            <a:r>
              <a:rPr lang="ru-RU"/>
              <a:t>Main purpose: designed for scalability and flexibility in applications that require processing large amounts of data with different structures.</a:t>
            </a:r>
            <a:endParaRPr/>
          </a:p>
          <a:p>
            <a:pPr indent="-429260" lvl="0" marL="342900" rtl="0" algn="l">
              <a:lnSpc>
                <a:spcPct val="90000"/>
              </a:lnSpc>
              <a:spcBef>
                <a:spcPts val="1000"/>
              </a:spcBef>
              <a:spcAft>
                <a:spcPts val="0"/>
              </a:spcAft>
              <a:buSzPts val="2800"/>
              <a:buChar char="●"/>
            </a:pPr>
            <a:r>
              <a:rPr lang="ru-RU"/>
              <a:t>Data storage: Data is organized in tables, where each row can have a different number of columns and structure. Columns are grouped into column families that are stored together, improving read and write performance.</a:t>
            </a:r>
            <a:endParaRPr/>
          </a:p>
          <a:p>
            <a:pPr indent="-429260" lvl="0" marL="342900" rtl="0" algn="l">
              <a:lnSpc>
                <a:spcPct val="90000"/>
              </a:lnSpc>
              <a:spcBef>
                <a:spcPts val="1000"/>
              </a:spcBef>
              <a:spcAft>
                <a:spcPts val="0"/>
              </a:spcAft>
              <a:buSzPts val="2800"/>
              <a:buChar char="●"/>
            </a:pPr>
            <a:r>
              <a:rPr lang="ru-RU"/>
              <a:t>examples: Apache Cassandra, Google Bigtable, Apache HBase.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Column-oriented vs Wide-column</a:t>
            </a:r>
            <a:endParaRPr/>
          </a:p>
        </p:txBody>
      </p:sp>
      <p:sp>
        <p:nvSpPr>
          <p:cNvPr id="195" name="Google Shape;195;p17"/>
          <p:cNvSpPr txBox="1"/>
          <p:nvPr>
            <p:ph idx="1" type="body"/>
          </p:nvPr>
        </p:nvSpPr>
        <p:spPr>
          <a:xfrm>
            <a:off x="677323" y="2160600"/>
            <a:ext cx="10513500" cy="3880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b="1" lang="ru-RU"/>
              <a:t>Storage structure:</a:t>
            </a:r>
            <a:r>
              <a:rPr lang="ru-RU"/>
              <a:t> In column-oriented databases, the structure is fixed and uniform, each record or row contains data for each column. In wide-column databases, each row can have a different set of columns, which gives additional flexibility in data management.</a:t>
            </a:r>
            <a:endParaRPr/>
          </a:p>
          <a:p>
            <a:pPr indent="-429260" lvl="0" marL="342900" rtl="0" algn="l">
              <a:lnSpc>
                <a:spcPct val="90000"/>
              </a:lnSpc>
              <a:spcBef>
                <a:spcPts val="1000"/>
              </a:spcBef>
              <a:spcAft>
                <a:spcPts val="0"/>
              </a:spcAft>
              <a:buSzPts val="2800"/>
              <a:buChar char="●"/>
            </a:pPr>
            <a:r>
              <a:rPr b="1" lang="ru-RU"/>
              <a:t>Column Families:</a:t>
            </a:r>
            <a:r>
              <a:rPr lang="ru-RU"/>
              <a:t> Wide-column databases use the concept of column families, where columns that are logically related to each other are stored together. This distinguishes them from column-oriented databases, where columns are not typically grouped in this way.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Key-Value Stores / overview</a:t>
            </a:r>
            <a:endParaRPr/>
          </a:p>
        </p:txBody>
      </p:sp>
      <p:pic>
        <p:nvPicPr>
          <p:cNvPr id="201" name="Google Shape;201;p18"/>
          <p:cNvPicPr preferRelativeResize="0"/>
          <p:nvPr>
            <p:ph idx="1" type="body"/>
          </p:nvPr>
        </p:nvPicPr>
        <p:blipFill rotWithShape="1">
          <a:blip r:embed="rId3">
            <a:alphaModFix/>
          </a:blip>
          <a:srcRect b="0" l="0" r="0" t="0"/>
          <a:stretch/>
        </p:blipFill>
        <p:spPr>
          <a:xfrm>
            <a:off x="962025" y="1867694"/>
            <a:ext cx="10267950" cy="426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grpSp>
        <p:nvGrpSpPr>
          <p:cNvPr id="75" name="Google Shape;75;p2"/>
          <p:cNvGrpSpPr/>
          <p:nvPr/>
        </p:nvGrpSpPr>
        <p:grpSpPr>
          <a:xfrm>
            <a:off x="0" y="-8467"/>
            <a:ext cx="12192000" cy="6866467"/>
            <a:chOff x="0" y="-8467"/>
            <a:chExt cx="12192000" cy="6866467"/>
          </a:xfrm>
        </p:grpSpPr>
        <p:cxnSp>
          <p:nvCxnSpPr>
            <p:cNvPr id="76" name="Google Shape;76;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7" name="Google Shape;77;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8" name="Google Shape;78;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79" name="Google Shape;79;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80" name="Google Shape;80;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82" name="Google Shape;82;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83" name="Google Shape;83;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84" name="Google Shape;84;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87" name="Google Shape;87;p2"/>
          <p:cNvGrpSpPr/>
          <p:nvPr/>
        </p:nvGrpSpPr>
        <p:grpSpPr>
          <a:xfrm>
            <a:off x="4267230" y="-8468"/>
            <a:ext cx="4763558" cy="6866467"/>
            <a:chOff x="67175" y="-8467"/>
            <a:chExt cx="4763558" cy="6866467"/>
          </a:xfrm>
        </p:grpSpPr>
        <p:cxnSp>
          <p:nvCxnSpPr>
            <p:cNvPr id="88" name="Google Shape;88;p2"/>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89" name="Google Shape;89;p2"/>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90" name="Google Shape;90;p2"/>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1" name="Google Shape;91;p2"/>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92" name="Google Shape;92;p2"/>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94" name="Google Shape;94;p2"/>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2"/>
          <p:cNvSpPr txBox="1"/>
          <p:nvPr>
            <p:ph type="title"/>
          </p:nvPr>
        </p:nvSpPr>
        <p:spPr>
          <a:xfrm>
            <a:off x="677335" y="1282701"/>
            <a:ext cx="5096060"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 Overview of NoSQL databases</a:t>
            </a:r>
            <a:endParaRPr sz="4400"/>
          </a:p>
        </p:txBody>
      </p:sp>
      <p:sp>
        <p:nvSpPr>
          <p:cNvPr id="96" name="Google Shape;96;p2"/>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97" name="Google Shape;97;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rgbClr val="FFFFFF"/>
              </a:buClr>
              <a:buSzPts val="900"/>
              <a:buFont typeface="Trebuchet MS"/>
              <a:buNone/>
            </a:pPr>
            <a:fld id="{00000000-1234-1234-1234-123412341234}" type="slidenum">
              <a:rPr b="0" i="0" lang="ru-RU" sz="900" u="none" cap="none" strike="noStrike">
                <a:solidFill>
                  <a:srgbClr val="FFFFFF"/>
                </a:solidFill>
                <a:latin typeface="Trebuchet MS"/>
                <a:ea typeface="Trebuchet MS"/>
                <a:cs typeface="Trebuchet MS"/>
                <a:sym typeface="Trebuchet MS"/>
              </a:rPr>
              <a:t>‹#›</a:t>
            </a:fld>
            <a:endParaRPr b="0" i="0" sz="9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Key-Value Stores / Characteristics</a:t>
            </a:r>
            <a:endParaRPr/>
          </a:p>
        </p:txBody>
      </p:sp>
      <p:sp>
        <p:nvSpPr>
          <p:cNvPr id="207" name="Google Shape;207;p19"/>
          <p:cNvSpPr txBox="1"/>
          <p:nvPr>
            <p:ph idx="1" type="body"/>
          </p:nvPr>
        </p:nvSpPr>
        <p:spPr>
          <a:xfrm>
            <a:off x="677323" y="2160600"/>
            <a:ext cx="10634700" cy="3880800"/>
          </a:xfrm>
          <a:prstGeom prst="rect">
            <a:avLst/>
          </a:prstGeom>
          <a:noFill/>
          <a:ln>
            <a:noFill/>
          </a:ln>
        </p:spPr>
        <p:txBody>
          <a:bodyPr anchorCtr="0" anchor="t" bIns="45700" lIns="91425" spcFirstLastPara="1" rIns="91425" wrap="square" tIns="45700">
            <a:normAutofit fontScale="92500" lnSpcReduction="20000"/>
          </a:bodyPr>
          <a:lstStyle/>
          <a:p>
            <a:pPr indent="-64135" lvl="0" marL="228600" rtl="0" algn="l">
              <a:lnSpc>
                <a:spcPct val="100000"/>
              </a:lnSpc>
              <a:spcBef>
                <a:spcPts val="1000"/>
              </a:spcBef>
              <a:spcAft>
                <a:spcPts val="0"/>
              </a:spcAft>
              <a:buNone/>
            </a:pPr>
            <a:r>
              <a:rPr lang="ru-RU" u="sng"/>
              <a:t>Advantages:</a:t>
            </a:r>
            <a:endParaRPr u="sng"/>
          </a:p>
          <a:p>
            <a:pPr indent="-313182" lvl="0" marL="457200" rtl="0" algn="l">
              <a:lnSpc>
                <a:spcPct val="100000"/>
              </a:lnSpc>
              <a:spcBef>
                <a:spcPts val="1000"/>
              </a:spcBef>
              <a:spcAft>
                <a:spcPts val="0"/>
              </a:spcAft>
              <a:buSzPct val="59999"/>
              <a:buChar char="●"/>
            </a:pPr>
            <a:r>
              <a:rPr lang="ru-RU"/>
              <a:t>The simplest type of the others. The principle of operation is similar to the associative array on hash tables</a:t>
            </a:r>
            <a:endParaRPr/>
          </a:p>
          <a:p>
            <a:pPr indent="-313182" lvl="0" marL="457200" rtl="0" algn="l">
              <a:lnSpc>
                <a:spcPct val="100000"/>
              </a:lnSpc>
              <a:spcBef>
                <a:spcPts val="0"/>
              </a:spcBef>
              <a:spcAft>
                <a:spcPts val="0"/>
              </a:spcAft>
              <a:buSzPct val="59999"/>
              <a:buChar char="●"/>
            </a:pPr>
            <a:r>
              <a:rPr lang="ru-RU"/>
              <a:t>There is no data schema, value can be any object, the key can be an array rather than a single value</a:t>
            </a:r>
            <a:endParaRPr/>
          </a:p>
          <a:p>
            <a:pPr indent="-64135" lvl="0" marL="228600" rtl="0" algn="l">
              <a:lnSpc>
                <a:spcPct val="100000"/>
              </a:lnSpc>
              <a:spcBef>
                <a:spcPts val="1000"/>
              </a:spcBef>
              <a:spcAft>
                <a:spcPts val="0"/>
              </a:spcAft>
              <a:buNone/>
            </a:pPr>
            <a:r>
              <a:rPr lang="ru-RU" u="sng"/>
              <a:t>Disadvantages:</a:t>
            </a:r>
            <a:endParaRPr u="sng"/>
          </a:p>
          <a:p>
            <a:pPr indent="-313182" lvl="0" marL="457200" rtl="0" algn="l">
              <a:lnSpc>
                <a:spcPct val="100000"/>
              </a:lnSpc>
              <a:spcBef>
                <a:spcPts val="1000"/>
              </a:spcBef>
              <a:spcAft>
                <a:spcPts val="0"/>
              </a:spcAft>
              <a:buSzPct val="59999"/>
              <a:buChar char="●"/>
            </a:pPr>
            <a:r>
              <a:rPr lang="ru-RU"/>
              <a:t>Due to the need to scan the entire hash table when reading, it may not scale very well</a:t>
            </a:r>
            <a:endParaRPr/>
          </a:p>
          <a:p>
            <a:pPr indent="-313182" lvl="0" marL="457200" rtl="0" algn="l">
              <a:lnSpc>
                <a:spcPct val="100000"/>
              </a:lnSpc>
              <a:spcBef>
                <a:spcPts val="0"/>
              </a:spcBef>
              <a:spcAft>
                <a:spcPts val="0"/>
              </a:spcAft>
              <a:buSzPct val="59999"/>
              <a:buChar char="●"/>
            </a:pPr>
            <a:r>
              <a:rPr lang="ru-RU"/>
              <a:t>Suitable only for very simple data - it is impossible to implement connections using the model itself</a:t>
            </a:r>
            <a:endParaRPr/>
          </a:p>
          <a:p>
            <a:pPr indent="-313182" lvl="0" marL="457200" rtl="0" algn="l">
              <a:lnSpc>
                <a:spcPct val="100000"/>
              </a:lnSpc>
              <a:spcBef>
                <a:spcPts val="0"/>
              </a:spcBef>
              <a:spcAft>
                <a:spcPts val="0"/>
              </a:spcAft>
              <a:buSzPct val="59999"/>
              <a:buChar char="●"/>
            </a:pPr>
            <a:r>
              <a:rPr lang="ru-RU"/>
              <a:t>Difficulty building complex queries</a:t>
            </a:r>
            <a:endParaRPr/>
          </a:p>
          <a:p>
            <a:pPr indent="-64135" lvl="0" marL="228600" rtl="0" algn="l">
              <a:lnSpc>
                <a:spcPct val="100000"/>
              </a:lnSpc>
              <a:spcBef>
                <a:spcPts val="1000"/>
              </a:spcBef>
              <a:spcAft>
                <a:spcPts val="0"/>
              </a:spcAft>
              <a:buClr>
                <a:schemeClr val="dk1"/>
              </a:buClr>
              <a:buSzPct val="116666"/>
              <a:buNone/>
            </a:pPr>
            <a:r>
              <a:t/>
            </a:r>
            <a:endParaRPr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Wide-column DB / Overview</a:t>
            </a:r>
            <a:endParaRPr/>
          </a:p>
        </p:txBody>
      </p:sp>
      <p:pic>
        <p:nvPicPr>
          <p:cNvPr id="213" name="Google Shape;213;p20"/>
          <p:cNvPicPr preferRelativeResize="0"/>
          <p:nvPr>
            <p:ph idx="1" type="body"/>
          </p:nvPr>
        </p:nvPicPr>
        <p:blipFill rotWithShape="1">
          <a:blip r:embed="rId3">
            <a:alphaModFix/>
          </a:blip>
          <a:srcRect b="0" l="0" r="0" t="0"/>
          <a:stretch/>
        </p:blipFill>
        <p:spPr>
          <a:xfrm>
            <a:off x="838200" y="1877219"/>
            <a:ext cx="10515600" cy="424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677323" y="441900"/>
            <a:ext cx="105507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Wide-column DB / Characteristics</a:t>
            </a:r>
            <a:endParaRPr/>
          </a:p>
        </p:txBody>
      </p:sp>
      <p:sp>
        <p:nvSpPr>
          <p:cNvPr id="219" name="Google Shape;219;p21"/>
          <p:cNvSpPr txBox="1"/>
          <p:nvPr>
            <p:ph idx="1" type="body"/>
          </p:nvPr>
        </p:nvSpPr>
        <p:spPr>
          <a:xfrm>
            <a:off x="677325" y="1695875"/>
            <a:ext cx="10550700" cy="4345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1000"/>
              </a:spcBef>
              <a:spcAft>
                <a:spcPts val="0"/>
              </a:spcAft>
              <a:buNone/>
            </a:pPr>
            <a:r>
              <a:rPr lang="ru-RU" u="sng"/>
              <a:t>Advantages:</a:t>
            </a:r>
            <a:endParaRPr u="sng"/>
          </a:p>
          <a:p>
            <a:pPr indent="-415925" lvl="0" marL="342900" rtl="0" algn="l">
              <a:lnSpc>
                <a:spcPct val="100000"/>
              </a:lnSpc>
              <a:spcBef>
                <a:spcPts val="1000"/>
              </a:spcBef>
              <a:spcAft>
                <a:spcPts val="0"/>
              </a:spcAft>
              <a:buSzPct val="116666"/>
              <a:buChar char="●"/>
            </a:pPr>
            <a:r>
              <a:rPr lang="ru-RU"/>
              <a:t>Flexibility in physical data storage – table rows are distributed across different servers, a row can contain columns of different data types</a:t>
            </a:r>
            <a:endParaRPr/>
          </a:p>
          <a:p>
            <a:pPr indent="-415925" lvl="0" marL="342900" rtl="0" algn="l">
              <a:lnSpc>
                <a:spcPct val="100000"/>
              </a:lnSpc>
              <a:spcBef>
                <a:spcPts val="1000"/>
              </a:spcBef>
              <a:spcAft>
                <a:spcPts val="0"/>
              </a:spcAft>
              <a:buSzPct val="116666"/>
              <a:buChar char="●"/>
            </a:pPr>
            <a:r>
              <a:rPr lang="ru-RU"/>
              <a:t>Fast processing of queries related to retrieving data from a column</a:t>
            </a:r>
            <a:endParaRPr/>
          </a:p>
          <a:p>
            <a:pPr indent="-415925" lvl="0" marL="342900" rtl="0" algn="l">
              <a:lnSpc>
                <a:spcPct val="100000"/>
              </a:lnSpc>
              <a:spcBef>
                <a:spcPts val="1000"/>
              </a:spcBef>
              <a:spcAft>
                <a:spcPts val="0"/>
              </a:spcAft>
              <a:buSzPct val="116666"/>
              <a:buChar char="●"/>
            </a:pPr>
            <a:r>
              <a:rPr lang="ru-RU"/>
              <a:t>Good compression (due to serialization of columns, i.e. arrays storing the same type of data)</a:t>
            </a:r>
            <a:endParaRPr/>
          </a:p>
          <a:p>
            <a:pPr indent="0" lvl="0" marL="0" rtl="0" algn="l">
              <a:lnSpc>
                <a:spcPct val="100000"/>
              </a:lnSpc>
              <a:spcBef>
                <a:spcPts val="1000"/>
              </a:spcBef>
              <a:spcAft>
                <a:spcPts val="0"/>
              </a:spcAft>
              <a:buNone/>
            </a:pPr>
            <a:r>
              <a:rPr lang="ru-RU" u="sng"/>
              <a:t>Disadvantages:</a:t>
            </a:r>
            <a:endParaRPr u="sng"/>
          </a:p>
          <a:p>
            <a:pPr indent="-415925" lvl="0" marL="342900" rtl="0" algn="l">
              <a:lnSpc>
                <a:spcPct val="100000"/>
              </a:lnSpc>
              <a:spcBef>
                <a:spcPts val="1000"/>
              </a:spcBef>
              <a:spcAft>
                <a:spcPts val="0"/>
              </a:spcAft>
              <a:buSzPct val="116666"/>
              <a:buChar char="●"/>
            </a:pPr>
            <a:r>
              <a:rPr lang="ru-RU"/>
              <a:t>Long (compared to RDBMS) processing of queries that retrieve entire rows. Long processing of JOIN queries, etc. – where line-by-line reading is required</a:t>
            </a:r>
            <a:endParaRPr/>
          </a:p>
          <a:p>
            <a:pPr indent="-415925" lvl="0" marL="342900" rtl="0" algn="l">
              <a:lnSpc>
                <a:spcPct val="100000"/>
              </a:lnSpc>
              <a:spcBef>
                <a:spcPts val="1000"/>
              </a:spcBef>
              <a:spcAft>
                <a:spcPts val="0"/>
              </a:spcAft>
              <a:buSzPct val="116666"/>
              <a:buChar char="●"/>
            </a:pPr>
            <a:r>
              <a:rPr lang="ru-RU"/>
              <a:t>Long (compared to RDBMS) writing data to a string</a:t>
            </a:r>
            <a:endParaRPr/>
          </a:p>
          <a:p>
            <a:pPr indent="-415925" lvl="0" marL="342900" rtl="0" algn="l">
              <a:lnSpc>
                <a:spcPct val="100000"/>
              </a:lnSpc>
              <a:spcBef>
                <a:spcPts val="1000"/>
              </a:spcBef>
              <a:spcAft>
                <a:spcPts val="0"/>
              </a:spcAft>
              <a:buSzPct val="116666"/>
              <a:buChar char="●"/>
            </a:pPr>
            <a:r>
              <a:rPr lang="ru-RU"/>
              <a:t>(almost complete) inability to create composite indexes</a:t>
            </a:r>
            <a:endParaRPr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Document DB / </a:t>
            </a:r>
            <a:r>
              <a:rPr b="1" lang="ru-RU"/>
              <a:t>overview</a:t>
            </a:r>
            <a:endParaRPr/>
          </a:p>
        </p:txBody>
      </p:sp>
      <p:pic>
        <p:nvPicPr>
          <p:cNvPr id="225" name="Google Shape;225;p22"/>
          <p:cNvPicPr preferRelativeResize="0"/>
          <p:nvPr>
            <p:ph idx="1" type="body"/>
          </p:nvPr>
        </p:nvPicPr>
        <p:blipFill rotWithShape="1">
          <a:blip r:embed="rId3">
            <a:alphaModFix/>
          </a:blip>
          <a:srcRect b="0" l="0" r="0" t="0"/>
          <a:stretch/>
        </p:blipFill>
        <p:spPr>
          <a:xfrm>
            <a:off x="900112" y="1867694"/>
            <a:ext cx="10391775" cy="426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Document DB / </a:t>
            </a:r>
            <a:r>
              <a:rPr b="1" lang="ru-RU"/>
              <a:t>Characteristics</a:t>
            </a:r>
            <a:endParaRPr/>
          </a:p>
        </p:txBody>
      </p:sp>
      <p:sp>
        <p:nvSpPr>
          <p:cNvPr id="231" name="Google Shape;231;p2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1000"/>
              </a:spcBef>
              <a:spcAft>
                <a:spcPts val="0"/>
              </a:spcAft>
              <a:buNone/>
            </a:pPr>
            <a:r>
              <a:rPr lang="ru-RU" u="sng"/>
              <a:t>Advantages:</a:t>
            </a:r>
            <a:endParaRPr/>
          </a:p>
          <a:p>
            <a:pPr indent="-429260" lvl="0" marL="342900" rtl="0" algn="l">
              <a:lnSpc>
                <a:spcPct val="90000"/>
              </a:lnSpc>
              <a:spcBef>
                <a:spcPts val="1000"/>
              </a:spcBef>
              <a:spcAft>
                <a:spcPts val="0"/>
              </a:spcAft>
              <a:buSzPts val="2800"/>
              <a:buChar char="●"/>
            </a:pPr>
            <a:r>
              <a:rPr lang="ru-RU"/>
              <a:t>No data schema support</a:t>
            </a:r>
            <a:endParaRPr/>
          </a:p>
          <a:p>
            <a:pPr indent="-429260" lvl="0" marL="342900" rtl="0" algn="l">
              <a:lnSpc>
                <a:spcPct val="90000"/>
              </a:lnSpc>
              <a:spcBef>
                <a:spcPts val="1000"/>
              </a:spcBef>
              <a:spcAft>
                <a:spcPts val="0"/>
              </a:spcAft>
              <a:buSzPts val="2800"/>
              <a:buChar char="●"/>
            </a:pPr>
            <a:r>
              <a:rPr lang="ru-RU"/>
              <a:t>Convenient format (MongoDB – JSON, one of the web standards)</a:t>
            </a:r>
            <a:endParaRPr/>
          </a:p>
          <a:p>
            <a:pPr indent="-429260" lvl="0" marL="342900" rtl="0" algn="l">
              <a:lnSpc>
                <a:spcPct val="90000"/>
              </a:lnSpc>
              <a:spcBef>
                <a:spcPts val="1000"/>
              </a:spcBef>
              <a:spcAft>
                <a:spcPts val="0"/>
              </a:spcAft>
              <a:buSzPts val="2800"/>
              <a:buChar char="●"/>
            </a:pPr>
            <a:r>
              <a:rPr lang="ru-RU"/>
              <a:t>Fast write/read</a:t>
            </a:r>
            <a:endParaRPr/>
          </a:p>
          <a:p>
            <a:pPr indent="-429260" lvl="0" marL="342900" rtl="0" algn="l">
              <a:lnSpc>
                <a:spcPct val="90000"/>
              </a:lnSpc>
              <a:spcBef>
                <a:spcPts val="1000"/>
              </a:spcBef>
              <a:spcAft>
                <a:spcPts val="0"/>
              </a:spcAft>
              <a:buSzPts val="2800"/>
              <a:buChar char="●"/>
            </a:pPr>
            <a:r>
              <a:rPr lang="ru-RU"/>
              <a:t>Convenient replication and sharding</a:t>
            </a:r>
            <a:endParaRPr/>
          </a:p>
          <a:p>
            <a:pPr indent="0" lvl="0" marL="0" rtl="0" algn="l">
              <a:lnSpc>
                <a:spcPct val="100000"/>
              </a:lnSpc>
              <a:spcBef>
                <a:spcPts val="1000"/>
              </a:spcBef>
              <a:spcAft>
                <a:spcPts val="0"/>
              </a:spcAft>
              <a:buNone/>
            </a:pPr>
            <a:r>
              <a:rPr lang="ru-RU" u="sng"/>
              <a:t>Disadvantages:</a:t>
            </a:r>
            <a:endParaRPr/>
          </a:p>
          <a:p>
            <a:pPr indent="-429260" lvl="0" marL="342900" rtl="0" algn="l">
              <a:lnSpc>
                <a:spcPct val="90000"/>
              </a:lnSpc>
              <a:spcBef>
                <a:spcPts val="1000"/>
              </a:spcBef>
              <a:spcAft>
                <a:spcPts val="0"/>
              </a:spcAft>
              <a:buSzPts val="2800"/>
              <a:buChar char="●"/>
            </a:pPr>
            <a:r>
              <a:rPr lang="ru-RU"/>
              <a:t>No data schema support!!!</a:t>
            </a:r>
            <a:endParaRPr/>
          </a:p>
          <a:p>
            <a:pPr indent="-429260" lvl="0" marL="342900" rtl="0" algn="l">
              <a:lnSpc>
                <a:spcPct val="90000"/>
              </a:lnSpc>
              <a:spcBef>
                <a:spcPts val="1000"/>
              </a:spcBef>
              <a:spcAft>
                <a:spcPts val="0"/>
              </a:spcAft>
              <a:buSzPts val="2800"/>
              <a:buChar char="●"/>
            </a:pPr>
            <a:r>
              <a:rPr lang="ru-RU"/>
              <a:t>Poor support for complex SQL-like queries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Graph DB / Обзор</a:t>
            </a:r>
            <a:endParaRPr/>
          </a:p>
        </p:txBody>
      </p:sp>
      <p:pic>
        <p:nvPicPr>
          <p:cNvPr id="237" name="Google Shape;237;p24"/>
          <p:cNvPicPr preferRelativeResize="0"/>
          <p:nvPr>
            <p:ph idx="1" type="body"/>
          </p:nvPr>
        </p:nvPicPr>
        <p:blipFill rotWithShape="1">
          <a:blip r:embed="rId3">
            <a:alphaModFix/>
          </a:blip>
          <a:srcRect b="0" l="0" r="0" t="0"/>
          <a:stretch/>
        </p:blipFill>
        <p:spPr>
          <a:xfrm>
            <a:off x="1200150" y="1877219"/>
            <a:ext cx="9791700" cy="4248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Graph DB / </a:t>
            </a:r>
            <a:r>
              <a:rPr b="1" lang="ru-RU"/>
              <a:t>Characteristics</a:t>
            </a:r>
            <a:endParaRPr/>
          </a:p>
        </p:txBody>
      </p:sp>
      <p:sp>
        <p:nvSpPr>
          <p:cNvPr id="243" name="Google Shape;243;p25"/>
          <p:cNvSpPr txBox="1"/>
          <p:nvPr>
            <p:ph idx="1" type="body"/>
          </p:nvPr>
        </p:nvSpPr>
        <p:spPr>
          <a:xfrm>
            <a:off x="677323" y="2160600"/>
            <a:ext cx="10569300" cy="3880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1000"/>
              </a:spcBef>
              <a:spcAft>
                <a:spcPts val="0"/>
              </a:spcAft>
              <a:buNone/>
            </a:pPr>
            <a:r>
              <a:rPr lang="ru-RU" u="sng"/>
              <a:t>Advantages:</a:t>
            </a:r>
            <a:endParaRPr/>
          </a:p>
          <a:p>
            <a:pPr indent="-415925" lvl="0" marL="342900" rtl="0" algn="l">
              <a:lnSpc>
                <a:spcPct val="90000"/>
              </a:lnSpc>
              <a:spcBef>
                <a:spcPts val="1000"/>
              </a:spcBef>
              <a:spcAft>
                <a:spcPts val="0"/>
              </a:spcAft>
              <a:buSzPct val="116666"/>
              <a:buChar char="●"/>
            </a:pPr>
            <a:r>
              <a:rPr lang="ru-RU"/>
              <a:t>It is based on a well-developed mathematical model</a:t>
            </a:r>
            <a:endParaRPr/>
          </a:p>
          <a:p>
            <a:pPr indent="-415925" lvl="0" marL="342900" rtl="0" algn="l">
              <a:lnSpc>
                <a:spcPct val="90000"/>
              </a:lnSpc>
              <a:spcBef>
                <a:spcPts val="1000"/>
              </a:spcBef>
              <a:spcAft>
                <a:spcPts val="0"/>
              </a:spcAft>
              <a:buSzPct val="116666"/>
              <a:buChar char="●"/>
            </a:pPr>
            <a:r>
              <a:rPr lang="ru-RU"/>
              <a:t>It is convenient to build specific models of the subject area - knowledge bases</a:t>
            </a:r>
            <a:endParaRPr/>
          </a:p>
          <a:p>
            <a:pPr indent="-415925" lvl="0" marL="342900" rtl="0" algn="l">
              <a:lnSpc>
                <a:spcPct val="90000"/>
              </a:lnSpc>
              <a:spcBef>
                <a:spcPts val="1000"/>
              </a:spcBef>
              <a:spcAft>
                <a:spcPts val="0"/>
              </a:spcAft>
              <a:buSzPct val="116666"/>
              <a:buChar char="●"/>
            </a:pPr>
            <a:r>
              <a:rPr lang="ru-RU"/>
              <a:t>Convenient data model extension</a:t>
            </a:r>
            <a:endParaRPr/>
          </a:p>
          <a:p>
            <a:pPr indent="-415925" lvl="0" marL="342900" rtl="0" algn="l">
              <a:lnSpc>
                <a:spcPct val="90000"/>
              </a:lnSpc>
              <a:spcBef>
                <a:spcPts val="1000"/>
              </a:spcBef>
              <a:spcAft>
                <a:spcPts val="0"/>
              </a:spcAft>
              <a:buSzPct val="116666"/>
              <a:buChar char="●"/>
            </a:pPr>
            <a:r>
              <a:rPr lang="ru-RU"/>
              <a:t>Speed of query processing due to the specifics of the data model</a:t>
            </a:r>
            <a:endParaRPr/>
          </a:p>
          <a:p>
            <a:pPr indent="0" lvl="0" marL="0" rtl="0" algn="l">
              <a:lnSpc>
                <a:spcPct val="100000"/>
              </a:lnSpc>
              <a:spcBef>
                <a:spcPts val="1000"/>
              </a:spcBef>
              <a:spcAft>
                <a:spcPts val="0"/>
              </a:spcAft>
              <a:buNone/>
            </a:pPr>
            <a:r>
              <a:rPr lang="ru-RU" u="sng"/>
              <a:t>Disadvantages:</a:t>
            </a:r>
            <a:endParaRPr/>
          </a:p>
          <a:p>
            <a:pPr indent="-415925" lvl="0" marL="342900" rtl="0" algn="l">
              <a:lnSpc>
                <a:spcPct val="90000"/>
              </a:lnSpc>
              <a:spcBef>
                <a:spcPts val="1000"/>
              </a:spcBef>
              <a:spcAft>
                <a:spcPts val="0"/>
              </a:spcAft>
              <a:buSzPct val="116666"/>
              <a:buChar char="●"/>
            </a:pPr>
            <a:r>
              <a:rPr lang="ru-RU"/>
              <a:t>Heterogeneous query languages – no industry standard</a:t>
            </a:r>
            <a:endParaRPr/>
          </a:p>
          <a:p>
            <a:pPr indent="-415925" lvl="0" marL="342900" rtl="0" algn="l">
              <a:lnSpc>
                <a:spcPct val="90000"/>
              </a:lnSpc>
              <a:spcBef>
                <a:spcPts val="1000"/>
              </a:spcBef>
              <a:spcAft>
                <a:spcPts val="0"/>
              </a:spcAft>
              <a:buSzPct val="116666"/>
              <a:buChar char="●"/>
            </a:pPr>
            <a:r>
              <a:rPr lang="ru-RU"/>
              <a:t>Does not support transaction abstraction</a:t>
            </a:r>
            <a:endParaRPr/>
          </a:p>
          <a:p>
            <a:pPr indent="-415925" lvl="0" marL="342900" rtl="0" algn="l">
              <a:lnSpc>
                <a:spcPct val="90000"/>
              </a:lnSpc>
              <a:spcBef>
                <a:spcPts val="1000"/>
              </a:spcBef>
              <a:spcAft>
                <a:spcPts val="0"/>
              </a:spcAft>
              <a:buSzPct val="116666"/>
              <a:buChar char="●"/>
            </a:pPr>
            <a:r>
              <a:rPr lang="ru-RU"/>
              <a:t>It is difficult to calculate queries with aggregation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SQL vs NoSQL: реальное положение дел</a:t>
            </a:r>
            <a:endParaRPr/>
          </a:p>
        </p:txBody>
      </p:sp>
      <p:pic>
        <p:nvPicPr>
          <p:cNvPr id="249" name="Google Shape;249;p26"/>
          <p:cNvPicPr preferRelativeResize="0"/>
          <p:nvPr>
            <p:ph idx="1" type="body"/>
          </p:nvPr>
        </p:nvPicPr>
        <p:blipFill rotWithShape="1">
          <a:blip r:embed="rId3">
            <a:alphaModFix/>
          </a:blip>
          <a:srcRect b="0" l="0" r="0" t="0"/>
          <a:stretch/>
        </p:blipFill>
        <p:spPr>
          <a:xfrm>
            <a:off x="838200" y="2205453"/>
            <a:ext cx="10515600" cy="35916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733234" y="6375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advantages</a:t>
            </a:r>
            <a:endParaRPr/>
          </a:p>
        </p:txBody>
      </p:sp>
      <p:sp>
        <p:nvSpPr>
          <p:cNvPr id="255" name="Google Shape;255;p27"/>
          <p:cNvSpPr txBox="1"/>
          <p:nvPr>
            <p:ph idx="1" type="body"/>
          </p:nvPr>
        </p:nvSpPr>
        <p:spPr>
          <a:xfrm>
            <a:off x="677323" y="2160600"/>
            <a:ext cx="10206000" cy="3880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ru-RU"/>
              <a:t>Allows you to store large volumes of semi-structured information in a more or less coherent form</a:t>
            </a:r>
            <a:endParaRPr/>
          </a:p>
          <a:p>
            <a:pPr indent="-429260" lvl="0" marL="342900" rtl="0" algn="l">
              <a:lnSpc>
                <a:spcPct val="90000"/>
              </a:lnSpc>
              <a:spcBef>
                <a:spcPts val="1000"/>
              </a:spcBef>
              <a:spcAft>
                <a:spcPts val="0"/>
              </a:spcAft>
              <a:buSzPts val="2800"/>
              <a:buChar char="●"/>
            </a:pPr>
            <a:r>
              <a:rPr lang="ru-RU"/>
              <a:t>Ease of scaling (compared to RDB and RDBMS)</a:t>
            </a:r>
            <a:endParaRPr/>
          </a:p>
          <a:p>
            <a:pPr indent="-429260" lvl="0" marL="342900" rtl="0" algn="l">
              <a:lnSpc>
                <a:spcPct val="90000"/>
              </a:lnSpc>
              <a:spcBef>
                <a:spcPts val="1000"/>
              </a:spcBef>
              <a:spcAft>
                <a:spcPts val="0"/>
              </a:spcAft>
              <a:buSzPts val="2800"/>
              <a:buChar char="●"/>
            </a:pPr>
            <a:r>
              <a:rPr lang="ru-RU"/>
              <a:t>Convenient replication and sharding</a:t>
            </a:r>
            <a:endParaRPr/>
          </a:p>
          <a:p>
            <a:pPr indent="-429260" lvl="0" marL="342900" rtl="0" algn="l">
              <a:lnSpc>
                <a:spcPct val="90000"/>
              </a:lnSpc>
              <a:spcBef>
                <a:spcPts val="1000"/>
              </a:spcBef>
              <a:spcAft>
                <a:spcPts val="0"/>
              </a:spcAft>
              <a:buSzPts val="2800"/>
              <a:buChar char="●"/>
            </a:pPr>
            <a:r>
              <a:rPr lang="ru-RU"/>
              <a:t>Speed of development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NoSQL: disadvantages</a:t>
            </a:r>
            <a:endParaRPr/>
          </a:p>
        </p:txBody>
      </p:sp>
      <p:sp>
        <p:nvSpPr>
          <p:cNvPr id="261" name="Google Shape;261;p28"/>
          <p:cNvSpPr txBox="1"/>
          <p:nvPr>
            <p:ph idx="1" type="body"/>
          </p:nvPr>
        </p:nvSpPr>
        <p:spPr>
          <a:xfrm>
            <a:off x="838200" y="1917291"/>
            <a:ext cx="10515600" cy="3817220"/>
          </a:xfrm>
          <a:prstGeom prst="rect">
            <a:avLst/>
          </a:prstGeom>
          <a:noFill/>
          <a:ln>
            <a:noFill/>
          </a:ln>
        </p:spPr>
        <p:txBody>
          <a:bodyPr anchorCtr="0" anchor="t" bIns="45700" lIns="91425" spcFirstLastPara="1" rIns="91425" wrap="square" tIns="45700">
            <a:normAutofit/>
          </a:bodyPr>
          <a:lstStyle/>
          <a:p>
            <a:pPr indent="-429260" lvl="0" marL="342900" rtl="0" algn="just">
              <a:lnSpc>
                <a:spcPct val="90000"/>
              </a:lnSpc>
              <a:spcBef>
                <a:spcPts val="1000"/>
              </a:spcBef>
              <a:spcAft>
                <a:spcPts val="0"/>
              </a:spcAft>
              <a:buSzPts val="2800"/>
              <a:buChar char="●"/>
            </a:pPr>
            <a:r>
              <a:rPr lang="ru-RU"/>
              <a:t>No domain diagram design required</a:t>
            </a:r>
            <a:endParaRPr/>
          </a:p>
          <a:p>
            <a:pPr indent="-429260" lvl="0" marL="342900" rtl="0" algn="just">
              <a:lnSpc>
                <a:spcPct val="90000"/>
              </a:lnSpc>
              <a:spcBef>
                <a:spcPts val="1000"/>
              </a:spcBef>
              <a:spcAft>
                <a:spcPts val="0"/>
              </a:spcAft>
              <a:buSzPts val="2800"/>
              <a:buChar char="●"/>
            </a:pPr>
            <a:r>
              <a:rPr lang="ru-RU"/>
              <a:t>Encourage accumulation of inconsistent information in the database</a:t>
            </a:r>
            <a:endParaRPr/>
          </a:p>
          <a:p>
            <a:pPr indent="-429260" lvl="0" marL="342900" rtl="0" algn="just">
              <a:lnSpc>
                <a:spcPct val="90000"/>
              </a:lnSpc>
              <a:spcBef>
                <a:spcPts val="1000"/>
              </a:spcBef>
              <a:spcAft>
                <a:spcPts val="0"/>
              </a:spcAft>
              <a:buSzPts val="2800"/>
              <a:buChar char="●"/>
            </a:pPr>
            <a:r>
              <a:rPr lang="ru-RU"/>
              <a:t>For complex subject areas: the data schema tends to be relational (for the corresponding data categories). At the same time, the advantages of the relational model remain unavailable</a:t>
            </a:r>
            <a:endParaRPr/>
          </a:p>
          <a:p>
            <a:pPr indent="-429260" lvl="0" marL="342900" rtl="0" algn="just">
              <a:lnSpc>
                <a:spcPct val="90000"/>
              </a:lnSpc>
              <a:spcBef>
                <a:spcPts val="1000"/>
              </a:spcBef>
              <a:spcAft>
                <a:spcPts val="0"/>
              </a:spcAft>
              <a:buSzPts val="2800"/>
              <a:buChar char="●"/>
            </a:pPr>
            <a:r>
              <a:rPr lang="ru-RU"/>
              <a:t>Eventual consistency and the BASE principle introduce risks of error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What is </a:t>
            </a:r>
            <a:r>
              <a:rPr b="1" lang="ru-RU"/>
              <a:t>NoSQL?</a:t>
            </a:r>
            <a:endParaRPr/>
          </a:p>
        </p:txBody>
      </p:sp>
      <p:sp>
        <p:nvSpPr>
          <p:cNvPr id="103" name="Google Shape;103;p3"/>
          <p:cNvSpPr txBox="1"/>
          <p:nvPr>
            <p:ph idx="1" type="body"/>
          </p:nvPr>
        </p:nvSpPr>
        <p:spPr>
          <a:xfrm>
            <a:off x="838200" y="2821857"/>
            <a:ext cx="7007942" cy="33551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SQL – is a </a:t>
            </a:r>
            <a:r>
              <a:rPr b="1" lang="ru-RU"/>
              <a:t>language</a:t>
            </a:r>
            <a:r>
              <a:rPr lang="ru-RU"/>
              <a:t> for the relational data model</a:t>
            </a:r>
            <a:endParaRPr/>
          </a:p>
          <a:p>
            <a:pPr indent="-228600" lvl="0" marL="228600" rtl="0" algn="l">
              <a:lnSpc>
                <a:spcPct val="90000"/>
              </a:lnSpc>
              <a:spcBef>
                <a:spcPts val="0"/>
              </a:spcBef>
              <a:spcAft>
                <a:spcPts val="0"/>
              </a:spcAft>
              <a:buClr>
                <a:schemeClr val="dk1"/>
              </a:buClr>
              <a:buSzPts val="2800"/>
              <a:buChar char="●"/>
            </a:pPr>
            <a:r>
              <a:rPr lang="ru-RU"/>
              <a:t>NoSQL – is </a:t>
            </a:r>
            <a:r>
              <a:rPr b="1" lang="ru-RU"/>
              <a:t>a way of </a:t>
            </a:r>
            <a:r>
              <a:rPr b="1" lang="ru-RU"/>
              <a:t>data</a:t>
            </a:r>
            <a:r>
              <a:rPr b="1" lang="ru-RU"/>
              <a:t> organization and managing</a:t>
            </a:r>
            <a:r>
              <a:rPr lang="ru-RU"/>
              <a:t> which is different from relational model</a:t>
            </a:r>
            <a:endParaRPr/>
          </a:p>
          <a:p>
            <a:pPr indent="0" lvl="0" marL="0" rtl="0" algn="l">
              <a:lnSpc>
                <a:spcPct val="90000"/>
              </a:lnSpc>
              <a:spcBef>
                <a:spcPts val="1000"/>
              </a:spcBef>
              <a:spcAft>
                <a:spcPts val="0"/>
              </a:spcAft>
              <a:buClr>
                <a:schemeClr val="dk1"/>
              </a:buClr>
              <a:buSzPts val="2800"/>
              <a:buNone/>
            </a:pPr>
            <a:r>
              <a:t/>
            </a:r>
            <a:endParaRPr/>
          </a:p>
        </p:txBody>
      </p:sp>
      <p:pic>
        <p:nvPicPr>
          <p:cNvPr id="104" name="Google Shape;104;p3"/>
          <p:cNvPicPr preferRelativeResize="0"/>
          <p:nvPr/>
        </p:nvPicPr>
        <p:blipFill rotWithShape="1">
          <a:blip r:embed="rId3">
            <a:alphaModFix/>
          </a:blip>
          <a:srcRect b="0" l="0" r="0" t="0"/>
          <a:stretch/>
        </p:blipFill>
        <p:spPr>
          <a:xfrm>
            <a:off x="8032955" y="1392186"/>
            <a:ext cx="3792794" cy="45513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779834" y="3487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And finally... Vector databases</a:t>
            </a:r>
            <a:endParaRPr/>
          </a:p>
        </p:txBody>
      </p:sp>
      <p:sp>
        <p:nvSpPr>
          <p:cNvPr id="267" name="Google Shape;267;p29"/>
          <p:cNvSpPr txBox="1"/>
          <p:nvPr>
            <p:ph idx="1" type="body"/>
          </p:nvPr>
        </p:nvSpPr>
        <p:spPr>
          <a:xfrm>
            <a:off x="677325" y="1669600"/>
            <a:ext cx="10457700" cy="43719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ru-RU"/>
              <a:t>At its core, this is not some new type of database, but something like an add-on over existing storage systems. Key-value databases can be used as a “backend” in such databases</a:t>
            </a:r>
            <a:endParaRPr/>
          </a:p>
          <a:p>
            <a:pPr indent="-429260" lvl="0" marL="342900" rtl="0" algn="l">
              <a:lnSpc>
                <a:spcPct val="90000"/>
              </a:lnSpc>
              <a:spcBef>
                <a:spcPts val="1000"/>
              </a:spcBef>
              <a:spcAft>
                <a:spcPts val="0"/>
              </a:spcAft>
              <a:buSzPts val="2800"/>
              <a:buChar char="●"/>
            </a:pPr>
            <a:r>
              <a:rPr lang="ru-RU"/>
              <a:t>The goal is to optimize the storage and processing of vector embeddings</a:t>
            </a:r>
            <a:endParaRPr/>
          </a:p>
          <a:p>
            <a:pPr indent="-429260" lvl="0" marL="342900" rtl="0" algn="l">
              <a:lnSpc>
                <a:spcPct val="90000"/>
              </a:lnSpc>
              <a:spcBef>
                <a:spcPts val="1000"/>
              </a:spcBef>
              <a:spcAft>
                <a:spcPts val="0"/>
              </a:spcAft>
              <a:buSzPts val="2800"/>
              <a:buChar char="●"/>
            </a:pPr>
            <a:r>
              <a:rPr lang="ru-RU"/>
              <a:t>Conceptually includes three parts: data store, vector indexing mechanism, query mechanism</a:t>
            </a:r>
            <a:endParaRPr/>
          </a:p>
          <a:p>
            <a:pPr indent="-429260" lvl="0" marL="342900" rtl="0" algn="l">
              <a:lnSpc>
                <a:spcPct val="90000"/>
              </a:lnSpc>
              <a:spcBef>
                <a:spcPts val="1000"/>
              </a:spcBef>
              <a:spcAft>
                <a:spcPts val="0"/>
              </a:spcAft>
              <a:buSzPts val="2800"/>
              <a:buChar char="●"/>
            </a:pPr>
            <a:r>
              <a:rPr lang="ru-RU"/>
              <a:t>Indexing and queries are processed using special libraries that are not related to database technology. The standard option is FAISS (Facebook AI Similarity Search). An important difference from query results in other types of databases is that the correctness of the result is probabilistic.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Examples</a:t>
            </a:r>
            <a:endParaRPr/>
          </a:p>
        </p:txBody>
      </p:sp>
      <p:sp>
        <p:nvSpPr>
          <p:cNvPr id="273" name="Google Shape;273;p30"/>
          <p:cNvSpPr txBox="1"/>
          <p:nvPr>
            <p:ph idx="1" type="body"/>
          </p:nvPr>
        </p:nvSpPr>
        <p:spPr>
          <a:xfrm>
            <a:off x="838200" y="1825625"/>
            <a:ext cx="209418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ru-RU">
                <a:latin typeface="Arial"/>
                <a:ea typeface="Arial"/>
                <a:cs typeface="Arial"/>
                <a:sym typeface="Arial"/>
              </a:rPr>
              <a:t>Milvus</a:t>
            </a:r>
            <a:endParaRPr/>
          </a:p>
          <a:p>
            <a:pPr indent="-50800" lvl="0" marL="228600" rtl="0" algn="l">
              <a:lnSpc>
                <a:spcPct val="90000"/>
              </a:lnSpc>
              <a:spcBef>
                <a:spcPts val="1000"/>
              </a:spcBef>
              <a:spcAft>
                <a:spcPts val="0"/>
              </a:spcAft>
              <a:buClr>
                <a:schemeClr val="dk1"/>
              </a:buClr>
              <a:buSzPts val="2800"/>
              <a:buNone/>
            </a:pPr>
            <a:r>
              <a:t/>
            </a:r>
            <a:endParaRPr>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latin typeface="Arial"/>
              <a:ea typeface="Arial"/>
              <a:cs typeface="Arial"/>
              <a:sym typeface="Arial"/>
            </a:endParaRPr>
          </a:p>
          <a:p>
            <a:pPr indent="-228600" lvl="0" marL="228600" rtl="0" algn="l">
              <a:lnSpc>
                <a:spcPct val="90000"/>
              </a:lnSpc>
              <a:spcBef>
                <a:spcPts val="1000"/>
              </a:spcBef>
              <a:spcAft>
                <a:spcPts val="0"/>
              </a:spcAft>
              <a:buSzPts val="2800"/>
              <a:buChar char="●"/>
            </a:pPr>
            <a:r>
              <a:rPr lang="ru-RU">
                <a:latin typeface="Arial"/>
                <a:ea typeface="Arial"/>
                <a:cs typeface="Arial"/>
                <a:sym typeface="Arial"/>
              </a:rPr>
              <a:t>Pincone</a:t>
            </a:r>
            <a:endParaRPr>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latin typeface="Arial"/>
              <a:ea typeface="Arial"/>
              <a:cs typeface="Arial"/>
              <a:sym typeface="Arial"/>
            </a:endParaRPr>
          </a:p>
          <a:p>
            <a:pPr indent="-228600" lvl="0" marL="228600" rtl="0" algn="l">
              <a:lnSpc>
                <a:spcPct val="90000"/>
              </a:lnSpc>
              <a:spcBef>
                <a:spcPts val="1000"/>
              </a:spcBef>
              <a:spcAft>
                <a:spcPts val="0"/>
              </a:spcAft>
              <a:buSzPts val="2800"/>
              <a:buChar char="●"/>
            </a:pPr>
            <a:r>
              <a:rPr lang="ru-RU">
                <a:latin typeface="Arial"/>
                <a:ea typeface="Arial"/>
                <a:cs typeface="Arial"/>
                <a:sym typeface="Arial"/>
              </a:rPr>
              <a:t>Weaviate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GitHub - weaviate/weaviate: Weaviate is an open source vector database that  stores both objects and vectors, allowing for combining vector search with  structured filtering with the fault-tolerance and scalability of a  cloud-native" id="274" name="Google Shape;274;p30"/>
          <p:cNvPicPr preferRelativeResize="0"/>
          <p:nvPr/>
        </p:nvPicPr>
        <p:blipFill rotWithShape="1">
          <a:blip r:embed="rId3">
            <a:alphaModFix/>
          </a:blip>
          <a:srcRect b="0" l="0" r="0" t="0"/>
          <a:stretch/>
        </p:blipFill>
        <p:spPr>
          <a:xfrm>
            <a:off x="3205655" y="3429000"/>
            <a:ext cx="3804745" cy="2692496"/>
          </a:xfrm>
          <a:prstGeom prst="rect">
            <a:avLst/>
          </a:prstGeom>
          <a:noFill/>
          <a:ln>
            <a:noFill/>
          </a:ln>
        </p:spPr>
      </p:pic>
      <p:pic>
        <p:nvPicPr>
          <p:cNvPr id="275" name="Google Shape;275;p30"/>
          <p:cNvPicPr preferRelativeResize="0"/>
          <p:nvPr/>
        </p:nvPicPr>
        <p:blipFill rotWithShape="1">
          <a:blip r:embed="rId4">
            <a:alphaModFix/>
          </a:blip>
          <a:srcRect b="0" l="0" r="0" t="0"/>
          <a:stretch/>
        </p:blipFill>
        <p:spPr>
          <a:xfrm>
            <a:off x="4118085" y="1800449"/>
            <a:ext cx="3619500" cy="857250"/>
          </a:xfrm>
          <a:prstGeom prst="rect">
            <a:avLst/>
          </a:prstGeom>
          <a:noFill/>
          <a:ln>
            <a:noFill/>
          </a:ln>
        </p:spPr>
      </p:pic>
      <p:pic>
        <p:nvPicPr>
          <p:cNvPr descr="Pinecone 2.0 is Available and Free | Pinecone" id="276" name="Google Shape;276;p30"/>
          <p:cNvPicPr preferRelativeResize="0"/>
          <p:nvPr/>
        </p:nvPicPr>
        <p:blipFill rotWithShape="1">
          <a:blip r:embed="rId5">
            <a:alphaModFix/>
          </a:blip>
          <a:srcRect b="0" l="0" r="0" t="0"/>
          <a:stretch/>
        </p:blipFill>
        <p:spPr>
          <a:xfrm>
            <a:off x="4637197" y="2581275"/>
            <a:ext cx="6200775" cy="1695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grpSp>
        <p:nvGrpSpPr>
          <p:cNvPr id="281" name="Google Shape;281;p31"/>
          <p:cNvGrpSpPr/>
          <p:nvPr/>
        </p:nvGrpSpPr>
        <p:grpSpPr>
          <a:xfrm>
            <a:off x="0" y="-8467"/>
            <a:ext cx="12192000" cy="6866467"/>
            <a:chOff x="0" y="-8467"/>
            <a:chExt cx="12192000" cy="6866467"/>
          </a:xfrm>
        </p:grpSpPr>
        <p:cxnSp>
          <p:nvCxnSpPr>
            <p:cNvPr id="282" name="Google Shape;282;p3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83" name="Google Shape;283;p3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84" name="Google Shape;284;p3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85" name="Google Shape;285;p3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6" name="Google Shape;286;p3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88" name="Google Shape;288;p3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89" name="Google Shape;289;p3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90" name="Google Shape;290;p3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293" name="Google Shape;293;p31"/>
          <p:cNvGrpSpPr/>
          <p:nvPr/>
        </p:nvGrpSpPr>
        <p:grpSpPr>
          <a:xfrm>
            <a:off x="4267230" y="-8468"/>
            <a:ext cx="4763558" cy="6866467"/>
            <a:chOff x="67175" y="-8467"/>
            <a:chExt cx="4763558" cy="6866467"/>
          </a:xfrm>
        </p:grpSpPr>
        <p:cxnSp>
          <p:nvCxnSpPr>
            <p:cNvPr id="294" name="Google Shape;294;p31"/>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295" name="Google Shape;295;p31"/>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296" name="Google Shape;296;p31"/>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97" name="Google Shape;297;p31"/>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8" name="Google Shape;298;p31"/>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0" name="Google Shape;300;p31"/>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31"/>
          <p:cNvSpPr txBox="1"/>
          <p:nvPr>
            <p:ph type="title"/>
          </p:nvPr>
        </p:nvSpPr>
        <p:spPr>
          <a:xfrm>
            <a:off x="677335" y="1282701"/>
            <a:ext cx="5096060"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II. </a:t>
            </a:r>
            <a:r>
              <a:rPr lang="ru-RU" sz="4400"/>
              <a:t>Introduction</a:t>
            </a:r>
            <a:r>
              <a:rPr lang="ru-RU" sz="4400"/>
              <a:t> to Neo4j</a:t>
            </a:r>
            <a:endParaRPr/>
          </a:p>
        </p:txBody>
      </p:sp>
      <p:sp>
        <p:nvSpPr>
          <p:cNvPr id="302" name="Google Shape;302;p31"/>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303" name="Google Shape;303;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Neo4j: data model</a:t>
            </a:r>
            <a:endParaRPr/>
          </a:p>
        </p:txBody>
      </p:sp>
      <p:sp>
        <p:nvSpPr>
          <p:cNvPr id="309" name="Google Shape;309;p32"/>
          <p:cNvSpPr txBox="1"/>
          <p:nvPr>
            <p:ph idx="1" type="body"/>
          </p:nvPr>
        </p:nvSpPr>
        <p:spPr>
          <a:xfrm>
            <a:off x="838200" y="1825625"/>
            <a:ext cx="10515600" cy="2136775"/>
          </a:xfrm>
          <a:prstGeom prst="rect">
            <a:avLst/>
          </a:prstGeom>
          <a:noFill/>
          <a:ln>
            <a:noFill/>
          </a:ln>
        </p:spPr>
        <p:txBody>
          <a:bodyPr anchorCtr="0" anchor="t" bIns="45700" lIns="91425" spcFirstLastPara="1" rIns="91425" wrap="square" tIns="45700">
            <a:normAutofit/>
          </a:bodyPr>
          <a:lstStyle/>
          <a:p>
            <a:pPr indent="-50800" lvl="0" marL="228600" rtl="0" algn="l">
              <a:lnSpc>
                <a:spcPct val="100000"/>
              </a:lnSpc>
              <a:spcBef>
                <a:spcPts val="1000"/>
              </a:spcBef>
              <a:spcAft>
                <a:spcPts val="0"/>
              </a:spcAft>
              <a:buNone/>
            </a:pPr>
            <a:r>
              <a:rPr lang="ru-RU"/>
              <a:t>Data and relationships between them are represented in the form of 3 model objects:</a:t>
            </a:r>
            <a:endParaRPr/>
          </a:p>
          <a:p>
            <a:pPr indent="-320040" lvl="0" marL="457200" rtl="0" algn="l">
              <a:lnSpc>
                <a:spcPct val="100000"/>
              </a:lnSpc>
              <a:spcBef>
                <a:spcPts val="1000"/>
              </a:spcBef>
              <a:spcAft>
                <a:spcPts val="0"/>
              </a:spcAft>
              <a:buSzPts val="1440"/>
              <a:buChar char="●"/>
            </a:pPr>
            <a:r>
              <a:rPr lang="ru-RU"/>
              <a:t>nodes</a:t>
            </a:r>
            <a:endParaRPr/>
          </a:p>
          <a:p>
            <a:pPr indent="-320040" lvl="0" marL="457200" rtl="0" algn="l">
              <a:lnSpc>
                <a:spcPct val="100000"/>
              </a:lnSpc>
              <a:spcBef>
                <a:spcPts val="0"/>
              </a:spcBef>
              <a:spcAft>
                <a:spcPts val="0"/>
              </a:spcAft>
              <a:buSzPts val="1440"/>
              <a:buChar char="●"/>
            </a:pPr>
            <a:r>
              <a:rPr lang="ru-RU"/>
              <a:t>relationships</a:t>
            </a:r>
            <a:endParaRPr/>
          </a:p>
          <a:p>
            <a:pPr indent="-320040" lvl="0" marL="457200" rtl="0" algn="l">
              <a:lnSpc>
                <a:spcPct val="100000"/>
              </a:lnSpc>
              <a:spcBef>
                <a:spcPts val="0"/>
              </a:spcBef>
              <a:spcAft>
                <a:spcPts val="0"/>
              </a:spcAft>
              <a:buSzPts val="1440"/>
              <a:buChar char="●"/>
            </a:pPr>
            <a:r>
              <a:rPr lang="ru-RU"/>
              <a:t>properties.</a:t>
            </a:r>
            <a:endParaRPr/>
          </a:p>
        </p:txBody>
      </p:sp>
      <p:sp>
        <p:nvSpPr>
          <p:cNvPr descr="graph simple arr" id="310" name="Google Shape;310;p3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id="311" name="Google Shape;311;p32"/>
          <p:cNvPicPr preferRelativeResize="0"/>
          <p:nvPr/>
        </p:nvPicPr>
        <p:blipFill rotWithShape="1">
          <a:blip r:embed="rId3">
            <a:alphaModFix/>
          </a:blip>
          <a:srcRect b="0" l="0" r="0" t="0"/>
          <a:stretch/>
        </p:blipFill>
        <p:spPr>
          <a:xfrm>
            <a:off x="1638073" y="4081249"/>
            <a:ext cx="8689575" cy="2231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751884" y="460525"/>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Neo4j: Nodes</a:t>
            </a:r>
            <a:endParaRPr b="1"/>
          </a:p>
        </p:txBody>
      </p:sp>
      <p:sp>
        <p:nvSpPr>
          <p:cNvPr id="317" name="Google Shape;317;p33"/>
          <p:cNvSpPr txBox="1"/>
          <p:nvPr>
            <p:ph idx="1" type="body"/>
          </p:nvPr>
        </p:nvSpPr>
        <p:spPr>
          <a:xfrm>
            <a:off x="677325" y="1882225"/>
            <a:ext cx="10718400" cy="4159200"/>
          </a:xfrm>
          <a:prstGeom prst="rect">
            <a:avLst/>
          </a:prstGeom>
          <a:noFill/>
          <a:ln>
            <a:noFill/>
          </a:ln>
        </p:spPr>
        <p:txBody>
          <a:bodyPr anchorCtr="0" anchor="t" bIns="45700" lIns="91425" spcFirstLastPara="1" rIns="91425" wrap="square" tIns="45700">
            <a:normAutofit lnSpcReduction="20000"/>
          </a:bodyPr>
          <a:lstStyle/>
          <a:p>
            <a:pPr indent="-429260" lvl="0" marL="342900" rtl="0" algn="l">
              <a:lnSpc>
                <a:spcPct val="90000"/>
              </a:lnSpc>
              <a:spcBef>
                <a:spcPts val="1000"/>
              </a:spcBef>
              <a:spcAft>
                <a:spcPts val="0"/>
              </a:spcAft>
              <a:buSzPts val="2800"/>
              <a:buChar char="●"/>
            </a:pPr>
            <a:r>
              <a:rPr lang="ru-RU"/>
              <a:t>Nodes represent entities or objects in a graph. They are similar to records or objects in a traditional database.</a:t>
            </a:r>
            <a:endParaRPr/>
          </a:p>
          <a:p>
            <a:pPr indent="-429260" lvl="0" marL="342900" rtl="0" algn="l">
              <a:lnSpc>
                <a:spcPct val="90000"/>
              </a:lnSpc>
              <a:spcBef>
                <a:spcPts val="1000"/>
              </a:spcBef>
              <a:spcAft>
                <a:spcPts val="0"/>
              </a:spcAft>
              <a:buSzPts val="2800"/>
              <a:buChar char="●"/>
            </a:pPr>
            <a:r>
              <a:rPr lang="ru-RU"/>
              <a:t>Each node can have one or more labels that define its role or type in the graph.</a:t>
            </a:r>
            <a:endParaRPr/>
          </a:p>
          <a:p>
            <a:pPr indent="-429260" lvl="0" marL="342900" rtl="0" algn="l">
              <a:lnSpc>
                <a:spcPct val="90000"/>
              </a:lnSpc>
              <a:spcBef>
                <a:spcPts val="1000"/>
              </a:spcBef>
              <a:spcAft>
                <a:spcPts val="0"/>
              </a:spcAft>
              <a:buSzPts val="2800"/>
              <a:buChar char="●"/>
            </a:pPr>
            <a:r>
              <a:rPr lang="ru-RU"/>
              <a:t>Tags help you organize and query data efficiently.</a:t>
            </a:r>
            <a:endParaRPr/>
          </a:p>
          <a:p>
            <a:pPr indent="-429260" lvl="0" marL="342900" rtl="0" algn="l">
              <a:lnSpc>
                <a:spcPct val="90000"/>
              </a:lnSpc>
              <a:spcBef>
                <a:spcPts val="1000"/>
              </a:spcBef>
              <a:spcAft>
                <a:spcPts val="0"/>
              </a:spcAft>
              <a:buSzPts val="2800"/>
              <a:buChar char="●"/>
            </a:pPr>
            <a:r>
              <a:rPr lang="ru-RU"/>
              <a:t>Nodes can have properties, which are key-value pairs that provide additional information about the node. Properties can be indexed for faster searching.</a:t>
            </a:r>
            <a:endParaRPr/>
          </a:p>
          <a:p>
            <a:pPr indent="-429260" lvl="0" marL="342900" rtl="0" algn="l">
              <a:lnSpc>
                <a:spcPct val="90000"/>
              </a:lnSpc>
              <a:spcBef>
                <a:spcPts val="1000"/>
              </a:spcBef>
              <a:spcAft>
                <a:spcPts val="0"/>
              </a:spcAft>
              <a:buSzPts val="2800"/>
              <a:buChar char="●"/>
            </a:pPr>
            <a:r>
              <a:rPr lang="ru-RU"/>
              <a:t>Nodes can have labels</a:t>
            </a:r>
            <a:endParaRPr/>
          </a:p>
          <a:p>
            <a:pPr indent="-429260" lvl="0" marL="342900" rtl="0" algn="l">
              <a:lnSpc>
                <a:spcPct val="90000"/>
              </a:lnSpc>
              <a:spcBef>
                <a:spcPts val="1000"/>
              </a:spcBef>
              <a:spcAft>
                <a:spcPts val="0"/>
              </a:spcAft>
              <a:buSzPts val="2800"/>
              <a:buChar char="●"/>
            </a:pPr>
            <a:r>
              <a:rPr lang="ru-RU"/>
              <a:t>Example syntax for creating a node:</a:t>
            </a:r>
            <a:endParaRPr/>
          </a:p>
          <a:p>
            <a:pPr indent="0" lvl="1" marL="457200" rtl="0" algn="ctr">
              <a:lnSpc>
                <a:spcPct val="90000"/>
              </a:lnSpc>
              <a:spcBef>
                <a:spcPts val="500"/>
              </a:spcBef>
              <a:spcAft>
                <a:spcPts val="0"/>
              </a:spcAft>
              <a:buClr>
                <a:srgbClr val="718096"/>
              </a:buClr>
              <a:buSzPts val="2400"/>
              <a:buNone/>
            </a:pPr>
            <a:r>
              <a:t/>
            </a:r>
            <a:endParaRPr sz="2400"/>
          </a:p>
          <a:p>
            <a:pPr indent="0" lvl="1" marL="457200" rtl="0" algn="ctr">
              <a:lnSpc>
                <a:spcPct val="90000"/>
              </a:lnSpc>
              <a:spcBef>
                <a:spcPts val="500"/>
              </a:spcBef>
              <a:spcAft>
                <a:spcPts val="0"/>
              </a:spcAft>
              <a:buClr>
                <a:srgbClr val="718096"/>
              </a:buClr>
              <a:buSzPts val="2400"/>
              <a:buNone/>
            </a:pPr>
            <a:r>
              <a:rPr b="0" i="0" lang="ru-RU">
                <a:latin typeface="Roboto Mono"/>
                <a:ea typeface="Roboto Mono"/>
                <a:cs typeface="Roboto Mono"/>
                <a:sym typeface="Roboto Mono"/>
              </a:rPr>
              <a:t>CREATE (:Person:Actor {name: 'Tom Hanks', born: 1956})</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677334" y="404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Neo4j: Properties</a:t>
            </a:r>
            <a:endParaRPr/>
          </a:p>
        </p:txBody>
      </p:sp>
      <p:sp>
        <p:nvSpPr>
          <p:cNvPr id="323" name="Google Shape;323;p34"/>
          <p:cNvSpPr txBox="1"/>
          <p:nvPr>
            <p:ph idx="1" type="body"/>
          </p:nvPr>
        </p:nvSpPr>
        <p:spPr>
          <a:xfrm>
            <a:off x="677325" y="1798350"/>
            <a:ext cx="10504200" cy="4242900"/>
          </a:xfrm>
          <a:prstGeom prst="rect">
            <a:avLst/>
          </a:prstGeom>
          <a:noFill/>
          <a:ln>
            <a:noFill/>
          </a:ln>
        </p:spPr>
        <p:txBody>
          <a:bodyPr anchorCtr="0" anchor="t" bIns="45700" lIns="91425" spcFirstLastPara="1" rIns="91425" wrap="square" tIns="45700">
            <a:normAutofit lnSpcReduction="20000"/>
          </a:bodyPr>
          <a:lstStyle/>
          <a:p>
            <a:pPr indent="-429260" lvl="0" marL="342900" rtl="0" algn="l">
              <a:lnSpc>
                <a:spcPct val="100000"/>
              </a:lnSpc>
              <a:spcBef>
                <a:spcPts val="1000"/>
              </a:spcBef>
              <a:spcAft>
                <a:spcPts val="0"/>
              </a:spcAft>
              <a:buSzPts val="2800"/>
              <a:buChar char="●"/>
            </a:pPr>
            <a:r>
              <a:rPr lang="ru-RU"/>
              <a:t>Properties are key-value pairs that are used to store information about nodes and relationships.</a:t>
            </a:r>
            <a:endParaRPr/>
          </a:p>
          <a:p>
            <a:pPr indent="-429260" lvl="0" marL="342900" rtl="0" algn="l">
              <a:lnSpc>
                <a:spcPct val="100000"/>
              </a:lnSpc>
              <a:spcBef>
                <a:spcPts val="1000"/>
              </a:spcBef>
              <a:spcAft>
                <a:spcPts val="0"/>
              </a:spcAft>
              <a:buSzPts val="2800"/>
              <a:buChar char="●"/>
            </a:pPr>
            <a:r>
              <a:rPr lang="ru-RU"/>
              <a:t>The property value can:</a:t>
            </a:r>
            <a:endParaRPr/>
          </a:p>
          <a:p>
            <a:pPr indent="-372110" lvl="1" marL="742950" rtl="0" algn="l">
              <a:lnSpc>
                <a:spcPct val="100000"/>
              </a:lnSpc>
              <a:spcBef>
                <a:spcPts val="1000"/>
              </a:spcBef>
              <a:spcAft>
                <a:spcPts val="0"/>
              </a:spcAft>
              <a:buSzPts val="2800"/>
              <a:buChar char="○"/>
            </a:pPr>
            <a:r>
              <a:rPr lang="ru-RU"/>
              <a:t>contain different data types such as number, string or boolean.</a:t>
            </a:r>
            <a:endParaRPr/>
          </a:p>
          <a:p>
            <a:pPr indent="-372110" lvl="1" marL="742950" rtl="0" algn="l">
              <a:lnSpc>
                <a:spcPct val="100000"/>
              </a:lnSpc>
              <a:spcBef>
                <a:spcPts val="1000"/>
              </a:spcBef>
              <a:spcAft>
                <a:spcPts val="0"/>
              </a:spcAft>
              <a:buSzPts val="2800"/>
              <a:buChar char="○"/>
            </a:pPr>
            <a:r>
              <a:rPr lang="ru-RU"/>
              <a:t>contain a list (array) consisting, for example, of strings, numbers or Boolean values (the components must belong to the same type).</a:t>
            </a:r>
            <a:endParaRPr/>
          </a:p>
          <a:p>
            <a:pPr indent="-429260" lvl="0" marL="342900" rtl="0" algn="l">
              <a:lnSpc>
                <a:spcPct val="100000"/>
              </a:lnSpc>
              <a:spcBef>
                <a:spcPts val="1000"/>
              </a:spcBef>
              <a:spcAft>
                <a:spcPts val="0"/>
              </a:spcAft>
              <a:buSzPts val="2800"/>
              <a:buChar char="●"/>
            </a:pPr>
            <a:r>
              <a:rPr lang="ru-RU"/>
              <a:t>Example of properties with values of different types:</a:t>
            </a:r>
            <a:endParaRPr/>
          </a:p>
          <a:p>
            <a:pPr indent="0" lvl="0" marL="342900" rtl="0" algn="l">
              <a:lnSpc>
                <a:spcPct val="100000"/>
              </a:lnSpc>
              <a:spcBef>
                <a:spcPts val="1000"/>
              </a:spcBef>
              <a:spcAft>
                <a:spcPts val="0"/>
              </a:spcAft>
              <a:buNone/>
            </a:pPr>
            <a:r>
              <a:t/>
            </a:r>
            <a:endParaRPr/>
          </a:p>
          <a:p>
            <a:pPr indent="0" lvl="0" marL="0" rtl="0" algn="ctr">
              <a:lnSpc>
                <a:spcPct val="100000"/>
              </a:lnSpc>
              <a:spcBef>
                <a:spcPts val="1000"/>
              </a:spcBef>
              <a:spcAft>
                <a:spcPts val="0"/>
              </a:spcAft>
              <a:buClr>
                <a:srgbClr val="718096"/>
              </a:buClr>
              <a:buSzPts val="2800"/>
              <a:buNone/>
            </a:pPr>
            <a:r>
              <a:rPr b="0" i="0" lang="ru-RU">
                <a:latin typeface="Roboto Mono"/>
                <a:ea typeface="Roboto Mono"/>
                <a:cs typeface="Roboto Mono"/>
                <a:sym typeface="Roboto Mono"/>
              </a:rPr>
              <a:t>CREATE (:Example{a: 1, c: 'This is an example string', b: 3.14}, f: [1, 2, 3])</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ph type="title"/>
          </p:nvPr>
        </p:nvSpPr>
        <p:spPr>
          <a:xfrm>
            <a:off x="733234" y="3766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Neo4j: Relationships</a:t>
            </a:r>
            <a:endParaRPr/>
          </a:p>
        </p:txBody>
      </p:sp>
      <p:sp>
        <p:nvSpPr>
          <p:cNvPr id="329" name="Google Shape;329;p35"/>
          <p:cNvSpPr txBox="1"/>
          <p:nvPr>
            <p:ph idx="1" type="body"/>
          </p:nvPr>
        </p:nvSpPr>
        <p:spPr>
          <a:xfrm>
            <a:off x="966175" y="1639950"/>
            <a:ext cx="10410900" cy="4603200"/>
          </a:xfrm>
          <a:prstGeom prst="rect">
            <a:avLst/>
          </a:prstGeom>
          <a:noFill/>
          <a:ln>
            <a:noFill/>
          </a:ln>
        </p:spPr>
        <p:txBody>
          <a:bodyPr anchorCtr="0" anchor="t" bIns="45700" lIns="91425" spcFirstLastPara="1" rIns="91425" wrap="square" tIns="45700">
            <a:normAutofit/>
          </a:bodyPr>
          <a:lstStyle/>
          <a:p>
            <a:pPr indent="-429260" lvl="0" marL="342900" rtl="0" algn="l">
              <a:lnSpc>
                <a:spcPct val="100000"/>
              </a:lnSpc>
              <a:spcBef>
                <a:spcPts val="1000"/>
              </a:spcBef>
              <a:spcAft>
                <a:spcPts val="0"/>
              </a:spcAft>
              <a:buSzPts val="2800"/>
              <a:buChar char="●"/>
            </a:pPr>
            <a:r>
              <a:rPr lang="ru-RU">
                <a:latin typeface="Nunito Sans"/>
                <a:ea typeface="Nunito Sans"/>
                <a:cs typeface="Nunito Sans"/>
                <a:sym typeface="Nunito Sans"/>
              </a:rPr>
              <a:t>A relationship describes how a source node and a target node are related. A node can have a connection with itself.</a:t>
            </a:r>
            <a:endParaRPr>
              <a:latin typeface="Nunito Sans"/>
              <a:ea typeface="Nunito Sans"/>
              <a:cs typeface="Nunito Sans"/>
              <a:sym typeface="Nunito Sans"/>
            </a:endParaRPr>
          </a:p>
          <a:p>
            <a:pPr indent="-429260" lvl="0" marL="342900" rtl="0" algn="l">
              <a:lnSpc>
                <a:spcPct val="100000"/>
              </a:lnSpc>
              <a:spcBef>
                <a:spcPts val="1000"/>
              </a:spcBef>
              <a:spcAft>
                <a:spcPts val="0"/>
              </a:spcAft>
              <a:buSzPts val="2800"/>
              <a:buChar char="●"/>
            </a:pPr>
            <a:r>
              <a:rPr lang="ru-RU">
                <a:latin typeface="Nunito Sans"/>
                <a:ea typeface="Nunito Sans"/>
                <a:cs typeface="Nunito Sans"/>
                <a:sym typeface="Nunito Sans"/>
              </a:rPr>
              <a:t>Relationships are always directed and have a start node and an end node. They represent a relationship between two nodes and can have a specific type or label.</a:t>
            </a:r>
            <a:endParaRPr>
              <a:latin typeface="Nunito Sans"/>
              <a:ea typeface="Nunito Sans"/>
              <a:cs typeface="Nunito Sans"/>
              <a:sym typeface="Nunito Sans"/>
            </a:endParaRPr>
          </a:p>
          <a:p>
            <a:pPr indent="-429260" lvl="0" marL="342900" rtl="0" algn="l">
              <a:lnSpc>
                <a:spcPct val="100000"/>
              </a:lnSpc>
              <a:spcBef>
                <a:spcPts val="1000"/>
              </a:spcBef>
              <a:spcAft>
                <a:spcPts val="0"/>
              </a:spcAft>
              <a:buSzPts val="2800"/>
              <a:buChar char="●"/>
            </a:pPr>
            <a:r>
              <a:rPr lang="ru-RU">
                <a:latin typeface="Nunito Sans"/>
                <a:ea typeface="Nunito Sans"/>
                <a:cs typeface="Nunito Sans"/>
                <a:sym typeface="Nunito Sans"/>
              </a:rPr>
              <a:t>Like nodes, relationships can have properties, which provide additional information about the relationship.</a:t>
            </a:r>
            <a:endParaRPr>
              <a:latin typeface="Nunito Sans"/>
              <a:ea typeface="Nunito Sans"/>
              <a:cs typeface="Nunito Sans"/>
              <a:sym typeface="Nunito Sans"/>
            </a:endParaRPr>
          </a:p>
          <a:p>
            <a:pPr indent="-429260" lvl="0" marL="342900" rtl="0" algn="l">
              <a:lnSpc>
                <a:spcPct val="100000"/>
              </a:lnSpc>
              <a:spcBef>
                <a:spcPts val="1000"/>
              </a:spcBef>
              <a:spcAft>
                <a:spcPts val="0"/>
              </a:spcAft>
              <a:buSzPts val="2800"/>
              <a:buChar char="●"/>
            </a:pPr>
            <a:r>
              <a:rPr lang="ru-RU">
                <a:latin typeface="Nunito Sans"/>
                <a:ea typeface="Nunito Sans"/>
                <a:cs typeface="Nunito Sans"/>
                <a:sym typeface="Nunito Sans"/>
              </a:rPr>
              <a:t>The syntax for creating a relationship is:</a:t>
            </a:r>
            <a:endParaRPr>
              <a:latin typeface="Nunito Sans"/>
              <a:ea typeface="Nunito Sans"/>
              <a:cs typeface="Nunito Sans"/>
              <a:sym typeface="Nunito Sans"/>
            </a:endParaRPr>
          </a:p>
          <a:p>
            <a:pPr indent="0" lvl="0" marL="0" rtl="0" algn="ctr">
              <a:lnSpc>
                <a:spcPct val="100000"/>
              </a:lnSpc>
              <a:spcBef>
                <a:spcPts val="1000"/>
              </a:spcBef>
              <a:spcAft>
                <a:spcPts val="0"/>
              </a:spcAft>
              <a:buClr>
                <a:srgbClr val="718096"/>
              </a:buClr>
              <a:buSzPts val="2800"/>
              <a:buNone/>
            </a:pPr>
            <a:r>
              <a:rPr b="0" i="0" lang="ru-RU">
                <a:latin typeface="Roboto Mono"/>
                <a:ea typeface="Roboto Mono"/>
                <a:cs typeface="Roboto Mono"/>
                <a:sym typeface="Roboto Mono"/>
              </a:rPr>
              <a:t>CREATE ()-[:ACTED_IN {roles: ['Forrest'], performance: 5}]-&gt;()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3" name="Shape 333"/>
        <p:cNvGrpSpPr/>
        <p:nvPr/>
      </p:nvGrpSpPr>
      <p:grpSpPr>
        <a:xfrm>
          <a:off x="0" y="0"/>
          <a:ext cx="0" cy="0"/>
          <a:chOff x="0" y="0"/>
          <a:chExt cx="0" cy="0"/>
        </a:xfrm>
      </p:grpSpPr>
      <p:sp>
        <p:nvSpPr>
          <p:cNvPr id="334" name="Google Shape;334;p36"/>
          <p:cNvSpPr txBox="1"/>
          <p:nvPr>
            <p:ph type="title"/>
          </p:nvPr>
        </p:nvSpPr>
        <p:spPr>
          <a:xfrm>
            <a:off x="882334" y="4681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solidFill>
                  <a:srgbClr val="292929"/>
                </a:solidFill>
              </a:rPr>
              <a:t>Neo4j: creation of elementary DB</a:t>
            </a:r>
            <a:endParaRPr>
              <a:solidFill>
                <a:srgbClr val="292929"/>
              </a:solidFill>
            </a:endParaRPr>
          </a:p>
        </p:txBody>
      </p:sp>
      <p:sp>
        <p:nvSpPr>
          <p:cNvPr id="335" name="Google Shape;335;p36"/>
          <p:cNvSpPr txBox="1"/>
          <p:nvPr>
            <p:ph idx="1" type="body"/>
          </p:nvPr>
        </p:nvSpPr>
        <p:spPr>
          <a:xfrm>
            <a:off x="882325" y="4645132"/>
            <a:ext cx="10515600" cy="169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18096"/>
              </a:buClr>
              <a:buSzPts val="2800"/>
              <a:buNone/>
            </a:pPr>
            <a:r>
              <a:rPr b="0" i="0" lang="ru-RU">
                <a:solidFill>
                  <a:srgbClr val="718096"/>
                </a:solidFill>
                <a:latin typeface="Roboto Mono"/>
                <a:ea typeface="Roboto Mono"/>
                <a:cs typeface="Roboto Mono"/>
                <a:sym typeface="Roboto Mono"/>
              </a:rPr>
              <a:t>CREATE</a:t>
            </a:r>
            <a:r>
              <a:rPr b="0" i="0" lang="ru-RU">
                <a:solidFill>
                  <a:srgbClr val="4A5568"/>
                </a:solidFill>
                <a:latin typeface="Roboto Mono"/>
                <a:ea typeface="Roboto Mono"/>
                <a:cs typeface="Roboto Mono"/>
                <a:sym typeface="Roboto Mono"/>
              </a:rPr>
              <a:t> (:</a:t>
            </a:r>
            <a:r>
              <a:rPr b="0" i="0" lang="ru-RU">
                <a:solidFill>
                  <a:srgbClr val="3182CE"/>
                </a:solidFill>
                <a:latin typeface="Roboto Mono"/>
                <a:ea typeface="Roboto Mono"/>
                <a:cs typeface="Roboto Mono"/>
                <a:sym typeface="Roboto Mono"/>
              </a:rPr>
              <a:t>Person</a:t>
            </a:r>
            <a:r>
              <a:rPr b="0" i="0" lang="ru-RU">
                <a:solidFill>
                  <a:srgbClr val="4A5568"/>
                </a:solidFill>
                <a:latin typeface="Roboto Mono"/>
                <a:ea typeface="Roboto Mono"/>
                <a:cs typeface="Roboto Mono"/>
                <a:sym typeface="Roboto Mono"/>
              </a:rPr>
              <a:t>:Actor {name: </a:t>
            </a:r>
            <a:r>
              <a:rPr b="0" i="0" lang="ru-RU">
                <a:solidFill>
                  <a:srgbClr val="2F855A"/>
                </a:solidFill>
                <a:latin typeface="Roboto Mono"/>
                <a:ea typeface="Roboto Mono"/>
                <a:cs typeface="Roboto Mono"/>
                <a:sym typeface="Roboto Mono"/>
              </a:rPr>
              <a:t>'Tom Hanks'</a:t>
            </a:r>
            <a:r>
              <a:rPr b="0" i="0" lang="ru-RU">
                <a:solidFill>
                  <a:srgbClr val="4A5568"/>
                </a:solidFill>
                <a:latin typeface="Roboto Mono"/>
                <a:ea typeface="Roboto Mono"/>
                <a:cs typeface="Roboto Mono"/>
                <a:sym typeface="Roboto Mono"/>
              </a:rPr>
              <a:t>, born: </a:t>
            </a:r>
            <a:r>
              <a:rPr b="0" i="0" lang="ru-RU">
                <a:solidFill>
                  <a:srgbClr val="3182CE"/>
                </a:solidFill>
                <a:latin typeface="Roboto Mono"/>
                <a:ea typeface="Roboto Mono"/>
                <a:cs typeface="Roboto Mono"/>
                <a:sym typeface="Roboto Mono"/>
              </a:rPr>
              <a:t>1956</a:t>
            </a:r>
            <a:r>
              <a:rPr b="0" i="0" lang="ru-RU">
                <a:solidFill>
                  <a:srgbClr val="4A5568"/>
                </a:solidFill>
                <a:latin typeface="Roboto Mono"/>
                <a:ea typeface="Roboto Mono"/>
                <a:cs typeface="Roboto Mono"/>
                <a:sym typeface="Roboto Mono"/>
              </a:rPr>
              <a:t>})-[:</a:t>
            </a:r>
            <a:r>
              <a:rPr b="0" i="0" lang="ru-RU">
                <a:solidFill>
                  <a:srgbClr val="3182CE"/>
                </a:solidFill>
                <a:latin typeface="Roboto Mono"/>
                <a:ea typeface="Roboto Mono"/>
                <a:cs typeface="Roboto Mono"/>
                <a:sym typeface="Roboto Mono"/>
              </a:rPr>
              <a:t>ACTED_IN</a:t>
            </a:r>
            <a:r>
              <a:rPr b="0" i="0" lang="ru-RU">
                <a:solidFill>
                  <a:srgbClr val="4A5568"/>
                </a:solidFill>
                <a:latin typeface="Roboto Mono"/>
                <a:ea typeface="Roboto Mono"/>
                <a:cs typeface="Roboto Mono"/>
                <a:sym typeface="Roboto Mono"/>
              </a:rPr>
              <a:t> {roles: [</a:t>
            </a:r>
            <a:r>
              <a:rPr b="0" i="0" lang="ru-RU">
                <a:solidFill>
                  <a:srgbClr val="2F855A"/>
                </a:solidFill>
                <a:latin typeface="Roboto Mono"/>
                <a:ea typeface="Roboto Mono"/>
                <a:cs typeface="Roboto Mono"/>
                <a:sym typeface="Roboto Mono"/>
              </a:rPr>
              <a:t>'Forrest'</a:t>
            </a:r>
            <a:r>
              <a:rPr b="0" i="0" lang="ru-RU">
                <a:solidFill>
                  <a:srgbClr val="4A5568"/>
                </a:solidFill>
                <a:latin typeface="Roboto Mono"/>
                <a:ea typeface="Roboto Mono"/>
                <a:cs typeface="Roboto Mono"/>
                <a:sym typeface="Roboto Mono"/>
              </a:rPr>
              <a:t>]}]-&gt;(:</a:t>
            </a:r>
            <a:r>
              <a:rPr b="0" i="0" lang="ru-RU">
                <a:solidFill>
                  <a:srgbClr val="3182CE"/>
                </a:solidFill>
                <a:latin typeface="Roboto Mono"/>
                <a:ea typeface="Roboto Mono"/>
                <a:cs typeface="Roboto Mono"/>
                <a:sym typeface="Roboto Mono"/>
              </a:rPr>
              <a:t>Movie</a:t>
            </a:r>
            <a:r>
              <a:rPr b="0" i="0" lang="ru-RU">
                <a:solidFill>
                  <a:srgbClr val="4A5568"/>
                </a:solidFill>
                <a:latin typeface="Roboto Mono"/>
                <a:ea typeface="Roboto Mono"/>
                <a:cs typeface="Roboto Mono"/>
                <a:sym typeface="Roboto Mono"/>
              </a:rPr>
              <a:t> {title: </a:t>
            </a:r>
            <a:r>
              <a:rPr b="0" i="0" lang="ru-RU">
                <a:solidFill>
                  <a:srgbClr val="2F855A"/>
                </a:solidFill>
                <a:latin typeface="Roboto Mono"/>
                <a:ea typeface="Roboto Mono"/>
                <a:cs typeface="Roboto Mono"/>
                <a:sym typeface="Roboto Mono"/>
              </a:rPr>
              <a:t>'Forrest Gump'</a:t>
            </a:r>
            <a:r>
              <a:rPr b="0" i="0" lang="ru-RU">
                <a:solidFill>
                  <a:srgbClr val="4A5568"/>
                </a:solidFill>
                <a:latin typeface="Roboto Mono"/>
                <a:ea typeface="Roboto Mono"/>
                <a:cs typeface="Roboto Mono"/>
                <a:sym typeface="Roboto Mono"/>
              </a:rPr>
              <a:t>})&lt;-[:</a:t>
            </a:r>
            <a:r>
              <a:rPr b="0" i="0" lang="ru-RU">
                <a:solidFill>
                  <a:srgbClr val="3182CE"/>
                </a:solidFill>
                <a:latin typeface="Roboto Mono"/>
                <a:ea typeface="Roboto Mono"/>
                <a:cs typeface="Roboto Mono"/>
                <a:sym typeface="Roboto Mono"/>
              </a:rPr>
              <a:t>DIRECTED</a:t>
            </a:r>
            <a:r>
              <a:rPr b="0" i="0" lang="ru-RU">
                <a:solidFill>
                  <a:srgbClr val="4A5568"/>
                </a:solidFill>
                <a:latin typeface="Roboto Mono"/>
                <a:ea typeface="Roboto Mono"/>
                <a:cs typeface="Roboto Mono"/>
                <a:sym typeface="Roboto Mono"/>
              </a:rPr>
              <a:t>]-(:</a:t>
            </a:r>
            <a:r>
              <a:rPr b="0" i="0" lang="ru-RU">
                <a:solidFill>
                  <a:srgbClr val="3182CE"/>
                </a:solidFill>
                <a:latin typeface="Roboto Mono"/>
                <a:ea typeface="Roboto Mono"/>
                <a:cs typeface="Roboto Mono"/>
                <a:sym typeface="Roboto Mono"/>
              </a:rPr>
              <a:t>Person</a:t>
            </a:r>
            <a:r>
              <a:rPr b="0" i="0" lang="ru-RU">
                <a:solidFill>
                  <a:srgbClr val="4A5568"/>
                </a:solidFill>
                <a:latin typeface="Roboto Mono"/>
                <a:ea typeface="Roboto Mono"/>
                <a:cs typeface="Roboto Mono"/>
                <a:sym typeface="Roboto Mono"/>
              </a:rPr>
              <a:t> {name: </a:t>
            </a:r>
            <a:r>
              <a:rPr b="0" i="0" lang="ru-RU">
                <a:solidFill>
                  <a:srgbClr val="2F855A"/>
                </a:solidFill>
                <a:latin typeface="Roboto Mono"/>
                <a:ea typeface="Roboto Mono"/>
                <a:cs typeface="Roboto Mono"/>
                <a:sym typeface="Roboto Mono"/>
              </a:rPr>
              <a:t>'Robert Zemeckis'</a:t>
            </a:r>
            <a:r>
              <a:rPr b="0" i="0" lang="ru-RU">
                <a:solidFill>
                  <a:srgbClr val="4A5568"/>
                </a:solidFill>
                <a:latin typeface="Roboto Mono"/>
                <a:ea typeface="Roboto Mono"/>
                <a:cs typeface="Roboto Mono"/>
                <a:sym typeface="Roboto Mono"/>
              </a:rPr>
              <a:t>, born: </a:t>
            </a:r>
            <a:r>
              <a:rPr b="0" i="0" lang="ru-RU">
                <a:solidFill>
                  <a:srgbClr val="3182CE"/>
                </a:solidFill>
                <a:latin typeface="Roboto Mono"/>
                <a:ea typeface="Roboto Mono"/>
                <a:cs typeface="Roboto Mono"/>
                <a:sym typeface="Roboto Mono"/>
              </a:rPr>
              <a:t>1951</a:t>
            </a:r>
            <a:r>
              <a:rPr b="0" i="0" lang="ru-RU">
                <a:solidFill>
                  <a:srgbClr val="4A5568"/>
                </a:solidFill>
                <a:latin typeface="Roboto Mono"/>
                <a:ea typeface="Roboto Mono"/>
                <a:cs typeface="Roboto Mono"/>
                <a:sym typeface="Roboto Mono"/>
              </a:rPr>
              <a:t>})</a:t>
            </a:r>
            <a:endParaRPr/>
          </a:p>
        </p:txBody>
      </p:sp>
      <p:pic>
        <p:nvPicPr>
          <p:cNvPr id="336" name="Google Shape;336;p36"/>
          <p:cNvPicPr preferRelativeResize="0"/>
          <p:nvPr/>
        </p:nvPicPr>
        <p:blipFill rotWithShape="1">
          <a:blip r:embed="rId3">
            <a:alphaModFix/>
          </a:blip>
          <a:srcRect b="0" l="0" r="0" t="0"/>
          <a:stretch/>
        </p:blipFill>
        <p:spPr>
          <a:xfrm>
            <a:off x="1437290" y="1962807"/>
            <a:ext cx="9115097" cy="234084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0" name="Shape 340"/>
        <p:cNvGrpSpPr/>
        <p:nvPr/>
      </p:nvGrpSpPr>
      <p:grpSpPr>
        <a:xfrm>
          <a:off x="0" y="0"/>
          <a:ext cx="0" cy="0"/>
          <a:chOff x="0" y="0"/>
          <a:chExt cx="0" cy="0"/>
        </a:xfrm>
      </p:grpSpPr>
      <p:sp>
        <p:nvSpPr>
          <p:cNvPr id="341" name="Google Shape;341;p37"/>
          <p:cNvSpPr txBox="1"/>
          <p:nvPr>
            <p:ph type="title"/>
          </p:nvPr>
        </p:nvSpPr>
        <p:spPr>
          <a:xfrm>
            <a:off x="714609" y="504725"/>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solidFill>
                  <a:srgbClr val="292929"/>
                </a:solidFill>
              </a:rPr>
              <a:t>Neo4j: CQL (Cypher Query Language)</a:t>
            </a:r>
            <a:endParaRPr>
              <a:solidFill>
                <a:srgbClr val="292929"/>
              </a:solidFill>
            </a:endParaRPr>
          </a:p>
        </p:txBody>
      </p:sp>
      <p:sp>
        <p:nvSpPr>
          <p:cNvPr id="342" name="Google Shape;342;p37"/>
          <p:cNvSpPr txBox="1"/>
          <p:nvPr>
            <p:ph idx="1" type="body"/>
          </p:nvPr>
        </p:nvSpPr>
        <p:spPr>
          <a:xfrm>
            <a:off x="838200" y="1825625"/>
            <a:ext cx="10515600" cy="4774872"/>
          </a:xfrm>
          <a:prstGeom prst="rect">
            <a:avLst/>
          </a:prstGeom>
          <a:noFill/>
          <a:ln>
            <a:noFill/>
          </a:ln>
        </p:spPr>
        <p:txBody>
          <a:bodyPr anchorCtr="0" anchor="t" bIns="45700" lIns="91425" spcFirstLastPara="1" rIns="91425" wrap="square" tIns="45700">
            <a:normAutofit fontScale="77500" lnSpcReduction="20000"/>
          </a:bodyPr>
          <a:lstStyle/>
          <a:p>
            <a:pPr indent="-241934" lvl="0" marL="228600" rtl="0" algn="l">
              <a:lnSpc>
                <a:spcPct val="90000"/>
              </a:lnSpc>
              <a:spcBef>
                <a:spcPts val="0"/>
              </a:spcBef>
              <a:spcAft>
                <a:spcPts val="0"/>
              </a:spcAft>
              <a:buClr>
                <a:srgbClr val="292929"/>
              </a:buClr>
              <a:buSzPct val="116666"/>
              <a:buChar char="●"/>
            </a:pPr>
            <a:r>
              <a:rPr lang="ru-RU">
                <a:solidFill>
                  <a:srgbClr val="292929"/>
                </a:solidFill>
              </a:rPr>
              <a:t>Keywords similar to SQL are used: MATCH, WHERE, CREATE, DELETE, RETURN - and others</a:t>
            </a:r>
            <a:endParaRPr>
              <a:solidFill>
                <a:srgbClr val="292929"/>
              </a:solidFill>
            </a:endParaRPr>
          </a:p>
          <a:p>
            <a:pPr indent="-241934" lvl="0" marL="228600" rtl="0" algn="l">
              <a:lnSpc>
                <a:spcPct val="90000"/>
              </a:lnSpc>
              <a:spcBef>
                <a:spcPts val="1000"/>
              </a:spcBef>
              <a:spcAft>
                <a:spcPts val="0"/>
              </a:spcAft>
              <a:buClr>
                <a:srgbClr val="292929"/>
              </a:buClr>
              <a:buSzPct val="116666"/>
              <a:buChar char="●"/>
            </a:pPr>
            <a:r>
              <a:rPr lang="ru-RU">
                <a:solidFill>
                  <a:srgbClr val="292929"/>
                </a:solidFill>
              </a:rPr>
              <a:t>Example of pattern matching:</a:t>
            </a:r>
            <a:endParaRPr>
              <a:solidFill>
                <a:srgbClr val="292929"/>
              </a:solidFill>
            </a:endParaRPr>
          </a:p>
          <a:p>
            <a:pPr indent="0" lvl="1" marL="457200" rtl="0" algn="l">
              <a:lnSpc>
                <a:spcPct val="90000"/>
              </a:lnSpc>
              <a:spcBef>
                <a:spcPts val="500"/>
              </a:spcBef>
              <a:spcAft>
                <a:spcPts val="0"/>
              </a:spcAft>
              <a:buClr>
                <a:srgbClr val="718096"/>
              </a:buClr>
              <a:buSzPct val="126315"/>
              <a:buNone/>
            </a:pPr>
            <a:r>
              <a:rPr b="0" i="0" lang="ru-RU">
                <a:solidFill>
                  <a:srgbClr val="718096"/>
                </a:solidFill>
                <a:latin typeface="Roboto Mono"/>
                <a:ea typeface="Roboto Mono"/>
                <a:cs typeface="Roboto Mono"/>
                <a:sym typeface="Roboto Mono"/>
              </a:rPr>
              <a:t>MATCH</a:t>
            </a:r>
            <a:r>
              <a:rPr b="0" i="0" lang="ru-RU">
                <a:solidFill>
                  <a:srgbClr val="4A5568"/>
                </a:solidFill>
                <a:latin typeface="Roboto Mono"/>
                <a:ea typeface="Roboto Mono"/>
                <a:cs typeface="Roboto Mono"/>
                <a:sym typeface="Roboto Mono"/>
              </a:rPr>
              <a:t> (me)-[:</a:t>
            </a:r>
            <a:r>
              <a:rPr b="0" i="0" lang="ru-RU">
                <a:solidFill>
                  <a:srgbClr val="3182CE"/>
                </a:solidFill>
                <a:latin typeface="Roboto Mono"/>
                <a:ea typeface="Roboto Mono"/>
                <a:cs typeface="Roboto Mono"/>
                <a:sym typeface="Roboto Mono"/>
              </a:rPr>
              <a:t>KNOWS</a:t>
            </a:r>
            <a:r>
              <a:rPr b="0" i="0" lang="ru-RU">
                <a:solidFill>
                  <a:srgbClr val="4A5568"/>
                </a:solidFill>
                <a:latin typeface="Roboto Mono"/>
                <a:ea typeface="Roboto Mono"/>
                <a:cs typeface="Roboto Mono"/>
                <a:sym typeface="Roboto Mono"/>
              </a:rPr>
              <a:t>*</a:t>
            </a:r>
            <a:r>
              <a:rPr b="0" i="0" lang="ru-RU">
                <a:solidFill>
                  <a:srgbClr val="3182CE"/>
                </a:solidFill>
                <a:latin typeface="Roboto Mono"/>
                <a:ea typeface="Roboto Mono"/>
                <a:cs typeface="Roboto Mono"/>
                <a:sym typeface="Roboto Mono"/>
              </a:rPr>
              <a:t>1..2</a:t>
            </a:r>
            <a:r>
              <a:rPr b="0" i="0" lang="ru-RU">
                <a:solidFill>
                  <a:srgbClr val="4A5568"/>
                </a:solidFill>
                <a:latin typeface="Roboto Mono"/>
                <a:ea typeface="Roboto Mono"/>
                <a:cs typeface="Roboto Mono"/>
                <a:sym typeface="Roboto Mono"/>
              </a:rPr>
              <a:t>]-(remote_friend)</a:t>
            </a:r>
            <a:endParaRPr>
              <a:solidFill>
                <a:srgbClr val="4A5568"/>
              </a:solidFill>
              <a:latin typeface="Roboto Mono"/>
              <a:ea typeface="Roboto Mono"/>
              <a:cs typeface="Roboto Mono"/>
              <a:sym typeface="Roboto Mono"/>
            </a:endParaRPr>
          </a:p>
          <a:p>
            <a:pPr indent="0" lvl="1" marL="457200" rtl="0" algn="l">
              <a:lnSpc>
                <a:spcPct val="90000"/>
              </a:lnSpc>
              <a:spcBef>
                <a:spcPts val="500"/>
              </a:spcBef>
              <a:spcAft>
                <a:spcPts val="0"/>
              </a:spcAft>
              <a:buClr>
                <a:srgbClr val="718096"/>
              </a:buClr>
              <a:buSzPct val="126315"/>
              <a:buNone/>
            </a:pPr>
            <a:r>
              <a:rPr b="0" i="0" lang="ru-RU">
                <a:solidFill>
                  <a:srgbClr val="718096"/>
                </a:solidFill>
                <a:latin typeface="Roboto Mono"/>
                <a:ea typeface="Roboto Mono"/>
                <a:cs typeface="Roboto Mono"/>
                <a:sym typeface="Roboto Mono"/>
              </a:rPr>
              <a:t>WHERE</a:t>
            </a:r>
            <a:r>
              <a:rPr b="0" i="0" lang="ru-RU">
                <a:solidFill>
                  <a:srgbClr val="4A5568"/>
                </a:solidFill>
                <a:latin typeface="Roboto Mono"/>
                <a:ea typeface="Roboto Mono"/>
                <a:cs typeface="Roboto Mono"/>
                <a:sym typeface="Roboto Mono"/>
              </a:rPr>
              <a:t> me.name = </a:t>
            </a:r>
            <a:r>
              <a:rPr b="0" i="0" lang="ru-RU">
                <a:solidFill>
                  <a:srgbClr val="2F855A"/>
                </a:solidFill>
                <a:latin typeface="Roboto Mono"/>
                <a:ea typeface="Roboto Mono"/>
                <a:cs typeface="Roboto Mono"/>
                <a:sym typeface="Roboto Mono"/>
              </a:rPr>
              <a:t>'Filipa’</a:t>
            </a:r>
            <a:endParaRPr>
              <a:solidFill>
                <a:srgbClr val="4A5568"/>
              </a:solidFill>
              <a:latin typeface="Roboto Mono"/>
              <a:ea typeface="Roboto Mono"/>
              <a:cs typeface="Roboto Mono"/>
              <a:sym typeface="Roboto Mono"/>
            </a:endParaRPr>
          </a:p>
          <a:p>
            <a:pPr indent="0" lvl="1" marL="457200" rtl="0" algn="l">
              <a:lnSpc>
                <a:spcPct val="90000"/>
              </a:lnSpc>
              <a:spcBef>
                <a:spcPts val="500"/>
              </a:spcBef>
              <a:spcAft>
                <a:spcPts val="0"/>
              </a:spcAft>
              <a:buClr>
                <a:srgbClr val="718096"/>
              </a:buClr>
              <a:buSzPct val="126315"/>
              <a:buNone/>
            </a:pPr>
            <a:r>
              <a:rPr b="0" i="0" lang="ru-RU">
                <a:solidFill>
                  <a:srgbClr val="718096"/>
                </a:solidFill>
                <a:latin typeface="Roboto Mono"/>
                <a:ea typeface="Roboto Mono"/>
                <a:cs typeface="Roboto Mono"/>
                <a:sym typeface="Roboto Mono"/>
              </a:rPr>
              <a:t>RETURN</a:t>
            </a:r>
            <a:r>
              <a:rPr b="0" i="0" lang="ru-RU">
                <a:solidFill>
                  <a:srgbClr val="4A5568"/>
                </a:solidFill>
                <a:latin typeface="Roboto Mono"/>
                <a:ea typeface="Roboto Mono"/>
                <a:cs typeface="Roboto Mono"/>
                <a:sym typeface="Roboto Mono"/>
              </a:rPr>
              <a:t> remote_friend.name</a:t>
            </a:r>
            <a:endParaRPr b="0" i="0">
              <a:solidFill>
                <a:srgbClr val="4A5568"/>
              </a:solidFill>
              <a:latin typeface="Roboto Mono"/>
              <a:ea typeface="Roboto Mono"/>
              <a:cs typeface="Roboto Mono"/>
              <a:sym typeface="Roboto Mono"/>
            </a:endParaRPr>
          </a:p>
          <a:p>
            <a:pPr indent="-241934" lvl="0" marL="228600" rtl="0" algn="l">
              <a:lnSpc>
                <a:spcPct val="90000"/>
              </a:lnSpc>
              <a:spcBef>
                <a:spcPts val="1000"/>
              </a:spcBef>
              <a:spcAft>
                <a:spcPts val="0"/>
              </a:spcAft>
              <a:buClr>
                <a:srgbClr val="292929"/>
              </a:buClr>
              <a:buSzPct val="116666"/>
              <a:buChar char="●"/>
            </a:pPr>
            <a:r>
              <a:rPr lang="ru-RU">
                <a:solidFill>
                  <a:srgbClr val="292929"/>
                </a:solidFill>
              </a:rPr>
              <a:t>Aggregating functions are allowed</a:t>
            </a:r>
            <a:r>
              <a:rPr lang="ru-RU">
                <a:solidFill>
                  <a:srgbClr val="292929"/>
                </a:solidFill>
              </a:rPr>
              <a:t>: COUNT, SUM, MIN, MAX</a:t>
            </a:r>
            <a:endParaRPr>
              <a:solidFill>
                <a:srgbClr val="292929"/>
              </a:solidFill>
            </a:endParaRPr>
          </a:p>
          <a:p>
            <a:pPr indent="-241934" lvl="0" marL="228600" rtl="0" algn="l">
              <a:lnSpc>
                <a:spcPct val="90000"/>
              </a:lnSpc>
              <a:spcBef>
                <a:spcPts val="1000"/>
              </a:spcBef>
              <a:spcAft>
                <a:spcPts val="0"/>
              </a:spcAft>
              <a:buClr>
                <a:srgbClr val="292929"/>
              </a:buClr>
              <a:buSzPct val="116666"/>
              <a:buChar char="●"/>
            </a:pPr>
            <a:r>
              <a:rPr lang="ru-RU">
                <a:solidFill>
                  <a:srgbClr val="292929"/>
                </a:solidFill>
              </a:rPr>
              <a:t>It is acceptable to use standard comparison operators and logical operators</a:t>
            </a:r>
            <a:r>
              <a:rPr lang="ru-RU">
                <a:solidFill>
                  <a:srgbClr val="292929"/>
                </a:solidFill>
              </a:rPr>
              <a:t>: &gt;, &lt;, =, AND, OR, NOT:</a:t>
            </a:r>
            <a:endParaRPr>
              <a:solidFill>
                <a:srgbClr val="292929"/>
              </a:solidFill>
            </a:endParaRPr>
          </a:p>
          <a:p>
            <a:pPr indent="0" lvl="1" marL="457200" rtl="0" algn="l">
              <a:lnSpc>
                <a:spcPct val="90000"/>
              </a:lnSpc>
              <a:spcBef>
                <a:spcPts val="500"/>
              </a:spcBef>
              <a:spcAft>
                <a:spcPts val="0"/>
              </a:spcAft>
              <a:buClr>
                <a:schemeClr val="dk1"/>
              </a:buClr>
              <a:buSzPct val="126315"/>
              <a:buNone/>
            </a:pPr>
            <a:r>
              <a:rPr lang="ru-RU">
                <a:solidFill>
                  <a:srgbClr val="292929"/>
                </a:solidFill>
              </a:rPr>
              <a:t>MATCH (node:Label)</a:t>
            </a:r>
            <a:endParaRPr>
              <a:solidFill>
                <a:srgbClr val="292929"/>
              </a:solidFill>
            </a:endParaRPr>
          </a:p>
          <a:p>
            <a:pPr indent="0" lvl="1" marL="457200" rtl="0" algn="l">
              <a:lnSpc>
                <a:spcPct val="90000"/>
              </a:lnSpc>
              <a:spcBef>
                <a:spcPts val="500"/>
              </a:spcBef>
              <a:spcAft>
                <a:spcPts val="0"/>
              </a:spcAft>
              <a:buClr>
                <a:schemeClr val="dk1"/>
              </a:buClr>
              <a:buSzPct val="126315"/>
              <a:buNone/>
            </a:pPr>
            <a:r>
              <a:rPr lang="ru-RU">
                <a:solidFill>
                  <a:srgbClr val="292929"/>
                </a:solidFill>
              </a:rPr>
              <a:t>WHERE node.property &gt; 10 RETURN node</a:t>
            </a:r>
            <a:endParaRPr>
              <a:solidFill>
                <a:srgbClr val="292929"/>
              </a:solidFill>
            </a:endParaRPr>
          </a:p>
          <a:p>
            <a:pPr indent="0" lvl="1" marL="457200" rtl="0" algn="l">
              <a:lnSpc>
                <a:spcPct val="90000"/>
              </a:lnSpc>
              <a:spcBef>
                <a:spcPts val="500"/>
              </a:spcBef>
              <a:spcAft>
                <a:spcPts val="0"/>
              </a:spcAft>
              <a:buClr>
                <a:schemeClr val="dk1"/>
              </a:buClr>
              <a:buSzPct val="126315"/>
              <a:buNone/>
            </a:pPr>
            <a:r>
              <a:rPr lang="ru-RU">
                <a:solidFill>
                  <a:srgbClr val="292929"/>
                </a:solidFill>
              </a:rPr>
              <a:t>ORDER BY node.property</a:t>
            </a:r>
            <a:endParaRPr>
              <a:solidFill>
                <a:srgbClr val="292929"/>
              </a:solidFill>
            </a:endParaRPr>
          </a:p>
          <a:p>
            <a:pPr indent="-389255" lvl="0" marL="342900" rtl="0" algn="l">
              <a:lnSpc>
                <a:spcPct val="90000"/>
              </a:lnSpc>
              <a:spcBef>
                <a:spcPts val="1000"/>
              </a:spcBef>
              <a:spcAft>
                <a:spcPts val="0"/>
              </a:spcAft>
              <a:buClr>
                <a:srgbClr val="292929"/>
              </a:buClr>
              <a:buSzPct val="116666"/>
              <a:buChar char="●"/>
            </a:pPr>
            <a:r>
              <a:rPr lang="ru-RU">
                <a:solidFill>
                  <a:srgbClr val="292929"/>
                </a:solidFill>
              </a:rPr>
              <a:t>In addition to CREATE, constructs such as SET, DELETE, and MERGE are used to define data. Example of using MERGE:</a:t>
            </a:r>
            <a:endParaRPr>
              <a:solidFill>
                <a:srgbClr val="292929"/>
              </a:solidFill>
            </a:endParaRPr>
          </a:p>
          <a:p>
            <a:pPr indent="-332105" lvl="1" marL="742950" rtl="0" algn="l">
              <a:lnSpc>
                <a:spcPct val="90000"/>
              </a:lnSpc>
              <a:spcBef>
                <a:spcPts val="1000"/>
              </a:spcBef>
              <a:spcAft>
                <a:spcPts val="0"/>
              </a:spcAft>
              <a:buClr>
                <a:srgbClr val="292929"/>
              </a:buClr>
              <a:buSzPct val="147368"/>
              <a:buChar char="○"/>
            </a:pPr>
            <a:r>
              <a:rPr lang="ru-RU">
                <a:solidFill>
                  <a:srgbClr val="292929"/>
                </a:solidFill>
              </a:rPr>
              <a:t>MERGE (m:Movie {title: 'The Matrix', year: 1999})</a:t>
            </a:r>
            <a:endParaRPr>
              <a:solidFill>
                <a:srgbClr val="292929"/>
              </a:solidFill>
            </a:endParaRPr>
          </a:p>
          <a:p>
            <a:pPr indent="-332105" lvl="1" marL="742950" rtl="0" algn="l">
              <a:lnSpc>
                <a:spcPct val="90000"/>
              </a:lnSpc>
              <a:spcBef>
                <a:spcPts val="1000"/>
              </a:spcBef>
              <a:spcAft>
                <a:spcPts val="0"/>
              </a:spcAft>
              <a:buClr>
                <a:srgbClr val="292929"/>
              </a:buClr>
              <a:buSzPct val="147368"/>
              <a:buChar char="○"/>
            </a:pPr>
            <a:r>
              <a:rPr lang="ru-RU">
                <a:solidFill>
                  <a:srgbClr val="292929"/>
                </a:solidFill>
              </a:rPr>
              <a:t>Used to avoid data duplication (in the example above, the node will not be created if there is already a node with similar properties in the database)</a:t>
            </a:r>
            <a:endParaRPr>
              <a:solidFill>
                <a:srgbClr val="29292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6" name="Shape 346"/>
        <p:cNvGrpSpPr/>
        <p:nvPr/>
      </p:nvGrpSpPr>
      <p:grpSpPr>
        <a:xfrm>
          <a:off x="0" y="0"/>
          <a:ext cx="0" cy="0"/>
          <a:chOff x="0" y="0"/>
          <a:chExt cx="0" cy="0"/>
        </a:xfrm>
      </p:grpSpPr>
      <p:sp>
        <p:nvSpPr>
          <p:cNvPr id="347" name="Google Shape;347;p3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solidFill>
                  <a:srgbClr val="292929"/>
                </a:solidFill>
              </a:rPr>
              <a:t>Neo4j: extra opportunities</a:t>
            </a:r>
            <a:endParaRPr>
              <a:solidFill>
                <a:srgbClr val="292929"/>
              </a:solidFill>
            </a:endParaRPr>
          </a:p>
        </p:txBody>
      </p:sp>
      <p:sp>
        <p:nvSpPr>
          <p:cNvPr id="348" name="Google Shape;348;p38"/>
          <p:cNvSpPr txBox="1"/>
          <p:nvPr>
            <p:ph idx="1" type="body"/>
          </p:nvPr>
        </p:nvSpPr>
        <p:spPr>
          <a:xfrm>
            <a:off x="677323" y="2160600"/>
            <a:ext cx="10401600" cy="38808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92929"/>
              </a:buClr>
              <a:buSzPts val="2800"/>
              <a:buChar char="●"/>
            </a:pPr>
            <a:r>
              <a:rPr lang="ru-RU">
                <a:solidFill>
                  <a:srgbClr val="292929"/>
                </a:solidFill>
              </a:rPr>
              <a:t>It is allowed to create indexes:</a:t>
            </a:r>
            <a:endParaRPr>
              <a:solidFill>
                <a:srgbClr val="292929"/>
              </a:solidFill>
            </a:endParaRPr>
          </a:p>
          <a:p>
            <a:pPr indent="0" lvl="0" marL="0" rtl="0" algn="ctr">
              <a:lnSpc>
                <a:spcPct val="100000"/>
              </a:lnSpc>
              <a:spcBef>
                <a:spcPts val="1000"/>
              </a:spcBef>
              <a:spcAft>
                <a:spcPts val="0"/>
              </a:spcAft>
              <a:buClr>
                <a:srgbClr val="718096"/>
              </a:buClr>
              <a:buSzPts val="2800"/>
              <a:buNone/>
            </a:pPr>
            <a:r>
              <a:rPr b="0" i="0" lang="ru-RU">
                <a:solidFill>
                  <a:srgbClr val="718096"/>
                </a:solidFill>
                <a:latin typeface="Roboto Mono"/>
                <a:ea typeface="Roboto Mono"/>
                <a:cs typeface="Roboto Mono"/>
                <a:sym typeface="Roboto Mono"/>
              </a:rPr>
              <a:t>CREATE</a:t>
            </a:r>
            <a:r>
              <a:rPr b="0" i="0" lang="ru-RU">
                <a:solidFill>
                  <a:srgbClr val="4A5568"/>
                </a:solidFill>
                <a:latin typeface="Roboto Mono"/>
                <a:ea typeface="Roboto Mono"/>
                <a:cs typeface="Roboto Mono"/>
                <a:sym typeface="Roboto Mono"/>
              </a:rPr>
              <a:t> </a:t>
            </a:r>
            <a:r>
              <a:rPr b="0" i="0" lang="ru-RU">
                <a:solidFill>
                  <a:srgbClr val="718096"/>
                </a:solidFill>
                <a:latin typeface="Roboto Mono"/>
                <a:ea typeface="Roboto Mono"/>
                <a:cs typeface="Roboto Mono"/>
                <a:sym typeface="Roboto Mono"/>
              </a:rPr>
              <a:t>INDEX</a:t>
            </a:r>
            <a:r>
              <a:rPr b="0" i="0" lang="ru-RU">
                <a:solidFill>
                  <a:srgbClr val="4A5568"/>
                </a:solidFill>
                <a:latin typeface="Roboto Mono"/>
                <a:ea typeface="Roboto Mono"/>
                <a:cs typeface="Roboto Mono"/>
                <a:sym typeface="Roboto Mono"/>
              </a:rPr>
              <a:t> example_index_1 FOR (a:</a:t>
            </a:r>
            <a:r>
              <a:rPr b="0" i="0" lang="ru-RU">
                <a:solidFill>
                  <a:srgbClr val="3182CE"/>
                </a:solidFill>
                <a:latin typeface="Roboto Mono"/>
                <a:ea typeface="Roboto Mono"/>
                <a:cs typeface="Roboto Mono"/>
                <a:sym typeface="Roboto Mono"/>
              </a:rPr>
              <a:t>Actor</a:t>
            </a:r>
            <a:r>
              <a:rPr b="0" i="0" lang="ru-RU">
                <a:solidFill>
                  <a:srgbClr val="4A5568"/>
                </a:solidFill>
                <a:latin typeface="Roboto Mono"/>
                <a:ea typeface="Roboto Mono"/>
                <a:cs typeface="Roboto Mono"/>
                <a:sym typeface="Roboto Mono"/>
              </a:rPr>
              <a:t>) </a:t>
            </a:r>
            <a:r>
              <a:rPr b="0" i="0" lang="ru-RU">
                <a:solidFill>
                  <a:srgbClr val="718096"/>
                </a:solidFill>
                <a:latin typeface="Roboto Mono"/>
                <a:ea typeface="Roboto Mono"/>
                <a:cs typeface="Roboto Mono"/>
                <a:sym typeface="Roboto Mono"/>
              </a:rPr>
              <a:t>ON</a:t>
            </a:r>
            <a:r>
              <a:rPr b="0" i="0" lang="ru-RU">
                <a:solidFill>
                  <a:srgbClr val="4A5568"/>
                </a:solidFill>
                <a:latin typeface="Roboto Mono"/>
                <a:ea typeface="Roboto Mono"/>
                <a:cs typeface="Roboto Mono"/>
                <a:sym typeface="Roboto Mono"/>
              </a:rPr>
              <a:t> (a.name)</a:t>
            </a:r>
            <a:endParaRPr/>
          </a:p>
          <a:p>
            <a:pPr indent="-228600" lvl="0" marL="228600" rtl="0" algn="l">
              <a:lnSpc>
                <a:spcPct val="100000"/>
              </a:lnSpc>
              <a:spcBef>
                <a:spcPts val="1000"/>
              </a:spcBef>
              <a:spcAft>
                <a:spcPts val="0"/>
              </a:spcAft>
              <a:buClr>
                <a:srgbClr val="292929"/>
              </a:buClr>
              <a:buSzPts val="2800"/>
              <a:buChar char="●"/>
            </a:pPr>
            <a:r>
              <a:rPr lang="ru-RU">
                <a:solidFill>
                  <a:srgbClr val="292929"/>
                </a:solidFill>
              </a:rPr>
              <a:t>It is allowed to impose restrictions</a:t>
            </a:r>
            <a:endParaRPr>
              <a:solidFill>
                <a:srgbClr val="292929"/>
              </a:solidFill>
            </a:endParaRPr>
          </a:p>
          <a:p>
            <a:pPr indent="0" lvl="0" marL="0" rtl="0" algn="ctr">
              <a:lnSpc>
                <a:spcPct val="100000"/>
              </a:lnSpc>
              <a:spcBef>
                <a:spcPts val="1000"/>
              </a:spcBef>
              <a:spcAft>
                <a:spcPts val="0"/>
              </a:spcAft>
              <a:buClr>
                <a:srgbClr val="718096"/>
              </a:buClr>
              <a:buSzPts val="2800"/>
              <a:buNone/>
            </a:pPr>
            <a:r>
              <a:rPr b="0" i="0" lang="ru-RU">
                <a:solidFill>
                  <a:srgbClr val="718096"/>
                </a:solidFill>
                <a:latin typeface="Roboto Mono"/>
                <a:ea typeface="Roboto Mono"/>
                <a:cs typeface="Roboto Mono"/>
                <a:sym typeface="Roboto Mono"/>
              </a:rPr>
              <a:t>CREATE</a:t>
            </a:r>
            <a:r>
              <a:rPr b="0" i="0" lang="ru-RU">
                <a:solidFill>
                  <a:srgbClr val="4A5568"/>
                </a:solidFill>
                <a:latin typeface="Roboto Mono"/>
                <a:ea typeface="Roboto Mono"/>
                <a:cs typeface="Roboto Mono"/>
                <a:sym typeface="Roboto Mono"/>
              </a:rPr>
              <a:t> </a:t>
            </a:r>
            <a:r>
              <a:rPr b="0" i="0" lang="ru-RU">
                <a:solidFill>
                  <a:srgbClr val="718096"/>
                </a:solidFill>
                <a:latin typeface="Roboto Mono"/>
                <a:ea typeface="Roboto Mono"/>
                <a:cs typeface="Roboto Mono"/>
                <a:sym typeface="Roboto Mono"/>
              </a:rPr>
              <a:t>CONSTRAINT</a:t>
            </a:r>
            <a:r>
              <a:rPr b="0" i="0" lang="ru-RU">
                <a:solidFill>
                  <a:srgbClr val="4A5568"/>
                </a:solidFill>
                <a:latin typeface="Roboto Mono"/>
                <a:ea typeface="Roboto Mono"/>
                <a:cs typeface="Roboto Mono"/>
                <a:sym typeface="Roboto Mono"/>
              </a:rPr>
              <a:t> constraint_example_1 FOR (movie:</a:t>
            </a:r>
            <a:r>
              <a:rPr b="0" i="0" lang="ru-RU">
                <a:solidFill>
                  <a:srgbClr val="3182CE"/>
                </a:solidFill>
                <a:latin typeface="Roboto Mono"/>
                <a:ea typeface="Roboto Mono"/>
                <a:cs typeface="Roboto Mono"/>
                <a:sym typeface="Roboto Mono"/>
              </a:rPr>
              <a:t>Movie</a:t>
            </a:r>
            <a:r>
              <a:rPr b="0" i="0" lang="ru-RU">
                <a:solidFill>
                  <a:srgbClr val="4A5568"/>
                </a:solidFill>
                <a:latin typeface="Roboto Mono"/>
                <a:ea typeface="Roboto Mono"/>
                <a:cs typeface="Roboto Mono"/>
                <a:sym typeface="Roboto Mono"/>
              </a:rPr>
              <a:t>) REQUIRE movie.title </a:t>
            </a:r>
            <a:r>
              <a:rPr b="0" i="0" lang="ru-RU">
                <a:solidFill>
                  <a:srgbClr val="718096"/>
                </a:solidFill>
                <a:latin typeface="Roboto Mono"/>
                <a:ea typeface="Roboto Mono"/>
                <a:cs typeface="Roboto Mono"/>
                <a:sym typeface="Roboto Mono"/>
              </a:rPr>
              <a:t>IS</a:t>
            </a:r>
            <a:r>
              <a:rPr b="0" i="0" lang="ru-RU">
                <a:solidFill>
                  <a:srgbClr val="4A5568"/>
                </a:solidFill>
                <a:latin typeface="Roboto Mono"/>
                <a:ea typeface="Roboto Mono"/>
                <a:cs typeface="Roboto Mono"/>
                <a:sym typeface="Roboto Mono"/>
              </a:rPr>
              <a:t> </a:t>
            </a:r>
            <a:r>
              <a:rPr b="0" i="0" lang="ru-RU">
                <a:solidFill>
                  <a:srgbClr val="718096"/>
                </a:solidFill>
                <a:latin typeface="Roboto Mono"/>
                <a:ea typeface="Roboto Mono"/>
                <a:cs typeface="Roboto Mono"/>
                <a:sym typeface="Roboto Mono"/>
              </a:rPr>
              <a:t>UNIQUE</a:t>
            </a:r>
            <a:endParaRPr/>
          </a:p>
          <a:p>
            <a:pPr indent="-228600" lvl="0" marL="228600" rtl="0" algn="l">
              <a:lnSpc>
                <a:spcPct val="100000"/>
              </a:lnSpc>
              <a:spcBef>
                <a:spcPts val="1000"/>
              </a:spcBef>
              <a:spcAft>
                <a:spcPts val="0"/>
              </a:spcAft>
              <a:buClr>
                <a:srgbClr val="292929"/>
              </a:buClr>
              <a:buSzPts val="2800"/>
              <a:buChar char="●"/>
            </a:pPr>
            <a:r>
              <a:rPr lang="ru-RU">
                <a:solidFill>
                  <a:srgbClr val="292929"/>
                </a:solidFill>
              </a:rPr>
              <a:t>Creation of custom functions is allowed</a:t>
            </a:r>
            <a:endParaRPr>
              <a:solidFill>
                <a:srgbClr val="29292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677323" y="441875"/>
            <a:ext cx="109236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How</a:t>
            </a:r>
            <a:r>
              <a:rPr b="1" lang="ru-RU"/>
              <a:t> NoSQL-DB and DBMS were created?</a:t>
            </a:r>
            <a:endParaRPr/>
          </a:p>
        </p:txBody>
      </p:sp>
      <p:sp>
        <p:nvSpPr>
          <p:cNvPr id="110" name="Google Shape;110;p4"/>
          <p:cNvSpPr txBox="1"/>
          <p:nvPr>
            <p:ph idx="1" type="body"/>
          </p:nvPr>
        </p:nvSpPr>
        <p:spPr>
          <a:xfrm>
            <a:off x="838200" y="1825625"/>
            <a:ext cx="5129982"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ru-RU" sz="2500"/>
              <a:t>In fact, the first data organization systems did not comply with the provisions of the relational model. NoSQL is an organization for storing and processing data that has existed almost since the first production computers - after all, the data had to be stored somehow!</a:t>
            </a:r>
            <a:endParaRPr sz="2500"/>
          </a:p>
        </p:txBody>
      </p:sp>
      <p:pic>
        <p:nvPicPr>
          <p:cNvPr id="111" name="Google Shape;111;p4"/>
          <p:cNvPicPr preferRelativeResize="0"/>
          <p:nvPr/>
        </p:nvPicPr>
        <p:blipFill rotWithShape="1">
          <a:blip r:embed="rId3">
            <a:alphaModFix/>
          </a:blip>
          <a:srcRect b="0" l="0" r="0" t="0"/>
          <a:stretch/>
        </p:blipFill>
        <p:spPr>
          <a:xfrm>
            <a:off x="6096000" y="1690688"/>
            <a:ext cx="5381523" cy="403614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2" name="Shape 352"/>
        <p:cNvGrpSpPr/>
        <p:nvPr/>
      </p:nvGrpSpPr>
      <p:grpSpPr>
        <a:xfrm>
          <a:off x="0" y="0"/>
          <a:ext cx="0" cy="0"/>
          <a:chOff x="0" y="0"/>
          <a:chExt cx="0" cy="0"/>
        </a:xfrm>
      </p:grpSpPr>
      <p:sp>
        <p:nvSpPr>
          <p:cNvPr id="353" name="Google Shape;353;p3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solidFill>
                  <a:srgbClr val="292929"/>
                </a:solidFill>
              </a:rPr>
              <a:t>Neo4j: example</a:t>
            </a:r>
            <a:endParaRPr>
              <a:solidFill>
                <a:srgbClr val="292929"/>
              </a:solidFill>
            </a:endParaRPr>
          </a:p>
        </p:txBody>
      </p:sp>
      <p:sp>
        <p:nvSpPr>
          <p:cNvPr id="354" name="Google Shape;354;p39"/>
          <p:cNvSpPr txBox="1"/>
          <p:nvPr>
            <p:ph idx="1" type="body"/>
          </p:nvPr>
        </p:nvSpPr>
        <p:spPr>
          <a:xfrm>
            <a:off x="838199" y="3069021"/>
            <a:ext cx="5415456" cy="3107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18096"/>
              </a:buClr>
              <a:buSzPts val="2000"/>
              <a:buNone/>
            </a:pPr>
            <a:r>
              <a:rPr b="0" i="0" lang="ru-RU" sz="2000">
                <a:solidFill>
                  <a:srgbClr val="718096"/>
                </a:solidFill>
                <a:latin typeface="Roboto Mono"/>
                <a:ea typeface="Roboto Mono"/>
                <a:cs typeface="Roboto Mono"/>
                <a:sym typeface="Roboto Mono"/>
              </a:rPr>
              <a:t>MATCH</a:t>
            </a:r>
            <a:r>
              <a:rPr b="0" i="0" lang="ru-RU" sz="2000">
                <a:solidFill>
                  <a:srgbClr val="4A5568"/>
                </a:solidFill>
                <a:latin typeface="Roboto Mono"/>
                <a:ea typeface="Roboto Mono"/>
                <a:cs typeface="Roboto Mono"/>
                <a:sym typeface="Roboto Mono"/>
              </a:rPr>
              <a:t> (john:</a:t>
            </a:r>
            <a:r>
              <a:rPr b="0" i="0" lang="ru-RU" sz="2000">
                <a:solidFill>
                  <a:srgbClr val="3182CE"/>
                </a:solidFill>
                <a:latin typeface="Roboto Mono"/>
                <a:ea typeface="Roboto Mono"/>
                <a:cs typeface="Roboto Mono"/>
                <a:sym typeface="Roboto Mono"/>
              </a:rPr>
              <a:t>Person</a:t>
            </a:r>
            <a:r>
              <a:rPr b="0" i="0" lang="ru-RU" sz="2000">
                <a:solidFill>
                  <a:srgbClr val="4A5568"/>
                </a:solidFill>
                <a:latin typeface="Roboto Mono"/>
                <a:ea typeface="Roboto Mono"/>
                <a:cs typeface="Roboto Mono"/>
                <a:sym typeface="Roboto Mono"/>
              </a:rPr>
              <a:t> {name: </a:t>
            </a:r>
            <a:r>
              <a:rPr b="0" i="0" lang="ru-RU" sz="2000">
                <a:solidFill>
                  <a:srgbClr val="2F855A"/>
                </a:solidFill>
                <a:latin typeface="Roboto Mono"/>
                <a:ea typeface="Roboto Mono"/>
                <a:cs typeface="Roboto Mono"/>
                <a:sym typeface="Roboto Mono"/>
              </a:rPr>
              <a:t>'John’</a:t>
            </a:r>
            <a:r>
              <a:rPr b="0" i="0" lang="ru-RU" sz="2000">
                <a:solidFill>
                  <a:srgbClr val="4A5568"/>
                </a:solidFill>
                <a:latin typeface="Roboto Mono"/>
                <a:ea typeface="Roboto Mono"/>
                <a:cs typeface="Roboto Mono"/>
                <a:sym typeface="Roboto Mono"/>
              </a:rPr>
              <a:t>})</a:t>
            </a:r>
            <a:endParaRPr b="0" i="0" sz="2000">
              <a:solidFill>
                <a:srgbClr val="4A5568"/>
              </a:solidFill>
              <a:latin typeface="Roboto Mono"/>
              <a:ea typeface="Roboto Mono"/>
              <a:cs typeface="Roboto Mono"/>
              <a:sym typeface="Roboto Mono"/>
            </a:endParaRPr>
          </a:p>
          <a:p>
            <a:pPr indent="0" lvl="0" marL="0" rtl="0" algn="l">
              <a:lnSpc>
                <a:spcPct val="90000"/>
              </a:lnSpc>
              <a:spcBef>
                <a:spcPts val="1000"/>
              </a:spcBef>
              <a:spcAft>
                <a:spcPts val="0"/>
              </a:spcAft>
              <a:buClr>
                <a:srgbClr val="718096"/>
              </a:buClr>
              <a:buSzPts val="2000"/>
              <a:buNone/>
            </a:pPr>
            <a:r>
              <a:rPr b="0" i="0" lang="ru-RU" sz="2000">
                <a:solidFill>
                  <a:srgbClr val="718096"/>
                </a:solidFill>
                <a:latin typeface="Roboto Mono"/>
                <a:ea typeface="Roboto Mono"/>
                <a:cs typeface="Roboto Mono"/>
                <a:sym typeface="Roboto Mono"/>
              </a:rPr>
              <a:t>MATCH</a:t>
            </a:r>
            <a:r>
              <a:rPr b="0" i="0" lang="ru-RU" sz="2000">
                <a:solidFill>
                  <a:srgbClr val="4A5568"/>
                </a:solidFill>
                <a:latin typeface="Roboto Mono"/>
                <a:ea typeface="Roboto Mono"/>
                <a:cs typeface="Roboto Mono"/>
                <a:sym typeface="Roboto Mono"/>
              </a:rPr>
              <a:t> (john)-[:</a:t>
            </a:r>
            <a:r>
              <a:rPr b="0" i="0" lang="ru-RU" sz="2000">
                <a:solidFill>
                  <a:srgbClr val="3182CE"/>
                </a:solidFill>
                <a:latin typeface="Roboto Mono"/>
                <a:ea typeface="Roboto Mono"/>
                <a:cs typeface="Roboto Mono"/>
                <a:sym typeface="Roboto Mono"/>
              </a:rPr>
              <a:t>FRIEND</a:t>
            </a:r>
            <a:r>
              <a:rPr b="0" i="0" lang="ru-RU" sz="2000">
                <a:solidFill>
                  <a:srgbClr val="4A5568"/>
                </a:solidFill>
                <a:latin typeface="Roboto Mono"/>
                <a:ea typeface="Roboto Mono"/>
                <a:cs typeface="Roboto Mono"/>
                <a:sym typeface="Roboto Mono"/>
              </a:rPr>
              <a:t>]-&gt;(friend)</a:t>
            </a:r>
            <a:endParaRPr b="0" i="0" sz="2000">
              <a:solidFill>
                <a:srgbClr val="4A5568"/>
              </a:solidFill>
              <a:latin typeface="Roboto Mono"/>
              <a:ea typeface="Roboto Mono"/>
              <a:cs typeface="Roboto Mono"/>
              <a:sym typeface="Roboto Mono"/>
            </a:endParaRPr>
          </a:p>
          <a:p>
            <a:pPr indent="0" lvl="0" marL="0" rtl="0" algn="l">
              <a:lnSpc>
                <a:spcPct val="90000"/>
              </a:lnSpc>
              <a:spcBef>
                <a:spcPts val="1000"/>
              </a:spcBef>
              <a:spcAft>
                <a:spcPts val="0"/>
              </a:spcAft>
              <a:buClr>
                <a:srgbClr val="718096"/>
              </a:buClr>
              <a:buSzPts val="2000"/>
              <a:buNone/>
            </a:pPr>
            <a:r>
              <a:rPr b="0" i="0" lang="ru-RU" sz="2000">
                <a:solidFill>
                  <a:srgbClr val="718096"/>
                </a:solidFill>
                <a:latin typeface="Roboto Mono"/>
                <a:ea typeface="Roboto Mono"/>
                <a:cs typeface="Roboto Mono"/>
                <a:sym typeface="Roboto Mono"/>
              </a:rPr>
              <a:t>RETURN</a:t>
            </a:r>
            <a:r>
              <a:rPr b="0" i="0" lang="ru-RU" sz="2000">
                <a:solidFill>
                  <a:srgbClr val="4A5568"/>
                </a:solidFill>
                <a:latin typeface="Roboto Mono"/>
                <a:ea typeface="Roboto Mono"/>
                <a:cs typeface="Roboto Mono"/>
                <a:sym typeface="Roboto Mono"/>
              </a:rPr>
              <a:t> friend.name </a:t>
            </a:r>
            <a:r>
              <a:rPr b="0" i="0" lang="ru-RU" sz="2000">
                <a:solidFill>
                  <a:srgbClr val="718096"/>
                </a:solidFill>
                <a:latin typeface="Roboto Mono"/>
                <a:ea typeface="Roboto Mono"/>
                <a:cs typeface="Roboto Mono"/>
                <a:sym typeface="Roboto Mono"/>
              </a:rPr>
              <a:t>AS</a:t>
            </a:r>
            <a:r>
              <a:rPr b="0" i="0" lang="ru-RU" sz="2000">
                <a:solidFill>
                  <a:srgbClr val="4A5568"/>
                </a:solidFill>
                <a:latin typeface="Roboto Mono"/>
                <a:ea typeface="Roboto Mono"/>
                <a:cs typeface="Roboto Mono"/>
                <a:sym typeface="Roboto Mono"/>
              </a:rPr>
              <a:t> friendName</a:t>
            </a:r>
            <a:endParaRPr sz="2000"/>
          </a:p>
        </p:txBody>
      </p:sp>
      <p:pic>
        <p:nvPicPr>
          <p:cNvPr id="355" name="Google Shape;355;p39"/>
          <p:cNvPicPr preferRelativeResize="0"/>
          <p:nvPr/>
        </p:nvPicPr>
        <p:blipFill rotWithShape="1">
          <a:blip r:embed="rId3">
            <a:alphaModFix/>
          </a:blip>
          <a:srcRect b="0" l="0" r="0" t="0"/>
          <a:stretch/>
        </p:blipFill>
        <p:spPr>
          <a:xfrm>
            <a:off x="6096000" y="1825625"/>
            <a:ext cx="4867275" cy="4124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How does it work</a:t>
            </a:r>
            <a:endParaRPr/>
          </a:p>
        </p:txBody>
      </p:sp>
      <p:pic>
        <p:nvPicPr>
          <p:cNvPr id="361" name="Google Shape;361;p40"/>
          <p:cNvPicPr preferRelativeResize="0"/>
          <p:nvPr>
            <p:ph idx="1" type="body"/>
          </p:nvPr>
        </p:nvPicPr>
        <p:blipFill rotWithShape="1">
          <a:blip r:embed="rId3">
            <a:alphaModFix/>
          </a:blip>
          <a:srcRect b="0" l="0" r="0" t="0"/>
          <a:stretch/>
        </p:blipFill>
        <p:spPr>
          <a:xfrm>
            <a:off x="1594944" y="1836135"/>
            <a:ext cx="8666123" cy="43513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5" name="Shape 365"/>
        <p:cNvGrpSpPr/>
        <p:nvPr/>
      </p:nvGrpSpPr>
      <p:grpSpPr>
        <a:xfrm>
          <a:off x="0" y="0"/>
          <a:ext cx="0" cy="0"/>
          <a:chOff x="0" y="0"/>
          <a:chExt cx="0" cy="0"/>
        </a:xfrm>
      </p:grpSpPr>
      <p:sp>
        <p:nvSpPr>
          <p:cNvPr id="366" name="Google Shape;366;p4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solidFill>
                  <a:srgbClr val="292929"/>
                </a:solidFill>
              </a:rPr>
              <a:t>Another example</a:t>
            </a:r>
            <a:endParaRPr>
              <a:solidFill>
                <a:srgbClr val="292929"/>
              </a:solidFill>
            </a:endParaRPr>
          </a:p>
        </p:txBody>
      </p:sp>
      <p:sp>
        <p:nvSpPr>
          <p:cNvPr id="367" name="Google Shape;367;p41"/>
          <p:cNvSpPr txBox="1"/>
          <p:nvPr>
            <p:ph idx="1" type="body"/>
          </p:nvPr>
        </p:nvSpPr>
        <p:spPr>
          <a:xfrm>
            <a:off x="838200" y="1807779"/>
            <a:ext cx="10515600" cy="2764221"/>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rgbClr val="718096"/>
              </a:buClr>
              <a:buSzPct val="116666"/>
              <a:buNone/>
            </a:pPr>
            <a:r>
              <a:rPr b="0" i="0" lang="ru-RU">
                <a:solidFill>
                  <a:srgbClr val="718096"/>
                </a:solidFill>
                <a:latin typeface="Roboto Mono"/>
                <a:ea typeface="Roboto Mono"/>
                <a:cs typeface="Roboto Mono"/>
                <a:sym typeface="Roboto Mono"/>
              </a:rPr>
              <a:t>MATCH</a:t>
            </a:r>
            <a:r>
              <a:rPr b="0" i="0" lang="ru-RU">
                <a:solidFill>
                  <a:srgbClr val="4A5568"/>
                </a:solidFill>
                <a:latin typeface="Roboto Mono"/>
                <a:ea typeface="Roboto Mono"/>
                <a:cs typeface="Roboto Mono"/>
                <a:sym typeface="Roboto Mono"/>
              </a:rPr>
              <a:t> (j:</a:t>
            </a:r>
            <a:r>
              <a:rPr b="0" i="0" lang="ru-RU">
                <a:solidFill>
                  <a:srgbClr val="3182CE"/>
                </a:solidFill>
                <a:latin typeface="Roboto Mono"/>
                <a:ea typeface="Roboto Mono"/>
                <a:cs typeface="Roboto Mono"/>
                <a:sym typeface="Roboto Mono"/>
              </a:rPr>
              <a:t>Person</a:t>
            </a:r>
            <a:r>
              <a:rPr b="0" i="0" lang="ru-RU">
                <a:solidFill>
                  <a:srgbClr val="4A5568"/>
                </a:solidFill>
                <a:latin typeface="Roboto Mono"/>
                <a:ea typeface="Roboto Mono"/>
                <a:cs typeface="Roboto Mono"/>
                <a:sym typeface="Roboto Mono"/>
              </a:rPr>
              <a:t>)</a:t>
            </a:r>
            <a:endParaRPr b="0" i="0">
              <a:solidFill>
                <a:srgbClr val="4A5568"/>
              </a:solidFill>
              <a:latin typeface="Roboto Mono"/>
              <a:ea typeface="Roboto Mono"/>
              <a:cs typeface="Roboto Mono"/>
              <a:sym typeface="Roboto Mono"/>
            </a:endParaRPr>
          </a:p>
          <a:p>
            <a:pPr indent="0" lvl="0" marL="0" rtl="0" algn="l">
              <a:lnSpc>
                <a:spcPct val="90000"/>
              </a:lnSpc>
              <a:spcBef>
                <a:spcPts val="1000"/>
              </a:spcBef>
              <a:spcAft>
                <a:spcPts val="0"/>
              </a:spcAft>
              <a:buClr>
                <a:srgbClr val="718096"/>
              </a:buClr>
              <a:buSzPct val="116666"/>
              <a:buNone/>
            </a:pPr>
            <a:r>
              <a:rPr b="0" i="0" lang="ru-RU">
                <a:solidFill>
                  <a:srgbClr val="718096"/>
                </a:solidFill>
                <a:latin typeface="Roboto Mono"/>
                <a:ea typeface="Roboto Mono"/>
                <a:cs typeface="Roboto Mono"/>
                <a:sym typeface="Roboto Mono"/>
              </a:rPr>
              <a:t>WHERE</a:t>
            </a:r>
            <a:r>
              <a:rPr b="0" i="0" lang="ru-RU">
                <a:solidFill>
                  <a:srgbClr val="4A5568"/>
                </a:solidFill>
                <a:latin typeface="Roboto Mono"/>
                <a:ea typeface="Roboto Mono"/>
                <a:cs typeface="Roboto Mono"/>
                <a:sym typeface="Roboto Mono"/>
              </a:rPr>
              <a:t> j.name </a:t>
            </a:r>
            <a:r>
              <a:rPr b="0" i="0" lang="ru-RU">
                <a:solidFill>
                  <a:srgbClr val="718096"/>
                </a:solidFill>
                <a:latin typeface="Roboto Mono"/>
                <a:ea typeface="Roboto Mono"/>
                <a:cs typeface="Roboto Mono"/>
                <a:sym typeface="Roboto Mono"/>
              </a:rPr>
              <a:t>STARTS</a:t>
            </a:r>
            <a:r>
              <a:rPr b="0" i="0" lang="ru-RU">
                <a:solidFill>
                  <a:srgbClr val="4A5568"/>
                </a:solidFill>
                <a:latin typeface="Roboto Mono"/>
                <a:ea typeface="Roboto Mono"/>
                <a:cs typeface="Roboto Mono"/>
                <a:sym typeface="Roboto Mono"/>
              </a:rPr>
              <a:t> </a:t>
            </a:r>
            <a:r>
              <a:rPr b="0" i="0" lang="ru-RU">
                <a:solidFill>
                  <a:srgbClr val="718096"/>
                </a:solidFill>
                <a:latin typeface="Roboto Mono"/>
                <a:ea typeface="Roboto Mono"/>
                <a:cs typeface="Roboto Mono"/>
                <a:sym typeface="Roboto Mono"/>
              </a:rPr>
              <a:t>WITH</a:t>
            </a:r>
            <a:r>
              <a:rPr b="0" i="0" lang="ru-RU">
                <a:solidFill>
                  <a:srgbClr val="4A5568"/>
                </a:solidFill>
                <a:latin typeface="Roboto Mono"/>
                <a:ea typeface="Roboto Mono"/>
                <a:cs typeface="Roboto Mono"/>
                <a:sym typeface="Roboto Mono"/>
              </a:rPr>
              <a:t> </a:t>
            </a:r>
            <a:r>
              <a:rPr b="0" i="0" lang="ru-RU">
                <a:solidFill>
                  <a:srgbClr val="2F855A"/>
                </a:solidFill>
                <a:latin typeface="Roboto Mono"/>
                <a:ea typeface="Roboto Mono"/>
                <a:cs typeface="Roboto Mono"/>
                <a:sym typeface="Roboto Mono"/>
              </a:rPr>
              <a:t>"J«</a:t>
            </a:r>
            <a:endParaRPr>
              <a:solidFill>
                <a:srgbClr val="4A5568"/>
              </a:solidFill>
              <a:latin typeface="Roboto Mono"/>
              <a:ea typeface="Roboto Mono"/>
              <a:cs typeface="Roboto Mono"/>
              <a:sym typeface="Roboto Mono"/>
            </a:endParaRPr>
          </a:p>
          <a:p>
            <a:pPr indent="0" lvl="0" marL="0" rtl="0" algn="l">
              <a:lnSpc>
                <a:spcPct val="90000"/>
              </a:lnSpc>
              <a:spcBef>
                <a:spcPts val="1000"/>
              </a:spcBef>
              <a:spcAft>
                <a:spcPts val="0"/>
              </a:spcAft>
              <a:buClr>
                <a:srgbClr val="718096"/>
              </a:buClr>
              <a:buSzPct val="116666"/>
              <a:buNone/>
            </a:pPr>
            <a:r>
              <a:rPr b="0" i="0" lang="ru-RU">
                <a:solidFill>
                  <a:srgbClr val="718096"/>
                </a:solidFill>
                <a:latin typeface="Roboto Mono"/>
                <a:ea typeface="Roboto Mono"/>
                <a:cs typeface="Roboto Mono"/>
                <a:sym typeface="Roboto Mono"/>
              </a:rPr>
              <a:t>CREATE</a:t>
            </a:r>
            <a:r>
              <a:rPr b="0" i="0" lang="ru-RU">
                <a:solidFill>
                  <a:srgbClr val="4A5568"/>
                </a:solidFill>
                <a:latin typeface="Roboto Mono"/>
                <a:ea typeface="Roboto Mono"/>
                <a:cs typeface="Roboto Mono"/>
                <a:sym typeface="Roboto Mono"/>
              </a:rPr>
              <a:t> (j)-[:</a:t>
            </a:r>
            <a:r>
              <a:rPr b="0" i="0" lang="ru-RU">
                <a:solidFill>
                  <a:srgbClr val="3182CE"/>
                </a:solidFill>
                <a:latin typeface="Roboto Mono"/>
                <a:ea typeface="Roboto Mono"/>
                <a:cs typeface="Roboto Mono"/>
                <a:sym typeface="Roboto Mono"/>
              </a:rPr>
              <a:t>FRIEND</a:t>
            </a:r>
            <a:r>
              <a:rPr b="0" i="0" lang="ru-RU">
                <a:solidFill>
                  <a:srgbClr val="4A5568"/>
                </a:solidFill>
                <a:latin typeface="Roboto Mono"/>
                <a:ea typeface="Roboto Mono"/>
                <a:cs typeface="Roboto Mono"/>
                <a:sym typeface="Roboto Mono"/>
              </a:rPr>
              <a:t>]-&gt;(jj:</a:t>
            </a:r>
            <a:r>
              <a:rPr b="0" i="0" lang="ru-RU">
                <a:solidFill>
                  <a:srgbClr val="3182CE"/>
                </a:solidFill>
                <a:latin typeface="Roboto Mono"/>
                <a:ea typeface="Roboto Mono"/>
                <a:cs typeface="Roboto Mono"/>
                <a:sym typeface="Roboto Mono"/>
              </a:rPr>
              <a:t>Person</a:t>
            </a:r>
            <a:r>
              <a:rPr b="0" i="0" lang="ru-RU">
                <a:solidFill>
                  <a:srgbClr val="4A5568"/>
                </a:solidFill>
                <a:latin typeface="Roboto Mono"/>
                <a:ea typeface="Roboto Mono"/>
                <a:cs typeface="Roboto Mono"/>
                <a:sym typeface="Roboto Mono"/>
              </a:rPr>
              <a:t> {name: </a:t>
            </a:r>
            <a:r>
              <a:rPr b="0" i="0" lang="ru-RU">
                <a:solidFill>
                  <a:srgbClr val="2F855A"/>
                </a:solidFill>
                <a:latin typeface="Roboto Mono"/>
                <a:ea typeface="Roboto Mono"/>
                <a:cs typeface="Roboto Mono"/>
                <a:sym typeface="Roboto Mono"/>
              </a:rPr>
              <a:t>"Jay-jay"</a:t>
            </a:r>
            <a:r>
              <a:rPr b="0" i="0" lang="ru-RU">
                <a:solidFill>
                  <a:srgbClr val="4A5568"/>
                </a:solidFill>
                <a:latin typeface="Roboto Mono"/>
                <a:ea typeface="Roboto Mono"/>
                <a:cs typeface="Roboto Mono"/>
                <a:sym typeface="Roboto Mono"/>
              </a:rPr>
              <a:t>})</a:t>
            </a:r>
            <a:endParaRPr b="0" i="0">
              <a:solidFill>
                <a:srgbClr val="4A5568"/>
              </a:solidFill>
              <a:latin typeface="Roboto Mono"/>
              <a:ea typeface="Roboto Mono"/>
              <a:cs typeface="Roboto Mono"/>
              <a:sym typeface="Roboto Mono"/>
            </a:endParaRPr>
          </a:p>
          <a:p>
            <a:pPr indent="0" lvl="0" marL="0" rtl="0" algn="l">
              <a:lnSpc>
                <a:spcPct val="90000"/>
              </a:lnSpc>
              <a:spcBef>
                <a:spcPts val="1000"/>
              </a:spcBef>
              <a:spcAft>
                <a:spcPts val="0"/>
              </a:spcAft>
              <a:buClr>
                <a:schemeClr val="dk1"/>
              </a:buClr>
              <a:buSzPct val="116666"/>
              <a:buNone/>
            </a:pPr>
            <a:r>
              <a:t/>
            </a:r>
            <a:endParaRPr>
              <a:solidFill>
                <a:srgbClr val="4A5568"/>
              </a:solidFill>
              <a:latin typeface="Roboto Mono"/>
              <a:ea typeface="Roboto Mono"/>
              <a:cs typeface="Roboto Mono"/>
              <a:sym typeface="Roboto Mono"/>
            </a:endParaRPr>
          </a:p>
          <a:p>
            <a:pPr indent="0" lvl="0" marL="0" rtl="0" algn="l">
              <a:lnSpc>
                <a:spcPct val="100000"/>
              </a:lnSpc>
              <a:spcBef>
                <a:spcPts val="1000"/>
              </a:spcBef>
              <a:spcAft>
                <a:spcPts val="0"/>
              </a:spcAft>
              <a:buClr>
                <a:schemeClr val="dk1"/>
              </a:buClr>
              <a:buSzPct val="107024"/>
              <a:buNone/>
            </a:pPr>
            <a:r>
              <a:t/>
            </a:r>
            <a:endParaRPr sz="2616">
              <a:solidFill>
                <a:srgbClr val="4A5568"/>
              </a:solidFill>
              <a:latin typeface="Arial"/>
              <a:ea typeface="Arial"/>
              <a:cs typeface="Arial"/>
              <a:sym typeface="Arial"/>
            </a:endParaRPr>
          </a:p>
          <a:p>
            <a:pPr indent="0" lvl="0" marL="0" rtl="0" algn="l">
              <a:lnSpc>
                <a:spcPct val="100000"/>
              </a:lnSpc>
              <a:spcBef>
                <a:spcPts val="1000"/>
              </a:spcBef>
              <a:spcAft>
                <a:spcPts val="0"/>
              </a:spcAft>
              <a:buClr>
                <a:srgbClr val="4A5568"/>
              </a:buClr>
              <a:buSzPct val="107024"/>
              <a:buNone/>
            </a:pPr>
            <a:r>
              <a:rPr lang="ru-RU" sz="2616">
                <a:solidFill>
                  <a:srgbClr val="4A5568"/>
                </a:solidFill>
                <a:latin typeface="Arial"/>
                <a:ea typeface="Arial"/>
                <a:cs typeface="Arial"/>
                <a:sym typeface="Arial"/>
              </a:rPr>
              <a:t>- the query finds all nodes whose name property begins with "J", and for each such node creates another node with the name property set to "Jay-jay".</a:t>
            </a:r>
            <a:endParaRPr sz="2616">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42"/>
          <p:cNvPicPr preferRelativeResize="0"/>
          <p:nvPr>
            <p:ph idx="1" type="body"/>
          </p:nvPr>
        </p:nvPicPr>
        <p:blipFill rotWithShape="1">
          <a:blip r:embed="rId3">
            <a:alphaModFix/>
          </a:blip>
          <a:srcRect b="0" l="0" r="0" t="0"/>
          <a:stretch/>
        </p:blipFill>
        <p:spPr>
          <a:xfrm>
            <a:off x="1146763" y="221325"/>
            <a:ext cx="9713100" cy="6322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idx="1" type="body"/>
          </p:nvPr>
        </p:nvSpPr>
        <p:spPr>
          <a:xfrm>
            <a:off x="838200" y="1825625"/>
            <a:ext cx="10515600" cy="980637"/>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ru-RU"/>
              <a:t>Recommendations for interpreting relational data into graph data from the official guide </a:t>
            </a:r>
            <a:r>
              <a:rPr lang="ru-RU"/>
              <a:t>Neo4j (</a:t>
            </a:r>
            <a:r>
              <a:rPr i="1" lang="ru-RU" u="sng">
                <a:solidFill>
                  <a:schemeClr val="hlink"/>
                </a:solidFill>
                <a:hlinkClick r:id="rId3"/>
              </a:rPr>
              <a:t>Tutorial: Import Relational Data Into Neo4j - Developer Guides</a:t>
            </a:r>
            <a:r>
              <a:rPr lang="ru-RU"/>
              <a:t>):</a:t>
            </a:r>
            <a:endParaRPr/>
          </a:p>
        </p:txBody>
      </p:sp>
      <p:sp>
        <p:nvSpPr>
          <p:cNvPr id="378" name="Google Shape;378;p4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379" name="Google Shape;379;p43"/>
          <p:cNvPicPr preferRelativeResize="0"/>
          <p:nvPr/>
        </p:nvPicPr>
        <p:blipFill rotWithShape="1">
          <a:blip r:embed="rId4">
            <a:alphaModFix/>
          </a:blip>
          <a:srcRect b="0" l="0" r="0" t="0"/>
          <a:stretch/>
        </p:blipFill>
        <p:spPr>
          <a:xfrm>
            <a:off x="838200" y="2941199"/>
            <a:ext cx="10359773" cy="20827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779804" y="451175"/>
            <a:ext cx="4932000" cy="95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A little bit of history</a:t>
            </a:r>
            <a:endParaRPr/>
          </a:p>
        </p:txBody>
      </p:sp>
      <p:sp>
        <p:nvSpPr>
          <p:cNvPr id="117" name="Google Shape;117;p5"/>
          <p:cNvSpPr txBox="1"/>
          <p:nvPr>
            <p:ph idx="1" type="body"/>
          </p:nvPr>
        </p:nvSpPr>
        <p:spPr>
          <a:xfrm>
            <a:off x="779800" y="1501875"/>
            <a:ext cx="10560000" cy="4657200"/>
          </a:xfrm>
          <a:prstGeom prst="rect">
            <a:avLst/>
          </a:prstGeom>
          <a:noFill/>
          <a:ln>
            <a:noFill/>
          </a:ln>
        </p:spPr>
        <p:txBody>
          <a:bodyPr anchorCtr="0" anchor="t" bIns="45700" lIns="91425" spcFirstLastPara="1" rIns="91425" wrap="square" tIns="45700">
            <a:noAutofit/>
          </a:bodyPr>
          <a:lstStyle/>
          <a:p>
            <a:pPr indent="-403860" lvl="0" marL="342900" rtl="0" algn="l">
              <a:lnSpc>
                <a:spcPct val="90000"/>
              </a:lnSpc>
              <a:spcBef>
                <a:spcPts val="0"/>
              </a:spcBef>
              <a:spcAft>
                <a:spcPts val="0"/>
              </a:spcAft>
              <a:buSzPts val="2400"/>
              <a:buChar char="●"/>
            </a:pPr>
            <a:r>
              <a:rPr lang="ru-RU"/>
              <a:t>At the very beginning - master files</a:t>
            </a:r>
            <a:endParaRPr/>
          </a:p>
          <a:p>
            <a:pPr indent="-403860" lvl="0" marL="342900" rtl="0" algn="l">
              <a:lnSpc>
                <a:spcPct val="90000"/>
              </a:lnSpc>
              <a:spcBef>
                <a:spcPts val="0"/>
              </a:spcBef>
              <a:spcAft>
                <a:spcPts val="0"/>
              </a:spcAft>
              <a:buSzPts val="2400"/>
              <a:buChar char="●"/>
            </a:pPr>
            <a:r>
              <a:rPr lang="ru-RU"/>
              <a:t>Next (1960s) - network and hierarchical databases:</a:t>
            </a:r>
            <a:endParaRPr/>
          </a:p>
          <a:p>
            <a:pPr indent="-346710" lvl="1" marL="742950" rtl="0" algn="l">
              <a:lnSpc>
                <a:spcPct val="90000"/>
              </a:lnSpc>
              <a:spcBef>
                <a:spcPts val="0"/>
              </a:spcBef>
              <a:spcAft>
                <a:spcPts val="0"/>
              </a:spcAft>
              <a:buSzPts val="2400"/>
              <a:buChar char="○"/>
            </a:pPr>
            <a:r>
              <a:rPr lang="ru-RU" sz="2400"/>
              <a:t>article by GE engineers Charles W Bachman, S. B. Williams “A general purpose programming system for random access memories” (1964/1965), data management system Integrated Data Store (IDS) (1963)</a:t>
            </a:r>
            <a:endParaRPr sz="2400"/>
          </a:p>
          <a:p>
            <a:pPr indent="-346710" lvl="1" marL="742950" rtl="0" algn="l">
              <a:lnSpc>
                <a:spcPct val="90000"/>
              </a:lnSpc>
              <a:spcBef>
                <a:spcPts val="0"/>
              </a:spcBef>
              <a:spcAft>
                <a:spcPts val="0"/>
              </a:spcAft>
              <a:buSzPts val="2400"/>
              <a:buChar char="○"/>
            </a:pPr>
            <a:r>
              <a:rPr lang="ru-RU" sz="2400"/>
              <a:t>article by IBM engineer - William C. McGee “Generalized File Processing”, (1969), Information Management System (IBM IMS)</a:t>
            </a:r>
            <a:endParaRPr sz="2400"/>
          </a:p>
          <a:p>
            <a:pPr indent="-346710" lvl="1" marL="742950" rtl="0" algn="l">
              <a:lnSpc>
                <a:spcPct val="90000"/>
              </a:lnSpc>
              <a:spcBef>
                <a:spcPts val="0"/>
              </a:spcBef>
              <a:spcAft>
                <a:spcPts val="0"/>
              </a:spcAft>
              <a:buSzPts val="2400"/>
              <a:buChar char="○"/>
            </a:pPr>
            <a:r>
              <a:rPr lang="ru-RU" sz="2400"/>
              <a:t>Conceptual heirs of hierarchical databases:</a:t>
            </a:r>
            <a:endParaRPr sz="2400"/>
          </a:p>
          <a:p>
            <a:pPr indent="-289560" lvl="2" marL="1143000" rtl="0" algn="l">
              <a:lnSpc>
                <a:spcPct val="90000"/>
              </a:lnSpc>
              <a:spcBef>
                <a:spcPts val="0"/>
              </a:spcBef>
              <a:spcAft>
                <a:spcPts val="0"/>
              </a:spcAft>
              <a:buSzPts val="2400"/>
              <a:buChar char="■"/>
            </a:pPr>
            <a:r>
              <a:rPr lang="ru-RU" sz="2400"/>
              <a:t>File systems</a:t>
            </a:r>
            <a:endParaRPr sz="2400"/>
          </a:p>
          <a:p>
            <a:pPr indent="-289560" lvl="2" marL="1143000" rtl="0" algn="l">
              <a:lnSpc>
                <a:spcPct val="90000"/>
              </a:lnSpc>
              <a:spcBef>
                <a:spcPts val="0"/>
              </a:spcBef>
              <a:spcAft>
                <a:spcPts val="0"/>
              </a:spcAft>
              <a:buSzPts val="2400"/>
              <a:buChar char="■"/>
            </a:pPr>
            <a:r>
              <a:rPr lang="ru-RU" sz="2400"/>
              <a:t>XML</a:t>
            </a:r>
            <a:endParaRPr sz="2400"/>
          </a:p>
          <a:p>
            <a:pPr indent="-346710" lvl="1" marL="742950" rtl="0" algn="l">
              <a:lnSpc>
                <a:spcPct val="90000"/>
              </a:lnSpc>
              <a:spcBef>
                <a:spcPts val="0"/>
              </a:spcBef>
              <a:spcAft>
                <a:spcPts val="0"/>
              </a:spcAft>
              <a:buSzPts val="2400"/>
              <a:buChar char="○"/>
            </a:pPr>
            <a:r>
              <a:rPr lang="ru-RU" sz="2400"/>
              <a:t>Network databases have “turned” into graph databases</a:t>
            </a:r>
            <a:endParaRPr sz="2400"/>
          </a:p>
          <a:p>
            <a:pPr indent="-403860" lvl="0" marL="342900" rtl="0" algn="l">
              <a:lnSpc>
                <a:spcPct val="90000"/>
              </a:lnSpc>
              <a:spcBef>
                <a:spcPts val="0"/>
              </a:spcBef>
              <a:spcAft>
                <a:spcPts val="0"/>
              </a:spcAft>
              <a:buSzPts val="2400"/>
              <a:buChar char="●"/>
            </a:pPr>
            <a:r>
              <a:rPr lang="ru-RU"/>
              <a:t>1969 – Edgar Codd publishes “A Relational Model of Data for Large Shared Data Banks” for IBM internal use (published 1970)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6"/>
          <p:cNvPicPr preferRelativeResize="0"/>
          <p:nvPr>
            <p:ph idx="1" type="body"/>
          </p:nvPr>
        </p:nvPicPr>
        <p:blipFill rotWithShape="1">
          <a:blip r:embed="rId3">
            <a:alphaModFix/>
          </a:blip>
          <a:srcRect b="0" l="0" r="0" t="0"/>
          <a:stretch/>
        </p:blipFill>
        <p:spPr>
          <a:xfrm>
            <a:off x="1728449" y="1375500"/>
            <a:ext cx="8735100" cy="5089500"/>
          </a:xfrm>
          <a:prstGeom prst="rect">
            <a:avLst/>
          </a:prstGeom>
          <a:noFill/>
          <a:ln>
            <a:noFill/>
          </a:ln>
        </p:spPr>
      </p:pic>
      <p:sp>
        <p:nvSpPr>
          <p:cNvPr id="123" name="Google Shape;123;p6"/>
          <p:cNvSpPr txBox="1"/>
          <p:nvPr>
            <p:ph type="title"/>
          </p:nvPr>
        </p:nvSpPr>
        <p:spPr>
          <a:xfrm>
            <a:off x="668009" y="37665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A little bit of history</a:t>
            </a:r>
            <a:endParaRPr/>
          </a:p>
          <a:p>
            <a:pPr indent="0" lvl="0" marL="0" rtl="0" algn="l">
              <a:lnSpc>
                <a:spcPct val="90000"/>
              </a:lnSpc>
              <a:spcBef>
                <a:spcPts val="0"/>
              </a:spcBef>
              <a:spcAft>
                <a:spcPts val="0"/>
              </a:spcAft>
              <a:buClr>
                <a:schemeClr val="dk1"/>
              </a:buClr>
              <a:buSzPts val="4400"/>
              <a:buFont typeface="Calibri"/>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Term</a:t>
            </a:r>
            <a:r>
              <a:rPr b="1" lang="ru-RU"/>
              <a:t> NoSQL</a:t>
            </a:r>
            <a:endParaRPr b="1"/>
          </a:p>
        </p:txBody>
      </p:sp>
      <p:sp>
        <p:nvSpPr>
          <p:cNvPr id="129" name="Google Shape;129;p7"/>
          <p:cNvSpPr txBox="1"/>
          <p:nvPr>
            <p:ph idx="1" type="body"/>
          </p:nvPr>
        </p:nvSpPr>
        <p:spPr>
          <a:xfrm>
            <a:off x="5909187" y="1825625"/>
            <a:ext cx="5444612" cy="4351338"/>
          </a:xfrm>
          <a:prstGeom prst="rect">
            <a:avLst/>
          </a:prstGeom>
          <a:noFill/>
          <a:ln>
            <a:noFill/>
          </a:ln>
        </p:spPr>
        <p:txBody>
          <a:bodyPr anchorCtr="0" anchor="t" bIns="45700" lIns="91425" spcFirstLastPara="1" rIns="91425" wrap="square" tIns="45700">
            <a:normAutofit/>
          </a:bodyPr>
          <a:lstStyle/>
          <a:p>
            <a:pPr indent="717550" lvl="0" marL="0" rtl="0" algn="just">
              <a:lnSpc>
                <a:spcPct val="90000"/>
              </a:lnSpc>
              <a:spcBef>
                <a:spcPts val="1000"/>
              </a:spcBef>
              <a:spcAft>
                <a:spcPts val="0"/>
              </a:spcAft>
              <a:buNone/>
            </a:pPr>
            <a:r>
              <a:rPr lang="ru-RU"/>
              <a:t>The term 'NoSQL' appeared in 1998. It was used by developer Carlo Strozzi for his lightweight DBMS, which, although not using SQL, implemented a relational model.</a:t>
            </a:r>
            <a:endParaRPr/>
          </a:p>
          <a:p>
            <a:pPr indent="717550" lvl="0" marL="0" rtl="0" algn="just">
              <a:lnSpc>
                <a:spcPct val="90000"/>
              </a:lnSpc>
              <a:spcBef>
                <a:spcPts val="1000"/>
              </a:spcBef>
              <a:spcAft>
                <a:spcPts val="0"/>
              </a:spcAft>
              <a:buNone/>
            </a:pPr>
            <a:r>
              <a:rPr lang="ru-RU"/>
              <a:t>Some say that now instead of the term NoSQL it would be more correct to use the term NoRE</a:t>
            </a:r>
            <a:r>
              <a:rPr lang="ru-RU"/>
              <a:t>L</a:t>
            </a:r>
            <a:endParaRPr/>
          </a:p>
          <a:p>
            <a:pPr indent="717550" lvl="0" marL="0" rtl="0" algn="just">
              <a:lnSpc>
                <a:spcPct val="90000"/>
              </a:lnSpc>
              <a:spcBef>
                <a:spcPts val="1000"/>
              </a:spcBef>
              <a:spcAft>
                <a:spcPts val="0"/>
              </a:spcAft>
              <a:buClr>
                <a:schemeClr val="dk1"/>
              </a:buClr>
              <a:buSzPts val="2800"/>
              <a:buNone/>
            </a:pPr>
            <a:r>
              <a:t/>
            </a:r>
            <a:endParaRPr/>
          </a:p>
        </p:txBody>
      </p:sp>
      <p:pic>
        <p:nvPicPr>
          <p:cNvPr id="130" name="Google Shape;130;p7"/>
          <p:cNvPicPr preferRelativeResize="0"/>
          <p:nvPr/>
        </p:nvPicPr>
        <p:blipFill rotWithShape="1">
          <a:blip r:embed="rId3">
            <a:alphaModFix/>
          </a:blip>
          <a:srcRect b="0" l="0" r="0" t="0"/>
          <a:stretch/>
        </p:blipFill>
        <p:spPr>
          <a:xfrm>
            <a:off x="838200" y="1975823"/>
            <a:ext cx="4925958" cy="38055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677323" y="609600"/>
            <a:ext cx="108489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Trends in the development of database models in 1990</a:t>
            </a:r>
            <a:endParaRPr/>
          </a:p>
        </p:txBody>
      </p:sp>
      <p:sp>
        <p:nvSpPr>
          <p:cNvPr id="136" name="Google Shape;136;p8"/>
          <p:cNvSpPr txBox="1"/>
          <p:nvPr>
            <p:ph idx="1" type="body"/>
          </p:nvPr>
        </p:nvSpPr>
        <p:spPr>
          <a:xfrm>
            <a:off x="677323" y="2160600"/>
            <a:ext cx="10429800" cy="3880800"/>
          </a:xfrm>
          <a:prstGeom prst="rect">
            <a:avLst/>
          </a:prstGeom>
          <a:noFill/>
          <a:ln>
            <a:noFill/>
          </a:ln>
        </p:spPr>
        <p:txBody>
          <a:bodyPr anchorCtr="0" anchor="t" bIns="45700" lIns="91425" spcFirstLastPara="1" rIns="91425" wrap="square" tIns="45700">
            <a:normAutofit/>
          </a:bodyPr>
          <a:lstStyle/>
          <a:p>
            <a:pPr indent="-431800" lvl="0" marL="457200" rtl="0" algn="l">
              <a:lnSpc>
                <a:spcPct val="90000"/>
              </a:lnSpc>
              <a:spcBef>
                <a:spcPts val="1000"/>
              </a:spcBef>
              <a:spcAft>
                <a:spcPts val="0"/>
              </a:spcAft>
              <a:buSzPts val="3200"/>
              <a:buChar char="●"/>
            </a:pPr>
            <a:r>
              <a:rPr b="1" lang="ru-RU" sz="3200"/>
              <a:t>BigData </a:t>
            </a:r>
            <a:r>
              <a:rPr lang="ru-RU" sz="3200"/>
              <a:t>– large volumes of data, scalability</a:t>
            </a:r>
            <a:endParaRPr sz="3200"/>
          </a:p>
          <a:p>
            <a:pPr indent="0" lvl="0" marL="457200" rtl="0" algn="l">
              <a:lnSpc>
                <a:spcPct val="90000"/>
              </a:lnSpc>
              <a:spcBef>
                <a:spcPts val="1000"/>
              </a:spcBef>
              <a:spcAft>
                <a:spcPts val="0"/>
              </a:spcAft>
              <a:buNone/>
            </a:pPr>
            <a:r>
              <a:t/>
            </a:r>
            <a:endParaRPr b="1" sz="3200"/>
          </a:p>
          <a:p>
            <a:pPr indent="-431800" lvl="0" marL="457200" rtl="0" algn="l">
              <a:lnSpc>
                <a:spcPct val="90000"/>
              </a:lnSpc>
              <a:spcBef>
                <a:spcPts val="1000"/>
              </a:spcBef>
              <a:spcAft>
                <a:spcPts val="0"/>
              </a:spcAft>
              <a:buSzPts val="3200"/>
              <a:buChar char="●"/>
            </a:pPr>
            <a:r>
              <a:rPr b="1" lang="ru-RU" sz="3200"/>
              <a:t>Web</a:t>
            </a:r>
            <a:r>
              <a:rPr lang="ru-RU" sz="3200"/>
              <a:t> – ensuring data availability for any resource</a:t>
            </a:r>
            <a:endParaRPr sz="3200"/>
          </a:p>
          <a:p>
            <a:pPr indent="0" lvl="0" marL="457200" rtl="0" algn="l">
              <a:lnSpc>
                <a:spcPct val="90000"/>
              </a:lnSpc>
              <a:spcBef>
                <a:spcPts val="1000"/>
              </a:spcBef>
              <a:spcAft>
                <a:spcPts val="0"/>
              </a:spcAft>
              <a:buNone/>
            </a:pPr>
            <a:r>
              <a:t/>
            </a:r>
            <a:endParaRPr b="1" sz="3200"/>
          </a:p>
          <a:p>
            <a:pPr indent="-431800" lvl="0" marL="457200" rtl="0" algn="l">
              <a:lnSpc>
                <a:spcPct val="90000"/>
              </a:lnSpc>
              <a:spcBef>
                <a:spcPts val="1000"/>
              </a:spcBef>
              <a:spcAft>
                <a:spcPts val="0"/>
              </a:spcAft>
              <a:buSzPts val="3200"/>
              <a:buChar char="●"/>
            </a:pPr>
            <a:r>
              <a:rPr b="1" lang="ru-RU" sz="3200"/>
              <a:t>Agile</a:t>
            </a:r>
            <a:r>
              <a:rPr lang="ru-RU" sz="3200"/>
              <a:t> – speed of development (MVP is completed in 3-4 months)</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ru-RU"/>
              <a:t>RDB principles</a:t>
            </a:r>
            <a:r>
              <a:rPr b="1" lang="ru-RU"/>
              <a:t>: ACID</a:t>
            </a:r>
            <a:endParaRPr b="1"/>
          </a:p>
        </p:txBody>
      </p:sp>
      <p:sp>
        <p:nvSpPr>
          <p:cNvPr id="142" name="Google Shape;142;p9"/>
          <p:cNvSpPr txBox="1"/>
          <p:nvPr>
            <p:ph idx="1" type="body"/>
          </p:nvPr>
        </p:nvSpPr>
        <p:spPr>
          <a:xfrm>
            <a:off x="677323" y="2160600"/>
            <a:ext cx="10429800" cy="3880800"/>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SzPts val="2800"/>
              <a:buChar char="●"/>
            </a:pPr>
            <a:r>
              <a:rPr b="1" i="0" lang="ru-RU">
                <a:latin typeface="Arial"/>
                <a:ea typeface="Arial"/>
                <a:cs typeface="Arial"/>
                <a:sym typeface="Arial"/>
              </a:rPr>
              <a:t>Atomicity</a:t>
            </a:r>
            <a:endParaRPr/>
          </a:p>
          <a:p>
            <a:pPr indent="-64135" lvl="0" marL="228600" rtl="0" algn="l">
              <a:lnSpc>
                <a:spcPct val="90000"/>
              </a:lnSpc>
              <a:spcBef>
                <a:spcPts val="1000"/>
              </a:spcBef>
              <a:spcAft>
                <a:spcPts val="0"/>
              </a:spcAft>
              <a:buClr>
                <a:schemeClr val="dk1"/>
              </a:buClr>
              <a:buSzPts val="2800"/>
              <a:buNone/>
            </a:pPr>
            <a:r>
              <a:t/>
            </a:r>
            <a:endParaRPr b="1" i="0">
              <a:latin typeface="Arial"/>
              <a:ea typeface="Arial"/>
              <a:cs typeface="Arial"/>
              <a:sym typeface="Arial"/>
            </a:endParaRPr>
          </a:p>
          <a:p>
            <a:pPr indent="-241934" lvl="0" marL="228600" rtl="0" algn="l">
              <a:lnSpc>
                <a:spcPct val="90000"/>
              </a:lnSpc>
              <a:spcBef>
                <a:spcPts val="1000"/>
              </a:spcBef>
              <a:spcAft>
                <a:spcPts val="0"/>
              </a:spcAft>
              <a:buSzPts val="2800"/>
              <a:buChar char="●"/>
            </a:pPr>
            <a:r>
              <a:rPr b="1" i="0" lang="ru-RU">
                <a:latin typeface="Arial"/>
                <a:ea typeface="Arial"/>
                <a:cs typeface="Arial"/>
                <a:sym typeface="Arial"/>
              </a:rPr>
              <a:t>Consistency</a:t>
            </a:r>
            <a:endParaRPr/>
          </a:p>
          <a:p>
            <a:pPr indent="-64135" lvl="0" marL="228600" rtl="0" algn="l">
              <a:lnSpc>
                <a:spcPct val="90000"/>
              </a:lnSpc>
              <a:spcBef>
                <a:spcPts val="1000"/>
              </a:spcBef>
              <a:spcAft>
                <a:spcPts val="0"/>
              </a:spcAft>
              <a:buClr>
                <a:schemeClr val="dk1"/>
              </a:buClr>
              <a:buSzPts val="2800"/>
              <a:buNone/>
            </a:pPr>
            <a:r>
              <a:t/>
            </a:r>
            <a:endParaRPr b="1" i="0">
              <a:latin typeface="Arial"/>
              <a:ea typeface="Arial"/>
              <a:cs typeface="Arial"/>
              <a:sym typeface="Arial"/>
            </a:endParaRPr>
          </a:p>
          <a:p>
            <a:pPr indent="-241934" lvl="0" marL="228600" rtl="0" algn="l">
              <a:lnSpc>
                <a:spcPct val="90000"/>
              </a:lnSpc>
              <a:spcBef>
                <a:spcPts val="1000"/>
              </a:spcBef>
              <a:spcAft>
                <a:spcPts val="0"/>
              </a:spcAft>
              <a:buSzPts val="2800"/>
              <a:buChar char="●"/>
            </a:pPr>
            <a:r>
              <a:rPr b="1" i="0" lang="ru-RU">
                <a:latin typeface="Arial"/>
                <a:ea typeface="Arial"/>
                <a:cs typeface="Arial"/>
                <a:sym typeface="Arial"/>
              </a:rPr>
              <a:t>Isolation</a:t>
            </a:r>
            <a:endParaRPr/>
          </a:p>
          <a:p>
            <a:pPr indent="-64135" lvl="0" marL="228600" rtl="0" algn="l">
              <a:lnSpc>
                <a:spcPct val="90000"/>
              </a:lnSpc>
              <a:spcBef>
                <a:spcPts val="1000"/>
              </a:spcBef>
              <a:spcAft>
                <a:spcPts val="0"/>
              </a:spcAft>
              <a:buClr>
                <a:schemeClr val="dk1"/>
              </a:buClr>
              <a:buSzPts val="2800"/>
              <a:buNone/>
            </a:pPr>
            <a:r>
              <a:t/>
            </a:r>
            <a:endParaRPr b="1" i="0">
              <a:latin typeface="Arial"/>
              <a:ea typeface="Arial"/>
              <a:cs typeface="Arial"/>
              <a:sym typeface="Arial"/>
            </a:endParaRPr>
          </a:p>
          <a:p>
            <a:pPr indent="-241934" lvl="0" marL="228600" rtl="0" algn="l">
              <a:lnSpc>
                <a:spcPct val="90000"/>
              </a:lnSpc>
              <a:spcBef>
                <a:spcPts val="1000"/>
              </a:spcBef>
              <a:spcAft>
                <a:spcPts val="0"/>
              </a:spcAft>
              <a:buSzPts val="2800"/>
              <a:buChar char="●"/>
            </a:pPr>
            <a:r>
              <a:rPr b="1" i="0" lang="ru-RU">
                <a:latin typeface="Arial"/>
                <a:ea typeface="Arial"/>
                <a:cs typeface="Arial"/>
                <a:sym typeface="Arial"/>
              </a:rPr>
              <a:t>Durability</a:t>
            </a:r>
            <a:endParaRPr/>
          </a:p>
          <a:p>
            <a:pPr indent="0" lvl="0" marL="0" rtl="0" algn="l">
              <a:lnSpc>
                <a:spcPct val="90000"/>
              </a:lnSpc>
              <a:spcBef>
                <a:spcPts val="1000"/>
              </a:spcBef>
              <a:spcAft>
                <a:spcPts val="0"/>
              </a:spcAft>
              <a:buClr>
                <a:schemeClr val="dk1"/>
              </a:buClr>
              <a:buSzPts val="2800"/>
              <a:buNone/>
            </a:pPr>
            <a:r>
              <a:t/>
            </a:r>
            <a:endParaRPr i="1"/>
          </a:p>
          <a:p>
            <a:pPr indent="0" lvl="0" marL="0" rtl="0" algn="l">
              <a:lnSpc>
                <a:spcPct val="90000"/>
              </a:lnSpc>
              <a:spcBef>
                <a:spcPts val="1000"/>
              </a:spcBef>
              <a:spcAft>
                <a:spcPts val="0"/>
              </a:spcAft>
              <a:buClr>
                <a:schemeClr val="dk1"/>
              </a:buClr>
              <a:buSzPts val="2800"/>
              <a:buNone/>
            </a:pPr>
            <a:r>
              <a:rPr i="1" lang="ru-RU"/>
              <a:t>IBM Information Management System (DBSM) has been started to support ACID since 1973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2022-05-08T21:22:05Z</dcterms:created>
  <dc:creator>Igor Shevchenko</dc:creator>
</cp:coreProperties>
</file>