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Roboto Mon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RobotoMono-bold.fntdata"/><Relationship Id="rId10" Type="http://schemas.openxmlformats.org/officeDocument/2006/relationships/slide" Target="slides/slide5.xml"/><Relationship Id="rId32" Type="http://schemas.openxmlformats.org/officeDocument/2006/relationships/font" Target="fonts/RobotoMono-regular.fntdata"/><Relationship Id="rId13" Type="http://schemas.openxmlformats.org/officeDocument/2006/relationships/slide" Target="slides/slide8.xml"/><Relationship Id="rId35" Type="http://schemas.openxmlformats.org/officeDocument/2006/relationships/font" Target="fonts/RobotoMono-boldItalic.fntdata"/><Relationship Id="rId12" Type="http://schemas.openxmlformats.org/officeDocument/2006/relationships/slide" Target="slides/slide7.xml"/><Relationship Id="rId34" Type="http://schemas.openxmlformats.org/officeDocument/2006/relationships/font" Target="fonts/RobotoMon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2c7f05b41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g2c7f05b41d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cc223a25c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2cc223a25ca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cc223a25c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2cc223a25ca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cc223a25c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2cc223a25ca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cc223a25c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2cc223a25ca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cc223a25c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2cc223a25ca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txBox="1"/>
          <p:nvPr>
            <p:ph type="ctrTitle"/>
          </p:nvPr>
        </p:nvSpPr>
        <p:spPr>
          <a:xfrm>
            <a:off x="485875" y="264475"/>
            <a:ext cx="8183700" cy="14736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1"/>
          <p:cNvSpPr txBox="1"/>
          <p:nvPr>
            <p:ph hasCustomPrompt="1" type="title"/>
          </p:nvPr>
        </p:nvSpPr>
        <p:spPr>
          <a:xfrm>
            <a:off x="311700" y="743001"/>
            <a:ext cx="8520600" cy="2006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Font typeface="Arial"/>
              <a:buNone/>
              <a:defRPr sz="12000">
                <a:latin typeface="Arial"/>
                <a:ea typeface="Arial"/>
                <a:cs typeface="Arial"/>
                <a:sym typeface="Arial"/>
              </a:defRPr>
            </a:lvl1pPr>
            <a:lvl2pPr lvl="1" algn="ctr">
              <a:lnSpc>
                <a:spcPct val="100000"/>
              </a:lnSpc>
              <a:spcBef>
                <a:spcPts val="0"/>
              </a:spcBef>
              <a:spcAft>
                <a:spcPts val="0"/>
              </a:spcAft>
              <a:buSzPts val="12000"/>
              <a:buFont typeface="Arial"/>
              <a:buNone/>
              <a:defRPr sz="12000">
                <a:latin typeface="Arial"/>
                <a:ea typeface="Arial"/>
                <a:cs typeface="Arial"/>
                <a:sym typeface="Arial"/>
              </a:defRPr>
            </a:lvl2pPr>
            <a:lvl3pPr lvl="2" algn="ctr">
              <a:lnSpc>
                <a:spcPct val="100000"/>
              </a:lnSpc>
              <a:spcBef>
                <a:spcPts val="0"/>
              </a:spcBef>
              <a:spcAft>
                <a:spcPts val="0"/>
              </a:spcAft>
              <a:buSzPts val="12000"/>
              <a:buFont typeface="Arial"/>
              <a:buNone/>
              <a:defRPr sz="12000">
                <a:latin typeface="Arial"/>
                <a:ea typeface="Arial"/>
                <a:cs typeface="Arial"/>
                <a:sym typeface="Arial"/>
              </a:defRPr>
            </a:lvl3pPr>
            <a:lvl4pPr lvl="3" algn="ctr">
              <a:lnSpc>
                <a:spcPct val="100000"/>
              </a:lnSpc>
              <a:spcBef>
                <a:spcPts val="0"/>
              </a:spcBef>
              <a:spcAft>
                <a:spcPts val="0"/>
              </a:spcAft>
              <a:buSzPts val="12000"/>
              <a:buFont typeface="Arial"/>
              <a:buNone/>
              <a:defRPr sz="12000">
                <a:latin typeface="Arial"/>
                <a:ea typeface="Arial"/>
                <a:cs typeface="Arial"/>
                <a:sym typeface="Arial"/>
              </a:defRPr>
            </a:lvl4pPr>
            <a:lvl5pPr lvl="4" algn="ctr">
              <a:lnSpc>
                <a:spcPct val="100000"/>
              </a:lnSpc>
              <a:spcBef>
                <a:spcPts val="0"/>
              </a:spcBef>
              <a:spcAft>
                <a:spcPts val="0"/>
              </a:spcAft>
              <a:buSzPts val="12000"/>
              <a:buFont typeface="Arial"/>
              <a:buNone/>
              <a:defRPr sz="12000">
                <a:latin typeface="Arial"/>
                <a:ea typeface="Arial"/>
                <a:cs typeface="Arial"/>
                <a:sym typeface="Arial"/>
              </a:defRPr>
            </a:lvl5pPr>
            <a:lvl6pPr lvl="5" algn="ctr">
              <a:lnSpc>
                <a:spcPct val="100000"/>
              </a:lnSpc>
              <a:spcBef>
                <a:spcPts val="0"/>
              </a:spcBef>
              <a:spcAft>
                <a:spcPts val="0"/>
              </a:spcAft>
              <a:buSzPts val="12000"/>
              <a:buFont typeface="Arial"/>
              <a:buNone/>
              <a:defRPr sz="12000">
                <a:latin typeface="Arial"/>
                <a:ea typeface="Arial"/>
                <a:cs typeface="Arial"/>
                <a:sym typeface="Arial"/>
              </a:defRPr>
            </a:lvl6pPr>
            <a:lvl7pPr lvl="6" algn="ctr">
              <a:lnSpc>
                <a:spcPct val="100000"/>
              </a:lnSpc>
              <a:spcBef>
                <a:spcPts val="0"/>
              </a:spcBef>
              <a:spcAft>
                <a:spcPts val="0"/>
              </a:spcAft>
              <a:buSzPts val="12000"/>
              <a:buFont typeface="Arial"/>
              <a:buNone/>
              <a:defRPr sz="12000">
                <a:latin typeface="Arial"/>
                <a:ea typeface="Arial"/>
                <a:cs typeface="Arial"/>
                <a:sym typeface="Arial"/>
              </a:defRPr>
            </a:lvl7pPr>
            <a:lvl8pPr lvl="7" algn="ctr">
              <a:lnSpc>
                <a:spcPct val="100000"/>
              </a:lnSpc>
              <a:spcBef>
                <a:spcPts val="0"/>
              </a:spcBef>
              <a:spcAft>
                <a:spcPts val="0"/>
              </a:spcAft>
              <a:buSzPts val="12000"/>
              <a:buFont typeface="Arial"/>
              <a:buNone/>
              <a:defRPr sz="12000">
                <a:latin typeface="Arial"/>
                <a:ea typeface="Arial"/>
                <a:cs typeface="Arial"/>
                <a:sym typeface="Arial"/>
              </a:defRPr>
            </a:lvl8pPr>
            <a:lvl9pPr lvl="8" algn="ctr">
              <a:lnSpc>
                <a:spcPct val="100000"/>
              </a:lnSpc>
              <a:spcBef>
                <a:spcPts val="0"/>
              </a:spcBef>
              <a:spcAft>
                <a:spcPts val="0"/>
              </a:spcAft>
              <a:buSzPts val="12000"/>
              <a:buFont typeface="Arial"/>
              <a:buNone/>
              <a:defRPr sz="12000">
                <a:latin typeface="Arial"/>
                <a:ea typeface="Arial"/>
                <a:cs typeface="Arial"/>
                <a:sym typeface="Arial"/>
              </a:defRPr>
            </a:lvl9pPr>
          </a:lstStyle>
          <a:p>
            <a:r>
              <a:t>xx%</a:t>
            </a:r>
          </a:p>
        </p:txBody>
      </p:sp>
      <p:sp>
        <p:nvSpPr>
          <p:cNvPr id="50" name="Google Shape;50;p11"/>
          <p:cNvSpPr txBox="1"/>
          <p:nvPr>
            <p:ph idx="1" type="body"/>
          </p:nvPr>
        </p:nvSpPr>
        <p:spPr>
          <a:xfrm>
            <a:off x="311700" y="2845182"/>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0"/>
              </a:spcBef>
              <a:spcAft>
                <a:spcPts val="0"/>
              </a:spcAft>
              <a:buClr>
                <a:schemeClr val="lt1"/>
              </a:buClr>
              <a:buSzPts val="1400"/>
              <a:buChar char="○"/>
              <a:defRPr>
                <a:solidFill>
                  <a:schemeClr val="lt1"/>
                </a:solidFill>
              </a:defRPr>
            </a:lvl2pPr>
            <a:lvl3pPr indent="-317500" lvl="2" marL="1371600" algn="ctr">
              <a:lnSpc>
                <a:spcPct val="115000"/>
              </a:lnSpc>
              <a:spcBef>
                <a:spcPts val="0"/>
              </a:spcBef>
              <a:spcAft>
                <a:spcPts val="0"/>
              </a:spcAft>
              <a:buClr>
                <a:schemeClr val="lt1"/>
              </a:buClr>
              <a:buSzPts val="1400"/>
              <a:buChar char="■"/>
              <a:defRPr>
                <a:solidFill>
                  <a:schemeClr val="lt1"/>
                </a:solidFill>
              </a:defRPr>
            </a:lvl3pPr>
            <a:lvl4pPr indent="-317500" lvl="3" marL="1828800" algn="ctr">
              <a:lnSpc>
                <a:spcPct val="115000"/>
              </a:lnSpc>
              <a:spcBef>
                <a:spcPts val="0"/>
              </a:spcBef>
              <a:spcAft>
                <a:spcPts val="0"/>
              </a:spcAft>
              <a:buClr>
                <a:schemeClr val="lt1"/>
              </a:buClr>
              <a:buSzPts val="1400"/>
              <a:buChar char="●"/>
              <a:defRPr>
                <a:solidFill>
                  <a:schemeClr val="lt1"/>
                </a:solidFill>
              </a:defRPr>
            </a:lvl4pPr>
            <a:lvl5pPr indent="-317500" lvl="4" marL="2286000" algn="ctr">
              <a:lnSpc>
                <a:spcPct val="115000"/>
              </a:lnSpc>
              <a:spcBef>
                <a:spcPts val="0"/>
              </a:spcBef>
              <a:spcAft>
                <a:spcPts val="0"/>
              </a:spcAft>
              <a:buClr>
                <a:schemeClr val="lt1"/>
              </a:buClr>
              <a:buSzPts val="1400"/>
              <a:buChar char="○"/>
              <a:defRPr>
                <a:solidFill>
                  <a:schemeClr val="lt1"/>
                </a:solidFill>
              </a:defRPr>
            </a:lvl5pPr>
            <a:lvl6pPr indent="-317500" lvl="5" marL="2743200" algn="ctr">
              <a:lnSpc>
                <a:spcPct val="115000"/>
              </a:lnSpc>
              <a:spcBef>
                <a:spcPts val="0"/>
              </a:spcBef>
              <a:spcAft>
                <a:spcPts val="0"/>
              </a:spcAft>
              <a:buClr>
                <a:schemeClr val="lt1"/>
              </a:buClr>
              <a:buSzPts val="1400"/>
              <a:buChar char="■"/>
              <a:defRPr>
                <a:solidFill>
                  <a:schemeClr val="lt1"/>
                </a:solidFill>
              </a:defRPr>
            </a:lvl6pPr>
            <a:lvl7pPr indent="-317500" lvl="6" marL="3200400" algn="ctr">
              <a:lnSpc>
                <a:spcPct val="115000"/>
              </a:lnSpc>
              <a:spcBef>
                <a:spcPts val="0"/>
              </a:spcBef>
              <a:spcAft>
                <a:spcPts val="0"/>
              </a:spcAft>
              <a:buClr>
                <a:schemeClr val="lt1"/>
              </a:buClr>
              <a:buSzPts val="1400"/>
              <a:buChar char="●"/>
              <a:defRPr>
                <a:solidFill>
                  <a:schemeClr val="lt1"/>
                </a:solidFill>
              </a:defRPr>
            </a:lvl7pPr>
            <a:lvl8pPr indent="-317500" lvl="7" marL="3657600" algn="ctr">
              <a:lnSpc>
                <a:spcPct val="115000"/>
              </a:lnSpc>
              <a:spcBef>
                <a:spcPts val="0"/>
              </a:spcBef>
              <a:spcAft>
                <a:spcPts val="0"/>
              </a:spcAft>
              <a:buClr>
                <a:schemeClr val="lt1"/>
              </a:buClr>
              <a:buSzPts val="1400"/>
              <a:buChar char="○"/>
              <a:defRPr>
                <a:solidFill>
                  <a:schemeClr val="lt1"/>
                </a:solidFill>
              </a:defRPr>
            </a:lvl8pPr>
            <a:lvl9pPr indent="-317500" lvl="8" marL="4114800" algn="ctr">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6" name="Google Shape;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7" name="Google Shape;17;p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4"/>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
          <p:cNvSpPr txBox="1"/>
          <p:nvPr>
            <p:ph type="title"/>
          </p:nvPr>
        </p:nvSpPr>
        <p:spPr>
          <a:xfrm>
            <a:off x="485875" y="1714500"/>
            <a:ext cx="8183700" cy="78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1" name="Google Shape;21;p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postgrespro.ru/docs/postgresql/9.6/sql-grant" TargetMode="External"/><Relationship Id="rId4" Type="http://schemas.openxmlformats.org/officeDocument/2006/relationships/hyperlink" Target="https://postgrespro.ru/docs/postgresql/9.6/sql-revok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ru"/>
              <a:t>Databases </a:t>
            </a:r>
            <a:endParaRPr/>
          </a:p>
        </p:txBody>
      </p:sp>
      <p:sp>
        <p:nvSpPr>
          <p:cNvPr id="59" name="Google Shape;59;p13"/>
          <p:cNvSpPr txBox="1"/>
          <p:nvPr>
            <p:ph idx="1" type="subTitle"/>
          </p:nvPr>
        </p:nvSpPr>
        <p:spPr>
          <a:xfrm>
            <a:off x="485875" y="1738075"/>
            <a:ext cx="8183700" cy="861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SzPts val="3429"/>
              <a:buNone/>
            </a:pPr>
            <a:r>
              <a:rPr lang="ru"/>
              <a:t>Seminar 9</a:t>
            </a:r>
            <a:endParaRPr/>
          </a:p>
          <a:p>
            <a:pPr indent="0" lvl="0" marL="0" rtl="0" algn="l">
              <a:lnSpc>
                <a:spcPct val="100000"/>
              </a:lnSpc>
              <a:spcBef>
                <a:spcPts val="0"/>
              </a:spcBef>
              <a:spcAft>
                <a:spcPts val="0"/>
              </a:spcAft>
              <a:buSzPts val="3429"/>
              <a:buNone/>
            </a:pPr>
            <a:r>
              <a:rPr lang="ru"/>
              <a:t>TCL, DCL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111111"/>
              <a:buFont typeface="Arial"/>
              <a:buNone/>
            </a:pPr>
            <a:r>
              <a:rPr lang="ru">
                <a:latin typeface="Arial"/>
                <a:ea typeface="Arial"/>
                <a:cs typeface="Arial"/>
                <a:sym typeface="Arial"/>
              </a:rPr>
              <a:t>P3 (phantom)</a:t>
            </a:r>
            <a:endParaRPr>
              <a:latin typeface="Arial"/>
              <a:ea typeface="Arial"/>
              <a:cs typeface="Arial"/>
              <a:sym typeface="Arial"/>
            </a:endParaRPr>
          </a:p>
        </p:txBody>
      </p:sp>
      <p:sp>
        <p:nvSpPr>
          <p:cNvPr id="117" name="Google Shape;117;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Font typeface="Arial"/>
              <a:buAutoNum type="arabicPeriod"/>
            </a:pPr>
            <a:r>
              <a:rPr lang="ru">
                <a:solidFill>
                  <a:schemeClr val="dk2"/>
                </a:solidFill>
              </a:rPr>
              <a:t>Transaction T1 reads a set of rows N satisfying some condition.</a:t>
            </a:r>
            <a:endParaRPr>
              <a:solidFill>
                <a:schemeClr val="dk2"/>
              </a:solidFill>
            </a:endParaRPr>
          </a:p>
          <a:p>
            <a:pPr indent="-342900" lvl="0" marL="457200" rtl="0" algn="l">
              <a:spcBef>
                <a:spcPts val="0"/>
              </a:spcBef>
              <a:spcAft>
                <a:spcPts val="0"/>
              </a:spcAft>
              <a:buClr>
                <a:schemeClr val="dk2"/>
              </a:buClr>
              <a:buSzPts val="1800"/>
              <a:buFont typeface="Arial"/>
              <a:buAutoNum type="arabicPeriod"/>
            </a:pPr>
            <a:r>
              <a:rPr lang="ru">
                <a:solidFill>
                  <a:schemeClr val="dk2"/>
                </a:solidFill>
              </a:rPr>
              <a:t>After that, T2 executes SQL queries that create new rows that satisfy this condition.</a:t>
            </a:r>
            <a:endParaRPr>
              <a:solidFill>
                <a:schemeClr val="dk2"/>
              </a:solidFill>
            </a:endParaRPr>
          </a:p>
          <a:p>
            <a:pPr indent="-342900" lvl="0" marL="457200" rtl="0" algn="l">
              <a:spcBef>
                <a:spcPts val="0"/>
              </a:spcBef>
              <a:spcAft>
                <a:spcPts val="0"/>
              </a:spcAft>
              <a:buClr>
                <a:schemeClr val="dk2"/>
              </a:buClr>
              <a:buSzPts val="1800"/>
              <a:buFont typeface="Arial"/>
              <a:buAutoNum type="arabicPeriod"/>
            </a:pPr>
            <a:r>
              <a:rPr lang="ru">
                <a:solidFill>
                  <a:schemeClr val="dk2"/>
                </a:solidFill>
              </a:rPr>
              <a:t>If T1 repeats the query with the same condition, it will get a different set of rows.</a:t>
            </a:r>
            <a:endParaRPr>
              <a:solidFill>
                <a:schemeClr val="dk2"/>
              </a:solidFill>
            </a:endParaRPr>
          </a:p>
        </p:txBody>
      </p:sp>
      <p:sp>
        <p:nvSpPr>
          <p:cNvPr id="118" name="Google Shape;118;p22"/>
          <p:cNvSpPr txBox="1"/>
          <p:nvPr/>
        </p:nvSpPr>
        <p:spPr>
          <a:xfrm>
            <a:off x="525425" y="2712725"/>
            <a:ext cx="2517900" cy="202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ru" sz="1600">
                <a:solidFill>
                  <a:schemeClr val="dk2"/>
                </a:solidFill>
              </a:rPr>
              <a:t>-- T1</a:t>
            </a:r>
            <a:endParaRPr sz="1600">
              <a:solidFill>
                <a:schemeClr val="dk2"/>
              </a:solidFill>
            </a:endParaRPr>
          </a:p>
          <a:p>
            <a:pPr indent="0" lvl="0" marL="0" rtl="0" algn="l">
              <a:lnSpc>
                <a:spcPct val="115000"/>
              </a:lnSpc>
              <a:spcBef>
                <a:spcPts val="1200"/>
              </a:spcBef>
              <a:spcAft>
                <a:spcPts val="0"/>
              </a:spcAft>
              <a:buNone/>
            </a:pPr>
            <a:r>
              <a:rPr lang="ru" sz="1600">
                <a:solidFill>
                  <a:schemeClr val="dk2"/>
                </a:solidFill>
              </a:rPr>
              <a:t>SELECT *</a:t>
            </a:r>
            <a:endParaRPr sz="1600">
              <a:solidFill>
                <a:schemeClr val="dk2"/>
              </a:solidFill>
            </a:endParaRPr>
          </a:p>
          <a:p>
            <a:pPr indent="0" lvl="0" marL="0" rtl="0" algn="l">
              <a:lnSpc>
                <a:spcPct val="115000"/>
              </a:lnSpc>
              <a:spcBef>
                <a:spcPts val="1200"/>
              </a:spcBef>
              <a:spcAft>
                <a:spcPts val="0"/>
              </a:spcAft>
              <a:buNone/>
            </a:pPr>
            <a:r>
              <a:rPr lang="ru" sz="1600">
                <a:solidFill>
                  <a:schemeClr val="dk2"/>
                </a:solidFill>
              </a:rPr>
              <a:t>FROM Users</a:t>
            </a:r>
            <a:endParaRPr sz="1600">
              <a:solidFill>
                <a:schemeClr val="dk2"/>
              </a:solidFill>
            </a:endParaRPr>
          </a:p>
          <a:p>
            <a:pPr indent="0" lvl="0" marL="0" rtl="0" algn="l">
              <a:lnSpc>
                <a:spcPct val="115000"/>
              </a:lnSpc>
              <a:spcBef>
                <a:spcPts val="1200"/>
              </a:spcBef>
              <a:spcAft>
                <a:spcPts val="0"/>
              </a:spcAft>
              <a:buNone/>
            </a:pPr>
            <a:r>
              <a:rPr lang="ru" sz="1600">
                <a:solidFill>
                  <a:schemeClr val="dk2"/>
                </a:solidFill>
              </a:rPr>
              <a:t>WHERE Age BETWEEN 10 AND 30;</a:t>
            </a:r>
            <a:endParaRPr sz="1600">
              <a:solidFill>
                <a:schemeClr val="dk2"/>
              </a:solidFill>
            </a:endParaRPr>
          </a:p>
        </p:txBody>
      </p:sp>
      <p:sp>
        <p:nvSpPr>
          <p:cNvPr id="119" name="Google Shape;119;p22"/>
          <p:cNvSpPr txBox="1"/>
          <p:nvPr/>
        </p:nvSpPr>
        <p:spPr>
          <a:xfrm>
            <a:off x="3405425" y="2712725"/>
            <a:ext cx="2659200" cy="202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ru" sz="1600">
                <a:solidFill>
                  <a:schemeClr val="dk2"/>
                </a:solidFill>
              </a:rPr>
              <a:t>-- T2</a:t>
            </a:r>
            <a:endParaRPr sz="1600">
              <a:solidFill>
                <a:schemeClr val="dk2"/>
              </a:solidFill>
            </a:endParaRPr>
          </a:p>
          <a:p>
            <a:pPr indent="0" lvl="0" marL="0" rtl="0" algn="l">
              <a:lnSpc>
                <a:spcPct val="115000"/>
              </a:lnSpc>
              <a:spcBef>
                <a:spcPts val="1200"/>
              </a:spcBef>
              <a:spcAft>
                <a:spcPts val="0"/>
              </a:spcAft>
              <a:buNone/>
            </a:pPr>
            <a:r>
              <a:rPr lang="ru" sz="1600">
                <a:solidFill>
                  <a:schemeClr val="dk2"/>
                </a:solidFill>
              </a:rPr>
              <a:t>INSERT INTO Users (Name, Age)</a:t>
            </a:r>
            <a:endParaRPr sz="1600">
              <a:solidFill>
                <a:schemeClr val="dk2"/>
              </a:solidFill>
            </a:endParaRPr>
          </a:p>
          <a:p>
            <a:pPr indent="0" lvl="0" marL="0" rtl="0" algn="l">
              <a:lnSpc>
                <a:spcPct val="115000"/>
              </a:lnSpc>
              <a:spcBef>
                <a:spcPts val="1200"/>
              </a:spcBef>
              <a:spcAft>
                <a:spcPts val="0"/>
              </a:spcAft>
              <a:buNone/>
            </a:pPr>
            <a:r>
              <a:rPr lang="ru" sz="1600">
                <a:solidFill>
                  <a:schemeClr val="dk2"/>
                </a:solidFill>
              </a:rPr>
              <a:t>VALUES (‘Bob’, 27);</a:t>
            </a:r>
            <a:endParaRPr sz="1600">
              <a:solidFill>
                <a:schemeClr val="dk2"/>
              </a:solidFill>
            </a:endParaRPr>
          </a:p>
          <a:p>
            <a:pPr indent="0" lvl="0" marL="0" rtl="0" algn="l">
              <a:lnSpc>
                <a:spcPct val="115000"/>
              </a:lnSpc>
              <a:spcBef>
                <a:spcPts val="1200"/>
              </a:spcBef>
              <a:spcAft>
                <a:spcPts val="0"/>
              </a:spcAft>
              <a:buNone/>
            </a:pPr>
            <a:r>
              <a:rPr lang="ru" sz="1600">
                <a:solidFill>
                  <a:schemeClr val="dk2"/>
                </a:solidFill>
              </a:rPr>
              <a:t>COMMIT;</a:t>
            </a:r>
            <a:endParaRPr sz="16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111111"/>
              <a:buFont typeface="Arial"/>
              <a:buNone/>
            </a:pPr>
            <a:r>
              <a:rPr lang="ru"/>
              <a:t>ACID (Durability)</a:t>
            </a:r>
            <a:endParaRPr/>
          </a:p>
        </p:txBody>
      </p:sp>
      <p:sp>
        <p:nvSpPr>
          <p:cNvPr id="125" name="Google Shape;125;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Arial"/>
              <a:buChar char="●"/>
            </a:pPr>
            <a:r>
              <a:rPr lang="ru">
                <a:solidFill>
                  <a:schemeClr val="dk2"/>
                </a:solidFill>
              </a:rPr>
              <a:t>If a transaction has been completed, its result should be saved in the system, despite the system failure.;</a:t>
            </a:r>
            <a:endParaRPr>
              <a:solidFill>
                <a:schemeClr val="dk2"/>
              </a:solidFill>
            </a:endParaRPr>
          </a:p>
          <a:p>
            <a:pPr indent="-342900" lvl="0" marL="457200" rtl="0" algn="l">
              <a:spcBef>
                <a:spcPts val="0"/>
              </a:spcBef>
              <a:spcAft>
                <a:spcPts val="0"/>
              </a:spcAft>
              <a:buClr>
                <a:schemeClr val="dk2"/>
              </a:buClr>
              <a:buSzPts val="1800"/>
              <a:buFont typeface="Arial"/>
              <a:buChar char="●"/>
            </a:pPr>
            <a:r>
              <a:rPr lang="ru">
                <a:solidFill>
                  <a:schemeClr val="dk2"/>
                </a:solidFill>
              </a:rPr>
              <a:t>If the transaction has not been completed, its result may be completely canceled following a system failure.</a:t>
            </a:r>
            <a:endParaRPr sz="166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111111"/>
              <a:buFont typeface="Arial"/>
              <a:buNone/>
            </a:pPr>
            <a:r>
              <a:rPr lang="ru"/>
              <a:t>Transaction Control Language</a:t>
            </a:r>
            <a:endParaRPr>
              <a:latin typeface="Arial"/>
              <a:ea typeface="Arial"/>
              <a:cs typeface="Arial"/>
              <a:sym typeface="Arial"/>
            </a:endParaRPr>
          </a:p>
        </p:txBody>
      </p:sp>
      <p:sp>
        <p:nvSpPr>
          <p:cNvPr id="131" name="Google Shape;131;p24"/>
          <p:cNvSpPr txBox="1"/>
          <p:nvPr>
            <p:ph idx="1" type="body"/>
          </p:nvPr>
        </p:nvSpPr>
        <p:spPr>
          <a:xfrm>
            <a:off x="311700" y="1152475"/>
            <a:ext cx="4260300" cy="3903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SzPts val="2571"/>
              <a:buNone/>
            </a:pPr>
            <a:r>
              <a:rPr lang="ru" sz="1200">
                <a:solidFill>
                  <a:schemeClr val="dk2"/>
                </a:solidFill>
              </a:rPr>
              <a:t>BEGIN TRANSACTION transaction_mode [, ...]</a:t>
            </a:r>
            <a:endParaRPr sz="1200">
              <a:solidFill>
                <a:schemeClr val="dk2"/>
              </a:solidFill>
            </a:endParaRPr>
          </a:p>
          <a:p>
            <a:pPr indent="0" lvl="0" marL="0" marR="0" rtl="0" algn="l">
              <a:lnSpc>
                <a:spcPct val="115000"/>
              </a:lnSpc>
              <a:spcBef>
                <a:spcPts val="1200"/>
              </a:spcBef>
              <a:spcAft>
                <a:spcPts val="0"/>
              </a:spcAft>
              <a:buSzPts val="2571"/>
              <a:buNone/>
            </a:pPr>
            <a:r>
              <a:rPr lang="ru" sz="1200">
                <a:solidFill>
                  <a:schemeClr val="dk2"/>
                </a:solidFill>
              </a:rPr>
              <a:t>   ISOLATION LEVEL { SERIALIZABLE | REPEATABLE READ | READ COMMITTED | READ UNCOMMITTED }</a:t>
            </a:r>
            <a:endParaRPr sz="1200">
              <a:solidFill>
                <a:schemeClr val="dk2"/>
              </a:solidFill>
            </a:endParaRPr>
          </a:p>
          <a:p>
            <a:pPr indent="0" lvl="0" marL="0" marR="0" rtl="0" algn="l">
              <a:lnSpc>
                <a:spcPct val="115000"/>
              </a:lnSpc>
              <a:spcBef>
                <a:spcPts val="1200"/>
              </a:spcBef>
              <a:spcAft>
                <a:spcPts val="0"/>
              </a:spcAft>
              <a:buSzPts val="2571"/>
              <a:buNone/>
            </a:pPr>
            <a:r>
              <a:rPr lang="ru" sz="1200">
                <a:solidFill>
                  <a:schemeClr val="dk2"/>
                </a:solidFill>
              </a:rPr>
              <a:t>   READ WRITE | READ ONLY</a:t>
            </a:r>
            <a:endParaRPr sz="1200">
              <a:solidFill>
                <a:schemeClr val="dk2"/>
              </a:solidFill>
            </a:endParaRPr>
          </a:p>
          <a:p>
            <a:pPr indent="0" lvl="0" marL="0" marR="0" rtl="0" algn="l">
              <a:lnSpc>
                <a:spcPct val="115000"/>
              </a:lnSpc>
              <a:spcBef>
                <a:spcPts val="1200"/>
              </a:spcBef>
              <a:spcAft>
                <a:spcPts val="0"/>
              </a:spcAft>
              <a:buSzPts val="2571"/>
              <a:buNone/>
            </a:pPr>
            <a:r>
              <a:rPr lang="ru" sz="1200">
                <a:solidFill>
                  <a:schemeClr val="dk2"/>
                </a:solidFill>
              </a:rPr>
              <a:t>   [NOT] DEFERRABLE</a:t>
            </a:r>
            <a:endParaRPr sz="1200">
              <a:solidFill>
                <a:schemeClr val="dk2"/>
              </a:solidFill>
            </a:endParaRPr>
          </a:p>
          <a:p>
            <a:pPr indent="0" lvl="0" marL="0" marR="0" rtl="0" algn="l">
              <a:lnSpc>
                <a:spcPct val="115000"/>
              </a:lnSpc>
              <a:spcBef>
                <a:spcPts val="1200"/>
              </a:spcBef>
              <a:spcAft>
                <a:spcPts val="0"/>
              </a:spcAft>
              <a:buSzPts val="2571"/>
              <a:buNone/>
            </a:pPr>
            <a:r>
              <a:rPr lang="ru" sz="1200">
                <a:solidFill>
                  <a:schemeClr val="dk2"/>
                </a:solidFill>
              </a:rPr>
              <a:t>BEGIN / START</a:t>
            </a:r>
            <a:endParaRPr sz="1200">
              <a:solidFill>
                <a:schemeClr val="dk2"/>
              </a:solidFill>
            </a:endParaRPr>
          </a:p>
          <a:p>
            <a:pPr indent="0" lvl="0" marL="0" marR="0" rtl="0" algn="l">
              <a:lnSpc>
                <a:spcPct val="115000"/>
              </a:lnSpc>
              <a:spcBef>
                <a:spcPts val="1200"/>
              </a:spcBef>
              <a:spcAft>
                <a:spcPts val="0"/>
              </a:spcAft>
              <a:buSzPts val="2571"/>
              <a:buNone/>
            </a:pPr>
            <a:r>
              <a:rPr lang="ru" sz="1200">
                <a:solidFill>
                  <a:schemeClr val="dk2"/>
                </a:solidFill>
              </a:rPr>
              <a:t>   COMMIT</a:t>
            </a:r>
            <a:endParaRPr sz="1200">
              <a:solidFill>
                <a:schemeClr val="dk2"/>
              </a:solidFill>
            </a:endParaRPr>
          </a:p>
          <a:p>
            <a:pPr indent="0" lvl="0" marL="0" marR="0" rtl="0" algn="l">
              <a:lnSpc>
                <a:spcPct val="115000"/>
              </a:lnSpc>
              <a:spcBef>
                <a:spcPts val="1200"/>
              </a:spcBef>
              <a:spcAft>
                <a:spcPts val="0"/>
              </a:spcAft>
              <a:buSzPts val="2571"/>
              <a:buNone/>
            </a:pPr>
            <a:r>
              <a:rPr lang="ru" sz="1200">
                <a:solidFill>
                  <a:schemeClr val="dk2"/>
                </a:solidFill>
              </a:rPr>
              <a:t>   ROLLBACK</a:t>
            </a:r>
            <a:endParaRPr sz="1200">
              <a:solidFill>
                <a:schemeClr val="dk2"/>
              </a:solidFill>
            </a:endParaRPr>
          </a:p>
          <a:p>
            <a:pPr indent="0" lvl="0" marL="0" marR="0" rtl="0" algn="l">
              <a:lnSpc>
                <a:spcPct val="115000"/>
              </a:lnSpc>
              <a:spcBef>
                <a:spcPts val="1200"/>
              </a:spcBef>
              <a:spcAft>
                <a:spcPts val="0"/>
              </a:spcAft>
              <a:buSzPts val="2571"/>
              <a:buNone/>
            </a:pPr>
            <a:r>
              <a:rPr lang="ru" sz="1200">
                <a:solidFill>
                  <a:schemeClr val="dk2"/>
                </a:solidFill>
              </a:rPr>
              <a:t>SAVEPOINT name</a:t>
            </a:r>
            <a:endParaRPr sz="1200">
              <a:solidFill>
                <a:schemeClr val="dk2"/>
              </a:solidFill>
            </a:endParaRPr>
          </a:p>
          <a:p>
            <a:pPr indent="0" lvl="0" marL="0" marR="0" rtl="0" algn="l">
              <a:lnSpc>
                <a:spcPct val="115000"/>
              </a:lnSpc>
              <a:spcBef>
                <a:spcPts val="1200"/>
              </a:spcBef>
              <a:spcAft>
                <a:spcPts val="0"/>
              </a:spcAft>
              <a:buSzPts val="2571"/>
              <a:buNone/>
            </a:pPr>
            <a:r>
              <a:rPr lang="ru" sz="1200">
                <a:solidFill>
                  <a:schemeClr val="dk2"/>
                </a:solidFill>
              </a:rPr>
              <a:t>   ROLLBACK TO SAVEPOINT name</a:t>
            </a:r>
            <a:endParaRPr sz="1200">
              <a:solidFill>
                <a:schemeClr val="dk2"/>
              </a:solidFill>
            </a:endParaRPr>
          </a:p>
          <a:p>
            <a:pPr indent="0" lvl="0" marL="0" marR="0" rtl="0" algn="l">
              <a:lnSpc>
                <a:spcPct val="115000"/>
              </a:lnSpc>
              <a:spcBef>
                <a:spcPts val="1200"/>
              </a:spcBef>
              <a:spcAft>
                <a:spcPts val="0"/>
              </a:spcAft>
              <a:buSzPts val="2571"/>
              <a:buNone/>
            </a:pPr>
            <a:r>
              <a:rPr lang="ru" sz="1200">
                <a:solidFill>
                  <a:schemeClr val="dk2"/>
                </a:solidFill>
              </a:rPr>
              <a:t>   RELEASE SAVEPOINT name</a:t>
            </a:r>
            <a:endParaRPr sz="1200">
              <a:solidFill>
                <a:schemeClr val="dk2"/>
              </a:solidFill>
            </a:endParaRPr>
          </a:p>
        </p:txBody>
      </p:sp>
      <p:sp>
        <p:nvSpPr>
          <p:cNvPr id="132" name="Google Shape;132;p24"/>
          <p:cNvSpPr txBox="1"/>
          <p:nvPr/>
        </p:nvSpPr>
        <p:spPr>
          <a:xfrm>
            <a:off x="4931300" y="1186500"/>
            <a:ext cx="30000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t>Transactions borders: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ru" sz="1200"/>
              <a:t>BEGIN;</a:t>
            </a:r>
            <a:endParaRPr sz="1200"/>
          </a:p>
          <a:p>
            <a:pPr indent="0" lvl="0" marL="0" rtl="0" algn="l">
              <a:spcBef>
                <a:spcPts val="0"/>
              </a:spcBef>
              <a:spcAft>
                <a:spcPts val="0"/>
              </a:spcAft>
              <a:buNone/>
            </a:pPr>
            <a:r>
              <a:rPr lang="ru" sz="1200"/>
              <a:t>INSERT ...;</a:t>
            </a:r>
            <a:endParaRPr sz="1200"/>
          </a:p>
          <a:p>
            <a:pPr indent="0" lvl="0" marL="0" rtl="0" algn="l">
              <a:spcBef>
                <a:spcPts val="0"/>
              </a:spcBef>
              <a:spcAft>
                <a:spcPts val="0"/>
              </a:spcAft>
              <a:buNone/>
            </a:pPr>
            <a:r>
              <a:rPr lang="ru" sz="1200"/>
              <a:t>UPDATE ...;</a:t>
            </a:r>
            <a:endParaRPr sz="1200"/>
          </a:p>
          <a:p>
            <a:pPr indent="0" lvl="0" marL="0" rtl="0" algn="l">
              <a:spcBef>
                <a:spcPts val="0"/>
              </a:spcBef>
              <a:spcAft>
                <a:spcPts val="0"/>
              </a:spcAft>
              <a:buNone/>
            </a:pPr>
            <a:r>
              <a:rPr lang="ru" sz="1200"/>
              <a:t>DELETE ...;</a:t>
            </a:r>
            <a:endParaRPr sz="1200"/>
          </a:p>
          <a:p>
            <a:pPr indent="0" lvl="0" marL="0" rtl="0" algn="l">
              <a:spcBef>
                <a:spcPts val="0"/>
              </a:spcBef>
              <a:spcAft>
                <a:spcPts val="0"/>
              </a:spcAft>
              <a:buNone/>
            </a:pPr>
            <a:r>
              <a:rPr lang="ru" sz="1200"/>
              <a:t>COMMIT;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ru" sz="1200"/>
              <a:t>BEGIN;</a:t>
            </a:r>
            <a:endParaRPr sz="1200"/>
          </a:p>
          <a:p>
            <a:pPr indent="0" lvl="0" marL="0" rtl="0" algn="l">
              <a:spcBef>
                <a:spcPts val="0"/>
              </a:spcBef>
              <a:spcAft>
                <a:spcPts val="0"/>
              </a:spcAft>
              <a:buNone/>
            </a:pPr>
            <a:r>
              <a:rPr lang="ru" sz="1200"/>
              <a:t>INSERT ...;</a:t>
            </a:r>
            <a:endParaRPr sz="1200"/>
          </a:p>
          <a:p>
            <a:pPr indent="0" lvl="0" marL="0" rtl="0" algn="l">
              <a:spcBef>
                <a:spcPts val="0"/>
              </a:spcBef>
              <a:spcAft>
                <a:spcPts val="0"/>
              </a:spcAft>
              <a:buNone/>
            </a:pPr>
            <a:r>
              <a:rPr lang="ru" sz="1200"/>
              <a:t>UPDATE ...;</a:t>
            </a:r>
            <a:endParaRPr sz="1200"/>
          </a:p>
          <a:p>
            <a:pPr indent="0" lvl="0" marL="0" rtl="0" algn="l">
              <a:spcBef>
                <a:spcPts val="0"/>
              </a:spcBef>
              <a:spcAft>
                <a:spcPts val="0"/>
              </a:spcAft>
              <a:buNone/>
            </a:pPr>
            <a:r>
              <a:rPr lang="ru" sz="1200"/>
              <a:t>DELETE ...;</a:t>
            </a:r>
            <a:endParaRPr sz="1200"/>
          </a:p>
          <a:p>
            <a:pPr indent="0" lvl="0" marL="0" rtl="0" algn="l">
              <a:spcBef>
                <a:spcPts val="0"/>
              </a:spcBef>
              <a:spcAft>
                <a:spcPts val="0"/>
              </a:spcAft>
              <a:buNone/>
            </a:pPr>
            <a:r>
              <a:rPr lang="ru" sz="1200"/>
              <a:t>ROLLBACK;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111111"/>
              <a:buFont typeface="Arial"/>
              <a:buNone/>
            </a:pPr>
            <a:r>
              <a:rPr lang="ru"/>
              <a:t>ANSI SQL Transaction Isolation Levels</a:t>
            </a:r>
            <a:endParaRPr/>
          </a:p>
        </p:txBody>
      </p:sp>
      <p:pic>
        <p:nvPicPr>
          <p:cNvPr id="138" name="Google Shape;138;p25"/>
          <p:cNvPicPr preferRelativeResize="0"/>
          <p:nvPr/>
        </p:nvPicPr>
        <p:blipFill rotWithShape="1">
          <a:blip r:embed="rId3">
            <a:alphaModFix/>
          </a:blip>
          <a:srcRect b="0" l="0" r="0" t="0"/>
          <a:stretch/>
        </p:blipFill>
        <p:spPr>
          <a:xfrm>
            <a:off x="387900" y="2490901"/>
            <a:ext cx="8437074" cy="2545950"/>
          </a:xfrm>
          <a:prstGeom prst="rect">
            <a:avLst/>
          </a:prstGeom>
          <a:noFill/>
          <a:ln>
            <a:noFill/>
          </a:ln>
        </p:spPr>
      </p:pic>
      <p:sp>
        <p:nvSpPr>
          <p:cNvPr id="139" name="Google Shape;139;p25"/>
          <p:cNvSpPr txBox="1"/>
          <p:nvPr/>
        </p:nvSpPr>
        <p:spPr>
          <a:xfrm>
            <a:off x="387900" y="1115924"/>
            <a:ext cx="8368200" cy="13749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1200"/>
              </a:spcAft>
              <a:buNone/>
            </a:pPr>
            <a:r>
              <a:rPr lang="ru" sz="1800">
                <a:solidFill>
                  <a:schemeClr val="dk2"/>
                </a:solidFill>
              </a:rPr>
              <a:t>In an ideal world, parallel transactions are isolated (they do not conflict with each other in the database), but in the real world this is impossible. The characteristic of the correspondence of the base to the isolation property is called the isolation level. There are 4 levels of isolation:</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rgbClr val="004065"/>
              </a:buClr>
              <a:buSzPct val="36666"/>
              <a:buFont typeface="Arial"/>
              <a:buNone/>
            </a:pPr>
            <a:r>
              <a:rPr lang="ru"/>
              <a:t>ANSI SQL Transaction Isolation Levels</a:t>
            </a:r>
            <a:endParaRPr/>
          </a:p>
        </p:txBody>
      </p:sp>
      <p:sp>
        <p:nvSpPr>
          <p:cNvPr id="145" name="Google Shape;145;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Clr>
                <a:srgbClr val="004065"/>
              </a:buClr>
              <a:buSzPts val="1100"/>
              <a:buFont typeface="Arial"/>
              <a:buNone/>
            </a:pPr>
            <a:r>
              <a:rPr lang="ru">
                <a:solidFill>
                  <a:schemeClr val="dk2"/>
                </a:solidFill>
              </a:rPr>
              <a:t>READ UNCOMMITTED: Helps to deal with lost updates when the same data block is changed by multiple transactions.</a:t>
            </a:r>
            <a:endParaRPr>
              <a:solidFill>
                <a:schemeClr val="dk2"/>
              </a:solidFill>
            </a:endParaRPr>
          </a:p>
          <a:p>
            <a:pPr indent="0" lvl="0" marL="0" rtl="0" algn="l">
              <a:spcBef>
                <a:spcPts val="1200"/>
              </a:spcBef>
              <a:spcAft>
                <a:spcPts val="0"/>
              </a:spcAft>
              <a:buClr>
                <a:srgbClr val="004065"/>
              </a:buClr>
              <a:buSzPts val="1100"/>
              <a:buFont typeface="Arial"/>
              <a:buNone/>
            </a:pPr>
            <a:r>
              <a:rPr lang="ru">
                <a:solidFill>
                  <a:schemeClr val="dk2"/>
                </a:solidFill>
              </a:rPr>
              <a:t>READ COMMITTED: helps to deal with reading "dirty" data changed later by a rolled-back transaction</a:t>
            </a:r>
            <a:endParaRPr>
              <a:solidFill>
                <a:schemeClr val="dk2"/>
              </a:solidFill>
            </a:endParaRPr>
          </a:p>
          <a:p>
            <a:pPr indent="0" lvl="0" marL="0" rtl="0" algn="l">
              <a:spcBef>
                <a:spcPts val="1200"/>
              </a:spcBef>
              <a:spcAft>
                <a:spcPts val="0"/>
              </a:spcAft>
              <a:buClr>
                <a:srgbClr val="004065"/>
              </a:buClr>
              <a:buSzPts val="1100"/>
              <a:buFont typeface="Arial"/>
              <a:buNone/>
            </a:pPr>
            <a:r>
              <a:rPr lang="ru">
                <a:solidFill>
                  <a:schemeClr val="dk2"/>
                </a:solidFill>
              </a:rPr>
              <a:t>REPEATABLE READ: helps to deal with changes in data when the same block of data is read repeatedly within the same transaction</a:t>
            </a:r>
            <a:endParaRPr>
              <a:solidFill>
                <a:schemeClr val="dk2"/>
              </a:solidFill>
            </a:endParaRPr>
          </a:p>
          <a:p>
            <a:pPr indent="0" lvl="0" marL="0" rtl="0" algn="l">
              <a:spcBef>
                <a:spcPts val="1200"/>
              </a:spcBef>
              <a:spcAft>
                <a:spcPts val="1200"/>
              </a:spcAft>
              <a:buSzPts val="1800"/>
              <a:buNone/>
            </a:pPr>
            <a:r>
              <a:rPr lang="ru">
                <a:solidFill>
                  <a:schemeClr val="dk2"/>
                </a:solidFill>
              </a:rPr>
              <a:t>SERIALIZABLE: similar to REPEATABLE READ, but applicable to INSERT, not UPDATE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Practical task</a:t>
            </a:r>
            <a:endParaRPr/>
          </a:p>
        </p:txBody>
      </p:sp>
      <p:sp>
        <p:nvSpPr>
          <p:cNvPr id="151" name="Google Shape;151;p27"/>
          <p:cNvSpPr txBox="1"/>
          <p:nvPr>
            <p:ph idx="1" type="body"/>
          </p:nvPr>
        </p:nvSpPr>
        <p:spPr>
          <a:xfrm>
            <a:off x="311700" y="1152475"/>
            <a:ext cx="8259000" cy="3822600"/>
          </a:xfrm>
          <a:prstGeom prst="rect">
            <a:avLst/>
          </a:prstGeom>
          <a:noFill/>
          <a:ln>
            <a:noFill/>
          </a:ln>
        </p:spPr>
        <p:txBody>
          <a:bodyPr anchorCtr="0" anchor="t" bIns="91425" lIns="91425" spcFirstLastPara="1" rIns="91425" wrap="square" tIns="91425">
            <a:noAutofit/>
          </a:bodyPr>
          <a:lstStyle/>
          <a:p>
            <a:pPr indent="-317500" lvl="0" marL="457200" rtl="0" algn="l">
              <a:lnSpc>
                <a:spcPct val="95000"/>
              </a:lnSpc>
              <a:spcBef>
                <a:spcPts val="0"/>
              </a:spcBef>
              <a:spcAft>
                <a:spcPts val="0"/>
              </a:spcAft>
              <a:buSzPts val="1400"/>
              <a:buAutoNum type="arabicPeriod"/>
            </a:pPr>
            <a:r>
              <a:rPr lang="ru" sz="1400"/>
              <a:t>CREATE SCHEMA topic_9;</a:t>
            </a:r>
            <a:endParaRPr sz="1400"/>
          </a:p>
          <a:p>
            <a:pPr indent="-317500" lvl="0" marL="457200" rtl="0" algn="l">
              <a:lnSpc>
                <a:spcPct val="95000"/>
              </a:lnSpc>
              <a:spcBef>
                <a:spcPts val="0"/>
              </a:spcBef>
              <a:spcAft>
                <a:spcPts val="0"/>
              </a:spcAft>
              <a:buSzPts val="1400"/>
              <a:buAutoNum type="arabicPeriod"/>
            </a:pPr>
            <a:r>
              <a:rPr lang="ru" sz="1400"/>
              <a:t>CREATE TABLE topic_9.test_table (</a:t>
            </a:r>
            <a:endParaRPr sz="1400"/>
          </a:p>
          <a:p>
            <a:pPr indent="0" lvl="0" marL="914400" rtl="0" algn="l">
              <a:lnSpc>
                <a:spcPct val="95000"/>
              </a:lnSpc>
              <a:spcBef>
                <a:spcPts val="0"/>
              </a:spcBef>
              <a:spcAft>
                <a:spcPts val="0"/>
              </a:spcAft>
              <a:buNone/>
            </a:pPr>
            <a:r>
              <a:rPr lang="ru" sz="1400"/>
              <a:t>    my_id         SERIAL,</a:t>
            </a:r>
            <a:endParaRPr sz="1400"/>
          </a:p>
          <a:p>
            <a:pPr indent="0" lvl="0" marL="914400" rtl="0" algn="l">
              <a:lnSpc>
                <a:spcPct val="95000"/>
              </a:lnSpc>
              <a:spcBef>
                <a:spcPts val="0"/>
              </a:spcBef>
              <a:spcAft>
                <a:spcPts val="0"/>
              </a:spcAft>
              <a:buNone/>
            </a:pPr>
            <a:r>
              <a:rPr lang="ru" sz="1400"/>
              <a:t>    my_text_filed TEXT</a:t>
            </a:r>
            <a:endParaRPr sz="1400"/>
          </a:p>
          <a:p>
            <a:pPr indent="0" lvl="0" marL="914400" rtl="0" algn="l">
              <a:lnSpc>
                <a:spcPct val="95000"/>
              </a:lnSpc>
              <a:spcBef>
                <a:spcPts val="0"/>
              </a:spcBef>
              <a:spcAft>
                <a:spcPts val="0"/>
              </a:spcAft>
              <a:buNone/>
            </a:pPr>
            <a:r>
              <a:rPr lang="ru" sz="1400"/>
              <a:t>);</a:t>
            </a:r>
            <a:endParaRPr sz="1400"/>
          </a:p>
          <a:p>
            <a:pPr indent="-317500" lvl="0" marL="457200" rtl="0" algn="l">
              <a:lnSpc>
                <a:spcPct val="95000"/>
              </a:lnSpc>
              <a:spcBef>
                <a:spcPts val="0"/>
              </a:spcBef>
              <a:spcAft>
                <a:spcPts val="0"/>
              </a:spcAft>
              <a:buClr>
                <a:schemeClr val="dk2"/>
              </a:buClr>
              <a:buSzPts val="1400"/>
              <a:buAutoNum type="arabicPeriod"/>
            </a:pPr>
            <a:r>
              <a:rPr lang="ru" sz="1400">
                <a:solidFill>
                  <a:schemeClr val="dk2"/>
                </a:solidFill>
              </a:rPr>
              <a:t>Insert new transaction:</a:t>
            </a:r>
            <a:endParaRPr sz="1400">
              <a:solidFill>
                <a:schemeClr val="dk2"/>
              </a:solidFill>
            </a:endParaRPr>
          </a:p>
          <a:p>
            <a:pPr indent="0" lvl="0" marL="457200" rtl="0" algn="l">
              <a:lnSpc>
                <a:spcPct val="95000"/>
              </a:lnSpc>
              <a:spcBef>
                <a:spcPts val="0"/>
              </a:spcBef>
              <a:spcAft>
                <a:spcPts val="0"/>
              </a:spcAft>
              <a:buNone/>
            </a:pPr>
            <a:r>
              <a:rPr lang="ru" sz="1400"/>
              <a:t>INSERT INTO topic_9.test_table (my_text_filed) VALUES (’test_value1’);</a:t>
            </a:r>
            <a:endParaRPr sz="1400"/>
          </a:p>
          <a:p>
            <a:pPr indent="0" lvl="0" marL="457200" rtl="0" algn="l">
              <a:lnSpc>
                <a:spcPct val="95000"/>
              </a:lnSpc>
              <a:spcBef>
                <a:spcPts val="0"/>
              </a:spcBef>
              <a:spcAft>
                <a:spcPts val="0"/>
              </a:spcAft>
              <a:buNone/>
            </a:pPr>
            <a:r>
              <a:rPr lang="ru" sz="1400">
                <a:solidFill>
                  <a:schemeClr val="dk2"/>
                </a:solidFill>
              </a:rPr>
              <a:t>without </a:t>
            </a:r>
            <a:r>
              <a:rPr lang="ru" sz="1400">
                <a:solidFill>
                  <a:schemeClr val="dk2"/>
                </a:solidFill>
              </a:rPr>
              <a:t>finishing</a:t>
            </a:r>
            <a:r>
              <a:rPr lang="ru" sz="1400">
                <a:solidFill>
                  <a:schemeClr val="dk2"/>
                </a:solidFill>
              </a:rPr>
              <a:t> the transaction check that data was inserted. Hint: look at field my_id.</a:t>
            </a:r>
            <a:endParaRPr sz="1400">
              <a:solidFill>
                <a:schemeClr val="dk2"/>
              </a:solidFill>
            </a:endParaRPr>
          </a:p>
          <a:p>
            <a:pPr indent="-317500" lvl="0" marL="457200" rtl="0" algn="l">
              <a:lnSpc>
                <a:spcPct val="95000"/>
              </a:lnSpc>
              <a:spcBef>
                <a:spcPts val="0"/>
              </a:spcBef>
              <a:spcAft>
                <a:spcPts val="0"/>
              </a:spcAft>
              <a:buClr>
                <a:schemeClr val="dk2"/>
              </a:buClr>
              <a:buSzPts val="1400"/>
              <a:buAutoNum type="arabicPeriod"/>
            </a:pPr>
            <a:r>
              <a:rPr lang="ru" sz="1400">
                <a:solidFill>
                  <a:schemeClr val="dk2"/>
                </a:solidFill>
              </a:rPr>
              <a:t>In a new console, write a query to retrieve all rows from the table created in step 2. Explain why the results turned out this way. Commit the changes in console 1.</a:t>
            </a:r>
            <a:endParaRPr sz="1400">
              <a:solidFill>
                <a:schemeClr val="dk2"/>
              </a:solidFill>
            </a:endParaRPr>
          </a:p>
          <a:p>
            <a:pPr indent="-317500" lvl="0" marL="457200" rtl="0" algn="l">
              <a:lnSpc>
                <a:spcPct val="95000"/>
              </a:lnSpc>
              <a:spcBef>
                <a:spcPts val="0"/>
              </a:spcBef>
              <a:spcAft>
                <a:spcPts val="0"/>
              </a:spcAft>
              <a:buClr>
                <a:schemeClr val="dk2"/>
              </a:buClr>
              <a:buSzPts val="1400"/>
              <a:buAutoNum type="arabicPeriod"/>
            </a:pPr>
            <a:r>
              <a:rPr lang="ru" sz="1400">
                <a:solidFill>
                  <a:schemeClr val="dk2"/>
                </a:solidFill>
              </a:rPr>
              <a:t>In both consoles, open new transactions.</a:t>
            </a:r>
            <a:endParaRPr sz="1400">
              <a:solidFill>
                <a:schemeClr val="dk2"/>
              </a:solidFill>
            </a:endParaRPr>
          </a:p>
          <a:p>
            <a:pPr indent="-317500" lvl="0" marL="457200" rtl="0" algn="l">
              <a:lnSpc>
                <a:spcPct val="95000"/>
              </a:lnSpc>
              <a:spcBef>
                <a:spcPts val="0"/>
              </a:spcBef>
              <a:spcAft>
                <a:spcPts val="0"/>
              </a:spcAft>
              <a:buClr>
                <a:schemeClr val="dk2"/>
              </a:buClr>
              <a:buSzPts val="1400"/>
              <a:buChar char="●"/>
            </a:pPr>
            <a:r>
              <a:rPr lang="ru" sz="1400">
                <a:solidFill>
                  <a:schemeClr val="dk2"/>
                </a:solidFill>
              </a:rPr>
              <a:t>In the first console, execute an update on the single row of the table. Verify that the first transaction sees the changes.</a:t>
            </a:r>
            <a:endParaRPr sz="1400">
              <a:solidFill>
                <a:schemeClr val="dk2"/>
              </a:solidFill>
            </a:endParaRPr>
          </a:p>
          <a:p>
            <a:pPr indent="-317500" lvl="0" marL="457200" rtl="0" algn="l">
              <a:lnSpc>
                <a:spcPct val="95000"/>
              </a:lnSpc>
              <a:spcBef>
                <a:spcPts val="0"/>
              </a:spcBef>
              <a:spcAft>
                <a:spcPts val="0"/>
              </a:spcAft>
              <a:buClr>
                <a:schemeClr val="dk2"/>
              </a:buClr>
              <a:buSzPts val="1400"/>
              <a:buChar char="●"/>
            </a:pPr>
            <a:r>
              <a:rPr lang="ru" sz="1400">
                <a:solidFill>
                  <a:schemeClr val="dk2"/>
                </a:solidFill>
              </a:rPr>
              <a:t>In the second console, initiate an update operation on the same row. Think about what happened and why?</a:t>
            </a:r>
            <a:endParaRPr sz="1400">
              <a:solidFill>
                <a:schemeClr val="dk2"/>
              </a:solidFill>
            </a:endParaRPr>
          </a:p>
          <a:p>
            <a:pPr indent="-317500" lvl="0" marL="457200" rtl="0" algn="l">
              <a:lnSpc>
                <a:spcPct val="95000"/>
              </a:lnSpc>
              <a:spcBef>
                <a:spcPts val="0"/>
              </a:spcBef>
              <a:spcAft>
                <a:spcPts val="0"/>
              </a:spcAft>
              <a:buClr>
                <a:schemeClr val="dk2"/>
              </a:buClr>
              <a:buSzPts val="1400"/>
              <a:buChar char="●"/>
            </a:pPr>
            <a:r>
              <a:rPr lang="ru" sz="1400">
                <a:solidFill>
                  <a:schemeClr val="dk2"/>
                </a:solidFill>
              </a:rPr>
              <a:t>Save the changes in the first console. What happened to the second console?</a:t>
            </a:r>
            <a:endParaRPr sz="1400">
              <a:solidFill>
                <a:schemeClr val="dk2"/>
              </a:solidFill>
            </a:endParaRPr>
          </a:p>
          <a:p>
            <a:pPr indent="-317500" lvl="0" marL="457200" rtl="0" algn="l">
              <a:lnSpc>
                <a:spcPct val="95000"/>
              </a:lnSpc>
              <a:spcBef>
                <a:spcPts val="0"/>
              </a:spcBef>
              <a:spcAft>
                <a:spcPts val="0"/>
              </a:spcAft>
              <a:buClr>
                <a:schemeClr val="dk2"/>
              </a:buClr>
              <a:buSzPts val="1400"/>
              <a:buChar char="●"/>
            </a:pPr>
            <a:r>
              <a:rPr lang="ru" sz="1400">
                <a:solidFill>
                  <a:schemeClr val="dk2"/>
                </a:solidFill>
              </a:rPr>
              <a:t>Save the changes in the second console.</a:t>
            </a:r>
            <a:endParaRPr sz="1100">
              <a:solidFill>
                <a:srgbClr val="188038"/>
              </a:solidFill>
              <a:latin typeface="Roboto Mono"/>
              <a:ea typeface="Roboto Mono"/>
              <a:cs typeface="Roboto Mono"/>
              <a:sym typeface="Roboto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Practical task</a:t>
            </a:r>
            <a:endParaRPr/>
          </a:p>
        </p:txBody>
      </p:sp>
      <p:sp>
        <p:nvSpPr>
          <p:cNvPr id="157" name="Google Shape;157;p28"/>
          <p:cNvSpPr txBox="1"/>
          <p:nvPr>
            <p:ph idx="1" type="body"/>
          </p:nvPr>
        </p:nvSpPr>
        <p:spPr>
          <a:xfrm>
            <a:off x="311700" y="1004725"/>
            <a:ext cx="8259000" cy="38226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2"/>
              </a:buClr>
              <a:buSzPts val="1100"/>
              <a:buFont typeface="Arial"/>
              <a:buNone/>
            </a:pPr>
            <a:r>
              <a:rPr lang="ru" sz="1300">
                <a:solidFill>
                  <a:schemeClr val="dk2"/>
                </a:solidFill>
              </a:rPr>
              <a:t>6. Repeat the previous exercise using the repeatable read isolation level. What happened when attempting to commit changes with the first opened transaction? Roll back both transactions.</a:t>
            </a:r>
            <a:endParaRPr sz="1300">
              <a:solidFill>
                <a:schemeClr val="dk2"/>
              </a:solidFill>
            </a:endParaRPr>
          </a:p>
          <a:p>
            <a:pPr indent="0" lvl="0" marL="0" rtl="0" algn="l">
              <a:lnSpc>
                <a:spcPct val="95000"/>
              </a:lnSpc>
              <a:spcBef>
                <a:spcPts val="0"/>
              </a:spcBef>
              <a:spcAft>
                <a:spcPts val="0"/>
              </a:spcAft>
              <a:buClr>
                <a:schemeClr val="dk2"/>
              </a:buClr>
              <a:buSzPts val="1100"/>
              <a:buFont typeface="Arial"/>
              <a:buNone/>
            </a:pPr>
            <a:r>
              <a:rPr lang="ru" sz="1300">
                <a:solidFill>
                  <a:schemeClr val="dk2"/>
                </a:solidFill>
              </a:rPr>
              <a:t>7. To find out the default transaction isolation level in your PostgreSQL, use the command:</a:t>
            </a:r>
            <a:endParaRPr sz="1300">
              <a:solidFill>
                <a:schemeClr val="dk2"/>
              </a:solidFill>
            </a:endParaRPr>
          </a:p>
          <a:p>
            <a:pPr indent="0" lvl="0" marL="0" rtl="0" algn="l">
              <a:lnSpc>
                <a:spcPct val="95000"/>
              </a:lnSpc>
              <a:spcBef>
                <a:spcPts val="0"/>
              </a:spcBef>
              <a:spcAft>
                <a:spcPts val="0"/>
              </a:spcAft>
              <a:buClr>
                <a:schemeClr val="dk2"/>
              </a:buClr>
              <a:buSzPts val="1100"/>
              <a:buFont typeface="Arial"/>
              <a:buNone/>
            </a:pPr>
            <a:r>
              <a:rPr lang="ru" sz="1300">
                <a:solidFill>
                  <a:schemeClr val="dk2"/>
                </a:solidFill>
              </a:rPr>
              <a:t>   </a:t>
            </a:r>
            <a:r>
              <a:rPr lang="ru" sz="1300"/>
              <a:t>SHOW default_transaction_isolation;</a:t>
            </a:r>
            <a:endParaRPr sz="1300"/>
          </a:p>
          <a:p>
            <a:pPr indent="0" lvl="0" marL="0" rtl="0" algn="l">
              <a:lnSpc>
                <a:spcPct val="95000"/>
              </a:lnSpc>
              <a:spcBef>
                <a:spcPts val="0"/>
              </a:spcBef>
              <a:spcAft>
                <a:spcPts val="0"/>
              </a:spcAft>
              <a:buClr>
                <a:schemeClr val="dk2"/>
              </a:buClr>
              <a:buSzPts val="1100"/>
              <a:buFont typeface="Arial"/>
              <a:buNone/>
            </a:pPr>
            <a:r>
              <a:rPr lang="ru" sz="1300">
                <a:solidFill>
                  <a:schemeClr val="dk2"/>
                </a:solidFill>
              </a:rPr>
              <a:t>   Explain the difference in transaction behavior in tasks 6 and 7 using this new information.</a:t>
            </a:r>
            <a:endParaRPr sz="1300">
              <a:solidFill>
                <a:schemeClr val="dk2"/>
              </a:solidFill>
            </a:endParaRPr>
          </a:p>
          <a:p>
            <a:pPr indent="0" lvl="0" marL="0" rtl="0" algn="l">
              <a:lnSpc>
                <a:spcPct val="95000"/>
              </a:lnSpc>
              <a:spcBef>
                <a:spcPts val="0"/>
              </a:spcBef>
              <a:spcAft>
                <a:spcPts val="0"/>
              </a:spcAft>
              <a:buClr>
                <a:schemeClr val="dk2"/>
              </a:buClr>
              <a:buSzPts val="1100"/>
              <a:buFont typeface="Arial"/>
              <a:buNone/>
            </a:pPr>
            <a:r>
              <a:rPr lang="ru" sz="1300">
                <a:solidFill>
                  <a:schemeClr val="dk2"/>
                </a:solidFill>
              </a:rPr>
              <a:t>8. Repeat task 5, using the data insert operation instead of update, similar to step 3. Observe the value in the my_id field after inserting with the second transaction.</a:t>
            </a:r>
            <a:endParaRPr sz="1300">
              <a:solidFill>
                <a:schemeClr val="dk2"/>
              </a:solidFill>
            </a:endParaRPr>
          </a:p>
          <a:p>
            <a:pPr indent="0" lvl="0" marL="0" rtl="0" algn="l">
              <a:lnSpc>
                <a:spcPct val="95000"/>
              </a:lnSpc>
              <a:spcBef>
                <a:spcPts val="0"/>
              </a:spcBef>
              <a:spcAft>
                <a:spcPts val="0"/>
              </a:spcAft>
              <a:buClr>
                <a:schemeClr val="dk2"/>
              </a:buClr>
              <a:buSzPts val="1100"/>
              <a:buFont typeface="Arial"/>
              <a:buNone/>
            </a:pPr>
            <a:r>
              <a:rPr lang="ru" sz="1300">
                <a:solidFill>
                  <a:schemeClr val="dk2"/>
                </a:solidFill>
              </a:rPr>
              <a:t>9. In both consoles, open new transactions with the serializable isolation level.</a:t>
            </a:r>
            <a:endParaRPr sz="1300">
              <a:solidFill>
                <a:schemeClr val="dk2"/>
              </a:solidFill>
            </a:endParaRPr>
          </a:p>
          <a:p>
            <a:pPr indent="-311150" lvl="0" marL="457200" rtl="0" algn="l">
              <a:lnSpc>
                <a:spcPct val="95000"/>
              </a:lnSpc>
              <a:spcBef>
                <a:spcPts val="0"/>
              </a:spcBef>
              <a:spcAft>
                <a:spcPts val="0"/>
              </a:spcAft>
              <a:buClr>
                <a:schemeClr val="dk2"/>
              </a:buClr>
              <a:buSzPts val="1300"/>
              <a:buChar char="●"/>
            </a:pPr>
            <a:r>
              <a:rPr lang="ru" sz="1300">
                <a:solidFill>
                  <a:schemeClr val="dk2"/>
                </a:solidFill>
              </a:rPr>
              <a:t>   </a:t>
            </a:r>
            <a:r>
              <a:rPr lang="ru" sz="1300">
                <a:solidFill>
                  <a:schemeClr val="dk2"/>
                </a:solidFill>
              </a:rPr>
              <a:t>With the first transaction, read the data from the table.</a:t>
            </a:r>
            <a:endParaRPr sz="1300">
              <a:solidFill>
                <a:schemeClr val="dk2"/>
              </a:solidFill>
            </a:endParaRPr>
          </a:p>
          <a:p>
            <a:pPr indent="-311150" lvl="0" marL="457200" rtl="0" algn="l">
              <a:lnSpc>
                <a:spcPct val="95000"/>
              </a:lnSpc>
              <a:spcBef>
                <a:spcPts val="0"/>
              </a:spcBef>
              <a:spcAft>
                <a:spcPts val="0"/>
              </a:spcAft>
              <a:buClr>
                <a:schemeClr val="dk2"/>
              </a:buClr>
              <a:buSzPts val="1300"/>
              <a:buChar char="●"/>
            </a:pPr>
            <a:r>
              <a:rPr lang="ru" sz="1300">
                <a:solidFill>
                  <a:schemeClr val="dk2"/>
                </a:solidFill>
              </a:rPr>
              <a:t>   With the second transaction, insert new data into the table and immediately apply the changes.</a:t>
            </a:r>
            <a:endParaRPr sz="1300">
              <a:solidFill>
                <a:schemeClr val="dk2"/>
              </a:solidFill>
            </a:endParaRPr>
          </a:p>
          <a:p>
            <a:pPr indent="-311150" lvl="0" marL="457200" rtl="0" algn="l">
              <a:lnSpc>
                <a:spcPct val="95000"/>
              </a:lnSpc>
              <a:spcBef>
                <a:spcPts val="0"/>
              </a:spcBef>
              <a:spcAft>
                <a:spcPts val="0"/>
              </a:spcAft>
              <a:buClr>
                <a:schemeClr val="dk2"/>
              </a:buClr>
              <a:buSzPts val="1300"/>
              <a:buChar char="●"/>
            </a:pPr>
            <a:r>
              <a:rPr lang="ru" sz="1300">
                <a:solidFill>
                  <a:schemeClr val="dk2"/>
                </a:solidFill>
              </a:rPr>
              <a:t>   Again, with the first transaction, read the data. What happened?</a:t>
            </a:r>
            <a:endParaRPr sz="1300">
              <a:solidFill>
                <a:schemeClr val="dk2"/>
              </a:solidFill>
            </a:endParaRPr>
          </a:p>
          <a:p>
            <a:pPr indent="-311150" lvl="0" marL="457200" rtl="0" algn="l">
              <a:lnSpc>
                <a:spcPct val="95000"/>
              </a:lnSpc>
              <a:spcBef>
                <a:spcPts val="0"/>
              </a:spcBef>
              <a:spcAft>
                <a:spcPts val="0"/>
              </a:spcAft>
              <a:buClr>
                <a:schemeClr val="dk2"/>
              </a:buClr>
              <a:buSzPts val="1300"/>
              <a:buChar char="●"/>
            </a:pPr>
            <a:r>
              <a:rPr lang="ru" sz="1300">
                <a:solidFill>
                  <a:schemeClr val="dk2"/>
                </a:solidFill>
              </a:rPr>
              <a:t>   Try to add data to the table using the first transaction. What happened? Roll back the changes.</a:t>
            </a:r>
            <a:endParaRPr sz="1300">
              <a:solidFill>
                <a:schemeClr val="dk2"/>
              </a:solidFill>
            </a:endParaRPr>
          </a:p>
          <a:p>
            <a:pPr indent="0" lvl="0" marL="0" rtl="0" algn="l">
              <a:lnSpc>
                <a:spcPct val="95000"/>
              </a:lnSpc>
              <a:spcBef>
                <a:spcPts val="0"/>
              </a:spcBef>
              <a:spcAft>
                <a:spcPts val="0"/>
              </a:spcAft>
              <a:buClr>
                <a:schemeClr val="dk2"/>
              </a:buClr>
              <a:buSzPts val="1100"/>
              <a:buFont typeface="Arial"/>
              <a:buNone/>
            </a:pPr>
            <a:r>
              <a:rPr lang="ru" sz="1300">
                <a:solidFill>
                  <a:schemeClr val="dk2"/>
                </a:solidFill>
              </a:rPr>
              <a:t>10. Open a new transaction in any console; the isolation level does not matter.</a:t>
            </a:r>
            <a:endParaRPr sz="1300">
              <a:solidFill>
                <a:schemeClr val="dk2"/>
              </a:solidFill>
            </a:endParaRPr>
          </a:p>
          <a:p>
            <a:pPr indent="-311150" lvl="0" marL="457200" rtl="0" algn="l">
              <a:lnSpc>
                <a:spcPct val="95000"/>
              </a:lnSpc>
              <a:spcBef>
                <a:spcPts val="0"/>
              </a:spcBef>
              <a:spcAft>
                <a:spcPts val="0"/>
              </a:spcAft>
              <a:buClr>
                <a:schemeClr val="dk2"/>
              </a:buClr>
              <a:buSzPts val="1300"/>
              <a:buChar char="●"/>
            </a:pPr>
            <a:r>
              <a:rPr lang="ru" sz="1300">
                <a:solidFill>
                  <a:schemeClr val="dk2"/>
                </a:solidFill>
              </a:rPr>
              <a:t>   Add several rows to the table.</a:t>
            </a:r>
            <a:endParaRPr sz="1300">
              <a:solidFill>
                <a:schemeClr val="dk2"/>
              </a:solidFill>
            </a:endParaRPr>
          </a:p>
          <a:p>
            <a:pPr indent="-311150" lvl="0" marL="457200" rtl="0" algn="l">
              <a:lnSpc>
                <a:spcPct val="95000"/>
              </a:lnSpc>
              <a:spcBef>
                <a:spcPts val="0"/>
              </a:spcBef>
              <a:spcAft>
                <a:spcPts val="0"/>
              </a:spcAft>
              <a:buClr>
                <a:schemeClr val="dk2"/>
              </a:buClr>
              <a:buSzPts val="1300"/>
              <a:buChar char="●"/>
            </a:pPr>
            <a:r>
              <a:rPr lang="ru" sz="1300">
                <a:solidFill>
                  <a:schemeClr val="dk2"/>
                </a:solidFill>
              </a:rPr>
              <a:t>   Create a savepoint and observe the table values.</a:t>
            </a:r>
            <a:endParaRPr sz="1300">
              <a:solidFill>
                <a:schemeClr val="dk2"/>
              </a:solidFill>
            </a:endParaRPr>
          </a:p>
          <a:p>
            <a:pPr indent="-311150" lvl="0" marL="457200" rtl="0" algn="l">
              <a:lnSpc>
                <a:spcPct val="95000"/>
              </a:lnSpc>
              <a:spcBef>
                <a:spcPts val="0"/>
              </a:spcBef>
              <a:spcAft>
                <a:spcPts val="0"/>
              </a:spcAft>
              <a:buClr>
                <a:schemeClr val="dk2"/>
              </a:buClr>
              <a:buSzPts val="1300"/>
              <a:buChar char="●"/>
            </a:pPr>
            <a:r>
              <a:rPr lang="ru" sz="1300">
                <a:solidFill>
                  <a:schemeClr val="dk2"/>
                </a:solidFill>
              </a:rPr>
              <a:t>   Again, add several rows to the table, create a savepoint, and observe the rows in the table.</a:t>
            </a:r>
            <a:endParaRPr sz="1300">
              <a:solidFill>
                <a:schemeClr val="dk2"/>
              </a:solidFill>
            </a:endParaRPr>
          </a:p>
          <a:p>
            <a:pPr indent="-311150" lvl="0" marL="457200" rtl="0" algn="l">
              <a:lnSpc>
                <a:spcPct val="95000"/>
              </a:lnSpc>
              <a:spcBef>
                <a:spcPts val="0"/>
              </a:spcBef>
              <a:spcAft>
                <a:spcPts val="0"/>
              </a:spcAft>
              <a:buClr>
                <a:schemeClr val="dk2"/>
              </a:buClr>
              <a:buSzPts val="1300"/>
              <a:buChar char="●"/>
            </a:pPr>
            <a:r>
              <a:rPr lang="ru" sz="1300">
                <a:solidFill>
                  <a:schemeClr val="dk2"/>
                </a:solidFill>
              </a:rPr>
              <a:t>   Add another row to the table and observe the table.</a:t>
            </a:r>
            <a:endParaRPr sz="1300">
              <a:solidFill>
                <a:schemeClr val="dk2"/>
              </a:solidFill>
            </a:endParaRPr>
          </a:p>
          <a:p>
            <a:pPr indent="-311150" lvl="0" marL="457200" rtl="0" algn="l">
              <a:lnSpc>
                <a:spcPct val="95000"/>
              </a:lnSpc>
              <a:spcBef>
                <a:spcPts val="0"/>
              </a:spcBef>
              <a:spcAft>
                <a:spcPts val="0"/>
              </a:spcAft>
              <a:buClr>
                <a:schemeClr val="dk2"/>
              </a:buClr>
              <a:buSzPts val="1300"/>
              <a:buChar char="●"/>
            </a:pPr>
            <a:r>
              <a:rPr lang="ru" sz="1300">
                <a:solidFill>
                  <a:schemeClr val="dk2"/>
                </a:solidFill>
              </a:rPr>
              <a:t>   Roll back to the second savepoint and observe the data.</a:t>
            </a:r>
            <a:endParaRPr sz="1300">
              <a:solidFill>
                <a:schemeClr val="dk2"/>
              </a:solidFill>
            </a:endParaRPr>
          </a:p>
          <a:p>
            <a:pPr indent="-311150" lvl="0" marL="457200" rtl="0" algn="l">
              <a:lnSpc>
                <a:spcPct val="95000"/>
              </a:lnSpc>
              <a:spcBef>
                <a:spcPts val="0"/>
              </a:spcBef>
              <a:spcAft>
                <a:spcPts val="0"/>
              </a:spcAft>
              <a:buClr>
                <a:schemeClr val="dk2"/>
              </a:buClr>
              <a:buSzPts val="1300"/>
              <a:buChar char="●"/>
            </a:pPr>
            <a:r>
              <a:rPr lang="ru" sz="1300">
                <a:solidFill>
                  <a:schemeClr val="dk2"/>
                </a:solidFill>
              </a:rPr>
              <a:t>   Roll back to the first savepoint and observe the data.</a:t>
            </a:r>
            <a:endParaRPr sz="1300">
              <a:solidFill>
                <a:schemeClr val="dk2"/>
              </a:solidFill>
            </a:endParaRPr>
          </a:p>
          <a:p>
            <a:pPr indent="-311150" lvl="0" marL="457200" rtl="0" algn="l">
              <a:lnSpc>
                <a:spcPct val="95000"/>
              </a:lnSpc>
              <a:spcBef>
                <a:spcPts val="0"/>
              </a:spcBef>
              <a:spcAft>
                <a:spcPts val="0"/>
              </a:spcAft>
              <a:buClr>
                <a:schemeClr val="dk2"/>
              </a:buClr>
              <a:buSzPts val="1300"/>
              <a:buChar char="●"/>
            </a:pPr>
            <a:r>
              <a:rPr lang="ru" sz="1300">
                <a:solidFill>
                  <a:schemeClr val="dk2"/>
                </a:solidFill>
              </a:rPr>
              <a:t>   Roll back the entire transaction.</a:t>
            </a:r>
            <a:endParaRPr sz="13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PostgreSQL access control</a:t>
            </a:r>
            <a:endParaRPr/>
          </a:p>
        </p:txBody>
      </p:sp>
      <p:sp>
        <p:nvSpPr>
          <p:cNvPr id="163" name="Google Shape;163;p29"/>
          <p:cNvSpPr txBox="1"/>
          <p:nvPr>
            <p:ph idx="1" type="body"/>
          </p:nvPr>
        </p:nvSpPr>
        <p:spPr>
          <a:xfrm>
            <a:off x="311700" y="1068425"/>
            <a:ext cx="8520600" cy="399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4065"/>
              </a:buClr>
              <a:buSzPts val="1100"/>
              <a:buFont typeface="Arial"/>
              <a:buNone/>
            </a:pPr>
            <a:r>
              <a:rPr lang="ru">
                <a:solidFill>
                  <a:schemeClr val="dk2"/>
                </a:solidFill>
              </a:rPr>
              <a:t>Role – set of DB users</a:t>
            </a:r>
            <a:endParaRPr>
              <a:solidFill>
                <a:schemeClr val="dk2"/>
              </a:solidFill>
            </a:endParaRPr>
          </a:p>
          <a:p>
            <a:pPr indent="-342900" lvl="0" marL="457200" rtl="0" algn="l">
              <a:spcBef>
                <a:spcPts val="0"/>
              </a:spcBef>
              <a:spcAft>
                <a:spcPts val="0"/>
              </a:spcAft>
              <a:buClr>
                <a:schemeClr val="dk2"/>
              </a:buClr>
              <a:buSzPts val="1800"/>
              <a:buChar char="●"/>
            </a:pPr>
            <a:r>
              <a:rPr lang="ru">
                <a:solidFill>
                  <a:schemeClr val="dk2"/>
                </a:solidFill>
              </a:rPr>
              <a:t>Can own objects in the database</a:t>
            </a:r>
            <a:endParaRPr>
              <a:solidFill>
                <a:schemeClr val="dk2"/>
              </a:solidFill>
            </a:endParaRPr>
          </a:p>
          <a:p>
            <a:pPr indent="-342900" lvl="0" marL="457200" rtl="0" algn="l">
              <a:spcBef>
                <a:spcPts val="0"/>
              </a:spcBef>
              <a:spcAft>
                <a:spcPts val="0"/>
              </a:spcAft>
              <a:buClr>
                <a:schemeClr val="dk2"/>
              </a:buClr>
              <a:buSzPts val="1800"/>
              <a:buChar char="●"/>
            </a:pPr>
            <a:r>
              <a:rPr lang="ru">
                <a:solidFill>
                  <a:schemeClr val="dk2"/>
                </a:solidFill>
              </a:rPr>
              <a:t>May have certain access to some database objects without being their owner</a:t>
            </a:r>
            <a:endParaRPr>
              <a:solidFill>
                <a:schemeClr val="dk2"/>
              </a:solidFill>
            </a:endParaRPr>
          </a:p>
          <a:p>
            <a:pPr indent="-342900" lvl="0" marL="457200" rtl="0" algn="l">
              <a:spcBef>
                <a:spcPts val="0"/>
              </a:spcBef>
              <a:spcAft>
                <a:spcPts val="0"/>
              </a:spcAft>
              <a:buClr>
                <a:schemeClr val="dk2"/>
              </a:buClr>
              <a:buSzPts val="1800"/>
              <a:buChar char="●"/>
            </a:pPr>
            <a:r>
              <a:rPr lang="ru">
                <a:solidFill>
                  <a:schemeClr val="dk2"/>
                </a:solidFill>
              </a:rPr>
              <a:t>Can grant access to some objects in the database to other roles</a:t>
            </a:r>
            <a:endParaRPr>
              <a:solidFill>
                <a:schemeClr val="dk2"/>
              </a:solidFill>
            </a:endParaRPr>
          </a:p>
          <a:p>
            <a:pPr indent="-342900" lvl="0" marL="457200" rtl="0" algn="l">
              <a:spcBef>
                <a:spcPts val="0"/>
              </a:spcBef>
              <a:spcAft>
                <a:spcPts val="0"/>
              </a:spcAft>
              <a:buClr>
                <a:schemeClr val="dk2"/>
              </a:buClr>
              <a:buSzPts val="1800"/>
              <a:buChar char="●"/>
            </a:pPr>
            <a:r>
              <a:rPr lang="ru">
                <a:solidFill>
                  <a:schemeClr val="dk2"/>
                </a:solidFill>
              </a:rPr>
              <a:t>Can grant membership in the role of another role</a:t>
            </a:r>
            <a:endParaRPr>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Cr</a:t>
            </a:r>
            <a:r>
              <a:rPr lang="ru"/>
              <a:t>eate use</a:t>
            </a:r>
            <a:r>
              <a:rPr lang="ru"/>
              <a:t>r</a:t>
            </a:r>
            <a:endParaRPr/>
          </a:p>
        </p:txBody>
      </p:sp>
      <p:sp>
        <p:nvSpPr>
          <p:cNvPr id="169" name="Google Shape;169;p30"/>
          <p:cNvSpPr txBox="1"/>
          <p:nvPr>
            <p:ph idx="1" type="body"/>
          </p:nvPr>
        </p:nvSpPr>
        <p:spPr>
          <a:xfrm>
            <a:off x="311700" y="1021100"/>
            <a:ext cx="6005700" cy="38226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ru" sz="1350">
                <a:solidFill>
                  <a:schemeClr val="dk2"/>
                </a:solidFill>
              </a:rPr>
              <a:t>CREATE USER == CREATE ROLE</a:t>
            </a:r>
            <a:endParaRPr sz="1350">
              <a:solidFill>
                <a:schemeClr val="dk2"/>
              </a:solidFill>
            </a:endParaRPr>
          </a:p>
          <a:p>
            <a:pPr indent="0" lvl="0" marL="0" rtl="0" algn="l">
              <a:lnSpc>
                <a:spcPct val="95000"/>
              </a:lnSpc>
              <a:spcBef>
                <a:spcPts val="0"/>
              </a:spcBef>
              <a:spcAft>
                <a:spcPts val="0"/>
              </a:spcAft>
              <a:buNone/>
            </a:pPr>
            <a:r>
              <a:rPr lang="ru" sz="1350">
                <a:solidFill>
                  <a:schemeClr val="dk2"/>
                </a:solidFill>
              </a:rPr>
              <a:t>CREATE USER name [[WITH] option [...]]</a:t>
            </a:r>
            <a:endParaRPr sz="1350">
              <a:solidFill>
                <a:schemeClr val="dk2"/>
              </a:solidFill>
            </a:endParaRPr>
          </a:p>
          <a:p>
            <a:pPr indent="0" lvl="0" marL="0" rtl="0" algn="l">
              <a:lnSpc>
                <a:spcPct val="95000"/>
              </a:lnSpc>
              <a:spcBef>
                <a:spcPts val="0"/>
              </a:spcBef>
              <a:spcAft>
                <a:spcPts val="0"/>
              </a:spcAft>
              <a:buNone/>
            </a:pPr>
            <a:r>
              <a:rPr lang="ru" sz="1350">
                <a:solidFill>
                  <a:schemeClr val="dk2"/>
                </a:solidFill>
              </a:rPr>
              <a:t>where option can be:</a:t>
            </a:r>
            <a:endParaRPr sz="1350">
              <a:solidFill>
                <a:schemeClr val="dk2"/>
              </a:solidFill>
            </a:endParaRPr>
          </a:p>
          <a:p>
            <a:pPr indent="0" lvl="0" marL="0" rtl="0" algn="l">
              <a:lnSpc>
                <a:spcPct val="95000"/>
              </a:lnSpc>
              <a:spcBef>
                <a:spcPts val="0"/>
              </a:spcBef>
              <a:spcAft>
                <a:spcPts val="0"/>
              </a:spcAft>
              <a:buNone/>
            </a:pPr>
            <a:r>
              <a:rPr lang="ru" sz="1350">
                <a:solidFill>
                  <a:schemeClr val="dk2"/>
                </a:solidFill>
              </a:rPr>
              <a:t>SUPERUSER | NOSUPERUSER</a:t>
            </a:r>
            <a:endParaRPr sz="1350">
              <a:solidFill>
                <a:schemeClr val="dk2"/>
              </a:solidFill>
            </a:endParaRPr>
          </a:p>
          <a:p>
            <a:pPr indent="0" lvl="0" marL="0" rtl="0" algn="l">
              <a:lnSpc>
                <a:spcPct val="95000"/>
              </a:lnSpc>
              <a:spcBef>
                <a:spcPts val="0"/>
              </a:spcBef>
              <a:spcAft>
                <a:spcPts val="0"/>
              </a:spcAft>
              <a:buNone/>
            </a:pPr>
            <a:r>
              <a:rPr lang="ru" sz="1350">
                <a:solidFill>
                  <a:schemeClr val="dk2"/>
                </a:solidFill>
              </a:rPr>
              <a:t>| CREATEDB | NOCREATEDB</a:t>
            </a:r>
            <a:endParaRPr sz="1350">
              <a:solidFill>
                <a:schemeClr val="dk2"/>
              </a:solidFill>
            </a:endParaRPr>
          </a:p>
          <a:p>
            <a:pPr indent="0" lvl="0" marL="0" rtl="0" algn="l">
              <a:lnSpc>
                <a:spcPct val="95000"/>
              </a:lnSpc>
              <a:spcBef>
                <a:spcPts val="0"/>
              </a:spcBef>
              <a:spcAft>
                <a:spcPts val="0"/>
              </a:spcAft>
              <a:buNone/>
            </a:pPr>
            <a:r>
              <a:rPr lang="ru" sz="1350">
                <a:solidFill>
                  <a:schemeClr val="dk2"/>
                </a:solidFill>
              </a:rPr>
              <a:t>| CREATEROLE | NOCREATEROLE</a:t>
            </a:r>
            <a:endParaRPr sz="1350">
              <a:solidFill>
                <a:schemeClr val="dk2"/>
              </a:solidFill>
            </a:endParaRPr>
          </a:p>
          <a:p>
            <a:pPr indent="0" lvl="0" marL="0" rtl="0" algn="l">
              <a:lnSpc>
                <a:spcPct val="95000"/>
              </a:lnSpc>
              <a:spcBef>
                <a:spcPts val="0"/>
              </a:spcBef>
              <a:spcAft>
                <a:spcPts val="0"/>
              </a:spcAft>
              <a:buNone/>
            </a:pPr>
            <a:r>
              <a:rPr lang="ru" sz="1350">
                <a:solidFill>
                  <a:schemeClr val="dk2"/>
                </a:solidFill>
              </a:rPr>
              <a:t>| INHERIT | NOINHERIT</a:t>
            </a:r>
            <a:endParaRPr sz="1350">
              <a:solidFill>
                <a:schemeClr val="dk2"/>
              </a:solidFill>
            </a:endParaRPr>
          </a:p>
          <a:p>
            <a:pPr indent="0" lvl="0" marL="0" rtl="0" algn="l">
              <a:lnSpc>
                <a:spcPct val="95000"/>
              </a:lnSpc>
              <a:spcBef>
                <a:spcPts val="0"/>
              </a:spcBef>
              <a:spcAft>
                <a:spcPts val="0"/>
              </a:spcAft>
              <a:buNone/>
            </a:pPr>
            <a:r>
              <a:rPr lang="ru" sz="1350">
                <a:solidFill>
                  <a:schemeClr val="dk2"/>
                </a:solidFill>
              </a:rPr>
              <a:t>| LOGIN | NOLOGIN</a:t>
            </a:r>
            <a:endParaRPr sz="1350">
              <a:solidFill>
                <a:schemeClr val="dk2"/>
              </a:solidFill>
            </a:endParaRPr>
          </a:p>
          <a:p>
            <a:pPr indent="0" lvl="0" marL="0" rtl="0" algn="l">
              <a:lnSpc>
                <a:spcPct val="95000"/>
              </a:lnSpc>
              <a:spcBef>
                <a:spcPts val="0"/>
              </a:spcBef>
              <a:spcAft>
                <a:spcPts val="0"/>
              </a:spcAft>
              <a:buNone/>
            </a:pPr>
            <a:r>
              <a:rPr lang="ru" sz="1350">
                <a:solidFill>
                  <a:schemeClr val="dk2"/>
                </a:solidFill>
              </a:rPr>
              <a:t>| REPLICATION | NOREPLICATION</a:t>
            </a:r>
            <a:endParaRPr sz="1350">
              <a:solidFill>
                <a:schemeClr val="dk2"/>
              </a:solidFill>
            </a:endParaRPr>
          </a:p>
          <a:p>
            <a:pPr indent="0" lvl="0" marL="0" rtl="0" algn="l">
              <a:lnSpc>
                <a:spcPct val="95000"/>
              </a:lnSpc>
              <a:spcBef>
                <a:spcPts val="0"/>
              </a:spcBef>
              <a:spcAft>
                <a:spcPts val="0"/>
              </a:spcAft>
              <a:buNone/>
            </a:pPr>
            <a:r>
              <a:rPr lang="ru" sz="1350">
                <a:solidFill>
                  <a:schemeClr val="dk2"/>
                </a:solidFill>
              </a:rPr>
              <a:t>| BYPASSRLS | NOBYPASSRLS</a:t>
            </a:r>
            <a:endParaRPr sz="1350">
              <a:solidFill>
                <a:schemeClr val="dk2"/>
              </a:solidFill>
            </a:endParaRPr>
          </a:p>
          <a:p>
            <a:pPr indent="0" lvl="0" marL="0" rtl="0" algn="l">
              <a:lnSpc>
                <a:spcPct val="95000"/>
              </a:lnSpc>
              <a:spcBef>
                <a:spcPts val="0"/>
              </a:spcBef>
              <a:spcAft>
                <a:spcPts val="0"/>
              </a:spcAft>
              <a:buNone/>
            </a:pPr>
            <a:r>
              <a:rPr lang="ru" sz="1350">
                <a:solidFill>
                  <a:schemeClr val="dk2"/>
                </a:solidFill>
              </a:rPr>
              <a:t>| CONNECTION LIMIT connlimit</a:t>
            </a:r>
            <a:endParaRPr sz="1350">
              <a:solidFill>
                <a:schemeClr val="dk2"/>
              </a:solidFill>
            </a:endParaRPr>
          </a:p>
          <a:p>
            <a:pPr indent="0" lvl="0" marL="0" rtl="0" algn="l">
              <a:lnSpc>
                <a:spcPct val="95000"/>
              </a:lnSpc>
              <a:spcBef>
                <a:spcPts val="0"/>
              </a:spcBef>
              <a:spcAft>
                <a:spcPts val="0"/>
              </a:spcAft>
              <a:buNone/>
            </a:pPr>
            <a:r>
              <a:rPr lang="ru" sz="1350">
                <a:solidFill>
                  <a:schemeClr val="dk2"/>
                </a:solidFill>
              </a:rPr>
              <a:t>| [ENCRYPTED] PASSWORD 'password' | PASSWORD NULL</a:t>
            </a:r>
            <a:endParaRPr sz="1350">
              <a:solidFill>
                <a:schemeClr val="dk2"/>
              </a:solidFill>
            </a:endParaRPr>
          </a:p>
          <a:p>
            <a:pPr indent="0" lvl="0" marL="0" rtl="0" algn="l">
              <a:lnSpc>
                <a:spcPct val="95000"/>
              </a:lnSpc>
              <a:spcBef>
                <a:spcPts val="0"/>
              </a:spcBef>
              <a:spcAft>
                <a:spcPts val="0"/>
              </a:spcAft>
              <a:buNone/>
            </a:pPr>
            <a:r>
              <a:rPr lang="ru" sz="1350">
                <a:solidFill>
                  <a:schemeClr val="dk2"/>
                </a:solidFill>
              </a:rPr>
              <a:t>| VALID UNTIL 'timestamp'</a:t>
            </a:r>
            <a:endParaRPr sz="1350">
              <a:solidFill>
                <a:schemeClr val="dk2"/>
              </a:solidFill>
            </a:endParaRPr>
          </a:p>
          <a:p>
            <a:pPr indent="0" lvl="0" marL="0" rtl="0" algn="l">
              <a:lnSpc>
                <a:spcPct val="95000"/>
              </a:lnSpc>
              <a:spcBef>
                <a:spcPts val="0"/>
              </a:spcBef>
              <a:spcAft>
                <a:spcPts val="0"/>
              </a:spcAft>
              <a:buNone/>
            </a:pPr>
            <a:r>
              <a:rPr lang="ru" sz="1350">
                <a:solidFill>
                  <a:schemeClr val="dk2"/>
                </a:solidFill>
              </a:rPr>
              <a:t>| IN ROLE role_name [, ...]</a:t>
            </a:r>
            <a:endParaRPr sz="1350">
              <a:solidFill>
                <a:schemeClr val="dk2"/>
              </a:solidFill>
            </a:endParaRPr>
          </a:p>
          <a:p>
            <a:pPr indent="0" lvl="0" marL="0" rtl="0" algn="l">
              <a:lnSpc>
                <a:spcPct val="95000"/>
              </a:lnSpc>
              <a:spcBef>
                <a:spcPts val="0"/>
              </a:spcBef>
              <a:spcAft>
                <a:spcPts val="0"/>
              </a:spcAft>
              <a:buNone/>
            </a:pPr>
            <a:r>
              <a:rPr lang="ru" sz="1350">
                <a:solidFill>
                  <a:schemeClr val="dk2"/>
                </a:solidFill>
              </a:rPr>
              <a:t>| IN GROUP role_name [, ...]</a:t>
            </a:r>
            <a:endParaRPr sz="1350">
              <a:solidFill>
                <a:schemeClr val="dk2"/>
              </a:solidFill>
            </a:endParaRPr>
          </a:p>
          <a:p>
            <a:pPr indent="0" lvl="0" marL="0" rtl="0" algn="l">
              <a:lnSpc>
                <a:spcPct val="95000"/>
              </a:lnSpc>
              <a:spcBef>
                <a:spcPts val="0"/>
              </a:spcBef>
              <a:spcAft>
                <a:spcPts val="0"/>
              </a:spcAft>
              <a:buNone/>
            </a:pPr>
            <a:r>
              <a:rPr lang="ru" sz="1350">
                <a:solidFill>
                  <a:schemeClr val="dk2"/>
                </a:solidFill>
              </a:rPr>
              <a:t>| ROLE role_name [, ...]</a:t>
            </a:r>
            <a:endParaRPr sz="1350">
              <a:solidFill>
                <a:schemeClr val="dk2"/>
              </a:solidFill>
            </a:endParaRPr>
          </a:p>
          <a:p>
            <a:pPr indent="0" lvl="0" marL="0" rtl="0" algn="l">
              <a:lnSpc>
                <a:spcPct val="95000"/>
              </a:lnSpc>
              <a:spcBef>
                <a:spcPts val="0"/>
              </a:spcBef>
              <a:spcAft>
                <a:spcPts val="0"/>
              </a:spcAft>
              <a:buNone/>
            </a:pPr>
            <a:r>
              <a:rPr lang="ru" sz="1350">
                <a:solidFill>
                  <a:schemeClr val="dk2"/>
                </a:solidFill>
              </a:rPr>
              <a:t>| ADMIN role_name [, ...]</a:t>
            </a:r>
            <a:endParaRPr sz="1350">
              <a:solidFill>
                <a:schemeClr val="dk2"/>
              </a:solidFill>
            </a:endParaRPr>
          </a:p>
          <a:p>
            <a:pPr indent="0" lvl="0" marL="0" rtl="0" algn="l">
              <a:lnSpc>
                <a:spcPct val="95000"/>
              </a:lnSpc>
              <a:spcBef>
                <a:spcPts val="0"/>
              </a:spcBef>
              <a:spcAft>
                <a:spcPts val="0"/>
              </a:spcAft>
              <a:buNone/>
            </a:pPr>
            <a:r>
              <a:rPr lang="ru" sz="1350">
                <a:solidFill>
                  <a:schemeClr val="dk2"/>
                </a:solidFill>
              </a:rPr>
              <a:t>| USER role_name [, ...]</a:t>
            </a:r>
            <a:endParaRPr sz="1350">
              <a:solidFill>
                <a:schemeClr val="dk2"/>
              </a:solidFill>
            </a:endParaRPr>
          </a:p>
          <a:p>
            <a:pPr indent="0" lvl="0" marL="0" rtl="0" algn="l">
              <a:lnSpc>
                <a:spcPct val="95000"/>
              </a:lnSpc>
              <a:spcBef>
                <a:spcPts val="0"/>
              </a:spcBef>
              <a:spcAft>
                <a:spcPts val="0"/>
              </a:spcAft>
              <a:buNone/>
            </a:pPr>
            <a:r>
              <a:rPr lang="ru" sz="1350">
                <a:solidFill>
                  <a:schemeClr val="dk2"/>
                </a:solidFill>
              </a:rPr>
              <a:t>| SYSID uid</a:t>
            </a:r>
            <a:endParaRPr sz="1350">
              <a:solidFill>
                <a:schemeClr val="dk2"/>
              </a:solidFill>
            </a:endParaRPr>
          </a:p>
        </p:txBody>
      </p:sp>
      <p:sp>
        <p:nvSpPr>
          <p:cNvPr id="170" name="Google Shape;170;p30"/>
          <p:cNvSpPr txBox="1"/>
          <p:nvPr/>
        </p:nvSpPr>
        <p:spPr>
          <a:xfrm>
            <a:off x="5374350" y="1021100"/>
            <a:ext cx="3000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CREATE ROLE jonathan LOGIN;</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CREATE USER davide</a:t>
            </a:r>
            <a:endParaRPr/>
          </a:p>
          <a:p>
            <a:pPr indent="0" lvl="0" marL="0" rtl="0" algn="l">
              <a:spcBef>
                <a:spcPts val="0"/>
              </a:spcBef>
              <a:spcAft>
                <a:spcPts val="0"/>
              </a:spcAft>
              <a:buNone/>
            </a:pPr>
            <a:r>
              <a:rPr lang="ru"/>
              <a:t>WITH PASSWORD 'jw8s0F4';</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CREATE ROLE Miriam</a:t>
            </a:r>
            <a:endParaRPr/>
          </a:p>
          <a:p>
            <a:pPr indent="0" lvl="0" marL="0" rtl="0" algn="l">
              <a:spcBef>
                <a:spcPts val="0"/>
              </a:spcBef>
              <a:spcAft>
                <a:spcPts val="0"/>
              </a:spcAft>
              <a:buNone/>
            </a:pPr>
            <a:r>
              <a:rPr lang="ru"/>
              <a:t>WITH LOGIN PASSWORD 'jw8s0F4'</a:t>
            </a:r>
            <a:endParaRPr/>
          </a:p>
          <a:p>
            <a:pPr indent="0" lvl="0" marL="0" rtl="0" algn="l">
              <a:spcBef>
                <a:spcPts val="0"/>
              </a:spcBef>
              <a:spcAft>
                <a:spcPts val="0"/>
              </a:spcAft>
              <a:buNone/>
            </a:pPr>
            <a:r>
              <a:rPr lang="ru"/>
              <a:t>VALID UNTIL '2005-01-01';</a:t>
            </a:r>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Data Control Language (DCL)</a:t>
            </a:r>
            <a:endParaRPr/>
          </a:p>
        </p:txBody>
      </p:sp>
      <p:sp>
        <p:nvSpPr>
          <p:cNvPr id="176" name="Google Shape;176;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20000"/>
          </a:bodyPr>
          <a:lstStyle/>
          <a:p>
            <a:pPr indent="-304165" lvl="0" marL="457200" rtl="0" algn="l">
              <a:spcBef>
                <a:spcPts val="0"/>
              </a:spcBef>
              <a:spcAft>
                <a:spcPts val="0"/>
              </a:spcAft>
              <a:buClr>
                <a:schemeClr val="dk2"/>
              </a:buClr>
              <a:buSzPct val="100000"/>
              <a:buFont typeface="Arial"/>
              <a:buChar char="●"/>
            </a:pPr>
            <a:r>
              <a:rPr lang="ru" sz="1400">
                <a:solidFill>
                  <a:schemeClr val="dk2"/>
                </a:solidFill>
              </a:rPr>
              <a:t>Allows you to configure access to objects</a:t>
            </a:r>
            <a:endParaRPr sz="1400">
              <a:solidFill>
                <a:schemeClr val="dk2"/>
              </a:solidFill>
            </a:endParaRPr>
          </a:p>
          <a:p>
            <a:pPr indent="-304165" lvl="0" marL="457200" rtl="0" algn="l">
              <a:spcBef>
                <a:spcPts val="0"/>
              </a:spcBef>
              <a:spcAft>
                <a:spcPts val="0"/>
              </a:spcAft>
              <a:buClr>
                <a:schemeClr val="dk2"/>
              </a:buClr>
              <a:buSzPct val="100000"/>
              <a:buFont typeface="Arial"/>
              <a:buChar char="●"/>
            </a:pPr>
            <a:r>
              <a:rPr lang="ru" sz="1400">
                <a:solidFill>
                  <a:schemeClr val="dk2"/>
                </a:solidFill>
              </a:rPr>
              <a:t>Supports 2 types of actions:</a:t>
            </a:r>
            <a:endParaRPr sz="1400">
              <a:solidFill>
                <a:schemeClr val="dk2"/>
              </a:solidFill>
            </a:endParaRPr>
          </a:p>
          <a:p>
            <a:pPr indent="-304165" lvl="1" marL="914400" rtl="0" algn="l">
              <a:spcBef>
                <a:spcPts val="0"/>
              </a:spcBef>
              <a:spcAft>
                <a:spcPts val="0"/>
              </a:spcAft>
              <a:buClr>
                <a:schemeClr val="dk2"/>
              </a:buClr>
              <a:buSzPct val="100000"/>
              <a:buFont typeface="Arial"/>
              <a:buChar char="○"/>
            </a:pPr>
            <a:r>
              <a:rPr lang="ru">
                <a:solidFill>
                  <a:schemeClr val="dk2"/>
                </a:solidFill>
              </a:rPr>
              <a:t>GRANT – granting access to an object</a:t>
            </a:r>
            <a:endParaRPr>
              <a:solidFill>
                <a:schemeClr val="dk2"/>
              </a:solidFill>
            </a:endParaRPr>
          </a:p>
          <a:p>
            <a:pPr indent="-304165" lvl="1" marL="914400" rtl="0" algn="l">
              <a:spcBef>
                <a:spcPts val="0"/>
              </a:spcBef>
              <a:spcAft>
                <a:spcPts val="0"/>
              </a:spcAft>
              <a:buClr>
                <a:schemeClr val="dk2"/>
              </a:buClr>
              <a:buSzPct val="100000"/>
              <a:buFont typeface="Arial"/>
              <a:buChar char="○"/>
            </a:pPr>
            <a:r>
              <a:rPr lang="ru">
                <a:solidFill>
                  <a:schemeClr val="dk2"/>
                </a:solidFill>
              </a:rPr>
              <a:t>REVOKE – revoke access to the object</a:t>
            </a:r>
            <a:endParaRPr>
              <a:solidFill>
                <a:schemeClr val="dk2"/>
              </a:solidFill>
            </a:endParaRPr>
          </a:p>
          <a:p>
            <a:pPr indent="0" lvl="0" marL="0" rtl="0" algn="l">
              <a:spcBef>
                <a:spcPts val="0"/>
              </a:spcBef>
              <a:spcAft>
                <a:spcPts val="0"/>
              </a:spcAft>
              <a:buNone/>
            </a:pPr>
            <a:r>
              <a:t/>
            </a:r>
            <a:endParaRPr sz="1400">
              <a:solidFill>
                <a:schemeClr val="dk2"/>
              </a:solidFill>
            </a:endParaRPr>
          </a:p>
          <a:p>
            <a:pPr indent="0" lvl="0" marL="0" rtl="0" algn="l">
              <a:spcBef>
                <a:spcPts val="0"/>
              </a:spcBef>
              <a:spcAft>
                <a:spcPts val="0"/>
              </a:spcAft>
              <a:buNone/>
            </a:pPr>
            <a:r>
              <a:rPr lang="ru" sz="1400">
                <a:solidFill>
                  <a:schemeClr val="dk2"/>
                </a:solidFill>
              </a:rPr>
              <a:t>Access which can be given to an object:</a:t>
            </a:r>
            <a:endParaRPr sz="1400">
              <a:solidFill>
                <a:schemeClr val="dk2"/>
              </a:solidFill>
            </a:endParaRPr>
          </a:p>
          <a:p>
            <a:pPr indent="-304165" lvl="0" marL="457200" rtl="0" algn="l">
              <a:spcBef>
                <a:spcPts val="0"/>
              </a:spcBef>
              <a:spcAft>
                <a:spcPts val="0"/>
              </a:spcAft>
              <a:buClr>
                <a:schemeClr val="dk2"/>
              </a:buClr>
              <a:buSzPct val="100000"/>
              <a:buChar char="●"/>
            </a:pPr>
            <a:r>
              <a:rPr lang="ru" sz="1400">
                <a:solidFill>
                  <a:schemeClr val="dk2"/>
                </a:solidFill>
              </a:rPr>
              <a:t>SELECT</a:t>
            </a:r>
            <a:endParaRPr sz="1400">
              <a:solidFill>
                <a:schemeClr val="dk2"/>
              </a:solidFill>
            </a:endParaRPr>
          </a:p>
          <a:p>
            <a:pPr indent="-304165" lvl="0" marL="457200" rtl="0" algn="l">
              <a:spcBef>
                <a:spcPts val="0"/>
              </a:spcBef>
              <a:spcAft>
                <a:spcPts val="0"/>
              </a:spcAft>
              <a:buClr>
                <a:schemeClr val="dk2"/>
              </a:buClr>
              <a:buSzPct val="100000"/>
              <a:buChar char="●"/>
            </a:pPr>
            <a:r>
              <a:rPr lang="ru" sz="1400">
                <a:solidFill>
                  <a:schemeClr val="dk2"/>
                </a:solidFill>
              </a:rPr>
              <a:t>INSERT</a:t>
            </a:r>
            <a:endParaRPr sz="1400">
              <a:solidFill>
                <a:schemeClr val="dk2"/>
              </a:solidFill>
            </a:endParaRPr>
          </a:p>
          <a:p>
            <a:pPr indent="-304165" lvl="0" marL="457200" rtl="0" algn="l">
              <a:spcBef>
                <a:spcPts val="0"/>
              </a:spcBef>
              <a:spcAft>
                <a:spcPts val="0"/>
              </a:spcAft>
              <a:buClr>
                <a:schemeClr val="dk2"/>
              </a:buClr>
              <a:buSzPct val="100000"/>
              <a:buChar char="●"/>
            </a:pPr>
            <a:r>
              <a:rPr lang="ru" sz="1400">
                <a:solidFill>
                  <a:schemeClr val="dk2"/>
                </a:solidFill>
              </a:rPr>
              <a:t>UPDATE</a:t>
            </a:r>
            <a:endParaRPr sz="1400">
              <a:solidFill>
                <a:schemeClr val="dk2"/>
              </a:solidFill>
            </a:endParaRPr>
          </a:p>
          <a:p>
            <a:pPr indent="-304165" lvl="0" marL="457200" rtl="0" algn="l">
              <a:spcBef>
                <a:spcPts val="0"/>
              </a:spcBef>
              <a:spcAft>
                <a:spcPts val="0"/>
              </a:spcAft>
              <a:buClr>
                <a:schemeClr val="dk2"/>
              </a:buClr>
              <a:buSzPct val="100000"/>
              <a:buChar char="●"/>
            </a:pPr>
            <a:r>
              <a:rPr lang="ru" sz="1400">
                <a:solidFill>
                  <a:schemeClr val="dk2"/>
                </a:solidFill>
              </a:rPr>
              <a:t>DELETE</a:t>
            </a:r>
            <a:endParaRPr sz="1400">
              <a:solidFill>
                <a:schemeClr val="dk2"/>
              </a:solidFill>
            </a:endParaRPr>
          </a:p>
          <a:p>
            <a:pPr indent="-304165" lvl="0" marL="457200" rtl="0" algn="l">
              <a:spcBef>
                <a:spcPts val="0"/>
              </a:spcBef>
              <a:spcAft>
                <a:spcPts val="0"/>
              </a:spcAft>
              <a:buClr>
                <a:schemeClr val="dk2"/>
              </a:buClr>
              <a:buSzPct val="100000"/>
              <a:buChar char="●"/>
            </a:pPr>
            <a:r>
              <a:rPr lang="ru" sz="1400">
                <a:solidFill>
                  <a:schemeClr val="dk2"/>
                </a:solidFill>
              </a:rPr>
              <a:t>TRUNCATE</a:t>
            </a:r>
            <a:endParaRPr sz="1400">
              <a:solidFill>
                <a:schemeClr val="dk2"/>
              </a:solidFill>
            </a:endParaRPr>
          </a:p>
          <a:p>
            <a:pPr indent="-304165" lvl="0" marL="457200" rtl="0" algn="l">
              <a:spcBef>
                <a:spcPts val="0"/>
              </a:spcBef>
              <a:spcAft>
                <a:spcPts val="0"/>
              </a:spcAft>
              <a:buClr>
                <a:schemeClr val="dk2"/>
              </a:buClr>
              <a:buSzPct val="100000"/>
              <a:buChar char="●"/>
            </a:pPr>
            <a:r>
              <a:rPr lang="ru" sz="1400">
                <a:solidFill>
                  <a:schemeClr val="dk2"/>
                </a:solidFill>
              </a:rPr>
              <a:t>REFERENCES</a:t>
            </a:r>
            <a:endParaRPr sz="1400">
              <a:solidFill>
                <a:schemeClr val="dk2"/>
              </a:solidFill>
            </a:endParaRPr>
          </a:p>
          <a:p>
            <a:pPr indent="-304165" lvl="0" marL="457200" rtl="0" algn="l">
              <a:spcBef>
                <a:spcPts val="0"/>
              </a:spcBef>
              <a:spcAft>
                <a:spcPts val="0"/>
              </a:spcAft>
              <a:buClr>
                <a:schemeClr val="dk2"/>
              </a:buClr>
              <a:buSzPct val="100000"/>
              <a:buChar char="●"/>
            </a:pPr>
            <a:r>
              <a:rPr lang="ru" sz="1400">
                <a:solidFill>
                  <a:schemeClr val="dk2"/>
                </a:solidFill>
              </a:rPr>
              <a:t>TRIGGER</a:t>
            </a:r>
            <a:endParaRPr sz="1400">
              <a:solidFill>
                <a:schemeClr val="dk2"/>
              </a:solidFill>
            </a:endParaRPr>
          </a:p>
          <a:p>
            <a:pPr indent="-304165" lvl="0" marL="457200" rtl="0" algn="l">
              <a:spcBef>
                <a:spcPts val="0"/>
              </a:spcBef>
              <a:spcAft>
                <a:spcPts val="0"/>
              </a:spcAft>
              <a:buClr>
                <a:schemeClr val="dk2"/>
              </a:buClr>
              <a:buSzPct val="100000"/>
              <a:buChar char="●"/>
            </a:pPr>
            <a:r>
              <a:rPr lang="ru" sz="1400">
                <a:solidFill>
                  <a:schemeClr val="dk2"/>
                </a:solidFill>
              </a:rPr>
              <a:t>CREATE</a:t>
            </a:r>
            <a:endParaRPr sz="1400">
              <a:solidFill>
                <a:schemeClr val="dk2"/>
              </a:solidFill>
            </a:endParaRPr>
          </a:p>
          <a:p>
            <a:pPr indent="-304165" lvl="0" marL="457200" rtl="0" algn="l">
              <a:spcBef>
                <a:spcPts val="0"/>
              </a:spcBef>
              <a:spcAft>
                <a:spcPts val="0"/>
              </a:spcAft>
              <a:buClr>
                <a:schemeClr val="dk2"/>
              </a:buClr>
              <a:buSzPct val="100000"/>
              <a:buChar char="●"/>
            </a:pPr>
            <a:r>
              <a:rPr lang="ru" sz="1400">
                <a:solidFill>
                  <a:schemeClr val="dk2"/>
                </a:solidFill>
              </a:rPr>
              <a:t>CONNECT</a:t>
            </a:r>
            <a:endParaRPr sz="1400">
              <a:solidFill>
                <a:schemeClr val="dk2"/>
              </a:solidFill>
            </a:endParaRPr>
          </a:p>
          <a:p>
            <a:pPr indent="-304165" lvl="0" marL="457200" rtl="0" algn="l">
              <a:spcBef>
                <a:spcPts val="0"/>
              </a:spcBef>
              <a:spcAft>
                <a:spcPts val="0"/>
              </a:spcAft>
              <a:buClr>
                <a:schemeClr val="dk2"/>
              </a:buClr>
              <a:buSzPct val="100000"/>
              <a:buChar char="●"/>
            </a:pPr>
            <a:r>
              <a:rPr lang="ru" sz="1400">
                <a:solidFill>
                  <a:schemeClr val="dk2"/>
                </a:solidFill>
              </a:rPr>
              <a:t>TEMPORARY</a:t>
            </a:r>
            <a:endParaRPr sz="1400">
              <a:solidFill>
                <a:schemeClr val="dk2"/>
              </a:solidFill>
            </a:endParaRPr>
          </a:p>
          <a:p>
            <a:pPr indent="-304165" lvl="0" marL="457200" rtl="0" algn="l">
              <a:spcBef>
                <a:spcPts val="0"/>
              </a:spcBef>
              <a:spcAft>
                <a:spcPts val="0"/>
              </a:spcAft>
              <a:buClr>
                <a:schemeClr val="dk2"/>
              </a:buClr>
              <a:buSzPct val="100000"/>
              <a:buChar char="●"/>
            </a:pPr>
            <a:r>
              <a:rPr lang="ru" sz="1400">
                <a:solidFill>
                  <a:schemeClr val="dk2"/>
                </a:solidFill>
              </a:rPr>
              <a:t>EXECUTE</a:t>
            </a:r>
            <a:endParaRPr sz="1400">
              <a:solidFill>
                <a:schemeClr val="dk2"/>
              </a:solidFill>
            </a:endParaRPr>
          </a:p>
          <a:p>
            <a:pPr indent="-304165" lvl="0" marL="457200" rtl="0" algn="l">
              <a:spcBef>
                <a:spcPts val="0"/>
              </a:spcBef>
              <a:spcAft>
                <a:spcPts val="0"/>
              </a:spcAft>
              <a:buClr>
                <a:schemeClr val="dk2"/>
              </a:buClr>
              <a:buSzPct val="100000"/>
              <a:buChar char="●"/>
            </a:pPr>
            <a:r>
              <a:rPr lang="ru" sz="1400">
                <a:solidFill>
                  <a:schemeClr val="dk2"/>
                </a:solidFill>
              </a:rPr>
              <a:t>USAGE</a:t>
            </a:r>
            <a:endParaRPr sz="14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Transaction</a:t>
            </a:r>
            <a:endParaRPr/>
          </a:p>
        </p:txBody>
      </p:sp>
      <p:sp>
        <p:nvSpPr>
          <p:cNvPr id="65" name="Google Shape;65;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4065"/>
              </a:buClr>
              <a:buSzPts val="1100"/>
              <a:buFont typeface="Arial"/>
              <a:buNone/>
            </a:pPr>
            <a:r>
              <a:rPr lang="ru" sz="1850">
                <a:solidFill>
                  <a:schemeClr val="dk2"/>
                </a:solidFill>
              </a:rPr>
              <a:t>A transaction is an object that groups a sequence of operations that must be performed as a whole.</a:t>
            </a:r>
            <a:endParaRPr sz="1850">
              <a:solidFill>
                <a:schemeClr val="dk2"/>
              </a:solidFill>
            </a:endParaRPr>
          </a:p>
          <a:p>
            <a:pPr indent="0" lvl="0" marL="0" rtl="0" algn="l">
              <a:spcBef>
                <a:spcPts val="1200"/>
              </a:spcBef>
              <a:spcAft>
                <a:spcPts val="0"/>
              </a:spcAft>
              <a:buClr>
                <a:schemeClr val="dk2"/>
              </a:buClr>
              <a:buSzPts val="2323"/>
              <a:buFont typeface="Arial"/>
              <a:buNone/>
            </a:pPr>
            <a:r>
              <a:rPr lang="ru" sz="1850">
                <a:solidFill>
                  <a:schemeClr val="dk2"/>
                </a:solidFill>
              </a:rPr>
              <a:t>It ensures the transition of the database from one integral state to another.</a:t>
            </a:r>
            <a:endParaRPr sz="1850">
              <a:solidFill>
                <a:schemeClr val="dk2"/>
              </a:solidFill>
            </a:endParaRPr>
          </a:p>
          <a:p>
            <a:pPr indent="0" lvl="0" marL="0" rtl="0" algn="l">
              <a:spcBef>
                <a:spcPts val="0"/>
              </a:spcBef>
              <a:spcAft>
                <a:spcPts val="0"/>
              </a:spcAft>
              <a:buClr>
                <a:srgbClr val="004065"/>
              </a:buClr>
              <a:buSzPts val="1100"/>
              <a:buFont typeface="Arial"/>
              <a:buNone/>
            </a:pPr>
            <a:r>
              <a:rPr lang="ru" sz="1850">
                <a:solidFill>
                  <a:schemeClr val="dk2"/>
                </a:solidFill>
              </a:rPr>
              <a:t>Transactions ensure the integrity of the database under the conditions:</a:t>
            </a:r>
            <a:endParaRPr sz="1850">
              <a:solidFill>
                <a:schemeClr val="dk2"/>
              </a:solidFill>
            </a:endParaRPr>
          </a:p>
          <a:p>
            <a:pPr indent="-346075" lvl="0" marL="457200" rtl="0" algn="l">
              <a:spcBef>
                <a:spcPts val="1200"/>
              </a:spcBef>
              <a:spcAft>
                <a:spcPts val="0"/>
              </a:spcAft>
              <a:buClr>
                <a:schemeClr val="dk2"/>
              </a:buClr>
              <a:buSzPts val="1850"/>
              <a:buChar char="●"/>
            </a:pPr>
            <a:r>
              <a:rPr lang="ru" sz="1850">
                <a:solidFill>
                  <a:schemeClr val="dk2"/>
                </a:solidFill>
              </a:rPr>
              <a:t>Parallel data processing</a:t>
            </a:r>
            <a:endParaRPr sz="1850">
              <a:solidFill>
                <a:schemeClr val="dk2"/>
              </a:solidFill>
            </a:endParaRPr>
          </a:p>
          <a:p>
            <a:pPr indent="-346075" lvl="0" marL="457200" rtl="0" algn="l">
              <a:spcBef>
                <a:spcPts val="0"/>
              </a:spcBef>
              <a:spcAft>
                <a:spcPts val="0"/>
              </a:spcAft>
              <a:buClr>
                <a:schemeClr val="dk2"/>
              </a:buClr>
              <a:buSzPts val="1850"/>
              <a:buChar char="●"/>
            </a:pPr>
            <a:r>
              <a:rPr lang="ru" sz="1850">
                <a:solidFill>
                  <a:schemeClr val="dk2"/>
                </a:solidFill>
              </a:rPr>
              <a:t>Physical disk failures</a:t>
            </a:r>
            <a:endParaRPr sz="1850">
              <a:solidFill>
                <a:schemeClr val="dk2"/>
              </a:solidFill>
            </a:endParaRPr>
          </a:p>
          <a:p>
            <a:pPr indent="-346075" lvl="0" marL="457200" rtl="0" algn="l">
              <a:spcBef>
                <a:spcPts val="0"/>
              </a:spcBef>
              <a:spcAft>
                <a:spcPts val="0"/>
              </a:spcAft>
              <a:buClr>
                <a:schemeClr val="dk2"/>
              </a:buClr>
              <a:buSzPts val="1850"/>
              <a:buChar char="●"/>
            </a:pPr>
            <a:r>
              <a:rPr lang="ru" sz="1850">
                <a:solidFill>
                  <a:schemeClr val="dk2"/>
                </a:solidFill>
              </a:rPr>
              <a:t>Emergency power failure</a:t>
            </a:r>
            <a:endParaRPr sz="1850">
              <a:solidFill>
                <a:schemeClr val="dk2"/>
              </a:solidFill>
            </a:endParaRPr>
          </a:p>
          <a:p>
            <a:pPr indent="-346075" lvl="0" marL="457200" rtl="0" algn="l">
              <a:spcBef>
                <a:spcPts val="0"/>
              </a:spcBef>
              <a:spcAft>
                <a:spcPts val="0"/>
              </a:spcAft>
              <a:buClr>
                <a:schemeClr val="dk2"/>
              </a:buClr>
              <a:buSzPts val="1850"/>
              <a:buChar char="●"/>
            </a:pPr>
            <a:r>
              <a:rPr lang="ru" sz="1850">
                <a:solidFill>
                  <a:schemeClr val="dk2"/>
                </a:solidFill>
              </a:rPr>
              <a:t>And others</a:t>
            </a:r>
            <a:endParaRPr sz="1679">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Data Control Language (DCL)</a:t>
            </a:r>
            <a:endParaRPr/>
          </a:p>
        </p:txBody>
      </p:sp>
      <p:sp>
        <p:nvSpPr>
          <p:cNvPr id="182" name="Google Shape;182;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16865" lvl="0" marL="457200" rtl="0" algn="l">
              <a:lnSpc>
                <a:spcPct val="95000"/>
              </a:lnSpc>
              <a:spcBef>
                <a:spcPts val="0"/>
              </a:spcBef>
              <a:spcAft>
                <a:spcPts val="0"/>
              </a:spcAft>
              <a:buClr>
                <a:schemeClr val="dk2"/>
              </a:buClr>
              <a:buSzPts val="1390"/>
              <a:buFont typeface="Arial"/>
              <a:buChar char="●"/>
            </a:pPr>
            <a:r>
              <a:rPr lang="ru" sz="1390">
                <a:solidFill>
                  <a:schemeClr val="dk2"/>
                </a:solidFill>
              </a:rPr>
              <a:t>Allows you to configure access to objects</a:t>
            </a:r>
            <a:endParaRPr sz="1390">
              <a:solidFill>
                <a:schemeClr val="dk2"/>
              </a:solidFill>
            </a:endParaRPr>
          </a:p>
          <a:p>
            <a:pPr indent="-316865" lvl="0" marL="457200" rtl="0" algn="l">
              <a:lnSpc>
                <a:spcPct val="95000"/>
              </a:lnSpc>
              <a:spcBef>
                <a:spcPts val="0"/>
              </a:spcBef>
              <a:spcAft>
                <a:spcPts val="0"/>
              </a:spcAft>
              <a:buClr>
                <a:schemeClr val="dk2"/>
              </a:buClr>
              <a:buSzPts val="1390"/>
              <a:buFont typeface="Arial"/>
              <a:buChar char="●"/>
            </a:pPr>
            <a:r>
              <a:rPr lang="ru" sz="1390">
                <a:solidFill>
                  <a:schemeClr val="dk2"/>
                </a:solidFill>
              </a:rPr>
              <a:t>Supports 2 types of actions:</a:t>
            </a:r>
            <a:endParaRPr sz="1390">
              <a:solidFill>
                <a:schemeClr val="dk2"/>
              </a:solidFill>
            </a:endParaRPr>
          </a:p>
          <a:p>
            <a:pPr indent="-316865" lvl="1" marL="914400" rtl="0" algn="l">
              <a:lnSpc>
                <a:spcPct val="95000"/>
              </a:lnSpc>
              <a:spcBef>
                <a:spcPts val="0"/>
              </a:spcBef>
              <a:spcAft>
                <a:spcPts val="0"/>
              </a:spcAft>
              <a:buClr>
                <a:schemeClr val="dk2"/>
              </a:buClr>
              <a:buSzPts val="1390"/>
              <a:buFont typeface="Arial"/>
              <a:buChar char="○"/>
            </a:pPr>
            <a:r>
              <a:rPr lang="ru" sz="1390">
                <a:solidFill>
                  <a:schemeClr val="dk2"/>
                </a:solidFill>
              </a:rPr>
              <a:t>GRANT – granting access to an object</a:t>
            </a:r>
            <a:endParaRPr sz="1390">
              <a:solidFill>
                <a:schemeClr val="dk2"/>
              </a:solidFill>
            </a:endParaRPr>
          </a:p>
          <a:p>
            <a:pPr indent="-316865" lvl="1" marL="914400" rtl="0" algn="l">
              <a:lnSpc>
                <a:spcPct val="95000"/>
              </a:lnSpc>
              <a:spcBef>
                <a:spcPts val="0"/>
              </a:spcBef>
              <a:spcAft>
                <a:spcPts val="0"/>
              </a:spcAft>
              <a:buClr>
                <a:schemeClr val="dk2"/>
              </a:buClr>
              <a:buSzPts val="1390"/>
              <a:buFont typeface="Arial"/>
              <a:buChar char="○"/>
            </a:pPr>
            <a:r>
              <a:rPr lang="ru" sz="1390">
                <a:solidFill>
                  <a:schemeClr val="dk2"/>
                </a:solidFill>
              </a:rPr>
              <a:t>REVOKE – revoke access to the object</a:t>
            </a:r>
            <a:endParaRPr sz="1390">
              <a:solidFill>
                <a:schemeClr val="dk2"/>
              </a:solidFill>
            </a:endParaRPr>
          </a:p>
          <a:p>
            <a:pPr indent="0" lvl="0" marL="0" rtl="0" algn="l">
              <a:lnSpc>
                <a:spcPct val="95000"/>
              </a:lnSpc>
              <a:spcBef>
                <a:spcPts val="0"/>
              </a:spcBef>
              <a:spcAft>
                <a:spcPts val="0"/>
              </a:spcAft>
              <a:buSzPts val="935"/>
              <a:buNone/>
            </a:pPr>
            <a:r>
              <a:t/>
            </a:r>
            <a:endParaRPr sz="1390">
              <a:solidFill>
                <a:schemeClr val="dk2"/>
              </a:solidFill>
            </a:endParaRPr>
          </a:p>
          <a:p>
            <a:pPr indent="0" lvl="0" marL="0" rtl="0" algn="l">
              <a:lnSpc>
                <a:spcPct val="95000"/>
              </a:lnSpc>
              <a:spcBef>
                <a:spcPts val="0"/>
              </a:spcBef>
              <a:spcAft>
                <a:spcPts val="0"/>
              </a:spcAft>
              <a:buSzPts val="935"/>
              <a:buNone/>
            </a:pPr>
            <a:r>
              <a:rPr lang="ru" sz="1390">
                <a:solidFill>
                  <a:schemeClr val="dk2"/>
                </a:solidFill>
              </a:rPr>
              <a:t>Access which can be given to an object:</a:t>
            </a:r>
            <a:endParaRPr sz="1390">
              <a:solidFill>
                <a:schemeClr val="dk2"/>
              </a:solidFill>
            </a:endParaRPr>
          </a:p>
          <a:p>
            <a:pPr indent="-316865" lvl="0" marL="457200" rtl="0" algn="l">
              <a:lnSpc>
                <a:spcPct val="95000"/>
              </a:lnSpc>
              <a:spcBef>
                <a:spcPts val="0"/>
              </a:spcBef>
              <a:spcAft>
                <a:spcPts val="0"/>
              </a:spcAft>
              <a:buClr>
                <a:schemeClr val="dk2"/>
              </a:buClr>
              <a:buSzPts val="1390"/>
              <a:buChar char="●"/>
            </a:pPr>
            <a:r>
              <a:rPr lang="ru" sz="1390">
                <a:solidFill>
                  <a:schemeClr val="dk2"/>
                </a:solidFill>
              </a:rPr>
              <a:t>SELECT</a:t>
            </a:r>
            <a:endParaRPr sz="1390">
              <a:solidFill>
                <a:schemeClr val="dk2"/>
              </a:solidFill>
            </a:endParaRPr>
          </a:p>
          <a:p>
            <a:pPr indent="-316865" lvl="0" marL="457200" rtl="0" algn="l">
              <a:lnSpc>
                <a:spcPct val="95000"/>
              </a:lnSpc>
              <a:spcBef>
                <a:spcPts val="0"/>
              </a:spcBef>
              <a:spcAft>
                <a:spcPts val="0"/>
              </a:spcAft>
              <a:buClr>
                <a:schemeClr val="dk2"/>
              </a:buClr>
              <a:buSzPts val="1390"/>
              <a:buChar char="●"/>
            </a:pPr>
            <a:r>
              <a:rPr lang="ru" sz="1390">
                <a:solidFill>
                  <a:schemeClr val="dk2"/>
                </a:solidFill>
              </a:rPr>
              <a:t>INSERT</a:t>
            </a:r>
            <a:endParaRPr sz="1390">
              <a:solidFill>
                <a:schemeClr val="dk2"/>
              </a:solidFill>
            </a:endParaRPr>
          </a:p>
          <a:p>
            <a:pPr indent="-316865" lvl="0" marL="457200" rtl="0" algn="l">
              <a:lnSpc>
                <a:spcPct val="95000"/>
              </a:lnSpc>
              <a:spcBef>
                <a:spcPts val="0"/>
              </a:spcBef>
              <a:spcAft>
                <a:spcPts val="0"/>
              </a:spcAft>
              <a:buClr>
                <a:schemeClr val="dk2"/>
              </a:buClr>
              <a:buSzPts val="1390"/>
              <a:buChar char="●"/>
            </a:pPr>
            <a:r>
              <a:rPr lang="ru" sz="1390">
                <a:solidFill>
                  <a:schemeClr val="dk2"/>
                </a:solidFill>
              </a:rPr>
              <a:t>UPDATE</a:t>
            </a:r>
            <a:endParaRPr sz="1390">
              <a:solidFill>
                <a:schemeClr val="dk2"/>
              </a:solidFill>
            </a:endParaRPr>
          </a:p>
          <a:p>
            <a:pPr indent="-316865" lvl="0" marL="457200" rtl="0" algn="l">
              <a:lnSpc>
                <a:spcPct val="95000"/>
              </a:lnSpc>
              <a:spcBef>
                <a:spcPts val="0"/>
              </a:spcBef>
              <a:spcAft>
                <a:spcPts val="0"/>
              </a:spcAft>
              <a:buClr>
                <a:schemeClr val="dk2"/>
              </a:buClr>
              <a:buSzPts val="1390"/>
              <a:buChar char="●"/>
            </a:pPr>
            <a:r>
              <a:rPr lang="ru" sz="1390">
                <a:solidFill>
                  <a:schemeClr val="dk2"/>
                </a:solidFill>
              </a:rPr>
              <a:t>DELETE</a:t>
            </a:r>
            <a:endParaRPr sz="1390">
              <a:solidFill>
                <a:schemeClr val="dk2"/>
              </a:solidFill>
            </a:endParaRPr>
          </a:p>
          <a:p>
            <a:pPr indent="-316865" lvl="0" marL="457200" rtl="0" algn="l">
              <a:lnSpc>
                <a:spcPct val="95000"/>
              </a:lnSpc>
              <a:spcBef>
                <a:spcPts val="0"/>
              </a:spcBef>
              <a:spcAft>
                <a:spcPts val="0"/>
              </a:spcAft>
              <a:buClr>
                <a:schemeClr val="dk2"/>
              </a:buClr>
              <a:buSzPts val="1390"/>
              <a:buChar char="●"/>
            </a:pPr>
            <a:r>
              <a:rPr lang="ru" sz="1390">
                <a:solidFill>
                  <a:schemeClr val="dk2"/>
                </a:solidFill>
              </a:rPr>
              <a:t>TRUNCATE</a:t>
            </a:r>
            <a:endParaRPr sz="1390">
              <a:solidFill>
                <a:schemeClr val="dk2"/>
              </a:solidFill>
            </a:endParaRPr>
          </a:p>
          <a:p>
            <a:pPr indent="-316865" lvl="0" marL="457200" rtl="0" algn="l">
              <a:lnSpc>
                <a:spcPct val="95000"/>
              </a:lnSpc>
              <a:spcBef>
                <a:spcPts val="0"/>
              </a:spcBef>
              <a:spcAft>
                <a:spcPts val="0"/>
              </a:spcAft>
              <a:buClr>
                <a:schemeClr val="dk2"/>
              </a:buClr>
              <a:buSzPts val="1390"/>
              <a:buChar char="●"/>
            </a:pPr>
            <a:r>
              <a:rPr lang="ru" sz="1390">
                <a:solidFill>
                  <a:schemeClr val="dk2"/>
                </a:solidFill>
              </a:rPr>
              <a:t>REFERENCES</a:t>
            </a:r>
            <a:endParaRPr sz="1390">
              <a:solidFill>
                <a:schemeClr val="dk2"/>
              </a:solidFill>
            </a:endParaRPr>
          </a:p>
          <a:p>
            <a:pPr indent="-316865" lvl="0" marL="457200" rtl="0" algn="l">
              <a:lnSpc>
                <a:spcPct val="95000"/>
              </a:lnSpc>
              <a:spcBef>
                <a:spcPts val="0"/>
              </a:spcBef>
              <a:spcAft>
                <a:spcPts val="0"/>
              </a:spcAft>
              <a:buClr>
                <a:schemeClr val="dk2"/>
              </a:buClr>
              <a:buSzPts val="1390"/>
              <a:buChar char="●"/>
            </a:pPr>
            <a:r>
              <a:rPr lang="ru" sz="1390">
                <a:solidFill>
                  <a:schemeClr val="dk2"/>
                </a:solidFill>
              </a:rPr>
              <a:t>TRIGGER</a:t>
            </a:r>
            <a:endParaRPr sz="1390">
              <a:solidFill>
                <a:schemeClr val="dk2"/>
              </a:solidFill>
            </a:endParaRPr>
          </a:p>
          <a:p>
            <a:pPr indent="-316865" lvl="0" marL="457200" rtl="0" algn="l">
              <a:lnSpc>
                <a:spcPct val="95000"/>
              </a:lnSpc>
              <a:spcBef>
                <a:spcPts val="0"/>
              </a:spcBef>
              <a:spcAft>
                <a:spcPts val="0"/>
              </a:spcAft>
              <a:buClr>
                <a:schemeClr val="dk2"/>
              </a:buClr>
              <a:buSzPts val="1390"/>
              <a:buChar char="●"/>
            </a:pPr>
            <a:r>
              <a:rPr lang="ru" sz="1390">
                <a:solidFill>
                  <a:schemeClr val="dk2"/>
                </a:solidFill>
              </a:rPr>
              <a:t>CREATE</a:t>
            </a:r>
            <a:endParaRPr sz="1390">
              <a:solidFill>
                <a:schemeClr val="dk2"/>
              </a:solidFill>
            </a:endParaRPr>
          </a:p>
          <a:p>
            <a:pPr indent="-316865" lvl="0" marL="457200" rtl="0" algn="l">
              <a:lnSpc>
                <a:spcPct val="95000"/>
              </a:lnSpc>
              <a:spcBef>
                <a:spcPts val="0"/>
              </a:spcBef>
              <a:spcAft>
                <a:spcPts val="0"/>
              </a:spcAft>
              <a:buClr>
                <a:schemeClr val="dk2"/>
              </a:buClr>
              <a:buSzPts val="1390"/>
              <a:buChar char="●"/>
            </a:pPr>
            <a:r>
              <a:rPr lang="ru" sz="1390">
                <a:solidFill>
                  <a:schemeClr val="dk2"/>
                </a:solidFill>
              </a:rPr>
              <a:t>CONNECT</a:t>
            </a:r>
            <a:endParaRPr sz="1390">
              <a:solidFill>
                <a:schemeClr val="dk2"/>
              </a:solidFill>
            </a:endParaRPr>
          </a:p>
          <a:p>
            <a:pPr indent="-316865" lvl="0" marL="457200" rtl="0" algn="l">
              <a:lnSpc>
                <a:spcPct val="95000"/>
              </a:lnSpc>
              <a:spcBef>
                <a:spcPts val="0"/>
              </a:spcBef>
              <a:spcAft>
                <a:spcPts val="0"/>
              </a:spcAft>
              <a:buClr>
                <a:schemeClr val="dk2"/>
              </a:buClr>
              <a:buSzPts val="1390"/>
              <a:buChar char="●"/>
            </a:pPr>
            <a:r>
              <a:rPr lang="ru" sz="1390">
                <a:solidFill>
                  <a:schemeClr val="dk2"/>
                </a:solidFill>
              </a:rPr>
              <a:t>TEMPORARY</a:t>
            </a:r>
            <a:endParaRPr sz="1390">
              <a:solidFill>
                <a:schemeClr val="dk2"/>
              </a:solidFill>
            </a:endParaRPr>
          </a:p>
          <a:p>
            <a:pPr indent="-316865" lvl="0" marL="457200" rtl="0" algn="l">
              <a:lnSpc>
                <a:spcPct val="95000"/>
              </a:lnSpc>
              <a:spcBef>
                <a:spcPts val="0"/>
              </a:spcBef>
              <a:spcAft>
                <a:spcPts val="0"/>
              </a:spcAft>
              <a:buClr>
                <a:schemeClr val="dk2"/>
              </a:buClr>
              <a:buSzPts val="1390"/>
              <a:buChar char="●"/>
            </a:pPr>
            <a:r>
              <a:rPr lang="ru" sz="1390">
                <a:solidFill>
                  <a:schemeClr val="dk2"/>
                </a:solidFill>
              </a:rPr>
              <a:t>EXECUTE</a:t>
            </a:r>
            <a:endParaRPr sz="1390">
              <a:solidFill>
                <a:schemeClr val="dk2"/>
              </a:solidFill>
            </a:endParaRPr>
          </a:p>
          <a:p>
            <a:pPr indent="-316865" lvl="0" marL="457200" rtl="0" algn="l">
              <a:lnSpc>
                <a:spcPct val="95000"/>
              </a:lnSpc>
              <a:spcBef>
                <a:spcPts val="0"/>
              </a:spcBef>
              <a:spcAft>
                <a:spcPts val="0"/>
              </a:spcAft>
              <a:buClr>
                <a:schemeClr val="dk2"/>
              </a:buClr>
              <a:buSzPts val="1390"/>
              <a:buChar char="●"/>
            </a:pPr>
            <a:r>
              <a:rPr lang="ru" sz="1390">
                <a:solidFill>
                  <a:schemeClr val="dk2"/>
                </a:solidFill>
              </a:rPr>
              <a:t>USAGE</a:t>
            </a:r>
            <a:endParaRPr sz="139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111111"/>
              <a:buFont typeface="Arial"/>
              <a:buNone/>
            </a:pPr>
            <a:r>
              <a:rPr lang="ru"/>
              <a:t>Data Control Language (DCL)</a:t>
            </a:r>
            <a:endParaRPr/>
          </a:p>
        </p:txBody>
      </p:sp>
      <p:sp>
        <p:nvSpPr>
          <p:cNvPr id="188" name="Google Shape;188;p33"/>
          <p:cNvSpPr txBox="1"/>
          <p:nvPr>
            <p:ph idx="1" type="body"/>
          </p:nvPr>
        </p:nvSpPr>
        <p:spPr>
          <a:xfrm>
            <a:off x="311700" y="1152475"/>
            <a:ext cx="4020600" cy="22119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SzPts val="1100"/>
              <a:buNone/>
            </a:pPr>
            <a:r>
              <a:rPr lang="ru" sz="1300" u="sng">
                <a:solidFill>
                  <a:schemeClr val="hlink"/>
                </a:solidFill>
                <a:hlinkClick r:id="rId3"/>
              </a:rPr>
              <a:t>GRANT ON TABLE</a:t>
            </a:r>
            <a:endParaRPr sz="1300">
              <a:solidFill>
                <a:schemeClr val="dk2"/>
              </a:solidFill>
            </a:endParaRPr>
          </a:p>
          <a:p>
            <a:pPr indent="0" lvl="0" marL="0" rtl="0" algn="l">
              <a:spcBef>
                <a:spcPts val="0"/>
              </a:spcBef>
              <a:spcAft>
                <a:spcPts val="0"/>
              </a:spcAft>
              <a:buSzPts val="1100"/>
              <a:buNone/>
            </a:pPr>
            <a:r>
              <a:rPr lang="ru" sz="1300">
                <a:solidFill>
                  <a:schemeClr val="dk2"/>
                </a:solidFill>
              </a:rPr>
              <a:t>GRANT {{SELECT | INSERT | UPDATE | DELETE | TRUNCATE |</a:t>
            </a:r>
            <a:endParaRPr sz="1300">
              <a:solidFill>
                <a:schemeClr val="dk2"/>
              </a:solidFill>
            </a:endParaRPr>
          </a:p>
          <a:p>
            <a:pPr indent="0" lvl="0" marL="0" rtl="0" algn="l">
              <a:spcBef>
                <a:spcPts val="0"/>
              </a:spcBef>
              <a:spcAft>
                <a:spcPts val="0"/>
              </a:spcAft>
              <a:buSzPts val="1100"/>
              <a:buNone/>
            </a:pPr>
            <a:r>
              <a:rPr lang="ru" sz="1300">
                <a:solidFill>
                  <a:schemeClr val="dk2"/>
                </a:solidFill>
              </a:rPr>
              <a:t>    REFERENCES | TRIGGER}</a:t>
            </a:r>
            <a:endParaRPr sz="1300">
              <a:solidFill>
                <a:schemeClr val="dk2"/>
              </a:solidFill>
            </a:endParaRPr>
          </a:p>
          <a:p>
            <a:pPr indent="0" lvl="0" marL="0" rtl="0" algn="l">
              <a:spcBef>
                <a:spcPts val="0"/>
              </a:spcBef>
              <a:spcAft>
                <a:spcPts val="0"/>
              </a:spcAft>
              <a:buSzPts val="1100"/>
              <a:buNone/>
            </a:pPr>
            <a:r>
              <a:rPr lang="ru" sz="1300">
                <a:solidFill>
                  <a:schemeClr val="dk2"/>
                </a:solidFill>
              </a:rPr>
              <a:t>[, ...] | ALL [PRIVILEGES]}</a:t>
            </a:r>
            <a:endParaRPr sz="1300">
              <a:solidFill>
                <a:schemeClr val="dk2"/>
              </a:solidFill>
            </a:endParaRPr>
          </a:p>
          <a:p>
            <a:pPr indent="0" lvl="0" marL="0" rtl="0" algn="l">
              <a:spcBef>
                <a:spcPts val="0"/>
              </a:spcBef>
              <a:spcAft>
                <a:spcPts val="0"/>
              </a:spcAft>
              <a:buSzPts val="1100"/>
              <a:buNone/>
            </a:pPr>
            <a:r>
              <a:rPr lang="ru" sz="1300">
                <a:solidFill>
                  <a:schemeClr val="dk2"/>
                </a:solidFill>
              </a:rPr>
              <a:t>ON {[ TABLE] table_name [, ...]</a:t>
            </a:r>
            <a:endParaRPr sz="1300">
              <a:solidFill>
                <a:schemeClr val="dk2"/>
              </a:solidFill>
            </a:endParaRPr>
          </a:p>
          <a:p>
            <a:pPr indent="0" lvl="0" marL="0" rtl="0" algn="l">
              <a:spcBef>
                <a:spcPts val="0"/>
              </a:spcBef>
              <a:spcAft>
                <a:spcPts val="0"/>
              </a:spcAft>
              <a:buSzPts val="1100"/>
              <a:buNone/>
            </a:pPr>
            <a:r>
              <a:rPr lang="ru" sz="1300">
                <a:solidFill>
                  <a:schemeClr val="dk2"/>
                </a:solidFill>
              </a:rPr>
              <a:t>    | ALL TABLES IN SCHEMA schema_name [, ...]}</a:t>
            </a:r>
            <a:endParaRPr sz="1300">
              <a:solidFill>
                <a:schemeClr val="dk2"/>
              </a:solidFill>
            </a:endParaRPr>
          </a:p>
          <a:p>
            <a:pPr indent="0" lvl="0" marL="0" rtl="0" algn="l">
              <a:spcBef>
                <a:spcPts val="0"/>
              </a:spcBef>
              <a:spcAft>
                <a:spcPts val="0"/>
              </a:spcAft>
              <a:buSzPts val="1100"/>
              <a:buNone/>
            </a:pPr>
            <a:r>
              <a:rPr lang="ru" sz="1300">
                <a:solidFill>
                  <a:schemeClr val="dk2"/>
                </a:solidFill>
              </a:rPr>
              <a:t>TO role_specification [, ...] [WITH GRANT OPTION]</a:t>
            </a:r>
            <a:endParaRPr sz="1300">
              <a:solidFill>
                <a:schemeClr val="dk2"/>
              </a:solidFill>
            </a:endParaRPr>
          </a:p>
        </p:txBody>
      </p:sp>
      <p:sp>
        <p:nvSpPr>
          <p:cNvPr id="189" name="Google Shape;189;p33"/>
          <p:cNvSpPr txBox="1"/>
          <p:nvPr>
            <p:ph idx="1" type="body"/>
          </p:nvPr>
        </p:nvSpPr>
        <p:spPr>
          <a:xfrm>
            <a:off x="4442100" y="1152475"/>
            <a:ext cx="4390200" cy="22119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SzPts val="1100"/>
              <a:buNone/>
            </a:pPr>
            <a:r>
              <a:rPr lang="ru" sz="1300" u="sng">
                <a:solidFill>
                  <a:schemeClr val="hlink"/>
                </a:solidFill>
                <a:hlinkClick r:id="rId4"/>
              </a:rPr>
              <a:t>REVOKE ON TABLE</a:t>
            </a:r>
            <a:endParaRPr sz="1300">
              <a:solidFill>
                <a:schemeClr val="dk2"/>
              </a:solidFill>
            </a:endParaRPr>
          </a:p>
          <a:p>
            <a:pPr indent="0" lvl="0" marL="0" rtl="0" algn="l">
              <a:spcBef>
                <a:spcPts val="0"/>
              </a:spcBef>
              <a:spcAft>
                <a:spcPts val="0"/>
              </a:spcAft>
              <a:buSzPts val="1100"/>
              <a:buNone/>
            </a:pPr>
            <a:r>
              <a:rPr lang="ru" sz="1300">
                <a:solidFill>
                  <a:schemeClr val="dk2"/>
                </a:solidFill>
              </a:rPr>
              <a:t>REVOKE [GRANT OPTION FOR]</a:t>
            </a:r>
            <a:endParaRPr sz="1300">
              <a:solidFill>
                <a:schemeClr val="dk2"/>
              </a:solidFill>
            </a:endParaRPr>
          </a:p>
          <a:p>
            <a:pPr indent="0" lvl="0" marL="0" rtl="0" algn="l">
              <a:spcBef>
                <a:spcPts val="0"/>
              </a:spcBef>
              <a:spcAft>
                <a:spcPts val="0"/>
              </a:spcAft>
              <a:buSzPts val="1100"/>
              <a:buNone/>
            </a:pPr>
            <a:r>
              <a:rPr lang="ru" sz="1300">
                <a:solidFill>
                  <a:schemeClr val="dk2"/>
                </a:solidFill>
              </a:rPr>
              <a:t>    {{SELECT | INSERT | UPDATE | DELETE | TRUNCATE |</a:t>
            </a:r>
            <a:endParaRPr sz="1300">
              <a:solidFill>
                <a:schemeClr val="dk2"/>
              </a:solidFill>
            </a:endParaRPr>
          </a:p>
          <a:p>
            <a:pPr indent="0" lvl="0" marL="0" rtl="0" algn="l">
              <a:spcBef>
                <a:spcPts val="0"/>
              </a:spcBef>
              <a:spcAft>
                <a:spcPts val="0"/>
              </a:spcAft>
              <a:buSzPts val="1100"/>
              <a:buNone/>
            </a:pPr>
            <a:r>
              <a:rPr lang="ru" sz="1300">
                <a:solidFill>
                  <a:schemeClr val="dk2"/>
                </a:solidFill>
              </a:rPr>
              <a:t>        REFERENCES | TRIGGER}</a:t>
            </a:r>
            <a:endParaRPr sz="1300">
              <a:solidFill>
                <a:schemeClr val="dk2"/>
              </a:solidFill>
            </a:endParaRPr>
          </a:p>
          <a:p>
            <a:pPr indent="0" lvl="0" marL="0" rtl="0" algn="l">
              <a:spcBef>
                <a:spcPts val="0"/>
              </a:spcBef>
              <a:spcAft>
                <a:spcPts val="0"/>
              </a:spcAft>
              <a:buSzPts val="1100"/>
              <a:buNone/>
            </a:pPr>
            <a:r>
              <a:rPr lang="ru" sz="1300">
                <a:solidFill>
                  <a:schemeClr val="dk2"/>
                </a:solidFill>
              </a:rPr>
              <a:t>[, ...] | ALL [PRIVILEGES]}</a:t>
            </a:r>
            <a:endParaRPr sz="1300">
              <a:solidFill>
                <a:schemeClr val="dk2"/>
              </a:solidFill>
            </a:endParaRPr>
          </a:p>
          <a:p>
            <a:pPr indent="0" lvl="0" marL="0" rtl="0" algn="l">
              <a:spcBef>
                <a:spcPts val="0"/>
              </a:spcBef>
              <a:spcAft>
                <a:spcPts val="0"/>
              </a:spcAft>
              <a:buSzPts val="1100"/>
              <a:buNone/>
            </a:pPr>
            <a:r>
              <a:rPr lang="ru" sz="1300">
                <a:solidFill>
                  <a:schemeClr val="dk2"/>
                </a:solidFill>
              </a:rPr>
              <a:t>ON {[TABLE] table_name [, ...]</a:t>
            </a:r>
            <a:endParaRPr sz="1300">
              <a:solidFill>
                <a:schemeClr val="dk2"/>
              </a:solidFill>
            </a:endParaRPr>
          </a:p>
          <a:p>
            <a:pPr indent="0" lvl="0" marL="0" rtl="0" algn="l">
              <a:spcBef>
                <a:spcPts val="0"/>
              </a:spcBef>
              <a:spcAft>
                <a:spcPts val="0"/>
              </a:spcAft>
              <a:buSzPts val="1100"/>
              <a:buNone/>
            </a:pPr>
            <a:r>
              <a:rPr lang="ru" sz="1300">
                <a:solidFill>
                  <a:schemeClr val="dk2"/>
                </a:solidFill>
              </a:rPr>
              <a:t>    | ALL TABLES IN SCHEMA schema_name [, ...]}</a:t>
            </a:r>
            <a:endParaRPr sz="1300">
              <a:solidFill>
                <a:schemeClr val="dk2"/>
              </a:solidFill>
            </a:endParaRPr>
          </a:p>
          <a:p>
            <a:pPr indent="0" lvl="0" marL="0" rtl="0" algn="l">
              <a:spcBef>
                <a:spcPts val="0"/>
              </a:spcBef>
              <a:spcAft>
                <a:spcPts val="0"/>
              </a:spcAft>
              <a:buSzPts val="1100"/>
              <a:buNone/>
            </a:pPr>
            <a:r>
              <a:rPr lang="ru" sz="1300">
                <a:solidFill>
                  <a:schemeClr val="dk2"/>
                </a:solidFill>
              </a:rPr>
              <a:t>FROM {[GROUP] role_name | PUBLIC} [, ...]</a:t>
            </a:r>
            <a:endParaRPr sz="1300">
              <a:solidFill>
                <a:schemeClr val="dk2"/>
              </a:solidFill>
            </a:endParaRPr>
          </a:p>
          <a:p>
            <a:pPr indent="0" lvl="0" marL="0" rtl="0" algn="l">
              <a:spcBef>
                <a:spcPts val="0"/>
              </a:spcBef>
              <a:spcAft>
                <a:spcPts val="0"/>
              </a:spcAft>
              <a:buSzPts val="1100"/>
              <a:buNone/>
            </a:pPr>
            <a:r>
              <a:rPr lang="ru" sz="1300">
                <a:solidFill>
                  <a:schemeClr val="dk2"/>
                </a:solidFill>
              </a:rPr>
              <a:t>[CASCADE | RESTRICT]</a:t>
            </a:r>
            <a:endParaRPr sz="1300">
              <a:solidFill>
                <a:schemeClr val="dk2"/>
              </a:solidFill>
            </a:endParaRPr>
          </a:p>
        </p:txBody>
      </p:sp>
      <p:sp>
        <p:nvSpPr>
          <p:cNvPr id="190" name="Google Shape;190;p33"/>
          <p:cNvSpPr txBox="1"/>
          <p:nvPr/>
        </p:nvSpPr>
        <p:spPr>
          <a:xfrm>
            <a:off x="350875" y="3139675"/>
            <a:ext cx="40206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GRANT ALL PRIVILEGES ON kinds TO manuel;</a:t>
            </a:r>
            <a:endParaRPr/>
          </a:p>
          <a:p>
            <a:pPr indent="0" lvl="0" marL="0" rtl="0" algn="l">
              <a:spcBef>
                <a:spcPts val="0"/>
              </a:spcBef>
              <a:spcAft>
                <a:spcPts val="0"/>
              </a:spcAft>
              <a:buNone/>
            </a:pPr>
            <a:r>
              <a:rPr lang="ru"/>
              <a:t>REVOKE ALL PRIVILEGES ON kinds FROM manuel;</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GRANT SELECT ON kinds TO manuel WITH GRANT OPTION; -- manuel can provide the rights to SELECT for table kinds</a:t>
            </a:r>
            <a:endParaRPr/>
          </a:p>
        </p:txBody>
      </p:sp>
      <p:sp>
        <p:nvSpPr>
          <p:cNvPr id="191" name="Google Shape;191;p33"/>
          <p:cNvSpPr txBox="1"/>
          <p:nvPr/>
        </p:nvSpPr>
        <p:spPr>
          <a:xfrm>
            <a:off x="4497100" y="3324350"/>
            <a:ext cx="3603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Note: If we want to revoke the </a:t>
            </a:r>
            <a:r>
              <a:rPr lang="ru" u="sng"/>
              <a:t>grant option</a:t>
            </a:r>
            <a:r>
              <a:rPr lang="ru"/>
              <a:t> from </a:t>
            </a:r>
            <a:r>
              <a:rPr lang="ru" u="sng"/>
              <a:t>Manuel</a:t>
            </a:r>
            <a:r>
              <a:rPr lang="ru"/>
              <a:t>, we need to use </a:t>
            </a:r>
            <a:r>
              <a:rPr lang="ru" u="sng"/>
              <a:t>CASCADE</a:t>
            </a:r>
            <a:r>
              <a:rPr lang="ru"/>
              <a:t> in order to revoke the rights from everyone to whom he has granted rights. Otherwise, if we try to revoke rights from </a:t>
            </a:r>
            <a:r>
              <a:rPr lang="ru" u="sng"/>
              <a:t>Manuel</a:t>
            </a:r>
            <a:r>
              <a:rPr lang="ru"/>
              <a:t>, the request will fail with an error.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lang="ru"/>
              <a:t>Example</a:t>
            </a:r>
            <a:endParaRPr/>
          </a:p>
        </p:txBody>
      </p:sp>
      <p:sp>
        <p:nvSpPr>
          <p:cNvPr id="197" name="Google Shape;197;p34"/>
          <p:cNvSpPr txBox="1"/>
          <p:nvPr>
            <p:ph idx="1" type="body"/>
          </p:nvPr>
        </p:nvSpPr>
        <p:spPr>
          <a:xfrm>
            <a:off x="311700" y="1068425"/>
            <a:ext cx="8520600" cy="39114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800"/>
              <a:buNone/>
            </a:pPr>
            <a:r>
              <a:rPr lang="ru" sz="1525">
                <a:solidFill>
                  <a:schemeClr val="dk2"/>
                </a:solidFill>
              </a:rPr>
              <a:t>CREATE USER davide WITH PASSWORD 'jw8s0F4';</a:t>
            </a:r>
            <a:endParaRPr sz="1525">
              <a:solidFill>
                <a:schemeClr val="dk2"/>
              </a:solidFill>
            </a:endParaRPr>
          </a:p>
          <a:p>
            <a:pPr indent="0" lvl="0" marL="0" rtl="0" algn="l">
              <a:lnSpc>
                <a:spcPct val="95000"/>
              </a:lnSpc>
              <a:spcBef>
                <a:spcPts val="0"/>
              </a:spcBef>
              <a:spcAft>
                <a:spcPts val="0"/>
              </a:spcAft>
              <a:buSzPts val="1800"/>
              <a:buNone/>
            </a:pPr>
            <a:r>
              <a:t/>
            </a:r>
            <a:endParaRPr sz="1525">
              <a:solidFill>
                <a:schemeClr val="dk2"/>
              </a:solidFill>
            </a:endParaRPr>
          </a:p>
          <a:p>
            <a:pPr indent="0" lvl="0" marL="0" rtl="0" algn="l">
              <a:lnSpc>
                <a:spcPct val="95000"/>
              </a:lnSpc>
              <a:spcBef>
                <a:spcPts val="0"/>
              </a:spcBef>
              <a:spcAft>
                <a:spcPts val="0"/>
              </a:spcAft>
              <a:buSzPts val="1800"/>
              <a:buNone/>
            </a:pPr>
            <a:r>
              <a:rPr lang="ru" sz="1525">
                <a:solidFill>
                  <a:schemeClr val="dk2"/>
                </a:solidFill>
              </a:rPr>
              <a:t>GRANT CONNECT ON DATABASE db_prod TO davide;</a:t>
            </a:r>
            <a:endParaRPr sz="1525">
              <a:solidFill>
                <a:schemeClr val="dk2"/>
              </a:solidFill>
            </a:endParaRPr>
          </a:p>
          <a:p>
            <a:pPr indent="0" lvl="0" marL="0" rtl="0" algn="l">
              <a:lnSpc>
                <a:spcPct val="95000"/>
              </a:lnSpc>
              <a:spcBef>
                <a:spcPts val="0"/>
              </a:spcBef>
              <a:spcAft>
                <a:spcPts val="0"/>
              </a:spcAft>
              <a:buSzPts val="1800"/>
              <a:buNone/>
            </a:pPr>
            <a:r>
              <a:t/>
            </a:r>
            <a:endParaRPr sz="1525">
              <a:solidFill>
                <a:schemeClr val="dk2"/>
              </a:solidFill>
            </a:endParaRPr>
          </a:p>
          <a:p>
            <a:pPr indent="0" lvl="0" marL="0" rtl="0" algn="l">
              <a:lnSpc>
                <a:spcPct val="95000"/>
              </a:lnSpc>
              <a:spcBef>
                <a:spcPts val="0"/>
              </a:spcBef>
              <a:spcAft>
                <a:spcPts val="0"/>
              </a:spcAft>
              <a:buSzPts val="1800"/>
              <a:buNone/>
            </a:pPr>
            <a:r>
              <a:rPr lang="ru" sz="1525">
                <a:solidFill>
                  <a:schemeClr val="dk2"/>
                </a:solidFill>
              </a:rPr>
              <a:t>GRANT USAGE ON SCHEMA my_schema TO davide;</a:t>
            </a:r>
            <a:endParaRPr sz="1525">
              <a:solidFill>
                <a:schemeClr val="dk2"/>
              </a:solidFill>
            </a:endParaRPr>
          </a:p>
          <a:p>
            <a:pPr indent="0" lvl="0" marL="0" rtl="0" algn="l">
              <a:lnSpc>
                <a:spcPct val="95000"/>
              </a:lnSpc>
              <a:spcBef>
                <a:spcPts val="0"/>
              </a:spcBef>
              <a:spcAft>
                <a:spcPts val="0"/>
              </a:spcAft>
              <a:buSzPts val="1800"/>
              <a:buNone/>
            </a:pPr>
            <a:r>
              <a:t/>
            </a:r>
            <a:endParaRPr sz="1525">
              <a:solidFill>
                <a:schemeClr val="dk2"/>
              </a:solidFill>
            </a:endParaRPr>
          </a:p>
          <a:p>
            <a:pPr indent="0" lvl="0" marL="0" rtl="0" algn="l">
              <a:lnSpc>
                <a:spcPct val="95000"/>
              </a:lnSpc>
              <a:spcBef>
                <a:spcPts val="0"/>
              </a:spcBef>
              <a:spcAft>
                <a:spcPts val="0"/>
              </a:spcAft>
              <a:buSzPts val="1800"/>
              <a:buNone/>
            </a:pPr>
            <a:r>
              <a:rPr lang="ru" sz="1525">
                <a:solidFill>
                  <a:schemeClr val="dk2"/>
                </a:solidFill>
              </a:rPr>
              <a:t>GRANT ALL PRIVILEGES ON ALL TABLES IN SCHEMA my_schema</a:t>
            </a:r>
            <a:endParaRPr sz="1525">
              <a:solidFill>
                <a:schemeClr val="dk2"/>
              </a:solidFill>
            </a:endParaRPr>
          </a:p>
          <a:p>
            <a:pPr indent="0" lvl="0" marL="0" rtl="0" algn="l">
              <a:lnSpc>
                <a:spcPct val="95000"/>
              </a:lnSpc>
              <a:spcBef>
                <a:spcPts val="0"/>
              </a:spcBef>
              <a:spcAft>
                <a:spcPts val="0"/>
              </a:spcAft>
              <a:buSzPts val="1800"/>
              <a:buNone/>
            </a:pPr>
            <a:r>
              <a:rPr lang="ru" sz="1525">
                <a:solidFill>
                  <a:schemeClr val="dk2"/>
                </a:solidFill>
              </a:rPr>
              <a:t>TO davide;</a:t>
            </a:r>
            <a:endParaRPr sz="1525">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2"/>
              </a:buClr>
              <a:buSzPct val="36666"/>
              <a:buFont typeface="Arial"/>
              <a:buNone/>
            </a:pPr>
            <a:r>
              <a:rPr lang="ru"/>
              <a:t>Transaction example</a:t>
            </a:r>
            <a:endParaRPr/>
          </a:p>
        </p:txBody>
      </p:sp>
      <p:sp>
        <p:nvSpPr>
          <p:cNvPr id="71" name="Google Shape;71;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ru">
                <a:solidFill>
                  <a:schemeClr val="dk2"/>
                </a:solidFill>
              </a:rPr>
              <a:t>Transactions for accepting orders for a commercial company. An app for accepting orders from clients should be able to:</a:t>
            </a:r>
            <a:endParaRPr>
              <a:solidFill>
                <a:schemeClr val="dk2"/>
              </a:solidFill>
            </a:endParaRPr>
          </a:p>
          <a:p>
            <a:pPr indent="-342900" lvl="0" marL="457200" rtl="0" algn="l">
              <a:spcBef>
                <a:spcPts val="1200"/>
              </a:spcBef>
              <a:spcAft>
                <a:spcPts val="0"/>
              </a:spcAft>
              <a:buClr>
                <a:schemeClr val="dk2"/>
              </a:buClr>
              <a:buSzPts val="1800"/>
              <a:buFont typeface="Arial"/>
              <a:buChar char="●"/>
            </a:pPr>
            <a:r>
              <a:rPr lang="ru">
                <a:solidFill>
                  <a:schemeClr val="dk2"/>
                </a:solidFill>
              </a:rPr>
              <a:t>run a query to the product table and check the availability of goods in stock;</a:t>
            </a:r>
            <a:endParaRPr>
              <a:solidFill>
                <a:schemeClr val="dk2"/>
              </a:solidFill>
            </a:endParaRPr>
          </a:p>
          <a:p>
            <a:pPr indent="-342900" lvl="0" marL="457200" rtl="0" algn="l">
              <a:spcBef>
                <a:spcPts val="0"/>
              </a:spcBef>
              <a:spcAft>
                <a:spcPts val="0"/>
              </a:spcAft>
              <a:buClr>
                <a:schemeClr val="dk2"/>
              </a:buClr>
              <a:buSzPts val="1800"/>
              <a:buFont typeface="Arial"/>
              <a:buChar char="●"/>
            </a:pPr>
            <a:r>
              <a:rPr lang="ru">
                <a:solidFill>
                  <a:schemeClr val="dk2"/>
                </a:solidFill>
              </a:rPr>
              <a:t>add an order to the invoice table;</a:t>
            </a:r>
            <a:endParaRPr>
              <a:solidFill>
                <a:schemeClr val="dk2"/>
              </a:solidFill>
            </a:endParaRPr>
          </a:p>
          <a:p>
            <a:pPr indent="-342900" lvl="0" marL="457200" rtl="0" algn="l">
              <a:spcBef>
                <a:spcPts val="0"/>
              </a:spcBef>
              <a:spcAft>
                <a:spcPts val="0"/>
              </a:spcAft>
              <a:buClr>
                <a:schemeClr val="dk2"/>
              </a:buClr>
              <a:buSzPts val="1800"/>
              <a:buFont typeface="Arial"/>
              <a:buChar char="●"/>
            </a:pPr>
            <a:r>
              <a:rPr lang="ru">
                <a:solidFill>
                  <a:schemeClr val="dk2"/>
                </a:solidFill>
              </a:rPr>
              <a:t>update the goods table by subtracting the ordered quantity of goods from the quantity of goods available;</a:t>
            </a:r>
            <a:endParaRPr>
              <a:solidFill>
                <a:schemeClr val="dk2"/>
              </a:solidFill>
            </a:endParaRPr>
          </a:p>
          <a:p>
            <a:pPr indent="-342900" lvl="0" marL="457200" rtl="0" algn="l">
              <a:spcBef>
                <a:spcPts val="0"/>
              </a:spcBef>
              <a:spcAft>
                <a:spcPts val="0"/>
              </a:spcAft>
              <a:buClr>
                <a:schemeClr val="dk2"/>
              </a:buClr>
              <a:buSzPts val="1800"/>
              <a:buFont typeface="Arial"/>
              <a:buChar char="●"/>
            </a:pPr>
            <a:r>
              <a:rPr lang="ru">
                <a:solidFill>
                  <a:schemeClr val="dk2"/>
                </a:solidFill>
              </a:rPr>
              <a:t>update the sales table by adding the cost of the order to the sales volume of the employee who accepted the order;</a:t>
            </a:r>
            <a:endParaRPr>
              <a:solidFill>
                <a:schemeClr val="dk2"/>
              </a:solidFill>
            </a:endParaRPr>
          </a:p>
          <a:p>
            <a:pPr indent="-342900" lvl="0" marL="457200" rtl="0" algn="l">
              <a:spcBef>
                <a:spcPts val="0"/>
              </a:spcBef>
              <a:spcAft>
                <a:spcPts val="0"/>
              </a:spcAft>
              <a:buClr>
                <a:schemeClr val="dk2"/>
              </a:buClr>
              <a:buSzPts val="1800"/>
              <a:buFont typeface="Arial"/>
              <a:buChar char="●"/>
            </a:pPr>
            <a:r>
              <a:rPr lang="ru">
                <a:solidFill>
                  <a:schemeClr val="dk2"/>
                </a:solidFill>
              </a:rPr>
              <a:t>update the table of offices by adding the cost of the order to the sales volume of the office in which this employee works.</a:t>
            </a:r>
            <a:endParaRPr sz="165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ACID</a:t>
            </a:r>
            <a:endParaRPr/>
          </a:p>
        </p:txBody>
      </p:sp>
      <p:sp>
        <p:nvSpPr>
          <p:cNvPr id="77" name="Google Shape;77;p16"/>
          <p:cNvSpPr txBox="1"/>
          <p:nvPr>
            <p:ph idx="1" type="body"/>
          </p:nvPr>
        </p:nvSpPr>
        <p:spPr>
          <a:xfrm>
            <a:off x="311700" y="1152475"/>
            <a:ext cx="8208600" cy="3600300"/>
          </a:xfrm>
          <a:prstGeom prst="rect">
            <a:avLst/>
          </a:prstGeom>
          <a:noFill/>
          <a:ln>
            <a:noFill/>
          </a:ln>
        </p:spPr>
        <p:txBody>
          <a:bodyPr anchorCtr="0" anchor="t" bIns="91425" lIns="91425" spcFirstLastPara="1" rIns="91425" wrap="square" tIns="91425">
            <a:normAutofit/>
          </a:bodyPr>
          <a:lstStyle/>
          <a:p>
            <a:pPr indent="0" lvl="0" marL="0" rtl="0" algn="l">
              <a:spcBef>
                <a:spcPts val="1200"/>
              </a:spcBef>
              <a:spcAft>
                <a:spcPts val="0"/>
              </a:spcAft>
              <a:buClr>
                <a:srgbClr val="004065"/>
              </a:buClr>
              <a:buSzPts val="1100"/>
              <a:buFont typeface="Arial"/>
              <a:buNone/>
            </a:pPr>
            <a:r>
              <a:rPr lang="ru">
                <a:solidFill>
                  <a:schemeClr val="dk2"/>
                </a:solidFill>
              </a:rPr>
              <a:t>Transactions have 4 characteristics that satisfy the ACID paradigm:</a:t>
            </a:r>
            <a:endParaRPr>
              <a:solidFill>
                <a:schemeClr val="dk2"/>
              </a:solidFill>
            </a:endParaRPr>
          </a:p>
          <a:p>
            <a:pPr indent="-342900" lvl="0" marL="457200" rtl="0" algn="l">
              <a:spcBef>
                <a:spcPts val="1200"/>
              </a:spcBef>
              <a:spcAft>
                <a:spcPts val="0"/>
              </a:spcAft>
              <a:buClr>
                <a:schemeClr val="dk2"/>
              </a:buClr>
              <a:buSzPts val="1800"/>
              <a:buChar char="●"/>
            </a:pPr>
            <a:r>
              <a:rPr lang="ru">
                <a:solidFill>
                  <a:schemeClr val="dk2"/>
                </a:solidFill>
              </a:rPr>
              <a:t>Atomic </a:t>
            </a:r>
            <a:endParaRPr>
              <a:solidFill>
                <a:schemeClr val="dk2"/>
              </a:solidFill>
            </a:endParaRPr>
          </a:p>
          <a:p>
            <a:pPr indent="-342900" lvl="0" marL="457200" rtl="0" algn="l">
              <a:spcBef>
                <a:spcPts val="0"/>
              </a:spcBef>
              <a:spcAft>
                <a:spcPts val="0"/>
              </a:spcAft>
              <a:buClr>
                <a:schemeClr val="dk2"/>
              </a:buClr>
              <a:buSzPts val="1800"/>
              <a:buChar char="●"/>
            </a:pPr>
            <a:r>
              <a:rPr lang="ru">
                <a:solidFill>
                  <a:schemeClr val="dk2"/>
                </a:solidFill>
              </a:rPr>
              <a:t>Consistent </a:t>
            </a:r>
            <a:endParaRPr>
              <a:solidFill>
                <a:schemeClr val="dk2"/>
              </a:solidFill>
            </a:endParaRPr>
          </a:p>
          <a:p>
            <a:pPr indent="-342900" lvl="0" marL="457200" rtl="0" algn="l">
              <a:spcBef>
                <a:spcPts val="0"/>
              </a:spcBef>
              <a:spcAft>
                <a:spcPts val="0"/>
              </a:spcAft>
              <a:buClr>
                <a:schemeClr val="dk2"/>
              </a:buClr>
              <a:buSzPts val="1800"/>
              <a:buChar char="●"/>
            </a:pPr>
            <a:r>
              <a:rPr lang="ru">
                <a:solidFill>
                  <a:schemeClr val="dk2"/>
                </a:solidFill>
              </a:rPr>
              <a:t>Isolated</a:t>
            </a:r>
            <a:endParaRPr>
              <a:solidFill>
                <a:schemeClr val="dk2"/>
              </a:solidFill>
            </a:endParaRPr>
          </a:p>
          <a:p>
            <a:pPr indent="-342900" lvl="0" marL="457200" rtl="0" algn="l">
              <a:spcBef>
                <a:spcPts val="0"/>
              </a:spcBef>
              <a:spcAft>
                <a:spcPts val="0"/>
              </a:spcAft>
              <a:buClr>
                <a:schemeClr val="dk2"/>
              </a:buClr>
              <a:buSzPts val="1800"/>
              <a:buChar char="●"/>
            </a:pPr>
            <a:r>
              <a:rPr lang="ru">
                <a:solidFill>
                  <a:schemeClr val="dk2"/>
                </a:solidFill>
              </a:rPr>
              <a:t>Durable</a:t>
            </a:r>
            <a:endParaRPr>
              <a:solidFill>
                <a:schemeClr val="dk2"/>
              </a:solidFill>
            </a:endParaRPr>
          </a:p>
          <a:p>
            <a:pPr indent="0" lvl="0" marL="0" rtl="0" algn="l">
              <a:lnSpc>
                <a:spcPct val="115000"/>
              </a:lnSpc>
              <a:spcBef>
                <a:spcPts val="1200"/>
              </a:spcBef>
              <a:spcAft>
                <a:spcPts val="1200"/>
              </a:spcAft>
              <a:buSzPts val="2323"/>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2"/>
              </a:buClr>
              <a:buSzPct val="70588"/>
              <a:buFont typeface="Arial"/>
              <a:buNone/>
            </a:pPr>
            <a:r>
              <a:rPr lang="ru"/>
              <a:t>ACID (Atomicity)</a:t>
            </a:r>
            <a:endParaRPr/>
          </a:p>
        </p:txBody>
      </p:sp>
      <p:sp>
        <p:nvSpPr>
          <p:cNvPr id="83" name="Google Shape;83;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lang="ru">
                <a:solidFill>
                  <a:schemeClr val="dk2"/>
                </a:solidFill>
              </a:rPr>
              <a:t>A transaction must be an atomic (indivisible) unit of work;</a:t>
            </a:r>
            <a:endParaRPr>
              <a:solidFill>
                <a:schemeClr val="dk2"/>
              </a:solidFill>
            </a:endParaRPr>
          </a:p>
          <a:p>
            <a:pPr indent="-342900" lvl="0" marL="457200" rtl="0" algn="l">
              <a:spcBef>
                <a:spcPts val="0"/>
              </a:spcBef>
              <a:spcAft>
                <a:spcPts val="0"/>
              </a:spcAft>
              <a:buClr>
                <a:schemeClr val="dk2"/>
              </a:buClr>
              <a:buSzPts val="1800"/>
              <a:buChar char="●"/>
            </a:pPr>
            <a:r>
              <a:rPr lang="ru">
                <a:solidFill>
                  <a:schemeClr val="dk2"/>
                </a:solidFill>
              </a:rPr>
              <a:t>Either all operations included in the transaction must be performed, or none of them;</a:t>
            </a:r>
            <a:endParaRPr>
              <a:solidFill>
                <a:schemeClr val="dk2"/>
              </a:solidFill>
            </a:endParaRPr>
          </a:p>
          <a:p>
            <a:pPr indent="-342900" lvl="0" marL="457200" rtl="0" algn="l">
              <a:spcBef>
                <a:spcPts val="0"/>
              </a:spcBef>
              <a:spcAft>
                <a:spcPts val="0"/>
              </a:spcAft>
              <a:buClr>
                <a:schemeClr val="dk2"/>
              </a:buClr>
              <a:buSzPts val="1800"/>
              <a:buChar char="●"/>
            </a:pPr>
            <a:r>
              <a:rPr lang="ru">
                <a:solidFill>
                  <a:schemeClr val="dk2"/>
                </a:solidFill>
              </a:rPr>
              <a:t>Therefore, if it is impossible to perform all operations, all the changes made must be canceled.:</a:t>
            </a:r>
            <a:endParaRPr>
              <a:solidFill>
                <a:schemeClr val="dk2"/>
              </a:solidFill>
            </a:endParaRPr>
          </a:p>
          <a:p>
            <a:pPr indent="-317500" lvl="1" marL="914400" rtl="0" algn="l">
              <a:spcBef>
                <a:spcPts val="0"/>
              </a:spcBef>
              <a:spcAft>
                <a:spcPts val="0"/>
              </a:spcAft>
              <a:buClr>
                <a:schemeClr val="dk2"/>
              </a:buClr>
              <a:buSzPts val="1400"/>
              <a:buChar char="○"/>
            </a:pPr>
            <a:r>
              <a:rPr lang="ru">
                <a:solidFill>
                  <a:schemeClr val="dk2"/>
                </a:solidFill>
              </a:rPr>
              <a:t>Commit – making a transaction</a:t>
            </a:r>
            <a:endParaRPr>
              <a:solidFill>
                <a:schemeClr val="dk2"/>
              </a:solidFill>
            </a:endParaRPr>
          </a:p>
          <a:p>
            <a:pPr indent="-317500" lvl="1" marL="914400" rtl="0" algn="l">
              <a:spcBef>
                <a:spcPts val="0"/>
              </a:spcBef>
              <a:spcAft>
                <a:spcPts val="0"/>
              </a:spcAft>
              <a:buClr>
                <a:schemeClr val="dk2"/>
              </a:buClr>
              <a:buSzPts val="1400"/>
              <a:buChar char="○"/>
            </a:pPr>
            <a:r>
              <a:rPr lang="ru">
                <a:solidFill>
                  <a:schemeClr val="dk2"/>
                </a:solidFill>
              </a:rPr>
              <a:t>Rollback – cancellation of the transaction</a:t>
            </a:r>
            <a:endParaRPr>
              <a:solidFill>
                <a:schemeClr val="dk2"/>
              </a:solidFill>
            </a:endParaRPr>
          </a:p>
          <a:p>
            <a:pPr indent="0" lvl="0" marL="0" rtl="0" algn="l">
              <a:lnSpc>
                <a:spcPct val="115000"/>
              </a:lnSpc>
              <a:spcBef>
                <a:spcPts val="1200"/>
              </a:spcBef>
              <a:spcAft>
                <a:spcPts val="0"/>
              </a:spcAft>
              <a:buClr>
                <a:schemeClr val="dk2"/>
              </a:buClr>
              <a:buSzPts val="1100"/>
              <a:buFont typeface="Arial"/>
              <a:buNone/>
            </a:pPr>
            <a:r>
              <a:t/>
            </a:r>
            <a:endParaRPr/>
          </a:p>
          <a:p>
            <a:pPr indent="0" lvl="0" marL="0" rtl="0" algn="l">
              <a:lnSpc>
                <a:spcPct val="115000"/>
              </a:lnSpc>
              <a:spcBef>
                <a:spcPts val="1200"/>
              </a:spcBef>
              <a:spcAft>
                <a:spcPts val="1200"/>
              </a:spcAft>
              <a:buSzPts val="2118"/>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ACID (Consistency)</a:t>
            </a:r>
            <a:endParaRPr/>
          </a:p>
        </p:txBody>
      </p:sp>
      <p:sp>
        <p:nvSpPr>
          <p:cNvPr id="89" name="Google Shape;89;p18"/>
          <p:cNvSpPr txBox="1"/>
          <p:nvPr>
            <p:ph idx="1" type="body"/>
          </p:nvPr>
        </p:nvSpPr>
        <p:spPr>
          <a:xfrm>
            <a:off x="311700" y="1152475"/>
            <a:ext cx="8520600" cy="3822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Arial"/>
              <a:buChar char="●"/>
            </a:pPr>
            <a:r>
              <a:rPr lang="ru">
                <a:solidFill>
                  <a:schemeClr val="dk2"/>
                </a:solidFill>
              </a:rPr>
              <a:t>Upon completion of the transaction, all data should remain in a consistent state</a:t>
            </a:r>
            <a:endParaRPr>
              <a:solidFill>
                <a:schemeClr val="dk2"/>
              </a:solidFill>
            </a:endParaRPr>
          </a:p>
          <a:p>
            <a:pPr indent="-342900" lvl="0" marL="457200" rtl="0" algn="l">
              <a:spcBef>
                <a:spcPts val="0"/>
              </a:spcBef>
              <a:spcAft>
                <a:spcPts val="0"/>
              </a:spcAft>
              <a:buClr>
                <a:schemeClr val="dk2"/>
              </a:buClr>
              <a:buSzPts val="1800"/>
              <a:buFont typeface="Arial"/>
              <a:buChar char="●"/>
            </a:pPr>
            <a:r>
              <a:rPr lang="ru">
                <a:solidFill>
                  <a:schemeClr val="dk2"/>
                </a:solidFill>
              </a:rPr>
              <a:t>When executing a transaction, you must follow all the rules of a relational DBMS:</a:t>
            </a:r>
            <a:endParaRPr>
              <a:solidFill>
                <a:schemeClr val="dk2"/>
              </a:solidFill>
            </a:endParaRPr>
          </a:p>
          <a:p>
            <a:pPr indent="-317500" lvl="1" marL="914400" rtl="0" algn="l">
              <a:spcBef>
                <a:spcPts val="0"/>
              </a:spcBef>
              <a:spcAft>
                <a:spcPts val="0"/>
              </a:spcAft>
              <a:buClr>
                <a:schemeClr val="dk2"/>
              </a:buClr>
              <a:buSzPts val="1400"/>
              <a:buFont typeface="Arial"/>
              <a:buChar char="○"/>
            </a:pPr>
            <a:r>
              <a:rPr lang="ru">
                <a:solidFill>
                  <a:schemeClr val="dk2"/>
                </a:solidFill>
              </a:rPr>
              <a:t>Checks for compliance with restrictions (domains, uniqueness indexes, foreign keys, checks, rules, etc.)</a:t>
            </a:r>
            <a:endParaRPr>
              <a:solidFill>
                <a:schemeClr val="dk2"/>
              </a:solidFill>
            </a:endParaRPr>
          </a:p>
          <a:p>
            <a:pPr indent="-317500" lvl="1" marL="914400" rtl="0" algn="l">
              <a:spcBef>
                <a:spcPts val="0"/>
              </a:spcBef>
              <a:spcAft>
                <a:spcPts val="0"/>
              </a:spcAft>
              <a:buClr>
                <a:schemeClr val="dk2"/>
              </a:buClr>
              <a:buSzPts val="1400"/>
              <a:buFont typeface="Arial"/>
              <a:buChar char="○"/>
            </a:pPr>
            <a:r>
              <a:rPr lang="ru">
                <a:solidFill>
                  <a:schemeClr val="dk2"/>
                </a:solidFill>
              </a:rPr>
              <a:t>Updating indexes;</a:t>
            </a:r>
            <a:endParaRPr>
              <a:solidFill>
                <a:schemeClr val="dk2"/>
              </a:solidFill>
            </a:endParaRPr>
          </a:p>
          <a:p>
            <a:pPr indent="-317500" lvl="1" marL="914400" rtl="0" algn="l">
              <a:spcBef>
                <a:spcPts val="0"/>
              </a:spcBef>
              <a:spcAft>
                <a:spcPts val="0"/>
              </a:spcAft>
              <a:buClr>
                <a:schemeClr val="dk2"/>
              </a:buClr>
              <a:buSzPts val="1400"/>
              <a:buFont typeface="Arial"/>
              <a:buChar char="○"/>
            </a:pPr>
            <a:r>
              <a:rPr lang="ru">
                <a:solidFill>
                  <a:schemeClr val="dk2"/>
                </a:solidFill>
              </a:rPr>
              <a:t>Executing Triggers</a:t>
            </a:r>
            <a:endParaRPr>
              <a:solidFill>
                <a:schemeClr val="dk2"/>
              </a:solidFill>
            </a:endParaRPr>
          </a:p>
          <a:p>
            <a:pPr indent="-317500" lvl="1" marL="914400" rtl="0" algn="l">
              <a:spcBef>
                <a:spcPts val="0"/>
              </a:spcBef>
              <a:spcAft>
                <a:spcPts val="0"/>
              </a:spcAft>
              <a:buClr>
                <a:schemeClr val="dk2"/>
              </a:buClr>
              <a:buSzPts val="1400"/>
              <a:buFont typeface="Arial"/>
              <a:buChar char="○"/>
            </a:pPr>
            <a:r>
              <a:rPr lang="ru">
                <a:solidFill>
                  <a:schemeClr val="dk2"/>
                </a:solidFill>
              </a:rPr>
              <a:t>And others</a:t>
            </a:r>
            <a:endParaRPr sz="16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111111"/>
              <a:buFont typeface="Arial"/>
              <a:buNone/>
            </a:pPr>
            <a:r>
              <a:rPr lang="ru"/>
              <a:t>ACID (Isolation)</a:t>
            </a:r>
            <a:endParaRPr/>
          </a:p>
        </p:txBody>
      </p:sp>
      <p:sp>
        <p:nvSpPr>
          <p:cNvPr id="95" name="Google Shape;95;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dk2"/>
              </a:buClr>
              <a:buSzPct val="100000"/>
              <a:buFont typeface="Arial"/>
              <a:buChar char="●"/>
            </a:pPr>
            <a:r>
              <a:rPr lang="ru">
                <a:solidFill>
                  <a:schemeClr val="dk2"/>
                </a:solidFill>
              </a:rPr>
              <a:t>Data changes performed within a transaction must be isolated from all changes performed in other transactions until the transaction is committed.;</a:t>
            </a:r>
            <a:endParaRPr>
              <a:solidFill>
                <a:schemeClr val="dk2"/>
              </a:solidFill>
            </a:endParaRPr>
          </a:p>
          <a:p>
            <a:pPr indent="-334327" lvl="0" marL="457200" rtl="0" algn="l">
              <a:spcBef>
                <a:spcPts val="0"/>
              </a:spcBef>
              <a:spcAft>
                <a:spcPts val="0"/>
              </a:spcAft>
              <a:buClr>
                <a:schemeClr val="dk2"/>
              </a:buClr>
              <a:buSzPct val="100000"/>
              <a:buFont typeface="Arial"/>
              <a:buChar char="●"/>
            </a:pPr>
            <a:r>
              <a:rPr lang="ru">
                <a:solidFill>
                  <a:schemeClr val="dk2"/>
                </a:solidFill>
              </a:rPr>
              <a:t>There are different levels of isolation – to achieve a compromise between the degree of parallelization of work with the database and the rigor of the principle of consistency:</a:t>
            </a:r>
            <a:endParaRPr>
              <a:solidFill>
                <a:schemeClr val="dk2"/>
              </a:solidFill>
            </a:endParaRPr>
          </a:p>
          <a:p>
            <a:pPr indent="-310832" lvl="1" marL="914400" rtl="0" algn="l">
              <a:spcBef>
                <a:spcPts val="0"/>
              </a:spcBef>
              <a:spcAft>
                <a:spcPts val="0"/>
              </a:spcAft>
              <a:buClr>
                <a:schemeClr val="dk2"/>
              </a:buClr>
              <a:buSzPct val="100000"/>
              <a:buFont typeface="Arial"/>
              <a:buChar char="○"/>
            </a:pPr>
            <a:r>
              <a:rPr lang="ru">
                <a:solidFill>
                  <a:schemeClr val="dk2"/>
                </a:solidFill>
              </a:rPr>
              <a:t>The higher the isolation level, the higher the degree of data consistency;</a:t>
            </a:r>
            <a:endParaRPr>
              <a:solidFill>
                <a:schemeClr val="dk2"/>
              </a:solidFill>
            </a:endParaRPr>
          </a:p>
          <a:p>
            <a:pPr indent="-310832" lvl="1" marL="914400" rtl="0" algn="l">
              <a:spcBef>
                <a:spcPts val="0"/>
              </a:spcBef>
              <a:spcAft>
                <a:spcPts val="0"/>
              </a:spcAft>
              <a:buClr>
                <a:schemeClr val="dk2"/>
              </a:buClr>
              <a:buSzPct val="100000"/>
              <a:buFont typeface="Arial"/>
              <a:buChar char="○"/>
            </a:pPr>
            <a:r>
              <a:rPr lang="ru">
                <a:solidFill>
                  <a:schemeClr val="dk2"/>
                </a:solidFill>
              </a:rPr>
              <a:t>The higher the isolation level, the lower the degree of parallelization and the lower the degree of data availability.</a:t>
            </a:r>
            <a:endParaRPr>
              <a:solidFill>
                <a:schemeClr val="dk2"/>
              </a:solidFill>
            </a:endParaRPr>
          </a:p>
          <a:p>
            <a:pPr indent="0" lvl="0" marL="0" rtl="0" algn="l">
              <a:spcBef>
                <a:spcPts val="1200"/>
              </a:spcBef>
              <a:spcAft>
                <a:spcPts val="0"/>
              </a:spcAft>
              <a:buClr>
                <a:schemeClr val="dk2"/>
              </a:buClr>
              <a:buSzPct val="108108"/>
              <a:buFont typeface="Arial"/>
              <a:buNone/>
            </a:pPr>
            <a:r>
              <a:rPr lang="ru">
                <a:solidFill>
                  <a:schemeClr val="dk2"/>
                </a:solidFill>
              </a:rPr>
              <a:t>Standard classification of problems with isolation levels:</a:t>
            </a:r>
            <a:endParaRPr>
              <a:solidFill>
                <a:schemeClr val="dk2"/>
              </a:solidFill>
            </a:endParaRPr>
          </a:p>
          <a:p>
            <a:pPr indent="-334327" lvl="0" marL="457200" rtl="0" algn="l">
              <a:spcBef>
                <a:spcPts val="1200"/>
              </a:spcBef>
              <a:spcAft>
                <a:spcPts val="0"/>
              </a:spcAft>
              <a:buClr>
                <a:schemeClr val="dk2"/>
              </a:buClr>
              <a:buSzPct val="100000"/>
              <a:buFont typeface="Arial"/>
              <a:buChar char="●"/>
            </a:pPr>
            <a:r>
              <a:rPr lang="ru">
                <a:solidFill>
                  <a:schemeClr val="dk2"/>
                </a:solidFill>
              </a:rPr>
              <a:t>P1: dirty read – "dirty" reading</a:t>
            </a:r>
            <a:endParaRPr>
              <a:solidFill>
                <a:schemeClr val="dk2"/>
              </a:solidFill>
            </a:endParaRPr>
          </a:p>
          <a:p>
            <a:pPr indent="-334327" lvl="0" marL="457200" rtl="0" algn="l">
              <a:spcBef>
                <a:spcPts val="0"/>
              </a:spcBef>
              <a:spcAft>
                <a:spcPts val="0"/>
              </a:spcAft>
              <a:buClr>
                <a:schemeClr val="dk2"/>
              </a:buClr>
              <a:buSzPct val="100000"/>
              <a:buFont typeface="Arial"/>
              <a:buChar char="●"/>
            </a:pPr>
            <a:r>
              <a:rPr lang="ru">
                <a:solidFill>
                  <a:schemeClr val="dk2"/>
                </a:solidFill>
              </a:rPr>
              <a:t>P2: non-repeatable read – non-repeatable read</a:t>
            </a:r>
            <a:endParaRPr>
              <a:solidFill>
                <a:schemeClr val="dk2"/>
              </a:solidFill>
            </a:endParaRPr>
          </a:p>
          <a:p>
            <a:pPr indent="-334327" lvl="0" marL="457200" rtl="0" algn="l">
              <a:spcBef>
                <a:spcPts val="0"/>
              </a:spcBef>
              <a:spcAft>
                <a:spcPts val="0"/>
              </a:spcAft>
              <a:buClr>
                <a:schemeClr val="dk2"/>
              </a:buClr>
              <a:buSzPct val="100000"/>
              <a:buFont typeface="Arial"/>
              <a:buChar char="●"/>
            </a:pPr>
            <a:r>
              <a:rPr lang="ru">
                <a:solidFill>
                  <a:schemeClr val="dk2"/>
                </a:solidFill>
              </a:rPr>
              <a:t>P3: phantom read – phantom </a:t>
            </a:r>
            <a:r>
              <a:rPr lang="ru">
                <a:solidFill>
                  <a:schemeClr val="dk2"/>
                </a:solidFill>
              </a:rPr>
              <a:t>reading</a:t>
            </a:r>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111111"/>
              <a:buFont typeface="Arial"/>
              <a:buNone/>
            </a:pPr>
            <a:r>
              <a:rPr lang="ru">
                <a:latin typeface="Arial"/>
                <a:ea typeface="Arial"/>
                <a:cs typeface="Arial"/>
                <a:sym typeface="Arial"/>
              </a:rPr>
              <a:t>P1 (dirty read)</a:t>
            </a:r>
            <a:endParaRPr>
              <a:latin typeface="Arial"/>
              <a:ea typeface="Arial"/>
              <a:cs typeface="Arial"/>
              <a:sym typeface="Arial"/>
            </a:endParaRPr>
          </a:p>
        </p:txBody>
      </p:sp>
      <p:sp>
        <p:nvSpPr>
          <p:cNvPr id="101" name="Google Shape;101;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4043" lvl="0" marL="457200" rtl="0" algn="l">
              <a:spcBef>
                <a:spcPts val="0"/>
              </a:spcBef>
              <a:spcAft>
                <a:spcPts val="0"/>
              </a:spcAft>
              <a:buClr>
                <a:schemeClr val="dk2"/>
              </a:buClr>
              <a:buSzPts val="1661"/>
              <a:buFont typeface="Arial"/>
              <a:buAutoNum type="arabicPeriod"/>
            </a:pPr>
            <a:r>
              <a:rPr lang="ru" sz="1660">
                <a:solidFill>
                  <a:schemeClr val="dk2"/>
                </a:solidFill>
              </a:rPr>
              <a:t>Transaction T1 makes changes to a number of tables.</a:t>
            </a:r>
            <a:endParaRPr sz="1660">
              <a:solidFill>
                <a:schemeClr val="dk2"/>
              </a:solidFill>
            </a:endParaRPr>
          </a:p>
          <a:p>
            <a:pPr indent="-334043" lvl="0" marL="457200" rtl="0" algn="l">
              <a:spcBef>
                <a:spcPts val="0"/>
              </a:spcBef>
              <a:spcAft>
                <a:spcPts val="0"/>
              </a:spcAft>
              <a:buClr>
                <a:schemeClr val="dk2"/>
              </a:buClr>
              <a:buSzPts val="1661"/>
              <a:buFont typeface="Arial"/>
              <a:buAutoNum type="arabicPeriod"/>
            </a:pPr>
            <a:r>
              <a:rPr lang="ru" sz="1660">
                <a:solidFill>
                  <a:schemeClr val="dk2"/>
                </a:solidFill>
              </a:rPr>
              <a:t>T2 reads this row after making changes to T1, but before committing T1.</a:t>
            </a:r>
            <a:endParaRPr sz="1660">
              <a:solidFill>
                <a:schemeClr val="dk2"/>
              </a:solidFill>
            </a:endParaRPr>
          </a:p>
          <a:p>
            <a:pPr indent="-334043" lvl="0" marL="457200" rtl="0" algn="l">
              <a:spcBef>
                <a:spcPts val="0"/>
              </a:spcBef>
              <a:spcAft>
                <a:spcPts val="0"/>
              </a:spcAft>
              <a:buClr>
                <a:schemeClr val="dk2"/>
              </a:buClr>
              <a:buSzPts val="1661"/>
              <a:buFont typeface="Arial"/>
              <a:buAutoNum type="arabicPeriod"/>
            </a:pPr>
            <a:r>
              <a:rPr lang="ru" sz="1660">
                <a:solidFill>
                  <a:schemeClr val="dk2"/>
                </a:solidFill>
              </a:rPr>
              <a:t>If T1 is canceled, then the data read by T2 will be incorrect.</a:t>
            </a:r>
            <a:endParaRPr sz="1660">
              <a:solidFill>
                <a:schemeClr val="dk2"/>
              </a:solidFill>
            </a:endParaRPr>
          </a:p>
        </p:txBody>
      </p:sp>
      <p:sp>
        <p:nvSpPr>
          <p:cNvPr id="102" name="Google Shape;102;p20"/>
          <p:cNvSpPr txBox="1"/>
          <p:nvPr/>
        </p:nvSpPr>
        <p:spPr>
          <a:xfrm>
            <a:off x="525425" y="2389375"/>
            <a:ext cx="2517900" cy="217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ru" sz="1600">
                <a:solidFill>
                  <a:schemeClr val="dk2"/>
                </a:solidFill>
              </a:rPr>
              <a:t>-- T1</a:t>
            </a:r>
            <a:endParaRPr sz="1600">
              <a:solidFill>
                <a:schemeClr val="dk2"/>
              </a:solidFill>
            </a:endParaRPr>
          </a:p>
          <a:p>
            <a:pPr indent="0" lvl="0" marL="0" rtl="0" algn="l">
              <a:lnSpc>
                <a:spcPct val="115000"/>
              </a:lnSpc>
              <a:spcBef>
                <a:spcPts val="1200"/>
              </a:spcBef>
              <a:spcAft>
                <a:spcPts val="0"/>
              </a:spcAft>
              <a:buNone/>
            </a:pPr>
            <a:r>
              <a:rPr lang="ru" sz="1600">
                <a:solidFill>
                  <a:schemeClr val="dk2"/>
                </a:solidFill>
              </a:rPr>
              <a:t>UPDATE Users</a:t>
            </a:r>
            <a:endParaRPr sz="1600">
              <a:solidFill>
                <a:schemeClr val="dk2"/>
              </a:solidFill>
            </a:endParaRPr>
          </a:p>
          <a:p>
            <a:pPr indent="0" lvl="0" marL="0" rtl="0" algn="l">
              <a:lnSpc>
                <a:spcPct val="115000"/>
              </a:lnSpc>
              <a:spcBef>
                <a:spcPts val="1200"/>
              </a:spcBef>
              <a:spcAft>
                <a:spcPts val="0"/>
              </a:spcAft>
              <a:buNone/>
            </a:pPr>
            <a:r>
              <a:rPr lang="ru" sz="1600">
                <a:solidFill>
                  <a:schemeClr val="dk2"/>
                </a:solidFill>
              </a:rPr>
              <a:t>SET AGE = 21</a:t>
            </a:r>
            <a:endParaRPr sz="1600">
              <a:solidFill>
                <a:schemeClr val="dk2"/>
              </a:solidFill>
            </a:endParaRPr>
          </a:p>
          <a:p>
            <a:pPr indent="0" lvl="0" marL="0" rtl="0" algn="l">
              <a:lnSpc>
                <a:spcPct val="115000"/>
              </a:lnSpc>
              <a:spcBef>
                <a:spcPts val="1200"/>
              </a:spcBef>
              <a:spcAft>
                <a:spcPts val="0"/>
              </a:spcAft>
              <a:buNone/>
            </a:pPr>
            <a:r>
              <a:rPr lang="ru" sz="1600">
                <a:solidFill>
                  <a:schemeClr val="dk2"/>
                </a:solidFill>
              </a:rPr>
              <a:t>WHERE Id = 1;</a:t>
            </a:r>
            <a:endParaRPr sz="1600">
              <a:solidFill>
                <a:schemeClr val="dk2"/>
              </a:solidFill>
            </a:endParaRPr>
          </a:p>
          <a:p>
            <a:pPr indent="0" lvl="0" marL="0" rtl="0" algn="l">
              <a:lnSpc>
                <a:spcPct val="115000"/>
              </a:lnSpc>
              <a:spcBef>
                <a:spcPts val="1200"/>
              </a:spcBef>
              <a:spcAft>
                <a:spcPts val="0"/>
              </a:spcAft>
              <a:buNone/>
            </a:pPr>
            <a:r>
              <a:rPr lang="ru" sz="1600">
                <a:solidFill>
                  <a:schemeClr val="dk2"/>
                </a:solidFill>
              </a:rPr>
              <a:t>ROLLBACK;</a:t>
            </a:r>
            <a:endParaRPr sz="1600"/>
          </a:p>
        </p:txBody>
      </p:sp>
      <p:sp>
        <p:nvSpPr>
          <p:cNvPr id="103" name="Google Shape;103;p20"/>
          <p:cNvSpPr txBox="1"/>
          <p:nvPr/>
        </p:nvSpPr>
        <p:spPr>
          <a:xfrm>
            <a:off x="3405425" y="2389375"/>
            <a:ext cx="1840800" cy="174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ru" sz="1600">
                <a:solidFill>
                  <a:schemeClr val="dk2"/>
                </a:solidFill>
              </a:rPr>
              <a:t>-- T2</a:t>
            </a:r>
            <a:endParaRPr sz="1600">
              <a:solidFill>
                <a:schemeClr val="dk2"/>
              </a:solidFill>
            </a:endParaRPr>
          </a:p>
          <a:p>
            <a:pPr indent="0" lvl="0" marL="0" rtl="0" algn="l">
              <a:lnSpc>
                <a:spcPct val="115000"/>
              </a:lnSpc>
              <a:spcBef>
                <a:spcPts val="1200"/>
              </a:spcBef>
              <a:spcAft>
                <a:spcPts val="0"/>
              </a:spcAft>
              <a:buNone/>
            </a:pPr>
            <a:r>
              <a:rPr lang="ru" sz="1600">
                <a:solidFill>
                  <a:schemeClr val="dk2"/>
                </a:solidFill>
              </a:rPr>
              <a:t>SELECT Age</a:t>
            </a:r>
            <a:endParaRPr sz="1600">
              <a:solidFill>
                <a:schemeClr val="dk2"/>
              </a:solidFill>
            </a:endParaRPr>
          </a:p>
          <a:p>
            <a:pPr indent="0" lvl="0" marL="0" rtl="0" algn="l">
              <a:lnSpc>
                <a:spcPct val="115000"/>
              </a:lnSpc>
              <a:spcBef>
                <a:spcPts val="1200"/>
              </a:spcBef>
              <a:spcAft>
                <a:spcPts val="0"/>
              </a:spcAft>
              <a:buNone/>
            </a:pPr>
            <a:r>
              <a:rPr lang="ru" sz="1600">
                <a:solidFill>
                  <a:schemeClr val="dk2"/>
                </a:solidFill>
              </a:rPr>
              <a:t>FROM Users</a:t>
            </a:r>
            <a:endParaRPr sz="1600">
              <a:solidFill>
                <a:schemeClr val="dk2"/>
              </a:solidFill>
            </a:endParaRPr>
          </a:p>
          <a:p>
            <a:pPr indent="0" lvl="0" marL="0" rtl="0" algn="l">
              <a:lnSpc>
                <a:spcPct val="115000"/>
              </a:lnSpc>
              <a:spcBef>
                <a:spcPts val="1200"/>
              </a:spcBef>
              <a:spcAft>
                <a:spcPts val="0"/>
              </a:spcAft>
              <a:buNone/>
            </a:pPr>
            <a:r>
              <a:rPr lang="ru" sz="1600">
                <a:solidFill>
                  <a:schemeClr val="dk2"/>
                </a:solidFill>
              </a:rPr>
              <a:t>WHERE Id = 1;</a:t>
            </a:r>
            <a:endParaRPr sz="16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111111"/>
              <a:buFont typeface="Arial"/>
              <a:buNone/>
            </a:pPr>
            <a:r>
              <a:rPr lang="ru">
                <a:latin typeface="Arial"/>
                <a:ea typeface="Arial"/>
                <a:cs typeface="Arial"/>
                <a:sym typeface="Arial"/>
              </a:rPr>
              <a:t>P2 </a:t>
            </a:r>
            <a:r>
              <a:rPr lang="ru">
                <a:latin typeface="Arial"/>
                <a:ea typeface="Arial"/>
                <a:cs typeface="Arial"/>
                <a:sym typeface="Arial"/>
              </a:rPr>
              <a:t>(non-repeatable read)</a:t>
            </a:r>
            <a:endParaRPr>
              <a:latin typeface="Arial"/>
              <a:ea typeface="Arial"/>
              <a:cs typeface="Arial"/>
              <a:sym typeface="Arial"/>
            </a:endParaRPr>
          </a:p>
        </p:txBody>
      </p:sp>
      <p:sp>
        <p:nvSpPr>
          <p:cNvPr id="109" name="Google Shape;109;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Font typeface="Arial"/>
              <a:buAutoNum type="arabicPeriod"/>
            </a:pPr>
            <a:r>
              <a:rPr lang="ru">
                <a:solidFill>
                  <a:schemeClr val="dk2"/>
                </a:solidFill>
              </a:rPr>
              <a:t>Transaction T1 reads a series.</a:t>
            </a:r>
            <a:endParaRPr>
              <a:solidFill>
                <a:schemeClr val="dk2"/>
              </a:solidFill>
            </a:endParaRPr>
          </a:p>
          <a:p>
            <a:pPr indent="-342900" lvl="0" marL="457200" rtl="0" algn="l">
              <a:spcBef>
                <a:spcPts val="0"/>
              </a:spcBef>
              <a:spcAft>
                <a:spcPts val="0"/>
              </a:spcAft>
              <a:buClr>
                <a:schemeClr val="dk2"/>
              </a:buClr>
              <a:buSzPts val="1800"/>
              <a:buFont typeface="Arial"/>
              <a:buAutoNum type="arabicPeriod"/>
            </a:pPr>
            <a:r>
              <a:rPr lang="ru">
                <a:solidFill>
                  <a:schemeClr val="dk2"/>
                </a:solidFill>
              </a:rPr>
              <a:t>Transaction T2 then makes changes to this row or deletes it.</a:t>
            </a:r>
            <a:endParaRPr>
              <a:solidFill>
                <a:schemeClr val="dk2"/>
              </a:solidFill>
            </a:endParaRPr>
          </a:p>
          <a:p>
            <a:pPr indent="-342900" lvl="0" marL="457200" rtl="0" algn="l">
              <a:spcBef>
                <a:spcPts val="0"/>
              </a:spcBef>
              <a:spcAft>
                <a:spcPts val="0"/>
              </a:spcAft>
              <a:buClr>
                <a:schemeClr val="dk2"/>
              </a:buClr>
              <a:buSzPts val="1800"/>
              <a:buFont typeface="Arial"/>
              <a:buAutoNum type="arabicPeriod"/>
            </a:pPr>
            <a:r>
              <a:rPr lang="ru">
                <a:solidFill>
                  <a:schemeClr val="dk2"/>
                </a:solidFill>
              </a:rPr>
              <a:t>If T1 then counts the same row again, it will get a new result compared to the first reading.</a:t>
            </a:r>
            <a:endParaRPr>
              <a:solidFill>
                <a:schemeClr val="dk2"/>
              </a:solidFill>
            </a:endParaRPr>
          </a:p>
        </p:txBody>
      </p:sp>
      <p:sp>
        <p:nvSpPr>
          <p:cNvPr id="110" name="Google Shape;110;p21"/>
          <p:cNvSpPr txBox="1"/>
          <p:nvPr/>
        </p:nvSpPr>
        <p:spPr>
          <a:xfrm>
            <a:off x="525425" y="2571750"/>
            <a:ext cx="2517900" cy="174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ru" sz="1600">
                <a:solidFill>
                  <a:schemeClr val="dk2"/>
                </a:solidFill>
              </a:rPr>
              <a:t>-- T1</a:t>
            </a:r>
            <a:endParaRPr sz="1600">
              <a:solidFill>
                <a:schemeClr val="dk2"/>
              </a:solidFill>
            </a:endParaRPr>
          </a:p>
          <a:p>
            <a:pPr indent="0" lvl="0" marL="0" rtl="0" algn="l">
              <a:lnSpc>
                <a:spcPct val="115000"/>
              </a:lnSpc>
              <a:spcBef>
                <a:spcPts val="1200"/>
              </a:spcBef>
              <a:spcAft>
                <a:spcPts val="0"/>
              </a:spcAft>
              <a:buNone/>
            </a:pPr>
            <a:r>
              <a:rPr lang="ru" sz="1600">
                <a:solidFill>
                  <a:schemeClr val="dk2"/>
                </a:solidFill>
              </a:rPr>
              <a:t>SELECT *</a:t>
            </a:r>
            <a:endParaRPr sz="1600">
              <a:solidFill>
                <a:schemeClr val="dk2"/>
              </a:solidFill>
            </a:endParaRPr>
          </a:p>
          <a:p>
            <a:pPr indent="0" lvl="0" marL="0" rtl="0" algn="l">
              <a:lnSpc>
                <a:spcPct val="115000"/>
              </a:lnSpc>
              <a:spcBef>
                <a:spcPts val="1200"/>
              </a:spcBef>
              <a:spcAft>
                <a:spcPts val="0"/>
              </a:spcAft>
              <a:buNone/>
            </a:pPr>
            <a:r>
              <a:rPr lang="ru" sz="1600">
                <a:solidFill>
                  <a:schemeClr val="dk2"/>
                </a:solidFill>
              </a:rPr>
              <a:t>FROM Users</a:t>
            </a:r>
            <a:endParaRPr sz="1600">
              <a:solidFill>
                <a:schemeClr val="dk2"/>
              </a:solidFill>
            </a:endParaRPr>
          </a:p>
          <a:p>
            <a:pPr indent="0" lvl="0" marL="0" rtl="0" algn="l">
              <a:lnSpc>
                <a:spcPct val="115000"/>
              </a:lnSpc>
              <a:spcBef>
                <a:spcPts val="1200"/>
              </a:spcBef>
              <a:spcAft>
                <a:spcPts val="0"/>
              </a:spcAft>
              <a:buNone/>
            </a:pPr>
            <a:r>
              <a:rPr lang="ru" sz="1600">
                <a:solidFill>
                  <a:schemeClr val="dk2"/>
                </a:solidFill>
              </a:rPr>
              <a:t>WHERE Id = 1;</a:t>
            </a:r>
            <a:endParaRPr sz="1600">
              <a:solidFill>
                <a:schemeClr val="dk2"/>
              </a:solidFill>
            </a:endParaRPr>
          </a:p>
        </p:txBody>
      </p:sp>
      <p:sp>
        <p:nvSpPr>
          <p:cNvPr id="111" name="Google Shape;111;p21"/>
          <p:cNvSpPr txBox="1"/>
          <p:nvPr/>
        </p:nvSpPr>
        <p:spPr>
          <a:xfrm>
            <a:off x="3405425" y="2571750"/>
            <a:ext cx="1840800" cy="217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ru" sz="1600">
                <a:solidFill>
                  <a:schemeClr val="dk2"/>
                </a:solidFill>
              </a:rPr>
              <a:t>-- T2</a:t>
            </a:r>
            <a:endParaRPr sz="1600">
              <a:solidFill>
                <a:schemeClr val="dk2"/>
              </a:solidFill>
            </a:endParaRPr>
          </a:p>
          <a:p>
            <a:pPr indent="0" lvl="0" marL="0" rtl="0" algn="l">
              <a:lnSpc>
                <a:spcPct val="115000"/>
              </a:lnSpc>
              <a:spcBef>
                <a:spcPts val="1200"/>
              </a:spcBef>
              <a:spcAft>
                <a:spcPts val="0"/>
              </a:spcAft>
              <a:buNone/>
            </a:pPr>
            <a:r>
              <a:rPr lang="ru" sz="1600">
                <a:solidFill>
                  <a:schemeClr val="dk2"/>
                </a:solidFill>
              </a:rPr>
              <a:t>UPDATE Users</a:t>
            </a:r>
            <a:endParaRPr sz="1600">
              <a:solidFill>
                <a:schemeClr val="dk2"/>
              </a:solidFill>
            </a:endParaRPr>
          </a:p>
          <a:p>
            <a:pPr indent="0" lvl="0" marL="0" rtl="0" algn="l">
              <a:lnSpc>
                <a:spcPct val="115000"/>
              </a:lnSpc>
              <a:spcBef>
                <a:spcPts val="1200"/>
              </a:spcBef>
              <a:spcAft>
                <a:spcPts val="0"/>
              </a:spcAft>
              <a:buNone/>
            </a:pPr>
            <a:r>
              <a:rPr lang="ru" sz="1600">
                <a:solidFill>
                  <a:schemeClr val="dk2"/>
                </a:solidFill>
              </a:rPr>
              <a:t>SET AGE = 21</a:t>
            </a:r>
            <a:endParaRPr sz="1600">
              <a:solidFill>
                <a:schemeClr val="dk2"/>
              </a:solidFill>
            </a:endParaRPr>
          </a:p>
          <a:p>
            <a:pPr indent="0" lvl="0" marL="0" rtl="0" algn="l">
              <a:lnSpc>
                <a:spcPct val="115000"/>
              </a:lnSpc>
              <a:spcBef>
                <a:spcPts val="1200"/>
              </a:spcBef>
              <a:spcAft>
                <a:spcPts val="0"/>
              </a:spcAft>
              <a:buNone/>
            </a:pPr>
            <a:r>
              <a:rPr lang="ru" sz="1600">
                <a:solidFill>
                  <a:schemeClr val="dk2"/>
                </a:solidFill>
              </a:rPr>
              <a:t>WHERE Id = 1;</a:t>
            </a:r>
            <a:endParaRPr sz="1600">
              <a:solidFill>
                <a:schemeClr val="dk2"/>
              </a:solidFill>
            </a:endParaRPr>
          </a:p>
          <a:p>
            <a:pPr indent="0" lvl="0" marL="0" rtl="0" algn="l">
              <a:lnSpc>
                <a:spcPct val="115000"/>
              </a:lnSpc>
              <a:spcBef>
                <a:spcPts val="1200"/>
              </a:spcBef>
              <a:spcAft>
                <a:spcPts val="0"/>
              </a:spcAft>
              <a:buNone/>
            </a:pPr>
            <a:r>
              <a:rPr lang="ru" sz="1600">
                <a:solidFill>
                  <a:schemeClr val="dk2"/>
                </a:solidFill>
              </a:rPr>
              <a:t>COMMIT;</a:t>
            </a:r>
            <a:endParaRPr sz="16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