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Roboto Slab"/>
      <p:regular r:id="rId50"/>
      <p:bold r:id="rId51"/>
    </p:embeddedFont>
    <p:embeddedFont>
      <p:font typeface="Robot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6" roundtripDataSignature="AMtx7mjsh0VxegN4y4wtTKp17VZ9yA+f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Slab-bold.fntdata"/><Relationship Id="rId50" Type="http://schemas.openxmlformats.org/officeDocument/2006/relationships/font" Target="fonts/RobotoSlab-regular.fntdata"/><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6.xml"/><Relationship Id="rId55" Type="http://schemas.openxmlformats.org/officeDocument/2006/relationships/font" Target="fonts/Roboto-boldItalic.fntdata"/><Relationship Id="rId10" Type="http://schemas.openxmlformats.org/officeDocument/2006/relationships/slide" Target="slides/slide5.xml"/><Relationship Id="rId54"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56"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ce71a1ec20_0_4"/>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g2ce71a1ec20_0_4"/>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g2ce71a1ec20_0_4"/>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g2ce71a1ec20_0_4"/>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g2ce71a1ec20_0_4"/>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g2ce71a1ec20_0_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g2ce71a1ec20_0_47"/>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g2ce71a1ec20_0_47"/>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g2ce71a1ec20_0_47"/>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g2ce71a1ec20_0_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g2ce71a1ec20_0_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g2ce71a1ec20_0_11"/>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g2ce71a1ec20_0_11"/>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2ce71a1ec20_0_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g2ce71a1ec20_0_1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g2ce71a1ec20_0_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g2ce71a1ec20_0_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g2ce71a1ec20_0_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g2ce71a1ec20_0_20"/>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g2ce71a1ec20_0_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g2ce71a1ec20_0_20"/>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g2ce71a1ec20_0_20"/>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g2ce71a1ec20_0_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g2ce71a1ec20_0_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g2ce71a1ec20_0_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g2ce71a1ec20_0_29"/>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g2ce71a1ec20_0_29"/>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g2ce71a1ec20_0_29"/>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g2ce71a1ec20_0_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g2ce71a1ec20_0_3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g2ce71a1ec20_0_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g2ce71a1ec20_0_37"/>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g2ce71a1ec20_0_37"/>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g2ce71a1ec20_0_37"/>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g2ce71a1ec20_0_37"/>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g2ce71a1ec20_0_3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g2ce71a1ec20_0_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g2ce71a1ec20_0_44"/>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g2ce71a1ec20_0_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g2ce71a1ec20_0_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g2ce71a1ec20_0_0"/>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g2ce71a1ec20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greenplum.org/" TargetMode="External"/><Relationship Id="rId4" Type="http://schemas.openxmlformats.org/officeDocument/2006/relationships/hyperlink" Target="https://github.com/greenplum-db/gpdb" TargetMode="External"/><Relationship Id="rId5" Type="http://schemas.openxmlformats.org/officeDocument/2006/relationships/hyperlink" Target="https://gpdb.docs.pivotal.io/6-9/admin_guide/intro/partI.html" TargetMode="External"/><Relationship Id="rId6" Type="http://schemas.openxmlformats.org/officeDocument/2006/relationships/hyperlink" Target="https://github.com/syuja/GreenPlumSetup/tree/master/tutorial" TargetMode="External"/><Relationship Id="rId7" Type="http://schemas.openxmlformats.org/officeDocument/2006/relationships/hyperlink" Target="https://github.com/bbotev01/gpdb5" TargetMode="External"/><Relationship Id="rId8"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clickhouse.com/" TargetMode="External"/><Relationship Id="rId4" Type="http://schemas.openxmlformats.org/officeDocument/2006/relationships/hyperlink" Target="https://github.com/ClickHouse/ClickHouse" TargetMode="External"/><Relationship Id="rId9" Type="http://schemas.openxmlformats.org/officeDocument/2006/relationships/image" Target="../media/image6.png"/><Relationship Id="rId5" Type="http://schemas.openxmlformats.org/officeDocument/2006/relationships/hyperlink" Target="https://clickhouse.com/docs/en/quick-start" TargetMode="External"/><Relationship Id="rId6" Type="http://schemas.openxmlformats.org/officeDocument/2006/relationships/hyperlink" Target="https://clickhouse.com/blog/clickhouse-fiddle-sql-playground" TargetMode="External"/><Relationship Id="rId7" Type="http://schemas.openxmlformats.org/officeDocument/2006/relationships/hyperlink" Target="https://webdevblog.ru/osnovy-clickhouse-dlya-veb-razrabotchika/" TargetMode="External"/><Relationship Id="rId8" Type="http://schemas.openxmlformats.org/officeDocument/2006/relationships/hyperlink" Target="https://github.com/jneo8/clickhouse-setu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ru"/>
              <a:t>Databases </a:t>
            </a:r>
            <a:endParaRPr/>
          </a:p>
        </p:txBody>
      </p:sp>
      <p:sp>
        <p:nvSpPr>
          <p:cNvPr id="64" name="Google Shape;64;p1"/>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00000"/>
              </a:lnSpc>
              <a:spcBef>
                <a:spcPts val="0"/>
              </a:spcBef>
              <a:spcAft>
                <a:spcPts val="0"/>
              </a:spcAft>
              <a:buSzPct val="142875"/>
              <a:buNone/>
            </a:pPr>
            <a:r>
              <a:rPr lang="ru"/>
              <a:t>Seminar 9</a:t>
            </a:r>
            <a:endParaRPr/>
          </a:p>
          <a:p>
            <a:pPr indent="0" lvl="0" marL="0" rtl="0" algn="l">
              <a:lnSpc>
                <a:spcPct val="100000"/>
              </a:lnSpc>
              <a:spcBef>
                <a:spcPts val="0"/>
              </a:spcBef>
              <a:spcAft>
                <a:spcPts val="0"/>
              </a:spcAft>
              <a:buSzPct val="142875"/>
              <a:buNone/>
            </a:pPr>
            <a:r>
              <a:rPr lang="ru"/>
              <a:t>Indexes, Partitioning, Scaling, OLAP, ETL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0"/>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3333"/>
              <a:buFont typeface="Arial"/>
              <a:buNone/>
            </a:pPr>
            <a:r>
              <a:rPr lang="ru">
                <a:latin typeface="Arial"/>
                <a:ea typeface="Arial"/>
                <a:cs typeface="Arial"/>
                <a:sym typeface="Arial"/>
              </a:rPr>
              <a:t>HOT optimization: example</a:t>
            </a:r>
            <a:endParaRPr>
              <a:latin typeface="Arial"/>
              <a:ea typeface="Arial"/>
              <a:cs typeface="Arial"/>
              <a:sym typeface="Arial"/>
            </a:endParaRPr>
          </a:p>
        </p:txBody>
      </p:sp>
      <p:sp>
        <p:nvSpPr>
          <p:cNvPr id="120" name="Google Shape;120;p10"/>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946"/>
              <a:buNone/>
            </a:pPr>
            <a:r>
              <a:rPr lang="ru"/>
              <a:t>CREATE [UNIQUE] INDEX [CONCURRENTLY] [name] ON table_name [USING METHOD]...</a:t>
            </a:r>
            <a:endParaRPr/>
          </a:p>
          <a:p>
            <a:pPr indent="0" lvl="0" marL="0" rtl="0" algn="l">
              <a:lnSpc>
                <a:spcPct val="115000"/>
              </a:lnSpc>
              <a:spcBef>
                <a:spcPts val="0"/>
              </a:spcBef>
              <a:spcAft>
                <a:spcPts val="0"/>
              </a:spcAft>
              <a:buSzPts val="1946"/>
              <a:buNone/>
            </a:pPr>
            <a:r>
              <a:rPr lang="ru"/>
              <a:t>CREATE INDEX ON my_table(column_2);</a:t>
            </a:r>
            <a:endParaRPr/>
          </a:p>
          <a:p>
            <a:pPr indent="0" lvl="0" marL="0" rtl="0" algn="l">
              <a:lnSpc>
                <a:spcPct val="115000"/>
              </a:lnSpc>
              <a:spcBef>
                <a:spcPts val="0"/>
              </a:spcBef>
              <a:spcAft>
                <a:spcPts val="0"/>
              </a:spcAft>
              <a:buSzPts val="1946"/>
              <a:buNone/>
            </a:pPr>
            <a:r>
              <a:rPr lang="ru"/>
              <a:t>ALTER INDEX [IF EXISTS] name RENAME TO new_name</a:t>
            </a:r>
            <a:endParaRPr/>
          </a:p>
          <a:p>
            <a:pPr indent="0" lvl="0" marL="0" rtl="0" algn="l">
              <a:lnSpc>
                <a:spcPct val="115000"/>
              </a:lnSpc>
              <a:spcBef>
                <a:spcPts val="0"/>
              </a:spcBef>
              <a:spcAft>
                <a:spcPts val="0"/>
              </a:spcAft>
              <a:buSzPts val="1946"/>
              <a:buNone/>
            </a:pPr>
            <a:r>
              <a:rPr lang="ru"/>
              <a:t>DROP INDEX [CONCURRENTLY] [IF EXISTS] name [, ...] [CASCADE|RESTRICT]</a:t>
            </a:r>
            <a:endParaRPr/>
          </a:p>
          <a:p>
            <a:pPr indent="0" lvl="0" marL="0" rtl="0" algn="l">
              <a:lnSpc>
                <a:spcPct val="115000"/>
              </a:lnSpc>
              <a:spcBef>
                <a:spcPts val="0"/>
              </a:spcBef>
              <a:spcAft>
                <a:spcPts val="0"/>
              </a:spcAft>
              <a:buSzPts val="1946"/>
              <a:buNone/>
            </a:pPr>
            <a:r>
              <a:t/>
            </a:r>
            <a:endParaRPr/>
          </a:p>
          <a:p>
            <a:pPr indent="0" lvl="0" marL="0" rtl="0" algn="l">
              <a:lnSpc>
                <a:spcPct val="115000"/>
              </a:lnSpc>
              <a:spcBef>
                <a:spcPts val="0"/>
              </a:spcBef>
              <a:spcAft>
                <a:spcPts val="0"/>
              </a:spcAft>
              <a:buSzPts val="1946"/>
              <a:buNone/>
            </a:pPr>
            <a:r>
              <a:rPr lang="ru"/>
              <a:t>ALTER INDEX [IF EXISTS] name RENAME TO new_name</a:t>
            </a:r>
            <a:endParaRPr/>
          </a:p>
          <a:p>
            <a:pPr indent="0" lvl="0" marL="0" rtl="0" algn="l">
              <a:lnSpc>
                <a:spcPct val="115000"/>
              </a:lnSpc>
              <a:spcBef>
                <a:spcPts val="0"/>
              </a:spcBef>
              <a:spcAft>
                <a:spcPts val="0"/>
              </a:spcAft>
              <a:buSzPts val="1946"/>
              <a:buNone/>
            </a:pPr>
            <a:r>
              <a:rPr lang="ru"/>
              <a:t>ALTER INDEX [IF EXISTS] name SET TABLESPACE tablespace_name</a:t>
            </a:r>
            <a:endParaRPr/>
          </a:p>
          <a:p>
            <a:pPr indent="0" lvl="0" marL="0" rtl="0" algn="l">
              <a:lnSpc>
                <a:spcPct val="115000"/>
              </a:lnSpc>
              <a:spcBef>
                <a:spcPts val="0"/>
              </a:spcBef>
              <a:spcAft>
                <a:spcPts val="0"/>
              </a:spcAft>
              <a:buSzPts val="1946"/>
              <a:buNone/>
            </a:pPr>
            <a:r>
              <a:rPr lang="ru"/>
              <a:t>ALTER INDEX [IF EXISTS] name SET (storage_parameter = value [, ... ])</a:t>
            </a:r>
            <a:endParaRPr/>
          </a:p>
          <a:p>
            <a:pPr indent="0" lvl="0" marL="0" rtl="0" algn="l">
              <a:lnSpc>
                <a:spcPct val="115000"/>
              </a:lnSpc>
              <a:spcBef>
                <a:spcPts val="0"/>
              </a:spcBef>
              <a:spcAft>
                <a:spcPts val="0"/>
              </a:spcAft>
              <a:buSzPts val="1946"/>
              <a:buNone/>
            </a:pPr>
            <a:r>
              <a:rPr lang="ru"/>
              <a:t>ALTER INDEX [IF EXISTS] name RESET (storage_parameter [, ... ])</a:t>
            </a:r>
            <a:endParaRPr/>
          </a:p>
          <a:p>
            <a:pPr indent="0" lvl="0" marL="0" rtl="0" algn="l">
              <a:lnSpc>
                <a:spcPct val="115000"/>
              </a:lnSpc>
              <a:spcBef>
                <a:spcPts val="0"/>
              </a:spcBef>
              <a:spcAft>
                <a:spcPts val="0"/>
              </a:spcAft>
              <a:buSzPts val="1946"/>
              <a:buNone/>
            </a:pPr>
            <a:r>
              <a:rPr lang="ru"/>
              <a:t>DROP INDEX [CONCURRENTLY] [IF EXISTS] name [, ...] [CASCADE|RESTRICT]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1"/>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3333"/>
              <a:buFont typeface="Arial"/>
              <a:buNone/>
            </a:pPr>
            <a:r>
              <a:rPr lang="ru"/>
              <a:t>Indexes: general information</a:t>
            </a:r>
            <a:endParaRPr/>
          </a:p>
        </p:txBody>
      </p:sp>
      <p:sp>
        <p:nvSpPr>
          <p:cNvPr id="126" name="Google Shape;126;p1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Arial"/>
              <a:buChar char="●"/>
            </a:pPr>
            <a:r>
              <a:rPr lang="ru"/>
              <a:t>Indexes work better the higher the selectivity of the condition, that is, the fewer rows it satisfies. As the sample increases, the overhead of reading index pages also increases.</a:t>
            </a:r>
            <a:endParaRPr/>
          </a:p>
          <a:p>
            <a:pPr indent="-342900" lvl="0" marL="457200" rtl="0" algn="l">
              <a:lnSpc>
                <a:spcPct val="115000"/>
              </a:lnSpc>
              <a:spcBef>
                <a:spcPts val="0"/>
              </a:spcBef>
              <a:spcAft>
                <a:spcPts val="0"/>
              </a:spcAft>
              <a:buSzPts val="1800"/>
              <a:buFont typeface="Arial"/>
              <a:buChar char="●"/>
            </a:pPr>
            <a:r>
              <a:rPr lang="ru"/>
              <a:t>The situation is aggravated by the fact that sequential reading is faster than reading pages "randomly". This is especially true for hard drives, where the mechanical operation of bringing the head to the track takes significantly longer than reading the data itself; in the case of SSD drives, this effect is less pronounced.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2"/>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3333"/>
              <a:buFont typeface="Arial"/>
              <a:buNone/>
            </a:pPr>
            <a:r>
              <a:rPr lang="ru"/>
              <a:t>Indexes: Seq Scan</a:t>
            </a:r>
            <a:endParaRPr>
              <a:latin typeface="Arial"/>
              <a:ea typeface="Arial"/>
              <a:cs typeface="Arial"/>
              <a:sym typeface="Arial"/>
            </a:endParaRPr>
          </a:p>
        </p:txBody>
      </p:sp>
      <p:sp>
        <p:nvSpPr>
          <p:cNvPr id="132" name="Google Shape;132;p1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ru"/>
              <a:t>Method</a:t>
            </a:r>
            <a:endParaRPr/>
          </a:p>
          <a:p>
            <a:pPr indent="0" lvl="0" marL="457200" rtl="0" algn="l">
              <a:lnSpc>
                <a:spcPct val="115000"/>
              </a:lnSpc>
              <a:spcBef>
                <a:spcPts val="0"/>
              </a:spcBef>
              <a:spcAft>
                <a:spcPts val="0"/>
              </a:spcAft>
              <a:buSzPts val="1800"/>
              <a:buNone/>
            </a:pPr>
            <a:r>
              <a:rPr lang="ru"/>
              <a:t>Sequential, block by block, reading of table data.</a:t>
            </a:r>
            <a:endParaRPr/>
          </a:p>
          <a:p>
            <a:pPr indent="-342900" lvl="0" marL="457200" rtl="0" algn="l">
              <a:lnSpc>
                <a:spcPct val="115000"/>
              </a:lnSpc>
              <a:spcBef>
                <a:spcPts val="0"/>
              </a:spcBef>
              <a:spcAft>
                <a:spcPts val="0"/>
              </a:spcAft>
              <a:buSzPts val="1800"/>
              <a:buChar char="●"/>
            </a:pPr>
            <a:r>
              <a:rPr lang="ru"/>
              <a:t>Advantages</a:t>
            </a:r>
            <a:endParaRPr/>
          </a:p>
          <a:p>
            <a:pPr indent="0" lvl="0" marL="457200" rtl="0" algn="l">
              <a:lnSpc>
                <a:spcPct val="115000"/>
              </a:lnSpc>
              <a:spcBef>
                <a:spcPts val="0"/>
              </a:spcBef>
              <a:spcAft>
                <a:spcPts val="0"/>
              </a:spcAft>
              <a:buSzPts val="1800"/>
              <a:buNone/>
            </a:pPr>
            <a:r>
              <a:rPr lang="ru"/>
              <a:t>With a large amount of data for a single index field value, it works more efficiently than index scanning, since it usually works with large blocks of data, therefore, it can potentially select more data per access operation than index scanning, respectively, fewer access operations are needed, the speed is higher.</a:t>
            </a:r>
            <a:endParaRPr/>
          </a:p>
          <a:p>
            <a:pPr indent="-342900" lvl="0" marL="457200" rtl="0" algn="l">
              <a:lnSpc>
                <a:spcPct val="115000"/>
              </a:lnSpc>
              <a:spcBef>
                <a:spcPts val="0"/>
              </a:spcBef>
              <a:spcAft>
                <a:spcPts val="0"/>
              </a:spcAft>
              <a:buSzPts val="1800"/>
              <a:buChar char="●"/>
            </a:pPr>
            <a:r>
              <a:rPr lang="ru"/>
              <a:t>Disadvantages</a:t>
            </a:r>
            <a:endParaRPr/>
          </a:p>
          <a:p>
            <a:pPr indent="0" lvl="0" marL="457200" rtl="0" algn="l">
              <a:lnSpc>
                <a:spcPct val="115000"/>
              </a:lnSpc>
              <a:spcBef>
                <a:spcPts val="0"/>
              </a:spcBef>
              <a:spcAft>
                <a:spcPts val="0"/>
              </a:spcAft>
              <a:buSzPts val="1800"/>
              <a:buNone/>
            </a:pPr>
            <a:r>
              <a:rPr lang="ru"/>
              <a:t>It is usually performed much slower than an index scan, since it reads all the data in the table.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3"/>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3333"/>
              <a:buFont typeface="Arial"/>
              <a:buNone/>
            </a:pPr>
            <a:r>
              <a:rPr lang="ru"/>
              <a:t>Indexes: Index Scan</a:t>
            </a:r>
            <a:endParaRPr>
              <a:latin typeface="Arial"/>
              <a:ea typeface="Arial"/>
              <a:cs typeface="Arial"/>
              <a:sym typeface="Arial"/>
            </a:endParaRPr>
          </a:p>
        </p:txBody>
      </p:sp>
      <p:sp>
        <p:nvSpPr>
          <p:cNvPr id="138" name="Google Shape;138;p1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100000"/>
              <a:buChar char="●"/>
            </a:pPr>
            <a:r>
              <a:rPr lang="ru"/>
              <a:t>Method</a:t>
            </a:r>
            <a:endParaRPr/>
          </a:p>
          <a:p>
            <a:pPr indent="0" lvl="0" marL="457200" rtl="0" algn="l">
              <a:lnSpc>
                <a:spcPct val="115000"/>
              </a:lnSpc>
              <a:spcBef>
                <a:spcPts val="0"/>
              </a:spcBef>
              <a:spcAft>
                <a:spcPts val="0"/>
              </a:spcAft>
              <a:buSzPct val="100000"/>
              <a:buNone/>
            </a:pPr>
            <a:r>
              <a:rPr lang="ru"/>
              <a:t>An index is used for WHERE conditions (selectivity of the condition), reads the table when selecting rows.</a:t>
            </a:r>
            <a:endParaRPr/>
          </a:p>
          <a:p>
            <a:pPr indent="-334327" lvl="0" marL="457200" rtl="0" algn="l">
              <a:lnSpc>
                <a:spcPct val="115000"/>
              </a:lnSpc>
              <a:spcBef>
                <a:spcPts val="0"/>
              </a:spcBef>
              <a:spcAft>
                <a:spcPts val="0"/>
              </a:spcAft>
              <a:buSzPct val="100000"/>
              <a:buChar char="●"/>
            </a:pPr>
            <a:r>
              <a:rPr lang="ru"/>
              <a:t>Advantages</a:t>
            </a:r>
            <a:endParaRPr/>
          </a:p>
          <a:p>
            <a:pPr indent="0" lvl="0" marL="457200" rtl="0" algn="l">
              <a:lnSpc>
                <a:spcPct val="115000"/>
              </a:lnSpc>
              <a:spcBef>
                <a:spcPts val="0"/>
              </a:spcBef>
              <a:spcAft>
                <a:spcPts val="0"/>
              </a:spcAft>
              <a:buSzPct val="100000"/>
              <a:buNone/>
            </a:pPr>
            <a:r>
              <a:rPr lang="ru"/>
              <a:t>With the selectivity of the condition, the time is reduced N → lnN. (As a result of executing the query, significantly fewer rows are selected than their number in the page)</a:t>
            </a:r>
            <a:endParaRPr/>
          </a:p>
          <a:p>
            <a:pPr indent="-334327" lvl="0" marL="457200" rtl="0" algn="l">
              <a:lnSpc>
                <a:spcPct val="115000"/>
              </a:lnSpc>
              <a:spcBef>
                <a:spcPts val="0"/>
              </a:spcBef>
              <a:spcAft>
                <a:spcPts val="0"/>
              </a:spcAft>
              <a:buSzPct val="100000"/>
              <a:buChar char="●"/>
            </a:pPr>
            <a:r>
              <a:rPr lang="ru"/>
              <a:t>Disadvantages</a:t>
            </a:r>
            <a:endParaRPr/>
          </a:p>
          <a:p>
            <a:pPr indent="0" lvl="0" marL="457200" rtl="0" algn="l">
              <a:lnSpc>
                <a:spcPct val="115000"/>
              </a:lnSpc>
              <a:spcBef>
                <a:spcPts val="0"/>
              </a:spcBef>
              <a:spcAft>
                <a:spcPts val="0"/>
              </a:spcAft>
              <a:buSzPct val="100000"/>
              <a:buNone/>
            </a:pPr>
            <a:r>
              <a:rPr lang="ru"/>
              <a:t>If we collect the index for all fields, it will often be much bigger than the data in the table. As the sample increases, the chances increase that you will have to return to the same tabular page several times. (In this case, the optimizer switches to Bitmap Scan)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3333"/>
              <a:buFont typeface="Arial"/>
              <a:buNone/>
            </a:pPr>
            <a:r>
              <a:rPr lang="ru"/>
              <a:t>Indexes: Bitmap Index Scan</a:t>
            </a:r>
            <a:endParaRPr>
              <a:latin typeface="Arial"/>
              <a:ea typeface="Arial"/>
              <a:cs typeface="Arial"/>
              <a:sym typeface="Arial"/>
            </a:endParaRPr>
          </a:p>
        </p:txBody>
      </p:sp>
      <p:sp>
        <p:nvSpPr>
          <p:cNvPr id="144" name="Google Shape;144;p14"/>
          <p:cNvSpPr txBox="1"/>
          <p:nvPr/>
        </p:nvSpPr>
        <p:spPr>
          <a:xfrm>
            <a:off x="405900" y="1242975"/>
            <a:ext cx="8576400" cy="15129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0"/>
              </a:spcBef>
              <a:spcAft>
                <a:spcPts val="0"/>
              </a:spcAft>
              <a:buClr>
                <a:schemeClr val="dk1"/>
              </a:buClr>
              <a:buSzPts val="1600"/>
              <a:buFont typeface="Arial"/>
              <a:buChar char="●"/>
            </a:pPr>
            <a:r>
              <a:rPr b="0" i="0" lang="ru" sz="1500" u="none" cap="none" strike="noStrike">
                <a:solidFill>
                  <a:schemeClr val="dk1"/>
                </a:solidFill>
                <a:latin typeface="Arial"/>
                <a:ea typeface="Arial"/>
                <a:cs typeface="Arial"/>
                <a:sym typeface="Arial"/>
              </a:rPr>
              <a:t>Method</a:t>
            </a:r>
            <a:endParaRPr b="0" i="0" sz="15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500"/>
              <a:buFont typeface="Arial"/>
              <a:buNone/>
            </a:pPr>
            <a:r>
              <a:rPr b="0" i="0" lang="ru" sz="1500" u="none" cap="none" strike="noStrike">
                <a:solidFill>
                  <a:schemeClr val="dk1"/>
                </a:solidFill>
                <a:latin typeface="Arial"/>
                <a:ea typeface="Arial"/>
                <a:cs typeface="Arial"/>
                <a:sym typeface="Arial"/>
              </a:rPr>
              <a:t>First Index Scan, then sample control by table. For the most part, working with strings (index by row, bitmap of pages, subsequent selection)</a:t>
            </a:r>
            <a:endParaRPr b="0" i="0" sz="15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Char char="●"/>
            </a:pPr>
            <a:r>
              <a:rPr b="0" i="0" lang="ru" sz="1500" u="none" cap="none" strike="noStrike">
                <a:solidFill>
                  <a:schemeClr val="dk1"/>
                </a:solidFill>
                <a:latin typeface="Arial"/>
                <a:ea typeface="Arial"/>
                <a:cs typeface="Arial"/>
                <a:sym typeface="Arial"/>
              </a:rPr>
              <a:t>Advantages</a:t>
            </a:r>
            <a:endParaRPr b="0" i="0" sz="15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500"/>
              <a:buFont typeface="Arial"/>
              <a:buNone/>
            </a:pPr>
            <a:r>
              <a:rPr b="0" i="0" lang="ru" sz="1500" u="none" cap="none" strike="noStrike">
                <a:solidFill>
                  <a:schemeClr val="dk1"/>
                </a:solidFill>
                <a:latin typeface="Arial"/>
                <a:ea typeface="Arial"/>
                <a:cs typeface="Arial"/>
                <a:sym typeface="Arial"/>
              </a:rPr>
              <a:t>Effective for a large number of rows.</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3333"/>
              <a:buFont typeface="Arial"/>
              <a:buNone/>
            </a:pPr>
            <a:r>
              <a:rPr lang="ru"/>
              <a:t>Indexes: Bitmap Index Scan</a:t>
            </a:r>
            <a:endParaRPr>
              <a:latin typeface="Arial"/>
              <a:ea typeface="Arial"/>
              <a:cs typeface="Arial"/>
              <a:sym typeface="Arial"/>
            </a:endParaRPr>
          </a:p>
        </p:txBody>
      </p:sp>
      <p:sp>
        <p:nvSpPr>
          <p:cNvPr id="150" name="Google Shape;150;p1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ru" sz="1500"/>
              <a:t>Disadvantages</a:t>
            </a:r>
            <a:endParaRPr sz="1500"/>
          </a:p>
          <a:p>
            <a:pPr indent="0" lvl="0" marL="457200" rtl="0" algn="l">
              <a:lnSpc>
                <a:spcPct val="115000"/>
              </a:lnSpc>
              <a:spcBef>
                <a:spcPts val="0"/>
              </a:spcBef>
              <a:spcAft>
                <a:spcPts val="0"/>
              </a:spcAft>
              <a:buClr>
                <a:schemeClr val="dk2"/>
              </a:buClr>
              <a:buSzPts val="1100"/>
              <a:buFont typeface="Arial"/>
              <a:buNone/>
            </a:pPr>
            <a:r>
              <a:rPr lang="ru" sz="1500"/>
              <a:t>It does not speed up work if the condition is not selective. The sample may be too large for the amount of RAM, then only a bitmap of pages is built — it takes up less space, but when reading a page, you have to double-check the conditions for each row stored there.</a:t>
            </a:r>
            <a:endParaRPr sz="1500"/>
          </a:p>
          <a:p>
            <a:pPr indent="-323850" lvl="0" marL="914400" rtl="0" algn="l">
              <a:lnSpc>
                <a:spcPct val="115000"/>
              </a:lnSpc>
              <a:spcBef>
                <a:spcPts val="0"/>
              </a:spcBef>
              <a:spcAft>
                <a:spcPts val="0"/>
              </a:spcAft>
              <a:buSzPts val="1500"/>
              <a:buChar char="●"/>
            </a:pPr>
            <a:r>
              <a:rPr lang="ru" sz="1500"/>
              <a:t>In the case of almost ordered data, building a bitmap is an extra step, the usual index scan will be the same.</a:t>
            </a:r>
            <a:endParaRPr sz="1500"/>
          </a:p>
          <a:p>
            <a:pPr indent="-323850" lvl="0" marL="914400" rtl="0" algn="l">
              <a:lnSpc>
                <a:spcPct val="115000"/>
              </a:lnSpc>
              <a:spcBef>
                <a:spcPts val="0"/>
              </a:spcBef>
              <a:spcAft>
                <a:spcPts val="0"/>
              </a:spcAft>
              <a:buSzPts val="1500"/>
              <a:buChar char="●"/>
            </a:pPr>
            <a:r>
              <a:rPr lang="ru" sz="1500"/>
              <a:t>A bitmap is created, where we assume that, according to the collected statistics, our rows satisfy our condition; there are pages in it;</a:t>
            </a:r>
            <a:endParaRPr sz="1500"/>
          </a:p>
          <a:p>
            <a:pPr indent="-323850" lvl="0" marL="914400" rtl="0" algn="l">
              <a:lnSpc>
                <a:spcPct val="115000"/>
              </a:lnSpc>
              <a:spcBef>
                <a:spcPts val="0"/>
              </a:spcBef>
              <a:spcAft>
                <a:spcPts val="0"/>
              </a:spcAft>
              <a:buSzPts val="1500"/>
              <a:buChar char="●"/>
            </a:pPr>
            <a:r>
              <a:rPr lang="ru" sz="1500"/>
              <a:t>If conditions are imposed on several fields of the table, and these fields are indexed, scanning the bitmap allows (if the optimizer deems it advantageous) to use several indexes at the same time. Bitmaps of string versions are constructed for each index, which are then logically multiplied bitwise (if expressions are connected by the AND condition), or logically added (if expressions are connected by the OR condition).</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3333"/>
              <a:buFont typeface="Arial"/>
              <a:buNone/>
            </a:pPr>
            <a:r>
              <a:rPr lang="ru"/>
              <a:t>Indexes: Index Only Scan</a:t>
            </a:r>
            <a:endParaRPr>
              <a:latin typeface="Arial"/>
              <a:ea typeface="Arial"/>
              <a:cs typeface="Arial"/>
              <a:sym typeface="Arial"/>
            </a:endParaRPr>
          </a:p>
        </p:txBody>
      </p:sp>
      <p:sp>
        <p:nvSpPr>
          <p:cNvPr id="156" name="Google Shape;156;p1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ru"/>
              <a:t>Method</a:t>
            </a:r>
            <a:endParaRPr/>
          </a:p>
          <a:p>
            <a:pPr indent="0" lvl="0" marL="457200" rtl="0" algn="l">
              <a:lnSpc>
                <a:spcPct val="115000"/>
              </a:lnSpc>
              <a:spcBef>
                <a:spcPts val="0"/>
              </a:spcBef>
              <a:spcAft>
                <a:spcPts val="0"/>
              </a:spcAft>
              <a:buSzPts val="1800"/>
              <a:buNone/>
            </a:pPr>
            <a:r>
              <a:rPr lang="ru"/>
              <a:t>We practically do not access the table, all the necessary values are in the index.</a:t>
            </a:r>
            <a:endParaRPr/>
          </a:p>
          <a:p>
            <a:pPr indent="-342900" lvl="0" marL="457200" rtl="0" algn="l">
              <a:lnSpc>
                <a:spcPct val="115000"/>
              </a:lnSpc>
              <a:spcBef>
                <a:spcPts val="0"/>
              </a:spcBef>
              <a:spcAft>
                <a:spcPts val="0"/>
              </a:spcAft>
              <a:buSzPts val="1800"/>
              <a:buChar char="●"/>
            </a:pPr>
            <a:r>
              <a:rPr lang="ru"/>
              <a:t>Advantages</a:t>
            </a:r>
            <a:endParaRPr/>
          </a:p>
          <a:p>
            <a:pPr indent="0" lvl="0" marL="457200" rtl="0" algn="l">
              <a:lnSpc>
                <a:spcPct val="115000"/>
              </a:lnSpc>
              <a:spcBef>
                <a:spcPts val="0"/>
              </a:spcBef>
              <a:spcAft>
                <a:spcPts val="0"/>
              </a:spcAft>
              <a:buSzPts val="1800"/>
              <a:buNone/>
            </a:pPr>
            <a:r>
              <a:rPr lang="ru"/>
              <a:t>Very fast operation.</a:t>
            </a:r>
            <a:endParaRPr/>
          </a:p>
          <a:p>
            <a:pPr indent="-342900" lvl="0" marL="457200" rtl="0" algn="l">
              <a:lnSpc>
                <a:spcPct val="115000"/>
              </a:lnSpc>
              <a:spcBef>
                <a:spcPts val="0"/>
              </a:spcBef>
              <a:spcAft>
                <a:spcPts val="0"/>
              </a:spcAft>
              <a:buSzPts val="1800"/>
              <a:buChar char="●"/>
            </a:pPr>
            <a:r>
              <a:rPr lang="ru"/>
              <a:t>Disadvantages</a:t>
            </a:r>
            <a:endParaRPr/>
          </a:p>
          <a:p>
            <a:pPr indent="0" lvl="0" marL="457200" rtl="0" algn="l">
              <a:lnSpc>
                <a:spcPct val="115000"/>
              </a:lnSpc>
              <a:spcBef>
                <a:spcPts val="0"/>
              </a:spcBef>
              <a:spcAft>
                <a:spcPts val="0"/>
              </a:spcAft>
              <a:buSzPts val="1800"/>
              <a:buNone/>
            </a:pPr>
            <a:r>
              <a:rPr lang="ru"/>
              <a:t>It can only be used when the index includes all the fields necessary for the selection, and additional access to the table is not required.</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ru"/>
              <a:t>If the index already contains all the data required for the query, then the index is called a covering index.</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3333"/>
              <a:buFont typeface="Arial"/>
              <a:buNone/>
            </a:pPr>
            <a:r>
              <a:rPr lang="ru"/>
              <a:t>Scalability in PostgreSQL: Partitioning</a:t>
            </a:r>
            <a:endParaRPr/>
          </a:p>
        </p:txBody>
      </p:sp>
      <p:sp>
        <p:nvSpPr>
          <p:cNvPr id="162" name="Google Shape;162;p17"/>
          <p:cNvSpPr txBox="1"/>
          <p:nvPr/>
        </p:nvSpPr>
        <p:spPr>
          <a:xfrm>
            <a:off x="387900" y="1115926"/>
            <a:ext cx="8368200" cy="359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100"/>
              <a:buFont typeface="Arial"/>
              <a:buNone/>
            </a:pPr>
            <a:r>
              <a:rPr b="0" i="0" lang="ru" sz="1800" u="none" cap="none" strike="noStrike">
                <a:solidFill>
                  <a:schemeClr val="dk1"/>
                </a:solidFill>
                <a:latin typeface="Arial"/>
                <a:ea typeface="Arial"/>
                <a:cs typeface="Arial"/>
                <a:sym typeface="Arial"/>
              </a:rPr>
              <a:t>A problem often arises: one of the tables in the database has grown a lot and the query execution time to this table has increased.</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800"/>
              <a:buFont typeface="Arial"/>
              <a:buNone/>
            </a:pPr>
            <a:r>
              <a:rPr b="0" i="0" lang="ru" sz="1800" u="none" cap="none" strike="noStrike">
                <a:solidFill>
                  <a:schemeClr val="dk1"/>
                </a:solidFill>
                <a:latin typeface="Arial"/>
                <a:ea typeface="Arial"/>
                <a:cs typeface="Arial"/>
                <a:sym typeface="Arial"/>
              </a:rPr>
              <a:t>One of the solutions to this problem in PostgreSQL is partitioning. Partitions can contain a different number of rows, which means that the size on the disk will be different. The table is partitioned line by line.</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4065"/>
              </a:buClr>
              <a:buSzPts val="1100"/>
              <a:buFont typeface="Arial"/>
              <a:buNone/>
            </a:pPr>
            <a:r>
              <a:rPr lang="ru"/>
              <a:t>Partitioning example</a:t>
            </a:r>
            <a:endParaRPr/>
          </a:p>
        </p:txBody>
      </p:sp>
      <p:sp>
        <p:nvSpPr>
          <p:cNvPr id="168" name="Google Shape;168;p18"/>
          <p:cNvSpPr txBox="1"/>
          <p:nvPr/>
        </p:nvSpPr>
        <p:spPr>
          <a:xfrm>
            <a:off x="432300" y="1000450"/>
            <a:ext cx="43959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CREATE TABLE people_partitioned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person_id       SERIAL        PRIMARY KEY,</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first_name      VARCHAR(128)  NOT NULL,</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last_name       VARCHAR(128)  NOT NULL,</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birthday        DATE          NOT NULL,</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PARTITION BY RANGE (birthday);</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CREATE TABLE people_partitioned_birthdays_1800_to_1850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PARTITION OF people_partitioned</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FOR VALUES FROM ('1800-01-01') TO ('1849-12-31');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69" name="Google Shape;169;p18"/>
          <p:cNvSpPr txBox="1"/>
          <p:nvPr/>
        </p:nvSpPr>
        <p:spPr>
          <a:xfrm>
            <a:off x="4296700" y="1000450"/>
            <a:ext cx="4395900" cy="384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CREATE TABLE people_partitioned_birthdays_1850_to_1900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PARTITION OF people_partitioned</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FOR VALUES FROM ('1850-01-01') TO ('1899-12-31');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CREATE TABLE people_partitioned_birthdays_1900_to_1950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PARTITION OF people_partitioned</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FOR VALUES FROM ('1900-01-01') TO ('1949-12-31');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CREATE TABLE people_partitioned_birthdays_1950_to_2000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PARTITION OF people_partitioned</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FOR VALUES FROM ('1950-01-01') TO ('1999-12-31');</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4065"/>
              </a:buClr>
              <a:buSzPts val="1100"/>
              <a:buFont typeface="Arial"/>
              <a:buNone/>
            </a:pPr>
            <a:r>
              <a:rPr lang="ru"/>
              <a:t>Partitioning</a:t>
            </a:r>
            <a:endParaRPr>
              <a:latin typeface="Arial"/>
              <a:ea typeface="Arial"/>
              <a:cs typeface="Arial"/>
              <a:sym typeface="Arial"/>
            </a:endParaRPr>
          </a:p>
        </p:txBody>
      </p:sp>
      <p:sp>
        <p:nvSpPr>
          <p:cNvPr id="175" name="Google Shape;175;p19"/>
          <p:cNvSpPr txBox="1"/>
          <p:nvPr>
            <p:ph idx="1" type="body"/>
          </p:nvPr>
        </p:nvSpPr>
        <p:spPr>
          <a:xfrm>
            <a:off x="311700" y="1118100"/>
            <a:ext cx="8520600" cy="1279500"/>
          </a:xfrm>
          <a:prstGeom prst="rect">
            <a:avLst/>
          </a:prstGeom>
          <a:noFill/>
          <a:ln>
            <a:noFill/>
          </a:ln>
        </p:spPr>
        <p:txBody>
          <a:bodyPr anchorCtr="0" anchor="t" bIns="91425" lIns="91425" spcFirstLastPara="1" rIns="91425" wrap="square" tIns="91425">
            <a:normAutofit fontScale="77500"/>
          </a:bodyPr>
          <a:lstStyle/>
          <a:p>
            <a:pPr indent="0" lvl="0" marL="0" rtl="0" algn="l">
              <a:lnSpc>
                <a:spcPct val="115000"/>
              </a:lnSpc>
              <a:spcBef>
                <a:spcPts val="0"/>
              </a:spcBef>
              <a:spcAft>
                <a:spcPts val="0"/>
              </a:spcAft>
              <a:buClr>
                <a:schemeClr val="dk2"/>
              </a:buClr>
              <a:buSzPct val="61110"/>
              <a:buFont typeface="Arial"/>
              <a:buNone/>
            </a:pPr>
            <a:r>
              <a:rPr lang="ru"/>
              <a:t>The table that is partitioned is called the master table. The partition has a connection with the master table and is an ordinary table, that is, it can be accessed in the same way as the most ordinary table:</a:t>
            </a:r>
            <a:endParaRPr/>
          </a:p>
          <a:p>
            <a:pPr indent="0" lvl="0" marL="0" rtl="0" algn="l">
              <a:lnSpc>
                <a:spcPct val="115000"/>
              </a:lnSpc>
              <a:spcBef>
                <a:spcPts val="0"/>
              </a:spcBef>
              <a:spcAft>
                <a:spcPts val="0"/>
              </a:spcAft>
              <a:buSzPct val="129032"/>
              <a:buNone/>
            </a:pPr>
            <a:r>
              <a:rPr lang="ru"/>
              <a:t>SELECT, INSERT (if it does not violate the restrictions imposed on the partition), UPDATE, DELETE.</a:t>
            </a:r>
            <a:endParaRPr/>
          </a:p>
        </p:txBody>
      </p:sp>
      <p:pic>
        <p:nvPicPr>
          <p:cNvPr id="176" name="Google Shape;176;p19"/>
          <p:cNvPicPr preferRelativeResize="0"/>
          <p:nvPr/>
        </p:nvPicPr>
        <p:blipFill rotWithShape="1">
          <a:blip r:embed="rId3">
            <a:alphaModFix/>
          </a:blip>
          <a:srcRect b="0" l="0" r="0" t="0"/>
          <a:stretch/>
        </p:blipFill>
        <p:spPr>
          <a:xfrm>
            <a:off x="1854138" y="2163050"/>
            <a:ext cx="5435723" cy="2519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Optimization: The life cycle of the request.</a:t>
            </a:r>
            <a:endParaRPr/>
          </a:p>
        </p:txBody>
      </p:sp>
      <p:sp>
        <p:nvSpPr>
          <p:cNvPr id="70" name="Google Shape;70;p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ru" sz="1850"/>
              <a:t>What happens after we write a query?</a:t>
            </a:r>
            <a:endParaRPr sz="1850"/>
          </a:p>
          <a:p>
            <a:pPr indent="-346075" lvl="0" marL="457200" rtl="0" algn="l">
              <a:lnSpc>
                <a:spcPct val="115000"/>
              </a:lnSpc>
              <a:spcBef>
                <a:spcPts val="0"/>
              </a:spcBef>
              <a:spcAft>
                <a:spcPts val="0"/>
              </a:spcAft>
              <a:buSzPts val="1850"/>
              <a:buAutoNum type="arabicPeriod"/>
            </a:pPr>
            <a:r>
              <a:rPr lang="ru" sz="1850"/>
              <a:t>A database connection is created. The query is sent to the database in plain text.</a:t>
            </a:r>
            <a:endParaRPr sz="1850"/>
          </a:p>
          <a:p>
            <a:pPr indent="-346075" lvl="0" marL="457200" rtl="0" algn="l">
              <a:lnSpc>
                <a:spcPct val="115000"/>
              </a:lnSpc>
              <a:spcBef>
                <a:spcPts val="0"/>
              </a:spcBef>
              <a:spcAft>
                <a:spcPts val="0"/>
              </a:spcAft>
              <a:buSzPts val="1850"/>
              <a:buAutoNum type="arabicPeriod"/>
            </a:pPr>
            <a:r>
              <a:rPr lang="ru" sz="1850"/>
              <a:t>The parser checks the correctness of the query syntax and creates a query tree.</a:t>
            </a:r>
            <a:endParaRPr sz="1850"/>
          </a:p>
          <a:p>
            <a:pPr indent="-346075" lvl="0" marL="457200" rtl="0" algn="l">
              <a:lnSpc>
                <a:spcPct val="115000"/>
              </a:lnSpc>
              <a:spcBef>
                <a:spcPts val="0"/>
              </a:spcBef>
              <a:spcAft>
                <a:spcPts val="0"/>
              </a:spcAft>
              <a:buSzPts val="1850"/>
              <a:buAutoNum type="arabicPeriod"/>
            </a:pPr>
            <a:r>
              <a:rPr lang="ru" sz="1850"/>
              <a:t>The query rewriting system transforms the query – we get an updated query tree; a rule system is used)</a:t>
            </a:r>
            <a:endParaRPr sz="1850"/>
          </a:p>
          <a:p>
            <a:pPr indent="-346075" lvl="0" marL="457200" rtl="0" algn="l">
              <a:lnSpc>
                <a:spcPct val="115000"/>
              </a:lnSpc>
              <a:spcBef>
                <a:spcPts val="0"/>
              </a:spcBef>
              <a:spcAft>
                <a:spcPts val="0"/>
              </a:spcAft>
              <a:buSzPts val="1850"/>
              <a:buAutoNum type="arabicPeriod"/>
            </a:pPr>
            <a:r>
              <a:rPr lang="ru" sz="1850"/>
              <a:t>The scheduler/optimizer creates a query plan.</a:t>
            </a:r>
            <a:endParaRPr sz="1850"/>
          </a:p>
          <a:p>
            <a:pPr indent="-346075" lvl="0" marL="457200" rtl="0" algn="l">
              <a:lnSpc>
                <a:spcPct val="115000"/>
              </a:lnSpc>
              <a:spcBef>
                <a:spcPts val="0"/>
              </a:spcBef>
              <a:spcAft>
                <a:spcPts val="0"/>
              </a:spcAft>
              <a:buSzPts val="1850"/>
              <a:buAutoNum type="arabicPeriod"/>
            </a:pPr>
            <a:r>
              <a:rPr lang="ru" sz="1850"/>
              <a:t>The handler recursively traverses the query plan and gets the resulting set of strings</a:t>
            </a:r>
            <a:endParaRPr sz="185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3333"/>
              <a:buFont typeface="Arial"/>
              <a:buNone/>
            </a:pPr>
            <a:r>
              <a:rPr lang="ru"/>
              <a:t>Partitioning</a:t>
            </a:r>
            <a:endParaRPr/>
          </a:p>
        </p:txBody>
      </p:sp>
      <p:sp>
        <p:nvSpPr>
          <p:cNvPr id="182" name="Google Shape;182;p20"/>
          <p:cNvSpPr txBox="1"/>
          <p:nvPr/>
        </p:nvSpPr>
        <p:spPr>
          <a:xfrm>
            <a:off x="387900" y="1115926"/>
            <a:ext cx="8368200" cy="359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ru" sz="1800" u="none" cap="none" strike="noStrike">
                <a:solidFill>
                  <a:schemeClr val="dk1"/>
                </a:solidFill>
                <a:latin typeface="Arial"/>
                <a:ea typeface="Arial"/>
                <a:cs typeface="Arial"/>
                <a:sym typeface="Arial"/>
              </a:rPr>
              <a:t>What problems can partitioning solve?</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1200"/>
              </a:spcBef>
              <a:spcAft>
                <a:spcPts val="0"/>
              </a:spcAft>
              <a:buClr>
                <a:schemeClr val="dk1"/>
              </a:buClr>
              <a:buSzPts val="1800"/>
              <a:buFont typeface="Arial"/>
              <a:buChar char="●"/>
            </a:pPr>
            <a:r>
              <a:rPr b="0" i="0" lang="ru" sz="1800" u="none" cap="none" strike="noStrike">
                <a:solidFill>
                  <a:schemeClr val="dk1"/>
                </a:solidFill>
                <a:latin typeface="Arial"/>
                <a:ea typeface="Arial"/>
                <a:cs typeface="Arial"/>
                <a:sym typeface="Arial"/>
              </a:rPr>
              <a:t>speeding up data sampling;</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ru" sz="1800" u="none" cap="none" strike="noStrike">
                <a:solidFill>
                  <a:schemeClr val="dk1"/>
                </a:solidFill>
                <a:latin typeface="Arial"/>
                <a:ea typeface="Arial"/>
                <a:cs typeface="Arial"/>
                <a:sym typeface="Arial"/>
              </a:rPr>
              <a:t>speeding up data insertion;</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ru" sz="1800" u="none" cap="none" strike="noStrike">
                <a:solidFill>
                  <a:schemeClr val="dk1"/>
                </a:solidFill>
                <a:latin typeface="Arial"/>
                <a:ea typeface="Arial"/>
                <a:cs typeface="Arial"/>
                <a:sym typeface="Arial"/>
              </a:rPr>
              <a:t>simplify the deletion of old data;</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ru" sz="1800" u="none" cap="none" strike="noStrike">
                <a:solidFill>
                  <a:schemeClr val="dk1"/>
                </a:solidFill>
                <a:latin typeface="Arial"/>
                <a:ea typeface="Arial"/>
                <a:cs typeface="Arial"/>
                <a:sym typeface="Arial"/>
              </a:rPr>
              <a:t>simplify table maintenance.</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800"/>
              <a:buFont typeface="Arial"/>
              <a:buNone/>
            </a:pPr>
            <a:r>
              <a:rPr b="0" i="0" lang="ru" sz="1800" u="none" cap="none" strike="noStrike">
                <a:solidFill>
                  <a:schemeClr val="dk1"/>
                </a:solidFill>
                <a:latin typeface="Arial"/>
                <a:ea typeface="Arial"/>
                <a:cs typeface="Arial"/>
                <a:sym typeface="Arial"/>
              </a:rPr>
              <a:t>It should be remembered that partitioning is not a panacea.</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800"/>
              <a:buFont typeface="Arial"/>
              <a:buNone/>
            </a:pPr>
            <a:r>
              <a:rPr b="0" i="0" lang="ru" sz="1800" u="none" cap="none" strike="noStrike">
                <a:solidFill>
                  <a:schemeClr val="dk1"/>
                </a:solidFill>
                <a:latin typeface="Arial"/>
                <a:ea typeface="Arial"/>
                <a:cs typeface="Arial"/>
                <a:sym typeface="Arial"/>
              </a:rPr>
              <a:t>In which cases will partitioning not help or have no effect?</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1200"/>
              </a:spcBef>
              <a:spcAft>
                <a:spcPts val="0"/>
              </a:spcAft>
              <a:buClr>
                <a:schemeClr val="dk1"/>
              </a:buClr>
              <a:buSzPts val="1800"/>
              <a:buFont typeface="Arial"/>
              <a:buChar char="●"/>
            </a:pPr>
            <a:r>
              <a:rPr b="0" i="0" lang="ru" sz="1800" u="none" cap="none" strike="noStrike">
                <a:solidFill>
                  <a:schemeClr val="dk1"/>
                </a:solidFill>
                <a:latin typeface="Arial"/>
                <a:ea typeface="Arial"/>
                <a:cs typeface="Arial"/>
                <a:sym typeface="Arial"/>
              </a:rPr>
              <a:t>backup creation time;</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ru" sz="1800" u="none" cap="none" strike="noStrike">
                <a:solidFill>
                  <a:schemeClr val="dk1"/>
                </a:solidFill>
                <a:latin typeface="Arial"/>
                <a:ea typeface="Arial"/>
                <a:cs typeface="Arial"/>
                <a:sym typeface="Arial"/>
              </a:rPr>
              <a:t>recovery time from backup;</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ru" sz="1800" u="none" cap="none" strike="noStrike">
                <a:solidFill>
                  <a:schemeClr val="dk1"/>
                </a:solidFill>
                <a:latin typeface="Arial"/>
                <a:ea typeface="Arial"/>
                <a:cs typeface="Arial"/>
                <a:sym typeface="Arial"/>
              </a:rPr>
              <a:t>disk space.</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3333"/>
              <a:buFont typeface="Arial"/>
              <a:buNone/>
            </a:pPr>
            <a:r>
              <a:rPr lang="ru"/>
              <a:t>Partitioning</a:t>
            </a:r>
            <a:endParaRPr/>
          </a:p>
        </p:txBody>
      </p:sp>
      <p:sp>
        <p:nvSpPr>
          <p:cNvPr id="188" name="Google Shape;188;p21"/>
          <p:cNvSpPr txBox="1"/>
          <p:nvPr/>
        </p:nvSpPr>
        <p:spPr>
          <a:xfrm>
            <a:off x="387900" y="1115926"/>
            <a:ext cx="8368200" cy="359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00"/>
              <a:buFont typeface="Arial"/>
              <a:buNone/>
            </a:pPr>
            <a:r>
              <a:rPr b="0" i="0" lang="ru" sz="1500" u="none" cap="none" strike="noStrike">
                <a:solidFill>
                  <a:schemeClr val="dk1"/>
                </a:solidFill>
                <a:latin typeface="Arial"/>
                <a:ea typeface="Arial"/>
                <a:cs typeface="Arial"/>
                <a:sym typeface="Arial"/>
              </a:rPr>
              <a:t>In the first two cases, the time will not change much, since a complete data search is performed. In the latter case, there were 1 billion rows and after partitioning we still have the same 1 billion rows. The occupied disk space will be almost the same.</a:t>
            </a:r>
            <a:endParaRPr b="0" i="0" sz="15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500"/>
              <a:buFont typeface="Arial"/>
              <a:buNone/>
            </a:pPr>
            <a:r>
              <a:rPr b="0" i="0" lang="ru" sz="1500" u="none" cap="none" strike="noStrike">
                <a:solidFill>
                  <a:schemeClr val="dk1"/>
                </a:solidFill>
                <a:latin typeface="Arial"/>
                <a:ea typeface="Arial"/>
                <a:cs typeface="Arial"/>
                <a:sym typeface="Arial"/>
              </a:rPr>
              <a:t>Some limitations and possible problems based on the results of partitioning</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1200"/>
              </a:spcBef>
              <a:spcAft>
                <a:spcPts val="0"/>
              </a:spcAft>
              <a:buClr>
                <a:schemeClr val="dk1"/>
              </a:buClr>
              <a:buSzPts val="1500"/>
              <a:buFont typeface="Arial"/>
              <a:buChar char="●"/>
            </a:pPr>
            <a:r>
              <a:rPr b="0" i="0" lang="ru" sz="1500" u="none" cap="none" strike="noStrike">
                <a:solidFill>
                  <a:schemeClr val="dk1"/>
                </a:solidFill>
                <a:latin typeface="Arial"/>
                <a:ea typeface="Arial"/>
                <a:cs typeface="Arial"/>
                <a:sym typeface="Arial"/>
              </a:rPr>
              <a:t>the partitioned table must be large enough; according to the documentation, it is recommended to partition if the table exceeds the memory size;</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b="0" i="0" lang="ru" sz="1500" u="none" cap="none" strike="noStrike">
                <a:solidFill>
                  <a:schemeClr val="dk1"/>
                </a:solidFill>
                <a:latin typeface="Arial"/>
                <a:ea typeface="Arial"/>
                <a:cs typeface="Arial"/>
                <a:sym typeface="Arial"/>
              </a:rPr>
              <a:t>the partitioned table cannot be referenced via FOREIGN KEYS (it is possible starting from PostgreSQL 12); however, the opposite (the partitioned table refers to others) is acceptable;</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b="0" i="0" lang="ru" sz="1500" u="none" cap="none" strike="noStrike">
                <a:solidFill>
                  <a:schemeClr val="dk1"/>
                </a:solidFill>
                <a:latin typeface="Arial"/>
                <a:ea typeface="Arial"/>
                <a:cs typeface="Arial"/>
                <a:sym typeface="Arial"/>
              </a:rPr>
              <a:t>In some cases, partitioning can degrade performance on read and write operations.;</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b="0" i="0" lang="ru" sz="1500" u="none" cap="none" strike="noStrike">
                <a:solidFill>
                  <a:schemeClr val="dk1"/>
                </a:solidFill>
                <a:latin typeface="Arial"/>
                <a:ea typeface="Arial"/>
                <a:cs typeface="Arial"/>
                <a:sym typeface="Arial"/>
              </a:rPr>
              <a:t>ideally, the query will be executed against one partition, but in the worst case, it will affect all partitions and, depending on the PostgreSQL settings, will increase the query execution time, as in the previous paragraph.</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3333"/>
              <a:buFont typeface="Arial"/>
              <a:buNone/>
            </a:pPr>
            <a:r>
              <a:rPr lang="ru"/>
              <a:t>Types of partitioning</a:t>
            </a:r>
            <a:endParaRPr/>
          </a:p>
        </p:txBody>
      </p:sp>
      <p:sp>
        <p:nvSpPr>
          <p:cNvPr id="194" name="Google Shape;194;p22"/>
          <p:cNvSpPr txBox="1"/>
          <p:nvPr/>
        </p:nvSpPr>
        <p:spPr>
          <a:xfrm>
            <a:off x="387900" y="1115926"/>
            <a:ext cx="8368200" cy="359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Arial"/>
              <a:buChar char="●"/>
            </a:pPr>
            <a:r>
              <a:rPr b="0" i="0" lang="ru" sz="1800" u="none" cap="none" strike="noStrike">
                <a:solidFill>
                  <a:schemeClr val="dk1"/>
                </a:solidFill>
                <a:latin typeface="Arial"/>
                <a:ea typeface="Arial"/>
                <a:cs typeface="Arial"/>
                <a:sym typeface="Arial"/>
              </a:rPr>
              <a:t>by ranges</a:t>
            </a:r>
            <a:endParaRPr b="0" i="0" sz="1800" u="none" cap="none" strike="noStrike">
              <a:solidFill>
                <a:schemeClr val="dk1"/>
              </a:solidFill>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800"/>
              <a:buFont typeface="Arial"/>
              <a:buNone/>
            </a:pPr>
            <a:r>
              <a:rPr b="0" i="0" lang="ru" sz="1800" u="none" cap="none" strike="noStrike">
                <a:solidFill>
                  <a:schemeClr val="dk1"/>
                </a:solidFill>
                <a:latin typeface="Arial"/>
                <a:ea typeface="Arial"/>
                <a:cs typeface="Arial"/>
                <a:sym typeface="Arial"/>
              </a:rPr>
              <a:t>The table is partitioned by "ranges" defined by a key column or set of columns, and not overlapping with each other (see the example above).</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1200"/>
              </a:spcBef>
              <a:spcAft>
                <a:spcPts val="0"/>
              </a:spcAft>
              <a:buClr>
                <a:schemeClr val="dk1"/>
              </a:buClr>
              <a:buSzPts val="1800"/>
              <a:buFont typeface="Arial"/>
              <a:buChar char="●"/>
            </a:pPr>
            <a:r>
              <a:rPr b="0" i="0" lang="ru" sz="1800" u="none" cap="none" strike="noStrike">
                <a:solidFill>
                  <a:schemeClr val="dk1"/>
                </a:solidFill>
                <a:latin typeface="Arial"/>
                <a:ea typeface="Arial"/>
                <a:cs typeface="Arial"/>
                <a:sym typeface="Arial"/>
              </a:rPr>
              <a:t>by list</a:t>
            </a:r>
            <a:endParaRPr b="0" i="0" sz="1800" u="none" cap="none" strike="noStrike">
              <a:solidFill>
                <a:schemeClr val="dk1"/>
              </a:solidFill>
              <a:latin typeface="Arial"/>
              <a:ea typeface="Arial"/>
              <a:cs typeface="Arial"/>
              <a:sym typeface="Arial"/>
            </a:endParaRPr>
          </a:p>
          <a:p>
            <a:pPr indent="0" lvl="0" marL="457200" marR="0" rtl="0" algn="l">
              <a:lnSpc>
                <a:spcPct val="115000"/>
              </a:lnSpc>
              <a:spcBef>
                <a:spcPts val="1200"/>
              </a:spcBef>
              <a:spcAft>
                <a:spcPts val="1200"/>
              </a:spcAft>
              <a:buClr>
                <a:srgbClr val="000000"/>
              </a:buClr>
              <a:buSzPts val="1800"/>
              <a:buFont typeface="Arial"/>
              <a:buNone/>
            </a:pPr>
            <a:r>
              <a:rPr b="0" i="0" lang="ru" sz="1800" u="none" cap="none" strike="noStrike">
                <a:solidFill>
                  <a:schemeClr val="dk1"/>
                </a:solidFill>
                <a:latin typeface="Arial"/>
                <a:ea typeface="Arial"/>
                <a:cs typeface="Arial"/>
                <a:sym typeface="Arial"/>
              </a:rPr>
              <a:t>The table is partitioned using a list that explicitly specifies which key values should relate to each partition.</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4065"/>
              </a:buClr>
              <a:buSzPts val="1100"/>
              <a:buFont typeface="Arial"/>
              <a:buNone/>
            </a:pPr>
            <a:r>
              <a:rPr lang="ru"/>
              <a:t>Partitioning by list example</a:t>
            </a:r>
            <a:endParaRPr/>
          </a:p>
        </p:txBody>
      </p:sp>
      <p:sp>
        <p:nvSpPr>
          <p:cNvPr id="200" name="Google Shape;200;p23"/>
          <p:cNvSpPr txBox="1"/>
          <p:nvPr/>
        </p:nvSpPr>
        <p:spPr>
          <a:xfrm>
            <a:off x="432300" y="1119775"/>
            <a:ext cx="4395900" cy="363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CREATE TABLE traffic_violations_p_list(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seq_id         TEXT,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violation_type TEXT,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PARTITION BY LIST (violation_type);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CREATE TABLE traffic_violations_p_list_warning</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PARTITION OF traffic_violations_p_list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FOR VALUES IN ('Warning');</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CREATE TABLE traffic_violations_p_list_sero</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PARTITION OF traffic_violations_p_list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FOR VALUES IN ('SERO');</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01" name="Google Shape;201;p23"/>
          <p:cNvSpPr txBox="1"/>
          <p:nvPr/>
        </p:nvSpPr>
        <p:spPr>
          <a:xfrm>
            <a:off x="4456950" y="1119775"/>
            <a:ext cx="4245900" cy="255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CREATE TABLE traffic_violations_p_list_Citation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PARTITION OF traffic_violations_p_list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FOR VALUES IN ('Citation');</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CREATE TABLE traffic_violations_p_list_ESERO</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PARTITION OF traffic_violations_p_list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FOR VALUES IN ('ESERO');</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CREATE TABLE traffic_violations_p_list_default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PARTITION OF traffic_violations_p_list DEFAULT;  </a:t>
            </a:r>
            <a:endParaRPr b="0" i="0" sz="1400" u="none" cap="none" strike="noStrike">
              <a:solidFill>
                <a:schemeClr val="dk1"/>
              </a:solidFill>
              <a:latin typeface="Arial"/>
              <a:ea typeface="Arial"/>
              <a:cs typeface="Arial"/>
              <a:sym typeface="Arial"/>
            </a:endParaRPr>
          </a:p>
        </p:txBody>
      </p:sp>
      <p:sp>
        <p:nvSpPr>
          <p:cNvPr id="202" name="Google Shape;202;p23"/>
          <p:cNvSpPr txBox="1"/>
          <p:nvPr/>
        </p:nvSpPr>
        <p:spPr>
          <a:xfrm>
            <a:off x="4456950" y="3726225"/>
            <a:ext cx="40557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Postgres does not create a "default partition" automatically.</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Think about the issues connected to having a "default partition".</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4065"/>
              </a:buClr>
              <a:buSzPts val="1100"/>
              <a:buFont typeface="Arial"/>
              <a:buNone/>
            </a:pPr>
            <a:r>
              <a:rPr lang="ru"/>
              <a:t>Partitioning by hash</a:t>
            </a:r>
            <a:endParaRPr/>
          </a:p>
        </p:txBody>
      </p:sp>
      <p:sp>
        <p:nvSpPr>
          <p:cNvPr id="208" name="Google Shape;208;p24"/>
          <p:cNvSpPr txBox="1"/>
          <p:nvPr/>
        </p:nvSpPr>
        <p:spPr>
          <a:xfrm>
            <a:off x="411825" y="2689925"/>
            <a:ext cx="3850500" cy="2385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ru" sz="1300" u="none" cap="none" strike="noStrike">
                <a:solidFill>
                  <a:schemeClr val="dk1"/>
                </a:solidFill>
                <a:latin typeface="Arial"/>
                <a:ea typeface="Arial"/>
                <a:cs typeface="Arial"/>
                <a:sym typeface="Arial"/>
              </a:rPr>
              <a:t>CREATE TABLE traffic_violations_p_hash( </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ru" sz="1300" u="none" cap="none" strike="noStrike">
                <a:solidFill>
                  <a:schemeClr val="dk1"/>
                </a:solidFill>
                <a:latin typeface="Arial"/>
                <a:ea typeface="Arial"/>
                <a:cs typeface="Arial"/>
                <a:sym typeface="Arial"/>
              </a:rPr>
              <a:t>    seqid     TEXT, </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ru" sz="1300" u="none" cap="none" strike="noStrike">
                <a:solidFill>
                  <a:schemeClr val="dk1"/>
                </a:solidFill>
                <a:latin typeface="Arial"/>
                <a:ea typeface="Arial"/>
                <a:cs typeface="Arial"/>
                <a:sym typeface="Arial"/>
              </a:rPr>
              <a:t>    councils  SMALLINT,</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ru" sz="1300" u="none" cap="none" strike="noStrike">
                <a:solidFill>
                  <a:schemeClr val="dk1"/>
                </a:solidFill>
                <a:latin typeface="Arial"/>
                <a:ea typeface="Arial"/>
                <a:cs typeface="Arial"/>
                <a:sym typeface="Arial"/>
              </a:rPr>
              <a:t>    ...</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ru" sz="1300" u="none" cap="none" strike="noStrike">
                <a:solidFill>
                  <a:schemeClr val="dk1"/>
                </a:solidFill>
                <a:latin typeface="Arial"/>
                <a:ea typeface="Arial"/>
                <a:cs typeface="Arial"/>
                <a:sym typeface="Arial"/>
              </a:rPr>
              <a:t>)</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ru" sz="1300" u="none" cap="none" strike="noStrike">
                <a:solidFill>
                  <a:schemeClr val="dk1"/>
                </a:solidFill>
                <a:latin typeface="Arial"/>
                <a:ea typeface="Arial"/>
                <a:cs typeface="Arial"/>
                <a:sym typeface="Arial"/>
              </a:rPr>
              <a:t>PARTITION BY HASH (councils);</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ru" sz="1300" u="none" cap="none" strike="noStrike">
                <a:solidFill>
                  <a:schemeClr val="dk1"/>
                </a:solidFill>
                <a:latin typeface="Arial"/>
                <a:ea typeface="Arial"/>
                <a:cs typeface="Arial"/>
                <a:sym typeface="Arial"/>
              </a:rPr>
              <a:t>CREATE TABLE traffic_violations_p_hash_p1</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ru" sz="1300" u="none" cap="none" strike="noStrike">
                <a:solidFill>
                  <a:schemeClr val="dk1"/>
                </a:solidFill>
                <a:latin typeface="Arial"/>
                <a:ea typeface="Arial"/>
                <a:cs typeface="Arial"/>
                <a:sym typeface="Arial"/>
              </a:rPr>
              <a:t>    PARTITION OF traffic_violations_p_hash</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ru" sz="1300" u="none" cap="none" strike="noStrike">
                <a:solidFill>
                  <a:schemeClr val="dk1"/>
                </a:solidFill>
                <a:latin typeface="Arial"/>
                <a:ea typeface="Arial"/>
                <a:cs typeface="Arial"/>
                <a:sym typeface="Arial"/>
              </a:rPr>
              <a:t>    FOR VALUES WITH (MODULUS 5, REMAINDER 0);</a:t>
            </a:r>
            <a:endParaRPr b="0" i="0" sz="1300" u="none" cap="none" strike="noStrike">
              <a:solidFill>
                <a:schemeClr val="dk1"/>
              </a:solidFill>
              <a:latin typeface="Arial"/>
              <a:ea typeface="Arial"/>
              <a:cs typeface="Arial"/>
              <a:sym typeface="Arial"/>
            </a:endParaRPr>
          </a:p>
        </p:txBody>
      </p:sp>
      <p:sp>
        <p:nvSpPr>
          <p:cNvPr id="209" name="Google Shape;209;p24"/>
          <p:cNvSpPr txBox="1"/>
          <p:nvPr/>
        </p:nvSpPr>
        <p:spPr>
          <a:xfrm>
            <a:off x="4487700" y="1539525"/>
            <a:ext cx="4344600" cy="318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ru" sz="1300" u="none" cap="none" strike="noStrike">
                <a:solidFill>
                  <a:schemeClr val="dk1"/>
                </a:solidFill>
                <a:latin typeface="Arial"/>
                <a:ea typeface="Arial"/>
                <a:cs typeface="Arial"/>
                <a:sym typeface="Arial"/>
              </a:rPr>
              <a:t>CREATE TABLE traffic_violations_p_hash_p2</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ru" sz="1300" u="none" cap="none" strike="noStrike">
                <a:solidFill>
                  <a:schemeClr val="dk1"/>
                </a:solidFill>
                <a:latin typeface="Arial"/>
                <a:ea typeface="Arial"/>
                <a:cs typeface="Arial"/>
                <a:sym typeface="Arial"/>
              </a:rPr>
              <a:t>    PARTITION OF traffic_violations_p_hash</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ru" sz="1300" u="none" cap="none" strike="noStrike">
                <a:solidFill>
                  <a:schemeClr val="dk1"/>
                </a:solidFill>
                <a:latin typeface="Arial"/>
                <a:ea typeface="Arial"/>
                <a:cs typeface="Arial"/>
                <a:sym typeface="Arial"/>
              </a:rPr>
              <a:t>    FOR VALUES WITH (MODULUS 5, REMAINDER 1);</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ru" sz="1300" u="none" cap="none" strike="noStrike">
                <a:solidFill>
                  <a:schemeClr val="dk1"/>
                </a:solidFill>
                <a:latin typeface="Arial"/>
                <a:ea typeface="Arial"/>
                <a:cs typeface="Arial"/>
                <a:sym typeface="Arial"/>
              </a:rPr>
              <a:t>CREATE TABLE traffic_violations_p_hash_p3</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ru" sz="1300" u="none" cap="none" strike="noStrike">
                <a:solidFill>
                  <a:schemeClr val="dk1"/>
                </a:solidFill>
                <a:latin typeface="Arial"/>
                <a:ea typeface="Arial"/>
                <a:cs typeface="Arial"/>
                <a:sym typeface="Arial"/>
              </a:rPr>
              <a:t>    PARTITION OF traffic_violations_p_hash</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ru" sz="1300" u="none" cap="none" strike="noStrike">
                <a:solidFill>
                  <a:schemeClr val="dk1"/>
                </a:solidFill>
                <a:latin typeface="Arial"/>
                <a:ea typeface="Arial"/>
                <a:cs typeface="Arial"/>
                <a:sym typeface="Arial"/>
              </a:rPr>
              <a:t>    FOR VALUES WITH (MODULUS 5, REMAINDER 2);</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ru" sz="1300" u="none" cap="none" strike="noStrike">
                <a:solidFill>
                  <a:schemeClr val="dk1"/>
                </a:solidFill>
                <a:latin typeface="Arial"/>
                <a:ea typeface="Arial"/>
                <a:cs typeface="Arial"/>
                <a:sym typeface="Arial"/>
              </a:rPr>
              <a:t>CREATE TABLE traffic_violations_p_hash_p4</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ru" sz="1300" u="none" cap="none" strike="noStrike">
                <a:solidFill>
                  <a:schemeClr val="dk1"/>
                </a:solidFill>
                <a:latin typeface="Arial"/>
                <a:ea typeface="Arial"/>
                <a:cs typeface="Arial"/>
                <a:sym typeface="Arial"/>
              </a:rPr>
              <a:t>    PARTITION OF traffic_violations_p_hash</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ru" sz="1300" u="none" cap="none" strike="noStrike">
                <a:solidFill>
                  <a:schemeClr val="dk1"/>
                </a:solidFill>
                <a:latin typeface="Arial"/>
                <a:ea typeface="Arial"/>
                <a:cs typeface="Arial"/>
                <a:sym typeface="Arial"/>
              </a:rPr>
              <a:t>    FOR VALUES WITH (MODULUS 5, REMAINDER 3);</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ru" sz="1300" u="none" cap="none" strike="noStrike">
                <a:solidFill>
                  <a:schemeClr val="dk1"/>
                </a:solidFill>
                <a:latin typeface="Arial"/>
                <a:ea typeface="Arial"/>
                <a:cs typeface="Arial"/>
                <a:sym typeface="Arial"/>
              </a:rPr>
              <a:t>CREATE TABLE traffic_violations_p_hash_p5</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ru" sz="1300" u="none" cap="none" strike="noStrike">
                <a:solidFill>
                  <a:schemeClr val="dk1"/>
                </a:solidFill>
                <a:latin typeface="Arial"/>
                <a:ea typeface="Arial"/>
                <a:cs typeface="Arial"/>
                <a:sym typeface="Arial"/>
              </a:rPr>
              <a:t>    PARTITION OF traffic_violations_p_hash</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ru" sz="1300" u="none" cap="none" strike="noStrike">
                <a:solidFill>
                  <a:schemeClr val="dk1"/>
                </a:solidFill>
                <a:latin typeface="Arial"/>
                <a:ea typeface="Arial"/>
                <a:cs typeface="Arial"/>
                <a:sym typeface="Arial"/>
              </a:rPr>
              <a:t>    FOR VALUES WITH (MODULUS 5, REMAINDER 4);</a:t>
            </a:r>
            <a:endParaRPr b="0" i="0" sz="1300" u="none" cap="none" strike="noStrike">
              <a:solidFill>
                <a:schemeClr val="dk1"/>
              </a:solidFill>
              <a:latin typeface="Arial"/>
              <a:ea typeface="Arial"/>
              <a:cs typeface="Arial"/>
              <a:sym typeface="Arial"/>
            </a:endParaRPr>
          </a:p>
        </p:txBody>
      </p:sp>
      <p:sp>
        <p:nvSpPr>
          <p:cNvPr id="210" name="Google Shape;210;p24"/>
          <p:cNvSpPr txBox="1"/>
          <p:nvPr/>
        </p:nvSpPr>
        <p:spPr>
          <a:xfrm>
            <a:off x="411825" y="1068425"/>
            <a:ext cx="3891600" cy="1693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1"/>
              </a:buClr>
              <a:buSzPts val="1400"/>
              <a:buFont typeface="Arial"/>
              <a:buChar char="●"/>
            </a:pPr>
            <a:r>
              <a:rPr b="0" i="0" lang="ru" sz="1400" u="none" cap="none" strike="noStrike">
                <a:solidFill>
                  <a:schemeClr val="dk1"/>
                </a:solidFill>
                <a:latin typeface="Arial"/>
                <a:ea typeface="Arial"/>
                <a:cs typeface="Arial"/>
                <a:sym typeface="Arial"/>
              </a:rPr>
              <a:t>by hash</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The table is partitioned by specific modules and residuals, which are specified for each section. Each section contains rows for which the hash value of the partition key divided by the module is equal to the specified remainder.</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3333"/>
              <a:buFont typeface="Arial"/>
              <a:buNone/>
            </a:pPr>
            <a:r>
              <a:rPr lang="ru"/>
              <a:t>Partitioning</a:t>
            </a:r>
            <a:endParaRPr/>
          </a:p>
        </p:txBody>
      </p:sp>
      <p:sp>
        <p:nvSpPr>
          <p:cNvPr id="216" name="Google Shape;216;p25"/>
          <p:cNvSpPr txBox="1"/>
          <p:nvPr/>
        </p:nvSpPr>
        <p:spPr>
          <a:xfrm>
            <a:off x="387900" y="1115925"/>
            <a:ext cx="8368200" cy="36516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15000"/>
              </a:lnSpc>
              <a:spcBef>
                <a:spcPts val="0"/>
              </a:spcBef>
              <a:spcAft>
                <a:spcPts val="0"/>
              </a:spcAft>
              <a:buClr>
                <a:schemeClr val="dk1"/>
              </a:buClr>
              <a:buSzPts val="1500"/>
              <a:buFont typeface="Arial"/>
              <a:buChar char="●"/>
            </a:pPr>
            <a:r>
              <a:rPr b="0" i="0" lang="ru" sz="1500" u="none" cap="none" strike="noStrike">
                <a:solidFill>
                  <a:schemeClr val="dk1"/>
                </a:solidFill>
                <a:latin typeface="Arial"/>
                <a:ea typeface="Arial"/>
                <a:cs typeface="Arial"/>
                <a:sym typeface="Arial"/>
              </a:rPr>
              <a:t>The types of partitioning described above are generically called declarative partitioning.</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b="0" i="0" lang="ru" sz="1500" u="none" cap="none" strike="noStrike">
                <a:solidFill>
                  <a:schemeClr val="dk1"/>
                </a:solidFill>
                <a:latin typeface="Arial"/>
                <a:ea typeface="Arial"/>
                <a:cs typeface="Arial"/>
                <a:sym typeface="Arial"/>
              </a:rPr>
              <a:t>It is not possible to combine types of partitioning or multi-column partitioning at the level of a single table. On the other hand, the partition can already be partitioned according to another condition, since the partition is also a table. This is how nested partitioning is implemented.</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b="0" i="0" lang="ru" sz="1500" u="none" cap="none" strike="noStrike">
                <a:solidFill>
                  <a:schemeClr val="dk1"/>
                </a:solidFill>
                <a:latin typeface="Arial"/>
                <a:ea typeface="Arial"/>
                <a:cs typeface="Arial"/>
                <a:sym typeface="Arial"/>
              </a:rPr>
              <a:t>Although all partitions must have the same columns as the partitioned parent table, each partition can have its own indexes, constraints, and default values independently of the others.</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b="0" i="0" lang="ru" sz="1500" u="none" cap="none" strike="noStrike">
                <a:solidFill>
                  <a:schemeClr val="dk1"/>
                </a:solidFill>
                <a:latin typeface="Arial"/>
                <a:ea typeface="Arial"/>
                <a:cs typeface="Arial"/>
                <a:sym typeface="Arial"/>
              </a:rPr>
              <a:t>All rows inserted into a partitioned table are redirected to the appropriate sections, depending on the column values of the partitioning key. If, when changing the values of the partition key in a row, it ceases to meet the constraints of the original section, this row is moved to another section.</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b="0" i="0" lang="ru" sz="1500" u="none" cap="none" strike="noStrike">
                <a:solidFill>
                  <a:schemeClr val="dk1"/>
                </a:solidFill>
                <a:latin typeface="Arial"/>
                <a:ea typeface="Arial"/>
                <a:cs typeface="Arial"/>
                <a:sym typeface="Arial"/>
              </a:rPr>
              <a:t>You cannot convert a regular table to a partitioned one and vice versa.</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3333"/>
              <a:buFont typeface="Arial"/>
              <a:buNone/>
            </a:pPr>
            <a:r>
              <a:rPr lang="ru"/>
              <a:t>Partitioning</a:t>
            </a:r>
            <a:endParaRPr/>
          </a:p>
        </p:txBody>
      </p:sp>
      <p:sp>
        <p:nvSpPr>
          <p:cNvPr id="222" name="Google Shape;222;p26"/>
          <p:cNvSpPr txBox="1"/>
          <p:nvPr/>
        </p:nvSpPr>
        <p:spPr>
          <a:xfrm>
            <a:off x="521075" y="1509750"/>
            <a:ext cx="49089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chemeClr val="dk1"/>
                </a:solidFill>
                <a:latin typeface="Arial"/>
                <a:ea typeface="Arial"/>
                <a:cs typeface="Arial"/>
                <a:sym typeface="Arial"/>
              </a:rPr>
              <a:t>-- this is impossible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chemeClr val="dk1"/>
                </a:solidFill>
                <a:latin typeface="Arial"/>
                <a:ea typeface="Arial"/>
                <a:cs typeface="Arial"/>
                <a:sym typeface="Arial"/>
              </a:rPr>
              <a:t>CREATE TABLE measurement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chemeClr val="dk1"/>
                </a:solidFill>
                <a:latin typeface="Arial"/>
                <a:ea typeface="Arial"/>
                <a:cs typeface="Arial"/>
                <a:sym typeface="Arial"/>
              </a:rPr>
              <a:t>    city_id         INT NOT NULL,</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chemeClr val="dk1"/>
                </a:solidFill>
                <a:latin typeface="Arial"/>
                <a:ea typeface="Arial"/>
                <a:cs typeface="Arial"/>
                <a:sym typeface="Arial"/>
              </a:rPr>
              <a:t>    logdate         DATE NOT NULL,</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chemeClr val="dk1"/>
                </a:solidFill>
                <a:latin typeface="Arial"/>
                <a:ea typeface="Arial"/>
                <a:cs typeface="Arial"/>
                <a:sym typeface="Arial"/>
              </a:rPr>
              <a:t>    peaktemp        INT,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chemeClr val="dk1"/>
                </a:solidFill>
                <a:latin typeface="Arial"/>
                <a:ea typeface="Arial"/>
                <a:cs typeface="Arial"/>
                <a:sym typeface="Arial"/>
              </a:rPr>
              <a:t>    unitsales       INT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chemeClr val="dk1"/>
                </a:solidFill>
                <a:latin typeface="Arial"/>
                <a:ea typeface="Arial"/>
                <a:cs typeface="Arial"/>
                <a:sym typeface="Arial"/>
              </a:rPr>
              <a:t>) PARTITION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chemeClr val="dk1"/>
                </a:solidFill>
                <a:latin typeface="Arial"/>
                <a:ea typeface="Arial"/>
                <a:cs typeface="Arial"/>
                <a:sym typeface="Arial"/>
              </a:rPr>
              <a:t>    BY RANGE (logdate),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ru" sz="1800" u="none" cap="none" strike="noStrike">
                <a:solidFill>
                  <a:schemeClr val="dk1"/>
                </a:solidFill>
                <a:latin typeface="Arial"/>
                <a:ea typeface="Arial"/>
                <a:cs typeface="Arial"/>
                <a:sym typeface="Arial"/>
              </a:rPr>
              <a:t>    BY RANGE (unitsales);</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3333"/>
              <a:buFont typeface="Arial"/>
              <a:buNone/>
            </a:pPr>
            <a:r>
              <a:rPr lang="ru"/>
              <a:t>Partitioning using inheritance</a:t>
            </a:r>
            <a:endParaRPr/>
          </a:p>
        </p:txBody>
      </p:sp>
      <p:sp>
        <p:nvSpPr>
          <p:cNvPr id="228" name="Google Shape;228;p27"/>
          <p:cNvSpPr txBox="1"/>
          <p:nvPr/>
        </p:nvSpPr>
        <p:spPr>
          <a:xfrm>
            <a:off x="387900" y="1115925"/>
            <a:ext cx="8368200" cy="3651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100"/>
              <a:buFont typeface="Arial"/>
              <a:buNone/>
            </a:pPr>
            <a:r>
              <a:rPr b="0" i="0" lang="ru" sz="1600" u="none" cap="none" strike="noStrike">
                <a:solidFill>
                  <a:schemeClr val="dk1"/>
                </a:solidFill>
                <a:latin typeface="Arial"/>
                <a:ea typeface="Arial"/>
                <a:cs typeface="Arial"/>
                <a:sym typeface="Arial"/>
              </a:rPr>
              <a:t>Although embedded declarative partitioning is useful in many frequently occurring situations, there are circumstances that require a more flexible approach. In this case, partitioning can be implemented by applying a table inheritance mechanism, which will provide a number of features unsupported by declarative partitioning, for example:</a:t>
            </a:r>
            <a:endParaRPr b="0" i="0" sz="1600" u="none" cap="none" strike="noStrike">
              <a:solidFill>
                <a:schemeClr val="dk1"/>
              </a:solidFill>
              <a:latin typeface="Arial"/>
              <a:ea typeface="Arial"/>
              <a:cs typeface="Arial"/>
              <a:sym typeface="Arial"/>
            </a:endParaRPr>
          </a:p>
          <a:p>
            <a:pPr indent="-330200" lvl="0" marL="457200" marR="0" rtl="0" algn="l">
              <a:lnSpc>
                <a:spcPct val="115000"/>
              </a:lnSpc>
              <a:spcBef>
                <a:spcPts val="1200"/>
              </a:spcBef>
              <a:spcAft>
                <a:spcPts val="0"/>
              </a:spcAft>
              <a:buClr>
                <a:schemeClr val="dk1"/>
              </a:buClr>
              <a:buSzPts val="1600"/>
              <a:buFont typeface="Arial"/>
              <a:buChar char="●"/>
            </a:pPr>
            <a:r>
              <a:rPr b="0" i="0" lang="ru" sz="1600" u="none" cap="none" strike="noStrike">
                <a:solidFill>
                  <a:schemeClr val="dk1"/>
                </a:solidFill>
                <a:latin typeface="Arial"/>
                <a:ea typeface="Arial"/>
                <a:cs typeface="Arial"/>
                <a:sym typeface="Arial"/>
              </a:rPr>
              <a:t>With declarative partitioning, all partitions must have exactly the same set of columns as the partitioned table, whereas normal table inheritance allows for additional columns in child tables that are missing from the parent.</a:t>
            </a:r>
            <a:endParaRPr b="0" i="0" sz="16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Char char="●"/>
            </a:pPr>
            <a:r>
              <a:rPr b="0" i="0" lang="ru" sz="1600" u="none" cap="none" strike="noStrike">
                <a:solidFill>
                  <a:schemeClr val="dk1"/>
                </a:solidFill>
                <a:latin typeface="Arial"/>
                <a:ea typeface="Arial"/>
                <a:cs typeface="Arial"/>
                <a:sym typeface="Arial"/>
              </a:rPr>
              <a:t>The table inheritance mechanism supports multiple inheritance.</a:t>
            </a:r>
            <a:endParaRPr b="0" i="0" sz="16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Char char="●"/>
            </a:pPr>
            <a:r>
              <a:rPr b="0" i="0" lang="ru" sz="1600" u="none" cap="none" strike="noStrike">
                <a:solidFill>
                  <a:schemeClr val="dk1"/>
                </a:solidFill>
                <a:latin typeface="Arial"/>
                <a:ea typeface="Arial"/>
                <a:cs typeface="Arial"/>
                <a:sym typeface="Arial"/>
              </a:rPr>
              <a:t>With declarative partitioning, only list, range, and hash partitioning is supported, whereas with table inheritance, data can be divided according to any criteria selected by the user.</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3333"/>
              <a:buFont typeface="Arial"/>
              <a:buNone/>
            </a:pPr>
            <a:r>
              <a:rPr lang="ru"/>
              <a:t>Partitioning using inheritance example</a:t>
            </a:r>
            <a:endParaRPr/>
          </a:p>
        </p:txBody>
      </p:sp>
      <p:sp>
        <p:nvSpPr>
          <p:cNvPr id="234" name="Google Shape;234;p28"/>
          <p:cNvSpPr txBox="1"/>
          <p:nvPr/>
        </p:nvSpPr>
        <p:spPr>
          <a:xfrm>
            <a:off x="490350" y="1000300"/>
            <a:ext cx="3761700" cy="406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CREATE TABLE measurement(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city_id    INT NOT NULL,</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logdate    DATE NOT NULL,</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peaktemp   INT,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unitsales  INT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CREATE TABLE measurement_y2006m02(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CHECK(logdate &gt;= DATE '2006-02-01' AND logdate &lt; DATE '2006-03-01')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INHERITS (measurement);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100"/>
              <a:buFont typeface="Arial"/>
              <a:buNone/>
            </a:pPr>
            <a:r>
              <a:rPr b="0" i="0" lang="ru" sz="1400" u="none" cap="none" strike="noStrike">
                <a:solidFill>
                  <a:schemeClr val="dk1"/>
                </a:solidFill>
                <a:latin typeface="Arial"/>
                <a:ea typeface="Arial"/>
                <a:cs typeface="Arial"/>
                <a:sym typeface="Arial"/>
              </a:rPr>
              <a:t>CREATE TABLE measurement_y2006m03(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100"/>
              <a:buFont typeface="Arial"/>
              <a:buNone/>
            </a:pPr>
            <a:r>
              <a:rPr b="0" i="0" lang="ru" sz="1400" u="none" cap="none" strike="noStrike">
                <a:solidFill>
                  <a:schemeClr val="dk1"/>
                </a:solidFill>
                <a:latin typeface="Arial"/>
                <a:ea typeface="Arial"/>
                <a:cs typeface="Arial"/>
                <a:sym typeface="Arial"/>
              </a:rPr>
              <a:t>    CHECK(logdate &gt;= DATE '2006-03-01' AND logdate &lt; DATE '2006-04-01')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INHERITS (measurement);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100"/>
              <a:buFont typeface="Arial"/>
              <a:buNone/>
            </a:pPr>
            <a:r>
              <a:rPr b="0" i="0" lang="ru"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p:txBody>
      </p:sp>
      <p:sp>
        <p:nvSpPr>
          <p:cNvPr id="235" name="Google Shape;235;p28"/>
          <p:cNvSpPr txBox="1"/>
          <p:nvPr/>
        </p:nvSpPr>
        <p:spPr>
          <a:xfrm>
            <a:off x="4303325" y="895250"/>
            <a:ext cx="4445100" cy="406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CREATE TABLE measurement_y2007m11(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CHECK(logdate &gt;= DATE '2007-11-01' AND logdate &lt; DATE '2007-12-01')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INHERITS (measurement);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CREATE TABLE measurement_y2007m12(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CHECK(logdate &gt;= DATE '2007-12-01' AND logdate &lt; DATE '2008-01-01')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INHERITS (measurement);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CREATE TABLE measurement_y2008m01(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CHECK(logdate &gt;= DATE '2008-01-01' AND logdate &lt; DATE '2008-02-01')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INHERITS (measurement);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CREATE TABLE measurement_city_id1(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CHECK(city_id = 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INHERITS (measurement);</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3333"/>
              <a:buFont typeface="Arial"/>
              <a:buNone/>
            </a:pPr>
            <a:r>
              <a:rPr lang="ru"/>
              <a:t>Replication</a:t>
            </a:r>
            <a:endParaRPr/>
          </a:p>
        </p:txBody>
      </p:sp>
      <p:sp>
        <p:nvSpPr>
          <p:cNvPr id="241" name="Google Shape;241;p29"/>
          <p:cNvSpPr txBox="1"/>
          <p:nvPr/>
        </p:nvSpPr>
        <p:spPr>
          <a:xfrm>
            <a:off x="387900" y="1115925"/>
            <a:ext cx="8368200" cy="3651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0" i="0" lang="ru" sz="1600" u="none" cap="none" strike="noStrike">
                <a:solidFill>
                  <a:schemeClr val="dk1"/>
                </a:solidFill>
                <a:latin typeface="Arial"/>
                <a:ea typeface="Arial"/>
                <a:cs typeface="Arial"/>
                <a:sym typeface="Arial"/>
              </a:rPr>
              <a:t>Replication is a mechanism for synchronizing the contents of multiple copies of an object (for example, the contents of a database). Replication is a process that refers to copying data from one source to another (or to many others) and vice versa.</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600"/>
              <a:buFont typeface="Arial"/>
              <a:buNone/>
            </a:pPr>
            <a:r>
              <a:rPr b="0" i="0" lang="ru" sz="1600" u="none" cap="none" strike="noStrike">
                <a:solidFill>
                  <a:schemeClr val="dk1"/>
                </a:solidFill>
                <a:latin typeface="Arial"/>
                <a:ea typeface="Arial"/>
                <a:cs typeface="Arial"/>
                <a:sym typeface="Arial"/>
              </a:rPr>
              <a:t>When can replication be useful?</a:t>
            </a:r>
            <a:endParaRPr b="0" i="0" sz="1600" u="none" cap="none" strike="noStrike">
              <a:solidFill>
                <a:schemeClr val="dk1"/>
              </a:solidFill>
              <a:latin typeface="Arial"/>
              <a:ea typeface="Arial"/>
              <a:cs typeface="Arial"/>
              <a:sym typeface="Arial"/>
            </a:endParaRPr>
          </a:p>
          <a:p>
            <a:pPr indent="-330200" lvl="0" marL="457200" marR="0" rtl="0" algn="l">
              <a:lnSpc>
                <a:spcPct val="115000"/>
              </a:lnSpc>
              <a:spcBef>
                <a:spcPts val="1200"/>
              </a:spcBef>
              <a:spcAft>
                <a:spcPts val="0"/>
              </a:spcAft>
              <a:buClr>
                <a:schemeClr val="dk1"/>
              </a:buClr>
              <a:buSzPts val="1600"/>
              <a:buFont typeface="Arial"/>
              <a:buChar char="●"/>
            </a:pPr>
            <a:r>
              <a:rPr b="0" i="0" lang="ru" sz="1600" u="none" cap="none" strike="noStrike">
                <a:solidFill>
                  <a:schemeClr val="dk1"/>
                </a:solidFill>
                <a:latin typeface="Arial"/>
                <a:ea typeface="Arial"/>
                <a:cs typeface="Arial"/>
                <a:sym typeface="Arial"/>
              </a:rPr>
              <a:t>Fault tolerance. If you have several replicas and one server fails, the application/service/bank/global financial infrastructure/Google/whatever will not crash with a bang, but will continue to work.</a:t>
            </a:r>
            <a:endParaRPr b="0" i="0" sz="16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Char char="●"/>
            </a:pPr>
            <a:r>
              <a:rPr b="0" i="0" lang="ru" sz="1600" u="none" cap="none" strike="noStrike">
                <a:solidFill>
                  <a:schemeClr val="dk1"/>
                </a:solidFill>
                <a:latin typeface="Arial"/>
                <a:ea typeface="Arial"/>
                <a:cs typeface="Arial"/>
                <a:sym typeface="Arial"/>
              </a:rPr>
              <a:t>Efficiency. If one service will process 1000 requests per second or 3 for 1000, there is a difference.</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600"/>
              <a:buFont typeface="Arial"/>
              <a:buNone/>
            </a:pPr>
            <a:r>
              <a:rPr b="0" i="0" lang="ru" sz="1600" u="none" cap="none" strike="noStrike">
                <a:solidFill>
                  <a:schemeClr val="dk1"/>
                </a:solidFill>
                <a:latin typeface="Arial"/>
                <a:ea typeface="Arial"/>
                <a:cs typeface="Arial"/>
                <a:sym typeface="Arial"/>
              </a:rPr>
              <a:t>Usually, when replicating, they talk about master and slave. In the master-slave replication mode, there is one master server that processes requests for data changes, and several slave servers that process read requests.</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3333"/>
              <a:buFont typeface="Arial"/>
              <a:buNone/>
            </a:pPr>
            <a:r>
              <a:rPr lang="ru"/>
              <a:t>Optimization: Query Tree</a:t>
            </a:r>
            <a:endParaRPr/>
          </a:p>
        </p:txBody>
      </p:sp>
      <p:sp>
        <p:nvSpPr>
          <p:cNvPr id="76" name="Google Shape;76;p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ru"/>
              <a:t>The query tree is a special internal representation of SQL queries with its full analysis by key parameters:</a:t>
            </a:r>
            <a:endParaRPr/>
          </a:p>
          <a:p>
            <a:pPr indent="0" lvl="0" marL="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ru"/>
              <a:t>Command type (SELECT, UPDATE, DELETE, INSERT);</a:t>
            </a:r>
            <a:endParaRPr/>
          </a:p>
          <a:p>
            <a:pPr indent="-342900" lvl="0" marL="457200" rtl="0" algn="l">
              <a:lnSpc>
                <a:spcPct val="115000"/>
              </a:lnSpc>
              <a:spcBef>
                <a:spcPts val="0"/>
              </a:spcBef>
              <a:spcAft>
                <a:spcPts val="0"/>
              </a:spcAft>
              <a:buSzPts val="1800"/>
              <a:buChar char="●"/>
            </a:pPr>
            <a:r>
              <a:rPr lang="ru"/>
              <a:t>List of relationships used;</a:t>
            </a:r>
            <a:endParaRPr/>
          </a:p>
          <a:p>
            <a:pPr indent="-342900" lvl="0" marL="457200" rtl="0" algn="l">
              <a:lnSpc>
                <a:spcPct val="115000"/>
              </a:lnSpc>
              <a:spcBef>
                <a:spcPts val="0"/>
              </a:spcBef>
              <a:spcAft>
                <a:spcPts val="0"/>
              </a:spcAft>
              <a:buSzPts val="1800"/>
              <a:buChar char="●"/>
            </a:pPr>
            <a:r>
              <a:rPr lang="ru"/>
              <a:t>The target relationship where the result will be written;</a:t>
            </a:r>
            <a:endParaRPr/>
          </a:p>
          <a:p>
            <a:pPr indent="-342900" lvl="0" marL="457200" rtl="0" algn="l">
              <a:lnSpc>
                <a:spcPct val="115000"/>
              </a:lnSpc>
              <a:spcBef>
                <a:spcPts val="0"/>
              </a:spcBef>
              <a:spcAft>
                <a:spcPts val="0"/>
              </a:spcAft>
              <a:buSzPts val="1800"/>
              <a:buChar char="●"/>
            </a:pPr>
            <a:r>
              <a:rPr lang="ru"/>
              <a:t>The list of fields (* is converted to a complete list of all fields);</a:t>
            </a:r>
            <a:endParaRPr/>
          </a:p>
          <a:p>
            <a:pPr indent="-342900" lvl="0" marL="457200" rtl="0" algn="l">
              <a:lnSpc>
                <a:spcPct val="115000"/>
              </a:lnSpc>
              <a:spcBef>
                <a:spcPts val="0"/>
              </a:spcBef>
              <a:spcAft>
                <a:spcPts val="0"/>
              </a:spcAft>
              <a:buSzPts val="1800"/>
              <a:buChar char="●"/>
            </a:pPr>
            <a:r>
              <a:rPr lang="ru"/>
              <a:t>A list of restrictions (which are specified in WHERE);</a:t>
            </a:r>
            <a:endParaRPr/>
          </a:p>
          <a:p>
            <a:pPr indent="-342900" lvl="0" marL="457200" rtl="0" algn="l">
              <a:lnSpc>
                <a:spcPct val="115000"/>
              </a:lnSpc>
              <a:spcBef>
                <a:spcPts val="0"/>
              </a:spcBef>
              <a:spcAft>
                <a:spcPts val="0"/>
              </a:spcAft>
              <a:buSzPts val="1800"/>
              <a:buChar char="●"/>
            </a:pPr>
            <a:r>
              <a:rPr lang="ru"/>
              <a:t>etc.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3333"/>
              <a:buFont typeface="Arial"/>
              <a:buNone/>
            </a:pPr>
            <a:r>
              <a:rPr lang="ru"/>
              <a:t>Replication</a:t>
            </a:r>
            <a:endParaRPr/>
          </a:p>
        </p:txBody>
      </p:sp>
      <p:sp>
        <p:nvSpPr>
          <p:cNvPr id="247" name="Google Shape;247;p30"/>
          <p:cNvSpPr txBox="1"/>
          <p:nvPr/>
        </p:nvSpPr>
        <p:spPr>
          <a:xfrm>
            <a:off x="387900" y="1115925"/>
            <a:ext cx="5298000" cy="3651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0" i="0" lang="ru" sz="1600" u="none" cap="none" strike="noStrike">
                <a:solidFill>
                  <a:schemeClr val="dk1"/>
                </a:solidFill>
                <a:latin typeface="Arial"/>
                <a:ea typeface="Arial"/>
                <a:cs typeface="Arial"/>
                <a:sym typeface="Arial"/>
              </a:rPr>
              <a:t>Usually, when replicating, they talk about master and slave. In the master-slave replication mode, there is one master server that processes requests for data changes, and several slave servers that process read requests.</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600"/>
              <a:buFont typeface="Arial"/>
              <a:buNone/>
            </a:pPr>
            <a:r>
              <a:rPr b="0" i="0" lang="ru" sz="1600" u="none" cap="none" strike="noStrike">
                <a:solidFill>
                  <a:schemeClr val="dk1"/>
                </a:solidFill>
                <a:latin typeface="Arial"/>
                <a:ea typeface="Arial"/>
                <a:cs typeface="Arial"/>
                <a:sym typeface="Arial"/>
              </a:rPr>
              <a:t>If the master fails, one of the slaves becomes the master. In master-master mode, all servers are equivalent and can handle any requests. But it is more complicated and if one of the servers "dies", you can get data corruption (inconsistency).</a:t>
            </a:r>
            <a:endParaRPr b="0" i="0" sz="1600" u="none" cap="none" strike="noStrike">
              <a:solidFill>
                <a:schemeClr val="dk1"/>
              </a:solidFill>
              <a:latin typeface="Arial"/>
              <a:ea typeface="Arial"/>
              <a:cs typeface="Arial"/>
              <a:sym typeface="Arial"/>
            </a:endParaRPr>
          </a:p>
        </p:txBody>
      </p:sp>
      <p:pic>
        <p:nvPicPr>
          <p:cNvPr id="248" name="Google Shape;248;p30"/>
          <p:cNvPicPr preferRelativeResize="0"/>
          <p:nvPr/>
        </p:nvPicPr>
        <p:blipFill rotWithShape="1">
          <a:blip r:embed="rId3">
            <a:alphaModFix/>
          </a:blip>
          <a:srcRect b="0" l="0" r="0" t="0"/>
          <a:stretch/>
        </p:blipFill>
        <p:spPr>
          <a:xfrm>
            <a:off x="6094500" y="1015975"/>
            <a:ext cx="2390775" cy="1914525"/>
          </a:xfrm>
          <a:prstGeom prst="rect">
            <a:avLst/>
          </a:prstGeom>
          <a:noFill/>
          <a:ln>
            <a:noFill/>
          </a:ln>
        </p:spPr>
      </p:pic>
      <p:pic>
        <p:nvPicPr>
          <p:cNvPr id="249" name="Google Shape;249;p30"/>
          <p:cNvPicPr preferRelativeResize="0"/>
          <p:nvPr/>
        </p:nvPicPr>
        <p:blipFill rotWithShape="1">
          <a:blip r:embed="rId4">
            <a:alphaModFix/>
          </a:blip>
          <a:srcRect b="0" l="0" r="0" t="0"/>
          <a:stretch/>
        </p:blipFill>
        <p:spPr>
          <a:xfrm>
            <a:off x="5730200" y="3089650"/>
            <a:ext cx="3255725" cy="1859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3333"/>
              <a:buFont typeface="Arial"/>
              <a:buNone/>
            </a:pPr>
            <a:r>
              <a:rPr lang="ru"/>
              <a:t>Horizontal scalability</a:t>
            </a:r>
            <a:endParaRPr/>
          </a:p>
        </p:txBody>
      </p:sp>
      <p:sp>
        <p:nvSpPr>
          <p:cNvPr id="255" name="Google Shape;255;p31"/>
          <p:cNvSpPr txBox="1"/>
          <p:nvPr/>
        </p:nvSpPr>
        <p:spPr>
          <a:xfrm>
            <a:off x="387900" y="1115926"/>
            <a:ext cx="8368200" cy="359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100"/>
              <a:buFont typeface="Arial"/>
              <a:buNone/>
            </a:pPr>
            <a:r>
              <a:rPr b="1" i="0" lang="ru" sz="1400" u="none" cap="none" strike="noStrike">
                <a:solidFill>
                  <a:schemeClr val="dk1"/>
                </a:solidFill>
                <a:latin typeface="Arial"/>
                <a:ea typeface="Arial"/>
                <a:cs typeface="Arial"/>
                <a:sym typeface="Arial"/>
              </a:rPr>
              <a:t>Disadvantages of the partitioning solution</a:t>
            </a:r>
            <a:endParaRPr b="1"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2"/>
              </a:buClr>
              <a:buSzPts val="1100"/>
              <a:buFont typeface="Arial"/>
              <a:buNone/>
            </a:pPr>
            <a:r>
              <a:rPr b="0" i="0" lang="ru" sz="1400" u="none" cap="none" strike="noStrike">
                <a:solidFill>
                  <a:schemeClr val="dk1"/>
                </a:solidFill>
                <a:latin typeface="Arial"/>
                <a:ea typeface="Arial"/>
                <a:cs typeface="Arial"/>
                <a:sym typeface="Arial"/>
              </a:rPr>
              <a:t>Partitioning eliminates the problem of working with big data, but does not completely solve it. For example, there may be so much data that it does not fit on one machine. Or there can be a lot of requests for writing/reading data and the requests themselves can be very time-consuming, and vertical scaling has its limits (RAM expansion, more spacious disks, more powerful processor).</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2"/>
              </a:buClr>
              <a:buSzPts val="1100"/>
              <a:buFont typeface="Arial"/>
              <a:buNone/>
            </a:pPr>
            <a:r>
              <a:rPr b="1" i="0" lang="ru" sz="1400" u="none" cap="none" strike="noStrike">
                <a:solidFill>
                  <a:schemeClr val="dk1"/>
                </a:solidFill>
                <a:latin typeface="Arial"/>
                <a:ea typeface="Arial"/>
                <a:cs typeface="Arial"/>
                <a:sym typeface="Arial"/>
              </a:rPr>
              <a:t>Accessing tables on other servers</a:t>
            </a:r>
            <a:endParaRPr b="1"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2"/>
              </a:buClr>
              <a:buSzPts val="1100"/>
              <a:buFont typeface="Arial"/>
              <a:buNone/>
            </a:pPr>
            <a:r>
              <a:rPr b="0" i="0" lang="ru" sz="1400" u="none" cap="none" strike="noStrike">
                <a:solidFill>
                  <a:schemeClr val="dk1"/>
                </a:solidFill>
                <a:latin typeface="Arial"/>
                <a:ea typeface="Arial"/>
                <a:cs typeface="Arial"/>
                <a:sym typeface="Arial"/>
              </a:rPr>
              <a:t>Not all data distributed across servers may need to be replicated or updated in real time. The data can be mostly static, intended for reference, search, or historical data, etc. Such data can be accessed from the main OLTP/OLAP servers using foreign data wrappers (FDW).</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400"/>
              <a:buFont typeface="Arial"/>
              <a:buNone/>
            </a:pPr>
            <a:r>
              <a:rPr b="0" i="0" lang="ru" sz="1400" u="none" cap="none" strike="noStrike">
                <a:solidFill>
                  <a:schemeClr val="dk1"/>
                </a:solidFill>
                <a:latin typeface="Arial"/>
                <a:ea typeface="Arial"/>
                <a:cs typeface="Arial"/>
                <a:sym typeface="Arial"/>
              </a:rPr>
              <a:t>FDWs allow you to work with "other people's data", which can be located anywhere outside the Postgres server. The ability to work with data from another Postgres server is implemented using the postgres_fdw extension available in PostgreSQL.</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4065"/>
              </a:buClr>
              <a:buSzPts val="1100"/>
              <a:buFont typeface="Arial"/>
              <a:buNone/>
            </a:pPr>
            <a:r>
              <a:rPr lang="ru"/>
              <a:t>Postgres FDW</a:t>
            </a:r>
            <a:endParaRPr/>
          </a:p>
        </p:txBody>
      </p:sp>
      <p:sp>
        <p:nvSpPr>
          <p:cNvPr id="261" name="Google Shape;261;p32"/>
          <p:cNvSpPr txBox="1"/>
          <p:nvPr/>
        </p:nvSpPr>
        <p:spPr>
          <a:xfrm>
            <a:off x="432300" y="1000450"/>
            <a:ext cx="4395900" cy="384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srcdb=# create table srct (a int primary key);</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CREATE TABLE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srcdb=# insert into srct (a) select generate_series(1, 100);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INSERT 0 100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At a destination server, you can setup a foreign table srct, which acts a proxy table for the actual srct table that lives in our source database: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destdb=# create extension postgres_fdw;</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CREATE EXTENSION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destdb=# create server src foreign data wrapper postgres_fdw options (host '/tmp', port '6000', dbname 'srcdb');</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CREATE SERVER</a:t>
            </a:r>
            <a:endParaRPr b="0" i="0" sz="1400" u="none" cap="none" strike="noStrike">
              <a:solidFill>
                <a:schemeClr val="dk1"/>
              </a:solidFill>
              <a:latin typeface="Arial"/>
              <a:ea typeface="Arial"/>
              <a:cs typeface="Arial"/>
              <a:sym typeface="Arial"/>
            </a:endParaRPr>
          </a:p>
        </p:txBody>
      </p:sp>
      <p:sp>
        <p:nvSpPr>
          <p:cNvPr id="262" name="Google Shape;262;p32"/>
          <p:cNvSpPr txBox="1"/>
          <p:nvPr/>
        </p:nvSpPr>
        <p:spPr>
          <a:xfrm>
            <a:off x="5173900" y="1000450"/>
            <a:ext cx="3518700" cy="298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destdb=# create user mapping for current_user server src;</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CREATE USER MAPPING</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destdb=# import foreign schema public limit to (srct) from server src into public;</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IMPORT FOREIGN SCHEMA</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destdb=# select count(*) from srct;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count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100</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(1 row)</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4065"/>
              </a:buClr>
              <a:buSzPts val="1100"/>
              <a:buFont typeface="Arial"/>
              <a:buNone/>
            </a:pPr>
            <a:r>
              <a:rPr lang="ru"/>
              <a:t>Postgres FDW</a:t>
            </a:r>
            <a:endParaRPr/>
          </a:p>
        </p:txBody>
      </p:sp>
      <p:sp>
        <p:nvSpPr>
          <p:cNvPr id="268" name="Google Shape;268;p33"/>
          <p:cNvSpPr txBox="1"/>
          <p:nvPr/>
        </p:nvSpPr>
        <p:spPr>
          <a:xfrm>
            <a:off x="405900" y="1242975"/>
            <a:ext cx="8576400" cy="1950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b="0" i="0" lang="ru" sz="1700" u="none" cap="none" strike="noStrike">
                <a:solidFill>
                  <a:schemeClr val="dk1"/>
                </a:solidFill>
                <a:latin typeface="Arial"/>
                <a:ea typeface="Arial"/>
                <a:cs typeface="Arial"/>
                <a:sym typeface="Arial"/>
              </a:rPr>
              <a:t>Suppose there is a source database with a table, from example in the last slide.</a:t>
            </a:r>
            <a:endParaRPr b="0" i="0" sz="17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700"/>
              <a:buFont typeface="Arial"/>
              <a:buNone/>
            </a:pPr>
            <a:r>
              <a:rPr b="0" i="0" lang="ru" sz="1700" u="none" cap="none" strike="noStrike">
                <a:solidFill>
                  <a:schemeClr val="dk1"/>
                </a:solidFill>
                <a:latin typeface="Arial"/>
                <a:ea typeface="Arial"/>
                <a:cs typeface="Arial"/>
                <a:sym typeface="Arial"/>
              </a:rPr>
              <a:t>The external table does not take up space and does not contain data — it just serves as a wrapper to link to a real table located somewhere else. The postgres_fdw extension of the target Postgres server will establish and maintain a connection with the source Postgres server, converting each request that includes an external table into appropriate network calls.</a:t>
            </a:r>
            <a:endParaRPr b="0" i="0" sz="1700" u="none" cap="none" strike="noStrik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4065"/>
              </a:buClr>
              <a:buSzPts val="1100"/>
              <a:buFont typeface="Arial"/>
              <a:buNone/>
            </a:pPr>
            <a:r>
              <a:rPr lang="ru"/>
              <a:t>Postgres FDW</a:t>
            </a:r>
            <a:endParaRPr/>
          </a:p>
        </p:txBody>
      </p:sp>
      <p:sp>
        <p:nvSpPr>
          <p:cNvPr id="274" name="Google Shape;274;p34"/>
          <p:cNvSpPr txBox="1"/>
          <p:nvPr/>
        </p:nvSpPr>
        <p:spPr>
          <a:xfrm>
            <a:off x="394200" y="1584650"/>
            <a:ext cx="4395900" cy="320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destdb=# create table destt (b int primary key, c text);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CREATE TABLE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destdb=# insert into destt (b,c) values (10,'foo'), (20,'bar');</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INSERT 0 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destdb=# select a,b,c from srct join destt on srct.a = destt.b;</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a  | b  |  c</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10 | 10 | foo</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20 | 20 | bar</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(2 rows)</a:t>
            </a:r>
            <a:endParaRPr b="0" i="0" sz="1400" u="none" cap="none" strike="noStrike">
              <a:solidFill>
                <a:schemeClr val="dk1"/>
              </a:solidFill>
              <a:latin typeface="Arial"/>
              <a:ea typeface="Arial"/>
              <a:cs typeface="Arial"/>
              <a:sym typeface="Arial"/>
            </a:endParaRPr>
          </a:p>
        </p:txBody>
      </p:sp>
      <p:sp>
        <p:nvSpPr>
          <p:cNvPr id="275" name="Google Shape;275;p34"/>
          <p:cNvSpPr txBox="1"/>
          <p:nvPr/>
        </p:nvSpPr>
        <p:spPr>
          <a:xfrm>
            <a:off x="472025" y="1068425"/>
            <a:ext cx="81408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ru" sz="1600" u="none" cap="none" strike="noStrike">
                <a:solidFill>
                  <a:schemeClr val="dk1"/>
                </a:solidFill>
                <a:latin typeface="Arial"/>
                <a:ea typeface="Arial"/>
                <a:cs typeface="Arial"/>
                <a:sym typeface="Arial"/>
              </a:rPr>
              <a:t>An external table can work seamlessly with regular local tables, as in this connection: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5"/>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100"/>
              <a:buNone/>
            </a:pPr>
            <a:r>
              <a:rPr lang="ru"/>
              <a:t>Postgres FDW</a:t>
            </a:r>
            <a:endParaRPr/>
          </a:p>
        </p:txBody>
      </p:sp>
      <p:sp>
        <p:nvSpPr>
          <p:cNvPr id="281" name="Google Shape;281;p35"/>
          <p:cNvSpPr txBox="1"/>
          <p:nvPr/>
        </p:nvSpPr>
        <p:spPr>
          <a:xfrm>
            <a:off x="405900" y="1242975"/>
            <a:ext cx="8576400" cy="2692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0" i="0" lang="ru" sz="1800" u="none" cap="none" strike="noStrike">
                <a:solidFill>
                  <a:schemeClr val="dk1"/>
                </a:solidFill>
                <a:latin typeface="Arial"/>
                <a:ea typeface="Arial"/>
                <a:cs typeface="Arial"/>
                <a:sym typeface="Arial"/>
              </a:rPr>
              <a:t>The main task of FDW is to transfer work to a remote server as much as possible and minimize the amount of data transferred back and forth between the two servers. For example, you want the remote server to process the data constraint rather than extract all rows and then apply the data constraint locally. However, given the complexity of SQL, as well as the PostgreSQL query scheduler and executor, this is not an easy task. Efficiency continues to improve with each release, but some queries may take too long or more working memory than you expect.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6"/>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Materialized Views + Foreign Data Wrappers</a:t>
            </a:r>
            <a:endParaRPr/>
          </a:p>
        </p:txBody>
      </p:sp>
      <p:sp>
        <p:nvSpPr>
          <p:cNvPr id="287" name="Google Shape;287;p36"/>
          <p:cNvSpPr txBox="1"/>
          <p:nvPr>
            <p:ph idx="1" type="body"/>
          </p:nvPr>
        </p:nvSpPr>
        <p:spPr>
          <a:xfrm>
            <a:off x="311700" y="1004725"/>
            <a:ext cx="8259000" cy="1095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800"/>
              <a:buNone/>
            </a:pPr>
            <a:r>
              <a:rPr lang="ru" sz="1500"/>
              <a:t>Depending on your use case, combining materialized views with FDW can offer a reasonable balance between replicating the full table and having it completely remote (external) access. A materialized view can effectively function as a local cache, which, in turn, can be used together with local tables to ensure local-level performance.</a:t>
            </a:r>
            <a:endParaRPr sz="1500"/>
          </a:p>
        </p:txBody>
      </p:sp>
      <p:sp>
        <p:nvSpPr>
          <p:cNvPr id="288" name="Google Shape;288;p36"/>
          <p:cNvSpPr txBox="1"/>
          <p:nvPr/>
        </p:nvSpPr>
        <p:spPr>
          <a:xfrm>
            <a:off x="381000" y="2099725"/>
            <a:ext cx="3000000" cy="272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ru" sz="1500" u="none" cap="none" strike="noStrike">
                <a:solidFill>
                  <a:schemeClr val="dk1"/>
                </a:solidFill>
                <a:latin typeface="Arial"/>
                <a:ea typeface="Arial"/>
                <a:cs typeface="Arial"/>
                <a:sym typeface="Arial"/>
              </a:rPr>
              <a:t>destdb=# create materialized view destmv as select a,b,c from srct join destt on srct.a = destt.b;</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ru" sz="1500" u="none" cap="none" strike="noStrike">
                <a:solidFill>
                  <a:schemeClr val="dk1"/>
                </a:solidFill>
                <a:latin typeface="Arial"/>
                <a:ea typeface="Arial"/>
                <a:cs typeface="Arial"/>
                <a:sym typeface="Arial"/>
              </a:rPr>
              <a:t>SELECT 2</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ru" sz="1500" u="none" cap="none" strike="noStrike">
                <a:solidFill>
                  <a:schemeClr val="dk1"/>
                </a:solidFill>
                <a:latin typeface="Arial"/>
                <a:ea typeface="Arial"/>
                <a:cs typeface="Arial"/>
                <a:sym typeface="Arial"/>
              </a:rPr>
              <a:t>destdb=# select * from destmv;</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ru" sz="1500" u="none" cap="none" strike="noStrike">
                <a:solidFill>
                  <a:schemeClr val="dk1"/>
                </a:solidFill>
                <a:latin typeface="Arial"/>
                <a:ea typeface="Arial"/>
                <a:cs typeface="Arial"/>
                <a:sym typeface="Arial"/>
              </a:rPr>
              <a:t> a  | b  |  c</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ru" sz="1500" u="none" cap="none" strike="noStrike">
                <a:solidFill>
                  <a:schemeClr val="dk1"/>
                </a:solidFill>
                <a:latin typeface="Arial"/>
                <a:ea typeface="Arial"/>
                <a:cs typeface="Arial"/>
                <a:sym typeface="Arial"/>
              </a:rPr>
              <a:t>----+----+-----</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ru" sz="1500" u="none" cap="none" strike="noStrike">
                <a:solidFill>
                  <a:schemeClr val="dk1"/>
                </a:solidFill>
                <a:latin typeface="Arial"/>
                <a:ea typeface="Arial"/>
                <a:cs typeface="Arial"/>
                <a:sym typeface="Arial"/>
              </a:rPr>
              <a:t> 10 | 10 | foo</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ru" sz="1500" u="none" cap="none" strike="noStrike">
                <a:solidFill>
                  <a:schemeClr val="dk1"/>
                </a:solidFill>
                <a:latin typeface="Arial"/>
                <a:ea typeface="Arial"/>
                <a:cs typeface="Arial"/>
                <a:sym typeface="Arial"/>
              </a:rPr>
              <a:t> 20 | 20 | bar</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ru" sz="1500" u="none" cap="none" strike="noStrike">
                <a:solidFill>
                  <a:schemeClr val="dk1"/>
                </a:solidFill>
                <a:latin typeface="Arial"/>
                <a:ea typeface="Arial"/>
                <a:cs typeface="Arial"/>
                <a:sym typeface="Arial"/>
              </a:rPr>
              <a:t>(2 rows)</a:t>
            </a:r>
            <a:endParaRPr b="0" i="0" sz="1500" u="none" cap="none" strike="noStrike">
              <a:solidFill>
                <a:schemeClr val="dk1"/>
              </a:solidFill>
              <a:latin typeface="Arial"/>
              <a:ea typeface="Arial"/>
              <a:cs typeface="Arial"/>
              <a:sym typeface="Arial"/>
            </a:endParaRPr>
          </a:p>
        </p:txBody>
      </p:sp>
      <p:sp>
        <p:nvSpPr>
          <p:cNvPr id="289" name="Google Shape;289;p36"/>
          <p:cNvSpPr txBox="1"/>
          <p:nvPr/>
        </p:nvSpPr>
        <p:spPr>
          <a:xfrm>
            <a:off x="4165600" y="2235200"/>
            <a:ext cx="4218600" cy="13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ru" sz="1500" u="none" cap="none" strike="noStrike">
                <a:solidFill>
                  <a:schemeClr val="dk1"/>
                </a:solidFill>
                <a:latin typeface="Arial"/>
                <a:ea typeface="Arial"/>
                <a:cs typeface="Arial"/>
                <a:sym typeface="Arial"/>
              </a:rPr>
              <a:t>The "cache” can be updated at any time, periodically or otherwise, using the usual “REFRESH MATERIALIZED VIEW" command. As a bonus, you can define (local) indexes in the view to further speed up queries.</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Distribution of rows on servers</a:t>
            </a:r>
            <a:endParaRPr/>
          </a:p>
        </p:txBody>
      </p:sp>
      <p:sp>
        <p:nvSpPr>
          <p:cNvPr id="295" name="Google Shape;295;p37"/>
          <p:cNvSpPr txBox="1"/>
          <p:nvPr>
            <p:ph idx="1" type="body"/>
          </p:nvPr>
        </p:nvSpPr>
        <p:spPr>
          <a:xfrm>
            <a:off x="311700" y="1068425"/>
            <a:ext cx="8520600" cy="3584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ru"/>
              <a:t>Sharding rows of a single table on multiple servers while simultaneously providing SQL clients with a unified interface for a regular table is perhaps the most popular solution for working with large tables. This approach simplifies applications and makes database administrators work harder!</a:t>
            </a:r>
            <a:endParaRPr/>
          </a:p>
          <a:p>
            <a:pPr indent="-342900" lvl="0" marL="457200" rtl="0" algn="l">
              <a:lnSpc>
                <a:spcPct val="115000"/>
              </a:lnSpc>
              <a:spcBef>
                <a:spcPts val="0"/>
              </a:spcBef>
              <a:spcAft>
                <a:spcPts val="0"/>
              </a:spcAft>
              <a:buSzPts val="1800"/>
              <a:buChar char="●"/>
            </a:pPr>
            <a:r>
              <a:rPr lang="ru"/>
              <a:t>Splitting tables into parts so that queries work only with the corresponding rows, preferably in parallel, is the basic principle of segmentation. PostgreSQL v10 introduced the partitioning feature, which has since undergone many improvements and has become widespread.</a:t>
            </a:r>
            <a:endParaRPr/>
          </a:p>
          <a:p>
            <a:pPr indent="-342900" lvl="0" marL="457200" rtl="0" algn="l">
              <a:lnSpc>
                <a:spcPct val="115000"/>
              </a:lnSpc>
              <a:spcBef>
                <a:spcPts val="0"/>
              </a:spcBef>
              <a:spcAft>
                <a:spcPts val="0"/>
              </a:spcAft>
              <a:buSzPts val="1800"/>
              <a:buChar char="●"/>
            </a:pPr>
            <a:r>
              <a:rPr lang="ru"/>
              <a:t>Vertical scaling using partitioning involves creating partitions in different tablespaces (on different disks). Horizontal scaling involves combining partitioning and FDW.</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8"/>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Partitioning + FDW</a:t>
            </a:r>
            <a:endParaRPr/>
          </a:p>
        </p:txBody>
      </p:sp>
      <p:sp>
        <p:nvSpPr>
          <p:cNvPr id="301" name="Google Shape;301;p38"/>
          <p:cNvSpPr txBox="1"/>
          <p:nvPr>
            <p:ph idx="1" type="body"/>
          </p:nvPr>
        </p:nvSpPr>
        <p:spPr>
          <a:xfrm>
            <a:off x="311700" y="1068425"/>
            <a:ext cx="8520600" cy="171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ru"/>
              <a:t>Going with the example from the Postgres documentation, let's create the partition root table measurement having one local partition table and one foreign partition table:</a:t>
            </a:r>
            <a:endParaRPr/>
          </a:p>
          <a:p>
            <a:pPr indent="0" lvl="0" marL="0" rtl="0" algn="l">
              <a:lnSpc>
                <a:spcPct val="115000"/>
              </a:lnSpc>
              <a:spcBef>
                <a:spcPts val="0"/>
              </a:spcBef>
              <a:spcAft>
                <a:spcPts val="0"/>
              </a:spcAft>
              <a:buSzPts val="1800"/>
              <a:buNone/>
            </a:pPr>
            <a:r>
              <a:rPr lang="ru"/>
              <a:t>Using the example from the Postgres documentation, let's create a root partitioned measurement table having one local table and one external table: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9"/>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3333"/>
              <a:buFont typeface="Arial"/>
              <a:buNone/>
            </a:pPr>
            <a:r>
              <a:rPr lang="ru"/>
              <a:t>Partitioning + FDW</a:t>
            </a:r>
            <a:endParaRPr/>
          </a:p>
        </p:txBody>
      </p:sp>
      <p:sp>
        <p:nvSpPr>
          <p:cNvPr id="307" name="Google Shape;307;p39"/>
          <p:cNvSpPr txBox="1"/>
          <p:nvPr/>
        </p:nvSpPr>
        <p:spPr>
          <a:xfrm>
            <a:off x="430800" y="1068425"/>
            <a:ext cx="3420000" cy="384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destdb=# CREATE TABLE measurement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city_id         int not null,</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logdate         date not null,</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peaktemp        int,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unitsales       int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PARTITION BY RANGE (logdate);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CREATE TABLE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destdb=# CREATE TABLE measurement_y2023</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PARTITION OF measurement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FOR VALUES FROM ('2023-01-01') TO ('2024-01-01');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CREATE TABLE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08" name="Google Shape;308;p39"/>
          <p:cNvSpPr txBox="1"/>
          <p:nvPr/>
        </p:nvSpPr>
        <p:spPr>
          <a:xfrm>
            <a:off x="4133925" y="852875"/>
            <a:ext cx="4569600" cy="406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destdb=# CREATE FOREIGN TABLE measurement_y2022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PARTITION OF measurement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FOR VALUES FROM ('2022-01-01') TO ('2023-01-01')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SERVER src;</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CREATE FOREIGN TABLE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The foreign table is only a proxy, so the actual table itself must be present on the foreign server:</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srcdb=# CREATE TABLE measurement_y2022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city_id         int not null,</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logdate         date not null</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CHECK (logdate &gt;= '2022-01-01' and logdate &lt;= '2023-01-01'),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peaktemp        int,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    unitsales       int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CREATE TABLE</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3333"/>
              <a:buFont typeface="Arial"/>
              <a:buNone/>
            </a:pPr>
            <a:r>
              <a:rPr lang="ru"/>
              <a:t>Optimization: how to read a query plan</a:t>
            </a:r>
            <a:endParaRPr/>
          </a:p>
        </p:txBody>
      </p:sp>
      <p:sp>
        <p:nvSpPr>
          <p:cNvPr id="82" name="Google Shape;82;p4"/>
          <p:cNvSpPr txBox="1"/>
          <p:nvPr>
            <p:ph idx="1" type="body"/>
          </p:nvPr>
        </p:nvSpPr>
        <p:spPr>
          <a:xfrm>
            <a:off x="311700" y="1152475"/>
            <a:ext cx="8208600" cy="36003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ru"/>
              <a:t>The planner is a PostgreSQL component that tries to work out the most efficient way to execute an SQL query.</a:t>
            </a:r>
            <a:endParaRPr/>
          </a:p>
          <a:p>
            <a:pPr indent="0" lvl="0" marL="0" rtl="0" algn="l">
              <a:lnSpc>
                <a:spcPct val="115000"/>
              </a:lnSpc>
              <a:spcBef>
                <a:spcPts val="0"/>
              </a:spcBef>
              <a:spcAft>
                <a:spcPts val="0"/>
              </a:spcAft>
              <a:buSzPct val="108108"/>
              <a:buNone/>
            </a:pPr>
            <a:r>
              <a:rPr lang="ru"/>
              <a:t>The execution plan contains information about how the database server will organize the viewing of the tables involved in the query.</a:t>
            </a:r>
            <a:endParaRPr/>
          </a:p>
          <a:p>
            <a:pPr indent="0" lvl="0" marL="0" rtl="0" algn="l">
              <a:lnSpc>
                <a:spcPct val="115000"/>
              </a:lnSpc>
              <a:spcBef>
                <a:spcPts val="0"/>
              </a:spcBef>
              <a:spcAft>
                <a:spcPts val="0"/>
              </a:spcAft>
              <a:buSzPct val="108108"/>
              <a:buNone/>
            </a:pPr>
            <a:r>
              <a:t/>
            </a:r>
            <a:endParaRPr/>
          </a:p>
          <a:p>
            <a:pPr indent="0" lvl="0" marL="0" rtl="0" algn="l">
              <a:lnSpc>
                <a:spcPct val="115000"/>
              </a:lnSpc>
              <a:spcBef>
                <a:spcPts val="0"/>
              </a:spcBef>
              <a:spcAft>
                <a:spcPts val="0"/>
              </a:spcAft>
              <a:buSzPct val="108108"/>
              <a:buNone/>
            </a:pPr>
            <a:r>
              <a:rPr lang="ru"/>
              <a:t>The EXPLAIN operator:</a:t>
            </a:r>
            <a:endParaRPr/>
          </a:p>
          <a:p>
            <a:pPr indent="-334327" lvl="0" marL="457200" rtl="0" algn="l">
              <a:lnSpc>
                <a:spcPct val="115000"/>
              </a:lnSpc>
              <a:spcBef>
                <a:spcPts val="0"/>
              </a:spcBef>
              <a:spcAft>
                <a:spcPts val="0"/>
              </a:spcAft>
              <a:buSzPct val="100000"/>
              <a:buChar char="●"/>
            </a:pPr>
            <a:r>
              <a:rPr lang="ru"/>
              <a:t>Outputs the execution plan generated by the PostgreSQL scheduler for the specified statement.</a:t>
            </a:r>
            <a:endParaRPr/>
          </a:p>
          <a:p>
            <a:pPr indent="-334327" lvl="0" marL="457200" rtl="0" algn="l">
              <a:lnSpc>
                <a:spcPct val="115000"/>
              </a:lnSpc>
              <a:spcBef>
                <a:spcPts val="0"/>
              </a:spcBef>
              <a:spcAft>
                <a:spcPts val="0"/>
              </a:spcAft>
              <a:buSzPct val="100000"/>
              <a:buChar char="●"/>
            </a:pPr>
            <a:r>
              <a:rPr lang="ru"/>
              <a:t>Shows how tables affected by the operator will be scanned — just sequentially, by index, etc.</a:t>
            </a:r>
            <a:endParaRPr/>
          </a:p>
          <a:p>
            <a:pPr indent="-334327" lvl="0" marL="457200" rtl="0" algn="l">
              <a:lnSpc>
                <a:spcPct val="115000"/>
              </a:lnSpc>
              <a:spcBef>
                <a:spcPts val="0"/>
              </a:spcBef>
              <a:spcAft>
                <a:spcPts val="0"/>
              </a:spcAft>
              <a:buSzPct val="100000"/>
              <a:buChar char="●"/>
            </a:pPr>
            <a:r>
              <a:rPr lang="ru"/>
              <a:t>Shows which join algorithm will be selected to combine rows read from tables.</a:t>
            </a:r>
            <a:endParaRPr/>
          </a:p>
          <a:p>
            <a:pPr indent="-334327" lvl="0" marL="457200" rtl="0" algn="l">
              <a:lnSpc>
                <a:spcPct val="115000"/>
              </a:lnSpc>
              <a:spcBef>
                <a:spcPts val="0"/>
              </a:spcBef>
              <a:spcAft>
                <a:spcPts val="0"/>
              </a:spcAft>
              <a:buSzPct val="100000"/>
              <a:buChar char="●"/>
            </a:pPr>
            <a:r>
              <a:rPr lang="ru"/>
              <a:t>Shows the expected cost (in conventional units) of executing the request.</a:t>
            </a:r>
            <a:endParaRPr/>
          </a:p>
          <a:p>
            <a:pPr indent="-334327" lvl="0" marL="457200" rtl="0" algn="l">
              <a:lnSpc>
                <a:spcPct val="115000"/>
              </a:lnSpc>
              <a:spcBef>
                <a:spcPts val="0"/>
              </a:spcBef>
              <a:spcAft>
                <a:spcPts val="0"/>
              </a:spcAft>
              <a:buSzPct val="100000"/>
              <a:buChar char="●"/>
            </a:pPr>
            <a:r>
              <a:rPr lang="ru"/>
              <a:t>MISSING from the SQL standard.</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0"/>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3333"/>
              <a:buFont typeface="Arial"/>
              <a:buNone/>
            </a:pPr>
            <a:r>
              <a:rPr lang="ru"/>
              <a:t>Partitioning + FDW</a:t>
            </a:r>
            <a:endParaRPr/>
          </a:p>
        </p:txBody>
      </p:sp>
      <p:sp>
        <p:nvSpPr>
          <p:cNvPr id="314" name="Google Shape;314;p40"/>
          <p:cNvSpPr txBox="1"/>
          <p:nvPr>
            <p:ph idx="1" type="body"/>
          </p:nvPr>
        </p:nvSpPr>
        <p:spPr>
          <a:xfrm>
            <a:off x="401800" y="1592775"/>
            <a:ext cx="8520600" cy="30048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lang="ru" sz="1080"/>
              <a:t>destdb=# insert into measurement (city_id, logdate, peaktemp, unitsales)</a:t>
            </a:r>
            <a:endParaRPr sz="1080"/>
          </a:p>
          <a:p>
            <a:pPr indent="0" lvl="0" marL="0" rtl="0" algn="l">
              <a:lnSpc>
                <a:spcPct val="105000"/>
              </a:lnSpc>
              <a:spcBef>
                <a:spcPts val="0"/>
              </a:spcBef>
              <a:spcAft>
                <a:spcPts val="0"/>
              </a:spcAft>
              <a:buSzPts val="770"/>
              <a:buNone/>
            </a:pPr>
            <a:r>
              <a:rPr lang="ru" sz="1080"/>
              <a:t>values (1, '2022-01-03', 66, 100), (1, '2023-01-03', 67, 300);</a:t>
            </a:r>
            <a:endParaRPr sz="1080"/>
          </a:p>
          <a:p>
            <a:pPr indent="0" lvl="0" marL="0" rtl="0" algn="l">
              <a:lnSpc>
                <a:spcPct val="105000"/>
              </a:lnSpc>
              <a:spcBef>
                <a:spcPts val="0"/>
              </a:spcBef>
              <a:spcAft>
                <a:spcPts val="0"/>
              </a:spcAft>
              <a:buSzPts val="770"/>
              <a:buNone/>
            </a:pPr>
            <a:r>
              <a:rPr lang="ru" sz="1080"/>
              <a:t>INSERT 0 2</a:t>
            </a:r>
            <a:endParaRPr sz="1080"/>
          </a:p>
          <a:p>
            <a:pPr indent="0" lvl="0" marL="0" rtl="0" algn="l">
              <a:lnSpc>
                <a:spcPct val="105000"/>
              </a:lnSpc>
              <a:spcBef>
                <a:spcPts val="0"/>
              </a:spcBef>
              <a:spcAft>
                <a:spcPts val="0"/>
              </a:spcAft>
              <a:buSzPts val="770"/>
              <a:buNone/>
            </a:pPr>
            <a:r>
              <a:t/>
            </a:r>
            <a:endParaRPr sz="1080"/>
          </a:p>
          <a:p>
            <a:pPr indent="0" lvl="0" marL="0" rtl="0" algn="l">
              <a:lnSpc>
                <a:spcPct val="105000"/>
              </a:lnSpc>
              <a:spcBef>
                <a:spcPts val="0"/>
              </a:spcBef>
              <a:spcAft>
                <a:spcPts val="0"/>
              </a:spcAft>
              <a:buSzPts val="770"/>
              <a:buNone/>
            </a:pPr>
            <a:r>
              <a:rPr lang="ru" sz="1080"/>
              <a:t>destdb=# select * from measurement;</a:t>
            </a:r>
            <a:endParaRPr sz="1080"/>
          </a:p>
          <a:p>
            <a:pPr indent="0" lvl="0" marL="0" rtl="0" algn="l">
              <a:lnSpc>
                <a:spcPct val="105000"/>
              </a:lnSpc>
              <a:spcBef>
                <a:spcPts val="0"/>
              </a:spcBef>
              <a:spcAft>
                <a:spcPts val="0"/>
              </a:spcAft>
              <a:buSzPts val="770"/>
              <a:buNone/>
            </a:pPr>
            <a:r>
              <a:rPr lang="ru" sz="1080"/>
              <a:t> city_id |  logdate   | peaktemp | unitsales</a:t>
            </a:r>
            <a:endParaRPr sz="1080"/>
          </a:p>
          <a:p>
            <a:pPr indent="0" lvl="0" marL="0" rtl="0" algn="l">
              <a:lnSpc>
                <a:spcPct val="105000"/>
              </a:lnSpc>
              <a:spcBef>
                <a:spcPts val="0"/>
              </a:spcBef>
              <a:spcAft>
                <a:spcPts val="0"/>
              </a:spcAft>
              <a:buSzPts val="770"/>
              <a:buNone/>
            </a:pPr>
            <a:r>
              <a:rPr lang="ru" sz="1080"/>
              <a:t>---------+------------+----------+-----------</a:t>
            </a:r>
            <a:endParaRPr sz="1080"/>
          </a:p>
          <a:p>
            <a:pPr indent="0" lvl="0" marL="0" rtl="0" algn="l">
              <a:lnSpc>
                <a:spcPct val="105000"/>
              </a:lnSpc>
              <a:spcBef>
                <a:spcPts val="0"/>
              </a:spcBef>
              <a:spcAft>
                <a:spcPts val="0"/>
              </a:spcAft>
              <a:buSzPts val="770"/>
              <a:buNone/>
            </a:pPr>
            <a:r>
              <a:rPr lang="ru" sz="1080"/>
              <a:t>       1 | 2022-01-03 |       66 |       100</a:t>
            </a:r>
            <a:endParaRPr sz="1080"/>
          </a:p>
          <a:p>
            <a:pPr indent="0" lvl="0" marL="0" rtl="0" algn="l">
              <a:lnSpc>
                <a:spcPct val="105000"/>
              </a:lnSpc>
              <a:spcBef>
                <a:spcPts val="0"/>
              </a:spcBef>
              <a:spcAft>
                <a:spcPts val="0"/>
              </a:spcAft>
              <a:buSzPts val="770"/>
              <a:buNone/>
            </a:pPr>
            <a:r>
              <a:rPr lang="ru" sz="1080"/>
              <a:t>       1 | 2023-01-03 |       67 |       300</a:t>
            </a:r>
            <a:endParaRPr sz="1080"/>
          </a:p>
          <a:p>
            <a:pPr indent="0" lvl="0" marL="0" rtl="0" algn="l">
              <a:lnSpc>
                <a:spcPct val="105000"/>
              </a:lnSpc>
              <a:spcBef>
                <a:spcPts val="0"/>
              </a:spcBef>
              <a:spcAft>
                <a:spcPts val="0"/>
              </a:spcAft>
              <a:buSzPts val="770"/>
              <a:buNone/>
            </a:pPr>
            <a:r>
              <a:rPr lang="ru" sz="1080"/>
              <a:t>(2 rows)</a:t>
            </a:r>
            <a:endParaRPr sz="1080"/>
          </a:p>
          <a:p>
            <a:pPr indent="0" lvl="0" marL="0" rtl="0" algn="l">
              <a:lnSpc>
                <a:spcPct val="105000"/>
              </a:lnSpc>
              <a:spcBef>
                <a:spcPts val="0"/>
              </a:spcBef>
              <a:spcAft>
                <a:spcPts val="0"/>
              </a:spcAft>
              <a:buSzPts val="770"/>
              <a:buNone/>
            </a:pPr>
            <a:r>
              <a:t/>
            </a:r>
            <a:endParaRPr sz="1080"/>
          </a:p>
          <a:p>
            <a:pPr indent="0" lvl="0" marL="0" rtl="0" algn="l">
              <a:lnSpc>
                <a:spcPct val="105000"/>
              </a:lnSpc>
              <a:spcBef>
                <a:spcPts val="0"/>
              </a:spcBef>
              <a:spcAft>
                <a:spcPts val="0"/>
              </a:spcAft>
              <a:buSzPts val="770"/>
              <a:buNone/>
            </a:pPr>
            <a:r>
              <a:rPr lang="ru" sz="1080"/>
              <a:t>destdb=# explain select * from measurement;</a:t>
            </a:r>
            <a:endParaRPr sz="1080"/>
          </a:p>
          <a:p>
            <a:pPr indent="0" lvl="0" marL="0" rtl="0" algn="l">
              <a:lnSpc>
                <a:spcPct val="105000"/>
              </a:lnSpc>
              <a:spcBef>
                <a:spcPts val="0"/>
              </a:spcBef>
              <a:spcAft>
                <a:spcPts val="0"/>
              </a:spcAft>
              <a:buSzPts val="770"/>
              <a:buNone/>
            </a:pPr>
            <a:r>
              <a:rPr lang="ru" sz="1080"/>
              <a:t>                                           QUERY PLAN</a:t>
            </a:r>
            <a:endParaRPr sz="1080"/>
          </a:p>
          <a:p>
            <a:pPr indent="0" lvl="0" marL="0" rtl="0" algn="l">
              <a:lnSpc>
                <a:spcPct val="105000"/>
              </a:lnSpc>
              <a:spcBef>
                <a:spcPts val="0"/>
              </a:spcBef>
              <a:spcAft>
                <a:spcPts val="0"/>
              </a:spcAft>
              <a:buSzPts val="770"/>
              <a:buNone/>
            </a:pPr>
            <a:r>
              <a:rPr lang="ru" sz="1080"/>
              <a:t>-------------------------------------------------------------------------------------------------</a:t>
            </a:r>
            <a:endParaRPr sz="1080"/>
          </a:p>
          <a:p>
            <a:pPr indent="0" lvl="0" marL="0" rtl="0" algn="l">
              <a:lnSpc>
                <a:spcPct val="105000"/>
              </a:lnSpc>
              <a:spcBef>
                <a:spcPts val="0"/>
              </a:spcBef>
              <a:spcAft>
                <a:spcPts val="0"/>
              </a:spcAft>
              <a:buSzPts val="770"/>
              <a:buNone/>
            </a:pPr>
            <a:r>
              <a:rPr lang="ru" sz="1080"/>
              <a:t> Append  (cost=100.00..219.43 rows=3898 width=16)</a:t>
            </a:r>
            <a:endParaRPr sz="1080"/>
          </a:p>
          <a:p>
            <a:pPr indent="0" lvl="0" marL="0" rtl="0" algn="l">
              <a:lnSpc>
                <a:spcPct val="105000"/>
              </a:lnSpc>
              <a:spcBef>
                <a:spcPts val="0"/>
              </a:spcBef>
              <a:spcAft>
                <a:spcPts val="0"/>
              </a:spcAft>
              <a:buSzPts val="770"/>
              <a:buNone/>
            </a:pPr>
            <a:r>
              <a:rPr lang="ru" sz="1080"/>
              <a:t>   -&gt;  Foreign Scan on measurement_y2022 measurement_1  (cost=100.00..171.44 rows=2048 width=16)</a:t>
            </a:r>
            <a:endParaRPr sz="1080"/>
          </a:p>
          <a:p>
            <a:pPr indent="0" lvl="0" marL="0" rtl="0" algn="l">
              <a:lnSpc>
                <a:spcPct val="105000"/>
              </a:lnSpc>
              <a:spcBef>
                <a:spcPts val="0"/>
              </a:spcBef>
              <a:spcAft>
                <a:spcPts val="0"/>
              </a:spcAft>
              <a:buSzPts val="770"/>
              <a:buNone/>
            </a:pPr>
            <a:r>
              <a:rPr lang="ru" sz="1080"/>
              <a:t>   -&gt;  Seq Scan on measurement_y2023 measurement_2  (cost=0.00..28.50 rows=1850 width=16)</a:t>
            </a:r>
            <a:endParaRPr sz="1080"/>
          </a:p>
          <a:p>
            <a:pPr indent="0" lvl="0" marL="0" rtl="0" algn="l">
              <a:lnSpc>
                <a:spcPct val="105000"/>
              </a:lnSpc>
              <a:spcBef>
                <a:spcPts val="0"/>
              </a:spcBef>
              <a:spcAft>
                <a:spcPts val="0"/>
              </a:spcAft>
              <a:buSzPts val="770"/>
              <a:buNone/>
            </a:pPr>
            <a:r>
              <a:rPr lang="ru" sz="1080"/>
              <a:t>(3 rows)</a:t>
            </a:r>
            <a:endParaRPr sz="1080"/>
          </a:p>
        </p:txBody>
      </p:sp>
      <p:sp>
        <p:nvSpPr>
          <p:cNvPr id="315" name="Google Shape;315;p40"/>
          <p:cNvSpPr txBox="1"/>
          <p:nvPr/>
        </p:nvSpPr>
        <p:spPr>
          <a:xfrm>
            <a:off x="311700" y="977175"/>
            <a:ext cx="8365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Now we can insert rows into the root table and direct them to the appropriate section. You can see that the SELECT query performs both local and external scans and combines the results.</a:t>
            </a:r>
            <a:endParaRPr b="0" i="0" sz="1400" u="none" cap="none" strike="noStrike">
              <a:solidFill>
                <a:schemeClr val="dk1"/>
              </a:solidFill>
              <a:latin typeface="Arial"/>
              <a:ea typeface="Arial"/>
              <a:cs typeface="Arial"/>
              <a:sym typeface="Arial"/>
            </a:endParaRPr>
          </a:p>
        </p:txBody>
      </p:sp>
      <p:sp>
        <p:nvSpPr>
          <p:cNvPr id="316" name="Google Shape;316;p40"/>
          <p:cNvSpPr txBox="1"/>
          <p:nvPr/>
        </p:nvSpPr>
        <p:spPr>
          <a:xfrm>
            <a:off x="4838300" y="2202000"/>
            <a:ext cx="37641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However, both partitioning and external tables still have implementation limitations in PostgreSQL, which means that this method works satisfactorily only for simple tables and basic queries.</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1"/>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OLAP</a:t>
            </a:r>
            <a:endParaRPr/>
          </a:p>
        </p:txBody>
      </p:sp>
      <p:sp>
        <p:nvSpPr>
          <p:cNvPr id="322" name="Google Shape;322;p4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2"/>
              </a:buClr>
              <a:buSzPts val="1100"/>
              <a:buFont typeface="Arial"/>
              <a:buNone/>
            </a:pPr>
            <a:r>
              <a:rPr lang="ru"/>
              <a:t>Postgres was developed with an eye on scenarios of frequent small data rates and multiple point reads (several rows from tables). This usage scenario is called OLTP (OnLine Transaction Processing).</a:t>
            </a:r>
            <a:endParaRPr/>
          </a:p>
          <a:p>
            <a:pPr indent="0" lvl="0" marL="0" rtl="0" algn="l">
              <a:lnSpc>
                <a:spcPct val="95000"/>
              </a:lnSpc>
              <a:spcBef>
                <a:spcPts val="0"/>
              </a:spcBef>
              <a:spcAft>
                <a:spcPts val="0"/>
              </a:spcAft>
              <a:buClr>
                <a:schemeClr val="dk2"/>
              </a:buClr>
              <a:buSzPts val="1100"/>
              <a:buFont typeface="Arial"/>
              <a:buNone/>
            </a:pPr>
            <a:r>
              <a:rPr lang="ru"/>
              <a:t>On the other hand, it may be necessary to build reports for a long period with aggregations and connections of tens, hundreds, and even thousands of tables. Such usage scenarios are called OLAP (OnLine Analytical Processing). They have their own storages.</a:t>
            </a:r>
            <a:endParaRPr/>
          </a:p>
          <a:p>
            <a:pPr indent="0" lvl="0" marL="0" rtl="0" algn="l">
              <a:lnSpc>
                <a:spcPct val="95000"/>
              </a:lnSpc>
              <a:spcBef>
                <a:spcPts val="0"/>
              </a:spcBef>
              <a:spcAft>
                <a:spcPts val="0"/>
              </a:spcAft>
              <a:buClr>
                <a:schemeClr val="dk2"/>
              </a:buClr>
              <a:buSzPts val="1100"/>
              <a:buFont typeface="Arial"/>
              <a:buNone/>
            </a:pPr>
            <a:r>
              <a:t/>
            </a:r>
            <a:endParaRPr/>
          </a:p>
          <a:p>
            <a:pPr indent="0" lvl="0" marL="0" rtl="0" algn="l">
              <a:lnSpc>
                <a:spcPct val="95000"/>
              </a:lnSpc>
              <a:spcBef>
                <a:spcPts val="0"/>
              </a:spcBef>
              <a:spcAft>
                <a:spcPts val="0"/>
              </a:spcAft>
              <a:buClr>
                <a:schemeClr val="dk2"/>
              </a:buClr>
              <a:buSzPts val="1100"/>
              <a:buFont typeface="Arial"/>
              <a:buNone/>
            </a:pPr>
            <a:r>
              <a:rPr lang="ru"/>
              <a:t>De facto standards in the industry now:</a:t>
            </a:r>
            <a:endParaRPr/>
          </a:p>
          <a:p>
            <a:pPr indent="-342900" lvl="0" marL="457200" rtl="0" algn="l">
              <a:lnSpc>
                <a:spcPct val="95000"/>
              </a:lnSpc>
              <a:spcBef>
                <a:spcPts val="0"/>
              </a:spcBef>
              <a:spcAft>
                <a:spcPts val="0"/>
              </a:spcAft>
              <a:buSzPts val="1800"/>
              <a:buChar char="●"/>
            </a:pPr>
            <a:r>
              <a:rPr lang="ru"/>
              <a:t>Greenplum</a:t>
            </a:r>
            <a:endParaRPr/>
          </a:p>
          <a:p>
            <a:pPr indent="-342900" lvl="0" marL="457200" rtl="0" algn="l">
              <a:lnSpc>
                <a:spcPct val="95000"/>
              </a:lnSpc>
              <a:spcBef>
                <a:spcPts val="0"/>
              </a:spcBef>
              <a:spcAft>
                <a:spcPts val="0"/>
              </a:spcAft>
              <a:buSzPts val="1800"/>
              <a:buChar char="●"/>
            </a:pPr>
            <a:r>
              <a:rPr lang="ru"/>
              <a:t>ClickHouse</a:t>
            </a:r>
            <a:endParaRPr/>
          </a:p>
          <a:p>
            <a:pPr indent="-342900" lvl="0" marL="457200" rtl="0" algn="l">
              <a:lnSpc>
                <a:spcPct val="95000"/>
              </a:lnSpc>
              <a:spcBef>
                <a:spcPts val="0"/>
              </a:spcBef>
              <a:spcAft>
                <a:spcPts val="0"/>
              </a:spcAft>
              <a:buSzPts val="1800"/>
              <a:buChar char="●"/>
            </a:pPr>
            <a:r>
              <a:rPr lang="ru"/>
              <a:t>Vertica (proprietary, not considered)</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2"/>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MPP systems</a:t>
            </a:r>
            <a:endParaRPr/>
          </a:p>
        </p:txBody>
      </p:sp>
      <p:sp>
        <p:nvSpPr>
          <p:cNvPr id="328" name="Google Shape;328;p42"/>
          <p:cNvSpPr txBox="1"/>
          <p:nvPr>
            <p:ph idx="1" type="body"/>
          </p:nvPr>
        </p:nvSpPr>
        <p:spPr>
          <a:xfrm>
            <a:off x="311700" y="1152475"/>
            <a:ext cx="8520600" cy="17937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800"/>
              <a:buNone/>
            </a:pPr>
            <a:r>
              <a:rPr lang="ru"/>
              <a:t>MPP (massive parallel processing) is a massively parallel architecture. The main feature of this architecture is that the memory is physically divided. Roughly speaking, data is broken into pieces, stored and processed on different machines, and, if necessary, data is exchanged between each other. Greenplum and ClickHouse are MPP systems.</a:t>
            </a:r>
            <a:endParaRPr/>
          </a:p>
          <a:p>
            <a:pPr indent="0" lvl="0" marL="0" rtl="0" algn="l">
              <a:lnSpc>
                <a:spcPct val="95000"/>
              </a:lnSpc>
              <a:spcBef>
                <a:spcPts val="0"/>
              </a:spcBef>
              <a:spcAft>
                <a:spcPts val="0"/>
              </a:spcAft>
              <a:buSzPts val="1800"/>
              <a:buNone/>
            </a:pPr>
            <a:r>
              <a:t/>
            </a:r>
            <a:endParaRPr/>
          </a:p>
        </p:txBody>
      </p:sp>
      <p:pic>
        <p:nvPicPr>
          <p:cNvPr id="329" name="Google Shape;329;p42"/>
          <p:cNvPicPr preferRelativeResize="0"/>
          <p:nvPr/>
        </p:nvPicPr>
        <p:blipFill rotWithShape="1">
          <a:blip r:embed="rId3">
            <a:alphaModFix/>
          </a:blip>
          <a:srcRect b="0" l="0" r="0" t="0"/>
          <a:stretch/>
        </p:blipFill>
        <p:spPr>
          <a:xfrm>
            <a:off x="3704875" y="2402125"/>
            <a:ext cx="5002475" cy="2561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3"/>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Greenplum</a:t>
            </a:r>
            <a:endParaRPr/>
          </a:p>
        </p:txBody>
      </p:sp>
      <p:sp>
        <p:nvSpPr>
          <p:cNvPr id="335" name="Google Shape;335;p43"/>
          <p:cNvSpPr txBox="1"/>
          <p:nvPr>
            <p:ph idx="1" type="body"/>
          </p:nvPr>
        </p:nvSpPr>
        <p:spPr>
          <a:xfrm>
            <a:off x="311700" y="1152475"/>
            <a:ext cx="8520600" cy="1686900"/>
          </a:xfrm>
          <a:prstGeom prst="rect">
            <a:avLst/>
          </a:prstGeom>
          <a:noFill/>
          <a:ln>
            <a:noFill/>
          </a:ln>
        </p:spPr>
        <p:txBody>
          <a:bodyPr anchorCtr="0" anchor="t" bIns="91425" lIns="91425" spcFirstLastPara="1" rIns="91425" wrap="square" tIns="91425">
            <a:noAutofit/>
          </a:bodyPr>
          <a:lstStyle/>
          <a:p>
            <a:pPr indent="-368300" lvl="0" marL="457200" rtl="0" algn="l">
              <a:lnSpc>
                <a:spcPct val="95000"/>
              </a:lnSpc>
              <a:spcBef>
                <a:spcPts val="0"/>
              </a:spcBef>
              <a:spcAft>
                <a:spcPts val="0"/>
              </a:spcAft>
              <a:buClr>
                <a:schemeClr val="dk2"/>
              </a:buClr>
              <a:buSzPts val="2200"/>
              <a:buChar char="●"/>
            </a:pPr>
            <a:r>
              <a:rPr lang="ru" sz="1500" u="sng">
                <a:solidFill>
                  <a:schemeClr val="hlink"/>
                </a:solidFill>
                <a:hlinkClick r:id="rId3"/>
              </a:rPr>
              <a:t>Official website</a:t>
            </a:r>
            <a:endParaRPr sz="1500" u="sng">
              <a:solidFill>
                <a:schemeClr val="hlink"/>
              </a:solidFill>
            </a:endParaRPr>
          </a:p>
          <a:p>
            <a:pPr indent="-368300" lvl="0" marL="457200" rtl="0" algn="l">
              <a:lnSpc>
                <a:spcPct val="95000"/>
              </a:lnSpc>
              <a:spcBef>
                <a:spcPts val="0"/>
              </a:spcBef>
              <a:spcAft>
                <a:spcPts val="0"/>
              </a:spcAft>
              <a:buClr>
                <a:schemeClr val="dk2"/>
              </a:buClr>
              <a:buSzPts val="2200"/>
              <a:buChar char="●"/>
            </a:pPr>
            <a:r>
              <a:rPr lang="ru" sz="1500" u="sng">
                <a:solidFill>
                  <a:schemeClr val="hlink"/>
                </a:solidFill>
                <a:hlinkClick r:id="rId4"/>
              </a:rPr>
              <a:t>Code</a:t>
            </a:r>
            <a:r>
              <a:rPr lang="ru" sz="1500" u="sng">
                <a:solidFill>
                  <a:schemeClr val="hlink"/>
                </a:solidFill>
              </a:rPr>
              <a:t> </a:t>
            </a:r>
            <a:endParaRPr sz="1500" u="sng">
              <a:solidFill>
                <a:schemeClr val="hlink"/>
              </a:solidFill>
            </a:endParaRPr>
          </a:p>
          <a:p>
            <a:pPr indent="-368300" lvl="0" marL="457200" rtl="0" algn="l">
              <a:lnSpc>
                <a:spcPct val="95000"/>
              </a:lnSpc>
              <a:spcBef>
                <a:spcPts val="0"/>
              </a:spcBef>
              <a:spcAft>
                <a:spcPts val="0"/>
              </a:spcAft>
              <a:buClr>
                <a:schemeClr val="dk2"/>
              </a:buClr>
              <a:buSzPts val="2200"/>
              <a:buChar char="●"/>
            </a:pPr>
            <a:r>
              <a:rPr lang="ru" sz="1500" u="sng">
                <a:solidFill>
                  <a:schemeClr val="hlink"/>
                </a:solidFill>
                <a:hlinkClick r:id="rId5"/>
              </a:rPr>
              <a:t>Documentation</a:t>
            </a:r>
            <a:endParaRPr sz="1500" u="sng">
              <a:solidFill>
                <a:schemeClr val="hlink"/>
              </a:solidFill>
            </a:endParaRPr>
          </a:p>
          <a:p>
            <a:pPr indent="-368300" lvl="0" marL="457200" rtl="0" algn="l">
              <a:lnSpc>
                <a:spcPct val="95000"/>
              </a:lnSpc>
              <a:spcBef>
                <a:spcPts val="0"/>
              </a:spcBef>
              <a:spcAft>
                <a:spcPts val="0"/>
              </a:spcAft>
              <a:buClr>
                <a:schemeClr val="dk2"/>
              </a:buClr>
              <a:buSzPts val="2200"/>
              <a:buChar char="●"/>
            </a:pPr>
            <a:r>
              <a:rPr lang="ru" sz="1500" u="sng">
                <a:solidFill>
                  <a:schemeClr val="hlink"/>
                </a:solidFill>
                <a:hlinkClick r:id="rId6"/>
              </a:rPr>
              <a:t>Short reference</a:t>
            </a:r>
            <a:endParaRPr sz="1500" u="sng">
              <a:solidFill>
                <a:schemeClr val="hlink"/>
              </a:solidFill>
            </a:endParaRPr>
          </a:p>
          <a:p>
            <a:pPr indent="-368300" lvl="0" marL="457200" rtl="0" algn="l">
              <a:lnSpc>
                <a:spcPct val="95000"/>
              </a:lnSpc>
              <a:spcBef>
                <a:spcPts val="0"/>
              </a:spcBef>
              <a:spcAft>
                <a:spcPts val="0"/>
              </a:spcAft>
              <a:buClr>
                <a:schemeClr val="dk2"/>
              </a:buClr>
              <a:buSzPts val="2200"/>
              <a:buChar char="●"/>
            </a:pPr>
            <a:r>
              <a:rPr lang="ru" sz="1500" u="sng">
                <a:solidFill>
                  <a:schemeClr val="hlink"/>
                </a:solidFill>
                <a:hlinkClick r:id="rId7"/>
              </a:rPr>
              <a:t>Tutorial for running a cluster locally</a:t>
            </a:r>
            <a:endParaRPr sz="2200">
              <a:solidFill>
                <a:schemeClr val="dk2"/>
              </a:solidFill>
            </a:endParaRPr>
          </a:p>
        </p:txBody>
      </p:sp>
      <p:pic>
        <p:nvPicPr>
          <p:cNvPr id="336" name="Google Shape;336;p43"/>
          <p:cNvPicPr preferRelativeResize="0"/>
          <p:nvPr/>
        </p:nvPicPr>
        <p:blipFill rotWithShape="1">
          <a:blip r:embed="rId8">
            <a:alphaModFix/>
          </a:blip>
          <a:srcRect b="0" l="0" r="0" t="0"/>
          <a:stretch/>
        </p:blipFill>
        <p:spPr>
          <a:xfrm>
            <a:off x="512350" y="2980500"/>
            <a:ext cx="7396125" cy="18330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4"/>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ru"/>
              <a:t>Clickhouse</a:t>
            </a:r>
            <a:endParaRPr/>
          </a:p>
        </p:txBody>
      </p:sp>
      <p:sp>
        <p:nvSpPr>
          <p:cNvPr id="342" name="Google Shape;342;p44"/>
          <p:cNvSpPr txBox="1"/>
          <p:nvPr>
            <p:ph idx="1" type="body"/>
          </p:nvPr>
        </p:nvSpPr>
        <p:spPr>
          <a:xfrm>
            <a:off x="311700" y="1152475"/>
            <a:ext cx="8520600" cy="1793700"/>
          </a:xfrm>
          <a:prstGeom prst="rect">
            <a:avLst/>
          </a:prstGeom>
          <a:noFill/>
          <a:ln>
            <a:noFill/>
          </a:ln>
        </p:spPr>
        <p:txBody>
          <a:bodyPr anchorCtr="0" anchor="t" bIns="91425" lIns="91425" spcFirstLastPara="1" rIns="91425" wrap="square" tIns="91425">
            <a:noAutofit/>
          </a:bodyPr>
          <a:lstStyle/>
          <a:p>
            <a:pPr indent="-368300" lvl="0" marL="457200" rtl="0" algn="l">
              <a:lnSpc>
                <a:spcPct val="95000"/>
              </a:lnSpc>
              <a:spcBef>
                <a:spcPts val="0"/>
              </a:spcBef>
              <a:spcAft>
                <a:spcPts val="0"/>
              </a:spcAft>
              <a:buClr>
                <a:schemeClr val="dk2"/>
              </a:buClr>
              <a:buSzPts val="2200"/>
              <a:buChar char="●"/>
            </a:pPr>
            <a:r>
              <a:rPr lang="ru" sz="1500" u="sng">
                <a:solidFill>
                  <a:schemeClr val="hlink"/>
                </a:solidFill>
                <a:hlinkClick r:id="rId3"/>
              </a:rPr>
              <a:t>Official website</a:t>
            </a:r>
            <a:endParaRPr sz="1500" u="sng">
              <a:solidFill>
                <a:schemeClr val="accent5"/>
              </a:solidFill>
            </a:endParaRPr>
          </a:p>
          <a:p>
            <a:pPr indent="-368300" lvl="0" marL="457200" rtl="0" algn="l">
              <a:lnSpc>
                <a:spcPct val="95000"/>
              </a:lnSpc>
              <a:spcBef>
                <a:spcPts val="0"/>
              </a:spcBef>
              <a:spcAft>
                <a:spcPts val="0"/>
              </a:spcAft>
              <a:buClr>
                <a:schemeClr val="dk2"/>
              </a:buClr>
              <a:buSzPts val="2200"/>
              <a:buChar char="●"/>
            </a:pPr>
            <a:r>
              <a:rPr lang="ru" sz="1500" u="sng">
                <a:solidFill>
                  <a:schemeClr val="hlink"/>
                </a:solidFill>
                <a:hlinkClick r:id="rId4"/>
              </a:rPr>
              <a:t>Code</a:t>
            </a:r>
            <a:r>
              <a:rPr lang="ru" sz="1500" u="sng">
                <a:solidFill>
                  <a:schemeClr val="accent5"/>
                </a:solidFill>
              </a:rPr>
              <a:t> </a:t>
            </a:r>
            <a:endParaRPr sz="1500" u="sng">
              <a:solidFill>
                <a:schemeClr val="accent5"/>
              </a:solidFill>
            </a:endParaRPr>
          </a:p>
          <a:p>
            <a:pPr indent="-368300" lvl="0" marL="457200" rtl="0" algn="l">
              <a:lnSpc>
                <a:spcPct val="95000"/>
              </a:lnSpc>
              <a:spcBef>
                <a:spcPts val="0"/>
              </a:spcBef>
              <a:spcAft>
                <a:spcPts val="0"/>
              </a:spcAft>
              <a:buClr>
                <a:schemeClr val="dk2"/>
              </a:buClr>
              <a:buSzPts val="2200"/>
              <a:buChar char="●"/>
            </a:pPr>
            <a:r>
              <a:rPr lang="ru" sz="1500" u="sng">
                <a:solidFill>
                  <a:schemeClr val="hlink"/>
                </a:solidFill>
                <a:hlinkClick r:id="rId5"/>
              </a:rPr>
              <a:t>Documentation</a:t>
            </a:r>
            <a:endParaRPr sz="1500" u="sng">
              <a:solidFill>
                <a:schemeClr val="accent5"/>
              </a:solidFill>
            </a:endParaRPr>
          </a:p>
          <a:p>
            <a:pPr indent="-368300" lvl="0" marL="457200" rtl="0" algn="l">
              <a:lnSpc>
                <a:spcPct val="95000"/>
              </a:lnSpc>
              <a:spcBef>
                <a:spcPts val="0"/>
              </a:spcBef>
              <a:spcAft>
                <a:spcPts val="0"/>
              </a:spcAft>
              <a:buClr>
                <a:schemeClr val="dk2"/>
              </a:buClr>
              <a:buSzPts val="2200"/>
              <a:buChar char="●"/>
            </a:pPr>
            <a:r>
              <a:rPr lang="ru" sz="1500" u="sng">
                <a:solidFill>
                  <a:schemeClr val="hlink"/>
                </a:solidFill>
                <a:hlinkClick r:id="rId6"/>
              </a:rPr>
              <a:t>Online compiler</a:t>
            </a:r>
            <a:endParaRPr sz="1500" u="sng">
              <a:solidFill>
                <a:schemeClr val="accent5"/>
              </a:solidFill>
            </a:endParaRPr>
          </a:p>
          <a:p>
            <a:pPr indent="-368300" lvl="0" marL="457200" rtl="0" algn="l">
              <a:lnSpc>
                <a:spcPct val="95000"/>
              </a:lnSpc>
              <a:spcBef>
                <a:spcPts val="0"/>
              </a:spcBef>
              <a:spcAft>
                <a:spcPts val="0"/>
              </a:spcAft>
              <a:buClr>
                <a:schemeClr val="dk2"/>
              </a:buClr>
              <a:buSzPts val="2200"/>
              <a:buChar char="●"/>
            </a:pPr>
            <a:r>
              <a:rPr lang="ru" sz="1500" u="sng">
                <a:solidFill>
                  <a:schemeClr val="hlink"/>
                </a:solidFill>
                <a:hlinkClick r:id="rId7"/>
              </a:rPr>
              <a:t>Short reference</a:t>
            </a:r>
            <a:endParaRPr sz="1500" u="sng">
              <a:solidFill>
                <a:schemeClr val="accent5"/>
              </a:solidFill>
            </a:endParaRPr>
          </a:p>
          <a:p>
            <a:pPr indent="-368300" lvl="0" marL="457200" rtl="0" algn="l">
              <a:lnSpc>
                <a:spcPct val="95000"/>
              </a:lnSpc>
              <a:spcBef>
                <a:spcPts val="0"/>
              </a:spcBef>
              <a:spcAft>
                <a:spcPts val="0"/>
              </a:spcAft>
              <a:buClr>
                <a:schemeClr val="dk2"/>
              </a:buClr>
              <a:buSzPts val="2200"/>
              <a:buChar char="●"/>
            </a:pPr>
            <a:r>
              <a:rPr lang="ru" sz="1500" u="sng">
                <a:solidFill>
                  <a:schemeClr val="hlink"/>
                </a:solidFill>
                <a:hlinkClick r:id="rId8"/>
              </a:rPr>
              <a:t>Tutorial for running a cluster locally</a:t>
            </a:r>
            <a:endParaRPr sz="1500">
              <a:solidFill>
                <a:schemeClr val="dk2"/>
              </a:solidFill>
            </a:endParaRPr>
          </a:p>
        </p:txBody>
      </p:sp>
      <p:pic>
        <p:nvPicPr>
          <p:cNvPr id="343" name="Google Shape;343;p44"/>
          <p:cNvPicPr preferRelativeResize="0"/>
          <p:nvPr/>
        </p:nvPicPr>
        <p:blipFill rotWithShape="1">
          <a:blip r:embed="rId9">
            <a:alphaModFix/>
          </a:blip>
          <a:srcRect b="0" l="0" r="0" t="0"/>
          <a:stretch/>
        </p:blipFill>
        <p:spPr>
          <a:xfrm>
            <a:off x="4382325" y="1103063"/>
            <a:ext cx="3785052" cy="18925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5"/>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2"/>
              </a:buClr>
              <a:buSzPts val="2118"/>
              <a:buFont typeface="Arial"/>
              <a:buNone/>
            </a:pPr>
            <a:r>
              <a:rPr lang="ru"/>
              <a:t>EXPLAIN operator example</a:t>
            </a:r>
            <a:endParaRPr/>
          </a:p>
        </p:txBody>
      </p:sp>
      <p:sp>
        <p:nvSpPr>
          <p:cNvPr id="88" name="Google Shape;88;p5"/>
          <p:cNvSpPr txBox="1"/>
          <p:nvPr>
            <p:ph idx="1" type="body"/>
          </p:nvPr>
        </p:nvSpPr>
        <p:spPr>
          <a:xfrm>
            <a:off x="311700" y="1152475"/>
            <a:ext cx="3903900" cy="3782100"/>
          </a:xfrm>
          <a:prstGeom prst="rect">
            <a:avLst/>
          </a:prstGeom>
          <a:noFill/>
          <a:ln>
            <a:noFill/>
          </a:ln>
        </p:spPr>
        <p:txBody>
          <a:bodyPr anchorCtr="0" anchor="t" bIns="91425" lIns="91425" spcFirstLastPara="1" rIns="91425" wrap="square" tIns="91425">
            <a:normAutofit fontScale="70000" lnSpcReduction="10000"/>
          </a:bodyPr>
          <a:lstStyle/>
          <a:p>
            <a:pPr indent="0" lvl="0" marL="0" rtl="0" algn="l">
              <a:lnSpc>
                <a:spcPct val="115000"/>
              </a:lnSpc>
              <a:spcBef>
                <a:spcPts val="0"/>
              </a:spcBef>
              <a:spcAft>
                <a:spcPts val="0"/>
              </a:spcAft>
              <a:buSzPct val="129032"/>
              <a:buNone/>
            </a:pPr>
            <a:r>
              <a:rPr lang="ru"/>
              <a:t>EXPLAIN [ ( option [, ...] ) ] statement</a:t>
            </a:r>
            <a:endParaRPr/>
          </a:p>
          <a:p>
            <a:pPr indent="0" lvl="0" marL="0" rtl="0" algn="l">
              <a:lnSpc>
                <a:spcPct val="115000"/>
              </a:lnSpc>
              <a:spcBef>
                <a:spcPts val="0"/>
              </a:spcBef>
              <a:spcAft>
                <a:spcPts val="0"/>
              </a:spcAft>
              <a:buSzPct val="129032"/>
              <a:buNone/>
            </a:pPr>
            <a:r>
              <a:rPr lang="ru"/>
              <a:t>EXPLAIN [ ANALYZE ] [ VERBOSE ] statement</a:t>
            </a:r>
            <a:endParaRPr/>
          </a:p>
          <a:p>
            <a:pPr indent="0" lvl="0" marL="0" rtl="0" algn="l">
              <a:lnSpc>
                <a:spcPct val="115000"/>
              </a:lnSpc>
              <a:spcBef>
                <a:spcPts val="0"/>
              </a:spcBef>
              <a:spcAft>
                <a:spcPts val="0"/>
              </a:spcAft>
              <a:buSzPct val="129032"/>
              <a:buNone/>
            </a:pPr>
            <a:r>
              <a:t/>
            </a:r>
            <a:endParaRPr/>
          </a:p>
          <a:p>
            <a:pPr indent="0" lvl="0" marL="0" rtl="0" algn="l">
              <a:lnSpc>
                <a:spcPct val="115000"/>
              </a:lnSpc>
              <a:spcBef>
                <a:spcPts val="0"/>
              </a:spcBef>
              <a:spcAft>
                <a:spcPts val="0"/>
              </a:spcAft>
              <a:buSzPct val="129032"/>
              <a:buNone/>
            </a:pPr>
            <a:r>
              <a:rPr lang="ru"/>
              <a:t>where option can be one of:</a:t>
            </a:r>
            <a:endParaRPr/>
          </a:p>
          <a:p>
            <a:pPr indent="0" lvl="0" marL="0" rtl="0" algn="l">
              <a:lnSpc>
                <a:spcPct val="115000"/>
              </a:lnSpc>
              <a:spcBef>
                <a:spcPts val="0"/>
              </a:spcBef>
              <a:spcAft>
                <a:spcPts val="0"/>
              </a:spcAft>
              <a:buSzPct val="129032"/>
              <a:buNone/>
            </a:pPr>
            <a:r>
              <a:rPr lang="ru"/>
              <a:t>ANALYZE [ boolean ]</a:t>
            </a:r>
            <a:endParaRPr/>
          </a:p>
          <a:p>
            <a:pPr indent="0" lvl="0" marL="0" rtl="0" algn="l">
              <a:lnSpc>
                <a:spcPct val="115000"/>
              </a:lnSpc>
              <a:spcBef>
                <a:spcPts val="0"/>
              </a:spcBef>
              <a:spcAft>
                <a:spcPts val="0"/>
              </a:spcAft>
              <a:buSzPct val="129032"/>
              <a:buNone/>
            </a:pPr>
            <a:r>
              <a:rPr lang="ru"/>
              <a:t>VERBOSE [ boolean ]</a:t>
            </a:r>
            <a:endParaRPr/>
          </a:p>
          <a:p>
            <a:pPr indent="0" lvl="0" marL="0" rtl="0" algn="l">
              <a:lnSpc>
                <a:spcPct val="115000"/>
              </a:lnSpc>
              <a:spcBef>
                <a:spcPts val="0"/>
              </a:spcBef>
              <a:spcAft>
                <a:spcPts val="0"/>
              </a:spcAft>
              <a:buSzPct val="129032"/>
              <a:buNone/>
            </a:pPr>
            <a:r>
              <a:rPr lang="ru"/>
              <a:t>COSTS [ boolean ]</a:t>
            </a:r>
            <a:endParaRPr/>
          </a:p>
          <a:p>
            <a:pPr indent="0" lvl="0" marL="0" rtl="0" algn="l">
              <a:lnSpc>
                <a:spcPct val="115000"/>
              </a:lnSpc>
              <a:spcBef>
                <a:spcPts val="0"/>
              </a:spcBef>
              <a:spcAft>
                <a:spcPts val="0"/>
              </a:spcAft>
              <a:buSzPct val="129032"/>
              <a:buNone/>
            </a:pPr>
            <a:r>
              <a:rPr lang="ru"/>
              <a:t>BUFFERS [ boolean ]</a:t>
            </a:r>
            <a:endParaRPr/>
          </a:p>
          <a:p>
            <a:pPr indent="0" lvl="0" marL="0" rtl="0" algn="l">
              <a:lnSpc>
                <a:spcPct val="115000"/>
              </a:lnSpc>
              <a:spcBef>
                <a:spcPts val="0"/>
              </a:spcBef>
              <a:spcAft>
                <a:spcPts val="0"/>
              </a:spcAft>
              <a:buSzPct val="129032"/>
              <a:buNone/>
            </a:pPr>
            <a:r>
              <a:rPr lang="ru"/>
              <a:t>TIMING [ boolean ]</a:t>
            </a:r>
            <a:endParaRPr/>
          </a:p>
          <a:p>
            <a:pPr indent="0" lvl="0" marL="0" rtl="0" algn="l">
              <a:lnSpc>
                <a:spcPct val="115000"/>
              </a:lnSpc>
              <a:spcBef>
                <a:spcPts val="0"/>
              </a:spcBef>
              <a:spcAft>
                <a:spcPts val="0"/>
              </a:spcAft>
              <a:buSzPct val="129032"/>
              <a:buNone/>
            </a:pPr>
            <a:r>
              <a:rPr lang="ru"/>
              <a:t>FORMAT { TEXT | XML | JSON | YAML }</a:t>
            </a:r>
            <a:endParaRPr/>
          </a:p>
          <a:p>
            <a:pPr indent="0" lvl="0" marL="0" rtl="0" algn="l">
              <a:lnSpc>
                <a:spcPct val="115000"/>
              </a:lnSpc>
              <a:spcBef>
                <a:spcPts val="0"/>
              </a:spcBef>
              <a:spcAft>
                <a:spcPts val="0"/>
              </a:spcAft>
              <a:buClr>
                <a:schemeClr val="dk2"/>
              </a:buClr>
              <a:buSzPct val="61110"/>
              <a:buFont typeface="Arial"/>
              <a:buNone/>
            </a:pPr>
            <a:r>
              <a:t/>
            </a:r>
            <a:endParaRPr/>
          </a:p>
          <a:p>
            <a:pPr indent="0" lvl="0" marL="0" rtl="0" algn="l">
              <a:lnSpc>
                <a:spcPct val="115000"/>
              </a:lnSpc>
              <a:spcBef>
                <a:spcPts val="0"/>
              </a:spcBef>
              <a:spcAft>
                <a:spcPts val="0"/>
              </a:spcAft>
              <a:buSzPct val="129032"/>
              <a:buNone/>
            </a:pPr>
            <a:r>
              <a:rPr lang="ru"/>
              <a:t>INSERT INTO my_table ...;</a:t>
            </a:r>
            <a:endParaRPr/>
          </a:p>
          <a:p>
            <a:pPr indent="0" lvl="0" marL="0" rtl="0" algn="l">
              <a:lnSpc>
                <a:spcPct val="115000"/>
              </a:lnSpc>
              <a:spcBef>
                <a:spcPts val="0"/>
              </a:spcBef>
              <a:spcAft>
                <a:spcPts val="0"/>
              </a:spcAft>
              <a:buSzPct val="129032"/>
              <a:buNone/>
            </a:pPr>
            <a:r>
              <a:rPr lang="ru"/>
              <a:t>EXPLAIN SELECT * FROM my_table;</a:t>
            </a:r>
            <a:endParaRPr/>
          </a:p>
          <a:p>
            <a:pPr indent="0" lvl="0" marL="0" rtl="0" algn="l">
              <a:lnSpc>
                <a:spcPct val="115000"/>
              </a:lnSpc>
              <a:spcBef>
                <a:spcPts val="0"/>
              </a:spcBef>
              <a:spcAft>
                <a:spcPts val="0"/>
              </a:spcAft>
              <a:buSzPct val="129032"/>
              <a:buNone/>
            </a:pPr>
            <a:r>
              <a:rPr lang="ru"/>
              <a:t>- - - -</a:t>
            </a:r>
            <a:endParaRPr/>
          </a:p>
          <a:p>
            <a:pPr indent="0" lvl="0" marL="0" rtl="0" algn="l">
              <a:lnSpc>
                <a:spcPct val="115000"/>
              </a:lnSpc>
              <a:spcBef>
                <a:spcPts val="0"/>
              </a:spcBef>
              <a:spcAft>
                <a:spcPts val="0"/>
              </a:spcAft>
              <a:buSzPct val="129032"/>
              <a:buNone/>
            </a:pPr>
            <a:r>
              <a:rPr lang="ru"/>
              <a:t>QUERY PLAN</a:t>
            </a:r>
            <a:endParaRPr/>
          </a:p>
          <a:p>
            <a:pPr indent="0" lvl="0" marL="0" rtl="0" algn="l">
              <a:lnSpc>
                <a:spcPct val="115000"/>
              </a:lnSpc>
              <a:spcBef>
                <a:spcPts val="0"/>
              </a:spcBef>
              <a:spcAft>
                <a:spcPts val="0"/>
              </a:spcAft>
              <a:buSzPct val="129032"/>
              <a:buNone/>
            </a:pPr>
            <a:r>
              <a:rPr lang="ru"/>
              <a:t>Seq Scan on my_table</a:t>
            </a:r>
            <a:endParaRPr/>
          </a:p>
          <a:p>
            <a:pPr indent="0" lvl="0" marL="0" rtl="0" algn="l">
              <a:lnSpc>
                <a:spcPct val="115000"/>
              </a:lnSpc>
              <a:spcBef>
                <a:spcPts val="0"/>
              </a:spcBef>
              <a:spcAft>
                <a:spcPts val="0"/>
              </a:spcAft>
              <a:buSzPct val="129032"/>
              <a:buNone/>
            </a:pPr>
            <a:r>
              <a:rPr lang="ru"/>
              <a:t>(cost=0.00..18334.00 rows=1000000 width=37)</a:t>
            </a:r>
            <a:endParaRPr/>
          </a:p>
        </p:txBody>
      </p:sp>
      <p:sp>
        <p:nvSpPr>
          <p:cNvPr id="89" name="Google Shape;89;p5"/>
          <p:cNvSpPr txBox="1"/>
          <p:nvPr/>
        </p:nvSpPr>
        <p:spPr>
          <a:xfrm>
            <a:off x="4306450" y="1152475"/>
            <a:ext cx="4466400" cy="363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What does it mean?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ru" sz="1400" u="none" cap="none" strike="noStrike">
                <a:solidFill>
                  <a:schemeClr val="dk1"/>
                </a:solidFill>
                <a:latin typeface="Arial"/>
                <a:ea typeface="Arial"/>
                <a:cs typeface="Arial"/>
                <a:sym typeface="Arial"/>
              </a:rPr>
              <a:t>The data is read by the Set Scan method (see the next question)</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ru" sz="1400" u="none" cap="none" strike="noStrike">
                <a:solidFill>
                  <a:schemeClr val="dk1"/>
                </a:solidFill>
                <a:latin typeface="Arial"/>
                <a:ea typeface="Arial"/>
                <a:cs typeface="Arial"/>
                <a:sym typeface="Arial"/>
              </a:rPr>
              <a:t>The data is read from the my_table</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ru" sz="1400" u="none" cap="none" strike="noStrike">
                <a:solidFill>
                  <a:schemeClr val="dk1"/>
                </a:solidFill>
                <a:latin typeface="Arial"/>
                <a:ea typeface="Arial"/>
                <a:cs typeface="Arial"/>
                <a:sym typeface="Arial"/>
              </a:rPr>
              <a:t>cost table — the cost (in some conventional units) of getting the first row..</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ru" sz="1400" u="none" cap="none" strike="noStrike">
                <a:solidFill>
                  <a:schemeClr val="dk1"/>
                </a:solidFill>
                <a:latin typeface="Arial"/>
                <a:ea typeface="Arial"/>
                <a:cs typeface="Arial"/>
                <a:sym typeface="Arial"/>
              </a:rPr>
              <a:t>rows — the approximate number of rows returned when performing the Seq Scan operation (no rows are subtracted, the value is approximate)</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ru" sz="1400" u="none" cap="none" strike="noStrike">
                <a:solidFill>
                  <a:schemeClr val="dk1"/>
                </a:solidFill>
                <a:latin typeface="Arial"/>
                <a:ea typeface="Arial"/>
                <a:cs typeface="Arial"/>
                <a:sym typeface="Arial"/>
              </a:rPr>
              <a:t>width — the average size of one row in bytes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dk1"/>
                </a:solidFill>
                <a:latin typeface="Arial"/>
                <a:ea typeface="Arial"/>
                <a:cs typeface="Arial"/>
                <a:sym typeface="Arial"/>
              </a:rPr>
              <a:t>When you use EXPLAIN again, it will show the old statistics, you need to call the ANALYZE command to update them.</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6"/>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3333"/>
              <a:buFont typeface="Arial"/>
              <a:buNone/>
            </a:pPr>
            <a:r>
              <a:rPr lang="ru"/>
              <a:t>Optimization: ANALYZE</a:t>
            </a:r>
            <a:endParaRPr/>
          </a:p>
        </p:txBody>
      </p:sp>
      <p:sp>
        <p:nvSpPr>
          <p:cNvPr id="95" name="Google Shape;95;p6"/>
          <p:cNvSpPr txBox="1"/>
          <p:nvPr>
            <p:ph idx="1" type="body"/>
          </p:nvPr>
        </p:nvSpPr>
        <p:spPr>
          <a:xfrm>
            <a:off x="311700" y="1152475"/>
            <a:ext cx="8350200" cy="382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ru"/>
              <a:t>The ANALYZE operator:</a:t>
            </a:r>
            <a:endParaRPr/>
          </a:p>
          <a:p>
            <a:pPr indent="-342900" lvl="0" marL="457200" rtl="0" algn="l">
              <a:lnSpc>
                <a:spcPct val="115000"/>
              </a:lnSpc>
              <a:spcBef>
                <a:spcPts val="0"/>
              </a:spcBef>
              <a:spcAft>
                <a:spcPts val="0"/>
              </a:spcAft>
              <a:buSzPts val="1800"/>
              <a:buChar char="●"/>
            </a:pPr>
            <a:r>
              <a:rPr lang="ru"/>
              <a:t>Collects statistical information about the contents of tables in the database and stores the results in the pg_statistic system directory;</a:t>
            </a:r>
            <a:endParaRPr/>
          </a:p>
          <a:p>
            <a:pPr indent="-342900" lvl="0" marL="457200" rtl="0" algn="l">
              <a:lnSpc>
                <a:spcPct val="115000"/>
              </a:lnSpc>
              <a:spcBef>
                <a:spcPts val="0"/>
              </a:spcBef>
              <a:spcAft>
                <a:spcPts val="0"/>
              </a:spcAft>
              <a:buSzPts val="1800"/>
              <a:buChar char="●"/>
            </a:pPr>
            <a:r>
              <a:rPr lang="ru"/>
              <a:t>Analyzes all tables in the current database without parameters.</a:t>
            </a:r>
            <a:endParaRPr/>
          </a:p>
          <a:p>
            <a:pPr indent="-342900" lvl="0" marL="457200" rtl="0" algn="l">
              <a:lnSpc>
                <a:spcPct val="115000"/>
              </a:lnSpc>
              <a:spcBef>
                <a:spcPts val="0"/>
              </a:spcBef>
              <a:spcAft>
                <a:spcPts val="0"/>
              </a:spcAft>
              <a:buSzPts val="1800"/>
              <a:buChar char="●"/>
            </a:pPr>
            <a:r>
              <a:rPr lang="ru"/>
              <a:t>If the table name is passed in the parameters, it processes only the specified table.</a:t>
            </a:r>
            <a:endParaRPr/>
          </a:p>
          <a:p>
            <a:pPr indent="-342900" lvl="0" marL="457200" rtl="0" algn="l">
              <a:lnSpc>
                <a:spcPct val="115000"/>
              </a:lnSpc>
              <a:spcBef>
                <a:spcPts val="0"/>
              </a:spcBef>
              <a:spcAft>
                <a:spcPts val="0"/>
              </a:spcAft>
              <a:buSzPts val="1800"/>
              <a:buChar char="●"/>
            </a:pPr>
            <a:r>
              <a:rPr lang="ru"/>
              <a:t>If a list of column names is passed in the parameters, statistics collection will start only for these columns.</a:t>
            </a:r>
            <a:endParaRPr/>
          </a:p>
          <a:p>
            <a:pPr indent="-342900" lvl="0" marL="457200" rtl="0" algn="l">
              <a:lnSpc>
                <a:spcPct val="115000"/>
              </a:lnSpc>
              <a:spcBef>
                <a:spcPts val="0"/>
              </a:spcBef>
              <a:spcAft>
                <a:spcPts val="0"/>
              </a:spcAft>
              <a:buSzPts val="1800"/>
              <a:buChar char="●"/>
            </a:pPr>
            <a:r>
              <a:rPr lang="ru"/>
              <a:t>MISSING from the SQL standard.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7"/>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3333"/>
              <a:buFont typeface="Arial"/>
              <a:buNone/>
            </a:pPr>
            <a:r>
              <a:rPr lang="ru"/>
              <a:t>Optimization: ANALYZE</a:t>
            </a:r>
            <a:endParaRPr/>
          </a:p>
        </p:txBody>
      </p:sp>
      <p:sp>
        <p:nvSpPr>
          <p:cNvPr id="101" name="Google Shape;101;p7"/>
          <p:cNvSpPr txBox="1"/>
          <p:nvPr>
            <p:ph idx="1" type="body"/>
          </p:nvPr>
        </p:nvSpPr>
        <p:spPr>
          <a:xfrm>
            <a:off x="311700" y="1152475"/>
            <a:ext cx="4368600" cy="34164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Clr>
                <a:schemeClr val="dk2"/>
              </a:buClr>
              <a:buSzPct val="61110"/>
              <a:buFont typeface="Arial"/>
              <a:buNone/>
            </a:pPr>
            <a:r>
              <a:rPr lang="ru"/>
              <a:t>This time the query will actually be executed.</a:t>
            </a:r>
            <a:endParaRPr/>
          </a:p>
          <a:p>
            <a:pPr indent="0" lvl="0" marL="0" rtl="0" algn="l">
              <a:lnSpc>
                <a:spcPct val="115000"/>
              </a:lnSpc>
              <a:spcBef>
                <a:spcPts val="0"/>
              </a:spcBef>
              <a:spcAft>
                <a:spcPts val="0"/>
              </a:spcAft>
              <a:buClr>
                <a:schemeClr val="dk2"/>
              </a:buClr>
              <a:buSzPct val="61110"/>
              <a:buFont typeface="Arial"/>
              <a:buNone/>
            </a:pPr>
            <a:r>
              <a:t/>
            </a:r>
            <a:endParaRPr/>
          </a:p>
          <a:p>
            <a:pPr indent="-325755" lvl="0" marL="457200" rtl="0" algn="l">
              <a:lnSpc>
                <a:spcPct val="115000"/>
              </a:lnSpc>
              <a:spcBef>
                <a:spcPts val="0"/>
              </a:spcBef>
              <a:spcAft>
                <a:spcPts val="0"/>
              </a:spcAft>
              <a:buSzPct val="100000"/>
              <a:buChar char="●"/>
            </a:pPr>
            <a:r>
              <a:rPr lang="ru"/>
              <a:t>actual time: the real time in milliseconds taken to get the first row and all rows, respectively.</a:t>
            </a:r>
            <a:endParaRPr/>
          </a:p>
          <a:p>
            <a:pPr indent="-325755" lvl="0" marL="457200" rtl="0" algn="l">
              <a:lnSpc>
                <a:spcPct val="115000"/>
              </a:lnSpc>
              <a:spcBef>
                <a:spcPts val="0"/>
              </a:spcBef>
              <a:spcAft>
                <a:spcPts val="0"/>
              </a:spcAft>
              <a:buSzPct val="100000"/>
              <a:buChar char="●"/>
            </a:pPr>
            <a:r>
              <a:rPr lang="ru"/>
              <a:t>rows: the actual number of rows received during the Seq Scan.</a:t>
            </a:r>
            <a:endParaRPr/>
          </a:p>
          <a:p>
            <a:pPr indent="-325755" lvl="0" marL="457200" rtl="0" algn="l">
              <a:lnSpc>
                <a:spcPct val="115000"/>
              </a:lnSpc>
              <a:spcBef>
                <a:spcPts val="0"/>
              </a:spcBef>
              <a:spcAft>
                <a:spcPts val="0"/>
              </a:spcAft>
              <a:buSzPct val="100000"/>
              <a:buChar char="●"/>
            </a:pPr>
            <a:r>
              <a:rPr lang="ru"/>
              <a:t>loops: how many times the Seq Scan operation had to be performed.</a:t>
            </a:r>
            <a:endParaRPr/>
          </a:p>
          <a:p>
            <a:pPr indent="-325755" lvl="0" marL="457200" rtl="0" algn="l">
              <a:lnSpc>
                <a:spcPct val="115000"/>
              </a:lnSpc>
              <a:spcBef>
                <a:spcPts val="0"/>
              </a:spcBef>
              <a:spcAft>
                <a:spcPts val="0"/>
              </a:spcAft>
              <a:buSzPct val="100000"/>
              <a:buChar char="●"/>
            </a:pPr>
            <a:r>
              <a:rPr lang="ru"/>
              <a:t>Planning time: the time spent by the scheduler to build a query plan.</a:t>
            </a:r>
            <a:endParaRPr/>
          </a:p>
          <a:p>
            <a:pPr indent="-325755" lvl="0" marL="457200" rtl="0" algn="l">
              <a:lnSpc>
                <a:spcPct val="115000"/>
              </a:lnSpc>
              <a:spcBef>
                <a:spcPts val="0"/>
              </a:spcBef>
              <a:spcAft>
                <a:spcPts val="0"/>
              </a:spcAft>
              <a:buSzPct val="100000"/>
              <a:buChar char="●"/>
            </a:pPr>
            <a:r>
              <a:rPr lang="ru"/>
              <a:t>Execution time: the total execution time of the request.</a:t>
            </a:r>
            <a:endParaRPr/>
          </a:p>
        </p:txBody>
      </p:sp>
      <p:sp>
        <p:nvSpPr>
          <p:cNvPr id="102" name="Google Shape;102;p7"/>
          <p:cNvSpPr txBox="1"/>
          <p:nvPr/>
        </p:nvSpPr>
        <p:spPr>
          <a:xfrm>
            <a:off x="4680300" y="1003975"/>
            <a:ext cx="4368600" cy="397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ru" sz="1500" u="none" cap="none" strike="noStrike">
                <a:solidFill>
                  <a:schemeClr val="dk1"/>
                </a:solidFill>
                <a:latin typeface="Arial"/>
                <a:ea typeface="Arial"/>
                <a:cs typeface="Arial"/>
                <a:sym typeface="Arial"/>
              </a:rPr>
              <a:t>ANALYZE [ VERBOSE ] [ table_name [ ( column_name [, ...] ) ]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ru" sz="1500" u="none" cap="none" strike="noStrike">
                <a:solidFill>
                  <a:schemeClr val="dk1"/>
                </a:solidFill>
                <a:latin typeface="Arial"/>
                <a:ea typeface="Arial"/>
                <a:cs typeface="Arial"/>
                <a:sym typeface="Arial"/>
              </a:rPr>
              <a:t>ANALYZE my_table;</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ru" sz="1500" u="none" cap="none" strike="noStrike">
                <a:solidFill>
                  <a:schemeClr val="dk1"/>
                </a:solidFill>
                <a:latin typeface="Arial"/>
                <a:ea typeface="Arial"/>
                <a:cs typeface="Arial"/>
                <a:sym typeface="Arial"/>
              </a:rPr>
              <a:t>EXPLAIN SELECT * FROM my_table;</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ru" sz="1500" u="none" cap="none" strike="noStrike">
                <a:solidFill>
                  <a:schemeClr val="dk1"/>
                </a:solidFill>
                <a:latin typeface="Arial"/>
                <a:ea typeface="Arial"/>
                <a:cs typeface="Arial"/>
                <a:sym typeface="Arial"/>
              </a:rPr>
              <a:t>EXPLAIN (ANALYZE) SELECT * FROM my_table;</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ru" sz="1500" u="none" cap="none" strike="noStrike">
                <a:solidFill>
                  <a:schemeClr val="dk1"/>
                </a:solidFill>
                <a:latin typeface="Arial"/>
                <a:ea typeface="Arial"/>
                <a:cs typeface="Arial"/>
                <a:sym typeface="Arial"/>
              </a:rPr>
              <a:t>- - -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ru" sz="1500" u="none" cap="none" strike="noStrike">
                <a:solidFill>
                  <a:schemeClr val="dk1"/>
                </a:solidFill>
                <a:latin typeface="Arial"/>
                <a:ea typeface="Arial"/>
                <a:cs typeface="Arial"/>
                <a:sym typeface="Arial"/>
              </a:rPr>
              <a:t>QUERY PLAN</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ru" sz="1500" u="none" cap="none" strike="noStrike">
                <a:solidFill>
                  <a:schemeClr val="dk1"/>
                </a:solidFill>
                <a:latin typeface="Arial"/>
                <a:ea typeface="Arial"/>
                <a:cs typeface="Arial"/>
                <a:sym typeface="Arial"/>
              </a:rPr>
              <a:t>Seq Scan on foo (cost=0.00..18334.10 rows=1000010 width=37)</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ru" sz="1500" u="none" cap="none" strike="noStrike">
                <a:solidFill>
                  <a:schemeClr val="dk1"/>
                </a:solidFill>
                <a:latin typeface="Arial"/>
                <a:ea typeface="Arial"/>
                <a:cs typeface="Arial"/>
                <a:sym typeface="Arial"/>
              </a:rPr>
              <a:t>(actual time=0.402..97.000 rows=1000010 loops=1)</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ru" sz="1700" u="none" cap="none" strike="noStrike">
                <a:solidFill>
                  <a:schemeClr val="dk1"/>
                </a:solidFill>
                <a:latin typeface="Arial"/>
                <a:ea typeface="Arial"/>
                <a:cs typeface="Arial"/>
                <a:sym typeface="Arial"/>
              </a:rPr>
              <a:t>Planning time: 0.042 ms</a:t>
            </a:r>
            <a:endParaRPr b="0" i="0" sz="1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ru" sz="1700" u="none" cap="none" strike="noStrike">
                <a:solidFill>
                  <a:schemeClr val="dk1"/>
                </a:solidFill>
                <a:latin typeface="Arial"/>
                <a:ea typeface="Arial"/>
                <a:cs typeface="Arial"/>
                <a:sym typeface="Arial"/>
              </a:rPr>
              <a:t>Execution time: 138.229 ms</a:t>
            </a:r>
            <a:endParaRPr b="0" i="0" sz="17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8"/>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3333"/>
              <a:buFont typeface="Arial"/>
              <a:buNone/>
            </a:pPr>
            <a:r>
              <a:rPr lang="ru">
                <a:latin typeface="Arial"/>
                <a:ea typeface="Arial"/>
                <a:cs typeface="Arial"/>
                <a:sym typeface="Arial"/>
              </a:rPr>
              <a:t>Indexes: definition and properties</a:t>
            </a:r>
            <a:endParaRPr>
              <a:latin typeface="Arial"/>
              <a:ea typeface="Arial"/>
              <a:cs typeface="Arial"/>
              <a:sym typeface="Arial"/>
            </a:endParaRPr>
          </a:p>
        </p:txBody>
      </p:sp>
      <p:sp>
        <p:nvSpPr>
          <p:cNvPr id="108" name="Google Shape;108;p8"/>
          <p:cNvSpPr txBox="1"/>
          <p:nvPr>
            <p:ph idx="1" type="body"/>
          </p:nvPr>
        </p:nvSpPr>
        <p:spPr>
          <a:xfrm>
            <a:off x="311700" y="1152475"/>
            <a:ext cx="8520600" cy="35901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Clr>
                <a:schemeClr val="dk2"/>
              </a:buClr>
              <a:buSzPct val="66243"/>
              <a:buFont typeface="Arial"/>
              <a:buNone/>
            </a:pPr>
            <a:r>
              <a:rPr lang="ru" sz="1660"/>
              <a:t>An index is a special database object that is stored separately from tables and provides quick access to data. These are auxiliary structures: any index can be deleted and restored from the information in the table. Indexes also serve to support some integrity constraints.</a:t>
            </a:r>
            <a:endParaRPr sz="1660"/>
          </a:p>
          <a:p>
            <a:pPr indent="0" lvl="0" marL="0" rtl="0" algn="l">
              <a:lnSpc>
                <a:spcPct val="115000"/>
              </a:lnSpc>
              <a:spcBef>
                <a:spcPts val="0"/>
              </a:spcBef>
              <a:spcAft>
                <a:spcPts val="0"/>
              </a:spcAft>
              <a:buClr>
                <a:schemeClr val="dk2"/>
              </a:buClr>
              <a:buSzPct val="66243"/>
              <a:buFont typeface="Arial"/>
              <a:buNone/>
            </a:pPr>
            <a:r>
              <a:rPr lang="ru" sz="1660"/>
              <a:t>There are six different types of indexes built into PostgreSQL 9.6.</a:t>
            </a:r>
            <a:endParaRPr sz="1660"/>
          </a:p>
          <a:p>
            <a:pPr indent="0" lvl="0" marL="0" rtl="0" algn="l">
              <a:lnSpc>
                <a:spcPct val="115000"/>
              </a:lnSpc>
              <a:spcBef>
                <a:spcPts val="0"/>
              </a:spcBef>
              <a:spcAft>
                <a:spcPts val="0"/>
              </a:spcAft>
              <a:buClr>
                <a:schemeClr val="dk2"/>
              </a:buClr>
              <a:buSzPct val="66243"/>
              <a:buFont typeface="Arial"/>
              <a:buNone/>
            </a:pPr>
            <a:r>
              <a:rPr lang="ru" sz="1660"/>
              <a:t>Index properties:</a:t>
            </a:r>
            <a:endParaRPr sz="1660"/>
          </a:p>
          <a:p>
            <a:pPr indent="-326166" lvl="0" marL="457200" rtl="0" algn="l">
              <a:lnSpc>
                <a:spcPct val="115000"/>
              </a:lnSpc>
              <a:spcBef>
                <a:spcPts val="0"/>
              </a:spcBef>
              <a:spcAft>
                <a:spcPts val="0"/>
              </a:spcAft>
              <a:buSzPct val="100000"/>
              <a:buChar char="●"/>
            </a:pPr>
            <a:r>
              <a:rPr lang="ru" sz="1660"/>
              <a:t>All indexes are secondary, they are separated from the table. All information about them is contained in the system directory.</a:t>
            </a:r>
            <a:endParaRPr sz="1660"/>
          </a:p>
          <a:p>
            <a:pPr indent="-326166" lvl="0" marL="457200" rtl="0" algn="l">
              <a:lnSpc>
                <a:spcPct val="115000"/>
              </a:lnSpc>
              <a:spcBef>
                <a:spcPts val="0"/>
              </a:spcBef>
              <a:spcAft>
                <a:spcPts val="0"/>
              </a:spcAft>
              <a:buSzPct val="100000"/>
              <a:buChar char="●"/>
            </a:pPr>
            <a:r>
              <a:rPr lang="ru" sz="1660"/>
              <a:t>When adding/changing data related to the index, the index is rebuilt each time (this slows down query execution).</a:t>
            </a:r>
            <a:endParaRPr sz="1660"/>
          </a:p>
          <a:p>
            <a:pPr indent="-326166" lvl="0" marL="457200" rtl="0" algn="l">
              <a:lnSpc>
                <a:spcPct val="115000"/>
              </a:lnSpc>
              <a:spcBef>
                <a:spcPts val="0"/>
              </a:spcBef>
              <a:spcAft>
                <a:spcPts val="0"/>
              </a:spcAft>
              <a:buSzPct val="100000"/>
              <a:buChar char="●"/>
            </a:pPr>
            <a:r>
              <a:rPr lang="ru" sz="1660"/>
              <a:t>There may be different mathematical structures inside (B-tree, black-red tree...)</a:t>
            </a:r>
            <a:endParaRPr sz="1660"/>
          </a:p>
          <a:p>
            <a:pPr indent="-326166" lvl="0" marL="457200" rtl="0" algn="l">
              <a:lnSpc>
                <a:spcPct val="115000"/>
              </a:lnSpc>
              <a:spcBef>
                <a:spcPts val="0"/>
              </a:spcBef>
              <a:spcAft>
                <a:spcPts val="0"/>
              </a:spcAft>
              <a:buSzPct val="100000"/>
              <a:buChar char="●"/>
            </a:pPr>
            <a:r>
              <a:rPr lang="ru" sz="1660"/>
              <a:t>Indexes can be multi-column (maintaining conditions for several fields).</a:t>
            </a:r>
            <a:endParaRPr sz="1660"/>
          </a:p>
          <a:p>
            <a:pPr indent="-326166" lvl="0" marL="457200" rtl="0" algn="l">
              <a:lnSpc>
                <a:spcPct val="115000"/>
              </a:lnSpc>
              <a:spcBef>
                <a:spcPts val="0"/>
              </a:spcBef>
              <a:spcAft>
                <a:spcPts val="0"/>
              </a:spcAft>
              <a:buSzPct val="100000"/>
              <a:buChar char="●"/>
            </a:pPr>
            <a:r>
              <a:rPr lang="ru" sz="1660"/>
              <a:t>Indexes link keys and TID (tuple id - #page: #offset) — the number of the page and the lines on it.</a:t>
            </a:r>
            <a:endParaRPr sz="1660"/>
          </a:p>
          <a:p>
            <a:pPr indent="-326166" lvl="0" marL="457200" rtl="0" algn="l">
              <a:lnSpc>
                <a:spcPct val="115000"/>
              </a:lnSpc>
              <a:spcBef>
                <a:spcPts val="0"/>
              </a:spcBef>
              <a:spcAft>
                <a:spcPts val="0"/>
              </a:spcAft>
              <a:buSzPct val="100000"/>
              <a:buChar char="●"/>
            </a:pPr>
            <a:r>
              <a:rPr lang="ru" sz="1660"/>
              <a:t>Updating table fields for which indexes were not created does not result in rebuilding indexes (Heap-Only Tuples, HOT).</a:t>
            </a:r>
            <a:endParaRPr sz="166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9"/>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2"/>
              </a:buClr>
              <a:buSzPts val="3333"/>
              <a:buFont typeface="Arial"/>
              <a:buNone/>
            </a:pPr>
            <a:r>
              <a:rPr lang="ru">
                <a:latin typeface="Arial"/>
                <a:ea typeface="Arial"/>
                <a:cs typeface="Arial"/>
                <a:sym typeface="Arial"/>
              </a:rPr>
              <a:t>Indexes: HOT optimization</a:t>
            </a:r>
            <a:endParaRPr>
              <a:latin typeface="Arial"/>
              <a:ea typeface="Arial"/>
              <a:cs typeface="Arial"/>
              <a:sym typeface="Arial"/>
            </a:endParaRPr>
          </a:p>
        </p:txBody>
      </p:sp>
      <p:sp>
        <p:nvSpPr>
          <p:cNvPr id="114" name="Google Shape;114;p9"/>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0000"/>
              <a:buNone/>
            </a:pPr>
            <a:r>
              <a:rPr lang="ru"/>
              <a:t>HOT optimization: when updating a row, if possible, Postgres will put a new copy of the row immediately after the old copy of the line. Also, a special label is placed in the old copy of the row, indicating that the new copy of the row is located immediately after the old one. Therefore, it is not necessary to update all indexes.</a:t>
            </a:r>
            <a:endParaRPr/>
          </a:p>
          <a:p>
            <a:pPr indent="0" lvl="0" marL="0" rtl="0" algn="l">
              <a:lnSpc>
                <a:spcPct val="115000"/>
              </a:lnSpc>
              <a:spcBef>
                <a:spcPts val="0"/>
              </a:spcBef>
              <a:spcAft>
                <a:spcPts val="0"/>
              </a:spcAft>
              <a:buSzPct val="100000"/>
              <a:buNone/>
            </a:pPr>
            <a:r>
              <a:t/>
            </a:r>
            <a:endParaRPr/>
          </a:p>
          <a:p>
            <a:pPr indent="0" lvl="0" marL="0" rtl="0" algn="l">
              <a:lnSpc>
                <a:spcPct val="115000"/>
              </a:lnSpc>
              <a:spcBef>
                <a:spcPts val="0"/>
              </a:spcBef>
              <a:spcAft>
                <a:spcPts val="0"/>
              </a:spcAft>
              <a:buSzPct val="100000"/>
              <a:buNone/>
            </a:pPr>
            <a:r>
              <a:rPr lang="ru"/>
              <a:t>HOT optimization can only be used when:</a:t>
            </a:r>
            <a:endParaRPr/>
          </a:p>
          <a:p>
            <a:pPr indent="-334327" lvl="0" marL="457200" rtl="0" algn="l">
              <a:lnSpc>
                <a:spcPct val="115000"/>
              </a:lnSpc>
              <a:spcBef>
                <a:spcPts val="0"/>
              </a:spcBef>
              <a:spcAft>
                <a:spcPts val="0"/>
              </a:spcAft>
              <a:buSzPct val="100000"/>
              <a:buChar char="●"/>
            </a:pPr>
            <a:r>
              <a:rPr lang="ru"/>
              <a:t>The operator and argument types match.</a:t>
            </a:r>
            <a:endParaRPr/>
          </a:p>
          <a:p>
            <a:pPr indent="-334327" lvl="0" marL="457200" rtl="0" algn="l">
              <a:lnSpc>
                <a:spcPct val="115000"/>
              </a:lnSpc>
              <a:spcBef>
                <a:spcPts val="0"/>
              </a:spcBef>
              <a:spcAft>
                <a:spcPts val="0"/>
              </a:spcAft>
              <a:buSzPct val="100000"/>
              <a:buChar char="●"/>
            </a:pPr>
            <a:r>
              <a:rPr lang="ru"/>
              <a:t>The index is valid.</a:t>
            </a:r>
            <a:endParaRPr/>
          </a:p>
          <a:p>
            <a:pPr indent="-334327" lvl="0" marL="457200" rtl="0" algn="l">
              <a:lnSpc>
                <a:spcPct val="115000"/>
              </a:lnSpc>
              <a:spcBef>
                <a:spcPts val="0"/>
              </a:spcBef>
              <a:spcAft>
                <a:spcPts val="0"/>
              </a:spcAft>
              <a:buSzPct val="100000"/>
              <a:buChar char="●"/>
            </a:pPr>
            <a:r>
              <a:rPr lang="ru"/>
              <a:t>The order of the fields inside a multi-column index is important in order to impose conditions, expecting the optimizer to select the index.</a:t>
            </a:r>
            <a:endParaRPr/>
          </a:p>
          <a:p>
            <a:pPr indent="-334327" lvl="0" marL="457200" rtl="0" algn="l">
              <a:lnSpc>
                <a:spcPct val="115000"/>
              </a:lnSpc>
              <a:spcBef>
                <a:spcPts val="0"/>
              </a:spcBef>
              <a:spcAft>
                <a:spcPts val="0"/>
              </a:spcAft>
              <a:buSzPct val="100000"/>
              <a:buChar char="●"/>
            </a:pPr>
            <a:r>
              <a:rPr lang="ru"/>
              <a:t>The plan with its use is optimal (minimum cost).</a:t>
            </a:r>
            <a:endParaRPr/>
          </a:p>
          <a:p>
            <a:pPr indent="-334327" lvl="0" marL="457200" rtl="0" algn="l">
              <a:lnSpc>
                <a:spcPct val="115000"/>
              </a:lnSpc>
              <a:spcBef>
                <a:spcPts val="0"/>
              </a:spcBef>
              <a:spcAft>
                <a:spcPts val="0"/>
              </a:spcAft>
              <a:buSzPct val="100000"/>
              <a:buChar char="●"/>
            </a:pPr>
            <a:r>
              <a:rPr lang="ru"/>
              <a:t>Postgres takes all the information from the system directory.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