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Lst>
  <p:sldSz cy="6858000" cx="12192000"/>
  <p:notesSz cx="6858000" cy="9144000"/>
  <p:embeddedFontLst>
    <p:embeddedFont>
      <p:font typeface="Roboto Slab"/>
      <p:regular r:id="rId60"/>
      <p:bold r:id="rId61"/>
    </p:embeddedFont>
    <p:embeddedFont>
      <p:font typeface="Roboto"/>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6" roundtripDataSignature="AMtx7mjXypwuqlCL7kwhemtk4h9rpTDe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Roboto-regular.fntdata"/><Relationship Id="rId61" Type="http://schemas.openxmlformats.org/officeDocument/2006/relationships/font" Target="fonts/RobotoSlab-bold.fntdata"/><Relationship Id="rId20" Type="http://schemas.openxmlformats.org/officeDocument/2006/relationships/slide" Target="slides/slide16.xml"/><Relationship Id="rId64" Type="http://schemas.openxmlformats.org/officeDocument/2006/relationships/font" Target="fonts/Roboto-italic.fntdata"/><Relationship Id="rId63" Type="http://schemas.openxmlformats.org/officeDocument/2006/relationships/font" Target="fonts/Roboto-bold.fntdata"/><Relationship Id="rId22" Type="http://schemas.openxmlformats.org/officeDocument/2006/relationships/slide" Target="slides/slide18.xml"/><Relationship Id="rId66" Type="http://customschemas.google.com/relationships/presentationmetadata" Target="metadata"/><Relationship Id="rId21" Type="http://schemas.openxmlformats.org/officeDocument/2006/relationships/slide" Target="slides/slide17.xml"/><Relationship Id="rId65" Type="http://schemas.openxmlformats.org/officeDocument/2006/relationships/font" Target="fonts/Roboto-boldItalic.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RobotoSlab-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172fcf60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c172fcf608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c172fcf608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2c172fcf608_1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c172fcf608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2c172fcf608_1_2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c172fcf608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c172fcf608_1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c18d5f636f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2c18d5f636f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c18d5f636f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2c18d5f636f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c18d5f636f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2c18d5f636f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c18d5f636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c18d5f636f_0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18d5f636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c18d5f636f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c18d5f636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c18d5f636f_0_1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c18d5f636f_0_2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2c18d5f636f_0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c18d5f636f_0_2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2c18d5f636f_0_2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c18d5f636f_0_2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g2c18d5f636f_0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c18d5f636f_0_2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g2c18d5f636f_0_2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c18d5f636f_0_2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g2c18d5f636f_0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c18d5f636f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2c18d5f636f_0_4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c18d5f636f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2c18d5f636f_0_4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c18d5f636f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g2c18d5f636f_0_3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c18d5f636f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g2c18d5f636f_0_5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c18d5f636f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g2c18d5f636f_0_5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c18d5f636f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g2c18d5f636f_0_6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172fcf608_1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2c172fcf608_1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2c172fcf608_0_4"/>
          <p:cNvSpPr/>
          <p:nvPr/>
        </p:nvSpPr>
        <p:spPr>
          <a:xfrm>
            <a:off x="2033067" y="896808"/>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5" name="Google Shape;15;g2c172fcf608_0_4"/>
          <p:cNvSpPr/>
          <p:nvPr/>
        </p:nvSpPr>
        <p:spPr>
          <a:xfrm rot="10800000">
            <a:off x="8716786" y="4457271"/>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6" name="Google Shape;16;g2c172fcf608_0_4"/>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7" name="Google Shape;17;g2c172fcf608_0_4"/>
          <p:cNvSpPr txBox="1"/>
          <p:nvPr>
            <p:ph type="ctrTitle"/>
          </p:nvPr>
        </p:nvSpPr>
        <p:spPr>
          <a:xfrm>
            <a:off x="2240402" y="1585234"/>
            <a:ext cx="7711200" cy="1943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18" name="Google Shape;18;g2c172fcf608_0_4"/>
          <p:cNvSpPr txBox="1"/>
          <p:nvPr>
            <p:ph idx="1" type="subTitle"/>
          </p:nvPr>
        </p:nvSpPr>
        <p:spPr>
          <a:xfrm>
            <a:off x="2240402" y="4065933"/>
            <a:ext cx="7711200" cy="1212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9pPr>
          </a:lstStyle>
          <a:p/>
        </p:txBody>
      </p:sp>
      <p:sp>
        <p:nvSpPr>
          <p:cNvPr id="19" name="Google Shape;19;g2c172fcf608_0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g2c172fcf608_0_47"/>
          <p:cNvSpPr/>
          <p:nvPr/>
        </p:nvSpPr>
        <p:spPr>
          <a:xfrm>
            <a:off x="200" y="6769100"/>
            <a:ext cx="12191700" cy="888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2c172fcf608_0_47"/>
          <p:cNvSpPr txBox="1"/>
          <p:nvPr>
            <p:ph hasCustomPrompt="1" type="title"/>
          </p:nvPr>
        </p:nvSpPr>
        <p:spPr>
          <a:xfrm>
            <a:off x="517200" y="1536600"/>
            <a:ext cx="111576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accent5"/>
              </a:buClr>
              <a:buSzPts val="17300"/>
              <a:buNone/>
              <a:defRPr sz="17300">
                <a:solidFill>
                  <a:schemeClr val="accent5"/>
                </a:solidFill>
              </a:defRPr>
            </a:lvl1pPr>
            <a:lvl2pPr lvl="1" algn="ctr">
              <a:spcBef>
                <a:spcPts val="0"/>
              </a:spcBef>
              <a:spcAft>
                <a:spcPts val="0"/>
              </a:spcAft>
              <a:buClr>
                <a:schemeClr val="accent5"/>
              </a:buClr>
              <a:buSzPts val="17300"/>
              <a:buNone/>
              <a:defRPr sz="17300">
                <a:solidFill>
                  <a:schemeClr val="accent5"/>
                </a:solidFill>
              </a:defRPr>
            </a:lvl2pPr>
            <a:lvl3pPr lvl="2" algn="ctr">
              <a:spcBef>
                <a:spcPts val="0"/>
              </a:spcBef>
              <a:spcAft>
                <a:spcPts val="0"/>
              </a:spcAft>
              <a:buClr>
                <a:schemeClr val="accent5"/>
              </a:buClr>
              <a:buSzPts val="17300"/>
              <a:buNone/>
              <a:defRPr sz="17300">
                <a:solidFill>
                  <a:schemeClr val="accent5"/>
                </a:solidFill>
              </a:defRPr>
            </a:lvl3pPr>
            <a:lvl4pPr lvl="3" algn="ctr">
              <a:spcBef>
                <a:spcPts val="0"/>
              </a:spcBef>
              <a:spcAft>
                <a:spcPts val="0"/>
              </a:spcAft>
              <a:buClr>
                <a:schemeClr val="accent5"/>
              </a:buClr>
              <a:buSzPts val="17300"/>
              <a:buNone/>
              <a:defRPr sz="17300">
                <a:solidFill>
                  <a:schemeClr val="accent5"/>
                </a:solidFill>
              </a:defRPr>
            </a:lvl4pPr>
            <a:lvl5pPr lvl="4" algn="ctr">
              <a:spcBef>
                <a:spcPts val="0"/>
              </a:spcBef>
              <a:spcAft>
                <a:spcPts val="0"/>
              </a:spcAft>
              <a:buClr>
                <a:schemeClr val="accent5"/>
              </a:buClr>
              <a:buSzPts val="17300"/>
              <a:buNone/>
              <a:defRPr sz="17300">
                <a:solidFill>
                  <a:schemeClr val="accent5"/>
                </a:solidFill>
              </a:defRPr>
            </a:lvl5pPr>
            <a:lvl6pPr lvl="5" algn="ctr">
              <a:spcBef>
                <a:spcPts val="0"/>
              </a:spcBef>
              <a:spcAft>
                <a:spcPts val="0"/>
              </a:spcAft>
              <a:buClr>
                <a:schemeClr val="accent5"/>
              </a:buClr>
              <a:buSzPts val="17300"/>
              <a:buNone/>
              <a:defRPr sz="17300">
                <a:solidFill>
                  <a:schemeClr val="accent5"/>
                </a:solidFill>
              </a:defRPr>
            </a:lvl6pPr>
            <a:lvl7pPr lvl="6" algn="ctr">
              <a:spcBef>
                <a:spcPts val="0"/>
              </a:spcBef>
              <a:spcAft>
                <a:spcPts val="0"/>
              </a:spcAft>
              <a:buClr>
                <a:schemeClr val="accent5"/>
              </a:buClr>
              <a:buSzPts val="17300"/>
              <a:buNone/>
              <a:defRPr sz="17300">
                <a:solidFill>
                  <a:schemeClr val="accent5"/>
                </a:solidFill>
              </a:defRPr>
            </a:lvl7pPr>
            <a:lvl8pPr lvl="7" algn="ctr">
              <a:spcBef>
                <a:spcPts val="0"/>
              </a:spcBef>
              <a:spcAft>
                <a:spcPts val="0"/>
              </a:spcAft>
              <a:buClr>
                <a:schemeClr val="accent5"/>
              </a:buClr>
              <a:buSzPts val="17300"/>
              <a:buNone/>
              <a:defRPr sz="17300">
                <a:solidFill>
                  <a:schemeClr val="accent5"/>
                </a:solidFill>
              </a:defRPr>
            </a:lvl8pPr>
            <a:lvl9pPr lvl="8" algn="ctr">
              <a:spcBef>
                <a:spcPts val="0"/>
              </a:spcBef>
              <a:spcAft>
                <a:spcPts val="0"/>
              </a:spcAft>
              <a:buClr>
                <a:schemeClr val="accent5"/>
              </a:buClr>
              <a:buSzPts val="17300"/>
              <a:buNone/>
              <a:defRPr sz="17300">
                <a:solidFill>
                  <a:schemeClr val="accent5"/>
                </a:solidFill>
              </a:defRPr>
            </a:lvl9pPr>
          </a:lstStyle>
          <a:p>
            <a:r>
              <a:t>xx%</a:t>
            </a:r>
          </a:p>
        </p:txBody>
      </p:sp>
      <p:sp>
        <p:nvSpPr>
          <p:cNvPr id="59" name="Google Shape;59;g2c172fcf608_0_47"/>
          <p:cNvSpPr txBox="1"/>
          <p:nvPr>
            <p:ph idx="1" type="body"/>
          </p:nvPr>
        </p:nvSpPr>
        <p:spPr>
          <a:xfrm>
            <a:off x="517200" y="3892600"/>
            <a:ext cx="111576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60" name="Google Shape;60;g2c172fcf608_0_4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g2c172fcf608_0_5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63" name="Shape 63"/>
        <p:cNvGrpSpPr/>
        <p:nvPr/>
      </p:nvGrpSpPr>
      <p:grpSpPr>
        <a:xfrm>
          <a:off x="0" y="0"/>
          <a:ext cx="0" cy="0"/>
          <a:chOff x="0" y="0"/>
          <a:chExt cx="0" cy="0"/>
        </a:xfrm>
      </p:grpSpPr>
      <p:sp>
        <p:nvSpPr>
          <p:cNvPr id="64" name="Google Shape;64;g2c172fcf608_0_5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3600"/>
              <a:buFont typeface="Trebuchet MS"/>
              <a:buNone/>
              <a:defRPr sz="3600"/>
            </a:lvl1pPr>
            <a:lvl2pPr lvl="1" rtl="0" algn="l">
              <a:spcBef>
                <a:spcPts val="0"/>
              </a:spcBef>
              <a:spcAft>
                <a:spcPts val="0"/>
              </a:spcAft>
              <a:buSzPts val="4000"/>
              <a:buNone/>
              <a:defRPr/>
            </a:lvl2pPr>
            <a:lvl3pPr lvl="2" rtl="0" algn="l">
              <a:spcBef>
                <a:spcPts val="0"/>
              </a:spcBef>
              <a:spcAft>
                <a:spcPts val="0"/>
              </a:spcAft>
              <a:buSzPts val="4000"/>
              <a:buNone/>
              <a:defRPr/>
            </a:lvl3pPr>
            <a:lvl4pPr lvl="3" rtl="0" algn="l">
              <a:spcBef>
                <a:spcPts val="0"/>
              </a:spcBef>
              <a:spcAft>
                <a:spcPts val="0"/>
              </a:spcAft>
              <a:buSzPts val="4000"/>
              <a:buNone/>
              <a:defRPr/>
            </a:lvl4pPr>
            <a:lvl5pPr lvl="4" rtl="0" algn="l">
              <a:spcBef>
                <a:spcPts val="0"/>
              </a:spcBef>
              <a:spcAft>
                <a:spcPts val="0"/>
              </a:spcAft>
              <a:buSzPts val="4000"/>
              <a:buNone/>
              <a:defRPr/>
            </a:lvl5pPr>
            <a:lvl6pPr lvl="5" rtl="0" algn="l">
              <a:spcBef>
                <a:spcPts val="0"/>
              </a:spcBef>
              <a:spcAft>
                <a:spcPts val="0"/>
              </a:spcAft>
              <a:buSzPts val="4000"/>
              <a:buNone/>
              <a:defRPr/>
            </a:lvl6pPr>
            <a:lvl7pPr lvl="6" rtl="0" algn="l">
              <a:spcBef>
                <a:spcPts val="0"/>
              </a:spcBef>
              <a:spcAft>
                <a:spcPts val="0"/>
              </a:spcAft>
              <a:buSzPts val="4000"/>
              <a:buNone/>
              <a:defRPr/>
            </a:lvl7pPr>
            <a:lvl8pPr lvl="7" rtl="0" algn="l">
              <a:spcBef>
                <a:spcPts val="0"/>
              </a:spcBef>
              <a:spcAft>
                <a:spcPts val="0"/>
              </a:spcAft>
              <a:buSzPts val="4000"/>
              <a:buNone/>
              <a:defRPr/>
            </a:lvl8pPr>
            <a:lvl9pPr lvl="8" rtl="0" algn="l">
              <a:spcBef>
                <a:spcPts val="0"/>
              </a:spcBef>
              <a:spcAft>
                <a:spcPts val="0"/>
              </a:spcAft>
              <a:buSzPts val="4000"/>
              <a:buNone/>
              <a:defRPr/>
            </a:lvl9pPr>
          </a:lstStyle>
          <a:p/>
        </p:txBody>
      </p:sp>
      <p:sp>
        <p:nvSpPr>
          <p:cNvPr id="65" name="Google Shape;65;g2c172fcf608_0_54"/>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66" name="Google Shape;66;g2c172fcf608_0_5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g2c172fcf608_0_5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g2c172fcf608_0_5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cxnSp>
        <p:nvCxnSpPr>
          <p:cNvPr id="21" name="Google Shape;21;g2c172fcf608_0_11"/>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g2c172fcf608_0_11"/>
          <p:cNvSpPr txBox="1"/>
          <p:nvPr>
            <p:ph type="title"/>
          </p:nvPr>
        </p:nvSpPr>
        <p:spPr>
          <a:xfrm>
            <a:off x="641000" y="2353267"/>
            <a:ext cx="10962900" cy="1209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23" name="Google Shape;23;g2c172fcf608_0_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cxnSp>
        <p:nvCxnSpPr>
          <p:cNvPr id="25" name="Google Shape;25;g2c172fcf608_0_15"/>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6" name="Google Shape;26;g2c172fcf608_0_15"/>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7" name="Google Shape;27;g2c172fcf608_0_15"/>
          <p:cNvSpPr txBox="1"/>
          <p:nvPr>
            <p:ph idx="1" type="body"/>
          </p:nvPr>
        </p:nvSpPr>
        <p:spPr>
          <a:xfrm>
            <a:off x="517200" y="1986432"/>
            <a:ext cx="11157600" cy="410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8" name="Google Shape;28;g2c172fcf608_0_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cxnSp>
        <p:nvCxnSpPr>
          <p:cNvPr id="30" name="Google Shape;30;g2c172fcf608_0_20"/>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31" name="Google Shape;31;g2c172fcf608_0_20"/>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2" name="Google Shape;32;g2c172fcf608_0_20"/>
          <p:cNvSpPr txBox="1"/>
          <p:nvPr>
            <p:ph idx="1" type="body"/>
          </p:nvPr>
        </p:nvSpPr>
        <p:spPr>
          <a:xfrm>
            <a:off x="5172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3" name="Google Shape;33;g2c172fcf608_0_20"/>
          <p:cNvSpPr txBox="1"/>
          <p:nvPr>
            <p:ph idx="2" type="body"/>
          </p:nvPr>
        </p:nvSpPr>
        <p:spPr>
          <a:xfrm>
            <a:off x="63416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4" name="Google Shape;34;g2c172fcf608_0_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2c172fcf608_0_26"/>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7" name="Google Shape;37;g2c172fcf608_0_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cxnSp>
        <p:nvCxnSpPr>
          <p:cNvPr id="39" name="Google Shape;39;g2c172fcf608_0_29"/>
          <p:cNvCxnSpPr/>
          <p:nvPr/>
        </p:nvCxnSpPr>
        <p:spPr>
          <a:xfrm>
            <a:off x="652291" y="1883036"/>
            <a:ext cx="441900" cy="0"/>
          </a:xfrm>
          <a:prstGeom prst="straightConnector1">
            <a:avLst/>
          </a:prstGeom>
          <a:noFill/>
          <a:ln cap="flat" cmpd="sng" w="38100">
            <a:solidFill>
              <a:schemeClr val="accent4"/>
            </a:solidFill>
            <a:prstDash val="solid"/>
            <a:round/>
            <a:headEnd len="sm" w="sm" type="none"/>
            <a:tailEnd len="sm" w="sm" type="none"/>
          </a:ln>
        </p:spPr>
      </p:cxnSp>
      <p:sp>
        <p:nvSpPr>
          <p:cNvPr id="40" name="Google Shape;40;g2c172fcf608_0_29"/>
          <p:cNvSpPr txBox="1"/>
          <p:nvPr>
            <p:ph type="title"/>
          </p:nvPr>
        </p:nvSpPr>
        <p:spPr>
          <a:xfrm>
            <a:off x="5172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1" name="Google Shape;41;g2c172fcf608_0_29"/>
          <p:cNvSpPr txBox="1"/>
          <p:nvPr>
            <p:ph idx="1" type="body"/>
          </p:nvPr>
        </p:nvSpPr>
        <p:spPr>
          <a:xfrm>
            <a:off x="517200" y="2125367"/>
            <a:ext cx="3744000" cy="35748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2" name="Google Shape;42;g2c172fcf608_0_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g2c172fcf608_0_34"/>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5" name="Google Shape;45;g2c172fcf608_0_3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g2c172fcf608_0_37"/>
          <p:cNvSpPr/>
          <p:nvPr/>
        </p:nvSpPr>
        <p:spPr>
          <a:xfrm>
            <a:off x="6096000" y="-100"/>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8" name="Google Shape;48;g2c172fcf608_0_37"/>
          <p:cNvCxnSpPr/>
          <p:nvPr/>
        </p:nvCxnSpPr>
        <p:spPr>
          <a:xfrm>
            <a:off x="6706233" y="5994004"/>
            <a:ext cx="721200" cy="0"/>
          </a:xfrm>
          <a:prstGeom prst="straightConnector1">
            <a:avLst/>
          </a:prstGeom>
          <a:noFill/>
          <a:ln cap="flat" cmpd="sng" w="38100">
            <a:solidFill>
              <a:schemeClr val="accent5"/>
            </a:solidFill>
            <a:prstDash val="solid"/>
            <a:round/>
            <a:headEnd len="sm" w="sm" type="none"/>
            <a:tailEnd len="sm" w="sm" type="none"/>
          </a:ln>
        </p:spPr>
      </p:cxnSp>
      <p:sp>
        <p:nvSpPr>
          <p:cNvPr id="49" name="Google Shape;49;g2c172fcf608_0_37"/>
          <p:cNvSpPr txBox="1"/>
          <p:nvPr>
            <p:ph type="title"/>
          </p:nvPr>
        </p:nvSpPr>
        <p:spPr>
          <a:xfrm>
            <a:off x="354000" y="1612100"/>
            <a:ext cx="5393700" cy="20085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50" name="Google Shape;50;g2c172fcf608_0_37"/>
          <p:cNvSpPr txBox="1"/>
          <p:nvPr>
            <p:ph idx="1" type="subTitle"/>
          </p:nvPr>
        </p:nvSpPr>
        <p:spPr>
          <a:xfrm>
            <a:off x="354000" y="36920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2800"/>
              <a:buNone/>
              <a:defRPr sz="2800">
                <a:solidFill>
                  <a:schemeClr val="accent5"/>
                </a:solidFill>
              </a:defRPr>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p:txBody>
      </p:sp>
      <p:sp>
        <p:nvSpPr>
          <p:cNvPr id="51" name="Google Shape;51;g2c172fcf608_0_37"/>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52" name="Google Shape;52;g2c172fcf608_0_3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g2c172fcf608_0_44"/>
          <p:cNvSpPr txBox="1"/>
          <p:nvPr>
            <p:ph idx="1" type="body"/>
          </p:nvPr>
        </p:nvSpPr>
        <p:spPr>
          <a:xfrm>
            <a:off x="426000" y="5644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p:txBody>
      </p:sp>
      <p:sp>
        <p:nvSpPr>
          <p:cNvPr id="55" name="Google Shape;55;g2c172fcf608_0_4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9" name="Shape 9"/>
        <p:cNvGrpSpPr/>
        <p:nvPr/>
      </p:nvGrpSpPr>
      <p:grpSpPr>
        <a:xfrm>
          <a:off x="0" y="0"/>
          <a:ext cx="0" cy="0"/>
          <a:chOff x="0" y="0"/>
          <a:chExt cx="0" cy="0"/>
        </a:xfrm>
      </p:grpSpPr>
      <p:sp>
        <p:nvSpPr>
          <p:cNvPr id="10" name="Google Shape;10;g2c172fcf608_0_0"/>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1pPr>
            <a:lvl2pPr lvl="1">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p:txBody>
      </p:sp>
      <p:sp>
        <p:nvSpPr>
          <p:cNvPr id="11" name="Google Shape;11;g2c172fcf608_0_0"/>
          <p:cNvSpPr txBox="1"/>
          <p:nvPr>
            <p:ph idx="1" type="body"/>
          </p:nvPr>
        </p:nvSpPr>
        <p:spPr>
          <a:xfrm>
            <a:off x="517200" y="1986432"/>
            <a:ext cx="11157600" cy="410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Roboto"/>
              <a:buChar char="●"/>
              <a:defRPr sz="2400">
                <a:solidFill>
                  <a:schemeClr val="dk1"/>
                </a:solidFill>
                <a:latin typeface="Roboto"/>
                <a:ea typeface="Roboto"/>
                <a:cs typeface="Roboto"/>
                <a:sym typeface="Roboto"/>
              </a:defRPr>
            </a:lvl1pPr>
            <a:lvl2pPr indent="-349250" lvl="1" marL="914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2pPr>
            <a:lvl3pPr indent="-349250" lvl="2" marL="1371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3pPr>
            <a:lvl4pPr indent="-349250" lvl="3" marL="1828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4pPr>
            <a:lvl5pPr indent="-349250" lvl="4" marL="22860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5pPr>
            <a:lvl6pPr indent="-349250" lvl="5" marL="27432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6pPr>
            <a:lvl7pPr indent="-349250" lvl="6" marL="3200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7pPr>
            <a:lvl8pPr indent="-349250" lvl="7" marL="3657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8pPr>
            <a:lvl9pPr indent="-349250" lvl="8" marL="4114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9pPr>
          </a:lstStyle>
          <a:p/>
        </p:txBody>
      </p:sp>
      <p:sp>
        <p:nvSpPr>
          <p:cNvPr id="12" name="Google Shape;12;g2c172fcf608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21.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1.png"/><Relationship Id="rId7" Type="http://schemas.openxmlformats.org/officeDocument/2006/relationships/image" Target="../media/image9.png"/><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c172fcf608_1_1"/>
          <p:cNvSpPr txBox="1"/>
          <p:nvPr>
            <p:ph type="ctrTitle"/>
          </p:nvPr>
        </p:nvSpPr>
        <p:spPr>
          <a:xfrm>
            <a:off x="2240402" y="1585234"/>
            <a:ext cx="7711200" cy="19431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6400"/>
              <a:buNone/>
            </a:pPr>
            <a:r>
              <a:rPr lang="ru-RU" sz="6100"/>
              <a:t>Databases</a:t>
            </a:r>
            <a:endParaRPr sz="6100"/>
          </a:p>
        </p:txBody>
      </p:sp>
      <p:sp>
        <p:nvSpPr>
          <p:cNvPr id="74" name="Google Shape;74;g2c172fcf608_1_1"/>
          <p:cNvSpPr txBox="1"/>
          <p:nvPr>
            <p:ph idx="1" type="subTitle"/>
          </p:nvPr>
        </p:nvSpPr>
        <p:spPr>
          <a:xfrm>
            <a:off x="2240402" y="4065933"/>
            <a:ext cx="7711200" cy="12120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400"/>
              <a:buNone/>
            </a:pPr>
            <a:r>
              <a:rPr lang="ru-RU" sz="2700"/>
              <a:t>Lecture 5</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Physical design: task tracker</a:t>
            </a:r>
            <a:endParaRPr/>
          </a:p>
        </p:txBody>
      </p:sp>
      <p:sp>
        <p:nvSpPr>
          <p:cNvPr id="175" name="Google Shape;175;p1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176" name="Google Shape;176;p12"/>
          <p:cNvPicPr preferRelativeResize="0"/>
          <p:nvPr/>
        </p:nvPicPr>
        <p:blipFill rotWithShape="1">
          <a:blip r:embed="rId3">
            <a:alphaModFix/>
          </a:blip>
          <a:srcRect b="0" l="0" r="0" t="0"/>
          <a:stretch/>
        </p:blipFill>
        <p:spPr>
          <a:xfrm>
            <a:off x="1963700" y="1757623"/>
            <a:ext cx="7904575" cy="4182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Для чего необходимо проектировать БД?</a:t>
            </a:r>
            <a:endParaRPr/>
          </a:p>
        </p:txBody>
      </p:sp>
      <p:sp>
        <p:nvSpPr>
          <p:cNvPr id="182" name="Google Shape;182;p13"/>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fontScale="70000" lnSpcReduction="10000"/>
          </a:bodyPr>
          <a:lstStyle/>
          <a:p>
            <a:pPr indent="-215265" lvl="0" marL="228600" rtl="0" algn="l">
              <a:lnSpc>
                <a:spcPct val="90000"/>
              </a:lnSpc>
              <a:spcBef>
                <a:spcPts val="0"/>
              </a:spcBef>
              <a:spcAft>
                <a:spcPts val="0"/>
              </a:spcAft>
              <a:buClr>
                <a:schemeClr val="dk1"/>
              </a:buClr>
              <a:buSzPct val="116666"/>
              <a:buChar char="●"/>
            </a:pPr>
            <a:r>
              <a:rPr lang="ru-RU"/>
              <a:t>Проектирование, помимо очевидных целей определения хранимых данных, также позволяет достичь следующего:</a:t>
            </a:r>
            <a:endParaRPr/>
          </a:p>
          <a:p>
            <a:pPr indent="-217169" lvl="1" marL="685800" rtl="0" algn="l">
              <a:lnSpc>
                <a:spcPct val="90000"/>
              </a:lnSpc>
              <a:spcBef>
                <a:spcPts val="500"/>
              </a:spcBef>
              <a:spcAft>
                <a:spcPts val="0"/>
              </a:spcAft>
              <a:buClr>
                <a:schemeClr val="dk1"/>
              </a:buClr>
              <a:buSzPct val="126315"/>
              <a:buChar char="○"/>
            </a:pPr>
            <a:r>
              <a:rPr lang="ru-RU"/>
              <a:t>Исключить избыточность данных</a:t>
            </a:r>
            <a:endParaRPr/>
          </a:p>
          <a:p>
            <a:pPr indent="-217169" lvl="1" marL="685800" rtl="0" algn="l">
              <a:lnSpc>
                <a:spcPct val="90000"/>
              </a:lnSpc>
              <a:spcBef>
                <a:spcPts val="500"/>
              </a:spcBef>
              <a:spcAft>
                <a:spcPts val="0"/>
              </a:spcAft>
              <a:buClr>
                <a:schemeClr val="dk1"/>
              </a:buClr>
              <a:buSzPct val="126315"/>
              <a:buChar char="○"/>
            </a:pPr>
            <a:r>
              <a:rPr lang="ru-RU"/>
              <a:t>Обеспечить поддержку целостности, и, в частности, ссылочной целостности данных.</a:t>
            </a:r>
            <a:endParaRPr/>
          </a:p>
          <a:p>
            <a:pPr indent="-215265" lvl="0" marL="228600" rtl="0" algn="l">
              <a:lnSpc>
                <a:spcPct val="90000"/>
              </a:lnSpc>
              <a:spcBef>
                <a:spcPts val="1000"/>
              </a:spcBef>
              <a:spcAft>
                <a:spcPts val="0"/>
              </a:spcAft>
              <a:buClr>
                <a:schemeClr val="dk1"/>
              </a:buClr>
              <a:buSzPct val="116666"/>
              <a:buChar char="●"/>
            </a:pPr>
            <a:r>
              <a:rPr lang="ru-RU"/>
              <a:t>Это важно для поддержания корректности данных при их хранении и обработки</a:t>
            </a:r>
            <a:endParaRPr/>
          </a:p>
          <a:p>
            <a:pPr indent="-215265" lvl="0" marL="228600" rtl="0" algn="l">
              <a:lnSpc>
                <a:spcPct val="90000"/>
              </a:lnSpc>
              <a:spcBef>
                <a:spcPts val="1000"/>
              </a:spcBef>
              <a:spcAft>
                <a:spcPts val="0"/>
              </a:spcAft>
              <a:buClr>
                <a:schemeClr val="dk1"/>
              </a:buClr>
              <a:buSzPct val="116666"/>
              <a:buChar char="●"/>
            </a:pPr>
            <a:r>
              <a:rPr lang="ru-RU"/>
              <a:t>Если пренебречь качественным проектированием БД, то впоследствии можно столкнуться с различного рода </a:t>
            </a:r>
            <a:r>
              <a:rPr b="1" lang="ru-RU"/>
              <a:t>аномалиями </a:t>
            </a:r>
            <a:r>
              <a:rPr lang="ru-RU"/>
              <a:t>:</a:t>
            </a:r>
            <a:endParaRPr/>
          </a:p>
          <a:p>
            <a:pPr indent="-217169" lvl="1" marL="685800" rtl="0" algn="l">
              <a:lnSpc>
                <a:spcPct val="90000"/>
              </a:lnSpc>
              <a:spcBef>
                <a:spcPts val="500"/>
              </a:spcBef>
              <a:spcAft>
                <a:spcPts val="0"/>
              </a:spcAft>
              <a:buClr>
                <a:schemeClr val="dk1"/>
              </a:buClr>
              <a:buSzPct val="126315"/>
              <a:buChar char="○"/>
            </a:pPr>
            <a:r>
              <a:rPr lang="ru-RU"/>
              <a:t>добавления,</a:t>
            </a:r>
            <a:endParaRPr/>
          </a:p>
          <a:p>
            <a:pPr indent="-217169" lvl="1" marL="685800" rtl="0" algn="l">
              <a:lnSpc>
                <a:spcPct val="90000"/>
              </a:lnSpc>
              <a:spcBef>
                <a:spcPts val="500"/>
              </a:spcBef>
              <a:spcAft>
                <a:spcPts val="0"/>
              </a:spcAft>
              <a:buClr>
                <a:schemeClr val="dk1"/>
              </a:buClr>
              <a:buSzPct val="126315"/>
              <a:buChar char="○"/>
            </a:pPr>
            <a:r>
              <a:rPr lang="ru-RU"/>
              <a:t>модификации (редактирования),</a:t>
            </a:r>
            <a:endParaRPr/>
          </a:p>
          <a:p>
            <a:pPr indent="-217169" lvl="1" marL="685800" rtl="0" algn="l">
              <a:lnSpc>
                <a:spcPct val="90000"/>
              </a:lnSpc>
              <a:spcBef>
                <a:spcPts val="500"/>
              </a:spcBef>
              <a:spcAft>
                <a:spcPts val="0"/>
              </a:spcAft>
              <a:buClr>
                <a:schemeClr val="dk1"/>
              </a:buClr>
              <a:buSzPct val="126315"/>
              <a:buChar char="○"/>
            </a:pPr>
            <a:r>
              <a:rPr lang="ru-RU"/>
              <a:t>удаления данных</a:t>
            </a:r>
            <a:endParaRPr/>
          </a:p>
          <a:p>
            <a:pPr indent="-215265" lvl="0" marL="228600" rtl="0" algn="l">
              <a:lnSpc>
                <a:spcPct val="90000"/>
              </a:lnSpc>
              <a:spcBef>
                <a:spcPts val="1000"/>
              </a:spcBef>
              <a:spcAft>
                <a:spcPts val="0"/>
              </a:spcAft>
              <a:buClr>
                <a:schemeClr val="dk1"/>
              </a:buClr>
              <a:buSzPct val="116666"/>
              <a:buChar char="●"/>
            </a:pPr>
            <a:r>
              <a:rPr lang="ru-RU"/>
              <a:t>Для качественного проектирования БД необходимо:</a:t>
            </a:r>
            <a:endParaRPr/>
          </a:p>
          <a:p>
            <a:pPr indent="-217169" lvl="1" marL="685800" rtl="0" algn="l">
              <a:lnSpc>
                <a:spcPct val="90000"/>
              </a:lnSpc>
              <a:spcBef>
                <a:spcPts val="500"/>
              </a:spcBef>
              <a:spcAft>
                <a:spcPts val="0"/>
              </a:spcAft>
              <a:buClr>
                <a:schemeClr val="dk1"/>
              </a:buClr>
              <a:buSzPct val="126315"/>
              <a:buChar char="○"/>
            </a:pPr>
            <a:r>
              <a:rPr lang="ru-RU"/>
              <a:t>Проводить нормализацию данных</a:t>
            </a:r>
            <a:endParaRPr/>
          </a:p>
          <a:p>
            <a:pPr indent="-217169" lvl="1" marL="685800" rtl="0" algn="l">
              <a:lnSpc>
                <a:spcPct val="90000"/>
              </a:lnSpc>
              <a:spcBef>
                <a:spcPts val="500"/>
              </a:spcBef>
              <a:spcAft>
                <a:spcPts val="0"/>
              </a:spcAft>
              <a:buClr>
                <a:schemeClr val="dk1"/>
              </a:buClr>
              <a:buSzPct val="126315"/>
              <a:buChar char="○"/>
            </a:pPr>
            <a:r>
              <a:rPr lang="ru-RU"/>
              <a:t>Использовать средства поддержания (ссылочной) целостности (первичные и внешние ключи, ограничения, проверки)</a:t>
            </a:r>
            <a:endParaRPr/>
          </a:p>
        </p:txBody>
      </p:sp>
      <p:sp>
        <p:nvSpPr>
          <p:cNvPr id="183" name="Google Shape;183;p1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4"/>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Необходимые в дальнейшем понятия</a:t>
            </a:r>
            <a:endParaRPr/>
          </a:p>
        </p:txBody>
      </p:sp>
      <p:sp>
        <p:nvSpPr>
          <p:cNvPr id="189" name="Google Shape;189;p14"/>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16666"/>
              <a:buChar char="●"/>
            </a:pPr>
            <a:r>
              <a:rPr b="1" lang="ru-RU"/>
              <a:t>Целостность (сущностей) </a:t>
            </a:r>
            <a:r>
              <a:rPr lang="ru-RU"/>
              <a:t>– любое отношение должно обладать потенциальным ключом. Поддержание целостности сущностей средствами СУБД: (1) при добавлении записей в таблицу проверяется уникальность их первичных ключей; (2) не допускается изменение значений атрибутов, входящих в первичный ключ</a:t>
            </a:r>
            <a:endParaRPr/>
          </a:p>
          <a:p>
            <a:pPr indent="-228600" lvl="0" marL="228600" rtl="0" algn="l">
              <a:lnSpc>
                <a:spcPct val="90000"/>
              </a:lnSpc>
              <a:spcBef>
                <a:spcPts val="1000"/>
              </a:spcBef>
              <a:spcAft>
                <a:spcPts val="0"/>
              </a:spcAft>
              <a:buClr>
                <a:schemeClr val="dk1"/>
              </a:buClr>
              <a:buSzPct val="116666"/>
              <a:buChar char="●"/>
            </a:pPr>
            <a:r>
              <a:rPr b="1" lang="ru-RU"/>
              <a:t>Ссылочная целостность </a:t>
            </a:r>
            <a:r>
              <a:rPr lang="ru-RU"/>
              <a:t>– это необходимое качество реляционной базы данных, заключающееся в отсутствии в любом её отношении внешних ключей, ссылающихся на несуществующие кортежи  (по Дж Дейту: база данных не должна содержать каких-либо несогласованных значений внешнего ключа). База данных обладает свойством ссылочной целостности, когда для любой пары связанных внешним ключом отношений в ней условие ссылочной целостности выполняется</a:t>
            </a:r>
            <a:endParaRPr/>
          </a:p>
          <a:p>
            <a:pPr indent="-228600" lvl="0" marL="228600" rtl="0" algn="l">
              <a:lnSpc>
                <a:spcPct val="90000"/>
              </a:lnSpc>
              <a:spcBef>
                <a:spcPts val="1000"/>
              </a:spcBef>
              <a:spcAft>
                <a:spcPts val="0"/>
              </a:spcAft>
              <a:buClr>
                <a:schemeClr val="dk1"/>
              </a:buClr>
              <a:buSzPct val="116666"/>
              <a:buChar char="●"/>
            </a:pPr>
            <a:r>
              <a:rPr b="1" lang="ru-RU"/>
              <a:t>Избыточность данных </a:t>
            </a:r>
            <a:r>
              <a:rPr lang="ru-RU"/>
              <a:t>– дублирование данных в базе</a:t>
            </a:r>
            <a:endParaRPr/>
          </a:p>
          <a:p>
            <a:pPr indent="-228600" lvl="0" marL="228600" rtl="0" algn="l">
              <a:lnSpc>
                <a:spcPct val="90000"/>
              </a:lnSpc>
              <a:spcBef>
                <a:spcPts val="1000"/>
              </a:spcBef>
              <a:spcAft>
                <a:spcPts val="0"/>
              </a:spcAft>
              <a:buClr>
                <a:schemeClr val="dk1"/>
              </a:buClr>
              <a:buSzPct val="116666"/>
              <a:buChar char="●"/>
            </a:pPr>
            <a:r>
              <a:rPr b="1" lang="ru-RU"/>
              <a:t>Аномалия</a:t>
            </a:r>
            <a:r>
              <a:rPr lang="ru-RU"/>
              <a:t> – ситуация в таблице БД, которая приводит к противоречию в БД либо существенно усложняет обработку БД. Причиной аномалии является (излишнее) дублирование данных в таблице</a:t>
            </a:r>
            <a:endParaRPr/>
          </a:p>
        </p:txBody>
      </p:sp>
      <p:sp>
        <p:nvSpPr>
          <p:cNvPr id="190" name="Google Shape;190;p1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Goals of design</a:t>
            </a:r>
            <a:endParaRPr/>
          </a:p>
        </p:txBody>
      </p:sp>
      <p:sp>
        <p:nvSpPr>
          <p:cNvPr id="196" name="Google Shape;196;p1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197" name="Google Shape;197;p15"/>
          <p:cNvSpPr/>
          <p:nvPr/>
        </p:nvSpPr>
        <p:spPr>
          <a:xfrm>
            <a:off x="4900612" y="2081213"/>
            <a:ext cx="2390775" cy="947737"/>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Goals of design</a:t>
            </a:r>
            <a:endParaRPr/>
          </a:p>
        </p:txBody>
      </p:sp>
      <p:sp>
        <p:nvSpPr>
          <p:cNvPr id="198" name="Google Shape;198;p15"/>
          <p:cNvSpPr/>
          <p:nvPr/>
        </p:nvSpPr>
        <p:spPr>
          <a:xfrm>
            <a:off x="2671762" y="4043363"/>
            <a:ext cx="2390775" cy="947737"/>
          </a:xfrm>
          <a:prstGeom prst="rect">
            <a:avLst/>
          </a:prstGeom>
          <a:solidFill>
            <a:srgbClr val="548135"/>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Avoid redundancy</a:t>
            </a:r>
            <a:endParaRPr>
              <a:solidFill>
                <a:schemeClr val="dk1"/>
              </a:solidFill>
            </a:endParaRPr>
          </a:p>
        </p:txBody>
      </p:sp>
      <p:sp>
        <p:nvSpPr>
          <p:cNvPr id="199" name="Google Shape;199;p15"/>
          <p:cNvSpPr/>
          <p:nvPr/>
        </p:nvSpPr>
        <p:spPr>
          <a:xfrm>
            <a:off x="7129465" y="4043363"/>
            <a:ext cx="2390775" cy="947737"/>
          </a:xfrm>
          <a:prstGeom prst="rect">
            <a:avLst/>
          </a:prstGeom>
          <a:solidFill>
            <a:srgbClr val="548135"/>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Provide integrity support</a:t>
            </a:r>
            <a:endParaRPr>
              <a:solidFill>
                <a:schemeClr val="dk1"/>
              </a:solidFill>
            </a:endParaRPr>
          </a:p>
        </p:txBody>
      </p:sp>
      <p:cxnSp>
        <p:nvCxnSpPr>
          <p:cNvPr id="200" name="Google Shape;200;p15"/>
          <p:cNvCxnSpPr>
            <a:stCxn id="197" idx="2"/>
            <a:endCxn id="198" idx="0"/>
          </p:cNvCxnSpPr>
          <p:nvPr/>
        </p:nvCxnSpPr>
        <p:spPr>
          <a:xfrm rot="5400000">
            <a:off x="4474350" y="2421600"/>
            <a:ext cx="1014300" cy="2229000"/>
          </a:xfrm>
          <a:prstGeom prst="bentConnector3">
            <a:avLst>
              <a:gd fmla="val 50000" name="adj1"/>
            </a:avLst>
          </a:prstGeom>
          <a:noFill/>
          <a:ln cap="flat" cmpd="sng" w="9525">
            <a:solidFill>
              <a:schemeClr val="dk1"/>
            </a:solidFill>
            <a:prstDash val="solid"/>
            <a:miter lim="800000"/>
            <a:headEnd len="sm" w="sm" type="none"/>
            <a:tailEnd len="med" w="med" type="triangle"/>
          </a:ln>
        </p:spPr>
      </p:cxnSp>
      <p:cxnSp>
        <p:nvCxnSpPr>
          <p:cNvPr id="201" name="Google Shape;201;p15"/>
          <p:cNvCxnSpPr>
            <a:stCxn id="197" idx="2"/>
            <a:endCxn id="199" idx="0"/>
          </p:cNvCxnSpPr>
          <p:nvPr/>
        </p:nvCxnSpPr>
        <p:spPr>
          <a:xfrm flipH="1" rot="-5400000">
            <a:off x="6703349" y="2421600"/>
            <a:ext cx="1014300" cy="2229000"/>
          </a:xfrm>
          <a:prstGeom prst="bentConnector3">
            <a:avLst>
              <a:gd fmla="val 50000" name="adj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Consequences of low-quality design</a:t>
            </a:r>
            <a:endParaRPr/>
          </a:p>
        </p:txBody>
      </p:sp>
      <p:sp>
        <p:nvSpPr>
          <p:cNvPr id="207" name="Google Shape;207;p1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208" name="Google Shape;208;p16"/>
          <p:cNvSpPr/>
          <p:nvPr/>
        </p:nvSpPr>
        <p:spPr>
          <a:xfrm>
            <a:off x="4900612" y="2081213"/>
            <a:ext cx="2390775" cy="947737"/>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Anomalies</a:t>
            </a:r>
            <a:endParaRPr/>
          </a:p>
        </p:txBody>
      </p:sp>
      <p:sp>
        <p:nvSpPr>
          <p:cNvPr id="209" name="Google Shape;209;p16"/>
          <p:cNvSpPr/>
          <p:nvPr/>
        </p:nvSpPr>
        <p:spPr>
          <a:xfrm>
            <a:off x="1476376" y="4043362"/>
            <a:ext cx="2390775" cy="947737"/>
          </a:xfrm>
          <a:prstGeom prst="rect">
            <a:avLst/>
          </a:prstGeom>
          <a:solidFill>
            <a:srgbClr val="548135"/>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Addition anomalies</a:t>
            </a:r>
            <a:endParaRPr>
              <a:solidFill>
                <a:schemeClr val="dk1"/>
              </a:solidFill>
            </a:endParaRPr>
          </a:p>
        </p:txBody>
      </p:sp>
      <p:sp>
        <p:nvSpPr>
          <p:cNvPr id="210" name="Google Shape;210;p16"/>
          <p:cNvSpPr/>
          <p:nvPr/>
        </p:nvSpPr>
        <p:spPr>
          <a:xfrm>
            <a:off x="8324846" y="4043361"/>
            <a:ext cx="2390775" cy="947737"/>
          </a:xfrm>
          <a:prstGeom prst="rect">
            <a:avLst/>
          </a:prstGeom>
          <a:solidFill>
            <a:srgbClr val="548135"/>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Deleting anomalies</a:t>
            </a:r>
            <a:endParaRPr>
              <a:solidFill>
                <a:schemeClr val="dk1"/>
              </a:solidFill>
            </a:endParaRPr>
          </a:p>
        </p:txBody>
      </p:sp>
      <p:cxnSp>
        <p:nvCxnSpPr>
          <p:cNvPr id="211" name="Google Shape;211;p16"/>
          <p:cNvCxnSpPr>
            <a:stCxn id="208" idx="2"/>
            <a:endCxn id="209" idx="0"/>
          </p:cNvCxnSpPr>
          <p:nvPr/>
        </p:nvCxnSpPr>
        <p:spPr>
          <a:xfrm rot="5400000">
            <a:off x="3876750" y="1824000"/>
            <a:ext cx="1014300" cy="3424200"/>
          </a:xfrm>
          <a:prstGeom prst="bentConnector3">
            <a:avLst>
              <a:gd fmla="val 50000" name="adj1"/>
            </a:avLst>
          </a:prstGeom>
          <a:noFill/>
          <a:ln cap="flat" cmpd="sng" w="9525">
            <a:solidFill>
              <a:schemeClr val="dk1"/>
            </a:solidFill>
            <a:prstDash val="solid"/>
            <a:miter lim="800000"/>
            <a:headEnd len="sm" w="sm" type="none"/>
            <a:tailEnd len="med" w="med" type="triangle"/>
          </a:ln>
        </p:spPr>
      </p:cxnSp>
      <p:cxnSp>
        <p:nvCxnSpPr>
          <p:cNvPr id="212" name="Google Shape;212;p16"/>
          <p:cNvCxnSpPr>
            <a:stCxn id="208" idx="2"/>
            <a:endCxn id="210" idx="0"/>
          </p:cNvCxnSpPr>
          <p:nvPr/>
        </p:nvCxnSpPr>
        <p:spPr>
          <a:xfrm flipH="1" rot="-5400000">
            <a:off x="7300949" y="1824000"/>
            <a:ext cx="1014300" cy="3424200"/>
          </a:xfrm>
          <a:prstGeom prst="bentConnector3">
            <a:avLst>
              <a:gd fmla="val 50000" name="adj1"/>
            </a:avLst>
          </a:prstGeom>
          <a:noFill/>
          <a:ln cap="flat" cmpd="sng" w="9525">
            <a:solidFill>
              <a:schemeClr val="dk1"/>
            </a:solidFill>
            <a:prstDash val="solid"/>
            <a:miter lim="800000"/>
            <a:headEnd len="sm" w="sm" type="none"/>
            <a:tailEnd len="med" w="med" type="triangle"/>
          </a:ln>
        </p:spPr>
      </p:cxnSp>
      <p:sp>
        <p:nvSpPr>
          <p:cNvPr id="213" name="Google Shape;213;p16"/>
          <p:cNvSpPr/>
          <p:nvPr/>
        </p:nvSpPr>
        <p:spPr>
          <a:xfrm>
            <a:off x="4900611" y="4066381"/>
            <a:ext cx="2390775" cy="947737"/>
          </a:xfrm>
          <a:prstGeom prst="rect">
            <a:avLst/>
          </a:prstGeom>
          <a:solidFill>
            <a:srgbClr val="548135"/>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Editing anomalies</a:t>
            </a:r>
            <a:endParaRPr>
              <a:solidFill>
                <a:schemeClr val="dk1"/>
              </a:solidFill>
            </a:endParaRPr>
          </a:p>
        </p:txBody>
      </p:sp>
      <p:cxnSp>
        <p:nvCxnSpPr>
          <p:cNvPr id="214" name="Google Shape;214;p16"/>
          <p:cNvCxnSpPr>
            <a:stCxn id="208" idx="2"/>
            <a:endCxn id="213" idx="0"/>
          </p:cNvCxnSpPr>
          <p:nvPr/>
        </p:nvCxnSpPr>
        <p:spPr>
          <a:xfrm>
            <a:off x="6096000" y="3028950"/>
            <a:ext cx="0" cy="103740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7"/>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Ensuring the data consistency during the design</a:t>
            </a:r>
            <a:endParaRPr/>
          </a:p>
        </p:txBody>
      </p:sp>
      <p:sp>
        <p:nvSpPr>
          <p:cNvPr id="220" name="Google Shape;220;p1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221" name="Google Shape;221;p17"/>
          <p:cNvSpPr/>
          <p:nvPr/>
        </p:nvSpPr>
        <p:spPr>
          <a:xfrm>
            <a:off x="4900612" y="2081213"/>
            <a:ext cx="2390775" cy="947737"/>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Maintaining Data Correctness</a:t>
            </a:r>
            <a:endParaRPr/>
          </a:p>
        </p:txBody>
      </p:sp>
      <p:sp>
        <p:nvSpPr>
          <p:cNvPr id="222" name="Google Shape;222;p17"/>
          <p:cNvSpPr/>
          <p:nvPr/>
        </p:nvSpPr>
        <p:spPr>
          <a:xfrm>
            <a:off x="1912144" y="4043362"/>
            <a:ext cx="2390775" cy="947737"/>
          </a:xfrm>
          <a:prstGeom prst="rect">
            <a:avLst/>
          </a:prstGeom>
          <a:solidFill>
            <a:srgbClr val="548135"/>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Roboto Slab"/>
                <a:ea typeface="Roboto Slab"/>
                <a:cs typeface="Roboto Slab"/>
                <a:sym typeface="Roboto Slab"/>
              </a:rPr>
              <a:t>Normalization</a:t>
            </a:r>
            <a:endParaRPr>
              <a:solidFill>
                <a:schemeClr val="dk1"/>
              </a:solidFill>
              <a:latin typeface="Roboto Slab"/>
              <a:ea typeface="Roboto Slab"/>
              <a:cs typeface="Roboto Slab"/>
              <a:sym typeface="Roboto Slab"/>
            </a:endParaRPr>
          </a:p>
        </p:txBody>
      </p:sp>
      <p:cxnSp>
        <p:nvCxnSpPr>
          <p:cNvPr id="223" name="Google Shape;223;p17"/>
          <p:cNvCxnSpPr>
            <a:stCxn id="221" idx="2"/>
            <a:endCxn id="222" idx="0"/>
          </p:cNvCxnSpPr>
          <p:nvPr/>
        </p:nvCxnSpPr>
        <p:spPr>
          <a:xfrm rot="5400000">
            <a:off x="4094550" y="2041800"/>
            <a:ext cx="1014300" cy="2988600"/>
          </a:xfrm>
          <a:prstGeom prst="bentConnector3">
            <a:avLst>
              <a:gd fmla="val 50000" name="adj1"/>
            </a:avLst>
          </a:prstGeom>
          <a:noFill/>
          <a:ln cap="flat" cmpd="sng" w="9525">
            <a:solidFill>
              <a:schemeClr val="dk1"/>
            </a:solidFill>
            <a:prstDash val="solid"/>
            <a:miter lim="800000"/>
            <a:headEnd len="sm" w="sm" type="none"/>
            <a:tailEnd len="med" w="med" type="triangle"/>
          </a:ln>
        </p:spPr>
      </p:cxnSp>
      <p:cxnSp>
        <p:nvCxnSpPr>
          <p:cNvPr id="224" name="Google Shape;224;p17"/>
          <p:cNvCxnSpPr>
            <a:stCxn id="221" idx="2"/>
            <a:endCxn id="225" idx="0"/>
          </p:cNvCxnSpPr>
          <p:nvPr/>
        </p:nvCxnSpPr>
        <p:spPr>
          <a:xfrm flipH="1" rot="-5400000">
            <a:off x="7010399" y="2114550"/>
            <a:ext cx="1014300" cy="2843100"/>
          </a:xfrm>
          <a:prstGeom prst="bentConnector3">
            <a:avLst>
              <a:gd fmla="val 50000" name="adj1"/>
            </a:avLst>
          </a:prstGeom>
          <a:noFill/>
          <a:ln cap="flat" cmpd="sng" w="9525">
            <a:solidFill>
              <a:schemeClr val="dk1"/>
            </a:solidFill>
            <a:prstDash val="solid"/>
            <a:miter lim="800000"/>
            <a:headEnd len="sm" w="sm" type="none"/>
            <a:tailEnd len="med" w="med" type="triangle"/>
          </a:ln>
        </p:spPr>
      </p:cxnSp>
      <p:sp>
        <p:nvSpPr>
          <p:cNvPr id="225" name="Google Shape;225;p17"/>
          <p:cNvSpPr/>
          <p:nvPr/>
        </p:nvSpPr>
        <p:spPr>
          <a:xfrm>
            <a:off x="7743824" y="4043362"/>
            <a:ext cx="2390775" cy="1079498"/>
          </a:xfrm>
          <a:prstGeom prst="rect">
            <a:avLst/>
          </a:prstGeom>
          <a:solidFill>
            <a:srgbClr val="548135"/>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Roboto Slab"/>
                <a:ea typeface="Roboto Slab"/>
                <a:cs typeface="Roboto Slab"/>
                <a:sym typeface="Roboto Slab"/>
              </a:rPr>
              <a:t>Means of maintaining referential integrity</a:t>
            </a:r>
            <a:endParaRPr>
              <a:solidFill>
                <a:schemeClr val="dk1"/>
              </a:solidFill>
              <a:latin typeface="Roboto Slab"/>
              <a:ea typeface="Roboto Slab"/>
              <a:cs typeface="Roboto Slab"/>
              <a:sym typeface="Roboto Slab"/>
            </a:endParaRPr>
          </a:p>
        </p:txBody>
      </p:sp>
      <p:sp>
        <p:nvSpPr>
          <p:cNvPr id="226" name="Google Shape;226;p17"/>
          <p:cNvSpPr/>
          <p:nvPr/>
        </p:nvSpPr>
        <p:spPr>
          <a:xfrm>
            <a:off x="7743823" y="5448299"/>
            <a:ext cx="2390775" cy="947737"/>
          </a:xfrm>
          <a:prstGeom prst="rect">
            <a:avLst/>
          </a:prstGeom>
          <a:solidFill>
            <a:srgbClr val="548135"/>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Roboto Slab"/>
                <a:ea typeface="Roboto Slab"/>
                <a:cs typeface="Roboto Slab"/>
                <a:sym typeface="Roboto Slab"/>
              </a:rPr>
              <a:t>Keys</a:t>
            </a:r>
            <a:endParaRPr>
              <a:solidFill>
                <a:schemeClr val="dk1"/>
              </a:solidFill>
              <a:latin typeface="Roboto Slab"/>
              <a:ea typeface="Roboto Slab"/>
              <a:cs typeface="Roboto Slab"/>
              <a:sym typeface="Roboto Slab"/>
            </a:endParaRPr>
          </a:p>
        </p:txBody>
      </p:sp>
      <p:cxnSp>
        <p:nvCxnSpPr>
          <p:cNvPr id="227" name="Google Shape;227;p17"/>
          <p:cNvCxnSpPr>
            <a:stCxn id="225" idx="2"/>
            <a:endCxn id="226" idx="0"/>
          </p:cNvCxnSpPr>
          <p:nvPr/>
        </p:nvCxnSpPr>
        <p:spPr>
          <a:xfrm>
            <a:off x="8939212" y="5122860"/>
            <a:ext cx="0" cy="32550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c172fcf608_1_98"/>
          <p:cNvSpPr txBox="1"/>
          <p:nvPr>
            <p:ph type="title"/>
          </p:nvPr>
        </p:nvSpPr>
        <p:spPr>
          <a:xfrm>
            <a:off x="677950" y="460125"/>
            <a:ext cx="8745000" cy="12195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4300"/>
              <a:buNone/>
            </a:pPr>
            <a:r>
              <a:rPr lang="ru-RU"/>
              <a:t>ANOMALIES OF ADDITION</a:t>
            </a:r>
            <a:endParaRPr/>
          </a:p>
        </p:txBody>
      </p:sp>
      <p:sp>
        <p:nvSpPr>
          <p:cNvPr id="233" name="Google Shape;233;g2c172fcf608_1_98"/>
          <p:cNvSpPr txBox="1"/>
          <p:nvPr>
            <p:ph idx="1" type="body"/>
          </p:nvPr>
        </p:nvSpPr>
        <p:spPr>
          <a:xfrm>
            <a:off x="725267" y="1963933"/>
            <a:ext cx="10962900" cy="8703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1600"/>
              </a:spcAft>
              <a:buSzPts val="2400"/>
              <a:buNone/>
            </a:pPr>
            <a:r>
              <a:rPr lang="ru-RU"/>
              <a:t>We cannot add a new entry if the values of the primary keys are unknown</a:t>
            </a:r>
            <a:endParaRPr/>
          </a:p>
        </p:txBody>
      </p:sp>
      <p:sp>
        <p:nvSpPr>
          <p:cNvPr id="234" name="Google Shape;234;g2c172fcf608_1_98"/>
          <p:cNvSpPr txBox="1"/>
          <p:nvPr/>
        </p:nvSpPr>
        <p:spPr>
          <a:xfrm>
            <a:off x="571967" y="5229967"/>
            <a:ext cx="10665600" cy="17238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900"/>
              <a:buFont typeface="Arial"/>
              <a:buNone/>
            </a:pPr>
            <a:r>
              <a:rPr b="0" i="0" lang="ru-RU" sz="2400" u="none" cap="none" strike="noStrike">
                <a:solidFill>
                  <a:schemeClr val="dk1"/>
                </a:solidFill>
                <a:latin typeface="Roboto"/>
                <a:ea typeface="Roboto"/>
                <a:cs typeface="Roboto"/>
                <a:sym typeface="Roboto"/>
              </a:rPr>
              <a:t>We have signed a contract with supplier 3:</a:t>
            </a:r>
            <a:endParaRPr b="0" i="0" sz="2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0" i="0" lang="ru-RU" sz="2400" u="none" cap="none" strike="noStrike">
                <a:solidFill>
                  <a:schemeClr val="dk1"/>
                </a:solidFill>
                <a:latin typeface="Roboto"/>
                <a:ea typeface="Roboto"/>
                <a:cs typeface="Roboto"/>
                <a:sym typeface="Roboto"/>
              </a:rPr>
              <a:t>We cannot add information about him to the table, because there have been no deliveries yet</a:t>
            </a:r>
            <a:endParaRPr b="0" i="0" sz="2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t/>
            </a:r>
            <a:endParaRPr b="0" i="0" sz="2400" u="none" cap="none" strike="noStrike">
              <a:solidFill>
                <a:schemeClr val="dk1"/>
              </a:solidFill>
              <a:latin typeface="Roboto"/>
              <a:ea typeface="Roboto"/>
              <a:cs typeface="Roboto"/>
              <a:sym typeface="Roboto"/>
            </a:endParaRPr>
          </a:p>
        </p:txBody>
      </p:sp>
      <p:pic>
        <p:nvPicPr>
          <p:cNvPr id="235" name="Google Shape;235;g2c172fcf608_1_98"/>
          <p:cNvPicPr preferRelativeResize="0"/>
          <p:nvPr/>
        </p:nvPicPr>
        <p:blipFill rotWithShape="1">
          <a:blip r:embed="rId3">
            <a:alphaModFix/>
          </a:blip>
          <a:srcRect b="0" l="0" r="0" t="0"/>
          <a:stretch/>
        </p:blipFill>
        <p:spPr>
          <a:xfrm>
            <a:off x="2092633" y="2757600"/>
            <a:ext cx="7624253" cy="2222500"/>
          </a:xfrm>
          <a:prstGeom prst="rect">
            <a:avLst/>
          </a:prstGeom>
          <a:noFill/>
          <a:ln>
            <a:noFill/>
          </a:ln>
        </p:spPr>
      </p:pic>
      <p:sp>
        <p:nvSpPr>
          <p:cNvPr id="236" name="Google Shape;236;g2c172fcf608_1_98"/>
          <p:cNvSpPr txBox="1"/>
          <p:nvPr>
            <p:ph idx="12" type="sldNum"/>
          </p:nvPr>
        </p:nvSpPr>
        <p:spPr>
          <a:xfrm>
            <a:off x="15062147" y="8290163"/>
            <a:ext cx="975600" cy="6996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c172fcf608_1_222"/>
          <p:cNvSpPr txBox="1"/>
          <p:nvPr>
            <p:ph type="title"/>
          </p:nvPr>
        </p:nvSpPr>
        <p:spPr>
          <a:xfrm>
            <a:off x="675525" y="476050"/>
            <a:ext cx="9913800" cy="12195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4300"/>
              <a:buNone/>
            </a:pPr>
            <a:r>
              <a:rPr lang="ru-RU"/>
              <a:t>MODIFICATION ANOMALIES</a:t>
            </a:r>
            <a:endParaRPr/>
          </a:p>
        </p:txBody>
      </p:sp>
      <p:sp>
        <p:nvSpPr>
          <p:cNvPr id="242" name="Google Shape;242;g2c172fcf608_1_222"/>
          <p:cNvSpPr txBox="1"/>
          <p:nvPr>
            <p:ph idx="1" type="body"/>
          </p:nvPr>
        </p:nvSpPr>
        <p:spPr>
          <a:xfrm>
            <a:off x="566900" y="1905600"/>
            <a:ext cx="11293200" cy="587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3100"/>
              <a:buNone/>
            </a:pPr>
            <a:r>
              <a:rPr lang="ru-RU"/>
              <a:t>Changing the data of one record entails the need to change the similar data of some more records</a:t>
            </a:r>
            <a:endParaRPr/>
          </a:p>
          <a:p>
            <a:pPr indent="0" lvl="0" marL="0" rtl="0" algn="l">
              <a:lnSpc>
                <a:spcPct val="115000"/>
              </a:lnSpc>
              <a:spcBef>
                <a:spcPts val="1600"/>
              </a:spcBef>
              <a:spcAft>
                <a:spcPts val="1600"/>
              </a:spcAft>
              <a:buSzPts val="3100"/>
              <a:buNone/>
            </a:pPr>
            <a:r>
              <a:rPr lang="ru-RU"/>
              <a:t>Example: to change the distributor 1’s address, we have to change all the rows</a:t>
            </a:r>
            <a:endParaRPr/>
          </a:p>
        </p:txBody>
      </p:sp>
      <p:pic>
        <p:nvPicPr>
          <p:cNvPr id="243" name="Google Shape;243;g2c172fcf608_1_222"/>
          <p:cNvPicPr preferRelativeResize="0"/>
          <p:nvPr/>
        </p:nvPicPr>
        <p:blipFill rotWithShape="1">
          <a:blip r:embed="rId3">
            <a:alphaModFix/>
          </a:blip>
          <a:srcRect b="0" l="0" r="0" t="0"/>
          <a:stretch/>
        </p:blipFill>
        <p:spPr>
          <a:xfrm>
            <a:off x="1776217" y="3804467"/>
            <a:ext cx="8874552" cy="2547967"/>
          </a:xfrm>
          <a:prstGeom prst="rect">
            <a:avLst/>
          </a:prstGeom>
          <a:noFill/>
          <a:ln>
            <a:noFill/>
          </a:ln>
        </p:spPr>
      </p:pic>
      <p:sp>
        <p:nvSpPr>
          <p:cNvPr id="244" name="Google Shape;244;g2c172fcf608_1_222"/>
          <p:cNvSpPr txBox="1"/>
          <p:nvPr>
            <p:ph idx="12" type="sldNum"/>
          </p:nvPr>
        </p:nvSpPr>
        <p:spPr>
          <a:xfrm>
            <a:off x="15062147" y="8290163"/>
            <a:ext cx="975600" cy="6996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c172fcf608_1_160"/>
          <p:cNvSpPr txBox="1"/>
          <p:nvPr>
            <p:ph type="title"/>
          </p:nvPr>
        </p:nvSpPr>
        <p:spPr>
          <a:xfrm>
            <a:off x="726075" y="464375"/>
            <a:ext cx="6645000" cy="1219500"/>
          </a:xfrm>
          <a:prstGeom prst="rect">
            <a:avLst/>
          </a:prstGeom>
          <a:noFill/>
          <a:ln>
            <a:noFill/>
          </a:ln>
        </p:spPr>
        <p:txBody>
          <a:bodyPr anchorCtr="0" anchor="b" bIns="121900" lIns="121900" spcFirstLastPara="1" rIns="121900" wrap="square" tIns="121900">
            <a:normAutofit fontScale="90000"/>
          </a:bodyPr>
          <a:lstStyle/>
          <a:p>
            <a:pPr indent="0" lvl="0" marL="0" rtl="0" algn="l">
              <a:lnSpc>
                <a:spcPct val="100000"/>
              </a:lnSpc>
              <a:spcBef>
                <a:spcPts val="0"/>
              </a:spcBef>
              <a:spcAft>
                <a:spcPts val="0"/>
              </a:spcAft>
              <a:buSzPct val="107500"/>
              <a:buNone/>
            </a:pPr>
            <a:r>
              <a:rPr lang="ru-RU"/>
              <a:t>ANOMALIES OF DELETION</a:t>
            </a:r>
            <a:endParaRPr/>
          </a:p>
        </p:txBody>
      </p:sp>
      <p:sp>
        <p:nvSpPr>
          <p:cNvPr id="250" name="Google Shape;250;g2c172fcf608_1_160"/>
          <p:cNvSpPr txBox="1"/>
          <p:nvPr>
            <p:ph idx="1" type="body"/>
          </p:nvPr>
        </p:nvSpPr>
        <p:spPr>
          <a:xfrm>
            <a:off x="726067" y="1938600"/>
            <a:ext cx="10962900" cy="5868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1600"/>
              </a:spcAft>
              <a:buSzPts val="2600"/>
              <a:buNone/>
            </a:pPr>
            <a:r>
              <a:rPr lang="ru-RU"/>
              <a:t>Deleting certain records carries the loss of information that you did not want to delete</a:t>
            </a:r>
            <a:endParaRPr/>
          </a:p>
        </p:txBody>
      </p:sp>
      <p:sp>
        <p:nvSpPr>
          <p:cNvPr id="251" name="Google Shape;251;g2c172fcf608_1_160"/>
          <p:cNvSpPr txBox="1"/>
          <p:nvPr/>
        </p:nvSpPr>
        <p:spPr>
          <a:xfrm>
            <a:off x="533267" y="5295767"/>
            <a:ext cx="11348400" cy="12774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900"/>
              <a:buFont typeface="Arial"/>
              <a:buNone/>
            </a:pPr>
            <a:r>
              <a:rPr b="0" i="0" lang="ru-RU" sz="2400" u="none" cap="none" strike="noStrike">
                <a:solidFill>
                  <a:schemeClr val="dk1"/>
                </a:solidFill>
                <a:latin typeface="Roboto"/>
                <a:ea typeface="Roboto"/>
                <a:cs typeface="Roboto"/>
                <a:sym typeface="Roboto"/>
              </a:rPr>
              <a:t>We want to delete records of deliveries from supplier 2:</a:t>
            </a:r>
            <a:endParaRPr b="0" i="0" sz="2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0" i="0" lang="ru-RU" sz="2400" u="none" cap="none" strike="noStrike">
                <a:solidFill>
                  <a:schemeClr val="dk1"/>
                </a:solidFill>
                <a:latin typeface="Roboto"/>
                <a:ea typeface="Roboto"/>
                <a:cs typeface="Roboto"/>
                <a:sym typeface="Roboto"/>
              </a:rPr>
              <a:t>We lose all information about supplier 2, including its address</a:t>
            </a:r>
            <a:endParaRPr b="0" i="0" sz="2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a:ea typeface="Roboto"/>
              <a:cs typeface="Roboto"/>
              <a:sym typeface="Roboto"/>
            </a:endParaRPr>
          </a:p>
        </p:txBody>
      </p:sp>
      <p:pic>
        <p:nvPicPr>
          <p:cNvPr id="252" name="Google Shape;252;g2c172fcf608_1_160"/>
          <p:cNvPicPr preferRelativeResize="0"/>
          <p:nvPr/>
        </p:nvPicPr>
        <p:blipFill rotWithShape="1">
          <a:blip r:embed="rId3">
            <a:alphaModFix/>
          </a:blip>
          <a:srcRect b="0" l="0" r="0" t="0"/>
          <a:stretch/>
        </p:blipFill>
        <p:spPr>
          <a:xfrm>
            <a:off x="3049000" y="2646333"/>
            <a:ext cx="8447892" cy="2590467"/>
          </a:xfrm>
          <a:prstGeom prst="rect">
            <a:avLst/>
          </a:prstGeom>
          <a:noFill/>
          <a:ln>
            <a:noFill/>
          </a:ln>
        </p:spPr>
      </p:pic>
      <p:sp>
        <p:nvSpPr>
          <p:cNvPr id="253" name="Google Shape;253;g2c172fcf608_1_160"/>
          <p:cNvSpPr txBox="1"/>
          <p:nvPr>
            <p:ph idx="12" type="sldNum"/>
          </p:nvPr>
        </p:nvSpPr>
        <p:spPr>
          <a:xfrm>
            <a:off x="15062147" y="8290163"/>
            <a:ext cx="975600" cy="6996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6"/>
          <p:cNvSpPr txBox="1"/>
          <p:nvPr>
            <p:ph type="title"/>
          </p:nvPr>
        </p:nvSpPr>
        <p:spPr>
          <a:xfrm>
            <a:off x="677323" y="632925"/>
            <a:ext cx="10917900" cy="1320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ru-RU"/>
              <a:t>Referential integrity tools - overview</a:t>
            </a:r>
            <a:endParaRPr/>
          </a:p>
        </p:txBody>
      </p:sp>
      <p:sp>
        <p:nvSpPr>
          <p:cNvPr id="259" name="Google Shape;259;p26"/>
          <p:cNvSpPr txBox="1"/>
          <p:nvPr>
            <p:ph idx="1" type="body"/>
          </p:nvPr>
        </p:nvSpPr>
        <p:spPr>
          <a:xfrm>
            <a:off x="677323" y="2160600"/>
            <a:ext cx="10404000" cy="3880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ru-RU"/>
              <a:t>Some SQL commands and statements that allow us to maintain (referential) integrity we have already looked at when getting acquainted with DDL - these are the restrictions specified when creating tables with the CREATE TABLE command:</a:t>
            </a:r>
            <a:endParaRPr/>
          </a:p>
          <a:p>
            <a:pPr indent="-228600" lvl="1" marL="685800" rtl="0" algn="l">
              <a:lnSpc>
                <a:spcPct val="90000"/>
              </a:lnSpc>
              <a:spcBef>
                <a:spcPts val="500"/>
              </a:spcBef>
              <a:spcAft>
                <a:spcPts val="0"/>
              </a:spcAft>
              <a:buClr>
                <a:schemeClr val="dk1"/>
              </a:buClr>
              <a:buSzPts val="2400"/>
              <a:buChar char="○"/>
            </a:pPr>
            <a:r>
              <a:rPr lang="ru-RU" sz="2400"/>
              <a:t>NOT NULL</a:t>
            </a:r>
            <a:endParaRPr sz="2400"/>
          </a:p>
          <a:p>
            <a:pPr indent="-228600" lvl="1" marL="685800" rtl="0" algn="l">
              <a:lnSpc>
                <a:spcPct val="90000"/>
              </a:lnSpc>
              <a:spcBef>
                <a:spcPts val="500"/>
              </a:spcBef>
              <a:spcAft>
                <a:spcPts val="0"/>
              </a:spcAft>
              <a:buClr>
                <a:schemeClr val="dk1"/>
              </a:buClr>
              <a:buSzPts val="2400"/>
              <a:buChar char="○"/>
            </a:pPr>
            <a:r>
              <a:rPr lang="ru-RU" sz="2400"/>
              <a:t>UNIQUE</a:t>
            </a:r>
            <a:endParaRPr sz="2400"/>
          </a:p>
          <a:p>
            <a:pPr indent="-228600" lvl="1" marL="685800" rtl="0" algn="l">
              <a:lnSpc>
                <a:spcPct val="90000"/>
              </a:lnSpc>
              <a:spcBef>
                <a:spcPts val="500"/>
              </a:spcBef>
              <a:spcAft>
                <a:spcPts val="0"/>
              </a:spcAft>
              <a:buClr>
                <a:schemeClr val="dk1"/>
              </a:buClr>
              <a:buSzPts val="2400"/>
              <a:buChar char="○"/>
            </a:pPr>
            <a:r>
              <a:rPr lang="ru-RU" sz="2400"/>
              <a:t>PRIMARY KEY / FOREIGN KEY</a:t>
            </a:r>
            <a:endParaRPr sz="2400"/>
          </a:p>
          <a:p>
            <a:pPr indent="-228600" lvl="1" marL="685800" rtl="0" algn="l">
              <a:lnSpc>
                <a:spcPct val="90000"/>
              </a:lnSpc>
              <a:spcBef>
                <a:spcPts val="500"/>
              </a:spcBef>
              <a:spcAft>
                <a:spcPts val="0"/>
              </a:spcAft>
              <a:buClr>
                <a:schemeClr val="dk1"/>
              </a:buClr>
              <a:buSzPts val="2400"/>
              <a:buChar char="○"/>
            </a:pPr>
            <a:r>
              <a:rPr lang="ru-RU" sz="2400"/>
              <a:t>CHECK</a:t>
            </a:r>
            <a:endParaRPr sz="2400"/>
          </a:p>
          <a:p>
            <a:pPr indent="-228600" lvl="1" marL="685800" rtl="0" algn="l">
              <a:lnSpc>
                <a:spcPct val="90000"/>
              </a:lnSpc>
              <a:spcBef>
                <a:spcPts val="500"/>
              </a:spcBef>
              <a:spcAft>
                <a:spcPts val="0"/>
              </a:spcAft>
              <a:buClr>
                <a:schemeClr val="dk1"/>
              </a:buClr>
              <a:buSzPts val="2400"/>
              <a:buChar char="○"/>
            </a:pPr>
            <a:r>
              <a:rPr lang="ru-RU" sz="2400"/>
              <a:t>DEFAULT</a:t>
            </a:r>
            <a:endParaRPr sz="2400"/>
          </a:p>
        </p:txBody>
      </p:sp>
      <p:sp>
        <p:nvSpPr>
          <p:cNvPr id="260" name="Google Shape;260;p2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 name="Shape 78"/>
        <p:cNvGrpSpPr/>
        <p:nvPr/>
      </p:nvGrpSpPr>
      <p:grpSpPr>
        <a:xfrm>
          <a:off x="0" y="0"/>
          <a:ext cx="0" cy="0"/>
          <a:chOff x="0" y="0"/>
          <a:chExt cx="0" cy="0"/>
        </a:xfrm>
      </p:grpSpPr>
      <p:sp>
        <p:nvSpPr>
          <p:cNvPr id="79" name="Google Shape;79;p3"/>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solidFill>
                  <a:schemeClr val="dk2"/>
                </a:solidFill>
              </a:rPr>
              <a:t>Stages of the design</a:t>
            </a:r>
            <a:endParaRPr>
              <a:solidFill>
                <a:schemeClr val="dk2"/>
              </a:solidFill>
            </a:endParaRPr>
          </a:p>
        </p:txBody>
      </p:sp>
      <p:sp>
        <p:nvSpPr>
          <p:cNvPr id="80" name="Google Shape;80;p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81" name="Google Shape;81;p3"/>
          <p:cNvSpPr/>
          <p:nvPr/>
        </p:nvSpPr>
        <p:spPr>
          <a:xfrm>
            <a:off x="1450428" y="1849820"/>
            <a:ext cx="3026979" cy="1325563"/>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Conceptual</a:t>
            </a:r>
            <a:endParaRPr/>
          </a:p>
        </p:txBody>
      </p:sp>
      <p:sp>
        <p:nvSpPr>
          <p:cNvPr id="82" name="Google Shape;82;p3"/>
          <p:cNvSpPr/>
          <p:nvPr/>
        </p:nvSpPr>
        <p:spPr>
          <a:xfrm>
            <a:off x="1418897" y="3334515"/>
            <a:ext cx="3026979" cy="1325563"/>
          </a:xfrm>
          <a:prstGeom prst="rect">
            <a:avLst/>
          </a:prstGeom>
          <a:solidFill>
            <a:srgbClr val="517D3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Logical</a:t>
            </a:r>
            <a:endParaRPr>
              <a:solidFill>
                <a:schemeClr val="dk1"/>
              </a:solidFill>
            </a:endParaRPr>
          </a:p>
        </p:txBody>
      </p:sp>
      <p:sp>
        <p:nvSpPr>
          <p:cNvPr id="83" name="Google Shape;83;p3"/>
          <p:cNvSpPr/>
          <p:nvPr/>
        </p:nvSpPr>
        <p:spPr>
          <a:xfrm>
            <a:off x="1418896" y="4819210"/>
            <a:ext cx="3026979" cy="1325563"/>
          </a:xfrm>
          <a:prstGeom prst="rect">
            <a:avLst/>
          </a:prstGeom>
          <a:solidFill>
            <a:srgbClr val="36542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Physical</a:t>
            </a:r>
            <a:endParaRPr>
              <a:solidFill>
                <a:schemeClr val="dk1"/>
              </a:solidFill>
            </a:endParaRPr>
          </a:p>
        </p:txBody>
      </p:sp>
      <p:sp>
        <p:nvSpPr>
          <p:cNvPr id="84" name="Google Shape;84;p3"/>
          <p:cNvSpPr/>
          <p:nvPr/>
        </p:nvSpPr>
        <p:spPr>
          <a:xfrm>
            <a:off x="7097110" y="1849820"/>
            <a:ext cx="3026979" cy="1325563"/>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ru-RU" sz="1800" u="none" cap="none" strike="noStrike">
                <a:solidFill>
                  <a:schemeClr val="lt1"/>
                </a:solidFill>
                <a:latin typeface="Calibri"/>
                <a:ea typeface="Calibri"/>
                <a:cs typeface="Calibri"/>
                <a:sym typeface="Calibri"/>
              </a:rPr>
              <a:t>ER-</a:t>
            </a:r>
            <a:r>
              <a:rPr lang="ru-RU" sz="1800">
                <a:solidFill>
                  <a:schemeClr val="lt1"/>
                </a:solidFill>
                <a:latin typeface="Calibri"/>
                <a:ea typeface="Calibri"/>
                <a:cs typeface="Calibri"/>
                <a:sym typeface="Calibri"/>
              </a:rPr>
              <a:t>schema</a:t>
            </a:r>
            <a:endParaRPr/>
          </a:p>
        </p:txBody>
      </p:sp>
      <p:sp>
        <p:nvSpPr>
          <p:cNvPr id="85" name="Google Shape;85;p3"/>
          <p:cNvSpPr/>
          <p:nvPr/>
        </p:nvSpPr>
        <p:spPr>
          <a:xfrm>
            <a:off x="7097110" y="3334514"/>
            <a:ext cx="3026979" cy="1325563"/>
          </a:xfrm>
          <a:prstGeom prst="rect">
            <a:avLst/>
          </a:prstGeom>
          <a:solidFill>
            <a:srgbClr val="517D3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ru-RU" sz="1800" u="none" cap="none" strike="noStrike">
                <a:solidFill>
                  <a:schemeClr val="dk1"/>
                </a:solidFill>
                <a:latin typeface="Calibri"/>
                <a:ea typeface="Calibri"/>
                <a:cs typeface="Calibri"/>
                <a:sym typeface="Calibri"/>
              </a:rPr>
              <a:t>«</a:t>
            </a:r>
            <a:r>
              <a:rPr lang="ru-RU" sz="1800">
                <a:solidFill>
                  <a:schemeClr val="dk1"/>
                </a:solidFill>
                <a:latin typeface="Calibri"/>
                <a:ea typeface="Calibri"/>
                <a:cs typeface="Calibri"/>
                <a:sym typeface="Calibri"/>
              </a:rPr>
              <a:t>Relational</a:t>
            </a:r>
            <a:r>
              <a:rPr b="0" i="0" lang="ru-RU" sz="1800" u="none" cap="none" strike="noStrike">
                <a:solidFill>
                  <a:schemeClr val="dk1"/>
                </a:solidFill>
                <a:latin typeface="Calibri"/>
                <a:ea typeface="Calibri"/>
                <a:cs typeface="Calibri"/>
                <a:sym typeface="Calibri"/>
              </a:rPr>
              <a:t>» </a:t>
            </a:r>
            <a:r>
              <a:rPr lang="ru-RU" sz="1800">
                <a:solidFill>
                  <a:schemeClr val="dk1"/>
                </a:solidFill>
                <a:latin typeface="Calibri"/>
                <a:ea typeface="Calibri"/>
                <a:cs typeface="Calibri"/>
                <a:sym typeface="Calibri"/>
              </a:rPr>
              <a:t>schema</a:t>
            </a:r>
            <a:endParaRPr>
              <a:solidFill>
                <a:schemeClr val="dk1"/>
              </a:solidFill>
            </a:endParaRPr>
          </a:p>
        </p:txBody>
      </p:sp>
      <p:sp>
        <p:nvSpPr>
          <p:cNvPr id="86" name="Google Shape;86;p3"/>
          <p:cNvSpPr/>
          <p:nvPr/>
        </p:nvSpPr>
        <p:spPr>
          <a:xfrm>
            <a:off x="7097109" y="4819208"/>
            <a:ext cx="3026979" cy="1325563"/>
          </a:xfrm>
          <a:prstGeom prst="rect">
            <a:avLst/>
          </a:prstGeom>
          <a:solidFill>
            <a:srgbClr val="36542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Database schema</a:t>
            </a:r>
            <a:endParaRPr>
              <a:solidFill>
                <a:schemeClr val="dk1"/>
              </a:solidFill>
            </a:endParaRPr>
          </a:p>
        </p:txBody>
      </p:sp>
      <p:cxnSp>
        <p:nvCxnSpPr>
          <p:cNvPr id="87" name="Google Shape;87;p3"/>
          <p:cNvCxnSpPr>
            <a:stCxn id="81" idx="1"/>
            <a:endCxn id="82" idx="1"/>
          </p:cNvCxnSpPr>
          <p:nvPr/>
        </p:nvCxnSpPr>
        <p:spPr>
          <a:xfrm flipH="1">
            <a:off x="1418928" y="2512602"/>
            <a:ext cx="31500" cy="1484700"/>
          </a:xfrm>
          <a:prstGeom prst="bentConnector3">
            <a:avLst>
              <a:gd fmla="val 825810" name="adj1"/>
            </a:avLst>
          </a:prstGeom>
          <a:noFill/>
          <a:ln cap="flat" cmpd="sng" w="9525">
            <a:solidFill>
              <a:schemeClr val="dk1"/>
            </a:solidFill>
            <a:prstDash val="solid"/>
            <a:miter lim="800000"/>
            <a:headEnd len="sm" w="sm" type="none"/>
            <a:tailEnd len="med" w="med" type="triangle"/>
          </a:ln>
        </p:spPr>
      </p:cxnSp>
      <p:cxnSp>
        <p:nvCxnSpPr>
          <p:cNvPr id="88" name="Google Shape;88;p3"/>
          <p:cNvCxnSpPr>
            <a:stCxn id="82" idx="1"/>
            <a:endCxn id="83" idx="1"/>
          </p:cNvCxnSpPr>
          <p:nvPr/>
        </p:nvCxnSpPr>
        <p:spPr>
          <a:xfrm>
            <a:off x="1418897" y="3997297"/>
            <a:ext cx="600" cy="1484700"/>
          </a:xfrm>
          <a:prstGeom prst="bentConnector3">
            <a:avLst>
              <a:gd fmla="val -38100000" name="adj1"/>
            </a:avLst>
          </a:prstGeom>
          <a:noFill/>
          <a:ln cap="flat" cmpd="sng" w="9525">
            <a:solidFill>
              <a:schemeClr val="dk1"/>
            </a:solidFill>
            <a:prstDash val="solid"/>
            <a:miter lim="800000"/>
            <a:headEnd len="sm" w="sm" type="none"/>
            <a:tailEnd len="med" w="med" type="triangle"/>
          </a:ln>
        </p:spPr>
      </p:cxnSp>
      <p:cxnSp>
        <p:nvCxnSpPr>
          <p:cNvPr id="89" name="Google Shape;89;p3"/>
          <p:cNvCxnSpPr>
            <a:stCxn id="81" idx="3"/>
            <a:endCxn id="84" idx="1"/>
          </p:cNvCxnSpPr>
          <p:nvPr/>
        </p:nvCxnSpPr>
        <p:spPr>
          <a:xfrm>
            <a:off x="4477407" y="2512602"/>
            <a:ext cx="2619600" cy="0"/>
          </a:xfrm>
          <a:prstGeom prst="straightConnector1">
            <a:avLst/>
          </a:prstGeom>
          <a:noFill/>
          <a:ln cap="flat" cmpd="sng" w="28575">
            <a:solidFill>
              <a:schemeClr val="dk2"/>
            </a:solidFill>
            <a:prstDash val="solid"/>
            <a:miter lim="800000"/>
            <a:headEnd len="sm" w="sm" type="none"/>
            <a:tailEnd len="med" w="med" type="triangle"/>
          </a:ln>
        </p:spPr>
      </p:cxnSp>
      <p:cxnSp>
        <p:nvCxnSpPr>
          <p:cNvPr id="90" name="Google Shape;90;p3"/>
          <p:cNvCxnSpPr>
            <a:stCxn id="82" idx="3"/>
            <a:endCxn id="85" idx="1"/>
          </p:cNvCxnSpPr>
          <p:nvPr/>
        </p:nvCxnSpPr>
        <p:spPr>
          <a:xfrm>
            <a:off x="4445876" y="3997297"/>
            <a:ext cx="2651100" cy="0"/>
          </a:xfrm>
          <a:prstGeom prst="straightConnector1">
            <a:avLst/>
          </a:prstGeom>
          <a:noFill/>
          <a:ln cap="flat" cmpd="sng" w="28575">
            <a:solidFill>
              <a:schemeClr val="dk2"/>
            </a:solidFill>
            <a:prstDash val="solid"/>
            <a:miter lim="800000"/>
            <a:headEnd len="sm" w="sm" type="none"/>
            <a:tailEnd len="med" w="med" type="triangle"/>
          </a:ln>
        </p:spPr>
      </p:cxnSp>
      <p:cxnSp>
        <p:nvCxnSpPr>
          <p:cNvPr id="91" name="Google Shape;91;p3"/>
          <p:cNvCxnSpPr>
            <a:stCxn id="83" idx="3"/>
            <a:endCxn id="86" idx="1"/>
          </p:cNvCxnSpPr>
          <p:nvPr/>
        </p:nvCxnSpPr>
        <p:spPr>
          <a:xfrm>
            <a:off x="4445875" y="5481992"/>
            <a:ext cx="2651100" cy="0"/>
          </a:xfrm>
          <a:prstGeom prst="straightConnector1">
            <a:avLst/>
          </a:prstGeom>
          <a:noFill/>
          <a:ln cap="flat" cmpd="sng" w="28575">
            <a:solidFill>
              <a:schemeClr val="dk2"/>
            </a:solidFill>
            <a:prstDash val="solid"/>
            <a:miter lim="800000"/>
            <a:headEnd len="sm" w="sm"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c18d5f636f_0_16"/>
          <p:cNvSpPr txBox="1"/>
          <p:nvPr>
            <p:ph type="title"/>
          </p:nvPr>
        </p:nvSpPr>
        <p:spPr>
          <a:xfrm>
            <a:off x="677323" y="632925"/>
            <a:ext cx="10917900" cy="1320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ru-RU"/>
              <a:t>Referential integrity tools - overview</a:t>
            </a:r>
            <a:endParaRPr/>
          </a:p>
        </p:txBody>
      </p:sp>
      <p:sp>
        <p:nvSpPr>
          <p:cNvPr id="266" name="Google Shape;266;g2c18d5f636f_0_16"/>
          <p:cNvSpPr txBox="1"/>
          <p:nvPr>
            <p:ph idx="1" type="body"/>
          </p:nvPr>
        </p:nvSpPr>
        <p:spPr>
          <a:xfrm>
            <a:off x="677323" y="2160600"/>
            <a:ext cx="10404000" cy="3880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ru-RU"/>
              <a:t>In addition to the listed restrictions, you can explicitly set a certain behavior of the DBMS when deleting a certain row or changing a certain value in an external table. External table is a table referenced by a foreign key attribute. </a:t>
            </a:r>
            <a:endParaRPr/>
          </a:p>
          <a:p>
            <a:pPr indent="-228600" lvl="0" marL="228600" rtl="0" algn="l">
              <a:lnSpc>
                <a:spcPct val="90000"/>
              </a:lnSpc>
              <a:spcBef>
                <a:spcPts val="0"/>
              </a:spcBef>
              <a:spcAft>
                <a:spcPts val="0"/>
              </a:spcAft>
              <a:buClr>
                <a:schemeClr val="dk1"/>
              </a:buClr>
              <a:buSzPts val="2800"/>
              <a:buChar char="●"/>
            </a:pPr>
            <a:r>
              <a:rPr lang="ru-RU"/>
              <a:t>If a data change causes a row to change but the target columns are not affected by the change, no action is taken.</a:t>
            </a:r>
            <a:endParaRPr sz="2400"/>
          </a:p>
        </p:txBody>
      </p:sp>
      <p:sp>
        <p:nvSpPr>
          <p:cNvPr id="267" name="Google Shape;267;g2c18d5f636f_0_1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c18d5f636f_0_23"/>
          <p:cNvSpPr txBox="1"/>
          <p:nvPr>
            <p:ph type="title"/>
          </p:nvPr>
        </p:nvSpPr>
        <p:spPr>
          <a:xfrm>
            <a:off x="677323" y="632925"/>
            <a:ext cx="10917900" cy="1320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lang="ru-RU"/>
              <a:t>Referential integrity tools - overview</a:t>
            </a:r>
            <a:endParaRPr/>
          </a:p>
        </p:txBody>
      </p:sp>
      <p:sp>
        <p:nvSpPr>
          <p:cNvPr id="273" name="Google Shape;273;g2c18d5f636f_0_23"/>
          <p:cNvSpPr txBox="1"/>
          <p:nvPr>
            <p:ph idx="1" type="body"/>
          </p:nvPr>
        </p:nvSpPr>
        <p:spPr>
          <a:xfrm>
            <a:off x="677323" y="2160600"/>
            <a:ext cx="10404000" cy="3880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ru-RU"/>
              <a:t>In addition to the listed restrictions, you can explicitly set a certain behavior of the DBMS when deleting a certain row or changing a certain value in an external table. External table is a table referenced by a foreign key attribute. </a:t>
            </a:r>
            <a:endParaRPr/>
          </a:p>
          <a:p>
            <a:pPr indent="-228600" lvl="0" marL="228600" rtl="0" algn="l">
              <a:lnSpc>
                <a:spcPct val="90000"/>
              </a:lnSpc>
              <a:spcBef>
                <a:spcPts val="0"/>
              </a:spcBef>
              <a:spcAft>
                <a:spcPts val="0"/>
              </a:spcAft>
              <a:buClr>
                <a:schemeClr val="dk1"/>
              </a:buClr>
              <a:buSzPts val="2800"/>
              <a:buChar char="●"/>
            </a:pPr>
            <a:r>
              <a:rPr lang="ru-RU"/>
              <a:t>If a data change causes a row to change but the target columns are not affected by the change, no action is taken.</a:t>
            </a:r>
            <a:endParaRPr sz="2400"/>
          </a:p>
        </p:txBody>
      </p:sp>
      <p:sp>
        <p:nvSpPr>
          <p:cNvPr id="274" name="Google Shape;274;g2c18d5f636f_0_2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8"/>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00"/>
              </a:buClr>
              <a:buFont typeface="Arial"/>
              <a:buNone/>
            </a:pPr>
            <a:r>
              <a:rPr lang="ru-RU"/>
              <a:t>Referential integrity tools - overview</a:t>
            </a:r>
            <a:endParaRPr/>
          </a:p>
        </p:txBody>
      </p:sp>
      <p:sp>
        <p:nvSpPr>
          <p:cNvPr id="280" name="Google Shape;280;p28"/>
          <p:cNvSpPr txBox="1"/>
          <p:nvPr>
            <p:ph idx="1" type="body"/>
          </p:nvPr>
        </p:nvSpPr>
        <p:spPr>
          <a:xfrm>
            <a:off x="677323" y="2160600"/>
            <a:ext cx="10438800" cy="388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ru-RU"/>
              <a:t>NO ACTION</a:t>
            </a:r>
            <a:endParaRPr b="1"/>
          </a:p>
          <a:p>
            <a:pPr indent="-429260" lvl="0" marL="342900" rtl="0" algn="l">
              <a:lnSpc>
                <a:spcPct val="90000"/>
              </a:lnSpc>
              <a:spcBef>
                <a:spcPts val="0"/>
              </a:spcBef>
              <a:spcAft>
                <a:spcPts val="0"/>
              </a:spcAft>
              <a:buSzPts val="2800"/>
              <a:buChar char="●"/>
            </a:pPr>
            <a:r>
              <a:rPr lang="ru-RU"/>
              <a:t>Throw an error indicating that deleting or changing a record will violate a foreign key constraint</a:t>
            </a:r>
            <a:endParaRPr/>
          </a:p>
          <a:p>
            <a:pPr indent="0" lvl="0" marL="0" rtl="0" algn="l">
              <a:lnSpc>
                <a:spcPct val="90000"/>
              </a:lnSpc>
              <a:spcBef>
                <a:spcPts val="0"/>
              </a:spcBef>
              <a:spcAft>
                <a:spcPts val="0"/>
              </a:spcAft>
              <a:buNone/>
            </a:pPr>
            <a:r>
              <a:rPr b="1" lang="ru-RU"/>
              <a:t>RESTRICT</a:t>
            </a:r>
            <a:endParaRPr b="1"/>
          </a:p>
          <a:p>
            <a:pPr indent="-429260" lvl="0" marL="342900" rtl="0" algn="l">
              <a:lnSpc>
                <a:spcPct val="90000"/>
              </a:lnSpc>
              <a:spcBef>
                <a:spcPts val="0"/>
              </a:spcBef>
              <a:spcAft>
                <a:spcPts val="0"/>
              </a:spcAft>
              <a:buSzPts val="2800"/>
              <a:buChar char="●"/>
            </a:pPr>
            <a:r>
              <a:rPr lang="ru-RU"/>
              <a:t>Throw an error indicating that deleting or changing a record will violate a foreign key constraint</a:t>
            </a:r>
            <a:endParaRPr/>
          </a:p>
          <a:p>
            <a:pPr indent="0" lvl="0" marL="0" rtl="0" algn="l">
              <a:lnSpc>
                <a:spcPct val="90000"/>
              </a:lnSpc>
              <a:spcBef>
                <a:spcPts val="0"/>
              </a:spcBef>
              <a:spcAft>
                <a:spcPts val="0"/>
              </a:spcAft>
              <a:buNone/>
            </a:pPr>
            <a:r>
              <a:rPr b="1" lang="ru-RU"/>
              <a:t>CASCADE</a:t>
            </a:r>
            <a:endParaRPr b="1"/>
          </a:p>
          <a:p>
            <a:pPr indent="-429260" lvl="0" marL="342900" rtl="0" algn="l">
              <a:lnSpc>
                <a:spcPct val="90000"/>
              </a:lnSpc>
              <a:spcBef>
                <a:spcPts val="0"/>
              </a:spcBef>
              <a:spcAft>
                <a:spcPts val="0"/>
              </a:spcAft>
              <a:buSzPts val="2800"/>
              <a:buChar char="●"/>
            </a:pPr>
            <a:r>
              <a:rPr lang="ru-RU"/>
              <a:t>Delete all rows referencing the deleted record, or change the values in the referencing columns to new values in external columns, in accordance with the operation</a:t>
            </a:r>
            <a:endParaRPr/>
          </a:p>
          <a:p>
            <a:pPr indent="0" lvl="0" marL="0" rtl="0" algn="l">
              <a:lnSpc>
                <a:spcPct val="90000"/>
              </a:lnSpc>
              <a:spcBef>
                <a:spcPts val="0"/>
              </a:spcBef>
              <a:spcAft>
                <a:spcPts val="0"/>
              </a:spcAft>
              <a:buNone/>
            </a:pPr>
            <a:r>
              <a:t/>
            </a:r>
            <a:endParaRPr/>
          </a:p>
        </p:txBody>
      </p:sp>
      <p:sp>
        <p:nvSpPr>
          <p:cNvPr id="281" name="Google Shape;281;p2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c18d5f636f_0_30"/>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Referential integrity tools - overview</a:t>
            </a:r>
            <a:endParaRPr/>
          </a:p>
        </p:txBody>
      </p:sp>
      <p:sp>
        <p:nvSpPr>
          <p:cNvPr id="287" name="Google Shape;287;g2c18d5f636f_0_30"/>
          <p:cNvSpPr txBox="1"/>
          <p:nvPr>
            <p:ph idx="1" type="body"/>
          </p:nvPr>
        </p:nvSpPr>
        <p:spPr>
          <a:xfrm>
            <a:off x="677323" y="2160600"/>
            <a:ext cx="10438800" cy="388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ru-RU"/>
              <a:t>SET NULL [ ( column_name [, ... ] ) ]</a:t>
            </a:r>
            <a:endParaRPr b="1"/>
          </a:p>
          <a:p>
            <a:pPr indent="-429260" lvl="0" marL="342900" rtl="0" algn="l">
              <a:lnSpc>
                <a:spcPct val="90000"/>
              </a:lnSpc>
              <a:spcBef>
                <a:spcPts val="0"/>
              </a:spcBef>
              <a:spcAft>
                <a:spcPts val="0"/>
              </a:spcAft>
              <a:buSzPts val="2800"/>
              <a:buChar char="●"/>
            </a:pPr>
            <a:r>
              <a:rPr lang="ru-RU"/>
              <a:t>Set all referencing columns or a specified subset of referencing columns to null. A subset of columns can only be specified for ON DELETE actions</a:t>
            </a:r>
            <a:endParaRPr/>
          </a:p>
          <a:p>
            <a:pPr indent="0" lvl="0" marL="0" rtl="0" algn="l">
              <a:lnSpc>
                <a:spcPct val="90000"/>
              </a:lnSpc>
              <a:spcBef>
                <a:spcPts val="0"/>
              </a:spcBef>
              <a:spcAft>
                <a:spcPts val="0"/>
              </a:spcAft>
              <a:buNone/>
            </a:pPr>
            <a:r>
              <a:rPr b="1" lang="ru-RU"/>
              <a:t>SET DEFAULT [ ( column_name [, ... ] ) ]</a:t>
            </a:r>
            <a:endParaRPr b="1"/>
          </a:p>
          <a:p>
            <a:pPr indent="-429260" lvl="0" marL="342900" rtl="0" algn="l">
              <a:lnSpc>
                <a:spcPct val="90000"/>
              </a:lnSpc>
              <a:spcBef>
                <a:spcPts val="0"/>
              </a:spcBef>
              <a:spcAft>
                <a:spcPts val="0"/>
              </a:spcAft>
              <a:buSzPts val="2800"/>
              <a:buChar char="●"/>
            </a:pPr>
            <a:r>
              <a:rPr lang="ru-RU"/>
              <a:t>Set all referencing columns or a specified subset of referencing columns to their default values. A subset of columns can only be specified for ON DELETE actions. (If the default values are non-NULL, the external table must have a row corresponding to the set of these values; otherwise the operation will fail.)</a:t>
            </a:r>
            <a:endParaRPr/>
          </a:p>
        </p:txBody>
      </p:sp>
      <p:sp>
        <p:nvSpPr>
          <p:cNvPr id="288" name="Google Shape;288;g2c18d5f636f_0_3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9"/>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Syntax example</a:t>
            </a:r>
            <a:endParaRPr/>
          </a:p>
        </p:txBody>
      </p:sp>
      <p:sp>
        <p:nvSpPr>
          <p:cNvPr id="294" name="Google Shape;294;p29"/>
          <p:cNvSpPr txBox="1"/>
          <p:nvPr>
            <p:ph idx="1" type="body"/>
          </p:nvPr>
        </p:nvSpPr>
        <p:spPr>
          <a:xfrm>
            <a:off x="677323" y="2160600"/>
            <a:ext cx="10753800" cy="388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ru-RU"/>
              <a:t>CREATE TABLE orders (</a:t>
            </a:r>
            <a:endParaRPr/>
          </a:p>
          <a:p>
            <a:pPr indent="0" lvl="0" marL="0" rtl="0" algn="l">
              <a:lnSpc>
                <a:spcPct val="90000"/>
              </a:lnSpc>
              <a:spcBef>
                <a:spcPts val="1000"/>
              </a:spcBef>
              <a:spcAft>
                <a:spcPts val="0"/>
              </a:spcAft>
              <a:buClr>
                <a:schemeClr val="dk1"/>
              </a:buClr>
              <a:buSzPts val="2800"/>
              <a:buNone/>
            </a:pPr>
            <a:r>
              <a:rPr lang="ru-RU"/>
              <a:t>    order_id SERIAL PRIMARY KEY,</a:t>
            </a:r>
            <a:endParaRPr/>
          </a:p>
          <a:p>
            <a:pPr indent="0" lvl="0" marL="0" rtl="0" algn="l">
              <a:lnSpc>
                <a:spcPct val="90000"/>
              </a:lnSpc>
              <a:spcBef>
                <a:spcPts val="1000"/>
              </a:spcBef>
              <a:spcAft>
                <a:spcPts val="0"/>
              </a:spcAft>
              <a:buClr>
                <a:schemeClr val="dk1"/>
              </a:buClr>
              <a:buSzPts val="2800"/>
              <a:buNone/>
            </a:pPr>
            <a:r>
              <a:rPr lang="ru-RU"/>
              <a:t>    customer_id INT REFERENCES customers(customer_id) ON DELETE CASCADE,</a:t>
            </a:r>
            <a:endParaRPr/>
          </a:p>
          <a:p>
            <a:pPr indent="0" lvl="0" marL="0" rtl="0" algn="l">
              <a:lnSpc>
                <a:spcPct val="90000"/>
              </a:lnSpc>
              <a:spcBef>
                <a:spcPts val="1000"/>
              </a:spcBef>
              <a:spcAft>
                <a:spcPts val="0"/>
              </a:spcAft>
              <a:buClr>
                <a:schemeClr val="dk1"/>
              </a:buClr>
              <a:buSzPts val="2800"/>
              <a:buNone/>
            </a:pPr>
            <a:r>
              <a:rPr lang="ru-RU"/>
              <a:t>    order_date DATE,</a:t>
            </a:r>
            <a:endParaRPr/>
          </a:p>
          <a:p>
            <a:pPr indent="0" lvl="0" marL="0" rtl="0" algn="l">
              <a:lnSpc>
                <a:spcPct val="90000"/>
              </a:lnSpc>
              <a:spcBef>
                <a:spcPts val="1000"/>
              </a:spcBef>
              <a:spcAft>
                <a:spcPts val="0"/>
              </a:spcAft>
              <a:buClr>
                <a:schemeClr val="dk1"/>
              </a:buClr>
              <a:buSzPts val="2800"/>
              <a:buNone/>
            </a:pPr>
            <a:r>
              <a:rPr lang="ru-RU"/>
              <a:t>    total_amount DECIMAL</a:t>
            </a:r>
            <a:endParaRPr/>
          </a:p>
          <a:p>
            <a:pPr indent="0" lvl="0" marL="0" rtl="0" algn="l">
              <a:lnSpc>
                <a:spcPct val="90000"/>
              </a:lnSpc>
              <a:spcBef>
                <a:spcPts val="1000"/>
              </a:spcBef>
              <a:spcAft>
                <a:spcPts val="0"/>
              </a:spcAft>
              <a:buClr>
                <a:schemeClr val="dk1"/>
              </a:buClr>
              <a:buSzPts val="2800"/>
              <a:buNone/>
            </a:pPr>
            <a:r>
              <a:rPr lang="ru-RU"/>
              <a:t>);</a:t>
            </a:r>
            <a:endParaRPr/>
          </a:p>
        </p:txBody>
      </p:sp>
      <p:sp>
        <p:nvSpPr>
          <p:cNvPr id="295" name="Google Shape;295;p2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0"/>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Referential integrity tools - keys</a:t>
            </a:r>
            <a:endParaRPr/>
          </a:p>
        </p:txBody>
      </p:sp>
      <p:sp>
        <p:nvSpPr>
          <p:cNvPr id="301" name="Google Shape;301;p30"/>
          <p:cNvSpPr txBox="1"/>
          <p:nvPr>
            <p:ph idx="1" type="body"/>
          </p:nvPr>
        </p:nvSpPr>
        <p:spPr>
          <a:xfrm>
            <a:off x="677323" y="2160600"/>
            <a:ext cx="10637100" cy="388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ru-RU"/>
              <a:t>According to J. Date:</a:t>
            </a:r>
            <a:endParaRPr/>
          </a:p>
          <a:p>
            <a:pPr indent="-429260" lvl="0" marL="342900" rtl="0" algn="l">
              <a:lnSpc>
                <a:spcPct val="90000"/>
              </a:lnSpc>
              <a:spcBef>
                <a:spcPts val="0"/>
              </a:spcBef>
              <a:spcAft>
                <a:spcPts val="0"/>
              </a:spcAft>
              <a:buSzPts val="2800"/>
              <a:buChar char="●"/>
            </a:pPr>
            <a:r>
              <a:rPr lang="ru-RU"/>
              <a:t>The definition of a candidate key is essentially just shorthand for some constraint on a relation</a:t>
            </a:r>
            <a:endParaRPr/>
          </a:p>
          <a:p>
            <a:pPr indent="-429260" lvl="0" marL="342900" rtl="0" algn="l">
              <a:lnSpc>
                <a:spcPct val="90000"/>
              </a:lnSpc>
              <a:spcBef>
                <a:spcPts val="0"/>
              </a:spcBef>
              <a:spcAft>
                <a:spcPts val="0"/>
              </a:spcAft>
              <a:buSzPts val="2800"/>
              <a:buChar char="●"/>
            </a:pPr>
            <a:r>
              <a:rPr lang="ru-RU"/>
              <a:t>Potential keys are important from a practical point of view: in particular, in the relational model they provide the basic addressing mechanism at the tuple level.</a:t>
            </a:r>
            <a:endParaRPr/>
          </a:p>
          <a:p>
            <a:pPr indent="-429260" lvl="0" marL="342900" rtl="0" algn="l">
              <a:lnSpc>
                <a:spcPct val="90000"/>
              </a:lnSpc>
              <a:spcBef>
                <a:spcPts val="0"/>
              </a:spcBef>
              <a:spcAft>
                <a:spcPts val="0"/>
              </a:spcAft>
              <a:buSzPts val="2800"/>
              <a:buChar char="●"/>
            </a:pPr>
            <a:r>
              <a:rPr lang="ru-RU"/>
              <a:t>This means that the only system-guaranteed way to accurately identify a particular tuple is to use a specific candidate key value.</a:t>
            </a:r>
            <a:endParaRPr/>
          </a:p>
        </p:txBody>
      </p:sp>
      <p:sp>
        <p:nvSpPr>
          <p:cNvPr id="302" name="Google Shape;302;p3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2c18d5f636f_0_43"/>
          <p:cNvSpPr txBox="1"/>
          <p:nvPr>
            <p:ph type="title"/>
          </p:nvPr>
        </p:nvSpPr>
        <p:spPr>
          <a:xfrm>
            <a:off x="689600" y="783873"/>
            <a:ext cx="7670100" cy="935100"/>
          </a:xfrm>
          <a:prstGeom prst="rect">
            <a:avLst/>
          </a:prstGeom>
        </p:spPr>
        <p:txBody>
          <a:bodyPr anchorCtr="0" anchor="b" bIns="121900" lIns="121900" spcFirstLastPara="1" rIns="121900" wrap="square" tIns="121900">
            <a:normAutofit/>
          </a:bodyPr>
          <a:lstStyle/>
          <a:p>
            <a:pPr indent="0" lvl="0" marL="0" rtl="0" algn="l">
              <a:spcBef>
                <a:spcPts val="0"/>
              </a:spcBef>
              <a:spcAft>
                <a:spcPts val="0"/>
              </a:spcAft>
              <a:buNone/>
            </a:pPr>
            <a:r>
              <a:rPr lang="ru-RU"/>
              <a:t>Keys: potential key</a:t>
            </a:r>
            <a:endParaRPr/>
          </a:p>
        </p:txBody>
      </p:sp>
      <p:sp>
        <p:nvSpPr>
          <p:cNvPr id="308" name="Google Shape;308;g2c18d5f636f_0_43"/>
          <p:cNvSpPr txBox="1"/>
          <p:nvPr>
            <p:ph idx="1" type="body"/>
          </p:nvPr>
        </p:nvSpPr>
        <p:spPr>
          <a:xfrm>
            <a:off x="689600" y="1718975"/>
            <a:ext cx="10951500" cy="4794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ru-RU" sz="2100"/>
              <a:t>A potential key is a subset of relation attributes in a relational data model that satisfies the following requirements:</a:t>
            </a:r>
            <a:endParaRPr sz="2100"/>
          </a:p>
          <a:p>
            <a:pPr indent="0" lvl="0" marL="0" rtl="0" algn="l">
              <a:spcBef>
                <a:spcPts val="1600"/>
              </a:spcBef>
              <a:spcAft>
                <a:spcPts val="0"/>
              </a:spcAft>
              <a:buNone/>
            </a:pPr>
            <a:r>
              <a:rPr lang="ru-RU" sz="2100"/>
              <a:t>• uniqueness - there are not and cannot be two tuples of a given relation in which the values of this subset of attributes coincide (are equal)</a:t>
            </a:r>
            <a:endParaRPr sz="2100"/>
          </a:p>
          <a:p>
            <a:pPr indent="0" lvl="0" marL="0" rtl="0" algn="l">
              <a:spcBef>
                <a:spcPts val="1600"/>
              </a:spcBef>
              <a:spcAft>
                <a:spcPts val="0"/>
              </a:spcAft>
              <a:buNone/>
            </a:pPr>
            <a:r>
              <a:rPr lang="ru-RU" sz="2100"/>
              <a:t>• irreducibility (minimality) - the potential key does not contain a smaller subset of attributes that satisfies the uniqueness condition. In other words, if any attribute is removed from a potential key, it will lose its uniqueness property</a:t>
            </a:r>
            <a:endParaRPr sz="2100"/>
          </a:p>
          <a:p>
            <a:pPr indent="0" lvl="0" marL="0" rtl="0" algn="l">
              <a:spcBef>
                <a:spcPts val="1600"/>
              </a:spcBef>
              <a:spcAft>
                <a:spcPts val="0"/>
              </a:spcAft>
              <a:buNone/>
            </a:pPr>
            <a:r>
              <a:rPr lang="ru-RU" sz="2100"/>
              <a:t>A candidate key always exists, even if it includes all the attributes of the relation (follows from the properties of the relations).  There can be several potential keys.</a:t>
            </a:r>
            <a:endParaRPr sz="2100"/>
          </a:p>
          <a:p>
            <a:pPr indent="0" lvl="0" marL="0" rtl="0" algn="l">
              <a:spcBef>
                <a:spcPts val="1600"/>
              </a:spcBef>
              <a:spcAft>
                <a:spcPts val="1600"/>
              </a:spcAft>
              <a:buNone/>
            </a:pPr>
            <a:r>
              <a:t/>
            </a:r>
            <a:endParaRPr sz="2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2c18d5f636f_0_102"/>
          <p:cNvSpPr txBox="1"/>
          <p:nvPr>
            <p:ph type="title"/>
          </p:nvPr>
        </p:nvSpPr>
        <p:spPr>
          <a:xfrm>
            <a:off x="676575" y="772131"/>
            <a:ext cx="8375400" cy="818400"/>
          </a:xfrm>
          <a:prstGeom prst="rect">
            <a:avLst/>
          </a:prstGeom>
        </p:spPr>
        <p:txBody>
          <a:bodyPr anchorCtr="0" anchor="b" bIns="121900" lIns="121900" spcFirstLastPara="1" rIns="121900" wrap="square" tIns="121900">
            <a:normAutofit fontScale="90000"/>
          </a:bodyPr>
          <a:lstStyle/>
          <a:p>
            <a:pPr indent="0" lvl="0" marL="0" rtl="0" algn="l">
              <a:spcBef>
                <a:spcPts val="0"/>
              </a:spcBef>
              <a:spcAft>
                <a:spcPts val="0"/>
              </a:spcAft>
              <a:buNone/>
            </a:pPr>
            <a:r>
              <a:rPr lang="ru-RU"/>
              <a:t>Keys: primary key</a:t>
            </a:r>
            <a:endParaRPr/>
          </a:p>
        </p:txBody>
      </p:sp>
      <p:sp>
        <p:nvSpPr>
          <p:cNvPr id="314" name="Google Shape;314;g2c18d5f636f_0_102"/>
          <p:cNvSpPr txBox="1"/>
          <p:nvPr>
            <p:ph idx="1" type="body"/>
          </p:nvPr>
        </p:nvSpPr>
        <p:spPr>
          <a:xfrm>
            <a:off x="863175" y="2113400"/>
            <a:ext cx="10906200" cy="32793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ru-RU"/>
              <a:t>Primary key (PRIMARY KEY) is such a potential key of a relationship that is selected as the “primary”</a:t>
            </a:r>
            <a:endParaRPr/>
          </a:p>
          <a:p>
            <a:pPr indent="0" lvl="0" marL="0" rtl="0" algn="l">
              <a:spcBef>
                <a:spcPts val="1600"/>
              </a:spcBef>
              <a:spcAft>
                <a:spcPts val="0"/>
              </a:spcAft>
              <a:buNone/>
            </a:pPr>
            <a:r>
              <a:rPr lang="ru-RU"/>
              <a:t>• Any potential key is suitable as a primary key</a:t>
            </a:r>
            <a:endParaRPr/>
          </a:p>
          <a:p>
            <a:pPr indent="0" lvl="0" marL="0" rtl="0" algn="l">
              <a:spcBef>
                <a:spcPts val="1600"/>
              </a:spcBef>
              <a:spcAft>
                <a:spcPts val="0"/>
              </a:spcAft>
              <a:buNone/>
            </a:pPr>
            <a:r>
              <a:rPr lang="ru-RU"/>
              <a:t>Alternate key(s) – all other potential keys of the relationship</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c18d5f636f_0_161"/>
          <p:cNvSpPr txBox="1"/>
          <p:nvPr>
            <p:ph type="title"/>
          </p:nvPr>
        </p:nvSpPr>
        <p:spPr>
          <a:xfrm>
            <a:off x="689600" y="476050"/>
            <a:ext cx="7986000" cy="1219500"/>
          </a:xfrm>
          <a:prstGeom prst="rect">
            <a:avLst/>
          </a:prstGeom>
        </p:spPr>
        <p:txBody>
          <a:bodyPr anchorCtr="0" anchor="b" bIns="121900" lIns="121900" spcFirstLastPara="1" rIns="121900" wrap="square" tIns="121900">
            <a:normAutofit/>
          </a:bodyPr>
          <a:lstStyle/>
          <a:p>
            <a:pPr indent="0" lvl="0" marL="0" rtl="0" algn="l">
              <a:spcBef>
                <a:spcPts val="0"/>
              </a:spcBef>
              <a:spcAft>
                <a:spcPts val="0"/>
              </a:spcAft>
              <a:buNone/>
            </a:pPr>
            <a:r>
              <a:rPr lang="ru-RU"/>
              <a:t>Keys: foreign key</a:t>
            </a:r>
            <a:endParaRPr/>
          </a:p>
        </p:txBody>
      </p:sp>
      <p:sp>
        <p:nvSpPr>
          <p:cNvPr id="320" name="Google Shape;320;g2c18d5f636f_0_161"/>
          <p:cNvSpPr txBox="1"/>
          <p:nvPr>
            <p:ph idx="1" type="body"/>
          </p:nvPr>
        </p:nvSpPr>
        <p:spPr>
          <a:xfrm>
            <a:off x="745500" y="1806000"/>
            <a:ext cx="10707000" cy="4590000"/>
          </a:xfrm>
          <a:prstGeom prst="rect">
            <a:avLst/>
          </a:prstGeom>
        </p:spPr>
        <p:txBody>
          <a:bodyPr anchorCtr="0" anchor="t" bIns="121900" lIns="121900" spcFirstLastPara="1" rIns="121900" wrap="square" tIns="121900">
            <a:normAutofit fontScale="92500" lnSpcReduction="20000"/>
          </a:bodyPr>
          <a:lstStyle/>
          <a:p>
            <a:pPr indent="0" lvl="0" marL="0" rtl="0" algn="l">
              <a:spcBef>
                <a:spcPts val="0"/>
              </a:spcBef>
              <a:spcAft>
                <a:spcPts val="0"/>
              </a:spcAft>
              <a:buNone/>
            </a:pPr>
            <a:r>
              <a:rPr lang="ru-RU"/>
              <a:t>To reflect the functional dependencies between tuples of different relations, duplication of the primary key of one relation (parent) to another (child) is used. Attributes that are copies of parent relationship keys are called foreign keys.</a:t>
            </a:r>
            <a:endParaRPr/>
          </a:p>
          <a:p>
            <a:pPr indent="0" lvl="0" marL="0" rtl="0" algn="l">
              <a:spcBef>
                <a:spcPts val="1600"/>
              </a:spcBef>
              <a:spcAft>
                <a:spcPts val="0"/>
              </a:spcAft>
              <a:buNone/>
            </a:pPr>
            <a:r>
              <a:rPr lang="ru-RU"/>
              <a:t>A foreign key in relation R2 is a non-empty subset FK of the set of attributes of this relation, such that:</a:t>
            </a:r>
            <a:endParaRPr/>
          </a:p>
          <a:p>
            <a:pPr indent="0" lvl="0" marL="0" rtl="0" algn="l">
              <a:spcBef>
                <a:spcPts val="1600"/>
              </a:spcBef>
              <a:spcAft>
                <a:spcPts val="0"/>
              </a:spcAft>
              <a:buNone/>
            </a:pPr>
            <a:r>
              <a:rPr lang="ru-RU"/>
              <a:t>1) There is a relation R1 with a potential key PK;</a:t>
            </a:r>
            <a:endParaRPr/>
          </a:p>
          <a:p>
            <a:pPr indent="0" lvl="0" marL="0" rtl="0" algn="l">
              <a:spcBef>
                <a:spcPts val="1600"/>
              </a:spcBef>
              <a:spcAft>
                <a:spcPts val="0"/>
              </a:spcAft>
              <a:buNone/>
            </a:pPr>
            <a:r>
              <a:rPr lang="ru-RU"/>
              <a:t>2) Each value of the foreign key FK in the current value of the relation R2 necessarily coincides with the value of the key PK of some tuple in the current value of the relation R1.</a:t>
            </a:r>
            <a:endParaRPr/>
          </a:p>
          <a:p>
            <a:pPr indent="0" lvl="0" marL="0" rtl="0" algn="l">
              <a:spcBef>
                <a:spcPts val="1600"/>
              </a:spcBef>
              <a:spcAft>
                <a:spcPts val="1600"/>
              </a:spcAft>
              <a:buNone/>
            </a:pPr>
            <a:r>
              <a:rPr lang="ru-RU"/>
              <a:t>The relationships R1 and R2 are not necessarily different.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2c18d5f636f_0_222"/>
          <p:cNvSpPr txBox="1"/>
          <p:nvPr>
            <p:ph idx="1" type="body"/>
          </p:nvPr>
        </p:nvSpPr>
        <p:spPr>
          <a:xfrm>
            <a:off x="517200" y="1986432"/>
            <a:ext cx="11157600" cy="4105200"/>
          </a:xfrm>
          <a:prstGeom prst="rect">
            <a:avLst/>
          </a:prstGeom>
          <a:noFill/>
          <a:ln>
            <a:noFill/>
          </a:ln>
        </p:spPr>
        <p:txBody>
          <a:bodyPr anchorCtr="0" anchor="t" bIns="45700" lIns="91425" spcFirstLastPara="1" rIns="91425" wrap="square" tIns="45700">
            <a:normAutofit/>
          </a:bodyPr>
          <a:lstStyle/>
          <a:p>
            <a:pPr indent="-482600" lvl="0" marL="609600" rtl="0" algn="l">
              <a:lnSpc>
                <a:spcPct val="90000"/>
              </a:lnSpc>
              <a:spcBef>
                <a:spcPts val="1000"/>
              </a:spcBef>
              <a:spcAft>
                <a:spcPts val="0"/>
              </a:spcAft>
              <a:buSzPts val="2800"/>
              <a:buChar char="●"/>
            </a:pPr>
            <a:r>
              <a:rPr lang="ru-RU"/>
              <a:t>Keys allow you to form functional dependencies between relationships</a:t>
            </a:r>
            <a:endParaRPr/>
          </a:p>
          <a:p>
            <a:pPr indent="-482600" lvl="0" marL="609600" rtl="0" algn="l">
              <a:lnSpc>
                <a:spcPct val="90000"/>
              </a:lnSpc>
              <a:spcBef>
                <a:spcPts val="1600"/>
              </a:spcBef>
              <a:spcAft>
                <a:spcPts val="1600"/>
              </a:spcAft>
              <a:buSzPts val="2800"/>
              <a:buChar char="●"/>
            </a:pPr>
            <a:r>
              <a:rPr lang="ru-RU"/>
              <a:t>A functional dependency is a many-to-one relationship between two sets of attributes of a given relation variable</a:t>
            </a:r>
            <a:endParaRPr/>
          </a:p>
        </p:txBody>
      </p:sp>
      <p:sp>
        <p:nvSpPr>
          <p:cNvPr id="326" name="Google Shape;326;g2c18d5f636f_0_222"/>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ru-RU"/>
              <a:t>‹#›</a:t>
            </a:fld>
            <a:endParaRPr/>
          </a:p>
        </p:txBody>
      </p:sp>
      <p:sp>
        <p:nvSpPr>
          <p:cNvPr id="327" name="Google Shape;327;g2c18d5f636f_0_222"/>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p>
            <a:pPr indent="0" lvl="0" marL="0" rtl="0" algn="l">
              <a:spcBef>
                <a:spcPts val="0"/>
              </a:spcBef>
              <a:spcAft>
                <a:spcPts val="0"/>
              </a:spcAft>
              <a:buNone/>
            </a:pPr>
            <a:r>
              <a:rPr lang="ru-RU"/>
              <a:t>Keys property -&gt; functional dependency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Design stages: characteristics</a:t>
            </a:r>
            <a:endParaRPr/>
          </a:p>
        </p:txBody>
      </p:sp>
      <p:sp>
        <p:nvSpPr>
          <p:cNvPr id="97" name="Google Shape;97;p4"/>
          <p:cNvSpPr txBox="1"/>
          <p:nvPr>
            <p:ph idx="1" type="body"/>
          </p:nvPr>
        </p:nvSpPr>
        <p:spPr>
          <a:xfrm>
            <a:off x="677323" y="2160600"/>
            <a:ext cx="10427400" cy="388080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16666"/>
              <a:buChar char="●"/>
            </a:pPr>
            <a:r>
              <a:rPr lang="ru-RU"/>
              <a:t>Conceptual:</a:t>
            </a:r>
            <a:endParaRPr/>
          </a:p>
          <a:p>
            <a:pPr indent="-228600" lvl="1" marL="685800" rtl="0" algn="l">
              <a:lnSpc>
                <a:spcPct val="90000"/>
              </a:lnSpc>
              <a:spcBef>
                <a:spcPts val="500"/>
              </a:spcBef>
              <a:spcAft>
                <a:spcPts val="0"/>
              </a:spcAft>
              <a:buClr>
                <a:schemeClr val="dk1"/>
              </a:buClr>
              <a:buSzPct val="126315"/>
              <a:buChar char="○"/>
            </a:pPr>
            <a:r>
              <a:rPr lang="ru-RU"/>
              <a:t>Identification of the most general properties of the subject area - entities and relationships between them</a:t>
            </a:r>
            <a:endParaRPr/>
          </a:p>
          <a:p>
            <a:pPr indent="-228600" lvl="0" marL="228600" rtl="0" algn="l">
              <a:lnSpc>
                <a:spcPct val="90000"/>
              </a:lnSpc>
              <a:spcBef>
                <a:spcPts val="1000"/>
              </a:spcBef>
              <a:spcAft>
                <a:spcPts val="0"/>
              </a:spcAft>
              <a:buClr>
                <a:schemeClr val="dk1"/>
              </a:buClr>
              <a:buSzPct val="116666"/>
              <a:buChar char="●"/>
            </a:pPr>
            <a:r>
              <a:rPr lang="ru-RU"/>
              <a:t>Logical:</a:t>
            </a:r>
            <a:endParaRPr/>
          </a:p>
          <a:p>
            <a:pPr indent="-335280" lvl="1" marL="742950" rtl="0" algn="l">
              <a:lnSpc>
                <a:spcPct val="90000"/>
              </a:lnSpc>
              <a:spcBef>
                <a:spcPts val="500"/>
              </a:spcBef>
              <a:spcAft>
                <a:spcPts val="0"/>
              </a:spcAft>
              <a:buSzPct val="126315"/>
              <a:buChar char="○"/>
            </a:pPr>
            <a:r>
              <a:rPr lang="ru-RU"/>
              <a:t>Improvement of the conceptual scheme</a:t>
            </a:r>
            <a:endParaRPr/>
          </a:p>
          <a:p>
            <a:pPr indent="-335280" lvl="1" marL="742950" rtl="0" algn="l">
              <a:lnSpc>
                <a:spcPct val="90000"/>
              </a:lnSpc>
              <a:spcBef>
                <a:spcPts val="500"/>
              </a:spcBef>
              <a:spcAft>
                <a:spcPts val="0"/>
              </a:spcAft>
              <a:buSzPct val="126315"/>
              <a:buChar char="○"/>
            </a:pPr>
            <a:r>
              <a:rPr lang="ru-RU"/>
              <a:t>Formation of relationships and attributes, primary keys, establishment of functional dependencies</a:t>
            </a:r>
            <a:endParaRPr/>
          </a:p>
          <a:p>
            <a:pPr indent="-228600" lvl="0" marL="228600" rtl="0" algn="l">
              <a:lnSpc>
                <a:spcPct val="90000"/>
              </a:lnSpc>
              <a:spcBef>
                <a:spcPts val="1000"/>
              </a:spcBef>
              <a:spcAft>
                <a:spcPts val="0"/>
              </a:spcAft>
              <a:buClr>
                <a:schemeClr val="dk1"/>
              </a:buClr>
              <a:buSzPct val="116666"/>
              <a:buChar char="●"/>
            </a:pPr>
            <a:r>
              <a:rPr lang="ru-RU"/>
              <a:t>Physical:</a:t>
            </a:r>
            <a:endParaRPr/>
          </a:p>
          <a:p>
            <a:pPr indent="-335280" lvl="1" marL="742950" rtl="0" algn="l">
              <a:lnSpc>
                <a:spcPct val="90000"/>
              </a:lnSpc>
              <a:spcBef>
                <a:spcPts val="500"/>
              </a:spcBef>
              <a:spcAft>
                <a:spcPts val="0"/>
              </a:spcAft>
              <a:buSzPct val="126315"/>
              <a:buChar char="○"/>
            </a:pPr>
            <a:r>
              <a:rPr lang="ru-RU"/>
              <a:t>Improvement of logical schema</a:t>
            </a:r>
            <a:endParaRPr/>
          </a:p>
          <a:p>
            <a:pPr indent="-335280" lvl="1" marL="742950" rtl="0" algn="l">
              <a:lnSpc>
                <a:spcPct val="90000"/>
              </a:lnSpc>
              <a:spcBef>
                <a:spcPts val="500"/>
              </a:spcBef>
              <a:spcAft>
                <a:spcPts val="0"/>
              </a:spcAft>
              <a:buSzPct val="126315"/>
              <a:buChar char="○"/>
            </a:pPr>
            <a:r>
              <a:rPr lang="ru-RU"/>
              <a:t>Formation of a database schema in relation to a specific DBMS</a:t>
            </a:r>
            <a:endParaRPr/>
          </a:p>
          <a:p>
            <a:pPr indent="-335280" lvl="1" marL="742950" rtl="0" algn="l">
              <a:lnSpc>
                <a:spcPct val="90000"/>
              </a:lnSpc>
              <a:spcBef>
                <a:spcPts val="500"/>
              </a:spcBef>
              <a:spcAft>
                <a:spcPts val="0"/>
              </a:spcAft>
              <a:buSzPct val="126315"/>
              <a:buChar char="○"/>
            </a:pPr>
            <a:r>
              <a:rPr lang="ru-RU"/>
              <a:t>Defining data types, restrictions, creating technical tables (many-to-many, one-to-one, etc.)</a:t>
            </a:r>
            <a:endParaRPr/>
          </a:p>
          <a:p>
            <a:pPr indent="-87630" lvl="1" marL="685800" rtl="0" algn="l">
              <a:lnSpc>
                <a:spcPct val="90000"/>
              </a:lnSpc>
              <a:spcBef>
                <a:spcPts val="500"/>
              </a:spcBef>
              <a:spcAft>
                <a:spcPts val="0"/>
              </a:spcAft>
              <a:buClr>
                <a:schemeClr val="dk1"/>
              </a:buClr>
              <a:buSzPct val="126315"/>
              <a:buNone/>
            </a:pPr>
            <a:r>
              <a:t/>
            </a:r>
            <a:endParaRPr/>
          </a:p>
        </p:txBody>
      </p:sp>
      <p:sp>
        <p:nvSpPr>
          <p:cNvPr id="98" name="Google Shape;98;p4"/>
          <p:cNvSpPr txBox="1"/>
          <p:nvPr>
            <p:ph idx="12" type="sldNum"/>
          </p:nvPr>
        </p:nvSpPr>
        <p:spPr>
          <a:xfrm>
            <a:off x="8590663" y="6041362"/>
            <a:ext cx="6834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5"/>
          <p:cNvSpPr txBox="1"/>
          <p:nvPr>
            <p:ph idx="1" type="body"/>
          </p:nvPr>
        </p:nvSpPr>
        <p:spPr>
          <a:xfrm>
            <a:off x="517200" y="1986432"/>
            <a:ext cx="11157600" cy="4105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ru-RU"/>
              <a:t>Definition of functional dependence (according to J. Date):</a:t>
            </a:r>
            <a:endParaRPr/>
          </a:p>
          <a:p>
            <a:pPr indent="-482600" lvl="0" marL="609600" rtl="0" algn="l">
              <a:lnSpc>
                <a:spcPct val="90000"/>
              </a:lnSpc>
              <a:spcBef>
                <a:spcPts val="1600"/>
              </a:spcBef>
              <a:spcAft>
                <a:spcPts val="0"/>
              </a:spcAft>
              <a:buSzPts val="2800"/>
              <a:buChar char="●"/>
            </a:pPr>
            <a:r>
              <a:rPr lang="ru-RU"/>
              <a:t>Let r be a relation, and X and Y be arbitrary subsets of the set of attributes of relation r. Then Y is functionally dependent on X, which is written symbolically as X → Y (read either "X functionally determines Y" or "X is an arrow of Y") </a:t>
            </a:r>
            <a:endParaRPr/>
          </a:p>
          <a:p>
            <a:pPr indent="-482600" lvl="0" marL="609600" rtl="0" algn="l">
              <a:lnSpc>
                <a:spcPct val="90000"/>
              </a:lnSpc>
              <a:spcBef>
                <a:spcPts val="1600"/>
              </a:spcBef>
              <a:spcAft>
                <a:spcPts val="1600"/>
              </a:spcAft>
              <a:buSzPts val="2800"/>
              <a:buChar char="●"/>
            </a:pPr>
            <a:r>
              <a:rPr lang="ru-RU"/>
              <a:t>if and only if every value of the set X of the relation r is associated with exactly one value of the set Y of the relation r. </a:t>
            </a:r>
            <a:endParaRPr/>
          </a:p>
        </p:txBody>
      </p:sp>
      <p:sp>
        <p:nvSpPr>
          <p:cNvPr id="333" name="Google Shape;333;p35"/>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ru-RU"/>
              <a:t>‹#›</a:t>
            </a:fld>
            <a:endParaRPr/>
          </a:p>
        </p:txBody>
      </p:sp>
      <p:sp>
        <p:nvSpPr>
          <p:cNvPr id="334" name="Google Shape;334;p35"/>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p>
            <a:pPr indent="0" lvl="0" marL="0" rtl="0" algn="l">
              <a:spcBef>
                <a:spcPts val="0"/>
              </a:spcBef>
              <a:spcAft>
                <a:spcPts val="0"/>
              </a:spcAft>
              <a:buNone/>
            </a:pPr>
            <a:r>
              <a:rPr lang="ru-RU"/>
              <a:t>Keys property -&gt; functional dependency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c18d5f636f_0_228"/>
          <p:cNvSpPr txBox="1"/>
          <p:nvPr>
            <p:ph idx="1" type="body"/>
          </p:nvPr>
        </p:nvSpPr>
        <p:spPr>
          <a:xfrm>
            <a:off x="517200" y="1986432"/>
            <a:ext cx="11157600" cy="4105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ru-RU"/>
              <a:t>Definition of functional dependence (according to J. Date):</a:t>
            </a:r>
            <a:endParaRPr/>
          </a:p>
          <a:p>
            <a:pPr indent="-482600" lvl="0" marL="609600" rtl="0" algn="l">
              <a:lnSpc>
                <a:spcPct val="90000"/>
              </a:lnSpc>
              <a:spcBef>
                <a:spcPts val="1600"/>
              </a:spcBef>
              <a:spcAft>
                <a:spcPts val="0"/>
              </a:spcAft>
              <a:buSzPts val="2800"/>
              <a:buChar char="●"/>
            </a:pPr>
            <a:r>
              <a:rPr lang="ru-RU"/>
              <a:t>In other words, if two tuples of a relation r coincide in the value X, they also coincide in the value Y (⬄ there are no two different tuples that have the same values in the X attribute and different values in the Y attribute).</a:t>
            </a:r>
            <a:endParaRPr/>
          </a:p>
          <a:p>
            <a:pPr indent="-482600" lvl="0" marL="609600" rtl="0" algn="l">
              <a:lnSpc>
                <a:spcPct val="90000"/>
              </a:lnSpc>
              <a:spcBef>
                <a:spcPts val="1600"/>
              </a:spcBef>
              <a:spcAft>
                <a:spcPts val="1600"/>
              </a:spcAft>
              <a:buSzPts val="2800"/>
              <a:buChar char="●"/>
            </a:pPr>
            <a:r>
              <a:rPr lang="ru-RU"/>
              <a:t>The left part of the functional dependence record is called the determinant, the right part is the dependent part.</a:t>
            </a:r>
            <a:endParaRPr/>
          </a:p>
        </p:txBody>
      </p:sp>
      <p:sp>
        <p:nvSpPr>
          <p:cNvPr id="340" name="Google Shape;340;g2c18d5f636f_0_228"/>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ru-RU"/>
              <a:t>‹#›</a:t>
            </a:fld>
            <a:endParaRPr/>
          </a:p>
        </p:txBody>
      </p:sp>
      <p:sp>
        <p:nvSpPr>
          <p:cNvPr id="341" name="Google Shape;341;g2c18d5f636f_0_228"/>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p>
            <a:pPr indent="0" lvl="0" marL="0" rtl="0" algn="l">
              <a:spcBef>
                <a:spcPts val="0"/>
              </a:spcBef>
              <a:spcAft>
                <a:spcPts val="0"/>
              </a:spcAft>
              <a:buNone/>
            </a:pPr>
            <a:r>
              <a:rPr lang="ru-RU"/>
              <a:t>Keys property -&gt; functional dependency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6"/>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Examples in one table</a:t>
            </a:r>
            <a:endParaRPr/>
          </a:p>
        </p:txBody>
      </p:sp>
      <p:sp>
        <p:nvSpPr>
          <p:cNvPr id="347" name="Google Shape;347;p3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348" name="Google Shape;348;p36"/>
          <p:cNvPicPr preferRelativeResize="0"/>
          <p:nvPr/>
        </p:nvPicPr>
        <p:blipFill rotWithShape="1">
          <a:blip r:embed="rId3">
            <a:alphaModFix/>
          </a:blip>
          <a:srcRect b="0" l="0" r="0" t="0"/>
          <a:stretch/>
        </p:blipFill>
        <p:spPr>
          <a:xfrm>
            <a:off x="1018354" y="2382782"/>
            <a:ext cx="9932155" cy="278557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7"/>
          <p:cNvSpPr txBox="1"/>
          <p:nvPr>
            <p:ph type="title"/>
          </p:nvPr>
        </p:nvSpPr>
        <p:spPr>
          <a:xfrm>
            <a:off x="517200" y="610700"/>
            <a:ext cx="11157600" cy="914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Examples in one table</a:t>
            </a:r>
            <a:endParaRPr/>
          </a:p>
        </p:txBody>
      </p:sp>
      <p:sp>
        <p:nvSpPr>
          <p:cNvPr id="354" name="Google Shape;354;p37"/>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ru-RU"/>
              <a:t>‹#›</a:t>
            </a:fld>
            <a:endParaRPr/>
          </a:p>
        </p:txBody>
      </p:sp>
      <p:pic>
        <p:nvPicPr>
          <p:cNvPr id="355" name="Google Shape;355;p37"/>
          <p:cNvPicPr preferRelativeResize="0"/>
          <p:nvPr/>
        </p:nvPicPr>
        <p:blipFill rotWithShape="1">
          <a:blip r:embed="rId3">
            <a:alphaModFix/>
          </a:blip>
          <a:srcRect b="0" l="0" r="0" t="0"/>
          <a:stretch/>
        </p:blipFill>
        <p:spPr>
          <a:xfrm>
            <a:off x="3960203" y="2169843"/>
            <a:ext cx="7714595" cy="2518328"/>
          </a:xfrm>
          <a:prstGeom prst="rect">
            <a:avLst/>
          </a:prstGeom>
          <a:noFill/>
          <a:ln>
            <a:noFill/>
          </a:ln>
        </p:spPr>
      </p:pic>
      <p:sp>
        <p:nvSpPr>
          <p:cNvPr id="356" name="Google Shape;356;p37"/>
          <p:cNvSpPr txBox="1"/>
          <p:nvPr>
            <p:ph idx="1" type="body"/>
          </p:nvPr>
        </p:nvSpPr>
        <p:spPr>
          <a:xfrm>
            <a:off x="668825" y="1939782"/>
            <a:ext cx="11157600" cy="4105200"/>
          </a:xfrm>
          <a:prstGeom prst="rect">
            <a:avLst/>
          </a:prstGeom>
        </p:spPr>
        <p:txBody>
          <a:bodyPr anchorCtr="0" anchor="t" bIns="121900" lIns="121900" spcFirstLastPara="1" rIns="121900" wrap="square" tIns="121900">
            <a:normAutofit fontScale="85000" lnSpcReduction="20000"/>
          </a:bodyPr>
          <a:lstStyle/>
          <a:p>
            <a:pPr indent="0" lvl="0" marL="0" rtl="0" algn="l">
              <a:spcBef>
                <a:spcPts val="0"/>
              </a:spcBef>
              <a:spcAft>
                <a:spcPts val="0"/>
              </a:spcAft>
              <a:buNone/>
            </a:pPr>
            <a:r>
              <a:rPr lang="ru-RU"/>
              <a:t>X -&gt; Y</a:t>
            </a:r>
            <a:endParaRPr/>
          </a:p>
          <a:p>
            <a:pPr indent="0" lvl="0" marL="0" rtl="0" algn="l">
              <a:spcBef>
                <a:spcPts val="1600"/>
              </a:spcBef>
              <a:spcAft>
                <a:spcPts val="0"/>
              </a:spcAft>
              <a:buNone/>
            </a:pPr>
            <a:r>
              <a:rPr lang="ru-RU"/>
              <a:t>{City} -&gt; {Product}</a:t>
            </a:r>
            <a:endParaRPr/>
          </a:p>
          <a:p>
            <a:pPr indent="0" lvl="0" marL="0" rtl="0" algn="l">
              <a:spcBef>
                <a:spcPts val="1600"/>
              </a:spcBef>
              <a:spcAft>
                <a:spcPts val="0"/>
              </a:spcAft>
              <a:buNone/>
            </a:pPr>
            <a:r>
              <a:rPr lang="ru-RU"/>
              <a:t>{Distributor} -&gt; {City}</a:t>
            </a:r>
            <a:endParaRPr/>
          </a:p>
          <a:p>
            <a:pPr indent="0" lvl="0" marL="0" rtl="0" algn="l">
              <a:spcBef>
                <a:spcPts val="1600"/>
              </a:spcBef>
              <a:spcAft>
                <a:spcPts val="0"/>
              </a:spcAft>
              <a:buNone/>
            </a:pPr>
            <a:r>
              <a:rPr lang="ru-RU"/>
              <a:t>{Distributor} -&gt; {Product}</a:t>
            </a:r>
            <a:endParaRPr/>
          </a:p>
          <a:p>
            <a:pPr indent="0" lvl="0" marL="0" rtl="0" algn="l">
              <a:spcBef>
                <a:spcPts val="1600"/>
              </a:spcBef>
              <a:spcAft>
                <a:spcPts val="0"/>
              </a:spcAft>
              <a:buNone/>
            </a:pPr>
            <a:r>
              <a:rPr lang="ru-RU"/>
              <a:t>{Amount} -&gt; {Product}</a:t>
            </a:r>
            <a:endParaRPr/>
          </a:p>
          <a:p>
            <a:pPr indent="0" lvl="0" marL="0" rtl="0" algn="l">
              <a:spcBef>
                <a:spcPts val="1600"/>
              </a:spcBef>
              <a:spcAft>
                <a:spcPts val="0"/>
              </a:spcAft>
              <a:buNone/>
            </a:pPr>
            <a:r>
              <a:rPr lang="ru-RU"/>
              <a:t>{Amount} -&gt; {City}</a:t>
            </a:r>
            <a:endParaRPr/>
          </a:p>
          <a:p>
            <a:pPr indent="0" lvl="0" marL="0" rtl="0" algn="l">
              <a:spcBef>
                <a:spcPts val="1600"/>
              </a:spcBef>
              <a:spcAft>
                <a:spcPts val="0"/>
              </a:spcAft>
              <a:buNone/>
            </a:pPr>
            <a:r>
              <a:rPr lang="ru-RU"/>
              <a:t>{City, Distributor} -&gt; {Product}</a:t>
            </a:r>
            <a:endParaRPr/>
          </a:p>
          <a:p>
            <a:pPr indent="0" lvl="0" marL="0" rtl="0" algn="l">
              <a:spcBef>
                <a:spcPts val="1600"/>
              </a:spcBef>
              <a:spcAft>
                <a:spcPts val="1600"/>
              </a:spcAft>
              <a:buNone/>
            </a:pPr>
            <a:r>
              <a:rPr lang="ru-RU"/>
              <a:t>{Distributor, Product} -&gt; {City}</a:t>
            </a:r>
            <a:endParaRPr/>
          </a:p>
        </p:txBody>
      </p:sp>
      <p:sp>
        <p:nvSpPr>
          <p:cNvPr id="357" name="Google Shape;357;p37"/>
          <p:cNvSpPr txBox="1"/>
          <p:nvPr/>
        </p:nvSpPr>
        <p:spPr>
          <a:xfrm>
            <a:off x="4025000" y="2055150"/>
            <a:ext cx="19827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Distributor</a:t>
            </a:r>
            <a:endParaRPr sz="2400">
              <a:solidFill>
                <a:schemeClr val="dk1"/>
              </a:solidFill>
              <a:latin typeface="Roboto"/>
              <a:ea typeface="Roboto"/>
              <a:cs typeface="Roboto"/>
              <a:sym typeface="Roboto"/>
            </a:endParaRPr>
          </a:p>
        </p:txBody>
      </p:sp>
      <p:sp>
        <p:nvSpPr>
          <p:cNvPr id="358" name="Google Shape;358;p37"/>
          <p:cNvSpPr txBox="1"/>
          <p:nvPr/>
        </p:nvSpPr>
        <p:spPr>
          <a:xfrm>
            <a:off x="6066850" y="2055150"/>
            <a:ext cx="23319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City</a:t>
            </a:r>
            <a:endParaRPr sz="2400">
              <a:solidFill>
                <a:schemeClr val="dk1"/>
              </a:solidFill>
              <a:latin typeface="Roboto"/>
              <a:ea typeface="Roboto"/>
              <a:cs typeface="Roboto"/>
              <a:sym typeface="Roboto"/>
            </a:endParaRPr>
          </a:p>
        </p:txBody>
      </p:sp>
      <p:sp>
        <p:nvSpPr>
          <p:cNvPr id="359" name="Google Shape;359;p37"/>
          <p:cNvSpPr txBox="1"/>
          <p:nvPr/>
        </p:nvSpPr>
        <p:spPr>
          <a:xfrm>
            <a:off x="8505250" y="2055150"/>
            <a:ext cx="14214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Product</a:t>
            </a:r>
            <a:endParaRPr sz="2400">
              <a:solidFill>
                <a:schemeClr val="dk1"/>
              </a:solidFill>
              <a:latin typeface="Roboto"/>
              <a:ea typeface="Roboto"/>
              <a:cs typeface="Roboto"/>
              <a:sym typeface="Roboto"/>
            </a:endParaRPr>
          </a:p>
        </p:txBody>
      </p:sp>
      <p:sp>
        <p:nvSpPr>
          <p:cNvPr id="360" name="Google Shape;360;p37"/>
          <p:cNvSpPr txBox="1"/>
          <p:nvPr/>
        </p:nvSpPr>
        <p:spPr>
          <a:xfrm>
            <a:off x="10033150" y="2055150"/>
            <a:ext cx="16416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Amount</a:t>
            </a:r>
            <a:endParaRPr sz="2400">
              <a:solidFill>
                <a:schemeClr val="dk1"/>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8"/>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Relation between keys and functional dependencies</a:t>
            </a:r>
            <a:endParaRPr/>
          </a:p>
        </p:txBody>
      </p:sp>
      <p:sp>
        <p:nvSpPr>
          <p:cNvPr id="366" name="Google Shape;366;p3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367" name="Google Shape;367;p38"/>
          <p:cNvPicPr preferRelativeResize="0"/>
          <p:nvPr/>
        </p:nvPicPr>
        <p:blipFill rotWithShape="1">
          <a:blip r:embed="rId3">
            <a:alphaModFix/>
          </a:blip>
          <a:srcRect b="0" l="0" r="0" t="0"/>
          <a:stretch/>
        </p:blipFill>
        <p:spPr>
          <a:xfrm>
            <a:off x="2564524" y="2332366"/>
            <a:ext cx="7062952" cy="2958522"/>
          </a:xfrm>
          <a:prstGeom prst="rect">
            <a:avLst/>
          </a:prstGeom>
          <a:noFill/>
          <a:ln>
            <a:noFill/>
          </a:ln>
        </p:spPr>
      </p:pic>
      <p:sp>
        <p:nvSpPr>
          <p:cNvPr id="368" name="Google Shape;368;p38"/>
          <p:cNvSpPr txBox="1"/>
          <p:nvPr/>
        </p:nvSpPr>
        <p:spPr>
          <a:xfrm>
            <a:off x="2637075" y="2274050"/>
            <a:ext cx="22743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Distributor</a:t>
            </a:r>
            <a:endParaRPr sz="2400">
              <a:solidFill>
                <a:schemeClr val="dk1"/>
              </a:solidFill>
              <a:latin typeface="Roboto"/>
              <a:ea typeface="Roboto"/>
              <a:cs typeface="Roboto"/>
              <a:sym typeface="Roboto"/>
            </a:endParaRPr>
          </a:p>
        </p:txBody>
      </p:sp>
      <p:sp>
        <p:nvSpPr>
          <p:cNvPr id="369" name="Google Shape;369;p38"/>
          <p:cNvSpPr txBox="1"/>
          <p:nvPr/>
        </p:nvSpPr>
        <p:spPr>
          <a:xfrm>
            <a:off x="5017175" y="2274050"/>
            <a:ext cx="27516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City</a:t>
            </a:r>
            <a:endParaRPr sz="2400">
              <a:solidFill>
                <a:schemeClr val="dk1"/>
              </a:solidFill>
              <a:latin typeface="Roboto"/>
              <a:ea typeface="Roboto"/>
              <a:cs typeface="Roboto"/>
              <a:sym typeface="Roboto"/>
            </a:endParaRPr>
          </a:p>
        </p:txBody>
      </p:sp>
      <p:sp>
        <p:nvSpPr>
          <p:cNvPr id="370" name="Google Shape;370;p38"/>
          <p:cNvSpPr txBox="1"/>
          <p:nvPr/>
        </p:nvSpPr>
        <p:spPr>
          <a:xfrm>
            <a:off x="7874575" y="2274050"/>
            <a:ext cx="16905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Product</a:t>
            </a:r>
            <a:endParaRPr sz="2400">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2c18d5f636f_0_242"/>
          <p:cNvSpPr txBox="1"/>
          <p:nvPr>
            <p:ph type="title"/>
          </p:nvPr>
        </p:nvSpPr>
        <p:spPr>
          <a:xfrm>
            <a:off x="517200" y="610700"/>
            <a:ext cx="11157600" cy="914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0000"/>
              <a:buFont typeface="Calibri"/>
              <a:buNone/>
            </a:pPr>
            <a:r>
              <a:rPr lang="ru-RU"/>
              <a:t>Relation between keys and functional dependencies</a:t>
            </a:r>
            <a:endParaRPr/>
          </a:p>
        </p:txBody>
      </p:sp>
      <p:sp>
        <p:nvSpPr>
          <p:cNvPr id="376" name="Google Shape;376;g2c18d5f636f_0_242"/>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ru-RU"/>
              <a:t>‹#›</a:t>
            </a:fld>
            <a:endParaRPr/>
          </a:p>
        </p:txBody>
      </p:sp>
      <p:pic>
        <p:nvPicPr>
          <p:cNvPr id="377" name="Google Shape;377;g2c18d5f636f_0_242"/>
          <p:cNvPicPr preferRelativeResize="0"/>
          <p:nvPr/>
        </p:nvPicPr>
        <p:blipFill rotWithShape="1">
          <a:blip r:embed="rId3">
            <a:alphaModFix/>
          </a:blip>
          <a:srcRect b="0" l="0" r="0" t="0"/>
          <a:stretch/>
        </p:blipFill>
        <p:spPr>
          <a:xfrm>
            <a:off x="4698124" y="1875166"/>
            <a:ext cx="7062952" cy="2958522"/>
          </a:xfrm>
          <a:prstGeom prst="rect">
            <a:avLst/>
          </a:prstGeom>
          <a:noFill/>
          <a:ln>
            <a:noFill/>
          </a:ln>
        </p:spPr>
      </p:pic>
      <p:sp>
        <p:nvSpPr>
          <p:cNvPr id="378" name="Google Shape;378;g2c18d5f636f_0_242"/>
          <p:cNvSpPr txBox="1"/>
          <p:nvPr/>
        </p:nvSpPr>
        <p:spPr>
          <a:xfrm>
            <a:off x="4770675" y="1816850"/>
            <a:ext cx="22743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Distributor</a:t>
            </a:r>
            <a:endParaRPr sz="2400">
              <a:solidFill>
                <a:schemeClr val="dk1"/>
              </a:solidFill>
              <a:latin typeface="Roboto"/>
              <a:ea typeface="Roboto"/>
              <a:cs typeface="Roboto"/>
              <a:sym typeface="Roboto"/>
            </a:endParaRPr>
          </a:p>
        </p:txBody>
      </p:sp>
      <p:sp>
        <p:nvSpPr>
          <p:cNvPr id="379" name="Google Shape;379;g2c18d5f636f_0_242"/>
          <p:cNvSpPr txBox="1"/>
          <p:nvPr/>
        </p:nvSpPr>
        <p:spPr>
          <a:xfrm>
            <a:off x="7150775" y="1816850"/>
            <a:ext cx="27516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City</a:t>
            </a:r>
            <a:endParaRPr sz="2400">
              <a:solidFill>
                <a:schemeClr val="dk1"/>
              </a:solidFill>
              <a:latin typeface="Roboto"/>
              <a:ea typeface="Roboto"/>
              <a:cs typeface="Roboto"/>
              <a:sym typeface="Roboto"/>
            </a:endParaRPr>
          </a:p>
        </p:txBody>
      </p:sp>
      <p:sp>
        <p:nvSpPr>
          <p:cNvPr id="380" name="Google Shape;380;g2c18d5f636f_0_242"/>
          <p:cNvSpPr txBox="1"/>
          <p:nvPr/>
        </p:nvSpPr>
        <p:spPr>
          <a:xfrm>
            <a:off x="10008175" y="1816850"/>
            <a:ext cx="16905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Product</a:t>
            </a:r>
            <a:endParaRPr sz="2400">
              <a:solidFill>
                <a:schemeClr val="dk1"/>
              </a:solidFill>
              <a:latin typeface="Roboto"/>
              <a:ea typeface="Roboto"/>
              <a:cs typeface="Roboto"/>
              <a:sym typeface="Roboto"/>
            </a:endParaRPr>
          </a:p>
        </p:txBody>
      </p:sp>
      <p:sp>
        <p:nvSpPr>
          <p:cNvPr id="381" name="Google Shape;381;g2c18d5f636f_0_242"/>
          <p:cNvSpPr txBox="1"/>
          <p:nvPr>
            <p:ph idx="1" type="body"/>
          </p:nvPr>
        </p:nvSpPr>
        <p:spPr>
          <a:xfrm>
            <a:off x="388875" y="1875175"/>
            <a:ext cx="4172700" cy="41052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ru-RU"/>
              <a:t>X -&gt; Y</a:t>
            </a:r>
            <a:endParaRPr/>
          </a:p>
          <a:p>
            <a:pPr indent="0" lvl="0" marL="0" rtl="0" algn="l">
              <a:spcBef>
                <a:spcPts val="1600"/>
              </a:spcBef>
              <a:spcAft>
                <a:spcPts val="0"/>
              </a:spcAft>
              <a:buNone/>
            </a:pPr>
            <a:r>
              <a:rPr lang="ru-RU"/>
              <a:t>{Distributor} -&gt; {City}</a:t>
            </a:r>
            <a:endParaRPr/>
          </a:p>
          <a:p>
            <a:pPr indent="0" lvl="0" marL="0" rtl="0" algn="l">
              <a:spcBef>
                <a:spcPts val="1600"/>
              </a:spcBef>
              <a:spcAft>
                <a:spcPts val="0"/>
              </a:spcAft>
              <a:buNone/>
            </a:pPr>
            <a:r>
              <a:rPr lang="ru-RU"/>
              <a:t>{City} -&gt; {Product}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ru-RU"/>
              <a:t>Information is excessive:</a:t>
            </a:r>
            <a:endParaRPr/>
          </a:p>
          <a:p>
            <a:pPr indent="0" lvl="0" marL="0" rtl="0" algn="l">
              <a:spcBef>
                <a:spcPts val="1600"/>
              </a:spcBef>
              <a:spcAft>
                <a:spcPts val="1600"/>
              </a:spcAft>
              <a:buNone/>
            </a:pPr>
            <a:r>
              <a:rPr lang="ru-RU"/>
              <a:t>we have duplicates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2c18d5f636f_0_252"/>
          <p:cNvSpPr txBox="1"/>
          <p:nvPr>
            <p:ph type="title"/>
          </p:nvPr>
        </p:nvSpPr>
        <p:spPr>
          <a:xfrm>
            <a:off x="517200" y="610700"/>
            <a:ext cx="11157600" cy="914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0000"/>
              <a:buFont typeface="Calibri"/>
              <a:buNone/>
            </a:pPr>
            <a:r>
              <a:rPr lang="ru-RU"/>
              <a:t>Relation between keys and functional dependencies</a:t>
            </a:r>
            <a:endParaRPr/>
          </a:p>
        </p:txBody>
      </p:sp>
      <p:sp>
        <p:nvSpPr>
          <p:cNvPr id="387" name="Google Shape;387;g2c18d5f636f_0_252"/>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ru-RU"/>
              <a:t>‹#›</a:t>
            </a:fld>
            <a:endParaRPr/>
          </a:p>
        </p:txBody>
      </p:sp>
      <p:pic>
        <p:nvPicPr>
          <p:cNvPr id="388" name="Google Shape;388;g2c18d5f636f_0_252"/>
          <p:cNvPicPr preferRelativeResize="0"/>
          <p:nvPr/>
        </p:nvPicPr>
        <p:blipFill rotWithShape="1">
          <a:blip r:embed="rId3">
            <a:alphaModFix/>
          </a:blip>
          <a:srcRect b="0" l="0" r="0" t="0"/>
          <a:stretch/>
        </p:blipFill>
        <p:spPr>
          <a:xfrm>
            <a:off x="4698124" y="1875166"/>
            <a:ext cx="7062952" cy="2958522"/>
          </a:xfrm>
          <a:prstGeom prst="rect">
            <a:avLst/>
          </a:prstGeom>
          <a:noFill/>
          <a:ln>
            <a:noFill/>
          </a:ln>
        </p:spPr>
      </p:pic>
      <p:sp>
        <p:nvSpPr>
          <p:cNvPr id="389" name="Google Shape;389;g2c18d5f636f_0_252"/>
          <p:cNvSpPr txBox="1"/>
          <p:nvPr/>
        </p:nvSpPr>
        <p:spPr>
          <a:xfrm>
            <a:off x="4770675" y="1816850"/>
            <a:ext cx="22743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Distributor</a:t>
            </a:r>
            <a:endParaRPr sz="2400">
              <a:solidFill>
                <a:schemeClr val="dk1"/>
              </a:solidFill>
              <a:latin typeface="Roboto"/>
              <a:ea typeface="Roboto"/>
              <a:cs typeface="Roboto"/>
              <a:sym typeface="Roboto"/>
            </a:endParaRPr>
          </a:p>
        </p:txBody>
      </p:sp>
      <p:sp>
        <p:nvSpPr>
          <p:cNvPr id="390" name="Google Shape;390;g2c18d5f636f_0_252"/>
          <p:cNvSpPr txBox="1"/>
          <p:nvPr/>
        </p:nvSpPr>
        <p:spPr>
          <a:xfrm>
            <a:off x="7150775" y="1816850"/>
            <a:ext cx="27516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City</a:t>
            </a:r>
            <a:endParaRPr sz="2400">
              <a:solidFill>
                <a:schemeClr val="dk1"/>
              </a:solidFill>
              <a:latin typeface="Roboto"/>
              <a:ea typeface="Roboto"/>
              <a:cs typeface="Roboto"/>
              <a:sym typeface="Roboto"/>
            </a:endParaRPr>
          </a:p>
        </p:txBody>
      </p:sp>
      <p:sp>
        <p:nvSpPr>
          <p:cNvPr id="391" name="Google Shape;391;g2c18d5f636f_0_252"/>
          <p:cNvSpPr txBox="1"/>
          <p:nvPr/>
        </p:nvSpPr>
        <p:spPr>
          <a:xfrm>
            <a:off x="10008175" y="1816850"/>
            <a:ext cx="16905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Product</a:t>
            </a:r>
            <a:endParaRPr sz="2400">
              <a:solidFill>
                <a:schemeClr val="dk1"/>
              </a:solidFill>
              <a:latin typeface="Roboto"/>
              <a:ea typeface="Roboto"/>
              <a:cs typeface="Roboto"/>
              <a:sym typeface="Roboto"/>
            </a:endParaRPr>
          </a:p>
        </p:txBody>
      </p:sp>
      <p:sp>
        <p:nvSpPr>
          <p:cNvPr id="392" name="Google Shape;392;g2c18d5f636f_0_252"/>
          <p:cNvSpPr txBox="1"/>
          <p:nvPr>
            <p:ph idx="1" type="body"/>
          </p:nvPr>
        </p:nvSpPr>
        <p:spPr>
          <a:xfrm>
            <a:off x="388875" y="1875175"/>
            <a:ext cx="4114200" cy="41052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ru-RU"/>
              <a:t>How can we get rid of dupes?</a:t>
            </a:r>
            <a:endParaRPr/>
          </a:p>
          <a:p>
            <a:pPr indent="0" lvl="0" marL="0" rtl="0" algn="l">
              <a:spcBef>
                <a:spcPts val="1600"/>
              </a:spcBef>
              <a:spcAft>
                <a:spcPts val="0"/>
              </a:spcAft>
              <a:buNone/>
            </a:pPr>
            <a:r>
              <a:rPr lang="ru-RU"/>
              <a:t>Answer: Heath’s theorem</a:t>
            </a:r>
            <a:endParaRPr/>
          </a:p>
          <a:p>
            <a:pPr indent="0" lvl="0" marL="0" rtl="0" algn="l">
              <a:spcBef>
                <a:spcPts val="16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2"/>
          <p:cNvSpPr txBox="1"/>
          <p:nvPr>
            <p:ph type="title"/>
          </p:nvPr>
        </p:nvSpPr>
        <p:spPr>
          <a:xfrm>
            <a:off x="517200" y="610700"/>
            <a:ext cx="11157600" cy="914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0000"/>
              <a:buFont typeface="Calibri"/>
              <a:buNone/>
            </a:pPr>
            <a:r>
              <a:rPr lang="ru-RU"/>
              <a:t>Relation between keys and functional dependencies</a:t>
            </a:r>
            <a:endParaRPr/>
          </a:p>
        </p:txBody>
      </p:sp>
      <p:sp>
        <p:nvSpPr>
          <p:cNvPr id="398" name="Google Shape;398;p42"/>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ru-RU"/>
              <a:t>‹#›</a:t>
            </a:fld>
            <a:endParaRPr/>
          </a:p>
        </p:txBody>
      </p:sp>
      <p:sp>
        <p:nvSpPr>
          <p:cNvPr id="399" name="Google Shape;399;p42"/>
          <p:cNvSpPr txBox="1"/>
          <p:nvPr>
            <p:ph idx="2" type="body"/>
          </p:nvPr>
        </p:nvSpPr>
        <p:spPr>
          <a:xfrm>
            <a:off x="689300" y="1986425"/>
            <a:ext cx="10985400" cy="41052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ru-RU" sz="2400"/>
              <a:t>Heath’s theorem.</a:t>
            </a:r>
            <a:endParaRPr sz="2400"/>
          </a:p>
          <a:p>
            <a:pPr indent="0" lvl="0" marL="0" rtl="0" algn="l">
              <a:spcBef>
                <a:spcPts val="1600"/>
              </a:spcBef>
              <a:spcAft>
                <a:spcPts val="1600"/>
              </a:spcAft>
              <a:buNone/>
            </a:pPr>
            <a:r>
              <a:rPr lang="ru-RU" sz="2400"/>
              <a:t>Let’s consider a relation R(A,B,C), where A,B,C are attributes. If R satisfies the </a:t>
            </a:r>
            <a:r>
              <a:rPr lang="ru-RU" sz="2400"/>
              <a:t>functional</a:t>
            </a:r>
            <a:r>
              <a:rPr lang="ru-RU" sz="2400"/>
              <a:t> dependency A -&gt; B, then R is a union of R’s projections on attributes (A,B) and (A,C)  </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2c18d5f636f_0_263"/>
          <p:cNvSpPr txBox="1"/>
          <p:nvPr>
            <p:ph type="title"/>
          </p:nvPr>
        </p:nvSpPr>
        <p:spPr>
          <a:xfrm>
            <a:off x="517200" y="610700"/>
            <a:ext cx="11157600" cy="914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0000"/>
              <a:buFont typeface="Calibri"/>
              <a:buNone/>
            </a:pPr>
            <a:r>
              <a:rPr lang="ru-RU"/>
              <a:t>Relation between keys and functional dependencies</a:t>
            </a:r>
            <a:endParaRPr/>
          </a:p>
        </p:txBody>
      </p:sp>
      <p:sp>
        <p:nvSpPr>
          <p:cNvPr id="405" name="Google Shape;405;g2c18d5f636f_0_263"/>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ru-RU"/>
              <a:t>‹#›</a:t>
            </a:fld>
            <a:endParaRPr/>
          </a:p>
        </p:txBody>
      </p:sp>
      <p:sp>
        <p:nvSpPr>
          <p:cNvPr id="406" name="Google Shape;406;g2c18d5f636f_0_263"/>
          <p:cNvSpPr txBox="1"/>
          <p:nvPr>
            <p:ph idx="2" type="body"/>
          </p:nvPr>
        </p:nvSpPr>
        <p:spPr>
          <a:xfrm>
            <a:off x="694975" y="2161377"/>
            <a:ext cx="3969900" cy="33111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ru-RU"/>
              <a:t>A = {Distributor}</a:t>
            </a:r>
            <a:endParaRPr/>
          </a:p>
          <a:p>
            <a:pPr indent="0" lvl="0" marL="0" rtl="0" algn="l">
              <a:spcBef>
                <a:spcPts val="1600"/>
              </a:spcBef>
              <a:spcAft>
                <a:spcPts val="0"/>
              </a:spcAft>
              <a:buNone/>
            </a:pPr>
            <a:r>
              <a:rPr lang="ru-RU"/>
              <a:t>B = {City}</a:t>
            </a:r>
            <a:endParaRPr/>
          </a:p>
          <a:p>
            <a:pPr indent="0" lvl="0" marL="0" rtl="0" algn="l">
              <a:spcBef>
                <a:spcPts val="1600"/>
              </a:spcBef>
              <a:spcAft>
                <a:spcPts val="0"/>
              </a:spcAft>
              <a:buNone/>
            </a:pPr>
            <a:r>
              <a:rPr lang="ru-RU"/>
              <a:t>C = {Product}</a:t>
            </a:r>
            <a:endParaRPr/>
          </a:p>
          <a:p>
            <a:pPr indent="0" lvl="0" marL="0" rtl="0" algn="l">
              <a:spcBef>
                <a:spcPts val="1600"/>
              </a:spcBef>
              <a:spcAft>
                <a:spcPts val="1600"/>
              </a:spcAft>
              <a:buNone/>
            </a:pPr>
            <a:r>
              <a:rPr lang="ru-RU"/>
              <a:t>-&gt; {Distributor, City} , {Distributor, Product}}</a:t>
            </a:r>
            <a:endParaRPr/>
          </a:p>
        </p:txBody>
      </p:sp>
      <p:pic>
        <p:nvPicPr>
          <p:cNvPr id="407" name="Google Shape;407;g2c18d5f636f_0_263"/>
          <p:cNvPicPr preferRelativeResize="0"/>
          <p:nvPr/>
        </p:nvPicPr>
        <p:blipFill rotWithShape="1">
          <a:blip r:embed="rId3">
            <a:alphaModFix/>
          </a:blip>
          <a:srcRect b="0" l="0" r="0" t="0"/>
          <a:stretch/>
        </p:blipFill>
        <p:spPr>
          <a:xfrm>
            <a:off x="4698124" y="1875166"/>
            <a:ext cx="7062952" cy="2958522"/>
          </a:xfrm>
          <a:prstGeom prst="rect">
            <a:avLst/>
          </a:prstGeom>
          <a:noFill/>
          <a:ln>
            <a:noFill/>
          </a:ln>
        </p:spPr>
      </p:pic>
      <p:sp>
        <p:nvSpPr>
          <p:cNvPr id="408" name="Google Shape;408;g2c18d5f636f_0_263"/>
          <p:cNvSpPr txBox="1"/>
          <p:nvPr/>
        </p:nvSpPr>
        <p:spPr>
          <a:xfrm>
            <a:off x="4770675" y="1816850"/>
            <a:ext cx="22743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Distributor</a:t>
            </a:r>
            <a:endParaRPr sz="2400">
              <a:solidFill>
                <a:schemeClr val="dk1"/>
              </a:solidFill>
              <a:latin typeface="Roboto"/>
              <a:ea typeface="Roboto"/>
              <a:cs typeface="Roboto"/>
              <a:sym typeface="Roboto"/>
            </a:endParaRPr>
          </a:p>
        </p:txBody>
      </p:sp>
      <p:sp>
        <p:nvSpPr>
          <p:cNvPr id="409" name="Google Shape;409;g2c18d5f636f_0_263"/>
          <p:cNvSpPr txBox="1"/>
          <p:nvPr/>
        </p:nvSpPr>
        <p:spPr>
          <a:xfrm>
            <a:off x="7150775" y="1816850"/>
            <a:ext cx="27516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City</a:t>
            </a:r>
            <a:endParaRPr sz="2400">
              <a:solidFill>
                <a:schemeClr val="dk1"/>
              </a:solidFill>
              <a:latin typeface="Roboto"/>
              <a:ea typeface="Roboto"/>
              <a:cs typeface="Roboto"/>
              <a:sym typeface="Roboto"/>
            </a:endParaRPr>
          </a:p>
        </p:txBody>
      </p:sp>
      <p:sp>
        <p:nvSpPr>
          <p:cNvPr id="410" name="Google Shape;410;g2c18d5f636f_0_263"/>
          <p:cNvSpPr txBox="1"/>
          <p:nvPr/>
        </p:nvSpPr>
        <p:spPr>
          <a:xfrm>
            <a:off x="10008175" y="1816850"/>
            <a:ext cx="16905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Product</a:t>
            </a:r>
            <a:endParaRPr sz="2400">
              <a:solidFill>
                <a:schemeClr val="dk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3"/>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0000"/>
              <a:buFont typeface="Calibri"/>
              <a:buNone/>
            </a:pPr>
            <a:r>
              <a:rPr lang="ru-RU" sz="4000"/>
              <a:t>Relation between keys and functional dependencies</a:t>
            </a:r>
            <a:endParaRPr sz="4000"/>
          </a:p>
          <a:p>
            <a:pPr indent="0" lvl="0" marL="0" rtl="0" algn="l">
              <a:lnSpc>
                <a:spcPct val="90000"/>
              </a:lnSpc>
              <a:spcBef>
                <a:spcPts val="0"/>
              </a:spcBef>
              <a:spcAft>
                <a:spcPts val="0"/>
              </a:spcAft>
              <a:buClr>
                <a:schemeClr val="dk1"/>
              </a:buClr>
              <a:buSzPct val="122222"/>
              <a:buFont typeface="Calibri"/>
              <a:buNone/>
            </a:pPr>
            <a:r>
              <a:t/>
            </a:r>
            <a:endParaRPr/>
          </a:p>
        </p:txBody>
      </p:sp>
      <p:sp>
        <p:nvSpPr>
          <p:cNvPr id="416" name="Google Shape;416;p4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417" name="Google Shape;417;p43"/>
          <p:cNvPicPr preferRelativeResize="0"/>
          <p:nvPr/>
        </p:nvPicPr>
        <p:blipFill rotWithShape="1">
          <a:blip r:embed="rId3">
            <a:alphaModFix/>
          </a:blip>
          <a:srcRect b="0" l="0" r="0" t="0"/>
          <a:stretch/>
        </p:blipFill>
        <p:spPr>
          <a:xfrm>
            <a:off x="3489434" y="1897608"/>
            <a:ext cx="5213132" cy="2183672"/>
          </a:xfrm>
          <a:prstGeom prst="rect">
            <a:avLst/>
          </a:prstGeom>
          <a:noFill/>
          <a:ln>
            <a:noFill/>
          </a:ln>
        </p:spPr>
      </p:pic>
      <p:pic>
        <p:nvPicPr>
          <p:cNvPr id="418" name="Google Shape;418;p43"/>
          <p:cNvPicPr preferRelativeResize="0"/>
          <p:nvPr/>
        </p:nvPicPr>
        <p:blipFill rotWithShape="1">
          <a:blip r:embed="rId4">
            <a:alphaModFix/>
          </a:blip>
          <a:srcRect b="0" l="0" r="0" t="0"/>
          <a:stretch/>
        </p:blipFill>
        <p:spPr>
          <a:xfrm>
            <a:off x="667118" y="4639038"/>
            <a:ext cx="4194204" cy="1717312"/>
          </a:xfrm>
          <a:prstGeom prst="rect">
            <a:avLst/>
          </a:prstGeom>
          <a:noFill/>
          <a:ln>
            <a:noFill/>
          </a:ln>
        </p:spPr>
      </p:pic>
      <p:pic>
        <p:nvPicPr>
          <p:cNvPr id="419" name="Google Shape;419;p43"/>
          <p:cNvPicPr preferRelativeResize="0"/>
          <p:nvPr/>
        </p:nvPicPr>
        <p:blipFill rotWithShape="1">
          <a:blip r:embed="rId5">
            <a:alphaModFix/>
          </a:blip>
          <a:srcRect b="0" l="0" r="0" t="0"/>
          <a:stretch/>
        </p:blipFill>
        <p:spPr>
          <a:xfrm>
            <a:off x="7815424" y="4624356"/>
            <a:ext cx="3380720" cy="1731994"/>
          </a:xfrm>
          <a:prstGeom prst="rect">
            <a:avLst/>
          </a:prstGeom>
          <a:noFill/>
          <a:ln>
            <a:noFill/>
          </a:ln>
        </p:spPr>
      </p:pic>
      <p:cxnSp>
        <p:nvCxnSpPr>
          <p:cNvPr id="420" name="Google Shape;420;p43"/>
          <p:cNvCxnSpPr>
            <a:stCxn id="417" idx="2"/>
            <a:endCxn id="418" idx="0"/>
          </p:cNvCxnSpPr>
          <p:nvPr/>
        </p:nvCxnSpPr>
        <p:spPr>
          <a:xfrm rot="5400000">
            <a:off x="4151250" y="2694230"/>
            <a:ext cx="557700" cy="3331800"/>
          </a:xfrm>
          <a:prstGeom prst="bentConnector3">
            <a:avLst>
              <a:gd fmla="val 48120" name="adj1"/>
            </a:avLst>
          </a:prstGeom>
          <a:noFill/>
          <a:ln cap="flat" cmpd="sng" w="9525">
            <a:solidFill>
              <a:schemeClr val="dk1"/>
            </a:solidFill>
            <a:prstDash val="solid"/>
            <a:miter lim="800000"/>
            <a:headEnd len="sm" w="sm" type="none"/>
            <a:tailEnd len="med" w="med" type="triangle"/>
          </a:ln>
        </p:spPr>
      </p:cxnSp>
      <p:cxnSp>
        <p:nvCxnSpPr>
          <p:cNvPr id="421" name="Google Shape;421;p43"/>
          <p:cNvCxnSpPr>
            <a:stCxn id="417" idx="2"/>
            <a:endCxn id="419" idx="0"/>
          </p:cNvCxnSpPr>
          <p:nvPr/>
        </p:nvCxnSpPr>
        <p:spPr>
          <a:xfrm flipH="1" rot="-5400000">
            <a:off x="7529400" y="2647880"/>
            <a:ext cx="543000" cy="3409800"/>
          </a:xfrm>
          <a:prstGeom prst="bentConnector3">
            <a:avLst>
              <a:gd fmla="val 50007" name="adj1"/>
            </a:avLst>
          </a:prstGeom>
          <a:noFill/>
          <a:ln cap="flat" cmpd="sng" w="9525">
            <a:solidFill>
              <a:schemeClr val="dk1"/>
            </a:solidFill>
            <a:prstDash val="solid"/>
            <a:miter lim="800000"/>
            <a:headEnd len="sm" w="sm" type="none"/>
            <a:tailEnd len="med" w="med" type="triangle"/>
          </a:ln>
        </p:spPr>
      </p:cxnSp>
      <p:sp>
        <p:nvSpPr>
          <p:cNvPr id="422" name="Google Shape;422;p43"/>
          <p:cNvSpPr txBox="1"/>
          <p:nvPr/>
        </p:nvSpPr>
        <p:spPr>
          <a:xfrm>
            <a:off x="3489425" y="1758525"/>
            <a:ext cx="17601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Distributor</a:t>
            </a:r>
            <a:endParaRPr sz="2400">
              <a:solidFill>
                <a:schemeClr val="dk1"/>
              </a:solidFill>
              <a:latin typeface="Roboto"/>
              <a:ea typeface="Roboto"/>
              <a:cs typeface="Roboto"/>
              <a:sym typeface="Roboto"/>
            </a:endParaRPr>
          </a:p>
        </p:txBody>
      </p:sp>
      <p:sp>
        <p:nvSpPr>
          <p:cNvPr id="423" name="Google Shape;423;p43"/>
          <p:cNvSpPr txBox="1"/>
          <p:nvPr/>
        </p:nvSpPr>
        <p:spPr>
          <a:xfrm>
            <a:off x="7815425" y="4524275"/>
            <a:ext cx="18999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Distributor</a:t>
            </a:r>
            <a:endParaRPr sz="2400">
              <a:solidFill>
                <a:schemeClr val="dk1"/>
              </a:solidFill>
              <a:latin typeface="Roboto"/>
              <a:ea typeface="Roboto"/>
              <a:cs typeface="Roboto"/>
              <a:sym typeface="Roboto"/>
            </a:endParaRPr>
          </a:p>
        </p:txBody>
      </p:sp>
      <p:sp>
        <p:nvSpPr>
          <p:cNvPr id="424" name="Google Shape;424;p43"/>
          <p:cNvSpPr txBox="1"/>
          <p:nvPr/>
        </p:nvSpPr>
        <p:spPr>
          <a:xfrm>
            <a:off x="667125" y="4524275"/>
            <a:ext cx="18999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Distributor</a:t>
            </a:r>
            <a:endParaRPr sz="2400">
              <a:solidFill>
                <a:schemeClr val="dk1"/>
              </a:solidFill>
              <a:latin typeface="Roboto"/>
              <a:ea typeface="Roboto"/>
              <a:cs typeface="Roboto"/>
              <a:sym typeface="Roboto"/>
            </a:endParaRPr>
          </a:p>
        </p:txBody>
      </p:sp>
      <p:sp>
        <p:nvSpPr>
          <p:cNvPr id="425" name="Google Shape;425;p43"/>
          <p:cNvSpPr txBox="1"/>
          <p:nvPr/>
        </p:nvSpPr>
        <p:spPr>
          <a:xfrm>
            <a:off x="2660425" y="4524275"/>
            <a:ext cx="22008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City</a:t>
            </a:r>
            <a:endParaRPr sz="2400">
              <a:solidFill>
                <a:schemeClr val="dk1"/>
              </a:solidFill>
              <a:latin typeface="Roboto"/>
              <a:ea typeface="Roboto"/>
              <a:cs typeface="Roboto"/>
              <a:sym typeface="Roboto"/>
            </a:endParaRPr>
          </a:p>
        </p:txBody>
      </p:sp>
      <p:sp>
        <p:nvSpPr>
          <p:cNvPr id="426" name="Google Shape;426;p43"/>
          <p:cNvSpPr txBox="1"/>
          <p:nvPr/>
        </p:nvSpPr>
        <p:spPr>
          <a:xfrm>
            <a:off x="5325725" y="1758525"/>
            <a:ext cx="20403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City</a:t>
            </a:r>
            <a:endParaRPr sz="2400">
              <a:solidFill>
                <a:schemeClr val="dk1"/>
              </a:solidFill>
              <a:latin typeface="Roboto"/>
              <a:ea typeface="Roboto"/>
              <a:cs typeface="Roboto"/>
              <a:sym typeface="Roboto"/>
            </a:endParaRPr>
          </a:p>
        </p:txBody>
      </p:sp>
      <p:sp>
        <p:nvSpPr>
          <p:cNvPr id="427" name="Google Shape;427;p43"/>
          <p:cNvSpPr txBox="1"/>
          <p:nvPr/>
        </p:nvSpPr>
        <p:spPr>
          <a:xfrm>
            <a:off x="7442225" y="1758525"/>
            <a:ext cx="12777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Product</a:t>
            </a:r>
            <a:endParaRPr sz="2400">
              <a:solidFill>
                <a:schemeClr val="dk1"/>
              </a:solidFill>
              <a:latin typeface="Roboto"/>
              <a:ea typeface="Roboto"/>
              <a:cs typeface="Roboto"/>
              <a:sym typeface="Roboto"/>
            </a:endParaRPr>
          </a:p>
        </p:txBody>
      </p:sp>
      <p:sp>
        <p:nvSpPr>
          <p:cNvPr id="428" name="Google Shape;428;p43"/>
          <p:cNvSpPr txBox="1"/>
          <p:nvPr/>
        </p:nvSpPr>
        <p:spPr>
          <a:xfrm>
            <a:off x="9799000" y="4524275"/>
            <a:ext cx="13971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Product</a:t>
            </a:r>
            <a:endParaRPr sz="24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txBox="1"/>
          <p:nvPr>
            <p:ph type="title"/>
          </p:nvPr>
        </p:nvSpPr>
        <p:spPr>
          <a:xfrm>
            <a:off x="677324" y="609600"/>
            <a:ext cx="97740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ER-schema: one schema in two notations</a:t>
            </a:r>
            <a:endParaRPr/>
          </a:p>
        </p:txBody>
      </p:sp>
      <p:sp>
        <p:nvSpPr>
          <p:cNvPr id="104" name="Google Shape;104;p5"/>
          <p:cNvSpPr txBox="1"/>
          <p:nvPr>
            <p:ph idx="1" type="body"/>
          </p:nvPr>
        </p:nvSpPr>
        <p:spPr>
          <a:xfrm>
            <a:off x="677323" y="1856876"/>
            <a:ext cx="10404000" cy="418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ru-RU" sz="2600"/>
              <a:t>FYI - There are two ER diagram (ER diagram) notations:</a:t>
            </a:r>
            <a:endParaRPr sz="2600"/>
          </a:p>
          <a:p>
            <a:pPr indent="0" lvl="0" marL="0" rtl="0" algn="l">
              <a:lnSpc>
                <a:spcPct val="90000"/>
              </a:lnSpc>
              <a:spcBef>
                <a:spcPts val="0"/>
              </a:spcBef>
              <a:spcAft>
                <a:spcPts val="0"/>
              </a:spcAft>
              <a:buNone/>
            </a:pPr>
            <a:r>
              <a:rPr lang="ru-RU" sz="2600"/>
              <a:t>Peter Chen's notation:</a:t>
            </a:r>
            <a:endParaRPr sz="2600"/>
          </a:p>
          <a:p>
            <a:pPr indent="-332740" lvl="0" marL="457200" rtl="0" algn="l">
              <a:lnSpc>
                <a:spcPct val="90000"/>
              </a:lnSpc>
              <a:spcBef>
                <a:spcPts val="0"/>
              </a:spcBef>
              <a:spcAft>
                <a:spcPts val="0"/>
              </a:spcAft>
              <a:buSzPts val="1640"/>
              <a:buChar char="●"/>
            </a:pPr>
            <a:r>
              <a:rPr lang="ru-RU" sz="2600"/>
              <a:t>Rectangles are entities (expressed as nouns)</a:t>
            </a:r>
            <a:endParaRPr sz="2600"/>
          </a:p>
          <a:p>
            <a:pPr indent="-332740" lvl="0" marL="457200" rtl="0" algn="l">
              <a:lnSpc>
                <a:spcPct val="90000"/>
              </a:lnSpc>
              <a:spcBef>
                <a:spcPts val="0"/>
              </a:spcBef>
              <a:spcAft>
                <a:spcPts val="0"/>
              </a:spcAft>
              <a:buSzPts val="1640"/>
              <a:buChar char="●"/>
            </a:pPr>
            <a:r>
              <a:rPr lang="ru-RU" sz="2600"/>
              <a:t>Rhombuses - relationships (verbs)</a:t>
            </a:r>
            <a:endParaRPr sz="2600"/>
          </a:p>
          <a:p>
            <a:pPr indent="-332740" lvl="0" marL="457200" rtl="0" algn="l">
              <a:lnSpc>
                <a:spcPct val="90000"/>
              </a:lnSpc>
              <a:spcBef>
                <a:spcPts val="0"/>
              </a:spcBef>
              <a:spcAft>
                <a:spcPts val="0"/>
              </a:spcAft>
              <a:buSzPts val="1640"/>
              <a:buChar char="●"/>
            </a:pPr>
            <a:r>
              <a:rPr lang="ru-RU" sz="2600"/>
              <a:t>Ovals – attributes of entities, properties of relationships (adjectives and adverbs)</a:t>
            </a:r>
            <a:endParaRPr sz="2600"/>
          </a:p>
          <a:p>
            <a:pPr indent="0" lvl="0" marL="0" rtl="0" algn="l">
              <a:lnSpc>
                <a:spcPct val="90000"/>
              </a:lnSpc>
              <a:spcBef>
                <a:spcPts val="0"/>
              </a:spcBef>
              <a:spcAft>
                <a:spcPts val="0"/>
              </a:spcAft>
              <a:buNone/>
            </a:pPr>
            <a:r>
              <a:rPr lang="ru-RU" sz="2600"/>
              <a:t>Crow's foot notation:</a:t>
            </a:r>
            <a:endParaRPr sz="2600"/>
          </a:p>
          <a:p>
            <a:pPr indent="-355600" lvl="0" marL="342900" rtl="0" algn="l">
              <a:lnSpc>
                <a:spcPct val="90000"/>
              </a:lnSpc>
              <a:spcBef>
                <a:spcPts val="0"/>
              </a:spcBef>
              <a:spcAft>
                <a:spcPts val="0"/>
              </a:spcAft>
              <a:buSzPts val="1640"/>
              <a:buChar char="●"/>
            </a:pPr>
            <a:r>
              <a:rPr lang="ru-RU" sz="2600"/>
              <a:t>Rectangles - entities</a:t>
            </a:r>
            <a:endParaRPr sz="2600"/>
          </a:p>
          <a:p>
            <a:pPr indent="-355600" lvl="0" marL="342900" rtl="0" algn="l">
              <a:lnSpc>
                <a:spcPct val="90000"/>
              </a:lnSpc>
              <a:spcBef>
                <a:spcPts val="0"/>
              </a:spcBef>
              <a:spcAft>
                <a:spcPts val="0"/>
              </a:spcAft>
              <a:buSzPts val="1640"/>
              <a:buChar char="●"/>
            </a:pPr>
            <a:r>
              <a:rPr lang="ru-RU" sz="2600"/>
              <a:t>The various arcs between them are relationships. Graphically, the arc expresses the cardinality of the relationship</a:t>
            </a:r>
            <a:endParaRPr sz="2600"/>
          </a:p>
        </p:txBody>
      </p:sp>
      <p:sp>
        <p:nvSpPr>
          <p:cNvPr id="105" name="Google Shape;105;p5"/>
          <p:cNvSpPr txBox="1"/>
          <p:nvPr>
            <p:ph idx="12" type="sldNum"/>
          </p:nvPr>
        </p:nvSpPr>
        <p:spPr>
          <a:xfrm>
            <a:off x="8590663" y="6041362"/>
            <a:ext cx="6834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4"/>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0000"/>
              <a:buFont typeface="Calibri"/>
              <a:buNone/>
            </a:pPr>
            <a:r>
              <a:rPr lang="ru-RU" sz="4000"/>
              <a:t>Relation between keys and functional dependencies</a:t>
            </a:r>
            <a:endParaRPr sz="4000"/>
          </a:p>
          <a:p>
            <a:pPr indent="0" lvl="0" marL="0" rtl="0" algn="l">
              <a:lnSpc>
                <a:spcPct val="90000"/>
              </a:lnSpc>
              <a:spcBef>
                <a:spcPts val="0"/>
              </a:spcBef>
              <a:spcAft>
                <a:spcPts val="0"/>
              </a:spcAft>
              <a:buClr>
                <a:schemeClr val="dk1"/>
              </a:buClr>
              <a:buSzPct val="122222"/>
              <a:buFont typeface="Calibri"/>
              <a:buNone/>
            </a:pPr>
            <a:r>
              <a:t/>
            </a:r>
            <a:endParaRPr/>
          </a:p>
        </p:txBody>
      </p:sp>
      <p:sp>
        <p:nvSpPr>
          <p:cNvPr id="434" name="Google Shape;434;p44"/>
          <p:cNvSpPr txBox="1"/>
          <p:nvPr>
            <p:ph idx="1" type="body"/>
          </p:nvPr>
        </p:nvSpPr>
        <p:spPr>
          <a:xfrm>
            <a:off x="838200" y="1825625"/>
            <a:ext cx="10515600" cy="3302533"/>
          </a:xfrm>
          <a:prstGeom prst="rect">
            <a:avLst/>
          </a:prstGeom>
          <a:noFill/>
          <a:ln>
            <a:noFill/>
          </a:ln>
        </p:spPr>
        <p:txBody>
          <a:bodyPr anchorCtr="0" anchor="t" bIns="45700" lIns="91425" spcFirstLastPara="1" rIns="91425" wrap="square" tIns="45700">
            <a:normAutofit/>
          </a:bodyPr>
          <a:lstStyle/>
          <a:p>
            <a:pPr indent="-429260" lvl="0" marL="342900" rtl="0" algn="l">
              <a:lnSpc>
                <a:spcPct val="90000"/>
              </a:lnSpc>
              <a:spcBef>
                <a:spcPts val="1000"/>
              </a:spcBef>
              <a:spcAft>
                <a:spcPts val="0"/>
              </a:spcAft>
              <a:buSzPts val="2800"/>
              <a:buChar char="●"/>
            </a:pPr>
            <a:r>
              <a:rPr lang="ru-RU"/>
              <a:t>In this case, the {Distributor} attribute can be selected as the primary key in the {Distributor, City} relation, and in the {Distributor, Product} relation, this attribute can have a foreign key constraint.</a:t>
            </a:r>
            <a:endParaRPr/>
          </a:p>
          <a:p>
            <a:pPr indent="-429260" lvl="0" marL="342900" rtl="0" algn="l">
              <a:lnSpc>
                <a:spcPct val="90000"/>
              </a:lnSpc>
              <a:spcBef>
                <a:spcPts val="1000"/>
              </a:spcBef>
              <a:spcAft>
                <a:spcPts val="0"/>
              </a:spcAft>
              <a:buSzPts val="2800"/>
              <a:buChar char="●"/>
            </a:pPr>
            <a:r>
              <a:rPr lang="ru-RU"/>
              <a:t>Generalizing the concept of functional dependence, we can (loosely) say that a primary key defines the functional dependence of the table containing it in relation to the table containing the foreign key. That is, if the values of “attributes – foreign keys” are equal, they are always equal to the value of the “attribute – primary key”.</a:t>
            </a:r>
            <a:endParaRPr/>
          </a:p>
        </p:txBody>
      </p:sp>
      <p:sp>
        <p:nvSpPr>
          <p:cNvPr id="435" name="Google Shape;435;p4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436" name="Google Shape;436;p44"/>
          <p:cNvPicPr preferRelativeResize="0"/>
          <p:nvPr/>
        </p:nvPicPr>
        <p:blipFill rotWithShape="1">
          <a:blip r:embed="rId3">
            <a:alphaModFix/>
          </a:blip>
          <a:srcRect b="0" l="0" r="0" t="0"/>
          <a:stretch/>
        </p:blipFill>
        <p:spPr>
          <a:xfrm>
            <a:off x="2806262" y="5001424"/>
            <a:ext cx="6117022" cy="148166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2c18d5f636f_0_463"/>
          <p:cNvSpPr txBox="1"/>
          <p:nvPr>
            <p:ph type="title"/>
          </p:nvPr>
        </p:nvSpPr>
        <p:spPr>
          <a:xfrm>
            <a:off x="689600" y="441050"/>
            <a:ext cx="9479100" cy="12195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4300"/>
              <a:buNone/>
            </a:pPr>
            <a:r>
              <a:rPr lang="ru-RU"/>
              <a:t>NORMAL FORM</a:t>
            </a:r>
            <a:endParaRPr/>
          </a:p>
        </p:txBody>
      </p:sp>
      <p:sp>
        <p:nvSpPr>
          <p:cNvPr id="442" name="Google Shape;442;g2c18d5f636f_0_463"/>
          <p:cNvSpPr txBox="1"/>
          <p:nvPr>
            <p:ph idx="1" type="body"/>
          </p:nvPr>
        </p:nvSpPr>
        <p:spPr>
          <a:xfrm>
            <a:off x="689600" y="1726450"/>
            <a:ext cx="10693800" cy="4548600"/>
          </a:xfrm>
          <a:prstGeom prst="rect">
            <a:avLst/>
          </a:prstGeom>
          <a:noFill/>
          <a:ln>
            <a:noFill/>
          </a:ln>
        </p:spPr>
        <p:txBody>
          <a:bodyPr anchorCtr="0" anchor="t" bIns="121900" lIns="121900" spcFirstLastPara="1" rIns="121900" wrap="square" tIns="121900">
            <a:normAutofit/>
          </a:bodyPr>
          <a:lstStyle/>
          <a:p>
            <a:pPr indent="-457200" lvl="0" marL="609600" rtl="0" algn="l">
              <a:lnSpc>
                <a:spcPct val="115000"/>
              </a:lnSpc>
              <a:spcBef>
                <a:spcPts val="0"/>
              </a:spcBef>
              <a:spcAft>
                <a:spcPts val="0"/>
              </a:spcAft>
              <a:buSzPts val="2400"/>
              <a:buChar char="●"/>
            </a:pPr>
            <a:r>
              <a:rPr lang="ru-RU"/>
              <a:t>Normal form is a property of a relationship in a relational data model that characterizes it from the point of view of redundancy, potentially leading to logically erroneous results of sampling or data modification</a:t>
            </a:r>
            <a:endParaRPr/>
          </a:p>
          <a:p>
            <a:pPr indent="-457200" lvl="0" marL="609600" rtl="0" algn="l">
              <a:lnSpc>
                <a:spcPct val="115000"/>
              </a:lnSpc>
              <a:spcBef>
                <a:spcPts val="0"/>
              </a:spcBef>
              <a:spcAft>
                <a:spcPts val="0"/>
              </a:spcAft>
              <a:buSzPts val="2400"/>
              <a:buChar char="●"/>
            </a:pPr>
            <a:r>
              <a:rPr lang="ru-RU"/>
              <a:t>The normal form is defined as a set of requirements that the relation must satisfy</a:t>
            </a:r>
            <a:endParaRPr/>
          </a:p>
          <a:p>
            <a:pPr indent="-457200" lvl="0" marL="609600" rtl="0" algn="l">
              <a:lnSpc>
                <a:spcPct val="115000"/>
              </a:lnSpc>
              <a:spcBef>
                <a:spcPts val="0"/>
              </a:spcBef>
              <a:spcAft>
                <a:spcPts val="0"/>
              </a:spcAft>
              <a:buSzPts val="2400"/>
              <a:buChar char="●"/>
            </a:pPr>
            <a:r>
              <a:rPr lang="ru-RU"/>
              <a:t>Bringing the database to normal form – normalization</a:t>
            </a:r>
            <a:endParaRPr/>
          </a:p>
          <a:p>
            <a:pPr indent="-457200" lvl="0" marL="609600" rtl="0" algn="l">
              <a:lnSpc>
                <a:spcPct val="115000"/>
              </a:lnSpc>
              <a:spcBef>
                <a:spcPts val="0"/>
              </a:spcBef>
              <a:spcAft>
                <a:spcPts val="0"/>
              </a:spcAft>
              <a:buSzPts val="2400"/>
              <a:buChar char="●"/>
            </a:pPr>
            <a:r>
              <a:rPr lang="ru-RU"/>
              <a:t>Each following form includes the limitations of the previous ones</a:t>
            </a:r>
            <a:endParaRPr/>
          </a:p>
        </p:txBody>
      </p:sp>
      <p:sp>
        <p:nvSpPr>
          <p:cNvPr id="443" name="Google Shape;443;g2c18d5f636f_0_463"/>
          <p:cNvSpPr txBox="1"/>
          <p:nvPr>
            <p:ph idx="12" type="sldNum"/>
          </p:nvPr>
        </p:nvSpPr>
        <p:spPr>
          <a:xfrm>
            <a:off x="15062147" y="8290163"/>
            <a:ext cx="975600" cy="6996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2c18d5f636f_0_403"/>
          <p:cNvSpPr txBox="1"/>
          <p:nvPr>
            <p:ph type="title"/>
          </p:nvPr>
        </p:nvSpPr>
        <p:spPr>
          <a:xfrm>
            <a:off x="676575" y="452700"/>
            <a:ext cx="7996800" cy="1219500"/>
          </a:xfrm>
          <a:prstGeom prst="rect">
            <a:avLst/>
          </a:prstGeom>
          <a:noFill/>
          <a:ln>
            <a:noFill/>
          </a:ln>
        </p:spPr>
        <p:txBody>
          <a:bodyPr anchorCtr="0" anchor="b" bIns="121900" lIns="121900" spcFirstLastPara="1" rIns="121900" wrap="square" tIns="121900">
            <a:normAutofit/>
          </a:bodyPr>
          <a:lstStyle/>
          <a:p>
            <a:pPr indent="0" lvl="0" marL="0" rtl="0" algn="l">
              <a:spcBef>
                <a:spcPts val="0"/>
              </a:spcBef>
              <a:spcAft>
                <a:spcPts val="0"/>
              </a:spcAft>
              <a:buSzPts val="4300"/>
              <a:buNone/>
            </a:pPr>
            <a:r>
              <a:rPr lang="ru-RU"/>
              <a:t>DATABASE NORMALIZATION</a:t>
            </a:r>
            <a:endParaRPr/>
          </a:p>
        </p:txBody>
      </p:sp>
      <p:sp>
        <p:nvSpPr>
          <p:cNvPr id="449" name="Google Shape;449;g2c18d5f636f_0_403"/>
          <p:cNvSpPr txBox="1"/>
          <p:nvPr>
            <p:ph idx="1" type="body"/>
          </p:nvPr>
        </p:nvSpPr>
        <p:spPr>
          <a:xfrm>
            <a:off x="676575" y="1672200"/>
            <a:ext cx="10881900" cy="4674900"/>
          </a:xfrm>
          <a:prstGeom prst="rect">
            <a:avLst/>
          </a:prstGeom>
          <a:noFill/>
          <a:ln>
            <a:noFill/>
          </a:ln>
        </p:spPr>
        <p:txBody>
          <a:bodyPr anchorCtr="0" anchor="t" bIns="121900" lIns="121900" spcFirstLastPara="1" rIns="121900" wrap="square" tIns="121900">
            <a:normAutofit/>
          </a:bodyPr>
          <a:lstStyle/>
          <a:p>
            <a:pPr indent="-457200" lvl="0" marL="609600" rtl="0" algn="l">
              <a:lnSpc>
                <a:spcPct val="115000"/>
              </a:lnSpc>
              <a:spcBef>
                <a:spcPts val="0"/>
              </a:spcBef>
              <a:spcAft>
                <a:spcPts val="0"/>
              </a:spcAft>
              <a:buSzPts val="2400"/>
              <a:buChar char="●"/>
            </a:pPr>
            <a:r>
              <a:rPr lang="ru-RU"/>
              <a:t>Exclusion of certain types of redundancy</a:t>
            </a:r>
            <a:endParaRPr/>
          </a:p>
          <a:p>
            <a:pPr indent="-457200" lvl="0" marL="609600" rtl="0" algn="l">
              <a:lnSpc>
                <a:spcPct val="115000"/>
              </a:lnSpc>
              <a:spcBef>
                <a:spcPts val="0"/>
              </a:spcBef>
              <a:spcAft>
                <a:spcPts val="0"/>
              </a:spcAft>
              <a:buSzPts val="2400"/>
              <a:buChar char="●"/>
            </a:pPr>
            <a:r>
              <a:rPr lang="ru-RU"/>
              <a:t>Elimination of some anomalies* Updates</a:t>
            </a:r>
            <a:endParaRPr/>
          </a:p>
          <a:p>
            <a:pPr indent="-457200" lvl="0" marL="609600" rtl="0" algn="l">
              <a:lnSpc>
                <a:spcPct val="115000"/>
              </a:lnSpc>
              <a:spcBef>
                <a:spcPts val="0"/>
              </a:spcBef>
              <a:spcAft>
                <a:spcPts val="0"/>
              </a:spcAft>
              <a:buSzPts val="2400"/>
              <a:buChar char="●"/>
            </a:pPr>
            <a:r>
              <a:rPr lang="ru-RU"/>
              <a:t>Development of a database project that is:</a:t>
            </a:r>
            <a:endParaRPr/>
          </a:p>
          <a:p>
            <a:pPr indent="-425450" lvl="1" marL="1219200" rtl="0" algn="l">
              <a:lnSpc>
                <a:spcPct val="115000"/>
              </a:lnSpc>
              <a:spcBef>
                <a:spcPts val="0"/>
              </a:spcBef>
              <a:spcAft>
                <a:spcPts val="0"/>
              </a:spcAft>
              <a:buSzPts val="1900"/>
              <a:buChar char="○"/>
            </a:pPr>
            <a:r>
              <a:rPr lang="ru-RU"/>
              <a:t>High-quality representation of the real world</a:t>
            </a:r>
            <a:endParaRPr/>
          </a:p>
          <a:p>
            <a:pPr indent="-425450" lvl="1" marL="1219200" rtl="0" algn="l">
              <a:lnSpc>
                <a:spcPct val="115000"/>
              </a:lnSpc>
              <a:spcBef>
                <a:spcPts val="0"/>
              </a:spcBef>
              <a:spcAft>
                <a:spcPts val="0"/>
              </a:spcAft>
              <a:buSzPts val="1900"/>
              <a:buChar char="○"/>
            </a:pPr>
            <a:r>
              <a:rPr lang="ru-RU"/>
              <a:t>Intuitive</a:t>
            </a:r>
            <a:endParaRPr/>
          </a:p>
          <a:p>
            <a:pPr indent="-425450" lvl="1" marL="1219200" rtl="0" algn="l">
              <a:lnSpc>
                <a:spcPct val="115000"/>
              </a:lnSpc>
              <a:spcBef>
                <a:spcPts val="0"/>
              </a:spcBef>
              <a:spcAft>
                <a:spcPts val="0"/>
              </a:spcAft>
              <a:buSzPts val="1900"/>
              <a:buChar char="○"/>
            </a:pPr>
            <a:r>
              <a:rPr lang="ru-RU"/>
              <a:t>Easy to expand in the future</a:t>
            </a:r>
            <a:endParaRPr/>
          </a:p>
          <a:p>
            <a:pPr indent="-457200" lvl="0" marL="609600" rtl="0" algn="l">
              <a:lnSpc>
                <a:spcPct val="115000"/>
              </a:lnSpc>
              <a:spcBef>
                <a:spcPts val="0"/>
              </a:spcBef>
              <a:spcAft>
                <a:spcPts val="0"/>
              </a:spcAft>
              <a:buSzPts val="2400"/>
              <a:buChar char="●"/>
            </a:pPr>
            <a:r>
              <a:rPr lang="ru-RU"/>
              <a:t>Simplification of the procedure for applying the necessary integrity constraints</a:t>
            </a:r>
            <a:endParaRPr/>
          </a:p>
          <a:p>
            <a:pPr indent="0" lvl="0" marL="0" rtl="0" algn="l">
              <a:lnSpc>
                <a:spcPct val="115000"/>
              </a:lnSpc>
              <a:spcBef>
                <a:spcPts val="1600"/>
              </a:spcBef>
              <a:spcAft>
                <a:spcPts val="1600"/>
              </a:spcAft>
              <a:buSzPts val="2400"/>
              <a:buNone/>
            </a:pPr>
            <a:r>
              <a:t/>
            </a:r>
            <a:endParaRPr/>
          </a:p>
        </p:txBody>
      </p:sp>
      <p:sp>
        <p:nvSpPr>
          <p:cNvPr id="450" name="Google Shape;450;g2c18d5f636f_0_403"/>
          <p:cNvSpPr txBox="1"/>
          <p:nvPr>
            <p:ph idx="12" type="sldNum"/>
          </p:nvPr>
        </p:nvSpPr>
        <p:spPr>
          <a:xfrm>
            <a:off x="15062147" y="8290163"/>
            <a:ext cx="975600" cy="6996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2c18d5f636f_0_343"/>
          <p:cNvSpPr txBox="1"/>
          <p:nvPr>
            <p:ph type="title"/>
          </p:nvPr>
        </p:nvSpPr>
        <p:spPr>
          <a:xfrm>
            <a:off x="689600" y="417725"/>
            <a:ext cx="8581800" cy="12195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4300"/>
              <a:buNone/>
            </a:pPr>
            <a:r>
              <a:rPr lang="ru-RU"/>
              <a:t>DATABASE NORMALIZATION</a:t>
            </a:r>
            <a:endParaRPr/>
          </a:p>
        </p:txBody>
      </p:sp>
      <p:sp>
        <p:nvSpPr>
          <p:cNvPr id="456" name="Google Shape;456;g2c18d5f636f_0_343"/>
          <p:cNvSpPr txBox="1"/>
          <p:nvPr>
            <p:ph idx="1" type="body"/>
          </p:nvPr>
        </p:nvSpPr>
        <p:spPr>
          <a:xfrm>
            <a:off x="689600" y="1716925"/>
            <a:ext cx="10367400" cy="4012200"/>
          </a:xfrm>
          <a:prstGeom prst="rect">
            <a:avLst/>
          </a:prstGeom>
          <a:noFill/>
          <a:ln>
            <a:noFill/>
          </a:ln>
        </p:spPr>
        <p:txBody>
          <a:bodyPr anchorCtr="0" anchor="t" bIns="121900" lIns="121900" spcFirstLastPara="1" rIns="121900" wrap="square" tIns="121900">
            <a:normAutofit lnSpcReduction="20000"/>
          </a:bodyPr>
          <a:lstStyle/>
          <a:p>
            <a:pPr indent="0" lvl="0" marL="0" rtl="0" algn="l">
              <a:lnSpc>
                <a:spcPct val="115000"/>
              </a:lnSpc>
              <a:spcBef>
                <a:spcPts val="0"/>
              </a:spcBef>
              <a:spcAft>
                <a:spcPts val="0"/>
              </a:spcAft>
              <a:buSzPts val="2800"/>
              <a:buNone/>
            </a:pPr>
            <a:r>
              <a:rPr lang="ru-RU"/>
              <a:t>Intended:</a:t>
            </a:r>
            <a:endParaRPr/>
          </a:p>
          <a:p>
            <a:pPr indent="609600" lvl="0" marL="0" rtl="0" algn="l">
              <a:lnSpc>
                <a:spcPct val="115000"/>
              </a:lnSpc>
              <a:spcBef>
                <a:spcPts val="1600"/>
              </a:spcBef>
              <a:spcAft>
                <a:spcPts val="0"/>
              </a:spcAft>
              <a:buSzPts val="2800"/>
              <a:buNone/>
            </a:pPr>
            <a:r>
              <a:rPr lang="ru-RU"/>
              <a:t>Minimizing logical redundancy</a:t>
            </a:r>
            <a:endParaRPr/>
          </a:p>
          <a:p>
            <a:pPr indent="609600" lvl="0" marL="0" rtl="0" algn="l">
              <a:lnSpc>
                <a:spcPct val="115000"/>
              </a:lnSpc>
              <a:spcBef>
                <a:spcPts val="1600"/>
              </a:spcBef>
              <a:spcAft>
                <a:spcPts val="0"/>
              </a:spcAft>
              <a:buSzPts val="2800"/>
              <a:buNone/>
            </a:pPr>
            <a:r>
              <a:rPr lang="ru-RU"/>
              <a:t>Reducing potential inconsistency</a:t>
            </a:r>
            <a:endParaRPr/>
          </a:p>
          <a:p>
            <a:pPr indent="0" lvl="0" marL="0" rtl="0" algn="l">
              <a:lnSpc>
                <a:spcPct val="115000"/>
              </a:lnSpc>
              <a:spcBef>
                <a:spcPts val="1600"/>
              </a:spcBef>
              <a:spcAft>
                <a:spcPts val="0"/>
              </a:spcAft>
              <a:buSzPts val="2800"/>
              <a:buNone/>
            </a:pPr>
            <a:r>
              <a:rPr lang="ru-RU"/>
              <a:t>Not intended for:</a:t>
            </a:r>
            <a:endParaRPr/>
          </a:p>
          <a:p>
            <a:pPr indent="0" lvl="0" marL="609600" rtl="0" algn="l">
              <a:lnSpc>
                <a:spcPct val="115000"/>
              </a:lnSpc>
              <a:spcBef>
                <a:spcPts val="1600"/>
              </a:spcBef>
              <a:spcAft>
                <a:spcPts val="0"/>
              </a:spcAft>
              <a:buSzPts val="2800"/>
              <a:buNone/>
            </a:pPr>
            <a:r>
              <a:rPr lang="ru-RU"/>
              <a:t>Decrease/increase in DB performance</a:t>
            </a:r>
            <a:endParaRPr/>
          </a:p>
          <a:p>
            <a:pPr indent="609600" lvl="0" marL="0" rtl="0" algn="l">
              <a:lnSpc>
                <a:spcPct val="115000"/>
              </a:lnSpc>
              <a:spcBef>
                <a:spcPts val="1600"/>
              </a:spcBef>
              <a:spcAft>
                <a:spcPts val="0"/>
              </a:spcAft>
              <a:buSzPts val="2800"/>
              <a:buNone/>
            </a:pPr>
            <a:r>
              <a:rPr lang="ru-RU"/>
              <a:t>Decrease / increase in the physical volume of the database</a:t>
            </a:r>
            <a:endParaRPr/>
          </a:p>
          <a:p>
            <a:pPr indent="0" lvl="0" marL="0" rtl="0" algn="l">
              <a:lnSpc>
                <a:spcPct val="115000"/>
              </a:lnSpc>
              <a:spcBef>
                <a:spcPts val="1600"/>
              </a:spcBef>
              <a:spcAft>
                <a:spcPts val="1600"/>
              </a:spcAft>
              <a:buSzPts val="2800"/>
              <a:buNone/>
            </a:pPr>
            <a:r>
              <a:t/>
            </a:r>
            <a:endParaRPr/>
          </a:p>
        </p:txBody>
      </p:sp>
      <p:sp>
        <p:nvSpPr>
          <p:cNvPr id="457" name="Google Shape;457;g2c18d5f636f_0_343"/>
          <p:cNvSpPr txBox="1"/>
          <p:nvPr>
            <p:ph idx="12" type="sldNum"/>
          </p:nvPr>
        </p:nvSpPr>
        <p:spPr>
          <a:xfrm>
            <a:off x="15062147" y="8290163"/>
            <a:ext cx="975600" cy="6996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9"/>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Что такое нормализация и для чего она нужна</a:t>
            </a:r>
            <a:endParaRPr/>
          </a:p>
        </p:txBody>
      </p:sp>
      <p:sp>
        <p:nvSpPr>
          <p:cNvPr id="463" name="Google Shape;463;p49"/>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ru-RU"/>
              <a:t>Нормализация БД производится за счет декомпозиции отношения (см. выше теорему Хита).</a:t>
            </a:r>
            <a:endParaRPr/>
          </a:p>
          <a:p>
            <a:pPr indent="-228600" lvl="0" marL="228600" rtl="0" algn="l">
              <a:lnSpc>
                <a:spcPct val="90000"/>
              </a:lnSpc>
              <a:spcBef>
                <a:spcPts val="1000"/>
              </a:spcBef>
              <a:spcAft>
                <a:spcPts val="0"/>
              </a:spcAft>
              <a:buClr>
                <a:schemeClr val="dk1"/>
              </a:buClr>
              <a:buSzPts val="2800"/>
              <a:buChar char="●"/>
            </a:pPr>
            <a:r>
              <a:rPr lang="ru-RU"/>
              <a:t>Декомпозиция – разложение исходной переменной отношения на несколько эквивалентных. Декомпозиция обратна соединению</a:t>
            </a:r>
            <a:endParaRPr/>
          </a:p>
          <a:p>
            <a:pPr indent="-228600" lvl="0" marL="228600" rtl="0" algn="l">
              <a:lnSpc>
                <a:spcPct val="90000"/>
              </a:lnSpc>
              <a:spcBef>
                <a:spcPts val="1000"/>
              </a:spcBef>
              <a:spcAft>
                <a:spcPts val="0"/>
              </a:spcAft>
              <a:buClr>
                <a:schemeClr val="dk1"/>
              </a:buClr>
              <a:buSzPts val="2800"/>
              <a:buChar char="●"/>
            </a:pPr>
            <a:r>
              <a:rPr b="1" lang="ru-RU"/>
              <a:t>Декомпозиция называется декомпозицией без потерь или правильной , если она обратима</a:t>
            </a:r>
            <a:endParaRPr/>
          </a:p>
        </p:txBody>
      </p:sp>
      <p:sp>
        <p:nvSpPr>
          <p:cNvPr id="464" name="Google Shape;464;p4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2c18d5f636f_0_523"/>
          <p:cNvSpPr txBox="1"/>
          <p:nvPr>
            <p:ph type="title"/>
          </p:nvPr>
        </p:nvSpPr>
        <p:spPr>
          <a:xfrm>
            <a:off x="689600" y="406050"/>
            <a:ext cx="8359500" cy="12195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4300"/>
              <a:buNone/>
            </a:pPr>
            <a:r>
              <a:rPr lang="ru-RU"/>
              <a:t>NORMAL FORMS</a:t>
            </a:r>
            <a:endParaRPr/>
          </a:p>
        </p:txBody>
      </p:sp>
      <p:sp>
        <p:nvSpPr>
          <p:cNvPr id="470" name="Google Shape;470;g2c18d5f636f_0_523"/>
          <p:cNvSpPr txBox="1"/>
          <p:nvPr>
            <p:ph idx="1" type="body"/>
          </p:nvPr>
        </p:nvSpPr>
        <p:spPr>
          <a:xfrm>
            <a:off x="689600" y="1714824"/>
            <a:ext cx="10878600" cy="4247400"/>
          </a:xfrm>
          <a:prstGeom prst="rect">
            <a:avLst/>
          </a:prstGeom>
          <a:noFill/>
          <a:ln>
            <a:noFill/>
          </a:ln>
        </p:spPr>
        <p:txBody>
          <a:bodyPr anchorCtr="0" anchor="t" bIns="121900" lIns="121900" spcFirstLastPara="1" rIns="121900" wrap="square" tIns="121900">
            <a:normAutofit/>
          </a:bodyPr>
          <a:lstStyle/>
          <a:p>
            <a:pPr indent="-457200" lvl="0" marL="609600" rtl="0" algn="l">
              <a:lnSpc>
                <a:spcPct val="115000"/>
              </a:lnSpc>
              <a:spcBef>
                <a:spcPts val="0"/>
              </a:spcBef>
              <a:spcAft>
                <a:spcPts val="0"/>
              </a:spcAft>
              <a:buSzPts val="2400"/>
              <a:buChar char="●"/>
            </a:pPr>
            <a:r>
              <a:rPr b="1" lang="ru-RU"/>
              <a:t>First Normal Form (1NF)</a:t>
            </a:r>
            <a:endParaRPr b="1"/>
          </a:p>
          <a:p>
            <a:pPr indent="-457200" lvl="0" marL="609600" rtl="0" algn="l">
              <a:lnSpc>
                <a:spcPct val="115000"/>
              </a:lnSpc>
              <a:spcBef>
                <a:spcPts val="0"/>
              </a:spcBef>
              <a:spcAft>
                <a:spcPts val="0"/>
              </a:spcAft>
              <a:buSzPts val="2400"/>
              <a:buChar char="●"/>
            </a:pPr>
            <a:r>
              <a:rPr b="1" lang="ru-RU"/>
              <a:t>Second Normal Form (2NF)</a:t>
            </a:r>
            <a:endParaRPr b="1"/>
          </a:p>
          <a:p>
            <a:pPr indent="-457200" lvl="0" marL="609600" rtl="0" algn="l">
              <a:lnSpc>
                <a:spcPct val="115000"/>
              </a:lnSpc>
              <a:spcBef>
                <a:spcPts val="0"/>
              </a:spcBef>
              <a:spcAft>
                <a:spcPts val="0"/>
              </a:spcAft>
              <a:buSzPts val="2400"/>
              <a:buChar char="●"/>
            </a:pPr>
            <a:r>
              <a:rPr b="1" lang="ru-RU"/>
              <a:t>Third Normal Form (3NF)</a:t>
            </a:r>
            <a:endParaRPr b="1"/>
          </a:p>
          <a:p>
            <a:pPr indent="-457200" lvl="0" marL="609600" rtl="0" algn="l">
              <a:lnSpc>
                <a:spcPct val="115000"/>
              </a:lnSpc>
              <a:spcBef>
                <a:spcPts val="0"/>
              </a:spcBef>
              <a:spcAft>
                <a:spcPts val="0"/>
              </a:spcAft>
              <a:buSzPts val="2400"/>
              <a:buChar char="●"/>
            </a:pPr>
            <a:r>
              <a:rPr lang="ru-RU"/>
              <a:t>Boyce-Codd Normal Form (BCNF)</a:t>
            </a:r>
            <a:endParaRPr/>
          </a:p>
          <a:p>
            <a:pPr indent="-457200" lvl="0" marL="609600" rtl="0" algn="l">
              <a:lnSpc>
                <a:spcPct val="115000"/>
              </a:lnSpc>
              <a:spcBef>
                <a:spcPts val="0"/>
              </a:spcBef>
              <a:spcAft>
                <a:spcPts val="0"/>
              </a:spcAft>
              <a:buSzPts val="2400"/>
              <a:buChar char="●"/>
            </a:pPr>
            <a:r>
              <a:rPr lang="ru-RU"/>
              <a:t>Fourth Normal Form (4NF)</a:t>
            </a:r>
            <a:endParaRPr/>
          </a:p>
          <a:p>
            <a:pPr indent="-457200" lvl="0" marL="609600" rtl="0" algn="l">
              <a:lnSpc>
                <a:spcPct val="115000"/>
              </a:lnSpc>
              <a:spcBef>
                <a:spcPts val="0"/>
              </a:spcBef>
              <a:spcAft>
                <a:spcPts val="0"/>
              </a:spcAft>
              <a:buSzPts val="2400"/>
              <a:buChar char="●"/>
            </a:pPr>
            <a:r>
              <a:rPr lang="ru-RU"/>
              <a:t>Fifth Normal Form / Projection-junction Normal Form (5NF/PJNF)</a:t>
            </a:r>
            <a:endParaRPr/>
          </a:p>
          <a:p>
            <a:pPr indent="-457200" lvl="0" marL="609600" rtl="0" algn="l">
              <a:lnSpc>
                <a:spcPct val="115000"/>
              </a:lnSpc>
              <a:spcBef>
                <a:spcPts val="0"/>
              </a:spcBef>
              <a:spcAft>
                <a:spcPts val="0"/>
              </a:spcAft>
              <a:buSzPts val="2400"/>
              <a:buChar char="●"/>
            </a:pPr>
            <a:r>
              <a:rPr lang="ru-RU"/>
              <a:t>Domain-key Normal Form (DKNF)</a:t>
            </a:r>
            <a:endParaRPr/>
          </a:p>
          <a:p>
            <a:pPr indent="-457200" lvl="0" marL="609600" rtl="0" algn="l">
              <a:lnSpc>
                <a:spcPct val="115000"/>
              </a:lnSpc>
              <a:spcBef>
                <a:spcPts val="0"/>
              </a:spcBef>
              <a:spcAft>
                <a:spcPts val="0"/>
              </a:spcAft>
              <a:buSzPts val="2400"/>
              <a:buChar char="●"/>
            </a:pPr>
            <a:r>
              <a:rPr lang="ru-RU"/>
              <a:t>Sixth normal Form (6NF)</a:t>
            </a:r>
            <a:endParaRPr/>
          </a:p>
        </p:txBody>
      </p:sp>
      <p:sp>
        <p:nvSpPr>
          <p:cNvPr id="471" name="Google Shape;471;g2c18d5f636f_0_523"/>
          <p:cNvSpPr txBox="1"/>
          <p:nvPr>
            <p:ph idx="12" type="sldNum"/>
          </p:nvPr>
        </p:nvSpPr>
        <p:spPr>
          <a:xfrm>
            <a:off x="15062147" y="8290163"/>
            <a:ext cx="975600" cy="6996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1"/>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1NF</a:t>
            </a:r>
            <a:endParaRPr/>
          </a:p>
        </p:txBody>
      </p:sp>
      <p:sp>
        <p:nvSpPr>
          <p:cNvPr id="477" name="Google Shape;477;p51"/>
          <p:cNvSpPr txBox="1"/>
          <p:nvPr>
            <p:ph idx="1" type="body"/>
          </p:nvPr>
        </p:nvSpPr>
        <p:spPr>
          <a:xfrm>
            <a:off x="838200" y="1825625"/>
            <a:ext cx="10515600" cy="4318000"/>
          </a:xfrm>
          <a:prstGeom prst="rect">
            <a:avLst/>
          </a:prstGeom>
          <a:noFill/>
          <a:ln>
            <a:noFill/>
          </a:ln>
        </p:spPr>
        <p:txBody>
          <a:bodyPr anchorCtr="0" anchor="t" bIns="45700" lIns="91425" spcFirstLastPara="1" rIns="91425" wrap="square" tIns="45700">
            <a:normAutofit fontScale="92500" lnSpcReduction="10000"/>
          </a:bodyPr>
          <a:lstStyle/>
          <a:p>
            <a:pPr indent="-241934" lvl="0" marL="228600" rtl="0" algn="l">
              <a:lnSpc>
                <a:spcPct val="90000"/>
              </a:lnSpc>
              <a:spcBef>
                <a:spcPts val="0"/>
              </a:spcBef>
              <a:spcAft>
                <a:spcPts val="0"/>
              </a:spcAft>
              <a:buClr>
                <a:schemeClr val="dk1"/>
              </a:buClr>
              <a:buSzPct val="116666"/>
              <a:buChar char="●"/>
            </a:pPr>
            <a:r>
              <a:rPr lang="ru-RU"/>
              <a:t>Переменная отношения находится </a:t>
            </a:r>
            <a:r>
              <a:rPr b="1" lang="ru-RU"/>
              <a:t>в первой нормальной форме </a:t>
            </a:r>
            <a:r>
              <a:rPr lang="ru-RU"/>
              <a:t>тогда и только тогда, когда значения всех атрибутов отношения атомарны. То есть отношение находится в 1 NF , если все его атрибуты являются простыми. Все используемые домены содержат только скалярные значения.</a:t>
            </a:r>
            <a:endParaRPr/>
          </a:p>
          <a:p>
            <a:pPr indent="-77470" lvl="0" marL="228600" rtl="0" algn="l">
              <a:lnSpc>
                <a:spcPct val="90000"/>
              </a:lnSpc>
              <a:spcBef>
                <a:spcPts val="1000"/>
              </a:spcBef>
              <a:spcAft>
                <a:spcPts val="0"/>
              </a:spcAft>
              <a:buClr>
                <a:schemeClr val="dk1"/>
              </a:buClr>
              <a:buSzPct val="116666"/>
              <a:buNone/>
            </a:pPr>
            <a:r>
              <a:t/>
            </a:r>
            <a:endParaRPr b="1"/>
          </a:p>
          <a:p>
            <a:pPr indent="-241934" lvl="0" marL="228600" rtl="0" algn="l">
              <a:lnSpc>
                <a:spcPct val="90000"/>
              </a:lnSpc>
              <a:spcBef>
                <a:spcPts val="1000"/>
              </a:spcBef>
              <a:spcAft>
                <a:spcPts val="0"/>
              </a:spcAft>
              <a:buClr>
                <a:schemeClr val="dk1"/>
              </a:buClr>
              <a:buSzPct val="116666"/>
              <a:buChar char="●"/>
            </a:pPr>
            <a:r>
              <a:rPr lang="ru-RU"/>
              <a:t>Неформальное определение:</a:t>
            </a:r>
            <a:endParaRPr/>
          </a:p>
          <a:p>
            <a:pPr indent="-240030" lvl="1" marL="685800" rtl="0" algn="l">
              <a:lnSpc>
                <a:spcPct val="90000"/>
              </a:lnSpc>
              <a:spcBef>
                <a:spcPts val="500"/>
              </a:spcBef>
              <a:spcAft>
                <a:spcPts val="0"/>
              </a:spcAft>
              <a:buClr>
                <a:schemeClr val="dk1"/>
              </a:buClr>
              <a:buSzPct val="126315"/>
              <a:buChar char="○"/>
            </a:pPr>
            <a:r>
              <a:rPr lang="ru-RU"/>
              <a:t>Все строки должны быть различными</a:t>
            </a:r>
            <a:endParaRPr/>
          </a:p>
          <a:p>
            <a:pPr indent="-240030" lvl="1" marL="685800" rtl="0" algn="l">
              <a:lnSpc>
                <a:spcPct val="90000"/>
              </a:lnSpc>
              <a:spcBef>
                <a:spcPts val="500"/>
              </a:spcBef>
              <a:spcAft>
                <a:spcPts val="0"/>
              </a:spcAft>
              <a:buClr>
                <a:schemeClr val="dk1"/>
              </a:buClr>
              <a:buSzPct val="126315"/>
              <a:buChar char="○"/>
            </a:pPr>
            <a:r>
              <a:rPr lang="ru-RU"/>
              <a:t>Все элементы внутри ячеек должны быть атомарными, т.е. не должны быть списками. Другими словами, элемент является атомарным, если его нельзя разделить на части, которые могут использовать в таблице независимо друг от друга</a:t>
            </a:r>
            <a:endParaRPr/>
          </a:p>
          <a:p>
            <a:pPr indent="-77470" lvl="0" marL="228600" rtl="0" algn="l">
              <a:lnSpc>
                <a:spcPct val="90000"/>
              </a:lnSpc>
              <a:spcBef>
                <a:spcPts val="1000"/>
              </a:spcBef>
              <a:spcAft>
                <a:spcPts val="0"/>
              </a:spcAft>
              <a:buClr>
                <a:schemeClr val="dk1"/>
              </a:buClr>
              <a:buSzPct val="116666"/>
              <a:buNone/>
            </a:pPr>
            <a:r>
              <a:t/>
            </a:r>
            <a:endParaRPr/>
          </a:p>
          <a:p>
            <a:pPr indent="-241934" lvl="0" marL="228600" rtl="0" algn="l">
              <a:lnSpc>
                <a:spcPct val="90000"/>
              </a:lnSpc>
              <a:spcBef>
                <a:spcPts val="1000"/>
              </a:spcBef>
              <a:spcAft>
                <a:spcPts val="0"/>
              </a:spcAft>
              <a:buClr>
                <a:schemeClr val="dk1"/>
              </a:buClr>
              <a:buSzPct val="116666"/>
              <a:buChar char="●"/>
            </a:pPr>
            <a:r>
              <a:rPr lang="ru-RU"/>
              <a:t>Любое реляционное отношение находится в 1НФ на основании свойств реляционного отношения.</a:t>
            </a:r>
            <a:endParaRPr/>
          </a:p>
        </p:txBody>
      </p:sp>
      <p:sp>
        <p:nvSpPr>
          <p:cNvPr id="478" name="Google Shape;478;p5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2c18d5f636f_0_583"/>
          <p:cNvSpPr txBox="1"/>
          <p:nvPr>
            <p:ph type="title"/>
          </p:nvPr>
        </p:nvSpPr>
        <p:spPr>
          <a:xfrm>
            <a:off x="652200" y="452725"/>
            <a:ext cx="6481500" cy="1219500"/>
          </a:xfrm>
          <a:prstGeom prst="rect">
            <a:avLst/>
          </a:prstGeom>
          <a:noFill/>
          <a:ln>
            <a:noFill/>
          </a:ln>
        </p:spPr>
        <p:txBody>
          <a:bodyPr anchorCtr="0" anchor="b" bIns="121900" lIns="121900" spcFirstLastPara="1" rIns="121900" wrap="square" tIns="121900">
            <a:normAutofit fontScale="90000"/>
          </a:bodyPr>
          <a:lstStyle/>
          <a:p>
            <a:pPr indent="0" lvl="0" marL="0" rtl="0" algn="l">
              <a:lnSpc>
                <a:spcPct val="100000"/>
              </a:lnSpc>
              <a:spcBef>
                <a:spcPts val="0"/>
              </a:spcBef>
              <a:spcAft>
                <a:spcPts val="0"/>
              </a:spcAft>
              <a:buSzPct val="107500"/>
              <a:buNone/>
            </a:pPr>
            <a:r>
              <a:rPr lang="ru-RU"/>
              <a:t>THE FIRST NORMAL FORM</a:t>
            </a:r>
            <a:endParaRPr/>
          </a:p>
        </p:txBody>
      </p:sp>
      <p:sp>
        <p:nvSpPr>
          <p:cNvPr id="484" name="Google Shape;484;g2c18d5f636f_0_583"/>
          <p:cNvSpPr txBox="1"/>
          <p:nvPr>
            <p:ph idx="1" type="body"/>
          </p:nvPr>
        </p:nvSpPr>
        <p:spPr>
          <a:xfrm>
            <a:off x="652200" y="1672223"/>
            <a:ext cx="10508700" cy="4173600"/>
          </a:xfrm>
          <a:prstGeom prst="rect">
            <a:avLst/>
          </a:prstGeom>
          <a:noFill/>
          <a:ln>
            <a:noFill/>
          </a:ln>
        </p:spPr>
        <p:txBody>
          <a:bodyPr anchorCtr="0" anchor="t" bIns="121900" lIns="121900" spcFirstLastPara="1" rIns="121900" wrap="square" tIns="121900">
            <a:normAutofit/>
          </a:bodyPr>
          <a:lstStyle/>
          <a:p>
            <a:pPr indent="-457200" lvl="0" marL="609600" rtl="0" algn="l">
              <a:lnSpc>
                <a:spcPct val="115000"/>
              </a:lnSpc>
              <a:spcBef>
                <a:spcPts val="0"/>
              </a:spcBef>
              <a:spcAft>
                <a:spcPts val="0"/>
              </a:spcAft>
              <a:buSzPts val="2400"/>
              <a:buChar char="●"/>
            </a:pPr>
            <a:r>
              <a:rPr lang="ru-RU"/>
              <a:t>A relation variable is in the first normal form if and only if the values of all attributes of the relation are atomic.</a:t>
            </a:r>
            <a:endParaRPr/>
          </a:p>
          <a:p>
            <a:pPr indent="-457200" lvl="0" marL="609600" rtl="0" algn="l">
              <a:lnSpc>
                <a:spcPct val="115000"/>
              </a:lnSpc>
              <a:spcBef>
                <a:spcPts val="0"/>
              </a:spcBef>
              <a:spcAft>
                <a:spcPts val="0"/>
              </a:spcAft>
              <a:buSzPts val="2400"/>
              <a:buChar char="●"/>
            </a:pPr>
            <a:r>
              <a:rPr lang="ru-RU"/>
              <a:t>A relation is in 1NF if all its attributes are simple. All domains used contain only scalar values.</a:t>
            </a:r>
            <a:endParaRPr/>
          </a:p>
        </p:txBody>
      </p:sp>
      <p:sp>
        <p:nvSpPr>
          <p:cNvPr id="485" name="Google Shape;485;g2c18d5f636f_0_583"/>
          <p:cNvSpPr txBox="1"/>
          <p:nvPr>
            <p:ph idx="12" type="sldNum"/>
          </p:nvPr>
        </p:nvSpPr>
        <p:spPr>
          <a:xfrm>
            <a:off x="15062147" y="8290163"/>
            <a:ext cx="975600" cy="6996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2"/>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1NF</a:t>
            </a:r>
            <a:endParaRPr/>
          </a:p>
        </p:txBody>
      </p:sp>
      <p:sp>
        <p:nvSpPr>
          <p:cNvPr id="491" name="Google Shape;491;p5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492" name="Google Shape;492;p52"/>
          <p:cNvPicPr preferRelativeResize="0"/>
          <p:nvPr/>
        </p:nvPicPr>
        <p:blipFill rotWithShape="1">
          <a:blip r:embed="rId3">
            <a:alphaModFix/>
          </a:blip>
          <a:srcRect b="0" l="0" r="0" t="0"/>
          <a:stretch/>
        </p:blipFill>
        <p:spPr>
          <a:xfrm>
            <a:off x="2956197" y="469208"/>
            <a:ext cx="7774866" cy="168216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3"/>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1NF</a:t>
            </a:r>
            <a:endParaRPr/>
          </a:p>
        </p:txBody>
      </p:sp>
      <p:sp>
        <p:nvSpPr>
          <p:cNvPr id="498" name="Google Shape;498;p5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499" name="Google Shape;499;p53"/>
          <p:cNvPicPr preferRelativeResize="0"/>
          <p:nvPr/>
        </p:nvPicPr>
        <p:blipFill rotWithShape="1">
          <a:blip r:embed="rId3">
            <a:alphaModFix/>
          </a:blip>
          <a:srcRect b="0" l="0" r="0" t="0"/>
          <a:stretch/>
        </p:blipFill>
        <p:spPr>
          <a:xfrm>
            <a:off x="2956197" y="807446"/>
            <a:ext cx="8024821" cy="1526764"/>
          </a:xfrm>
          <a:prstGeom prst="rect">
            <a:avLst/>
          </a:prstGeom>
          <a:noFill/>
          <a:ln>
            <a:noFill/>
          </a:ln>
        </p:spPr>
      </p:pic>
      <p:pic>
        <p:nvPicPr>
          <p:cNvPr id="500" name="Google Shape;500;p53"/>
          <p:cNvPicPr preferRelativeResize="0"/>
          <p:nvPr/>
        </p:nvPicPr>
        <p:blipFill rotWithShape="1">
          <a:blip r:embed="rId4">
            <a:alphaModFix/>
          </a:blip>
          <a:srcRect b="0" l="0" r="0" t="0"/>
          <a:stretch/>
        </p:blipFill>
        <p:spPr>
          <a:xfrm>
            <a:off x="2989208" y="2912279"/>
            <a:ext cx="7991810" cy="3745581"/>
          </a:xfrm>
          <a:prstGeom prst="rect">
            <a:avLst/>
          </a:prstGeom>
          <a:noFill/>
          <a:ln>
            <a:noFill/>
          </a:ln>
        </p:spPr>
      </p:pic>
      <p:sp>
        <p:nvSpPr>
          <p:cNvPr id="501" name="Google Shape;501;p53"/>
          <p:cNvSpPr/>
          <p:nvPr/>
        </p:nvSpPr>
        <p:spPr>
          <a:xfrm>
            <a:off x="6831724" y="2386789"/>
            <a:ext cx="262759" cy="525490"/>
          </a:xfrm>
          <a:prstGeom prst="downArrow">
            <a:avLst>
              <a:gd fmla="val 50000" name="adj1"/>
              <a:gd fmla="val 50000" name="adj2"/>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6"/>
          <p:cNvSpPr txBox="1"/>
          <p:nvPr>
            <p:ph type="title"/>
          </p:nvPr>
        </p:nvSpPr>
        <p:spPr>
          <a:xfrm>
            <a:off x="770659" y="2597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ER-diagram in P.Chen’s notation</a:t>
            </a:r>
            <a:endParaRPr/>
          </a:p>
        </p:txBody>
      </p:sp>
      <p:pic>
        <p:nvPicPr>
          <p:cNvPr id="111" name="Google Shape;111;p6"/>
          <p:cNvPicPr preferRelativeResize="0"/>
          <p:nvPr/>
        </p:nvPicPr>
        <p:blipFill rotWithShape="1">
          <a:blip r:embed="rId3">
            <a:alphaModFix/>
          </a:blip>
          <a:srcRect b="0" l="0" r="0" t="0"/>
          <a:stretch/>
        </p:blipFill>
        <p:spPr>
          <a:xfrm>
            <a:off x="361950" y="1690688"/>
            <a:ext cx="11239500" cy="4514850"/>
          </a:xfrm>
          <a:prstGeom prst="rect">
            <a:avLst/>
          </a:prstGeom>
          <a:noFill/>
          <a:ln>
            <a:noFill/>
          </a:ln>
        </p:spPr>
      </p:pic>
      <p:sp>
        <p:nvSpPr>
          <p:cNvPr id="112" name="Google Shape;112;p6"/>
          <p:cNvSpPr txBox="1"/>
          <p:nvPr/>
        </p:nvSpPr>
        <p:spPr>
          <a:xfrm>
            <a:off x="654300" y="2346725"/>
            <a:ext cx="2496000" cy="6066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RU" sz="2400">
                <a:solidFill>
                  <a:schemeClr val="dk2"/>
                </a:solidFill>
                <a:latin typeface="Roboto"/>
                <a:ea typeface="Roboto"/>
                <a:cs typeface="Roboto"/>
                <a:sym typeface="Roboto"/>
              </a:rPr>
              <a:t>Entity 1</a:t>
            </a:r>
            <a:endParaRPr sz="2400">
              <a:solidFill>
                <a:schemeClr val="dk2"/>
              </a:solidFill>
              <a:latin typeface="Roboto"/>
              <a:ea typeface="Roboto"/>
              <a:cs typeface="Roboto"/>
              <a:sym typeface="Roboto"/>
            </a:endParaRPr>
          </a:p>
        </p:txBody>
      </p:sp>
      <p:sp>
        <p:nvSpPr>
          <p:cNvPr id="113" name="Google Shape;113;p6"/>
          <p:cNvSpPr txBox="1"/>
          <p:nvPr/>
        </p:nvSpPr>
        <p:spPr>
          <a:xfrm>
            <a:off x="8831025" y="2394175"/>
            <a:ext cx="2496000" cy="6066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RU" sz="2400">
                <a:solidFill>
                  <a:schemeClr val="dk2"/>
                </a:solidFill>
                <a:latin typeface="Roboto"/>
                <a:ea typeface="Roboto"/>
                <a:cs typeface="Roboto"/>
                <a:sym typeface="Roboto"/>
              </a:rPr>
              <a:t>Entity 2</a:t>
            </a:r>
            <a:endParaRPr sz="2400">
              <a:solidFill>
                <a:schemeClr val="dk2"/>
              </a:solidFill>
              <a:latin typeface="Roboto"/>
              <a:ea typeface="Roboto"/>
              <a:cs typeface="Roboto"/>
              <a:sym typeface="Roboto"/>
            </a:endParaRPr>
          </a:p>
        </p:txBody>
      </p:sp>
      <p:sp>
        <p:nvSpPr>
          <p:cNvPr id="114" name="Google Shape;114;p6"/>
          <p:cNvSpPr txBox="1"/>
          <p:nvPr/>
        </p:nvSpPr>
        <p:spPr>
          <a:xfrm>
            <a:off x="1122375" y="4226075"/>
            <a:ext cx="1538100" cy="6066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RU" sz="2400">
                <a:solidFill>
                  <a:schemeClr val="dk2"/>
                </a:solidFill>
                <a:latin typeface="Roboto"/>
                <a:ea typeface="Roboto"/>
                <a:cs typeface="Roboto"/>
                <a:sym typeface="Roboto"/>
              </a:rPr>
              <a:t>Attribute</a:t>
            </a:r>
            <a:endParaRPr sz="2400">
              <a:solidFill>
                <a:schemeClr val="dk2"/>
              </a:solidFill>
              <a:latin typeface="Roboto"/>
              <a:ea typeface="Roboto"/>
              <a:cs typeface="Roboto"/>
              <a:sym typeface="Roboto"/>
            </a:endParaRPr>
          </a:p>
        </p:txBody>
      </p:sp>
      <p:sp>
        <p:nvSpPr>
          <p:cNvPr id="115" name="Google Shape;115;p6"/>
          <p:cNvSpPr txBox="1"/>
          <p:nvPr/>
        </p:nvSpPr>
        <p:spPr>
          <a:xfrm>
            <a:off x="9217450" y="4217763"/>
            <a:ext cx="1538100" cy="6066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RU" sz="2400">
                <a:solidFill>
                  <a:schemeClr val="dk2"/>
                </a:solidFill>
                <a:latin typeface="Roboto"/>
                <a:ea typeface="Roboto"/>
                <a:cs typeface="Roboto"/>
                <a:sym typeface="Roboto"/>
              </a:rPr>
              <a:t>Attribute</a:t>
            </a:r>
            <a:endParaRPr sz="2400">
              <a:solidFill>
                <a:schemeClr val="dk2"/>
              </a:solidFill>
              <a:latin typeface="Roboto"/>
              <a:ea typeface="Roboto"/>
              <a:cs typeface="Roboto"/>
              <a:sym typeface="Roboto"/>
            </a:endParaRPr>
          </a:p>
        </p:txBody>
      </p:sp>
      <p:sp>
        <p:nvSpPr>
          <p:cNvPr id="116" name="Google Shape;116;p6"/>
          <p:cNvSpPr txBox="1"/>
          <p:nvPr/>
        </p:nvSpPr>
        <p:spPr>
          <a:xfrm>
            <a:off x="5212650" y="5347300"/>
            <a:ext cx="1538100" cy="6066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RU" sz="2400">
                <a:solidFill>
                  <a:schemeClr val="dk2"/>
                </a:solidFill>
                <a:latin typeface="Roboto"/>
                <a:ea typeface="Roboto"/>
                <a:cs typeface="Roboto"/>
                <a:sym typeface="Roboto"/>
              </a:rPr>
              <a:t>Attribute</a:t>
            </a:r>
            <a:endParaRPr sz="2400">
              <a:solidFill>
                <a:schemeClr val="dk2"/>
              </a:solidFill>
              <a:latin typeface="Roboto"/>
              <a:ea typeface="Roboto"/>
              <a:cs typeface="Roboto"/>
              <a:sym typeface="Roboto"/>
            </a:endParaRPr>
          </a:p>
        </p:txBody>
      </p:sp>
      <p:sp>
        <p:nvSpPr>
          <p:cNvPr id="117" name="Google Shape;117;p6"/>
          <p:cNvSpPr txBox="1"/>
          <p:nvPr/>
        </p:nvSpPr>
        <p:spPr>
          <a:xfrm>
            <a:off x="5212650" y="4226075"/>
            <a:ext cx="1538100" cy="6066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RU" sz="2400">
                <a:solidFill>
                  <a:schemeClr val="dk2"/>
                </a:solidFill>
                <a:latin typeface="Roboto"/>
                <a:ea typeface="Roboto"/>
                <a:cs typeface="Roboto"/>
                <a:sym typeface="Roboto"/>
              </a:rPr>
              <a:t>Attribute</a:t>
            </a:r>
            <a:endParaRPr sz="2400">
              <a:solidFill>
                <a:schemeClr val="dk2"/>
              </a:solidFill>
              <a:latin typeface="Roboto"/>
              <a:ea typeface="Roboto"/>
              <a:cs typeface="Roboto"/>
              <a:sym typeface="Roboto"/>
            </a:endParaRPr>
          </a:p>
        </p:txBody>
      </p:sp>
      <p:sp>
        <p:nvSpPr>
          <p:cNvPr id="118" name="Google Shape;118;p6"/>
          <p:cNvSpPr/>
          <p:nvPr/>
        </p:nvSpPr>
        <p:spPr>
          <a:xfrm>
            <a:off x="4672713" y="2008525"/>
            <a:ext cx="2676313" cy="1320900"/>
          </a:xfrm>
          <a:prstGeom prst="flowChartDecision">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9" name="Google Shape;119;p6"/>
          <p:cNvSpPr txBox="1"/>
          <p:nvPr/>
        </p:nvSpPr>
        <p:spPr>
          <a:xfrm>
            <a:off x="5326938" y="2346725"/>
            <a:ext cx="1538100" cy="6066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RU" sz="2400">
                <a:solidFill>
                  <a:schemeClr val="dk2"/>
                </a:solidFill>
                <a:latin typeface="Roboto"/>
                <a:ea typeface="Roboto"/>
                <a:cs typeface="Roboto"/>
                <a:sym typeface="Roboto"/>
              </a:rPr>
              <a:t>Relation</a:t>
            </a:r>
            <a:endParaRPr sz="2400">
              <a:solidFill>
                <a:schemeClr val="dk2"/>
              </a:solidFill>
              <a:latin typeface="Roboto"/>
              <a:ea typeface="Roboto"/>
              <a:cs typeface="Roboto"/>
              <a:sym typeface="Roboto"/>
            </a:endParaRPr>
          </a:p>
        </p:txBody>
      </p:sp>
      <p:sp>
        <p:nvSpPr>
          <p:cNvPr id="120" name="Google Shape;120;p6"/>
          <p:cNvSpPr txBox="1"/>
          <p:nvPr>
            <p:ph idx="12" type="sldNum"/>
          </p:nvPr>
        </p:nvSpPr>
        <p:spPr>
          <a:xfrm>
            <a:off x="8590663" y="6041362"/>
            <a:ext cx="6834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g2c18d5f636f_0_643"/>
          <p:cNvSpPr txBox="1"/>
          <p:nvPr>
            <p:ph type="title"/>
          </p:nvPr>
        </p:nvSpPr>
        <p:spPr>
          <a:xfrm>
            <a:off x="689600" y="441050"/>
            <a:ext cx="7683600" cy="12195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4300"/>
              <a:buNone/>
            </a:pPr>
            <a:r>
              <a:rPr lang="ru-RU"/>
              <a:t>THE SECOND NORMAL FORM</a:t>
            </a:r>
            <a:endParaRPr/>
          </a:p>
        </p:txBody>
      </p:sp>
      <p:sp>
        <p:nvSpPr>
          <p:cNvPr id="507" name="Google Shape;507;g2c18d5f636f_0_643"/>
          <p:cNvSpPr txBox="1"/>
          <p:nvPr>
            <p:ph idx="1" type="body"/>
          </p:nvPr>
        </p:nvSpPr>
        <p:spPr>
          <a:xfrm>
            <a:off x="689600" y="2033775"/>
            <a:ext cx="11007600" cy="4039800"/>
          </a:xfrm>
          <a:prstGeom prst="rect">
            <a:avLst/>
          </a:prstGeom>
          <a:noFill/>
          <a:ln>
            <a:noFill/>
          </a:ln>
        </p:spPr>
        <p:txBody>
          <a:bodyPr anchorCtr="0" anchor="t" bIns="121900" lIns="121900" spcFirstLastPara="1" rIns="121900" wrap="square" tIns="121900">
            <a:normAutofit/>
          </a:bodyPr>
          <a:lstStyle/>
          <a:p>
            <a:pPr indent="-457200" lvl="0" marL="609600" rtl="0" algn="l">
              <a:lnSpc>
                <a:spcPct val="115000"/>
              </a:lnSpc>
              <a:spcBef>
                <a:spcPts val="0"/>
              </a:spcBef>
              <a:spcAft>
                <a:spcPts val="0"/>
              </a:spcAft>
              <a:buSzPts val="2400"/>
              <a:buChar char="●"/>
            </a:pPr>
            <a:r>
              <a:rPr lang="ru-RU"/>
              <a:t>A relation variable is in the second normal form if and only if it is in the first normal form, and each non-key attribute is minimally functionally dependent on a potential key</a:t>
            </a:r>
            <a:endParaRPr/>
          </a:p>
          <a:p>
            <a:pPr indent="-457200" lvl="0" marL="609600" rtl="0" algn="l">
              <a:lnSpc>
                <a:spcPct val="115000"/>
              </a:lnSpc>
              <a:spcBef>
                <a:spcPts val="0"/>
              </a:spcBef>
              <a:spcAft>
                <a:spcPts val="0"/>
              </a:spcAft>
              <a:buSzPts val="2400"/>
              <a:buChar char="●"/>
            </a:pPr>
            <a:r>
              <a:rPr lang="ru-RU"/>
              <a:t>The functional relationship between the sets of attributes X and Y means that for any valid set of tuples , the following is true in this respect: if two tuples coincide in the value of X, then they coincide in the value of Y</a:t>
            </a:r>
            <a:endParaRPr/>
          </a:p>
          <a:p>
            <a:pPr indent="-457200" lvl="0" marL="609600" rtl="0" algn="l">
              <a:lnSpc>
                <a:spcPct val="115000"/>
              </a:lnSpc>
              <a:spcBef>
                <a:spcPts val="0"/>
              </a:spcBef>
              <a:spcAft>
                <a:spcPts val="0"/>
              </a:spcAft>
              <a:buSzPts val="2400"/>
              <a:buChar char="●"/>
            </a:pPr>
            <a:r>
              <a:rPr lang="ru-RU"/>
              <a:t>Minimal functional dependency means that the primary key does not contain a smaller subset of attributes, relations which can also be derived from this functional dependency</a:t>
            </a:r>
            <a:endParaRPr/>
          </a:p>
        </p:txBody>
      </p:sp>
      <p:sp>
        <p:nvSpPr>
          <p:cNvPr id="508" name="Google Shape;508;g2c18d5f636f_0_643"/>
          <p:cNvSpPr txBox="1"/>
          <p:nvPr>
            <p:ph idx="12" type="sldNum"/>
          </p:nvPr>
        </p:nvSpPr>
        <p:spPr>
          <a:xfrm>
            <a:off x="15062147" y="8290163"/>
            <a:ext cx="975600" cy="6996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6"/>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2NF</a:t>
            </a:r>
            <a:endParaRPr/>
          </a:p>
        </p:txBody>
      </p:sp>
      <p:sp>
        <p:nvSpPr>
          <p:cNvPr id="514" name="Google Shape;514;p56"/>
          <p:cNvSpPr txBox="1"/>
          <p:nvPr>
            <p:ph idx="1" type="body"/>
          </p:nvPr>
        </p:nvSpPr>
        <p:spPr>
          <a:xfrm>
            <a:off x="677323" y="1752375"/>
            <a:ext cx="10683900" cy="388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ru-RU"/>
              <a:t>An informal definition for a table with a single key:</a:t>
            </a:r>
            <a:endParaRPr/>
          </a:p>
          <a:p>
            <a:pPr indent="-429260" lvl="0" marL="342900" rtl="0" algn="l">
              <a:lnSpc>
                <a:spcPct val="90000"/>
              </a:lnSpc>
              <a:spcBef>
                <a:spcPts val="1000"/>
              </a:spcBef>
              <a:spcAft>
                <a:spcPts val="0"/>
              </a:spcAft>
              <a:buSzPts val="2800"/>
              <a:buChar char="●"/>
            </a:pPr>
            <a:r>
              <a:rPr lang="ru-RU"/>
              <a:t>The table must be in first normal form</a:t>
            </a:r>
            <a:endParaRPr/>
          </a:p>
          <a:p>
            <a:pPr indent="-429260" lvl="0" marL="342900" rtl="0" algn="l">
              <a:lnSpc>
                <a:spcPct val="90000"/>
              </a:lnSpc>
              <a:spcBef>
                <a:spcPts val="1000"/>
              </a:spcBef>
              <a:spcAft>
                <a:spcPts val="0"/>
              </a:spcAft>
              <a:buSzPts val="2800"/>
              <a:buChar char="●"/>
            </a:pPr>
            <a:r>
              <a:rPr lang="ru-RU"/>
              <a:t>Any of its fields that are not part of the primary key functionally depends only on all the attributes of the key and does not depend on its individual attributes</a:t>
            </a:r>
            <a:endParaRPr/>
          </a:p>
          <a:p>
            <a:pPr indent="0" lvl="0" marL="0" rtl="0" algn="l">
              <a:lnSpc>
                <a:spcPct val="90000"/>
              </a:lnSpc>
              <a:spcBef>
                <a:spcPts val="1000"/>
              </a:spcBef>
              <a:spcAft>
                <a:spcPts val="0"/>
              </a:spcAft>
              <a:buNone/>
            </a:pPr>
            <a:r>
              <a:rPr lang="ru-RU"/>
              <a:t>If a table with a single key is in first normal form and has a unique id for each row, then it is in second normal form.</a:t>
            </a:r>
            <a:endParaRPr/>
          </a:p>
          <a:p>
            <a:pPr indent="0" lvl="0" marL="0" rtl="0" algn="l">
              <a:lnSpc>
                <a:spcPct val="90000"/>
              </a:lnSpc>
              <a:spcBef>
                <a:spcPts val="1000"/>
              </a:spcBef>
              <a:spcAft>
                <a:spcPts val="0"/>
              </a:spcAft>
              <a:buNone/>
            </a:pPr>
            <a:r>
              <a:t/>
            </a:r>
            <a:endParaRPr/>
          </a:p>
        </p:txBody>
      </p:sp>
      <p:sp>
        <p:nvSpPr>
          <p:cNvPr id="515" name="Google Shape;515;p5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7"/>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2NF</a:t>
            </a:r>
            <a:endParaRPr/>
          </a:p>
        </p:txBody>
      </p:sp>
      <p:sp>
        <p:nvSpPr>
          <p:cNvPr id="521" name="Google Shape;521;p5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522" name="Google Shape;522;p57"/>
          <p:cNvPicPr preferRelativeResize="0"/>
          <p:nvPr/>
        </p:nvPicPr>
        <p:blipFill rotWithShape="1">
          <a:blip r:embed="rId3">
            <a:alphaModFix/>
          </a:blip>
          <a:srcRect b="0" l="0" r="0" t="0"/>
          <a:stretch/>
        </p:blipFill>
        <p:spPr>
          <a:xfrm>
            <a:off x="276225" y="2030492"/>
            <a:ext cx="11639550" cy="25431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8"/>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2NF</a:t>
            </a:r>
            <a:endParaRPr/>
          </a:p>
        </p:txBody>
      </p:sp>
      <p:sp>
        <p:nvSpPr>
          <p:cNvPr id="528" name="Google Shape;528;p5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529" name="Google Shape;529;p58"/>
          <p:cNvPicPr preferRelativeResize="0"/>
          <p:nvPr/>
        </p:nvPicPr>
        <p:blipFill rotWithShape="1">
          <a:blip r:embed="rId3">
            <a:alphaModFix/>
          </a:blip>
          <a:srcRect b="0" l="0" r="0" t="0"/>
          <a:stretch/>
        </p:blipFill>
        <p:spPr>
          <a:xfrm>
            <a:off x="266700" y="1814286"/>
            <a:ext cx="11658600" cy="25908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0"/>
          <p:cNvSpPr txBox="1"/>
          <p:nvPr>
            <p:ph type="title"/>
          </p:nvPr>
        </p:nvSpPr>
        <p:spPr>
          <a:xfrm>
            <a:off x="723984" y="2597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2NF</a:t>
            </a:r>
            <a:endParaRPr/>
          </a:p>
        </p:txBody>
      </p:sp>
      <p:sp>
        <p:nvSpPr>
          <p:cNvPr id="535" name="Google Shape;535;p6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536" name="Google Shape;536;p60"/>
          <p:cNvPicPr preferRelativeResize="0"/>
          <p:nvPr/>
        </p:nvPicPr>
        <p:blipFill rotWithShape="1">
          <a:blip r:embed="rId3">
            <a:alphaModFix/>
          </a:blip>
          <a:srcRect b="0" l="0" r="0" t="0"/>
          <a:stretch/>
        </p:blipFill>
        <p:spPr>
          <a:xfrm>
            <a:off x="486842" y="1320854"/>
            <a:ext cx="11218316" cy="5172021"/>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1"/>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2NF – объяснение применительно к теореме Хита</a:t>
            </a:r>
            <a:endParaRPr/>
          </a:p>
        </p:txBody>
      </p:sp>
      <p:sp>
        <p:nvSpPr>
          <p:cNvPr id="542" name="Google Shape;542;p61"/>
          <p:cNvSpPr txBox="1"/>
          <p:nvPr>
            <p:ph idx="1" type="body"/>
          </p:nvPr>
        </p:nvSpPr>
        <p:spPr>
          <a:xfrm>
            <a:off x="677334" y="2160589"/>
            <a:ext cx="8596800" cy="3880800"/>
          </a:xfrm>
          <a:prstGeom prst="rect">
            <a:avLst/>
          </a:prstGeom>
          <a:blipFill rotWithShape="1">
            <a:blip r:embed="rId3">
              <a:alphaModFix/>
            </a:blip>
            <a:stretch>
              <a:fillRect b="0" l="-927" r="0" t="-2800"/>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ru-RU"/>
              <a:t> </a:t>
            </a:r>
            <a:endParaRPr/>
          </a:p>
        </p:txBody>
      </p:sp>
      <p:sp>
        <p:nvSpPr>
          <p:cNvPr id="543" name="Google Shape;543;p6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c172fcf608_1_76"/>
          <p:cNvSpPr txBox="1"/>
          <p:nvPr>
            <p:ph type="title"/>
          </p:nvPr>
        </p:nvSpPr>
        <p:spPr>
          <a:xfrm>
            <a:off x="770659" y="2597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ER-diagram in P.Chen’s notation</a:t>
            </a:r>
            <a:endParaRPr/>
          </a:p>
        </p:txBody>
      </p:sp>
      <p:pic>
        <p:nvPicPr>
          <p:cNvPr id="126" name="Google Shape;126;g2c172fcf608_1_76"/>
          <p:cNvPicPr preferRelativeResize="0"/>
          <p:nvPr/>
        </p:nvPicPr>
        <p:blipFill rotWithShape="1">
          <a:blip r:embed="rId3">
            <a:alphaModFix/>
          </a:blip>
          <a:srcRect b="0" l="0" r="0" t="0"/>
          <a:stretch/>
        </p:blipFill>
        <p:spPr>
          <a:xfrm>
            <a:off x="361950" y="1690688"/>
            <a:ext cx="11239500" cy="4514850"/>
          </a:xfrm>
          <a:prstGeom prst="rect">
            <a:avLst/>
          </a:prstGeom>
          <a:noFill/>
          <a:ln>
            <a:noFill/>
          </a:ln>
        </p:spPr>
      </p:pic>
      <p:sp>
        <p:nvSpPr>
          <p:cNvPr id="127" name="Google Shape;127;g2c172fcf608_1_76"/>
          <p:cNvSpPr txBox="1"/>
          <p:nvPr/>
        </p:nvSpPr>
        <p:spPr>
          <a:xfrm>
            <a:off x="654300" y="2346725"/>
            <a:ext cx="2496000" cy="6066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RU" sz="2400">
                <a:solidFill>
                  <a:schemeClr val="dk2"/>
                </a:solidFill>
                <a:latin typeface="Roboto"/>
                <a:ea typeface="Roboto"/>
                <a:cs typeface="Roboto"/>
                <a:sym typeface="Roboto"/>
              </a:rPr>
              <a:t>Singer</a:t>
            </a:r>
            <a:endParaRPr sz="2400">
              <a:solidFill>
                <a:schemeClr val="dk2"/>
              </a:solidFill>
              <a:latin typeface="Roboto"/>
              <a:ea typeface="Roboto"/>
              <a:cs typeface="Roboto"/>
              <a:sym typeface="Roboto"/>
            </a:endParaRPr>
          </a:p>
        </p:txBody>
      </p:sp>
      <p:sp>
        <p:nvSpPr>
          <p:cNvPr id="128" name="Google Shape;128;g2c172fcf608_1_76"/>
          <p:cNvSpPr txBox="1"/>
          <p:nvPr/>
        </p:nvSpPr>
        <p:spPr>
          <a:xfrm>
            <a:off x="8831025" y="2394175"/>
            <a:ext cx="2496000" cy="6066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RU" sz="2400">
                <a:solidFill>
                  <a:schemeClr val="dk2"/>
                </a:solidFill>
                <a:latin typeface="Roboto"/>
                <a:ea typeface="Roboto"/>
                <a:cs typeface="Roboto"/>
                <a:sym typeface="Roboto"/>
              </a:rPr>
              <a:t>Song</a:t>
            </a:r>
            <a:endParaRPr sz="2400">
              <a:solidFill>
                <a:schemeClr val="dk2"/>
              </a:solidFill>
              <a:latin typeface="Roboto"/>
              <a:ea typeface="Roboto"/>
              <a:cs typeface="Roboto"/>
              <a:sym typeface="Roboto"/>
            </a:endParaRPr>
          </a:p>
        </p:txBody>
      </p:sp>
      <p:sp>
        <p:nvSpPr>
          <p:cNvPr id="129" name="Google Shape;129;g2c172fcf608_1_76"/>
          <p:cNvSpPr txBox="1"/>
          <p:nvPr/>
        </p:nvSpPr>
        <p:spPr>
          <a:xfrm>
            <a:off x="1122375" y="4226075"/>
            <a:ext cx="1538100" cy="6066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RU" sz="2400">
                <a:solidFill>
                  <a:schemeClr val="dk2"/>
                </a:solidFill>
                <a:latin typeface="Roboto"/>
                <a:ea typeface="Roboto"/>
                <a:cs typeface="Roboto"/>
                <a:sym typeface="Roboto"/>
              </a:rPr>
              <a:t>Young</a:t>
            </a:r>
            <a:endParaRPr sz="2400">
              <a:solidFill>
                <a:schemeClr val="dk2"/>
              </a:solidFill>
              <a:latin typeface="Roboto"/>
              <a:ea typeface="Roboto"/>
              <a:cs typeface="Roboto"/>
              <a:sym typeface="Roboto"/>
            </a:endParaRPr>
          </a:p>
        </p:txBody>
      </p:sp>
      <p:sp>
        <p:nvSpPr>
          <p:cNvPr id="130" name="Google Shape;130;g2c172fcf608_1_76"/>
          <p:cNvSpPr txBox="1"/>
          <p:nvPr/>
        </p:nvSpPr>
        <p:spPr>
          <a:xfrm>
            <a:off x="9217450" y="4217763"/>
            <a:ext cx="1538100" cy="6066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RU" sz="2400">
                <a:solidFill>
                  <a:schemeClr val="dk2"/>
                </a:solidFill>
                <a:latin typeface="Roboto"/>
                <a:ea typeface="Roboto"/>
                <a:cs typeface="Roboto"/>
                <a:sym typeface="Roboto"/>
              </a:rPr>
              <a:t>new</a:t>
            </a:r>
            <a:endParaRPr sz="2400">
              <a:solidFill>
                <a:schemeClr val="dk2"/>
              </a:solidFill>
              <a:latin typeface="Roboto"/>
              <a:ea typeface="Roboto"/>
              <a:cs typeface="Roboto"/>
              <a:sym typeface="Roboto"/>
            </a:endParaRPr>
          </a:p>
        </p:txBody>
      </p:sp>
      <p:sp>
        <p:nvSpPr>
          <p:cNvPr id="131" name="Google Shape;131;g2c172fcf608_1_76"/>
          <p:cNvSpPr txBox="1"/>
          <p:nvPr/>
        </p:nvSpPr>
        <p:spPr>
          <a:xfrm>
            <a:off x="5212650" y="5347300"/>
            <a:ext cx="1538100" cy="6066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RU" sz="2400">
                <a:solidFill>
                  <a:schemeClr val="dk2"/>
                </a:solidFill>
                <a:latin typeface="Roboto"/>
                <a:ea typeface="Roboto"/>
                <a:cs typeface="Roboto"/>
                <a:sym typeface="Roboto"/>
              </a:rPr>
              <a:t>clearly</a:t>
            </a:r>
            <a:endParaRPr sz="2400">
              <a:solidFill>
                <a:schemeClr val="dk2"/>
              </a:solidFill>
              <a:latin typeface="Roboto"/>
              <a:ea typeface="Roboto"/>
              <a:cs typeface="Roboto"/>
              <a:sym typeface="Roboto"/>
            </a:endParaRPr>
          </a:p>
        </p:txBody>
      </p:sp>
      <p:sp>
        <p:nvSpPr>
          <p:cNvPr id="132" name="Google Shape;132;g2c172fcf608_1_76"/>
          <p:cNvSpPr txBox="1"/>
          <p:nvPr/>
        </p:nvSpPr>
        <p:spPr>
          <a:xfrm>
            <a:off x="5212650" y="4226075"/>
            <a:ext cx="1538100" cy="6066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RU" sz="2400">
                <a:solidFill>
                  <a:schemeClr val="dk2"/>
                </a:solidFill>
                <a:latin typeface="Roboto"/>
                <a:ea typeface="Roboto"/>
                <a:cs typeface="Roboto"/>
                <a:sym typeface="Roboto"/>
              </a:rPr>
              <a:t>loudly</a:t>
            </a:r>
            <a:endParaRPr sz="2400">
              <a:solidFill>
                <a:schemeClr val="dk2"/>
              </a:solidFill>
              <a:latin typeface="Roboto"/>
              <a:ea typeface="Roboto"/>
              <a:cs typeface="Roboto"/>
              <a:sym typeface="Roboto"/>
            </a:endParaRPr>
          </a:p>
        </p:txBody>
      </p:sp>
      <p:sp>
        <p:nvSpPr>
          <p:cNvPr id="133" name="Google Shape;133;g2c172fcf608_1_76"/>
          <p:cNvSpPr/>
          <p:nvPr/>
        </p:nvSpPr>
        <p:spPr>
          <a:xfrm>
            <a:off x="4672713" y="2008525"/>
            <a:ext cx="2676313" cy="1320900"/>
          </a:xfrm>
          <a:prstGeom prst="flowChartDecision">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4" name="Google Shape;134;g2c172fcf608_1_76"/>
          <p:cNvSpPr txBox="1"/>
          <p:nvPr/>
        </p:nvSpPr>
        <p:spPr>
          <a:xfrm>
            <a:off x="5326938" y="2346725"/>
            <a:ext cx="1538100" cy="6066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RU" sz="2400">
                <a:solidFill>
                  <a:schemeClr val="dk2"/>
                </a:solidFill>
                <a:latin typeface="Roboto"/>
                <a:ea typeface="Roboto"/>
                <a:cs typeface="Roboto"/>
                <a:sym typeface="Roboto"/>
              </a:rPr>
              <a:t>to sing</a:t>
            </a:r>
            <a:endParaRPr sz="2400">
              <a:solidFill>
                <a:schemeClr val="dk2"/>
              </a:solidFill>
              <a:latin typeface="Roboto"/>
              <a:ea typeface="Roboto"/>
              <a:cs typeface="Roboto"/>
              <a:sym typeface="Roboto"/>
            </a:endParaRPr>
          </a:p>
        </p:txBody>
      </p:sp>
      <p:sp>
        <p:nvSpPr>
          <p:cNvPr id="135" name="Google Shape;135;g2c172fcf608_1_76"/>
          <p:cNvSpPr txBox="1"/>
          <p:nvPr>
            <p:ph idx="12" type="sldNum"/>
          </p:nvPr>
        </p:nvSpPr>
        <p:spPr>
          <a:xfrm>
            <a:off x="8590663" y="6041362"/>
            <a:ext cx="6834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Notation “crow's foot”</a:t>
            </a:r>
            <a:endParaRPr/>
          </a:p>
        </p:txBody>
      </p:sp>
      <p:pic>
        <p:nvPicPr>
          <p:cNvPr id="141" name="Google Shape;141;p8"/>
          <p:cNvPicPr preferRelativeResize="0"/>
          <p:nvPr>
            <p:ph idx="1" type="body"/>
          </p:nvPr>
        </p:nvPicPr>
        <p:blipFill rotWithShape="1">
          <a:blip r:embed="rId3">
            <a:alphaModFix/>
          </a:blip>
          <a:srcRect b="0" l="0" r="0" t="0"/>
          <a:stretch/>
        </p:blipFill>
        <p:spPr>
          <a:xfrm>
            <a:off x="1385887" y="2205831"/>
            <a:ext cx="1209675" cy="847725"/>
          </a:xfrm>
          <a:prstGeom prst="rect">
            <a:avLst/>
          </a:prstGeom>
          <a:noFill/>
          <a:ln>
            <a:noFill/>
          </a:ln>
        </p:spPr>
      </p:pic>
      <p:pic>
        <p:nvPicPr>
          <p:cNvPr id="142" name="Google Shape;142;p8"/>
          <p:cNvPicPr preferRelativeResize="0"/>
          <p:nvPr/>
        </p:nvPicPr>
        <p:blipFill rotWithShape="1">
          <a:blip r:embed="rId4">
            <a:alphaModFix/>
          </a:blip>
          <a:srcRect b="0" l="0" r="0" t="0"/>
          <a:stretch/>
        </p:blipFill>
        <p:spPr>
          <a:xfrm>
            <a:off x="1447799" y="3263899"/>
            <a:ext cx="1085850" cy="914400"/>
          </a:xfrm>
          <a:prstGeom prst="rect">
            <a:avLst/>
          </a:prstGeom>
          <a:noFill/>
          <a:ln>
            <a:noFill/>
          </a:ln>
        </p:spPr>
      </p:pic>
      <p:pic>
        <p:nvPicPr>
          <p:cNvPr id="143" name="Google Shape;143;p8"/>
          <p:cNvPicPr preferRelativeResize="0"/>
          <p:nvPr/>
        </p:nvPicPr>
        <p:blipFill rotWithShape="1">
          <a:blip r:embed="rId5">
            <a:alphaModFix/>
          </a:blip>
          <a:srcRect b="0" l="0" r="0" t="0"/>
          <a:stretch/>
        </p:blipFill>
        <p:spPr>
          <a:xfrm>
            <a:off x="1619249" y="4388642"/>
            <a:ext cx="742950" cy="809625"/>
          </a:xfrm>
          <a:prstGeom prst="rect">
            <a:avLst/>
          </a:prstGeom>
          <a:noFill/>
          <a:ln>
            <a:noFill/>
          </a:ln>
        </p:spPr>
      </p:pic>
      <p:sp>
        <p:nvSpPr>
          <p:cNvPr id="144" name="Google Shape;144;p8"/>
          <p:cNvSpPr txBox="1"/>
          <p:nvPr/>
        </p:nvSpPr>
        <p:spPr>
          <a:xfrm>
            <a:off x="2752725" y="2447925"/>
            <a:ext cx="1086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Roboto Slab"/>
                <a:ea typeface="Roboto Slab"/>
                <a:cs typeface="Roboto Slab"/>
                <a:sym typeface="Roboto Slab"/>
              </a:rPr>
              <a:t>Zero</a:t>
            </a:r>
            <a:endParaRPr sz="2400">
              <a:latin typeface="Roboto Slab"/>
              <a:ea typeface="Roboto Slab"/>
              <a:cs typeface="Roboto Slab"/>
              <a:sym typeface="Roboto Slab"/>
            </a:endParaRPr>
          </a:p>
        </p:txBody>
      </p:sp>
      <p:sp>
        <p:nvSpPr>
          <p:cNvPr id="145" name="Google Shape;145;p8"/>
          <p:cNvSpPr txBox="1"/>
          <p:nvPr/>
        </p:nvSpPr>
        <p:spPr>
          <a:xfrm>
            <a:off x="2752725" y="3514900"/>
            <a:ext cx="1086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Roboto Slab"/>
                <a:ea typeface="Roboto Slab"/>
                <a:cs typeface="Roboto Slab"/>
                <a:sym typeface="Roboto Slab"/>
              </a:rPr>
              <a:t>Many</a:t>
            </a:r>
            <a:endParaRPr sz="2400">
              <a:latin typeface="Roboto Slab"/>
              <a:ea typeface="Roboto Slab"/>
              <a:cs typeface="Roboto Slab"/>
              <a:sym typeface="Roboto Slab"/>
            </a:endParaRPr>
          </a:p>
        </p:txBody>
      </p:sp>
      <p:sp>
        <p:nvSpPr>
          <p:cNvPr id="146" name="Google Shape;146;p8"/>
          <p:cNvSpPr txBox="1"/>
          <p:nvPr/>
        </p:nvSpPr>
        <p:spPr>
          <a:xfrm>
            <a:off x="2752725" y="4608788"/>
            <a:ext cx="1086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Roboto Slab"/>
                <a:ea typeface="Roboto Slab"/>
                <a:cs typeface="Roboto Slab"/>
                <a:sym typeface="Roboto Slab"/>
              </a:rPr>
              <a:t>One</a:t>
            </a:r>
            <a:endParaRPr sz="2400">
              <a:latin typeface="Roboto Slab"/>
              <a:ea typeface="Roboto Slab"/>
              <a:cs typeface="Roboto Slab"/>
              <a:sym typeface="Roboto Slab"/>
            </a:endParaRPr>
          </a:p>
        </p:txBody>
      </p:sp>
      <p:pic>
        <p:nvPicPr>
          <p:cNvPr id="147" name="Google Shape;147;p8"/>
          <p:cNvPicPr preferRelativeResize="0"/>
          <p:nvPr/>
        </p:nvPicPr>
        <p:blipFill rotWithShape="1">
          <a:blip r:embed="rId6">
            <a:alphaModFix/>
          </a:blip>
          <a:srcRect b="0" l="0" r="0" t="0"/>
          <a:stretch/>
        </p:blipFill>
        <p:spPr>
          <a:xfrm>
            <a:off x="6896100" y="3680458"/>
            <a:ext cx="1314450" cy="928330"/>
          </a:xfrm>
          <a:prstGeom prst="rect">
            <a:avLst/>
          </a:prstGeom>
          <a:noFill/>
          <a:ln>
            <a:noFill/>
          </a:ln>
        </p:spPr>
      </p:pic>
      <p:pic>
        <p:nvPicPr>
          <p:cNvPr id="148" name="Google Shape;148;p8"/>
          <p:cNvPicPr preferRelativeResize="0"/>
          <p:nvPr/>
        </p:nvPicPr>
        <p:blipFill rotWithShape="1">
          <a:blip r:embed="rId7">
            <a:alphaModFix/>
          </a:blip>
          <a:srcRect b="0" l="0" r="0" t="0"/>
          <a:stretch/>
        </p:blipFill>
        <p:spPr>
          <a:xfrm>
            <a:off x="7362825" y="2824582"/>
            <a:ext cx="847725" cy="762000"/>
          </a:xfrm>
          <a:prstGeom prst="rect">
            <a:avLst/>
          </a:prstGeom>
          <a:noFill/>
          <a:ln>
            <a:noFill/>
          </a:ln>
        </p:spPr>
      </p:pic>
      <p:pic>
        <p:nvPicPr>
          <p:cNvPr id="149" name="Google Shape;149;p8"/>
          <p:cNvPicPr preferRelativeResize="0"/>
          <p:nvPr/>
        </p:nvPicPr>
        <p:blipFill rotWithShape="1">
          <a:blip r:embed="rId8">
            <a:alphaModFix/>
          </a:blip>
          <a:srcRect b="0" l="0" r="0" t="0"/>
          <a:stretch/>
        </p:blipFill>
        <p:spPr>
          <a:xfrm>
            <a:off x="7029449" y="1959622"/>
            <a:ext cx="1047752" cy="703832"/>
          </a:xfrm>
          <a:prstGeom prst="rect">
            <a:avLst/>
          </a:prstGeom>
          <a:noFill/>
          <a:ln>
            <a:noFill/>
          </a:ln>
        </p:spPr>
      </p:pic>
      <p:pic>
        <p:nvPicPr>
          <p:cNvPr id="150" name="Google Shape;150;p8"/>
          <p:cNvPicPr preferRelativeResize="0"/>
          <p:nvPr/>
        </p:nvPicPr>
        <p:blipFill rotWithShape="1">
          <a:blip r:embed="rId9">
            <a:alphaModFix/>
          </a:blip>
          <a:srcRect b="0" l="0" r="0" t="0"/>
          <a:stretch/>
        </p:blipFill>
        <p:spPr>
          <a:xfrm>
            <a:off x="7247698" y="4538380"/>
            <a:ext cx="953328" cy="879480"/>
          </a:xfrm>
          <a:prstGeom prst="rect">
            <a:avLst/>
          </a:prstGeom>
          <a:noFill/>
          <a:ln>
            <a:noFill/>
          </a:ln>
        </p:spPr>
      </p:pic>
      <p:sp>
        <p:nvSpPr>
          <p:cNvPr id="151" name="Google Shape;151;p8"/>
          <p:cNvSpPr txBox="1"/>
          <p:nvPr/>
        </p:nvSpPr>
        <p:spPr>
          <a:xfrm>
            <a:off x="8272445" y="2136525"/>
            <a:ext cx="24588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Roboto Slab"/>
                <a:ea typeface="Roboto Slab"/>
                <a:cs typeface="Roboto Slab"/>
                <a:sym typeface="Roboto Slab"/>
              </a:rPr>
              <a:t>Zero or one</a:t>
            </a:r>
            <a:endParaRPr sz="2400">
              <a:latin typeface="Roboto Slab"/>
              <a:ea typeface="Roboto Slab"/>
              <a:cs typeface="Roboto Slab"/>
              <a:sym typeface="Roboto Slab"/>
            </a:endParaRPr>
          </a:p>
        </p:txBody>
      </p:sp>
      <p:sp>
        <p:nvSpPr>
          <p:cNvPr id="152" name="Google Shape;152;p8"/>
          <p:cNvSpPr txBox="1"/>
          <p:nvPr/>
        </p:nvSpPr>
        <p:spPr>
          <a:xfrm>
            <a:off x="8272462" y="3959957"/>
            <a:ext cx="2300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Roboto Slab"/>
                <a:ea typeface="Roboto Slab"/>
                <a:cs typeface="Roboto Slab"/>
                <a:sym typeface="Roboto Slab"/>
              </a:rPr>
              <a:t>Zero or many</a:t>
            </a:r>
            <a:endParaRPr sz="2400">
              <a:latin typeface="Roboto Slab"/>
              <a:ea typeface="Roboto Slab"/>
              <a:cs typeface="Roboto Slab"/>
              <a:sym typeface="Roboto Slab"/>
            </a:endParaRPr>
          </a:p>
        </p:txBody>
      </p:sp>
      <p:sp>
        <p:nvSpPr>
          <p:cNvPr id="153" name="Google Shape;153;p8"/>
          <p:cNvSpPr txBox="1"/>
          <p:nvPr/>
        </p:nvSpPr>
        <p:spPr>
          <a:xfrm>
            <a:off x="8272446" y="3058875"/>
            <a:ext cx="3158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Roboto Slab"/>
                <a:ea typeface="Roboto Slab"/>
                <a:cs typeface="Roboto Slab"/>
                <a:sym typeface="Roboto Slab"/>
              </a:rPr>
              <a:t>One and only one</a:t>
            </a:r>
            <a:endParaRPr sz="2400">
              <a:latin typeface="Roboto Slab"/>
              <a:ea typeface="Roboto Slab"/>
              <a:cs typeface="Roboto Slab"/>
              <a:sym typeface="Roboto Slab"/>
            </a:endParaRPr>
          </a:p>
        </p:txBody>
      </p:sp>
      <p:sp>
        <p:nvSpPr>
          <p:cNvPr id="154" name="Google Shape;154;p8"/>
          <p:cNvSpPr txBox="1"/>
          <p:nvPr/>
        </p:nvSpPr>
        <p:spPr>
          <a:xfrm>
            <a:off x="8289131" y="4788821"/>
            <a:ext cx="2300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Roboto Slab"/>
                <a:ea typeface="Roboto Slab"/>
                <a:cs typeface="Roboto Slab"/>
                <a:sym typeface="Roboto Slab"/>
              </a:rPr>
              <a:t>One or many</a:t>
            </a:r>
            <a:endParaRPr sz="2400">
              <a:latin typeface="Roboto Slab"/>
              <a:ea typeface="Roboto Slab"/>
              <a:cs typeface="Roboto Slab"/>
              <a:sym typeface="Roboto Slab"/>
            </a:endParaRPr>
          </a:p>
        </p:txBody>
      </p:sp>
      <p:sp>
        <p:nvSpPr>
          <p:cNvPr id="155" name="Google Shape;155;p8"/>
          <p:cNvSpPr txBox="1"/>
          <p:nvPr>
            <p:ph idx="12" type="sldNum"/>
          </p:nvPr>
        </p:nvSpPr>
        <p:spPr>
          <a:xfrm>
            <a:off x="8590663" y="6041362"/>
            <a:ext cx="6834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Conceptual model of the restaurant</a:t>
            </a:r>
            <a:endParaRPr/>
          </a:p>
        </p:txBody>
      </p:sp>
      <p:sp>
        <p:nvSpPr>
          <p:cNvPr id="161" name="Google Shape;161;p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162" name="Google Shape;162;p9"/>
          <p:cNvPicPr preferRelativeResize="0"/>
          <p:nvPr/>
        </p:nvPicPr>
        <p:blipFill rotWithShape="1">
          <a:blip r:embed="rId3">
            <a:alphaModFix/>
          </a:blip>
          <a:srcRect b="0" l="0" r="0" t="0"/>
          <a:stretch/>
        </p:blipFill>
        <p:spPr>
          <a:xfrm>
            <a:off x="2047875" y="2173867"/>
            <a:ext cx="7791450" cy="36993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700648" y="369800"/>
            <a:ext cx="109755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Logical design: relational schema (logical model of the restaurant)</a:t>
            </a:r>
            <a:endParaRPr/>
          </a:p>
        </p:txBody>
      </p:sp>
      <p:sp>
        <p:nvSpPr>
          <p:cNvPr id="168" name="Google Shape;168;p1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169" name="Google Shape;169;p10"/>
          <p:cNvPicPr preferRelativeResize="0"/>
          <p:nvPr/>
        </p:nvPicPr>
        <p:blipFill rotWithShape="1">
          <a:blip r:embed="rId3">
            <a:alphaModFix/>
          </a:blip>
          <a:srcRect b="0" l="0" r="0" t="0"/>
          <a:stretch/>
        </p:blipFill>
        <p:spPr>
          <a:xfrm>
            <a:off x="1990725" y="1690688"/>
            <a:ext cx="7991475" cy="4438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2023-02-10T22:17:03Z</dcterms:created>
  <dc:creator>Igor Shevchenko</dc:creator>
</cp:coreProperties>
</file>