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6858000" cx="12192000"/>
  <p:notesSz cx="6858000" cy="9144000"/>
  <p:embeddedFontLst>
    <p:embeddedFont>
      <p:font typeface="Roboto Slab"/>
      <p:regular r:id="rId75"/>
      <p:bold r:id="rId76"/>
    </p:embeddedFont>
    <p:embeddedFont>
      <p:font typeface="Roboto"/>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1" roundtripDataSignature="AMtx7mjAE9KlMrbbfrf4H9jiEZesGKgX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C8F106-A151-48B0-8882-A9D3C4B614D1}">
  <a:tblStyle styleId="{1BC8F106-A151-48B0-8882-A9D3C4B614D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boldItalic.fntdata"/><Relationship Id="rId8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Slab-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oboto-regular.fntdata"/><Relationship Id="rId32" Type="http://schemas.openxmlformats.org/officeDocument/2006/relationships/slide" Target="slides/slide27.xml"/><Relationship Id="rId76" Type="http://schemas.openxmlformats.org/officeDocument/2006/relationships/font" Target="fonts/RobotoSlab-bold.fntdata"/><Relationship Id="rId35" Type="http://schemas.openxmlformats.org/officeDocument/2006/relationships/slide" Target="slides/slide30.xml"/><Relationship Id="rId79" Type="http://schemas.openxmlformats.org/officeDocument/2006/relationships/font" Target="fonts/Roboto-italic.fntdata"/><Relationship Id="rId34" Type="http://schemas.openxmlformats.org/officeDocument/2006/relationships/slide" Target="slides/slide29.xml"/><Relationship Id="rId78" Type="http://schemas.openxmlformats.org/officeDocument/2006/relationships/font" Target="fonts/Robo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3a738572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c3a7385725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3a7385725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c3a7385725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3a7385725_0_3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c3a7385725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3a7385725_0_3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c3a7385725_0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3a7385725_0_4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c3a7385725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3a7385725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c3a7385725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3a7385725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c3a7385725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c3a738572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2c3a7385725_0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3a7385725_0_2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c3a7385725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c3a7385725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2c3a7385725_0_5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c3a738572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2c3a7385725_0_5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c3a738572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2c3a7385725_0_6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c3a7385725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2c3a7385725_0_6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c3a7385725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2c3a7385725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c3a7385725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g2c3a7385725_0_8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c3a7385725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g2c3a7385725_0_8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c3a7385725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g2c3a7385725_0_9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c3a7385725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g2c3a7385725_0_9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c3a7385725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g2c3a7385725_0_10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c3a7385725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g2c3a7385725_0_1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3a7385725_0_3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c3a7385725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c3a7385725_0_4"/>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5" name="Google Shape;15;g2c3a7385725_0_4"/>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6" name="Google Shape;16;g2c3a7385725_0_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g2c3a7385725_0_4"/>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8" name="Google Shape;18;g2c3a7385725_0_4"/>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9" name="Google Shape;19;g2c3a7385725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2c3a7385725_0_47"/>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2c3a7385725_0_47"/>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9" name="Google Shape;59;g2c3a7385725_0_47"/>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0" name="Google Shape;60;g2c3a7385725_0_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g2c3a7385725_0_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63" name="Shape 63"/>
        <p:cNvGrpSpPr/>
        <p:nvPr/>
      </p:nvGrpSpPr>
      <p:grpSpPr>
        <a:xfrm>
          <a:off x="0" y="0"/>
          <a:ext cx="0" cy="0"/>
          <a:chOff x="0" y="0"/>
          <a:chExt cx="0" cy="0"/>
        </a:xfrm>
      </p:grpSpPr>
      <p:sp>
        <p:nvSpPr>
          <p:cNvPr id="64" name="Google Shape;64;g2c3a7385725_0_5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5" name="Google Shape;65;g2c3a7385725_0_5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6" name="Google Shape;66;g2c3a7385725_0_5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2c3a7385725_0_5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g2c3a7385725_0_5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cxnSp>
        <p:nvCxnSpPr>
          <p:cNvPr id="21" name="Google Shape;21;g2c3a7385725_0_11"/>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c3a7385725_0_11"/>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23" name="Google Shape;23;g2c3a7385725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g2c3a7385725_0_1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6" name="Google Shape;26;g2c3a7385725_0_1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g2c3a7385725_0_15"/>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g2c3a7385725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g2c3a7385725_0_20"/>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g2c3a7385725_0_20"/>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2" name="Google Shape;32;g2c3a7385725_0_20"/>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2c3a7385725_0_20"/>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g2c3a7385725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c3a7385725_0_2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7" name="Google Shape;37;g2c3a7385725_0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g2c3a7385725_0_29"/>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40" name="Google Shape;40;g2c3a7385725_0_29"/>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1" name="Google Shape;41;g2c3a7385725_0_29"/>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2" name="Google Shape;42;g2c3a7385725_0_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g2c3a7385725_0_34"/>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5" name="Google Shape;45;g2c3a7385725_0_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2c3a7385725_0_37"/>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8" name="Google Shape;48;g2c3a7385725_0_37"/>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9" name="Google Shape;49;g2c3a7385725_0_37"/>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50" name="Google Shape;50;g2c3a7385725_0_37"/>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1" name="Google Shape;51;g2c3a7385725_0_37"/>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52" name="Google Shape;52;g2c3a7385725_0_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2c3a7385725_0_44"/>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5" name="Google Shape;55;g2c3a7385725_0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9" name="Shape 9"/>
        <p:cNvGrpSpPr/>
        <p:nvPr/>
      </p:nvGrpSpPr>
      <p:grpSpPr>
        <a:xfrm>
          <a:off x="0" y="0"/>
          <a:ext cx="0" cy="0"/>
          <a:chOff x="0" y="0"/>
          <a:chExt cx="0" cy="0"/>
        </a:xfrm>
      </p:grpSpPr>
      <p:sp>
        <p:nvSpPr>
          <p:cNvPr id="10" name="Google Shape;10;g2c3a7385725_0_0"/>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11" name="Google Shape;11;g2c3a7385725_0_0"/>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12" name="Google Shape;12;g2c3a7385725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8.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c3a7385725_0_60"/>
          <p:cNvSpPr txBox="1"/>
          <p:nvPr>
            <p:ph type="ctrTitle"/>
          </p:nvPr>
        </p:nvSpPr>
        <p:spPr>
          <a:xfrm>
            <a:off x="2240402" y="1585234"/>
            <a:ext cx="7711200" cy="1943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6400"/>
              <a:buNone/>
            </a:pPr>
            <a:r>
              <a:rPr lang="ru-RU" sz="6100"/>
              <a:t>Databases</a:t>
            </a:r>
            <a:endParaRPr sz="6100"/>
          </a:p>
        </p:txBody>
      </p:sp>
      <p:sp>
        <p:nvSpPr>
          <p:cNvPr id="74" name="Google Shape;74;g2c3a7385725_0_60"/>
          <p:cNvSpPr txBox="1"/>
          <p:nvPr>
            <p:ph idx="1" type="subTitle"/>
          </p:nvPr>
        </p:nvSpPr>
        <p:spPr>
          <a:xfrm>
            <a:off x="2240402" y="4065933"/>
            <a:ext cx="7711200" cy="1212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ru-RU" sz="2700"/>
              <a:t>Lecture 6</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FD: Heath’s theorem</a:t>
            </a:r>
            <a:endParaRPr/>
          </a:p>
        </p:txBody>
      </p:sp>
      <p:sp>
        <p:nvSpPr>
          <p:cNvPr id="167" name="Google Shape;167;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168" name="Google Shape;168;p9"/>
          <p:cNvPicPr preferRelativeResize="0"/>
          <p:nvPr/>
        </p:nvPicPr>
        <p:blipFill rotWithShape="1">
          <a:blip r:embed="rId3">
            <a:alphaModFix/>
          </a:blip>
          <a:srcRect b="0" l="0" r="0" t="0"/>
          <a:stretch/>
        </p:blipFill>
        <p:spPr>
          <a:xfrm>
            <a:off x="3489434" y="1897608"/>
            <a:ext cx="5213131" cy="2183672"/>
          </a:xfrm>
          <a:prstGeom prst="rect">
            <a:avLst/>
          </a:prstGeom>
          <a:noFill/>
          <a:ln>
            <a:noFill/>
          </a:ln>
        </p:spPr>
      </p:pic>
      <p:pic>
        <p:nvPicPr>
          <p:cNvPr id="169" name="Google Shape;169;p9"/>
          <p:cNvPicPr preferRelativeResize="0"/>
          <p:nvPr/>
        </p:nvPicPr>
        <p:blipFill rotWithShape="1">
          <a:blip r:embed="rId4">
            <a:alphaModFix/>
          </a:blip>
          <a:srcRect b="0" l="0" r="0" t="0"/>
          <a:stretch/>
        </p:blipFill>
        <p:spPr>
          <a:xfrm>
            <a:off x="667118" y="4639038"/>
            <a:ext cx="4194204" cy="1717312"/>
          </a:xfrm>
          <a:prstGeom prst="rect">
            <a:avLst/>
          </a:prstGeom>
          <a:noFill/>
          <a:ln>
            <a:noFill/>
          </a:ln>
        </p:spPr>
      </p:pic>
      <p:pic>
        <p:nvPicPr>
          <p:cNvPr id="170" name="Google Shape;170;p9"/>
          <p:cNvPicPr preferRelativeResize="0"/>
          <p:nvPr/>
        </p:nvPicPr>
        <p:blipFill rotWithShape="1">
          <a:blip r:embed="rId5">
            <a:alphaModFix/>
          </a:blip>
          <a:srcRect b="0" l="0" r="0" t="0"/>
          <a:stretch/>
        </p:blipFill>
        <p:spPr>
          <a:xfrm>
            <a:off x="7815424" y="4624356"/>
            <a:ext cx="3380720" cy="1731994"/>
          </a:xfrm>
          <a:prstGeom prst="rect">
            <a:avLst/>
          </a:prstGeom>
          <a:noFill/>
          <a:ln>
            <a:noFill/>
          </a:ln>
        </p:spPr>
      </p:pic>
      <p:cxnSp>
        <p:nvCxnSpPr>
          <p:cNvPr id="171" name="Google Shape;171;p9"/>
          <p:cNvCxnSpPr>
            <a:stCxn id="168" idx="2"/>
            <a:endCxn id="169" idx="0"/>
          </p:cNvCxnSpPr>
          <p:nvPr/>
        </p:nvCxnSpPr>
        <p:spPr>
          <a:xfrm rot="5400000">
            <a:off x="4151250" y="2694230"/>
            <a:ext cx="557700" cy="3331800"/>
          </a:xfrm>
          <a:prstGeom prst="bentConnector3">
            <a:avLst>
              <a:gd fmla="val 48120" name="adj1"/>
            </a:avLst>
          </a:prstGeom>
          <a:noFill/>
          <a:ln cap="flat" cmpd="sng" w="9525">
            <a:solidFill>
              <a:schemeClr val="dk1"/>
            </a:solidFill>
            <a:prstDash val="solid"/>
            <a:miter lim="800000"/>
            <a:headEnd len="sm" w="sm" type="none"/>
            <a:tailEnd len="med" w="med" type="triangle"/>
          </a:ln>
        </p:spPr>
      </p:cxnSp>
      <p:cxnSp>
        <p:nvCxnSpPr>
          <p:cNvPr id="172" name="Google Shape;172;p9"/>
          <p:cNvCxnSpPr>
            <a:stCxn id="168" idx="2"/>
            <a:endCxn id="170" idx="0"/>
          </p:cNvCxnSpPr>
          <p:nvPr/>
        </p:nvCxnSpPr>
        <p:spPr>
          <a:xfrm flipH="1" rot="-5400000">
            <a:off x="7529400" y="2647880"/>
            <a:ext cx="543000" cy="3409800"/>
          </a:xfrm>
          <a:prstGeom prst="bentConnector3">
            <a:avLst>
              <a:gd fmla="val 50007"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3NF</a:t>
            </a:r>
            <a:endParaRPr/>
          </a:p>
        </p:txBody>
      </p:sp>
      <p:sp>
        <p:nvSpPr>
          <p:cNvPr id="178" name="Google Shape;178;p10"/>
          <p:cNvSpPr txBox="1"/>
          <p:nvPr>
            <p:ph idx="1" type="body"/>
          </p:nvPr>
        </p:nvSpPr>
        <p:spPr>
          <a:xfrm>
            <a:off x="1575409" y="1799014"/>
            <a:ext cx="85968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A relation is in the third normal form if and only if it is in second normal form and no non-key attribute is transitively dependent on its primary key (the definition assumes there is only one candidate key, which is also the relation's primary key)</a:t>
            </a:r>
            <a:endParaRPr/>
          </a:p>
          <a:p>
            <a:pPr indent="-429260" lvl="0" marL="342900" rtl="0" algn="l">
              <a:lnSpc>
                <a:spcPct val="90000"/>
              </a:lnSpc>
              <a:spcBef>
                <a:spcPts val="1000"/>
              </a:spcBef>
              <a:spcAft>
                <a:spcPts val="0"/>
              </a:spcAft>
              <a:buSzPts val="2800"/>
              <a:buChar char="●"/>
            </a:pPr>
            <a:r>
              <a:rPr lang="ru-RU"/>
              <a:t>Informal definition: A relation is in 3NF if and only if each tuple consists of a primary key value, and a set of mutually independent attributes</a:t>
            </a:r>
            <a:endParaRPr/>
          </a:p>
        </p:txBody>
      </p:sp>
      <p:sp>
        <p:nvSpPr>
          <p:cNvPr id="179" name="Google Shape;179;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3NF: transitive dependency</a:t>
            </a:r>
            <a:endParaRPr/>
          </a:p>
        </p:txBody>
      </p:sp>
      <p:sp>
        <p:nvSpPr>
          <p:cNvPr id="185" name="Google Shape;185;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186" name="Google Shape;186;p11"/>
          <p:cNvSpPr txBox="1"/>
          <p:nvPr/>
        </p:nvSpPr>
        <p:spPr>
          <a:xfrm>
            <a:off x="1855575" y="2545000"/>
            <a:ext cx="7965900" cy="16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If functional dependencies X -&gt; Y, Y -&gt; Z exist for </a:t>
            </a:r>
            <a:r>
              <a:rPr lang="ru-RU" sz="2400">
                <a:solidFill>
                  <a:schemeClr val="dk1"/>
                </a:solidFill>
                <a:latin typeface="Roboto"/>
                <a:ea typeface="Roboto"/>
                <a:cs typeface="Roboto"/>
                <a:sym typeface="Roboto"/>
              </a:rPr>
              <a:t>attributes</a:t>
            </a:r>
            <a:r>
              <a:rPr lang="ru-RU" sz="2400">
                <a:solidFill>
                  <a:schemeClr val="dk1"/>
                </a:solidFill>
                <a:latin typeface="Roboto"/>
                <a:ea typeface="Roboto"/>
                <a:cs typeface="Roboto"/>
                <a:sym typeface="Roboto"/>
              </a:rPr>
              <a:t> X, Y, Z of the relation R, then Z has a transitive dependency on attribute X via attribute Y (and X is not functionally dependent on Y or Z).</a:t>
            </a:r>
            <a:endParaRPr sz="24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3NF: example</a:t>
            </a:r>
            <a:endParaRPr/>
          </a:p>
        </p:txBody>
      </p:sp>
      <p:sp>
        <p:nvSpPr>
          <p:cNvPr id="192" name="Google Shape;192;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193" name="Google Shape;193;p12"/>
          <p:cNvPicPr preferRelativeResize="0"/>
          <p:nvPr/>
        </p:nvPicPr>
        <p:blipFill rotWithShape="1">
          <a:blip r:embed="rId3">
            <a:alphaModFix/>
          </a:blip>
          <a:srcRect b="0" l="0" r="0" t="0"/>
          <a:stretch/>
        </p:blipFill>
        <p:spPr>
          <a:xfrm>
            <a:off x="6058803" y="2258648"/>
            <a:ext cx="5276195" cy="2340710"/>
          </a:xfrm>
          <a:prstGeom prst="rect">
            <a:avLst/>
          </a:prstGeom>
          <a:noFill/>
          <a:ln>
            <a:noFill/>
          </a:ln>
        </p:spPr>
      </p:pic>
      <p:sp>
        <p:nvSpPr>
          <p:cNvPr id="194" name="Google Shape;194;p12"/>
          <p:cNvSpPr txBox="1"/>
          <p:nvPr/>
        </p:nvSpPr>
        <p:spPr>
          <a:xfrm>
            <a:off x="595975" y="2055225"/>
            <a:ext cx="4939800" cy="3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X - {Distributor_#} - primary key</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Y - {City}</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Z - {Piece}</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a:t>
            </a:r>
            <a:r>
              <a:rPr lang="ru-RU" sz="2400">
                <a:solidFill>
                  <a:schemeClr val="dk1"/>
                </a:solidFill>
                <a:latin typeface="Roboto"/>
                <a:ea typeface="Roboto"/>
                <a:cs typeface="Roboto"/>
                <a:sym typeface="Roboto"/>
              </a:rPr>
              <a:t>Distributor_#</a:t>
            </a:r>
            <a:r>
              <a:rPr lang="ru-RU" sz="2400">
                <a:solidFill>
                  <a:schemeClr val="dk1"/>
                </a:solidFill>
                <a:latin typeface="Roboto"/>
                <a:ea typeface="Roboto"/>
                <a:cs typeface="Roboto"/>
                <a:sym typeface="Roboto"/>
              </a:rPr>
              <a:t>} -&gt; </a:t>
            </a:r>
            <a:r>
              <a:rPr lang="ru-RU" sz="2400">
                <a:solidFill>
                  <a:schemeClr val="dk1"/>
                </a:solidFill>
                <a:latin typeface="Roboto"/>
                <a:ea typeface="Roboto"/>
                <a:cs typeface="Roboto"/>
                <a:sym typeface="Roboto"/>
              </a:rPr>
              <a:t>{City}, {City}-&gt;{Piece}</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{Distributor_#} ⇷ {City}, {City}⇷{Piece}</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sp>
        <p:nvSpPr>
          <p:cNvPr id="195" name="Google Shape;195;p12"/>
          <p:cNvSpPr txBox="1"/>
          <p:nvPr/>
        </p:nvSpPr>
        <p:spPr>
          <a:xfrm>
            <a:off x="6058800" y="2221400"/>
            <a:ext cx="1989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Distributor_#</a:t>
            </a:r>
            <a:endParaRPr sz="1800">
              <a:solidFill>
                <a:srgbClr val="FFFFFF"/>
              </a:solidFill>
              <a:latin typeface="Roboto"/>
              <a:ea typeface="Roboto"/>
              <a:cs typeface="Roboto"/>
              <a:sym typeface="Roboto"/>
            </a:endParaRPr>
          </a:p>
        </p:txBody>
      </p:sp>
      <p:sp>
        <p:nvSpPr>
          <p:cNvPr id="196" name="Google Shape;196;p12"/>
          <p:cNvSpPr txBox="1"/>
          <p:nvPr/>
        </p:nvSpPr>
        <p:spPr>
          <a:xfrm>
            <a:off x="8158950" y="2221400"/>
            <a:ext cx="1755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City</a:t>
            </a:r>
            <a:endParaRPr sz="1800">
              <a:solidFill>
                <a:srgbClr val="FFFFFF"/>
              </a:solidFill>
              <a:latin typeface="Roboto"/>
              <a:ea typeface="Roboto"/>
              <a:cs typeface="Roboto"/>
              <a:sym typeface="Roboto"/>
            </a:endParaRPr>
          </a:p>
        </p:txBody>
      </p:sp>
      <p:sp>
        <p:nvSpPr>
          <p:cNvPr id="197" name="Google Shape;197;p12"/>
          <p:cNvSpPr txBox="1"/>
          <p:nvPr/>
        </p:nvSpPr>
        <p:spPr>
          <a:xfrm>
            <a:off x="9967550" y="2221400"/>
            <a:ext cx="13674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Piece</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c3a7385725_0_35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3NF: example</a:t>
            </a:r>
            <a:endParaRPr/>
          </a:p>
        </p:txBody>
      </p:sp>
      <p:sp>
        <p:nvSpPr>
          <p:cNvPr id="203" name="Google Shape;203;g2c3a7385725_0_35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204" name="Google Shape;204;g2c3a7385725_0_356"/>
          <p:cNvPicPr preferRelativeResize="0"/>
          <p:nvPr/>
        </p:nvPicPr>
        <p:blipFill rotWithShape="1">
          <a:blip r:embed="rId3">
            <a:alphaModFix/>
          </a:blip>
          <a:srcRect b="0" l="0" r="0" t="0"/>
          <a:stretch/>
        </p:blipFill>
        <p:spPr>
          <a:xfrm>
            <a:off x="6058803" y="2258648"/>
            <a:ext cx="5276195" cy="2340710"/>
          </a:xfrm>
          <a:prstGeom prst="rect">
            <a:avLst/>
          </a:prstGeom>
          <a:noFill/>
          <a:ln>
            <a:noFill/>
          </a:ln>
        </p:spPr>
      </p:pic>
      <p:sp>
        <p:nvSpPr>
          <p:cNvPr id="205" name="Google Shape;205;g2c3a7385725_0_356"/>
          <p:cNvSpPr txBox="1"/>
          <p:nvPr/>
        </p:nvSpPr>
        <p:spPr>
          <a:xfrm>
            <a:off x="595975" y="2055225"/>
            <a:ext cx="5330100" cy="3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chemeClr val="dk1"/>
                </a:solidFill>
                <a:latin typeface="Roboto"/>
                <a:ea typeface="Roboto"/>
                <a:cs typeface="Roboto"/>
                <a:sym typeface="Roboto"/>
              </a:rPr>
              <a:t>X - {Distributor_#} - primary key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Y - {City}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Z - {Piece}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{Distributor_#} -&gt; {City}, {City}-&gt;{Piece}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{Distributor_#} ⇷ {City}, {City}⇷{Piece}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Let’s try to reduce FD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{Distributor_#} -&gt; {Piece}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R = {Distributor_#, Piece}    ⋈{Distributor_#, City}</a:t>
            </a:r>
            <a:endParaRPr sz="2400">
              <a:solidFill>
                <a:schemeClr val="dk1"/>
              </a:solidFill>
              <a:latin typeface="Roboto"/>
              <a:ea typeface="Roboto"/>
              <a:cs typeface="Roboto"/>
              <a:sym typeface="Roboto"/>
            </a:endParaRPr>
          </a:p>
        </p:txBody>
      </p:sp>
      <p:sp>
        <p:nvSpPr>
          <p:cNvPr id="206" name="Google Shape;206;g2c3a7385725_0_356"/>
          <p:cNvSpPr txBox="1"/>
          <p:nvPr/>
        </p:nvSpPr>
        <p:spPr>
          <a:xfrm>
            <a:off x="6058800" y="2221400"/>
            <a:ext cx="1989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Distributor_#</a:t>
            </a:r>
            <a:endParaRPr sz="1800">
              <a:solidFill>
                <a:srgbClr val="FFFFFF"/>
              </a:solidFill>
              <a:latin typeface="Roboto"/>
              <a:ea typeface="Roboto"/>
              <a:cs typeface="Roboto"/>
              <a:sym typeface="Roboto"/>
            </a:endParaRPr>
          </a:p>
        </p:txBody>
      </p:sp>
      <p:sp>
        <p:nvSpPr>
          <p:cNvPr id="207" name="Google Shape;207;g2c3a7385725_0_356"/>
          <p:cNvSpPr txBox="1"/>
          <p:nvPr/>
        </p:nvSpPr>
        <p:spPr>
          <a:xfrm>
            <a:off x="8158950" y="2221400"/>
            <a:ext cx="1755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City</a:t>
            </a:r>
            <a:endParaRPr sz="1800">
              <a:solidFill>
                <a:srgbClr val="FFFFFF"/>
              </a:solidFill>
              <a:latin typeface="Roboto"/>
              <a:ea typeface="Roboto"/>
              <a:cs typeface="Roboto"/>
              <a:sym typeface="Roboto"/>
            </a:endParaRPr>
          </a:p>
        </p:txBody>
      </p:sp>
      <p:sp>
        <p:nvSpPr>
          <p:cNvPr id="208" name="Google Shape;208;g2c3a7385725_0_356"/>
          <p:cNvSpPr txBox="1"/>
          <p:nvPr/>
        </p:nvSpPr>
        <p:spPr>
          <a:xfrm>
            <a:off x="9967550" y="2221400"/>
            <a:ext cx="13674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Piece</a:t>
            </a:r>
            <a:endParaRPr sz="18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c3a7385725_0_36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3NF: example</a:t>
            </a:r>
            <a:endParaRPr/>
          </a:p>
        </p:txBody>
      </p:sp>
      <p:sp>
        <p:nvSpPr>
          <p:cNvPr id="214" name="Google Shape;214;g2c3a7385725_0_36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215" name="Google Shape;215;g2c3a7385725_0_366"/>
          <p:cNvPicPr preferRelativeResize="0"/>
          <p:nvPr/>
        </p:nvPicPr>
        <p:blipFill rotWithShape="1">
          <a:blip r:embed="rId3">
            <a:alphaModFix/>
          </a:blip>
          <a:srcRect b="0" l="0" r="0" t="0"/>
          <a:stretch/>
        </p:blipFill>
        <p:spPr>
          <a:xfrm>
            <a:off x="6058803" y="2258648"/>
            <a:ext cx="5276195" cy="2340710"/>
          </a:xfrm>
          <a:prstGeom prst="rect">
            <a:avLst/>
          </a:prstGeom>
          <a:noFill/>
          <a:ln>
            <a:noFill/>
          </a:ln>
        </p:spPr>
      </p:pic>
      <p:sp>
        <p:nvSpPr>
          <p:cNvPr id="216" name="Google Shape;216;g2c3a7385725_0_366"/>
          <p:cNvSpPr txBox="1"/>
          <p:nvPr/>
        </p:nvSpPr>
        <p:spPr>
          <a:xfrm>
            <a:off x="595975" y="2055225"/>
            <a:ext cx="8490900" cy="3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chemeClr val="dk1"/>
                </a:solidFill>
                <a:latin typeface="Roboto"/>
                <a:ea typeface="Roboto"/>
                <a:cs typeface="Roboto"/>
                <a:sym typeface="Roboto"/>
              </a:rPr>
              <a:t>X - {Distributor_#} - primary key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Y - {City}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Z - {Piece}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{Distributor_#} -&gt; {City}, {City}-&gt;{Piece}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{Distributor_#} ⇷ {City}, {City}⇷{Piece}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Let’s try to reduce FD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{Distributor_#} -&gt; {Piece}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R = {Distributor_#, Piece} ⋈ {Distributor_#, City}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             IN GENERAL, THIS IS INCORRECT!</a:t>
            </a:r>
            <a:endParaRPr sz="2400">
              <a:solidFill>
                <a:schemeClr val="dk1"/>
              </a:solidFill>
              <a:latin typeface="Roboto"/>
              <a:ea typeface="Roboto"/>
              <a:cs typeface="Roboto"/>
              <a:sym typeface="Roboto"/>
            </a:endParaRPr>
          </a:p>
        </p:txBody>
      </p:sp>
      <p:sp>
        <p:nvSpPr>
          <p:cNvPr id="217" name="Google Shape;217;g2c3a7385725_0_366"/>
          <p:cNvSpPr txBox="1"/>
          <p:nvPr/>
        </p:nvSpPr>
        <p:spPr>
          <a:xfrm>
            <a:off x="6058800" y="2221400"/>
            <a:ext cx="1989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Distributor_#</a:t>
            </a:r>
            <a:endParaRPr sz="1800">
              <a:solidFill>
                <a:srgbClr val="FFFFFF"/>
              </a:solidFill>
              <a:latin typeface="Roboto"/>
              <a:ea typeface="Roboto"/>
              <a:cs typeface="Roboto"/>
              <a:sym typeface="Roboto"/>
            </a:endParaRPr>
          </a:p>
        </p:txBody>
      </p:sp>
      <p:sp>
        <p:nvSpPr>
          <p:cNvPr id="218" name="Google Shape;218;g2c3a7385725_0_366"/>
          <p:cNvSpPr txBox="1"/>
          <p:nvPr/>
        </p:nvSpPr>
        <p:spPr>
          <a:xfrm>
            <a:off x="8158950" y="2221400"/>
            <a:ext cx="1755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City</a:t>
            </a:r>
            <a:endParaRPr sz="1800">
              <a:solidFill>
                <a:srgbClr val="FFFFFF"/>
              </a:solidFill>
              <a:latin typeface="Roboto"/>
              <a:ea typeface="Roboto"/>
              <a:cs typeface="Roboto"/>
              <a:sym typeface="Roboto"/>
            </a:endParaRPr>
          </a:p>
        </p:txBody>
      </p:sp>
      <p:sp>
        <p:nvSpPr>
          <p:cNvPr id="219" name="Google Shape;219;g2c3a7385725_0_366"/>
          <p:cNvSpPr txBox="1"/>
          <p:nvPr/>
        </p:nvSpPr>
        <p:spPr>
          <a:xfrm>
            <a:off x="9967550" y="2221400"/>
            <a:ext cx="13674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Piece</a:t>
            </a:r>
            <a:endParaRPr sz="18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3NF: example</a:t>
            </a:r>
            <a:endParaRPr/>
          </a:p>
        </p:txBody>
      </p:sp>
      <p:sp>
        <p:nvSpPr>
          <p:cNvPr id="225" name="Google Shape;225;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226" name="Google Shape;226;p15"/>
          <p:cNvPicPr preferRelativeResize="0"/>
          <p:nvPr/>
        </p:nvPicPr>
        <p:blipFill rotWithShape="1">
          <a:blip r:embed="rId3">
            <a:alphaModFix/>
          </a:blip>
          <a:srcRect b="0" l="0" r="0" t="0"/>
          <a:stretch/>
        </p:blipFill>
        <p:spPr>
          <a:xfrm>
            <a:off x="3920359" y="1538897"/>
            <a:ext cx="4351282" cy="1930386"/>
          </a:xfrm>
          <a:prstGeom prst="rect">
            <a:avLst/>
          </a:prstGeom>
          <a:noFill/>
          <a:ln>
            <a:noFill/>
          </a:ln>
        </p:spPr>
      </p:pic>
      <p:pic>
        <p:nvPicPr>
          <p:cNvPr id="227" name="Google Shape;227;p15"/>
          <p:cNvPicPr preferRelativeResize="0"/>
          <p:nvPr/>
        </p:nvPicPr>
        <p:blipFill rotWithShape="1">
          <a:blip r:embed="rId4">
            <a:alphaModFix/>
          </a:blip>
          <a:srcRect b="0" l="0" r="0" t="0"/>
          <a:stretch/>
        </p:blipFill>
        <p:spPr>
          <a:xfrm>
            <a:off x="2006529" y="3904594"/>
            <a:ext cx="2566420" cy="1739462"/>
          </a:xfrm>
          <a:prstGeom prst="rect">
            <a:avLst/>
          </a:prstGeom>
          <a:noFill/>
          <a:ln>
            <a:noFill/>
          </a:ln>
        </p:spPr>
      </p:pic>
      <p:pic>
        <p:nvPicPr>
          <p:cNvPr id="228" name="Google Shape;228;p15"/>
          <p:cNvPicPr preferRelativeResize="0"/>
          <p:nvPr/>
        </p:nvPicPr>
        <p:blipFill rotWithShape="1">
          <a:blip r:embed="rId5">
            <a:alphaModFix/>
          </a:blip>
          <a:srcRect b="0" l="0" r="0" t="0"/>
          <a:stretch/>
        </p:blipFill>
        <p:spPr>
          <a:xfrm>
            <a:off x="7904728" y="3904594"/>
            <a:ext cx="2894348" cy="1739461"/>
          </a:xfrm>
          <a:prstGeom prst="rect">
            <a:avLst/>
          </a:prstGeom>
          <a:noFill/>
          <a:ln>
            <a:noFill/>
          </a:ln>
        </p:spPr>
      </p:pic>
      <p:cxnSp>
        <p:nvCxnSpPr>
          <p:cNvPr id="229" name="Google Shape;229;p15"/>
          <p:cNvCxnSpPr>
            <a:stCxn id="226" idx="2"/>
            <a:endCxn id="227" idx="0"/>
          </p:cNvCxnSpPr>
          <p:nvPr/>
        </p:nvCxnSpPr>
        <p:spPr>
          <a:xfrm rot="5400000">
            <a:off x="4475250" y="2283833"/>
            <a:ext cx="435300" cy="28062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230" name="Google Shape;230;p15"/>
          <p:cNvCxnSpPr>
            <a:stCxn id="226" idx="2"/>
            <a:endCxn id="228" idx="0"/>
          </p:cNvCxnSpPr>
          <p:nvPr/>
        </p:nvCxnSpPr>
        <p:spPr>
          <a:xfrm flipH="1" rot="-5400000">
            <a:off x="7506300" y="2058983"/>
            <a:ext cx="435300" cy="32559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231" name="Google Shape;231;p15"/>
          <p:cNvSpPr txBox="1"/>
          <p:nvPr/>
        </p:nvSpPr>
        <p:spPr>
          <a:xfrm>
            <a:off x="5066738" y="4516100"/>
            <a:ext cx="2344200" cy="13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We’ve lost FD {City} -&gt; {Piece}</a:t>
            </a:r>
            <a:endParaRPr sz="24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c3a7385725_0_37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3NF: example</a:t>
            </a:r>
            <a:endParaRPr/>
          </a:p>
        </p:txBody>
      </p:sp>
      <p:sp>
        <p:nvSpPr>
          <p:cNvPr id="237" name="Google Shape;237;g2c3a7385725_0_37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238" name="Google Shape;238;g2c3a7385725_0_377"/>
          <p:cNvPicPr preferRelativeResize="0"/>
          <p:nvPr/>
        </p:nvPicPr>
        <p:blipFill rotWithShape="1">
          <a:blip r:embed="rId3">
            <a:alphaModFix/>
          </a:blip>
          <a:srcRect b="0" l="0" r="0" t="0"/>
          <a:stretch/>
        </p:blipFill>
        <p:spPr>
          <a:xfrm>
            <a:off x="6058803" y="2258648"/>
            <a:ext cx="5276195" cy="2340710"/>
          </a:xfrm>
          <a:prstGeom prst="rect">
            <a:avLst/>
          </a:prstGeom>
          <a:noFill/>
          <a:ln>
            <a:noFill/>
          </a:ln>
        </p:spPr>
      </p:pic>
      <p:sp>
        <p:nvSpPr>
          <p:cNvPr id="239" name="Google Shape;239;g2c3a7385725_0_377"/>
          <p:cNvSpPr txBox="1"/>
          <p:nvPr/>
        </p:nvSpPr>
        <p:spPr>
          <a:xfrm>
            <a:off x="595975" y="2055225"/>
            <a:ext cx="8490900" cy="3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chemeClr val="dk1"/>
                </a:solidFill>
                <a:latin typeface="Roboto"/>
                <a:ea typeface="Roboto"/>
                <a:cs typeface="Roboto"/>
                <a:sym typeface="Roboto"/>
              </a:rPr>
              <a:t>X - {Distributor_#} - primary key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Y - {City}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Z - {Piece}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{Distributor_#} -&gt; {City}, {City}-&gt;{Piece}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RU" sz="1800">
                <a:solidFill>
                  <a:schemeClr val="dk1"/>
                </a:solidFill>
                <a:latin typeface="Roboto"/>
                <a:ea typeface="Roboto"/>
                <a:cs typeface="Roboto"/>
                <a:sym typeface="Roboto"/>
              </a:rPr>
              <a:t>{Distributor_#} ⇷ {City}, {City}⇷{Piece}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Let’s try to reduce FD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{Distributor_#} -&gt; {Piece}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R = {Distributor_#, City} ⋈ {City, Piece}</a:t>
            </a:r>
            <a:endParaRPr sz="2400">
              <a:solidFill>
                <a:schemeClr val="dk1"/>
              </a:solidFill>
              <a:latin typeface="Roboto"/>
              <a:ea typeface="Roboto"/>
              <a:cs typeface="Roboto"/>
              <a:sym typeface="Roboto"/>
            </a:endParaRPr>
          </a:p>
        </p:txBody>
      </p:sp>
      <p:sp>
        <p:nvSpPr>
          <p:cNvPr id="240" name="Google Shape;240;g2c3a7385725_0_377"/>
          <p:cNvSpPr txBox="1"/>
          <p:nvPr/>
        </p:nvSpPr>
        <p:spPr>
          <a:xfrm>
            <a:off x="6058800" y="2221400"/>
            <a:ext cx="1989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Distributor_#</a:t>
            </a:r>
            <a:endParaRPr sz="1800">
              <a:solidFill>
                <a:srgbClr val="FFFFFF"/>
              </a:solidFill>
              <a:latin typeface="Roboto"/>
              <a:ea typeface="Roboto"/>
              <a:cs typeface="Roboto"/>
              <a:sym typeface="Roboto"/>
            </a:endParaRPr>
          </a:p>
        </p:txBody>
      </p:sp>
      <p:sp>
        <p:nvSpPr>
          <p:cNvPr id="241" name="Google Shape;241;g2c3a7385725_0_377"/>
          <p:cNvSpPr txBox="1"/>
          <p:nvPr/>
        </p:nvSpPr>
        <p:spPr>
          <a:xfrm>
            <a:off x="8158950" y="2221400"/>
            <a:ext cx="1755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City</a:t>
            </a:r>
            <a:endParaRPr sz="1800">
              <a:solidFill>
                <a:srgbClr val="FFFFFF"/>
              </a:solidFill>
              <a:latin typeface="Roboto"/>
              <a:ea typeface="Roboto"/>
              <a:cs typeface="Roboto"/>
              <a:sym typeface="Roboto"/>
            </a:endParaRPr>
          </a:p>
        </p:txBody>
      </p:sp>
      <p:sp>
        <p:nvSpPr>
          <p:cNvPr id="242" name="Google Shape;242;g2c3a7385725_0_377"/>
          <p:cNvSpPr txBox="1"/>
          <p:nvPr/>
        </p:nvSpPr>
        <p:spPr>
          <a:xfrm>
            <a:off x="9967550" y="2221400"/>
            <a:ext cx="13674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Piece</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3NF: example</a:t>
            </a:r>
            <a:endParaRPr/>
          </a:p>
        </p:txBody>
      </p:sp>
      <p:sp>
        <p:nvSpPr>
          <p:cNvPr id="248" name="Google Shape;248;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249" name="Google Shape;249;p17"/>
          <p:cNvPicPr preferRelativeResize="0"/>
          <p:nvPr/>
        </p:nvPicPr>
        <p:blipFill rotWithShape="1">
          <a:blip r:embed="rId3">
            <a:alphaModFix/>
          </a:blip>
          <a:srcRect b="0" l="0" r="0" t="0"/>
          <a:stretch/>
        </p:blipFill>
        <p:spPr>
          <a:xfrm>
            <a:off x="3920359" y="1538897"/>
            <a:ext cx="4351282" cy="1930386"/>
          </a:xfrm>
          <a:prstGeom prst="rect">
            <a:avLst/>
          </a:prstGeom>
          <a:noFill/>
          <a:ln>
            <a:noFill/>
          </a:ln>
        </p:spPr>
      </p:pic>
      <p:cxnSp>
        <p:nvCxnSpPr>
          <p:cNvPr id="250" name="Google Shape;250;p17"/>
          <p:cNvCxnSpPr>
            <a:stCxn id="249" idx="2"/>
          </p:cNvCxnSpPr>
          <p:nvPr/>
        </p:nvCxnSpPr>
        <p:spPr>
          <a:xfrm rot="5400000">
            <a:off x="4475250" y="2283833"/>
            <a:ext cx="435300" cy="28062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251" name="Google Shape;251;p17"/>
          <p:cNvCxnSpPr>
            <a:stCxn id="249" idx="2"/>
          </p:cNvCxnSpPr>
          <p:nvPr/>
        </p:nvCxnSpPr>
        <p:spPr>
          <a:xfrm flipH="1" rot="-5400000">
            <a:off x="7506300" y="2058983"/>
            <a:ext cx="435300" cy="3255900"/>
          </a:xfrm>
          <a:prstGeom prst="bentConnector3">
            <a:avLst>
              <a:gd fmla="val 50000" name="adj1"/>
            </a:avLst>
          </a:prstGeom>
          <a:noFill/>
          <a:ln cap="flat" cmpd="sng" w="9525">
            <a:solidFill>
              <a:schemeClr val="dk1"/>
            </a:solidFill>
            <a:prstDash val="solid"/>
            <a:miter lim="800000"/>
            <a:headEnd len="sm" w="sm" type="none"/>
            <a:tailEnd len="med" w="med" type="triangle"/>
          </a:ln>
        </p:spPr>
      </p:cxnSp>
      <p:pic>
        <p:nvPicPr>
          <p:cNvPr id="252" name="Google Shape;252;p17"/>
          <p:cNvPicPr preferRelativeResize="0"/>
          <p:nvPr/>
        </p:nvPicPr>
        <p:blipFill rotWithShape="1">
          <a:blip r:embed="rId4">
            <a:alphaModFix/>
          </a:blip>
          <a:srcRect b="0" l="0" r="0" t="0"/>
          <a:stretch/>
        </p:blipFill>
        <p:spPr>
          <a:xfrm>
            <a:off x="8271641" y="4003413"/>
            <a:ext cx="2160524" cy="1303986"/>
          </a:xfrm>
          <a:prstGeom prst="rect">
            <a:avLst/>
          </a:prstGeom>
          <a:noFill/>
          <a:ln>
            <a:noFill/>
          </a:ln>
        </p:spPr>
      </p:pic>
      <p:pic>
        <p:nvPicPr>
          <p:cNvPr id="253" name="Google Shape;253;p17"/>
          <p:cNvPicPr preferRelativeResize="0"/>
          <p:nvPr/>
        </p:nvPicPr>
        <p:blipFill rotWithShape="1">
          <a:blip r:embed="rId5">
            <a:alphaModFix/>
          </a:blip>
          <a:srcRect b="0" l="0" r="0" t="0"/>
          <a:stretch/>
        </p:blipFill>
        <p:spPr>
          <a:xfrm>
            <a:off x="1902878" y="3904594"/>
            <a:ext cx="2773724" cy="16669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BCNF</a:t>
            </a:r>
            <a:endParaRPr/>
          </a:p>
        </p:txBody>
      </p:sp>
      <p:sp>
        <p:nvSpPr>
          <p:cNvPr id="259" name="Google Shape;259;p18"/>
          <p:cNvSpPr txBox="1"/>
          <p:nvPr>
            <p:ph idx="1" type="body"/>
          </p:nvPr>
        </p:nvSpPr>
        <p:spPr>
          <a:xfrm>
            <a:off x="677324" y="2160600"/>
            <a:ext cx="96225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ru-RU"/>
              <a:t>BCNF is used under the following conditions (according to K. Date):</a:t>
            </a:r>
            <a:endParaRPr/>
          </a:p>
          <a:p>
            <a:pPr indent="-320040" lvl="0" marL="457200" rtl="0" algn="l">
              <a:lnSpc>
                <a:spcPct val="90000"/>
              </a:lnSpc>
              <a:spcBef>
                <a:spcPts val="1000"/>
              </a:spcBef>
              <a:spcAft>
                <a:spcPts val="0"/>
              </a:spcAft>
              <a:buSzPts val="1440"/>
              <a:buChar char="●"/>
            </a:pPr>
            <a:r>
              <a:rPr lang="ru-RU"/>
              <a:t>a relation has two (or more) candidate keys</a:t>
            </a:r>
            <a:endParaRPr/>
          </a:p>
          <a:p>
            <a:pPr indent="-320040" lvl="0" marL="457200" rtl="0" algn="l">
              <a:lnSpc>
                <a:spcPct val="90000"/>
              </a:lnSpc>
              <a:spcBef>
                <a:spcPts val="0"/>
              </a:spcBef>
              <a:spcAft>
                <a:spcPts val="0"/>
              </a:spcAft>
              <a:buSzPts val="1440"/>
              <a:buChar char="●"/>
            </a:pPr>
            <a:r>
              <a:rPr lang="ru-RU"/>
              <a:t>these potential keys are composite</a:t>
            </a:r>
            <a:endParaRPr/>
          </a:p>
          <a:p>
            <a:pPr indent="-320040" lvl="0" marL="457200" rtl="0" algn="l">
              <a:lnSpc>
                <a:spcPct val="90000"/>
              </a:lnSpc>
              <a:spcBef>
                <a:spcPts val="0"/>
              </a:spcBef>
              <a:spcAft>
                <a:spcPts val="0"/>
              </a:spcAft>
              <a:buSzPts val="1440"/>
              <a:buChar char="●"/>
            </a:pPr>
            <a:r>
              <a:rPr lang="ru-RU"/>
              <a:t>two or more candidate keys overlap (i.e. have at least one attribute in common)</a:t>
            </a:r>
            <a:endParaRPr/>
          </a:p>
          <a:p>
            <a:pPr indent="0" lvl="0" marL="0" rtl="0" algn="l">
              <a:lnSpc>
                <a:spcPct val="90000"/>
              </a:lnSpc>
              <a:spcBef>
                <a:spcPts val="1000"/>
              </a:spcBef>
              <a:spcAft>
                <a:spcPts val="0"/>
              </a:spcAft>
              <a:buNone/>
            </a:pPr>
            <a:r>
              <a:rPr lang="ru-RU"/>
              <a:t>In practice, a set of such conditions does not occur often, so they are limited to 2NF</a:t>
            </a:r>
            <a:endParaRPr/>
          </a:p>
          <a:p>
            <a:pPr indent="0" lvl="0" marL="0" rtl="0" algn="l">
              <a:lnSpc>
                <a:spcPct val="90000"/>
              </a:lnSpc>
              <a:spcBef>
                <a:spcPts val="1000"/>
              </a:spcBef>
              <a:spcAft>
                <a:spcPts val="0"/>
              </a:spcAft>
              <a:buClr>
                <a:schemeClr val="dk1"/>
              </a:buClr>
              <a:buSzPts val="2800"/>
              <a:buNone/>
            </a:pPr>
            <a:r>
              <a:t/>
            </a:r>
            <a:endParaRPr/>
          </a:p>
        </p:txBody>
      </p:sp>
      <p:sp>
        <p:nvSpPr>
          <p:cNvPr id="260" name="Google Shape;260;p1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grpSp>
        <p:nvGrpSpPr>
          <p:cNvPr id="79" name="Google Shape;79;p2"/>
          <p:cNvGrpSpPr/>
          <p:nvPr/>
        </p:nvGrpSpPr>
        <p:grpSpPr>
          <a:xfrm>
            <a:off x="0" y="-8467"/>
            <a:ext cx="12192000" cy="6866467"/>
            <a:chOff x="0" y="-8467"/>
            <a:chExt cx="12192000" cy="6866467"/>
          </a:xfrm>
        </p:grpSpPr>
        <p:cxnSp>
          <p:nvCxnSpPr>
            <p:cNvPr id="80" name="Google Shape;80;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1" name="Google Shape;81;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82" name="Google Shape;82;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83" name="Google Shape;83;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4" name="Google Shape;84;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86" name="Google Shape;86;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87" name="Google Shape;87;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88" name="Google Shape;88;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91" name="Google Shape;91;p2"/>
          <p:cNvGrpSpPr/>
          <p:nvPr/>
        </p:nvGrpSpPr>
        <p:grpSpPr>
          <a:xfrm>
            <a:off x="4267230" y="-8468"/>
            <a:ext cx="4763558" cy="6866467"/>
            <a:chOff x="67175" y="-8467"/>
            <a:chExt cx="4763558" cy="6866467"/>
          </a:xfrm>
        </p:grpSpPr>
        <p:cxnSp>
          <p:nvCxnSpPr>
            <p:cNvPr id="92" name="Google Shape;92;p2"/>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93" name="Google Shape;93;p2"/>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94" name="Google Shape;94;p2"/>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5" name="Google Shape;95;p2"/>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96" name="Google Shape;96;p2"/>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8" name="Google Shape;98;p2"/>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2"/>
          <p:cNvSpPr txBox="1"/>
          <p:nvPr>
            <p:ph type="title"/>
          </p:nvPr>
        </p:nvSpPr>
        <p:spPr>
          <a:xfrm>
            <a:off x="677335" y="1282701"/>
            <a:ext cx="5200276"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 Normalization.</a:t>
            </a:r>
            <a:br>
              <a:rPr lang="ru-RU" sz="4400"/>
            </a:br>
            <a:r>
              <a:rPr lang="ru-RU" sz="4400"/>
              <a:t>3NF, NFBC</a:t>
            </a:r>
            <a:endParaRPr/>
          </a:p>
        </p:txBody>
      </p:sp>
      <p:sp>
        <p:nvSpPr>
          <p:cNvPr id="100" name="Google Shape;100;p2"/>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101" name="Google Shape;101;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rgbClr val="FFFFFF"/>
              </a:buClr>
              <a:buSzPts val="900"/>
              <a:buFont typeface="Trebuchet MS"/>
              <a:buNone/>
            </a:pPr>
            <a:fld id="{00000000-1234-1234-1234-123412341234}" type="slidenum">
              <a:rPr b="0" i="0" lang="ru-RU" sz="900" u="none" cap="none" strike="noStrike">
                <a:solidFill>
                  <a:srgbClr val="FFFFFF"/>
                </a:solidFill>
                <a:latin typeface="Trebuchet MS"/>
                <a:ea typeface="Trebuchet MS"/>
                <a:cs typeface="Trebuchet MS"/>
                <a:sym typeface="Trebuchet MS"/>
              </a:rPr>
              <a:t>‹#›</a:t>
            </a:fld>
            <a:endParaRPr b="0" i="0" sz="900" u="none" cap="none" strike="noStrike">
              <a:solidFill>
                <a:srgbClr val="FFFFF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BCNF</a:t>
            </a:r>
            <a:endParaRPr/>
          </a:p>
        </p:txBody>
      </p:sp>
      <p:sp>
        <p:nvSpPr>
          <p:cNvPr id="266" name="Google Shape;266;p1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ru-RU"/>
              <a:t>Definition:</a:t>
            </a:r>
            <a:endParaRPr/>
          </a:p>
          <a:p>
            <a:pPr indent="-429260" lvl="0" marL="342900" rtl="0" algn="l">
              <a:lnSpc>
                <a:spcPct val="90000"/>
              </a:lnSpc>
              <a:spcBef>
                <a:spcPts val="0"/>
              </a:spcBef>
              <a:spcAft>
                <a:spcPts val="0"/>
              </a:spcAft>
              <a:buSzPts val="2800"/>
              <a:buChar char="●"/>
            </a:pPr>
            <a:r>
              <a:rPr lang="ru-RU"/>
              <a:t>A relation is in BCNF if and only if each of its nontrivial and left irreducible functional dependencies has some potential key as its determinant.</a:t>
            </a:r>
            <a:endParaRPr/>
          </a:p>
          <a:p>
            <a:pPr indent="-142240" lvl="0" marL="228600" rtl="0" algn="l">
              <a:lnSpc>
                <a:spcPct val="90000"/>
              </a:lnSpc>
              <a:spcBef>
                <a:spcPts val="0"/>
              </a:spcBef>
              <a:spcAft>
                <a:spcPts val="0"/>
              </a:spcAft>
              <a:buSzPts val="1440"/>
              <a:buChar char="●"/>
            </a:pPr>
            <a:r>
              <a:t/>
            </a:r>
            <a:endParaRPr/>
          </a:p>
          <a:p>
            <a:pPr indent="-228600" lvl="2" marL="1143000" rtl="0" algn="l">
              <a:lnSpc>
                <a:spcPct val="90000"/>
              </a:lnSpc>
              <a:spcBef>
                <a:spcPts val="500"/>
              </a:spcBef>
              <a:spcAft>
                <a:spcPts val="0"/>
              </a:spcAft>
              <a:buClr>
                <a:schemeClr val="dk1"/>
              </a:buClr>
              <a:buSzPts val="2000"/>
              <a:buChar char="■"/>
            </a:pPr>
            <a:r>
              <a:rPr i="1" lang="ru-RU"/>
              <a:t>Trivial FD - FD between composite primary key and its attributes</a:t>
            </a:r>
            <a:endParaRPr/>
          </a:p>
          <a:p>
            <a:pPr indent="-228600" lvl="2" marL="1143000" rtl="0" algn="l">
              <a:lnSpc>
                <a:spcPct val="90000"/>
              </a:lnSpc>
              <a:spcBef>
                <a:spcPts val="500"/>
              </a:spcBef>
              <a:spcAft>
                <a:spcPts val="0"/>
              </a:spcAft>
              <a:buClr>
                <a:schemeClr val="dk1"/>
              </a:buClr>
              <a:buSzPts val="2000"/>
              <a:buChar char="■"/>
            </a:pPr>
            <a:r>
              <a:rPr i="1" lang="ru-RU"/>
              <a:t>Left irreducibility = minimal FD</a:t>
            </a:r>
            <a:endParaRPr/>
          </a:p>
          <a:p>
            <a:pPr indent="-228600" lvl="0" marL="228600" rtl="0" algn="l">
              <a:lnSpc>
                <a:spcPct val="90000"/>
              </a:lnSpc>
              <a:spcBef>
                <a:spcPts val="1000"/>
              </a:spcBef>
              <a:spcAft>
                <a:spcPts val="0"/>
              </a:spcAft>
              <a:buClr>
                <a:schemeClr val="dk1"/>
              </a:buClr>
              <a:buSzPts val="2800"/>
              <a:buChar char="●"/>
            </a:pPr>
            <a:r>
              <a:rPr lang="ru-RU"/>
              <a:t>Informal definition:</a:t>
            </a:r>
            <a:endParaRPr/>
          </a:p>
          <a:p>
            <a:pPr indent="-228600" lvl="1" marL="685800" rtl="0" algn="l">
              <a:lnSpc>
                <a:spcPct val="90000"/>
              </a:lnSpc>
              <a:spcBef>
                <a:spcPts val="500"/>
              </a:spcBef>
              <a:spcAft>
                <a:spcPts val="0"/>
              </a:spcAft>
              <a:buClr>
                <a:schemeClr val="dk1"/>
              </a:buClr>
              <a:buSzPts val="2400"/>
              <a:buChar char="○"/>
            </a:pPr>
            <a:r>
              <a:rPr lang="ru-RU"/>
              <a:t>A relation variable is in BCNF if and only if the determinants of all its RFs are potential keys</a:t>
            </a:r>
            <a:endParaRPr/>
          </a:p>
        </p:txBody>
      </p:sp>
      <p:sp>
        <p:nvSpPr>
          <p:cNvPr id="267" name="Google Shape;267;p1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BCNF: example</a:t>
            </a:r>
            <a:endParaRPr/>
          </a:p>
        </p:txBody>
      </p:sp>
      <p:sp>
        <p:nvSpPr>
          <p:cNvPr id="273" name="Google Shape;273;p2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274" name="Google Shape;274;p20"/>
          <p:cNvSpPr txBox="1"/>
          <p:nvPr/>
        </p:nvSpPr>
        <p:spPr>
          <a:xfrm>
            <a:off x="875925" y="2101800"/>
            <a:ext cx="10100400" cy="28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Let’s consider the relation {Student, Subject, Professor}</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Let it satisfy the following restrictions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ru-RU" sz="2400">
                <a:solidFill>
                  <a:schemeClr val="dk1"/>
                </a:solidFill>
                <a:latin typeface="Roboto"/>
                <a:ea typeface="Roboto"/>
                <a:cs typeface="Roboto"/>
                <a:sym typeface="Roboto"/>
              </a:rPr>
              <a:t>Every student study the particular subject with only one professor</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ru-RU" sz="2400">
                <a:solidFill>
                  <a:schemeClr val="dk1"/>
                </a:solidFill>
                <a:latin typeface="Roboto"/>
                <a:ea typeface="Roboto"/>
                <a:cs typeface="Roboto"/>
                <a:sym typeface="Roboto"/>
              </a:rPr>
              <a:t>Every professor teaches only one subject, but many professors teach </a:t>
            </a:r>
            <a:r>
              <a:rPr lang="ru-RU" sz="2400">
                <a:solidFill>
                  <a:schemeClr val="dk1"/>
                </a:solidFill>
                <a:latin typeface="Roboto"/>
                <a:ea typeface="Roboto"/>
                <a:cs typeface="Roboto"/>
                <a:sym typeface="Roboto"/>
              </a:rPr>
              <a:t>the</a:t>
            </a:r>
            <a:r>
              <a:rPr lang="ru-RU" sz="2400">
                <a:solidFill>
                  <a:schemeClr val="dk1"/>
                </a:solidFill>
                <a:latin typeface="Roboto"/>
                <a:ea typeface="Roboto"/>
                <a:cs typeface="Roboto"/>
                <a:sym typeface="Roboto"/>
              </a:rPr>
              <a:t> same subject</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Then</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ru-RU" sz="2400">
                <a:solidFill>
                  <a:schemeClr val="dk1"/>
                </a:solidFill>
                <a:latin typeface="Roboto"/>
                <a:ea typeface="Roboto"/>
                <a:cs typeface="Roboto"/>
                <a:sym typeface="Roboto"/>
              </a:rPr>
              <a:t>{Student, Subject} -&gt; {Professor}</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ru-RU" sz="2400">
                <a:solidFill>
                  <a:schemeClr val="dk1"/>
                </a:solidFill>
                <a:latin typeface="Roboto"/>
                <a:ea typeface="Roboto"/>
                <a:cs typeface="Roboto"/>
                <a:sym typeface="Roboto"/>
              </a:rPr>
              <a:t>{Professor} -&gt; {Subject}</a:t>
            </a:r>
            <a:endParaRPr sz="24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BCNF: example</a:t>
            </a:r>
            <a:endParaRPr/>
          </a:p>
        </p:txBody>
      </p:sp>
      <p:sp>
        <p:nvSpPr>
          <p:cNvPr id="280" name="Google Shape;280;p21"/>
          <p:cNvSpPr txBox="1"/>
          <p:nvPr>
            <p:ph idx="1" type="body"/>
          </p:nvPr>
        </p:nvSpPr>
        <p:spPr>
          <a:xfrm>
            <a:off x="744900" y="4097275"/>
            <a:ext cx="3408300" cy="23091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Potential keys:</a:t>
            </a:r>
            <a:endParaRPr/>
          </a:p>
          <a:p>
            <a:pPr indent="-228600" lvl="1" marL="685800" rtl="0" algn="l">
              <a:lnSpc>
                <a:spcPct val="90000"/>
              </a:lnSpc>
              <a:spcBef>
                <a:spcPts val="500"/>
              </a:spcBef>
              <a:spcAft>
                <a:spcPts val="0"/>
              </a:spcAft>
              <a:buClr>
                <a:schemeClr val="dk1"/>
              </a:buClr>
              <a:buSzPts val="2400"/>
              <a:buChar char="○"/>
            </a:pPr>
            <a:r>
              <a:rPr lang="ru-RU"/>
              <a:t>{Student, Subject}</a:t>
            </a:r>
            <a:endParaRPr/>
          </a:p>
          <a:p>
            <a:pPr indent="-228600" lvl="1" marL="685800" rtl="0" algn="l">
              <a:lnSpc>
                <a:spcPct val="90000"/>
              </a:lnSpc>
              <a:spcBef>
                <a:spcPts val="500"/>
              </a:spcBef>
              <a:spcAft>
                <a:spcPts val="0"/>
              </a:spcAft>
              <a:buClr>
                <a:schemeClr val="dk1"/>
              </a:buClr>
              <a:buSzPts val="2400"/>
              <a:buChar char="○"/>
            </a:pPr>
            <a:r>
              <a:rPr lang="ru-RU"/>
              <a:t>{Student, Professor}</a:t>
            </a:r>
            <a:endParaRPr/>
          </a:p>
        </p:txBody>
      </p:sp>
      <p:sp>
        <p:nvSpPr>
          <p:cNvPr id="281" name="Google Shape;281;p2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282" name="Google Shape;282;p21"/>
          <p:cNvPicPr preferRelativeResize="0"/>
          <p:nvPr/>
        </p:nvPicPr>
        <p:blipFill rotWithShape="1">
          <a:blip r:embed="rId3">
            <a:alphaModFix/>
          </a:blip>
          <a:srcRect b="0" l="0" r="0" t="0"/>
          <a:stretch/>
        </p:blipFill>
        <p:spPr>
          <a:xfrm>
            <a:off x="5318246" y="1373675"/>
            <a:ext cx="6035555" cy="2349720"/>
          </a:xfrm>
          <a:prstGeom prst="rect">
            <a:avLst/>
          </a:prstGeom>
          <a:noFill/>
          <a:ln>
            <a:noFill/>
          </a:ln>
        </p:spPr>
      </p:pic>
      <p:sp>
        <p:nvSpPr>
          <p:cNvPr id="283" name="Google Shape;283;p21"/>
          <p:cNvSpPr txBox="1"/>
          <p:nvPr/>
        </p:nvSpPr>
        <p:spPr>
          <a:xfrm>
            <a:off x="5302200" y="1443650"/>
            <a:ext cx="15876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Student</a:t>
            </a:r>
            <a:endParaRPr sz="1800">
              <a:solidFill>
                <a:srgbClr val="FFFFFF"/>
              </a:solidFill>
              <a:latin typeface="Roboto"/>
              <a:ea typeface="Roboto"/>
              <a:cs typeface="Roboto"/>
              <a:sym typeface="Roboto"/>
            </a:endParaRPr>
          </a:p>
        </p:txBody>
      </p:sp>
      <p:sp>
        <p:nvSpPr>
          <p:cNvPr id="284" name="Google Shape;284;p21"/>
          <p:cNvSpPr txBox="1"/>
          <p:nvPr/>
        </p:nvSpPr>
        <p:spPr>
          <a:xfrm>
            <a:off x="7003075" y="1443650"/>
            <a:ext cx="15876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Subject</a:t>
            </a:r>
            <a:endParaRPr sz="1800">
              <a:solidFill>
                <a:srgbClr val="FFFFFF"/>
              </a:solidFill>
              <a:latin typeface="Roboto"/>
              <a:ea typeface="Roboto"/>
              <a:cs typeface="Roboto"/>
              <a:sym typeface="Roboto"/>
            </a:endParaRPr>
          </a:p>
        </p:txBody>
      </p:sp>
      <p:sp>
        <p:nvSpPr>
          <p:cNvPr id="285" name="Google Shape;285;p21"/>
          <p:cNvSpPr txBox="1"/>
          <p:nvPr/>
        </p:nvSpPr>
        <p:spPr>
          <a:xfrm>
            <a:off x="8703950" y="1443650"/>
            <a:ext cx="2493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Professor</a:t>
            </a:r>
            <a:endParaRPr sz="1800">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BCNF</a:t>
            </a:r>
            <a:endParaRPr/>
          </a:p>
        </p:txBody>
      </p:sp>
      <p:sp>
        <p:nvSpPr>
          <p:cNvPr id="291" name="Google Shape;291;p2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292" name="Google Shape;292;p22"/>
          <p:cNvPicPr preferRelativeResize="0"/>
          <p:nvPr/>
        </p:nvPicPr>
        <p:blipFill rotWithShape="1">
          <a:blip r:embed="rId3">
            <a:alphaModFix/>
          </a:blip>
          <a:srcRect b="0" l="0" r="0" t="0"/>
          <a:stretch/>
        </p:blipFill>
        <p:spPr>
          <a:xfrm>
            <a:off x="2899546" y="1338700"/>
            <a:ext cx="6035555" cy="2349720"/>
          </a:xfrm>
          <a:prstGeom prst="rect">
            <a:avLst/>
          </a:prstGeom>
          <a:noFill/>
          <a:ln>
            <a:noFill/>
          </a:ln>
        </p:spPr>
      </p:pic>
      <p:pic>
        <p:nvPicPr>
          <p:cNvPr id="293" name="Google Shape;293;p22"/>
          <p:cNvPicPr preferRelativeResize="0"/>
          <p:nvPr/>
        </p:nvPicPr>
        <p:blipFill rotWithShape="1">
          <a:blip r:embed="rId4">
            <a:alphaModFix/>
          </a:blip>
          <a:srcRect b="0" l="0" r="0" t="0"/>
          <a:stretch/>
        </p:blipFill>
        <p:spPr>
          <a:xfrm>
            <a:off x="1470704" y="4340718"/>
            <a:ext cx="2857684" cy="1714610"/>
          </a:xfrm>
          <a:prstGeom prst="rect">
            <a:avLst/>
          </a:prstGeom>
          <a:noFill/>
          <a:ln>
            <a:noFill/>
          </a:ln>
        </p:spPr>
      </p:pic>
      <p:pic>
        <p:nvPicPr>
          <p:cNvPr id="294" name="Google Shape;294;p22"/>
          <p:cNvPicPr preferRelativeResize="0"/>
          <p:nvPr/>
        </p:nvPicPr>
        <p:blipFill rotWithShape="1">
          <a:blip r:embed="rId5">
            <a:alphaModFix/>
          </a:blip>
          <a:srcRect b="0" l="0" r="0" t="0"/>
          <a:stretch/>
        </p:blipFill>
        <p:spPr>
          <a:xfrm>
            <a:off x="7407245" y="4340718"/>
            <a:ext cx="3055714" cy="961696"/>
          </a:xfrm>
          <a:prstGeom prst="rect">
            <a:avLst/>
          </a:prstGeom>
          <a:noFill/>
          <a:ln>
            <a:noFill/>
          </a:ln>
        </p:spPr>
      </p:pic>
      <p:cxnSp>
        <p:nvCxnSpPr>
          <p:cNvPr id="295" name="Google Shape;295;p22"/>
          <p:cNvCxnSpPr>
            <a:stCxn id="292" idx="2"/>
            <a:endCxn id="293" idx="0"/>
          </p:cNvCxnSpPr>
          <p:nvPr/>
        </p:nvCxnSpPr>
        <p:spPr>
          <a:xfrm rot="5400000">
            <a:off x="4082374" y="2505670"/>
            <a:ext cx="652200" cy="30177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296" name="Google Shape;296;p22"/>
          <p:cNvCxnSpPr>
            <a:stCxn id="292" idx="2"/>
            <a:endCxn id="294" idx="0"/>
          </p:cNvCxnSpPr>
          <p:nvPr/>
        </p:nvCxnSpPr>
        <p:spPr>
          <a:xfrm flipH="1" rot="-5400000">
            <a:off x="7100074" y="2505670"/>
            <a:ext cx="652200" cy="30177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297" name="Google Shape;297;p22"/>
          <p:cNvSpPr txBox="1"/>
          <p:nvPr/>
        </p:nvSpPr>
        <p:spPr>
          <a:xfrm>
            <a:off x="2899550" y="1408675"/>
            <a:ext cx="15876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Student</a:t>
            </a:r>
            <a:endParaRPr sz="1800">
              <a:solidFill>
                <a:srgbClr val="FFFFFF"/>
              </a:solidFill>
              <a:latin typeface="Roboto"/>
              <a:ea typeface="Roboto"/>
              <a:cs typeface="Roboto"/>
              <a:sym typeface="Roboto"/>
            </a:endParaRPr>
          </a:p>
        </p:txBody>
      </p:sp>
      <p:sp>
        <p:nvSpPr>
          <p:cNvPr id="298" name="Google Shape;298;p22"/>
          <p:cNvSpPr txBox="1"/>
          <p:nvPr/>
        </p:nvSpPr>
        <p:spPr>
          <a:xfrm>
            <a:off x="4553800" y="1408675"/>
            <a:ext cx="15876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Subject</a:t>
            </a:r>
            <a:endParaRPr sz="1800">
              <a:solidFill>
                <a:srgbClr val="FFFFFF"/>
              </a:solidFill>
              <a:latin typeface="Roboto"/>
              <a:ea typeface="Roboto"/>
              <a:cs typeface="Roboto"/>
              <a:sym typeface="Roboto"/>
            </a:endParaRPr>
          </a:p>
        </p:txBody>
      </p:sp>
      <p:sp>
        <p:nvSpPr>
          <p:cNvPr id="299" name="Google Shape;299;p22"/>
          <p:cNvSpPr txBox="1"/>
          <p:nvPr/>
        </p:nvSpPr>
        <p:spPr>
          <a:xfrm>
            <a:off x="6301325" y="1408675"/>
            <a:ext cx="2493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Professor</a:t>
            </a:r>
            <a:endParaRPr sz="1800">
              <a:solidFill>
                <a:srgbClr val="FFFFFF"/>
              </a:solidFill>
              <a:latin typeface="Roboto"/>
              <a:ea typeface="Roboto"/>
              <a:cs typeface="Roboto"/>
              <a:sym typeface="Roboto"/>
            </a:endParaRPr>
          </a:p>
        </p:txBody>
      </p:sp>
      <p:sp>
        <p:nvSpPr>
          <p:cNvPr id="300" name="Google Shape;300;p22"/>
          <p:cNvSpPr txBox="1"/>
          <p:nvPr/>
        </p:nvSpPr>
        <p:spPr>
          <a:xfrm>
            <a:off x="7407250" y="4290275"/>
            <a:ext cx="16914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Professor</a:t>
            </a:r>
            <a:endParaRPr sz="1800">
              <a:solidFill>
                <a:srgbClr val="FFFFFF"/>
              </a:solidFill>
              <a:latin typeface="Roboto"/>
              <a:ea typeface="Roboto"/>
              <a:cs typeface="Roboto"/>
              <a:sym typeface="Roboto"/>
            </a:endParaRPr>
          </a:p>
        </p:txBody>
      </p:sp>
      <p:sp>
        <p:nvSpPr>
          <p:cNvPr id="301" name="Google Shape;301;p22"/>
          <p:cNvSpPr txBox="1"/>
          <p:nvPr/>
        </p:nvSpPr>
        <p:spPr>
          <a:xfrm>
            <a:off x="9098650" y="4230125"/>
            <a:ext cx="13644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Subject</a:t>
            </a:r>
            <a:endParaRPr sz="1800">
              <a:solidFill>
                <a:srgbClr val="FFFFFF"/>
              </a:solidFill>
              <a:latin typeface="Roboto"/>
              <a:ea typeface="Roboto"/>
              <a:cs typeface="Roboto"/>
              <a:sym typeface="Roboto"/>
            </a:endParaRPr>
          </a:p>
        </p:txBody>
      </p:sp>
      <p:sp>
        <p:nvSpPr>
          <p:cNvPr id="302" name="Google Shape;302;p22"/>
          <p:cNvSpPr txBox="1"/>
          <p:nvPr/>
        </p:nvSpPr>
        <p:spPr>
          <a:xfrm>
            <a:off x="1470700" y="4340625"/>
            <a:ext cx="18195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Professor</a:t>
            </a:r>
            <a:endParaRPr sz="1800">
              <a:solidFill>
                <a:srgbClr val="FFFFFF"/>
              </a:solidFill>
              <a:latin typeface="Roboto"/>
              <a:ea typeface="Roboto"/>
              <a:cs typeface="Roboto"/>
              <a:sym typeface="Roboto"/>
            </a:endParaRPr>
          </a:p>
        </p:txBody>
      </p:sp>
      <p:sp>
        <p:nvSpPr>
          <p:cNvPr id="303" name="Google Shape;303;p22"/>
          <p:cNvSpPr txBox="1"/>
          <p:nvPr/>
        </p:nvSpPr>
        <p:spPr>
          <a:xfrm>
            <a:off x="3366400" y="4340625"/>
            <a:ext cx="984900" cy="3651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1800">
                <a:solidFill>
                  <a:srgbClr val="FFFFFF"/>
                </a:solidFill>
                <a:latin typeface="Roboto"/>
                <a:ea typeface="Roboto"/>
                <a:cs typeface="Roboto"/>
                <a:sym typeface="Roboto"/>
              </a:rPr>
              <a:t>Student</a:t>
            </a:r>
            <a:endParaRPr sz="1800">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BCNF: example</a:t>
            </a:r>
            <a:endParaRPr/>
          </a:p>
        </p:txBody>
      </p:sp>
      <p:sp>
        <p:nvSpPr>
          <p:cNvPr id="309" name="Google Shape;309;p2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10" name="Google Shape;310;p23"/>
          <p:cNvSpPr txBox="1"/>
          <p:nvPr/>
        </p:nvSpPr>
        <p:spPr>
          <a:xfrm>
            <a:off x="1196275" y="1763600"/>
            <a:ext cx="9091800" cy="35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We still have a problem.</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Decomposition of the original relation on projections ST and TJ let us to exclude one types of anomalies, but add another types.</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Initial FD {Student, Subject} -&gt; {Professor} cannot be derived from the single FD {Professor} -&gt; {Subject} that still presents in the data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 </a:t>
            </a:r>
            <a:endParaRPr sz="24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grpSp>
        <p:nvGrpSpPr>
          <p:cNvPr id="315" name="Google Shape;315;p24"/>
          <p:cNvGrpSpPr/>
          <p:nvPr/>
        </p:nvGrpSpPr>
        <p:grpSpPr>
          <a:xfrm>
            <a:off x="0" y="-8467"/>
            <a:ext cx="12192000" cy="6866467"/>
            <a:chOff x="0" y="-8467"/>
            <a:chExt cx="12192000" cy="6866467"/>
          </a:xfrm>
        </p:grpSpPr>
        <p:cxnSp>
          <p:nvCxnSpPr>
            <p:cNvPr id="316" name="Google Shape;316;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7" name="Google Shape;317;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18" name="Google Shape;318;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9" name="Google Shape;319;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0" name="Google Shape;320;p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22" name="Google Shape;322;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23" name="Google Shape;323;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4" name="Google Shape;324;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327" name="Google Shape;327;p24"/>
          <p:cNvGrpSpPr/>
          <p:nvPr/>
        </p:nvGrpSpPr>
        <p:grpSpPr>
          <a:xfrm>
            <a:off x="4267230" y="-8468"/>
            <a:ext cx="4763558" cy="6866467"/>
            <a:chOff x="67175" y="-8467"/>
            <a:chExt cx="4763558" cy="6866467"/>
          </a:xfrm>
        </p:grpSpPr>
        <p:cxnSp>
          <p:nvCxnSpPr>
            <p:cNvPr id="328" name="Google Shape;328;p24"/>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329" name="Google Shape;329;p24"/>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330" name="Google Shape;330;p24"/>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1" name="Google Shape;331;p24"/>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2" name="Google Shape;332;p24"/>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34" name="Google Shape;334;p24"/>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24"/>
          <p:cNvSpPr txBox="1"/>
          <p:nvPr>
            <p:ph type="title"/>
          </p:nvPr>
        </p:nvSpPr>
        <p:spPr>
          <a:xfrm>
            <a:off x="677335" y="1282701"/>
            <a:ext cx="5508684"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II. Versioning</a:t>
            </a:r>
            <a:endParaRPr sz="4400"/>
          </a:p>
        </p:txBody>
      </p:sp>
      <p:sp>
        <p:nvSpPr>
          <p:cNvPr id="336" name="Google Shape;336;p24"/>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337" name="Google Shape;337;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Versioning</a:t>
            </a:r>
            <a:endParaRPr/>
          </a:p>
        </p:txBody>
      </p:sp>
      <p:sp>
        <p:nvSpPr>
          <p:cNvPr id="343" name="Google Shape;343;p25"/>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ru-RU"/>
              <a:t>Versioning is a change management technique that allows you to store, track and manage different versions of data over time</a:t>
            </a:r>
            <a:endParaRPr/>
          </a:p>
          <a:p>
            <a:pPr indent="-228600" lvl="0" marL="228600" rtl="0" algn="l">
              <a:lnSpc>
                <a:spcPct val="90000"/>
              </a:lnSpc>
              <a:spcBef>
                <a:spcPts val="1000"/>
              </a:spcBef>
              <a:spcAft>
                <a:spcPts val="0"/>
              </a:spcAft>
              <a:buClr>
                <a:schemeClr val="dk1"/>
              </a:buClr>
              <a:buSzPts val="2800"/>
              <a:buChar char="●"/>
            </a:pPr>
            <a:r>
              <a:rPr lang="ru-RU"/>
              <a:t>Why do we need that:</a:t>
            </a:r>
            <a:endParaRPr/>
          </a:p>
          <a:p>
            <a:pPr indent="-346710" lvl="1" marL="742950" rtl="0" algn="l">
              <a:lnSpc>
                <a:spcPct val="90000"/>
              </a:lnSpc>
              <a:spcBef>
                <a:spcPts val="500"/>
              </a:spcBef>
              <a:spcAft>
                <a:spcPts val="0"/>
              </a:spcAft>
              <a:buSzPts val="2400"/>
              <a:buChar char="○"/>
            </a:pPr>
            <a:r>
              <a:rPr lang="ru-RU"/>
              <a:t>Historical storage: Versioning allows you to store historical versions of records, allowing you to analyze trends and restore previous states of data</a:t>
            </a:r>
            <a:endParaRPr/>
          </a:p>
          <a:p>
            <a:pPr indent="-346710" lvl="1" marL="742950" rtl="0" algn="l">
              <a:lnSpc>
                <a:spcPct val="90000"/>
              </a:lnSpc>
              <a:spcBef>
                <a:spcPts val="500"/>
              </a:spcBef>
              <a:spcAft>
                <a:spcPts val="0"/>
              </a:spcAft>
              <a:buSzPts val="2400"/>
              <a:buChar char="○"/>
            </a:pPr>
            <a:r>
              <a:rPr lang="ru-RU"/>
              <a:t>Audit and Reporting: Supports audit requirements by allowing you to track who made what changes to data, when and what</a:t>
            </a:r>
            <a:endParaRPr/>
          </a:p>
          <a:p>
            <a:pPr indent="-346710" lvl="1" marL="742950" rtl="0" algn="l">
              <a:lnSpc>
                <a:spcPct val="90000"/>
              </a:lnSpc>
              <a:spcBef>
                <a:spcPts val="500"/>
              </a:spcBef>
              <a:spcAft>
                <a:spcPts val="0"/>
              </a:spcAft>
              <a:buSzPts val="2400"/>
              <a:buChar char="○"/>
            </a:pPr>
            <a:r>
              <a:rPr lang="ru-RU"/>
              <a:t>Conflict management: In a multi-user environment, helps resolve conflicts that arise when different users change the same data at the same time.</a:t>
            </a:r>
            <a:endParaRPr/>
          </a:p>
        </p:txBody>
      </p:sp>
      <p:sp>
        <p:nvSpPr>
          <p:cNvPr id="344" name="Google Shape;344;p2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Versioning</a:t>
            </a:r>
            <a:endParaRPr/>
          </a:p>
        </p:txBody>
      </p:sp>
      <p:sp>
        <p:nvSpPr>
          <p:cNvPr id="350" name="Google Shape;350;p26"/>
          <p:cNvSpPr txBox="1"/>
          <p:nvPr>
            <p:ph idx="1" type="body"/>
          </p:nvPr>
        </p:nvSpPr>
        <p:spPr>
          <a:xfrm>
            <a:off x="838200" y="1825625"/>
            <a:ext cx="10515600" cy="13255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Conventionally, versioning can be divided into built-in and manual</a:t>
            </a:r>
            <a:endParaRPr/>
          </a:p>
        </p:txBody>
      </p:sp>
      <p:sp>
        <p:nvSpPr>
          <p:cNvPr id="351" name="Google Shape;351;p2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52" name="Google Shape;352;p26"/>
          <p:cNvSpPr/>
          <p:nvPr/>
        </p:nvSpPr>
        <p:spPr>
          <a:xfrm>
            <a:off x="4821620" y="2752396"/>
            <a:ext cx="2548759" cy="797583"/>
          </a:xfrm>
          <a:prstGeom prst="roundRect">
            <a:avLst>
              <a:gd fmla="val 16667" name="adj"/>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Versioning</a:t>
            </a:r>
            <a:endParaRPr sz="1800">
              <a:solidFill>
                <a:schemeClr val="lt1"/>
              </a:solidFill>
              <a:latin typeface="Calibri"/>
              <a:ea typeface="Calibri"/>
              <a:cs typeface="Calibri"/>
              <a:sym typeface="Calibri"/>
            </a:endParaRPr>
          </a:p>
        </p:txBody>
      </p:sp>
      <p:sp>
        <p:nvSpPr>
          <p:cNvPr id="353" name="Google Shape;353;p26"/>
          <p:cNvSpPr/>
          <p:nvPr/>
        </p:nvSpPr>
        <p:spPr>
          <a:xfrm>
            <a:off x="1463565" y="3706813"/>
            <a:ext cx="2548759" cy="797583"/>
          </a:xfrm>
          <a:prstGeom prst="roundRect">
            <a:avLst>
              <a:gd fmla="val 16667" name="adj"/>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Built-in</a:t>
            </a:r>
            <a:endParaRPr>
              <a:solidFill>
                <a:schemeClr val="dk1"/>
              </a:solidFill>
            </a:endParaRPr>
          </a:p>
        </p:txBody>
      </p:sp>
      <p:sp>
        <p:nvSpPr>
          <p:cNvPr id="354" name="Google Shape;354;p26"/>
          <p:cNvSpPr/>
          <p:nvPr/>
        </p:nvSpPr>
        <p:spPr>
          <a:xfrm>
            <a:off x="7985234" y="3706813"/>
            <a:ext cx="2548759" cy="797583"/>
          </a:xfrm>
          <a:prstGeom prst="roundRect">
            <a:avLst>
              <a:gd fmla="val 16667" name="adj"/>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Manual</a:t>
            </a:r>
            <a:endParaRPr>
              <a:solidFill>
                <a:schemeClr val="dk1"/>
              </a:solidFill>
            </a:endParaRPr>
          </a:p>
        </p:txBody>
      </p:sp>
      <p:sp>
        <p:nvSpPr>
          <p:cNvPr id="355" name="Google Shape;355;p26"/>
          <p:cNvSpPr/>
          <p:nvPr/>
        </p:nvSpPr>
        <p:spPr>
          <a:xfrm>
            <a:off x="1463565" y="4895850"/>
            <a:ext cx="2548759" cy="996566"/>
          </a:xfrm>
          <a:prstGeom prst="roundRect">
            <a:avLst>
              <a:gd fmla="val 16667" name="adj"/>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Using internal DBMS tools or extensions</a:t>
            </a:r>
            <a:endParaRPr>
              <a:solidFill>
                <a:schemeClr val="dk1"/>
              </a:solidFill>
            </a:endParaRPr>
          </a:p>
        </p:txBody>
      </p:sp>
      <p:sp>
        <p:nvSpPr>
          <p:cNvPr id="356" name="Google Shape;356;p26"/>
          <p:cNvSpPr/>
          <p:nvPr/>
        </p:nvSpPr>
        <p:spPr>
          <a:xfrm>
            <a:off x="7985234" y="4895850"/>
            <a:ext cx="2548759" cy="1597025"/>
          </a:xfrm>
          <a:prstGeom prst="roundRect">
            <a:avLst>
              <a:gd fmla="val 16667" name="adj"/>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By creating additional structures in the data schema that store the history of changes to a particular record</a:t>
            </a:r>
            <a:endParaRPr>
              <a:solidFill>
                <a:schemeClr val="dk1"/>
              </a:solidFill>
            </a:endParaRPr>
          </a:p>
        </p:txBody>
      </p:sp>
      <p:cxnSp>
        <p:nvCxnSpPr>
          <p:cNvPr id="357" name="Google Shape;357;p26"/>
          <p:cNvCxnSpPr>
            <a:stCxn id="352" idx="2"/>
            <a:endCxn id="353" idx="0"/>
          </p:cNvCxnSpPr>
          <p:nvPr/>
        </p:nvCxnSpPr>
        <p:spPr>
          <a:xfrm rot="5400000">
            <a:off x="4338450" y="1949329"/>
            <a:ext cx="156900" cy="33582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358" name="Google Shape;358;p26"/>
          <p:cNvCxnSpPr>
            <a:stCxn id="352" idx="2"/>
            <a:endCxn id="354" idx="0"/>
          </p:cNvCxnSpPr>
          <p:nvPr/>
        </p:nvCxnSpPr>
        <p:spPr>
          <a:xfrm flipH="1" rot="-5400000">
            <a:off x="7599300" y="2046679"/>
            <a:ext cx="156900" cy="3163500"/>
          </a:xfrm>
          <a:prstGeom prst="bentConnector3">
            <a:avLst>
              <a:gd fmla="val 50000" name="adj1"/>
            </a:avLst>
          </a:prstGeom>
          <a:noFill/>
          <a:ln cap="flat" cmpd="sng" w="9525">
            <a:solidFill>
              <a:schemeClr val="dk1"/>
            </a:solidFill>
            <a:prstDash val="solid"/>
            <a:miter lim="800000"/>
            <a:headEnd len="sm" w="sm" type="none"/>
            <a:tailEnd len="med" w="med" type="triangle"/>
          </a:ln>
        </p:spPr>
      </p:cxnSp>
      <p:cxnSp>
        <p:nvCxnSpPr>
          <p:cNvPr id="359" name="Google Shape;359;p26"/>
          <p:cNvCxnSpPr>
            <a:stCxn id="353" idx="2"/>
            <a:endCxn id="355" idx="0"/>
          </p:cNvCxnSpPr>
          <p:nvPr/>
        </p:nvCxnSpPr>
        <p:spPr>
          <a:xfrm>
            <a:off x="2737945" y="4504396"/>
            <a:ext cx="0" cy="391500"/>
          </a:xfrm>
          <a:prstGeom prst="straightConnector1">
            <a:avLst/>
          </a:prstGeom>
          <a:noFill/>
          <a:ln cap="flat" cmpd="sng" w="9525">
            <a:solidFill>
              <a:schemeClr val="dk1"/>
            </a:solidFill>
            <a:prstDash val="solid"/>
            <a:miter lim="800000"/>
            <a:headEnd len="sm" w="sm" type="none"/>
            <a:tailEnd len="med" w="med" type="triangle"/>
          </a:ln>
        </p:spPr>
      </p:cxnSp>
      <p:cxnSp>
        <p:nvCxnSpPr>
          <p:cNvPr id="360" name="Google Shape;360;p26"/>
          <p:cNvCxnSpPr>
            <a:stCxn id="354" idx="2"/>
            <a:endCxn id="356" idx="0"/>
          </p:cNvCxnSpPr>
          <p:nvPr/>
        </p:nvCxnSpPr>
        <p:spPr>
          <a:xfrm>
            <a:off x="9259614" y="4504396"/>
            <a:ext cx="0" cy="3915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c3a7385725_0_41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«Manual» versioning</a:t>
            </a:r>
            <a:endParaRPr/>
          </a:p>
        </p:txBody>
      </p:sp>
      <p:sp>
        <p:nvSpPr>
          <p:cNvPr id="366" name="Google Shape;366;g2c3a7385725_0_419"/>
          <p:cNvSpPr txBox="1"/>
          <p:nvPr>
            <p:ph idx="1" type="body"/>
          </p:nvPr>
        </p:nvSpPr>
        <p:spPr>
          <a:xfrm>
            <a:off x="677325" y="1763575"/>
            <a:ext cx="10637100" cy="4277700"/>
          </a:xfrm>
          <a:prstGeom prst="rect">
            <a:avLst/>
          </a:prstGeom>
          <a:noFill/>
          <a:ln>
            <a:noFill/>
          </a:ln>
        </p:spPr>
        <p:txBody>
          <a:bodyPr anchorCtr="0" anchor="t" bIns="45700" lIns="91425" spcFirstLastPara="1" rIns="91425" wrap="square" tIns="45700">
            <a:noAutofit/>
          </a:bodyPr>
          <a:lstStyle/>
          <a:p>
            <a:pPr indent="-216534" lvl="0" marL="228600" rtl="0" algn="l">
              <a:lnSpc>
                <a:spcPct val="115000"/>
              </a:lnSpc>
              <a:spcBef>
                <a:spcPts val="0"/>
              </a:spcBef>
              <a:spcAft>
                <a:spcPts val="0"/>
              </a:spcAft>
              <a:buClr>
                <a:schemeClr val="dk1"/>
              </a:buClr>
              <a:buSzPts val="2400"/>
              <a:buChar char="●"/>
            </a:pPr>
            <a:r>
              <a:rPr lang="ru-RU"/>
              <a:t>One of the manual methods – Slowly Changing Dimensions (term by – </a:t>
            </a:r>
            <a:r>
              <a:rPr i="1" lang="ru-RU"/>
              <a:t>Ralph Kimball, Margy Ross, The Data Warehouse Toolkit</a:t>
            </a:r>
            <a:r>
              <a:rPr lang="ru-RU"/>
              <a:t>)</a:t>
            </a:r>
            <a:endParaRPr/>
          </a:p>
          <a:p>
            <a:pPr indent="-216534" lvl="0" marL="228600" rtl="0" algn="l">
              <a:lnSpc>
                <a:spcPct val="115000"/>
              </a:lnSpc>
              <a:spcBef>
                <a:spcPts val="1000"/>
              </a:spcBef>
              <a:spcAft>
                <a:spcPts val="0"/>
              </a:spcAft>
              <a:buClr>
                <a:schemeClr val="dk1"/>
              </a:buClr>
              <a:buSzPts val="2400"/>
              <a:buChar char="●"/>
            </a:pPr>
            <a:r>
              <a:rPr lang="ru-RU"/>
              <a:t>The term comes from the concept of data warehouse design developed by Ralph Kimball (an alternative concept is William Inmon)</a:t>
            </a:r>
            <a:endParaRPr/>
          </a:p>
        </p:txBody>
      </p:sp>
      <p:sp>
        <p:nvSpPr>
          <p:cNvPr id="367" name="Google Shape;367;g2c3a7385725_0_41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«Manual» versioning</a:t>
            </a:r>
            <a:endParaRPr/>
          </a:p>
        </p:txBody>
      </p:sp>
      <p:sp>
        <p:nvSpPr>
          <p:cNvPr id="373" name="Google Shape;373;p27"/>
          <p:cNvSpPr txBox="1"/>
          <p:nvPr>
            <p:ph idx="1" type="body"/>
          </p:nvPr>
        </p:nvSpPr>
        <p:spPr>
          <a:xfrm>
            <a:off x="677325" y="1763575"/>
            <a:ext cx="10637100" cy="4277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ru-RU"/>
              <a:t>Relationships in the repository are conventionally divided into fact tables and dimension tables.</a:t>
            </a:r>
            <a:endParaRPr/>
          </a:p>
          <a:p>
            <a:pPr indent="-403860" lvl="0" marL="342900" rtl="0" algn="l">
              <a:lnSpc>
                <a:spcPct val="115000"/>
              </a:lnSpc>
              <a:spcBef>
                <a:spcPts val="500"/>
              </a:spcBef>
              <a:spcAft>
                <a:spcPts val="0"/>
              </a:spcAft>
              <a:buClr>
                <a:schemeClr val="dk1"/>
              </a:buClr>
              <a:buSzPts val="2400"/>
              <a:buChar char="●"/>
            </a:pPr>
            <a:r>
              <a:rPr lang="ru-RU"/>
              <a:t>Fact tables record data about the facts of the company’s “economic life” (sales, deliveries, acceptance of consignments, etc.)</a:t>
            </a:r>
            <a:endParaRPr/>
          </a:p>
          <a:p>
            <a:pPr indent="-403860" lvl="0" marL="342900" rtl="0" algn="l">
              <a:lnSpc>
                <a:spcPct val="115000"/>
              </a:lnSpc>
              <a:spcBef>
                <a:spcPts val="500"/>
              </a:spcBef>
              <a:spcAft>
                <a:spcPts val="0"/>
              </a:spcAft>
              <a:buClr>
                <a:schemeClr val="dk1"/>
              </a:buClr>
              <a:buSzPts val="2400"/>
              <a:buChar char="●"/>
            </a:pPr>
            <a:r>
              <a:rPr lang="ru-RU"/>
              <a:t>Dimension tables record descriptive information about objects or events. Each row in a dimension table represents one entity or one dimension variant. Measurement tables are designed to answer the questions of who, what, where, when, how and why “committed” or participated in a particular fact entered in the fact table)</a:t>
            </a:r>
            <a:endParaRPr/>
          </a:p>
        </p:txBody>
      </p:sp>
      <p:sp>
        <p:nvSpPr>
          <p:cNvPr id="374" name="Google Shape;374;p2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c3a7385725_0_125"/>
          <p:cNvSpPr txBox="1"/>
          <p:nvPr>
            <p:ph idx="1" type="body"/>
          </p:nvPr>
        </p:nvSpPr>
        <p:spPr>
          <a:xfrm>
            <a:off x="517200" y="1986432"/>
            <a:ext cx="11157600" cy="41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ru-RU"/>
              <a:t>Definition of functional dependence (according to J. Date):</a:t>
            </a:r>
            <a:endParaRPr/>
          </a:p>
          <a:p>
            <a:pPr indent="-482600" lvl="0" marL="609600" rtl="0" algn="l">
              <a:lnSpc>
                <a:spcPct val="90000"/>
              </a:lnSpc>
              <a:spcBef>
                <a:spcPts val="1600"/>
              </a:spcBef>
              <a:spcAft>
                <a:spcPts val="0"/>
              </a:spcAft>
              <a:buSzPts val="2800"/>
              <a:buChar char="●"/>
            </a:pPr>
            <a:r>
              <a:rPr lang="ru-RU"/>
              <a:t>Let r be a relation, and X and Y be arbitrary subsets of the set of attributes of relation r. Then Y is functionally dependent on X, which is written symbolically as X → Y (read either "X functionally determines Y" or "X is an arrow of Y") </a:t>
            </a:r>
            <a:endParaRPr/>
          </a:p>
          <a:p>
            <a:pPr indent="-482600" lvl="0" marL="609600" rtl="0" algn="l">
              <a:lnSpc>
                <a:spcPct val="90000"/>
              </a:lnSpc>
              <a:spcBef>
                <a:spcPts val="1600"/>
              </a:spcBef>
              <a:spcAft>
                <a:spcPts val="1600"/>
              </a:spcAft>
              <a:buSzPts val="2800"/>
              <a:buChar char="●"/>
            </a:pPr>
            <a:r>
              <a:rPr lang="ru-RU"/>
              <a:t>if and only if every value of the set X of the relation r is associated with exactly one value of the set Y of the relation r. </a:t>
            </a:r>
            <a:endParaRPr/>
          </a:p>
        </p:txBody>
      </p:sp>
      <p:sp>
        <p:nvSpPr>
          <p:cNvPr id="107" name="Google Shape;107;g2c3a7385725_0_12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sp>
        <p:nvSpPr>
          <p:cNvPr id="108" name="Google Shape;108;g2c3a7385725_0_12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ru-RU"/>
              <a:t>F</a:t>
            </a:r>
            <a:r>
              <a:rPr lang="ru-RU"/>
              <a:t>unctional dependency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«Manual» versioning</a:t>
            </a:r>
            <a:endParaRPr/>
          </a:p>
        </p:txBody>
      </p:sp>
      <p:sp>
        <p:nvSpPr>
          <p:cNvPr id="380" name="Google Shape;380;p28"/>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268605" lvl="0" marL="228600" rtl="0" algn="l">
              <a:lnSpc>
                <a:spcPct val="90000"/>
              </a:lnSpc>
              <a:spcBef>
                <a:spcPts val="1000"/>
              </a:spcBef>
              <a:spcAft>
                <a:spcPts val="0"/>
              </a:spcAft>
              <a:buClr>
                <a:schemeClr val="dk1"/>
              </a:buClr>
              <a:buSzPts val="2800"/>
              <a:buChar char="●"/>
            </a:pPr>
            <a:r>
              <a:rPr lang="ru-RU"/>
              <a:t>Since dimension tables can change at different intervals, and there is also a need to store change history or early data, the technique/concept of Slowly Changing Dimensions was proposed</a:t>
            </a:r>
            <a:endParaRPr/>
          </a:p>
        </p:txBody>
      </p:sp>
      <p:sp>
        <p:nvSpPr>
          <p:cNvPr id="381" name="Google Shape;381;p2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725884" y="3530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«Manual» versioning - dimensions</a:t>
            </a:r>
            <a:endParaRPr/>
          </a:p>
        </p:txBody>
      </p:sp>
      <p:sp>
        <p:nvSpPr>
          <p:cNvPr id="387" name="Google Shape;387;p2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388" name="Google Shape;388;p29"/>
          <p:cNvPicPr preferRelativeResize="0"/>
          <p:nvPr/>
        </p:nvPicPr>
        <p:blipFill rotWithShape="1">
          <a:blip r:embed="rId3">
            <a:alphaModFix/>
          </a:blip>
          <a:srcRect b="0" l="0" r="0" t="0"/>
          <a:stretch/>
        </p:blipFill>
        <p:spPr>
          <a:xfrm>
            <a:off x="3436883" y="1578055"/>
            <a:ext cx="5318233" cy="3854289"/>
          </a:xfrm>
          <a:prstGeom prst="rect">
            <a:avLst/>
          </a:prstGeom>
          <a:noFill/>
          <a:ln>
            <a:noFill/>
          </a:ln>
        </p:spPr>
      </p:pic>
      <p:sp>
        <p:nvSpPr>
          <p:cNvPr id="389" name="Google Shape;389;p29"/>
          <p:cNvSpPr txBox="1"/>
          <p:nvPr/>
        </p:nvSpPr>
        <p:spPr>
          <a:xfrm>
            <a:off x="3226675" y="5590768"/>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1800">
                <a:solidFill>
                  <a:schemeClr val="dk1"/>
                </a:solidFill>
                <a:latin typeface="Calibri"/>
                <a:ea typeface="Calibri"/>
                <a:cs typeface="Calibri"/>
                <a:sym typeface="Calibri"/>
              </a:rPr>
              <a:t>*Ralph Kimball, Margy Ross, The Data Warehouse Toolkit, 2013</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SCD – </a:t>
            </a:r>
            <a:r>
              <a:rPr lang="ru-RU"/>
              <a:t>Slowly Changing Dimensions</a:t>
            </a:r>
            <a:endParaRPr/>
          </a:p>
        </p:txBody>
      </p:sp>
      <p:sp>
        <p:nvSpPr>
          <p:cNvPr id="395" name="Google Shape;395;p3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396" name="Google Shape;396;p30"/>
          <p:cNvSpPr/>
          <p:nvPr/>
        </p:nvSpPr>
        <p:spPr>
          <a:xfrm>
            <a:off x="838200" y="1690688"/>
            <a:ext cx="2102068" cy="662152"/>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SCD</a:t>
            </a:r>
            <a:endParaRPr sz="1800">
              <a:solidFill>
                <a:schemeClr val="lt1"/>
              </a:solidFill>
              <a:latin typeface="Calibri"/>
              <a:ea typeface="Calibri"/>
              <a:cs typeface="Calibri"/>
              <a:sym typeface="Calibri"/>
            </a:endParaRPr>
          </a:p>
        </p:txBody>
      </p:sp>
      <p:sp>
        <p:nvSpPr>
          <p:cNvPr id="397" name="Google Shape;397;p30"/>
          <p:cNvSpPr/>
          <p:nvPr/>
        </p:nvSpPr>
        <p:spPr>
          <a:xfrm>
            <a:off x="1357966" y="2591871"/>
            <a:ext cx="2961289" cy="662152"/>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Type 0 – saving the original</a:t>
            </a:r>
            <a:endParaRPr>
              <a:solidFill>
                <a:schemeClr val="dk1"/>
              </a:solidFill>
            </a:endParaRPr>
          </a:p>
        </p:txBody>
      </p:sp>
      <p:sp>
        <p:nvSpPr>
          <p:cNvPr id="398" name="Google Shape;398;p30"/>
          <p:cNvSpPr/>
          <p:nvPr/>
        </p:nvSpPr>
        <p:spPr>
          <a:xfrm>
            <a:off x="1357965" y="3397391"/>
            <a:ext cx="2961289" cy="662152"/>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Type 1 - Overwrite</a:t>
            </a:r>
            <a:endParaRPr>
              <a:solidFill>
                <a:schemeClr val="dk1"/>
              </a:solidFill>
            </a:endParaRPr>
          </a:p>
        </p:txBody>
      </p:sp>
      <p:sp>
        <p:nvSpPr>
          <p:cNvPr id="399" name="Google Shape;399;p30"/>
          <p:cNvSpPr/>
          <p:nvPr/>
        </p:nvSpPr>
        <p:spPr>
          <a:xfrm>
            <a:off x="6096000" y="2591871"/>
            <a:ext cx="5066851" cy="662152"/>
          </a:xfrm>
          <a:prstGeom prst="rect">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Attribute values do not change</a:t>
            </a:r>
            <a:endParaRPr>
              <a:solidFill>
                <a:schemeClr val="dk1"/>
              </a:solidFill>
            </a:endParaRPr>
          </a:p>
        </p:txBody>
      </p:sp>
      <p:sp>
        <p:nvSpPr>
          <p:cNvPr id="400" name="Google Shape;400;p30"/>
          <p:cNvSpPr/>
          <p:nvPr/>
        </p:nvSpPr>
        <p:spPr>
          <a:xfrm>
            <a:off x="6096000" y="3397391"/>
            <a:ext cx="5066851" cy="662152"/>
          </a:xfrm>
          <a:prstGeom prst="rect">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The data is completely replaced with new ones</a:t>
            </a:r>
            <a:endParaRPr>
              <a:solidFill>
                <a:schemeClr val="dk1"/>
              </a:solidFill>
            </a:endParaRPr>
          </a:p>
        </p:txBody>
      </p:sp>
      <p:sp>
        <p:nvSpPr>
          <p:cNvPr id="401" name="Google Shape;401;p30"/>
          <p:cNvSpPr/>
          <p:nvPr/>
        </p:nvSpPr>
        <p:spPr>
          <a:xfrm>
            <a:off x="1357965" y="4202911"/>
            <a:ext cx="2961289" cy="662152"/>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Type 2 - Adding a new line</a:t>
            </a:r>
            <a:endParaRPr>
              <a:solidFill>
                <a:schemeClr val="dk1"/>
              </a:solidFill>
            </a:endParaRPr>
          </a:p>
        </p:txBody>
      </p:sp>
      <p:sp>
        <p:nvSpPr>
          <p:cNvPr id="402" name="Google Shape;402;p30"/>
          <p:cNvSpPr/>
          <p:nvPr/>
        </p:nvSpPr>
        <p:spPr>
          <a:xfrm>
            <a:off x="6096000" y="4202911"/>
            <a:ext cx="5066851" cy="662152"/>
          </a:xfrm>
          <a:prstGeom prst="rect">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The old entry is saved, the new one is simply added in the next line</a:t>
            </a:r>
            <a:endParaRPr>
              <a:solidFill>
                <a:schemeClr val="dk1"/>
              </a:solidFill>
            </a:endParaRPr>
          </a:p>
        </p:txBody>
      </p:sp>
      <p:sp>
        <p:nvSpPr>
          <p:cNvPr id="403" name="Google Shape;403;p30"/>
          <p:cNvSpPr/>
          <p:nvPr/>
        </p:nvSpPr>
        <p:spPr>
          <a:xfrm>
            <a:off x="1357964" y="5025927"/>
            <a:ext cx="2961289" cy="662152"/>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Type 3 – Adding a new attribute</a:t>
            </a:r>
            <a:endParaRPr>
              <a:solidFill>
                <a:schemeClr val="dk1"/>
              </a:solidFill>
            </a:endParaRPr>
          </a:p>
        </p:txBody>
      </p:sp>
      <p:sp>
        <p:nvSpPr>
          <p:cNvPr id="404" name="Google Shape;404;p30"/>
          <p:cNvSpPr/>
          <p:nvPr/>
        </p:nvSpPr>
        <p:spPr>
          <a:xfrm>
            <a:off x="6096001" y="5025927"/>
            <a:ext cx="5066852" cy="662152"/>
          </a:xfrm>
          <a:prstGeom prst="rect">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The old record is saved, new attributes are added that store the previous value</a:t>
            </a:r>
            <a:endParaRPr>
              <a:solidFill>
                <a:schemeClr val="dk1"/>
              </a:solidFill>
            </a:endParaRPr>
          </a:p>
        </p:txBody>
      </p:sp>
      <p:sp>
        <p:nvSpPr>
          <p:cNvPr id="405" name="Google Shape;405;p30"/>
          <p:cNvSpPr/>
          <p:nvPr/>
        </p:nvSpPr>
        <p:spPr>
          <a:xfrm>
            <a:off x="1357964" y="5783456"/>
            <a:ext cx="2961289" cy="662152"/>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Type 4 – Adding a new relationship</a:t>
            </a:r>
            <a:endParaRPr>
              <a:solidFill>
                <a:schemeClr val="dk1"/>
              </a:solidFill>
            </a:endParaRPr>
          </a:p>
        </p:txBody>
      </p:sp>
      <p:sp>
        <p:nvSpPr>
          <p:cNvPr id="406" name="Google Shape;406;p30"/>
          <p:cNvSpPr/>
          <p:nvPr/>
        </p:nvSpPr>
        <p:spPr>
          <a:xfrm>
            <a:off x="6096000" y="5783456"/>
            <a:ext cx="5066852" cy="662152"/>
          </a:xfrm>
          <a:prstGeom prst="rect">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The old record is overwritten, changes are stored in a separate table</a:t>
            </a:r>
            <a:endParaRPr>
              <a:solidFill>
                <a:schemeClr val="dk1"/>
              </a:solidFill>
            </a:endParaRPr>
          </a:p>
        </p:txBody>
      </p:sp>
      <p:cxnSp>
        <p:nvCxnSpPr>
          <p:cNvPr id="407" name="Google Shape;407;p30"/>
          <p:cNvCxnSpPr>
            <a:stCxn id="396" idx="1"/>
            <a:endCxn id="397" idx="1"/>
          </p:cNvCxnSpPr>
          <p:nvPr/>
        </p:nvCxnSpPr>
        <p:spPr>
          <a:xfrm>
            <a:off x="838200" y="2021764"/>
            <a:ext cx="519900" cy="901200"/>
          </a:xfrm>
          <a:prstGeom prst="bentConnector3">
            <a:avLst>
              <a:gd fmla="val -43970" name="adj1"/>
            </a:avLst>
          </a:prstGeom>
          <a:noFill/>
          <a:ln cap="flat" cmpd="sng" w="9525">
            <a:solidFill>
              <a:schemeClr val="dk1"/>
            </a:solidFill>
            <a:prstDash val="solid"/>
            <a:miter lim="800000"/>
            <a:headEnd len="sm" w="sm" type="none"/>
            <a:tailEnd len="sm" w="sm" type="none"/>
          </a:ln>
        </p:spPr>
      </p:cxnSp>
      <p:cxnSp>
        <p:nvCxnSpPr>
          <p:cNvPr id="408" name="Google Shape;408;p30"/>
          <p:cNvCxnSpPr>
            <a:stCxn id="396" idx="1"/>
            <a:endCxn id="398" idx="1"/>
          </p:cNvCxnSpPr>
          <p:nvPr/>
        </p:nvCxnSpPr>
        <p:spPr>
          <a:xfrm>
            <a:off x="838200" y="2021764"/>
            <a:ext cx="519900" cy="1706700"/>
          </a:xfrm>
          <a:prstGeom prst="bentConnector3">
            <a:avLst>
              <a:gd fmla="val -43970" name="adj1"/>
            </a:avLst>
          </a:prstGeom>
          <a:noFill/>
          <a:ln cap="flat" cmpd="sng" w="9525">
            <a:solidFill>
              <a:schemeClr val="dk1"/>
            </a:solidFill>
            <a:prstDash val="solid"/>
            <a:miter lim="800000"/>
            <a:headEnd len="sm" w="sm" type="none"/>
            <a:tailEnd len="sm" w="sm" type="none"/>
          </a:ln>
        </p:spPr>
      </p:cxnSp>
      <p:cxnSp>
        <p:nvCxnSpPr>
          <p:cNvPr id="409" name="Google Shape;409;p30"/>
          <p:cNvCxnSpPr>
            <a:stCxn id="396" idx="1"/>
            <a:endCxn id="401" idx="1"/>
          </p:cNvCxnSpPr>
          <p:nvPr/>
        </p:nvCxnSpPr>
        <p:spPr>
          <a:xfrm>
            <a:off x="838200" y="2021764"/>
            <a:ext cx="519900" cy="2512200"/>
          </a:xfrm>
          <a:prstGeom prst="bentConnector3">
            <a:avLst>
              <a:gd fmla="val -43970" name="adj1"/>
            </a:avLst>
          </a:prstGeom>
          <a:noFill/>
          <a:ln cap="flat" cmpd="sng" w="9525">
            <a:solidFill>
              <a:schemeClr val="dk1"/>
            </a:solidFill>
            <a:prstDash val="solid"/>
            <a:miter lim="800000"/>
            <a:headEnd len="sm" w="sm" type="none"/>
            <a:tailEnd len="sm" w="sm" type="none"/>
          </a:ln>
        </p:spPr>
      </p:cxnSp>
      <p:cxnSp>
        <p:nvCxnSpPr>
          <p:cNvPr id="410" name="Google Shape;410;p30"/>
          <p:cNvCxnSpPr>
            <a:stCxn id="396" idx="1"/>
            <a:endCxn id="403" idx="1"/>
          </p:cNvCxnSpPr>
          <p:nvPr/>
        </p:nvCxnSpPr>
        <p:spPr>
          <a:xfrm>
            <a:off x="838200" y="2021764"/>
            <a:ext cx="519900" cy="3335100"/>
          </a:xfrm>
          <a:prstGeom prst="bentConnector3">
            <a:avLst>
              <a:gd fmla="val -43969" name="adj1"/>
            </a:avLst>
          </a:prstGeom>
          <a:noFill/>
          <a:ln cap="flat" cmpd="sng" w="9525">
            <a:solidFill>
              <a:schemeClr val="dk1"/>
            </a:solidFill>
            <a:prstDash val="solid"/>
            <a:miter lim="800000"/>
            <a:headEnd len="sm" w="sm" type="none"/>
            <a:tailEnd len="sm" w="sm" type="none"/>
          </a:ln>
        </p:spPr>
      </p:cxnSp>
      <p:cxnSp>
        <p:nvCxnSpPr>
          <p:cNvPr id="411" name="Google Shape;411;p30"/>
          <p:cNvCxnSpPr>
            <a:stCxn id="396" idx="1"/>
            <a:endCxn id="405" idx="1"/>
          </p:cNvCxnSpPr>
          <p:nvPr/>
        </p:nvCxnSpPr>
        <p:spPr>
          <a:xfrm>
            <a:off x="838200" y="2021764"/>
            <a:ext cx="519900" cy="4092900"/>
          </a:xfrm>
          <a:prstGeom prst="bentConnector3">
            <a:avLst>
              <a:gd fmla="val -43969" name="adj1"/>
            </a:avLst>
          </a:prstGeom>
          <a:noFill/>
          <a:ln cap="flat" cmpd="sng" w="9525">
            <a:solidFill>
              <a:schemeClr val="dk1"/>
            </a:solidFill>
            <a:prstDash val="solid"/>
            <a:miter lim="800000"/>
            <a:headEnd len="sm" w="sm" type="none"/>
            <a:tailEnd len="sm" w="sm" type="none"/>
          </a:ln>
        </p:spPr>
      </p:cxnSp>
      <p:cxnSp>
        <p:nvCxnSpPr>
          <p:cNvPr id="412" name="Google Shape;412;p30"/>
          <p:cNvCxnSpPr>
            <a:stCxn id="397" idx="3"/>
            <a:endCxn id="399" idx="1"/>
          </p:cNvCxnSpPr>
          <p:nvPr/>
        </p:nvCxnSpPr>
        <p:spPr>
          <a:xfrm>
            <a:off x="4319255" y="2922947"/>
            <a:ext cx="1776600" cy="0"/>
          </a:xfrm>
          <a:prstGeom prst="straightConnector1">
            <a:avLst/>
          </a:prstGeom>
          <a:noFill/>
          <a:ln cap="flat" cmpd="sng" w="9525">
            <a:solidFill>
              <a:schemeClr val="dk1"/>
            </a:solidFill>
            <a:prstDash val="solid"/>
            <a:miter lim="800000"/>
            <a:headEnd len="sm" w="sm" type="none"/>
            <a:tailEnd len="sm" w="sm" type="none"/>
          </a:ln>
        </p:spPr>
      </p:cxnSp>
      <p:cxnSp>
        <p:nvCxnSpPr>
          <p:cNvPr id="413" name="Google Shape;413;p30"/>
          <p:cNvCxnSpPr>
            <a:stCxn id="398" idx="3"/>
            <a:endCxn id="400" idx="1"/>
          </p:cNvCxnSpPr>
          <p:nvPr/>
        </p:nvCxnSpPr>
        <p:spPr>
          <a:xfrm>
            <a:off x="4319254" y="3728467"/>
            <a:ext cx="1776600" cy="0"/>
          </a:xfrm>
          <a:prstGeom prst="straightConnector1">
            <a:avLst/>
          </a:prstGeom>
          <a:noFill/>
          <a:ln cap="flat" cmpd="sng" w="9525">
            <a:solidFill>
              <a:schemeClr val="dk1"/>
            </a:solidFill>
            <a:prstDash val="solid"/>
            <a:miter lim="800000"/>
            <a:headEnd len="sm" w="sm" type="none"/>
            <a:tailEnd len="sm" w="sm" type="none"/>
          </a:ln>
        </p:spPr>
      </p:cxnSp>
      <p:cxnSp>
        <p:nvCxnSpPr>
          <p:cNvPr id="414" name="Google Shape;414;p30"/>
          <p:cNvCxnSpPr/>
          <p:nvPr/>
        </p:nvCxnSpPr>
        <p:spPr>
          <a:xfrm>
            <a:off x="4319253" y="4533986"/>
            <a:ext cx="1776746" cy="0"/>
          </a:xfrm>
          <a:prstGeom prst="straightConnector1">
            <a:avLst/>
          </a:prstGeom>
          <a:noFill/>
          <a:ln cap="flat" cmpd="sng" w="9525">
            <a:solidFill>
              <a:schemeClr val="dk1"/>
            </a:solidFill>
            <a:prstDash val="solid"/>
            <a:miter lim="800000"/>
            <a:headEnd len="sm" w="sm" type="none"/>
            <a:tailEnd len="sm" w="sm" type="none"/>
          </a:ln>
        </p:spPr>
      </p:cxnSp>
      <p:cxnSp>
        <p:nvCxnSpPr>
          <p:cNvPr id="415" name="Google Shape;415;p30"/>
          <p:cNvCxnSpPr/>
          <p:nvPr/>
        </p:nvCxnSpPr>
        <p:spPr>
          <a:xfrm>
            <a:off x="4319252" y="5339505"/>
            <a:ext cx="1776746" cy="0"/>
          </a:xfrm>
          <a:prstGeom prst="straightConnector1">
            <a:avLst/>
          </a:prstGeom>
          <a:noFill/>
          <a:ln cap="flat" cmpd="sng" w="9525">
            <a:solidFill>
              <a:schemeClr val="dk1"/>
            </a:solidFill>
            <a:prstDash val="solid"/>
            <a:miter lim="800000"/>
            <a:headEnd len="sm" w="sm" type="none"/>
            <a:tailEnd len="sm" w="sm" type="none"/>
          </a:ln>
        </p:spPr>
      </p:cxnSp>
      <p:cxnSp>
        <p:nvCxnSpPr>
          <p:cNvPr id="416" name="Google Shape;416;p30"/>
          <p:cNvCxnSpPr/>
          <p:nvPr/>
        </p:nvCxnSpPr>
        <p:spPr>
          <a:xfrm>
            <a:off x="4319251" y="6145024"/>
            <a:ext cx="1776746"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SCD – Slowly Changing Dimensions</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422" name="Google Shape;422;p31"/>
          <p:cNvSpPr txBox="1"/>
          <p:nvPr>
            <p:ph idx="1" type="body"/>
          </p:nvPr>
        </p:nvSpPr>
        <p:spPr>
          <a:xfrm>
            <a:off x="677323" y="2160600"/>
            <a:ext cx="10625700" cy="3880800"/>
          </a:xfrm>
          <a:prstGeom prst="rect">
            <a:avLst/>
          </a:prstGeom>
          <a:noFill/>
          <a:ln>
            <a:noFill/>
          </a:ln>
        </p:spPr>
        <p:txBody>
          <a:bodyPr anchorCtr="0" anchor="t" bIns="45700" lIns="91425" spcFirstLastPara="1" rIns="91425" wrap="square" tIns="45700">
            <a:normAutofit/>
          </a:bodyPr>
          <a:lstStyle/>
          <a:p>
            <a:pPr indent="-429260" lvl="0" marL="342900" rtl="0" algn="l">
              <a:lnSpc>
                <a:spcPct val="90000"/>
              </a:lnSpc>
              <a:spcBef>
                <a:spcPts val="1000"/>
              </a:spcBef>
              <a:spcAft>
                <a:spcPts val="0"/>
              </a:spcAft>
              <a:buSzPts val="2800"/>
              <a:buChar char="●"/>
            </a:pPr>
            <a:r>
              <a:rPr lang="ru-RU"/>
              <a:t>Kimball identifies two more types of SCD (5 and 6)</a:t>
            </a:r>
            <a:endParaRPr/>
          </a:p>
          <a:p>
            <a:pPr indent="-429260" lvl="0" marL="342900" rtl="0" algn="l">
              <a:lnSpc>
                <a:spcPct val="90000"/>
              </a:lnSpc>
              <a:spcBef>
                <a:spcPts val="1000"/>
              </a:spcBef>
              <a:spcAft>
                <a:spcPts val="0"/>
              </a:spcAft>
              <a:buSzPts val="2800"/>
              <a:buChar char="●"/>
            </a:pPr>
            <a:r>
              <a:rPr lang="ru-RU"/>
              <a:t>These types are combinations of the previous ones, and also entail the need to perform additional operations when adding data</a:t>
            </a:r>
            <a:endParaRPr/>
          </a:p>
          <a:p>
            <a:pPr indent="-429260" lvl="0" marL="342900" rtl="0" algn="l">
              <a:lnSpc>
                <a:spcPct val="90000"/>
              </a:lnSpc>
              <a:spcBef>
                <a:spcPts val="1000"/>
              </a:spcBef>
              <a:spcAft>
                <a:spcPts val="0"/>
              </a:spcAft>
              <a:buSzPts val="2800"/>
              <a:buChar char="●"/>
            </a:pPr>
            <a:r>
              <a:rPr lang="ru-RU"/>
              <a:t>For versioning data in a “classic” DBMS they are less important</a:t>
            </a:r>
            <a:endParaRPr/>
          </a:p>
          <a:p>
            <a:pPr indent="-429260" lvl="0" marL="342900" rtl="0" algn="l">
              <a:lnSpc>
                <a:spcPct val="90000"/>
              </a:lnSpc>
              <a:spcBef>
                <a:spcPts val="1000"/>
              </a:spcBef>
              <a:spcAft>
                <a:spcPts val="0"/>
              </a:spcAft>
              <a:buSzPts val="2800"/>
              <a:buChar char="●"/>
            </a:pPr>
            <a:r>
              <a:rPr lang="ru-RU"/>
              <a:t>In practice, types 2-4 are most often used (type 2 is most often used)</a:t>
            </a:r>
            <a:endParaRPr/>
          </a:p>
          <a:p>
            <a:pPr indent="0" lvl="0" marL="0" rtl="0" algn="l">
              <a:lnSpc>
                <a:spcPct val="90000"/>
              </a:lnSpc>
              <a:spcBef>
                <a:spcPts val="1000"/>
              </a:spcBef>
              <a:spcAft>
                <a:spcPts val="0"/>
              </a:spcAft>
              <a:buNone/>
            </a:pPr>
            <a:r>
              <a:t/>
            </a:r>
            <a:endParaRPr/>
          </a:p>
        </p:txBody>
      </p:sp>
      <p:sp>
        <p:nvSpPr>
          <p:cNvPr id="423" name="Google Shape;423;p3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SCD 2: example</a:t>
            </a:r>
            <a:endParaRPr/>
          </a:p>
        </p:txBody>
      </p:sp>
      <p:sp>
        <p:nvSpPr>
          <p:cNvPr id="429" name="Google Shape;429;p3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430" name="Google Shape;430;p32"/>
          <p:cNvPicPr preferRelativeResize="0"/>
          <p:nvPr/>
        </p:nvPicPr>
        <p:blipFill rotWithShape="1">
          <a:blip r:embed="rId3">
            <a:alphaModFix/>
          </a:blip>
          <a:srcRect b="0" l="0" r="0" t="0"/>
          <a:stretch/>
        </p:blipFill>
        <p:spPr>
          <a:xfrm>
            <a:off x="337073" y="1913053"/>
            <a:ext cx="11517854" cy="3031894"/>
          </a:xfrm>
          <a:prstGeom prst="rect">
            <a:avLst/>
          </a:prstGeom>
          <a:noFill/>
          <a:ln>
            <a:noFill/>
          </a:ln>
        </p:spPr>
      </p:pic>
      <p:sp>
        <p:nvSpPr>
          <p:cNvPr id="431" name="Google Shape;431;p32"/>
          <p:cNvSpPr txBox="1"/>
          <p:nvPr/>
        </p:nvSpPr>
        <p:spPr>
          <a:xfrm>
            <a:off x="454974" y="5167300"/>
            <a:ext cx="11337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Calibri"/>
                <a:ea typeface="Calibri"/>
                <a:cs typeface="Calibri"/>
                <a:sym typeface="Calibri"/>
              </a:rPr>
              <a:t>Here: creating a new record in the table for each version of the data, adding fields for the start date and end date of the version's existence period</a:t>
            </a:r>
            <a:endParaRPr sz="24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SCD 2: example</a:t>
            </a:r>
            <a:endParaRPr/>
          </a:p>
        </p:txBody>
      </p:sp>
      <p:sp>
        <p:nvSpPr>
          <p:cNvPr id="437" name="Google Shape;437;p3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ru-RU"/>
              <a:t>The valid_from_dttm and valid_to_dttm fields generally do not use NULL values. Instead of NULL, some constant is used, for example, ‘59 99 01 01 00:00:00’ for valid_to_dttm , as in the example. This approach simplifies writing conditions: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ru-RU"/>
              <a:t>WHERE day_dt BETWEEN valid_from_dttm AND valid_to_dttm</a:t>
            </a:r>
            <a:endParaRPr/>
          </a:p>
          <a:p>
            <a:pPr indent="0" lvl="0" marL="0" rtl="0" algn="l">
              <a:lnSpc>
                <a:spcPct val="90000"/>
              </a:lnSpc>
              <a:spcBef>
                <a:spcPts val="1000"/>
              </a:spcBef>
              <a:spcAft>
                <a:spcPts val="0"/>
              </a:spcAft>
              <a:buClr>
                <a:schemeClr val="dk1"/>
              </a:buClr>
              <a:buSzPts val="2800"/>
              <a:buNone/>
            </a:pPr>
            <a:r>
              <a:rPr i="1" lang="ru-RU"/>
              <a:t>instead of</a:t>
            </a:r>
            <a:endParaRPr i="1"/>
          </a:p>
          <a:p>
            <a:pPr indent="0" lvl="0" marL="0" rtl="0" algn="l">
              <a:lnSpc>
                <a:spcPct val="90000"/>
              </a:lnSpc>
              <a:spcBef>
                <a:spcPts val="1000"/>
              </a:spcBef>
              <a:spcAft>
                <a:spcPts val="0"/>
              </a:spcAft>
              <a:buClr>
                <a:schemeClr val="dk1"/>
              </a:buClr>
              <a:buSzPts val="2800"/>
              <a:buNone/>
            </a:pPr>
            <a:r>
              <a:rPr lang="ru-RU"/>
              <a:t>WHERE day_dt &gt;= valid_from_dttm</a:t>
            </a:r>
            <a:endParaRPr/>
          </a:p>
          <a:p>
            <a:pPr indent="0" lvl="0" marL="0" rtl="0" algn="l">
              <a:lnSpc>
                <a:spcPct val="90000"/>
              </a:lnSpc>
              <a:spcBef>
                <a:spcPts val="1000"/>
              </a:spcBef>
              <a:spcAft>
                <a:spcPts val="0"/>
              </a:spcAft>
              <a:buClr>
                <a:schemeClr val="dk1"/>
              </a:buClr>
              <a:buSzPts val="2800"/>
              <a:buNone/>
            </a:pPr>
            <a:r>
              <a:rPr lang="ru-RU"/>
              <a:t>	AND day_dt &lt;= valid_to_dttm</a:t>
            </a:r>
            <a:endParaRPr/>
          </a:p>
          <a:p>
            <a:pPr indent="0" lvl="0" marL="0" rtl="0" algn="l">
              <a:lnSpc>
                <a:spcPct val="90000"/>
              </a:lnSpc>
              <a:spcBef>
                <a:spcPts val="1000"/>
              </a:spcBef>
              <a:spcAft>
                <a:spcPts val="0"/>
              </a:spcAft>
              <a:buClr>
                <a:schemeClr val="dk1"/>
              </a:buClr>
              <a:buSzPts val="2800"/>
              <a:buNone/>
            </a:pPr>
            <a:r>
              <a:rPr lang="ru-RU"/>
              <a:t>		OR valid _to_dttm IS NULL)</a:t>
            </a:r>
            <a:endParaRPr/>
          </a:p>
        </p:txBody>
      </p:sp>
      <p:sp>
        <p:nvSpPr>
          <p:cNvPr id="438" name="Google Shape;438;p3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SCD 2: characteristics</a:t>
            </a:r>
            <a:endParaRPr/>
          </a:p>
        </p:txBody>
      </p:sp>
      <p:sp>
        <p:nvSpPr>
          <p:cNvPr id="444" name="Google Shape;444;p3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ru-RU"/>
              <a:t>Advantages:</a:t>
            </a:r>
            <a:endParaRPr/>
          </a:p>
          <a:p>
            <a:pPr indent="-429260" lvl="0" marL="342900" rtl="0" algn="l">
              <a:lnSpc>
                <a:spcPct val="90000"/>
              </a:lnSpc>
              <a:spcBef>
                <a:spcPts val="0"/>
              </a:spcBef>
              <a:spcAft>
                <a:spcPts val="0"/>
              </a:spcAft>
              <a:buSzPts val="2800"/>
              <a:buChar char="●"/>
            </a:pPr>
            <a:r>
              <a:rPr lang="ru-RU"/>
              <a:t>Stores a complete and unlimited version history</a:t>
            </a:r>
            <a:endParaRPr/>
          </a:p>
          <a:p>
            <a:pPr indent="-429260" lvl="0" marL="342900" rtl="0" algn="l">
              <a:lnSpc>
                <a:spcPct val="90000"/>
              </a:lnSpc>
              <a:spcBef>
                <a:spcPts val="0"/>
              </a:spcBef>
              <a:spcAft>
                <a:spcPts val="0"/>
              </a:spcAft>
              <a:buSzPts val="2800"/>
              <a:buChar char="●"/>
            </a:pPr>
            <a:r>
              <a:rPr lang="ru-RU"/>
              <a:t>Convenient and easy access to data of the required period</a:t>
            </a:r>
            <a:endParaRPr/>
          </a:p>
          <a:p>
            <a:pPr indent="-342900" lvl="0" marL="342900" rtl="0" algn="l">
              <a:lnSpc>
                <a:spcPct val="90000"/>
              </a:lnSpc>
              <a:spcBef>
                <a:spcPts val="0"/>
              </a:spcBef>
              <a:spcAft>
                <a:spcPts val="0"/>
              </a:spcAft>
              <a:buSzPts val="1440"/>
              <a:buChar char="●"/>
            </a:pPr>
            <a:r>
              <a:t/>
            </a:r>
            <a:endParaRPr/>
          </a:p>
          <a:p>
            <a:pPr indent="0" lvl="0" marL="0" rtl="0" algn="l">
              <a:lnSpc>
                <a:spcPct val="90000"/>
              </a:lnSpc>
              <a:spcBef>
                <a:spcPts val="0"/>
              </a:spcBef>
              <a:spcAft>
                <a:spcPts val="0"/>
              </a:spcAft>
              <a:buNone/>
            </a:pPr>
            <a:r>
              <a:rPr lang="ru-RU"/>
              <a:t>Disadvantages:</a:t>
            </a:r>
            <a:endParaRPr/>
          </a:p>
          <a:p>
            <a:pPr indent="-429260" lvl="0" marL="342900" rtl="0" algn="l">
              <a:lnSpc>
                <a:spcPct val="90000"/>
              </a:lnSpc>
              <a:spcBef>
                <a:spcPts val="0"/>
              </a:spcBef>
              <a:spcAft>
                <a:spcPts val="0"/>
              </a:spcAft>
              <a:buSzPts val="2800"/>
              <a:buChar char="●"/>
            </a:pPr>
            <a:r>
              <a:rPr lang="ru-RU"/>
              <a:t>Provokes redundancy or the creation of additional tables to store changeable attributes</a:t>
            </a:r>
            <a:endParaRPr/>
          </a:p>
        </p:txBody>
      </p:sp>
      <p:sp>
        <p:nvSpPr>
          <p:cNvPr id="445" name="Google Shape;445;p3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SCD 3: example</a:t>
            </a:r>
            <a:endParaRPr/>
          </a:p>
        </p:txBody>
      </p:sp>
      <p:sp>
        <p:nvSpPr>
          <p:cNvPr id="451" name="Google Shape;451;p3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452" name="Google Shape;452;p35"/>
          <p:cNvSpPr txBox="1"/>
          <p:nvPr/>
        </p:nvSpPr>
        <p:spPr>
          <a:xfrm>
            <a:off x="1097499" y="4852000"/>
            <a:ext cx="104160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Calibri"/>
                <a:ea typeface="Calibri"/>
                <a:cs typeface="Calibri"/>
                <a:sym typeface="Calibri"/>
              </a:rPr>
              <a:t>Here: The record itself contains additional fields for previous attribute values. When new data is received, the old data is overwritten with the current values.</a:t>
            </a:r>
            <a:endParaRPr sz="2400">
              <a:solidFill>
                <a:schemeClr val="dk1"/>
              </a:solidFill>
            </a:endParaRPr>
          </a:p>
        </p:txBody>
      </p:sp>
      <p:pic>
        <p:nvPicPr>
          <p:cNvPr id="453" name="Google Shape;453;p35"/>
          <p:cNvPicPr preferRelativeResize="0"/>
          <p:nvPr/>
        </p:nvPicPr>
        <p:blipFill rotWithShape="1">
          <a:blip r:embed="rId3">
            <a:alphaModFix/>
          </a:blip>
          <a:srcRect b="0" l="0" r="0" t="0"/>
          <a:stretch/>
        </p:blipFill>
        <p:spPr>
          <a:xfrm>
            <a:off x="997772" y="2102945"/>
            <a:ext cx="10515600" cy="2336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SCD 3: characteristics</a:t>
            </a:r>
            <a:endParaRPr/>
          </a:p>
        </p:txBody>
      </p:sp>
      <p:sp>
        <p:nvSpPr>
          <p:cNvPr id="459" name="Google Shape;459;p3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Advantages:</a:t>
            </a:r>
            <a:endParaRPr/>
          </a:p>
          <a:p>
            <a:pPr indent="-346710" lvl="1" marL="742950" rtl="0" algn="l">
              <a:lnSpc>
                <a:spcPct val="90000"/>
              </a:lnSpc>
              <a:spcBef>
                <a:spcPts val="500"/>
              </a:spcBef>
              <a:spcAft>
                <a:spcPts val="0"/>
              </a:spcAft>
              <a:buSzPts val="2400"/>
              <a:buChar char="○"/>
            </a:pPr>
            <a:r>
              <a:rPr lang="ru-RU"/>
              <a:t>Small amount of data</a:t>
            </a:r>
            <a:endParaRPr/>
          </a:p>
          <a:p>
            <a:pPr indent="-346710" lvl="1" marL="742950" rtl="0" algn="l">
              <a:lnSpc>
                <a:spcPct val="90000"/>
              </a:lnSpc>
              <a:spcBef>
                <a:spcPts val="500"/>
              </a:spcBef>
              <a:spcAft>
                <a:spcPts val="0"/>
              </a:spcAft>
              <a:buSzPts val="2400"/>
              <a:buChar char="○"/>
            </a:pPr>
            <a:r>
              <a:rPr lang="ru-RU"/>
              <a:t>Easy and quick access to history</a:t>
            </a:r>
            <a:endParaRPr/>
          </a:p>
          <a:p>
            <a:pPr indent="-228600" lvl="0" marL="228600" rtl="0" algn="l">
              <a:lnSpc>
                <a:spcPct val="90000"/>
              </a:lnSpc>
              <a:spcBef>
                <a:spcPts val="1000"/>
              </a:spcBef>
              <a:spcAft>
                <a:spcPts val="0"/>
              </a:spcAft>
              <a:buClr>
                <a:schemeClr val="dk1"/>
              </a:buClr>
              <a:buSzPts val="2800"/>
              <a:buChar char="●"/>
            </a:pPr>
            <a:r>
              <a:rPr lang="ru-RU"/>
              <a:t>Disadvantages:</a:t>
            </a:r>
            <a:endParaRPr/>
          </a:p>
          <a:p>
            <a:pPr indent="-228600" lvl="1" marL="685800" rtl="0" algn="l">
              <a:lnSpc>
                <a:spcPct val="90000"/>
              </a:lnSpc>
              <a:spcBef>
                <a:spcPts val="500"/>
              </a:spcBef>
              <a:spcAft>
                <a:spcPts val="0"/>
              </a:spcAft>
              <a:buClr>
                <a:schemeClr val="dk1"/>
              </a:buClr>
              <a:buSzPts val="2400"/>
              <a:buChar char="○"/>
            </a:pPr>
            <a:r>
              <a:rPr lang="ru-RU"/>
              <a:t>Limited history</a:t>
            </a:r>
            <a:endParaRPr/>
          </a:p>
        </p:txBody>
      </p:sp>
      <p:sp>
        <p:nvSpPr>
          <p:cNvPr id="460" name="Google Shape;460;p3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SCD 4: example</a:t>
            </a:r>
            <a:endParaRPr/>
          </a:p>
        </p:txBody>
      </p:sp>
      <p:sp>
        <p:nvSpPr>
          <p:cNvPr id="466" name="Google Shape;466;p3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467" name="Google Shape;467;p37"/>
          <p:cNvPicPr preferRelativeResize="0"/>
          <p:nvPr/>
        </p:nvPicPr>
        <p:blipFill rotWithShape="1">
          <a:blip r:embed="rId3">
            <a:alphaModFix/>
          </a:blip>
          <a:srcRect b="0" l="0" r="0" t="0"/>
          <a:stretch/>
        </p:blipFill>
        <p:spPr>
          <a:xfrm>
            <a:off x="264262" y="1962016"/>
            <a:ext cx="11805366" cy="35348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c3a7385725_0_191"/>
          <p:cNvSpPr txBox="1"/>
          <p:nvPr>
            <p:ph idx="1" type="body"/>
          </p:nvPr>
        </p:nvSpPr>
        <p:spPr>
          <a:xfrm>
            <a:off x="517200" y="1986432"/>
            <a:ext cx="11157600" cy="41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ru-RU"/>
              <a:t>Definition of functional dependence (according to J. Date):</a:t>
            </a:r>
            <a:endParaRPr/>
          </a:p>
          <a:p>
            <a:pPr indent="-482600" lvl="0" marL="609600" rtl="0" algn="l">
              <a:lnSpc>
                <a:spcPct val="90000"/>
              </a:lnSpc>
              <a:spcBef>
                <a:spcPts val="1600"/>
              </a:spcBef>
              <a:spcAft>
                <a:spcPts val="0"/>
              </a:spcAft>
              <a:buSzPts val="2800"/>
              <a:buChar char="●"/>
            </a:pPr>
            <a:r>
              <a:rPr lang="ru-RU"/>
              <a:t>In other words, if two tuples of a relation r coincide in the value X, they also coincide in the value Y (⬄ there are no two different tuples that have the same values in the X attribute and different values in the Y attribute).</a:t>
            </a:r>
            <a:endParaRPr/>
          </a:p>
          <a:p>
            <a:pPr indent="-482600" lvl="0" marL="609600" rtl="0" algn="l">
              <a:lnSpc>
                <a:spcPct val="90000"/>
              </a:lnSpc>
              <a:spcBef>
                <a:spcPts val="1600"/>
              </a:spcBef>
              <a:spcAft>
                <a:spcPts val="1600"/>
              </a:spcAft>
              <a:buSzPts val="2800"/>
              <a:buChar char="●"/>
            </a:pPr>
            <a:r>
              <a:rPr lang="ru-RU"/>
              <a:t>The left part of the functional dependence record is called the determinant, the right part is the dependent part.</a:t>
            </a:r>
            <a:endParaRPr/>
          </a:p>
        </p:txBody>
      </p:sp>
      <p:sp>
        <p:nvSpPr>
          <p:cNvPr id="114" name="Google Shape;114;g2c3a7385725_0_19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sp>
        <p:nvSpPr>
          <p:cNvPr id="115" name="Google Shape;115;g2c3a7385725_0_191"/>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ru-RU"/>
              <a:t>F</a:t>
            </a:r>
            <a:r>
              <a:rPr lang="ru-RU"/>
              <a:t>unctional dependency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SCD 4: characteristics</a:t>
            </a:r>
            <a:endParaRPr/>
          </a:p>
        </p:txBody>
      </p:sp>
      <p:sp>
        <p:nvSpPr>
          <p:cNvPr id="473" name="Google Shape;473;p38"/>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ru-RU"/>
              <a:t>A</a:t>
            </a:r>
            <a:r>
              <a:rPr lang="ru-RU"/>
              <a:t>dvantages</a:t>
            </a:r>
            <a:r>
              <a:rPr lang="ru-RU"/>
              <a:t>:</a:t>
            </a:r>
            <a:endParaRPr/>
          </a:p>
          <a:p>
            <a:pPr indent="-228600" lvl="1" marL="685800" rtl="0" algn="l">
              <a:lnSpc>
                <a:spcPct val="90000"/>
              </a:lnSpc>
              <a:spcBef>
                <a:spcPts val="500"/>
              </a:spcBef>
              <a:spcAft>
                <a:spcPts val="0"/>
              </a:spcAft>
              <a:buClr>
                <a:schemeClr val="dk1"/>
              </a:buClr>
              <a:buSzPts val="2400"/>
              <a:buChar char="○"/>
            </a:pPr>
            <a:r>
              <a:rPr lang="ru-RU"/>
              <a:t>Quick work with current versions</a:t>
            </a:r>
            <a:endParaRPr/>
          </a:p>
          <a:p>
            <a:pPr indent="-228600" lvl="0" marL="228600" rtl="0" algn="l">
              <a:lnSpc>
                <a:spcPct val="90000"/>
              </a:lnSpc>
              <a:spcBef>
                <a:spcPts val="1000"/>
              </a:spcBef>
              <a:spcAft>
                <a:spcPts val="0"/>
              </a:spcAft>
              <a:buClr>
                <a:schemeClr val="dk1"/>
              </a:buClr>
              <a:buSzPts val="2800"/>
              <a:buChar char="●"/>
            </a:pPr>
            <a:r>
              <a:rPr lang="ru-RU"/>
              <a:t>Disadvantages</a:t>
            </a:r>
            <a:r>
              <a:rPr lang="ru-RU"/>
              <a:t>:</a:t>
            </a:r>
            <a:endParaRPr/>
          </a:p>
          <a:p>
            <a:pPr indent="-228600" lvl="1" marL="685800" rtl="0" algn="l">
              <a:lnSpc>
                <a:spcPct val="90000"/>
              </a:lnSpc>
              <a:spcBef>
                <a:spcPts val="500"/>
              </a:spcBef>
              <a:spcAft>
                <a:spcPts val="0"/>
              </a:spcAft>
              <a:buClr>
                <a:schemeClr val="dk1"/>
              </a:buClr>
              <a:buSzPts val="2400"/>
              <a:buChar char="○"/>
            </a:pPr>
            <a:r>
              <a:rPr lang="ru-RU"/>
              <a:t>Splitting a single entity into different tables</a:t>
            </a:r>
            <a:endParaRPr/>
          </a:p>
        </p:txBody>
      </p:sp>
      <p:sp>
        <p:nvSpPr>
          <p:cNvPr id="474" name="Google Shape;474;p3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8" name="Shape 478"/>
        <p:cNvGrpSpPr/>
        <p:nvPr/>
      </p:nvGrpSpPr>
      <p:grpSpPr>
        <a:xfrm>
          <a:off x="0" y="0"/>
          <a:ext cx="0" cy="0"/>
          <a:chOff x="0" y="0"/>
          <a:chExt cx="0" cy="0"/>
        </a:xfrm>
      </p:grpSpPr>
      <p:grpSp>
        <p:nvGrpSpPr>
          <p:cNvPr id="479" name="Google Shape;479;p39"/>
          <p:cNvGrpSpPr/>
          <p:nvPr/>
        </p:nvGrpSpPr>
        <p:grpSpPr>
          <a:xfrm>
            <a:off x="0" y="-8467"/>
            <a:ext cx="12192000" cy="6866467"/>
            <a:chOff x="0" y="-8467"/>
            <a:chExt cx="12192000" cy="6866467"/>
          </a:xfrm>
        </p:grpSpPr>
        <p:cxnSp>
          <p:nvCxnSpPr>
            <p:cNvPr id="480" name="Google Shape;480;p3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81" name="Google Shape;481;p3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82" name="Google Shape;482;p3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83" name="Google Shape;483;p3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84" name="Google Shape;484;p3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86" name="Google Shape;486;p3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87" name="Google Shape;487;p3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88" name="Google Shape;488;p3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grpSp>
        <p:nvGrpSpPr>
          <p:cNvPr id="491" name="Google Shape;491;p39"/>
          <p:cNvGrpSpPr/>
          <p:nvPr/>
        </p:nvGrpSpPr>
        <p:grpSpPr>
          <a:xfrm>
            <a:off x="4267230" y="-8468"/>
            <a:ext cx="4763558" cy="6866467"/>
            <a:chOff x="67175" y="-8467"/>
            <a:chExt cx="4763558" cy="6866467"/>
          </a:xfrm>
        </p:grpSpPr>
        <p:cxnSp>
          <p:nvCxnSpPr>
            <p:cNvPr id="492" name="Google Shape;492;p39"/>
            <p:cNvCxnSpPr/>
            <p:nvPr/>
          </p:nvCxnSpPr>
          <p:spPr>
            <a:xfrm>
              <a:off x="14483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493" name="Google Shape;493;p39"/>
            <p:cNvCxnSpPr/>
            <p:nvPr/>
          </p:nvCxnSpPr>
          <p:spPr>
            <a:xfrm flipH="1">
              <a:off x="67175"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494" name="Google Shape;494;p39"/>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95" name="Google Shape;495;p39"/>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6" name="Google Shape;496;p39"/>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98" name="Google Shape;498;p39"/>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9"/>
          <p:cNvSpPr txBox="1"/>
          <p:nvPr>
            <p:ph type="title"/>
          </p:nvPr>
        </p:nvSpPr>
        <p:spPr>
          <a:xfrm>
            <a:off x="677335" y="1282701"/>
            <a:ext cx="5508684" cy="4307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ru-RU" sz="4400"/>
              <a:t>III. TCL, ACID, isolation</a:t>
            </a:r>
            <a:endParaRPr sz="4400"/>
          </a:p>
        </p:txBody>
      </p:sp>
      <p:sp>
        <p:nvSpPr>
          <p:cNvPr id="500" name="Google Shape;500;p39"/>
          <p:cNvSpPr/>
          <p:nvPr/>
        </p:nvSpPr>
        <p:spPr>
          <a:xfrm>
            <a:off x="7136497" y="-8468"/>
            <a:ext cx="5074930" cy="6866468"/>
          </a:xfrm>
          <a:custGeom>
            <a:rect b="b" l="l" r="r" t="t"/>
            <a:pathLst>
              <a:path extrusionOk="0" h="6858000" w="507493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501" name="Google Shape;501;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ru-RU"/>
              <a:t>Groups of SQL operators</a:t>
            </a:r>
            <a:endParaRPr/>
          </a:p>
        </p:txBody>
      </p:sp>
      <p:sp>
        <p:nvSpPr>
          <p:cNvPr id="507" name="Google Shape;507;p4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508" name="Google Shape;508;p40"/>
          <p:cNvSpPr/>
          <p:nvPr/>
        </p:nvSpPr>
        <p:spPr>
          <a:xfrm>
            <a:off x="4635062" y="1881352"/>
            <a:ext cx="2711669" cy="1019503"/>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SQL statements</a:t>
            </a:r>
            <a:endParaRPr sz="1800">
              <a:solidFill>
                <a:schemeClr val="lt1"/>
              </a:solidFill>
              <a:latin typeface="Calibri"/>
              <a:ea typeface="Calibri"/>
              <a:cs typeface="Calibri"/>
              <a:sym typeface="Calibri"/>
            </a:endParaRPr>
          </a:p>
        </p:txBody>
      </p:sp>
      <p:sp>
        <p:nvSpPr>
          <p:cNvPr id="509" name="Google Shape;509;p40"/>
          <p:cNvSpPr/>
          <p:nvPr/>
        </p:nvSpPr>
        <p:spPr>
          <a:xfrm>
            <a:off x="838200" y="3429000"/>
            <a:ext cx="2401620" cy="693684"/>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Data Definition Language (DDL)</a:t>
            </a:r>
            <a:endParaRPr sz="1800">
              <a:solidFill>
                <a:schemeClr val="dk1"/>
              </a:solidFill>
              <a:latin typeface="Calibri"/>
              <a:ea typeface="Calibri"/>
              <a:cs typeface="Calibri"/>
              <a:sym typeface="Calibri"/>
            </a:endParaRPr>
          </a:p>
        </p:txBody>
      </p:sp>
      <p:sp>
        <p:nvSpPr>
          <p:cNvPr id="510" name="Google Shape;510;p40"/>
          <p:cNvSpPr/>
          <p:nvPr/>
        </p:nvSpPr>
        <p:spPr>
          <a:xfrm>
            <a:off x="3471040" y="3429000"/>
            <a:ext cx="2401620" cy="693684"/>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Data Manipulation Language (DML)</a:t>
            </a:r>
            <a:endParaRPr sz="1800">
              <a:solidFill>
                <a:schemeClr val="dk1"/>
              </a:solidFill>
              <a:latin typeface="Calibri"/>
              <a:ea typeface="Calibri"/>
              <a:cs typeface="Calibri"/>
              <a:sym typeface="Calibri"/>
            </a:endParaRPr>
          </a:p>
        </p:txBody>
      </p:sp>
      <p:sp>
        <p:nvSpPr>
          <p:cNvPr id="511" name="Google Shape;511;p40"/>
          <p:cNvSpPr/>
          <p:nvPr/>
        </p:nvSpPr>
        <p:spPr>
          <a:xfrm>
            <a:off x="6103880" y="3429000"/>
            <a:ext cx="2401620" cy="693684"/>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Data Control Language (DCL)</a:t>
            </a:r>
            <a:endParaRPr sz="1800">
              <a:solidFill>
                <a:schemeClr val="dk1"/>
              </a:solidFill>
              <a:latin typeface="Calibri"/>
              <a:ea typeface="Calibri"/>
              <a:cs typeface="Calibri"/>
              <a:sym typeface="Calibri"/>
            </a:endParaRPr>
          </a:p>
        </p:txBody>
      </p:sp>
      <p:sp>
        <p:nvSpPr>
          <p:cNvPr id="512" name="Google Shape;512;p40"/>
          <p:cNvSpPr/>
          <p:nvPr/>
        </p:nvSpPr>
        <p:spPr>
          <a:xfrm>
            <a:off x="8736720" y="3429000"/>
            <a:ext cx="2401620" cy="693684"/>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Transaction Control Language (TCL)</a:t>
            </a:r>
            <a:endParaRPr sz="1800">
              <a:solidFill>
                <a:schemeClr val="dk1"/>
              </a:solidFill>
              <a:latin typeface="Calibri"/>
              <a:ea typeface="Calibri"/>
              <a:cs typeface="Calibri"/>
              <a:sym typeface="Calibri"/>
            </a:endParaRPr>
          </a:p>
        </p:txBody>
      </p:sp>
      <p:cxnSp>
        <p:nvCxnSpPr>
          <p:cNvPr id="513" name="Google Shape;513;p40"/>
          <p:cNvCxnSpPr>
            <a:stCxn id="508" idx="2"/>
            <a:endCxn id="509" idx="0"/>
          </p:cNvCxnSpPr>
          <p:nvPr/>
        </p:nvCxnSpPr>
        <p:spPr>
          <a:xfrm rot="5400000">
            <a:off x="3750946" y="1188905"/>
            <a:ext cx="528000" cy="3951900"/>
          </a:xfrm>
          <a:prstGeom prst="bentConnector3">
            <a:avLst>
              <a:gd fmla="val 50000" name="adj1"/>
            </a:avLst>
          </a:prstGeom>
          <a:noFill/>
          <a:ln cap="flat" cmpd="sng" w="9525">
            <a:solidFill>
              <a:schemeClr val="dk1"/>
            </a:solidFill>
            <a:prstDash val="solid"/>
            <a:miter lim="800000"/>
            <a:headEnd len="sm" w="sm" type="none"/>
            <a:tailEnd len="sm" w="sm" type="none"/>
          </a:ln>
        </p:spPr>
      </p:cxnSp>
      <p:cxnSp>
        <p:nvCxnSpPr>
          <p:cNvPr id="514" name="Google Shape;514;p40"/>
          <p:cNvCxnSpPr>
            <a:stCxn id="508" idx="2"/>
            <a:endCxn id="510" idx="0"/>
          </p:cNvCxnSpPr>
          <p:nvPr/>
        </p:nvCxnSpPr>
        <p:spPr>
          <a:xfrm rot="5400000">
            <a:off x="5067347" y="2505305"/>
            <a:ext cx="528000" cy="1319100"/>
          </a:xfrm>
          <a:prstGeom prst="bentConnector3">
            <a:avLst>
              <a:gd fmla="val 50000" name="adj1"/>
            </a:avLst>
          </a:prstGeom>
          <a:noFill/>
          <a:ln cap="flat" cmpd="sng" w="9525">
            <a:solidFill>
              <a:schemeClr val="dk1"/>
            </a:solidFill>
            <a:prstDash val="solid"/>
            <a:miter lim="800000"/>
            <a:headEnd len="sm" w="sm" type="none"/>
            <a:tailEnd len="sm" w="sm" type="none"/>
          </a:ln>
        </p:spPr>
      </p:cxnSp>
      <p:cxnSp>
        <p:nvCxnSpPr>
          <p:cNvPr id="515" name="Google Shape;515;p40"/>
          <p:cNvCxnSpPr>
            <a:stCxn id="508" idx="2"/>
            <a:endCxn id="511" idx="0"/>
          </p:cNvCxnSpPr>
          <p:nvPr/>
        </p:nvCxnSpPr>
        <p:spPr>
          <a:xfrm flipH="1" rot="-5400000">
            <a:off x="6383747" y="2508005"/>
            <a:ext cx="528000" cy="1313700"/>
          </a:xfrm>
          <a:prstGeom prst="bentConnector3">
            <a:avLst>
              <a:gd fmla="val 50000" name="adj1"/>
            </a:avLst>
          </a:prstGeom>
          <a:noFill/>
          <a:ln cap="flat" cmpd="sng" w="9525">
            <a:solidFill>
              <a:schemeClr val="dk1"/>
            </a:solidFill>
            <a:prstDash val="solid"/>
            <a:miter lim="800000"/>
            <a:headEnd len="sm" w="sm" type="none"/>
            <a:tailEnd len="sm" w="sm" type="none"/>
          </a:ln>
        </p:spPr>
      </p:cxnSp>
      <p:cxnSp>
        <p:nvCxnSpPr>
          <p:cNvPr id="516" name="Google Shape;516;p40"/>
          <p:cNvCxnSpPr>
            <a:stCxn id="508" idx="2"/>
            <a:endCxn id="512" idx="0"/>
          </p:cNvCxnSpPr>
          <p:nvPr/>
        </p:nvCxnSpPr>
        <p:spPr>
          <a:xfrm flipH="1" rot="-5400000">
            <a:off x="7700147" y="1191605"/>
            <a:ext cx="528000" cy="3946500"/>
          </a:xfrm>
          <a:prstGeom prst="bentConnector3">
            <a:avLst>
              <a:gd fmla="val 50000" name="adj1"/>
            </a:avLst>
          </a:prstGeom>
          <a:noFill/>
          <a:ln cap="flat" cmpd="sng" w="9525">
            <a:solidFill>
              <a:schemeClr val="dk1"/>
            </a:solidFill>
            <a:prstDash val="solid"/>
            <a:miter lim="800000"/>
            <a:headEnd len="sm" w="sm" type="none"/>
            <a:tailEnd len="sm" w="sm" type="none"/>
          </a:ln>
        </p:spPr>
      </p:cxnSp>
      <p:sp>
        <p:nvSpPr>
          <p:cNvPr id="517" name="Google Shape;517;p40"/>
          <p:cNvSpPr/>
          <p:nvPr/>
        </p:nvSpPr>
        <p:spPr>
          <a:xfrm>
            <a:off x="838200" y="4820470"/>
            <a:ext cx="2401620" cy="1199330"/>
          </a:xfrm>
          <a:prstGeom prst="rect">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CREATE</a:t>
            </a:r>
            <a:endParaRPr>
              <a:solidFill>
                <a:schemeClr val="dk1"/>
              </a:solidFill>
            </a:endParaRPr>
          </a:p>
          <a:p>
            <a:pPr indent="0" lvl="0" marL="0" marR="0" rtl="0" algn="ctr">
              <a:spcBef>
                <a:spcPts val="0"/>
              </a:spcBef>
              <a:spcAft>
                <a:spcPts val="0"/>
              </a:spcAft>
              <a:buNone/>
            </a:pPr>
            <a:r>
              <a:rPr lang="ru-RU" sz="1800">
                <a:solidFill>
                  <a:schemeClr val="dk1"/>
                </a:solidFill>
                <a:latin typeface="Calibri"/>
                <a:ea typeface="Calibri"/>
                <a:cs typeface="Calibri"/>
                <a:sym typeface="Calibri"/>
              </a:rPr>
              <a:t>ALTER</a:t>
            </a:r>
            <a:endParaRPr>
              <a:solidFill>
                <a:schemeClr val="dk1"/>
              </a:solidFill>
            </a:endParaRPr>
          </a:p>
          <a:p>
            <a:pPr indent="0" lvl="0" marL="0" marR="0" rtl="0" algn="ctr">
              <a:spcBef>
                <a:spcPts val="0"/>
              </a:spcBef>
              <a:spcAft>
                <a:spcPts val="0"/>
              </a:spcAft>
              <a:buNone/>
            </a:pPr>
            <a:r>
              <a:rPr lang="ru-RU" sz="1800">
                <a:solidFill>
                  <a:schemeClr val="dk1"/>
                </a:solidFill>
                <a:latin typeface="Calibri"/>
                <a:ea typeface="Calibri"/>
                <a:cs typeface="Calibri"/>
                <a:sym typeface="Calibri"/>
              </a:rPr>
              <a:t>TRUNCATE</a:t>
            </a:r>
            <a:endParaRPr>
              <a:solidFill>
                <a:schemeClr val="dk1"/>
              </a:solidFill>
            </a:endParaRPr>
          </a:p>
          <a:p>
            <a:pPr indent="0" lvl="0" marL="0" marR="0" rtl="0" algn="ctr">
              <a:spcBef>
                <a:spcPts val="0"/>
              </a:spcBef>
              <a:spcAft>
                <a:spcPts val="0"/>
              </a:spcAft>
              <a:buNone/>
            </a:pPr>
            <a:r>
              <a:rPr lang="ru-RU" sz="1800">
                <a:solidFill>
                  <a:schemeClr val="dk1"/>
                </a:solidFill>
                <a:latin typeface="Calibri"/>
                <a:ea typeface="Calibri"/>
                <a:cs typeface="Calibri"/>
                <a:sym typeface="Calibri"/>
              </a:rPr>
              <a:t>DROP</a:t>
            </a:r>
            <a:endParaRPr sz="1800">
              <a:solidFill>
                <a:schemeClr val="dk1"/>
              </a:solidFill>
              <a:latin typeface="Calibri"/>
              <a:ea typeface="Calibri"/>
              <a:cs typeface="Calibri"/>
              <a:sym typeface="Calibri"/>
            </a:endParaRPr>
          </a:p>
        </p:txBody>
      </p:sp>
      <p:sp>
        <p:nvSpPr>
          <p:cNvPr id="518" name="Google Shape;518;p40"/>
          <p:cNvSpPr/>
          <p:nvPr/>
        </p:nvSpPr>
        <p:spPr>
          <a:xfrm>
            <a:off x="3471040" y="4820470"/>
            <a:ext cx="2401620" cy="1199330"/>
          </a:xfrm>
          <a:prstGeom prst="rect">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INSERT</a:t>
            </a:r>
            <a:endParaRPr>
              <a:solidFill>
                <a:schemeClr val="dk1"/>
              </a:solidFill>
            </a:endParaRPr>
          </a:p>
          <a:p>
            <a:pPr indent="0" lvl="0" marL="0" marR="0" rtl="0" algn="ctr">
              <a:spcBef>
                <a:spcPts val="0"/>
              </a:spcBef>
              <a:spcAft>
                <a:spcPts val="0"/>
              </a:spcAft>
              <a:buNone/>
            </a:pPr>
            <a:r>
              <a:rPr lang="ru-RU" sz="1800">
                <a:solidFill>
                  <a:schemeClr val="dk1"/>
                </a:solidFill>
                <a:latin typeface="Calibri"/>
                <a:ea typeface="Calibri"/>
                <a:cs typeface="Calibri"/>
                <a:sym typeface="Calibri"/>
              </a:rPr>
              <a:t>SELECT</a:t>
            </a:r>
            <a:endParaRPr>
              <a:solidFill>
                <a:schemeClr val="dk1"/>
              </a:solidFill>
            </a:endParaRPr>
          </a:p>
          <a:p>
            <a:pPr indent="0" lvl="0" marL="0" marR="0" rtl="0" algn="ctr">
              <a:spcBef>
                <a:spcPts val="0"/>
              </a:spcBef>
              <a:spcAft>
                <a:spcPts val="0"/>
              </a:spcAft>
              <a:buNone/>
            </a:pPr>
            <a:r>
              <a:rPr lang="ru-RU" sz="1800">
                <a:solidFill>
                  <a:schemeClr val="dk1"/>
                </a:solidFill>
                <a:latin typeface="Calibri"/>
                <a:ea typeface="Calibri"/>
                <a:cs typeface="Calibri"/>
                <a:sym typeface="Calibri"/>
              </a:rPr>
              <a:t>UPDATE</a:t>
            </a:r>
            <a:endParaRPr>
              <a:solidFill>
                <a:schemeClr val="dk1"/>
              </a:solidFill>
            </a:endParaRPr>
          </a:p>
          <a:p>
            <a:pPr indent="0" lvl="0" marL="0" marR="0" rtl="0" algn="ctr">
              <a:spcBef>
                <a:spcPts val="0"/>
              </a:spcBef>
              <a:spcAft>
                <a:spcPts val="0"/>
              </a:spcAft>
              <a:buNone/>
            </a:pPr>
            <a:r>
              <a:rPr lang="ru-RU" sz="1800">
                <a:solidFill>
                  <a:schemeClr val="dk1"/>
                </a:solidFill>
                <a:latin typeface="Calibri"/>
                <a:ea typeface="Calibri"/>
                <a:cs typeface="Calibri"/>
                <a:sym typeface="Calibri"/>
              </a:rPr>
              <a:t>DELETE</a:t>
            </a:r>
            <a:endParaRPr sz="1800">
              <a:solidFill>
                <a:schemeClr val="dk1"/>
              </a:solidFill>
              <a:latin typeface="Calibri"/>
              <a:ea typeface="Calibri"/>
              <a:cs typeface="Calibri"/>
              <a:sym typeface="Calibri"/>
            </a:endParaRPr>
          </a:p>
        </p:txBody>
      </p:sp>
      <p:sp>
        <p:nvSpPr>
          <p:cNvPr id="519" name="Google Shape;519;p40"/>
          <p:cNvSpPr/>
          <p:nvPr/>
        </p:nvSpPr>
        <p:spPr>
          <a:xfrm>
            <a:off x="6103880" y="4820470"/>
            <a:ext cx="2401620" cy="1199330"/>
          </a:xfrm>
          <a:prstGeom prst="rect">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GRANT</a:t>
            </a:r>
            <a:endParaRPr>
              <a:solidFill>
                <a:schemeClr val="dk1"/>
              </a:solidFill>
            </a:endParaRPr>
          </a:p>
          <a:p>
            <a:pPr indent="0" lvl="0" marL="0" marR="0" rtl="0" algn="ctr">
              <a:spcBef>
                <a:spcPts val="0"/>
              </a:spcBef>
              <a:spcAft>
                <a:spcPts val="0"/>
              </a:spcAft>
              <a:buNone/>
            </a:pPr>
            <a:r>
              <a:rPr lang="ru-RU" sz="1800">
                <a:solidFill>
                  <a:schemeClr val="dk1"/>
                </a:solidFill>
                <a:latin typeface="Calibri"/>
                <a:ea typeface="Calibri"/>
                <a:cs typeface="Calibri"/>
                <a:sym typeface="Calibri"/>
              </a:rPr>
              <a:t>REVOKE</a:t>
            </a:r>
            <a:endParaRPr sz="1800">
              <a:solidFill>
                <a:schemeClr val="dk1"/>
              </a:solidFill>
              <a:latin typeface="Calibri"/>
              <a:ea typeface="Calibri"/>
              <a:cs typeface="Calibri"/>
              <a:sym typeface="Calibri"/>
            </a:endParaRPr>
          </a:p>
        </p:txBody>
      </p:sp>
      <p:sp>
        <p:nvSpPr>
          <p:cNvPr id="520" name="Google Shape;520;p40"/>
          <p:cNvSpPr/>
          <p:nvPr/>
        </p:nvSpPr>
        <p:spPr>
          <a:xfrm>
            <a:off x="8736720" y="4820470"/>
            <a:ext cx="2401620" cy="1199330"/>
          </a:xfrm>
          <a:prstGeom prst="rect">
            <a:avLst/>
          </a:prstGeom>
          <a:solidFill>
            <a:srgbClr val="365422"/>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COMMIT</a:t>
            </a:r>
            <a:endParaRPr>
              <a:solidFill>
                <a:schemeClr val="dk1"/>
              </a:solidFill>
            </a:endParaRPr>
          </a:p>
          <a:p>
            <a:pPr indent="0" lvl="0" marL="0" marR="0" rtl="0" algn="ctr">
              <a:spcBef>
                <a:spcPts val="0"/>
              </a:spcBef>
              <a:spcAft>
                <a:spcPts val="0"/>
              </a:spcAft>
              <a:buNone/>
            </a:pPr>
            <a:r>
              <a:rPr lang="ru-RU" sz="1800">
                <a:solidFill>
                  <a:schemeClr val="dk1"/>
                </a:solidFill>
                <a:latin typeface="Calibri"/>
                <a:ea typeface="Calibri"/>
                <a:cs typeface="Calibri"/>
                <a:sym typeface="Calibri"/>
              </a:rPr>
              <a:t>ROLLBACK</a:t>
            </a:r>
            <a:endParaRPr sz="1800">
              <a:solidFill>
                <a:schemeClr val="dk1"/>
              </a:solidFill>
              <a:latin typeface="Calibri"/>
              <a:ea typeface="Calibri"/>
              <a:cs typeface="Calibri"/>
              <a:sym typeface="Calibri"/>
            </a:endParaRPr>
          </a:p>
        </p:txBody>
      </p:sp>
      <p:cxnSp>
        <p:nvCxnSpPr>
          <p:cNvPr id="521" name="Google Shape;521;p40"/>
          <p:cNvCxnSpPr>
            <a:stCxn id="509" idx="2"/>
            <a:endCxn id="517" idx="0"/>
          </p:cNvCxnSpPr>
          <p:nvPr/>
        </p:nvCxnSpPr>
        <p:spPr>
          <a:xfrm>
            <a:off x="2039010" y="4122684"/>
            <a:ext cx="0" cy="697800"/>
          </a:xfrm>
          <a:prstGeom prst="straightConnector1">
            <a:avLst/>
          </a:prstGeom>
          <a:noFill/>
          <a:ln cap="flat" cmpd="sng" w="12700">
            <a:solidFill>
              <a:schemeClr val="dk1"/>
            </a:solidFill>
            <a:prstDash val="solid"/>
            <a:miter lim="800000"/>
            <a:headEnd len="sm" w="sm" type="none"/>
            <a:tailEnd len="sm" w="sm" type="none"/>
          </a:ln>
        </p:spPr>
      </p:cxnSp>
      <p:cxnSp>
        <p:nvCxnSpPr>
          <p:cNvPr id="522" name="Google Shape;522;p40"/>
          <p:cNvCxnSpPr>
            <a:stCxn id="510" idx="2"/>
            <a:endCxn id="518" idx="0"/>
          </p:cNvCxnSpPr>
          <p:nvPr/>
        </p:nvCxnSpPr>
        <p:spPr>
          <a:xfrm>
            <a:off x="4671850" y="4122684"/>
            <a:ext cx="0" cy="697800"/>
          </a:xfrm>
          <a:prstGeom prst="straightConnector1">
            <a:avLst/>
          </a:prstGeom>
          <a:noFill/>
          <a:ln cap="flat" cmpd="sng" w="9525">
            <a:solidFill>
              <a:schemeClr val="dk1"/>
            </a:solidFill>
            <a:prstDash val="solid"/>
            <a:miter lim="800000"/>
            <a:headEnd len="sm" w="sm" type="none"/>
            <a:tailEnd len="sm" w="sm" type="none"/>
          </a:ln>
        </p:spPr>
      </p:cxnSp>
      <p:cxnSp>
        <p:nvCxnSpPr>
          <p:cNvPr id="523" name="Google Shape;523;p40"/>
          <p:cNvCxnSpPr>
            <a:stCxn id="511" idx="2"/>
            <a:endCxn id="519" idx="0"/>
          </p:cNvCxnSpPr>
          <p:nvPr/>
        </p:nvCxnSpPr>
        <p:spPr>
          <a:xfrm>
            <a:off x="7304690" y="4122684"/>
            <a:ext cx="0" cy="697800"/>
          </a:xfrm>
          <a:prstGeom prst="straightConnector1">
            <a:avLst/>
          </a:prstGeom>
          <a:noFill/>
          <a:ln cap="flat" cmpd="sng" w="9525">
            <a:solidFill>
              <a:schemeClr val="dk1"/>
            </a:solidFill>
            <a:prstDash val="solid"/>
            <a:miter lim="800000"/>
            <a:headEnd len="sm" w="sm" type="none"/>
            <a:tailEnd len="sm" w="sm" type="none"/>
          </a:ln>
        </p:spPr>
      </p:cxnSp>
      <p:cxnSp>
        <p:nvCxnSpPr>
          <p:cNvPr id="524" name="Google Shape;524;p40"/>
          <p:cNvCxnSpPr>
            <a:stCxn id="512" idx="2"/>
            <a:endCxn id="520" idx="0"/>
          </p:cNvCxnSpPr>
          <p:nvPr/>
        </p:nvCxnSpPr>
        <p:spPr>
          <a:xfrm>
            <a:off x="9937530" y="4122684"/>
            <a:ext cx="0" cy="6978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2c3a7385725_0_448"/>
          <p:cNvSpPr txBox="1"/>
          <p:nvPr>
            <p:ph type="title"/>
          </p:nvPr>
        </p:nvSpPr>
        <p:spPr>
          <a:xfrm>
            <a:off x="689600" y="476050"/>
            <a:ext cx="76236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TRANSACTION</a:t>
            </a:r>
            <a:endParaRPr/>
          </a:p>
        </p:txBody>
      </p:sp>
      <p:sp>
        <p:nvSpPr>
          <p:cNvPr id="530" name="Google Shape;530;g2c3a7385725_0_448"/>
          <p:cNvSpPr txBox="1"/>
          <p:nvPr>
            <p:ph idx="1" type="body"/>
          </p:nvPr>
        </p:nvSpPr>
        <p:spPr>
          <a:xfrm>
            <a:off x="689600" y="2124075"/>
            <a:ext cx="10122300" cy="36303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400"/>
              <a:buNone/>
            </a:pPr>
            <a:r>
              <a:rPr i="1" lang="ru-RU" u="sng"/>
              <a:t>A transaction</a:t>
            </a:r>
            <a:r>
              <a:rPr lang="ru-RU"/>
              <a:t> is a group of sequential operations with a database, which is a logical unit of work with data, guaranteed to transfer the database from one consistent state to another.</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Transaction</a:t>
            </a:r>
            <a:endParaRPr/>
          </a:p>
        </p:txBody>
      </p:sp>
      <p:sp>
        <p:nvSpPr>
          <p:cNvPr id="536" name="Google Shape;536;p41"/>
          <p:cNvSpPr txBox="1"/>
          <p:nvPr>
            <p:ph idx="1" type="body"/>
          </p:nvPr>
        </p:nvSpPr>
        <p:spPr>
          <a:xfrm>
            <a:off x="754048" y="1740725"/>
            <a:ext cx="10683900" cy="3880800"/>
          </a:xfrm>
          <a:prstGeom prst="rect">
            <a:avLst/>
          </a:prstGeom>
          <a:noFill/>
          <a:ln>
            <a:noFill/>
          </a:ln>
        </p:spPr>
        <p:txBody>
          <a:bodyPr anchorCtr="0" anchor="t" bIns="45700" lIns="91425" spcFirstLastPara="1" rIns="91425" wrap="square" tIns="45700">
            <a:noAutofit/>
          </a:bodyPr>
          <a:lstStyle/>
          <a:p>
            <a:pPr indent="-64135"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None/>
            </a:pPr>
            <a:r>
              <a:rPr lang="ru-RU">
                <a:latin typeface="Arial"/>
                <a:ea typeface="Arial"/>
                <a:cs typeface="Arial"/>
                <a:sym typeface="Arial"/>
              </a:rPr>
              <a:t>Transactions ensure the integrity of the database under the following conditions:</a:t>
            </a:r>
            <a:endParaRPr>
              <a:latin typeface="Arial"/>
              <a:ea typeface="Arial"/>
              <a:cs typeface="Arial"/>
              <a:sym typeface="Arial"/>
            </a:endParaRPr>
          </a:p>
          <a:p>
            <a:pPr indent="-403860" lvl="0" marL="342900" rtl="0" algn="l">
              <a:lnSpc>
                <a:spcPct val="90000"/>
              </a:lnSpc>
              <a:spcBef>
                <a:spcPts val="1000"/>
              </a:spcBef>
              <a:spcAft>
                <a:spcPts val="0"/>
              </a:spcAft>
              <a:buSzPts val="2400"/>
              <a:buChar char="●"/>
            </a:pPr>
            <a:r>
              <a:rPr lang="ru-RU">
                <a:latin typeface="Arial"/>
                <a:ea typeface="Arial"/>
                <a:cs typeface="Arial"/>
                <a:sym typeface="Arial"/>
              </a:rPr>
              <a:t>Parallel data processing</a:t>
            </a:r>
            <a:endParaRPr>
              <a:latin typeface="Arial"/>
              <a:ea typeface="Arial"/>
              <a:cs typeface="Arial"/>
              <a:sym typeface="Arial"/>
            </a:endParaRPr>
          </a:p>
          <a:p>
            <a:pPr indent="-403860" lvl="0" marL="342900" rtl="0" algn="l">
              <a:lnSpc>
                <a:spcPct val="90000"/>
              </a:lnSpc>
              <a:spcBef>
                <a:spcPts val="1000"/>
              </a:spcBef>
              <a:spcAft>
                <a:spcPts val="0"/>
              </a:spcAft>
              <a:buSzPts val="2400"/>
              <a:buChar char="●"/>
            </a:pPr>
            <a:r>
              <a:rPr lang="ru-RU">
                <a:latin typeface="Arial"/>
                <a:ea typeface="Arial"/>
                <a:cs typeface="Arial"/>
                <a:sym typeface="Arial"/>
              </a:rPr>
              <a:t>Physical disk failures</a:t>
            </a:r>
            <a:endParaRPr>
              <a:latin typeface="Arial"/>
              <a:ea typeface="Arial"/>
              <a:cs typeface="Arial"/>
              <a:sym typeface="Arial"/>
            </a:endParaRPr>
          </a:p>
          <a:p>
            <a:pPr indent="-403860" lvl="0" marL="342900" rtl="0" algn="l">
              <a:lnSpc>
                <a:spcPct val="90000"/>
              </a:lnSpc>
              <a:spcBef>
                <a:spcPts val="1000"/>
              </a:spcBef>
              <a:spcAft>
                <a:spcPts val="0"/>
              </a:spcAft>
              <a:buSzPts val="2400"/>
              <a:buChar char="●"/>
            </a:pPr>
            <a:r>
              <a:rPr lang="ru-RU">
                <a:latin typeface="Arial"/>
                <a:ea typeface="Arial"/>
                <a:cs typeface="Arial"/>
                <a:sym typeface="Arial"/>
              </a:rPr>
              <a:t>Emergency power failure</a:t>
            </a:r>
            <a:endParaRPr>
              <a:latin typeface="Arial"/>
              <a:ea typeface="Arial"/>
              <a:cs typeface="Arial"/>
              <a:sym typeface="Arial"/>
            </a:endParaRPr>
          </a:p>
          <a:p>
            <a:pPr indent="-403860" lvl="0" marL="342900" rtl="0" algn="l">
              <a:lnSpc>
                <a:spcPct val="90000"/>
              </a:lnSpc>
              <a:spcBef>
                <a:spcPts val="1000"/>
              </a:spcBef>
              <a:spcAft>
                <a:spcPts val="0"/>
              </a:spcAft>
              <a:buSzPts val="2400"/>
              <a:buChar char="●"/>
            </a:pPr>
            <a:r>
              <a:rPr lang="ru-RU">
                <a:latin typeface="Arial"/>
                <a:ea typeface="Arial"/>
                <a:cs typeface="Arial"/>
                <a:sym typeface="Arial"/>
              </a:rPr>
              <a:t>And others...</a:t>
            </a:r>
            <a:endParaRPr>
              <a:latin typeface="Arial"/>
              <a:ea typeface="Arial"/>
              <a:cs typeface="Arial"/>
              <a:sym typeface="Arial"/>
            </a:endParaRPr>
          </a:p>
          <a:p>
            <a:pPr indent="-87630" lvl="1" marL="685800" rtl="0" algn="l">
              <a:lnSpc>
                <a:spcPct val="90000"/>
              </a:lnSpc>
              <a:spcBef>
                <a:spcPts val="500"/>
              </a:spcBef>
              <a:spcAft>
                <a:spcPts val="0"/>
              </a:spcAft>
              <a:buClr>
                <a:schemeClr val="dk1"/>
              </a:buClr>
              <a:buSzPts val="2400"/>
              <a:buNone/>
            </a:pPr>
            <a:r>
              <a:t/>
            </a:r>
            <a:endParaRPr sz="2400">
              <a:latin typeface="Arial"/>
              <a:ea typeface="Arial"/>
              <a:cs typeface="Arial"/>
              <a:sym typeface="Arial"/>
            </a:endParaRPr>
          </a:p>
          <a:p>
            <a:pPr indent="-216534" lvl="0" marL="228600" rtl="0" algn="l">
              <a:lnSpc>
                <a:spcPct val="90000"/>
              </a:lnSpc>
              <a:spcBef>
                <a:spcPts val="1000"/>
              </a:spcBef>
              <a:spcAft>
                <a:spcPts val="0"/>
              </a:spcAft>
              <a:buSzPts val="2400"/>
              <a:buChar char="●"/>
            </a:pPr>
            <a:r>
              <a:rPr lang="ru-RU">
                <a:latin typeface="Arial"/>
                <a:ea typeface="Arial"/>
                <a:cs typeface="Arial"/>
                <a:sym typeface="Arial"/>
              </a:rPr>
              <a:t>Relational DBMS transactions necessarily have four key properties. They are usually abbreviated to ACID.</a:t>
            </a:r>
            <a:endParaRPr b="0" i="0">
              <a:latin typeface="Arial"/>
              <a:ea typeface="Arial"/>
              <a:cs typeface="Arial"/>
              <a:sym typeface="Arial"/>
            </a:endParaRPr>
          </a:p>
          <a:p>
            <a:pPr indent="-64135" lvl="0" marL="228600" rtl="0" algn="l">
              <a:lnSpc>
                <a:spcPct val="90000"/>
              </a:lnSpc>
              <a:spcBef>
                <a:spcPts val="1000"/>
              </a:spcBef>
              <a:spcAft>
                <a:spcPts val="0"/>
              </a:spcAft>
              <a:buClr>
                <a:schemeClr val="dk1"/>
              </a:buClr>
              <a:buSzPts val="2800"/>
              <a:buNone/>
            </a:pPr>
            <a:r>
              <a:t/>
            </a:r>
            <a:endParaRPr/>
          </a:p>
        </p:txBody>
      </p:sp>
      <p:sp>
        <p:nvSpPr>
          <p:cNvPr id="537" name="Google Shape;537;p4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2"/>
          <p:cNvSpPr txBox="1"/>
          <p:nvPr>
            <p:ph type="title"/>
          </p:nvPr>
        </p:nvSpPr>
        <p:spPr>
          <a:xfrm>
            <a:off x="677334" y="283025"/>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CAP-theorem</a:t>
            </a:r>
            <a:endParaRPr/>
          </a:p>
        </p:txBody>
      </p:sp>
      <p:sp>
        <p:nvSpPr>
          <p:cNvPr id="543" name="Google Shape;543;p42"/>
          <p:cNvSpPr txBox="1"/>
          <p:nvPr>
            <p:ph idx="1" type="body"/>
          </p:nvPr>
        </p:nvSpPr>
        <p:spPr>
          <a:xfrm>
            <a:off x="677323" y="1764050"/>
            <a:ext cx="108705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ru-RU">
                <a:latin typeface="Arial"/>
                <a:ea typeface="Arial"/>
                <a:cs typeface="Arial"/>
                <a:sym typeface="Arial"/>
              </a:rPr>
              <a:t>It is impossible for any distributed computing implementation to provide more than two of the following properties:</a:t>
            </a:r>
            <a:endParaRPr>
              <a:latin typeface="Arial"/>
              <a:ea typeface="Arial"/>
              <a:cs typeface="Arial"/>
              <a:sym typeface="Arial"/>
            </a:endParaRPr>
          </a:p>
          <a:p>
            <a:pPr indent="-381000" lvl="0" marL="457200" rtl="0" algn="l">
              <a:lnSpc>
                <a:spcPct val="100000"/>
              </a:lnSpc>
              <a:spcBef>
                <a:spcPts val="1000"/>
              </a:spcBef>
              <a:spcAft>
                <a:spcPts val="0"/>
              </a:spcAft>
              <a:buSzPts val="2400"/>
              <a:buFont typeface="Arial"/>
              <a:buChar char="●"/>
            </a:pPr>
            <a:r>
              <a:rPr lang="ru-RU">
                <a:latin typeface="Arial"/>
                <a:ea typeface="Arial"/>
                <a:cs typeface="Arial"/>
                <a:sym typeface="Arial"/>
              </a:rPr>
              <a:t>Data consistency (Consistency) – in all computing nodes at one point in time, data does not contradict each other;</a:t>
            </a:r>
            <a:endParaRPr>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ru-RU">
                <a:latin typeface="Arial"/>
                <a:ea typeface="Arial"/>
                <a:cs typeface="Arial"/>
                <a:sym typeface="Arial"/>
              </a:rPr>
              <a:t>Data availability (Availability) – any request to a distributed system ends with a correct response, but without a guarantee that the responses of all system nodes match;</a:t>
            </a:r>
            <a:endParaRPr>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ru-RU">
                <a:latin typeface="Arial"/>
                <a:ea typeface="Arial"/>
                <a:cs typeface="Arial"/>
                <a:sym typeface="Arial"/>
              </a:rPr>
              <a:t>Partition tolerance – splitting a distributed system into several isolated sections does not lead to incorrect response from each section.</a:t>
            </a:r>
            <a:endParaRPr>
              <a:latin typeface="Arial"/>
              <a:ea typeface="Arial"/>
              <a:cs typeface="Arial"/>
              <a:sym typeface="Arial"/>
            </a:endParaRPr>
          </a:p>
          <a:p>
            <a:pPr indent="0" lvl="0" marL="0" rtl="0" algn="l">
              <a:lnSpc>
                <a:spcPct val="100000"/>
              </a:lnSpc>
              <a:spcBef>
                <a:spcPts val="1000"/>
              </a:spcBef>
              <a:spcAft>
                <a:spcPts val="0"/>
              </a:spcAft>
              <a:buNone/>
            </a:pPr>
            <a:r>
              <a:rPr lang="ru-RU">
                <a:latin typeface="Arial"/>
                <a:ea typeface="Arial"/>
                <a:cs typeface="Arial"/>
                <a:sym typeface="Arial"/>
              </a:rPr>
              <a:t>*Maximizing Consistency and Availability generates ACID transaction properties for RDBMS</a:t>
            </a:r>
            <a:endParaRPr>
              <a:latin typeface="Arial"/>
              <a:ea typeface="Arial"/>
              <a:cs typeface="Arial"/>
              <a:sym typeface="Arial"/>
            </a:endParaRPr>
          </a:p>
          <a:p>
            <a:pPr indent="0" lvl="0" marL="0" rtl="0" algn="l">
              <a:lnSpc>
                <a:spcPct val="100000"/>
              </a:lnSpc>
              <a:spcBef>
                <a:spcPts val="1000"/>
              </a:spcBef>
              <a:spcAft>
                <a:spcPts val="0"/>
              </a:spcAft>
              <a:buClr>
                <a:srgbClr val="1F2328"/>
              </a:buClr>
              <a:buSzPts val="2800"/>
              <a:buNone/>
            </a:pPr>
            <a:r>
              <a:t/>
            </a:r>
            <a:endParaRPr>
              <a:latin typeface="Arial"/>
              <a:ea typeface="Arial"/>
              <a:cs typeface="Arial"/>
              <a:sym typeface="Arial"/>
            </a:endParaRPr>
          </a:p>
          <a:p>
            <a:pPr indent="-50800" lvl="0" marL="228600" rtl="0" algn="l">
              <a:lnSpc>
                <a:spcPct val="100000"/>
              </a:lnSpc>
              <a:spcBef>
                <a:spcPts val="1000"/>
              </a:spcBef>
              <a:spcAft>
                <a:spcPts val="0"/>
              </a:spcAft>
              <a:buClr>
                <a:schemeClr val="dk1"/>
              </a:buClr>
              <a:buSzPts val="2800"/>
              <a:buNone/>
            </a:pPr>
            <a:r>
              <a:t/>
            </a:r>
            <a:endParaRPr/>
          </a:p>
        </p:txBody>
      </p:sp>
      <p:sp>
        <p:nvSpPr>
          <p:cNvPr id="544" name="Google Shape;544;p4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ACID</a:t>
            </a:r>
            <a:endParaRPr/>
          </a:p>
        </p:txBody>
      </p:sp>
      <p:sp>
        <p:nvSpPr>
          <p:cNvPr id="550" name="Google Shape;550;p43"/>
          <p:cNvSpPr txBox="1"/>
          <p:nvPr>
            <p:ph idx="1" type="body"/>
          </p:nvPr>
        </p:nvSpPr>
        <p:spPr>
          <a:xfrm>
            <a:off x="1143849" y="1787375"/>
            <a:ext cx="9972300" cy="38808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SzPts val="2400"/>
              <a:buChar char="●"/>
            </a:pPr>
            <a:r>
              <a:rPr lang="ru-RU">
                <a:latin typeface="Arial"/>
                <a:ea typeface="Arial"/>
                <a:cs typeface="Arial"/>
                <a:sym typeface="Arial"/>
              </a:rPr>
              <a:t>Transactions must satisfy the following requirements:</a:t>
            </a:r>
            <a:endParaRPr b="0" i="0">
              <a:latin typeface="Arial"/>
              <a:ea typeface="Arial"/>
              <a:cs typeface="Arial"/>
              <a:sym typeface="Arial"/>
            </a:endParaRPr>
          </a:p>
          <a:p>
            <a:pPr indent="-228600" lvl="1" marL="685800" rtl="0" algn="l">
              <a:lnSpc>
                <a:spcPct val="90000"/>
              </a:lnSpc>
              <a:spcBef>
                <a:spcPts val="500"/>
              </a:spcBef>
              <a:spcAft>
                <a:spcPts val="0"/>
              </a:spcAft>
              <a:buSzPts val="2400"/>
              <a:buChar char="○"/>
            </a:pPr>
            <a:r>
              <a:rPr b="0" i="0" lang="ru-RU" sz="2400">
                <a:latin typeface="Arial"/>
                <a:ea typeface="Arial"/>
                <a:cs typeface="Arial"/>
                <a:sym typeface="Arial"/>
              </a:rPr>
              <a:t>Atomic</a:t>
            </a:r>
            <a:endParaRPr b="0" i="0" sz="2400">
              <a:latin typeface="Arial"/>
              <a:ea typeface="Arial"/>
              <a:cs typeface="Arial"/>
              <a:sym typeface="Arial"/>
            </a:endParaRPr>
          </a:p>
          <a:p>
            <a:pPr indent="-254000" lvl="2" marL="1143000" rtl="0" algn="l">
              <a:lnSpc>
                <a:spcPct val="90000"/>
              </a:lnSpc>
              <a:spcBef>
                <a:spcPts val="500"/>
              </a:spcBef>
              <a:spcAft>
                <a:spcPts val="0"/>
              </a:spcAft>
              <a:buSzPts val="2400"/>
              <a:buChar char="■"/>
            </a:pPr>
            <a:r>
              <a:rPr lang="ru-RU" sz="2400">
                <a:latin typeface="Arial"/>
                <a:ea typeface="Arial"/>
                <a:cs typeface="Arial"/>
                <a:sym typeface="Arial"/>
              </a:rPr>
              <a:t>Either all sub-operations have been completed or none</a:t>
            </a:r>
            <a:endParaRPr b="0" i="0" sz="2400">
              <a:latin typeface="Arial"/>
              <a:ea typeface="Arial"/>
              <a:cs typeface="Arial"/>
              <a:sym typeface="Arial"/>
            </a:endParaRPr>
          </a:p>
          <a:p>
            <a:pPr indent="-228600" lvl="1" marL="685800" rtl="0" algn="l">
              <a:lnSpc>
                <a:spcPct val="90000"/>
              </a:lnSpc>
              <a:spcBef>
                <a:spcPts val="500"/>
              </a:spcBef>
              <a:spcAft>
                <a:spcPts val="0"/>
              </a:spcAft>
              <a:buSzPts val="2400"/>
              <a:buChar char="○"/>
            </a:pPr>
            <a:r>
              <a:rPr b="0" i="0" lang="ru-RU" sz="2400">
                <a:latin typeface="Arial"/>
                <a:ea typeface="Arial"/>
                <a:cs typeface="Arial"/>
                <a:sym typeface="Arial"/>
              </a:rPr>
              <a:t>Consistent</a:t>
            </a:r>
            <a:endParaRPr b="0" i="0" sz="2400">
              <a:latin typeface="Arial"/>
              <a:ea typeface="Arial"/>
              <a:cs typeface="Arial"/>
              <a:sym typeface="Arial"/>
            </a:endParaRPr>
          </a:p>
          <a:p>
            <a:pPr indent="-254000" lvl="2" marL="1143000" rtl="0" algn="l">
              <a:lnSpc>
                <a:spcPct val="90000"/>
              </a:lnSpc>
              <a:spcBef>
                <a:spcPts val="500"/>
              </a:spcBef>
              <a:spcAft>
                <a:spcPts val="0"/>
              </a:spcAft>
              <a:buSzPts val="2400"/>
              <a:buChar char="■"/>
            </a:pPr>
            <a:r>
              <a:rPr lang="ru-RU" sz="2400">
                <a:latin typeface="Arial"/>
                <a:ea typeface="Arial"/>
                <a:cs typeface="Arial"/>
                <a:sym typeface="Arial"/>
              </a:rPr>
              <a:t>Each successful transaction records only valid results</a:t>
            </a:r>
            <a:endParaRPr b="0" i="0" sz="2400">
              <a:latin typeface="Arial"/>
              <a:ea typeface="Arial"/>
              <a:cs typeface="Arial"/>
              <a:sym typeface="Arial"/>
            </a:endParaRPr>
          </a:p>
          <a:p>
            <a:pPr indent="-228600" lvl="1" marL="685800" rtl="0" algn="l">
              <a:lnSpc>
                <a:spcPct val="90000"/>
              </a:lnSpc>
              <a:spcBef>
                <a:spcPts val="500"/>
              </a:spcBef>
              <a:spcAft>
                <a:spcPts val="0"/>
              </a:spcAft>
              <a:buSzPts val="2400"/>
              <a:buChar char="○"/>
            </a:pPr>
            <a:r>
              <a:rPr b="0" i="0" lang="ru-RU" sz="2400">
                <a:latin typeface="Arial"/>
                <a:ea typeface="Arial"/>
                <a:cs typeface="Arial"/>
                <a:sym typeface="Arial"/>
              </a:rPr>
              <a:t>Isolated</a:t>
            </a:r>
            <a:endParaRPr b="0" i="0" sz="2400">
              <a:latin typeface="Arial"/>
              <a:ea typeface="Arial"/>
              <a:cs typeface="Arial"/>
              <a:sym typeface="Arial"/>
            </a:endParaRPr>
          </a:p>
          <a:p>
            <a:pPr indent="-254000" lvl="2" marL="1143000" rtl="0" algn="l">
              <a:lnSpc>
                <a:spcPct val="90000"/>
              </a:lnSpc>
              <a:spcBef>
                <a:spcPts val="500"/>
              </a:spcBef>
              <a:spcAft>
                <a:spcPts val="0"/>
              </a:spcAft>
              <a:buSzPts val="2400"/>
              <a:buChar char="■"/>
            </a:pPr>
            <a:r>
              <a:rPr lang="ru-RU" sz="2400">
                <a:latin typeface="Arial"/>
                <a:ea typeface="Arial"/>
                <a:cs typeface="Arial"/>
                <a:sym typeface="Arial"/>
              </a:rPr>
              <a:t>Parallel transactions do not affect each other's results</a:t>
            </a:r>
            <a:endParaRPr b="0" i="0" sz="2400">
              <a:latin typeface="Arial"/>
              <a:ea typeface="Arial"/>
              <a:cs typeface="Arial"/>
              <a:sym typeface="Arial"/>
            </a:endParaRPr>
          </a:p>
          <a:p>
            <a:pPr indent="-228600" lvl="1" marL="685800" rtl="0" algn="l">
              <a:lnSpc>
                <a:spcPct val="90000"/>
              </a:lnSpc>
              <a:spcBef>
                <a:spcPts val="500"/>
              </a:spcBef>
              <a:spcAft>
                <a:spcPts val="0"/>
              </a:spcAft>
              <a:buSzPts val="2400"/>
              <a:buChar char="○"/>
            </a:pPr>
            <a:r>
              <a:rPr b="0" i="0" lang="ru-RU" sz="2400">
                <a:latin typeface="Arial"/>
                <a:ea typeface="Arial"/>
                <a:cs typeface="Arial"/>
                <a:sym typeface="Arial"/>
              </a:rPr>
              <a:t>Durable</a:t>
            </a:r>
            <a:endParaRPr b="0" i="0" sz="2400">
              <a:latin typeface="Arial"/>
              <a:ea typeface="Arial"/>
              <a:cs typeface="Arial"/>
              <a:sym typeface="Arial"/>
            </a:endParaRPr>
          </a:p>
          <a:p>
            <a:pPr indent="-254000" lvl="2" marL="1143000" rtl="0" algn="l">
              <a:lnSpc>
                <a:spcPct val="90000"/>
              </a:lnSpc>
              <a:spcBef>
                <a:spcPts val="500"/>
              </a:spcBef>
              <a:spcAft>
                <a:spcPts val="0"/>
              </a:spcAft>
              <a:buSzPts val="2400"/>
              <a:buChar char="■"/>
            </a:pPr>
            <a:r>
              <a:rPr lang="ru-RU" sz="2400"/>
              <a:t>Regardless of system failures, the results of successful transactions will be stored in the system</a:t>
            </a:r>
            <a:endParaRPr sz="2400"/>
          </a:p>
        </p:txBody>
      </p:sp>
      <p:sp>
        <p:nvSpPr>
          <p:cNvPr id="551" name="Google Shape;551;p4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ACID: Atomic </a:t>
            </a:r>
            <a:endParaRPr/>
          </a:p>
        </p:txBody>
      </p:sp>
      <p:sp>
        <p:nvSpPr>
          <p:cNvPr id="557" name="Google Shape;557;p44"/>
          <p:cNvSpPr txBox="1"/>
          <p:nvPr>
            <p:ph idx="1" type="body"/>
          </p:nvPr>
        </p:nvSpPr>
        <p:spPr>
          <a:xfrm>
            <a:off x="677323" y="2160600"/>
            <a:ext cx="10847100" cy="3880800"/>
          </a:xfrm>
          <a:prstGeom prst="rect">
            <a:avLst/>
          </a:prstGeom>
          <a:noFill/>
          <a:ln>
            <a:noFill/>
          </a:ln>
        </p:spPr>
        <p:txBody>
          <a:bodyPr anchorCtr="0" anchor="t" bIns="45700" lIns="91425" spcFirstLastPara="1" rIns="91425" wrap="square" tIns="45700">
            <a:normAutofit/>
          </a:bodyPr>
          <a:lstStyle/>
          <a:p>
            <a:pPr indent="-403860" lvl="0" marL="342900" rtl="0" algn="l">
              <a:spcBef>
                <a:spcPts val="0"/>
              </a:spcBef>
              <a:spcAft>
                <a:spcPts val="0"/>
              </a:spcAft>
              <a:buSzPts val="2400"/>
              <a:buChar char="●"/>
            </a:pPr>
            <a:r>
              <a:rPr lang="ru-RU"/>
              <a:t>No transaction will be partially recorded in the system</a:t>
            </a:r>
            <a:endParaRPr/>
          </a:p>
          <a:p>
            <a:pPr indent="-403860" lvl="0" marL="342900" rtl="0" algn="l">
              <a:spcBef>
                <a:spcPts val="0"/>
              </a:spcBef>
              <a:spcAft>
                <a:spcPts val="0"/>
              </a:spcAft>
              <a:buSzPts val="2400"/>
              <a:buChar char="●"/>
            </a:pPr>
            <a:r>
              <a:rPr lang="ru-RU"/>
              <a:t>Either all sub-operations have been performed, or none</a:t>
            </a:r>
            <a:endParaRPr/>
          </a:p>
          <a:p>
            <a:pPr indent="-403860" lvl="0" marL="342900" rtl="0" algn="l">
              <a:spcBef>
                <a:spcPts val="0"/>
              </a:spcBef>
              <a:spcAft>
                <a:spcPts val="0"/>
              </a:spcAft>
              <a:buSzPts val="2400"/>
              <a:buChar char="●"/>
            </a:pPr>
            <a:r>
              <a:rPr lang="ru-RU"/>
              <a:t>In practice, simultaneous and atomic execution of transactions is not possible</a:t>
            </a:r>
            <a:endParaRPr/>
          </a:p>
          <a:p>
            <a:pPr indent="-403860" lvl="0" marL="342900" rtl="0" algn="l">
              <a:spcBef>
                <a:spcPts val="0"/>
              </a:spcBef>
              <a:spcAft>
                <a:spcPts val="0"/>
              </a:spcAft>
              <a:buSzPts val="2400"/>
              <a:buChar char="●"/>
            </a:pPr>
            <a:r>
              <a:rPr lang="ru-RU"/>
              <a:t>In practice, "atomicity" is implemented using "rollback" (rollback)</a:t>
            </a:r>
            <a:endParaRPr/>
          </a:p>
          <a:p>
            <a:pPr indent="-403860" lvl="0" marL="342900" rtl="0" algn="l">
              <a:spcBef>
                <a:spcPts val="0"/>
              </a:spcBef>
              <a:spcAft>
                <a:spcPts val="0"/>
              </a:spcAft>
              <a:buSzPts val="2400"/>
              <a:buChar char="●"/>
            </a:pPr>
            <a:r>
              <a:rPr lang="ru-RU"/>
              <a:t>During the rollback process, all operations that have already been performed are canceled</a:t>
            </a:r>
            <a:endParaRPr>
              <a:solidFill>
                <a:srgbClr val="1F2328"/>
              </a:solidFill>
              <a:latin typeface="Arial"/>
              <a:ea typeface="Arial"/>
              <a:cs typeface="Arial"/>
              <a:sym typeface="Arial"/>
            </a:endParaRPr>
          </a:p>
        </p:txBody>
      </p:sp>
      <p:sp>
        <p:nvSpPr>
          <p:cNvPr id="558" name="Google Shape;558;p4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5"/>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ACID: Consistent </a:t>
            </a:r>
            <a:endParaRPr/>
          </a:p>
        </p:txBody>
      </p:sp>
      <p:sp>
        <p:nvSpPr>
          <p:cNvPr id="564" name="Google Shape;564;p45"/>
          <p:cNvSpPr txBox="1"/>
          <p:nvPr>
            <p:ph idx="1" type="body"/>
          </p:nvPr>
        </p:nvSpPr>
        <p:spPr>
          <a:xfrm>
            <a:off x="677323" y="2160600"/>
            <a:ext cx="10893900" cy="3880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None/>
            </a:pPr>
            <a:r>
              <a:rPr lang="ru-RU">
                <a:latin typeface="Arial"/>
                <a:ea typeface="Arial"/>
                <a:cs typeface="Arial"/>
                <a:sym typeface="Arial"/>
              </a:rPr>
              <a:t>Once the transaction is complete, all data should remain in a consistent state. When executing a transaction, all rules of the relational DBMS must be followed:</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lang="ru-RU">
                <a:latin typeface="Arial"/>
                <a:ea typeface="Arial"/>
                <a:cs typeface="Arial"/>
                <a:sym typeface="Arial"/>
              </a:rPr>
              <a:t>Constraint compliance checks (domains, unique indexes, foreign keys, checks, rules, etc.)</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lang="ru-RU">
                <a:latin typeface="Arial"/>
                <a:ea typeface="Arial"/>
                <a:cs typeface="Arial"/>
                <a:sym typeface="Arial"/>
              </a:rPr>
              <a:t>Index update</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lang="ru-RU">
                <a:latin typeface="Arial"/>
                <a:ea typeface="Arial"/>
                <a:cs typeface="Arial"/>
                <a:sym typeface="Arial"/>
              </a:rPr>
              <a:t>Executing Triggers</a:t>
            </a:r>
            <a:endParaRPr>
              <a:latin typeface="Arial"/>
              <a:ea typeface="Arial"/>
              <a:cs typeface="Arial"/>
              <a:sym typeface="Arial"/>
            </a:endParaRPr>
          </a:p>
          <a:p>
            <a:pPr indent="-429260" lvl="0" marL="342900" rtl="0" algn="l">
              <a:lnSpc>
                <a:spcPct val="90000"/>
              </a:lnSpc>
              <a:spcBef>
                <a:spcPts val="1000"/>
              </a:spcBef>
              <a:spcAft>
                <a:spcPts val="0"/>
              </a:spcAft>
              <a:buSzPts val="2800"/>
              <a:buChar char="●"/>
            </a:pPr>
            <a:r>
              <a:rPr lang="ru-RU">
                <a:latin typeface="Arial"/>
                <a:ea typeface="Arial"/>
                <a:cs typeface="Arial"/>
                <a:sym typeface="Arial"/>
              </a:rPr>
              <a:t>And others</a:t>
            </a:r>
            <a:endParaRPr>
              <a:latin typeface="Arial"/>
              <a:ea typeface="Arial"/>
              <a:cs typeface="Arial"/>
              <a:sym typeface="Arial"/>
            </a:endParaRPr>
          </a:p>
          <a:p>
            <a:pPr indent="0" lvl="0" marL="0" rtl="0" algn="l">
              <a:lnSpc>
                <a:spcPct val="90000"/>
              </a:lnSpc>
              <a:spcBef>
                <a:spcPts val="1000"/>
              </a:spcBef>
              <a:spcAft>
                <a:spcPts val="0"/>
              </a:spcAft>
              <a:buNone/>
            </a:pPr>
            <a:r>
              <a:rPr lang="ru-RU">
                <a:latin typeface="Arial"/>
                <a:ea typeface="Arial"/>
                <a:cs typeface="Arial"/>
                <a:sym typeface="Arial"/>
              </a:rPr>
              <a:t>But: consistency is not required during the operation (due to atomicity, intermediate inconsistency remains hidden)</a:t>
            </a:r>
            <a:endParaRPr>
              <a:latin typeface="Arial"/>
              <a:ea typeface="Arial"/>
              <a:cs typeface="Arial"/>
              <a:sym typeface="Arial"/>
            </a:endParaRPr>
          </a:p>
          <a:p>
            <a:pPr indent="0" lvl="0" marL="0" rtl="0" algn="l">
              <a:lnSpc>
                <a:spcPct val="90000"/>
              </a:lnSpc>
              <a:spcBef>
                <a:spcPts val="1000"/>
              </a:spcBef>
              <a:spcAft>
                <a:spcPts val="0"/>
              </a:spcAft>
              <a:buNone/>
            </a:pPr>
            <a:r>
              <a:t/>
            </a:r>
            <a:endParaRPr>
              <a:latin typeface="Arial"/>
              <a:ea typeface="Arial"/>
              <a:cs typeface="Arial"/>
              <a:sym typeface="Arial"/>
            </a:endParaRPr>
          </a:p>
        </p:txBody>
      </p:sp>
      <p:sp>
        <p:nvSpPr>
          <p:cNvPr id="565" name="Google Shape;565;p4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ACID: Isolated</a:t>
            </a:r>
            <a:endParaRPr/>
          </a:p>
        </p:txBody>
      </p:sp>
      <p:sp>
        <p:nvSpPr>
          <p:cNvPr id="571" name="Google Shape;571;p46"/>
          <p:cNvSpPr txBox="1"/>
          <p:nvPr>
            <p:ph idx="1" type="body"/>
          </p:nvPr>
        </p:nvSpPr>
        <p:spPr>
          <a:xfrm>
            <a:off x="677322" y="2160600"/>
            <a:ext cx="111036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ru-RU">
                <a:latin typeface="Arial"/>
                <a:ea typeface="Arial"/>
                <a:cs typeface="Arial"/>
                <a:sym typeface="Arial"/>
              </a:rPr>
              <a:t>Changes to data made within a transaction must be isolated from all changes made in other transactions until the transaction is committed. There are different isolation levels to achieve a compromise between the degree of parallelization of work with the database and the strictness of the implementation of the principle of consistency:</a:t>
            </a:r>
            <a:endParaRPr>
              <a:latin typeface="Arial"/>
              <a:ea typeface="Arial"/>
              <a:cs typeface="Arial"/>
              <a:sym typeface="Arial"/>
            </a:endParaRPr>
          </a:p>
          <a:p>
            <a:pPr indent="-403860" lvl="0" marL="342900" rtl="0" algn="l">
              <a:lnSpc>
                <a:spcPct val="100000"/>
              </a:lnSpc>
              <a:spcBef>
                <a:spcPts val="1000"/>
              </a:spcBef>
              <a:spcAft>
                <a:spcPts val="0"/>
              </a:spcAft>
              <a:buSzPts val="2400"/>
              <a:buChar char="●"/>
            </a:pPr>
            <a:r>
              <a:rPr lang="ru-RU">
                <a:latin typeface="Arial"/>
                <a:ea typeface="Arial"/>
                <a:cs typeface="Arial"/>
                <a:sym typeface="Arial"/>
              </a:rPr>
              <a:t>The higher the isolation level, the higher the degree of data consistency;</a:t>
            </a:r>
            <a:endParaRPr>
              <a:latin typeface="Arial"/>
              <a:ea typeface="Arial"/>
              <a:cs typeface="Arial"/>
              <a:sym typeface="Arial"/>
            </a:endParaRPr>
          </a:p>
          <a:p>
            <a:pPr indent="-403860" lvl="0" marL="342900" rtl="0" algn="l">
              <a:lnSpc>
                <a:spcPct val="100000"/>
              </a:lnSpc>
              <a:spcBef>
                <a:spcPts val="1000"/>
              </a:spcBef>
              <a:spcAft>
                <a:spcPts val="0"/>
              </a:spcAft>
              <a:buSzPts val="2400"/>
              <a:buChar char="●"/>
            </a:pPr>
            <a:r>
              <a:rPr lang="ru-RU">
                <a:latin typeface="Arial"/>
                <a:ea typeface="Arial"/>
                <a:cs typeface="Arial"/>
                <a:sym typeface="Arial"/>
              </a:rPr>
              <a:t>The higher the isolation level, the lower the degree of parallelization and the lower the degree of data availability.</a:t>
            </a:r>
            <a:endParaRPr>
              <a:latin typeface="Arial"/>
              <a:ea typeface="Arial"/>
              <a:cs typeface="Arial"/>
              <a:sym typeface="Arial"/>
            </a:endParaRPr>
          </a:p>
          <a:p>
            <a:pPr indent="0" lvl="0" marL="0" rtl="0" algn="l">
              <a:lnSpc>
                <a:spcPct val="100000"/>
              </a:lnSpc>
              <a:spcBef>
                <a:spcPts val="1000"/>
              </a:spcBef>
              <a:spcAft>
                <a:spcPts val="0"/>
              </a:spcAft>
              <a:buNone/>
            </a:pPr>
            <a:r>
              <a:rPr lang="ru-RU">
                <a:latin typeface="Arial"/>
                <a:ea typeface="Arial"/>
                <a:cs typeface="Arial"/>
                <a:sym typeface="Arial"/>
              </a:rPr>
              <a:t>In real databases, complete isolation is not supported!</a:t>
            </a:r>
            <a:endParaRPr>
              <a:latin typeface="Arial"/>
              <a:ea typeface="Arial"/>
              <a:cs typeface="Arial"/>
              <a:sym typeface="Arial"/>
            </a:endParaRPr>
          </a:p>
          <a:p>
            <a:pPr indent="0" lvl="0" marL="0" rtl="0" algn="l">
              <a:lnSpc>
                <a:spcPct val="100000"/>
              </a:lnSpc>
              <a:spcBef>
                <a:spcPts val="1000"/>
              </a:spcBef>
              <a:spcAft>
                <a:spcPts val="0"/>
              </a:spcAft>
              <a:buNone/>
            </a:pPr>
            <a:r>
              <a:t/>
            </a:r>
            <a:endParaRPr>
              <a:latin typeface="Arial"/>
              <a:ea typeface="Arial"/>
              <a:cs typeface="Arial"/>
              <a:sym typeface="Arial"/>
            </a:endParaRPr>
          </a:p>
        </p:txBody>
      </p:sp>
      <p:sp>
        <p:nvSpPr>
          <p:cNvPr id="572" name="Google Shape;572;p4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c3a7385725_0_257"/>
          <p:cNvSpPr txBox="1"/>
          <p:nvPr>
            <p:ph type="title"/>
          </p:nvPr>
        </p:nvSpPr>
        <p:spPr>
          <a:xfrm>
            <a:off x="517200" y="610700"/>
            <a:ext cx="11157600" cy="914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0000"/>
              <a:buFont typeface="Calibri"/>
              <a:buNone/>
            </a:pPr>
            <a:r>
              <a:rPr lang="ru-RU"/>
              <a:t>Relation between keys and functional dependencies</a:t>
            </a:r>
            <a:endParaRPr/>
          </a:p>
        </p:txBody>
      </p:sp>
      <p:sp>
        <p:nvSpPr>
          <p:cNvPr id="121" name="Google Shape;121;g2c3a7385725_0_25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a:t>‹#›</a:t>
            </a:fld>
            <a:endParaRPr/>
          </a:p>
        </p:txBody>
      </p:sp>
      <p:sp>
        <p:nvSpPr>
          <p:cNvPr id="122" name="Google Shape;122;g2c3a7385725_0_257"/>
          <p:cNvSpPr txBox="1"/>
          <p:nvPr>
            <p:ph idx="2" type="body"/>
          </p:nvPr>
        </p:nvSpPr>
        <p:spPr>
          <a:xfrm>
            <a:off x="689300" y="1986425"/>
            <a:ext cx="10985400" cy="410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ru-RU" sz="2400"/>
              <a:t>Heath’s theorem.</a:t>
            </a:r>
            <a:endParaRPr sz="2400"/>
          </a:p>
          <a:p>
            <a:pPr indent="0" lvl="0" marL="0" rtl="0" algn="l">
              <a:spcBef>
                <a:spcPts val="1600"/>
              </a:spcBef>
              <a:spcAft>
                <a:spcPts val="1600"/>
              </a:spcAft>
              <a:buNone/>
            </a:pPr>
            <a:r>
              <a:rPr lang="ru-RU" sz="2400"/>
              <a:t>Let’s consider a relation R(A,B,C), where A,B,C are attributes. If R satisfies the functional dependency A -&gt; B, then R is a union of R’s projections on attributes (A,B) and (A,C)  </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7"/>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ACID: Durable</a:t>
            </a:r>
            <a:endParaRPr/>
          </a:p>
        </p:txBody>
      </p:sp>
      <p:sp>
        <p:nvSpPr>
          <p:cNvPr id="578" name="Google Shape;578;p47"/>
          <p:cNvSpPr txBox="1"/>
          <p:nvPr>
            <p:ph idx="1" type="body"/>
          </p:nvPr>
        </p:nvSpPr>
        <p:spPr>
          <a:xfrm>
            <a:off x="677323" y="2160600"/>
            <a:ext cx="10602300" cy="3880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1000"/>
              </a:spcBef>
              <a:spcAft>
                <a:spcPts val="0"/>
              </a:spcAft>
              <a:buSzPts val="1440"/>
              <a:buFont typeface="Arial"/>
              <a:buChar char="●"/>
            </a:pPr>
            <a:r>
              <a:rPr lang="ru-RU">
                <a:latin typeface="Arial"/>
                <a:ea typeface="Arial"/>
                <a:cs typeface="Arial"/>
                <a:sym typeface="Arial"/>
              </a:rPr>
              <a:t>If a transaction has been made, its result must be stored in the system, despite the system failure. That is, if the user has received confirmation of the success of the transaction, the safety of the results is guaranteed</a:t>
            </a:r>
            <a:endParaRPr>
              <a:latin typeface="Arial"/>
              <a:ea typeface="Arial"/>
              <a:cs typeface="Arial"/>
              <a:sym typeface="Arial"/>
            </a:endParaRPr>
          </a:p>
          <a:p>
            <a:pPr indent="-342900" lvl="0" marL="342900" rtl="0" algn="l">
              <a:lnSpc>
                <a:spcPct val="90000"/>
              </a:lnSpc>
              <a:spcBef>
                <a:spcPts val="1000"/>
              </a:spcBef>
              <a:spcAft>
                <a:spcPts val="0"/>
              </a:spcAft>
              <a:buSzPts val="1440"/>
              <a:buFont typeface="Arial"/>
              <a:buChar char="●"/>
            </a:pPr>
            <a:r>
              <a:rPr lang="ru-RU">
                <a:latin typeface="Arial"/>
                <a:ea typeface="Arial"/>
                <a:cs typeface="Arial"/>
                <a:sym typeface="Arial"/>
              </a:rPr>
              <a:t>If a transaction was not completed, its result may be completely canceled due to a system failure.</a:t>
            </a:r>
            <a:endParaRPr>
              <a:latin typeface="Arial"/>
              <a:ea typeface="Arial"/>
              <a:cs typeface="Arial"/>
              <a:sym typeface="Arial"/>
            </a:endParaRPr>
          </a:p>
        </p:txBody>
      </p:sp>
      <p:sp>
        <p:nvSpPr>
          <p:cNvPr id="579" name="Google Shape;579;p4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2c3a7385725_0_507"/>
          <p:cNvSpPr txBox="1"/>
          <p:nvPr>
            <p:ph type="title"/>
          </p:nvPr>
        </p:nvSpPr>
        <p:spPr>
          <a:xfrm>
            <a:off x="689600" y="935475"/>
            <a:ext cx="10774500" cy="7485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07500"/>
              <a:buNone/>
            </a:pPr>
            <a:r>
              <a:rPr lang="ru-RU"/>
              <a:t>TCL (TRANSACTION CONTROL LANGUAGE)</a:t>
            </a:r>
            <a:endParaRPr/>
          </a:p>
        </p:txBody>
      </p:sp>
      <p:sp>
        <p:nvSpPr>
          <p:cNvPr id="585" name="Google Shape;585;g2c3a7385725_0_507"/>
          <p:cNvSpPr txBox="1"/>
          <p:nvPr>
            <p:ph idx="1" type="body"/>
          </p:nvPr>
        </p:nvSpPr>
        <p:spPr>
          <a:xfrm>
            <a:off x="908775" y="1994725"/>
            <a:ext cx="10450200" cy="4233600"/>
          </a:xfrm>
          <a:prstGeom prst="rect">
            <a:avLst/>
          </a:prstGeom>
          <a:noFill/>
          <a:ln>
            <a:noFill/>
          </a:ln>
        </p:spPr>
        <p:txBody>
          <a:bodyPr anchorCtr="0" anchor="t" bIns="121900" lIns="121900" spcFirstLastPara="1" rIns="121900" wrap="square" tIns="121900">
            <a:normAutofit fontScale="92500" lnSpcReduction="20000"/>
          </a:bodyPr>
          <a:lstStyle/>
          <a:p>
            <a:pPr indent="0" lvl="0" marL="0" rtl="0" algn="l">
              <a:lnSpc>
                <a:spcPct val="115000"/>
              </a:lnSpc>
              <a:spcBef>
                <a:spcPts val="0"/>
              </a:spcBef>
              <a:spcAft>
                <a:spcPts val="0"/>
              </a:spcAft>
              <a:buSzPct val="129166"/>
              <a:buNone/>
            </a:pPr>
            <a:r>
              <a:rPr lang="ru-RU"/>
              <a:t>COMMIT</a:t>
            </a:r>
            <a:endParaRPr/>
          </a:p>
          <a:p>
            <a:pPr indent="-445769" lvl="0" marL="609600" rtl="0" algn="l">
              <a:lnSpc>
                <a:spcPct val="115000"/>
              </a:lnSpc>
              <a:spcBef>
                <a:spcPts val="1600"/>
              </a:spcBef>
              <a:spcAft>
                <a:spcPts val="0"/>
              </a:spcAft>
              <a:buSzPct val="100000"/>
              <a:buChar char="●"/>
            </a:pPr>
            <a:r>
              <a:rPr lang="ru-RU"/>
              <a:t>Applies the transaction, i.e. saves the changes made during the execution of the transaction</a:t>
            </a:r>
            <a:endParaRPr/>
          </a:p>
          <a:p>
            <a:pPr indent="0" lvl="0" marL="0" rtl="0" algn="l">
              <a:lnSpc>
                <a:spcPct val="115000"/>
              </a:lnSpc>
              <a:spcBef>
                <a:spcPts val="1600"/>
              </a:spcBef>
              <a:spcAft>
                <a:spcPts val="0"/>
              </a:spcAft>
              <a:buSzPct val="129166"/>
              <a:buNone/>
            </a:pPr>
            <a:r>
              <a:rPr lang="ru-RU"/>
              <a:t>ROLLBACK</a:t>
            </a:r>
            <a:endParaRPr/>
          </a:p>
          <a:p>
            <a:pPr indent="-445769" lvl="0" marL="609600" rtl="0" algn="l">
              <a:lnSpc>
                <a:spcPct val="115000"/>
              </a:lnSpc>
              <a:spcBef>
                <a:spcPts val="1600"/>
              </a:spcBef>
              <a:spcAft>
                <a:spcPts val="0"/>
              </a:spcAft>
              <a:buSzPct val="100000"/>
              <a:buChar char="●"/>
            </a:pPr>
            <a:r>
              <a:rPr lang="ru-RU"/>
              <a:t>Rolls back all changes made during the execution of the transaction</a:t>
            </a:r>
            <a:endParaRPr/>
          </a:p>
          <a:p>
            <a:pPr indent="0" lvl="0" marL="0" rtl="0" algn="l">
              <a:lnSpc>
                <a:spcPct val="115000"/>
              </a:lnSpc>
              <a:spcBef>
                <a:spcPts val="1600"/>
              </a:spcBef>
              <a:spcAft>
                <a:spcPts val="0"/>
              </a:spcAft>
              <a:buSzPct val="129166"/>
              <a:buNone/>
            </a:pPr>
            <a:r>
              <a:rPr lang="ru-RU"/>
              <a:t> SAVEPOINT</a:t>
            </a:r>
            <a:endParaRPr/>
          </a:p>
          <a:p>
            <a:pPr indent="-445769" lvl="0" marL="609600" rtl="0" algn="l">
              <a:lnSpc>
                <a:spcPct val="115000"/>
              </a:lnSpc>
              <a:spcBef>
                <a:spcPts val="1600"/>
              </a:spcBef>
              <a:spcAft>
                <a:spcPts val="0"/>
              </a:spcAft>
              <a:buSzPct val="100000"/>
              <a:buChar char="●"/>
            </a:pPr>
            <a:r>
              <a:rPr lang="ru-RU"/>
              <a:t> Creates a so-called breakpoint</a:t>
            </a:r>
            <a:endParaRPr/>
          </a:p>
          <a:p>
            <a:pPr indent="0" lvl="0" marL="0" rtl="0" algn="l">
              <a:lnSpc>
                <a:spcPct val="115000"/>
              </a:lnSpc>
              <a:spcBef>
                <a:spcPts val="1600"/>
              </a:spcBef>
              <a:spcAft>
                <a:spcPts val="1600"/>
              </a:spcAft>
              <a:buSzPct val="129166"/>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2c3a7385725_0_566"/>
          <p:cNvSpPr txBox="1"/>
          <p:nvPr>
            <p:ph type="title"/>
          </p:nvPr>
        </p:nvSpPr>
        <p:spPr>
          <a:xfrm>
            <a:off x="689600" y="487700"/>
            <a:ext cx="71208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BREAKPOINT</a:t>
            </a:r>
            <a:endParaRPr/>
          </a:p>
        </p:txBody>
      </p:sp>
      <p:sp>
        <p:nvSpPr>
          <p:cNvPr id="591" name="Google Shape;591;g2c3a7385725_0_566"/>
          <p:cNvSpPr txBox="1"/>
          <p:nvPr>
            <p:ph idx="1" type="body"/>
          </p:nvPr>
        </p:nvSpPr>
        <p:spPr>
          <a:xfrm>
            <a:off x="793200" y="1879150"/>
            <a:ext cx="10369800" cy="4108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400"/>
              <a:buNone/>
            </a:pPr>
            <a:r>
              <a:rPr lang="ru-RU"/>
              <a:t>A breakpoint is an intermediate section in a transaction to</a:t>
            </a:r>
            <a:endParaRPr/>
          </a:p>
          <a:p>
            <a:pPr indent="0" lvl="0" marL="0" rtl="0" algn="l">
              <a:lnSpc>
                <a:spcPct val="115000"/>
              </a:lnSpc>
              <a:spcBef>
                <a:spcPts val="1600"/>
              </a:spcBef>
              <a:spcAft>
                <a:spcPts val="0"/>
              </a:spcAft>
              <a:buSzPts val="2400"/>
              <a:buNone/>
            </a:pPr>
            <a:r>
              <a:rPr lang="ru-RU"/>
              <a:t>which you can roll back if necessary.</a:t>
            </a:r>
            <a:endParaRPr/>
          </a:p>
          <a:p>
            <a:pPr indent="-457200" lvl="0" marL="609600" rtl="0" algn="l">
              <a:lnSpc>
                <a:spcPct val="115000"/>
              </a:lnSpc>
              <a:spcBef>
                <a:spcPts val="1600"/>
              </a:spcBef>
              <a:spcAft>
                <a:spcPts val="0"/>
              </a:spcAft>
              <a:buSzPts val="2400"/>
              <a:buChar char="●"/>
            </a:pPr>
            <a:r>
              <a:rPr lang="ru-RU"/>
              <a:t>Allows you to split a transaction into parts</a:t>
            </a:r>
            <a:endParaRPr/>
          </a:p>
          <a:p>
            <a:pPr indent="-457200" lvl="0" marL="609600" rtl="0" algn="l">
              <a:lnSpc>
                <a:spcPct val="115000"/>
              </a:lnSpc>
              <a:spcBef>
                <a:spcPts val="0"/>
              </a:spcBef>
              <a:spcAft>
                <a:spcPts val="0"/>
              </a:spcAft>
              <a:buSzPts val="2400"/>
              <a:buChar char="●"/>
            </a:pPr>
            <a:r>
              <a:rPr lang="ru-RU"/>
              <a:t>Allows you to implement "nested" transactions</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0"/>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Syntax</a:t>
            </a:r>
            <a:endParaRPr/>
          </a:p>
        </p:txBody>
      </p:sp>
      <p:sp>
        <p:nvSpPr>
          <p:cNvPr id="597" name="Google Shape;597;p5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ru-RU"/>
              <a:t>BEGIN TRANSACTION transaction_mode [,</a:t>
            </a:r>
            <a:endParaRPr/>
          </a:p>
          <a:p>
            <a:pPr indent="-228600" lvl="1" marL="685800" rtl="0" algn="l">
              <a:lnSpc>
                <a:spcPct val="90000"/>
              </a:lnSpc>
              <a:spcBef>
                <a:spcPts val="500"/>
              </a:spcBef>
              <a:spcAft>
                <a:spcPts val="0"/>
              </a:spcAft>
              <a:buClr>
                <a:schemeClr val="dk1"/>
              </a:buClr>
              <a:buSzPts val="2400"/>
              <a:buChar char="○"/>
            </a:pPr>
            <a:r>
              <a:rPr lang="ru-RU"/>
              <a:t>ISOLATION LEVEL { SERIALIZABLE | REPEATABLE READ | READ</a:t>
            </a:r>
            <a:endParaRPr/>
          </a:p>
          <a:p>
            <a:pPr indent="-228600" lvl="1" marL="685800" rtl="0" algn="l">
              <a:lnSpc>
                <a:spcPct val="90000"/>
              </a:lnSpc>
              <a:spcBef>
                <a:spcPts val="500"/>
              </a:spcBef>
              <a:spcAft>
                <a:spcPts val="0"/>
              </a:spcAft>
              <a:buClr>
                <a:schemeClr val="dk1"/>
              </a:buClr>
              <a:buSzPts val="2400"/>
              <a:buChar char="○"/>
            </a:pPr>
            <a:r>
              <a:rPr lang="ru-RU"/>
              <a:t>COMMITTED | READ UNCOMMITTED }</a:t>
            </a:r>
            <a:endParaRPr/>
          </a:p>
          <a:p>
            <a:pPr indent="-228600" lvl="1" marL="685800" rtl="0" algn="l">
              <a:lnSpc>
                <a:spcPct val="90000"/>
              </a:lnSpc>
              <a:spcBef>
                <a:spcPts val="500"/>
              </a:spcBef>
              <a:spcAft>
                <a:spcPts val="0"/>
              </a:spcAft>
              <a:buClr>
                <a:schemeClr val="dk1"/>
              </a:buClr>
              <a:buSzPts val="2400"/>
              <a:buChar char="○"/>
            </a:pPr>
            <a:r>
              <a:rPr lang="ru-RU"/>
              <a:t>READ WRITE | READ ONLY</a:t>
            </a:r>
            <a:endParaRPr/>
          </a:p>
          <a:p>
            <a:pPr indent="-228600" lvl="1" marL="685800" rtl="0" algn="l">
              <a:lnSpc>
                <a:spcPct val="90000"/>
              </a:lnSpc>
              <a:spcBef>
                <a:spcPts val="500"/>
              </a:spcBef>
              <a:spcAft>
                <a:spcPts val="0"/>
              </a:spcAft>
              <a:buClr>
                <a:schemeClr val="dk1"/>
              </a:buClr>
              <a:buSzPts val="2400"/>
              <a:buChar char="○"/>
            </a:pPr>
            <a:r>
              <a:rPr lang="ru-RU"/>
              <a:t>[ NOT ] DEFERRABLE</a:t>
            </a:r>
            <a:endParaRPr/>
          </a:p>
          <a:p>
            <a:pPr indent="-228600" lvl="0" marL="228600" rtl="0" algn="l">
              <a:lnSpc>
                <a:spcPct val="90000"/>
              </a:lnSpc>
              <a:spcBef>
                <a:spcPts val="1000"/>
              </a:spcBef>
              <a:spcAft>
                <a:spcPts val="0"/>
              </a:spcAft>
              <a:buClr>
                <a:schemeClr val="dk1"/>
              </a:buClr>
              <a:buSzPts val="2800"/>
              <a:buChar char="●"/>
            </a:pPr>
            <a:r>
              <a:rPr lang="ru-RU"/>
              <a:t>BEGIN / START</a:t>
            </a:r>
            <a:endParaRPr/>
          </a:p>
          <a:p>
            <a:pPr indent="-228600" lvl="1" marL="685800" rtl="0" algn="l">
              <a:lnSpc>
                <a:spcPct val="90000"/>
              </a:lnSpc>
              <a:spcBef>
                <a:spcPts val="500"/>
              </a:spcBef>
              <a:spcAft>
                <a:spcPts val="0"/>
              </a:spcAft>
              <a:buClr>
                <a:schemeClr val="dk1"/>
              </a:buClr>
              <a:buSzPts val="2400"/>
              <a:buChar char="○"/>
            </a:pPr>
            <a:r>
              <a:rPr lang="ru-RU"/>
              <a:t>COMMIT</a:t>
            </a:r>
            <a:endParaRPr/>
          </a:p>
          <a:p>
            <a:pPr indent="-228600" lvl="1" marL="685800" rtl="0" algn="l">
              <a:lnSpc>
                <a:spcPct val="90000"/>
              </a:lnSpc>
              <a:spcBef>
                <a:spcPts val="500"/>
              </a:spcBef>
              <a:spcAft>
                <a:spcPts val="0"/>
              </a:spcAft>
              <a:buClr>
                <a:schemeClr val="dk1"/>
              </a:buClr>
              <a:buSzPts val="2400"/>
              <a:buChar char="○"/>
            </a:pPr>
            <a:r>
              <a:rPr lang="ru-RU"/>
              <a:t>ROLLBACK</a:t>
            </a:r>
            <a:endParaRPr/>
          </a:p>
          <a:p>
            <a:pPr indent="-228600" lvl="0" marL="228600" rtl="0" algn="l">
              <a:lnSpc>
                <a:spcPct val="90000"/>
              </a:lnSpc>
              <a:spcBef>
                <a:spcPts val="1000"/>
              </a:spcBef>
              <a:spcAft>
                <a:spcPts val="0"/>
              </a:spcAft>
              <a:buClr>
                <a:schemeClr val="dk1"/>
              </a:buClr>
              <a:buSzPts val="2800"/>
              <a:buChar char="●"/>
            </a:pPr>
            <a:r>
              <a:rPr lang="ru-RU"/>
              <a:t>SAVEPOINT name</a:t>
            </a:r>
            <a:endParaRPr/>
          </a:p>
          <a:p>
            <a:pPr indent="-228600" lvl="1" marL="685800" rtl="0" algn="l">
              <a:lnSpc>
                <a:spcPct val="90000"/>
              </a:lnSpc>
              <a:spcBef>
                <a:spcPts val="500"/>
              </a:spcBef>
              <a:spcAft>
                <a:spcPts val="0"/>
              </a:spcAft>
              <a:buClr>
                <a:schemeClr val="dk1"/>
              </a:buClr>
              <a:buSzPts val="2400"/>
              <a:buChar char="○"/>
            </a:pPr>
            <a:r>
              <a:rPr lang="ru-RU"/>
              <a:t>ROLLBACK TO SAVEPOINT name</a:t>
            </a:r>
            <a:endParaRPr/>
          </a:p>
          <a:p>
            <a:pPr indent="-228600" lvl="1" marL="685800" rtl="0" algn="l">
              <a:lnSpc>
                <a:spcPct val="90000"/>
              </a:lnSpc>
              <a:spcBef>
                <a:spcPts val="500"/>
              </a:spcBef>
              <a:spcAft>
                <a:spcPts val="0"/>
              </a:spcAft>
              <a:buClr>
                <a:schemeClr val="dk1"/>
              </a:buClr>
              <a:buSzPts val="2400"/>
              <a:buChar char="○"/>
            </a:pPr>
            <a:r>
              <a:rPr lang="ru-RU"/>
              <a:t>RELEASE SAVEPOINT name</a:t>
            </a:r>
            <a:endParaRPr/>
          </a:p>
        </p:txBody>
      </p:sp>
      <p:sp>
        <p:nvSpPr>
          <p:cNvPr id="598" name="Google Shape;598;p5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Example</a:t>
            </a:r>
            <a:endParaRPr/>
          </a:p>
        </p:txBody>
      </p:sp>
      <p:sp>
        <p:nvSpPr>
          <p:cNvPr id="604" name="Google Shape;604;p5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ru-RU"/>
              <a:t>BEGIN TRANSACTION ISOLATION LEVEL READ COMMITTED;	</a:t>
            </a:r>
            <a:endParaRPr/>
          </a:p>
          <a:p>
            <a:pPr indent="0" lvl="0" marL="0" rtl="0" algn="l">
              <a:lnSpc>
                <a:spcPct val="90000"/>
              </a:lnSpc>
              <a:spcBef>
                <a:spcPts val="1000"/>
              </a:spcBef>
              <a:spcAft>
                <a:spcPts val="0"/>
              </a:spcAft>
              <a:buClr>
                <a:schemeClr val="dk1"/>
              </a:buClr>
              <a:buSzPts val="2800"/>
              <a:buNone/>
            </a:pPr>
            <a:r>
              <a:rPr lang="ru-RU"/>
              <a:t>	INSERT</a:t>
            </a:r>
            <a:endParaRPr/>
          </a:p>
          <a:p>
            <a:pPr indent="0" lvl="0" marL="0" rtl="0" algn="l">
              <a:lnSpc>
                <a:spcPct val="90000"/>
              </a:lnSpc>
              <a:spcBef>
                <a:spcPts val="1000"/>
              </a:spcBef>
              <a:spcAft>
                <a:spcPts val="0"/>
              </a:spcAft>
              <a:buClr>
                <a:schemeClr val="dk1"/>
              </a:buClr>
              <a:buSzPts val="2800"/>
              <a:buNone/>
            </a:pPr>
            <a:r>
              <a:rPr lang="ru-RU"/>
              <a:t>	INTO table1 VALUES (1);</a:t>
            </a:r>
            <a:endParaRPr/>
          </a:p>
          <a:p>
            <a:pPr indent="0" lvl="0" marL="0" rtl="0" algn="l">
              <a:lnSpc>
                <a:spcPct val="90000"/>
              </a:lnSpc>
              <a:spcBef>
                <a:spcPts val="1000"/>
              </a:spcBef>
              <a:spcAft>
                <a:spcPts val="0"/>
              </a:spcAft>
              <a:buClr>
                <a:schemeClr val="dk1"/>
              </a:buClr>
              <a:buSzPts val="2800"/>
              <a:buNone/>
            </a:pPr>
            <a:r>
              <a:rPr lang="ru-RU"/>
              <a:t>	SAVEPOINT my_savepoint</a:t>
            </a:r>
            <a:endParaRPr/>
          </a:p>
          <a:p>
            <a:pPr indent="0" lvl="0" marL="0" rtl="0" algn="l">
              <a:lnSpc>
                <a:spcPct val="90000"/>
              </a:lnSpc>
              <a:spcBef>
                <a:spcPts val="1000"/>
              </a:spcBef>
              <a:spcAft>
                <a:spcPts val="0"/>
              </a:spcAft>
              <a:buClr>
                <a:schemeClr val="dk1"/>
              </a:buClr>
              <a:buSzPts val="2800"/>
              <a:buNone/>
            </a:pPr>
            <a:r>
              <a:rPr lang="ru-RU"/>
              <a:t>	INSERT INTO table1 VALUES (2);</a:t>
            </a:r>
            <a:endParaRPr/>
          </a:p>
          <a:p>
            <a:pPr indent="0" lvl="0" marL="0" rtl="0" algn="l">
              <a:lnSpc>
                <a:spcPct val="90000"/>
              </a:lnSpc>
              <a:spcBef>
                <a:spcPts val="1000"/>
              </a:spcBef>
              <a:spcAft>
                <a:spcPts val="0"/>
              </a:spcAft>
              <a:buClr>
                <a:schemeClr val="dk1"/>
              </a:buClr>
              <a:buSzPts val="2800"/>
              <a:buNone/>
            </a:pPr>
            <a:r>
              <a:rPr lang="ru-RU"/>
              <a:t>	ROLLBACK TO SAVEPOINT my_savepoint</a:t>
            </a:r>
            <a:endParaRPr/>
          </a:p>
          <a:p>
            <a:pPr indent="0" lvl="0" marL="0" rtl="0" algn="l">
              <a:lnSpc>
                <a:spcPct val="90000"/>
              </a:lnSpc>
              <a:spcBef>
                <a:spcPts val="1000"/>
              </a:spcBef>
              <a:spcAft>
                <a:spcPts val="0"/>
              </a:spcAft>
              <a:buClr>
                <a:schemeClr val="dk1"/>
              </a:buClr>
              <a:buSzPts val="2800"/>
              <a:buNone/>
            </a:pPr>
            <a:r>
              <a:rPr lang="ru-RU"/>
              <a:t>	INSERT INTO table1 VALUES (3);</a:t>
            </a:r>
            <a:endParaRPr/>
          </a:p>
          <a:p>
            <a:pPr indent="0" lvl="0" marL="0" rtl="0" algn="l">
              <a:lnSpc>
                <a:spcPct val="90000"/>
              </a:lnSpc>
              <a:spcBef>
                <a:spcPts val="1000"/>
              </a:spcBef>
              <a:spcAft>
                <a:spcPts val="0"/>
              </a:spcAft>
              <a:buClr>
                <a:schemeClr val="dk1"/>
              </a:buClr>
              <a:buSzPts val="2800"/>
              <a:buNone/>
            </a:pPr>
            <a:r>
              <a:rPr lang="ru-RU"/>
              <a:t>COMMIT</a:t>
            </a:r>
            <a:endParaRPr/>
          </a:p>
        </p:txBody>
      </p:sp>
      <p:sp>
        <p:nvSpPr>
          <p:cNvPr id="605" name="Google Shape;605;p5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2"/>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Isolation problems</a:t>
            </a:r>
            <a:endParaRPr/>
          </a:p>
        </p:txBody>
      </p:sp>
      <p:sp>
        <p:nvSpPr>
          <p:cNvPr id="611" name="Google Shape;611;p5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612" name="Google Shape;612;p52"/>
          <p:cNvSpPr/>
          <p:nvPr/>
        </p:nvSpPr>
        <p:spPr>
          <a:xfrm>
            <a:off x="1093075" y="2070538"/>
            <a:ext cx="3026979" cy="861848"/>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Lost update</a:t>
            </a:r>
            <a:endParaRPr/>
          </a:p>
        </p:txBody>
      </p:sp>
      <p:sp>
        <p:nvSpPr>
          <p:cNvPr id="613" name="Google Shape;613;p52"/>
          <p:cNvSpPr/>
          <p:nvPr/>
        </p:nvSpPr>
        <p:spPr>
          <a:xfrm>
            <a:off x="1093075" y="3063767"/>
            <a:ext cx="3026979" cy="861848"/>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“Dirty” reading</a:t>
            </a:r>
            <a:endParaRPr/>
          </a:p>
        </p:txBody>
      </p:sp>
      <p:sp>
        <p:nvSpPr>
          <p:cNvPr id="614" name="Google Shape;614;p52"/>
          <p:cNvSpPr/>
          <p:nvPr/>
        </p:nvSpPr>
        <p:spPr>
          <a:xfrm>
            <a:off x="1093075" y="4056996"/>
            <a:ext cx="3026979" cy="861848"/>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Not repeating reading</a:t>
            </a:r>
            <a:endParaRPr/>
          </a:p>
        </p:txBody>
      </p:sp>
      <p:sp>
        <p:nvSpPr>
          <p:cNvPr id="615" name="Google Shape;615;p52"/>
          <p:cNvSpPr/>
          <p:nvPr/>
        </p:nvSpPr>
        <p:spPr>
          <a:xfrm>
            <a:off x="1093075" y="5050225"/>
            <a:ext cx="3026979" cy="861848"/>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lt1"/>
                </a:solidFill>
                <a:latin typeface="Calibri"/>
                <a:ea typeface="Calibri"/>
                <a:cs typeface="Calibri"/>
                <a:sym typeface="Calibri"/>
              </a:rPr>
              <a:t>Reading phantoms</a:t>
            </a:r>
            <a:endParaRPr/>
          </a:p>
        </p:txBody>
      </p:sp>
      <p:sp>
        <p:nvSpPr>
          <p:cNvPr id="616" name="Google Shape;616;p52"/>
          <p:cNvSpPr/>
          <p:nvPr/>
        </p:nvSpPr>
        <p:spPr>
          <a:xfrm>
            <a:off x="5355019" y="2070538"/>
            <a:ext cx="5849009" cy="861848"/>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Changing one block of data by multiple transactions</a:t>
            </a:r>
            <a:endParaRPr>
              <a:solidFill>
                <a:schemeClr val="dk1"/>
              </a:solidFill>
            </a:endParaRPr>
          </a:p>
        </p:txBody>
      </p:sp>
      <p:sp>
        <p:nvSpPr>
          <p:cNvPr id="617" name="Google Shape;617;p52"/>
          <p:cNvSpPr/>
          <p:nvPr/>
        </p:nvSpPr>
        <p:spPr>
          <a:xfrm>
            <a:off x="5355019" y="3063767"/>
            <a:ext cx="5849009" cy="861848"/>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Reading data modified by a rolled back transaction</a:t>
            </a:r>
            <a:endParaRPr>
              <a:solidFill>
                <a:schemeClr val="dk1"/>
              </a:solidFill>
            </a:endParaRPr>
          </a:p>
        </p:txBody>
      </p:sp>
      <p:sp>
        <p:nvSpPr>
          <p:cNvPr id="618" name="Google Shape;618;p52"/>
          <p:cNvSpPr/>
          <p:nvPr/>
        </p:nvSpPr>
        <p:spPr>
          <a:xfrm>
            <a:off x="5355019" y="4056996"/>
            <a:ext cx="5849009" cy="861848"/>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Repeated reading of changed data by the same transaction</a:t>
            </a:r>
            <a:endParaRPr>
              <a:solidFill>
                <a:schemeClr val="dk1"/>
              </a:solidFill>
            </a:endParaRPr>
          </a:p>
        </p:txBody>
      </p:sp>
      <p:sp>
        <p:nvSpPr>
          <p:cNvPr id="619" name="Google Shape;619;p52"/>
          <p:cNvSpPr/>
          <p:nvPr/>
        </p:nvSpPr>
        <p:spPr>
          <a:xfrm>
            <a:off x="5355019" y="5050225"/>
            <a:ext cx="5849009" cy="1140368"/>
          </a:xfrm>
          <a:prstGeom prst="rect">
            <a:avLst/>
          </a:prstGeom>
          <a:solidFill>
            <a:srgbClr val="517D33"/>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Calibri"/>
                <a:ea typeface="Calibri"/>
                <a:cs typeface="Calibri"/>
                <a:sym typeface="Calibri"/>
              </a:rPr>
              <a:t>If a transaction repeats a query with some condition, and another transaction adds or removes rows that satisfy that condition, the resulting row set will be different</a:t>
            </a:r>
            <a:endParaRPr>
              <a:solidFill>
                <a:schemeClr val="dk1"/>
              </a:solidFill>
            </a:endParaRPr>
          </a:p>
        </p:txBody>
      </p:sp>
      <p:cxnSp>
        <p:nvCxnSpPr>
          <p:cNvPr id="620" name="Google Shape;620;p52"/>
          <p:cNvCxnSpPr>
            <a:stCxn id="612" idx="3"/>
            <a:endCxn id="616" idx="1"/>
          </p:cNvCxnSpPr>
          <p:nvPr/>
        </p:nvCxnSpPr>
        <p:spPr>
          <a:xfrm>
            <a:off x="4120054" y="2501462"/>
            <a:ext cx="1235100" cy="0"/>
          </a:xfrm>
          <a:prstGeom prst="straightConnector1">
            <a:avLst/>
          </a:prstGeom>
          <a:noFill/>
          <a:ln cap="flat" cmpd="sng" w="9525">
            <a:solidFill>
              <a:schemeClr val="dk1"/>
            </a:solidFill>
            <a:prstDash val="solid"/>
            <a:miter lim="800000"/>
            <a:headEnd len="sm" w="sm" type="none"/>
            <a:tailEnd len="med" w="med" type="triangle"/>
          </a:ln>
        </p:spPr>
      </p:cxnSp>
      <p:cxnSp>
        <p:nvCxnSpPr>
          <p:cNvPr id="621" name="Google Shape;621;p52"/>
          <p:cNvCxnSpPr/>
          <p:nvPr/>
        </p:nvCxnSpPr>
        <p:spPr>
          <a:xfrm>
            <a:off x="4120054" y="3523594"/>
            <a:ext cx="1234965" cy="0"/>
          </a:xfrm>
          <a:prstGeom prst="straightConnector1">
            <a:avLst/>
          </a:prstGeom>
          <a:noFill/>
          <a:ln cap="flat" cmpd="sng" w="9525">
            <a:solidFill>
              <a:schemeClr val="dk1"/>
            </a:solidFill>
            <a:prstDash val="solid"/>
            <a:miter lim="800000"/>
            <a:headEnd len="sm" w="sm" type="none"/>
            <a:tailEnd len="med" w="med" type="triangle"/>
          </a:ln>
        </p:spPr>
      </p:cxnSp>
      <p:cxnSp>
        <p:nvCxnSpPr>
          <p:cNvPr id="622" name="Google Shape;622;p52"/>
          <p:cNvCxnSpPr/>
          <p:nvPr/>
        </p:nvCxnSpPr>
        <p:spPr>
          <a:xfrm>
            <a:off x="4120054" y="4482664"/>
            <a:ext cx="1234965" cy="0"/>
          </a:xfrm>
          <a:prstGeom prst="straightConnector1">
            <a:avLst/>
          </a:prstGeom>
          <a:noFill/>
          <a:ln cap="flat" cmpd="sng" w="9525">
            <a:solidFill>
              <a:schemeClr val="dk1"/>
            </a:solidFill>
            <a:prstDash val="solid"/>
            <a:miter lim="800000"/>
            <a:headEnd len="sm" w="sm" type="none"/>
            <a:tailEnd len="med" w="med" type="triangle"/>
          </a:ln>
        </p:spPr>
      </p:cxnSp>
      <p:cxnSp>
        <p:nvCxnSpPr>
          <p:cNvPr id="623" name="Google Shape;623;p52"/>
          <p:cNvCxnSpPr/>
          <p:nvPr/>
        </p:nvCxnSpPr>
        <p:spPr>
          <a:xfrm>
            <a:off x="4120054" y="5483775"/>
            <a:ext cx="1234965" cy="0"/>
          </a:xfrm>
          <a:prstGeom prst="straightConnector1">
            <a:avLst/>
          </a:prstGeom>
          <a:noFill/>
          <a:ln cap="flat" cmpd="sng" w="9525">
            <a:solidFill>
              <a:schemeClr val="dk1"/>
            </a:solidFill>
            <a:prstDash val="solid"/>
            <a:miter lim="800000"/>
            <a:headEnd len="sm" w="sm" type="none"/>
            <a:tailEnd len="med" w="med" type="triangle"/>
          </a:ln>
        </p:spPr>
      </p:cxnSp>
      <p:sp>
        <p:nvSpPr>
          <p:cNvPr id="624" name="Google Shape;624;p5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2c3a7385725_0_628"/>
          <p:cNvSpPr txBox="1"/>
          <p:nvPr>
            <p:ph type="title"/>
          </p:nvPr>
        </p:nvSpPr>
        <p:spPr>
          <a:xfrm>
            <a:off x="689600" y="452725"/>
            <a:ext cx="106002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LOST UPDATE</a:t>
            </a:r>
            <a:endParaRPr/>
          </a:p>
        </p:txBody>
      </p:sp>
      <p:pic>
        <p:nvPicPr>
          <p:cNvPr id="630" name="Google Shape;630;g2c3a7385725_0_628"/>
          <p:cNvPicPr preferRelativeResize="0"/>
          <p:nvPr/>
        </p:nvPicPr>
        <p:blipFill rotWithShape="1">
          <a:blip r:embed="rId3">
            <a:alphaModFix/>
          </a:blip>
          <a:srcRect b="0" l="0" r="0" t="0"/>
          <a:stretch/>
        </p:blipFill>
        <p:spPr>
          <a:xfrm>
            <a:off x="0" y="2456916"/>
            <a:ext cx="12192004" cy="1944167"/>
          </a:xfrm>
          <a:prstGeom prst="rect">
            <a:avLst/>
          </a:prstGeom>
          <a:noFill/>
          <a:ln>
            <a:noFill/>
          </a:ln>
        </p:spPr>
      </p:pic>
      <p:pic>
        <p:nvPicPr>
          <p:cNvPr id="631" name="Google Shape;631;g2c3a7385725_0_628"/>
          <p:cNvPicPr preferRelativeResize="0"/>
          <p:nvPr/>
        </p:nvPicPr>
        <p:blipFill rotWithShape="1">
          <a:blip r:embed="rId4">
            <a:alphaModFix/>
          </a:blip>
          <a:srcRect b="0" l="0" r="0" t="0"/>
          <a:stretch/>
        </p:blipFill>
        <p:spPr>
          <a:xfrm>
            <a:off x="-7" y="4766360"/>
            <a:ext cx="4966132" cy="1224200"/>
          </a:xfrm>
          <a:prstGeom prst="rect">
            <a:avLst/>
          </a:prstGeom>
          <a:noFill/>
          <a:ln>
            <a:noFill/>
          </a:ln>
        </p:spPr>
      </p:pic>
      <p:sp>
        <p:nvSpPr>
          <p:cNvPr id="632" name="Google Shape;632;g2c3a7385725_0_628"/>
          <p:cNvSpPr txBox="1"/>
          <p:nvPr/>
        </p:nvSpPr>
        <p:spPr>
          <a:xfrm>
            <a:off x="6250077" y="4980825"/>
            <a:ext cx="3851400" cy="9852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ru-RU" sz="2400" u="none" cap="none" strike="noStrike">
                <a:solidFill>
                  <a:schemeClr val="dk1"/>
                </a:solidFill>
                <a:latin typeface="Roboto"/>
                <a:ea typeface="Roboto"/>
                <a:cs typeface="Roboto"/>
                <a:sym typeface="Roboto"/>
              </a:rPr>
              <a:t>The result is not unambiguously defined</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c3a7385725_0_690"/>
          <p:cNvSpPr txBox="1"/>
          <p:nvPr>
            <p:ph type="title"/>
          </p:nvPr>
        </p:nvSpPr>
        <p:spPr>
          <a:xfrm>
            <a:off x="641600" y="417725"/>
            <a:ext cx="101661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LOST UPDATE</a:t>
            </a:r>
            <a:endParaRPr/>
          </a:p>
        </p:txBody>
      </p:sp>
      <p:pic>
        <p:nvPicPr>
          <p:cNvPr id="638" name="Google Shape;638;g2c3a7385725_0_690"/>
          <p:cNvPicPr preferRelativeResize="0"/>
          <p:nvPr/>
        </p:nvPicPr>
        <p:blipFill rotWithShape="1">
          <a:blip r:embed="rId3">
            <a:alphaModFix/>
          </a:blip>
          <a:srcRect b="0" l="0" r="0" t="0"/>
          <a:stretch/>
        </p:blipFill>
        <p:spPr>
          <a:xfrm>
            <a:off x="0" y="2561712"/>
            <a:ext cx="12191999" cy="1734576"/>
          </a:xfrm>
          <a:prstGeom prst="rect">
            <a:avLst/>
          </a:prstGeom>
          <a:noFill/>
          <a:ln>
            <a:noFill/>
          </a:ln>
        </p:spPr>
      </p:pic>
      <p:sp>
        <p:nvSpPr>
          <p:cNvPr id="639" name="Google Shape;639;g2c3a7385725_0_690"/>
          <p:cNvSpPr txBox="1"/>
          <p:nvPr/>
        </p:nvSpPr>
        <p:spPr>
          <a:xfrm>
            <a:off x="949217" y="4426225"/>
            <a:ext cx="9186300" cy="1723800"/>
          </a:xfrm>
          <a:prstGeom prst="rect">
            <a:avLst/>
          </a:prstGeom>
          <a:noFill/>
          <a:ln>
            <a:noFill/>
          </a:ln>
        </p:spPr>
        <p:txBody>
          <a:bodyPr anchorCtr="0" anchor="t" bIns="121900" lIns="121900" spcFirstLastPara="1" rIns="121900" wrap="square" tIns="121900">
            <a:spAutoFit/>
          </a:bodyPr>
          <a:lstStyle/>
          <a:p>
            <a:pPr indent="-457200" lvl="0" marL="609600" marR="0" rtl="0" algn="l">
              <a:lnSpc>
                <a:spcPct val="100000"/>
              </a:lnSpc>
              <a:spcBef>
                <a:spcPts val="0"/>
              </a:spcBef>
              <a:spcAft>
                <a:spcPts val="0"/>
              </a:spcAft>
              <a:buClr>
                <a:schemeClr val="dk1"/>
              </a:buClr>
              <a:buSzPts val="2400"/>
              <a:buFont typeface="Roboto"/>
              <a:buChar char="●"/>
            </a:pPr>
            <a:r>
              <a:rPr b="0" i="0" lang="ru-RU" sz="2400" u="none" cap="none" strike="noStrike">
                <a:solidFill>
                  <a:schemeClr val="dk1"/>
                </a:solidFill>
                <a:latin typeface="Roboto"/>
                <a:ea typeface="Roboto"/>
                <a:cs typeface="Roboto"/>
                <a:sym typeface="Roboto"/>
              </a:rPr>
              <a:t>You top up your card for 5000 rubles</a:t>
            </a:r>
            <a:endParaRPr b="0" i="0" sz="2400" u="none" cap="none" strike="noStrike">
              <a:solidFill>
                <a:schemeClr val="dk1"/>
              </a:solidFill>
              <a:latin typeface="Roboto"/>
              <a:ea typeface="Roboto"/>
              <a:cs typeface="Roboto"/>
              <a:sym typeface="Roboto"/>
            </a:endParaRPr>
          </a:p>
          <a:p>
            <a:pPr indent="-457200" lvl="0" marL="609600" marR="0" rtl="0" algn="l">
              <a:lnSpc>
                <a:spcPct val="100000"/>
              </a:lnSpc>
              <a:spcBef>
                <a:spcPts val="0"/>
              </a:spcBef>
              <a:spcAft>
                <a:spcPts val="0"/>
              </a:spcAft>
              <a:buClr>
                <a:schemeClr val="dk1"/>
              </a:buClr>
              <a:buSzPts val="2400"/>
              <a:buFont typeface="Roboto"/>
              <a:buChar char="●"/>
            </a:pPr>
            <a:r>
              <a:rPr b="0" i="0" lang="ru-RU" sz="2400" u="none" cap="none" strike="noStrike">
                <a:solidFill>
                  <a:schemeClr val="dk1"/>
                </a:solidFill>
                <a:latin typeface="Roboto"/>
                <a:ea typeface="Roboto"/>
                <a:cs typeface="Roboto"/>
                <a:sym typeface="Roboto"/>
              </a:rPr>
              <a:t>Someone transfers you 50 rubles</a:t>
            </a:r>
            <a:endParaRPr b="0" i="0" sz="2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2400" u="none" cap="none" strike="noStrike">
                <a:solidFill>
                  <a:schemeClr val="dk1"/>
                </a:solidFill>
                <a:latin typeface="Roboto"/>
                <a:ea typeface="Roboto"/>
                <a:cs typeface="Roboto"/>
                <a:sym typeface="Roboto"/>
              </a:rPr>
              <a:t>The total amount on your account is unknown</a:t>
            </a:r>
            <a:endParaRPr b="0" i="0" sz="2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g2c3a7385725_0_751"/>
          <p:cNvSpPr txBox="1"/>
          <p:nvPr>
            <p:ph type="title"/>
          </p:nvPr>
        </p:nvSpPr>
        <p:spPr>
          <a:xfrm>
            <a:off x="641575" y="499375"/>
            <a:ext cx="88014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"DIRTY" READING</a:t>
            </a:r>
            <a:endParaRPr/>
          </a:p>
        </p:txBody>
      </p:sp>
      <p:pic>
        <p:nvPicPr>
          <p:cNvPr id="645" name="Google Shape;645;g2c3a7385725_0_751"/>
          <p:cNvPicPr preferRelativeResize="0"/>
          <p:nvPr/>
        </p:nvPicPr>
        <p:blipFill rotWithShape="1">
          <a:blip r:embed="rId3">
            <a:alphaModFix/>
          </a:blip>
          <a:srcRect b="0" l="0" r="0" t="0"/>
          <a:stretch/>
        </p:blipFill>
        <p:spPr>
          <a:xfrm>
            <a:off x="1049700" y="1935700"/>
            <a:ext cx="9961704" cy="2705100"/>
          </a:xfrm>
          <a:prstGeom prst="rect">
            <a:avLst/>
          </a:prstGeom>
          <a:noFill/>
          <a:ln>
            <a:noFill/>
          </a:ln>
        </p:spPr>
      </p:pic>
      <p:sp>
        <p:nvSpPr>
          <p:cNvPr id="646" name="Google Shape;646;g2c3a7385725_0_751"/>
          <p:cNvSpPr txBox="1"/>
          <p:nvPr/>
        </p:nvSpPr>
        <p:spPr>
          <a:xfrm>
            <a:off x="815758" y="4699125"/>
            <a:ext cx="9961500" cy="20934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ru-RU" sz="2000" u="none" cap="none" strike="noStrike">
                <a:solidFill>
                  <a:schemeClr val="dk1"/>
                </a:solidFill>
                <a:latin typeface="Roboto"/>
                <a:ea typeface="Roboto"/>
                <a:cs typeface="Roboto"/>
                <a:sym typeface="Roboto"/>
              </a:rPr>
              <a:t>You are paying for an expensive purchase from a relative's account</a:t>
            </a:r>
            <a:endParaRPr b="0"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2000" u="none" cap="none" strike="noStrike">
                <a:solidFill>
                  <a:schemeClr val="dk1"/>
                </a:solidFill>
                <a:latin typeface="Roboto"/>
                <a:ea typeface="Roboto"/>
                <a:cs typeface="Roboto"/>
                <a:sym typeface="Roboto"/>
              </a:rPr>
              <a:t>Your relative checks the remainder -&gt; falls into a stupor</a:t>
            </a:r>
            <a:endParaRPr b="0"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2000" u="none" cap="none" strike="noStrike">
                <a:solidFill>
                  <a:schemeClr val="dk1"/>
                </a:solidFill>
                <a:latin typeface="Roboto"/>
                <a:ea typeface="Roboto"/>
                <a:cs typeface="Roboto"/>
                <a:sym typeface="Roboto"/>
              </a:rPr>
              <a:t>………………………………….</a:t>
            </a:r>
            <a:endParaRPr b="0"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2000" u="none" cap="none" strike="noStrike">
                <a:solidFill>
                  <a:schemeClr val="dk1"/>
                </a:solidFill>
                <a:latin typeface="Roboto"/>
                <a:ea typeface="Roboto"/>
                <a:cs typeface="Roboto"/>
                <a:sym typeface="Roboto"/>
              </a:rPr>
              <a:t>The write-off does not pass, the transaction is rolled back, but the relative</a:t>
            </a:r>
            <a:endParaRPr b="0"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2000" u="none" cap="none" strike="noStrike">
                <a:solidFill>
                  <a:schemeClr val="dk1"/>
                </a:solidFill>
                <a:latin typeface="Roboto"/>
                <a:ea typeface="Roboto"/>
                <a:cs typeface="Roboto"/>
                <a:sym typeface="Roboto"/>
              </a:rPr>
              <a:t>is already in shock</a:t>
            </a:r>
            <a:endParaRPr b="0"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2c3a7385725_0_812"/>
          <p:cNvSpPr txBox="1"/>
          <p:nvPr>
            <p:ph type="title"/>
          </p:nvPr>
        </p:nvSpPr>
        <p:spPr>
          <a:xfrm>
            <a:off x="618250" y="406050"/>
            <a:ext cx="102477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NON-REPEATING READING</a:t>
            </a:r>
            <a:endParaRPr/>
          </a:p>
        </p:txBody>
      </p:sp>
      <p:pic>
        <p:nvPicPr>
          <p:cNvPr id="652" name="Google Shape;652;g2c3a7385725_0_812"/>
          <p:cNvPicPr preferRelativeResize="0"/>
          <p:nvPr/>
        </p:nvPicPr>
        <p:blipFill rotWithShape="1">
          <a:blip r:embed="rId3">
            <a:alphaModFix/>
          </a:blip>
          <a:srcRect b="0" l="0" r="0" t="0"/>
          <a:stretch/>
        </p:blipFill>
        <p:spPr>
          <a:xfrm>
            <a:off x="0" y="2260433"/>
            <a:ext cx="8319978" cy="3613600"/>
          </a:xfrm>
          <a:prstGeom prst="rect">
            <a:avLst/>
          </a:prstGeom>
          <a:noFill/>
          <a:ln>
            <a:noFill/>
          </a:ln>
        </p:spPr>
      </p:pic>
      <p:sp>
        <p:nvSpPr>
          <p:cNvPr id="653" name="Google Shape;653;g2c3a7385725_0_812"/>
          <p:cNvSpPr txBox="1"/>
          <p:nvPr/>
        </p:nvSpPr>
        <p:spPr>
          <a:xfrm>
            <a:off x="8404500" y="2335767"/>
            <a:ext cx="3605100" cy="28782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ru-RU" sz="1900" u="none" cap="none" strike="noStrike">
                <a:solidFill>
                  <a:schemeClr val="dk1"/>
                </a:solidFill>
                <a:latin typeface="Roboto"/>
                <a:ea typeface="Roboto"/>
                <a:cs typeface="Roboto"/>
                <a:sym typeface="Roboto"/>
              </a:rPr>
              <a:t>You have created a shopping cart on the website and click on the "Pay" button</a:t>
            </a:r>
            <a:endParaRPr b="0" i="0" sz="1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1900" u="none" cap="none" strike="noStrike">
                <a:solidFill>
                  <a:schemeClr val="dk1"/>
                </a:solidFill>
                <a:latin typeface="Roboto"/>
                <a:ea typeface="Roboto"/>
                <a:cs typeface="Roboto"/>
                <a:sym typeface="Roboto"/>
              </a:rPr>
              <a:t>The cost of goods on the site is increasing</a:t>
            </a:r>
            <a:endParaRPr b="0" i="0" sz="1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1900" u="none" cap="none" strike="noStrike">
                <a:solidFill>
                  <a:schemeClr val="dk1"/>
                </a:solidFill>
                <a:latin typeface="Roboto"/>
                <a:ea typeface="Roboto"/>
                <a:cs typeface="Roboto"/>
                <a:sym typeface="Roboto"/>
              </a:rPr>
              <a:t>A larger amount is debited from the card than you expected</a:t>
            </a:r>
            <a:endParaRPr b="0" i="0" sz="1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677325" y="609600"/>
            <a:ext cx="90861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Functional dependency: Heath’s theorem</a:t>
            </a:r>
            <a:endParaRPr/>
          </a:p>
        </p:txBody>
      </p:sp>
      <p:sp>
        <p:nvSpPr>
          <p:cNvPr id="128" name="Google Shape;128;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pic>
        <p:nvPicPr>
          <p:cNvPr id="129" name="Google Shape;129;p5"/>
          <p:cNvPicPr preferRelativeResize="0"/>
          <p:nvPr/>
        </p:nvPicPr>
        <p:blipFill rotWithShape="1">
          <a:blip r:embed="rId3">
            <a:alphaModFix/>
          </a:blip>
          <a:srcRect b="0" l="0" r="0" t="0"/>
          <a:stretch/>
        </p:blipFill>
        <p:spPr>
          <a:xfrm>
            <a:off x="2808674" y="2306691"/>
            <a:ext cx="7062952" cy="2958522"/>
          </a:xfrm>
          <a:prstGeom prst="rect">
            <a:avLst/>
          </a:prstGeom>
          <a:noFill/>
          <a:ln>
            <a:noFill/>
          </a:ln>
        </p:spPr>
      </p:pic>
      <p:sp>
        <p:nvSpPr>
          <p:cNvPr id="130" name="Google Shape;130;p5"/>
          <p:cNvSpPr txBox="1"/>
          <p:nvPr/>
        </p:nvSpPr>
        <p:spPr>
          <a:xfrm>
            <a:off x="2881225" y="2248375"/>
            <a:ext cx="22743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rgbClr val="FFFFFF"/>
                </a:solidFill>
                <a:latin typeface="Roboto"/>
                <a:ea typeface="Roboto"/>
                <a:cs typeface="Roboto"/>
                <a:sym typeface="Roboto"/>
              </a:rPr>
              <a:t>Distributor</a:t>
            </a:r>
            <a:endParaRPr sz="2400">
              <a:solidFill>
                <a:srgbClr val="FFFFFF"/>
              </a:solidFill>
              <a:latin typeface="Roboto"/>
              <a:ea typeface="Roboto"/>
              <a:cs typeface="Roboto"/>
              <a:sym typeface="Roboto"/>
            </a:endParaRPr>
          </a:p>
        </p:txBody>
      </p:sp>
      <p:sp>
        <p:nvSpPr>
          <p:cNvPr id="131" name="Google Shape;131;p5"/>
          <p:cNvSpPr txBox="1"/>
          <p:nvPr/>
        </p:nvSpPr>
        <p:spPr>
          <a:xfrm>
            <a:off x="5261325" y="2248375"/>
            <a:ext cx="27516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rgbClr val="FFFFFF"/>
                </a:solidFill>
                <a:latin typeface="Roboto"/>
                <a:ea typeface="Roboto"/>
                <a:cs typeface="Roboto"/>
                <a:sym typeface="Roboto"/>
              </a:rPr>
              <a:t>City</a:t>
            </a:r>
            <a:endParaRPr sz="2400">
              <a:solidFill>
                <a:srgbClr val="FFFFFF"/>
              </a:solidFill>
              <a:latin typeface="Roboto"/>
              <a:ea typeface="Roboto"/>
              <a:cs typeface="Roboto"/>
              <a:sym typeface="Roboto"/>
            </a:endParaRPr>
          </a:p>
        </p:txBody>
      </p:sp>
      <p:sp>
        <p:nvSpPr>
          <p:cNvPr id="132" name="Google Shape;132;p5"/>
          <p:cNvSpPr txBox="1"/>
          <p:nvPr/>
        </p:nvSpPr>
        <p:spPr>
          <a:xfrm>
            <a:off x="8118725" y="2248375"/>
            <a:ext cx="16905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rgbClr val="FFFFFF"/>
                </a:solidFill>
                <a:latin typeface="Roboto"/>
                <a:ea typeface="Roboto"/>
                <a:cs typeface="Roboto"/>
                <a:sym typeface="Roboto"/>
              </a:rPr>
              <a:t>Product</a:t>
            </a:r>
            <a:endParaRPr sz="2400">
              <a:solidFill>
                <a:srgbClr val="FFFFFF"/>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2c3a7385725_0_873"/>
          <p:cNvSpPr txBox="1"/>
          <p:nvPr>
            <p:ph type="title"/>
          </p:nvPr>
        </p:nvSpPr>
        <p:spPr>
          <a:xfrm>
            <a:off x="689600" y="487700"/>
            <a:ext cx="112497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READING PHANTOMS</a:t>
            </a:r>
            <a:endParaRPr/>
          </a:p>
        </p:txBody>
      </p:sp>
      <p:pic>
        <p:nvPicPr>
          <p:cNvPr id="659" name="Google Shape;659;g2c3a7385725_0_873"/>
          <p:cNvPicPr preferRelativeResize="0"/>
          <p:nvPr/>
        </p:nvPicPr>
        <p:blipFill rotWithShape="1">
          <a:blip r:embed="rId3">
            <a:alphaModFix/>
          </a:blip>
          <a:srcRect b="0" l="0" r="0" t="0"/>
          <a:stretch/>
        </p:blipFill>
        <p:spPr>
          <a:xfrm>
            <a:off x="1186633" y="1707208"/>
            <a:ext cx="9946426" cy="2553734"/>
          </a:xfrm>
          <a:prstGeom prst="rect">
            <a:avLst/>
          </a:prstGeom>
          <a:noFill/>
          <a:ln>
            <a:noFill/>
          </a:ln>
        </p:spPr>
      </p:pic>
      <p:sp>
        <p:nvSpPr>
          <p:cNvPr id="660" name="Google Shape;660;g2c3a7385725_0_873"/>
          <p:cNvSpPr txBox="1"/>
          <p:nvPr/>
        </p:nvSpPr>
        <p:spPr>
          <a:xfrm>
            <a:off x="682888" y="4352375"/>
            <a:ext cx="10953900" cy="2293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ru-RU" sz="1900" u="none" cap="none" strike="noStrike">
                <a:solidFill>
                  <a:schemeClr val="dk1"/>
                </a:solidFill>
                <a:latin typeface="Roboto"/>
                <a:ea typeface="Roboto"/>
                <a:cs typeface="Roboto"/>
                <a:sym typeface="Roboto"/>
              </a:rPr>
              <a:t>The boss asked you to make a general spending report based on the results</a:t>
            </a:r>
            <a:r>
              <a:rPr lang="ru-RU" sz="1900">
                <a:solidFill>
                  <a:schemeClr val="dk1"/>
                </a:solidFill>
                <a:latin typeface="Roboto"/>
                <a:ea typeface="Roboto"/>
                <a:cs typeface="Roboto"/>
                <a:sym typeface="Roboto"/>
              </a:rPr>
              <a:t> </a:t>
            </a:r>
            <a:r>
              <a:rPr b="0" i="0" lang="ru-RU" sz="1900" u="none" cap="none" strike="noStrike">
                <a:solidFill>
                  <a:schemeClr val="dk1"/>
                </a:solidFill>
                <a:latin typeface="Roboto"/>
                <a:ea typeface="Roboto"/>
                <a:cs typeface="Roboto"/>
                <a:sym typeface="Roboto"/>
              </a:rPr>
              <a:t>of the current month and in the context of the weeks of the same month</a:t>
            </a:r>
            <a:endParaRPr b="0" i="0" sz="1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1900" u="none" cap="none" strike="noStrike">
                <a:solidFill>
                  <a:schemeClr val="dk1"/>
                </a:solidFill>
                <a:latin typeface="Roboto"/>
                <a:ea typeface="Roboto"/>
                <a:cs typeface="Roboto"/>
                <a:sym typeface="Roboto"/>
              </a:rPr>
              <a:t>You calculate the total amount of transactions per month</a:t>
            </a:r>
            <a:endParaRPr b="0" i="0" sz="1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1900" u="none" cap="none" strike="noStrike">
                <a:solidFill>
                  <a:schemeClr val="dk1"/>
                </a:solidFill>
                <a:latin typeface="Roboto"/>
                <a:ea typeface="Roboto"/>
                <a:cs typeface="Roboto"/>
                <a:sym typeface="Roboto"/>
              </a:rPr>
              <a:t>A new write-off is taking place</a:t>
            </a:r>
            <a:endParaRPr b="0" i="0" sz="1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ru-RU" sz="1900" u="none" cap="none" strike="noStrike">
                <a:solidFill>
                  <a:schemeClr val="dk1"/>
                </a:solidFill>
                <a:latin typeface="Roboto"/>
                <a:ea typeface="Roboto"/>
                <a:cs typeface="Roboto"/>
                <a:sym typeface="Roboto"/>
              </a:rPr>
              <a:t>You calculate the amount of transactions in the context of weeks </a:t>
            </a:r>
            <a:r>
              <a:rPr lang="ru-RU" sz="1900">
                <a:solidFill>
                  <a:schemeClr val="dk1"/>
                </a:solidFill>
                <a:latin typeface="Roboto"/>
                <a:ea typeface="Roboto"/>
                <a:cs typeface="Roboto"/>
                <a:sym typeface="Roboto"/>
              </a:rPr>
              <a:t>→ </a:t>
            </a:r>
            <a:r>
              <a:rPr b="0" i="0" lang="ru-RU" sz="1900" u="none" cap="none" strike="noStrike">
                <a:solidFill>
                  <a:schemeClr val="dk1"/>
                </a:solidFill>
                <a:latin typeface="Roboto"/>
                <a:ea typeface="Roboto"/>
                <a:cs typeface="Roboto"/>
                <a:sym typeface="Roboto"/>
              </a:rPr>
              <a:t>take into account a new transaction –&gt; the amounts do not beat</a:t>
            </a:r>
            <a:endParaRPr b="0" i="0" sz="19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g2c3a7385725_0_934"/>
          <p:cNvSpPr txBox="1"/>
          <p:nvPr>
            <p:ph type="title"/>
          </p:nvPr>
        </p:nvSpPr>
        <p:spPr>
          <a:xfrm>
            <a:off x="689600" y="487725"/>
            <a:ext cx="105627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TRANSACTION ISOLATION LEVELS</a:t>
            </a:r>
            <a:endParaRPr/>
          </a:p>
        </p:txBody>
      </p:sp>
      <p:sp>
        <p:nvSpPr>
          <p:cNvPr id="666" name="Google Shape;666;g2c3a7385725_0_934"/>
          <p:cNvSpPr txBox="1"/>
          <p:nvPr>
            <p:ph idx="1" type="body"/>
          </p:nvPr>
        </p:nvSpPr>
        <p:spPr>
          <a:xfrm>
            <a:off x="689600" y="2648576"/>
            <a:ext cx="14876700" cy="5473500"/>
          </a:xfrm>
          <a:prstGeom prst="rect">
            <a:avLst/>
          </a:prstGeom>
          <a:noFill/>
          <a:ln>
            <a:noFill/>
          </a:ln>
        </p:spPr>
        <p:txBody>
          <a:bodyPr anchorCtr="0" anchor="t" bIns="121900" lIns="121900" spcFirstLastPara="1" rIns="121900" wrap="square" tIns="121900">
            <a:normAutofit/>
          </a:bodyPr>
          <a:lstStyle/>
          <a:p>
            <a:pPr indent="-457200" lvl="0" marL="609600" rtl="0" algn="l">
              <a:lnSpc>
                <a:spcPct val="115000"/>
              </a:lnSpc>
              <a:spcBef>
                <a:spcPts val="0"/>
              </a:spcBef>
              <a:spcAft>
                <a:spcPts val="0"/>
              </a:spcAft>
              <a:buSzPts val="2400"/>
              <a:buChar char="●"/>
            </a:pPr>
            <a:r>
              <a:rPr lang="ru-RU"/>
              <a:t>Read uncommitted (read uncommitted data)</a:t>
            </a:r>
            <a:endParaRPr/>
          </a:p>
          <a:p>
            <a:pPr indent="-457200" lvl="0" marL="609600" rtl="0" algn="l">
              <a:lnSpc>
                <a:spcPct val="115000"/>
              </a:lnSpc>
              <a:spcBef>
                <a:spcPts val="0"/>
              </a:spcBef>
              <a:spcAft>
                <a:spcPts val="0"/>
              </a:spcAft>
              <a:buSzPts val="2400"/>
              <a:buChar char="●"/>
            </a:pPr>
            <a:r>
              <a:rPr lang="ru-RU"/>
              <a:t>Read committed (reading fixed data)</a:t>
            </a:r>
            <a:endParaRPr/>
          </a:p>
          <a:p>
            <a:pPr indent="-457200" lvl="0" marL="609600" rtl="0" algn="l">
              <a:lnSpc>
                <a:spcPct val="115000"/>
              </a:lnSpc>
              <a:spcBef>
                <a:spcPts val="0"/>
              </a:spcBef>
              <a:spcAft>
                <a:spcPts val="0"/>
              </a:spcAft>
              <a:buSzPts val="2400"/>
              <a:buChar char="●"/>
            </a:pPr>
            <a:r>
              <a:rPr lang="ru-RU"/>
              <a:t>Repeatable read (read repeatability)</a:t>
            </a:r>
            <a:endParaRPr/>
          </a:p>
          <a:p>
            <a:pPr indent="-457200" lvl="0" marL="609600" rtl="0" algn="l">
              <a:lnSpc>
                <a:spcPct val="115000"/>
              </a:lnSpc>
              <a:spcBef>
                <a:spcPts val="0"/>
              </a:spcBef>
              <a:spcAft>
                <a:spcPts val="0"/>
              </a:spcAft>
              <a:buSzPts val="2400"/>
              <a:buChar char="●"/>
            </a:pPr>
            <a:r>
              <a:rPr lang="ru-RU"/>
              <a:t>Serializable (orderability)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g2c3a7385725_0_996"/>
          <p:cNvSpPr txBox="1"/>
          <p:nvPr>
            <p:ph type="title"/>
          </p:nvPr>
        </p:nvSpPr>
        <p:spPr>
          <a:xfrm>
            <a:off x="689600" y="452725"/>
            <a:ext cx="97230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READ UNCOMMITTED</a:t>
            </a:r>
            <a:endParaRPr/>
          </a:p>
        </p:txBody>
      </p:sp>
      <p:sp>
        <p:nvSpPr>
          <p:cNvPr id="672" name="Google Shape;672;g2c3a7385725_0_996"/>
          <p:cNvSpPr txBox="1"/>
          <p:nvPr>
            <p:ph idx="1" type="body"/>
          </p:nvPr>
        </p:nvSpPr>
        <p:spPr>
          <a:xfrm>
            <a:off x="583275" y="1914150"/>
            <a:ext cx="10854300" cy="4050300"/>
          </a:xfrm>
          <a:prstGeom prst="rect">
            <a:avLst/>
          </a:prstGeom>
          <a:noFill/>
          <a:ln>
            <a:noFill/>
          </a:ln>
        </p:spPr>
        <p:txBody>
          <a:bodyPr anchorCtr="0" anchor="t" bIns="121900" lIns="121900" spcFirstLastPara="1" rIns="121900" wrap="square" tIns="121900">
            <a:normAutofit/>
          </a:bodyPr>
          <a:lstStyle/>
          <a:p>
            <a:pPr indent="-457200" lvl="0" marL="609600" rtl="0" algn="l">
              <a:lnSpc>
                <a:spcPct val="115000"/>
              </a:lnSpc>
              <a:spcBef>
                <a:spcPts val="0"/>
              </a:spcBef>
              <a:spcAft>
                <a:spcPts val="0"/>
              </a:spcAft>
              <a:buSzPts val="2400"/>
              <a:buChar char="●"/>
            </a:pPr>
            <a:r>
              <a:rPr lang="ru-RU"/>
              <a:t>First level of isolation</a:t>
            </a:r>
            <a:endParaRPr/>
          </a:p>
          <a:p>
            <a:pPr indent="-457200" lvl="0" marL="609600" rtl="0" algn="l">
              <a:lnSpc>
                <a:spcPct val="115000"/>
              </a:lnSpc>
              <a:spcBef>
                <a:spcPts val="0"/>
              </a:spcBef>
              <a:spcAft>
                <a:spcPts val="0"/>
              </a:spcAft>
              <a:buSzPts val="2400"/>
              <a:buChar char="●"/>
            </a:pPr>
            <a:r>
              <a:rPr lang="ru-RU"/>
              <a:t>Ensures no lost updates</a:t>
            </a:r>
            <a:endParaRPr/>
          </a:p>
          <a:p>
            <a:pPr indent="-457200" lvl="0" marL="609600" rtl="0" algn="l">
              <a:lnSpc>
                <a:spcPct val="115000"/>
              </a:lnSpc>
              <a:spcBef>
                <a:spcPts val="0"/>
              </a:spcBef>
              <a:spcAft>
                <a:spcPts val="0"/>
              </a:spcAft>
              <a:buSzPts val="2400"/>
              <a:buChar char="●"/>
            </a:pPr>
            <a:r>
              <a:rPr lang="ru-RU"/>
              <a:t>The final value is the result of each transaction</a:t>
            </a:r>
            <a:endParaRPr/>
          </a:p>
          <a:p>
            <a:pPr indent="-457200" lvl="0" marL="609600" rtl="0" algn="l">
              <a:lnSpc>
                <a:spcPct val="115000"/>
              </a:lnSpc>
              <a:spcBef>
                <a:spcPts val="0"/>
              </a:spcBef>
              <a:spcAft>
                <a:spcPts val="0"/>
              </a:spcAft>
              <a:buSzPts val="2400"/>
              <a:buChar char="●"/>
            </a:pPr>
            <a:r>
              <a:rPr lang="ru-RU"/>
              <a:t>It is possible to read unfixed changes</a:t>
            </a:r>
            <a:endParaRPr/>
          </a:p>
          <a:p>
            <a:pPr indent="-457200" lvl="0" marL="609600" rtl="0" algn="l">
              <a:lnSpc>
                <a:spcPct val="115000"/>
              </a:lnSpc>
              <a:spcBef>
                <a:spcPts val="0"/>
              </a:spcBef>
              <a:spcAft>
                <a:spcPts val="0"/>
              </a:spcAft>
              <a:buSzPts val="2400"/>
              <a:buChar char="●"/>
            </a:pPr>
            <a:r>
              <a:rPr lang="ru-RU"/>
              <a:t>Data is blocked for the time of making changes</a:t>
            </a:r>
            <a:endParaRPr/>
          </a:p>
          <a:p>
            <a:pPr indent="-457200" lvl="0" marL="609600" rtl="0" algn="l">
              <a:lnSpc>
                <a:spcPct val="115000"/>
              </a:lnSpc>
              <a:spcBef>
                <a:spcPts val="0"/>
              </a:spcBef>
              <a:spcAft>
                <a:spcPts val="0"/>
              </a:spcAft>
              <a:buSzPts val="2400"/>
              <a:buChar char="●"/>
            </a:pPr>
            <a:r>
              <a:rPr lang="ru-RU"/>
              <a:t>There is no lock during data reading</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1"/>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Read uncommitted</a:t>
            </a:r>
            <a:endParaRPr/>
          </a:p>
        </p:txBody>
      </p:sp>
      <p:sp>
        <p:nvSpPr>
          <p:cNvPr id="678" name="Google Shape;678;p61"/>
          <p:cNvSpPr txBox="1"/>
          <p:nvPr>
            <p:ph idx="1" type="body"/>
          </p:nvPr>
        </p:nvSpPr>
        <p:spPr>
          <a:xfrm>
            <a:off x="677324" y="2160600"/>
            <a:ext cx="9972300" cy="3880800"/>
          </a:xfrm>
          <a:prstGeom prst="rect">
            <a:avLst/>
          </a:prstGeom>
          <a:noFill/>
          <a:ln>
            <a:noFill/>
          </a:ln>
        </p:spPr>
        <p:txBody>
          <a:bodyPr anchorCtr="0" anchor="t" bIns="45700" lIns="91425" spcFirstLastPara="1" rIns="91425" wrap="square" tIns="45700">
            <a:normAutofit/>
          </a:bodyPr>
          <a:lstStyle/>
          <a:p>
            <a:pPr indent="-255270" lvl="0" marL="228600" rtl="0" algn="l">
              <a:lnSpc>
                <a:spcPct val="90000"/>
              </a:lnSpc>
              <a:spcBef>
                <a:spcPts val="1000"/>
              </a:spcBef>
              <a:spcAft>
                <a:spcPts val="0"/>
              </a:spcAft>
              <a:buSzPts val="2800"/>
              <a:buChar char="●"/>
            </a:pPr>
            <a:r>
              <a:rPr lang="ru-RU"/>
              <a:t>In PostgreSQL, you can query for any of the four transaction isolation levels, but only three different levels are implemented internally, meaning the Read Uncommitted mode in PostgreSQL acts like Read Committed. The reason for this is that it is the only way to map standard isolation levels to PostgreSQL's Multi-Version Concurrency Control (MVCC) architecture.</a:t>
            </a:r>
            <a:endParaRPr/>
          </a:p>
        </p:txBody>
      </p:sp>
      <p:sp>
        <p:nvSpPr>
          <p:cNvPr id="679" name="Google Shape;679;p6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2c3a7385725_0_1055"/>
          <p:cNvSpPr txBox="1"/>
          <p:nvPr>
            <p:ph type="title"/>
          </p:nvPr>
        </p:nvSpPr>
        <p:spPr>
          <a:xfrm>
            <a:off x="640525" y="522700"/>
            <a:ext cx="97707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READ COMMITTED</a:t>
            </a:r>
            <a:endParaRPr/>
          </a:p>
        </p:txBody>
      </p:sp>
      <p:sp>
        <p:nvSpPr>
          <p:cNvPr id="685" name="Google Shape;685;g2c3a7385725_0_1055"/>
          <p:cNvSpPr txBox="1"/>
          <p:nvPr>
            <p:ph idx="1" type="body"/>
          </p:nvPr>
        </p:nvSpPr>
        <p:spPr>
          <a:xfrm>
            <a:off x="710500" y="2158000"/>
            <a:ext cx="10566900" cy="3876300"/>
          </a:xfrm>
          <a:prstGeom prst="rect">
            <a:avLst/>
          </a:prstGeom>
          <a:noFill/>
          <a:ln>
            <a:noFill/>
          </a:ln>
        </p:spPr>
        <p:txBody>
          <a:bodyPr anchorCtr="0" anchor="t" bIns="121900" lIns="121900" spcFirstLastPara="1" rIns="121900" wrap="square" tIns="121900">
            <a:normAutofit fontScale="92500" lnSpcReduction="20000"/>
          </a:bodyPr>
          <a:lstStyle/>
          <a:p>
            <a:pPr indent="-445769" lvl="0" marL="609600" rtl="0" algn="l">
              <a:lnSpc>
                <a:spcPct val="115000"/>
              </a:lnSpc>
              <a:spcBef>
                <a:spcPts val="0"/>
              </a:spcBef>
              <a:spcAft>
                <a:spcPts val="0"/>
              </a:spcAft>
              <a:buSzPct val="100000"/>
              <a:buChar char="●"/>
            </a:pPr>
            <a:r>
              <a:rPr lang="ru-RU"/>
              <a:t>Second level of isolation</a:t>
            </a:r>
            <a:endParaRPr/>
          </a:p>
          <a:p>
            <a:pPr indent="-445769" lvl="0" marL="609600" rtl="0" algn="l">
              <a:lnSpc>
                <a:spcPct val="115000"/>
              </a:lnSpc>
              <a:spcBef>
                <a:spcPts val="0"/>
              </a:spcBef>
              <a:spcAft>
                <a:spcPts val="0"/>
              </a:spcAft>
              <a:buSzPct val="100000"/>
              <a:buChar char="●"/>
            </a:pPr>
            <a:r>
              <a:rPr lang="ru-RU"/>
              <a:t>Used in most DBMS</a:t>
            </a:r>
            <a:endParaRPr/>
          </a:p>
          <a:p>
            <a:pPr indent="-445769" lvl="0" marL="609600" rtl="0" algn="l">
              <a:lnSpc>
                <a:spcPct val="115000"/>
              </a:lnSpc>
              <a:spcBef>
                <a:spcPts val="0"/>
              </a:spcBef>
              <a:spcAft>
                <a:spcPts val="0"/>
              </a:spcAft>
              <a:buSzPct val="100000"/>
              <a:buChar char="●"/>
            </a:pPr>
            <a:r>
              <a:rPr lang="ru-RU"/>
              <a:t>Protection against dirty reading</a:t>
            </a:r>
            <a:endParaRPr/>
          </a:p>
          <a:p>
            <a:pPr indent="-445769" lvl="0" marL="609600" rtl="0" algn="l">
              <a:lnSpc>
                <a:spcPct val="115000"/>
              </a:lnSpc>
              <a:spcBef>
                <a:spcPts val="0"/>
              </a:spcBef>
              <a:spcAft>
                <a:spcPts val="0"/>
              </a:spcAft>
              <a:buSzPct val="100000"/>
              <a:buChar char="●"/>
            </a:pPr>
            <a:r>
              <a:rPr lang="ru-RU"/>
              <a:t>In the process of execution, one of the transactions</a:t>
            </a:r>
            <a:endParaRPr/>
          </a:p>
          <a:p>
            <a:pPr indent="0" lvl="0" marL="0" rtl="0" algn="l">
              <a:lnSpc>
                <a:spcPct val="115000"/>
              </a:lnSpc>
              <a:spcBef>
                <a:spcPts val="1600"/>
              </a:spcBef>
              <a:spcAft>
                <a:spcPts val="0"/>
              </a:spcAft>
              <a:buSzPct val="116666"/>
              <a:buNone/>
            </a:pPr>
            <a:r>
              <a:rPr lang="ru-RU"/>
              <a:t>completes successfully, then the rest work with the changed data</a:t>
            </a:r>
            <a:endParaRPr/>
          </a:p>
          <a:p>
            <a:pPr indent="-445769" lvl="0" marL="609600" rtl="0" algn="l">
              <a:lnSpc>
                <a:spcPct val="115000"/>
              </a:lnSpc>
              <a:spcBef>
                <a:spcPts val="1600"/>
              </a:spcBef>
              <a:spcAft>
                <a:spcPts val="0"/>
              </a:spcAft>
              <a:buSzPct val="100000"/>
              <a:buChar char="●"/>
            </a:pPr>
            <a:r>
              <a:rPr lang="ru-RU"/>
              <a:t>Implementation of IRL at the discretion of DBMS developers:</a:t>
            </a:r>
            <a:endParaRPr/>
          </a:p>
          <a:p>
            <a:pPr indent="-445769" lvl="1" marL="1219200" rtl="0" algn="l">
              <a:lnSpc>
                <a:spcPct val="115000"/>
              </a:lnSpc>
              <a:spcBef>
                <a:spcPts val="0"/>
              </a:spcBef>
              <a:spcAft>
                <a:spcPts val="0"/>
              </a:spcAft>
              <a:buSzPct val="126315"/>
              <a:buChar char="○"/>
            </a:pPr>
            <a:r>
              <a:rPr lang="ru-RU"/>
              <a:t>Blocking of readable and modifiable data</a:t>
            </a:r>
            <a:endParaRPr/>
          </a:p>
          <a:p>
            <a:pPr indent="-445769" lvl="1" marL="1219200" rtl="0" algn="l">
              <a:lnSpc>
                <a:spcPct val="115000"/>
              </a:lnSpc>
              <a:spcBef>
                <a:spcPts val="0"/>
              </a:spcBef>
              <a:spcAft>
                <a:spcPts val="0"/>
              </a:spcAft>
              <a:buSzPct val="126315"/>
              <a:buChar char="○"/>
            </a:pPr>
            <a:r>
              <a:rPr lang="ru-RU"/>
              <a:t>Saving multiple versions of lines being modified in parallel</a:t>
            </a:r>
            <a:endParaRPr/>
          </a:p>
          <a:p>
            <a:pPr indent="0" lvl="0" marL="0" rtl="0" algn="l">
              <a:lnSpc>
                <a:spcPct val="115000"/>
              </a:lnSpc>
              <a:spcBef>
                <a:spcPts val="1600"/>
              </a:spcBef>
              <a:spcAft>
                <a:spcPts val="1600"/>
              </a:spcAft>
              <a:buSzPct val="116666"/>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3"/>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Repeatable read</a:t>
            </a:r>
            <a:endParaRPr/>
          </a:p>
        </p:txBody>
      </p:sp>
      <p:sp>
        <p:nvSpPr>
          <p:cNvPr id="691" name="Google Shape;691;p63"/>
          <p:cNvSpPr txBox="1"/>
          <p:nvPr>
            <p:ph idx="1" type="body"/>
          </p:nvPr>
        </p:nvSpPr>
        <p:spPr>
          <a:xfrm>
            <a:off x="677325" y="1728575"/>
            <a:ext cx="10847100" cy="4312800"/>
          </a:xfrm>
          <a:prstGeom prst="rect">
            <a:avLst/>
          </a:prstGeom>
          <a:noFill/>
          <a:ln>
            <a:noFill/>
          </a:ln>
        </p:spPr>
        <p:txBody>
          <a:bodyPr anchorCtr="0" anchor="t" bIns="45700" lIns="91425" spcFirstLastPara="1" rIns="91425" wrap="square" tIns="45700">
            <a:normAutofit lnSpcReduction="10000"/>
          </a:bodyPr>
          <a:lstStyle/>
          <a:p>
            <a:pPr indent="-429260" lvl="0" marL="342900" rtl="0" algn="l">
              <a:lnSpc>
                <a:spcPct val="90000"/>
              </a:lnSpc>
              <a:spcBef>
                <a:spcPts val="1000"/>
              </a:spcBef>
              <a:spcAft>
                <a:spcPts val="0"/>
              </a:spcAft>
              <a:buSzPts val="2800"/>
              <a:buChar char="●"/>
            </a:pPr>
            <a:r>
              <a:rPr lang="ru-RU"/>
              <a:t>The reading transaction ignores changes to data that were previously read to it</a:t>
            </a:r>
            <a:endParaRPr/>
          </a:p>
          <a:p>
            <a:pPr indent="-429260" lvl="0" marL="342900" rtl="0" algn="l">
              <a:lnSpc>
                <a:spcPct val="90000"/>
              </a:lnSpc>
              <a:spcBef>
                <a:spcPts val="1000"/>
              </a:spcBef>
              <a:spcAft>
                <a:spcPts val="0"/>
              </a:spcAft>
              <a:buSzPts val="2800"/>
              <a:buChar char="●"/>
            </a:pPr>
            <a:r>
              <a:rPr lang="ru-RU"/>
              <a:t>No transaction can modify data read by the current transaction until the read is complete</a:t>
            </a:r>
            <a:endParaRPr/>
          </a:p>
          <a:p>
            <a:pPr indent="-429260" lvl="0" marL="342900" rtl="0" algn="l">
              <a:lnSpc>
                <a:spcPct val="90000"/>
              </a:lnSpc>
              <a:spcBef>
                <a:spcPts val="1000"/>
              </a:spcBef>
              <a:spcAft>
                <a:spcPts val="0"/>
              </a:spcAft>
              <a:buSzPts val="2800"/>
              <a:buChar char="●"/>
            </a:pPr>
            <a:r>
              <a:rPr lang="ru-RU"/>
              <a:t>Saves from the effect of non-repeating reading</a:t>
            </a:r>
            <a:endParaRPr/>
          </a:p>
          <a:p>
            <a:pPr indent="-429260" lvl="0" marL="342900" rtl="0" algn="l">
              <a:lnSpc>
                <a:spcPct val="90000"/>
              </a:lnSpc>
              <a:spcBef>
                <a:spcPts val="1000"/>
              </a:spcBef>
              <a:spcAft>
                <a:spcPts val="0"/>
              </a:spcAft>
              <a:buSzPts val="2800"/>
              <a:buChar char="●"/>
            </a:pPr>
            <a:r>
              <a:rPr lang="ru-RU"/>
              <a:t>This level differs from Read Committed in that a request in a transaction at this level sees a snapshot of the data at the start of the first statement in the transaction (not counting transaction control commands), and not the start of the current statement. Thus, for example, successive SELECT commands in the same transaction see the same data; they do not see changes made and committed by other transactions after their current transaction began.</a:t>
            </a:r>
            <a:endParaRPr/>
          </a:p>
        </p:txBody>
      </p:sp>
      <p:sp>
        <p:nvSpPr>
          <p:cNvPr id="692" name="Google Shape;692;p6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2c3a7385725_0_1114"/>
          <p:cNvSpPr txBox="1"/>
          <p:nvPr>
            <p:ph type="title"/>
          </p:nvPr>
        </p:nvSpPr>
        <p:spPr>
          <a:xfrm>
            <a:off x="689600" y="476050"/>
            <a:ext cx="10014600" cy="1219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4300"/>
              <a:buNone/>
            </a:pPr>
            <a:r>
              <a:rPr lang="ru-RU"/>
              <a:t>SERIALIZABLE</a:t>
            </a:r>
            <a:endParaRPr/>
          </a:p>
        </p:txBody>
      </p:sp>
      <p:sp>
        <p:nvSpPr>
          <p:cNvPr id="698" name="Google Shape;698;g2c3a7385725_0_1114"/>
          <p:cNvSpPr txBox="1"/>
          <p:nvPr>
            <p:ph idx="1" type="body"/>
          </p:nvPr>
        </p:nvSpPr>
        <p:spPr>
          <a:xfrm>
            <a:off x="849600" y="1832475"/>
            <a:ext cx="10492800" cy="4143600"/>
          </a:xfrm>
          <a:prstGeom prst="rect">
            <a:avLst/>
          </a:prstGeom>
          <a:noFill/>
          <a:ln>
            <a:noFill/>
          </a:ln>
        </p:spPr>
        <p:txBody>
          <a:bodyPr anchorCtr="0" anchor="t" bIns="121900" lIns="121900" spcFirstLastPara="1" rIns="121900" wrap="square" tIns="121900">
            <a:normAutofit/>
          </a:bodyPr>
          <a:lstStyle/>
          <a:p>
            <a:pPr indent="-457200" lvl="0" marL="609600" rtl="0" algn="l">
              <a:lnSpc>
                <a:spcPct val="115000"/>
              </a:lnSpc>
              <a:spcBef>
                <a:spcPts val="0"/>
              </a:spcBef>
              <a:spcAft>
                <a:spcPts val="0"/>
              </a:spcAft>
              <a:buSzPts val="2400"/>
              <a:buChar char="●"/>
            </a:pPr>
            <a:r>
              <a:rPr lang="ru-RU"/>
              <a:t>The fourth (highest) level of isolation</a:t>
            </a:r>
            <a:endParaRPr/>
          </a:p>
          <a:p>
            <a:pPr indent="-457200" lvl="0" marL="609600" rtl="0" algn="l">
              <a:lnSpc>
                <a:spcPct val="115000"/>
              </a:lnSpc>
              <a:spcBef>
                <a:spcPts val="0"/>
              </a:spcBef>
              <a:spcAft>
                <a:spcPts val="0"/>
              </a:spcAft>
              <a:buSzPts val="2400"/>
              <a:buChar char="●"/>
            </a:pPr>
            <a:r>
              <a:rPr lang="ru-RU"/>
              <a:t>Transactions are completely isolated from each other</a:t>
            </a:r>
            <a:endParaRPr/>
          </a:p>
          <a:p>
            <a:pPr indent="-457200" lvl="0" marL="609600" rtl="0" algn="l">
              <a:lnSpc>
                <a:spcPct val="115000"/>
              </a:lnSpc>
              <a:spcBef>
                <a:spcPts val="0"/>
              </a:spcBef>
              <a:spcAft>
                <a:spcPts val="0"/>
              </a:spcAft>
              <a:buSzPts val="2400"/>
              <a:buChar char="●"/>
            </a:pPr>
            <a:r>
              <a:rPr lang="ru-RU"/>
              <a:t>Parallel transactions do not seem to exist at all</a:t>
            </a:r>
            <a:endParaRPr/>
          </a:p>
          <a:p>
            <a:pPr indent="-457200" lvl="0" marL="609600" rtl="0" algn="l">
              <a:lnSpc>
                <a:spcPct val="115000"/>
              </a:lnSpc>
              <a:spcBef>
                <a:spcPts val="0"/>
              </a:spcBef>
              <a:spcAft>
                <a:spcPts val="0"/>
              </a:spcAft>
              <a:buSzPts val="2400"/>
              <a:buChar char="●"/>
            </a:pPr>
            <a:r>
              <a:rPr lang="ru-RU"/>
              <a:t>Transactions are not subject to the effect of "phantom reading"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Serializable</a:t>
            </a:r>
            <a:endParaRPr/>
          </a:p>
        </p:txBody>
      </p:sp>
      <p:sp>
        <p:nvSpPr>
          <p:cNvPr id="704" name="Google Shape;704;p6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41934" lvl="0" marL="228600" rtl="0" algn="l">
              <a:lnSpc>
                <a:spcPct val="90000"/>
              </a:lnSpc>
              <a:spcBef>
                <a:spcPts val="1000"/>
              </a:spcBef>
              <a:spcAft>
                <a:spcPts val="0"/>
              </a:spcAft>
              <a:buClr>
                <a:schemeClr val="dk1"/>
              </a:buClr>
              <a:buSzPts val="2800"/>
              <a:buChar char="●"/>
            </a:pPr>
            <a:r>
              <a:rPr lang="ru-RU"/>
              <a:t>This level models the sequential execution of all committed transactions, as if the transactions were executed one after the other, sequentially rather than in parallel. In fact, this isolation mode works in the same way as Repeatable Read, only it additionally monitors for conditions under which the result of serializable transactions executed in parallel may not be consistent with the result of the same transactions executed in turn.</a:t>
            </a:r>
            <a:endParaRPr/>
          </a:p>
        </p:txBody>
      </p:sp>
      <p:sp>
        <p:nvSpPr>
          <p:cNvPr id="705" name="Google Shape;705;p6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9"/>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7500"/>
              <a:buFont typeface="Arial"/>
              <a:buNone/>
            </a:pPr>
            <a:r>
              <a:rPr lang="ru-RU" sz="4000"/>
              <a:t>TRANSACTION ISOLATION LEVELS</a:t>
            </a:r>
            <a:endParaRPr sz="4000"/>
          </a:p>
          <a:p>
            <a:pPr indent="0" lvl="0" marL="0" rtl="0" algn="l">
              <a:lnSpc>
                <a:spcPct val="90000"/>
              </a:lnSpc>
              <a:spcBef>
                <a:spcPts val="0"/>
              </a:spcBef>
              <a:spcAft>
                <a:spcPts val="0"/>
              </a:spcAft>
              <a:buClr>
                <a:schemeClr val="dk1"/>
              </a:buClr>
              <a:buSzPct val="122222"/>
              <a:buFont typeface="Calibri"/>
              <a:buNone/>
            </a:pPr>
            <a:r>
              <a:t/>
            </a:r>
            <a:endParaRPr/>
          </a:p>
        </p:txBody>
      </p:sp>
      <p:graphicFrame>
        <p:nvGraphicFramePr>
          <p:cNvPr id="711" name="Google Shape;711;p59"/>
          <p:cNvGraphicFramePr/>
          <p:nvPr/>
        </p:nvGraphicFramePr>
        <p:xfrm>
          <a:off x="838200" y="1825625"/>
          <a:ext cx="3000000" cy="3000000"/>
        </p:xfrm>
        <a:graphic>
          <a:graphicData uri="http://schemas.openxmlformats.org/drawingml/2006/table">
            <a:tbl>
              <a:tblPr bandRow="1" firstRow="1">
                <a:noFill/>
                <a:tableStyleId>{1BC8F106-A151-48B0-8882-A9D3C4B614D1}</a:tableStyleId>
              </a:tblPr>
              <a:tblGrid>
                <a:gridCol w="2103125"/>
                <a:gridCol w="2482000"/>
                <a:gridCol w="1646375"/>
                <a:gridCol w="2103125"/>
                <a:gridCol w="2103125"/>
              </a:tblGrid>
              <a:tr h="370850">
                <a:tc>
                  <a:txBody>
                    <a:bodyPr/>
                    <a:lstStyle/>
                    <a:p>
                      <a:pPr indent="0" lvl="0" marL="0" marR="0" rtl="0" algn="l">
                        <a:spcBef>
                          <a:spcPts val="0"/>
                        </a:spcBef>
                        <a:spcAft>
                          <a:spcPts val="0"/>
                        </a:spcAft>
                        <a:buNone/>
                      </a:pPr>
                      <a:r>
                        <a:rPr lang="ru-RU" sz="1800"/>
                        <a:t>Isolation level</a:t>
                      </a:r>
                      <a:endParaRPr/>
                    </a:p>
                  </a:txBody>
                  <a:tcPr marT="45725" marB="45725" marR="91450" marL="91450"/>
                </a:tc>
                <a:tc>
                  <a:txBody>
                    <a:bodyPr/>
                    <a:lstStyle/>
                    <a:p>
                      <a:pPr indent="0" lvl="0" marL="0" marR="0" rtl="0" algn="l">
                        <a:spcBef>
                          <a:spcPts val="0"/>
                        </a:spcBef>
                        <a:spcAft>
                          <a:spcPts val="0"/>
                        </a:spcAft>
                        <a:buNone/>
                      </a:pPr>
                      <a:r>
                        <a:rPr lang="ru-RU" sz="1800"/>
                        <a:t>Lost update</a:t>
                      </a:r>
                      <a:endParaRPr sz="1800"/>
                    </a:p>
                  </a:txBody>
                  <a:tcPr marT="45725" marB="45725" marR="91450" marL="91450"/>
                </a:tc>
                <a:tc>
                  <a:txBody>
                    <a:bodyPr/>
                    <a:lstStyle/>
                    <a:p>
                      <a:pPr indent="0" lvl="0" marL="0" marR="0" rtl="0" algn="l">
                        <a:spcBef>
                          <a:spcPts val="0"/>
                        </a:spcBef>
                        <a:spcAft>
                          <a:spcPts val="0"/>
                        </a:spcAft>
                        <a:buNone/>
                      </a:pPr>
                      <a:r>
                        <a:rPr lang="ru-RU" sz="1800"/>
                        <a:t>“Dirty” reading</a:t>
                      </a:r>
                      <a:endParaRPr sz="1800"/>
                    </a:p>
                  </a:txBody>
                  <a:tcPr marT="45725" marB="45725" marR="91450" marL="91450"/>
                </a:tc>
                <a:tc>
                  <a:txBody>
                    <a:bodyPr/>
                    <a:lstStyle/>
                    <a:p>
                      <a:pPr indent="0" lvl="0" marL="0" marR="0" rtl="0" algn="l">
                        <a:spcBef>
                          <a:spcPts val="0"/>
                        </a:spcBef>
                        <a:spcAft>
                          <a:spcPts val="0"/>
                        </a:spcAft>
                        <a:buNone/>
                      </a:pPr>
                      <a:r>
                        <a:rPr lang="ru-RU" sz="1800"/>
                        <a:t>Non-repeating reading</a:t>
                      </a:r>
                      <a:endParaRPr sz="1800"/>
                    </a:p>
                  </a:txBody>
                  <a:tcPr marT="45725" marB="45725" marR="91450" marL="91450"/>
                </a:tc>
                <a:tc>
                  <a:txBody>
                    <a:bodyPr/>
                    <a:lstStyle/>
                    <a:p>
                      <a:pPr indent="0" lvl="0" marL="0" marR="0" rtl="0" algn="l">
                        <a:spcBef>
                          <a:spcPts val="0"/>
                        </a:spcBef>
                        <a:spcAft>
                          <a:spcPts val="0"/>
                        </a:spcAft>
                        <a:buNone/>
                      </a:pPr>
                      <a:r>
                        <a:rPr lang="ru-RU" sz="1800"/>
                        <a:t>Reading phantoms</a:t>
                      </a:r>
                      <a:endParaRPr sz="1800"/>
                    </a:p>
                  </a:txBody>
                  <a:tcPr marT="45725" marB="45725" marR="91450" marL="91450"/>
                </a:tc>
              </a:tr>
              <a:tr h="370850">
                <a:tc>
                  <a:txBody>
                    <a:bodyPr/>
                    <a:lstStyle/>
                    <a:p>
                      <a:pPr indent="0" lvl="0" marL="0" marR="0" rtl="0" algn="l">
                        <a:spcBef>
                          <a:spcPts val="0"/>
                        </a:spcBef>
                        <a:spcAft>
                          <a:spcPts val="0"/>
                        </a:spcAft>
                        <a:buNone/>
                      </a:pPr>
                      <a:r>
                        <a:rPr b="0" i="0" lang="ru-RU" sz="1800">
                          <a:solidFill>
                            <a:schemeClr val="dk2"/>
                          </a:solidFill>
                          <a:latin typeface="Calibri"/>
                          <a:ea typeface="Calibri"/>
                          <a:cs typeface="Calibri"/>
                          <a:sym typeface="Calibri"/>
                        </a:rPr>
                        <a:t>Read uncommited</a:t>
                      </a:r>
                      <a:endParaRPr sz="1800">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r>
              <a:tr h="370850">
                <a:tc>
                  <a:txBody>
                    <a:bodyPr/>
                    <a:lstStyle/>
                    <a:p>
                      <a:pPr indent="0" lvl="0" marL="0" marR="0" rtl="0" algn="l">
                        <a:spcBef>
                          <a:spcPts val="0"/>
                        </a:spcBef>
                        <a:spcAft>
                          <a:spcPts val="0"/>
                        </a:spcAft>
                        <a:buNone/>
                      </a:pPr>
                      <a:r>
                        <a:rPr b="0" i="0" lang="ru-RU" sz="1800">
                          <a:solidFill>
                            <a:schemeClr val="dk2"/>
                          </a:solidFill>
                          <a:latin typeface="Calibri"/>
                          <a:ea typeface="Calibri"/>
                          <a:cs typeface="Calibri"/>
                          <a:sym typeface="Calibri"/>
                        </a:rPr>
                        <a:t>Read committed</a:t>
                      </a:r>
                      <a:endParaRPr sz="1800">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ru-RU" sz="1800">
                          <a:solidFill>
                            <a:schemeClr val="dk2"/>
                          </a:solidFill>
                        </a:rPr>
                        <a:t>-</a:t>
                      </a:r>
                      <a:endParaRPr>
                        <a:solidFill>
                          <a:schemeClr val="dk2"/>
                        </a:solidFill>
                      </a:endParaRPr>
                    </a:p>
                  </a:txBody>
                  <a:tcPr marT="45725" marB="45725" marR="91450" marL="91450"/>
                </a:tc>
              </a:tr>
              <a:tr h="370850">
                <a:tc>
                  <a:txBody>
                    <a:bodyPr/>
                    <a:lstStyle/>
                    <a:p>
                      <a:pPr indent="0" lvl="0" marL="0" marR="0" rtl="0" algn="l">
                        <a:spcBef>
                          <a:spcPts val="0"/>
                        </a:spcBef>
                        <a:spcAft>
                          <a:spcPts val="0"/>
                        </a:spcAft>
                        <a:buNone/>
                      </a:pPr>
                      <a:r>
                        <a:rPr b="0" i="0" lang="ru-RU" sz="1800">
                          <a:solidFill>
                            <a:schemeClr val="dk2"/>
                          </a:solidFill>
                          <a:latin typeface="Calibri"/>
                          <a:ea typeface="Calibri"/>
                          <a:cs typeface="Calibri"/>
                          <a:sym typeface="Calibri"/>
                        </a:rPr>
                        <a:t>Repeatable read</a:t>
                      </a:r>
                      <a:endParaRPr sz="1800">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r>
              <a:tr h="370850">
                <a:tc>
                  <a:txBody>
                    <a:bodyPr/>
                    <a:lstStyle/>
                    <a:p>
                      <a:pPr indent="0" lvl="0" marL="0" marR="0" rtl="0" algn="l">
                        <a:spcBef>
                          <a:spcPts val="0"/>
                        </a:spcBef>
                        <a:spcAft>
                          <a:spcPts val="0"/>
                        </a:spcAft>
                        <a:buNone/>
                      </a:pPr>
                      <a:r>
                        <a:rPr b="0" i="0" lang="ru-RU" sz="1800">
                          <a:solidFill>
                            <a:schemeClr val="dk2"/>
                          </a:solidFill>
                          <a:latin typeface="Calibri"/>
                          <a:ea typeface="Calibri"/>
                          <a:cs typeface="Calibri"/>
                          <a:sym typeface="Calibri"/>
                        </a:rPr>
                        <a:t>Serializable</a:t>
                      </a:r>
                      <a:endParaRPr sz="1800">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a:t>
                      </a:r>
                      <a:endParaRPr>
                        <a:solidFill>
                          <a:schemeClr val="dk2"/>
                        </a:solidFill>
                      </a:endParaRPr>
                    </a:p>
                  </a:txBody>
                  <a:tcPr marT="45725" marB="45725" marR="91450" marL="91450"/>
                </a:tc>
              </a:tr>
            </a:tbl>
          </a:graphicData>
        </a:graphic>
      </p:graphicFrame>
      <p:sp>
        <p:nvSpPr>
          <p:cNvPr id="712" name="Google Shape;712;p5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713" name="Google Shape;713;p59"/>
          <p:cNvSpPr txBox="1"/>
          <p:nvPr/>
        </p:nvSpPr>
        <p:spPr>
          <a:xfrm>
            <a:off x="1240222" y="4643536"/>
            <a:ext cx="2792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  – </a:t>
            </a:r>
            <a:r>
              <a:rPr lang="ru-RU" sz="1800">
                <a:solidFill>
                  <a:schemeClr val="dk1"/>
                </a:solidFill>
                <a:latin typeface="Calibri"/>
                <a:ea typeface="Calibri"/>
                <a:cs typeface="Calibri"/>
                <a:sym typeface="Calibri"/>
              </a:rPr>
              <a:t>prevented</a:t>
            </a:r>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  – not </a:t>
            </a:r>
            <a:r>
              <a:rPr lang="ru-RU" sz="1800">
                <a:solidFill>
                  <a:schemeClr val="dk1"/>
                </a:solidFill>
                <a:latin typeface="Calibri"/>
                <a:ea typeface="Calibri"/>
                <a:cs typeface="Calibri"/>
                <a:sym typeface="Calibri"/>
              </a:rPr>
              <a:t>prevented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0"/>
          <p:cNvSpPr txBox="1"/>
          <p:nvPr>
            <p:ph type="title"/>
          </p:nvPr>
        </p:nvSpPr>
        <p:spPr>
          <a:xfrm>
            <a:off x="677323" y="609600"/>
            <a:ext cx="10917000" cy="1320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4300"/>
              <a:buFont typeface="Arial"/>
              <a:buNone/>
            </a:pPr>
            <a:r>
              <a:rPr lang="ru-RU" sz="4000"/>
              <a:t>TRANSACTION ISOLATION LEVELS</a:t>
            </a:r>
            <a:r>
              <a:rPr lang="ru-RU"/>
              <a:t> Postgres</a:t>
            </a:r>
            <a:endParaRPr/>
          </a:p>
        </p:txBody>
      </p:sp>
      <p:graphicFrame>
        <p:nvGraphicFramePr>
          <p:cNvPr id="719" name="Google Shape;719;p60"/>
          <p:cNvGraphicFramePr/>
          <p:nvPr/>
        </p:nvGraphicFramePr>
        <p:xfrm>
          <a:off x="838200" y="1825625"/>
          <a:ext cx="3000000" cy="3000000"/>
        </p:xfrm>
        <a:graphic>
          <a:graphicData uri="http://schemas.openxmlformats.org/drawingml/2006/table">
            <a:tbl>
              <a:tblPr bandRow="1" firstRow="1">
                <a:noFill/>
                <a:tableStyleId>{1BC8F106-A151-48B0-8882-A9D3C4B614D1}</a:tableStyleId>
              </a:tblPr>
              <a:tblGrid>
                <a:gridCol w="2103125"/>
                <a:gridCol w="2103125"/>
                <a:gridCol w="2103125"/>
                <a:gridCol w="2103125"/>
                <a:gridCol w="2103125"/>
              </a:tblGrid>
              <a:tr h="370850">
                <a:tc>
                  <a:txBody>
                    <a:bodyPr/>
                    <a:lstStyle/>
                    <a:p>
                      <a:pPr indent="0" lvl="0" marL="0" rtl="0" algn="l">
                        <a:spcBef>
                          <a:spcPts val="0"/>
                        </a:spcBef>
                        <a:spcAft>
                          <a:spcPts val="0"/>
                        </a:spcAft>
                        <a:buNone/>
                      </a:pPr>
                      <a:r>
                        <a:rPr lang="ru-RU" sz="1800"/>
                        <a:t>Isolation level</a:t>
                      </a:r>
                      <a:endParaRPr/>
                    </a:p>
                  </a:txBody>
                  <a:tcPr marT="45725" marB="45725" marR="91450" marL="91450"/>
                </a:tc>
                <a:tc>
                  <a:txBody>
                    <a:bodyPr/>
                    <a:lstStyle/>
                    <a:p>
                      <a:pPr indent="0" lvl="0" marL="0" rtl="0" algn="l">
                        <a:spcBef>
                          <a:spcPts val="0"/>
                        </a:spcBef>
                        <a:spcAft>
                          <a:spcPts val="0"/>
                        </a:spcAft>
                        <a:buNone/>
                      </a:pPr>
                      <a:r>
                        <a:rPr lang="ru-RU" sz="1800"/>
                        <a:t>“Dirty” reading</a:t>
                      </a:r>
                      <a:endParaRPr sz="1800"/>
                    </a:p>
                  </a:txBody>
                  <a:tcPr marT="45725" marB="45725" marR="91450" marL="91450"/>
                </a:tc>
                <a:tc>
                  <a:txBody>
                    <a:bodyPr/>
                    <a:lstStyle/>
                    <a:p>
                      <a:pPr indent="0" lvl="0" marL="0" rtl="0" algn="l">
                        <a:spcBef>
                          <a:spcPts val="0"/>
                        </a:spcBef>
                        <a:spcAft>
                          <a:spcPts val="0"/>
                        </a:spcAft>
                        <a:buNone/>
                      </a:pPr>
                      <a:r>
                        <a:rPr lang="ru-RU" sz="1800"/>
                        <a:t>Non-repeating reading</a:t>
                      </a:r>
                      <a:endParaRPr sz="1800"/>
                    </a:p>
                  </a:txBody>
                  <a:tcPr marT="45725" marB="45725" marR="91450" marL="91450"/>
                </a:tc>
                <a:tc>
                  <a:txBody>
                    <a:bodyPr/>
                    <a:lstStyle/>
                    <a:p>
                      <a:pPr indent="0" lvl="0" marL="0" rtl="0" algn="l">
                        <a:spcBef>
                          <a:spcPts val="0"/>
                        </a:spcBef>
                        <a:spcAft>
                          <a:spcPts val="0"/>
                        </a:spcAft>
                        <a:buNone/>
                      </a:pPr>
                      <a:r>
                        <a:rPr lang="ru-RU" sz="1800"/>
                        <a:t>Reading phantoms</a:t>
                      </a:r>
                      <a:endParaRPr sz="1800"/>
                    </a:p>
                  </a:txBody>
                  <a:tcPr marT="45725" marB="45725" marR="91450" marL="91450"/>
                </a:tc>
                <a:tc>
                  <a:txBody>
                    <a:bodyPr/>
                    <a:lstStyle/>
                    <a:p>
                      <a:pPr indent="0" lvl="0" marL="0" marR="0" rtl="0" algn="l">
                        <a:spcBef>
                          <a:spcPts val="0"/>
                        </a:spcBef>
                        <a:spcAft>
                          <a:spcPts val="0"/>
                        </a:spcAft>
                        <a:buNone/>
                      </a:pPr>
                      <a:r>
                        <a:rPr lang="ru-RU" sz="1800"/>
                        <a:t>Serialization anomalies</a:t>
                      </a:r>
                      <a:endParaRPr sz="1800"/>
                    </a:p>
                  </a:txBody>
                  <a:tcPr marT="45725" marB="45725" marR="91450" marL="91450"/>
                </a:tc>
              </a:tr>
              <a:tr h="370850">
                <a:tc>
                  <a:txBody>
                    <a:bodyPr/>
                    <a:lstStyle/>
                    <a:p>
                      <a:pPr indent="0" lvl="0" marL="0" rtl="0" algn="l">
                        <a:spcBef>
                          <a:spcPts val="0"/>
                        </a:spcBef>
                        <a:spcAft>
                          <a:spcPts val="0"/>
                        </a:spcAft>
                        <a:buNone/>
                      </a:pPr>
                      <a:r>
                        <a:rPr lang="ru-RU" sz="1800">
                          <a:solidFill>
                            <a:schemeClr val="dk2"/>
                          </a:solidFill>
                        </a:rPr>
                        <a:t>Read uncommited</a:t>
                      </a:r>
                      <a:endParaRPr sz="1800"/>
                    </a:p>
                  </a:txBody>
                  <a:tcPr marT="45725" marB="45725" marR="91450" marL="91450"/>
                </a:tc>
                <a:tc>
                  <a:txBody>
                    <a:bodyPr/>
                    <a:lstStyle/>
                    <a:p>
                      <a:pPr indent="0" lvl="0" marL="0" marR="0" rtl="0" algn="l">
                        <a:spcBef>
                          <a:spcPts val="0"/>
                        </a:spcBef>
                        <a:spcAft>
                          <a:spcPts val="0"/>
                        </a:spcAft>
                        <a:buNone/>
                      </a:pPr>
                      <a:r>
                        <a:rPr lang="ru-RU" sz="1800">
                          <a:solidFill>
                            <a:schemeClr val="dk2"/>
                          </a:solidFill>
                        </a:rPr>
                        <a:t>Possible, but not in Postgres</a:t>
                      </a:r>
                      <a:endParaRPr sz="1800">
                        <a:solidFill>
                          <a:schemeClr val="dk2"/>
                        </a:solidFill>
                      </a:endParaRPr>
                    </a:p>
                  </a:txBody>
                  <a:tcPr marT="45725" marB="45725" marR="91450" marL="91450"/>
                </a:tc>
                <a:tc>
                  <a:txBody>
                    <a:bodyPr/>
                    <a:lstStyle/>
                    <a:p>
                      <a:pPr indent="0" lvl="0" marL="0" marR="0" rtl="0" algn="l">
                        <a:spcBef>
                          <a:spcPts val="0"/>
                        </a:spcBef>
                        <a:spcAft>
                          <a:spcPts val="0"/>
                        </a:spcAft>
                        <a:buNone/>
                      </a:pPr>
                      <a:r>
                        <a:rPr lang="ru-RU" sz="1800">
                          <a:solidFill>
                            <a:schemeClr val="dk2"/>
                          </a:solidFill>
                        </a:rPr>
                        <a:t>Possible</a:t>
                      </a:r>
                      <a:endParaRPr>
                        <a:solidFill>
                          <a:schemeClr val="dk2"/>
                        </a:solidFill>
                      </a:endParaRPr>
                    </a:p>
                  </a:txBody>
                  <a:tcPr marT="45725" marB="45725" marR="91450" marL="91450"/>
                </a:tc>
                <a:tc>
                  <a:txBody>
                    <a:bodyPr/>
                    <a:lstStyle/>
                    <a:p>
                      <a:pPr indent="0" lvl="0" marL="0" rtl="0" algn="l">
                        <a:spcBef>
                          <a:spcPts val="0"/>
                        </a:spcBef>
                        <a:spcAft>
                          <a:spcPts val="0"/>
                        </a:spcAft>
                        <a:buNone/>
                      </a:pPr>
                      <a:r>
                        <a:rPr lang="ru-RU" sz="1800">
                          <a:solidFill>
                            <a:schemeClr val="dk2"/>
                          </a:solidFill>
                        </a:rPr>
                        <a:t>Possible</a:t>
                      </a:r>
                      <a:endParaRPr>
                        <a:solidFill>
                          <a:schemeClr val="dk2"/>
                        </a:solidFill>
                      </a:endParaRPr>
                    </a:p>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None/>
                      </a:pPr>
                      <a:r>
                        <a:rPr lang="ru-RU" sz="1800">
                          <a:solidFill>
                            <a:schemeClr val="dk2"/>
                          </a:solidFill>
                        </a:rPr>
                        <a:t>Possible</a:t>
                      </a:r>
                      <a:endParaRPr>
                        <a:solidFill>
                          <a:schemeClr val="dk2"/>
                        </a:solidFill>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rtl="0" algn="l">
                        <a:spcBef>
                          <a:spcPts val="0"/>
                        </a:spcBef>
                        <a:spcAft>
                          <a:spcPts val="0"/>
                        </a:spcAft>
                        <a:buNone/>
                      </a:pPr>
                      <a:r>
                        <a:rPr lang="ru-RU" sz="1800">
                          <a:solidFill>
                            <a:schemeClr val="dk2"/>
                          </a:solidFill>
                        </a:rPr>
                        <a:t>Read committed</a:t>
                      </a:r>
                      <a:endParaRPr sz="1800"/>
                    </a:p>
                  </a:txBody>
                  <a:tcPr marT="45725" marB="45725" marR="91450" marL="91450"/>
                </a:tc>
                <a:tc>
                  <a:txBody>
                    <a:bodyPr/>
                    <a:lstStyle/>
                    <a:p>
                      <a:pPr indent="0" lvl="0" marL="0" rtl="0" algn="l">
                        <a:spcBef>
                          <a:spcPts val="0"/>
                        </a:spcBef>
                        <a:spcAft>
                          <a:spcPts val="0"/>
                        </a:spcAft>
                        <a:buSzPts val="1800"/>
                        <a:buNone/>
                      </a:pPr>
                      <a:r>
                        <a:rPr lang="ru-RU" sz="1800">
                          <a:solidFill>
                            <a:schemeClr val="dk2"/>
                          </a:solidFill>
                        </a:rPr>
                        <a:t>Impossible</a:t>
                      </a:r>
                      <a:endParaRPr sz="1800"/>
                    </a:p>
                  </a:txBody>
                  <a:tcPr marT="45725" marB="45725" marR="91450" marL="91450"/>
                </a:tc>
                <a:tc>
                  <a:txBody>
                    <a:bodyPr/>
                    <a:lstStyle/>
                    <a:p>
                      <a:pPr indent="0" lvl="0" marL="0" rtl="0" algn="l">
                        <a:spcBef>
                          <a:spcPts val="0"/>
                        </a:spcBef>
                        <a:spcAft>
                          <a:spcPts val="0"/>
                        </a:spcAft>
                        <a:buClr>
                          <a:srgbClr val="000000"/>
                        </a:buClr>
                        <a:buFont typeface="Arial"/>
                        <a:buNone/>
                      </a:pPr>
                      <a:r>
                        <a:rPr lang="ru-RU" sz="1800">
                          <a:solidFill>
                            <a:schemeClr val="dk2"/>
                          </a:solidFill>
                        </a:rPr>
                        <a:t>Possible</a:t>
                      </a:r>
                      <a:endParaRPr sz="1800"/>
                    </a:p>
                  </a:txBody>
                  <a:tcPr marT="45725" marB="45725" marR="91450" marL="91450"/>
                </a:tc>
                <a:tc>
                  <a:txBody>
                    <a:bodyPr/>
                    <a:lstStyle/>
                    <a:p>
                      <a:pPr indent="0" lvl="0" marL="0" rtl="0" algn="l">
                        <a:spcBef>
                          <a:spcPts val="0"/>
                        </a:spcBef>
                        <a:spcAft>
                          <a:spcPts val="0"/>
                        </a:spcAft>
                        <a:buClr>
                          <a:srgbClr val="000000"/>
                        </a:buClr>
                        <a:buFont typeface="Arial"/>
                        <a:buNone/>
                      </a:pPr>
                      <a:r>
                        <a:rPr lang="ru-RU" sz="1800">
                          <a:solidFill>
                            <a:schemeClr val="dk2"/>
                          </a:solidFill>
                        </a:rPr>
                        <a:t>Possible</a:t>
                      </a:r>
                      <a:endParaRPr sz="1800"/>
                    </a:p>
                  </a:txBody>
                  <a:tcPr marT="45725" marB="45725" marR="91450" marL="91450"/>
                </a:tc>
                <a:tc>
                  <a:txBody>
                    <a:bodyPr/>
                    <a:lstStyle/>
                    <a:p>
                      <a:pPr indent="0" lvl="0" marL="0" rtl="0" algn="l">
                        <a:spcBef>
                          <a:spcPts val="0"/>
                        </a:spcBef>
                        <a:spcAft>
                          <a:spcPts val="0"/>
                        </a:spcAft>
                        <a:buClr>
                          <a:srgbClr val="000000"/>
                        </a:buClr>
                        <a:buFont typeface="Arial"/>
                        <a:buNone/>
                      </a:pPr>
                      <a:r>
                        <a:rPr lang="ru-RU" sz="1800">
                          <a:solidFill>
                            <a:schemeClr val="dk2"/>
                          </a:solidFill>
                        </a:rPr>
                        <a:t>Possible</a:t>
                      </a:r>
                      <a:endParaRPr sz="1800"/>
                    </a:p>
                  </a:txBody>
                  <a:tcPr marT="45725" marB="45725" marR="91450" marL="91450"/>
                </a:tc>
              </a:tr>
              <a:tr h="370850">
                <a:tc>
                  <a:txBody>
                    <a:bodyPr/>
                    <a:lstStyle/>
                    <a:p>
                      <a:pPr indent="0" lvl="0" marL="0" rtl="0" algn="l">
                        <a:spcBef>
                          <a:spcPts val="0"/>
                        </a:spcBef>
                        <a:spcAft>
                          <a:spcPts val="0"/>
                        </a:spcAft>
                        <a:buNone/>
                      </a:pPr>
                      <a:r>
                        <a:rPr lang="ru-RU" sz="1800">
                          <a:solidFill>
                            <a:schemeClr val="dk2"/>
                          </a:solidFill>
                        </a:rPr>
                        <a:t>Repeatable read</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ru-RU" sz="1800">
                          <a:solidFill>
                            <a:schemeClr val="dk2"/>
                          </a:solidFill>
                        </a:rPr>
                        <a:t>Impossible</a:t>
                      </a:r>
                      <a:endParaRPr>
                        <a:solidFill>
                          <a:schemeClr val="dk2"/>
                        </a:solidFill>
                      </a:endParaRPr>
                    </a:p>
                  </a:txBody>
                  <a:tcPr marT="45725" marB="45725" marR="91450" marL="91450"/>
                </a:tc>
                <a:tc>
                  <a:txBody>
                    <a:bodyPr/>
                    <a:lstStyle/>
                    <a:p>
                      <a:pPr indent="0" lvl="0" marL="0" rtl="0" algn="l">
                        <a:spcBef>
                          <a:spcPts val="0"/>
                        </a:spcBef>
                        <a:spcAft>
                          <a:spcPts val="0"/>
                        </a:spcAft>
                        <a:buSzPts val="1800"/>
                        <a:buNone/>
                      </a:pPr>
                      <a:r>
                        <a:rPr lang="ru-RU" sz="1800">
                          <a:solidFill>
                            <a:schemeClr val="dk2"/>
                          </a:solidFill>
                        </a:rPr>
                        <a:t>Impossible</a:t>
                      </a:r>
                      <a:endParaRPr sz="1800"/>
                    </a:p>
                  </a:txBody>
                  <a:tcPr marT="45725" marB="45725" marR="91450" marL="91450"/>
                </a:tc>
                <a:tc>
                  <a:txBody>
                    <a:bodyPr/>
                    <a:lstStyle/>
                    <a:p>
                      <a:pPr indent="0" lvl="0" marL="0" rtl="0" algn="l">
                        <a:spcBef>
                          <a:spcPts val="0"/>
                        </a:spcBef>
                        <a:spcAft>
                          <a:spcPts val="0"/>
                        </a:spcAft>
                        <a:buNone/>
                      </a:pPr>
                      <a:r>
                        <a:rPr lang="ru-RU" sz="1800">
                          <a:solidFill>
                            <a:schemeClr val="dk2"/>
                          </a:solidFill>
                        </a:rPr>
                        <a:t>Possible, but not in Postgres</a:t>
                      </a:r>
                      <a:endParaRPr sz="1800"/>
                    </a:p>
                  </a:txBody>
                  <a:tcPr marT="45725" marB="45725" marR="91450" marL="91450"/>
                </a:tc>
                <a:tc>
                  <a:txBody>
                    <a:bodyPr/>
                    <a:lstStyle/>
                    <a:p>
                      <a:pPr indent="0" lvl="0" marL="0" rtl="0" algn="l">
                        <a:spcBef>
                          <a:spcPts val="0"/>
                        </a:spcBef>
                        <a:spcAft>
                          <a:spcPts val="0"/>
                        </a:spcAft>
                        <a:buNone/>
                      </a:pPr>
                      <a:r>
                        <a:rPr lang="ru-RU" sz="1800">
                          <a:solidFill>
                            <a:schemeClr val="dk2"/>
                          </a:solidFill>
                        </a:rPr>
                        <a:t>Possible</a:t>
                      </a:r>
                      <a:endParaRPr sz="1800"/>
                    </a:p>
                  </a:txBody>
                  <a:tcPr marT="45725" marB="45725" marR="91450" marL="91450"/>
                </a:tc>
              </a:tr>
              <a:tr h="370850">
                <a:tc>
                  <a:txBody>
                    <a:bodyPr/>
                    <a:lstStyle/>
                    <a:p>
                      <a:pPr indent="0" lvl="0" marL="0" rtl="0" algn="l">
                        <a:spcBef>
                          <a:spcPts val="0"/>
                        </a:spcBef>
                        <a:spcAft>
                          <a:spcPts val="0"/>
                        </a:spcAft>
                        <a:buNone/>
                      </a:pPr>
                      <a:r>
                        <a:rPr lang="ru-RU" sz="1800">
                          <a:solidFill>
                            <a:schemeClr val="dk2"/>
                          </a:solidFill>
                        </a:rPr>
                        <a:t>Serializable</a:t>
                      </a:r>
                      <a:endParaRPr sz="1800"/>
                    </a:p>
                  </a:txBody>
                  <a:tcPr marT="45725" marB="45725" marR="91450" marL="91450"/>
                </a:tc>
                <a:tc>
                  <a:txBody>
                    <a:bodyPr/>
                    <a:lstStyle/>
                    <a:p>
                      <a:pPr indent="0" lvl="0" marL="0" rtl="0" algn="l">
                        <a:spcBef>
                          <a:spcPts val="0"/>
                        </a:spcBef>
                        <a:spcAft>
                          <a:spcPts val="0"/>
                        </a:spcAft>
                        <a:buClr>
                          <a:schemeClr val="dk1"/>
                        </a:buClr>
                        <a:buSzPts val="1800"/>
                        <a:buFont typeface="Calibri"/>
                        <a:buNone/>
                      </a:pPr>
                      <a:r>
                        <a:rPr lang="ru-RU" sz="1800">
                          <a:solidFill>
                            <a:schemeClr val="dk2"/>
                          </a:solidFill>
                        </a:rPr>
                        <a:t>Impossible</a:t>
                      </a:r>
                      <a:endParaRPr sz="1800"/>
                    </a:p>
                  </a:txBody>
                  <a:tcPr marT="45725" marB="45725" marR="91450" marL="91450"/>
                </a:tc>
                <a:tc>
                  <a:txBody>
                    <a:bodyPr/>
                    <a:lstStyle/>
                    <a:p>
                      <a:pPr indent="0" lvl="0" marL="0" rtl="0" algn="l">
                        <a:spcBef>
                          <a:spcPts val="0"/>
                        </a:spcBef>
                        <a:spcAft>
                          <a:spcPts val="0"/>
                        </a:spcAft>
                        <a:buSzPts val="1800"/>
                        <a:buNone/>
                      </a:pPr>
                      <a:r>
                        <a:rPr lang="ru-RU" sz="1800">
                          <a:solidFill>
                            <a:schemeClr val="dk2"/>
                          </a:solidFill>
                        </a:rPr>
                        <a:t>Impossible</a:t>
                      </a:r>
                      <a:endParaRPr sz="1800"/>
                    </a:p>
                  </a:txBody>
                  <a:tcPr marT="45725" marB="45725" marR="91450" marL="91450"/>
                </a:tc>
                <a:tc>
                  <a:txBody>
                    <a:bodyPr/>
                    <a:lstStyle/>
                    <a:p>
                      <a:pPr indent="0" lvl="0" marL="0" rtl="0" algn="l">
                        <a:spcBef>
                          <a:spcPts val="0"/>
                        </a:spcBef>
                        <a:spcAft>
                          <a:spcPts val="0"/>
                        </a:spcAft>
                        <a:buSzPts val="1800"/>
                        <a:buNone/>
                      </a:pPr>
                      <a:r>
                        <a:rPr lang="ru-RU" sz="1800">
                          <a:solidFill>
                            <a:schemeClr val="dk2"/>
                          </a:solidFill>
                        </a:rPr>
                        <a:t>Impossible</a:t>
                      </a:r>
                      <a:endParaRPr sz="1800"/>
                    </a:p>
                  </a:txBody>
                  <a:tcPr marT="45725" marB="45725" marR="91450" marL="91450"/>
                </a:tc>
                <a:tc>
                  <a:txBody>
                    <a:bodyPr/>
                    <a:lstStyle/>
                    <a:p>
                      <a:pPr indent="0" lvl="0" marL="0" rtl="0" algn="l">
                        <a:spcBef>
                          <a:spcPts val="0"/>
                        </a:spcBef>
                        <a:spcAft>
                          <a:spcPts val="0"/>
                        </a:spcAft>
                        <a:buSzPts val="1800"/>
                        <a:buNone/>
                      </a:pPr>
                      <a:r>
                        <a:rPr lang="ru-RU" sz="1800">
                          <a:solidFill>
                            <a:schemeClr val="dk2"/>
                          </a:solidFill>
                        </a:rPr>
                        <a:t>Impossible</a:t>
                      </a:r>
                      <a:endParaRPr sz="1800"/>
                    </a:p>
                  </a:txBody>
                  <a:tcPr marT="45725" marB="45725" marR="91450" marL="91450"/>
                </a:tc>
              </a:tr>
            </a:tbl>
          </a:graphicData>
        </a:graphic>
      </p:graphicFrame>
      <p:sp>
        <p:nvSpPr>
          <p:cNvPr id="720" name="Google Shape;720;p6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721" name="Google Shape;721;p60"/>
          <p:cNvSpPr txBox="1"/>
          <p:nvPr/>
        </p:nvSpPr>
        <p:spPr>
          <a:xfrm>
            <a:off x="966952" y="4867949"/>
            <a:ext cx="10386900" cy="923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ru-RU" sz="1800">
                <a:solidFill>
                  <a:schemeClr val="dk1"/>
                </a:solidFill>
                <a:latin typeface="Roboto"/>
                <a:ea typeface="Roboto"/>
                <a:cs typeface="Roboto"/>
                <a:sym typeface="Roboto"/>
              </a:rPr>
              <a:t>“Serialization anomaly” - the result of a successful commit of a group of transactions turns out to be inconsistent under all possible options for executing these transactions in turn (that is, unlike a lost update, there will be no result at all)</a:t>
            </a:r>
            <a:endParaRPr sz="1800">
              <a:solidFill>
                <a:schemeClr val="dk1"/>
              </a:solidFill>
              <a:latin typeface="Calibri"/>
              <a:ea typeface="Calibri"/>
              <a:cs typeface="Calibri"/>
              <a:sym typeface="Calibri"/>
            </a:endParaRPr>
          </a:p>
        </p:txBody>
      </p:sp>
      <p:sp>
        <p:nvSpPr>
          <p:cNvPr id="722" name="Google Shape;722;p6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2"/>
              <a:buFont typeface="Calibri"/>
              <a:buNone/>
            </a:pPr>
            <a:r>
              <a:rPr lang="ru-RU"/>
              <a:t>Functional dependency: Heath’s theorem</a:t>
            </a:r>
            <a:endParaRPr/>
          </a:p>
          <a:p>
            <a:pPr indent="0" lvl="0" marL="0" rtl="0" algn="l">
              <a:lnSpc>
                <a:spcPct val="90000"/>
              </a:lnSpc>
              <a:spcBef>
                <a:spcPts val="0"/>
              </a:spcBef>
              <a:spcAft>
                <a:spcPts val="0"/>
              </a:spcAft>
              <a:buClr>
                <a:schemeClr val="dk1"/>
              </a:buClr>
              <a:buSzPct val="122222"/>
              <a:buFont typeface="Calibri"/>
              <a:buNone/>
            </a:pPr>
            <a:r>
              <a:t/>
            </a:r>
            <a:endParaRPr/>
          </a:p>
        </p:txBody>
      </p:sp>
      <p:sp>
        <p:nvSpPr>
          <p:cNvPr id="138" name="Google Shape;138;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139" name="Google Shape;139;p6"/>
          <p:cNvSpPr txBox="1"/>
          <p:nvPr/>
        </p:nvSpPr>
        <p:spPr>
          <a:xfrm>
            <a:off x="2448910" y="4880962"/>
            <a:ext cx="7798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Calibri"/>
                <a:ea typeface="Calibri"/>
                <a:cs typeface="Calibri"/>
                <a:sym typeface="Calibri"/>
              </a:rPr>
              <a:t>It is obvious that the data in the table above is redundant - information about suppliers, cities and products is duplicated in different rows</a:t>
            </a:r>
            <a:endParaRPr/>
          </a:p>
        </p:txBody>
      </p:sp>
      <p:pic>
        <p:nvPicPr>
          <p:cNvPr id="140" name="Google Shape;140;p6"/>
          <p:cNvPicPr preferRelativeResize="0"/>
          <p:nvPr/>
        </p:nvPicPr>
        <p:blipFill rotWithShape="1">
          <a:blip r:embed="rId3">
            <a:alphaModFix/>
          </a:blip>
          <a:srcRect b="0" l="0" r="0" t="0"/>
          <a:stretch/>
        </p:blipFill>
        <p:spPr>
          <a:xfrm>
            <a:off x="2727024" y="1583591"/>
            <a:ext cx="7062952" cy="2958522"/>
          </a:xfrm>
          <a:prstGeom prst="rect">
            <a:avLst/>
          </a:prstGeom>
          <a:noFill/>
          <a:ln>
            <a:noFill/>
          </a:ln>
        </p:spPr>
      </p:pic>
      <p:sp>
        <p:nvSpPr>
          <p:cNvPr id="141" name="Google Shape;141;p6"/>
          <p:cNvSpPr txBox="1"/>
          <p:nvPr/>
        </p:nvSpPr>
        <p:spPr>
          <a:xfrm>
            <a:off x="2799575" y="1525275"/>
            <a:ext cx="22743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rgbClr val="FFFFFF"/>
                </a:solidFill>
                <a:latin typeface="Roboto"/>
                <a:ea typeface="Roboto"/>
                <a:cs typeface="Roboto"/>
                <a:sym typeface="Roboto"/>
              </a:rPr>
              <a:t>Distributor</a:t>
            </a:r>
            <a:endParaRPr sz="2400">
              <a:solidFill>
                <a:srgbClr val="FFFFFF"/>
              </a:solidFill>
              <a:latin typeface="Roboto"/>
              <a:ea typeface="Roboto"/>
              <a:cs typeface="Roboto"/>
              <a:sym typeface="Roboto"/>
            </a:endParaRPr>
          </a:p>
        </p:txBody>
      </p:sp>
      <p:sp>
        <p:nvSpPr>
          <p:cNvPr id="142" name="Google Shape;142;p6"/>
          <p:cNvSpPr txBox="1"/>
          <p:nvPr/>
        </p:nvSpPr>
        <p:spPr>
          <a:xfrm>
            <a:off x="5179675" y="1525275"/>
            <a:ext cx="27516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rgbClr val="FFFFFF"/>
                </a:solidFill>
                <a:latin typeface="Roboto"/>
                <a:ea typeface="Roboto"/>
                <a:cs typeface="Roboto"/>
                <a:sym typeface="Roboto"/>
              </a:rPr>
              <a:t>City</a:t>
            </a:r>
            <a:endParaRPr sz="2400">
              <a:solidFill>
                <a:srgbClr val="FFFFFF"/>
              </a:solidFill>
              <a:latin typeface="Roboto"/>
              <a:ea typeface="Roboto"/>
              <a:cs typeface="Roboto"/>
              <a:sym typeface="Roboto"/>
            </a:endParaRPr>
          </a:p>
        </p:txBody>
      </p:sp>
      <p:sp>
        <p:nvSpPr>
          <p:cNvPr id="143" name="Google Shape;143;p6"/>
          <p:cNvSpPr txBox="1"/>
          <p:nvPr/>
        </p:nvSpPr>
        <p:spPr>
          <a:xfrm>
            <a:off x="8037075" y="1525275"/>
            <a:ext cx="16905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rgbClr val="FFFFFF"/>
                </a:solidFill>
                <a:latin typeface="Roboto"/>
                <a:ea typeface="Roboto"/>
                <a:cs typeface="Roboto"/>
                <a:sym typeface="Roboto"/>
              </a:rPr>
              <a:t>Product</a:t>
            </a:r>
            <a:endParaRPr sz="24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c3a7385725_0_324"/>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2"/>
              <a:buFont typeface="Calibri"/>
              <a:buNone/>
            </a:pPr>
            <a:r>
              <a:rPr lang="ru-RU"/>
              <a:t>Functional dependency: Heath’s theorem</a:t>
            </a:r>
            <a:endParaRPr/>
          </a:p>
          <a:p>
            <a:pPr indent="0" lvl="0" marL="0" rtl="0" algn="l">
              <a:lnSpc>
                <a:spcPct val="90000"/>
              </a:lnSpc>
              <a:spcBef>
                <a:spcPts val="0"/>
              </a:spcBef>
              <a:spcAft>
                <a:spcPts val="0"/>
              </a:spcAft>
              <a:buClr>
                <a:schemeClr val="dk1"/>
              </a:buClr>
              <a:buSzPct val="122222"/>
              <a:buFont typeface="Calibri"/>
              <a:buNone/>
            </a:pPr>
            <a:r>
              <a:t/>
            </a:r>
            <a:endParaRPr/>
          </a:p>
        </p:txBody>
      </p:sp>
      <p:sp>
        <p:nvSpPr>
          <p:cNvPr id="149" name="Google Shape;149;g2c3a7385725_0_32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150" name="Google Shape;150;g2c3a7385725_0_324"/>
          <p:cNvSpPr txBox="1"/>
          <p:nvPr/>
        </p:nvSpPr>
        <p:spPr>
          <a:xfrm>
            <a:off x="2448910" y="4880962"/>
            <a:ext cx="7798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Calibri"/>
                <a:ea typeface="Calibri"/>
                <a:cs typeface="Calibri"/>
                <a:sym typeface="Calibri"/>
              </a:rPr>
              <a:t>Let’s use Heath’s theorem</a:t>
            </a:r>
            <a:endParaRPr/>
          </a:p>
        </p:txBody>
      </p:sp>
      <p:pic>
        <p:nvPicPr>
          <p:cNvPr id="151" name="Google Shape;151;g2c3a7385725_0_324"/>
          <p:cNvPicPr preferRelativeResize="0"/>
          <p:nvPr/>
        </p:nvPicPr>
        <p:blipFill rotWithShape="1">
          <a:blip r:embed="rId3">
            <a:alphaModFix/>
          </a:blip>
          <a:srcRect b="0" l="0" r="0" t="0"/>
          <a:stretch/>
        </p:blipFill>
        <p:spPr>
          <a:xfrm>
            <a:off x="2564524" y="1630241"/>
            <a:ext cx="7062952" cy="2958522"/>
          </a:xfrm>
          <a:prstGeom prst="rect">
            <a:avLst/>
          </a:prstGeom>
          <a:noFill/>
          <a:ln>
            <a:noFill/>
          </a:ln>
        </p:spPr>
      </p:pic>
      <p:sp>
        <p:nvSpPr>
          <p:cNvPr id="152" name="Google Shape;152;g2c3a7385725_0_324"/>
          <p:cNvSpPr txBox="1"/>
          <p:nvPr/>
        </p:nvSpPr>
        <p:spPr>
          <a:xfrm>
            <a:off x="2637075" y="1571925"/>
            <a:ext cx="22743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rgbClr val="FFFFFF"/>
                </a:solidFill>
                <a:latin typeface="Roboto"/>
                <a:ea typeface="Roboto"/>
                <a:cs typeface="Roboto"/>
                <a:sym typeface="Roboto"/>
              </a:rPr>
              <a:t>Distributor</a:t>
            </a:r>
            <a:endParaRPr sz="2400">
              <a:solidFill>
                <a:srgbClr val="FFFFFF"/>
              </a:solidFill>
              <a:latin typeface="Roboto"/>
              <a:ea typeface="Roboto"/>
              <a:cs typeface="Roboto"/>
              <a:sym typeface="Roboto"/>
            </a:endParaRPr>
          </a:p>
        </p:txBody>
      </p:sp>
      <p:sp>
        <p:nvSpPr>
          <p:cNvPr id="153" name="Google Shape;153;g2c3a7385725_0_324"/>
          <p:cNvSpPr txBox="1"/>
          <p:nvPr/>
        </p:nvSpPr>
        <p:spPr>
          <a:xfrm>
            <a:off x="5017175" y="1571925"/>
            <a:ext cx="27516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rgbClr val="FFFFFF"/>
                </a:solidFill>
                <a:latin typeface="Roboto"/>
                <a:ea typeface="Roboto"/>
                <a:cs typeface="Roboto"/>
                <a:sym typeface="Roboto"/>
              </a:rPr>
              <a:t>City</a:t>
            </a:r>
            <a:endParaRPr sz="2400">
              <a:solidFill>
                <a:srgbClr val="FFFFFF"/>
              </a:solidFill>
              <a:latin typeface="Roboto"/>
              <a:ea typeface="Roboto"/>
              <a:cs typeface="Roboto"/>
              <a:sym typeface="Roboto"/>
            </a:endParaRPr>
          </a:p>
        </p:txBody>
      </p:sp>
      <p:sp>
        <p:nvSpPr>
          <p:cNvPr id="154" name="Google Shape;154;g2c3a7385725_0_324"/>
          <p:cNvSpPr txBox="1"/>
          <p:nvPr/>
        </p:nvSpPr>
        <p:spPr>
          <a:xfrm>
            <a:off x="7874575" y="1571925"/>
            <a:ext cx="1690500" cy="431400"/>
          </a:xfrm>
          <a:prstGeom prst="rect">
            <a:avLst/>
          </a:prstGeom>
          <a:solidFill>
            <a:srgbClr val="36542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rgbClr val="FFFFFF"/>
                </a:solidFill>
                <a:latin typeface="Roboto"/>
                <a:ea typeface="Roboto"/>
                <a:cs typeface="Roboto"/>
                <a:sym typeface="Roboto"/>
              </a:rPr>
              <a:t>Product</a:t>
            </a:r>
            <a:endParaRPr sz="24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ru-RU" sz="1300">
                <a:solidFill>
                  <a:schemeClr val="dk1"/>
                </a:solidFill>
                <a:latin typeface="Roboto"/>
                <a:ea typeface="Roboto"/>
                <a:cs typeface="Roboto"/>
                <a:sym typeface="Roboto"/>
              </a:rPr>
              <a:t>‹#›</a:t>
            </a:fld>
            <a:endParaRPr sz="1300">
              <a:solidFill>
                <a:schemeClr val="dk1"/>
              </a:solidFill>
              <a:latin typeface="Roboto"/>
              <a:ea typeface="Roboto"/>
              <a:cs typeface="Roboto"/>
              <a:sym typeface="Roboto"/>
            </a:endParaRPr>
          </a:p>
        </p:txBody>
      </p:sp>
      <p:sp>
        <p:nvSpPr>
          <p:cNvPr id="160" name="Google Shape;160;p8"/>
          <p:cNvSpPr txBox="1"/>
          <p:nvPr>
            <p:ph type="title"/>
          </p:nvPr>
        </p:nvSpPr>
        <p:spPr>
          <a:xfrm>
            <a:off x="677334" y="609600"/>
            <a:ext cx="8596800" cy="132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2222"/>
              <a:buFont typeface="Calibri"/>
              <a:buNone/>
            </a:pPr>
            <a:r>
              <a:rPr lang="ru-RU"/>
              <a:t>Functional dependency: Heath’s theorem</a:t>
            </a:r>
            <a:endParaRPr/>
          </a:p>
          <a:p>
            <a:pPr indent="0" lvl="0" marL="0" rtl="0" algn="l">
              <a:lnSpc>
                <a:spcPct val="90000"/>
              </a:lnSpc>
              <a:spcBef>
                <a:spcPts val="0"/>
              </a:spcBef>
              <a:spcAft>
                <a:spcPts val="0"/>
              </a:spcAft>
              <a:buClr>
                <a:schemeClr val="dk1"/>
              </a:buClr>
              <a:buSzPct val="122222"/>
              <a:buFont typeface="Calibri"/>
              <a:buNone/>
            </a:pPr>
            <a:r>
              <a:t/>
            </a:r>
            <a:endParaRPr/>
          </a:p>
        </p:txBody>
      </p:sp>
      <p:sp>
        <p:nvSpPr>
          <p:cNvPr id="161" name="Google Shape;161;p8"/>
          <p:cNvSpPr txBox="1"/>
          <p:nvPr/>
        </p:nvSpPr>
        <p:spPr>
          <a:xfrm>
            <a:off x="759225" y="2043500"/>
            <a:ext cx="9564000" cy="29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RU" sz="2400">
                <a:solidFill>
                  <a:schemeClr val="dk1"/>
                </a:solidFill>
                <a:latin typeface="Roboto"/>
                <a:ea typeface="Roboto"/>
                <a:cs typeface="Roboto"/>
                <a:sym typeface="Roboto"/>
              </a:rPr>
              <a:t>A = {Distributor}</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B = {City}</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C = {Product}</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RU" sz="2400">
                <a:solidFill>
                  <a:schemeClr val="dk1"/>
                </a:solidFill>
                <a:latin typeface="Roboto"/>
                <a:ea typeface="Roboto"/>
                <a:cs typeface="Roboto"/>
                <a:sym typeface="Roboto"/>
              </a:rPr>
              <a:t>If A -&gt; B, then R = {AB}⋈{AC}</a:t>
            </a:r>
            <a:endParaRPr sz="24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2023-02-10T22:17:03Z</dcterms:created>
  <dc:creator>Igor Shevchenko</dc:creator>
</cp:coreProperties>
</file>