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jgpLwnRZnj5p0S5IRxJ+sw+98g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c3bed4d151_0_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c3bed4d151_0_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c3bed4d151_0_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c3bed4d151_0_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g2c3bed4d151_0_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g2c3bed4d151_0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c3bed4d151_0_47"/>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c3bed4d151_0_47"/>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2c3bed4d151_0_47"/>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2c3bed4d151_0_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c3bed4d151_0_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c3bed4d151_0_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c3bed4d151_0_11"/>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c3bed4d151_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c3bed4d151_0_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c3bed4d151_0_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2c3bed4d151_0_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2c3bed4d151_0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c3bed4d151_0_2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c3bed4d151_0_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2c3bed4d151_0_2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2c3bed4d151_0_2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2c3bed4d151_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c3bed4d151_0_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2c3bed4d151_0_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c3bed4d151_0_2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c3bed4d151_0_2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g2c3bed4d151_0_2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g2c3bed4d151_0_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c3bed4d151_0_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g2c3bed4d151_0_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c3bed4d151_0_3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g2c3bed4d151_0_3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c3bed4d151_0_3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g2c3bed4d151_0_3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g2c3bed4d151_0_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g2c3bed4d151_0_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c3bed4d151_0_4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g2c3bed4d151_0_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c3bed4d151_0_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g2c3bed4d151_0_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g2c3bed4d151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ostgrespro.ru/docs/postgresql/14/sql-select" TargetMode="External"/><Relationship Id="rId4" Type="http://schemas.openxmlformats.org/officeDocument/2006/relationships/hyperlink" Target="https://postgrespro.ru/docs/postgresql/14/queries-table-expressions#QUERIES-WINDOW" TargetMode="External"/><Relationship Id="rId5" Type="http://schemas.openxmlformats.org/officeDocument/2006/relationships/hyperlink" Target="https://postgrespro.ru/docs/postgresql/14/functions-window" TargetMode="External"/><Relationship Id="rId6" Type="http://schemas.openxmlformats.org/officeDocument/2006/relationships/hyperlink" Target="https://postgrespro.ru/docs/postgresql/14/sql-expressions#SYNTAX-WINDOW-FUNC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ru"/>
              <a:t>Window functions</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ru"/>
              <a:t>Seminar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3200"/>
              <a:buNone/>
            </a:pPr>
            <a:r>
              <a:rPr lang="ru"/>
              <a:t>ORDER BY</a:t>
            </a:r>
            <a:endParaRPr/>
          </a:p>
        </p:txBody>
      </p:sp>
      <p:sp>
        <p:nvSpPr>
          <p:cNvPr id="121" name="Google Shape;121;p1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342899" lvl="0" marL="457200" rtl="0" algn="l">
              <a:lnSpc>
                <a:spcPct val="115000"/>
              </a:lnSpc>
              <a:spcBef>
                <a:spcPts val="0"/>
              </a:spcBef>
              <a:spcAft>
                <a:spcPts val="0"/>
              </a:spcAft>
              <a:buSzPts val="1800"/>
              <a:buChar char="●"/>
            </a:pPr>
            <a:r>
              <a:rPr lang="ru"/>
              <a:t>ORDER BY: — responsible for sorting</a:t>
            </a:r>
            <a:endParaRPr/>
          </a:p>
          <a:p>
            <a:pPr indent="0" lvl="0" marL="0" rtl="0" algn="l">
              <a:lnSpc>
                <a:spcPct val="115000"/>
              </a:lnSpc>
              <a:spcBef>
                <a:spcPts val="1200"/>
              </a:spcBef>
              <a:spcAft>
                <a:spcPts val="0"/>
              </a:spcAft>
              <a:buSzPts val="1946"/>
              <a:buNone/>
            </a:pPr>
            <a:r>
              <a:rPr lang="ru"/>
              <a:t>Sets the sorting criteria within each group.</a:t>
            </a:r>
            <a:endParaRPr/>
          </a:p>
          <a:p>
            <a:pPr indent="0" lvl="0" marL="0" rtl="0" algn="l">
              <a:lnSpc>
                <a:spcPct val="115000"/>
              </a:lnSpc>
              <a:spcBef>
                <a:spcPts val="1200"/>
              </a:spcBef>
              <a:spcAft>
                <a:spcPts val="0"/>
              </a:spcAft>
              <a:buSzPts val="1946"/>
              <a:buNone/>
            </a:pPr>
            <a:r>
              <a:rPr lang="ru"/>
              <a:t>Aggregate functions in the absence of the ORDER BY construct are calculated for all rows of the group, and the same value is given for each row, i.e. the function is used as a summary.</a:t>
            </a:r>
            <a:endParaRPr/>
          </a:p>
          <a:p>
            <a:pPr indent="0" lvl="0" marL="0" rtl="0" algn="l">
              <a:lnSpc>
                <a:spcPct val="115000"/>
              </a:lnSpc>
              <a:spcBef>
                <a:spcPts val="1200"/>
              </a:spcBef>
              <a:spcAft>
                <a:spcPts val="1200"/>
              </a:spcAft>
              <a:buSzPts val="1946"/>
              <a:buNone/>
            </a:pPr>
            <a:r>
              <a:rPr lang="ru"/>
              <a:t>If an aggregate function is used with an ORDER BY construct, then it is calculated on the current row and all rows before it, i.e. the function is used as a windowed one. (the cumulative total is calculated)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t/>
            </a:r>
            <a:endParaRPr/>
          </a:p>
        </p:txBody>
      </p:sp>
      <p:sp>
        <p:nvSpPr>
          <p:cNvPr id="127" name="Google Shape;127;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8" name="Google Shape;128;p11"/>
          <p:cNvPicPr preferRelativeResize="0"/>
          <p:nvPr/>
        </p:nvPicPr>
        <p:blipFill rotWithShape="1">
          <a:blip r:embed="rId3">
            <a:alphaModFix/>
          </a:blip>
          <a:srcRect b="0" l="0" r="0" t="0"/>
          <a:stretch/>
        </p:blipFill>
        <p:spPr>
          <a:xfrm>
            <a:off x="0" y="1264732"/>
            <a:ext cx="9143999" cy="26140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ROWS | RANGE</a:t>
            </a:r>
            <a:endParaRPr/>
          </a:p>
        </p:txBody>
      </p:sp>
      <p:sp>
        <p:nvSpPr>
          <p:cNvPr id="134" name="Google Shape;134;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70000" lnSpcReduction="20000"/>
          </a:bodyPr>
          <a:lstStyle/>
          <a:p>
            <a:pPr indent="-308609" lvl="0" marL="457200" rtl="0" algn="l">
              <a:lnSpc>
                <a:spcPct val="115000"/>
              </a:lnSpc>
              <a:spcBef>
                <a:spcPts val="0"/>
              </a:spcBef>
              <a:spcAft>
                <a:spcPts val="0"/>
              </a:spcAft>
              <a:buSzPct val="100000"/>
              <a:buChar char="●"/>
            </a:pPr>
            <a:r>
              <a:rPr lang="ru"/>
              <a:t>ROWS | RANGE: — additional restrictions on the range of window rows (the presence of ORDER BY is required):</a:t>
            </a:r>
            <a:endParaRPr/>
          </a:p>
          <a:p>
            <a:pPr indent="0" lvl="0" marL="0" rtl="0" algn="l">
              <a:lnSpc>
                <a:spcPct val="115000"/>
              </a:lnSpc>
              <a:spcBef>
                <a:spcPts val="1200"/>
              </a:spcBef>
              <a:spcAft>
                <a:spcPts val="0"/>
              </a:spcAft>
              <a:buSzPct val="159999"/>
              <a:buNone/>
            </a:pPr>
            <a:r>
              <a:rPr lang="ru"/>
              <a:t>ROWS (by rows) — allows you to manually determine the boundaries of the window for which the value is calculated; can work with PRECEDING/FOLLOWING.</a:t>
            </a:r>
            <a:endParaRPr/>
          </a:p>
          <a:p>
            <a:pPr indent="0" lvl="0" marL="0" rtl="0" algn="l">
              <a:lnSpc>
                <a:spcPct val="115000"/>
              </a:lnSpc>
              <a:spcBef>
                <a:spcPts val="1200"/>
              </a:spcBef>
              <a:spcAft>
                <a:spcPts val="0"/>
              </a:spcAft>
              <a:buSzPct val="159999"/>
              <a:buNone/>
            </a:pPr>
            <a:r>
              <a:rPr lang="ru"/>
              <a:t>RANGE (based on the values from ORDER BY, a sub-window is formed)— close enough to the previous one, but still not the same (Alexander Faritovich's professional opinion: “I have no idea when it can be used”); But using ‘RANGE CURRENT ROW’ after ORDER BY allows you to get rid of the cumulative total; does not know how to work with PRECEDING/FOLLOWING.</a:t>
            </a:r>
            <a:endParaRPr/>
          </a:p>
          <a:p>
            <a:pPr indent="0" lvl="0" marL="0" rtl="0" algn="l">
              <a:lnSpc>
                <a:spcPct val="115000"/>
              </a:lnSpc>
              <a:spcBef>
                <a:spcPts val="1200"/>
              </a:spcBef>
              <a:spcAft>
                <a:spcPts val="0"/>
              </a:spcAft>
              <a:buSzPct val="159999"/>
              <a:buNone/>
            </a:pPr>
            <a:r>
              <a:rPr lang="ru"/>
              <a:t>By default, it considers from UNBOUNDED PRECEDING to CURRENT ROW. (UNBOUNDED PRECEDING/FOLLOWING — we consider up to the end/beginning of the window.)</a:t>
            </a:r>
            <a:endParaRPr/>
          </a:p>
          <a:p>
            <a:pPr indent="0" lvl="0" marL="0" rtl="0" algn="l">
              <a:lnSpc>
                <a:spcPct val="115000"/>
              </a:lnSpc>
              <a:spcBef>
                <a:spcPts val="1200"/>
              </a:spcBef>
              <a:spcAft>
                <a:spcPts val="1200"/>
              </a:spcAft>
              <a:buSzPct val="159999"/>
              <a:buNone/>
            </a:pPr>
            <a:r>
              <a:rPr lang="ru"/>
              <a:t>We select the lines within the window, but if necessary, we can manually register the previous/subsequent lines so that it can go beyond the window.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t/>
            </a:r>
            <a:endParaRPr/>
          </a:p>
        </p:txBody>
      </p:sp>
      <p:sp>
        <p:nvSpPr>
          <p:cNvPr id="140" name="Google Shape;140;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1" name="Google Shape;141;p13"/>
          <p:cNvPicPr preferRelativeResize="0"/>
          <p:nvPr/>
        </p:nvPicPr>
        <p:blipFill rotWithShape="1">
          <a:blip r:embed="rId3">
            <a:alphaModFix/>
          </a:blip>
          <a:srcRect b="0" l="0" r="0" t="0"/>
          <a:stretch/>
        </p:blipFill>
        <p:spPr>
          <a:xfrm>
            <a:off x="0" y="1000909"/>
            <a:ext cx="9143999" cy="3141681"/>
          </a:xfrm>
          <a:prstGeom prst="rect">
            <a:avLst/>
          </a:prstGeom>
          <a:noFill/>
          <a:ln>
            <a:noFill/>
          </a:ln>
        </p:spPr>
      </p:pic>
      <p:pic>
        <p:nvPicPr>
          <p:cNvPr id="142" name="Google Shape;142;p13"/>
          <p:cNvPicPr preferRelativeResize="0"/>
          <p:nvPr/>
        </p:nvPicPr>
        <p:blipFill rotWithShape="1">
          <a:blip r:embed="rId4">
            <a:alphaModFix/>
          </a:blip>
          <a:srcRect b="0" l="0" r="0" t="0"/>
          <a:stretch/>
        </p:blipFill>
        <p:spPr>
          <a:xfrm>
            <a:off x="1214075" y="3219600"/>
            <a:ext cx="4716752" cy="88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Classification of window functions</a:t>
            </a:r>
            <a:endParaRPr/>
          </a:p>
        </p:txBody>
      </p:sp>
      <p:sp>
        <p:nvSpPr>
          <p:cNvPr id="148" name="Google Shape;148;p1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Aggregating (sum, avg, min, max, count)</a:t>
            </a:r>
            <a:endParaRPr/>
          </a:p>
          <a:p>
            <a:pPr indent="-342900" lvl="0" marL="457200" rtl="0" algn="l">
              <a:lnSpc>
                <a:spcPct val="115000"/>
              </a:lnSpc>
              <a:spcBef>
                <a:spcPts val="0"/>
              </a:spcBef>
              <a:spcAft>
                <a:spcPts val="0"/>
              </a:spcAft>
              <a:buSzPts val="1800"/>
              <a:buChar char="●"/>
            </a:pPr>
            <a:r>
              <a:rPr lang="ru"/>
              <a:t>Ranking (row_number, rank, dense_rank)</a:t>
            </a:r>
            <a:endParaRPr/>
          </a:p>
          <a:p>
            <a:pPr indent="-342900" lvl="0" marL="457200" rtl="0" algn="l">
              <a:lnSpc>
                <a:spcPct val="115000"/>
              </a:lnSpc>
              <a:spcBef>
                <a:spcPts val="0"/>
              </a:spcBef>
              <a:spcAft>
                <a:spcPts val="0"/>
              </a:spcAft>
              <a:buSzPts val="1800"/>
              <a:buChar char="●"/>
            </a:pPr>
            <a:r>
              <a:rPr lang="ru"/>
              <a:t>Offsets (lag, lead, first_value, last_value); offset functions are used with field indication.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Ranking functions</a:t>
            </a:r>
            <a:endParaRPr/>
          </a:p>
        </p:txBody>
      </p:sp>
      <p:sp>
        <p:nvSpPr>
          <p:cNvPr id="154" name="Google Shape;154;p15"/>
          <p:cNvSpPr txBox="1"/>
          <p:nvPr>
            <p:ph idx="1" type="body"/>
          </p:nvPr>
        </p:nvSpPr>
        <p:spPr>
          <a:xfrm>
            <a:off x="471900" y="1919075"/>
            <a:ext cx="8222100" cy="10548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Char char="●"/>
            </a:pPr>
            <a:r>
              <a:rPr lang="ru"/>
              <a:t>row_number() – we number each row of the window sequentially with a step of 1.</a:t>
            </a:r>
            <a:endParaRPr/>
          </a:p>
          <a:p>
            <a:pPr indent="-317182" lvl="0" marL="457200" rtl="0" algn="l">
              <a:lnSpc>
                <a:spcPct val="115000"/>
              </a:lnSpc>
              <a:spcBef>
                <a:spcPts val="0"/>
              </a:spcBef>
              <a:spcAft>
                <a:spcPts val="0"/>
              </a:spcAft>
              <a:buSzPct val="100000"/>
              <a:buChar char="●"/>
            </a:pPr>
            <a:r>
              <a:rPr lang="ru"/>
              <a:t>rank() – rank each row of the window with a gap in the numbering when the values are equal.</a:t>
            </a:r>
            <a:endParaRPr/>
          </a:p>
          <a:p>
            <a:pPr indent="-317182" lvl="0" marL="457200" rtl="0" algn="l">
              <a:lnSpc>
                <a:spcPct val="115000"/>
              </a:lnSpc>
              <a:spcBef>
                <a:spcPts val="0"/>
              </a:spcBef>
              <a:spcAft>
                <a:spcPts val="0"/>
              </a:spcAft>
              <a:buSzPct val="100000"/>
              <a:buChar char="●"/>
            </a:pPr>
            <a:r>
              <a:rPr lang="ru"/>
              <a:t>dense_rank() – we rank each row of the window without breaks in the numbering when the values are equal.</a:t>
            </a:r>
            <a:endParaRPr/>
          </a:p>
        </p:txBody>
      </p:sp>
      <p:pic>
        <p:nvPicPr>
          <p:cNvPr id="155" name="Google Shape;155;p15"/>
          <p:cNvPicPr preferRelativeResize="0"/>
          <p:nvPr/>
        </p:nvPicPr>
        <p:blipFill rotWithShape="1">
          <a:blip r:embed="rId3">
            <a:alphaModFix/>
          </a:blip>
          <a:srcRect b="0" l="0" r="0" t="0"/>
          <a:stretch/>
        </p:blipFill>
        <p:spPr>
          <a:xfrm>
            <a:off x="2250150" y="3095550"/>
            <a:ext cx="4816113" cy="1864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Offset functions</a:t>
            </a:r>
            <a:endParaRPr/>
          </a:p>
        </p:txBody>
      </p:sp>
      <p:sp>
        <p:nvSpPr>
          <p:cNvPr id="161" name="Google Shape;161;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ru"/>
              <a:t>lag(attr, offset (offset), default_value(default value in case our string is the first)) – the previous value with a shift.</a:t>
            </a:r>
            <a:endParaRPr/>
          </a:p>
          <a:p>
            <a:pPr indent="-342900" lvl="0" marL="457200" rtl="0" algn="l">
              <a:lnSpc>
                <a:spcPct val="115000"/>
              </a:lnSpc>
              <a:spcBef>
                <a:spcPts val="0"/>
              </a:spcBef>
              <a:spcAft>
                <a:spcPts val="0"/>
              </a:spcAft>
              <a:buSzPts val="1800"/>
              <a:buChar char="●"/>
            </a:pPr>
            <a:r>
              <a:rPr lang="ru"/>
              <a:t>lead(attr, offset, default_value) – the next value with a shift.</a:t>
            </a:r>
            <a:endParaRPr/>
          </a:p>
          <a:p>
            <a:pPr indent="-342900" lvl="0" marL="457200" rtl="0" algn="l">
              <a:lnSpc>
                <a:spcPct val="115000"/>
              </a:lnSpc>
              <a:spcBef>
                <a:spcPts val="0"/>
              </a:spcBef>
              <a:spcAft>
                <a:spcPts val="0"/>
              </a:spcAft>
              <a:buSzPts val="1800"/>
              <a:buChar char="●"/>
            </a:pPr>
            <a:r>
              <a:rPr lang="ru"/>
              <a:t>first_value(attr) – the first value in the window from the first to the current line.</a:t>
            </a:r>
            <a:endParaRPr/>
          </a:p>
          <a:p>
            <a:pPr indent="-342900" lvl="0" marL="457200" rtl="0" algn="l">
              <a:lnSpc>
                <a:spcPct val="115000"/>
              </a:lnSpc>
              <a:spcBef>
                <a:spcPts val="0"/>
              </a:spcBef>
              <a:spcAft>
                <a:spcPts val="0"/>
              </a:spcAft>
              <a:buSzPts val="1800"/>
              <a:buChar char="●"/>
            </a:pPr>
            <a:r>
              <a:rPr lang="ru"/>
              <a:t>last_value(attr) – the last value in the window from the first to the current line.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t/>
            </a:r>
            <a:endParaRPr/>
          </a:p>
        </p:txBody>
      </p:sp>
      <p:sp>
        <p:nvSpPr>
          <p:cNvPr id="167" name="Google Shape;167;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29032"/>
              <a:buNone/>
            </a:pPr>
            <a:r>
              <a:rPr lang="ru"/>
              <a:t>SELECT </a:t>
            </a:r>
            <a:endParaRPr/>
          </a:p>
          <a:p>
            <a:pPr indent="0" lvl="0" marL="0" rtl="0" algn="l">
              <a:lnSpc>
                <a:spcPct val="115000"/>
              </a:lnSpc>
              <a:spcBef>
                <a:spcPts val="0"/>
              </a:spcBef>
              <a:spcAft>
                <a:spcPts val="0"/>
              </a:spcAft>
              <a:buSzPct val="129032"/>
              <a:buNone/>
            </a:pPr>
            <a:r>
              <a:rPr lang="ru"/>
              <a:t>    BusinessEntity, </a:t>
            </a:r>
            <a:endParaRPr/>
          </a:p>
          <a:p>
            <a:pPr indent="0" lvl="0" marL="0" rtl="0" algn="l">
              <a:lnSpc>
                <a:spcPct val="115000"/>
              </a:lnSpc>
              <a:spcBef>
                <a:spcPts val="0"/>
              </a:spcBef>
              <a:spcAft>
                <a:spcPts val="0"/>
              </a:spcAft>
              <a:buSzPct val="129032"/>
              <a:buNone/>
            </a:pPr>
            <a:r>
              <a:rPr lang="ru"/>
              <a:t>    SalesYear, </a:t>
            </a:r>
            <a:endParaRPr/>
          </a:p>
          <a:p>
            <a:pPr indent="0" lvl="0" marL="0" rtl="0" algn="l">
              <a:lnSpc>
                <a:spcPct val="115000"/>
              </a:lnSpc>
              <a:spcBef>
                <a:spcPts val="0"/>
              </a:spcBef>
              <a:spcAft>
                <a:spcPts val="0"/>
              </a:spcAft>
              <a:buSzPct val="129032"/>
              <a:buNone/>
            </a:pPr>
            <a:r>
              <a:rPr lang="ru"/>
              <a:t>    CurrentQuota,</a:t>
            </a:r>
            <a:endParaRPr/>
          </a:p>
          <a:p>
            <a:pPr indent="0" lvl="0" marL="0" rtl="0" algn="l">
              <a:lnSpc>
                <a:spcPct val="115000"/>
              </a:lnSpc>
              <a:spcBef>
                <a:spcPts val="0"/>
              </a:spcBef>
              <a:spcAft>
                <a:spcPts val="0"/>
              </a:spcAft>
              <a:buSzPct val="129032"/>
              <a:buNone/>
            </a:pPr>
            <a:r>
              <a:rPr lang="ru"/>
              <a:t>    LAG(CurrentQuota, 1, 0) OVER (ORDER BY SalesYear) AS PrevQuota,</a:t>
            </a:r>
            <a:endParaRPr/>
          </a:p>
          <a:p>
            <a:pPr indent="0" lvl="0" marL="0" rtl="0" algn="l">
              <a:lnSpc>
                <a:spcPct val="115000"/>
              </a:lnSpc>
              <a:spcBef>
                <a:spcPts val="0"/>
              </a:spcBef>
              <a:spcAft>
                <a:spcPts val="0"/>
              </a:spcAft>
              <a:buSzPct val="129032"/>
              <a:buNone/>
            </a:pPr>
            <a:r>
              <a:rPr lang="ru"/>
              <a:t>    LEAD(CurrentQuota, 1, 0) OVER (ORDER BY SalesYear) AS NextQuota</a:t>
            </a:r>
            <a:endParaRPr/>
          </a:p>
          <a:p>
            <a:pPr indent="0" lvl="0" marL="0" rtl="0" algn="l">
              <a:lnSpc>
                <a:spcPct val="115000"/>
              </a:lnSpc>
              <a:spcBef>
                <a:spcPts val="0"/>
              </a:spcBef>
              <a:spcAft>
                <a:spcPts val="0"/>
              </a:spcAft>
              <a:buSzPct val="129032"/>
              <a:buNone/>
            </a:pPr>
            <a:r>
              <a:rPr lang="ru"/>
              <a:t>FROM </a:t>
            </a:r>
            <a:endParaRPr/>
          </a:p>
          <a:p>
            <a:pPr indent="0" lvl="0" marL="0" rtl="0" algn="l">
              <a:lnSpc>
                <a:spcPct val="115000"/>
              </a:lnSpc>
              <a:spcBef>
                <a:spcPts val="0"/>
              </a:spcBef>
              <a:spcAft>
                <a:spcPts val="0"/>
              </a:spcAft>
              <a:buSzPct val="129032"/>
              <a:buNone/>
            </a:pPr>
            <a:r>
              <a:rPr lang="ru"/>
              <a:t>    SalesPersonQuotaHistory</a:t>
            </a:r>
            <a:endParaRPr/>
          </a:p>
          <a:p>
            <a:pPr indent="0" lvl="0" marL="0" rtl="0" algn="l">
              <a:lnSpc>
                <a:spcPct val="115000"/>
              </a:lnSpc>
              <a:spcBef>
                <a:spcPts val="0"/>
              </a:spcBef>
              <a:spcAft>
                <a:spcPts val="0"/>
              </a:spcAft>
              <a:buSzPct val="129032"/>
              <a:buNone/>
            </a:pPr>
            <a:r>
              <a:rPr lang="ru"/>
              <a:t>WHERE </a:t>
            </a:r>
            <a:endParaRPr/>
          </a:p>
          <a:p>
            <a:pPr indent="0" lvl="0" marL="0" rtl="0" algn="l">
              <a:lnSpc>
                <a:spcPct val="115000"/>
              </a:lnSpc>
              <a:spcBef>
                <a:spcPts val="0"/>
              </a:spcBef>
              <a:spcAft>
                <a:spcPts val="0"/>
              </a:spcAft>
              <a:buSzPct val="129032"/>
              <a:buNone/>
            </a:pPr>
            <a:r>
              <a:rPr lang="ru"/>
              <a:t>    BusinessEntityID = 275;</a:t>
            </a:r>
            <a:endParaRPr/>
          </a:p>
          <a:p>
            <a:pPr indent="0" lvl="0" marL="0" rtl="0" algn="l">
              <a:lnSpc>
                <a:spcPct val="115000"/>
              </a:lnSpc>
              <a:spcBef>
                <a:spcPts val="0"/>
              </a:spcBef>
              <a:spcAft>
                <a:spcPts val="0"/>
              </a:spcAft>
              <a:buSzPct val="129032"/>
              <a:buNone/>
            </a:pPr>
            <a:r>
              <a:t/>
            </a:r>
            <a:endParaRPr/>
          </a:p>
          <a:p>
            <a:pPr indent="0" lvl="0" marL="0" rtl="0" algn="l">
              <a:lnSpc>
                <a:spcPct val="115000"/>
              </a:lnSpc>
              <a:spcBef>
                <a:spcPts val="0"/>
              </a:spcBef>
              <a:spcAft>
                <a:spcPts val="0"/>
              </a:spcAft>
              <a:buSzPct val="129032"/>
              <a:buNone/>
            </a:pPr>
            <a:r>
              <a:t/>
            </a:r>
            <a:endParaRPr/>
          </a:p>
        </p:txBody>
      </p:sp>
      <p:pic>
        <p:nvPicPr>
          <p:cNvPr id="168" name="Google Shape;168;p17"/>
          <p:cNvPicPr preferRelativeResize="0"/>
          <p:nvPr/>
        </p:nvPicPr>
        <p:blipFill rotWithShape="1">
          <a:blip r:embed="rId3">
            <a:alphaModFix/>
          </a:blip>
          <a:srcRect b="0" l="0" r="0" t="0"/>
          <a:stretch/>
        </p:blipFill>
        <p:spPr>
          <a:xfrm>
            <a:off x="3150450" y="3358750"/>
            <a:ext cx="5739401" cy="1597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Filtering</a:t>
            </a:r>
            <a:endParaRPr/>
          </a:p>
        </p:txBody>
      </p:sp>
      <p:sp>
        <p:nvSpPr>
          <p:cNvPr id="174" name="Google Shape;174;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2118"/>
              <a:buNone/>
            </a:pPr>
            <a:r>
              <a:rPr lang="ru"/>
              <a:t>Filtering based on the results of calculating the window function</a:t>
            </a:r>
            <a:endParaRPr/>
          </a:p>
          <a:p>
            <a:pPr indent="0" lvl="0" marL="0" rtl="0" algn="l">
              <a:lnSpc>
                <a:spcPct val="115000"/>
              </a:lnSpc>
              <a:spcBef>
                <a:spcPts val="1200"/>
              </a:spcBef>
              <a:spcAft>
                <a:spcPts val="0"/>
              </a:spcAft>
              <a:buSzPts val="2118"/>
              <a:buNone/>
            </a:pPr>
            <a:r>
              <a:rPr lang="ru"/>
              <a:t>Window functions are allowed to be used in the request only in the SELECT list and the ORDER BY clause. In all other</a:t>
            </a:r>
            <a:endParaRPr/>
          </a:p>
          <a:p>
            <a:pPr indent="0" lvl="0" marL="0" rtl="0" algn="l">
              <a:lnSpc>
                <a:spcPct val="115000"/>
              </a:lnSpc>
              <a:spcBef>
                <a:spcPts val="1200"/>
              </a:spcBef>
              <a:spcAft>
                <a:spcPts val="0"/>
              </a:spcAft>
              <a:buSzPts val="2118"/>
              <a:buNone/>
            </a:pPr>
            <a:r>
              <a:rPr lang="ru"/>
              <a:t>offers, including GROUP BY, HAVING and WHERE, they are prohibited. This is explained by the fact that logically they are executed</a:t>
            </a:r>
            <a:endParaRPr/>
          </a:p>
          <a:p>
            <a:pPr indent="0" lvl="0" marL="0" rtl="0" algn="l">
              <a:lnSpc>
                <a:spcPct val="115000"/>
              </a:lnSpc>
              <a:spcBef>
                <a:spcPts val="1200"/>
              </a:spcBef>
              <a:spcAft>
                <a:spcPts val="0"/>
              </a:spcAft>
              <a:buSzPts val="2118"/>
              <a:buNone/>
            </a:pPr>
            <a:r>
              <a:rPr lang="ru"/>
              <a:t>after these sentences, as well as after non-window aggregate functions, and therefore the aggregate function can be called in</a:t>
            </a:r>
            <a:endParaRPr/>
          </a:p>
          <a:p>
            <a:pPr indent="0" lvl="0" marL="0" rtl="0" algn="l">
              <a:lnSpc>
                <a:spcPct val="115000"/>
              </a:lnSpc>
              <a:spcBef>
                <a:spcPts val="1200"/>
              </a:spcBef>
              <a:spcAft>
                <a:spcPts val="1200"/>
              </a:spcAft>
              <a:buSzPts val="2118"/>
              <a:buNone/>
            </a:pPr>
            <a:r>
              <a:rPr lang="ru"/>
              <a:t>the arguments of the window, but not vice versa.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Example</a:t>
            </a:r>
            <a:endParaRPr/>
          </a:p>
        </p:txBody>
      </p:sp>
      <p:sp>
        <p:nvSpPr>
          <p:cNvPr id="180" name="Google Shape;180;p1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210526"/>
              <a:buNone/>
            </a:pPr>
            <a:r>
              <a:rPr lang="ru"/>
              <a:t>If you need to filter or group rows after calculating window functions, you can use a nested query. For example:</a:t>
            </a:r>
            <a:endParaRPr/>
          </a:p>
          <a:p>
            <a:pPr indent="0" lvl="0" marL="0" rtl="0" algn="l">
              <a:lnSpc>
                <a:spcPct val="115000"/>
              </a:lnSpc>
              <a:spcBef>
                <a:spcPts val="1200"/>
              </a:spcBef>
              <a:spcAft>
                <a:spcPts val="0"/>
              </a:spcAft>
              <a:buSzPct val="210526"/>
              <a:buNone/>
            </a:pPr>
            <a:r>
              <a:rPr lang="ru"/>
              <a:t>SELECT </a:t>
            </a:r>
            <a:endParaRPr/>
          </a:p>
          <a:p>
            <a:pPr indent="0" lvl="0" marL="0" rtl="0" algn="l">
              <a:lnSpc>
                <a:spcPct val="115000"/>
              </a:lnSpc>
              <a:spcBef>
                <a:spcPts val="0"/>
              </a:spcBef>
              <a:spcAft>
                <a:spcPts val="0"/>
              </a:spcAft>
              <a:buSzPct val="210526"/>
              <a:buNone/>
            </a:pPr>
            <a:r>
              <a:rPr lang="ru"/>
              <a:t>    depname, </a:t>
            </a:r>
            <a:endParaRPr/>
          </a:p>
          <a:p>
            <a:pPr indent="0" lvl="0" marL="0" rtl="0" algn="l">
              <a:lnSpc>
                <a:spcPct val="115000"/>
              </a:lnSpc>
              <a:spcBef>
                <a:spcPts val="0"/>
              </a:spcBef>
              <a:spcAft>
                <a:spcPts val="0"/>
              </a:spcAft>
              <a:buSzPct val="210526"/>
              <a:buNone/>
            </a:pPr>
            <a:r>
              <a:rPr lang="ru"/>
              <a:t>    empno, </a:t>
            </a:r>
            <a:endParaRPr/>
          </a:p>
          <a:p>
            <a:pPr indent="0" lvl="0" marL="0" rtl="0" algn="l">
              <a:lnSpc>
                <a:spcPct val="115000"/>
              </a:lnSpc>
              <a:spcBef>
                <a:spcPts val="0"/>
              </a:spcBef>
              <a:spcAft>
                <a:spcPts val="0"/>
              </a:spcAft>
              <a:buSzPct val="210526"/>
              <a:buNone/>
            </a:pPr>
            <a:r>
              <a:rPr lang="ru"/>
              <a:t>    salary, </a:t>
            </a:r>
            <a:endParaRPr/>
          </a:p>
          <a:p>
            <a:pPr indent="0" lvl="0" marL="0" rtl="0" algn="l">
              <a:lnSpc>
                <a:spcPct val="115000"/>
              </a:lnSpc>
              <a:spcBef>
                <a:spcPts val="0"/>
              </a:spcBef>
              <a:spcAft>
                <a:spcPts val="0"/>
              </a:spcAft>
              <a:buSzPct val="210526"/>
              <a:buNone/>
            </a:pPr>
            <a:r>
              <a:rPr lang="ru"/>
              <a:t>    enroll_date</a:t>
            </a:r>
            <a:endParaRPr/>
          </a:p>
          <a:p>
            <a:pPr indent="0" lvl="0" marL="0" rtl="0" algn="l">
              <a:lnSpc>
                <a:spcPct val="115000"/>
              </a:lnSpc>
              <a:spcBef>
                <a:spcPts val="0"/>
              </a:spcBef>
              <a:spcAft>
                <a:spcPts val="0"/>
              </a:spcAft>
              <a:buSzPct val="210526"/>
              <a:buNone/>
            </a:pPr>
            <a:r>
              <a:rPr lang="ru"/>
              <a:t>FROM (</a:t>
            </a:r>
            <a:endParaRPr/>
          </a:p>
          <a:p>
            <a:pPr indent="0" lvl="0" marL="0" rtl="0" algn="l">
              <a:lnSpc>
                <a:spcPct val="115000"/>
              </a:lnSpc>
              <a:spcBef>
                <a:spcPts val="0"/>
              </a:spcBef>
              <a:spcAft>
                <a:spcPts val="0"/>
              </a:spcAft>
              <a:buSzPct val="210526"/>
              <a:buNone/>
            </a:pPr>
            <a:r>
              <a:rPr lang="ru"/>
              <a:t>    SELECT </a:t>
            </a:r>
            <a:endParaRPr/>
          </a:p>
          <a:p>
            <a:pPr indent="0" lvl="0" marL="0" rtl="0" algn="l">
              <a:lnSpc>
                <a:spcPct val="115000"/>
              </a:lnSpc>
              <a:spcBef>
                <a:spcPts val="0"/>
              </a:spcBef>
              <a:spcAft>
                <a:spcPts val="0"/>
              </a:spcAft>
              <a:buSzPct val="210526"/>
              <a:buNone/>
            </a:pPr>
            <a:r>
              <a:rPr lang="ru"/>
              <a:t>        depname,</a:t>
            </a:r>
            <a:endParaRPr/>
          </a:p>
          <a:p>
            <a:pPr indent="0" lvl="0" marL="0" rtl="0" algn="l">
              <a:lnSpc>
                <a:spcPct val="115000"/>
              </a:lnSpc>
              <a:spcBef>
                <a:spcPts val="0"/>
              </a:spcBef>
              <a:spcAft>
                <a:spcPts val="0"/>
              </a:spcAft>
              <a:buSzPct val="210526"/>
              <a:buNone/>
            </a:pPr>
            <a:r>
              <a:rPr lang="ru"/>
              <a:t>        empno,</a:t>
            </a:r>
            <a:endParaRPr/>
          </a:p>
          <a:p>
            <a:pPr indent="0" lvl="0" marL="0" rtl="0" algn="l">
              <a:lnSpc>
                <a:spcPct val="115000"/>
              </a:lnSpc>
              <a:spcBef>
                <a:spcPts val="0"/>
              </a:spcBef>
              <a:spcAft>
                <a:spcPts val="0"/>
              </a:spcAft>
              <a:buSzPct val="210526"/>
              <a:buNone/>
            </a:pPr>
            <a:r>
              <a:rPr lang="ru"/>
              <a:t>        salary,</a:t>
            </a:r>
            <a:endParaRPr/>
          </a:p>
          <a:p>
            <a:pPr indent="0" lvl="0" marL="0" rtl="0" algn="l">
              <a:lnSpc>
                <a:spcPct val="115000"/>
              </a:lnSpc>
              <a:spcBef>
                <a:spcPts val="0"/>
              </a:spcBef>
              <a:spcAft>
                <a:spcPts val="0"/>
              </a:spcAft>
              <a:buSzPct val="210526"/>
              <a:buNone/>
            </a:pPr>
            <a:r>
              <a:rPr lang="ru"/>
              <a:t>        enroll_date,</a:t>
            </a:r>
            <a:endParaRPr/>
          </a:p>
          <a:p>
            <a:pPr indent="0" lvl="0" marL="0" rtl="0" algn="l">
              <a:lnSpc>
                <a:spcPct val="115000"/>
              </a:lnSpc>
              <a:spcBef>
                <a:spcPts val="0"/>
              </a:spcBef>
              <a:spcAft>
                <a:spcPts val="0"/>
              </a:spcAft>
              <a:buSzPct val="210526"/>
              <a:buNone/>
            </a:pPr>
            <a:r>
              <a:rPr lang="ru"/>
              <a:t>        rank() OVER (PARTITION BY depname ORDER BY salary DESC, empno) AS pos</a:t>
            </a:r>
            <a:endParaRPr/>
          </a:p>
          <a:p>
            <a:pPr indent="0" lvl="0" marL="0" rtl="0" algn="l">
              <a:lnSpc>
                <a:spcPct val="115000"/>
              </a:lnSpc>
              <a:spcBef>
                <a:spcPts val="0"/>
              </a:spcBef>
              <a:spcAft>
                <a:spcPts val="0"/>
              </a:spcAft>
              <a:buSzPct val="210526"/>
              <a:buNone/>
            </a:pPr>
            <a:r>
              <a:rPr lang="ru"/>
              <a:t>    FROM </a:t>
            </a:r>
            <a:endParaRPr/>
          </a:p>
          <a:p>
            <a:pPr indent="0" lvl="0" marL="0" rtl="0" algn="l">
              <a:lnSpc>
                <a:spcPct val="115000"/>
              </a:lnSpc>
              <a:spcBef>
                <a:spcPts val="0"/>
              </a:spcBef>
              <a:spcAft>
                <a:spcPts val="0"/>
              </a:spcAft>
              <a:buSzPct val="210526"/>
              <a:buNone/>
            </a:pPr>
            <a:r>
              <a:rPr lang="ru"/>
              <a:t>        empsalary</a:t>
            </a:r>
            <a:endParaRPr/>
          </a:p>
          <a:p>
            <a:pPr indent="0" lvl="0" marL="0" rtl="0" algn="l">
              <a:lnSpc>
                <a:spcPct val="115000"/>
              </a:lnSpc>
              <a:spcBef>
                <a:spcPts val="0"/>
              </a:spcBef>
              <a:spcAft>
                <a:spcPts val="0"/>
              </a:spcAft>
              <a:buSzPct val="210526"/>
              <a:buNone/>
            </a:pPr>
            <a:r>
              <a:rPr lang="ru"/>
              <a:t>) AS ss</a:t>
            </a:r>
            <a:endParaRPr/>
          </a:p>
          <a:p>
            <a:pPr indent="0" lvl="0" marL="0" rtl="0" algn="l">
              <a:lnSpc>
                <a:spcPct val="115000"/>
              </a:lnSpc>
              <a:spcBef>
                <a:spcPts val="0"/>
              </a:spcBef>
              <a:spcAft>
                <a:spcPts val="0"/>
              </a:spcAft>
              <a:buSzPct val="210526"/>
              <a:buNone/>
            </a:pPr>
            <a:r>
              <a:rPr lang="ru"/>
              <a:t>WHERE </a:t>
            </a:r>
            <a:endParaRPr/>
          </a:p>
          <a:p>
            <a:pPr indent="0" lvl="0" marL="0" rtl="0" algn="l">
              <a:lnSpc>
                <a:spcPct val="115000"/>
              </a:lnSpc>
              <a:spcBef>
                <a:spcPts val="0"/>
              </a:spcBef>
              <a:spcAft>
                <a:spcPts val="0"/>
              </a:spcAft>
              <a:buSzPct val="210526"/>
              <a:buNone/>
            </a:pPr>
            <a:r>
              <a:rPr lang="ru"/>
              <a:t>    pos &lt;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Analytical (window) functions</a:t>
            </a:r>
            <a:endParaRPr/>
          </a:p>
        </p:txBody>
      </p:sp>
      <p:sp>
        <p:nvSpPr>
          <p:cNvPr id="70" name="Google Shape;70;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Analytical (window) functions:</a:t>
            </a:r>
            <a:endParaRPr/>
          </a:p>
          <a:p>
            <a:pPr indent="-342900" lvl="0" marL="457200" rtl="0" algn="l">
              <a:lnSpc>
                <a:spcPct val="115000"/>
              </a:lnSpc>
              <a:spcBef>
                <a:spcPts val="1200"/>
              </a:spcBef>
              <a:spcAft>
                <a:spcPts val="0"/>
              </a:spcAft>
              <a:buSzPts val="1800"/>
              <a:buChar char="●"/>
            </a:pPr>
            <a:r>
              <a:rPr lang="ru"/>
              <a:t>Takes as an argument a column of the intermediate result of the calculation and return the same column.</a:t>
            </a:r>
            <a:endParaRPr/>
          </a:p>
          <a:p>
            <a:pPr indent="-342900" lvl="0" marL="457200" rtl="0" algn="l">
              <a:lnSpc>
                <a:spcPct val="115000"/>
              </a:lnSpc>
              <a:spcBef>
                <a:spcPts val="0"/>
              </a:spcBef>
              <a:spcAft>
                <a:spcPts val="0"/>
              </a:spcAft>
              <a:buSzPts val="1800"/>
              <a:buChar char="●"/>
            </a:pPr>
            <a:r>
              <a:rPr lang="ru"/>
              <a:t>The place of their use can only be the ORDER BY and SELECT sections that perform the final processing of the logical intermediate result.</a:t>
            </a:r>
            <a:endParaRPr/>
          </a:p>
          <a:p>
            <a:pPr indent="-342900" lvl="0" marL="457200" rtl="0" algn="l">
              <a:lnSpc>
                <a:spcPct val="115000"/>
              </a:lnSpc>
              <a:spcBef>
                <a:spcPts val="0"/>
              </a:spcBef>
              <a:spcAft>
                <a:spcPts val="0"/>
              </a:spcAft>
              <a:buSzPts val="1800"/>
              <a:buChar char="●"/>
            </a:pPr>
            <a:r>
              <a:rPr lang="ru"/>
              <a:t>Acts like aggregate functions, but do not reduce the level of detail.</a:t>
            </a:r>
            <a:endParaRPr/>
          </a:p>
          <a:p>
            <a:pPr indent="-342900" lvl="0" marL="457200" rtl="0" algn="l">
              <a:lnSpc>
                <a:spcPct val="115000"/>
              </a:lnSpc>
              <a:spcBef>
                <a:spcPts val="0"/>
              </a:spcBef>
              <a:spcAft>
                <a:spcPts val="0"/>
              </a:spcAft>
              <a:buSzPts val="1800"/>
              <a:buChar char="●"/>
            </a:pPr>
            <a:r>
              <a:rPr lang="ru"/>
              <a:t>Aggregate data in portions, the number and size of which is regulated by a special syntactic construction.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Named window function calls</a:t>
            </a:r>
            <a:endParaRPr/>
          </a:p>
        </p:txBody>
      </p:sp>
      <p:sp>
        <p:nvSpPr>
          <p:cNvPr id="186" name="Google Shape;186;p2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When several window functions are calculated in a query for identically defined windows, of course, you can write</a:t>
            </a:r>
            <a:endParaRPr/>
          </a:p>
          <a:p>
            <a:pPr indent="0" lvl="0" marL="0" rtl="0" algn="l">
              <a:lnSpc>
                <a:spcPct val="115000"/>
              </a:lnSpc>
              <a:spcBef>
                <a:spcPts val="1200"/>
              </a:spcBef>
              <a:spcAft>
                <a:spcPts val="0"/>
              </a:spcAft>
              <a:buSzPts val="1800"/>
              <a:buNone/>
            </a:pPr>
            <a:r>
              <a:rPr lang="ru"/>
              <a:t>a separate OVER clause for each of them, but at the same time it will be duplicated, which will inevitably provoke errors.</a:t>
            </a:r>
            <a:endParaRPr/>
          </a:p>
          <a:p>
            <a:pPr indent="0" lvl="0" marL="0" rtl="0" algn="l">
              <a:lnSpc>
                <a:spcPct val="115000"/>
              </a:lnSpc>
              <a:spcBef>
                <a:spcPts val="1200"/>
              </a:spcBef>
              <a:spcAft>
                <a:spcPts val="1200"/>
              </a:spcAft>
              <a:buSzPts val="1800"/>
              <a:buNone/>
            </a:pPr>
            <a:r>
              <a:rPr lang="ru"/>
              <a:t>Therefore, it is better to highlight the definition of a window in the WINDOW clause, and then refer to it in OVER. For example: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Example</a:t>
            </a:r>
            <a:endParaRPr/>
          </a:p>
        </p:txBody>
      </p:sp>
      <p:sp>
        <p:nvSpPr>
          <p:cNvPr id="192" name="Google Shape;192;p2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81818"/>
              <a:buNone/>
            </a:pPr>
            <a:r>
              <a:rPr lang="ru"/>
              <a:t>SELECT </a:t>
            </a:r>
            <a:endParaRPr/>
          </a:p>
          <a:p>
            <a:pPr indent="0" lvl="0" marL="0" rtl="0" algn="l">
              <a:lnSpc>
                <a:spcPct val="115000"/>
              </a:lnSpc>
              <a:spcBef>
                <a:spcPts val="1200"/>
              </a:spcBef>
              <a:spcAft>
                <a:spcPts val="0"/>
              </a:spcAft>
              <a:buSzPct val="181818"/>
              <a:buNone/>
            </a:pPr>
            <a:r>
              <a:rPr lang="ru"/>
              <a:t>    sum(salary) OVER w, </a:t>
            </a:r>
            <a:endParaRPr/>
          </a:p>
          <a:p>
            <a:pPr indent="0" lvl="0" marL="0" rtl="0" algn="l">
              <a:lnSpc>
                <a:spcPct val="115000"/>
              </a:lnSpc>
              <a:spcBef>
                <a:spcPts val="1200"/>
              </a:spcBef>
              <a:spcAft>
                <a:spcPts val="0"/>
              </a:spcAft>
              <a:buSzPct val="181818"/>
              <a:buNone/>
            </a:pPr>
            <a:r>
              <a:rPr lang="ru"/>
              <a:t>    avg(salary) OVER w</a:t>
            </a:r>
            <a:endParaRPr/>
          </a:p>
          <a:p>
            <a:pPr indent="0" lvl="0" marL="0" rtl="0" algn="l">
              <a:lnSpc>
                <a:spcPct val="115000"/>
              </a:lnSpc>
              <a:spcBef>
                <a:spcPts val="1200"/>
              </a:spcBef>
              <a:spcAft>
                <a:spcPts val="0"/>
              </a:spcAft>
              <a:buSzPct val="181818"/>
              <a:buNone/>
            </a:pPr>
            <a:r>
              <a:rPr lang="ru"/>
              <a:t>FROM </a:t>
            </a:r>
            <a:endParaRPr/>
          </a:p>
          <a:p>
            <a:pPr indent="0" lvl="0" marL="0" rtl="0" algn="l">
              <a:lnSpc>
                <a:spcPct val="115000"/>
              </a:lnSpc>
              <a:spcBef>
                <a:spcPts val="1200"/>
              </a:spcBef>
              <a:spcAft>
                <a:spcPts val="0"/>
              </a:spcAft>
              <a:buSzPct val="181818"/>
              <a:buNone/>
            </a:pPr>
            <a:r>
              <a:rPr lang="ru"/>
              <a:t>    empsalary</a:t>
            </a:r>
            <a:endParaRPr/>
          </a:p>
          <a:p>
            <a:pPr indent="0" lvl="0" marL="0" rtl="0" algn="l">
              <a:lnSpc>
                <a:spcPct val="115000"/>
              </a:lnSpc>
              <a:spcBef>
                <a:spcPts val="1200"/>
              </a:spcBef>
              <a:spcAft>
                <a:spcPts val="0"/>
              </a:spcAft>
              <a:buSzPct val="181818"/>
              <a:buNone/>
            </a:pPr>
            <a:r>
              <a:rPr lang="ru"/>
              <a:t>WINDOW </a:t>
            </a:r>
            <a:endParaRPr/>
          </a:p>
          <a:p>
            <a:pPr indent="0" lvl="0" marL="0" rtl="0" algn="l">
              <a:lnSpc>
                <a:spcPct val="115000"/>
              </a:lnSpc>
              <a:spcBef>
                <a:spcPts val="1200"/>
              </a:spcBef>
              <a:spcAft>
                <a:spcPts val="0"/>
              </a:spcAft>
              <a:buSzPct val="181818"/>
              <a:buNone/>
            </a:pPr>
            <a:r>
              <a:rPr lang="ru"/>
              <a:t>    w AS (PARTITION BY depname ORDER BY salary DESC);</a:t>
            </a:r>
            <a:endParaRPr/>
          </a:p>
          <a:p>
            <a:pPr indent="0" lvl="0" marL="0" rtl="0" algn="l">
              <a:lnSpc>
                <a:spcPct val="115000"/>
              </a:lnSpc>
              <a:spcBef>
                <a:spcPts val="1200"/>
              </a:spcBef>
              <a:spcAft>
                <a:spcPts val="0"/>
              </a:spcAft>
              <a:buSzPct val="181818"/>
              <a:buNone/>
            </a:pPr>
            <a:r>
              <a:t/>
            </a:r>
            <a:endParaRPr/>
          </a:p>
          <a:p>
            <a:pPr indent="0" lvl="0" marL="0" rtl="0" algn="l">
              <a:lnSpc>
                <a:spcPct val="115000"/>
              </a:lnSpc>
              <a:spcBef>
                <a:spcPts val="1200"/>
              </a:spcBef>
              <a:spcAft>
                <a:spcPts val="1200"/>
              </a:spcAft>
              <a:buSzPct val="181818"/>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Useful links</a:t>
            </a:r>
            <a:endParaRPr/>
          </a:p>
        </p:txBody>
      </p:sp>
      <p:sp>
        <p:nvSpPr>
          <p:cNvPr id="198" name="Google Shape;198;p2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u="sng">
                <a:solidFill>
                  <a:schemeClr val="hlink"/>
                </a:solidFill>
                <a:hlinkClick r:id="rId3"/>
              </a:rPr>
              <a:t>SELECT</a:t>
            </a:r>
            <a:endParaRPr/>
          </a:p>
          <a:p>
            <a:pPr indent="0" lvl="0" marL="0" rtl="0" algn="l">
              <a:lnSpc>
                <a:spcPct val="115000"/>
              </a:lnSpc>
              <a:spcBef>
                <a:spcPts val="1200"/>
              </a:spcBef>
              <a:spcAft>
                <a:spcPts val="0"/>
              </a:spcAft>
              <a:buSzPts val="1800"/>
              <a:buNone/>
            </a:pPr>
            <a:r>
              <a:rPr lang="ru" u="sng">
                <a:solidFill>
                  <a:schemeClr val="hlink"/>
                </a:solidFill>
                <a:hlinkClick r:id="rId4"/>
              </a:rPr>
              <a:t>processing window functions</a:t>
            </a:r>
            <a:endParaRPr/>
          </a:p>
          <a:p>
            <a:pPr indent="0" lvl="0" marL="0" rtl="0" algn="l">
              <a:lnSpc>
                <a:spcPct val="115000"/>
              </a:lnSpc>
              <a:spcBef>
                <a:spcPts val="1200"/>
              </a:spcBef>
              <a:spcAft>
                <a:spcPts val="0"/>
              </a:spcAft>
              <a:buSzPts val="1800"/>
              <a:buNone/>
            </a:pPr>
            <a:r>
              <a:rPr lang="ru" u="sng">
                <a:solidFill>
                  <a:schemeClr val="hlink"/>
                </a:solidFill>
                <a:hlinkClick r:id="rId5"/>
              </a:rPr>
              <a:t>Window functions</a:t>
            </a:r>
            <a:endParaRPr/>
          </a:p>
          <a:p>
            <a:pPr indent="0" lvl="0" marL="0" rtl="0" algn="l">
              <a:lnSpc>
                <a:spcPct val="115000"/>
              </a:lnSpc>
              <a:spcBef>
                <a:spcPts val="1200"/>
              </a:spcBef>
              <a:spcAft>
                <a:spcPts val="1200"/>
              </a:spcAft>
              <a:buSzPts val="1800"/>
              <a:buNone/>
            </a:pPr>
            <a:r>
              <a:rPr lang="ru" u="sng">
                <a:solidFill>
                  <a:schemeClr val="hlink"/>
                </a:solidFill>
                <a:hlinkClick r:id="rId6"/>
              </a:rPr>
              <a:t>Window 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Syntax</a:t>
            </a:r>
            <a:endParaRPr/>
          </a:p>
        </p:txBody>
      </p:sp>
      <p:sp>
        <p:nvSpPr>
          <p:cNvPr id="76" name="Google Shape;76;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2118"/>
              <a:buNone/>
            </a:pPr>
            <a:r>
              <a:rPr lang="ru"/>
              <a:t>function_name(expression) OVER (</a:t>
            </a:r>
            <a:endParaRPr/>
          </a:p>
          <a:p>
            <a:pPr indent="0" lvl="0" marL="0" rtl="0" algn="l">
              <a:lnSpc>
                <a:spcPct val="115000"/>
              </a:lnSpc>
              <a:spcBef>
                <a:spcPts val="1200"/>
              </a:spcBef>
              <a:spcAft>
                <a:spcPts val="0"/>
              </a:spcAft>
              <a:buSzPts val="2118"/>
              <a:buNone/>
            </a:pPr>
            <a:r>
              <a:rPr lang="ru"/>
              <a:t>    [ &lt;PARTITION BY clause&gt; ]       -- окно</a:t>
            </a:r>
            <a:endParaRPr/>
          </a:p>
          <a:p>
            <a:pPr indent="0" lvl="0" marL="0" rtl="0" algn="l">
              <a:lnSpc>
                <a:spcPct val="115000"/>
              </a:lnSpc>
              <a:spcBef>
                <a:spcPts val="1200"/>
              </a:spcBef>
              <a:spcAft>
                <a:spcPts val="0"/>
              </a:spcAft>
              <a:buSzPts val="2118"/>
              <a:buNone/>
            </a:pPr>
            <a:r>
              <a:rPr lang="ru"/>
              <a:t>    [ &lt;ORDER BY clause&gt; ]           -- сортировка</a:t>
            </a:r>
            <a:endParaRPr/>
          </a:p>
          <a:p>
            <a:pPr indent="0" lvl="0" marL="0" rtl="0" algn="l">
              <a:lnSpc>
                <a:spcPct val="115000"/>
              </a:lnSpc>
              <a:spcBef>
                <a:spcPts val="1200"/>
              </a:spcBef>
              <a:spcAft>
                <a:spcPts val="0"/>
              </a:spcAft>
              <a:buSzPts val="2118"/>
              <a:buNone/>
            </a:pPr>
            <a:r>
              <a:rPr lang="ru"/>
              <a:t>    [ &lt;ROWS or RANGE clause&gt; ]      -- границы окна</a:t>
            </a:r>
            <a:endParaRPr/>
          </a:p>
          <a:p>
            <a:pPr indent="0" lvl="0" marL="0" rtl="0" algn="l">
              <a:lnSpc>
                <a:spcPct val="115000"/>
              </a:lnSpc>
              <a:spcBef>
                <a:spcPts val="1200"/>
              </a:spcBef>
              <a:spcAft>
                <a:spcPts val="0"/>
              </a:spcAft>
              <a:buSzPts val="2118"/>
              <a:buNone/>
            </a:pPr>
            <a:r>
              <a:rPr lang="ru"/>
              <a:t>) AS attr_name</a:t>
            </a:r>
            <a:endParaRPr/>
          </a:p>
          <a:p>
            <a:pPr indent="0" lvl="0" marL="0" rtl="0" algn="l">
              <a:lnSpc>
                <a:spcPct val="115000"/>
              </a:lnSpc>
              <a:spcBef>
                <a:spcPts val="1200"/>
              </a:spcBef>
              <a:spcAft>
                <a:spcPts val="0"/>
              </a:spcAft>
              <a:buSzPts val="2118"/>
              <a:buNone/>
            </a:pPr>
            <a:r>
              <a:t/>
            </a:r>
            <a:endParaRPr/>
          </a:p>
          <a:p>
            <a:pPr indent="0" lvl="0" marL="0" rtl="0" algn="l">
              <a:lnSpc>
                <a:spcPct val="115000"/>
              </a:lnSpc>
              <a:spcBef>
                <a:spcPts val="1200"/>
              </a:spcBef>
              <a:spcAft>
                <a:spcPts val="1200"/>
              </a:spcAft>
              <a:buSzPts val="2118"/>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In a normal query, the entire set of rows is processed as a single "whole piece", for which aggregates are considered.</a:t>
            </a:r>
            <a:endParaRPr/>
          </a:p>
          <a:p>
            <a:pPr indent="0" lvl="0" marL="0" rtl="0" algn="l">
              <a:lnSpc>
                <a:spcPct val="115000"/>
              </a:lnSpc>
              <a:spcBef>
                <a:spcPts val="1200"/>
              </a:spcBef>
              <a:spcAft>
                <a:spcPts val="0"/>
              </a:spcAft>
              <a:buSzPts val="1800"/>
              <a:buNone/>
            </a:pPr>
            <a:r>
              <a:rPr lang="ru"/>
              <a:t>And when using window functions, the query is divided into parts (windows) and its aggregates are already considered for each of the individual parts</a:t>
            </a:r>
            <a:endParaRPr/>
          </a:p>
          <a:p>
            <a:pPr indent="0" lvl="0" marL="0" rtl="0" algn="l">
              <a:lnSpc>
                <a:spcPct val="115000"/>
              </a:lnSpc>
              <a:spcBef>
                <a:spcPts val="1200"/>
              </a:spcBef>
              <a:spcAft>
                <a:spcPts val="1200"/>
              </a:spcAft>
              <a:buSzPts val="1800"/>
              <a:buNone/>
            </a:pPr>
            <a:r>
              <a:rPr lang="ru"/>
              <a:t>.</a:t>
            </a:r>
            <a:endParaRPr/>
          </a:p>
        </p:txBody>
      </p:sp>
      <p:pic>
        <p:nvPicPr>
          <p:cNvPr id="82" name="Google Shape;82;p4"/>
          <p:cNvPicPr preferRelativeResize="0"/>
          <p:nvPr/>
        </p:nvPicPr>
        <p:blipFill rotWithShape="1">
          <a:blip r:embed="rId3">
            <a:alphaModFix/>
          </a:blip>
          <a:srcRect b="0" l="0" r="0" t="0"/>
          <a:stretch/>
        </p:blipFill>
        <p:spPr>
          <a:xfrm>
            <a:off x="2820025" y="3439698"/>
            <a:ext cx="3181199" cy="161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Example</a:t>
            </a:r>
            <a:endParaRPr/>
          </a:p>
        </p:txBody>
      </p:sp>
      <p:sp>
        <p:nvSpPr>
          <p:cNvPr id="88" name="Google Shape;88;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ru"/>
              <a:t>An example showing how to compare the salary of each employee with the average salary of his department:</a:t>
            </a:r>
            <a:endParaRPr/>
          </a:p>
          <a:p>
            <a:pPr indent="0" lvl="0" marL="0" rtl="0" algn="l">
              <a:lnSpc>
                <a:spcPct val="115000"/>
              </a:lnSpc>
              <a:spcBef>
                <a:spcPts val="1200"/>
              </a:spcBef>
              <a:spcAft>
                <a:spcPts val="0"/>
              </a:spcAft>
              <a:buSzPts val="1800"/>
              <a:buNone/>
            </a:pPr>
            <a:r>
              <a:rPr lang="ru"/>
              <a:t>SELECT </a:t>
            </a:r>
            <a:endParaRPr/>
          </a:p>
          <a:p>
            <a:pPr indent="0" lvl="0" marL="0" rtl="0" algn="l">
              <a:lnSpc>
                <a:spcPct val="115000"/>
              </a:lnSpc>
              <a:spcBef>
                <a:spcPts val="0"/>
              </a:spcBef>
              <a:spcAft>
                <a:spcPts val="0"/>
              </a:spcAft>
              <a:buSzPts val="1800"/>
              <a:buNone/>
            </a:pPr>
            <a:r>
              <a:rPr lang="ru"/>
              <a:t>    depname,</a:t>
            </a:r>
            <a:endParaRPr/>
          </a:p>
          <a:p>
            <a:pPr indent="0" lvl="0" marL="0" rtl="0" algn="l">
              <a:lnSpc>
                <a:spcPct val="115000"/>
              </a:lnSpc>
              <a:spcBef>
                <a:spcPts val="0"/>
              </a:spcBef>
              <a:spcAft>
                <a:spcPts val="0"/>
              </a:spcAft>
              <a:buSzPts val="1800"/>
              <a:buNone/>
            </a:pPr>
            <a:r>
              <a:rPr lang="ru"/>
              <a:t>    empno,</a:t>
            </a:r>
            <a:endParaRPr/>
          </a:p>
          <a:p>
            <a:pPr indent="0" lvl="0" marL="0" rtl="0" algn="l">
              <a:lnSpc>
                <a:spcPct val="115000"/>
              </a:lnSpc>
              <a:spcBef>
                <a:spcPts val="0"/>
              </a:spcBef>
              <a:spcAft>
                <a:spcPts val="0"/>
              </a:spcAft>
              <a:buSzPts val="1800"/>
              <a:buNone/>
            </a:pPr>
            <a:r>
              <a:rPr lang="ru"/>
              <a:t>    salary,</a:t>
            </a:r>
            <a:endParaRPr/>
          </a:p>
          <a:p>
            <a:pPr indent="0" lvl="0" marL="0" rtl="0" algn="l">
              <a:lnSpc>
                <a:spcPct val="115000"/>
              </a:lnSpc>
              <a:spcBef>
                <a:spcPts val="0"/>
              </a:spcBef>
              <a:spcAft>
                <a:spcPts val="0"/>
              </a:spcAft>
              <a:buSzPts val="1800"/>
              <a:buNone/>
            </a:pPr>
            <a:r>
              <a:rPr lang="ru"/>
              <a:t>    avg(salary) OVER (PARTITION BY depname)</a:t>
            </a:r>
            <a:endParaRPr/>
          </a:p>
          <a:p>
            <a:pPr indent="0" lvl="0" marL="0" rtl="0" algn="l">
              <a:lnSpc>
                <a:spcPct val="115000"/>
              </a:lnSpc>
              <a:spcBef>
                <a:spcPts val="0"/>
              </a:spcBef>
              <a:spcAft>
                <a:spcPts val="0"/>
              </a:spcAft>
              <a:buSzPts val="1800"/>
              <a:buNone/>
            </a:pPr>
            <a:r>
              <a:rPr lang="ru"/>
              <a:t>FROM </a:t>
            </a:r>
            <a:endParaRPr/>
          </a:p>
          <a:p>
            <a:pPr indent="0" lvl="0" marL="0" rtl="0" algn="l">
              <a:lnSpc>
                <a:spcPct val="115000"/>
              </a:lnSpc>
              <a:spcBef>
                <a:spcPts val="0"/>
              </a:spcBef>
              <a:spcAft>
                <a:spcPts val="0"/>
              </a:spcAft>
              <a:buSzPts val="1800"/>
              <a:buNone/>
            </a:pPr>
            <a:r>
              <a:rPr lang="ru"/>
              <a:t>    empsalary;</a:t>
            </a:r>
            <a:endParaRPr/>
          </a:p>
        </p:txBody>
      </p:sp>
      <p:pic>
        <p:nvPicPr>
          <p:cNvPr id="89" name="Google Shape;89;p5"/>
          <p:cNvPicPr preferRelativeResize="0"/>
          <p:nvPr/>
        </p:nvPicPr>
        <p:blipFill rotWithShape="1">
          <a:blip r:embed="rId3">
            <a:alphaModFix/>
          </a:blip>
          <a:srcRect b="0" l="0" r="0" t="0"/>
          <a:stretch/>
        </p:blipFill>
        <p:spPr>
          <a:xfrm>
            <a:off x="5378796" y="2469525"/>
            <a:ext cx="3932076" cy="242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Example</a:t>
            </a:r>
            <a:endParaRPr/>
          </a:p>
        </p:txBody>
      </p:sp>
      <p:sp>
        <p:nvSpPr>
          <p:cNvPr id="95" name="Google Shape;95;p6"/>
          <p:cNvSpPr txBox="1"/>
          <p:nvPr>
            <p:ph idx="1" type="body"/>
          </p:nvPr>
        </p:nvSpPr>
        <p:spPr>
          <a:xfrm>
            <a:off x="363300" y="1751950"/>
            <a:ext cx="5276700" cy="3357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ru"/>
              <a:t>The first three columns are extracted directly from the emp salary table, and there is a result row for each row of the table. </a:t>
            </a:r>
            <a:endParaRPr/>
          </a:p>
          <a:p>
            <a:pPr indent="0" lvl="0" marL="0" rtl="0" algn="l">
              <a:lnSpc>
                <a:spcPct val="115000"/>
              </a:lnSpc>
              <a:spcBef>
                <a:spcPts val="1200"/>
              </a:spcBef>
              <a:spcAft>
                <a:spcPts val="1200"/>
              </a:spcAft>
              <a:buSzPts val="1800"/>
              <a:buNone/>
            </a:pPr>
            <a:r>
              <a:rPr lang="ru"/>
              <a:t>The fourth column turned out to be the average value calculated for all rows having the same depname value as the current row. (In fact, the average is calculated by the same ordinary, non-windowed avg function, but the OVER clause turns it into a windowed one, so that its action is limited to the window frames.)</a:t>
            </a:r>
            <a:endParaRPr/>
          </a:p>
        </p:txBody>
      </p:sp>
      <p:pic>
        <p:nvPicPr>
          <p:cNvPr id="96" name="Google Shape;96;p6"/>
          <p:cNvPicPr preferRelativeResize="0"/>
          <p:nvPr/>
        </p:nvPicPr>
        <p:blipFill rotWithShape="1">
          <a:blip r:embed="rId3">
            <a:alphaModFix/>
          </a:blip>
          <a:srcRect b="0" l="0" r="0" t="0"/>
          <a:stretch/>
        </p:blipFill>
        <p:spPr>
          <a:xfrm>
            <a:off x="5762999" y="2149125"/>
            <a:ext cx="3334876" cy="205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3200"/>
              <a:buNone/>
            </a:pPr>
            <a:r>
              <a:rPr lang="ru"/>
              <a:t>OVER</a:t>
            </a:r>
            <a:endParaRPr/>
          </a:p>
        </p:txBody>
      </p:sp>
      <p:sp>
        <p:nvSpPr>
          <p:cNvPr id="102" name="Google Shape;102;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899" lvl="0" marL="457200" rtl="0" algn="l">
              <a:lnSpc>
                <a:spcPct val="115000"/>
              </a:lnSpc>
              <a:spcBef>
                <a:spcPts val="0"/>
              </a:spcBef>
              <a:spcAft>
                <a:spcPts val="0"/>
              </a:spcAft>
              <a:buSzPts val="1800"/>
              <a:buChar char="●"/>
            </a:pPr>
            <a:r>
              <a:rPr lang="ru"/>
              <a:t>OVER defines the set of rows that the window function will use, including data sorting. (“window”)</a:t>
            </a:r>
            <a:endParaRPr/>
          </a:p>
          <a:p>
            <a:pPr indent="-342899" lvl="0" marL="457200" rtl="0" algn="l">
              <a:lnSpc>
                <a:spcPct val="115000"/>
              </a:lnSpc>
              <a:spcBef>
                <a:spcPts val="0"/>
              </a:spcBef>
              <a:spcAft>
                <a:spcPts val="0"/>
              </a:spcAft>
              <a:buSzPts val="1800"/>
              <a:buChar char="●"/>
            </a:pPr>
            <a:r>
              <a:rPr lang="ru"/>
              <a:t>In the expression that specifies the window function, the OVER statement restricts the sets of rows with the same values in the field by which the division occurs.</a:t>
            </a:r>
            <a:endParaRPr/>
          </a:p>
          <a:p>
            <a:pPr indent="-342899" lvl="0" marL="457200" rtl="0" algn="l">
              <a:lnSpc>
                <a:spcPct val="115000"/>
              </a:lnSpc>
              <a:spcBef>
                <a:spcPts val="0"/>
              </a:spcBef>
              <a:spcAft>
                <a:spcPts val="0"/>
              </a:spcAft>
              <a:buSzPts val="1800"/>
              <a:buChar char="●"/>
            </a:pPr>
            <a:r>
              <a:rPr lang="ru"/>
              <a:t>The OVER() statement itself is unlimited and contains all the rows from the result set.</a:t>
            </a:r>
            <a:endParaRPr/>
          </a:p>
          <a:p>
            <a:pPr indent="-342899" lvl="0" marL="457200" rtl="0" algn="l">
              <a:lnSpc>
                <a:spcPct val="115000"/>
              </a:lnSpc>
              <a:spcBef>
                <a:spcPts val="0"/>
              </a:spcBef>
              <a:spcAft>
                <a:spcPts val="0"/>
              </a:spcAft>
              <a:buSzPts val="1800"/>
              <a:buChar char="●"/>
            </a:pPr>
            <a:r>
              <a:rPr lang="ru"/>
              <a:t>The OVER statement can be used multiple times in a single SELECT, each with its own division and sorting.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rPr lang="ru"/>
              <a:t>Partitioning rules</a:t>
            </a:r>
            <a:endParaRPr/>
          </a:p>
        </p:txBody>
      </p:sp>
      <p:sp>
        <p:nvSpPr>
          <p:cNvPr id="108" name="Google Shape;108;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t>Inside OVER, you must specify the table field on which the “window” will slide and the rule by which the rows will be partitioned:</a:t>
            </a:r>
            <a:endParaRPr/>
          </a:p>
          <a:p>
            <a:pPr indent="-342900" lvl="0" marL="457200" rtl="0" algn="l">
              <a:lnSpc>
                <a:spcPct val="115000"/>
              </a:lnSpc>
              <a:spcBef>
                <a:spcPts val="1200"/>
              </a:spcBef>
              <a:spcAft>
                <a:spcPts val="0"/>
              </a:spcAft>
              <a:buSzPts val="1800"/>
              <a:buChar char="●"/>
            </a:pPr>
            <a:r>
              <a:rPr lang="ru"/>
              <a:t>PARTITION BY: — responsible for partitioning criteria</a:t>
            </a:r>
            <a:endParaRPr/>
          </a:p>
          <a:p>
            <a:pPr indent="0" lvl="0" marL="0" rtl="0" algn="l">
              <a:lnSpc>
                <a:spcPct val="115000"/>
              </a:lnSpc>
              <a:spcBef>
                <a:spcPts val="1200"/>
              </a:spcBef>
              <a:spcAft>
                <a:spcPts val="0"/>
              </a:spcAft>
              <a:buSzPts val="1800"/>
              <a:buNone/>
            </a:pPr>
            <a:r>
              <a:rPr lang="ru"/>
              <a:t>Logically divides the set into groups according to criteria.</a:t>
            </a:r>
            <a:endParaRPr/>
          </a:p>
          <a:p>
            <a:pPr indent="0" lvl="0" marL="0" rtl="0" algn="l">
              <a:lnSpc>
                <a:spcPct val="115000"/>
              </a:lnSpc>
              <a:spcBef>
                <a:spcPts val="1200"/>
              </a:spcBef>
              <a:spcAft>
                <a:spcPts val="0"/>
              </a:spcAft>
              <a:buSzPts val="1800"/>
              <a:buNone/>
            </a:pPr>
            <a:r>
              <a:rPr lang="ru"/>
              <a:t>Analytical functions are applied to groups independently.</a:t>
            </a:r>
            <a:endParaRPr/>
          </a:p>
          <a:p>
            <a:pPr indent="0" lvl="0" marL="0" rtl="0" algn="l">
              <a:lnSpc>
                <a:spcPct val="115000"/>
              </a:lnSpc>
              <a:spcBef>
                <a:spcPts val="1200"/>
              </a:spcBef>
              <a:spcAft>
                <a:spcPts val="1200"/>
              </a:spcAft>
              <a:buSzPts val="1800"/>
              <a:buNone/>
            </a:pPr>
            <a:r>
              <a:rPr lang="ru"/>
              <a:t>If you do not specify the partitioning construction, the entire set is considered one group.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200"/>
              <a:buNone/>
            </a:pPr>
            <a:r>
              <a:t/>
            </a:r>
            <a:endParaRPr/>
          </a:p>
        </p:txBody>
      </p:sp>
      <p:sp>
        <p:nvSpPr>
          <p:cNvPr id="114" name="Google Shape;114;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5" name="Google Shape;115;p9"/>
          <p:cNvPicPr preferRelativeResize="0"/>
          <p:nvPr/>
        </p:nvPicPr>
        <p:blipFill rotWithShape="1">
          <a:blip r:embed="rId3">
            <a:alphaModFix/>
          </a:blip>
          <a:srcRect b="0" l="0" r="0" t="0"/>
          <a:stretch/>
        </p:blipFill>
        <p:spPr>
          <a:xfrm>
            <a:off x="0" y="1201162"/>
            <a:ext cx="9144001" cy="27411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