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RnUYHT7bGXpHBo0IpPfgRYcr1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1AC92B-9958-4EE5-A81D-27FB8E47DA29}">
  <a:tblStyle styleId="{AD1AC92B-9958-4EE5-A81D-27FB8E47DA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590ed6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590ed6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6590ed67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6590ed6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6590ed6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6590ed6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590ed6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6590ed6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6590ed6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6590ed6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6590ed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6590ed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6590ed6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6590ed6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6590ed6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6590ed6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6590ed6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6590ed6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6590ed6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6590ed6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6590ed6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6590ed6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590ed6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590ed6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Databases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Seminar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590ed67a_0_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Many conditions</a:t>
            </a:r>
            <a:endParaRPr/>
          </a:p>
        </p:txBody>
      </p:sp>
      <p:sp>
        <p:nvSpPr>
          <p:cNvPr id="114" name="Google Shape;114;g2b6590ed67a_0_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SELECT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IF number = 0 THEN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    'zero'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ELSIF number &gt; 0 THEN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    'positive'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ELSIF number &lt; 0 THEN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    'negative'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ELSE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    'NULL'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END IF AS number_class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FROM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29">
                <a:solidFill>
                  <a:schemeClr val="dk2"/>
                </a:solidFill>
              </a:rPr>
              <a:t>    numbers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t/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6590ed67a_0_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Many cases</a:t>
            </a:r>
            <a:endParaRPr/>
          </a:p>
        </p:txBody>
      </p:sp>
      <p:sp>
        <p:nvSpPr>
          <p:cNvPr id="120" name="Google Shape;120;g2b6590ed67a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SELECT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CASE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WHEN number = 0 THEN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    'zero'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WHEN number &gt; 0 THEN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    'positive'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WHEN number &lt; 0 THEN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    'negative'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ELSE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        'NULL'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END CASE AS number_class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FROM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    numbers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6590ed67a_0_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Unique values</a:t>
            </a:r>
            <a:endParaRPr/>
          </a:p>
        </p:txBody>
      </p:sp>
      <p:sp>
        <p:nvSpPr>
          <p:cNvPr id="126" name="Google Shape;126;g2b6590ed67a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SELECT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   count(DISTINCT ON department_nm)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FROM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    salary;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6590ed67a_0_60"/>
          <p:cNvSpPr txBox="1"/>
          <p:nvPr>
            <p:ph type="title"/>
          </p:nvPr>
        </p:nvSpPr>
        <p:spPr>
          <a:xfrm>
            <a:off x="311700" y="2351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Dates in PostgreSQL</a:t>
            </a:r>
            <a:endParaRPr sz="2700"/>
          </a:p>
        </p:txBody>
      </p:sp>
      <p:graphicFrame>
        <p:nvGraphicFramePr>
          <p:cNvPr id="132" name="Google Shape;132;g2b6590ed67a_0_60"/>
          <p:cNvGraphicFramePr/>
          <p:nvPr/>
        </p:nvGraphicFramePr>
        <p:xfrm>
          <a:off x="6574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{AD1AC92B-9958-4EE5-A81D-27FB8E47DA29}</a:tableStyleId>
              </a:tblPr>
              <a:tblGrid>
                <a:gridCol w="1844750"/>
                <a:gridCol w="1608550"/>
                <a:gridCol w="2981925"/>
                <a:gridCol w="155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 description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example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 output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TIMESTAMP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date and time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TIMESTAMP '2023-04-10 10:39:37'</a:t>
                      </a:r>
                      <a:r>
                        <a:rPr lang="ru" sz="1800">
                          <a:solidFill>
                            <a:schemeClr val="dk2"/>
                          </a:solidFill>
                        </a:rPr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2023-04-10T10:39:37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DATE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date (no time)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 '2023-04-10 10:39:37'</a:t>
                      </a:r>
                      <a:r>
                        <a:rPr lang="ru" sz="1800">
                          <a:solidFill>
                            <a:schemeClr val="dk2"/>
                          </a:solidFill>
                        </a:rPr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2023-04-10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TIME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time (no day)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 '2023-04-10 10:39:37'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10:39:37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INTERVAL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 interval between two date/times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 '2023-04-10 10:39:37'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 1 day, 2:00:10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6590ed67a_0_6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Dates in PostgreSQL</a:t>
            </a:r>
            <a:endParaRPr/>
          </a:p>
        </p:txBody>
      </p:sp>
      <p:sp>
        <p:nvSpPr>
          <p:cNvPr id="138" name="Google Shape;138;g2b6590ed67a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2"/>
                </a:solidFill>
              </a:rPr>
              <a:t>Today's date can be found like this: NOW() (timestamp), CURRENT_DATE (date), LOCALTIME (current time)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2"/>
                </a:solidFill>
              </a:rPr>
              <a:t>DATE_TRUNC(‘[interval]’, time_column) - allows you to round to month, year, date, etc.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2"/>
                </a:solidFill>
              </a:rPr>
              <a:t>Example: DATE_TRUNC('month', DATE '2023-04-10') will return DATE '2023-04-01'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2"/>
                </a:solidFill>
              </a:rPr>
              <a:t>DATE_TRUNC('day', TIMESTAMP '2023-04-10 10:39:37') will return TIMESTAMP '2023-04-10 00:00:00'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2"/>
                </a:solidFill>
              </a:rPr>
              <a:t>TO_CHAR([date type], [pattern]) - allows you to format the date into a string using a pattern</a:t>
            </a:r>
            <a:endParaRPr sz="2100">
              <a:solidFill>
                <a:schemeClr val="dk2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Example: TO_CHAR(DATE '2023-04-10', 'YY') will output the last 2 digits of the year 23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6590ed67a_0_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queries</a:t>
            </a:r>
            <a:endParaRPr/>
          </a:p>
        </p:txBody>
      </p:sp>
      <p:pic>
        <p:nvPicPr>
          <p:cNvPr id="65" name="Google Shape;65;g2b6590ed6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75" y="1068425"/>
            <a:ext cx="791512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590ed67a_0_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datatypes</a:t>
            </a:r>
            <a:endParaRPr/>
          </a:p>
        </p:txBody>
      </p:sp>
      <p:pic>
        <p:nvPicPr>
          <p:cNvPr id="71" name="Google Shape;71;g2b6590ed67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50" y="1068425"/>
            <a:ext cx="7271652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 1</a:t>
            </a:r>
            <a:endParaRPr/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5738"/>
            <a:ext cx="9143998" cy="303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6590ed67a_0_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Query structure</a:t>
            </a:r>
            <a:endParaRPr/>
          </a:p>
        </p:txBody>
      </p:sp>
      <p:sp>
        <p:nvSpPr>
          <p:cNvPr id="84" name="Google Shape;84;g2b6590ed67a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SELECT [DISTINCT] select_item_comma_list </a:t>
            </a:r>
            <a:r>
              <a:rPr lang="ru"/>
              <a:t>-- list of answer 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FROM table_reference_comma_list</a:t>
            </a:r>
            <a:r>
              <a:rPr lang="ru"/>
              <a:t> -- list of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[WHERE conditional_expression] </a:t>
            </a:r>
            <a:r>
              <a:rPr lang="ru"/>
              <a:t>-- conditions for filtration, one can use</a:t>
            </a:r>
            <a:r>
              <a:rPr lang="ru">
                <a:solidFill>
                  <a:schemeClr val="dk2"/>
                </a:solidFill>
              </a:rPr>
              <a:t> </a:t>
            </a:r>
            <a:r>
              <a:rPr lang="ru"/>
              <a:t>AND / OR /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[GROUP BY column_name_comma_list] </a:t>
            </a:r>
            <a:r>
              <a:rPr lang="ru"/>
              <a:t>-- grouping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[HAVING conditional_expression]</a:t>
            </a:r>
            <a:r>
              <a:rPr lang="ru"/>
              <a:t> -- </a:t>
            </a:r>
            <a:r>
              <a:rPr lang="ru"/>
              <a:t>conditions for filtration after the grouping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[ORDER BY order_item_comma_list]; </a:t>
            </a:r>
            <a:r>
              <a:rPr lang="ru"/>
              <a:t>-- list of fields for sorting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6590ed67a_0_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of execution</a:t>
            </a:r>
            <a:endParaRPr/>
          </a:p>
        </p:txBody>
      </p:sp>
      <p:sp>
        <p:nvSpPr>
          <p:cNvPr id="90" name="Google Shape;90;g2b6590ed67a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FROM → WHERE → GROUP BY → HAVING → SELECT → ORDER BY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6590ed67a_0_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Aggregation</a:t>
            </a:r>
            <a:r>
              <a:rPr lang="ru"/>
              <a:t> functions</a:t>
            </a:r>
            <a:endParaRPr/>
          </a:p>
        </p:txBody>
      </p:sp>
      <p:sp>
        <p:nvSpPr>
          <p:cNvPr id="96" name="Google Shape;96;g2b6590ed67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02124"/>
                </a:solidFill>
              </a:rPr>
              <a:t>When grouping, the SELECT block may contain either attributes by which grouping occurs, or attributes that are supplied as input to aggregating functions. There are 5 standard aggregation functions in SQL. When executing a function call, the special value NULL, which denotes a missing value, is not taken into account.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590ed67a_0_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Aggregation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b6590ed67a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202124"/>
                </a:solidFill>
              </a:rPr>
              <a:t>count() – number of records with a known value. If you need to count the number of unique values, you can use count(DISTINCT field_nm)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202124"/>
                </a:solidFill>
              </a:rPr>
              <a:t>max() - the largest of all selected field values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202124"/>
                </a:solidFill>
              </a:rPr>
              <a:t>min() - the smallest of all selected field values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202124"/>
                </a:solidFill>
              </a:rPr>
              <a:t>sum() - the sum of all selected field values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202124"/>
                </a:solidFill>
              </a:rPr>
              <a:t>avg() - average of all selected field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590ed67a_0_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Special functions</a:t>
            </a:r>
            <a:endParaRPr/>
          </a:p>
        </p:txBody>
      </p:sp>
      <p:sp>
        <p:nvSpPr>
          <p:cNvPr id="108" name="Google Shape;108;g2b6590ed67a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dk2"/>
                </a:solidFill>
              </a:rPr>
              <a:t>IN </a:t>
            </a:r>
            <a:r>
              <a:rPr lang="ru">
                <a:solidFill>
                  <a:schemeClr val="dk2"/>
                </a:solidFill>
              </a:rPr>
              <a:t>- belonging to a specific set of values: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IN (a1, a2, ..., an) ≣ X = a1 or X = a2 or ... or X = 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dk2"/>
                </a:solidFill>
              </a:rPr>
              <a:t>BETWEEN</a:t>
            </a:r>
            <a:r>
              <a:rPr lang="ru">
                <a:solidFill>
                  <a:schemeClr val="dk2"/>
                </a:solidFill>
              </a:rPr>
              <a:t> - belonging to a certain range of values: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BETWEEN A AND B ≣ (X &gt;= A and X &lt;= B) or (X &lt;= A and X &gt;=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LIKE </a:t>
            </a:r>
            <a:r>
              <a:rPr lang="ru">
                <a:solidFill>
                  <a:schemeClr val="dk2"/>
                </a:solidFill>
              </a:rPr>
              <a:t>- text satisfaction to the pattern:</a:t>
            </a:r>
            <a:r>
              <a:rPr lang="ru"/>
              <a:t> X LIKE '0%abc_0', where _ is exactly 1 character, and % is any sequence of characters (including zero length).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SIMILAR TO</a:t>
            </a:r>
            <a:r>
              <a:rPr lang="ru">
                <a:solidFill>
                  <a:schemeClr val="dk2"/>
                </a:solidFill>
              </a:rPr>
              <a:t> - matching text to SQL regular expression (POSIX-like):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 'abc' SIMILAR TO '%(b|d)%'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