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6" r:id="rId9"/>
    <p:sldId id="267"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71" r:id="rId23"/>
    <p:sldId id="287" r:id="rId24"/>
    <p:sldId id="288" r:id="rId25"/>
    <p:sldId id="289" r:id="rId26"/>
  </p:sldIdLst>
  <p:sldSz cx="9144000" cy="5143500" type="screen16x9"/>
  <p:notesSz cx="6858000" cy="9144000"/>
  <p:embeddedFontLst>
    <p:embeddedFont>
      <p:font typeface="Raleway" pitchFamily="2" charset="-52"/>
      <p:regular r:id="rId28"/>
      <p:bold r:id="rId29"/>
      <p:italic r:id="rId30"/>
      <p:boldItalic r:id="rId31"/>
    </p:embeddedFont>
    <p:embeddedFont>
      <p:font typeface="Source Sans Pro" panose="020B050303040302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7FC7C628-A80E-47E5-96D5-50E776AB1923}">
          <p14:sldIdLst>
            <p14:sldId id="256"/>
            <p14:sldId id="257"/>
            <p14:sldId id="258"/>
            <p14:sldId id="259"/>
            <p14:sldId id="260"/>
            <p14:sldId id="261"/>
            <p14:sldId id="262"/>
            <p14:sldId id="266"/>
            <p14:sldId id="267"/>
            <p14:sldId id="275"/>
            <p14:sldId id="276"/>
            <p14:sldId id="277"/>
            <p14:sldId id="278"/>
            <p14:sldId id="279"/>
            <p14:sldId id="280"/>
            <p14:sldId id="281"/>
            <p14:sldId id="282"/>
            <p14:sldId id="283"/>
            <p14:sldId id="284"/>
            <p14:sldId id="285"/>
            <p14:sldId id="286"/>
            <p14:sldId id="271"/>
            <p14:sldId id="287"/>
            <p14:sldId id="288"/>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09D48317-43D1-2549-7775-07A1AB7E1DF3}"/>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CF844831-BFAF-75C6-3634-5A10926982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A7D02A59-ACC3-2D77-93B6-E8F79F044D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605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7E7A5371-EB17-351F-5978-187FA17D7AC5}"/>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316926CF-2204-6248-222D-EAECC9A30E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19325FBD-8033-7E12-AAE8-74E395AEFB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74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EB4566B-8FE0-4F93-BF34-64C678A01342}"/>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B711DC0C-F598-C142-896E-F5FC2A2D3F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90659678-8BE9-9262-505A-B24CCDB804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627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373E504F-9154-2B44-CF60-E9D0BD72B15D}"/>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97605A5E-0942-34A5-EB36-C24F4245D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713B7C9A-B4B6-F08F-F819-A70BC0495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4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0BA416E8-EC8E-AA48-B63B-DAC6CCF79E98}"/>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A1746A57-34AA-C3B0-2F5D-338A3D94B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ECBF9415-5714-6D70-9999-18B0B89F12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83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88CB01BF-1531-8869-34CA-AA7DD3B1B5F7}"/>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EB0CF567-E8F8-A783-70EA-094EA1139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6D48C7F5-85AA-18E5-D713-779D50ECD0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833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70DE62CE-4527-596C-2890-D546BB22631B}"/>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58453209-8B52-7DBD-42C8-1C9C9249D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095C0D07-FA78-B368-F92E-F15A52AD67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18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93D4E5C-33E1-E8EB-ACCD-EE2904359330}"/>
            </a:ext>
          </a:extLst>
        </p:cNvPr>
        <p:cNvGrpSpPr/>
        <p:nvPr/>
      </p:nvGrpSpPr>
      <p:grpSpPr>
        <a:xfrm>
          <a:off x="0" y="0"/>
          <a:ext cx="0" cy="0"/>
          <a:chOff x="0" y="0"/>
          <a:chExt cx="0" cy="0"/>
        </a:xfrm>
      </p:grpSpPr>
      <p:sp>
        <p:nvSpPr>
          <p:cNvPr id="123" name="Google Shape;123;g207e7fdcda0_0_137:notes">
            <a:extLst>
              <a:ext uri="{FF2B5EF4-FFF2-40B4-BE49-F238E27FC236}">
                <a16:creationId xmlns:a16="http://schemas.microsoft.com/office/drawing/2014/main" id="{4B7488D0-2579-0C26-EAF2-5B874F186A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a:extLst>
              <a:ext uri="{FF2B5EF4-FFF2-40B4-BE49-F238E27FC236}">
                <a16:creationId xmlns:a16="http://schemas.microsoft.com/office/drawing/2014/main" id="{E3FC8D69-035B-C5A1-6DA6-0A9693D8EB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73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7e7fdcda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7e7fdcda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F52198CE-11E2-6CA2-7EB1-C7B31CB20D16}"/>
            </a:ext>
          </a:extLst>
        </p:cNvPr>
        <p:cNvGrpSpPr/>
        <p:nvPr/>
      </p:nvGrpSpPr>
      <p:grpSpPr>
        <a:xfrm>
          <a:off x="0" y="0"/>
          <a:ext cx="0" cy="0"/>
          <a:chOff x="0" y="0"/>
          <a:chExt cx="0" cy="0"/>
        </a:xfrm>
      </p:grpSpPr>
      <p:sp>
        <p:nvSpPr>
          <p:cNvPr id="154" name="Google Shape;154;g207e7fdcda0_0_178:notes">
            <a:extLst>
              <a:ext uri="{FF2B5EF4-FFF2-40B4-BE49-F238E27FC236}">
                <a16:creationId xmlns:a16="http://schemas.microsoft.com/office/drawing/2014/main" id="{C0A49EEA-6D90-8BA5-8D46-11B5D9F2EB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7e7fdcda0_0_178:notes">
            <a:extLst>
              <a:ext uri="{FF2B5EF4-FFF2-40B4-BE49-F238E27FC236}">
                <a16:creationId xmlns:a16="http://schemas.microsoft.com/office/drawing/2014/main" id="{BC62508C-0549-2C96-4164-1AE21E71E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86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07e7fdcda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07e7fdcda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BE1556B-9325-D669-57F2-211D4A17E377}"/>
            </a:ext>
          </a:extLst>
        </p:cNvPr>
        <p:cNvGrpSpPr/>
        <p:nvPr/>
      </p:nvGrpSpPr>
      <p:grpSpPr>
        <a:xfrm>
          <a:off x="0" y="0"/>
          <a:ext cx="0" cy="0"/>
          <a:chOff x="0" y="0"/>
          <a:chExt cx="0" cy="0"/>
        </a:xfrm>
      </p:grpSpPr>
      <p:sp>
        <p:nvSpPr>
          <p:cNvPr id="154" name="Google Shape;154;g207e7fdcda0_0_178:notes">
            <a:extLst>
              <a:ext uri="{FF2B5EF4-FFF2-40B4-BE49-F238E27FC236}">
                <a16:creationId xmlns:a16="http://schemas.microsoft.com/office/drawing/2014/main" id="{4141FA83-4677-30DB-2DBE-CD11B261B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7e7fdcda0_0_178:notes">
            <a:extLst>
              <a:ext uri="{FF2B5EF4-FFF2-40B4-BE49-F238E27FC236}">
                <a16:creationId xmlns:a16="http://schemas.microsoft.com/office/drawing/2014/main" id="{D7F5B7C9-2884-F863-F45D-D97BBA9A13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916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843C2F17-3B55-FC23-016F-721D779B6393}"/>
            </a:ext>
          </a:extLst>
        </p:cNvPr>
        <p:cNvGrpSpPr/>
        <p:nvPr/>
      </p:nvGrpSpPr>
      <p:grpSpPr>
        <a:xfrm>
          <a:off x="0" y="0"/>
          <a:ext cx="0" cy="0"/>
          <a:chOff x="0" y="0"/>
          <a:chExt cx="0" cy="0"/>
        </a:xfrm>
      </p:grpSpPr>
      <p:sp>
        <p:nvSpPr>
          <p:cNvPr id="154" name="Google Shape;154;g207e7fdcda0_0_178:notes">
            <a:extLst>
              <a:ext uri="{FF2B5EF4-FFF2-40B4-BE49-F238E27FC236}">
                <a16:creationId xmlns:a16="http://schemas.microsoft.com/office/drawing/2014/main" id="{2FF82CE1-17C7-EE66-61C6-823CB5D1A0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7e7fdcda0_0_178:notes">
            <a:extLst>
              <a:ext uri="{FF2B5EF4-FFF2-40B4-BE49-F238E27FC236}">
                <a16:creationId xmlns:a16="http://schemas.microsoft.com/office/drawing/2014/main" id="{2F752B0B-FBD9-F91E-A41D-3AB61BCB87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8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7e7fdcda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7e7fdcda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7e7fdcda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7e7fdcda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7e7fdcda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7e7fdcda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7e7fdcda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7e7fdcda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07e7fdcda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07e7fdcda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7e7fdcda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7e7fdcda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7e7fdcda0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7e7fdcda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2"/>
              </a:buClr>
              <a:buSzPts val="1100"/>
              <a:buFont typeface="Arial"/>
              <a:buNone/>
            </a:pPr>
            <a:r>
              <a:rPr lang="ru"/>
              <a:t>Databases</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ru" sz="2500"/>
              <a:t>Seminar 2</a:t>
            </a:r>
            <a:endParaRPr sz="25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77BA09B7-30AA-5959-F6C8-589C570C7460}"/>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A91EBBCF-CE89-1006-9FA1-2BFA10367F52}"/>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Inner Join</a:t>
            </a:r>
            <a:endParaRPr dirty="0"/>
          </a:p>
        </p:txBody>
      </p:sp>
      <p:sp>
        <p:nvSpPr>
          <p:cNvPr id="127" name="Google Shape;127;p23">
            <a:extLst>
              <a:ext uri="{FF2B5EF4-FFF2-40B4-BE49-F238E27FC236}">
                <a16:creationId xmlns:a16="http://schemas.microsoft.com/office/drawing/2014/main" id="{9655DF91-56BE-7F58-E61E-2B6D99BBB919}"/>
              </a:ext>
            </a:extLst>
          </p:cNvPr>
          <p:cNvSpPr txBox="1">
            <a:spLocks noGrp="1"/>
          </p:cNvSpPr>
          <p:nvPr>
            <p:ph type="body" idx="1"/>
          </p:nvPr>
        </p:nvSpPr>
        <p:spPr>
          <a:xfrm>
            <a:off x="311700" y="1152475"/>
            <a:ext cx="7530442" cy="3416400"/>
          </a:xfrm>
          <a:prstGeom prst="rect">
            <a:avLst/>
          </a:prstGeom>
        </p:spPr>
        <p:txBody>
          <a:bodyPr spcFirstLastPara="1" wrap="square" lIns="91425" tIns="91425" rIns="91425" bIns="91425" anchor="t" anchorCtr="0">
            <a:normAutofit/>
          </a:bodyPr>
          <a:lstStyle/>
          <a:p>
            <a:pPr marL="285750" indent="-285750">
              <a:lnSpc>
                <a:spcPct val="105000"/>
              </a:lnSpc>
              <a:spcBef>
                <a:spcPts val="1200"/>
              </a:spcBef>
            </a:pPr>
            <a:r>
              <a:rPr lang="en-US" sz="1500" dirty="0">
                <a:solidFill>
                  <a:schemeClr val="bg2"/>
                </a:solidFill>
              </a:rPr>
              <a:t>joins 2 tables</a:t>
            </a:r>
          </a:p>
          <a:p>
            <a:pPr marL="285750" indent="-285750">
              <a:lnSpc>
                <a:spcPct val="105000"/>
              </a:lnSpc>
              <a:spcBef>
                <a:spcPts val="1200"/>
              </a:spcBef>
            </a:pPr>
            <a:r>
              <a:rPr lang="en-US" sz="1500" dirty="0">
                <a:solidFill>
                  <a:schemeClr val="bg2"/>
                </a:solidFill>
              </a:rPr>
              <a:t> symmetrical (the order of the tables is not important)</a:t>
            </a:r>
          </a:p>
          <a:p>
            <a:pPr marL="285750" indent="-285750">
              <a:lnSpc>
                <a:spcPct val="105000"/>
              </a:lnSpc>
              <a:spcBef>
                <a:spcPts val="1200"/>
              </a:spcBef>
            </a:pPr>
            <a:r>
              <a:rPr lang="en-US" sz="1500" dirty="0">
                <a:solidFill>
                  <a:schemeClr val="bg2"/>
                </a:solidFill>
              </a:rPr>
              <a:t> Algorithm:</a:t>
            </a:r>
          </a:p>
          <a:p>
            <a:pPr marL="0" indent="0">
              <a:lnSpc>
                <a:spcPct val="105000"/>
              </a:lnSpc>
              <a:spcBef>
                <a:spcPts val="1200"/>
              </a:spcBef>
              <a:buNone/>
            </a:pPr>
            <a:r>
              <a:rPr lang="en-US" sz="1500" dirty="0">
                <a:solidFill>
                  <a:schemeClr val="bg2"/>
                </a:solidFill>
              </a:rPr>
              <a:t>Each row of the first table is compared with the rows in the second table.</a:t>
            </a:r>
          </a:p>
          <a:p>
            <a:pPr marL="0" indent="0">
              <a:lnSpc>
                <a:spcPct val="105000"/>
              </a:lnSpc>
              <a:spcBef>
                <a:spcPts val="1200"/>
              </a:spcBef>
              <a:buNone/>
            </a:pPr>
            <a:r>
              <a:rPr lang="en-US" sz="1500" dirty="0">
                <a:solidFill>
                  <a:schemeClr val="bg2"/>
                </a:solidFill>
              </a:rPr>
              <a:t>For each row the join condition is checked.</a:t>
            </a:r>
          </a:p>
          <a:p>
            <a:pPr marL="0" indent="0">
              <a:lnSpc>
                <a:spcPct val="105000"/>
              </a:lnSpc>
              <a:spcBef>
                <a:spcPts val="1200"/>
              </a:spcBef>
              <a:buNone/>
            </a:pPr>
            <a:r>
              <a:rPr lang="en-US" sz="1500" dirty="0">
                <a:solidFill>
                  <a:schemeClr val="bg2"/>
                </a:solidFill>
              </a:rPr>
              <a:t>If the Join condition is met,  a row is added to the result.</a:t>
            </a:r>
          </a:p>
        </p:txBody>
      </p:sp>
      <p:pic>
        <p:nvPicPr>
          <p:cNvPr id="3" name="Рисунок 2">
            <a:extLst>
              <a:ext uri="{FF2B5EF4-FFF2-40B4-BE49-F238E27FC236}">
                <a16:creationId xmlns:a16="http://schemas.microsoft.com/office/drawing/2014/main" id="{2264DE3D-F851-264D-F429-A348D9EB2524}"/>
              </a:ext>
            </a:extLst>
          </p:cNvPr>
          <p:cNvPicPr>
            <a:picLocks noChangeAspect="1"/>
          </p:cNvPicPr>
          <p:nvPr/>
        </p:nvPicPr>
        <p:blipFill>
          <a:blip r:embed="rId3"/>
          <a:stretch>
            <a:fillRect/>
          </a:stretch>
        </p:blipFill>
        <p:spPr>
          <a:xfrm>
            <a:off x="5745188" y="574625"/>
            <a:ext cx="2484411" cy="1833158"/>
          </a:xfrm>
          <a:prstGeom prst="rect">
            <a:avLst/>
          </a:prstGeom>
        </p:spPr>
      </p:pic>
    </p:spTree>
    <p:extLst>
      <p:ext uri="{BB962C8B-B14F-4D97-AF65-F5344CB8AC3E}">
        <p14:creationId xmlns:p14="http://schemas.microsoft.com/office/powerpoint/2010/main" val="140593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506D4-3537-4739-5E96-8E0A04E69A9B}"/>
              </a:ext>
            </a:extLst>
          </p:cNvPr>
          <p:cNvSpPr>
            <a:spLocks noGrp="1"/>
          </p:cNvSpPr>
          <p:nvPr>
            <p:ph type="title"/>
          </p:nvPr>
        </p:nvSpPr>
        <p:spPr/>
        <p:txBody>
          <a:bodyPr>
            <a:normAutofit fontScale="90000"/>
          </a:bodyPr>
          <a:lstStyle/>
          <a:p>
            <a:r>
              <a:rPr lang="en-US" dirty="0"/>
              <a:t>Inner Join Example</a:t>
            </a:r>
            <a:endParaRPr lang="ru-RU" dirty="0"/>
          </a:p>
        </p:txBody>
      </p:sp>
      <p:pic>
        <p:nvPicPr>
          <p:cNvPr id="5" name="Рисунок 4">
            <a:extLst>
              <a:ext uri="{FF2B5EF4-FFF2-40B4-BE49-F238E27FC236}">
                <a16:creationId xmlns:a16="http://schemas.microsoft.com/office/drawing/2014/main" id="{3064D479-4567-917E-3F9D-240D09965C11}"/>
              </a:ext>
            </a:extLst>
          </p:cNvPr>
          <p:cNvPicPr>
            <a:picLocks noChangeAspect="1"/>
          </p:cNvPicPr>
          <p:nvPr/>
        </p:nvPicPr>
        <p:blipFill>
          <a:blip r:embed="rId2"/>
          <a:stretch>
            <a:fillRect/>
          </a:stretch>
        </p:blipFill>
        <p:spPr>
          <a:xfrm>
            <a:off x="365944" y="988329"/>
            <a:ext cx="5445920" cy="2370483"/>
          </a:xfrm>
          <a:prstGeom prst="rect">
            <a:avLst/>
          </a:prstGeom>
        </p:spPr>
      </p:pic>
      <p:pic>
        <p:nvPicPr>
          <p:cNvPr id="7" name="Рисунок 6">
            <a:extLst>
              <a:ext uri="{FF2B5EF4-FFF2-40B4-BE49-F238E27FC236}">
                <a16:creationId xmlns:a16="http://schemas.microsoft.com/office/drawing/2014/main" id="{99FB281C-D7FB-5601-2AA1-BAC92C8A0A10}"/>
              </a:ext>
            </a:extLst>
          </p:cNvPr>
          <p:cNvPicPr>
            <a:picLocks noChangeAspect="1"/>
          </p:cNvPicPr>
          <p:nvPr/>
        </p:nvPicPr>
        <p:blipFill>
          <a:blip r:embed="rId3"/>
          <a:stretch>
            <a:fillRect/>
          </a:stretch>
        </p:blipFill>
        <p:spPr>
          <a:xfrm>
            <a:off x="365944" y="3264672"/>
            <a:ext cx="4857266" cy="1780998"/>
          </a:xfrm>
          <a:prstGeom prst="rect">
            <a:avLst/>
          </a:prstGeom>
        </p:spPr>
      </p:pic>
      <p:sp>
        <p:nvSpPr>
          <p:cNvPr id="10" name="Google Shape;97;p18">
            <a:extLst>
              <a:ext uri="{FF2B5EF4-FFF2-40B4-BE49-F238E27FC236}">
                <a16:creationId xmlns:a16="http://schemas.microsoft.com/office/drawing/2014/main" id="{C249DDE8-DF23-F02D-E073-3B88C6CF8008}"/>
              </a:ext>
            </a:extLst>
          </p:cNvPr>
          <p:cNvSpPr txBox="1">
            <a:spLocks noGrp="1"/>
          </p:cNvSpPr>
          <p:nvPr>
            <p:ph type="body" idx="1"/>
          </p:nvPr>
        </p:nvSpPr>
        <p:spPr>
          <a:xfrm>
            <a:off x="5811864" y="3264672"/>
            <a:ext cx="1898543" cy="532414"/>
          </a:xfrm>
          <a:prstGeom prst="rect">
            <a:avLst/>
          </a:prstGeom>
        </p:spPr>
        <p:txBody>
          <a:bodyPr spcFirstLastPara="1" wrap="square" lIns="91425" tIns="91425" rIns="91425" bIns="91425" anchor="t" anchorCtr="0">
            <a:normAutofit/>
          </a:bodyPr>
          <a:lstStyle/>
          <a:p>
            <a:pPr indent="0">
              <a:spcBef>
                <a:spcPts val="0"/>
              </a:spcBef>
              <a:buNone/>
            </a:pPr>
            <a:r>
              <a:rPr lang="en-US" dirty="0">
                <a:solidFill>
                  <a:schemeClr val="bg2"/>
                </a:solidFill>
              </a:rPr>
              <a:t>Result:</a:t>
            </a:r>
          </a:p>
        </p:txBody>
      </p:sp>
    </p:spTree>
    <p:extLst>
      <p:ext uri="{BB962C8B-B14F-4D97-AF65-F5344CB8AC3E}">
        <p14:creationId xmlns:p14="http://schemas.microsoft.com/office/powerpoint/2010/main" val="422765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92AAD47-E8F2-FA1D-D035-74D9C0DA7B50}"/>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B3AD9CB9-BA19-F086-D5B0-431D0AB7431F}"/>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Outer Join</a:t>
            </a:r>
            <a:endParaRPr dirty="0"/>
          </a:p>
        </p:txBody>
      </p:sp>
      <p:sp>
        <p:nvSpPr>
          <p:cNvPr id="127" name="Google Shape;127;p23">
            <a:extLst>
              <a:ext uri="{FF2B5EF4-FFF2-40B4-BE49-F238E27FC236}">
                <a16:creationId xmlns:a16="http://schemas.microsoft.com/office/drawing/2014/main" id="{5DB68A66-5306-63FD-C721-4B12DA19D7A2}"/>
              </a:ext>
            </a:extLst>
          </p:cNvPr>
          <p:cNvSpPr txBox="1">
            <a:spLocks noGrp="1"/>
          </p:cNvSpPr>
          <p:nvPr>
            <p:ph type="body" idx="1"/>
          </p:nvPr>
        </p:nvSpPr>
        <p:spPr>
          <a:xfrm>
            <a:off x="311700" y="2990275"/>
            <a:ext cx="7530442" cy="1237168"/>
          </a:xfrm>
          <a:prstGeom prst="rect">
            <a:avLst/>
          </a:prstGeom>
        </p:spPr>
        <p:txBody>
          <a:bodyPr spcFirstLastPara="1" wrap="square" lIns="91425" tIns="91425" rIns="91425" bIns="91425" anchor="t" anchorCtr="0">
            <a:normAutofit/>
          </a:bodyPr>
          <a:lstStyle/>
          <a:p>
            <a:pPr marL="285750" indent="-285750">
              <a:lnSpc>
                <a:spcPct val="105000"/>
              </a:lnSpc>
              <a:spcBef>
                <a:spcPts val="1200"/>
              </a:spcBef>
            </a:pPr>
            <a:r>
              <a:rPr lang="en-US" sz="1500" dirty="0">
                <a:solidFill>
                  <a:schemeClr val="bg2"/>
                </a:solidFill>
              </a:rPr>
              <a:t>Joins 2 tables</a:t>
            </a:r>
          </a:p>
          <a:p>
            <a:pPr marL="285750" indent="-285750">
              <a:lnSpc>
                <a:spcPct val="105000"/>
              </a:lnSpc>
              <a:spcBef>
                <a:spcPts val="1200"/>
              </a:spcBef>
            </a:pPr>
            <a:r>
              <a:rPr lang="en-US" sz="1500" dirty="0">
                <a:solidFill>
                  <a:schemeClr val="bg2"/>
                </a:solidFill>
              </a:rPr>
              <a:t>The result includes all rows from one of the tables</a:t>
            </a:r>
          </a:p>
        </p:txBody>
      </p:sp>
      <p:pic>
        <p:nvPicPr>
          <p:cNvPr id="4" name="Рисунок 3">
            <a:extLst>
              <a:ext uri="{FF2B5EF4-FFF2-40B4-BE49-F238E27FC236}">
                <a16:creationId xmlns:a16="http://schemas.microsoft.com/office/drawing/2014/main" id="{78B0FCF6-ADCC-2291-F001-3FD857D5E7BC}"/>
              </a:ext>
            </a:extLst>
          </p:cNvPr>
          <p:cNvPicPr>
            <a:picLocks noChangeAspect="1"/>
          </p:cNvPicPr>
          <p:nvPr/>
        </p:nvPicPr>
        <p:blipFill>
          <a:blip r:embed="rId3"/>
          <a:stretch>
            <a:fillRect/>
          </a:stretch>
        </p:blipFill>
        <p:spPr>
          <a:xfrm>
            <a:off x="311700" y="1018600"/>
            <a:ext cx="8658225" cy="1971675"/>
          </a:xfrm>
          <a:prstGeom prst="rect">
            <a:avLst/>
          </a:prstGeom>
        </p:spPr>
      </p:pic>
    </p:spTree>
    <p:extLst>
      <p:ext uri="{BB962C8B-B14F-4D97-AF65-F5344CB8AC3E}">
        <p14:creationId xmlns:p14="http://schemas.microsoft.com/office/powerpoint/2010/main" val="190811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DECE-6489-4F8F-A1BC-854A42C2FB9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4421B4-C536-B0DB-722E-978EE8258554}"/>
              </a:ext>
            </a:extLst>
          </p:cNvPr>
          <p:cNvSpPr>
            <a:spLocks noGrp="1"/>
          </p:cNvSpPr>
          <p:nvPr>
            <p:ph type="title"/>
          </p:nvPr>
        </p:nvSpPr>
        <p:spPr/>
        <p:txBody>
          <a:bodyPr>
            <a:normAutofit fontScale="90000"/>
          </a:bodyPr>
          <a:lstStyle/>
          <a:p>
            <a:r>
              <a:rPr lang="en-US" dirty="0"/>
              <a:t>Left Outer Join Example</a:t>
            </a:r>
            <a:endParaRPr lang="ru-RU" dirty="0"/>
          </a:p>
        </p:txBody>
      </p:sp>
      <p:sp>
        <p:nvSpPr>
          <p:cNvPr id="10" name="Google Shape;97;p18">
            <a:extLst>
              <a:ext uri="{FF2B5EF4-FFF2-40B4-BE49-F238E27FC236}">
                <a16:creationId xmlns:a16="http://schemas.microsoft.com/office/drawing/2014/main" id="{895D5733-C2AC-4522-3838-79D8059DD9B1}"/>
              </a:ext>
            </a:extLst>
          </p:cNvPr>
          <p:cNvSpPr txBox="1">
            <a:spLocks noGrp="1"/>
          </p:cNvSpPr>
          <p:nvPr>
            <p:ph type="body" idx="1"/>
          </p:nvPr>
        </p:nvSpPr>
        <p:spPr>
          <a:xfrm>
            <a:off x="5811864" y="3264672"/>
            <a:ext cx="1898543" cy="532414"/>
          </a:xfrm>
          <a:prstGeom prst="rect">
            <a:avLst/>
          </a:prstGeom>
        </p:spPr>
        <p:txBody>
          <a:bodyPr spcFirstLastPara="1" wrap="square" lIns="91425" tIns="91425" rIns="91425" bIns="91425" anchor="t" anchorCtr="0">
            <a:normAutofit/>
          </a:bodyPr>
          <a:lstStyle/>
          <a:p>
            <a:pPr indent="0">
              <a:spcBef>
                <a:spcPts val="0"/>
              </a:spcBef>
              <a:buNone/>
            </a:pPr>
            <a:r>
              <a:rPr lang="en-US" dirty="0">
                <a:solidFill>
                  <a:schemeClr val="bg2"/>
                </a:solidFill>
              </a:rPr>
              <a:t>Result:</a:t>
            </a:r>
          </a:p>
        </p:txBody>
      </p:sp>
      <p:pic>
        <p:nvPicPr>
          <p:cNvPr id="4" name="Рисунок 3">
            <a:extLst>
              <a:ext uri="{FF2B5EF4-FFF2-40B4-BE49-F238E27FC236}">
                <a16:creationId xmlns:a16="http://schemas.microsoft.com/office/drawing/2014/main" id="{7503EB8F-39E3-9668-E0B2-FC8A0CF31AB9}"/>
              </a:ext>
            </a:extLst>
          </p:cNvPr>
          <p:cNvPicPr>
            <a:picLocks noChangeAspect="1"/>
          </p:cNvPicPr>
          <p:nvPr/>
        </p:nvPicPr>
        <p:blipFill>
          <a:blip r:embed="rId2"/>
          <a:stretch>
            <a:fillRect/>
          </a:stretch>
        </p:blipFill>
        <p:spPr>
          <a:xfrm>
            <a:off x="375202" y="928940"/>
            <a:ext cx="5094847" cy="2196247"/>
          </a:xfrm>
          <a:prstGeom prst="rect">
            <a:avLst/>
          </a:prstGeom>
        </p:spPr>
      </p:pic>
      <p:pic>
        <p:nvPicPr>
          <p:cNvPr id="8" name="Рисунок 7">
            <a:extLst>
              <a:ext uri="{FF2B5EF4-FFF2-40B4-BE49-F238E27FC236}">
                <a16:creationId xmlns:a16="http://schemas.microsoft.com/office/drawing/2014/main" id="{261B20C7-5843-13AD-6C59-91BCE13FF388}"/>
              </a:ext>
            </a:extLst>
          </p:cNvPr>
          <p:cNvPicPr>
            <a:picLocks noChangeAspect="1"/>
          </p:cNvPicPr>
          <p:nvPr/>
        </p:nvPicPr>
        <p:blipFill>
          <a:blip r:embed="rId3"/>
          <a:stretch>
            <a:fillRect/>
          </a:stretch>
        </p:blipFill>
        <p:spPr>
          <a:xfrm>
            <a:off x="311700" y="3133480"/>
            <a:ext cx="5158349" cy="1991663"/>
          </a:xfrm>
          <a:prstGeom prst="rect">
            <a:avLst/>
          </a:prstGeom>
        </p:spPr>
      </p:pic>
    </p:spTree>
    <p:extLst>
      <p:ext uri="{BB962C8B-B14F-4D97-AF65-F5344CB8AC3E}">
        <p14:creationId xmlns:p14="http://schemas.microsoft.com/office/powerpoint/2010/main" val="59698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FF84B-8B0D-276F-D515-720A8AD2FE5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1CE0D-04C2-E984-BC6A-17D462C98C0F}"/>
              </a:ext>
            </a:extLst>
          </p:cNvPr>
          <p:cNvSpPr>
            <a:spLocks noGrp="1"/>
          </p:cNvSpPr>
          <p:nvPr>
            <p:ph type="title"/>
          </p:nvPr>
        </p:nvSpPr>
        <p:spPr/>
        <p:txBody>
          <a:bodyPr>
            <a:normAutofit fontScale="90000"/>
          </a:bodyPr>
          <a:lstStyle/>
          <a:p>
            <a:r>
              <a:rPr lang="en-US" dirty="0"/>
              <a:t>Right Outer Join Example</a:t>
            </a:r>
            <a:endParaRPr lang="ru-RU" dirty="0"/>
          </a:p>
        </p:txBody>
      </p:sp>
      <p:sp>
        <p:nvSpPr>
          <p:cNvPr id="10" name="Google Shape;97;p18">
            <a:extLst>
              <a:ext uri="{FF2B5EF4-FFF2-40B4-BE49-F238E27FC236}">
                <a16:creationId xmlns:a16="http://schemas.microsoft.com/office/drawing/2014/main" id="{AFB78C27-E5BF-2C3A-C740-766325CE3F93}"/>
              </a:ext>
            </a:extLst>
          </p:cNvPr>
          <p:cNvSpPr txBox="1">
            <a:spLocks noGrp="1"/>
          </p:cNvSpPr>
          <p:nvPr>
            <p:ph type="body" idx="1"/>
          </p:nvPr>
        </p:nvSpPr>
        <p:spPr>
          <a:xfrm>
            <a:off x="5811864" y="3264672"/>
            <a:ext cx="1898543" cy="532414"/>
          </a:xfrm>
          <a:prstGeom prst="rect">
            <a:avLst/>
          </a:prstGeom>
        </p:spPr>
        <p:txBody>
          <a:bodyPr spcFirstLastPara="1" wrap="square" lIns="91425" tIns="91425" rIns="91425" bIns="91425" anchor="t" anchorCtr="0">
            <a:normAutofit/>
          </a:bodyPr>
          <a:lstStyle/>
          <a:p>
            <a:pPr indent="0">
              <a:spcBef>
                <a:spcPts val="0"/>
              </a:spcBef>
              <a:buNone/>
            </a:pPr>
            <a:r>
              <a:rPr lang="en-US" dirty="0">
                <a:solidFill>
                  <a:schemeClr val="bg2"/>
                </a:solidFill>
              </a:rPr>
              <a:t>Result:</a:t>
            </a:r>
          </a:p>
        </p:txBody>
      </p:sp>
      <p:pic>
        <p:nvPicPr>
          <p:cNvPr id="7" name="Рисунок 6">
            <a:extLst>
              <a:ext uri="{FF2B5EF4-FFF2-40B4-BE49-F238E27FC236}">
                <a16:creationId xmlns:a16="http://schemas.microsoft.com/office/drawing/2014/main" id="{45C2F61F-FF49-EA80-5F2E-00C3E7CD7E43}"/>
              </a:ext>
            </a:extLst>
          </p:cNvPr>
          <p:cNvPicPr>
            <a:picLocks noChangeAspect="1"/>
          </p:cNvPicPr>
          <p:nvPr/>
        </p:nvPicPr>
        <p:blipFill>
          <a:blip r:embed="rId2"/>
          <a:stretch>
            <a:fillRect/>
          </a:stretch>
        </p:blipFill>
        <p:spPr>
          <a:xfrm>
            <a:off x="311700" y="3061728"/>
            <a:ext cx="5322585" cy="1834370"/>
          </a:xfrm>
          <a:prstGeom prst="rect">
            <a:avLst/>
          </a:prstGeom>
        </p:spPr>
      </p:pic>
      <p:pic>
        <p:nvPicPr>
          <p:cNvPr id="13" name="Рисунок 12">
            <a:extLst>
              <a:ext uri="{FF2B5EF4-FFF2-40B4-BE49-F238E27FC236}">
                <a16:creationId xmlns:a16="http://schemas.microsoft.com/office/drawing/2014/main" id="{FAA60929-D53E-F509-B822-EE666845163B}"/>
              </a:ext>
            </a:extLst>
          </p:cNvPr>
          <p:cNvPicPr>
            <a:picLocks noChangeAspect="1"/>
          </p:cNvPicPr>
          <p:nvPr/>
        </p:nvPicPr>
        <p:blipFill>
          <a:blip r:embed="rId3"/>
          <a:stretch>
            <a:fillRect/>
          </a:stretch>
        </p:blipFill>
        <p:spPr>
          <a:xfrm>
            <a:off x="311700" y="886598"/>
            <a:ext cx="5078957" cy="2175130"/>
          </a:xfrm>
          <a:prstGeom prst="rect">
            <a:avLst/>
          </a:prstGeom>
        </p:spPr>
      </p:pic>
    </p:spTree>
    <p:extLst>
      <p:ext uri="{BB962C8B-B14F-4D97-AF65-F5344CB8AC3E}">
        <p14:creationId xmlns:p14="http://schemas.microsoft.com/office/powerpoint/2010/main" val="367545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EC2E2-C09B-242F-42E0-9F070CBE4D2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CBD300-EBB1-A8F5-7ED0-9FEE0DE18789}"/>
              </a:ext>
            </a:extLst>
          </p:cNvPr>
          <p:cNvSpPr>
            <a:spLocks noGrp="1"/>
          </p:cNvSpPr>
          <p:nvPr>
            <p:ph type="title"/>
          </p:nvPr>
        </p:nvSpPr>
        <p:spPr/>
        <p:txBody>
          <a:bodyPr>
            <a:normAutofit fontScale="90000"/>
          </a:bodyPr>
          <a:lstStyle/>
          <a:p>
            <a:r>
              <a:rPr lang="en-US" dirty="0"/>
              <a:t>Full Outer Join Example</a:t>
            </a:r>
            <a:endParaRPr lang="ru-RU" dirty="0"/>
          </a:p>
        </p:txBody>
      </p:sp>
      <p:sp>
        <p:nvSpPr>
          <p:cNvPr id="10" name="Google Shape;97;p18">
            <a:extLst>
              <a:ext uri="{FF2B5EF4-FFF2-40B4-BE49-F238E27FC236}">
                <a16:creationId xmlns:a16="http://schemas.microsoft.com/office/drawing/2014/main" id="{3097723A-B6D5-05FF-B084-641A6BD4BEF7}"/>
              </a:ext>
            </a:extLst>
          </p:cNvPr>
          <p:cNvSpPr txBox="1">
            <a:spLocks noGrp="1"/>
          </p:cNvSpPr>
          <p:nvPr>
            <p:ph type="body" idx="1"/>
          </p:nvPr>
        </p:nvSpPr>
        <p:spPr>
          <a:xfrm>
            <a:off x="5811864" y="3264672"/>
            <a:ext cx="1898543" cy="532414"/>
          </a:xfrm>
          <a:prstGeom prst="rect">
            <a:avLst/>
          </a:prstGeom>
        </p:spPr>
        <p:txBody>
          <a:bodyPr spcFirstLastPara="1" wrap="square" lIns="91425" tIns="91425" rIns="91425" bIns="91425" anchor="t" anchorCtr="0">
            <a:normAutofit/>
          </a:bodyPr>
          <a:lstStyle/>
          <a:p>
            <a:pPr indent="0">
              <a:spcBef>
                <a:spcPts val="0"/>
              </a:spcBef>
              <a:buNone/>
            </a:pPr>
            <a:r>
              <a:rPr lang="en-US" dirty="0">
                <a:solidFill>
                  <a:schemeClr val="bg2"/>
                </a:solidFill>
              </a:rPr>
              <a:t>Result:</a:t>
            </a:r>
          </a:p>
        </p:txBody>
      </p:sp>
      <p:pic>
        <p:nvPicPr>
          <p:cNvPr id="4" name="Рисунок 3">
            <a:extLst>
              <a:ext uri="{FF2B5EF4-FFF2-40B4-BE49-F238E27FC236}">
                <a16:creationId xmlns:a16="http://schemas.microsoft.com/office/drawing/2014/main" id="{F350DFB2-E9C4-9DE8-B7AC-55CD914E94F2}"/>
              </a:ext>
            </a:extLst>
          </p:cNvPr>
          <p:cNvPicPr>
            <a:picLocks noChangeAspect="1"/>
          </p:cNvPicPr>
          <p:nvPr/>
        </p:nvPicPr>
        <p:blipFill>
          <a:blip r:embed="rId2"/>
          <a:stretch>
            <a:fillRect/>
          </a:stretch>
        </p:blipFill>
        <p:spPr>
          <a:xfrm>
            <a:off x="311700" y="927452"/>
            <a:ext cx="5816557" cy="2493694"/>
          </a:xfrm>
          <a:prstGeom prst="rect">
            <a:avLst/>
          </a:prstGeom>
        </p:spPr>
      </p:pic>
      <p:pic>
        <p:nvPicPr>
          <p:cNvPr id="6" name="Рисунок 5">
            <a:extLst>
              <a:ext uri="{FF2B5EF4-FFF2-40B4-BE49-F238E27FC236}">
                <a16:creationId xmlns:a16="http://schemas.microsoft.com/office/drawing/2014/main" id="{32DFBF29-89EC-A928-ADD3-C853411BBB8F}"/>
              </a:ext>
            </a:extLst>
          </p:cNvPr>
          <p:cNvPicPr>
            <a:picLocks noChangeAspect="1"/>
          </p:cNvPicPr>
          <p:nvPr/>
        </p:nvPicPr>
        <p:blipFill>
          <a:blip r:embed="rId3"/>
          <a:stretch>
            <a:fillRect/>
          </a:stretch>
        </p:blipFill>
        <p:spPr>
          <a:xfrm>
            <a:off x="311700" y="3277523"/>
            <a:ext cx="4492775" cy="1877049"/>
          </a:xfrm>
          <a:prstGeom prst="rect">
            <a:avLst/>
          </a:prstGeom>
        </p:spPr>
      </p:pic>
    </p:spTree>
    <p:extLst>
      <p:ext uri="{BB962C8B-B14F-4D97-AF65-F5344CB8AC3E}">
        <p14:creationId xmlns:p14="http://schemas.microsoft.com/office/powerpoint/2010/main" val="207012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23F89804-E675-58F1-2287-E851FC8CD35B}"/>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83D6192A-2ED0-5361-B768-D5C8A57FB6BA}"/>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Table Join Operations</a:t>
            </a:r>
            <a:endParaRPr/>
          </a:p>
        </p:txBody>
      </p:sp>
      <p:sp>
        <p:nvSpPr>
          <p:cNvPr id="127" name="Google Shape;127;p23">
            <a:extLst>
              <a:ext uri="{FF2B5EF4-FFF2-40B4-BE49-F238E27FC236}">
                <a16:creationId xmlns:a16="http://schemas.microsoft.com/office/drawing/2014/main" id="{9DEAD7BB-7631-F16A-D454-DEE06F6E914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ct val="61111"/>
              <a:buFont typeface="Arial"/>
              <a:buNone/>
            </a:pPr>
            <a:r>
              <a:rPr lang="en-US" dirty="0">
                <a:solidFill>
                  <a:schemeClr val="bg2"/>
                </a:solidFill>
              </a:rPr>
              <a:t>If join condition includes columns with the same names then it can be abbreviated with USING:</a:t>
            </a:r>
          </a:p>
          <a:p>
            <a:pPr marL="0" lvl="0" indent="0" algn="l" rtl="0">
              <a:spcBef>
                <a:spcPts val="0"/>
              </a:spcBef>
              <a:spcAft>
                <a:spcPts val="0"/>
              </a:spcAft>
              <a:buClr>
                <a:schemeClr val="dk2"/>
              </a:buClr>
              <a:buSzPct val="61111"/>
              <a:buFont typeface="Arial"/>
              <a:buNone/>
            </a:pPr>
            <a:r>
              <a:rPr lang="en-US" dirty="0">
                <a:solidFill>
                  <a:schemeClr val="bg2"/>
                </a:solidFill>
              </a:rPr>
              <a:t>	ON </a:t>
            </a:r>
            <a:r>
              <a:rPr lang="en-US" dirty="0" err="1">
                <a:solidFill>
                  <a:schemeClr val="bg2"/>
                </a:solidFill>
              </a:rPr>
              <a:t>left_table.a</a:t>
            </a:r>
            <a:r>
              <a:rPr lang="en-US" dirty="0">
                <a:solidFill>
                  <a:schemeClr val="bg2"/>
                </a:solidFill>
              </a:rPr>
              <a:t> = </a:t>
            </a:r>
            <a:r>
              <a:rPr lang="en-US" dirty="0" err="1">
                <a:solidFill>
                  <a:schemeClr val="bg2"/>
                </a:solidFill>
              </a:rPr>
              <a:t>right_table.a</a:t>
            </a:r>
            <a:r>
              <a:rPr lang="en-US" dirty="0">
                <a:solidFill>
                  <a:schemeClr val="bg2"/>
                </a:solidFill>
              </a:rPr>
              <a:t> AND </a:t>
            </a:r>
            <a:r>
              <a:rPr lang="en-US" dirty="0" err="1">
                <a:solidFill>
                  <a:schemeClr val="bg2"/>
                </a:solidFill>
              </a:rPr>
              <a:t>left_table.b</a:t>
            </a:r>
            <a:r>
              <a:rPr lang="en-US" dirty="0">
                <a:solidFill>
                  <a:schemeClr val="bg2"/>
                </a:solidFill>
              </a:rPr>
              <a:t> = </a:t>
            </a:r>
            <a:r>
              <a:rPr lang="en-US" dirty="0" err="1">
                <a:solidFill>
                  <a:schemeClr val="bg2"/>
                </a:solidFill>
              </a:rPr>
              <a:t>right_table.b</a:t>
            </a:r>
            <a:endParaRPr lang="en-US" dirty="0">
              <a:solidFill>
                <a:schemeClr val="bg2"/>
              </a:solidFill>
            </a:endParaRPr>
          </a:p>
          <a:p>
            <a:pPr marL="0" lvl="0" indent="0" algn="l" rtl="0">
              <a:spcBef>
                <a:spcPts val="0"/>
              </a:spcBef>
              <a:spcAft>
                <a:spcPts val="0"/>
              </a:spcAft>
              <a:buClr>
                <a:schemeClr val="dk2"/>
              </a:buClr>
              <a:buSzPct val="61111"/>
              <a:buFont typeface="Arial"/>
              <a:buNone/>
            </a:pPr>
            <a:r>
              <a:rPr lang="en-US" dirty="0">
                <a:solidFill>
                  <a:schemeClr val="bg2"/>
                </a:solidFill>
              </a:rPr>
              <a:t>	USING (a, b)</a:t>
            </a:r>
          </a:p>
          <a:p>
            <a:pPr marL="0" lvl="0" indent="0" algn="l" rtl="0">
              <a:spcBef>
                <a:spcPts val="0"/>
              </a:spcBef>
              <a:spcAft>
                <a:spcPts val="0"/>
              </a:spcAft>
              <a:buClr>
                <a:schemeClr val="dk2"/>
              </a:buClr>
              <a:buSzPct val="61111"/>
              <a:buFont typeface="Arial"/>
              <a:buNone/>
            </a:pPr>
            <a:r>
              <a:rPr lang="en-US" dirty="0">
                <a:solidFill>
                  <a:schemeClr val="bg2"/>
                </a:solidFill>
              </a:rPr>
              <a:t>A shorter way of writing the same expression uses NATURAL:</a:t>
            </a:r>
          </a:p>
          <a:p>
            <a:pPr marL="0" lvl="0" indent="0" algn="l" rtl="0">
              <a:spcBef>
                <a:spcPts val="0"/>
              </a:spcBef>
              <a:spcAft>
                <a:spcPts val="0"/>
              </a:spcAft>
              <a:buClr>
                <a:schemeClr val="dk2"/>
              </a:buClr>
              <a:buSzPct val="61111"/>
              <a:buFont typeface="Arial"/>
              <a:buNone/>
            </a:pPr>
            <a:r>
              <a:rPr lang="en-US" dirty="0">
                <a:solidFill>
                  <a:schemeClr val="bg2"/>
                </a:solidFill>
              </a:rPr>
              <a:t>	SELECT </a:t>
            </a:r>
            <a:r>
              <a:rPr lang="en-US" dirty="0" err="1">
                <a:solidFill>
                  <a:schemeClr val="bg2"/>
                </a:solidFill>
              </a:rPr>
              <a:t>select_list</a:t>
            </a:r>
            <a:endParaRPr lang="en-US" dirty="0">
              <a:solidFill>
                <a:schemeClr val="bg2"/>
              </a:solidFill>
            </a:endParaRPr>
          </a:p>
          <a:p>
            <a:pPr marL="0" lvl="0" indent="0" algn="l" rtl="0">
              <a:spcBef>
                <a:spcPts val="0"/>
              </a:spcBef>
              <a:spcAft>
                <a:spcPts val="0"/>
              </a:spcAft>
              <a:buClr>
                <a:schemeClr val="dk2"/>
              </a:buClr>
              <a:buSzPct val="61111"/>
              <a:buFont typeface="Arial"/>
              <a:buNone/>
            </a:pPr>
            <a:r>
              <a:rPr lang="en-US" dirty="0">
                <a:solidFill>
                  <a:schemeClr val="bg2"/>
                </a:solidFill>
              </a:rPr>
              <a:t>	FROM T1 NATURAL JOIN T2</a:t>
            </a:r>
          </a:p>
          <a:p>
            <a:pPr marL="0" lvl="0" indent="0" algn="l" rtl="0">
              <a:spcBef>
                <a:spcPts val="0"/>
              </a:spcBef>
              <a:spcAft>
                <a:spcPts val="0"/>
              </a:spcAft>
              <a:buClr>
                <a:schemeClr val="dk2"/>
              </a:buClr>
              <a:buSzPct val="61111"/>
              <a:buFont typeface="Arial"/>
              <a:buNone/>
            </a:pPr>
            <a:r>
              <a:rPr lang="en-US" dirty="0">
                <a:solidFill>
                  <a:schemeClr val="bg2"/>
                </a:solidFill>
              </a:rPr>
              <a:t>The principle of expressions with NATURAL:</a:t>
            </a:r>
          </a:p>
          <a:p>
            <a:pPr indent="-330200">
              <a:buSzPts val="1600"/>
              <a:buChar char="○"/>
            </a:pPr>
            <a:r>
              <a:rPr lang="en-US" dirty="0">
                <a:solidFill>
                  <a:schemeClr val="bg2"/>
                </a:solidFill>
              </a:rPr>
              <a:t>Similar to USING with the indication of all columns of the same name</a:t>
            </a:r>
          </a:p>
          <a:p>
            <a:pPr indent="-317500">
              <a:buSzPts val="1400"/>
              <a:buChar char="○"/>
            </a:pPr>
            <a:r>
              <a:rPr lang="en-US" dirty="0">
                <a:solidFill>
                  <a:schemeClr val="bg2"/>
                </a:solidFill>
              </a:rPr>
              <a:t>If there are no columns with the same name, then ON TRUE is the same</a:t>
            </a:r>
          </a:p>
          <a:p>
            <a:pPr marL="0" lvl="0" indent="0" algn="l" rtl="0">
              <a:spcBef>
                <a:spcPts val="0"/>
              </a:spcBef>
              <a:spcAft>
                <a:spcPts val="0"/>
              </a:spcAft>
              <a:buClr>
                <a:schemeClr val="dk2"/>
              </a:buClr>
              <a:buSzPct val="61111"/>
              <a:buFont typeface="Arial"/>
              <a:buNone/>
            </a:pPr>
            <a:endParaRPr lang="en-US" dirty="0">
              <a:solidFill>
                <a:schemeClr val="bg2"/>
              </a:solidFill>
            </a:endParaRPr>
          </a:p>
          <a:p>
            <a:pPr marL="0" lvl="0" indent="0" algn="l" rtl="0">
              <a:spcBef>
                <a:spcPts val="0"/>
              </a:spcBef>
              <a:spcAft>
                <a:spcPts val="0"/>
              </a:spcAft>
              <a:buClr>
                <a:schemeClr val="dk2"/>
              </a:buClr>
              <a:buSzPct val="61111"/>
              <a:buFont typeface="Arial"/>
              <a:buNone/>
            </a:pPr>
            <a:endParaRPr dirty="0">
              <a:solidFill>
                <a:schemeClr val="bg2"/>
              </a:solidFill>
            </a:endParaRPr>
          </a:p>
        </p:txBody>
      </p:sp>
    </p:spTree>
    <p:extLst>
      <p:ext uri="{BB962C8B-B14F-4D97-AF65-F5344CB8AC3E}">
        <p14:creationId xmlns:p14="http://schemas.microsoft.com/office/powerpoint/2010/main" val="1224052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40AD4AC-0353-CCDB-8A73-FAEDA6DF823D}"/>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B30CE181-4891-045B-B48C-823EB8DCBF06}"/>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Keys</a:t>
            </a:r>
            <a:endParaRPr dirty="0"/>
          </a:p>
        </p:txBody>
      </p:sp>
      <p:sp>
        <p:nvSpPr>
          <p:cNvPr id="127" name="Google Shape;127;p23">
            <a:extLst>
              <a:ext uri="{FF2B5EF4-FFF2-40B4-BE49-F238E27FC236}">
                <a16:creationId xmlns:a16="http://schemas.microsoft.com/office/drawing/2014/main" id="{F96A0792-73E6-6AF4-55CD-A128CC8C54E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2"/>
              </a:buClr>
              <a:buSzPct val="61111"/>
              <a:buFont typeface="Arial"/>
              <a:buNone/>
            </a:pPr>
            <a:r>
              <a:rPr lang="en-US" dirty="0">
                <a:solidFill>
                  <a:schemeClr val="bg2"/>
                </a:solidFill>
              </a:rPr>
              <a:t>A </a:t>
            </a:r>
            <a:r>
              <a:rPr lang="en-US" b="1" dirty="0">
                <a:solidFill>
                  <a:schemeClr val="bg2"/>
                </a:solidFill>
              </a:rPr>
              <a:t>potential key </a:t>
            </a:r>
            <a:r>
              <a:rPr lang="en-US" dirty="0">
                <a:solidFill>
                  <a:schemeClr val="bg2"/>
                </a:solidFill>
              </a:rPr>
              <a:t>is a subset of the attributes of a relationship that meets the requirements of uniqueness and minimality:</a:t>
            </a:r>
          </a:p>
          <a:p>
            <a:pPr marL="285750" indent="-285750">
              <a:buClr>
                <a:schemeClr val="dk2"/>
              </a:buClr>
              <a:buSzPct val="61111"/>
            </a:pPr>
            <a:r>
              <a:rPr lang="en-US" dirty="0">
                <a:solidFill>
                  <a:schemeClr val="bg2"/>
                </a:solidFill>
              </a:rPr>
              <a:t>Uniqueness: there are no two tuples of a given relationship in which the values of this subset of attributes match;</a:t>
            </a:r>
          </a:p>
          <a:p>
            <a:pPr marL="285750" indent="-285750">
              <a:buClr>
                <a:schemeClr val="dk2"/>
              </a:buClr>
              <a:buSzPct val="61111"/>
            </a:pPr>
            <a:r>
              <a:rPr lang="en-US" dirty="0">
                <a:solidFill>
                  <a:schemeClr val="bg2"/>
                </a:solidFill>
              </a:rPr>
              <a:t>Minimality: a smaller tuple of attributes satisfying the uniqueness condition is missing from the potential key;</a:t>
            </a:r>
          </a:p>
          <a:p>
            <a:pPr marL="0" lvl="0" indent="0" algn="l" rtl="0">
              <a:spcBef>
                <a:spcPts val="0"/>
              </a:spcBef>
              <a:spcAft>
                <a:spcPts val="0"/>
              </a:spcAft>
              <a:buClr>
                <a:schemeClr val="dk2"/>
              </a:buClr>
              <a:buSzPct val="61111"/>
              <a:buFont typeface="Arial"/>
              <a:buNone/>
            </a:pPr>
            <a:r>
              <a:rPr lang="en-US" dirty="0">
                <a:solidFill>
                  <a:schemeClr val="bg2"/>
                </a:solidFill>
              </a:rPr>
              <a:t>Types:</a:t>
            </a:r>
          </a:p>
          <a:p>
            <a:pPr marL="285750" indent="-285750">
              <a:buClr>
                <a:schemeClr val="dk2"/>
              </a:buClr>
              <a:buSzPct val="61111"/>
            </a:pPr>
            <a:r>
              <a:rPr lang="en-US" dirty="0">
                <a:solidFill>
                  <a:schemeClr val="bg2"/>
                </a:solidFill>
              </a:rPr>
              <a:t>simple (consists of exactly one attribute)</a:t>
            </a:r>
          </a:p>
          <a:p>
            <a:pPr marL="285750" indent="-285750">
              <a:buClr>
                <a:schemeClr val="dk2"/>
              </a:buClr>
              <a:buSzPct val="61111"/>
            </a:pPr>
            <a:r>
              <a:rPr lang="en-US" dirty="0">
                <a:solidFill>
                  <a:schemeClr val="bg2"/>
                </a:solidFill>
              </a:rPr>
              <a:t>composite (consists of two or more attributes)</a:t>
            </a:r>
          </a:p>
          <a:p>
            <a:pPr marL="0" indent="0">
              <a:buClr>
                <a:schemeClr val="dk2"/>
              </a:buClr>
              <a:buSzPct val="61111"/>
              <a:buNone/>
            </a:pPr>
            <a:endParaRPr lang="en-US" dirty="0">
              <a:solidFill>
                <a:schemeClr val="bg2"/>
              </a:solidFill>
            </a:endParaRPr>
          </a:p>
          <a:p>
            <a:pPr marL="0" indent="0">
              <a:buClr>
                <a:schemeClr val="dk2"/>
              </a:buClr>
              <a:buSzPct val="61111"/>
              <a:buNone/>
            </a:pPr>
            <a:r>
              <a:rPr lang="en-US" dirty="0">
                <a:solidFill>
                  <a:schemeClr val="bg2"/>
                </a:solidFill>
              </a:rPr>
              <a:t>Example of a composite key:</a:t>
            </a:r>
          </a:p>
          <a:p>
            <a:pPr marL="0" indent="0">
              <a:buClr>
                <a:schemeClr val="dk2"/>
              </a:buClr>
              <a:buSzPct val="61111"/>
              <a:buNone/>
            </a:pPr>
            <a:endParaRPr lang="en-US" dirty="0">
              <a:solidFill>
                <a:schemeClr val="bg2"/>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lang="ru-RU" altLang="ru-RU" dirty="0">
                <a:solidFill>
                  <a:schemeClr val="bg2"/>
                </a:solidFill>
              </a:rPr>
              <a:t>CREATE TABLE </a:t>
            </a:r>
            <a:r>
              <a:rPr lang="ru-RU" altLang="ru-RU" dirty="0" err="1">
                <a:solidFill>
                  <a:schemeClr val="bg2"/>
                </a:solidFill>
              </a:rPr>
              <a:t>flight_schedule</a:t>
            </a:r>
            <a:r>
              <a:rPr lang="ru-RU" altLang="ru-RU" dirty="0">
                <a:solidFill>
                  <a:schemeClr val="bg2"/>
                </a:solidFill>
              </a:rPr>
              <a:t> ( </a:t>
            </a:r>
            <a:r>
              <a:rPr lang="ru-RU" altLang="ru-RU" dirty="0" err="1">
                <a:solidFill>
                  <a:schemeClr val="bg2"/>
                </a:solidFill>
              </a:rPr>
              <a:t>departure</a:t>
            </a:r>
            <a:r>
              <a:rPr lang="ru-RU" altLang="ru-RU" dirty="0">
                <a:solidFill>
                  <a:schemeClr val="bg2"/>
                </a:solidFill>
              </a:rPr>
              <a:t> </a:t>
            </a:r>
            <a:r>
              <a:rPr lang="ru-RU" altLang="ru-RU" dirty="0" err="1">
                <a:solidFill>
                  <a:schemeClr val="bg2"/>
                </a:solidFill>
              </a:rPr>
              <a:t>timestampt</a:t>
            </a:r>
            <a:r>
              <a:rPr lang="ru-RU" altLang="ru-RU" dirty="0">
                <a:solidFill>
                  <a:schemeClr val="bg2"/>
                </a:solidFill>
              </a:rPr>
              <a:t>, </a:t>
            </a:r>
            <a:r>
              <a:rPr lang="ru-RU" altLang="ru-RU" dirty="0" err="1">
                <a:solidFill>
                  <a:schemeClr val="bg2"/>
                </a:solidFill>
              </a:rPr>
              <a:t>gate</a:t>
            </a:r>
            <a:r>
              <a:rPr lang="ru-RU" altLang="ru-RU" dirty="0">
                <a:solidFill>
                  <a:schemeClr val="bg2"/>
                </a:solidFill>
              </a:rPr>
              <a:t>, </a:t>
            </a:r>
            <a:r>
              <a:rPr lang="ru-RU" altLang="ru-RU" dirty="0" err="1">
                <a:solidFill>
                  <a:schemeClr val="bg2"/>
                </a:solidFill>
              </a:rPr>
              <a:t>pilot</a:t>
            </a:r>
            <a:r>
              <a:rPr lang="ru-RU" altLang="ru-RU" dirty="0">
                <a:solidFill>
                  <a:schemeClr val="bg2"/>
                </a:solidFill>
              </a:rPr>
              <a:t> </a:t>
            </a:r>
          </a:p>
          <a:p>
            <a:pPr marL="0" marR="0" lvl="0" indent="0" algn="l" defTabSz="914400" rtl="0" eaLnBrk="0" fontAlgn="base" latinLnBrk="0" hangingPunct="0">
              <a:lnSpc>
                <a:spcPct val="100000"/>
              </a:lnSpc>
              <a:spcBef>
                <a:spcPct val="30000"/>
              </a:spcBef>
              <a:spcAft>
                <a:spcPct val="0"/>
              </a:spcAft>
              <a:buClrTx/>
              <a:buSzTx/>
              <a:buFontTx/>
              <a:buNone/>
              <a:tabLst/>
            </a:pPr>
            <a:r>
              <a:rPr lang="ru-RU" altLang="ru-RU" dirty="0">
                <a:solidFill>
                  <a:schemeClr val="bg2"/>
                </a:solidFill>
              </a:rPr>
              <a:t> UNIQUE(</a:t>
            </a:r>
            <a:r>
              <a:rPr lang="ru-RU" altLang="ru-RU" dirty="0" err="1">
                <a:solidFill>
                  <a:schemeClr val="bg2"/>
                </a:solidFill>
              </a:rPr>
              <a:t>departure</a:t>
            </a:r>
            <a:r>
              <a:rPr lang="ru-RU" altLang="ru-RU" dirty="0">
                <a:solidFill>
                  <a:schemeClr val="bg2"/>
                </a:solidFill>
              </a:rPr>
              <a:t>, </a:t>
            </a:r>
            <a:r>
              <a:rPr lang="ru-RU" altLang="ru-RU" dirty="0" err="1">
                <a:solidFill>
                  <a:schemeClr val="bg2"/>
                </a:solidFill>
              </a:rPr>
              <a:t>gate</a:t>
            </a:r>
            <a:r>
              <a:rPr lang="ru-RU" altLang="ru-RU" dirty="0">
                <a:solidFill>
                  <a:schemeClr val="bg2"/>
                </a:solidFill>
              </a:rPr>
              <a:t>),</a:t>
            </a:r>
            <a:endParaRPr lang="en-US" altLang="ru-RU" dirty="0">
              <a:solidFill>
                <a:schemeClr val="bg2"/>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lang="ru-RU" altLang="ru-RU" dirty="0">
                <a:solidFill>
                  <a:schemeClr val="bg2"/>
                </a:solidFill>
              </a:rPr>
              <a:t>UNIQUE(</a:t>
            </a:r>
            <a:r>
              <a:rPr lang="ru-RU" altLang="ru-RU" dirty="0" err="1">
                <a:solidFill>
                  <a:schemeClr val="bg2"/>
                </a:solidFill>
              </a:rPr>
              <a:t>departure</a:t>
            </a:r>
            <a:r>
              <a:rPr lang="ru-RU" altLang="ru-RU" dirty="0">
                <a:solidFill>
                  <a:schemeClr val="bg2"/>
                </a:solidFill>
              </a:rPr>
              <a:t>, </a:t>
            </a:r>
            <a:r>
              <a:rPr lang="ru-RU" altLang="ru-RU" dirty="0" err="1">
                <a:solidFill>
                  <a:schemeClr val="bg2"/>
                </a:solidFill>
              </a:rPr>
              <a:t>pilot</a:t>
            </a:r>
            <a:r>
              <a:rPr lang="ru-RU" altLang="ru-RU" dirty="0">
                <a:solidFill>
                  <a:schemeClr val="bg2"/>
                </a:solidFill>
              </a:rPr>
              <a:t>) ); </a:t>
            </a:r>
            <a:endParaRPr lang="en-US" altLang="ru-RU" dirty="0">
              <a:solidFill>
                <a:schemeClr val="bg2"/>
              </a:solidFill>
            </a:endParaRPr>
          </a:p>
        </p:txBody>
      </p:sp>
    </p:spTree>
    <p:extLst>
      <p:ext uri="{BB962C8B-B14F-4D97-AF65-F5344CB8AC3E}">
        <p14:creationId xmlns:p14="http://schemas.microsoft.com/office/powerpoint/2010/main" val="172526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EA035711-C312-555E-A6F7-9809D03B7395}"/>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C83CA0A8-0339-2C1F-6F86-0931AB3CA008}"/>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Primary and Alternative Keys</a:t>
            </a:r>
            <a:endParaRPr dirty="0"/>
          </a:p>
        </p:txBody>
      </p:sp>
      <p:sp>
        <p:nvSpPr>
          <p:cNvPr id="3" name="Google Shape;127;p23">
            <a:extLst>
              <a:ext uri="{FF2B5EF4-FFF2-40B4-BE49-F238E27FC236}">
                <a16:creationId xmlns:a16="http://schemas.microsoft.com/office/drawing/2014/main" id="{A85DF2DA-C30D-DB16-5337-517DBD8590E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2"/>
              </a:buClr>
              <a:buSzPct val="61111"/>
              <a:buFont typeface="Arial"/>
              <a:buNone/>
            </a:pPr>
            <a:r>
              <a:rPr lang="en-US" altLang="ru-RU" b="1" dirty="0">
                <a:solidFill>
                  <a:schemeClr val="bg2"/>
                </a:solidFill>
              </a:rPr>
              <a:t>Primary keys</a:t>
            </a:r>
            <a:r>
              <a:rPr lang="en-US" altLang="ru-RU" dirty="0">
                <a:solidFill>
                  <a:schemeClr val="bg2"/>
                </a:solidFill>
              </a:rPr>
              <a:t> (PK) are any of the potential keys selected as the primary key. Generally the primary key is chosen so that it</a:t>
            </a:r>
          </a:p>
          <a:p>
            <a:pPr marL="285750" indent="-285750">
              <a:buClr>
                <a:schemeClr val="dk2"/>
              </a:buClr>
              <a:buSzPct val="61111"/>
            </a:pPr>
            <a:r>
              <a:rPr lang="en-US" altLang="ru-RU" dirty="0">
                <a:solidFill>
                  <a:schemeClr val="bg2"/>
                </a:solidFill>
              </a:rPr>
              <a:t>takes up less memory </a:t>
            </a:r>
          </a:p>
          <a:p>
            <a:pPr marL="285750" indent="-285750">
              <a:buClr>
                <a:schemeClr val="dk2"/>
              </a:buClr>
              <a:buSzPct val="61111"/>
            </a:pPr>
            <a:r>
              <a:rPr lang="en-US" altLang="ru-RU" dirty="0">
                <a:solidFill>
                  <a:schemeClr val="bg2"/>
                </a:solidFill>
              </a:rPr>
              <a:t>will not lose its uniqueness over time. (a potential key always exists, even if it includes all the attributes of the relationship). </a:t>
            </a:r>
          </a:p>
          <a:p>
            <a:pPr marL="0" lvl="0" indent="0" algn="l" rtl="0">
              <a:spcBef>
                <a:spcPts val="0"/>
              </a:spcBef>
              <a:spcAft>
                <a:spcPts val="0"/>
              </a:spcAft>
              <a:buClr>
                <a:schemeClr val="dk2"/>
              </a:buClr>
              <a:buSzPct val="61111"/>
              <a:buFont typeface="Arial"/>
              <a:buNone/>
            </a:pPr>
            <a:endParaRPr lang="en-US" altLang="ru-RU" dirty="0">
              <a:solidFill>
                <a:schemeClr val="bg2"/>
              </a:solidFill>
            </a:endParaRPr>
          </a:p>
          <a:p>
            <a:pPr marL="0" lvl="0" indent="0" algn="l" rtl="0">
              <a:spcBef>
                <a:spcPts val="0"/>
              </a:spcBef>
              <a:spcAft>
                <a:spcPts val="0"/>
              </a:spcAft>
              <a:buClr>
                <a:schemeClr val="dk2"/>
              </a:buClr>
              <a:buSzPct val="61111"/>
              <a:buFont typeface="Arial"/>
              <a:buNone/>
            </a:pPr>
            <a:r>
              <a:rPr lang="en-US" altLang="ru-RU" b="1" dirty="0">
                <a:solidFill>
                  <a:schemeClr val="bg2"/>
                </a:solidFill>
              </a:rPr>
              <a:t>Alternative keys </a:t>
            </a:r>
            <a:r>
              <a:rPr lang="en-US" altLang="ru-RU" dirty="0">
                <a:solidFill>
                  <a:schemeClr val="bg2"/>
                </a:solidFill>
              </a:rPr>
              <a:t>are potential keys that were not selected as primary keys.</a:t>
            </a:r>
          </a:p>
          <a:p>
            <a:pPr marL="0" lvl="0" indent="0" algn="l" rtl="0">
              <a:spcBef>
                <a:spcPts val="0"/>
              </a:spcBef>
              <a:spcAft>
                <a:spcPts val="0"/>
              </a:spcAft>
              <a:buClr>
                <a:schemeClr val="dk2"/>
              </a:buClr>
              <a:buSzPct val="61111"/>
              <a:buFont typeface="Arial"/>
              <a:buNone/>
            </a:pPr>
            <a:endParaRPr lang="en-US" altLang="ru-RU" dirty="0">
              <a:solidFill>
                <a:schemeClr val="bg2"/>
              </a:solidFill>
            </a:endParaRPr>
          </a:p>
          <a:p>
            <a:pPr marL="0" lvl="0" indent="0" algn="l" rtl="0">
              <a:spcBef>
                <a:spcPts val="0"/>
              </a:spcBef>
              <a:spcAft>
                <a:spcPts val="0"/>
              </a:spcAft>
              <a:buClr>
                <a:schemeClr val="dk2"/>
              </a:buClr>
              <a:buSzPct val="61111"/>
              <a:buFont typeface="Arial"/>
              <a:buNone/>
            </a:pPr>
            <a:r>
              <a:rPr lang="en-US" altLang="ru-RU" dirty="0">
                <a:solidFill>
                  <a:schemeClr val="bg2"/>
                </a:solidFill>
              </a:rPr>
              <a:t>Types of keys:</a:t>
            </a:r>
          </a:p>
          <a:p>
            <a:pPr marL="285750" indent="-285750">
              <a:buClr>
                <a:schemeClr val="dk2"/>
              </a:buClr>
              <a:buSzPct val="61111"/>
            </a:pPr>
            <a:r>
              <a:rPr lang="en-US" altLang="ru-RU" dirty="0">
                <a:solidFill>
                  <a:schemeClr val="bg2"/>
                </a:solidFill>
              </a:rPr>
              <a:t>natural (based on an already existing field)</a:t>
            </a:r>
          </a:p>
          <a:p>
            <a:pPr marL="285750" indent="-285750">
              <a:buClr>
                <a:schemeClr val="dk2"/>
              </a:buClr>
              <a:buSzPct val="61111"/>
            </a:pPr>
            <a:r>
              <a:rPr lang="en-US" altLang="ru-RU" dirty="0">
                <a:solidFill>
                  <a:schemeClr val="bg2"/>
                </a:solidFill>
              </a:rPr>
              <a:t>intelligent (based on a natural key with an added additional field)</a:t>
            </a:r>
          </a:p>
        </p:txBody>
      </p:sp>
    </p:spTree>
    <p:extLst>
      <p:ext uri="{BB962C8B-B14F-4D97-AF65-F5344CB8AC3E}">
        <p14:creationId xmlns:p14="http://schemas.microsoft.com/office/powerpoint/2010/main" val="3147488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51EAA41D-18C9-DAB9-2B5D-6672F12264A6}"/>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A9B7B98F-809D-4ECE-CEE8-D005E659F68D}"/>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Surrogate Keys</a:t>
            </a:r>
            <a:endParaRPr dirty="0"/>
          </a:p>
        </p:txBody>
      </p:sp>
      <p:sp>
        <p:nvSpPr>
          <p:cNvPr id="3" name="Google Shape;127;p23">
            <a:extLst>
              <a:ext uri="{FF2B5EF4-FFF2-40B4-BE49-F238E27FC236}">
                <a16:creationId xmlns:a16="http://schemas.microsoft.com/office/drawing/2014/main" id="{071D1635-A5CD-8CF6-6BB2-731874D94BC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2"/>
              </a:buClr>
              <a:buSzPct val="61111"/>
              <a:buFont typeface="Arial"/>
              <a:buNone/>
            </a:pPr>
            <a:r>
              <a:rPr lang="en-US" altLang="ru-RU" sz="1700" dirty="0">
                <a:solidFill>
                  <a:schemeClr val="bg2"/>
                </a:solidFill>
              </a:rPr>
              <a:t>A </a:t>
            </a:r>
            <a:r>
              <a:rPr lang="en-US" altLang="ru-RU" sz="1700" b="1" dirty="0">
                <a:solidFill>
                  <a:schemeClr val="bg2"/>
                </a:solidFill>
              </a:rPr>
              <a:t>surrogate key </a:t>
            </a:r>
            <a:r>
              <a:rPr lang="en-US" altLang="ru-RU" sz="1700" dirty="0">
                <a:solidFill>
                  <a:schemeClr val="bg2"/>
                </a:solidFill>
              </a:rPr>
              <a:t>is an additional service field that is added to the already existing information fields of the table, the only purpose of which is to serve as a primary key. (the value is generated artificially).</a:t>
            </a:r>
          </a:p>
          <a:p>
            <a:pPr marL="0" lvl="0" indent="0" algn="l" rtl="0">
              <a:spcBef>
                <a:spcPts val="0"/>
              </a:spcBef>
              <a:spcAft>
                <a:spcPts val="0"/>
              </a:spcAft>
              <a:buClr>
                <a:schemeClr val="dk2"/>
              </a:buClr>
              <a:buSzPct val="61111"/>
              <a:buFont typeface="Arial"/>
              <a:buNone/>
            </a:pPr>
            <a:endParaRPr lang="en-US" altLang="ru-RU" sz="1700" dirty="0">
              <a:solidFill>
                <a:schemeClr val="bg2"/>
              </a:solidFill>
            </a:endParaRPr>
          </a:p>
          <a:p>
            <a:pPr marL="0" lvl="0" indent="0" algn="l" rtl="0">
              <a:spcBef>
                <a:spcPts val="0"/>
              </a:spcBef>
              <a:spcAft>
                <a:spcPts val="0"/>
              </a:spcAft>
              <a:buClr>
                <a:schemeClr val="dk2"/>
              </a:buClr>
              <a:buSzPct val="61111"/>
              <a:buFont typeface="Arial"/>
              <a:buNone/>
            </a:pPr>
            <a:r>
              <a:rPr lang="en-US" altLang="ru-RU" sz="1700" dirty="0">
                <a:solidFill>
                  <a:schemeClr val="bg2"/>
                </a:solidFill>
              </a:rPr>
              <a:t>Let R1 and R2 be two variable relations, not necessarily different. The foreign key FK (Foreign key) in R2 is a subset of the attributes of the R2 variable such that the following requirements are met:</a:t>
            </a:r>
          </a:p>
          <a:p>
            <a:pPr marL="285750" indent="-285750">
              <a:buClr>
                <a:schemeClr val="dk2"/>
              </a:buClr>
              <a:buSzPct val="61111"/>
            </a:pPr>
            <a:r>
              <a:rPr lang="en-US" altLang="ru-RU" sz="1700" dirty="0">
                <a:solidFill>
                  <a:schemeClr val="bg2"/>
                </a:solidFill>
              </a:rPr>
              <a:t>In the relation variable R1 there is a potential PK key such that PK and FK match exactly up to the renaming of attributes (FK from R2 is PK from R1)</a:t>
            </a:r>
          </a:p>
          <a:p>
            <a:pPr marL="285750" indent="-285750">
              <a:buClr>
                <a:schemeClr val="dk2"/>
              </a:buClr>
              <a:buSzPct val="61111"/>
            </a:pPr>
            <a:r>
              <a:rPr lang="en-US" altLang="ru-RU" sz="1700" dirty="0">
                <a:solidFill>
                  <a:schemeClr val="bg2"/>
                </a:solidFill>
              </a:rPr>
              <a:t>At any given time, each value of FK in the current value of R2 is identical to the value of PK in some tuple in the current value of R1. In other words, at any given time, the set of all values of FK in R2 is a subset of the values of PK in R1.</a:t>
            </a:r>
          </a:p>
          <a:p>
            <a:pPr marL="285750" indent="-285750">
              <a:buClr>
                <a:schemeClr val="dk2"/>
              </a:buClr>
              <a:buSzPct val="61111"/>
            </a:pPr>
            <a:r>
              <a:rPr lang="en-US" altLang="ru-RU" sz="1700" dirty="0">
                <a:solidFill>
                  <a:schemeClr val="bg2"/>
                </a:solidFill>
              </a:rPr>
              <a:t>The </a:t>
            </a:r>
            <a:r>
              <a:rPr lang="en-US" altLang="ru-RU" sz="1700" i="1" dirty="0">
                <a:solidFill>
                  <a:schemeClr val="bg2"/>
                </a:solidFill>
              </a:rPr>
              <a:t>parent (main/target) </a:t>
            </a:r>
            <a:r>
              <a:rPr lang="en-US" altLang="ru-RU" sz="1700" dirty="0">
                <a:solidFill>
                  <a:schemeClr val="bg2"/>
                </a:solidFill>
              </a:rPr>
              <a:t>relation is the R1 relation containing the potential key.</a:t>
            </a:r>
          </a:p>
          <a:p>
            <a:pPr marL="285750" indent="-285750">
              <a:buClr>
                <a:schemeClr val="dk2"/>
              </a:buClr>
              <a:buSzPct val="61111"/>
            </a:pPr>
            <a:r>
              <a:rPr lang="en-US" altLang="ru-RU" sz="1700" dirty="0">
                <a:solidFill>
                  <a:schemeClr val="bg2"/>
                </a:solidFill>
              </a:rPr>
              <a:t>The </a:t>
            </a:r>
            <a:r>
              <a:rPr lang="en-US" altLang="ru-RU" sz="1700" i="1" dirty="0">
                <a:solidFill>
                  <a:schemeClr val="bg2"/>
                </a:solidFill>
              </a:rPr>
              <a:t>child (subordinate) </a:t>
            </a:r>
            <a:r>
              <a:rPr lang="en-US" altLang="ru-RU" sz="1700" dirty="0">
                <a:solidFill>
                  <a:schemeClr val="bg2"/>
                </a:solidFill>
              </a:rPr>
              <a:t>relationship is the R2 relationship, which contains a reference to the entity in which the attributes we need are located. (containing a foreign key)</a:t>
            </a:r>
          </a:p>
        </p:txBody>
      </p:sp>
    </p:spTree>
    <p:extLst>
      <p:ext uri="{BB962C8B-B14F-4D97-AF65-F5344CB8AC3E}">
        <p14:creationId xmlns:p14="http://schemas.microsoft.com/office/powerpoint/2010/main" val="338495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SQL Statements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 name="Google Shape;66;p14"/>
          <p:cNvPicPr preferRelativeResize="0"/>
          <p:nvPr/>
        </p:nvPicPr>
        <p:blipFill>
          <a:blip r:embed="rId3">
            <a:alphaModFix/>
          </a:blip>
          <a:stretch>
            <a:fillRect/>
          </a:stretch>
        </p:blipFill>
        <p:spPr>
          <a:xfrm>
            <a:off x="399675" y="1068437"/>
            <a:ext cx="8200099" cy="3906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11BAED5B-A275-FB16-8D10-48C456CAAAA2}"/>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17BE9477-D368-2FD0-D8A0-D9CABCBF8BB1}"/>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Creating Keys: Primary Key</a:t>
            </a:r>
            <a:endParaRPr dirty="0"/>
          </a:p>
        </p:txBody>
      </p:sp>
      <p:sp>
        <p:nvSpPr>
          <p:cNvPr id="3" name="Google Shape;127;p23">
            <a:extLst>
              <a:ext uri="{FF2B5EF4-FFF2-40B4-BE49-F238E27FC236}">
                <a16:creationId xmlns:a16="http://schemas.microsoft.com/office/drawing/2014/main" id="{A36D12EB-0EB0-33C2-2057-EF2C11A2AA9B}"/>
              </a:ext>
            </a:extLst>
          </p:cNvPr>
          <p:cNvSpPr txBox="1">
            <a:spLocks noGrp="1"/>
          </p:cNvSpPr>
          <p:nvPr>
            <p:ph type="body" idx="1"/>
          </p:nvPr>
        </p:nvSpPr>
        <p:spPr>
          <a:xfrm>
            <a:off x="311700" y="1068425"/>
            <a:ext cx="8520600" cy="3630050"/>
          </a:xfrm>
          <a:prstGeom prst="rect">
            <a:avLst/>
          </a:prstGeom>
        </p:spPr>
        <p:txBody>
          <a:bodyPr spcFirstLastPara="1" wrap="square" lIns="91425" tIns="91425" rIns="91425" bIns="91425" anchor="t" anchorCtr="0">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CREATE TABLE PERSON (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chemeClr val="bg2"/>
                </a:solidFill>
              </a:rPr>
              <a:t>	</a:t>
            </a:r>
            <a:r>
              <a:rPr lang="ru-RU" altLang="ru-RU" sz="1400" dirty="0">
                <a:solidFill>
                  <a:schemeClr val="bg2"/>
                </a:solidFill>
              </a:rPr>
              <a:t>ID INTEGER PRIMARY KEY,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chemeClr val="bg2"/>
                </a:solidFill>
              </a:rPr>
              <a:t>	</a:t>
            </a:r>
            <a:r>
              <a:rPr lang="ru-RU" altLang="ru-RU" sz="1400" dirty="0">
                <a:solidFill>
                  <a:schemeClr val="bg2"/>
                </a:solidFill>
              </a:rPr>
              <a:t>LAST_NAME VARCHAR(255) NOT NULL,</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chemeClr val="bg2"/>
                </a:solidFill>
              </a:rPr>
              <a:t>	</a:t>
            </a:r>
            <a:r>
              <a:rPr lang="ru-RU" altLang="ru-RU" sz="1400" dirty="0">
                <a:solidFill>
                  <a:schemeClr val="bg2"/>
                </a:solidFill>
              </a:rPr>
              <a:t>FIRST_NAME VARCHAR(255) NOT NULL,</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chemeClr val="bg2"/>
                </a:solidFill>
              </a:rPr>
              <a:t>	</a:t>
            </a:r>
            <a:r>
              <a:rPr lang="ru-RU" altLang="ru-RU" sz="1400" dirty="0">
                <a:solidFill>
                  <a:schemeClr val="bg2"/>
                </a:solidFill>
              </a:rPr>
              <a:t>AGE INTEGER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ALTER TABLE PERSON ADD PRIMARY KEY (ID);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 </a:t>
            </a:r>
            <a:endParaRPr lang="en-US" altLang="ru-RU" sz="1400" dirty="0">
              <a:solidFill>
                <a:schemeClr val="bg2"/>
              </a:solidFill>
            </a:endParaRPr>
          </a:p>
          <a:p>
            <a:pPr marL="0" indent="0" eaLnBrk="0" fontAlgn="base" hangingPunct="0">
              <a:lnSpc>
                <a:spcPct val="100000"/>
              </a:lnSpc>
              <a:spcBef>
                <a:spcPct val="0"/>
              </a:spcBef>
              <a:spcAft>
                <a:spcPct val="0"/>
              </a:spcAft>
              <a:buClrTx/>
              <a:buSzTx/>
              <a:buNone/>
            </a:pPr>
            <a:r>
              <a:rPr lang="ru-RU" altLang="ru-RU" sz="1400" dirty="0">
                <a:solidFill>
                  <a:schemeClr val="bg2"/>
                </a:solidFill>
              </a:rPr>
              <a:t>CREATE TABLE PERSON (</a:t>
            </a:r>
            <a:endParaRPr lang="en-US" altLang="ru-RU" sz="1400" dirty="0">
              <a:solidFill>
                <a:schemeClr val="bg2"/>
              </a:solidFill>
            </a:endParaRPr>
          </a:p>
          <a:p>
            <a:pPr marL="0" indent="0" eaLnBrk="0" fontAlgn="base" hangingPunct="0">
              <a:lnSpc>
                <a:spcPct val="100000"/>
              </a:lnSpc>
              <a:spcBef>
                <a:spcPct val="0"/>
              </a:spcBef>
              <a:spcAft>
                <a:spcPct val="0"/>
              </a:spcAft>
              <a:buClrTx/>
              <a:buSzTx/>
              <a:buNone/>
            </a:pPr>
            <a:r>
              <a:rPr lang="en-US" altLang="ru-RU" dirty="0">
                <a:solidFill>
                  <a:schemeClr val="bg2"/>
                </a:solidFill>
              </a:rPr>
              <a:t>	</a:t>
            </a:r>
            <a:r>
              <a:rPr lang="ru-RU" altLang="ru-RU" sz="1300" dirty="0">
                <a:solidFill>
                  <a:schemeClr val="bg2"/>
                </a:solidFill>
              </a:rPr>
              <a:t>ID INTEGER,</a:t>
            </a:r>
            <a:endParaRPr lang="en-US" altLang="ru-RU" sz="1300" dirty="0">
              <a:solidFill>
                <a:schemeClr val="bg2"/>
              </a:solidFill>
            </a:endParaRPr>
          </a:p>
          <a:p>
            <a:pPr marL="0" indent="0" eaLnBrk="0" fontAlgn="base" hangingPunct="0">
              <a:lnSpc>
                <a:spcPct val="100000"/>
              </a:lnSpc>
              <a:spcBef>
                <a:spcPct val="0"/>
              </a:spcBef>
              <a:spcAft>
                <a:spcPct val="0"/>
              </a:spcAft>
              <a:buClrTx/>
              <a:buSzTx/>
              <a:buNone/>
            </a:pPr>
            <a:r>
              <a:rPr lang="en-US" altLang="ru-RU" sz="1300" dirty="0">
                <a:solidFill>
                  <a:schemeClr val="bg2"/>
                </a:solidFill>
              </a:rPr>
              <a:t>	</a:t>
            </a:r>
            <a:r>
              <a:rPr lang="ru-RU" altLang="ru-RU" sz="1300" dirty="0">
                <a:solidFill>
                  <a:schemeClr val="bg2"/>
                </a:solidFill>
              </a:rPr>
              <a:t>LAST_NAME VARCHAR(255),</a:t>
            </a:r>
            <a:endParaRPr lang="en-US" altLang="ru-RU" sz="1300" dirty="0">
              <a:solidFill>
                <a:schemeClr val="bg2"/>
              </a:solidFill>
            </a:endParaRPr>
          </a:p>
          <a:p>
            <a:pPr marL="0" indent="0" eaLnBrk="0" fontAlgn="base" hangingPunct="0">
              <a:lnSpc>
                <a:spcPct val="100000"/>
              </a:lnSpc>
              <a:spcBef>
                <a:spcPct val="0"/>
              </a:spcBef>
              <a:spcAft>
                <a:spcPct val="0"/>
              </a:spcAft>
              <a:buClrTx/>
              <a:buSzTx/>
              <a:buNone/>
            </a:pPr>
            <a:r>
              <a:rPr lang="en-US" altLang="ru-RU" sz="1300" dirty="0">
                <a:solidFill>
                  <a:schemeClr val="bg2"/>
                </a:solidFill>
              </a:rPr>
              <a:t>	</a:t>
            </a:r>
            <a:r>
              <a:rPr lang="ru-RU" altLang="ru-RU" sz="1300" dirty="0">
                <a:solidFill>
                  <a:schemeClr val="bg2"/>
                </a:solidFill>
              </a:rPr>
              <a:t>FIRST_NAME VARCHAR(255) NOT NULL,</a:t>
            </a:r>
            <a:endParaRPr lang="en-US" altLang="ru-RU" sz="1300" dirty="0">
              <a:solidFill>
                <a:schemeClr val="bg2"/>
              </a:solidFill>
            </a:endParaRPr>
          </a:p>
          <a:p>
            <a:pPr marL="0" indent="0" eaLnBrk="0" fontAlgn="base" hangingPunct="0">
              <a:lnSpc>
                <a:spcPct val="100000"/>
              </a:lnSpc>
              <a:spcBef>
                <a:spcPct val="0"/>
              </a:spcBef>
              <a:spcAft>
                <a:spcPct val="0"/>
              </a:spcAft>
              <a:buClrTx/>
              <a:buSzTx/>
              <a:buNone/>
            </a:pPr>
            <a:r>
              <a:rPr lang="en-US" altLang="ru-RU" sz="1300" dirty="0">
                <a:solidFill>
                  <a:schemeClr val="bg2"/>
                </a:solidFill>
              </a:rPr>
              <a:t>	</a:t>
            </a:r>
            <a:r>
              <a:rPr lang="ru-RU" altLang="ru-RU" sz="1300" dirty="0">
                <a:solidFill>
                  <a:schemeClr val="bg2"/>
                </a:solidFill>
              </a:rPr>
              <a:t>AGE INTEGER,</a:t>
            </a:r>
            <a:endParaRPr lang="en-US" altLang="ru-RU" sz="1300" dirty="0">
              <a:solidFill>
                <a:schemeClr val="bg2"/>
              </a:solidFill>
            </a:endParaRPr>
          </a:p>
          <a:p>
            <a:pPr marL="0" indent="0" eaLnBrk="0" fontAlgn="base" hangingPunct="0">
              <a:lnSpc>
                <a:spcPct val="100000"/>
              </a:lnSpc>
              <a:spcBef>
                <a:spcPct val="0"/>
              </a:spcBef>
              <a:spcAft>
                <a:spcPct val="0"/>
              </a:spcAft>
              <a:buClrTx/>
              <a:buSzTx/>
              <a:buNone/>
            </a:pPr>
            <a:r>
              <a:rPr lang="en-US" altLang="ru-RU" sz="1300" dirty="0">
                <a:solidFill>
                  <a:schemeClr val="bg2"/>
                </a:solidFill>
              </a:rPr>
              <a:t>	</a:t>
            </a:r>
            <a:r>
              <a:rPr lang="ru-RU" altLang="ru-RU" sz="1300" dirty="0">
                <a:solidFill>
                  <a:schemeClr val="bg2"/>
                </a:solidFill>
              </a:rPr>
              <a:t>CONSTRAINT </a:t>
            </a:r>
            <a:r>
              <a:rPr lang="ru-RU" altLang="ru-RU" sz="1300" dirty="0" err="1">
                <a:solidFill>
                  <a:schemeClr val="bg2"/>
                </a:solidFill>
              </a:rPr>
              <a:t>PK_Person</a:t>
            </a:r>
            <a:r>
              <a:rPr lang="ru-RU" altLang="ru-RU" sz="1300" dirty="0">
                <a:solidFill>
                  <a:schemeClr val="bg2"/>
                </a:solidFill>
              </a:rPr>
              <a:t> PRIMARY KEY (ID, LAST_NAME) ); </a:t>
            </a:r>
            <a:endParaRPr lang="en-US" altLang="ru-RU" sz="13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3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ALTER TABLE PERSON</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ADD CONSTRAINT </a:t>
            </a:r>
            <a:r>
              <a:rPr lang="ru-RU" altLang="ru-RU" sz="1400" dirty="0" err="1">
                <a:solidFill>
                  <a:schemeClr val="bg2"/>
                </a:solidFill>
              </a:rPr>
              <a:t>PK_Person</a:t>
            </a:r>
            <a:r>
              <a:rPr lang="ru-RU" altLang="ru-RU" sz="1400" dirty="0">
                <a:solidFill>
                  <a:schemeClr val="bg2"/>
                </a:solidFill>
              </a:rPr>
              <a:t> PRIMARY KEY (ID, LAST_NAME);</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ALTER TABLE PERSON DROP CONSTRAINT </a:t>
            </a:r>
            <a:r>
              <a:rPr lang="ru-RU" altLang="ru-RU" sz="1400" dirty="0" err="1">
                <a:solidFill>
                  <a:schemeClr val="bg2"/>
                </a:solidFill>
              </a:rPr>
              <a:t>PK_Person</a:t>
            </a:r>
            <a:r>
              <a:rPr lang="ru-RU" altLang="ru-RU" sz="1400" dirty="0">
                <a:solidFill>
                  <a:schemeClr val="bg2"/>
                </a:solidFill>
              </a:rPr>
              <a:t>; </a:t>
            </a:r>
          </a:p>
        </p:txBody>
      </p:sp>
    </p:spTree>
    <p:extLst>
      <p:ext uri="{BB962C8B-B14F-4D97-AF65-F5344CB8AC3E}">
        <p14:creationId xmlns:p14="http://schemas.microsoft.com/office/powerpoint/2010/main" val="273109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57DECF3-3F5A-01D4-3A8A-44F16A99FB24}"/>
            </a:ext>
          </a:extLst>
        </p:cNvPr>
        <p:cNvGrpSpPr/>
        <p:nvPr/>
      </p:nvGrpSpPr>
      <p:grpSpPr>
        <a:xfrm>
          <a:off x="0" y="0"/>
          <a:ext cx="0" cy="0"/>
          <a:chOff x="0" y="0"/>
          <a:chExt cx="0" cy="0"/>
        </a:xfrm>
      </p:grpSpPr>
      <p:sp>
        <p:nvSpPr>
          <p:cNvPr id="126" name="Google Shape;126;p23">
            <a:extLst>
              <a:ext uri="{FF2B5EF4-FFF2-40B4-BE49-F238E27FC236}">
                <a16:creationId xmlns:a16="http://schemas.microsoft.com/office/drawing/2014/main" id="{4E5AEE26-0728-115B-F228-AEF0406C1927}"/>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Creating Keys: Foreign Key</a:t>
            </a:r>
            <a:endParaRPr dirty="0"/>
          </a:p>
        </p:txBody>
      </p:sp>
      <p:sp>
        <p:nvSpPr>
          <p:cNvPr id="3" name="Google Shape;127;p23">
            <a:extLst>
              <a:ext uri="{FF2B5EF4-FFF2-40B4-BE49-F238E27FC236}">
                <a16:creationId xmlns:a16="http://schemas.microsoft.com/office/drawing/2014/main" id="{5C00149C-DC63-16C7-048D-0B05DA1D2D5A}"/>
              </a:ext>
            </a:extLst>
          </p:cNvPr>
          <p:cNvSpPr txBox="1">
            <a:spLocks noGrp="1"/>
          </p:cNvSpPr>
          <p:nvPr>
            <p:ph type="body" idx="1"/>
          </p:nvPr>
        </p:nvSpPr>
        <p:spPr>
          <a:xfrm>
            <a:off x="311700" y="1068425"/>
            <a:ext cx="8520600" cy="3630050"/>
          </a:xfrm>
          <a:prstGeom prst="rect">
            <a:avLst/>
          </a:prstGeom>
        </p:spPr>
        <p:txBody>
          <a:bodyPr spcFirstLastPara="1" wrap="square" lIns="91425" tIns="91425" rIns="91425" bIns="91425" anchor="t" anchorCtr="0">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CREATE TABLE ORDER (</a:t>
            </a:r>
            <a:endParaRPr lang="en-US" altLang="ru-RU" sz="1400"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ORDER_ID INTEGER,</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ORDER_NUMBER INTEGER NOT NULL, </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ERSON_ID INTEGER,</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PRIMARY KEY (ORDER_ID),</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CONSTRAINT </a:t>
            </a:r>
            <a:r>
              <a:rPr lang="ru-RU" altLang="ru-RU" dirty="0" err="1">
                <a:solidFill>
                  <a:schemeClr val="bg2"/>
                </a:solidFill>
              </a:rPr>
              <a:t>FK_PersonOrder</a:t>
            </a:r>
            <a:r>
              <a:rPr lang="ru-RU" altLang="ru-RU" dirty="0">
                <a:solidFill>
                  <a:schemeClr val="bg2"/>
                </a:solidFill>
              </a:rPr>
              <a:t> FOREIGN KEY (PERSON_ID) REFERENCES PERSON(PERSON_ID) );</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endParaRPr lang="en-US" altLang="ru-RU" sz="10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ALTER TABLE ORDER ADD CONSTRAINT </a:t>
            </a:r>
            <a:r>
              <a:rPr lang="ru-RU" altLang="ru-RU" sz="1400" dirty="0" err="1">
                <a:solidFill>
                  <a:schemeClr val="bg2"/>
                </a:solidFill>
              </a:rPr>
              <a:t>FK_PersonOrder</a:t>
            </a:r>
            <a:r>
              <a:rPr lang="ru-RU" altLang="ru-RU" sz="1400" dirty="0">
                <a:solidFill>
                  <a:schemeClr val="bg2"/>
                </a:solidFill>
              </a:rPr>
              <a:t> FOREIGN KEY (PERSON_ID) REFERENCES PERSON(PERSON_ID); ALTER TABLE ORDER DROP CONSTRAINT </a:t>
            </a:r>
            <a:r>
              <a:rPr lang="ru-RU" altLang="ru-RU" sz="1400" dirty="0" err="1">
                <a:solidFill>
                  <a:schemeClr val="bg2"/>
                </a:solidFill>
              </a:rPr>
              <a:t>FK_PersonOrder</a:t>
            </a:r>
            <a:r>
              <a:rPr lang="ru-RU" altLang="ru-RU" sz="1400" dirty="0">
                <a:solidFill>
                  <a:schemeClr val="bg2"/>
                </a:solidFill>
              </a:rPr>
              <a:t>;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 </a:t>
            </a: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400" dirty="0">
                <a:solidFill>
                  <a:schemeClr val="bg2"/>
                </a:solidFill>
              </a:rPr>
              <a:t>CREATE TABLE ORDER (</a:t>
            </a:r>
            <a:endParaRPr lang="en-US" altLang="ru-RU" sz="1400"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ORDER_ID INTEGER PRIMARY KEY,</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ru-RU" altLang="ru-RU" dirty="0">
                <a:solidFill>
                  <a:schemeClr val="bg2"/>
                </a:solidFill>
              </a:rPr>
              <a:t>ORDER_NUMBER INTEGER NOT NULL, </a:t>
            </a:r>
            <a:endParaRPr lang="en-US" altLang="ru-RU" dirty="0">
              <a:solidFill>
                <a:schemeClr val="bg2"/>
              </a:solidFill>
            </a:endParaRPr>
          </a:p>
          <a:p>
            <a:pPr marL="457200" lvl="1" indent="0" eaLnBrk="0" fontAlgn="base" hangingPunct="0">
              <a:lnSpc>
                <a:spcPct val="100000"/>
              </a:lnSpc>
              <a:spcBef>
                <a:spcPct val="0"/>
              </a:spcBef>
              <a:spcAft>
                <a:spcPct val="0"/>
              </a:spcAft>
              <a:buClrTx/>
              <a:buSzTx/>
              <a:buNone/>
            </a:pPr>
            <a:r>
              <a:rPr lang="en-US" altLang="ru-RU" dirty="0">
                <a:solidFill>
                  <a:schemeClr val="bg2"/>
                </a:solidFill>
              </a:rPr>
              <a:t>P</a:t>
            </a:r>
            <a:r>
              <a:rPr lang="ru-RU" altLang="ru-RU" dirty="0">
                <a:solidFill>
                  <a:schemeClr val="bg2"/>
                </a:solidFill>
              </a:rPr>
              <a:t>ERSON_ID INTEGER REFERENCES PERSON(PERSON_ID) ); </a:t>
            </a:r>
            <a:endParaRPr lang="en-US" altLang="ru-RU"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400"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chemeClr val="bg2"/>
                </a:solidFill>
              </a:rPr>
              <a:t>A</a:t>
            </a:r>
            <a:r>
              <a:rPr lang="ru-RU" altLang="ru-RU" sz="1400" dirty="0">
                <a:solidFill>
                  <a:schemeClr val="bg2"/>
                </a:solidFill>
              </a:rPr>
              <a:t>LTER TABLE ORDER ADD FOREIGN KEY (PERSON_ID) REFERENCES PERSON(PERSON_ID); </a:t>
            </a:r>
          </a:p>
        </p:txBody>
      </p:sp>
    </p:spTree>
    <p:extLst>
      <p:ext uri="{BB962C8B-B14F-4D97-AF65-F5344CB8AC3E}">
        <p14:creationId xmlns:p14="http://schemas.microsoft.com/office/powerpoint/2010/main" val="340743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US" dirty="0"/>
              <a:t>Practice</a:t>
            </a:r>
            <a:endParaRPr dirty="0"/>
          </a:p>
          <a:p>
            <a:pPr marL="0" lvl="0" indent="0" algn="l" rtl="0">
              <a:spcBef>
                <a:spcPts val="0"/>
              </a:spcBef>
              <a:spcAft>
                <a:spcPts val="0"/>
              </a:spcAft>
              <a:buClr>
                <a:schemeClr val="dk2"/>
              </a:buClr>
              <a:buSzPct val="36666"/>
              <a:buFont typeface="Arial"/>
              <a:buNone/>
            </a:pPr>
            <a:endParaRPr dirty="0"/>
          </a:p>
          <a:p>
            <a:pPr marL="0" lvl="0" indent="0" algn="l" rtl="0">
              <a:spcBef>
                <a:spcPts val="0"/>
              </a:spcBef>
              <a:spcAft>
                <a:spcPts val="0"/>
              </a:spcAft>
              <a:buNone/>
            </a:pPr>
            <a:endParaRPr sz="1900" b="0" dirty="0">
              <a:solidFill>
                <a:schemeClr val="bg2"/>
              </a:solidFill>
              <a:latin typeface="Source Sans Pro"/>
              <a:ea typeface="Source Sans Pro"/>
              <a:sym typeface="Source Sans Pro"/>
            </a:endParaRPr>
          </a:p>
        </p:txBody>
      </p:sp>
      <p:pic>
        <p:nvPicPr>
          <p:cNvPr id="5" name="Рисунок 4">
            <a:extLst>
              <a:ext uri="{FF2B5EF4-FFF2-40B4-BE49-F238E27FC236}">
                <a16:creationId xmlns:a16="http://schemas.microsoft.com/office/drawing/2014/main" id="{89BEEB54-4D12-100E-AB03-0776EE47FCDE}"/>
              </a:ext>
            </a:extLst>
          </p:cNvPr>
          <p:cNvPicPr>
            <a:picLocks noChangeAspect="1"/>
          </p:cNvPicPr>
          <p:nvPr/>
        </p:nvPicPr>
        <p:blipFill>
          <a:blip r:embed="rId3"/>
          <a:stretch>
            <a:fillRect/>
          </a:stretch>
        </p:blipFill>
        <p:spPr>
          <a:xfrm>
            <a:off x="3322749" y="1470174"/>
            <a:ext cx="5814811" cy="3274229"/>
          </a:xfrm>
          <a:prstGeom prst="rect">
            <a:avLst/>
          </a:prstGeom>
        </p:spPr>
      </p:pic>
      <p:sp>
        <p:nvSpPr>
          <p:cNvPr id="6" name="Google Shape;97;p18">
            <a:extLst>
              <a:ext uri="{FF2B5EF4-FFF2-40B4-BE49-F238E27FC236}">
                <a16:creationId xmlns:a16="http://schemas.microsoft.com/office/drawing/2014/main" id="{6A5E2C13-B93E-5D46-E41D-1F1E1F92D87C}"/>
              </a:ext>
            </a:extLst>
          </p:cNvPr>
          <p:cNvSpPr txBox="1">
            <a:spLocks noGrp="1"/>
          </p:cNvSpPr>
          <p:nvPr>
            <p:ph type="body" idx="1"/>
          </p:nvPr>
        </p:nvSpPr>
        <p:spPr>
          <a:xfrm>
            <a:off x="2601532" y="204834"/>
            <a:ext cx="6645498" cy="908146"/>
          </a:xfrm>
          <a:prstGeom prst="rect">
            <a:avLst/>
          </a:prstGeom>
        </p:spPr>
        <p:txBody>
          <a:bodyPr spcFirstLastPara="1" wrap="square" lIns="91425" tIns="91425" rIns="91425" bIns="91425" anchor="t" anchorCtr="0">
            <a:noAutofit/>
          </a:bodyPr>
          <a:lstStyle/>
          <a:p>
            <a:pPr indent="0">
              <a:spcBef>
                <a:spcPts val="0"/>
              </a:spcBef>
              <a:buNone/>
            </a:pPr>
            <a:r>
              <a:rPr lang="en-US" sz="1400" dirty="0">
                <a:solidFill>
                  <a:schemeClr val="bg2"/>
                </a:solidFill>
              </a:rPr>
              <a:t>Create the following tables. What primary and foreign keys are needed here? Create them.</a:t>
            </a:r>
          </a:p>
          <a:p>
            <a:pPr indent="0">
              <a:spcBef>
                <a:spcPts val="0"/>
              </a:spcBef>
              <a:buNone/>
            </a:pPr>
            <a:r>
              <a:rPr lang="en-US" sz="1400" dirty="0">
                <a:solidFill>
                  <a:schemeClr val="bg2"/>
                </a:solidFill>
              </a:rPr>
              <a:t>Create an id column of the serial type. What is the name of this type of key?</a:t>
            </a:r>
          </a:p>
        </p:txBody>
      </p:sp>
      <p:sp>
        <p:nvSpPr>
          <p:cNvPr id="10" name="TextBox 9">
            <a:extLst>
              <a:ext uri="{FF2B5EF4-FFF2-40B4-BE49-F238E27FC236}">
                <a16:creationId xmlns:a16="http://schemas.microsoft.com/office/drawing/2014/main" id="{4E0C8834-C2D5-7E93-433D-29C11EF85713}"/>
              </a:ext>
            </a:extLst>
          </p:cNvPr>
          <p:cNvSpPr txBox="1"/>
          <p:nvPr/>
        </p:nvSpPr>
        <p:spPr>
          <a:xfrm>
            <a:off x="311700" y="1112980"/>
            <a:ext cx="4572000" cy="3108543"/>
          </a:xfrm>
          <a:prstGeom prst="rect">
            <a:avLst/>
          </a:prstGeom>
          <a:noFill/>
        </p:spPr>
        <p:txBody>
          <a:bodyPr wrap="square">
            <a:spAutoFit/>
          </a:bodyPr>
          <a:lstStyle/>
          <a:p>
            <a:r>
              <a:rPr lang="en-US" dirty="0"/>
              <a:t>Tables:</a:t>
            </a:r>
          </a:p>
          <a:p>
            <a:endParaRPr lang="en-US" dirty="0"/>
          </a:p>
          <a:p>
            <a:r>
              <a:rPr lang="en-US" dirty="0"/>
              <a:t>Movies:</a:t>
            </a:r>
            <a:br>
              <a:rPr lang="en-US" dirty="0"/>
            </a:br>
            <a:r>
              <a:rPr lang="en-US" dirty="0"/>
              <a:t>id</a:t>
            </a:r>
            <a:br>
              <a:rPr lang="ru-RU" dirty="0"/>
            </a:br>
            <a:r>
              <a:rPr lang="en-US" dirty="0"/>
              <a:t>title</a:t>
            </a:r>
            <a:br>
              <a:rPr lang="ru-RU" dirty="0"/>
            </a:br>
            <a:r>
              <a:rPr lang="en-US" dirty="0" err="1"/>
              <a:t>release_year</a:t>
            </a:r>
            <a:br>
              <a:rPr lang="ru-RU" dirty="0"/>
            </a:br>
            <a:r>
              <a:rPr lang="en-US" dirty="0" err="1"/>
              <a:t>duration_min</a:t>
            </a:r>
            <a:br>
              <a:rPr lang="ru-RU" dirty="0"/>
            </a:br>
            <a:r>
              <a:rPr lang="en-US" dirty="0"/>
              <a:t>rating</a:t>
            </a:r>
            <a:br>
              <a:rPr lang="ru-RU" dirty="0"/>
            </a:br>
            <a:r>
              <a:rPr lang="en-US" dirty="0"/>
              <a:t>director</a:t>
            </a:r>
          </a:p>
          <a:p>
            <a:endParaRPr lang="en-US" dirty="0"/>
          </a:p>
          <a:p>
            <a:r>
              <a:rPr lang="en-US" dirty="0"/>
              <a:t>Actors:</a:t>
            </a:r>
            <a:br>
              <a:rPr lang="en-US" dirty="0"/>
            </a:br>
            <a:r>
              <a:rPr lang="en-US" dirty="0"/>
              <a:t>id </a:t>
            </a:r>
            <a:br>
              <a:rPr lang="ru-RU" dirty="0"/>
            </a:br>
            <a:r>
              <a:rPr lang="en-US" dirty="0" err="1"/>
              <a:t>first_nm</a:t>
            </a:r>
            <a:br>
              <a:rPr lang="ru-RU" dirty="0"/>
            </a:br>
            <a:r>
              <a:rPr lang="en-US" dirty="0" err="1"/>
              <a:t>last_nm</a:t>
            </a:r>
            <a:endParaRPr lang="en-US" dirty="0"/>
          </a:p>
        </p:txBody>
      </p:sp>
      <p:sp>
        <p:nvSpPr>
          <p:cNvPr id="12" name="TextBox 11">
            <a:extLst>
              <a:ext uri="{FF2B5EF4-FFF2-40B4-BE49-F238E27FC236}">
                <a16:creationId xmlns:a16="http://schemas.microsoft.com/office/drawing/2014/main" id="{9C0A17D8-52BB-7D02-827B-C81868ACFBD5}"/>
              </a:ext>
            </a:extLst>
          </p:cNvPr>
          <p:cNvSpPr txBox="1"/>
          <p:nvPr/>
        </p:nvSpPr>
        <p:spPr>
          <a:xfrm>
            <a:off x="1619519" y="1552794"/>
            <a:ext cx="1510048" cy="1600438"/>
          </a:xfrm>
          <a:prstGeom prst="rect">
            <a:avLst/>
          </a:prstGeom>
          <a:noFill/>
        </p:spPr>
        <p:txBody>
          <a:bodyPr wrap="square">
            <a:spAutoFit/>
          </a:bodyPr>
          <a:lstStyle/>
          <a:p>
            <a:r>
              <a:rPr lang="en-US" dirty="0"/>
              <a:t>Cast:</a:t>
            </a:r>
            <a:br>
              <a:rPr lang="en-US" dirty="0"/>
            </a:br>
            <a:r>
              <a:rPr lang="en-US" dirty="0" err="1"/>
              <a:t>movie_id</a:t>
            </a:r>
            <a:br>
              <a:rPr lang="ru-RU" dirty="0"/>
            </a:br>
            <a:r>
              <a:rPr lang="en-US" dirty="0" err="1"/>
              <a:t>actor_id</a:t>
            </a:r>
            <a:br>
              <a:rPr lang="ru-RU" dirty="0"/>
            </a:br>
            <a:r>
              <a:rPr lang="en-US" dirty="0" err="1"/>
              <a:t>character_nm</a:t>
            </a:r>
            <a:endParaRPr lang="en-US" dirty="0"/>
          </a:p>
          <a:p>
            <a:r>
              <a:rPr lang="en-US" dirty="0"/>
              <a:t>genres</a:t>
            </a:r>
            <a:br>
              <a:rPr lang="en-US" dirty="0"/>
            </a:br>
            <a:r>
              <a:rPr lang="en-US" dirty="0" err="1"/>
              <a:t>movie_id</a:t>
            </a:r>
            <a:br>
              <a:rPr lang="ru-RU" dirty="0"/>
            </a:br>
            <a:r>
              <a:rPr lang="en-US" dirty="0" err="1"/>
              <a:t>genre_nm</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FA87E8F-01ED-7B8D-9F33-F1A9278CD224}"/>
            </a:ext>
          </a:extLst>
        </p:cNvPr>
        <p:cNvGrpSpPr/>
        <p:nvPr/>
      </p:nvGrpSpPr>
      <p:grpSpPr>
        <a:xfrm>
          <a:off x="0" y="0"/>
          <a:ext cx="0" cy="0"/>
          <a:chOff x="0" y="0"/>
          <a:chExt cx="0" cy="0"/>
        </a:xfrm>
      </p:grpSpPr>
      <p:sp>
        <p:nvSpPr>
          <p:cNvPr id="157" name="Google Shape;157;p28">
            <a:extLst>
              <a:ext uri="{FF2B5EF4-FFF2-40B4-BE49-F238E27FC236}">
                <a16:creationId xmlns:a16="http://schemas.microsoft.com/office/drawing/2014/main" id="{64657336-3740-1339-4130-1F572B85CDDE}"/>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US" dirty="0"/>
              <a:t>Practice</a:t>
            </a:r>
            <a:endParaRPr dirty="0"/>
          </a:p>
        </p:txBody>
      </p:sp>
      <p:pic>
        <p:nvPicPr>
          <p:cNvPr id="5" name="Рисунок 4">
            <a:extLst>
              <a:ext uri="{FF2B5EF4-FFF2-40B4-BE49-F238E27FC236}">
                <a16:creationId xmlns:a16="http://schemas.microsoft.com/office/drawing/2014/main" id="{377793A8-6CAE-0009-5B96-E36700101901}"/>
              </a:ext>
            </a:extLst>
          </p:cNvPr>
          <p:cNvPicPr>
            <a:picLocks noChangeAspect="1"/>
          </p:cNvPicPr>
          <p:nvPr/>
        </p:nvPicPr>
        <p:blipFill>
          <a:blip r:embed="rId3"/>
          <a:stretch>
            <a:fillRect/>
          </a:stretch>
        </p:blipFill>
        <p:spPr>
          <a:xfrm>
            <a:off x="3470856" y="1470174"/>
            <a:ext cx="5666704" cy="3274229"/>
          </a:xfrm>
          <a:prstGeom prst="rect">
            <a:avLst/>
          </a:prstGeom>
        </p:spPr>
      </p:pic>
      <p:sp>
        <p:nvSpPr>
          <p:cNvPr id="4" name="TextBox 3">
            <a:extLst>
              <a:ext uri="{FF2B5EF4-FFF2-40B4-BE49-F238E27FC236}">
                <a16:creationId xmlns:a16="http://schemas.microsoft.com/office/drawing/2014/main" id="{CC8FCBB3-9EB6-FA6A-5349-352671E796F7}"/>
              </a:ext>
            </a:extLst>
          </p:cNvPr>
          <p:cNvSpPr txBox="1"/>
          <p:nvPr/>
        </p:nvSpPr>
        <p:spPr>
          <a:xfrm>
            <a:off x="311700" y="1112980"/>
            <a:ext cx="3513325" cy="3970318"/>
          </a:xfrm>
          <a:prstGeom prst="rect">
            <a:avLst/>
          </a:prstGeom>
          <a:noFill/>
        </p:spPr>
        <p:txBody>
          <a:bodyPr wrap="square">
            <a:spAutoFit/>
          </a:bodyPr>
          <a:lstStyle/>
          <a:p>
            <a:r>
              <a:rPr lang="en-US" dirty="0"/>
              <a:t>1. Fill in the movies table with 3 text lines.</a:t>
            </a:r>
          </a:p>
          <a:p>
            <a:r>
              <a:rPr lang="en-US" dirty="0"/>
              <a:t>2. Add a new comment field to the movies table.</a:t>
            </a:r>
          </a:p>
          <a:p>
            <a:r>
              <a:rPr lang="en-US" dirty="0"/>
              <a:t>3. Write a request to update the field with a comment.</a:t>
            </a:r>
          </a:p>
          <a:p>
            <a:r>
              <a:rPr lang="en-US" dirty="0"/>
              <a:t>You must specify your own comment for each line.</a:t>
            </a:r>
          </a:p>
          <a:p>
            <a:r>
              <a:rPr lang="en-US" dirty="0"/>
              <a:t>Think about how to do this with a single UPDATE operation, rather than five different requests.</a:t>
            </a:r>
          </a:p>
          <a:p>
            <a:r>
              <a:rPr lang="en-US" dirty="0"/>
              <a:t>4. Delete one of the rows of the table to choose from.</a:t>
            </a:r>
          </a:p>
          <a:p>
            <a:r>
              <a:rPr lang="en-US" dirty="0"/>
              <a:t>5. Clear the table using the DDL group operator.</a:t>
            </a:r>
          </a:p>
          <a:p>
            <a:r>
              <a:rPr lang="en-US" dirty="0"/>
              <a:t>6. Fill in the table again and pay attention to the IDs. Clean it completely again.</a:t>
            </a:r>
          </a:p>
          <a:p>
            <a:r>
              <a:rPr lang="en-US" dirty="0"/>
              <a:t>7. Delete a column with a comment from the table.</a:t>
            </a:r>
          </a:p>
        </p:txBody>
      </p:sp>
    </p:spTree>
    <p:extLst>
      <p:ext uri="{BB962C8B-B14F-4D97-AF65-F5344CB8AC3E}">
        <p14:creationId xmlns:p14="http://schemas.microsoft.com/office/powerpoint/2010/main" val="178392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87CCCA35-9D43-C69C-0B38-B823C824D4F6}"/>
            </a:ext>
          </a:extLst>
        </p:cNvPr>
        <p:cNvGrpSpPr/>
        <p:nvPr/>
      </p:nvGrpSpPr>
      <p:grpSpPr>
        <a:xfrm>
          <a:off x="0" y="0"/>
          <a:ext cx="0" cy="0"/>
          <a:chOff x="0" y="0"/>
          <a:chExt cx="0" cy="0"/>
        </a:xfrm>
      </p:grpSpPr>
      <p:sp>
        <p:nvSpPr>
          <p:cNvPr id="157" name="Google Shape;157;p28">
            <a:extLst>
              <a:ext uri="{FF2B5EF4-FFF2-40B4-BE49-F238E27FC236}">
                <a16:creationId xmlns:a16="http://schemas.microsoft.com/office/drawing/2014/main" id="{5C8854F7-EEEB-B50D-0419-BCF3BD227842}"/>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US" dirty="0"/>
              <a:t>Practice</a:t>
            </a:r>
            <a:endParaRPr dirty="0"/>
          </a:p>
        </p:txBody>
      </p:sp>
      <p:pic>
        <p:nvPicPr>
          <p:cNvPr id="5" name="Рисунок 4">
            <a:extLst>
              <a:ext uri="{FF2B5EF4-FFF2-40B4-BE49-F238E27FC236}">
                <a16:creationId xmlns:a16="http://schemas.microsoft.com/office/drawing/2014/main" id="{3F705625-A130-27ED-DD69-D59410596FC5}"/>
              </a:ext>
            </a:extLst>
          </p:cNvPr>
          <p:cNvPicPr>
            <a:picLocks noChangeAspect="1"/>
          </p:cNvPicPr>
          <p:nvPr/>
        </p:nvPicPr>
        <p:blipFill>
          <a:blip r:embed="rId3"/>
          <a:stretch>
            <a:fillRect/>
          </a:stretch>
        </p:blipFill>
        <p:spPr>
          <a:xfrm>
            <a:off x="3470856" y="1470174"/>
            <a:ext cx="5666704" cy="3274229"/>
          </a:xfrm>
          <a:prstGeom prst="rect">
            <a:avLst/>
          </a:prstGeom>
        </p:spPr>
      </p:pic>
      <p:sp>
        <p:nvSpPr>
          <p:cNvPr id="4" name="TextBox 3">
            <a:extLst>
              <a:ext uri="{FF2B5EF4-FFF2-40B4-BE49-F238E27FC236}">
                <a16:creationId xmlns:a16="http://schemas.microsoft.com/office/drawing/2014/main" id="{1479D814-98AD-D0E2-92C5-F3701537D2D2}"/>
              </a:ext>
            </a:extLst>
          </p:cNvPr>
          <p:cNvSpPr txBox="1"/>
          <p:nvPr/>
        </p:nvSpPr>
        <p:spPr>
          <a:xfrm>
            <a:off x="311700" y="1112980"/>
            <a:ext cx="3513325" cy="3754874"/>
          </a:xfrm>
          <a:prstGeom prst="rect">
            <a:avLst/>
          </a:prstGeom>
          <a:noFill/>
        </p:spPr>
        <p:txBody>
          <a:bodyPr wrap="square">
            <a:spAutoFit/>
          </a:bodyPr>
          <a:lstStyle/>
          <a:p>
            <a:r>
              <a:rPr lang="en-US" dirty="0"/>
              <a:t>8. Start insertion operations from a separate file</a:t>
            </a:r>
          </a:p>
          <a:p>
            <a:r>
              <a:rPr lang="en-US" dirty="0"/>
              <a:t>9. Find all the films of the Crime genre. Print the title of the film, the year of release and the rating</a:t>
            </a:r>
          </a:p>
          <a:p>
            <a:r>
              <a:rPr lang="en-US" dirty="0"/>
              <a:t>10. Find the IDs of the actors for whom there is no information about the films in which they starred</a:t>
            </a:r>
          </a:p>
          <a:p>
            <a:r>
              <a:rPr lang="en-US" dirty="0"/>
              <a:t>11. What is the name of the actor who played 'Harry Potter’?</a:t>
            </a:r>
          </a:p>
          <a:p>
            <a:r>
              <a:rPr lang="en-US" dirty="0"/>
              <a:t>12. Output all films of the 90s genres Drama and Romance</a:t>
            </a:r>
          </a:p>
          <a:p>
            <a:r>
              <a:rPr lang="en-US" dirty="0"/>
              <a:t>13. For each genre, find the number of films and the average rating</a:t>
            </a:r>
          </a:p>
          <a:p>
            <a:r>
              <a:rPr lang="en-US" dirty="0"/>
              <a:t>Sort by descending average rating, if the number of films is equal in descending order</a:t>
            </a:r>
          </a:p>
        </p:txBody>
      </p:sp>
    </p:spTree>
    <p:extLst>
      <p:ext uri="{BB962C8B-B14F-4D97-AF65-F5344CB8AC3E}">
        <p14:creationId xmlns:p14="http://schemas.microsoft.com/office/powerpoint/2010/main" val="290071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A25EE64-6F6D-AF4E-FCA1-29394108B582}"/>
            </a:ext>
          </a:extLst>
        </p:cNvPr>
        <p:cNvGrpSpPr/>
        <p:nvPr/>
      </p:nvGrpSpPr>
      <p:grpSpPr>
        <a:xfrm>
          <a:off x="0" y="0"/>
          <a:ext cx="0" cy="0"/>
          <a:chOff x="0" y="0"/>
          <a:chExt cx="0" cy="0"/>
        </a:xfrm>
      </p:grpSpPr>
      <p:sp>
        <p:nvSpPr>
          <p:cNvPr id="157" name="Google Shape;157;p28">
            <a:extLst>
              <a:ext uri="{FF2B5EF4-FFF2-40B4-BE49-F238E27FC236}">
                <a16:creationId xmlns:a16="http://schemas.microsoft.com/office/drawing/2014/main" id="{1B489FAD-7C1F-1C1E-D8CD-0F797B6A4781}"/>
              </a:ext>
            </a:extLst>
          </p:cNvPr>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US" dirty="0"/>
              <a:t>Practice</a:t>
            </a:r>
            <a:endParaRPr dirty="0"/>
          </a:p>
        </p:txBody>
      </p:sp>
      <p:pic>
        <p:nvPicPr>
          <p:cNvPr id="5" name="Рисунок 4">
            <a:extLst>
              <a:ext uri="{FF2B5EF4-FFF2-40B4-BE49-F238E27FC236}">
                <a16:creationId xmlns:a16="http://schemas.microsoft.com/office/drawing/2014/main" id="{62232EC4-658A-6746-CA52-2CA485B61B13}"/>
              </a:ext>
            </a:extLst>
          </p:cNvPr>
          <p:cNvPicPr>
            <a:picLocks noChangeAspect="1"/>
          </p:cNvPicPr>
          <p:nvPr/>
        </p:nvPicPr>
        <p:blipFill>
          <a:blip r:embed="rId3"/>
          <a:stretch>
            <a:fillRect/>
          </a:stretch>
        </p:blipFill>
        <p:spPr>
          <a:xfrm>
            <a:off x="3889420" y="1470174"/>
            <a:ext cx="5248140" cy="3274229"/>
          </a:xfrm>
          <a:prstGeom prst="rect">
            <a:avLst/>
          </a:prstGeom>
        </p:spPr>
      </p:pic>
      <p:sp>
        <p:nvSpPr>
          <p:cNvPr id="4" name="TextBox 3">
            <a:extLst>
              <a:ext uri="{FF2B5EF4-FFF2-40B4-BE49-F238E27FC236}">
                <a16:creationId xmlns:a16="http://schemas.microsoft.com/office/drawing/2014/main" id="{8E819432-1234-B2BE-AD95-AE19AABA74F2}"/>
              </a:ext>
            </a:extLst>
          </p:cNvPr>
          <p:cNvSpPr txBox="1"/>
          <p:nvPr/>
        </p:nvSpPr>
        <p:spPr>
          <a:xfrm>
            <a:off x="311700" y="957739"/>
            <a:ext cx="3815979" cy="4185761"/>
          </a:xfrm>
          <a:prstGeom prst="rect">
            <a:avLst/>
          </a:prstGeom>
          <a:noFill/>
        </p:spPr>
        <p:txBody>
          <a:bodyPr wrap="square">
            <a:spAutoFit/>
          </a:bodyPr>
          <a:lstStyle/>
          <a:p>
            <a:r>
              <a:rPr lang="en-US" dirty="0"/>
              <a:t>14. For each actor, print the number of films in which he played (maybe 0).</a:t>
            </a:r>
          </a:p>
          <a:p>
            <a:r>
              <a:rPr lang="en-US" dirty="0"/>
              <a:t>Sort the number of movies in descending order</a:t>
            </a:r>
          </a:p>
          <a:p>
            <a:r>
              <a:rPr lang="en-US" dirty="0"/>
              <a:t>15. Find all the movies that Jake Gyllenhaal has played in. Print the name of the movie,</a:t>
            </a:r>
          </a:p>
          <a:p>
            <a:r>
              <a:rPr lang="en-US" dirty="0"/>
              <a:t>the year of release and the duration. Sort by increasing the length of the movie</a:t>
            </a:r>
          </a:p>
          <a:p>
            <a:r>
              <a:rPr lang="en-US" dirty="0"/>
              <a:t>16. Bring out all the movies with the actor who played 'Captain Jack Sparrow’</a:t>
            </a:r>
          </a:p>
          <a:p>
            <a:r>
              <a:rPr lang="en-US" dirty="0"/>
              <a:t>17. For each movie, output its genres separated by commas as a string</a:t>
            </a:r>
          </a:p>
          <a:p>
            <a:r>
              <a:rPr lang="en-US" dirty="0"/>
              <a:t>(for example, using STRING_AGG)</a:t>
            </a:r>
          </a:p>
          <a:p>
            <a:r>
              <a:rPr lang="en-US" dirty="0"/>
              <a:t>If the genre is not specified for the movie, output -.</a:t>
            </a:r>
          </a:p>
          <a:p>
            <a:r>
              <a:rPr lang="en-US" dirty="0"/>
              <a:t>18. Find all the actors who played with Leonardo DiCaprio.</a:t>
            </a:r>
          </a:p>
          <a:p>
            <a:r>
              <a:rPr lang="en-US" dirty="0"/>
              <a:t>Optional: display the films in which they played together.</a:t>
            </a:r>
          </a:p>
        </p:txBody>
      </p:sp>
    </p:spTree>
    <p:extLst>
      <p:ext uri="{BB962C8B-B14F-4D97-AF65-F5344CB8AC3E}">
        <p14:creationId xmlns:p14="http://schemas.microsoft.com/office/powerpoint/2010/main" val="21336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SQL Data Types</a:t>
            </a:r>
            <a:endParaRPr/>
          </a:p>
        </p:txBody>
      </p:sp>
      <p:pic>
        <p:nvPicPr>
          <p:cNvPr id="72" name="Google Shape;72;p15"/>
          <p:cNvPicPr preferRelativeResize="0"/>
          <p:nvPr/>
        </p:nvPicPr>
        <p:blipFill>
          <a:blip r:embed="rId3">
            <a:alphaModFix/>
          </a:blip>
          <a:stretch>
            <a:fillRect/>
          </a:stretch>
        </p:blipFill>
        <p:spPr>
          <a:xfrm>
            <a:off x="911900" y="1068426"/>
            <a:ext cx="7608149" cy="3944725"/>
          </a:xfrm>
          <a:prstGeom prst="rect">
            <a:avLst/>
          </a:prstGeom>
          <a:noFill/>
          <a:ln>
            <a:noFill/>
          </a:ln>
        </p:spPr>
      </p:pic>
      <p:sp>
        <p:nvSpPr>
          <p:cNvPr id="73" name="Google Shape;73;p15"/>
          <p:cNvSpPr txBox="1"/>
          <p:nvPr/>
        </p:nvSpPr>
        <p:spPr>
          <a:xfrm>
            <a:off x="4471575" y="1068425"/>
            <a:ext cx="7758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SQL Data Types</a:t>
            </a:r>
            <a:endParaRPr sz="800">
              <a:solidFill>
                <a:schemeClr val="lt1"/>
              </a:solidFill>
              <a:latin typeface="Source Sans Pro"/>
              <a:ea typeface="Source Sans Pro"/>
              <a:cs typeface="Source Sans Pro"/>
              <a:sym typeface="Source Sans Pro"/>
            </a:endParaRPr>
          </a:p>
        </p:txBody>
      </p:sp>
      <p:sp>
        <p:nvSpPr>
          <p:cNvPr id="74" name="Google Shape;74;p15"/>
          <p:cNvSpPr txBox="1"/>
          <p:nvPr/>
        </p:nvSpPr>
        <p:spPr>
          <a:xfrm>
            <a:off x="1680275" y="1631850"/>
            <a:ext cx="7758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Exact numeric</a:t>
            </a:r>
            <a:endParaRPr sz="800">
              <a:solidFill>
                <a:schemeClr val="lt1"/>
              </a:solidFill>
              <a:latin typeface="Source Sans Pro"/>
              <a:ea typeface="Source Sans Pro"/>
              <a:cs typeface="Source Sans Pro"/>
              <a:sym typeface="Source Sans Pro"/>
            </a:endParaRPr>
          </a:p>
        </p:txBody>
      </p:sp>
      <p:sp>
        <p:nvSpPr>
          <p:cNvPr id="75" name="Google Shape;75;p15"/>
          <p:cNvSpPr txBox="1"/>
          <p:nvPr/>
        </p:nvSpPr>
        <p:spPr>
          <a:xfrm>
            <a:off x="3764200" y="1631850"/>
            <a:ext cx="7758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Approximate numerical</a:t>
            </a:r>
            <a:endParaRPr sz="800">
              <a:solidFill>
                <a:schemeClr val="lt1"/>
              </a:solidFill>
              <a:latin typeface="Source Sans Pro"/>
              <a:ea typeface="Source Sans Pro"/>
              <a:cs typeface="Source Sans Pro"/>
              <a:sym typeface="Source Sans Pro"/>
            </a:endParaRPr>
          </a:p>
        </p:txBody>
      </p:sp>
      <p:sp>
        <p:nvSpPr>
          <p:cNvPr id="76" name="Google Shape;76;p15"/>
          <p:cNvSpPr txBox="1"/>
          <p:nvPr/>
        </p:nvSpPr>
        <p:spPr>
          <a:xfrm>
            <a:off x="4856800" y="1631850"/>
            <a:ext cx="7758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Character strings</a:t>
            </a:r>
            <a:endParaRPr sz="800">
              <a:solidFill>
                <a:schemeClr val="lt1"/>
              </a:solidFill>
              <a:latin typeface="Source Sans Pro"/>
              <a:ea typeface="Source Sans Pro"/>
              <a:cs typeface="Source Sans Pro"/>
              <a:sym typeface="Source Sans Pro"/>
            </a:endParaRPr>
          </a:p>
        </p:txBody>
      </p:sp>
      <p:sp>
        <p:nvSpPr>
          <p:cNvPr id="77" name="Google Shape;77;p15"/>
          <p:cNvSpPr txBox="1"/>
          <p:nvPr/>
        </p:nvSpPr>
        <p:spPr>
          <a:xfrm>
            <a:off x="5848125" y="1631850"/>
            <a:ext cx="8520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Date and time</a:t>
            </a:r>
            <a:endParaRPr sz="80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p:txBody>
      </p:sp>
      <p:sp>
        <p:nvSpPr>
          <p:cNvPr id="78" name="Google Shape;78;p15"/>
          <p:cNvSpPr txBox="1"/>
          <p:nvPr/>
        </p:nvSpPr>
        <p:spPr>
          <a:xfrm>
            <a:off x="7049425" y="1631850"/>
            <a:ext cx="733800" cy="4311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logical type</a:t>
            </a:r>
            <a:endParaRPr sz="80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p:txBody>
      </p:sp>
      <p:sp>
        <p:nvSpPr>
          <p:cNvPr id="79" name="Google Shape;79;p15"/>
          <p:cNvSpPr txBox="1"/>
          <p:nvPr/>
        </p:nvSpPr>
        <p:spPr>
          <a:xfrm>
            <a:off x="5072325" y="3824050"/>
            <a:ext cx="775800" cy="307800"/>
          </a:xfrm>
          <a:prstGeom prst="rect">
            <a:avLst/>
          </a:prstGeom>
          <a:solidFill>
            <a:srgbClr val="FF99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800">
                <a:solidFill>
                  <a:schemeClr val="lt1"/>
                </a:solidFill>
                <a:latin typeface="Source Sans Pro"/>
                <a:ea typeface="Source Sans Pro"/>
                <a:cs typeface="Source Sans Pro"/>
                <a:sym typeface="Source Sans Pro"/>
              </a:rPr>
              <a:t>TEXT</a:t>
            </a:r>
            <a:endParaRPr sz="800">
              <a:solidFill>
                <a:schemeClr val="lt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Data Defenition Language</a:t>
            </a:r>
            <a:endParaRPr/>
          </a:p>
        </p:txBody>
      </p:sp>
      <p:sp>
        <p:nvSpPr>
          <p:cNvPr id="85" name="Google Shape;8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indent="-325755">
              <a:buSzPct val="100000"/>
              <a:buFont typeface="Source Sans Pro"/>
              <a:buAutoNum type="arabicPeriod"/>
            </a:pPr>
            <a:r>
              <a:rPr lang="en-US" dirty="0">
                <a:solidFill>
                  <a:schemeClr val="bg2"/>
                </a:solidFill>
              </a:rPr>
              <a:t>CREATE – creation of objects in the database</a:t>
            </a:r>
          </a:p>
          <a:p>
            <a:pPr marL="457200" lvl="0" indent="0" algn="l" rtl="0">
              <a:spcBef>
                <a:spcPts val="1200"/>
              </a:spcBef>
              <a:spcAft>
                <a:spcPts val="0"/>
              </a:spcAft>
              <a:buNone/>
            </a:pPr>
            <a:r>
              <a:rPr lang="ru" dirty="0">
                <a:solidFill>
                  <a:schemeClr val="bg2"/>
                </a:solidFill>
              </a:rPr>
              <a:t>CREATE [TEMPORARY] TABLE [IF NOT EXISTS] tbl_name(</a:t>
            </a:r>
            <a:endParaRPr dirty="0">
              <a:solidFill>
                <a:schemeClr val="bg2"/>
              </a:solidFill>
            </a:endParaRPr>
          </a:p>
          <a:p>
            <a:pPr marL="457200" lvl="0" indent="0" algn="l" rtl="0">
              <a:spcBef>
                <a:spcPts val="1200"/>
              </a:spcBef>
              <a:spcAft>
                <a:spcPts val="0"/>
              </a:spcAft>
              <a:buNone/>
            </a:pPr>
            <a:r>
              <a:rPr lang="ru" dirty="0">
                <a:solidFill>
                  <a:schemeClr val="bg2"/>
                </a:solidFill>
              </a:rPr>
              <a:t>    col_name_1   datatype_1,</a:t>
            </a:r>
            <a:endParaRPr dirty="0">
              <a:solidFill>
                <a:schemeClr val="bg2"/>
              </a:solidFill>
            </a:endParaRPr>
          </a:p>
          <a:p>
            <a:pPr marL="457200" lvl="0" indent="0" algn="l" rtl="0">
              <a:spcBef>
                <a:spcPts val="1200"/>
              </a:spcBef>
              <a:spcAft>
                <a:spcPts val="0"/>
              </a:spcAft>
              <a:buNone/>
            </a:pPr>
            <a:r>
              <a:rPr lang="ru" dirty="0">
                <a:solidFill>
                  <a:schemeClr val="bg2"/>
                </a:solidFill>
              </a:rPr>
              <a:t>    col_name_2   datatype_2,</a:t>
            </a:r>
            <a:endParaRPr dirty="0">
              <a:solidFill>
                <a:schemeClr val="bg2"/>
              </a:solidFill>
            </a:endParaRPr>
          </a:p>
          <a:p>
            <a:pPr marL="457200" lvl="0" indent="0" algn="l" rtl="0">
              <a:spcBef>
                <a:spcPts val="1200"/>
              </a:spcBef>
              <a:spcAft>
                <a:spcPts val="0"/>
              </a:spcAft>
              <a:buNone/>
            </a:pPr>
            <a:r>
              <a:rPr lang="ru" dirty="0">
                <a:solidFill>
                  <a:schemeClr val="bg2"/>
                </a:solidFill>
              </a:rPr>
              <a:t>    ...</a:t>
            </a:r>
            <a:endParaRPr dirty="0">
              <a:solidFill>
                <a:schemeClr val="bg2"/>
              </a:solidFill>
            </a:endParaRPr>
          </a:p>
          <a:p>
            <a:pPr marL="457200" lvl="0" indent="0" algn="l" rtl="0">
              <a:spcBef>
                <a:spcPts val="1200"/>
              </a:spcBef>
              <a:spcAft>
                <a:spcPts val="0"/>
              </a:spcAft>
              <a:buNone/>
            </a:pPr>
            <a:r>
              <a:rPr lang="ru" dirty="0">
                <a:solidFill>
                  <a:schemeClr val="bg2"/>
                </a:solidFill>
              </a:rPr>
              <a:t>    col_name_N   datatype_N</a:t>
            </a:r>
            <a:endParaRPr dirty="0">
              <a:solidFill>
                <a:schemeClr val="bg2"/>
              </a:solidFill>
            </a:endParaRPr>
          </a:p>
          <a:p>
            <a:pPr marL="457200" lvl="0" indent="0" algn="l" rtl="0">
              <a:spcBef>
                <a:spcPts val="1200"/>
              </a:spcBef>
              <a:spcAft>
                <a:spcPts val="0"/>
              </a:spcAft>
              <a:buNone/>
            </a:pPr>
            <a:r>
              <a:rPr lang="ru" dirty="0">
                <a:solidFill>
                  <a:schemeClr val="bg2"/>
                </a:solidFill>
              </a:rPr>
              <a:t>);</a:t>
            </a:r>
            <a:endParaRPr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ru"/>
              <a:t>Data Defenition Language</a:t>
            </a:r>
            <a:endParaRPr/>
          </a:p>
          <a:p>
            <a:pPr marL="0" lvl="0" indent="0" algn="l" rtl="0">
              <a:spcBef>
                <a:spcPts val="0"/>
              </a:spcBef>
              <a:spcAft>
                <a:spcPts val="0"/>
              </a:spcAft>
              <a:buNone/>
            </a:pPr>
            <a:endParaRPr/>
          </a:p>
        </p:txBody>
      </p:sp>
      <p:sp>
        <p:nvSpPr>
          <p:cNvPr id="91" name="Google Shape;9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indent="0">
              <a:spcBef>
                <a:spcPts val="0"/>
              </a:spcBef>
              <a:buFont typeface="Source Sans Pro"/>
              <a:buNone/>
            </a:pPr>
            <a:r>
              <a:rPr lang="ru" dirty="0">
                <a:solidFill>
                  <a:schemeClr val="bg2"/>
                </a:solidFill>
              </a:rPr>
              <a:t>2. ALTER - modification of objects</a:t>
            </a:r>
            <a:endParaRPr dirty="0">
              <a:solidFill>
                <a:schemeClr val="bg2"/>
              </a:solidFill>
            </a:endParaRPr>
          </a:p>
          <a:p>
            <a:pPr lvl="0" indent="0">
              <a:spcBef>
                <a:spcPts val="1200"/>
              </a:spcBef>
              <a:buFont typeface="Source Sans Pro"/>
              <a:buNone/>
            </a:pPr>
            <a:r>
              <a:rPr lang="ru" dirty="0">
                <a:solidFill>
                  <a:schemeClr val="bg2"/>
                </a:solidFill>
              </a:rPr>
              <a:t>ALTER TABLE table_name ADD column_name datatype;</a:t>
            </a:r>
            <a:endParaRPr dirty="0">
              <a:solidFill>
                <a:schemeClr val="bg2"/>
              </a:solidFill>
            </a:endParaRPr>
          </a:p>
          <a:p>
            <a:pPr lvl="0" indent="0">
              <a:spcBef>
                <a:spcPts val="1200"/>
              </a:spcBef>
              <a:buFont typeface="Source Sans Pro"/>
              <a:buNone/>
            </a:pPr>
            <a:r>
              <a:rPr lang="ru" dirty="0">
                <a:solidFill>
                  <a:schemeClr val="bg2"/>
                </a:solidFill>
              </a:rPr>
              <a:t>ALTER TABLE table_name DROP column_name;</a:t>
            </a:r>
            <a:endParaRPr dirty="0">
              <a:solidFill>
                <a:schemeClr val="bg2"/>
              </a:solidFill>
            </a:endParaRPr>
          </a:p>
          <a:p>
            <a:pPr lvl="0" indent="0">
              <a:spcBef>
                <a:spcPts val="1200"/>
              </a:spcBef>
              <a:buFont typeface="Source Sans Pro"/>
              <a:buNone/>
            </a:pPr>
            <a:r>
              <a:rPr lang="ru" dirty="0">
                <a:solidFill>
                  <a:schemeClr val="bg2"/>
                </a:solidFill>
              </a:rPr>
              <a:t>ALTER TABLE table_name RENAME column_name TO new_column_name;</a:t>
            </a:r>
            <a:endParaRPr dirty="0">
              <a:solidFill>
                <a:schemeClr val="bg2"/>
              </a:solidFill>
            </a:endParaRPr>
          </a:p>
          <a:p>
            <a:pPr lvl="0" indent="0">
              <a:spcBef>
                <a:spcPts val="1200"/>
              </a:spcBef>
              <a:buFont typeface="Source Sans Pro"/>
              <a:buNone/>
            </a:pPr>
            <a:r>
              <a:rPr lang="ru" dirty="0">
                <a:solidFill>
                  <a:schemeClr val="bg2"/>
                </a:solidFill>
              </a:rPr>
              <a:t>ALTER TABLE table_name ALTER column_name TYPE datatype;</a:t>
            </a:r>
            <a:endParaRPr dirty="0">
              <a:solidFill>
                <a:schemeClr val="bg2"/>
              </a:solidFill>
            </a:endParaRPr>
          </a:p>
          <a:p>
            <a:pPr lvl="0" indent="0">
              <a:spcBef>
                <a:spcPts val="1200"/>
              </a:spcBef>
              <a:buFont typeface="Source Sans Pro"/>
              <a:buNone/>
            </a:pPr>
            <a:r>
              <a:rPr lang="ru" dirty="0">
                <a:solidFill>
                  <a:schemeClr val="bg2"/>
                </a:solidFill>
              </a:rPr>
              <a:t>...</a:t>
            </a:r>
            <a:endParaRPr dirty="0">
              <a:solidFill>
                <a:schemeClr val="bg2"/>
              </a:solidFill>
            </a:endParaRPr>
          </a:p>
          <a:p>
            <a:pPr marL="0" lvl="0" indent="0" algn="l" rtl="0">
              <a:spcBef>
                <a:spcPts val="1200"/>
              </a:spcBef>
              <a:spcAft>
                <a:spcPts val="0"/>
              </a:spcAft>
              <a:buClr>
                <a:schemeClr val="dk2"/>
              </a:buClr>
              <a:buSzPts val="1100"/>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ru"/>
              <a:t>Data Defenition Language</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indent="0">
              <a:spcBef>
                <a:spcPts val="0"/>
              </a:spcBef>
              <a:buNone/>
            </a:pPr>
            <a:r>
              <a:rPr lang="ru" dirty="0">
                <a:solidFill>
                  <a:schemeClr val="bg2"/>
                </a:solidFill>
              </a:rPr>
              <a:t>3. DROP – deleting objects</a:t>
            </a:r>
            <a:endParaRPr dirty="0">
              <a:solidFill>
                <a:schemeClr val="bg2"/>
              </a:solidFill>
            </a:endParaRPr>
          </a:p>
          <a:p>
            <a:pPr indent="0">
              <a:spcBef>
                <a:spcPts val="1200"/>
              </a:spcBef>
              <a:buNone/>
            </a:pPr>
            <a:r>
              <a:rPr lang="ru" dirty="0">
                <a:solidFill>
                  <a:schemeClr val="bg2"/>
                </a:solidFill>
              </a:rPr>
              <a:t>DROP TABLE [IF EXISTS] table_name;</a:t>
            </a:r>
            <a:endParaRPr dirty="0">
              <a:solidFill>
                <a:schemeClr val="bg2"/>
              </a:solidFill>
            </a:endParaRPr>
          </a:p>
          <a:p>
            <a:pPr indent="0">
              <a:spcBef>
                <a:spcPts val="1200"/>
              </a:spcBef>
              <a:buNone/>
            </a:pPr>
            <a:r>
              <a:rPr lang="ru" dirty="0">
                <a:solidFill>
                  <a:schemeClr val="bg2"/>
                </a:solidFill>
              </a:rPr>
              <a:t>4. TRUNCATE – deleting the contents of the database object (data is deleted as a whole piece, cannot be deleted by condition)</a:t>
            </a:r>
            <a:endParaRPr lang="en-US" dirty="0">
              <a:solidFill>
                <a:schemeClr val="bg2"/>
              </a:solidFill>
            </a:endParaRPr>
          </a:p>
          <a:p>
            <a:pPr indent="0">
              <a:spcBef>
                <a:spcPts val="1200"/>
              </a:spcBef>
              <a:buNone/>
            </a:pPr>
            <a:r>
              <a:rPr lang="en-US" dirty="0">
                <a:solidFill>
                  <a:schemeClr val="bg2"/>
                </a:solidFill>
              </a:rPr>
              <a:t>TRUNCATE TABLE </a:t>
            </a:r>
            <a:r>
              <a:rPr lang="en-US" dirty="0" err="1">
                <a:solidFill>
                  <a:schemeClr val="bg2"/>
                </a:solidFill>
              </a:rPr>
              <a:t>table_name</a:t>
            </a:r>
            <a:r>
              <a:rPr lang="en-US" dirty="0">
                <a:solidFill>
                  <a:schemeClr val="bg2"/>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Data Manipulation Language</a:t>
            </a:r>
            <a:endParaRPr/>
          </a:p>
        </p:txBody>
      </p:sp>
      <p:sp>
        <p:nvSpPr>
          <p:cNvPr id="103" name="Google Shape;103;p19"/>
          <p:cNvSpPr txBox="1">
            <a:spLocks noGrp="1"/>
          </p:cNvSpPr>
          <p:nvPr>
            <p:ph type="body" idx="1"/>
          </p:nvPr>
        </p:nvSpPr>
        <p:spPr>
          <a:xfrm>
            <a:off x="311700" y="1152475"/>
            <a:ext cx="8520600" cy="4031100"/>
          </a:xfrm>
          <a:prstGeom prst="rect">
            <a:avLst/>
          </a:prstGeom>
        </p:spPr>
        <p:txBody>
          <a:bodyPr spcFirstLastPara="1" wrap="square" lIns="91425" tIns="91425" rIns="91425" bIns="91425" anchor="t" anchorCtr="0">
            <a:normAutofit fontScale="92500" lnSpcReduction="10000"/>
          </a:bodyPr>
          <a:lstStyle/>
          <a:p>
            <a:pPr marL="140018" lvl="0" indent="0" algn="l" rtl="0">
              <a:spcBef>
                <a:spcPts val="0"/>
              </a:spcBef>
              <a:spcAft>
                <a:spcPts val="0"/>
              </a:spcAft>
              <a:buSzPct val="100000"/>
              <a:buNone/>
            </a:pPr>
            <a:r>
              <a:rPr lang="en-US" dirty="0">
                <a:solidFill>
                  <a:schemeClr val="bg2"/>
                </a:solidFill>
              </a:rPr>
              <a:t>1.	</a:t>
            </a:r>
            <a:r>
              <a:rPr lang="ru" dirty="0">
                <a:solidFill>
                  <a:schemeClr val="bg2"/>
                </a:solidFill>
              </a:rPr>
              <a:t>SELECT – selects data that meets the specified conditions</a:t>
            </a:r>
            <a:endParaRPr dirty="0">
              <a:solidFill>
                <a:schemeClr val="bg2"/>
              </a:solidFill>
            </a:endParaRPr>
          </a:p>
          <a:p>
            <a:pPr marL="140018" lvl="0" indent="0" algn="l" rtl="0">
              <a:spcBef>
                <a:spcPts val="0"/>
              </a:spcBef>
              <a:spcAft>
                <a:spcPts val="0"/>
              </a:spcAft>
              <a:buSzPct val="100000"/>
              <a:buNone/>
            </a:pPr>
            <a:r>
              <a:rPr lang="en-US" dirty="0">
                <a:solidFill>
                  <a:schemeClr val="bg2"/>
                </a:solidFill>
              </a:rPr>
              <a:t>2.	</a:t>
            </a:r>
            <a:r>
              <a:rPr lang="ru" dirty="0">
                <a:solidFill>
                  <a:schemeClr val="bg2"/>
                </a:solidFill>
              </a:rPr>
              <a:t>INSERT – adds new data</a:t>
            </a:r>
            <a:endParaRPr lang="en-US" dirty="0">
              <a:solidFill>
                <a:schemeClr val="bg2"/>
              </a:solidFill>
            </a:endParaRPr>
          </a:p>
          <a:p>
            <a:pPr marL="140018" lvl="0" indent="0" algn="l" rtl="0">
              <a:spcBef>
                <a:spcPts val="0"/>
              </a:spcBef>
              <a:spcAft>
                <a:spcPts val="0"/>
              </a:spcAft>
              <a:buSzPct val="100000"/>
              <a:buNone/>
            </a:pPr>
            <a:r>
              <a:rPr lang="en-US" dirty="0">
                <a:solidFill>
                  <a:schemeClr val="bg2"/>
                </a:solidFill>
              </a:rPr>
              <a:t>3.	UPDATE – changes (updates) existing data</a:t>
            </a:r>
          </a:p>
          <a:p>
            <a:pPr marL="140018" lvl="0" indent="0" algn="l" rtl="0">
              <a:spcBef>
                <a:spcPts val="0"/>
              </a:spcBef>
              <a:spcAft>
                <a:spcPts val="0"/>
              </a:spcAft>
              <a:buSzPct val="100000"/>
              <a:buNone/>
            </a:pPr>
            <a:r>
              <a:rPr lang="ru" dirty="0">
                <a:solidFill>
                  <a:schemeClr val="bg2"/>
                </a:solidFill>
              </a:rPr>
              <a:t>UPDATE table_name</a:t>
            </a:r>
            <a:endParaRPr lang="en-US" dirty="0">
              <a:solidFill>
                <a:schemeClr val="bg2"/>
              </a:solidFill>
            </a:endParaRPr>
          </a:p>
          <a:p>
            <a:pPr marL="140018" lvl="0" indent="0" algn="l" rtl="0">
              <a:spcBef>
                <a:spcPts val="0"/>
              </a:spcBef>
              <a:spcAft>
                <a:spcPts val="0"/>
              </a:spcAft>
              <a:buSzPct val="100000"/>
              <a:buNone/>
            </a:pPr>
            <a:r>
              <a:rPr lang="ru" dirty="0">
                <a:solidFill>
                  <a:schemeClr val="bg2"/>
                </a:solidFill>
              </a:rPr>
              <a:t>SET update_assignment_comma_list</a:t>
            </a:r>
            <a:endParaRPr lang="en-US" dirty="0">
              <a:solidFill>
                <a:schemeClr val="bg2"/>
              </a:solidFill>
            </a:endParaRPr>
          </a:p>
          <a:p>
            <a:pPr marL="140018" lvl="0" indent="0" algn="l" rtl="0">
              <a:spcBef>
                <a:spcPts val="0"/>
              </a:spcBef>
              <a:spcAft>
                <a:spcPts val="0"/>
              </a:spcAft>
              <a:buSzPct val="100000"/>
              <a:buNone/>
            </a:pPr>
            <a:r>
              <a:rPr lang="ru" dirty="0">
                <a:solidFill>
                  <a:schemeClr val="bg2"/>
                </a:solidFill>
              </a:rPr>
              <a:t>WHERE conditional_experssion;</a:t>
            </a:r>
            <a:endParaRPr dirty="0">
              <a:solidFill>
                <a:schemeClr val="bg2"/>
              </a:solidFill>
            </a:endParaRPr>
          </a:p>
          <a:p>
            <a:pPr marL="140018" lvl="0" indent="0" algn="l" rtl="0">
              <a:spcBef>
                <a:spcPts val="1200"/>
              </a:spcBef>
              <a:spcAft>
                <a:spcPts val="0"/>
              </a:spcAft>
              <a:buSzPct val="100000"/>
              <a:buNone/>
            </a:pPr>
            <a:r>
              <a:rPr lang="en-US" dirty="0">
                <a:solidFill>
                  <a:schemeClr val="bg2"/>
                </a:solidFill>
              </a:rPr>
              <a:t>4.	</a:t>
            </a:r>
            <a:r>
              <a:rPr lang="ru" dirty="0">
                <a:solidFill>
                  <a:schemeClr val="bg2"/>
                </a:solidFill>
              </a:rPr>
              <a:t>DELETE – deletes existing data (data is deleted line by line – you can set a condition, "roll back" deletion)</a:t>
            </a:r>
            <a:endParaRPr dirty="0">
              <a:solidFill>
                <a:schemeClr val="bg2"/>
              </a:solidFill>
            </a:endParaRPr>
          </a:p>
          <a:p>
            <a:pPr marL="457200" lvl="0" indent="0" algn="l" rtl="0">
              <a:spcBef>
                <a:spcPts val="1200"/>
              </a:spcBef>
              <a:spcAft>
                <a:spcPts val="0"/>
              </a:spcAft>
              <a:buNone/>
            </a:pPr>
            <a:r>
              <a:rPr lang="ru" dirty="0">
                <a:solidFill>
                  <a:schemeClr val="bg2"/>
                </a:solidFill>
              </a:rPr>
              <a:t>DELETE</a:t>
            </a:r>
            <a:endParaRPr dirty="0">
              <a:solidFill>
                <a:schemeClr val="bg2"/>
              </a:solidFill>
            </a:endParaRPr>
          </a:p>
          <a:p>
            <a:pPr marL="457200" lvl="0" indent="0" algn="l" rtl="0">
              <a:spcBef>
                <a:spcPts val="1200"/>
              </a:spcBef>
              <a:spcAft>
                <a:spcPts val="0"/>
              </a:spcAft>
              <a:buNone/>
            </a:pPr>
            <a:r>
              <a:rPr lang="ru" dirty="0">
                <a:solidFill>
                  <a:schemeClr val="bg2"/>
                </a:solidFill>
              </a:rPr>
              <a:t>    FROM table_name</a:t>
            </a:r>
            <a:endParaRPr dirty="0">
              <a:solidFill>
                <a:schemeClr val="bg2"/>
              </a:solidFill>
            </a:endParaRPr>
          </a:p>
          <a:p>
            <a:pPr marL="457200" lvl="0" indent="0" algn="l" rtl="0">
              <a:spcBef>
                <a:spcPts val="1200"/>
              </a:spcBef>
              <a:spcAft>
                <a:spcPts val="1200"/>
              </a:spcAft>
              <a:buNone/>
            </a:pPr>
            <a:r>
              <a:rPr lang="ru" dirty="0">
                <a:solidFill>
                  <a:schemeClr val="bg2"/>
                </a:solidFill>
              </a:rPr>
              <a:t>[WHERE conditional_expression];</a:t>
            </a:r>
            <a:endParaRPr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Table Join Operations</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2"/>
              </a:buClr>
              <a:buSzPct val="61111"/>
              <a:buFont typeface="Arial"/>
              <a:buNone/>
            </a:pPr>
            <a:r>
              <a:rPr lang="ru" dirty="0">
                <a:solidFill>
                  <a:schemeClr val="bg2"/>
                </a:solidFill>
              </a:rPr>
              <a:t>Connection operations are divided into 3 groups:</a:t>
            </a:r>
            <a:endParaRPr dirty="0">
              <a:solidFill>
                <a:schemeClr val="bg2"/>
              </a:solidFill>
            </a:endParaRPr>
          </a:p>
          <a:p>
            <a:pPr marL="0" lvl="0" indent="0" algn="l" rtl="0">
              <a:spcBef>
                <a:spcPts val="1200"/>
              </a:spcBef>
              <a:spcAft>
                <a:spcPts val="0"/>
              </a:spcAft>
              <a:buClr>
                <a:schemeClr val="dk2"/>
              </a:buClr>
              <a:buSzPct val="61111"/>
              <a:buFont typeface="Arial"/>
              <a:buNone/>
            </a:pPr>
            <a:r>
              <a:rPr lang="ru" dirty="0">
                <a:solidFill>
                  <a:schemeClr val="bg2"/>
                </a:solidFill>
              </a:rPr>
              <a:t>CROSS JOIN - Cartesian product of 2 tables</a:t>
            </a:r>
            <a:endParaRPr dirty="0">
              <a:solidFill>
                <a:schemeClr val="bg2"/>
              </a:solidFill>
            </a:endParaRPr>
          </a:p>
          <a:p>
            <a:pPr marL="0" lvl="0" indent="0" algn="l" rtl="0">
              <a:spcBef>
                <a:spcPts val="1200"/>
              </a:spcBef>
              <a:spcAft>
                <a:spcPts val="0"/>
              </a:spcAft>
              <a:buClr>
                <a:schemeClr val="dk2"/>
              </a:buClr>
              <a:buSzPct val="61111"/>
              <a:buFont typeface="Arial"/>
              <a:buNone/>
            </a:pPr>
            <a:r>
              <a:rPr lang="ru" dirty="0">
                <a:solidFill>
                  <a:schemeClr val="bg2"/>
                </a:solidFill>
              </a:rPr>
              <a:t>INNER JOIN - joining 2 tables by condition. The resulting selection will include only those records that satisfy the connection condition</a:t>
            </a:r>
            <a:endParaRPr dirty="0">
              <a:solidFill>
                <a:schemeClr val="bg2"/>
              </a:solidFill>
            </a:endParaRPr>
          </a:p>
          <a:p>
            <a:pPr marL="0" lvl="0" indent="0" algn="l" rtl="0">
              <a:spcBef>
                <a:spcPts val="1200"/>
              </a:spcBef>
              <a:spcAft>
                <a:spcPts val="0"/>
              </a:spcAft>
              <a:buNone/>
            </a:pPr>
            <a:r>
              <a:rPr lang="ru" dirty="0">
                <a:solidFill>
                  <a:schemeClr val="bg2"/>
                </a:solidFill>
              </a:rPr>
              <a:t>OUTER JOIN - joining 2 tables by condition. The resulting selection may include records that do not satisfy the connection condition:</a:t>
            </a:r>
            <a:endParaRPr dirty="0">
              <a:solidFill>
                <a:schemeClr val="bg2"/>
              </a:solidFill>
            </a:endParaRPr>
          </a:p>
          <a:p>
            <a:pPr marL="0" indent="0">
              <a:spcBef>
                <a:spcPts val="1200"/>
              </a:spcBef>
              <a:buNone/>
            </a:pPr>
            <a:r>
              <a:rPr lang="ru" dirty="0">
                <a:solidFill>
                  <a:schemeClr val="bg2"/>
                </a:solidFill>
              </a:rPr>
              <a:t>LEFT (OUTER) JOIN - all rows of the "left" table </a:t>
            </a:r>
            <a:r>
              <a:rPr lang="en-US" dirty="0">
                <a:solidFill>
                  <a:schemeClr val="bg2"/>
                </a:solidFill>
              </a:rPr>
              <a:t>are included </a:t>
            </a:r>
            <a:r>
              <a:rPr lang="ru" dirty="0">
                <a:solidFill>
                  <a:schemeClr val="bg2"/>
                </a:solidFill>
              </a:rPr>
              <a:t>in the final selection</a:t>
            </a:r>
            <a:endParaRPr dirty="0">
              <a:solidFill>
                <a:schemeClr val="bg2"/>
              </a:solidFill>
            </a:endParaRPr>
          </a:p>
          <a:p>
            <a:pPr marL="0" lvl="0" indent="0" algn="l" rtl="0">
              <a:spcBef>
                <a:spcPts val="1200"/>
              </a:spcBef>
              <a:spcAft>
                <a:spcPts val="0"/>
              </a:spcAft>
              <a:buNone/>
            </a:pPr>
            <a:r>
              <a:rPr lang="ru" dirty="0">
                <a:solidFill>
                  <a:schemeClr val="bg2"/>
                </a:solidFill>
              </a:rPr>
              <a:t>RIGHT (OUTER) JOIN - all rows of the "right" table </a:t>
            </a:r>
            <a:r>
              <a:rPr lang="en-US" dirty="0">
                <a:solidFill>
                  <a:schemeClr val="bg2"/>
                </a:solidFill>
              </a:rPr>
              <a:t>are included in </a:t>
            </a:r>
            <a:r>
              <a:rPr lang="ru" dirty="0">
                <a:solidFill>
                  <a:schemeClr val="bg2"/>
                </a:solidFill>
              </a:rPr>
              <a:t>the final selection</a:t>
            </a:r>
            <a:endParaRPr dirty="0">
              <a:solidFill>
                <a:schemeClr val="bg2"/>
              </a:solidFill>
            </a:endParaRPr>
          </a:p>
          <a:p>
            <a:pPr marL="0" lvl="0" indent="0" algn="l" rtl="0">
              <a:spcBef>
                <a:spcPts val="1200"/>
              </a:spcBef>
              <a:spcAft>
                <a:spcPts val="1200"/>
              </a:spcAft>
              <a:buNone/>
            </a:pPr>
            <a:r>
              <a:rPr lang="ru" dirty="0">
                <a:solidFill>
                  <a:schemeClr val="bg2"/>
                </a:solidFill>
              </a:rPr>
              <a:t>FULL (OUTER) JOIN - all rows of both tables </a:t>
            </a:r>
            <a:r>
              <a:rPr lang="en-US" dirty="0">
                <a:solidFill>
                  <a:schemeClr val="bg2"/>
                </a:solidFill>
              </a:rPr>
              <a:t>are included in </a:t>
            </a:r>
            <a:r>
              <a:rPr lang="ru" dirty="0">
                <a:solidFill>
                  <a:schemeClr val="bg2"/>
                </a:solidFill>
              </a:rPr>
              <a:t>the final selection</a:t>
            </a:r>
            <a:endParaRPr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232065" y="0"/>
            <a:ext cx="6679869" cy="5143499"/>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1774</Words>
  <Application>Microsoft Office PowerPoint</Application>
  <PresentationFormat>Экран (16:9)</PresentationFormat>
  <Paragraphs>183</Paragraphs>
  <Slides>25</Slides>
  <Notes>21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Raleway</vt:lpstr>
      <vt:lpstr>Source Sans Pro</vt:lpstr>
      <vt:lpstr>Plum</vt:lpstr>
      <vt:lpstr>Databases</vt:lpstr>
      <vt:lpstr>SQL Statements</vt:lpstr>
      <vt:lpstr>SQL Data Types</vt:lpstr>
      <vt:lpstr>Data Defenition Language</vt:lpstr>
      <vt:lpstr>Data Defenition Language </vt:lpstr>
      <vt:lpstr>Data Defenition Language  </vt:lpstr>
      <vt:lpstr>Data Manipulation Language</vt:lpstr>
      <vt:lpstr>Table Join Operations</vt:lpstr>
      <vt:lpstr>Презентация PowerPoint</vt:lpstr>
      <vt:lpstr>Inner Join</vt:lpstr>
      <vt:lpstr>Inner Join Example</vt:lpstr>
      <vt:lpstr>Outer Join</vt:lpstr>
      <vt:lpstr>Left Outer Join Example</vt:lpstr>
      <vt:lpstr>Right Outer Join Example</vt:lpstr>
      <vt:lpstr>Full Outer Join Example</vt:lpstr>
      <vt:lpstr>Table Join Operations</vt:lpstr>
      <vt:lpstr>Keys</vt:lpstr>
      <vt:lpstr>Primary and Alternative Keys</vt:lpstr>
      <vt:lpstr>Surrogate Keys</vt:lpstr>
      <vt:lpstr>Creating Keys: Primary Key</vt:lpstr>
      <vt:lpstr>Creating Keys: Foreign Key</vt:lpstr>
      <vt:lpstr>Practice  </vt:lpstr>
      <vt:lpstr>Practice</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Margarita Shevtsova</dc:creator>
  <cp:lastModifiedBy>Margarita Shevtsova</cp:lastModifiedBy>
  <cp:revision>3</cp:revision>
  <dcterms:modified xsi:type="dcterms:W3CDTF">2024-02-11T17:54:37Z</dcterms:modified>
</cp:coreProperties>
</file>