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gqcL9TIfGWLeWMqZaWWLnMmujd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regular.fntdata"/><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f81b802ec8_0_4"/>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1f81b802ec8_0_4"/>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1f81b802ec8_0_4"/>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1f81b802ec8_0_4"/>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4" name="Google Shape;14;g1f81b802ec8_0_4"/>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5" name="Google Shape;15;g1f81b802ec8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1f81b802ec8_0_47"/>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g1f81b802ec8_0_47"/>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5" name="Google Shape;55;g1f81b802ec8_0_47"/>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6" name="Google Shape;56;g1f81b802ec8_0_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1f81b802ec8_0_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9" name="Shape 59"/>
        <p:cNvGrpSpPr/>
        <p:nvPr/>
      </p:nvGrpSpPr>
      <p:grpSpPr>
        <a:xfrm>
          <a:off x="0" y="0"/>
          <a:ext cx="0" cy="0"/>
          <a:chOff x="0" y="0"/>
          <a:chExt cx="0" cy="0"/>
        </a:xfrm>
      </p:grpSpPr>
      <p:sp>
        <p:nvSpPr>
          <p:cNvPr id="60" name="Google Shape;60;g1f81b802ec8_0_5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61" name="Google Shape;61;g1f81b802ec8_0_5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2" name="Google Shape;62;g1f81b802ec8_0_5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1f81b802ec8_0_5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1f81b802ec8_0_5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1f81b802ec8_0_11"/>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1f81b802ec8_0_11"/>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9" name="Google Shape;19;g1f81b802ec8_0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1f81b802ec8_0_15"/>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1f81b802ec8_0_15"/>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g1f81b802ec8_0_15"/>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g1f81b802ec8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1f81b802ec8_0_20"/>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1f81b802ec8_0_20"/>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g1f81b802ec8_0_20"/>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g1f81b802ec8_0_20"/>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0" name="Google Shape;30;g1f81b802ec8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1f81b802ec8_0_26"/>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3" name="Google Shape;33;g1f81b802ec8_0_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1f81b802ec8_0_29"/>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1f81b802ec8_0_29"/>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7" name="Google Shape;37;g1f81b802ec8_0_29"/>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g1f81b802ec8_0_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1f81b802ec8_0_34"/>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1" name="Google Shape;41;g1f81b802ec8_0_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1f81b802ec8_0_37"/>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 name="Google Shape;44;g1f81b802ec8_0_37"/>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1f81b802ec8_0_37"/>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6" name="Google Shape;46;g1f81b802ec8_0_37"/>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47" name="Google Shape;47;g1f81b802ec8_0_37"/>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8" name="Google Shape;48;g1f81b802ec8_0_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1f81b802ec8_0_44"/>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1" name="Google Shape;51;g1f81b802ec8_0_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1f81b802ec8_0_0"/>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7" name="Google Shape;7;g1f81b802ec8_0_0"/>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8" name="Google Shape;8;g1f81b802ec8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neo4j.com/docs/cypher-cheat-sheet/5/neo4j-commun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1507067" y="1160865"/>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7200"/>
              <a:buFont typeface="Trebuchet MS"/>
              <a:buNone/>
            </a:pPr>
            <a:r>
              <a:rPr lang="ru-RU" sz="7200"/>
              <a:t>Databases</a:t>
            </a:r>
            <a:endParaRPr/>
          </a:p>
        </p:txBody>
      </p:sp>
      <p:sp>
        <p:nvSpPr>
          <p:cNvPr id="70" name="Google Shape;70;p1"/>
          <p:cNvSpPr txBox="1"/>
          <p:nvPr>
            <p:ph idx="1" type="subTitle"/>
          </p:nvPr>
        </p:nvSpPr>
        <p:spPr>
          <a:xfrm>
            <a:off x="1507067" y="3241537"/>
            <a:ext cx="7766936" cy="1096899"/>
          </a:xfrm>
          <a:prstGeom prst="rect">
            <a:avLst/>
          </a:prstGeom>
          <a:noFill/>
          <a:ln>
            <a:noFill/>
          </a:ln>
        </p:spPr>
        <p:txBody>
          <a:bodyPr anchorCtr="0" anchor="t" bIns="45700" lIns="91425" spcFirstLastPara="1" rIns="91425" wrap="square" tIns="45700">
            <a:normAutofit fontScale="70000"/>
          </a:bodyPr>
          <a:lstStyle/>
          <a:p>
            <a:pPr indent="0" lvl="0" marL="0" rtl="0" algn="ctr">
              <a:spcBef>
                <a:spcPts val="0"/>
              </a:spcBef>
              <a:spcAft>
                <a:spcPts val="0"/>
              </a:spcAft>
              <a:buSzPct val="45000"/>
              <a:buNone/>
            </a:pPr>
            <a:r>
              <a:rPr lang="ru-RU">
                <a:solidFill>
                  <a:schemeClr val="dk1"/>
                </a:solidFill>
              </a:rPr>
              <a:t>Lecture</a:t>
            </a:r>
            <a:r>
              <a:rPr lang="ru-RU">
                <a:solidFill>
                  <a:schemeClr val="dk1"/>
                </a:solidFill>
              </a:rPr>
              <a:t> 12</a:t>
            </a:r>
            <a:endParaRPr>
              <a:solidFill>
                <a:schemeClr val="dk1"/>
              </a:solidFill>
            </a:endParaRPr>
          </a:p>
          <a:p>
            <a:pPr indent="0" lvl="0" marL="0" rtl="0" algn="ctr">
              <a:spcBef>
                <a:spcPts val="1000"/>
              </a:spcBef>
              <a:spcAft>
                <a:spcPts val="0"/>
              </a:spcAft>
              <a:buSzPct val="45000"/>
              <a:buNone/>
            </a:pPr>
            <a:r>
              <a:rPr lang="ru-RU">
                <a:solidFill>
                  <a:schemeClr val="dk1"/>
                </a:solidFill>
              </a:rPr>
              <a:t>Non-relational databases: Redis, ClickHouse, MongoDB</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grpSp>
        <p:nvGrpSpPr>
          <p:cNvPr id="187" name="Google Shape;187;p10"/>
          <p:cNvGrpSpPr/>
          <p:nvPr/>
        </p:nvGrpSpPr>
        <p:grpSpPr>
          <a:xfrm>
            <a:off x="0" y="-8467"/>
            <a:ext cx="12192000" cy="6866467"/>
            <a:chOff x="0" y="-8467"/>
            <a:chExt cx="12192000" cy="6866467"/>
          </a:xfrm>
        </p:grpSpPr>
        <p:cxnSp>
          <p:nvCxnSpPr>
            <p:cNvPr id="188" name="Google Shape;188;p1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89" name="Google Shape;189;p1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90" name="Google Shape;190;p1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91" name="Google Shape;191;p1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92" name="Google Shape;192;p1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94" name="Google Shape;194;p1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95" name="Google Shape;195;p1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6" name="Google Shape;196;p1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199" name="Google Shape;199;p10"/>
          <p:cNvGrpSpPr/>
          <p:nvPr/>
        </p:nvGrpSpPr>
        <p:grpSpPr>
          <a:xfrm>
            <a:off x="4267230" y="-8468"/>
            <a:ext cx="4763558" cy="6866467"/>
            <a:chOff x="67175" y="-8467"/>
            <a:chExt cx="4763558" cy="6866467"/>
          </a:xfrm>
        </p:grpSpPr>
        <p:cxnSp>
          <p:nvCxnSpPr>
            <p:cNvPr id="200" name="Google Shape;200;p10"/>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201" name="Google Shape;201;p10"/>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202" name="Google Shape;202;p10"/>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03" name="Google Shape;203;p10"/>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04" name="Google Shape;204;p10"/>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06" name="Google Shape;206;p10"/>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0"/>
          <p:cNvSpPr txBox="1"/>
          <p:nvPr>
            <p:ph type="title"/>
          </p:nvPr>
        </p:nvSpPr>
        <p:spPr>
          <a:xfrm>
            <a:off x="677335" y="1282701"/>
            <a:ext cx="5096060"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III. ClickHouse</a:t>
            </a:r>
            <a:endParaRPr sz="4400"/>
          </a:p>
        </p:txBody>
      </p:sp>
      <p:sp>
        <p:nvSpPr>
          <p:cNvPr id="208" name="Google Shape;208;p10"/>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209" name="Google Shape;20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type="title"/>
          </p:nvPr>
        </p:nvSpPr>
        <p:spPr>
          <a:xfrm>
            <a:off x="820434" y="3234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ClickHouse</a:t>
            </a:r>
            <a:endParaRPr/>
          </a:p>
        </p:txBody>
      </p:sp>
      <p:sp>
        <p:nvSpPr>
          <p:cNvPr id="215" name="Google Shape;215;p11"/>
          <p:cNvSpPr txBox="1"/>
          <p:nvPr>
            <p:ph idx="1" type="body"/>
          </p:nvPr>
        </p:nvSpPr>
        <p:spPr>
          <a:xfrm>
            <a:off x="677325" y="1688575"/>
            <a:ext cx="10923300" cy="4352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18"/>
              <a:buNone/>
            </a:pPr>
            <a:r>
              <a:rPr lang="ru-RU" sz="2320"/>
              <a:t>ClickHouse is a “columnar database management system (DBMS) for online analytical query processing (OLAP)”</a:t>
            </a:r>
            <a:endParaRPr sz="2320"/>
          </a:p>
          <a:p>
            <a:pPr indent="-319532" lvl="0" marL="457200" rtl="0" algn="l">
              <a:lnSpc>
                <a:spcPct val="90000"/>
              </a:lnSpc>
              <a:spcBef>
                <a:spcPts val="1000"/>
              </a:spcBef>
              <a:spcAft>
                <a:spcPts val="0"/>
              </a:spcAft>
              <a:buSzPts val="1432"/>
              <a:buChar char="●"/>
            </a:pPr>
            <a:r>
              <a:rPr lang="ru-RU" sz="2320"/>
              <a:t>Properties:</a:t>
            </a:r>
            <a:endParaRPr sz="2320"/>
          </a:p>
          <a:p>
            <a:pPr indent="-319532" lvl="1" marL="914400" rtl="0" algn="l">
              <a:lnSpc>
                <a:spcPct val="90000"/>
              </a:lnSpc>
              <a:spcBef>
                <a:spcPts val="0"/>
              </a:spcBef>
              <a:spcAft>
                <a:spcPts val="0"/>
              </a:spcAft>
              <a:buSzPts val="1432"/>
              <a:buChar char="○"/>
            </a:pPr>
            <a:r>
              <a:rPr lang="ru-RU" sz="1857"/>
              <a:t>“A truly columnar DBMS” ☺</a:t>
            </a:r>
            <a:endParaRPr sz="1857"/>
          </a:p>
          <a:p>
            <a:pPr indent="-319532" lvl="1" marL="914400" rtl="0" algn="l">
              <a:lnSpc>
                <a:spcPct val="90000"/>
              </a:lnSpc>
              <a:spcBef>
                <a:spcPts val="0"/>
              </a:spcBef>
              <a:spcAft>
                <a:spcPts val="0"/>
              </a:spcAft>
              <a:buSzPts val="1432"/>
              <a:buChar char="○"/>
            </a:pPr>
            <a:r>
              <a:rPr lang="ru-RU" sz="1857"/>
              <a:t>Data compression</a:t>
            </a:r>
            <a:endParaRPr sz="1857"/>
          </a:p>
          <a:p>
            <a:pPr indent="-319532" lvl="1" marL="914400" rtl="0" algn="l">
              <a:lnSpc>
                <a:spcPct val="90000"/>
              </a:lnSpc>
              <a:spcBef>
                <a:spcPts val="0"/>
              </a:spcBef>
              <a:spcAft>
                <a:spcPts val="0"/>
              </a:spcAft>
              <a:buSzPts val="1432"/>
              <a:buChar char="○"/>
            </a:pPr>
            <a:r>
              <a:rPr lang="ru-RU" sz="1857"/>
              <a:t>Storing data on disk</a:t>
            </a:r>
            <a:endParaRPr sz="1857"/>
          </a:p>
          <a:p>
            <a:pPr indent="-319532" lvl="1" marL="914400" rtl="0" algn="l">
              <a:lnSpc>
                <a:spcPct val="90000"/>
              </a:lnSpc>
              <a:spcBef>
                <a:spcPts val="0"/>
              </a:spcBef>
              <a:spcAft>
                <a:spcPts val="0"/>
              </a:spcAft>
              <a:buSzPts val="1432"/>
              <a:buChar char="○"/>
            </a:pPr>
            <a:r>
              <a:rPr lang="ru-RU" sz="1857"/>
              <a:t>Parallel request processing on many processor cores</a:t>
            </a:r>
            <a:endParaRPr sz="1857"/>
          </a:p>
          <a:p>
            <a:pPr indent="-319532" lvl="1" marL="914400" rtl="0" algn="l">
              <a:lnSpc>
                <a:spcPct val="90000"/>
              </a:lnSpc>
              <a:spcBef>
                <a:spcPts val="0"/>
              </a:spcBef>
              <a:spcAft>
                <a:spcPts val="0"/>
              </a:spcAft>
              <a:buSzPts val="1432"/>
              <a:buChar char="○"/>
            </a:pPr>
            <a:r>
              <a:rPr lang="ru-RU" sz="1857"/>
              <a:t>Large queries are naturally parallelized, using all the necessary resources available on the server</a:t>
            </a:r>
            <a:endParaRPr sz="1857"/>
          </a:p>
          <a:p>
            <a:pPr indent="-319532" lvl="0" marL="457200" rtl="0" algn="l">
              <a:lnSpc>
                <a:spcPct val="90000"/>
              </a:lnSpc>
              <a:spcBef>
                <a:spcPts val="0"/>
              </a:spcBef>
              <a:spcAft>
                <a:spcPts val="0"/>
              </a:spcAft>
              <a:buSzPts val="1432"/>
              <a:buChar char="●"/>
            </a:pPr>
            <a:r>
              <a:rPr lang="ru-RU" sz="2320"/>
              <a:t>SQL support</a:t>
            </a:r>
            <a:endParaRPr sz="2320"/>
          </a:p>
          <a:p>
            <a:pPr indent="-319532" lvl="1" marL="914400" rtl="0" algn="l">
              <a:lnSpc>
                <a:spcPct val="90000"/>
              </a:lnSpc>
              <a:spcBef>
                <a:spcPts val="0"/>
              </a:spcBef>
              <a:spcAft>
                <a:spcPts val="0"/>
              </a:spcAft>
              <a:buSzPts val="1432"/>
              <a:buChar char="○"/>
            </a:pPr>
            <a:r>
              <a:rPr lang="ru-RU" sz="1857"/>
              <a:t>ClickHouse supports a declarative query language based on SQL and in many cases aligned with the SQL standard.</a:t>
            </a:r>
            <a:endParaRPr sz="1857"/>
          </a:p>
          <a:p>
            <a:pPr indent="-319532" lvl="1" marL="914400" rtl="0" algn="l">
              <a:lnSpc>
                <a:spcPct val="90000"/>
              </a:lnSpc>
              <a:spcBef>
                <a:spcPts val="0"/>
              </a:spcBef>
              <a:spcAft>
                <a:spcPts val="0"/>
              </a:spcAft>
              <a:buSzPts val="1432"/>
              <a:buChar char="○"/>
            </a:pPr>
            <a:r>
              <a:rPr lang="ru-RU" sz="1857"/>
              <a:t>GROUP BY, ORDER BY, subqueries in FROM, IN, JOIN sections, window functions, as well as scalar subqueries are supported.</a:t>
            </a:r>
            <a:endParaRPr sz="1857"/>
          </a:p>
          <a:p>
            <a:pPr indent="-319532" lvl="0" marL="457200" rtl="0" algn="l">
              <a:lnSpc>
                <a:spcPct val="90000"/>
              </a:lnSpc>
              <a:spcBef>
                <a:spcPts val="0"/>
              </a:spcBef>
              <a:spcAft>
                <a:spcPts val="0"/>
              </a:spcAft>
              <a:buSzPts val="1432"/>
              <a:buChar char="●"/>
            </a:pPr>
            <a:r>
              <a:rPr lang="ru-RU" sz="2320"/>
              <a:t>Dependent subqueries are not supported but may become available in the future.</a:t>
            </a:r>
            <a:endParaRPr sz="23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ClickHouse</a:t>
            </a:r>
            <a:endParaRPr/>
          </a:p>
        </p:txBody>
      </p:sp>
      <p:sp>
        <p:nvSpPr>
          <p:cNvPr id="221" name="Google Shape;221;p12"/>
          <p:cNvSpPr txBox="1"/>
          <p:nvPr>
            <p:ph idx="1" type="body"/>
          </p:nvPr>
        </p:nvSpPr>
        <p:spPr>
          <a:xfrm>
            <a:off x="677323" y="1984301"/>
            <a:ext cx="10780200" cy="4057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1000"/>
              </a:spcBef>
              <a:spcAft>
                <a:spcPts val="0"/>
              </a:spcAft>
              <a:buNone/>
            </a:pPr>
            <a:r>
              <a:rPr lang="ru-RU"/>
              <a:t>Potential disadvantages:</a:t>
            </a:r>
            <a:endParaRPr/>
          </a:p>
          <a:p>
            <a:pPr indent="-320040" lvl="0" marL="457200" rtl="0" algn="l">
              <a:lnSpc>
                <a:spcPct val="90000"/>
              </a:lnSpc>
              <a:spcBef>
                <a:spcPts val="1000"/>
              </a:spcBef>
              <a:spcAft>
                <a:spcPts val="0"/>
              </a:spcAft>
              <a:buSzPts val="1440"/>
              <a:buChar char="●"/>
            </a:pPr>
            <a:r>
              <a:rPr lang="ru-RU"/>
              <a:t>Lack of full-fledged transactions</a:t>
            </a:r>
            <a:endParaRPr/>
          </a:p>
          <a:p>
            <a:pPr indent="-320040" lvl="0" marL="457200" rtl="0" algn="l">
              <a:lnSpc>
                <a:spcPct val="90000"/>
              </a:lnSpc>
              <a:spcBef>
                <a:spcPts val="0"/>
              </a:spcBef>
              <a:spcAft>
                <a:spcPts val="0"/>
              </a:spcAft>
              <a:buSzPts val="1440"/>
              <a:buChar char="●"/>
            </a:pPr>
            <a:r>
              <a:rPr lang="ru-RU"/>
              <a:t>There is no ability to modify or delete previously recorded data with low latency and high request rates. There is a mass deletion and modification of data to clear what is no longer needed</a:t>
            </a:r>
            <a:endParaRPr/>
          </a:p>
          <a:p>
            <a:pPr indent="-320040" lvl="0" marL="457200" rtl="0" algn="l">
              <a:lnSpc>
                <a:spcPct val="90000"/>
              </a:lnSpc>
              <a:spcBef>
                <a:spcPts val="0"/>
              </a:spcBef>
              <a:spcAft>
                <a:spcPts val="0"/>
              </a:spcAft>
              <a:buSzPts val="1440"/>
              <a:buChar char="●"/>
            </a:pPr>
            <a:r>
              <a:rPr lang="ru-RU"/>
              <a:t>The sparse index makes ClickHouse poorly suited for point reads of single rows against its keys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ClickHouse</a:t>
            </a:r>
            <a:endParaRPr/>
          </a:p>
        </p:txBody>
      </p:sp>
      <p:sp>
        <p:nvSpPr>
          <p:cNvPr id="227" name="Google Shape;227;p13"/>
          <p:cNvSpPr txBox="1"/>
          <p:nvPr>
            <p:ph idx="1" type="body"/>
          </p:nvPr>
        </p:nvSpPr>
        <p:spPr>
          <a:xfrm>
            <a:off x="677323" y="2060625"/>
            <a:ext cx="10484400" cy="3980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ru-RU" sz="2700"/>
              <a:t>Some commands:</a:t>
            </a:r>
            <a:endParaRPr sz="2700"/>
          </a:p>
          <a:p>
            <a:pPr indent="-339090" lvl="0" marL="457200" rtl="0" algn="l">
              <a:lnSpc>
                <a:spcPct val="90000"/>
              </a:lnSpc>
              <a:spcBef>
                <a:spcPts val="1000"/>
              </a:spcBef>
              <a:spcAft>
                <a:spcPts val="0"/>
              </a:spcAft>
              <a:buSzPts val="1740"/>
              <a:buChar char="●"/>
            </a:pPr>
            <a:r>
              <a:rPr lang="ru-RU" sz="2700"/>
              <a:t>Connection: clickhouse-client -d example_db</a:t>
            </a:r>
            <a:endParaRPr sz="2700"/>
          </a:p>
          <a:p>
            <a:pPr indent="-339090" lvl="0" marL="457200" rtl="0" algn="l">
              <a:lnSpc>
                <a:spcPct val="90000"/>
              </a:lnSpc>
              <a:spcBef>
                <a:spcPts val="0"/>
              </a:spcBef>
              <a:spcAft>
                <a:spcPts val="0"/>
              </a:spcAft>
              <a:buSzPts val="1740"/>
              <a:buChar char="●"/>
            </a:pPr>
            <a:r>
              <a:rPr lang="ru-RU" sz="2700"/>
              <a:t>Creating and filling a table:</a:t>
            </a:r>
            <a:endParaRPr sz="2700"/>
          </a:p>
          <a:p>
            <a:pPr indent="-339090" lvl="1" marL="914400" rtl="0" algn="l">
              <a:lnSpc>
                <a:spcPct val="90000"/>
              </a:lnSpc>
              <a:spcBef>
                <a:spcPts val="0"/>
              </a:spcBef>
              <a:spcAft>
                <a:spcPts val="0"/>
              </a:spcAft>
              <a:buSzPts val="1740"/>
              <a:buChar char="○"/>
            </a:pPr>
            <a:r>
              <a:rPr lang="ru-RU" sz="2200"/>
              <a:t>CREATE TABLE example_table (</a:t>
            </a:r>
            <a:endParaRPr sz="2200"/>
          </a:p>
          <a:p>
            <a:pPr indent="-339090" lvl="1" marL="914400" rtl="0" algn="l">
              <a:lnSpc>
                <a:spcPct val="90000"/>
              </a:lnSpc>
              <a:spcBef>
                <a:spcPts val="0"/>
              </a:spcBef>
              <a:spcAft>
                <a:spcPts val="0"/>
              </a:spcAft>
              <a:buSzPts val="1740"/>
              <a:buChar char="○"/>
            </a:pPr>
            <a:r>
              <a:rPr lang="ru-RU" sz="2200"/>
              <a:t>     id Uint32,</a:t>
            </a:r>
            <a:endParaRPr sz="2200"/>
          </a:p>
          <a:p>
            <a:pPr indent="-339090" lvl="1" marL="914400" rtl="0" algn="l">
              <a:lnSpc>
                <a:spcPct val="90000"/>
              </a:lnSpc>
              <a:spcBef>
                <a:spcPts val="0"/>
              </a:spcBef>
              <a:spcAft>
                <a:spcPts val="0"/>
              </a:spcAft>
              <a:buSzPts val="1740"/>
              <a:buChar char="○"/>
            </a:pPr>
            <a:r>
              <a:rPr lang="ru-RU" sz="2200"/>
              <a:t>     name String,</a:t>
            </a:r>
            <a:endParaRPr sz="2200"/>
          </a:p>
          <a:p>
            <a:pPr indent="-339090" lvl="1" marL="914400" rtl="0" algn="l">
              <a:lnSpc>
                <a:spcPct val="90000"/>
              </a:lnSpc>
              <a:spcBef>
                <a:spcPts val="0"/>
              </a:spcBef>
              <a:spcAft>
                <a:spcPts val="0"/>
              </a:spcAft>
              <a:buSzPts val="1740"/>
              <a:buChar char="○"/>
            </a:pPr>
            <a:r>
              <a:rPr lang="ru-RU" sz="2200"/>
              <a:t>     age Uint32</a:t>
            </a:r>
            <a:endParaRPr sz="2200"/>
          </a:p>
          <a:p>
            <a:pPr indent="-339090" lvl="1" marL="914400" rtl="0" algn="l">
              <a:lnSpc>
                <a:spcPct val="90000"/>
              </a:lnSpc>
              <a:spcBef>
                <a:spcPts val="0"/>
              </a:spcBef>
              <a:spcAft>
                <a:spcPts val="0"/>
              </a:spcAft>
              <a:buSzPts val="1740"/>
              <a:buChar char="○"/>
            </a:pPr>
            <a:r>
              <a:rPr lang="ru-RU" sz="2200"/>
              <a:t>) ENGINE = MergeTree() ORDER BY id;</a:t>
            </a:r>
            <a:endParaRPr sz="2200"/>
          </a:p>
          <a:p>
            <a:pPr indent="-339090" lvl="1" marL="914400" rtl="0" algn="l">
              <a:lnSpc>
                <a:spcPct val="90000"/>
              </a:lnSpc>
              <a:spcBef>
                <a:spcPts val="0"/>
              </a:spcBef>
              <a:spcAft>
                <a:spcPts val="0"/>
              </a:spcAft>
              <a:buSzPts val="1740"/>
              <a:buChar char="○"/>
            </a:pPr>
            <a:r>
              <a:t/>
            </a:r>
            <a:endParaRPr sz="2200"/>
          </a:p>
          <a:p>
            <a:pPr indent="-339090" lvl="1" marL="914400" rtl="0" algn="l">
              <a:lnSpc>
                <a:spcPct val="90000"/>
              </a:lnSpc>
              <a:spcBef>
                <a:spcPts val="0"/>
              </a:spcBef>
              <a:spcAft>
                <a:spcPts val="0"/>
              </a:spcAft>
              <a:buSzPts val="1740"/>
              <a:buChar char="○"/>
            </a:pPr>
            <a:r>
              <a:rPr lang="ru-RU" sz="2200"/>
              <a:t>INSERT INTO example_table (id, name, age) VALUES (1, 'Alice', 25), (2, 'Bob', 30), (3, 'Charlie', 35);</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ClickHouse</a:t>
            </a:r>
            <a:endParaRPr/>
          </a:p>
        </p:txBody>
      </p:sp>
      <p:sp>
        <p:nvSpPr>
          <p:cNvPr id="233" name="Google Shape;233;p14"/>
          <p:cNvSpPr txBox="1"/>
          <p:nvPr>
            <p:ph idx="1" type="body"/>
          </p:nvPr>
        </p:nvSpPr>
        <p:spPr>
          <a:xfrm>
            <a:off x="677323" y="2160600"/>
            <a:ext cx="108372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500"/>
              </a:spcBef>
              <a:spcAft>
                <a:spcPts val="0"/>
              </a:spcAft>
              <a:buNone/>
            </a:pPr>
            <a:r>
              <a:rPr lang="ru-RU" sz="2600"/>
              <a:t>Some commands:</a:t>
            </a:r>
            <a:endParaRPr sz="2600"/>
          </a:p>
          <a:p>
            <a:pPr indent="-393700" lvl="0" marL="457200" rtl="0" algn="l">
              <a:lnSpc>
                <a:spcPct val="90000"/>
              </a:lnSpc>
              <a:spcBef>
                <a:spcPts val="500"/>
              </a:spcBef>
              <a:spcAft>
                <a:spcPts val="0"/>
              </a:spcAft>
              <a:buSzPts val="2600"/>
              <a:buChar char="●"/>
            </a:pPr>
            <a:r>
              <a:rPr lang="ru-RU" sz="2600"/>
              <a:t>ClickHouse does not support traditional row deletion using DELETE; instead, data filtering is used through table alteration mechanisms. However, you can use ALTER TABLE to delete rows based on conditions:</a:t>
            </a:r>
            <a:endParaRPr sz="2600"/>
          </a:p>
          <a:p>
            <a:pPr indent="-393700" lvl="0" marL="457200" rtl="0" algn="l">
              <a:lnSpc>
                <a:spcPct val="90000"/>
              </a:lnSpc>
              <a:spcBef>
                <a:spcPts val="0"/>
              </a:spcBef>
              <a:spcAft>
                <a:spcPts val="0"/>
              </a:spcAft>
              <a:buSzPts val="2600"/>
              <a:buChar char="●"/>
            </a:pPr>
            <a:r>
              <a:rPr lang="ru-RU" sz="2600"/>
              <a:t>ALTER TABLE example_table DELETE WHERE age &gt; 30;</a:t>
            </a: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grpSp>
        <p:nvGrpSpPr>
          <p:cNvPr id="238" name="Google Shape;238;p15"/>
          <p:cNvGrpSpPr/>
          <p:nvPr/>
        </p:nvGrpSpPr>
        <p:grpSpPr>
          <a:xfrm>
            <a:off x="0" y="-8467"/>
            <a:ext cx="12192000" cy="6866467"/>
            <a:chOff x="0" y="-8467"/>
            <a:chExt cx="12192000" cy="6866467"/>
          </a:xfrm>
        </p:grpSpPr>
        <p:cxnSp>
          <p:nvCxnSpPr>
            <p:cNvPr id="239" name="Google Shape;239;p1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40" name="Google Shape;240;p1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41" name="Google Shape;241;p1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42" name="Google Shape;242;p1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43" name="Google Shape;243;p1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45" name="Google Shape;245;p1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46" name="Google Shape;246;p1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47" name="Google Shape;247;p1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250" name="Google Shape;250;p15"/>
          <p:cNvGrpSpPr/>
          <p:nvPr/>
        </p:nvGrpSpPr>
        <p:grpSpPr>
          <a:xfrm>
            <a:off x="4267230" y="-8468"/>
            <a:ext cx="4763558" cy="6866467"/>
            <a:chOff x="67175" y="-8467"/>
            <a:chExt cx="4763558" cy="6866467"/>
          </a:xfrm>
        </p:grpSpPr>
        <p:cxnSp>
          <p:nvCxnSpPr>
            <p:cNvPr id="251" name="Google Shape;251;p15"/>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252" name="Google Shape;252;p15"/>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253" name="Google Shape;253;p15"/>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54" name="Google Shape;254;p15"/>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55" name="Google Shape;255;p15"/>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57" name="Google Shape;257;p15"/>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15"/>
          <p:cNvSpPr txBox="1"/>
          <p:nvPr>
            <p:ph type="title"/>
          </p:nvPr>
        </p:nvSpPr>
        <p:spPr>
          <a:xfrm>
            <a:off x="677335" y="1282701"/>
            <a:ext cx="5096060"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IV. MongoDB</a:t>
            </a:r>
            <a:endParaRPr/>
          </a:p>
        </p:txBody>
      </p:sp>
      <p:sp>
        <p:nvSpPr>
          <p:cNvPr id="259" name="Google Shape;259;p15"/>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260" name="Google Shape;26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MongoDB</a:t>
            </a:r>
            <a:endParaRPr/>
          </a:p>
        </p:txBody>
      </p:sp>
      <p:sp>
        <p:nvSpPr>
          <p:cNvPr id="266" name="Google Shape;266;p16"/>
          <p:cNvSpPr txBox="1"/>
          <p:nvPr>
            <p:ph idx="1" type="body"/>
          </p:nvPr>
        </p:nvSpPr>
        <p:spPr>
          <a:xfrm>
            <a:off x="677323" y="2160600"/>
            <a:ext cx="10827900" cy="3880800"/>
          </a:xfrm>
          <a:prstGeom prst="rect">
            <a:avLst/>
          </a:prstGeom>
          <a:noFill/>
          <a:ln>
            <a:noFill/>
          </a:ln>
        </p:spPr>
        <p:txBody>
          <a:bodyPr anchorCtr="0" anchor="t" bIns="45700" lIns="91425" spcFirstLastPara="1" rIns="91425" wrap="square" tIns="45700">
            <a:normAutofit/>
          </a:bodyPr>
          <a:lstStyle/>
          <a:p>
            <a:pPr indent="-448310" lvl="0" marL="342900" rtl="0" algn="l">
              <a:lnSpc>
                <a:spcPct val="90000"/>
              </a:lnSpc>
              <a:spcBef>
                <a:spcPts val="1000"/>
              </a:spcBef>
              <a:spcAft>
                <a:spcPts val="0"/>
              </a:spcAft>
              <a:buSzPts val="3100"/>
              <a:buChar char="●"/>
            </a:pPr>
            <a:r>
              <a:rPr lang="ru-RU" sz="2700"/>
              <a:t>Data is stored as documents in a JSON-like (BSON) format. Each document may have a different structure. Fields in documents can vary, making it easy to change the data structure.</a:t>
            </a:r>
            <a:endParaRPr sz="2700"/>
          </a:p>
          <a:p>
            <a:pPr indent="-448310" lvl="0" marL="342900" rtl="0" algn="l">
              <a:lnSpc>
                <a:spcPct val="90000"/>
              </a:lnSpc>
              <a:spcBef>
                <a:spcPts val="1000"/>
              </a:spcBef>
              <a:spcAft>
                <a:spcPts val="0"/>
              </a:spcAft>
              <a:buSzPts val="3100"/>
              <a:buChar char="●"/>
            </a:pPr>
            <a:r>
              <a:rPr lang="ru-RU" sz="2700"/>
              <a:t>Optimal support for horizontal scaling: MongoDB supports sharding - data can be distributed across multiple servers for horizontal scaling.</a:t>
            </a:r>
            <a:endParaRPr sz="2700"/>
          </a:p>
          <a:p>
            <a:pPr indent="-448310" lvl="0" marL="342900" rtl="0" algn="l">
              <a:lnSpc>
                <a:spcPct val="90000"/>
              </a:lnSpc>
              <a:spcBef>
                <a:spcPts val="1000"/>
              </a:spcBef>
              <a:spcAft>
                <a:spcPts val="0"/>
              </a:spcAft>
              <a:buSzPts val="3100"/>
              <a:buChar char="●"/>
            </a:pPr>
            <a:r>
              <a:rPr lang="ru-RU" sz="2700"/>
              <a:t>Transaction support available: Since version 4.0, MongoDB supports multi-document ACID transactions</a:t>
            </a:r>
            <a:endParaRPr sz="2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txBox="1"/>
          <p:nvPr>
            <p:ph type="title"/>
          </p:nvPr>
        </p:nvSpPr>
        <p:spPr>
          <a:xfrm>
            <a:off x="677334" y="4188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MongoDB</a:t>
            </a:r>
            <a:endParaRPr/>
          </a:p>
        </p:txBody>
      </p:sp>
      <p:sp>
        <p:nvSpPr>
          <p:cNvPr id="272" name="Google Shape;272;p17"/>
          <p:cNvSpPr txBox="1"/>
          <p:nvPr>
            <p:ph idx="1" type="body"/>
          </p:nvPr>
        </p:nvSpPr>
        <p:spPr>
          <a:xfrm>
            <a:off x="677325" y="1659950"/>
            <a:ext cx="10789800" cy="4381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500"/>
              </a:spcBef>
              <a:spcAft>
                <a:spcPts val="0"/>
              </a:spcAft>
              <a:buNone/>
            </a:pPr>
            <a:r>
              <a:rPr lang="ru-RU" sz="2400"/>
              <a:t>Some example commands:</a:t>
            </a:r>
            <a:endParaRPr sz="2400"/>
          </a:p>
          <a:p>
            <a:pPr indent="-381000" lvl="0" marL="457200" rtl="0" algn="l">
              <a:lnSpc>
                <a:spcPct val="115000"/>
              </a:lnSpc>
              <a:spcBef>
                <a:spcPts val="500"/>
              </a:spcBef>
              <a:spcAft>
                <a:spcPts val="0"/>
              </a:spcAft>
              <a:buSzPts val="2400"/>
              <a:buChar char="●"/>
            </a:pPr>
            <a:r>
              <a:rPr lang="ru-RU" sz="2400"/>
              <a:t>mongo – connection to a process</a:t>
            </a:r>
            <a:endParaRPr sz="2400"/>
          </a:p>
          <a:p>
            <a:pPr indent="-381000" lvl="0" marL="457200" rtl="0" algn="l">
              <a:lnSpc>
                <a:spcPct val="115000"/>
              </a:lnSpc>
              <a:spcBef>
                <a:spcPts val="0"/>
              </a:spcBef>
              <a:spcAft>
                <a:spcPts val="0"/>
              </a:spcAft>
              <a:buSzPts val="2400"/>
              <a:buChar char="●"/>
            </a:pPr>
            <a:r>
              <a:rPr lang="ru-RU" sz="2400"/>
              <a:t>use &lt;DB_name&gt;– context switching or creating a database</a:t>
            </a:r>
            <a:endParaRPr sz="2400"/>
          </a:p>
          <a:p>
            <a:pPr indent="-381000" lvl="0" marL="457200" rtl="0" algn="l">
              <a:lnSpc>
                <a:spcPct val="115000"/>
              </a:lnSpc>
              <a:spcBef>
                <a:spcPts val="0"/>
              </a:spcBef>
              <a:spcAft>
                <a:spcPts val="0"/>
              </a:spcAft>
              <a:buSzPts val="2400"/>
              <a:buChar char="●"/>
            </a:pPr>
            <a:r>
              <a:rPr lang="ru-RU" sz="2400"/>
              <a:t>db.users.insert({"name": "John", "age": 30, "email": "john@example.com"}) - adding data to the users collection</a:t>
            </a:r>
            <a:endParaRPr sz="2400"/>
          </a:p>
          <a:p>
            <a:pPr indent="-381000" lvl="0" marL="457200" rtl="0" algn="l">
              <a:lnSpc>
                <a:spcPct val="115000"/>
              </a:lnSpc>
              <a:spcBef>
                <a:spcPts val="0"/>
              </a:spcBef>
              <a:spcAft>
                <a:spcPts val="0"/>
              </a:spcAft>
              <a:buSzPts val="2400"/>
              <a:buChar char="●"/>
            </a:pPr>
            <a:r>
              <a:rPr lang="ru-RU" sz="2400"/>
              <a:t>db.users.remove({"name": "John"}) – removal</a:t>
            </a:r>
            <a:endParaRPr sz="2400"/>
          </a:p>
          <a:p>
            <a:pPr indent="-381000" lvl="0" marL="457200" rtl="0" algn="l">
              <a:lnSpc>
                <a:spcPct val="115000"/>
              </a:lnSpc>
              <a:spcBef>
                <a:spcPts val="0"/>
              </a:spcBef>
              <a:spcAft>
                <a:spcPts val="0"/>
              </a:spcAft>
              <a:buSzPts val="2400"/>
              <a:buChar char="●"/>
            </a:pPr>
            <a:r>
              <a:rPr lang="ru-RU" sz="2400"/>
              <a:t>db.users.findOne({"name": "John"}) – search for one document by criterion</a:t>
            </a:r>
            <a:endParaRPr sz="2400"/>
          </a:p>
          <a:p>
            <a:pPr indent="-381000" lvl="0" marL="457200" rtl="0" algn="l">
              <a:lnSpc>
                <a:spcPct val="115000"/>
              </a:lnSpc>
              <a:spcBef>
                <a:spcPts val="0"/>
              </a:spcBef>
              <a:spcAft>
                <a:spcPts val="0"/>
              </a:spcAft>
              <a:buSzPts val="2400"/>
              <a:buChar char="●"/>
            </a:pPr>
            <a:r>
              <a:rPr lang="ru-RU" sz="2400"/>
              <a:t>db.users.find({"age": {"$gt": 20}}) – search for all documents by criterion</a:t>
            </a:r>
            <a:endParaRPr sz="2400"/>
          </a:p>
          <a:p>
            <a:pPr indent="-381000" lvl="0" marL="457200" rtl="0" algn="l">
              <a:lnSpc>
                <a:spcPct val="115000"/>
              </a:lnSpc>
              <a:spcBef>
                <a:spcPts val="0"/>
              </a:spcBef>
              <a:spcAft>
                <a:spcPts val="0"/>
              </a:spcAft>
              <a:buSzPts val="2400"/>
              <a:buChar char="●"/>
            </a:pPr>
            <a:r>
              <a:rPr lang="ru-RU" sz="2400"/>
              <a:t>db.users.createIndex({"email": 1}) – creating an index on a field</a:t>
            </a:r>
            <a:endParaRPr sz="2400"/>
          </a:p>
          <a:p>
            <a:pPr indent="-381000" lvl="0" marL="457200" rtl="0" algn="l">
              <a:lnSpc>
                <a:spcPct val="115000"/>
              </a:lnSpc>
              <a:spcBef>
                <a:spcPts val="0"/>
              </a:spcBef>
              <a:spcAft>
                <a:spcPts val="0"/>
              </a:spcAft>
              <a:buSzPts val="2400"/>
              <a:buChar char="●"/>
            </a:pPr>
            <a:r>
              <a:rPr lang="ru-RU" sz="2400"/>
              <a:t>db.users.aggregate([{"$group" : {"_id": "$age", "count": {"$sum": 1}}}]) - aggregation for grouping data by age and counting the number of users in each group</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grpSp>
        <p:nvGrpSpPr>
          <p:cNvPr id="75" name="Google Shape;75;p2"/>
          <p:cNvGrpSpPr/>
          <p:nvPr/>
        </p:nvGrpSpPr>
        <p:grpSpPr>
          <a:xfrm>
            <a:off x="0" y="-8467"/>
            <a:ext cx="12192000" cy="6866467"/>
            <a:chOff x="0" y="-8467"/>
            <a:chExt cx="12192000" cy="6866467"/>
          </a:xfrm>
        </p:grpSpPr>
        <p:cxnSp>
          <p:nvCxnSpPr>
            <p:cNvPr id="76" name="Google Shape;76;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77" name="Google Shape;77;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78" name="Google Shape;78;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79" name="Google Shape;79;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80" name="Google Shape;80;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82" name="Google Shape;82;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83" name="Google Shape;83;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84" name="Google Shape;84;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87" name="Google Shape;87;p2"/>
          <p:cNvGrpSpPr/>
          <p:nvPr/>
        </p:nvGrpSpPr>
        <p:grpSpPr>
          <a:xfrm>
            <a:off x="4267230" y="-8468"/>
            <a:ext cx="4763558" cy="6866467"/>
            <a:chOff x="67175" y="-8467"/>
            <a:chExt cx="4763558" cy="6866467"/>
          </a:xfrm>
        </p:grpSpPr>
        <p:cxnSp>
          <p:nvCxnSpPr>
            <p:cNvPr id="88" name="Google Shape;88;p2"/>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89" name="Google Shape;89;p2"/>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90" name="Google Shape;90;p2"/>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91" name="Google Shape;91;p2"/>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92" name="Google Shape;92;p2"/>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94" name="Google Shape;94;p2"/>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2"/>
          <p:cNvSpPr txBox="1"/>
          <p:nvPr>
            <p:ph type="title"/>
          </p:nvPr>
        </p:nvSpPr>
        <p:spPr>
          <a:xfrm>
            <a:off x="677335" y="1282701"/>
            <a:ext cx="5096060"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0. Some extra words about Neo4j</a:t>
            </a:r>
            <a:endParaRPr sz="4400"/>
          </a:p>
        </p:txBody>
      </p:sp>
      <p:sp>
        <p:nvSpPr>
          <p:cNvPr id="96" name="Google Shape;96;p2"/>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97" name="Google Shape;97;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rgbClr val="FFFFFF"/>
              </a:buClr>
              <a:buSzPts val="900"/>
              <a:buFont typeface="Trebuchet MS"/>
              <a:buNone/>
            </a:pPr>
            <a:fld id="{00000000-1234-1234-1234-123412341234}" type="slidenum">
              <a:rPr b="0" i="0" lang="ru-RU" sz="900" u="none" cap="none" strike="noStrike">
                <a:solidFill>
                  <a:srgbClr val="FFFFFF"/>
                </a:solidFill>
                <a:latin typeface="Trebuchet MS"/>
                <a:ea typeface="Trebuchet MS"/>
                <a:cs typeface="Trebuchet MS"/>
                <a:sym typeface="Trebuchet MS"/>
              </a:rPr>
              <a:t>‹#›</a:t>
            </a:fld>
            <a:endParaRPr b="0" i="0" sz="900"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idx="1" type="body"/>
          </p:nvPr>
        </p:nvSpPr>
        <p:spPr>
          <a:xfrm>
            <a:off x="505625" y="609600"/>
            <a:ext cx="3262800" cy="4981800"/>
          </a:xfrm>
          <a:prstGeom prst="rect">
            <a:avLst/>
          </a:prstGeom>
          <a:noFill/>
          <a:ln>
            <a:noFill/>
          </a:ln>
        </p:spPr>
        <p:txBody>
          <a:bodyPr anchorCtr="0" anchor="t" bIns="45700" lIns="91425" spcFirstLastPara="1" rIns="91425" wrap="square" tIns="45700">
            <a:noAutofit/>
          </a:bodyPr>
          <a:lstStyle/>
          <a:p>
            <a:pPr indent="-388620" lvl="0" marL="342900" rtl="0" algn="l">
              <a:lnSpc>
                <a:spcPct val="100000"/>
              </a:lnSpc>
              <a:spcBef>
                <a:spcPts val="1000"/>
              </a:spcBef>
              <a:spcAft>
                <a:spcPts val="0"/>
              </a:spcAft>
              <a:buSzPts val="2160"/>
              <a:buChar char="●"/>
            </a:pPr>
            <a:r>
              <a:rPr lang="ru-RU" sz="1879"/>
              <a:t>Let's imagine that we are importing data from a relational database into Neo4j</a:t>
            </a:r>
            <a:endParaRPr sz="1879"/>
          </a:p>
          <a:p>
            <a:pPr indent="-388620" lvl="0" marL="342900" rtl="0" algn="l">
              <a:lnSpc>
                <a:spcPct val="100000"/>
              </a:lnSpc>
              <a:spcBef>
                <a:spcPts val="1000"/>
              </a:spcBef>
              <a:spcAft>
                <a:spcPts val="0"/>
              </a:spcAft>
              <a:buSzPts val="2160"/>
              <a:buChar char="●"/>
            </a:pPr>
            <a:r>
              <a:rPr lang="ru-RU" sz="1879"/>
              <a:t>In Neo4j, it is more rational to distribute records from the table across separate nodes. Thus, each node in its header will contain the name of the relationship from the RDB, and in its properties - one record from the table. This allows duplication of nodes with the same headers (labels)</a:t>
            </a:r>
            <a:endParaRPr sz="1879"/>
          </a:p>
        </p:txBody>
      </p:sp>
      <p:sp>
        <p:nvSpPr>
          <p:cNvPr id="103" name="Google Shape;103;p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104" name="Google Shape;104;p3"/>
          <p:cNvPicPr preferRelativeResize="0"/>
          <p:nvPr/>
        </p:nvPicPr>
        <p:blipFill rotWithShape="1">
          <a:blip r:embed="rId3">
            <a:alphaModFix/>
          </a:blip>
          <a:srcRect b="0" l="0" r="0" t="0"/>
          <a:stretch/>
        </p:blipFill>
        <p:spPr>
          <a:xfrm>
            <a:off x="3980669" y="1065212"/>
            <a:ext cx="7155041" cy="3882423"/>
          </a:xfrm>
          <a:prstGeom prst="rect">
            <a:avLst/>
          </a:prstGeom>
          <a:noFill/>
          <a:ln>
            <a:noFill/>
          </a:ln>
        </p:spPr>
      </p:pic>
      <p:sp>
        <p:nvSpPr>
          <p:cNvPr id="105" name="Google Shape;105;p3"/>
          <p:cNvSpPr txBox="1"/>
          <p:nvPr/>
        </p:nvSpPr>
        <p:spPr>
          <a:xfrm>
            <a:off x="4198759" y="5461777"/>
            <a:ext cx="71550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1400" u="none" cap="none" strike="noStrike">
                <a:solidFill>
                  <a:schemeClr val="dk1"/>
                </a:solidFill>
                <a:latin typeface="Calibri"/>
                <a:ea typeface="Calibri"/>
                <a:cs typeface="Calibri"/>
                <a:sym typeface="Calibri"/>
              </a:rPr>
              <a:t>Документация по языку запросов Cypher - </a:t>
            </a:r>
            <a:r>
              <a:rPr b="0" i="0" lang="ru-RU" sz="1400" u="sng" cap="none" strike="noStrike">
                <a:solidFill>
                  <a:schemeClr val="dk1"/>
                </a:solidFill>
                <a:latin typeface="Calibri"/>
                <a:ea typeface="Calibri"/>
                <a:cs typeface="Calibri"/>
                <a:sym typeface="Calibri"/>
                <a:hlinkClick r:id="rId4">
                  <a:extLst>
                    <a:ext uri="{A12FA001-AC4F-418D-AE19-62706E023703}">
                      <ahyp:hlinkClr val="tx"/>
                    </a:ext>
                  </a:extLst>
                </a:hlinkClick>
              </a:rPr>
              <a:t>Cypher Cheat Sheet - Neo4j Community Edition</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grpSp>
        <p:nvGrpSpPr>
          <p:cNvPr id="110" name="Google Shape;110;p4"/>
          <p:cNvGrpSpPr/>
          <p:nvPr/>
        </p:nvGrpSpPr>
        <p:grpSpPr>
          <a:xfrm>
            <a:off x="0" y="-8467"/>
            <a:ext cx="12192000" cy="6866467"/>
            <a:chOff x="0" y="-8467"/>
            <a:chExt cx="12192000" cy="6866467"/>
          </a:xfrm>
        </p:grpSpPr>
        <p:cxnSp>
          <p:nvCxnSpPr>
            <p:cNvPr id="111" name="Google Shape;111;p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12" name="Google Shape;112;p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13" name="Google Shape;113;p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14" name="Google Shape;114;p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5" name="Google Shape;115;p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17" name="Google Shape;117;p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18" name="Google Shape;118;p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19" name="Google Shape;119;p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122" name="Google Shape;122;p4"/>
          <p:cNvGrpSpPr/>
          <p:nvPr/>
        </p:nvGrpSpPr>
        <p:grpSpPr>
          <a:xfrm>
            <a:off x="4267230" y="-8468"/>
            <a:ext cx="4763558" cy="6866467"/>
            <a:chOff x="67175" y="-8467"/>
            <a:chExt cx="4763558" cy="6866467"/>
          </a:xfrm>
        </p:grpSpPr>
        <p:cxnSp>
          <p:nvCxnSpPr>
            <p:cNvPr id="123" name="Google Shape;123;p4"/>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124" name="Google Shape;124;p4"/>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125" name="Google Shape;125;p4"/>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26" name="Google Shape;126;p4"/>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27" name="Google Shape;127;p4"/>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29" name="Google Shape;129;p4"/>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4"/>
          <p:cNvSpPr txBox="1"/>
          <p:nvPr>
            <p:ph type="title"/>
          </p:nvPr>
        </p:nvSpPr>
        <p:spPr>
          <a:xfrm>
            <a:off x="677335" y="1282701"/>
            <a:ext cx="5096060"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I. A short addition about licenses</a:t>
            </a:r>
            <a:endParaRPr sz="4400"/>
          </a:p>
        </p:txBody>
      </p:sp>
      <p:sp>
        <p:nvSpPr>
          <p:cNvPr id="131" name="Google Shape;131;p4"/>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132" name="Google Shape;132;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idx="1" type="body"/>
          </p:nvPr>
        </p:nvSpPr>
        <p:spPr>
          <a:xfrm>
            <a:off x="838200" y="1240199"/>
            <a:ext cx="10515600" cy="49368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ru-RU"/>
              <a:t>At the moment, not all software products are equally accessible. When choosing a particular solution, be sure to pay attention to the project licenses and the “edition” of the delivery</a:t>
            </a:r>
            <a:endParaRPr/>
          </a:p>
          <a:p>
            <a:pPr indent="-429260" lvl="0" marL="342900" rtl="0" algn="l">
              <a:lnSpc>
                <a:spcPct val="90000"/>
              </a:lnSpc>
              <a:spcBef>
                <a:spcPts val="1000"/>
              </a:spcBef>
              <a:spcAft>
                <a:spcPts val="0"/>
              </a:spcAft>
              <a:buSzPts val="2800"/>
              <a:buChar char="●"/>
            </a:pPr>
            <a:r>
              <a:rPr lang="ru-RU"/>
              <a:t>The easiest way to find license information as a first approximation is an English-language Wikipedia article about the product you are using.</a:t>
            </a:r>
            <a:endParaRPr/>
          </a:p>
          <a:p>
            <a:pPr indent="-429260" lvl="0" marL="342900" rtl="0" algn="l">
              <a:lnSpc>
                <a:spcPct val="90000"/>
              </a:lnSpc>
              <a:spcBef>
                <a:spcPts val="1000"/>
              </a:spcBef>
              <a:spcAft>
                <a:spcPts val="0"/>
              </a:spcAft>
              <a:buSzPts val="2800"/>
              <a:buChar char="●"/>
            </a:pPr>
            <a:r>
              <a:rPr lang="ru-RU"/>
              <a:t>Consider the environment in which you plan to deploy the service. For example, the Yandex cloud supports MongoDB 5.0 and 6.0 server clusters in the Enterprise edition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grpSp>
        <p:nvGrpSpPr>
          <p:cNvPr id="142" name="Google Shape;142;p6"/>
          <p:cNvGrpSpPr/>
          <p:nvPr/>
        </p:nvGrpSpPr>
        <p:grpSpPr>
          <a:xfrm>
            <a:off x="0" y="-8467"/>
            <a:ext cx="12192000" cy="6866467"/>
            <a:chOff x="0" y="-8467"/>
            <a:chExt cx="12192000" cy="6866467"/>
          </a:xfrm>
        </p:grpSpPr>
        <p:cxnSp>
          <p:nvCxnSpPr>
            <p:cNvPr id="143" name="Google Shape;143;p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44" name="Google Shape;144;p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45" name="Google Shape;145;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6" name="Google Shape;146;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7" name="Google Shape;147;p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49" name="Google Shape;149;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50" name="Google Shape;150;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1" name="Google Shape;151;p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154" name="Google Shape;154;p6"/>
          <p:cNvGrpSpPr/>
          <p:nvPr/>
        </p:nvGrpSpPr>
        <p:grpSpPr>
          <a:xfrm>
            <a:off x="4267230" y="-8468"/>
            <a:ext cx="4763558" cy="6866467"/>
            <a:chOff x="67175" y="-8467"/>
            <a:chExt cx="4763558" cy="6866467"/>
          </a:xfrm>
        </p:grpSpPr>
        <p:cxnSp>
          <p:nvCxnSpPr>
            <p:cNvPr id="155" name="Google Shape;155;p6"/>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156" name="Google Shape;156;p6"/>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157" name="Google Shape;157;p6"/>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58" name="Google Shape;158;p6"/>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9" name="Google Shape;159;p6"/>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61" name="Google Shape;161;p6"/>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6"/>
          <p:cNvSpPr txBox="1"/>
          <p:nvPr>
            <p:ph type="title"/>
          </p:nvPr>
        </p:nvSpPr>
        <p:spPr>
          <a:xfrm>
            <a:off x="677335" y="1282701"/>
            <a:ext cx="5096060"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II. Reddis</a:t>
            </a:r>
            <a:endParaRPr sz="4400"/>
          </a:p>
        </p:txBody>
      </p:sp>
      <p:sp>
        <p:nvSpPr>
          <p:cNvPr id="163" name="Google Shape;163;p6"/>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164" name="Google Shape;164;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973059" y="3711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Redis = </a:t>
            </a:r>
            <a:r>
              <a:rPr lang="ru-RU">
                <a:latin typeface="Roboto"/>
                <a:ea typeface="Roboto"/>
                <a:cs typeface="Roboto"/>
                <a:sym typeface="Roboto"/>
              </a:rPr>
              <a:t>Remote Dictionary Server</a:t>
            </a:r>
            <a:endParaRPr/>
          </a:p>
        </p:txBody>
      </p:sp>
      <p:sp>
        <p:nvSpPr>
          <p:cNvPr id="170" name="Google Shape;170;p7"/>
          <p:cNvSpPr txBox="1"/>
          <p:nvPr>
            <p:ph idx="1" type="body"/>
          </p:nvPr>
        </p:nvSpPr>
        <p:spPr>
          <a:xfrm>
            <a:off x="772700" y="1593175"/>
            <a:ext cx="10875600" cy="4286100"/>
          </a:xfrm>
          <a:prstGeom prst="rect">
            <a:avLst/>
          </a:prstGeom>
          <a:noFill/>
          <a:ln>
            <a:noFill/>
          </a:ln>
        </p:spPr>
        <p:txBody>
          <a:bodyPr anchorCtr="0" anchor="t" bIns="45700" lIns="91425" spcFirstLastPara="1" rIns="91425" wrap="square" tIns="45700">
            <a:noAutofit/>
          </a:bodyPr>
          <a:lstStyle/>
          <a:p>
            <a:pPr indent="-415290" lvl="0" marL="342900" rtl="0" algn="l">
              <a:lnSpc>
                <a:spcPct val="90000"/>
              </a:lnSpc>
              <a:spcBef>
                <a:spcPts val="1000"/>
              </a:spcBef>
              <a:spcAft>
                <a:spcPts val="0"/>
              </a:spcAft>
              <a:buSzPts val="2580"/>
              <a:buChar char="●"/>
            </a:pPr>
            <a:r>
              <a:rPr lang="ru-RU" sz="2240"/>
              <a:t>This is a key-value store in RAM</a:t>
            </a:r>
            <a:endParaRPr sz="2240"/>
          </a:p>
          <a:p>
            <a:pPr indent="-415290" lvl="0" marL="342900" rtl="0" algn="l">
              <a:lnSpc>
                <a:spcPct val="90000"/>
              </a:lnSpc>
              <a:spcBef>
                <a:spcPts val="1000"/>
              </a:spcBef>
              <a:spcAft>
                <a:spcPts val="0"/>
              </a:spcAft>
              <a:buSzPts val="2580"/>
              <a:buChar char="●"/>
            </a:pPr>
            <a:r>
              <a:rPr lang="ru-RU" sz="2240"/>
              <a:t>Possibility of saving to disk</a:t>
            </a:r>
            <a:endParaRPr sz="2240"/>
          </a:p>
          <a:p>
            <a:pPr indent="-415290" lvl="0" marL="342900" rtl="0" algn="l">
              <a:lnSpc>
                <a:spcPct val="90000"/>
              </a:lnSpc>
              <a:spcBef>
                <a:spcPts val="1000"/>
              </a:spcBef>
              <a:spcAft>
                <a:spcPts val="0"/>
              </a:spcAft>
              <a:buSzPts val="2580"/>
              <a:buChar char="●"/>
            </a:pPr>
            <a:r>
              <a:rPr lang="ru-RU" sz="2240"/>
              <a:t>Supports replication according to the master-slave scheme. There is a main node with which work is carried out - master, and there is also a slave to which replication occurs.</a:t>
            </a:r>
            <a:endParaRPr sz="2240"/>
          </a:p>
          <a:p>
            <a:pPr indent="-415290" lvl="0" marL="342900" rtl="0" algn="l">
              <a:lnSpc>
                <a:spcPct val="90000"/>
              </a:lnSpc>
              <a:spcBef>
                <a:spcPts val="1000"/>
              </a:spcBef>
              <a:spcAft>
                <a:spcPts val="0"/>
              </a:spcAft>
              <a:buSzPts val="2580"/>
              <a:buChar char="●"/>
            </a:pPr>
            <a:r>
              <a:rPr lang="ru-RU" sz="2240"/>
              <a:t>Supports the event mechanism according to the “publish-subscribe” scheme</a:t>
            </a:r>
            <a:endParaRPr sz="2240"/>
          </a:p>
          <a:p>
            <a:pPr indent="-415290" lvl="0" marL="342900" rtl="0" algn="l">
              <a:lnSpc>
                <a:spcPct val="90000"/>
              </a:lnSpc>
              <a:spcBef>
                <a:spcPts val="1000"/>
              </a:spcBef>
              <a:spcAft>
                <a:spcPts val="0"/>
              </a:spcAft>
              <a:buSzPts val="2580"/>
              <a:buChar char="●"/>
            </a:pPr>
            <a:r>
              <a:rPr lang="ru-RU" sz="2240"/>
              <a:t>Written in C, libraries available for many languages</a:t>
            </a:r>
            <a:endParaRPr sz="2240"/>
          </a:p>
          <a:p>
            <a:pPr indent="-415290" lvl="0" marL="342900" rtl="0" algn="l">
              <a:lnSpc>
                <a:spcPct val="90000"/>
              </a:lnSpc>
              <a:spcBef>
                <a:spcPts val="1000"/>
              </a:spcBef>
              <a:spcAft>
                <a:spcPts val="0"/>
              </a:spcAft>
              <a:buSzPts val="2580"/>
              <a:buChar char="●"/>
            </a:pPr>
            <a:r>
              <a:rPr lang="ru-RU" sz="2240"/>
              <a:t>Runs on Unix-like OS</a:t>
            </a:r>
            <a:endParaRPr sz="2240"/>
          </a:p>
          <a:p>
            <a:pPr indent="-415290" lvl="0" marL="342900" rtl="0" algn="l">
              <a:lnSpc>
                <a:spcPct val="90000"/>
              </a:lnSpc>
              <a:spcBef>
                <a:spcPts val="1000"/>
              </a:spcBef>
              <a:spcAft>
                <a:spcPts val="0"/>
              </a:spcAft>
              <a:buSzPts val="2580"/>
              <a:buChar char="●"/>
            </a:pPr>
            <a:r>
              <a:rPr lang="ru-RU" sz="2240"/>
              <a:t>There is a port for Windows, which works with reservations, but is suitable for development</a:t>
            </a:r>
            <a:endParaRPr sz="2240"/>
          </a:p>
          <a:p>
            <a:pPr indent="-415290" lvl="0" marL="342900" rtl="0" algn="l">
              <a:lnSpc>
                <a:spcPct val="90000"/>
              </a:lnSpc>
              <a:spcBef>
                <a:spcPts val="1000"/>
              </a:spcBef>
              <a:spcAft>
                <a:spcPts val="0"/>
              </a:spcAft>
              <a:buSzPts val="2580"/>
              <a:buChar char="●"/>
            </a:pPr>
            <a:r>
              <a:rPr lang="ru-RU" sz="2240"/>
              <a:t>The code is open source on Github</a:t>
            </a:r>
            <a:endParaRPr sz="22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1068484" y="3425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Redis</a:t>
            </a:r>
            <a:endParaRPr/>
          </a:p>
        </p:txBody>
      </p:sp>
      <p:sp>
        <p:nvSpPr>
          <p:cNvPr id="176" name="Google Shape;176;p8"/>
          <p:cNvSpPr txBox="1"/>
          <p:nvPr>
            <p:ph idx="1" type="body"/>
          </p:nvPr>
        </p:nvSpPr>
        <p:spPr>
          <a:xfrm>
            <a:off x="677325" y="1793500"/>
            <a:ext cx="10808700" cy="4248000"/>
          </a:xfrm>
          <a:prstGeom prst="rect">
            <a:avLst/>
          </a:prstGeom>
          <a:noFill/>
          <a:ln>
            <a:noFill/>
          </a:ln>
        </p:spPr>
        <p:txBody>
          <a:bodyPr anchorCtr="0" anchor="t" bIns="45700" lIns="91425" spcFirstLastPara="1" rIns="91425" wrap="square" tIns="45700">
            <a:normAutofit lnSpcReduction="20000"/>
          </a:bodyPr>
          <a:lstStyle/>
          <a:p>
            <a:pPr indent="-374650" lvl="0" marL="457200" rtl="0" algn="l">
              <a:lnSpc>
                <a:spcPct val="100000"/>
              </a:lnSpc>
              <a:spcBef>
                <a:spcPts val="1000"/>
              </a:spcBef>
              <a:spcAft>
                <a:spcPts val="0"/>
              </a:spcAft>
              <a:buSzPts val="2300"/>
              <a:buChar char="●"/>
            </a:pPr>
            <a:r>
              <a:rPr lang="ru-RU" sz="2300"/>
              <a:t>Architecture:</a:t>
            </a:r>
            <a:endParaRPr sz="2300"/>
          </a:p>
          <a:p>
            <a:pPr indent="-374650" lvl="1" marL="914400" rtl="0" algn="l">
              <a:lnSpc>
                <a:spcPct val="100000"/>
              </a:lnSpc>
              <a:spcBef>
                <a:spcPts val="0"/>
              </a:spcBef>
              <a:spcAft>
                <a:spcPts val="0"/>
              </a:spcAft>
              <a:buSzPts val="2300"/>
              <a:buChar char="○"/>
            </a:pPr>
            <a:r>
              <a:rPr lang="ru-RU" sz="2300"/>
              <a:t>redis-server is a process responsible for processing and storing data in RAM (by default the process listens to 127.0.0.1:6379)</a:t>
            </a:r>
            <a:endParaRPr sz="2300"/>
          </a:p>
          <a:p>
            <a:pPr indent="-374650" lvl="1" marL="914400" rtl="0" algn="l">
              <a:lnSpc>
                <a:spcPct val="100000"/>
              </a:lnSpc>
              <a:spcBef>
                <a:spcPts val="0"/>
              </a:spcBef>
              <a:spcAft>
                <a:spcPts val="0"/>
              </a:spcAft>
              <a:buSzPts val="2300"/>
              <a:buChar char="○"/>
            </a:pPr>
            <a:r>
              <a:rPr lang="ru-RU" sz="2300"/>
              <a:t>redis-cli – interactive terminal utility</a:t>
            </a:r>
            <a:endParaRPr sz="2300"/>
          </a:p>
          <a:p>
            <a:pPr indent="-374650" lvl="0" marL="457200" rtl="0" algn="l">
              <a:lnSpc>
                <a:spcPct val="100000"/>
              </a:lnSpc>
              <a:spcBef>
                <a:spcPts val="0"/>
              </a:spcBef>
              <a:spcAft>
                <a:spcPts val="0"/>
              </a:spcAft>
              <a:buSzPts val="2300"/>
              <a:buChar char="●"/>
            </a:pPr>
            <a:r>
              <a:rPr lang="ru-RU" sz="2300"/>
              <a:t>Some commands:</a:t>
            </a:r>
            <a:endParaRPr sz="2300"/>
          </a:p>
          <a:p>
            <a:pPr indent="-374650" lvl="1" marL="914400" rtl="0" algn="l">
              <a:lnSpc>
                <a:spcPct val="100000"/>
              </a:lnSpc>
              <a:spcBef>
                <a:spcPts val="0"/>
              </a:spcBef>
              <a:spcAft>
                <a:spcPts val="0"/>
              </a:spcAft>
              <a:buSzPts val="2300"/>
              <a:buChar char="○"/>
            </a:pPr>
            <a:r>
              <a:rPr lang="ru-RU" sz="2300"/>
              <a:t>redis-cli -h 127.0.0.1 -p 6379 – connection to the database</a:t>
            </a:r>
            <a:endParaRPr sz="2300"/>
          </a:p>
          <a:p>
            <a:pPr indent="-374650" lvl="1" marL="914400" rtl="0" algn="l">
              <a:lnSpc>
                <a:spcPct val="100000"/>
              </a:lnSpc>
              <a:spcBef>
                <a:spcPts val="0"/>
              </a:spcBef>
              <a:spcAft>
                <a:spcPts val="0"/>
              </a:spcAft>
              <a:buSzPts val="2300"/>
              <a:buChar char="○"/>
            </a:pPr>
            <a:r>
              <a:rPr lang="ru-RU" sz="2300"/>
              <a:t>Adding data, getting data:</a:t>
            </a:r>
            <a:endParaRPr sz="2300"/>
          </a:p>
          <a:p>
            <a:pPr indent="-374650" lvl="2" marL="1371600" rtl="0" algn="l">
              <a:lnSpc>
                <a:spcPct val="100000"/>
              </a:lnSpc>
              <a:spcBef>
                <a:spcPts val="0"/>
              </a:spcBef>
              <a:spcAft>
                <a:spcPts val="0"/>
              </a:spcAft>
              <a:buSzPts val="2300"/>
              <a:buChar char="■"/>
            </a:pPr>
            <a:r>
              <a:rPr lang="ru-RU" sz="2300"/>
              <a:t>SET bike:1 "Process 134"</a:t>
            </a:r>
            <a:endParaRPr sz="2300"/>
          </a:p>
          <a:p>
            <a:pPr indent="-374650" lvl="2" marL="1371600" rtl="0" algn="l">
              <a:lnSpc>
                <a:spcPct val="100000"/>
              </a:lnSpc>
              <a:spcBef>
                <a:spcPts val="0"/>
              </a:spcBef>
              <a:spcAft>
                <a:spcPts val="0"/>
              </a:spcAft>
              <a:buSzPts val="2300"/>
              <a:buChar char="■"/>
            </a:pPr>
            <a:r>
              <a:rPr lang="ru-RU" sz="2300"/>
              <a:t>GET bike:1</a:t>
            </a:r>
            <a:endParaRPr sz="2300"/>
          </a:p>
          <a:p>
            <a:pPr indent="-374650" lvl="1" marL="914400" rtl="0" algn="l">
              <a:lnSpc>
                <a:spcPct val="100000"/>
              </a:lnSpc>
              <a:spcBef>
                <a:spcPts val="0"/>
              </a:spcBef>
              <a:spcAft>
                <a:spcPts val="0"/>
              </a:spcAft>
              <a:buSzPts val="2300"/>
              <a:buChar char="○"/>
            </a:pPr>
            <a:r>
              <a:rPr lang="ru-RU" sz="2300"/>
              <a:t>Adding data as a dictionary and getting the field value:</a:t>
            </a:r>
            <a:endParaRPr sz="2300"/>
          </a:p>
          <a:p>
            <a:pPr indent="-374650" lvl="2" marL="1371600" rtl="0" algn="l">
              <a:lnSpc>
                <a:spcPct val="100000"/>
              </a:lnSpc>
              <a:spcBef>
                <a:spcPts val="0"/>
              </a:spcBef>
              <a:spcAft>
                <a:spcPts val="0"/>
              </a:spcAft>
              <a:buSzPts val="2300"/>
              <a:buChar char="■"/>
            </a:pPr>
            <a:r>
              <a:rPr lang="ru-RU" sz="2300"/>
              <a:t>HSET bike:1 model Deimos brand Ergonom type 'Enduro bikes' price 4972</a:t>
            </a:r>
            <a:endParaRPr sz="2300"/>
          </a:p>
          <a:p>
            <a:pPr indent="-374650" lvl="2" marL="1371600" rtl="0" algn="l">
              <a:lnSpc>
                <a:spcPct val="100000"/>
              </a:lnSpc>
              <a:spcBef>
                <a:spcPts val="0"/>
              </a:spcBef>
              <a:spcAft>
                <a:spcPts val="0"/>
              </a:spcAft>
              <a:buSzPts val="2300"/>
              <a:buChar char="■"/>
            </a:pPr>
            <a:r>
              <a:rPr lang="ru-RU" sz="2300"/>
              <a:t>HGET bike:1 model</a:t>
            </a:r>
            <a:endParaRPr sz="2300"/>
          </a:p>
          <a:p>
            <a:pPr indent="-374650" lvl="1" marL="914400" rtl="0" algn="l">
              <a:lnSpc>
                <a:spcPct val="100000"/>
              </a:lnSpc>
              <a:spcBef>
                <a:spcPts val="0"/>
              </a:spcBef>
              <a:spcAft>
                <a:spcPts val="0"/>
              </a:spcAft>
              <a:buSzPts val="2300"/>
              <a:buChar char="○"/>
            </a:pPr>
            <a:r>
              <a:rPr lang="ru-RU" sz="2300"/>
              <a:t>-&gt;"Deimos"</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Redis</a:t>
            </a:r>
            <a:endParaRPr/>
          </a:p>
        </p:txBody>
      </p:sp>
      <p:sp>
        <p:nvSpPr>
          <p:cNvPr id="182" name="Google Shape;182;p9"/>
          <p:cNvSpPr txBox="1"/>
          <p:nvPr>
            <p:ph idx="1" type="body"/>
          </p:nvPr>
        </p:nvSpPr>
        <p:spPr>
          <a:xfrm>
            <a:off x="677323" y="1930501"/>
            <a:ext cx="10875600" cy="411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ru-RU"/>
              <a:t>Why do we need Redis?</a:t>
            </a:r>
            <a:endParaRPr/>
          </a:p>
          <a:p>
            <a:pPr indent="-403860" lvl="0" marL="342900" rtl="0" algn="l">
              <a:lnSpc>
                <a:spcPct val="100000"/>
              </a:lnSpc>
              <a:spcBef>
                <a:spcPts val="0"/>
              </a:spcBef>
              <a:spcAft>
                <a:spcPts val="0"/>
              </a:spcAft>
              <a:buSzPts val="2400"/>
              <a:buChar char="●"/>
            </a:pPr>
            <a:r>
              <a:rPr lang="ru-RU"/>
              <a:t>The first option is to use it as a cache</a:t>
            </a:r>
            <a:endParaRPr/>
          </a:p>
          <a:p>
            <a:pPr indent="-403860" lvl="0" marL="342900" rtl="0" algn="l">
              <a:lnSpc>
                <a:spcPct val="100000"/>
              </a:lnSpc>
              <a:spcBef>
                <a:spcPts val="0"/>
              </a:spcBef>
              <a:spcAft>
                <a:spcPts val="0"/>
              </a:spcAft>
              <a:buSzPts val="2400"/>
              <a:buChar char="●"/>
            </a:pPr>
            <a:r>
              <a:rPr lang="ru-RU"/>
              <a:t>Why not keep the data in application memory? The answer here is quite simple - the data in the application memory will be constantly cleared when the application is stopped. This way Redis gives cache resiliency.</a:t>
            </a:r>
            <a:endParaRPr/>
          </a:p>
          <a:p>
            <a:pPr indent="-403860" lvl="0" marL="342900" rtl="0" algn="l">
              <a:lnSpc>
                <a:spcPct val="100000"/>
              </a:lnSpc>
              <a:spcBef>
                <a:spcPts val="0"/>
              </a:spcBef>
              <a:spcAft>
                <a:spcPts val="0"/>
              </a:spcAft>
              <a:buSzPts val="2400"/>
              <a:buChar char="●"/>
            </a:pPr>
            <a:r>
              <a:rPr lang="ru-RU"/>
              <a:t>Ability to scale the system</a:t>
            </a:r>
            <a:endParaRPr/>
          </a:p>
          <a:p>
            <a:pPr indent="-403860" lvl="0" marL="342900" rtl="0" algn="l">
              <a:lnSpc>
                <a:spcPct val="100000"/>
              </a:lnSpc>
              <a:spcBef>
                <a:spcPts val="0"/>
              </a:spcBef>
              <a:spcAft>
                <a:spcPts val="0"/>
              </a:spcAft>
              <a:buSzPts val="2400"/>
              <a:buChar char="●"/>
            </a:pPr>
            <a:r>
              <a:rPr lang="ru-RU"/>
              <a:t>If the cache is in the application's memory, it cannot be used across multiple instances of the application.</a:t>
            </a:r>
            <a:endParaRPr/>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2022-05-08T21:22:05Z</dcterms:created>
  <dc:creator>Igor Shevchenko</dc:creator>
</cp:coreProperties>
</file>