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Lst>
  <p:sldSz cx="9144000" cy="5143500" type="screen16x9"/>
  <p:notesSz cx="6858000" cy="9144000"/>
  <p:embeddedFontLst>
    <p:embeddedFont>
      <p:font typeface="Lato" panose="020F0502020204030203" pitchFamily="34" charset="0"/>
      <p:regular r:id="rId45"/>
      <p:bold r:id="rId46"/>
      <p:italic r:id="rId47"/>
      <p:boldItalic r:id="rId48"/>
    </p:embeddedFont>
    <p:embeddedFont>
      <p:font typeface="Montserrat" panose="000005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48B06-5E34-44CA-99BB-214873909AFF}" v="35" dt="2022-07-19T19:33:10.149"/>
    <p1510:client id="{6E25F083-79EE-4A3B-B8E7-7F9DA7A82080}" v="55" dt="2022-07-19T18:20:57.168"/>
    <p1510:client id="{CD0518A1-9D09-4571-BE8A-51B8C448CB6D}" v="3" dt="2022-07-19T19:28:10.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ce794bd0e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ce794bd0e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d1fd2cc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3d1fd2cc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3ce794bd0e_7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3ce794bd0e_7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d1fd2cc3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d1fd2cc3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d1fd2cc3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d1fd2cc3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3d1fd2cc3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3d1fd2cc3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d1fd2cc3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3d1fd2cc3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d1fd2cc3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d1fd2cc3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3d3dfc033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3d3dfc033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3ce794bd0e_7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3ce794bd0e_7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ce369d399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ce369d39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3ce794bd0e_7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3ce794bd0e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3d3dfc033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3d3dfc033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3ce794bd0e_7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ce794bd0e_7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3d1fd2cc3b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d1fd2cc3b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d1fd2cc3b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d1fd2cc3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3d1fd2cc3b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d1fd2cc3b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3d1fd2cc3b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3d1fd2cc3b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ce794bd0e_7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3ce794bd0e_7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3d1fd2cc3b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3d1fd2cc3b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3ce794bd0e_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3ce794bd0e_7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ce369d399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ce369d399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3d1fd2cc3b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3d1fd2cc3b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3ce794bd0e_7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3ce794bd0e_7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3d1fd2cc3b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3d1fd2cc3b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3d1fd2cc3b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3d1fd2cc3b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3d646b8d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3d646b8d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3d553f5b6a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3d553f5b6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3d7e201a3a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3d7e201a3a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d7e201a3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d7e201a3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3d7e201a3a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3d7e201a3a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3d9808440c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3d9808440c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c399e71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c399e71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3d7e201a3a_5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3d7e201a3a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3ce369d39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3ce369d39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3cfca52a2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3cfca52a2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ce369d39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ce369d39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d282aba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d282aba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d1fd2cc3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d1fd2cc3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d282abaf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3d282abaf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3d282abaf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3d282abaf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hyperlink" Target="https://shop.googlemerchandisestore.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mpetitions/ga-customer-revenue-prediction/data?select=train.csv"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68.pn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shop.googlemerchandisestore.com/" TargetMode="External"/><Relationship Id="rId7" Type="http://schemas.openxmlformats.org/officeDocument/2006/relationships/hyperlink" Target="https://www.kaggle.com/code/sudalairajkumar/simple-exploration-baseline-ga-customer-revenue"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www.kaggle.com/competitions/ga-customer-revenue-prediction/overview" TargetMode="External"/><Relationship Id="rId5" Type="http://schemas.openxmlformats.org/officeDocument/2006/relationships/hyperlink" Target="https://www.kaggle.com/code/smasar/tutorial-preprocessing-processing-evaluation" TargetMode="External"/><Relationship Id="rId4" Type="http://schemas.openxmlformats.org/officeDocument/2006/relationships/hyperlink" Target="https://lightgbm.readthedocs.io/en/latest/Python-Intro.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subTitle" idx="1"/>
          </p:nvPr>
        </p:nvSpPr>
        <p:spPr>
          <a:xfrm>
            <a:off x="5083950" y="3924925"/>
            <a:ext cx="3470700" cy="738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KAMARGA, CHRISTIAN</a:t>
            </a:r>
            <a:endParaRPr/>
          </a:p>
          <a:p>
            <a:pPr marL="0" lvl="0" indent="0" algn="l" rtl="0">
              <a:spcBef>
                <a:spcPts val="0"/>
              </a:spcBef>
              <a:spcAft>
                <a:spcPts val="0"/>
              </a:spcAft>
              <a:buNone/>
            </a:pPr>
            <a:r>
              <a:rPr lang="en"/>
              <a:t>SHUKLA, RUCHI</a:t>
            </a:r>
            <a:endParaRPr/>
          </a:p>
          <a:p>
            <a:pPr marL="0" lvl="0" indent="0" algn="l" rtl="0">
              <a:spcBef>
                <a:spcPts val="0"/>
              </a:spcBef>
              <a:spcAft>
                <a:spcPts val="0"/>
              </a:spcAft>
              <a:buNone/>
            </a:pPr>
            <a:r>
              <a:rPr lang="en"/>
              <a:t>VAN KEER, BART</a:t>
            </a:r>
            <a:endParaRPr/>
          </a:p>
        </p:txBody>
      </p:sp>
      <p:sp>
        <p:nvSpPr>
          <p:cNvPr id="135" name="Google Shape;135;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INSY-5377-002</a:t>
            </a:r>
            <a:endParaRPr/>
          </a:p>
          <a:p>
            <a:pPr marL="0" lvl="0" indent="0" algn="l" rtl="0">
              <a:spcBef>
                <a:spcPts val="0"/>
              </a:spcBef>
              <a:spcAft>
                <a:spcPts val="0"/>
              </a:spcAft>
              <a:buNone/>
            </a:pPr>
            <a:r>
              <a:rPr lang="en" sz="3666"/>
              <a:t>Web &amp; Social Analytics</a:t>
            </a:r>
            <a:endParaRPr sz="3666"/>
          </a:p>
          <a:p>
            <a:pPr marL="0" lvl="0" indent="0" algn="l" rtl="0">
              <a:spcBef>
                <a:spcPts val="0"/>
              </a:spcBef>
              <a:spcAft>
                <a:spcPts val="0"/>
              </a:spcAft>
              <a:buNone/>
            </a:pPr>
            <a:r>
              <a:rPr lang="en" sz="3666"/>
              <a:t>Summer 2022</a:t>
            </a:r>
            <a:endParaRPr sz="3666"/>
          </a:p>
        </p:txBody>
      </p:sp>
      <p:sp>
        <p:nvSpPr>
          <p:cNvPr id="136" name="Google Shape;13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137" name="Google Shape;137;p13"/>
          <p:cNvPicPr preferRelativeResize="0"/>
          <p:nvPr/>
        </p:nvPicPr>
        <p:blipFill>
          <a:blip r:embed="rId3">
            <a:alphaModFix/>
          </a:blip>
          <a:stretch>
            <a:fillRect/>
          </a:stretch>
        </p:blipFill>
        <p:spPr>
          <a:xfrm>
            <a:off x="6004375" y="273547"/>
            <a:ext cx="2304900" cy="115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body" idx="1"/>
          </p:nvPr>
        </p:nvSpPr>
        <p:spPr>
          <a:xfrm>
            <a:off x="4275300" y="1986250"/>
            <a:ext cx="3540600" cy="1937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The following code produces a HeatMap that displays the correlation between the dependent and independent variables. The lighter colors indicate a strong relationship between the corresponding pairs of variables.  See next slide for heatmap.</a:t>
            </a:r>
            <a:endParaRPr/>
          </a:p>
          <a:p>
            <a:pPr marL="457200" lvl="0" indent="0" algn="l" rtl="0">
              <a:spcBef>
                <a:spcPts val="1200"/>
              </a:spcBef>
              <a:spcAft>
                <a:spcPts val="1200"/>
              </a:spcAft>
              <a:buNone/>
            </a:pPr>
            <a:endParaRPr sz="1417"/>
          </a:p>
        </p:txBody>
      </p:sp>
      <p:sp>
        <p:nvSpPr>
          <p:cNvPr id="215" name="Google Shape;215;p22"/>
          <p:cNvSpPr txBox="1">
            <a:spLocks noGrp="1"/>
          </p:cNvSpPr>
          <p:nvPr>
            <p:ph type="title"/>
          </p:nvPr>
        </p:nvSpPr>
        <p:spPr>
          <a:xfrm>
            <a:off x="1311375" y="3798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1</a:t>
            </a:r>
            <a:endParaRPr/>
          </a:p>
        </p:txBody>
      </p:sp>
      <p:sp>
        <p:nvSpPr>
          <p:cNvPr id="216" name="Google Shape;21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217" name="Google Shape;217;p22"/>
          <p:cNvPicPr preferRelativeResize="0"/>
          <p:nvPr/>
        </p:nvPicPr>
        <p:blipFill>
          <a:blip r:embed="rId3">
            <a:alphaModFix/>
          </a:blip>
          <a:stretch>
            <a:fillRect/>
          </a:stretch>
        </p:blipFill>
        <p:spPr>
          <a:xfrm>
            <a:off x="1380775" y="1986250"/>
            <a:ext cx="2471625" cy="1739675"/>
          </a:xfrm>
          <a:prstGeom prst="rect">
            <a:avLst/>
          </a:prstGeom>
          <a:noFill/>
          <a:ln>
            <a:noFill/>
          </a:ln>
        </p:spPr>
      </p:pic>
      <p:sp>
        <p:nvSpPr>
          <p:cNvPr id="218" name="Google Shape;218;p22"/>
          <p:cNvSpPr txBox="1"/>
          <p:nvPr/>
        </p:nvSpPr>
        <p:spPr>
          <a:xfrm>
            <a:off x="1270725" y="1131425"/>
            <a:ext cx="63165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300"/>
              </a:spcBef>
              <a:spcAft>
                <a:spcPts val="2700"/>
              </a:spcAft>
              <a:buNone/>
            </a:pPr>
            <a:r>
              <a:rPr lang="en" sz="1300">
                <a:solidFill>
                  <a:schemeClr val="lt1"/>
                </a:solidFill>
                <a:latin typeface="Lato"/>
                <a:ea typeface="Lato"/>
                <a:cs typeface="Lato"/>
                <a:sym typeface="Lato"/>
              </a:rPr>
              <a:t>Which independent variables influence the dependent variables the most?</a:t>
            </a:r>
            <a:endParaRPr sz="130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500"/>
                                        <p:tgtEl>
                                          <p:spTgt spid="21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17"/>
                                        </p:tgtEl>
                                        <p:attrNameLst>
                                          <p:attrName>style.visibility</p:attrName>
                                        </p:attrNameLst>
                                      </p:cBhvr>
                                      <p:to>
                                        <p:strVal val="visible"/>
                                      </p:to>
                                    </p:set>
                                    <p:anim calcmode="lin" valueType="num">
                                      <p:cBhvr additive="base">
                                        <p:cTn id="11" dur="500"/>
                                        <p:tgtEl>
                                          <p:spTgt spid="217"/>
                                        </p:tgtEl>
                                        <p:attrNameLst>
                                          <p:attrName>ppt_x</p:attrName>
                                        </p:attrNameLst>
                                      </p:cBhvr>
                                      <p:tavLst>
                                        <p:tav tm="0">
                                          <p:val>
                                            <p:strVal val="#ppt_x-1"/>
                                          </p:val>
                                        </p:tav>
                                        <p:tav tm="100000">
                                          <p:val>
                                            <p:strVal val="#ppt_x"/>
                                          </p:val>
                                        </p:tav>
                                      </p:tavLst>
                                    </p:anim>
                                  </p:childTnLst>
                                </p:cTn>
                              </p:par>
                              <p:par>
                                <p:cTn id="12" presetID="2" presetClass="entr" presetSubtype="2" fill="hold" nodeType="withEffect">
                                  <p:stCondLst>
                                    <p:cond delay="0"/>
                                  </p:stCondLst>
                                  <p:childTnLst>
                                    <p:set>
                                      <p:cBhvr>
                                        <p:cTn id="13" dur="1" fill="hold">
                                          <p:stCondLst>
                                            <p:cond delay="0"/>
                                          </p:stCondLst>
                                        </p:cTn>
                                        <p:tgtEl>
                                          <p:spTgt spid="214"/>
                                        </p:tgtEl>
                                        <p:attrNameLst>
                                          <p:attrName>style.visibility</p:attrName>
                                        </p:attrNameLst>
                                      </p:cBhvr>
                                      <p:to>
                                        <p:strVal val="visible"/>
                                      </p:to>
                                    </p:set>
                                    <p:anim calcmode="lin" valueType="num">
                                      <p:cBhvr additive="base">
                                        <p:cTn id="14" dur="500"/>
                                        <p:tgtEl>
                                          <p:spTgt spid="2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1 (Cont.)</a:t>
            </a:r>
            <a:endParaRPr/>
          </a:p>
        </p:txBody>
      </p:sp>
      <p:sp>
        <p:nvSpPr>
          <p:cNvPr id="224" name="Google Shape;22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225" name="Google Shape;225;p23"/>
          <p:cNvPicPr preferRelativeResize="0"/>
          <p:nvPr/>
        </p:nvPicPr>
        <p:blipFill>
          <a:blip r:embed="rId3">
            <a:alphaModFix/>
          </a:blip>
          <a:stretch>
            <a:fillRect/>
          </a:stretch>
        </p:blipFill>
        <p:spPr>
          <a:xfrm>
            <a:off x="1193575" y="1132375"/>
            <a:ext cx="4491351" cy="3726525"/>
          </a:xfrm>
          <a:prstGeom prst="rect">
            <a:avLst/>
          </a:prstGeom>
          <a:noFill/>
          <a:ln>
            <a:noFill/>
          </a:ln>
        </p:spPr>
      </p:pic>
      <p:sp>
        <p:nvSpPr>
          <p:cNvPr id="226" name="Google Shape;226;p23"/>
          <p:cNvSpPr txBox="1"/>
          <p:nvPr/>
        </p:nvSpPr>
        <p:spPr>
          <a:xfrm>
            <a:off x="5684925" y="1450725"/>
            <a:ext cx="3184200" cy="1585500"/>
          </a:xfrm>
          <a:prstGeom prst="rect">
            <a:avLst/>
          </a:prstGeom>
          <a:noFill/>
          <a:ln>
            <a:noFill/>
          </a:ln>
        </p:spPr>
        <p:txBody>
          <a:bodyPr spcFirstLastPara="1" wrap="square" lIns="91425" tIns="91425" rIns="91425" bIns="91425" anchor="t" anchorCtr="0">
            <a:spAutoFit/>
          </a:bodyPr>
          <a:lstStyle/>
          <a:p>
            <a:pPr marL="457200" indent="-311150">
              <a:buClr>
                <a:schemeClr val="lt1"/>
              </a:buClr>
              <a:buSzPts val="1300"/>
              <a:buFont typeface="Lato"/>
              <a:buChar char="●"/>
            </a:pPr>
            <a:r>
              <a:rPr lang="en" sz="1300" dirty="0">
                <a:solidFill>
                  <a:schemeClr val="lt1"/>
                </a:solidFill>
                <a:latin typeface="Lato"/>
                <a:ea typeface="Lato"/>
                <a:cs typeface="Lato"/>
                <a:sym typeface="Lato"/>
              </a:rPr>
              <a:t>The heatmap show a strong correlation between </a:t>
            </a:r>
            <a:r>
              <a:rPr lang="en" sz="1300" b="1" dirty="0">
                <a:solidFill>
                  <a:srgbClr val="A4C2F4"/>
                </a:solidFill>
                <a:latin typeface="Lato"/>
                <a:ea typeface="Lato"/>
                <a:cs typeface="Lato"/>
                <a:sym typeface="Lato"/>
              </a:rPr>
              <a:t>date</a:t>
            </a:r>
            <a:r>
              <a:rPr lang="en" sz="1300" dirty="0">
                <a:solidFill>
                  <a:schemeClr val="lt1"/>
                </a:solidFill>
                <a:latin typeface="Lato"/>
                <a:ea typeface="Lato"/>
                <a:cs typeface="Lato"/>
                <a:sym typeface="Lato"/>
              </a:rPr>
              <a:t> and </a:t>
            </a:r>
            <a:r>
              <a:rPr lang="en" sz="1300" b="1" dirty="0" err="1">
                <a:solidFill>
                  <a:srgbClr val="A4C2F4"/>
                </a:solidFill>
                <a:latin typeface="Lato"/>
                <a:ea typeface="Lato"/>
                <a:cs typeface="Lato"/>
                <a:sym typeface="Lato"/>
              </a:rPr>
              <a:t>visitStartTime</a:t>
            </a:r>
            <a:r>
              <a:rPr lang="en" sz="1300" dirty="0">
                <a:solidFill>
                  <a:schemeClr val="lt1"/>
                </a:solidFill>
                <a:latin typeface="Lato"/>
                <a:ea typeface="Lato"/>
                <a:cs typeface="Lato"/>
                <a:sym typeface="Lato"/>
              </a:rPr>
              <a:t> &amp; </a:t>
            </a:r>
            <a:r>
              <a:rPr lang="en" sz="1300" b="1" dirty="0" err="1">
                <a:solidFill>
                  <a:srgbClr val="A4C2F4"/>
                </a:solidFill>
                <a:latin typeface="Lato"/>
                <a:ea typeface="Lato"/>
                <a:cs typeface="Lato"/>
                <a:sym typeface="Lato"/>
              </a:rPr>
              <a:t>visitId</a:t>
            </a:r>
            <a:r>
              <a:rPr lang="en" sz="1300" b="1" dirty="0">
                <a:solidFill>
                  <a:schemeClr val="lt1"/>
                </a:solidFill>
                <a:latin typeface="Lato"/>
                <a:ea typeface="Lato"/>
                <a:cs typeface="Lato"/>
                <a:sym typeface="Lato"/>
              </a:rPr>
              <a:t> </a:t>
            </a:r>
            <a:r>
              <a:rPr lang="en" sz="1300" dirty="0">
                <a:solidFill>
                  <a:schemeClr val="lt1"/>
                </a:solidFill>
                <a:latin typeface="Lato"/>
                <a:ea typeface="Lato"/>
                <a:cs typeface="Lato"/>
                <a:sym typeface="Lato"/>
              </a:rPr>
              <a:t>(</a:t>
            </a:r>
            <a:r>
              <a:rPr lang="en" sz="1300" b="1" dirty="0">
                <a:solidFill>
                  <a:srgbClr val="F9CB9C"/>
                </a:solidFill>
                <a:latin typeface="Lato"/>
                <a:ea typeface="Lato"/>
                <a:cs typeface="Lato"/>
                <a:sym typeface="Lato"/>
              </a:rPr>
              <a:t>0.88</a:t>
            </a:r>
            <a:r>
              <a:rPr lang="en" sz="1300" dirty="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marL="914400" lvl="0" indent="0" algn="l" rtl="0">
              <a:spcBef>
                <a:spcPts val="0"/>
              </a:spcBef>
              <a:spcAft>
                <a:spcPts val="0"/>
              </a:spcAft>
              <a:buNone/>
            </a:pPr>
            <a:endParaRPr sz="1300">
              <a:solidFill>
                <a:schemeClr val="lt1"/>
              </a:solidFill>
              <a:latin typeface="Lato"/>
              <a:ea typeface="Lato"/>
              <a:cs typeface="Lato"/>
              <a:sym typeface="Lato"/>
            </a:endParaRPr>
          </a:p>
          <a:p>
            <a:pPr marL="457200" marR="0" lvl="0" indent="-311150" algn="l" rtl="0">
              <a:lnSpc>
                <a:spcPct val="100000"/>
              </a:lnSpc>
              <a:spcBef>
                <a:spcPts val="0"/>
              </a:spcBef>
              <a:spcAft>
                <a:spcPts val="0"/>
              </a:spcAft>
              <a:buClr>
                <a:schemeClr val="lt1"/>
              </a:buClr>
              <a:buSzPts val="1300"/>
              <a:buFont typeface="Lato"/>
              <a:buChar char="●"/>
            </a:pPr>
            <a:r>
              <a:rPr lang="en" sz="1300" dirty="0">
                <a:solidFill>
                  <a:schemeClr val="lt1"/>
                </a:solidFill>
                <a:latin typeface="Lato"/>
                <a:ea typeface="Lato"/>
                <a:cs typeface="Lato"/>
                <a:sym typeface="Lato"/>
              </a:rPr>
              <a:t>In addition, it shows a correlation between </a:t>
            </a:r>
            <a:r>
              <a:rPr lang="en" sz="1300" b="1" dirty="0" err="1">
                <a:solidFill>
                  <a:srgbClr val="A4C2F4"/>
                </a:solidFill>
                <a:latin typeface="Lato"/>
                <a:ea typeface="Lato"/>
                <a:cs typeface="Lato"/>
                <a:sym typeface="Lato"/>
              </a:rPr>
              <a:t>visitNumber</a:t>
            </a:r>
            <a:r>
              <a:rPr lang="en" sz="1300" dirty="0">
                <a:solidFill>
                  <a:schemeClr val="lt1"/>
                </a:solidFill>
                <a:latin typeface="Lato"/>
                <a:ea typeface="Lato"/>
                <a:cs typeface="Lato"/>
                <a:sym typeface="Lato"/>
              </a:rPr>
              <a:t> and </a:t>
            </a:r>
            <a:r>
              <a:rPr lang="en" sz="1300" b="1" dirty="0" err="1">
                <a:solidFill>
                  <a:srgbClr val="A4C2F4"/>
                </a:solidFill>
                <a:latin typeface="Lato"/>
                <a:ea typeface="Lato"/>
                <a:cs typeface="Lato"/>
                <a:sym typeface="Lato"/>
              </a:rPr>
              <a:t>totals.transactionRevenue</a:t>
            </a:r>
            <a:r>
              <a:rPr lang="en" sz="1300" b="1" dirty="0">
                <a:solidFill>
                  <a:schemeClr val="lt1"/>
                </a:solidFill>
                <a:latin typeface="Lato"/>
                <a:ea typeface="Lato"/>
                <a:cs typeface="Lato"/>
                <a:sym typeface="Lato"/>
              </a:rPr>
              <a:t> </a:t>
            </a:r>
            <a:r>
              <a:rPr lang="en" sz="1300" dirty="0">
                <a:solidFill>
                  <a:schemeClr val="lt1"/>
                </a:solidFill>
                <a:latin typeface="Lato"/>
                <a:ea typeface="Lato"/>
                <a:cs typeface="Lato"/>
                <a:sym typeface="Lato"/>
              </a:rPr>
              <a:t>(</a:t>
            </a:r>
            <a:r>
              <a:rPr lang="en" sz="1300" b="1" dirty="0">
                <a:solidFill>
                  <a:srgbClr val="F9CB9C"/>
                </a:solidFill>
                <a:latin typeface="Lato"/>
                <a:ea typeface="Lato"/>
                <a:cs typeface="Lato"/>
                <a:sym typeface="Lato"/>
              </a:rPr>
              <a:t>0.33</a:t>
            </a:r>
            <a:r>
              <a:rPr lang="en" sz="1300" dirty="0">
                <a:solidFill>
                  <a:schemeClr val="lt1"/>
                </a:solidFill>
                <a:latin typeface="Lato"/>
                <a:ea typeface="Lato"/>
                <a:cs typeface="Lato"/>
                <a:sym typeface="Lato"/>
              </a:rPr>
              <a:t>).</a:t>
            </a:r>
            <a:endParaRPr sz="1300" dirty="0">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5"/>
                                        </p:tgtEl>
                                        <p:attrNameLst>
                                          <p:attrName>style.visibility</p:attrName>
                                        </p:attrNameLst>
                                      </p:cBhvr>
                                      <p:to>
                                        <p:strVal val="visible"/>
                                      </p:to>
                                    </p:set>
                                    <p:anim calcmode="lin" valueType="num">
                                      <p:cBhvr additive="base">
                                        <p:cTn id="7" dur="500"/>
                                        <p:tgtEl>
                                          <p:spTgt spid="225"/>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500"/>
                                        <p:tgtEl>
                                          <p:spTgt spid="22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2</a:t>
            </a:r>
            <a:endParaRPr/>
          </a:p>
        </p:txBody>
      </p:sp>
      <p:sp>
        <p:nvSpPr>
          <p:cNvPr id="232" name="Google Shape;232;p24"/>
          <p:cNvSpPr txBox="1">
            <a:spLocks noGrp="1"/>
          </p:cNvSpPr>
          <p:nvPr>
            <p:ph type="body" idx="1"/>
          </p:nvPr>
        </p:nvSpPr>
        <p:spPr>
          <a:xfrm>
            <a:off x="1297500" y="1039850"/>
            <a:ext cx="7038900" cy="633000"/>
          </a:xfrm>
          <a:prstGeom prst="rect">
            <a:avLst/>
          </a:prstGeom>
        </p:spPr>
        <p:txBody>
          <a:bodyPr spcFirstLastPara="1" wrap="square" lIns="91425" tIns="91425" rIns="91425" bIns="91425" anchor="t" anchorCtr="0">
            <a:normAutofit fontScale="25000" lnSpcReduction="20000"/>
          </a:bodyPr>
          <a:lstStyle/>
          <a:p>
            <a:pPr marL="0" marR="0" lvl="0" indent="0" algn="l" rtl="0">
              <a:lnSpc>
                <a:spcPct val="115000"/>
              </a:lnSpc>
              <a:spcBef>
                <a:spcPts val="0"/>
              </a:spcBef>
              <a:spcAft>
                <a:spcPts val="0"/>
              </a:spcAft>
              <a:buNone/>
            </a:pPr>
            <a:r>
              <a:rPr lang="en" sz="5200"/>
              <a:t>From where (geographic) are visitors coming? Based on website behaviors, are certain places more important to us than others?</a:t>
            </a:r>
            <a:endParaRPr sz="5200"/>
          </a:p>
          <a:p>
            <a:pPr marL="0" lvl="0" indent="0" algn="l" rtl="0">
              <a:spcBef>
                <a:spcPts val="1200"/>
              </a:spcBef>
              <a:spcAft>
                <a:spcPts val="0"/>
              </a:spcAft>
              <a:buNone/>
            </a:pPr>
            <a:endParaRPr/>
          </a:p>
          <a:p>
            <a:pPr marL="0" marR="0" lvl="0" indent="0" algn="l" rtl="0">
              <a:lnSpc>
                <a:spcPct val="115000"/>
              </a:lnSpc>
              <a:spcBef>
                <a:spcPts val="1200"/>
              </a:spcBef>
              <a:spcAft>
                <a:spcPts val="1200"/>
              </a:spcAft>
              <a:buNone/>
            </a:pPr>
            <a:endParaRPr/>
          </a:p>
        </p:txBody>
      </p:sp>
      <p:sp>
        <p:nvSpPr>
          <p:cNvPr id="233" name="Google Shape;23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234" name="Google Shape;234;p24"/>
          <p:cNvPicPr preferRelativeResize="0"/>
          <p:nvPr/>
        </p:nvPicPr>
        <p:blipFill>
          <a:blip r:embed="rId3">
            <a:alphaModFix/>
          </a:blip>
          <a:stretch>
            <a:fillRect/>
          </a:stretch>
        </p:blipFill>
        <p:spPr>
          <a:xfrm>
            <a:off x="1410100" y="1881100"/>
            <a:ext cx="6037900" cy="311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10" presetClass="entr" presetSubtype="0"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fade">
                                      <p:cBhvr>
                                        <p:cTn id="10"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2 (Cont.)</a:t>
            </a:r>
            <a:endParaRPr/>
          </a:p>
        </p:txBody>
      </p:sp>
      <p:sp>
        <p:nvSpPr>
          <p:cNvPr id="240" name="Google Shape;240;p25"/>
          <p:cNvSpPr txBox="1">
            <a:spLocks noGrp="1"/>
          </p:cNvSpPr>
          <p:nvPr>
            <p:ph type="body" idx="1"/>
          </p:nvPr>
        </p:nvSpPr>
        <p:spPr>
          <a:xfrm>
            <a:off x="1297500" y="1567550"/>
            <a:ext cx="7038900" cy="633000"/>
          </a:xfrm>
          <a:prstGeom prst="rect">
            <a:avLst/>
          </a:prstGeom>
        </p:spPr>
        <p:txBody>
          <a:bodyPr spcFirstLastPara="1" wrap="square" lIns="91425" tIns="91425" rIns="91425" bIns="91425" anchor="t" anchorCtr="0">
            <a:normAutofit fontScale="25000" lnSpcReduction="20000"/>
          </a:bodyPr>
          <a:lstStyle/>
          <a:p>
            <a:pPr marL="0" marR="0" lvl="0" indent="0" algn="l" rtl="0">
              <a:lnSpc>
                <a:spcPct val="115000"/>
              </a:lnSpc>
              <a:spcBef>
                <a:spcPts val="0"/>
              </a:spcBef>
              <a:spcAft>
                <a:spcPts val="0"/>
              </a:spcAft>
              <a:buNone/>
            </a:pPr>
            <a:endParaRPr sz="4800"/>
          </a:p>
          <a:p>
            <a:pPr marL="0" lvl="0" indent="0" algn="l" rtl="0">
              <a:spcBef>
                <a:spcPts val="1200"/>
              </a:spcBef>
              <a:spcAft>
                <a:spcPts val="0"/>
              </a:spcAft>
              <a:buNone/>
            </a:pPr>
            <a:endParaRPr/>
          </a:p>
          <a:p>
            <a:pPr marL="0" marR="0" lvl="0" indent="0" algn="l" rtl="0">
              <a:lnSpc>
                <a:spcPct val="115000"/>
              </a:lnSpc>
              <a:spcBef>
                <a:spcPts val="1200"/>
              </a:spcBef>
              <a:spcAft>
                <a:spcPts val="1200"/>
              </a:spcAft>
              <a:buNone/>
            </a:pPr>
            <a:endParaRPr/>
          </a:p>
        </p:txBody>
      </p:sp>
      <p:sp>
        <p:nvSpPr>
          <p:cNvPr id="241" name="Google Shape;24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242" name="Google Shape;242;p25"/>
          <p:cNvPicPr preferRelativeResize="0"/>
          <p:nvPr/>
        </p:nvPicPr>
        <p:blipFill>
          <a:blip r:embed="rId3">
            <a:alphaModFix/>
          </a:blip>
          <a:stretch>
            <a:fillRect/>
          </a:stretch>
        </p:blipFill>
        <p:spPr>
          <a:xfrm>
            <a:off x="1450450" y="1110475"/>
            <a:ext cx="5921225" cy="35848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2 (Cont.)</a:t>
            </a:r>
            <a:endParaRPr/>
          </a:p>
        </p:txBody>
      </p:sp>
      <p:sp>
        <p:nvSpPr>
          <p:cNvPr id="248" name="Google Shape;24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249" name="Google Shape;249;p26"/>
          <p:cNvPicPr preferRelativeResize="0"/>
          <p:nvPr/>
        </p:nvPicPr>
        <p:blipFill>
          <a:blip r:embed="rId3">
            <a:alphaModFix/>
          </a:blip>
          <a:stretch>
            <a:fillRect/>
          </a:stretch>
        </p:blipFill>
        <p:spPr>
          <a:xfrm>
            <a:off x="1408775" y="937075"/>
            <a:ext cx="5976776" cy="4054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2 (Cont.)</a:t>
            </a:r>
            <a:endParaRPr/>
          </a:p>
        </p:txBody>
      </p:sp>
      <p:sp>
        <p:nvSpPr>
          <p:cNvPr id="255" name="Google Shape;25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256" name="Google Shape;256;p27"/>
          <p:cNvPicPr preferRelativeResize="0"/>
          <p:nvPr/>
        </p:nvPicPr>
        <p:blipFill>
          <a:blip r:embed="rId3">
            <a:alphaModFix/>
          </a:blip>
          <a:stretch>
            <a:fillRect/>
          </a:stretch>
        </p:blipFill>
        <p:spPr>
          <a:xfrm>
            <a:off x="1141635" y="1460250"/>
            <a:ext cx="2360475" cy="3530850"/>
          </a:xfrm>
          <a:prstGeom prst="rect">
            <a:avLst/>
          </a:prstGeom>
          <a:noFill/>
          <a:ln>
            <a:noFill/>
          </a:ln>
        </p:spPr>
      </p:pic>
      <p:pic>
        <p:nvPicPr>
          <p:cNvPr id="257" name="Google Shape;257;p27"/>
          <p:cNvPicPr preferRelativeResize="0"/>
          <p:nvPr/>
        </p:nvPicPr>
        <p:blipFill>
          <a:blip r:embed="rId4">
            <a:alphaModFix/>
          </a:blip>
          <a:stretch>
            <a:fillRect/>
          </a:stretch>
        </p:blipFill>
        <p:spPr>
          <a:xfrm>
            <a:off x="3654510" y="1460250"/>
            <a:ext cx="2152323" cy="3530849"/>
          </a:xfrm>
          <a:prstGeom prst="rect">
            <a:avLst/>
          </a:prstGeom>
          <a:noFill/>
          <a:ln>
            <a:noFill/>
          </a:ln>
        </p:spPr>
      </p:pic>
      <p:pic>
        <p:nvPicPr>
          <p:cNvPr id="258" name="Google Shape;258;p27"/>
          <p:cNvPicPr preferRelativeResize="0"/>
          <p:nvPr/>
        </p:nvPicPr>
        <p:blipFill>
          <a:blip r:embed="rId5">
            <a:alphaModFix/>
          </a:blip>
          <a:stretch>
            <a:fillRect/>
          </a:stretch>
        </p:blipFill>
        <p:spPr>
          <a:xfrm>
            <a:off x="5959233" y="1460250"/>
            <a:ext cx="2043132" cy="3530849"/>
          </a:xfrm>
          <a:prstGeom prst="rect">
            <a:avLst/>
          </a:prstGeom>
          <a:noFill/>
          <a:ln>
            <a:noFill/>
          </a:ln>
        </p:spPr>
      </p:pic>
      <p:sp>
        <p:nvSpPr>
          <p:cNvPr id="259" name="Google Shape;259;p27"/>
          <p:cNvSpPr txBox="1"/>
          <p:nvPr/>
        </p:nvSpPr>
        <p:spPr>
          <a:xfrm>
            <a:off x="2821075" y="1582700"/>
            <a:ext cx="7725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360,107k, 49.8%</a:t>
            </a:r>
            <a:endParaRPr sz="600" b="1">
              <a:solidFill>
                <a:srgbClr val="FF0000"/>
              </a:solidFill>
              <a:latin typeface="Lato"/>
              <a:ea typeface="Lato"/>
              <a:cs typeface="Lato"/>
              <a:sym typeface="Lato"/>
            </a:endParaRPr>
          </a:p>
        </p:txBody>
      </p:sp>
      <p:sp>
        <p:nvSpPr>
          <p:cNvPr id="260" name="Google Shape;260;p27"/>
          <p:cNvSpPr txBox="1"/>
          <p:nvPr/>
        </p:nvSpPr>
        <p:spPr>
          <a:xfrm>
            <a:off x="2411100" y="1728175"/>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179,124k, 24.8%</a:t>
            </a:r>
            <a:endParaRPr sz="600" b="1">
              <a:solidFill>
                <a:srgbClr val="FF0000"/>
              </a:solidFill>
              <a:latin typeface="Lato"/>
              <a:ea typeface="Lato"/>
              <a:cs typeface="Lato"/>
              <a:sym typeface="Lato"/>
            </a:endParaRPr>
          </a:p>
        </p:txBody>
      </p:sp>
      <p:sp>
        <p:nvSpPr>
          <p:cNvPr id="261" name="Google Shape;261;p27"/>
          <p:cNvSpPr txBox="1"/>
          <p:nvPr/>
        </p:nvSpPr>
        <p:spPr>
          <a:xfrm>
            <a:off x="2348625" y="185960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158,684k, 22.0%</a:t>
            </a:r>
            <a:endParaRPr sz="600" b="1">
              <a:solidFill>
                <a:srgbClr val="FF0000"/>
              </a:solidFill>
              <a:latin typeface="Lato"/>
              <a:ea typeface="Lato"/>
              <a:cs typeface="Lato"/>
              <a:sym typeface="Lato"/>
            </a:endParaRPr>
          </a:p>
        </p:txBody>
      </p:sp>
      <p:sp>
        <p:nvSpPr>
          <p:cNvPr id="262" name="Google Shape;262;p27"/>
          <p:cNvSpPr txBox="1"/>
          <p:nvPr/>
        </p:nvSpPr>
        <p:spPr>
          <a:xfrm>
            <a:off x="5205375" y="158270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8,993, 98.0%</a:t>
            </a:r>
            <a:endParaRPr sz="600" b="1">
              <a:solidFill>
                <a:srgbClr val="FF0000"/>
              </a:solidFill>
              <a:latin typeface="Lato"/>
              <a:ea typeface="Lato"/>
              <a:cs typeface="Lato"/>
              <a:sym typeface="Lato"/>
            </a:endParaRPr>
          </a:p>
        </p:txBody>
      </p:sp>
      <p:sp>
        <p:nvSpPr>
          <p:cNvPr id="263" name="Google Shape;263;p27"/>
          <p:cNvSpPr txBox="1"/>
          <p:nvPr/>
        </p:nvSpPr>
        <p:spPr>
          <a:xfrm>
            <a:off x="2821075" y="272295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312,476k, 43.2%</a:t>
            </a:r>
            <a:endParaRPr sz="600" b="1">
              <a:solidFill>
                <a:srgbClr val="FF0000"/>
              </a:solidFill>
              <a:latin typeface="Lato"/>
              <a:ea typeface="Lato"/>
              <a:cs typeface="Lato"/>
              <a:sym typeface="Lato"/>
            </a:endParaRPr>
          </a:p>
        </p:txBody>
      </p:sp>
      <p:sp>
        <p:nvSpPr>
          <p:cNvPr id="264" name="Google Shape;264;p27"/>
          <p:cNvSpPr txBox="1"/>
          <p:nvPr/>
        </p:nvSpPr>
        <p:spPr>
          <a:xfrm>
            <a:off x="5239775" y="272295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8,889, 96.9%</a:t>
            </a:r>
            <a:endParaRPr sz="600" b="1">
              <a:solidFill>
                <a:srgbClr val="FF0000"/>
              </a:solidFill>
              <a:latin typeface="Lato"/>
              <a:ea typeface="Lato"/>
              <a:cs typeface="Lato"/>
              <a:sym typeface="Lato"/>
            </a:endParaRPr>
          </a:p>
        </p:txBody>
      </p:sp>
      <p:sp>
        <p:nvSpPr>
          <p:cNvPr id="265" name="Google Shape;265;p27"/>
          <p:cNvSpPr txBox="1"/>
          <p:nvPr/>
        </p:nvSpPr>
        <p:spPr>
          <a:xfrm>
            <a:off x="2821075" y="386320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291,728k, 40.4%</a:t>
            </a:r>
            <a:endParaRPr sz="600" b="1">
              <a:solidFill>
                <a:srgbClr val="FF0000"/>
              </a:solidFill>
              <a:latin typeface="Lato"/>
              <a:ea typeface="Lato"/>
              <a:cs typeface="Lato"/>
              <a:sym typeface="Lato"/>
            </a:endParaRPr>
          </a:p>
        </p:txBody>
      </p:sp>
      <p:sp>
        <p:nvSpPr>
          <p:cNvPr id="266" name="Google Shape;266;p27"/>
          <p:cNvSpPr txBox="1"/>
          <p:nvPr/>
        </p:nvSpPr>
        <p:spPr>
          <a:xfrm>
            <a:off x="5239775" y="386320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8,738, 95.2%</a:t>
            </a:r>
            <a:endParaRPr sz="600" b="1">
              <a:solidFill>
                <a:srgbClr val="FF0000"/>
              </a:solidFill>
              <a:latin typeface="Lato"/>
              <a:ea typeface="Lato"/>
              <a:cs typeface="Lato"/>
              <a:sym typeface="Lato"/>
            </a:endParaRPr>
          </a:p>
        </p:txBody>
      </p:sp>
      <p:sp>
        <p:nvSpPr>
          <p:cNvPr id="267" name="Google Shape;267;p27"/>
          <p:cNvSpPr txBox="1"/>
          <p:nvPr/>
        </p:nvSpPr>
        <p:spPr>
          <a:xfrm>
            <a:off x="2228150" y="930300"/>
            <a:ext cx="4692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2 (Cont.)</a:t>
            </a:r>
            <a:endParaRPr/>
          </a:p>
        </p:txBody>
      </p:sp>
      <p:sp>
        <p:nvSpPr>
          <p:cNvPr id="273" name="Google Shape;27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274" name="Google Shape;274;p28"/>
          <p:cNvPicPr preferRelativeResize="0"/>
          <p:nvPr/>
        </p:nvPicPr>
        <p:blipFill>
          <a:blip r:embed="rId3">
            <a:alphaModFix/>
          </a:blip>
          <a:stretch>
            <a:fillRect/>
          </a:stretch>
        </p:blipFill>
        <p:spPr>
          <a:xfrm>
            <a:off x="561949" y="1460250"/>
            <a:ext cx="2570350" cy="3530850"/>
          </a:xfrm>
          <a:prstGeom prst="rect">
            <a:avLst/>
          </a:prstGeom>
          <a:noFill/>
          <a:ln>
            <a:noFill/>
          </a:ln>
        </p:spPr>
      </p:pic>
      <p:pic>
        <p:nvPicPr>
          <p:cNvPr id="275" name="Google Shape;275;p28"/>
          <p:cNvPicPr preferRelativeResize="0"/>
          <p:nvPr/>
        </p:nvPicPr>
        <p:blipFill>
          <a:blip r:embed="rId4">
            <a:alphaModFix/>
          </a:blip>
          <a:stretch>
            <a:fillRect/>
          </a:stretch>
        </p:blipFill>
        <p:spPr>
          <a:xfrm>
            <a:off x="3284699" y="1460250"/>
            <a:ext cx="2535486" cy="3530849"/>
          </a:xfrm>
          <a:prstGeom prst="rect">
            <a:avLst/>
          </a:prstGeom>
          <a:noFill/>
          <a:ln>
            <a:noFill/>
          </a:ln>
        </p:spPr>
      </p:pic>
      <p:pic>
        <p:nvPicPr>
          <p:cNvPr id="276" name="Google Shape;276;p28"/>
          <p:cNvPicPr preferRelativeResize="0"/>
          <p:nvPr/>
        </p:nvPicPr>
        <p:blipFill>
          <a:blip r:embed="rId5">
            <a:alphaModFix/>
          </a:blip>
          <a:stretch>
            <a:fillRect/>
          </a:stretch>
        </p:blipFill>
        <p:spPr>
          <a:xfrm>
            <a:off x="5972585" y="1460250"/>
            <a:ext cx="2609466" cy="3530849"/>
          </a:xfrm>
          <a:prstGeom prst="rect">
            <a:avLst/>
          </a:prstGeom>
          <a:noFill/>
          <a:ln>
            <a:noFill/>
          </a:ln>
        </p:spPr>
      </p:pic>
      <p:sp>
        <p:nvSpPr>
          <p:cNvPr id="277" name="Google Shape;277;p28"/>
          <p:cNvSpPr txBox="1"/>
          <p:nvPr/>
        </p:nvSpPr>
        <p:spPr>
          <a:xfrm>
            <a:off x="2116175" y="157070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85,952k, 11.9%</a:t>
            </a:r>
            <a:endParaRPr sz="600" b="1">
              <a:solidFill>
                <a:srgbClr val="FF0000"/>
              </a:solidFill>
              <a:latin typeface="Lato"/>
              <a:ea typeface="Lato"/>
              <a:cs typeface="Lato"/>
              <a:sym typeface="Lato"/>
            </a:endParaRPr>
          </a:p>
        </p:txBody>
      </p:sp>
      <p:sp>
        <p:nvSpPr>
          <p:cNvPr id="278" name="Google Shape;278;p28"/>
          <p:cNvSpPr txBox="1"/>
          <p:nvPr/>
        </p:nvSpPr>
        <p:spPr>
          <a:xfrm>
            <a:off x="1949275" y="1743925"/>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21,037k, 2.9%</a:t>
            </a:r>
            <a:endParaRPr sz="600" b="1">
              <a:solidFill>
                <a:srgbClr val="FF0000"/>
              </a:solidFill>
              <a:latin typeface="Lato"/>
              <a:ea typeface="Lato"/>
              <a:cs typeface="Lato"/>
              <a:sym typeface="Lato"/>
            </a:endParaRPr>
          </a:p>
        </p:txBody>
      </p:sp>
      <p:sp>
        <p:nvSpPr>
          <p:cNvPr id="279" name="Google Shape;279;p28"/>
          <p:cNvSpPr txBox="1"/>
          <p:nvPr/>
        </p:nvSpPr>
        <p:spPr>
          <a:xfrm>
            <a:off x="5266900" y="1598475"/>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2,635, 28.7%</a:t>
            </a:r>
            <a:endParaRPr sz="600" b="1">
              <a:solidFill>
                <a:srgbClr val="FF0000"/>
              </a:solidFill>
              <a:latin typeface="Lato"/>
              <a:ea typeface="Lato"/>
              <a:cs typeface="Lato"/>
              <a:sym typeface="Lato"/>
            </a:endParaRPr>
          </a:p>
        </p:txBody>
      </p:sp>
      <p:sp>
        <p:nvSpPr>
          <p:cNvPr id="280" name="Google Shape;280;p28"/>
          <p:cNvSpPr txBox="1"/>
          <p:nvPr/>
        </p:nvSpPr>
        <p:spPr>
          <a:xfrm>
            <a:off x="4906375" y="177170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1,205, 13.1%</a:t>
            </a:r>
            <a:endParaRPr sz="600" b="1">
              <a:solidFill>
                <a:srgbClr val="FF0000"/>
              </a:solidFill>
              <a:latin typeface="Lato"/>
              <a:ea typeface="Lato"/>
              <a:cs typeface="Lato"/>
              <a:sym typeface="Lato"/>
            </a:endParaRPr>
          </a:p>
        </p:txBody>
      </p:sp>
      <p:sp>
        <p:nvSpPr>
          <p:cNvPr id="281" name="Google Shape;281;p28"/>
          <p:cNvSpPr txBox="1"/>
          <p:nvPr/>
        </p:nvSpPr>
        <p:spPr>
          <a:xfrm>
            <a:off x="2067275" y="286115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76,685k, 10.6%</a:t>
            </a:r>
            <a:endParaRPr sz="600" b="1">
              <a:solidFill>
                <a:srgbClr val="FF0000"/>
              </a:solidFill>
              <a:latin typeface="Lato"/>
              <a:ea typeface="Lato"/>
              <a:cs typeface="Lato"/>
              <a:sym typeface="Lato"/>
            </a:endParaRPr>
          </a:p>
        </p:txBody>
      </p:sp>
      <p:sp>
        <p:nvSpPr>
          <p:cNvPr id="282" name="Google Shape;282;p28"/>
          <p:cNvSpPr txBox="1"/>
          <p:nvPr/>
        </p:nvSpPr>
        <p:spPr>
          <a:xfrm>
            <a:off x="5183725" y="286115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2,320, 25.3%</a:t>
            </a:r>
            <a:endParaRPr sz="600" b="1">
              <a:solidFill>
                <a:srgbClr val="FF0000"/>
              </a:solidFill>
              <a:latin typeface="Lato"/>
              <a:ea typeface="Lato"/>
              <a:cs typeface="Lato"/>
              <a:sym typeface="Lato"/>
            </a:endParaRPr>
          </a:p>
        </p:txBody>
      </p:sp>
      <p:sp>
        <p:nvSpPr>
          <p:cNvPr id="283" name="Google Shape;283;p28"/>
          <p:cNvSpPr txBox="1"/>
          <p:nvPr/>
        </p:nvSpPr>
        <p:spPr>
          <a:xfrm>
            <a:off x="2228150" y="930300"/>
            <a:ext cx="4685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
        <p:nvSpPr>
          <p:cNvPr id="284" name="Google Shape;284;p28"/>
          <p:cNvSpPr txBox="1"/>
          <p:nvPr/>
        </p:nvSpPr>
        <p:spPr>
          <a:xfrm>
            <a:off x="1984125" y="3978375"/>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32,664k, 4.5%</a:t>
            </a:r>
            <a:endParaRPr sz="600" b="1">
              <a:solidFill>
                <a:srgbClr val="FF0000"/>
              </a:solidFill>
              <a:latin typeface="Lato"/>
              <a:ea typeface="Lato"/>
              <a:cs typeface="Lato"/>
              <a:sym typeface="Lato"/>
            </a:endParaRPr>
          </a:p>
        </p:txBody>
      </p:sp>
      <p:sp>
        <p:nvSpPr>
          <p:cNvPr id="285" name="Google Shape;285;p28"/>
          <p:cNvSpPr txBox="1"/>
          <p:nvPr/>
        </p:nvSpPr>
        <p:spPr>
          <a:xfrm>
            <a:off x="4906375" y="4123825"/>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1,204, 13.1%</a:t>
            </a:r>
            <a:endParaRPr sz="600" b="1">
              <a:solidFill>
                <a:srgbClr val="FF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2 (Cont.)</a:t>
            </a:r>
            <a:endParaRPr/>
          </a:p>
        </p:txBody>
      </p:sp>
      <p:sp>
        <p:nvSpPr>
          <p:cNvPr id="291" name="Google Shape;29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292" name="Google Shape;292;p29"/>
          <p:cNvPicPr preferRelativeResize="0"/>
          <p:nvPr/>
        </p:nvPicPr>
        <p:blipFill>
          <a:blip r:embed="rId3">
            <a:alphaModFix/>
          </a:blip>
          <a:stretch>
            <a:fillRect/>
          </a:stretch>
        </p:blipFill>
        <p:spPr>
          <a:xfrm>
            <a:off x="1387950" y="1315388"/>
            <a:ext cx="3095625" cy="1733550"/>
          </a:xfrm>
          <a:prstGeom prst="rect">
            <a:avLst/>
          </a:prstGeom>
          <a:noFill/>
          <a:ln>
            <a:noFill/>
          </a:ln>
        </p:spPr>
      </p:pic>
      <p:pic>
        <p:nvPicPr>
          <p:cNvPr id="293" name="Google Shape;293;p29"/>
          <p:cNvPicPr preferRelativeResize="0"/>
          <p:nvPr/>
        </p:nvPicPr>
        <p:blipFill>
          <a:blip r:embed="rId4">
            <a:alphaModFix/>
          </a:blip>
          <a:stretch>
            <a:fillRect/>
          </a:stretch>
        </p:blipFill>
        <p:spPr>
          <a:xfrm>
            <a:off x="4934450" y="1348725"/>
            <a:ext cx="3248025" cy="1666875"/>
          </a:xfrm>
          <a:prstGeom prst="rect">
            <a:avLst/>
          </a:prstGeom>
          <a:noFill/>
          <a:ln>
            <a:noFill/>
          </a:ln>
        </p:spPr>
      </p:pic>
      <p:pic>
        <p:nvPicPr>
          <p:cNvPr id="294" name="Google Shape;294;p29"/>
          <p:cNvPicPr preferRelativeResize="0"/>
          <p:nvPr/>
        </p:nvPicPr>
        <p:blipFill>
          <a:blip r:embed="rId5">
            <a:alphaModFix/>
          </a:blip>
          <a:stretch>
            <a:fillRect/>
          </a:stretch>
        </p:blipFill>
        <p:spPr>
          <a:xfrm>
            <a:off x="3088575" y="3255650"/>
            <a:ext cx="3214172" cy="1644900"/>
          </a:xfrm>
          <a:prstGeom prst="rect">
            <a:avLst/>
          </a:prstGeom>
          <a:noFill/>
          <a:ln>
            <a:noFill/>
          </a:ln>
        </p:spPr>
      </p:pic>
      <p:sp>
        <p:nvSpPr>
          <p:cNvPr id="295" name="Google Shape;295;p29"/>
          <p:cNvSpPr txBox="1"/>
          <p:nvPr/>
        </p:nvSpPr>
        <p:spPr>
          <a:xfrm>
            <a:off x="2228150" y="930300"/>
            <a:ext cx="472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
        <p:nvSpPr>
          <p:cNvPr id="296" name="Google Shape;296;p29"/>
          <p:cNvSpPr txBox="1"/>
          <p:nvPr/>
        </p:nvSpPr>
        <p:spPr>
          <a:xfrm>
            <a:off x="2830825" y="173665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22,927k, 3.2%</a:t>
            </a:r>
            <a:endParaRPr sz="600" b="1">
              <a:solidFill>
                <a:srgbClr val="FF0000"/>
              </a:solidFill>
              <a:latin typeface="Lato"/>
              <a:ea typeface="Lato"/>
              <a:cs typeface="Lato"/>
              <a:sym typeface="Lato"/>
            </a:endParaRPr>
          </a:p>
        </p:txBody>
      </p:sp>
      <p:sp>
        <p:nvSpPr>
          <p:cNvPr id="297" name="Google Shape;297;p29"/>
          <p:cNvSpPr txBox="1"/>
          <p:nvPr/>
        </p:nvSpPr>
        <p:spPr>
          <a:xfrm>
            <a:off x="6377525" y="1736650"/>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rgbClr val="FF0000"/>
                </a:solidFill>
                <a:latin typeface="Lato"/>
                <a:ea typeface="Lato"/>
                <a:cs typeface="Lato"/>
                <a:sym typeface="Lato"/>
              </a:rPr>
              <a:t>747, 8.1%</a:t>
            </a:r>
            <a:endParaRPr sz="600" b="1">
              <a:solidFill>
                <a:srgbClr val="FF0000"/>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&amp; Discussion: Question 3</a:t>
            </a:r>
            <a:endParaRPr/>
          </a:p>
          <a:p>
            <a:pPr marL="0" lvl="0" indent="0" algn="l" rtl="0">
              <a:spcBef>
                <a:spcPts val="0"/>
              </a:spcBef>
              <a:spcAft>
                <a:spcPts val="0"/>
              </a:spcAft>
              <a:buNone/>
            </a:pPr>
            <a:endParaRPr/>
          </a:p>
        </p:txBody>
      </p:sp>
      <p:sp>
        <p:nvSpPr>
          <p:cNvPr id="303" name="Google Shape;30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304" name="Google Shape;304;p30"/>
          <p:cNvPicPr preferRelativeResize="0"/>
          <p:nvPr/>
        </p:nvPicPr>
        <p:blipFill>
          <a:blip r:embed="rId3">
            <a:alphaModFix/>
          </a:blip>
          <a:stretch>
            <a:fillRect/>
          </a:stretch>
        </p:blipFill>
        <p:spPr>
          <a:xfrm>
            <a:off x="152400" y="1460250"/>
            <a:ext cx="4341844" cy="3530851"/>
          </a:xfrm>
          <a:prstGeom prst="rect">
            <a:avLst/>
          </a:prstGeom>
          <a:noFill/>
          <a:ln>
            <a:noFill/>
          </a:ln>
        </p:spPr>
      </p:pic>
      <p:pic>
        <p:nvPicPr>
          <p:cNvPr id="305" name="Google Shape;305;p30"/>
          <p:cNvPicPr preferRelativeResize="0"/>
          <p:nvPr/>
        </p:nvPicPr>
        <p:blipFill>
          <a:blip r:embed="rId4">
            <a:alphaModFix/>
          </a:blip>
          <a:stretch>
            <a:fillRect/>
          </a:stretch>
        </p:blipFill>
        <p:spPr>
          <a:xfrm>
            <a:off x="4664550" y="1452575"/>
            <a:ext cx="4308000" cy="1577930"/>
          </a:xfrm>
          <a:prstGeom prst="rect">
            <a:avLst/>
          </a:prstGeom>
          <a:noFill/>
          <a:ln>
            <a:noFill/>
          </a:ln>
        </p:spPr>
      </p:pic>
      <p:sp>
        <p:nvSpPr>
          <p:cNvPr id="306" name="Google Shape;306;p30"/>
          <p:cNvSpPr txBox="1"/>
          <p:nvPr/>
        </p:nvSpPr>
        <p:spPr>
          <a:xfrm>
            <a:off x="1332750" y="971800"/>
            <a:ext cx="48936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What devices, browser, and operating system do visitors prefer? </a:t>
            </a:r>
            <a:endParaRPr sz="130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4"/>
                                        </p:tgtEl>
                                        <p:attrNameLst>
                                          <p:attrName>style.visibility</p:attrName>
                                        </p:attrNameLst>
                                      </p:cBhvr>
                                      <p:to>
                                        <p:strVal val="visible"/>
                                      </p:to>
                                    </p:set>
                                    <p:animEffect transition="in" filter="fade">
                                      <p:cBhvr>
                                        <p:cTn id="12" dur="500"/>
                                        <p:tgtEl>
                                          <p:spTgt spid="304"/>
                                        </p:tgtEl>
                                      </p:cBhvr>
                                    </p:animEffect>
                                  </p:childTnLst>
                                </p:cTn>
                              </p:par>
                              <p:par>
                                <p:cTn id="13" presetID="10" presetClass="entr" presetSubtype="0" fill="hold" nodeType="withEffect">
                                  <p:stCondLst>
                                    <p:cond delay="0"/>
                                  </p:stCondLst>
                                  <p:childTnLst>
                                    <p:set>
                                      <p:cBhvr>
                                        <p:cTn id="14" dur="1" fill="hold">
                                          <p:stCondLst>
                                            <p:cond delay="0"/>
                                          </p:stCondLst>
                                        </p:cTn>
                                        <p:tgtEl>
                                          <p:spTgt spid="305"/>
                                        </p:tgtEl>
                                        <p:attrNameLst>
                                          <p:attrName>style.visibility</p:attrName>
                                        </p:attrNameLst>
                                      </p:cBhvr>
                                      <p:to>
                                        <p:strVal val="visible"/>
                                      </p:to>
                                    </p:set>
                                    <p:animEffect transition="in" filter="fade">
                                      <p:cBhvr>
                                        <p:cTn id="15"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3 (Cont.)</a:t>
            </a:r>
            <a:endParaRPr/>
          </a:p>
        </p:txBody>
      </p:sp>
      <p:sp>
        <p:nvSpPr>
          <p:cNvPr id="312" name="Google Shape;31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313" name="Google Shape;313;p31"/>
          <p:cNvPicPr preferRelativeResize="0"/>
          <p:nvPr/>
        </p:nvPicPr>
        <p:blipFill>
          <a:blip r:embed="rId3">
            <a:alphaModFix/>
          </a:blip>
          <a:stretch>
            <a:fillRect/>
          </a:stretch>
        </p:blipFill>
        <p:spPr>
          <a:xfrm>
            <a:off x="411795" y="1460250"/>
            <a:ext cx="2628522" cy="1795225"/>
          </a:xfrm>
          <a:prstGeom prst="rect">
            <a:avLst/>
          </a:prstGeom>
          <a:noFill/>
          <a:ln>
            <a:noFill/>
          </a:ln>
        </p:spPr>
      </p:pic>
      <p:pic>
        <p:nvPicPr>
          <p:cNvPr id="314" name="Google Shape;314;p31"/>
          <p:cNvPicPr preferRelativeResize="0"/>
          <p:nvPr/>
        </p:nvPicPr>
        <p:blipFill>
          <a:blip r:embed="rId4">
            <a:alphaModFix/>
          </a:blip>
          <a:stretch>
            <a:fillRect/>
          </a:stretch>
        </p:blipFill>
        <p:spPr>
          <a:xfrm>
            <a:off x="3242233" y="1460250"/>
            <a:ext cx="2673263" cy="1795225"/>
          </a:xfrm>
          <a:prstGeom prst="rect">
            <a:avLst/>
          </a:prstGeom>
          <a:noFill/>
          <a:ln>
            <a:noFill/>
          </a:ln>
        </p:spPr>
      </p:pic>
      <p:pic>
        <p:nvPicPr>
          <p:cNvPr id="315" name="Google Shape;315;p31"/>
          <p:cNvPicPr preferRelativeResize="0"/>
          <p:nvPr/>
        </p:nvPicPr>
        <p:blipFill>
          <a:blip r:embed="rId5">
            <a:alphaModFix/>
          </a:blip>
          <a:stretch>
            <a:fillRect/>
          </a:stretch>
        </p:blipFill>
        <p:spPr>
          <a:xfrm>
            <a:off x="6117420" y="1460250"/>
            <a:ext cx="2614784" cy="1795225"/>
          </a:xfrm>
          <a:prstGeom prst="rect">
            <a:avLst/>
          </a:prstGeom>
          <a:noFill/>
          <a:ln>
            <a:noFill/>
          </a:ln>
        </p:spPr>
      </p:pic>
      <p:sp>
        <p:nvSpPr>
          <p:cNvPr id="316" name="Google Shape;316;p31"/>
          <p:cNvSpPr txBox="1"/>
          <p:nvPr/>
        </p:nvSpPr>
        <p:spPr>
          <a:xfrm>
            <a:off x="1028550" y="3651125"/>
            <a:ext cx="7086900" cy="784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1300">
                <a:solidFill>
                  <a:schemeClr val="lt1"/>
                </a:solidFill>
                <a:latin typeface="Lato"/>
                <a:ea typeface="Lato"/>
                <a:cs typeface="Lato"/>
                <a:sym typeface="Lato"/>
              </a:rPr>
              <a:t>Device visitors prefer accessing the GStore using a </a:t>
            </a:r>
            <a:r>
              <a:rPr lang="en" sz="1300" b="1" u="sng">
                <a:solidFill>
                  <a:srgbClr val="4A86E8"/>
                </a:solidFill>
                <a:latin typeface="Lato"/>
                <a:ea typeface="Lato"/>
                <a:cs typeface="Lato"/>
                <a:sym typeface="Lato"/>
              </a:rPr>
              <a:t>Desktop </a:t>
            </a:r>
            <a:r>
              <a:rPr lang="en" sz="1300">
                <a:solidFill>
                  <a:schemeClr val="lt1"/>
                </a:solidFill>
                <a:latin typeface="Lato"/>
                <a:ea typeface="Lato"/>
                <a:cs typeface="Lato"/>
                <a:sym typeface="Lato"/>
              </a:rPr>
              <a:t>- </a:t>
            </a:r>
            <a:r>
              <a:rPr lang="en" sz="1300" b="1" u="sng">
                <a:solidFill>
                  <a:srgbClr val="F6B26B"/>
                </a:solidFill>
                <a:latin typeface="Lato"/>
                <a:ea typeface="Lato"/>
                <a:cs typeface="Lato"/>
                <a:sym typeface="Lato"/>
              </a:rPr>
              <a:t>73.5%</a:t>
            </a:r>
            <a:r>
              <a:rPr lang="en" sz="1300">
                <a:solidFill>
                  <a:schemeClr val="lt1"/>
                </a:solidFill>
                <a:latin typeface="Lato"/>
                <a:ea typeface="Lato"/>
                <a:cs typeface="Lato"/>
                <a:sym typeface="Lato"/>
              </a:rPr>
              <a:t>, followed by </a:t>
            </a:r>
            <a:r>
              <a:rPr lang="en" sz="1300" b="1" u="sng">
                <a:solidFill>
                  <a:srgbClr val="4A86E8"/>
                </a:solidFill>
                <a:latin typeface="Lato"/>
                <a:ea typeface="Lato"/>
                <a:cs typeface="Lato"/>
                <a:sym typeface="Lato"/>
              </a:rPr>
              <a:t>Mobile </a:t>
            </a:r>
            <a:r>
              <a:rPr lang="en" sz="1300">
                <a:solidFill>
                  <a:schemeClr val="lt1"/>
                </a:solidFill>
                <a:latin typeface="Lato"/>
                <a:ea typeface="Lato"/>
                <a:cs typeface="Lato"/>
                <a:sym typeface="Lato"/>
              </a:rPr>
              <a:t>- </a:t>
            </a:r>
            <a:r>
              <a:rPr lang="en" sz="1300" b="1" u="sng">
                <a:solidFill>
                  <a:srgbClr val="F6B26B"/>
                </a:solidFill>
                <a:latin typeface="Lato"/>
                <a:ea typeface="Lato"/>
                <a:cs typeface="Lato"/>
                <a:sym typeface="Lato"/>
              </a:rPr>
              <a:t>23.1%</a:t>
            </a:r>
            <a:endParaRPr sz="1300">
              <a:solidFill>
                <a:schemeClr val="lt1"/>
              </a:solidFill>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343D"/>
        </a:solidFill>
        <a:effectLst/>
      </p:bgPr>
    </p:bg>
    <p:spTree>
      <p:nvGrpSpPr>
        <p:cNvPr id="1" name="Shape 141"/>
        <p:cNvGrpSpPr/>
        <p:nvPr/>
      </p:nvGrpSpPr>
      <p:grpSpPr>
        <a:xfrm>
          <a:off x="0" y="0"/>
          <a:ext cx="0" cy="0"/>
          <a:chOff x="0" y="0"/>
          <a:chExt cx="0" cy="0"/>
        </a:xfrm>
      </p:grpSpPr>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Businesses need analytics tools and data to reveal insight that can be used towards optimizing their online site and understanding their customers. </a:t>
            </a:r>
            <a:endParaRPr/>
          </a:p>
          <a:p>
            <a:pPr marL="0" lvl="0" indent="0" algn="l" rtl="0">
              <a:spcBef>
                <a:spcPts val="1200"/>
              </a:spcBef>
              <a:spcAft>
                <a:spcPts val="0"/>
              </a:spcAft>
              <a:buNone/>
            </a:pPr>
            <a:r>
              <a:rPr lang="en"/>
              <a:t>In this presentation, we will observe the web analytics data of a Google Merchandise Store (called GStore) that sells Google themed merchandise and paraphernalia.  The store’s online site attracts visitors from various locations throughout the world. </a:t>
            </a:r>
            <a:endParaRPr/>
          </a:p>
          <a:p>
            <a:pPr marL="0" lvl="0" indent="0" algn="l" rtl="0">
              <a:spcBef>
                <a:spcPts val="1200"/>
              </a:spcBef>
              <a:spcAft>
                <a:spcPts val="1200"/>
              </a:spcAft>
              <a:buNone/>
            </a:pPr>
            <a:r>
              <a:rPr lang="en" u="sng">
                <a:solidFill>
                  <a:schemeClr val="hlink"/>
                </a:solidFill>
                <a:hlinkClick r:id="rId3"/>
              </a:rPr>
              <a:t>https://shop.googlemerchandisestore.com/</a:t>
            </a:r>
            <a:r>
              <a:rPr lang="en"/>
              <a:t> </a:t>
            </a:r>
            <a:endParaRPr/>
          </a:p>
        </p:txBody>
      </p:sp>
      <p:sp>
        <p:nvSpPr>
          <p:cNvPr id="143" name="Google Shape;143;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pic>
        <p:nvPicPr>
          <p:cNvPr id="144" name="Google Shape;144;p14"/>
          <p:cNvPicPr preferRelativeResize="0"/>
          <p:nvPr/>
        </p:nvPicPr>
        <p:blipFill>
          <a:blip r:embed="rId4">
            <a:alphaModFix/>
          </a:blip>
          <a:stretch>
            <a:fillRect/>
          </a:stretch>
        </p:blipFill>
        <p:spPr>
          <a:xfrm>
            <a:off x="5977250" y="3090525"/>
            <a:ext cx="2359150" cy="1769349"/>
          </a:xfrm>
          <a:prstGeom prst="rect">
            <a:avLst/>
          </a:prstGeom>
          <a:noFill/>
          <a:ln>
            <a:noFill/>
          </a:ln>
        </p:spPr>
      </p:pic>
      <p:pic>
        <p:nvPicPr>
          <p:cNvPr id="145" name="Google Shape;145;p14"/>
          <p:cNvPicPr preferRelativeResize="0"/>
          <p:nvPr/>
        </p:nvPicPr>
        <p:blipFill>
          <a:blip r:embed="rId5">
            <a:alphaModFix/>
          </a:blip>
          <a:stretch>
            <a:fillRect/>
          </a:stretch>
        </p:blipFill>
        <p:spPr>
          <a:xfrm>
            <a:off x="6004375" y="273547"/>
            <a:ext cx="2304900" cy="1154500"/>
          </a:xfrm>
          <a:prstGeom prst="rect">
            <a:avLst/>
          </a:prstGeom>
          <a:noFill/>
          <a:ln>
            <a:noFill/>
          </a:ln>
        </p:spPr>
      </p:pic>
      <p:sp>
        <p:nvSpPr>
          <p:cNvPr id="146" name="Google Shape;14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p:tgtEl>
                                          <p:spTgt spid="14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0" end="0"/>
                                            </p:txEl>
                                          </p:spTgt>
                                        </p:tgtEl>
                                        <p:attrNameLst>
                                          <p:attrName>style.visibility</p:attrName>
                                        </p:attrNameLst>
                                      </p:cBhvr>
                                      <p:to>
                                        <p:strVal val="visible"/>
                                      </p:to>
                                    </p:set>
                                    <p:animEffect transition="in" filter="fade">
                                      <p:cBhvr>
                                        <p:cTn id="12" dur="500"/>
                                        <p:tgtEl>
                                          <p:spTgt spid="1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1" end="1"/>
                                            </p:txEl>
                                          </p:spTgt>
                                        </p:tgtEl>
                                        <p:attrNameLst>
                                          <p:attrName>style.visibility</p:attrName>
                                        </p:attrNameLst>
                                      </p:cBhvr>
                                      <p:to>
                                        <p:strVal val="visible"/>
                                      </p:to>
                                    </p:set>
                                    <p:animEffect transition="in" filter="fade">
                                      <p:cBhvr>
                                        <p:cTn id="17" dur="500"/>
                                        <p:tgtEl>
                                          <p:spTgt spid="14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2" end="2"/>
                                            </p:txEl>
                                          </p:spTgt>
                                        </p:tgtEl>
                                        <p:attrNameLst>
                                          <p:attrName>style.visibility</p:attrName>
                                        </p:attrNameLst>
                                      </p:cBhvr>
                                      <p:to>
                                        <p:strVal val="visible"/>
                                      </p:to>
                                    </p:set>
                                    <p:animEffect transition="in" filter="fade">
                                      <p:cBhvr>
                                        <p:cTn id="22" dur="500"/>
                                        <p:tgtEl>
                                          <p:spTgt spid="142">
                                            <p:txEl>
                                              <p:pRg st="2" end="2"/>
                                            </p:txEl>
                                          </p:spTgt>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144"/>
                                        </p:tgtEl>
                                        <p:attrNameLst>
                                          <p:attrName>style.visibility</p:attrName>
                                        </p:attrNameLst>
                                      </p:cBhvr>
                                      <p:to>
                                        <p:strVal val="visible"/>
                                      </p:to>
                                    </p:set>
                                    <p:anim calcmode="lin" valueType="num">
                                      <p:cBhvr additive="base">
                                        <p:cTn id="26" dur="500"/>
                                        <p:tgtEl>
                                          <p:spTgt spid="14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3 (Cont.)</a:t>
            </a:r>
            <a:endParaRPr/>
          </a:p>
        </p:txBody>
      </p:sp>
      <p:sp>
        <p:nvSpPr>
          <p:cNvPr id="322" name="Google Shape;32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323" name="Google Shape;323;p32"/>
          <p:cNvPicPr preferRelativeResize="0"/>
          <p:nvPr/>
        </p:nvPicPr>
        <p:blipFill>
          <a:blip r:embed="rId3">
            <a:alphaModFix/>
          </a:blip>
          <a:stretch>
            <a:fillRect/>
          </a:stretch>
        </p:blipFill>
        <p:spPr>
          <a:xfrm>
            <a:off x="154137" y="1474125"/>
            <a:ext cx="2892050" cy="1851583"/>
          </a:xfrm>
          <a:prstGeom prst="rect">
            <a:avLst/>
          </a:prstGeom>
          <a:noFill/>
          <a:ln>
            <a:noFill/>
          </a:ln>
        </p:spPr>
      </p:pic>
      <p:pic>
        <p:nvPicPr>
          <p:cNvPr id="324" name="Google Shape;324;p32"/>
          <p:cNvPicPr preferRelativeResize="0"/>
          <p:nvPr/>
        </p:nvPicPr>
        <p:blipFill>
          <a:blip r:embed="rId4">
            <a:alphaModFix/>
          </a:blip>
          <a:stretch>
            <a:fillRect/>
          </a:stretch>
        </p:blipFill>
        <p:spPr>
          <a:xfrm>
            <a:off x="3148400" y="1474125"/>
            <a:ext cx="2813289" cy="1851575"/>
          </a:xfrm>
          <a:prstGeom prst="rect">
            <a:avLst/>
          </a:prstGeom>
          <a:noFill/>
          <a:ln>
            <a:noFill/>
          </a:ln>
        </p:spPr>
      </p:pic>
      <p:pic>
        <p:nvPicPr>
          <p:cNvPr id="325" name="Google Shape;325;p32"/>
          <p:cNvPicPr preferRelativeResize="0"/>
          <p:nvPr/>
        </p:nvPicPr>
        <p:blipFill>
          <a:blip r:embed="rId5">
            <a:alphaModFix/>
          </a:blip>
          <a:stretch>
            <a:fillRect/>
          </a:stretch>
        </p:blipFill>
        <p:spPr>
          <a:xfrm>
            <a:off x="6063917" y="1474125"/>
            <a:ext cx="2925946" cy="1851575"/>
          </a:xfrm>
          <a:prstGeom prst="rect">
            <a:avLst/>
          </a:prstGeom>
          <a:noFill/>
          <a:ln>
            <a:noFill/>
          </a:ln>
        </p:spPr>
      </p:pic>
      <p:sp>
        <p:nvSpPr>
          <p:cNvPr id="326" name="Google Shape;326;p32"/>
          <p:cNvSpPr txBox="1"/>
          <p:nvPr/>
        </p:nvSpPr>
        <p:spPr>
          <a:xfrm>
            <a:off x="1878750" y="3727475"/>
            <a:ext cx="5386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None/>
            </a:pPr>
            <a:r>
              <a:rPr lang="en" sz="1300">
                <a:solidFill>
                  <a:schemeClr val="lt1"/>
                </a:solidFill>
                <a:latin typeface="Lato"/>
                <a:ea typeface="Lato"/>
                <a:cs typeface="Lato"/>
                <a:sym typeface="Lato"/>
              </a:rPr>
              <a:t>Preferred Browser is </a:t>
            </a:r>
            <a:r>
              <a:rPr lang="en" sz="1300" b="1" u="sng">
                <a:solidFill>
                  <a:srgbClr val="4A86E8"/>
                </a:solidFill>
                <a:latin typeface="Lato"/>
                <a:ea typeface="Lato"/>
                <a:cs typeface="Lato"/>
                <a:sym typeface="Lato"/>
              </a:rPr>
              <a:t>Chrome</a:t>
            </a:r>
            <a:r>
              <a:rPr lang="en" sz="1300">
                <a:solidFill>
                  <a:schemeClr val="lt1"/>
                </a:solidFill>
                <a:latin typeface="Lato"/>
                <a:ea typeface="Lato"/>
                <a:cs typeface="Lato"/>
                <a:sym typeface="Lato"/>
              </a:rPr>
              <a:t> - </a:t>
            </a:r>
            <a:r>
              <a:rPr lang="en" sz="1300" b="1" u="sng">
                <a:solidFill>
                  <a:srgbClr val="F6B26B"/>
                </a:solidFill>
                <a:latin typeface="Lato"/>
                <a:ea typeface="Lato"/>
                <a:cs typeface="Lato"/>
                <a:sym typeface="Lato"/>
              </a:rPr>
              <a:t>68.6%</a:t>
            </a:r>
            <a:r>
              <a:rPr lang="en" sz="1300">
                <a:solidFill>
                  <a:schemeClr val="lt1"/>
                </a:solidFill>
                <a:latin typeface="Lato"/>
                <a:ea typeface="Lato"/>
                <a:cs typeface="Lato"/>
                <a:sym typeface="Lato"/>
              </a:rPr>
              <a:t>, followed by </a:t>
            </a:r>
            <a:r>
              <a:rPr lang="en" sz="1300" b="1" u="sng">
                <a:solidFill>
                  <a:srgbClr val="4A86E8"/>
                </a:solidFill>
                <a:latin typeface="Lato"/>
                <a:ea typeface="Lato"/>
                <a:cs typeface="Lato"/>
                <a:sym typeface="Lato"/>
              </a:rPr>
              <a:t>Safari</a:t>
            </a:r>
            <a:r>
              <a:rPr lang="en" sz="1300">
                <a:solidFill>
                  <a:schemeClr val="lt1"/>
                </a:solidFill>
                <a:latin typeface="Lato"/>
                <a:ea typeface="Lato"/>
                <a:cs typeface="Lato"/>
                <a:sym typeface="Lato"/>
              </a:rPr>
              <a:t> -</a:t>
            </a:r>
            <a:r>
              <a:rPr lang="en" sz="1300" b="1" u="sng">
                <a:solidFill>
                  <a:srgbClr val="F6B26B"/>
                </a:solidFill>
                <a:latin typeface="Lato"/>
                <a:ea typeface="Lato"/>
                <a:cs typeface="Lato"/>
                <a:sym typeface="Lato"/>
              </a:rPr>
              <a:t> 20.2%</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&amp; Discussion: Question 3 (Cont.)</a:t>
            </a:r>
            <a:endParaRPr/>
          </a:p>
          <a:p>
            <a:pPr marL="0" lvl="0" indent="0" algn="l" rtl="0">
              <a:spcBef>
                <a:spcPts val="0"/>
              </a:spcBef>
              <a:spcAft>
                <a:spcPts val="0"/>
              </a:spcAft>
              <a:buNone/>
            </a:pPr>
            <a:endParaRPr/>
          </a:p>
        </p:txBody>
      </p:sp>
      <p:sp>
        <p:nvSpPr>
          <p:cNvPr id="332" name="Google Shape;33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333" name="Google Shape;333;p33"/>
          <p:cNvPicPr preferRelativeResize="0"/>
          <p:nvPr/>
        </p:nvPicPr>
        <p:blipFill>
          <a:blip r:embed="rId3">
            <a:alphaModFix/>
          </a:blip>
          <a:stretch>
            <a:fillRect/>
          </a:stretch>
        </p:blipFill>
        <p:spPr>
          <a:xfrm>
            <a:off x="391943" y="1460250"/>
            <a:ext cx="2657593" cy="1732750"/>
          </a:xfrm>
          <a:prstGeom prst="rect">
            <a:avLst/>
          </a:prstGeom>
          <a:noFill/>
          <a:ln>
            <a:noFill/>
          </a:ln>
        </p:spPr>
      </p:pic>
      <p:pic>
        <p:nvPicPr>
          <p:cNvPr id="334" name="Google Shape;334;p33"/>
          <p:cNvPicPr preferRelativeResize="0"/>
          <p:nvPr/>
        </p:nvPicPr>
        <p:blipFill>
          <a:blip r:embed="rId4">
            <a:alphaModFix/>
          </a:blip>
          <a:stretch>
            <a:fillRect/>
          </a:stretch>
        </p:blipFill>
        <p:spPr>
          <a:xfrm>
            <a:off x="3201943" y="1460250"/>
            <a:ext cx="2687640" cy="1732750"/>
          </a:xfrm>
          <a:prstGeom prst="rect">
            <a:avLst/>
          </a:prstGeom>
          <a:noFill/>
          <a:ln>
            <a:noFill/>
          </a:ln>
        </p:spPr>
      </p:pic>
      <p:pic>
        <p:nvPicPr>
          <p:cNvPr id="335" name="Google Shape;335;p33"/>
          <p:cNvPicPr preferRelativeResize="0"/>
          <p:nvPr/>
        </p:nvPicPr>
        <p:blipFill>
          <a:blip r:embed="rId5">
            <a:alphaModFix/>
          </a:blip>
          <a:stretch>
            <a:fillRect/>
          </a:stretch>
        </p:blipFill>
        <p:spPr>
          <a:xfrm>
            <a:off x="6041993" y="1460250"/>
            <a:ext cx="2710064" cy="1732750"/>
          </a:xfrm>
          <a:prstGeom prst="rect">
            <a:avLst/>
          </a:prstGeom>
          <a:noFill/>
          <a:ln>
            <a:noFill/>
          </a:ln>
        </p:spPr>
      </p:pic>
      <p:sp>
        <p:nvSpPr>
          <p:cNvPr id="336" name="Google Shape;336;p33"/>
          <p:cNvSpPr txBox="1"/>
          <p:nvPr/>
        </p:nvSpPr>
        <p:spPr>
          <a:xfrm>
            <a:off x="969450" y="3651125"/>
            <a:ext cx="72051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Preferred Operating System is </a:t>
            </a:r>
            <a:r>
              <a:rPr lang="en" sz="1300" b="1" u="sng">
                <a:solidFill>
                  <a:srgbClr val="4A86E8"/>
                </a:solidFill>
                <a:latin typeface="Lato"/>
                <a:ea typeface="Lato"/>
                <a:cs typeface="Lato"/>
                <a:sym typeface="Lato"/>
              </a:rPr>
              <a:t>Windows</a:t>
            </a:r>
            <a:r>
              <a:rPr lang="en" sz="1300">
                <a:solidFill>
                  <a:schemeClr val="lt1"/>
                </a:solidFill>
                <a:latin typeface="Lato"/>
                <a:ea typeface="Lato"/>
                <a:cs typeface="Lato"/>
                <a:sym typeface="Lato"/>
              </a:rPr>
              <a:t> - </a:t>
            </a:r>
            <a:r>
              <a:rPr lang="en" sz="1300" b="1" u="sng">
                <a:solidFill>
                  <a:srgbClr val="F6B26B"/>
                </a:solidFill>
                <a:latin typeface="Lato"/>
                <a:ea typeface="Lato"/>
                <a:cs typeface="Lato"/>
                <a:sym typeface="Lato"/>
              </a:rPr>
              <a:t>38.8%</a:t>
            </a:r>
            <a:r>
              <a:rPr lang="en" sz="1300">
                <a:solidFill>
                  <a:schemeClr val="lt1"/>
                </a:solidFill>
                <a:latin typeface="Lato"/>
                <a:ea typeface="Lato"/>
                <a:cs typeface="Lato"/>
                <a:sym typeface="Lato"/>
              </a:rPr>
              <a:t>, followed by </a:t>
            </a:r>
            <a:r>
              <a:rPr lang="en" sz="1300" b="1" u="sng">
                <a:solidFill>
                  <a:srgbClr val="4A86E8"/>
                </a:solidFill>
                <a:latin typeface="Lato"/>
                <a:ea typeface="Lato"/>
                <a:cs typeface="Lato"/>
                <a:sym typeface="Lato"/>
              </a:rPr>
              <a:t>Mac</a:t>
            </a:r>
            <a:r>
              <a:rPr lang="en" sz="1300">
                <a:solidFill>
                  <a:schemeClr val="lt1"/>
                </a:solidFill>
                <a:latin typeface="Lato"/>
                <a:ea typeface="Lato"/>
                <a:cs typeface="Lato"/>
                <a:sym typeface="Lato"/>
              </a:rPr>
              <a:t> - </a:t>
            </a:r>
            <a:r>
              <a:rPr lang="en" sz="1300" b="1" u="sng">
                <a:solidFill>
                  <a:srgbClr val="F6B26B"/>
                </a:solidFill>
                <a:latin typeface="Lato"/>
                <a:ea typeface="Lato"/>
                <a:cs typeface="Lato"/>
                <a:sym typeface="Lato"/>
              </a:rPr>
              <a:t>28.1%</a:t>
            </a:r>
            <a:r>
              <a:rPr lang="en" sz="1300">
                <a:solidFill>
                  <a:schemeClr val="lt1"/>
                </a:solidFill>
                <a:latin typeface="Lato"/>
                <a:ea typeface="Lato"/>
                <a:cs typeface="Lato"/>
                <a:sym typeface="Lato"/>
              </a:rPr>
              <a:t> and </a:t>
            </a:r>
            <a:r>
              <a:rPr lang="en" sz="1300" b="1" u="sng">
                <a:solidFill>
                  <a:srgbClr val="4A86E8"/>
                </a:solidFill>
                <a:latin typeface="Lato"/>
                <a:ea typeface="Lato"/>
                <a:cs typeface="Lato"/>
                <a:sym typeface="Lato"/>
              </a:rPr>
              <a:t>Android</a:t>
            </a:r>
            <a:r>
              <a:rPr lang="en" sz="1300">
                <a:solidFill>
                  <a:schemeClr val="lt1"/>
                </a:solidFill>
                <a:latin typeface="Lato"/>
                <a:ea typeface="Lato"/>
                <a:cs typeface="Lato"/>
                <a:sym typeface="Lato"/>
              </a:rPr>
              <a:t> - </a:t>
            </a:r>
            <a:r>
              <a:rPr lang="en" sz="1300" b="1" u="sng">
                <a:solidFill>
                  <a:srgbClr val="F6B26B"/>
                </a:solidFill>
                <a:latin typeface="Lato"/>
                <a:ea typeface="Lato"/>
                <a:cs typeface="Lato"/>
                <a:sym typeface="Lato"/>
              </a:rPr>
              <a:t>13.7%</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4</a:t>
            </a:r>
            <a:endParaRPr/>
          </a:p>
        </p:txBody>
      </p:sp>
      <p:sp>
        <p:nvSpPr>
          <p:cNvPr id="342" name="Google Shape;342;p34"/>
          <p:cNvSpPr txBox="1">
            <a:spLocks noGrp="1"/>
          </p:cNvSpPr>
          <p:nvPr>
            <p:ph type="body" idx="1"/>
          </p:nvPr>
        </p:nvSpPr>
        <p:spPr>
          <a:xfrm>
            <a:off x="4497950" y="1436175"/>
            <a:ext cx="4412700" cy="757200"/>
          </a:xfrm>
          <a:prstGeom prst="rect">
            <a:avLst/>
          </a:prstGeom>
        </p:spPr>
        <p:txBody>
          <a:bodyPr spcFirstLastPara="1" wrap="square" lIns="91425" tIns="91425" rIns="91425" bIns="91425" anchor="t" anchorCtr="0">
            <a:noAutofit/>
          </a:bodyPr>
          <a:lstStyle/>
          <a:p>
            <a:pPr marL="457200" lvl="0" indent="-311150" algn="l" rtl="0">
              <a:spcBef>
                <a:spcPts val="300"/>
              </a:spcBef>
              <a:spcAft>
                <a:spcPts val="0"/>
              </a:spcAft>
              <a:buSzPts val="1300"/>
              <a:buChar char="●"/>
            </a:pPr>
            <a:r>
              <a:rPr lang="en"/>
              <a:t>What are the number of total hits &amp; pageviews? </a:t>
            </a:r>
            <a:endParaRPr/>
          </a:p>
          <a:p>
            <a:pPr marL="457200" lvl="0" indent="-311150" algn="l" rtl="0">
              <a:spcBef>
                <a:spcPts val="0"/>
              </a:spcBef>
              <a:spcAft>
                <a:spcPts val="0"/>
              </a:spcAft>
              <a:buSzPts val="1300"/>
              <a:buChar char="●"/>
            </a:pPr>
            <a:r>
              <a:rPr lang="en"/>
              <a:t>What is the conversion rate?</a:t>
            </a:r>
            <a:endParaRPr/>
          </a:p>
          <a:p>
            <a:pPr marL="0" marR="0" lvl="0" indent="0" algn="l" rtl="0">
              <a:lnSpc>
                <a:spcPct val="115000"/>
              </a:lnSpc>
              <a:spcBef>
                <a:spcPts val="2700"/>
              </a:spcBef>
              <a:spcAft>
                <a:spcPts val="1200"/>
              </a:spcAft>
              <a:buNone/>
            </a:pPr>
            <a:endParaRPr/>
          </a:p>
        </p:txBody>
      </p:sp>
      <p:sp>
        <p:nvSpPr>
          <p:cNvPr id="343" name="Google Shape;34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344" name="Google Shape;344;p34"/>
          <p:cNvPicPr preferRelativeResize="0"/>
          <p:nvPr/>
        </p:nvPicPr>
        <p:blipFill>
          <a:blip r:embed="rId3">
            <a:alphaModFix/>
          </a:blip>
          <a:stretch>
            <a:fillRect/>
          </a:stretch>
        </p:blipFill>
        <p:spPr>
          <a:xfrm>
            <a:off x="548575" y="1409075"/>
            <a:ext cx="3640627" cy="35747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44"/>
                                        </p:tgtEl>
                                        <p:attrNameLst>
                                          <p:attrName>style.visibility</p:attrName>
                                        </p:attrNameLst>
                                      </p:cBhvr>
                                      <p:to>
                                        <p:strVal val="visible"/>
                                      </p:to>
                                    </p:set>
                                    <p:anim calcmode="lin" valueType="num">
                                      <p:cBhvr additive="base">
                                        <p:cTn id="7" dur="500"/>
                                        <p:tgtEl>
                                          <p:spTgt spid="34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42"/>
                                        </p:tgtEl>
                                        <p:attrNameLst>
                                          <p:attrName>style.visibility</p:attrName>
                                        </p:attrNameLst>
                                      </p:cBhvr>
                                      <p:to>
                                        <p:strVal val="visible"/>
                                      </p:to>
                                    </p:set>
                                    <p:anim calcmode="lin" valueType="num">
                                      <p:cBhvr additive="base">
                                        <p:cTn id="10" dur="500"/>
                                        <p:tgtEl>
                                          <p:spTgt spid="34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4 (Cont.)</a:t>
            </a:r>
            <a:endParaRPr/>
          </a:p>
        </p:txBody>
      </p:sp>
      <p:sp>
        <p:nvSpPr>
          <p:cNvPr id="350" name="Google Shape;35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351" name="Google Shape;351;p35"/>
          <p:cNvSpPr txBox="1"/>
          <p:nvPr/>
        </p:nvSpPr>
        <p:spPr>
          <a:xfrm>
            <a:off x="2211900" y="930300"/>
            <a:ext cx="472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
        <p:nvSpPr>
          <p:cNvPr id="352" name="Google Shape;352;p35"/>
          <p:cNvSpPr txBox="1"/>
          <p:nvPr/>
        </p:nvSpPr>
        <p:spPr>
          <a:xfrm>
            <a:off x="2441650" y="1741275"/>
            <a:ext cx="913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chemeClr val="dk1"/>
                </a:solidFill>
                <a:latin typeface="Lato"/>
                <a:ea typeface="Lato"/>
                <a:cs typeface="Lato"/>
                <a:sym typeface="Lato"/>
              </a:rPr>
              <a:t>RETURN:</a:t>
            </a:r>
            <a:endParaRPr sz="600" b="1">
              <a:solidFill>
                <a:schemeClr val="dk1"/>
              </a:solidFill>
              <a:latin typeface="Lato"/>
              <a:ea typeface="Lato"/>
              <a:cs typeface="Lato"/>
              <a:sym typeface="Lato"/>
            </a:endParaRPr>
          </a:p>
          <a:p>
            <a:pPr marL="0" lvl="0" indent="0" algn="l" rtl="0">
              <a:spcBef>
                <a:spcPts val="0"/>
              </a:spcBef>
              <a:spcAft>
                <a:spcPts val="0"/>
              </a:spcAft>
              <a:buNone/>
            </a:pPr>
            <a:r>
              <a:rPr lang="en" sz="600" b="1">
                <a:solidFill>
                  <a:schemeClr val="dk1"/>
                </a:solidFill>
                <a:latin typeface="Lato"/>
                <a:ea typeface="Lato"/>
                <a:cs typeface="Lato"/>
                <a:sym typeface="Lato"/>
              </a:rPr>
              <a:t>365,335k, 50.5%</a:t>
            </a:r>
            <a:endParaRPr sz="600" b="1">
              <a:solidFill>
                <a:schemeClr val="dk1"/>
              </a:solidFill>
              <a:latin typeface="Lato"/>
              <a:ea typeface="Lato"/>
              <a:cs typeface="Lato"/>
              <a:sym typeface="Lato"/>
            </a:endParaRPr>
          </a:p>
        </p:txBody>
      </p:sp>
      <p:sp>
        <p:nvSpPr>
          <p:cNvPr id="353" name="Google Shape;353;p35"/>
          <p:cNvSpPr txBox="1"/>
          <p:nvPr/>
        </p:nvSpPr>
        <p:spPr>
          <a:xfrm>
            <a:off x="2754475" y="2110563"/>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chemeClr val="dk1"/>
                </a:solidFill>
                <a:latin typeface="Lato"/>
                <a:ea typeface="Lato"/>
                <a:cs typeface="Lato"/>
                <a:sym typeface="Lato"/>
              </a:rPr>
              <a:t>362,239k, 50.1%</a:t>
            </a:r>
            <a:endParaRPr sz="600" b="1">
              <a:solidFill>
                <a:schemeClr val="dk1"/>
              </a:solidFill>
              <a:latin typeface="Lato"/>
              <a:ea typeface="Lato"/>
              <a:cs typeface="Lato"/>
              <a:sym typeface="Lato"/>
            </a:endParaRPr>
          </a:p>
        </p:txBody>
      </p:sp>
      <p:pic>
        <p:nvPicPr>
          <p:cNvPr id="354" name="Google Shape;354;p35"/>
          <p:cNvPicPr preferRelativeResize="0"/>
          <p:nvPr/>
        </p:nvPicPr>
        <p:blipFill>
          <a:blip r:embed="rId3">
            <a:alphaModFix/>
          </a:blip>
          <a:stretch>
            <a:fillRect/>
          </a:stretch>
        </p:blipFill>
        <p:spPr>
          <a:xfrm>
            <a:off x="826265" y="1485425"/>
            <a:ext cx="7491470" cy="3234325"/>
          </a:xfrm>
          <a:prstGeom prst="rect">
            <a:avLst/>
          </a:prstGeom>
          <a:noFill/>
          <a:ln w="9525" cap="flat" cmpd="sng">
            <a:solidFill>
              <a:srgbClr val="0000FF"/>
            </a:solidFill>
            <a:prstDash val="solid"/>
            <a:round/>
            <a:headEnd type="none" w="sm" len="sm"/>
            <a:tailEnd type="none" w="sm" len="sm"/>
          </a:ln>
        </p:spPr>
      </p:pic>
      <p:sp>
        <p:nvSpPr>
          <p:cNvPr id="355" name="Google Shape;355;p35"/>
          <p:cNvSpPr txBox="1"/>
          <p:nvPr/>
        </p:nvSpPr>
        <p:spPr>
          <a:xfrm>
            <a:off x="1562150" y="1645075"/>
            <a:ext cx="106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dk1"/>
                </a:solidFill>
                <a:latin typeface="Lato"/>
                <a:ea typeface="Lato"/>
                <a:cs typeface="Lato"/>
                <a:sym typeface="Lato"/>
              </a:rPr>
              <a:t>362,239k, 50.1%</a:t>
            </a:r>
            <a:endParaRPr sz="800" b="1">
              <a:solidFill>
                <a:schemeClr val="dk1"/>
              </a:solidFill>
              <a:latin typeface="Lato"/>
              <a:ea typeface="Lato"/>
              <a:cs typeface="Lato"/>
              <a:sym typeface="Lato"/>
            </a:endParaRPr>
          </a:p>
        </p:txBody>
      </p:sp>
      <p:sp>
        <p:nvSpPr>
          <p:cNvPr id="356" name="Google Shape;356;p35"/>
          <p:cNvSpPr txBox="1"/>
          <p:nvPr/>
        </p:nvSpPr>
        <p:spPr>
          <a:xfrm>
            <a:off x="1547825" y="2845875"/>
            <a:ext cx="101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dk1"/>
                </a:solidFill>
                <a:latin typeface="Lato"/>
                <a:ea typeface="Lato"/>
                <a:cs typeface="Lato"/>
                <a:sym typeface="Lato"/>
              </a:rPr>
              <a:t>HITS &gt;2:</a:t>
            </a:r>
            <a:endParaRPr sz="800" b="1">
              <a:solidFill>
                <a:schemeClr val="dk1"/>
              </a:solidFill>
              <a:latin typeface="Lato"/>
              <a:ea typeface="Lato"/>
              <a:cs typeface="Lato"/>
              <a:sym typeface="Lato"/>
            </a:endParaRPr>
          </a:p>
          <a:p>
            <a:pPr marL="0" lvl="0" indent="0" algn="l" rtl="0">
              <a:spcBef>
                <a:spcPts val="0"/>
              </a:spcBef>
              <a:spcAft>
                <a:spcPts val="0"/>
              </a:spcAft>
              <a:buNone/>
            </a:pPr>
            <a:r>
              <a:rPr lang="en" sz="800" b="1">
                <a:solidFill>
                  <a:schemeClr val="dk1"/>
                </a:solidFill>
                <a:latin typeface="Lato"/>
                <a:ea typeface="Lato"/>
                <a:cs typeface="Lato"/>
                <a:sym typeface="Lato"/>
              </a:rPr>
              <a:t>360,683k, 49.9%</a:t>
            </a:r>
            <a:endParaRPr sz="800" b="1">
              <a:solidFill>
                <a:schemeClr val="dk1"/>
              </a:solidFill>
              <a:latin typeface="Lato"/>
              <a:ea typeface="Lato"/>
              <a:cs typeface="Lato"/>
              <a:sym typeface="Lato"/>
            </a:endParaRPr>
          </a:p>
        </p:txBody>
      </p:sp>
      <p:sp>
        <p:nvSpPr>
          <p:cNvPr id="357" name="Google Shape;357;p35"/>
          <p:cNvSpPr/>
          <p:nvPr/>
        </p:nvSpPr>
        <p:spPr>
          <a:xfrm>
            <a:off x="3637250" y="2276750"/>
            <a:ext cx="222300" cy="166500"/>
          </a:xfrm>
          <a:prstGeom prst="ellipse">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4 (Cont.)</a:t>
            </a:r>
            <a:endParaRPr/>
          </a:p>
        </p:txBody>
      </p:sp>
      <p:sp>
        <p:nvSpPr>
          <p:cNvPr id="363" name="Google Shape;36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64" name="Google Shape;364;p36"/>
          <p:cNvSpPr txBox="1"/>
          <p:nvPr/>
        </p:nvSpPr>
        <p:spPr>
          <a:xfrm>
            <a:off x="2211900" y="930300"/>
            <a:ext cx="472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
        <p:nvSpPr>
          <p:cNvPr id="365" name="Google Shape;365;p36"/>
          <p:cNvSpPr txBox="1"/>
          <p:nvPr/>
        </p:nvSpPr>
        <p:spPr>
          <a:xfrm>
            <a:off x="2441650" y="1741275"/>
            <a:ext cx="913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chemeClr val="dk1"/>
                </a:solidFill>
                <a:latin typeface="Lato"/>
                <a:ea typeface="Lato"/>
                <a:cs typeface="Lato"/>
                <a:sym typeface="Lato"/>
              </a:rPr>
              <a:t>RETURN:</a:t>
            </a:r>
            <a:endParaRPr sz="600" b="1">
              <a:solidFill>
                <a:schemeClr val="dk1"/>
              </a:solidFill>
              <a:latin typeface="Lato"/>
              <a:ea typeface="Lato"/>
              <a:cs typeface="Lato"/>
              <a:sym typeface="Lato"/>
            </a:endParaRPr>
          </a:p>
          <a:p>
            <a:pPr marL="0" lvl="0" indent="0" algn="l" rtl="0">
              <a:spcBef>
                <a:spcPts val="0"/>
              </a:spcBef>
              <a:spcAft>
                <a:spcPts val="0"/>
              </a:spcAft>
              <a:buNone/>
            </a:pPr>
            <a:r>
              <a:rPr lang="en" sz="600" b="1">
                <a:solidFill>
                  <a:schemeClr val="dk1"/>
                </a:solidFill>
                <a:latin typeface="Lato"/>
                <a:ea typeface="Lato"/>
                <a:cs typeface="Lato"/>
                <a:sym typeface="Lato"/>
              </a:rPr>
              <a:t>365,335k, 50.5%</a:t>
            </a:r>
            <a:endParaRPr sz="600" b="1">
              <a:solidFill>
                <a:schemeClr val="dk1"/>
              </a:solidFill>
              <a:latin typeface="Lato"/>
              <a:ea typeface="Lato"/>
              <a:cs typeface="Lato"/>
              <a:sym typeface="Lato"/>
            </a:endParaRPr>
          </a:p>
        </p:txBody>
      </p:sp>
      <p:sp>
        <p:nvSpPr>
          <p:cNvPr id="366" name="Google Shape;366;p36"/>
          <p:cNvSpPr txBox="1"/>
          <p:nvPr/>
        </p:nvSpPr>
        <p:spPr>
          <a:xfrm>
            <a:off x="2754475" y="2110563"/>
            <a:ext cx="9138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b="1">
                <a:solidFill>
                  <a:schemeClr val="dk1"/>
                </a:solidFill>
                <a:latin typeface="Lato"/>
                <a:ea typeface="Lato"/>
                <a:cs typeface="Lato"/>
                <a:sym typeface="Lato"/>
              </a:rPr>
              <a:t>362,239k, 50.1%</a:t>
            </a:r>
            <a:endParaRPr sz="600" b="1">
              <a:solidFill>
                <a:schemeClr val="dk1"/>
              </a:solidFill>
              <a:latin typeface="Lato"/>
              <a:ea typeface="Lato"/>
              <a:cs typeface="Lato"/>
              <a:sym typeface="Lato"/>
            </a:endParaRPr>
          </a:p>
        </p:txBody>
      </p:sp>
      <p:pic>
        <p:nvPicPr>
          <p:cNvPr id="367" name="Google Shape;367;p36"/>
          <p:cNvPicPr preferRelativeResize="0"/>
          <p:nvPr/>
        </p:nvPicPr>
        <p:blipFill>
          <a:blip r:embed="rId3">
            <a:alphaModFix/>
          </a:blip>
          <a:stretch>
            <a:fillRect/>
          </a:stretch>
        </p:blipFill>
        <p:spPr>
          <a:xfrm>
            <a:off x="867584" y="1498200"/>
            <a:ext cx="7408832" cy="3165025"/>
          </a:xfrm>
          <a:prstGeom prst="rect">
            <a:avLst/>
          </a:prstGeom>
          <a:noFill/>
          <a:ln>
            <a:noFill/>
          </a:ln>
        </p:spPr>
      </p:pic>
      <p:sp>
        <p:nvSpPr>
          <p:cNvPr id="368" name="Google Shape;368;p36"/>
          <p:cNvSpPr txBox="1"/>
          <p:nvPr/>
        </p:nvSpPr>
        <p:spPr>
          <a:xfrm>
            <a:off x="1541150" y="1679775"/>
            <a:ext cx="106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357,587k, 49.5%</a:t>
            </a:r>
            <a:endParaRPr sz="800" b="1">
              <a:latin typeface="Lato"/>
              <a:ea typeface="Lato"/>
              <a:cs typeface="Lato"/>
              <a:sym typeface="Lato"/>
            </a:endParaRPr>
          </a:p>
        </p:txBody>
      </p:sp>
      <p:sp>
        <p:nvSpPr>
          <p:cNvPr id="369" name="Google Shape;369;p36"/>
          <p:cNvSpPr txBox="1"/>
          <p:nvPr/>
        </p:nvSpPr>
        <p:spPr>
          <a:xfrm>
            <a:off x="1575600" y="2714025"/>
            <a:ext cx="101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PAGEVIEWS &gt;2:</a:t>
            </a:r>
            <a:endParaRPr sz="800" b="1">
              <a:latin typeface="Lato"/>
              <a:ea typeface="Lato"/>
              <a:cs typeface="Lato"/>
              <a:sym typeface="Lato"/>
            </a:endParaRPr>
          </a:p>
          <a:p>
            <a:pPr marL="0" lvl="0" indent="0" algn="l" rtl="0">
              <a:spcBef>
                <a:spcPts val="0"/>
              </a:spcBef>
              <a:spcAft>
                <a:spcPts val="0"/>
              </a:spcAft>
              <a:buNone/>
            </a:pPr>
            <a:r>
              <a:rPr lang="en" sz="800" b="1">
                <a:latin typeface="Lato"/>
                <a:ea typeface="Lato"/>
                <a:cs typeface="Lato"/>
                <a:sym typeface="Lato"/>
              </a:rPr>
              <a:t>365,335k, 50.5%</a:t>
            </a:r>
            <a:endParaRPr sz="800" b="1">
              <a:latin typeface="Lato"/>
              <a:ea typeface="Lato"/>
              <a:cs typeface="Lato"/>
              <a:sym typeface="Lato"/>
            </a:endParaRPr>
          </a:p>
        </p:txBody>
      </p:sp>
      <p:sp>
        <p:nvSpPr>
          <p:cNvPr id="370" name="Google Shape;370;p36"/>
          <p:cNvSpPr/>
          <p:nvPr/>
        </p:nvSpPr>
        <p:spPr>
          <a:xfrm>
            <a:off x="3588650" y="2436400"/>
            <a:ext cx="222300" cy="166500"/>
          </a:xfrm>
          <a:prstGeom prst="ellipse">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4 (Cont.)</a:t>
            </a:r>
            <a:endParaRPr/>
          </a:p>
        </p:txBody>
      </p:sp>
      <p:sp>
        <p:nvSpPr>
          <p:cNvPr id="376" name="Google Shape;37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77" name="Google Shape;377;p37"/>
          <p:cNvSpPr txBox="1"/>
          <p:nvPr/>
        </p:nvSpPr>
        <p:spPr>
          <a:xfrm>
            <a:off x="2211900" y="930300"/>
            <a:ext cx="472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
        <p:nvSpPr>
          <p:cNvPr id="378" name="Google Shape;378;p37"/>
          <p:cNvSpPr txBox="1"/>
          <p:nvPr/>
        </p:nvSpPr>
        <p:spPr>
          <a:xfrm>
            <a:off x="1562150" y="1645075"/>
            <a:ext cx="106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dk1"/>
                </a:solidFill>
                <a:latin typeface="Lato"/>
                <a:ea typeface="Lato"/>
                <a:cs typeface="Lato"/>
                <a:sym typeface="Lato"/>
              </a:rPr>
              <a:t>362,239k, 50.1%</a:t>
            </a:r>
            <a:endParaRPr sz="800" b="1">
              <a:solidFill>
                <a:schemeClr val="dk1"/>
              </a:solidFill>
              <a:latin typeface="Lato"/>
              <a:ea typeface="Lato"/>
              <a:cs typeface="Lato"/>
              <a:sym typeface="Lato"/>
            </a:endParaRPr>
          </a:p>
        </p:txBody>
      </p:sp>
      <p:sp>
        <p:nvSpPr>
          <p:cNvPr id="379" name="Google Shape;379;p37"/>
          <p:cNvSpPr txBox="1"/>
          <p:nvPr/>
        </p:nvSpPr>
        <p:spPr>
          <a:xfrm>
            <a:off x="1547825" y="2845875"/>
            <a:ext cx="101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dk1"/>
                </a:solidFill>
                <a:latin typeface="Lato"/>
                <a:ea typeface="Lato"/>
                <a:cs typeface="Lato"/>
                <a:sym typeface="Lato"/>
              </a:rPr>
              <a:t>RETURN (&gt;2):</a:t>
            </a:r>
            <a:endParaRPr sz="800" b="1">
              <a:solidFill>
                <a:schemeClr val="dk1"/>
              </a:solidFill>
              <a:latin typeface="Lato"/>
              <a:ea typeface="Lato"/>
              <a:cs typeface="Lato"/>
              <a:sym typeface="Lato"/>
            </a:endParaRPr>
          </a:p>
          <a:p>
            <a:pPr marL="0" lvl="0" indent="0" algn="l" rtl="0">
              <a:spcBef>
                <a:spcPts val="0"/>
              </a:spcBef>
              <a:spcAft>
                <a:spcPts val="0"/>
              </a:spcAft>
              <a:buNone/>
            </a:pPr>
            <a:r>
              <a:rPr lang="en" sz="800" b="1">
                <a:solidFill>
                  <a:schemeClr val="dk1"/>
                </a:solidFill>
                <a:latin typeface="Lato"/>
                <a:ea typeface="Lato"/>
                <a:cs typeface="Lato"/>
                <a:sym typeface="Lato"/>
              </a:rPr>
              <a:t>360,683k, 49.9%</a:t>
            </a:r>
            <a:endParaRPr sz="800" b="1">
              <a:solidFill>
                <a:schemeClr val="dk1"/>
              </a:solidFill>
              <a:latin typeface="Lato"/>
              <a:ea typeface="Lato"/>
              <a:cs typeface="Lato"/>
              <a:sym typeface="Lato"/>
            </a:endParaRPr>
          </a:p>
        </p:txBody>
      </p:sp>
      <p:pic>
        <p:nvPicPr>
          <p:cNvPr id="380" name="Google Shape;380;p37"/>
          <p:cNvPicPr preferRelativeResize="0"/>
          <p:nvPr/>
        </p:nvPicPr>
        <p:blipFill>
          <a:blip r:embed="rId3">
            <a:alphaModFix/>
          </a:blip>
          <a:stretch>
            <a:fillRect/>
          </a:stretch>
        </p:blipFill>
        <p:spPr>
          <a:xfrm>
            <a:off x="200875" y="1536125"/>
            <a:ext cx="4165199" cy="1844750"/>
          </a:xfrm>
          <a:prstGeom prst="rect">
            <a:avLst/>
          </a:prstGeom>
          <a:noFill/>
          <a:ln>
            <a:noFill/>
          </a:ln>
        </p:spPr>
      </p:pic>
      <p:pic>
        <p:nvPicPr>
          <p:cNvPr id="381" name="Google Shape;381;p37"/>
          <p:cNvPicPr preferRelativeResize="0"/>
          <p:nvPr/>
        </p:nvPicPr>
        <p:blipFill>
          <a:blip r:embed="rId4">
            <a:alphaModFix/>
          </a:blip>
          <a:stretch>
            <a:fillRect/>
          </a:stretch>
        </p:blipFill>
        <p:spPr>
          <a:xfrm>
            <a:off x="4463249" y="1546350"/>
            <a:ext cx="4421575" cy="3533775"/>
          </a:xfrm>
          <a:prstGeom prst="rect">
            <a:avLst/>
          </a:prstGeom>
          <a:noFill/>
          <a:ln>
            <a:noFill/>
          </a:ln>
        </p:spPr>
      </p:pic>
      <p:sp>
        <p:nvSpPr>
          <p:cNvPr id="382" name="Google Shape;382;p37"/>
          <p:cNvSpPr txBox="1"/>
          <p:nvPr/>
        </p:nvSpPr>
        <p:spPr>
          <a:xfrm>
            <a:off x="200875" y="3466975"/>
            <a:ext cx="41652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Only a small percentage of customers produce most of the revenue → marketing teams are challenged to make appropriate investments in promotional strategies.</a:t>
            </a:r>
            <a:endParaRPr sz="1300">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500"/>
                                        <p:tgtEl>
                                          <p:spTgt spid="3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0"/>
                                        </p:tgtEl>
                                        <p:attrNameLst>
                                          <p:attrName>style.visibility</p:attrName>
                                        </p:attrNameLst>
                                      </p:cBhvr>
                                      <p:to>
                                        <p:strVal val="visible"/>
                                      </p:to>
                                    </p:set>
                                    <p:animEffect transition="in" filter="fade">
                                      <p:cBhvr>
                                        <p:cTn id="11" dur="500"/>
                                        <p:tgtEl>
                                          <p:spTgt spid="380"/>
                                        </p:tgtEl>
                                      </p:cBhvr>
                                    </p:animEffect>
                                  </p:childTnLst>
                                </p:cTn>
                              </p:par>
                              <p:par>
                                <p:cTn id="12" presetID="10" presetClass="entr" presetSubtype="0" fill="hold" nodeType="withEffect">
                                  <p:stCondLst>
                                    <p:cond delay="0"/>
                                  </p:stCondLst>
                                  <p:childTnLst>
                                    <p:set>
                                      <p:cBhvr>
                                        <p:cTn id="13" dur="1" fill="hold">
                                          <p:stCondLst>
                                            <p:cond delay="0"/>
                                          </p:stCondLst>
                                        </p:cTn>
                                        <p:tgtEl>
                                          <p:spTgt spid="381"/>
                                        </p:tgtEl>
                                        <p:attrNameLst>
                                          <p:attrName>style.visibility</p:attrName>
                                        </p:attrNameLst>
                                      </p:cBhvr>
                                      <p:to>
                                        <p:strVal val="visible"/>
                                      </p:to>
                                    </p:set>
                                    <p:animEffect transition="in" filter="fade">
                                      <p:cBhvr>
                                        <p:cTn id="14" dur="500"/>
                                        <p:tgtEl>
                                          <p:spTgt spid="381"/>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382"/>
                                        </p:tgtEl>
                                        <p:attrNameLst>
                                          <p:attrName>style.visibility</p:attrName>
                                        </p:attrNameLst>
                                      </p:cBhvr>
                                      <p:to>
                                        <p:strVal val="visible"/>
                                      </p:to>
                                    </p:set>
                                    <p:anim calcmode="lin" valueType="num">
                                      <p:cBhvr additive="base">
                                        <p:cTn id="18" dur="500"/>
                                        <p:tgtEl>
                                          <p:spTgt spid="3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4 (Cont.)</a:t>
            </a:r>
            <a:endParaRPr/>
          </a:p>
        </p:txBody>
      </p:sp>
      <p:sp>
        <p:nvSpPr>
          <p:cNvPr id="388" name="Google Shape;38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89" name="Google Shape;389;p38"/>
          <p:cNvSpPr txBox="1"/>
          <p:nvPr/>
        </p:nvSpPr>
        <p:spPr>
          <a:xfrm>
            <a:off x="2211900" y="930300"/>
            <a:ext cx="472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
        <p:nvSpPr>
          <p:cNvPr id="390" name="Google Shape;390;p38"/>
          <p:cNvSpPr txBox="1"/>
          <p:nvPr/>
        </p:nvSpPr>
        <p:spPr>
          <a:xfrm>
            <a:off x="1562150" y="1645075"/>
            <a:ext cx="106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dk1"/>
                </a:solidFill>
                <a:latin typeface="Lato"/>
                <a:ea typeface="Lato"/>
                <a:cs typeface="Lato"/>
                <a:sym typeface="Lato"/>
              </a:rPr>
              <a:t>362,239k, 50.1%</a:t>
            </a:r>
            <a:endParaRPr sz="800" b="1">
              <a:solidFill>
                <a:schemeClr val="dk1"/>
              </a:solidFill>
              <a:latin typeface="Lato"/>
              <a:ea typeface="Lato"/>
              <a:cs typeface="Lato"/>
              <a:sym typeface="Lato"/>
            </a:endParaRPr>
          </a:p>
        </p:txBody>
      </p:sp>
      <p:sp>
        <p:nvSpPr>
          <p:cNvPr id="391" name="Google Shape;391;p38"/>
          <p:cNvSpPr txBox="1"/>
          <p:nvPr/>
        </p:nvSpPr>
        <p:spPr>
          <a:xfrm>
            <a:off x="1547825" y="2845875"/>
            <a:ext cx="101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dk1"/>
                </a:solidFill>
                <a:latin typeface="Lato"/>
                <a:ea typeface="Lato"/>
                <a:cs typeface="Lato"/>
                <a:sym typeface="Lato"/>
              </a:rPr>
              <a:t>RETURN (&gt;2):</a:t>
            </a:r>
            <a:endParaRPr sz="800" b="1">
              <a:solidFill>
                <a:schemeClr val="dk1"/>
              </a:solidFill>
              <a:latin typeface="Lato"/>
              <a:ea typeface="Lato"/>
              <a:cs typeface="Lato"/>
              <a:sym typeface="Lato"/>
            </a:endParaRPr>
          </a:p>
          <a:p>
            <a:pPr marL="0" lvl="0" indent="0" algn="l" rtl="0">
              <a:spcBef>
                <a:spcPts val="0"/>
              </a:spcBef>
              <a:spcAft>
                <a:spcPts val="0"/>
              </a:spcAft>
              <a:buNone/>
            </a:pPr>
            <a:r>
              <a:rPr lang="en" sz="800" b="1">
                <a:solidFill>
                  <a:schemeClr val="dk1"/>
                </a:solidFill>
                <a:latin typeface="Lato"/>
                <a:ea typeface="Lato"/>
                <a:cs typeface="Lato"/>
                <a:sym typeface="Lato"/>
              </a:rPr>
              <a:t>360,683k, 49.9%</a:t>
            </a:r>
            <a:endParaRPr sz="800" b="1">
              <a:solidFill>
                <a:schemeClr val="dk1"/>
              </a:solidFill>
              <a:latin typeface="Lato"/>
              <a:ea typeface="Lato"/>
              <a:cs typeface="Lato"/>
              <a:sym typeface="Lato"/>
            </a:endParaRPr>
          </a:p>
        </p:txBody>
      </p:sp>
      <p:pic>
        <p:nvPicPr>
          <p:cNvPr id="392" name="Google Shape;392;p38"/>
          <p:cNvPicPr preferRelativeResize="0"/>
          <p:nvPr/>
        </p:nvPicPr>
        <p:blipFill>
          <a:blip r:embed="rId3">
            <a:alphaModFix/>
          </a:blip>
          <a:stretch>
            <a:fillRect/>
          </a:stretch>
        </p:blipFill>
        <p:spPr>
          <a:xfrm>
            <a:off x="316295" y="1553525"/>
            <a:ext cx="8511410" cy="3109700"/>
          </a:xfrm>
          <a:prstGeom prst="rect">
            <a:avLst/>
          </a:prstGeom>
          <a:noFill/>
          <a:ln>
            <a:noFill/>
          </a:ln>
        </p:spPr>
      </p:pic>
      <p:sp>
        <p:nvSpPr>
          <p:cNvPr id="393" name="Google Shape;393;p38"/>
          <p:cNvSpPr/>
          <p:nvPr/>
        </p:nvSpPr>
        <p:spPr>
          <a:xfrm>
            <a:off x="7656250" y="4185900"/>
            <a:ext cx="618000" cy="2217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cxnSp>
        <p:nvCxnSpPr>
          <p:cNvPr id="394" name="Google Shape;394;p38"/>
          <p:cNvCxnSpPr/>
          <p:nvPr/>
        </p:nvCxnSpPr>
        <p:spPr>
          <a:xfrm>
            <a:off x="5879425" y="4386900"/>
            <a:ext cx="1360500" cy="0"/>
          </a:xfrm>
          <a:prstGeom prst="straightConnector1">
            <a:avLst/>
          </a:prstGeom>
          <a:noFill/>
          <a:ln w="28575" cap="flat" cmpd="sng">
            <a:solidFill>
              <a:schemeClr val="accent1"/>
            </a:solidFill>
            <a:prstDash val="solid"/>
            <a:round/>
            <a:headEnd type="none" w="med" len="med"/>
            <a:tailEnd type="none" w="med" len="med"/>
          </a:ln>
        </p:spPr>
      </p:cxnSp>
      <p:cxnSp>
        <p:nvCxnSpPr>
          <p:cNvPr id="395" name="Google Shape;395;p38"/>
          <p:cNvCxnSpPr/>
          <p:nvPr/>
        </p:nvCxnSpPr>
        <p:spPr>
          <a:xfrm>
            <a:off x="6385050" y="4580800"/>
            <a:ext cx="1360500" cy="0"/>
          </a:xfrm>
          <a:prstGeom prst="straightConnector1">
            <a:avLst/>
          </a:prstGeom>
          <a:noFill/>
          <a:ln w="28575" cap="flat" cmpd="sng">
            <a:solidFill>
              <a:srgbClr val="FF0000"/>
            </a:solidFill>
            <a:prstDash val="solid"/>
            <a:round/>
            <a:headEnd type="none" w="med" len="med"/>
            <a:tailEnd type="none" w="med" len="med"/>
          </a:ln>
        </p:spPr>
      </p:cxnSp>
      <p:sp>
        <p:nvSpPr>
          <p:cNvPr id="396" name="Google Shape;396;p38"/>
          <p:cNvSpPr/>
          <p:nvPr/>
        </p:nvSpPr>
        <p:spPr>
          <a:xfrm>
            <a:off x="8209700" y="4386900"/>
            <a:ext cx="618000" cy="2217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cxnSp>
        <p:nvCxnSpPr>
          <p:cNvPr id="397" name="Google Shape;397;p38"/>
          <p:cNvCxnSpPr/>
          <p:nvPr/>
        </p:nvCxnSpPr>
        <p:spPr>
          <a:xfrm>
            <a:off x="1993225" y="4386900"/>
            <a:ext cx="1463700" cy="6900"/>
          </a:xfrm>
          <a:prstGeom prst="straightConnector1">
            <a:avLst/>
          </a:prstGeom>
          <a:noFill/>
          <a:ln w="28575" cap="flat" cmpd="sng">
            <a:solidFill>
              <a:schemeClr val="accent1"/>
            </a:solidFill>
            <a:prstDash val="solid"/>
            <a:round/>
            <a:headEnd type="none" w="med" len="med"/>
            <a:tailEnd type="none" w="med" len="med"/>
          </a:ln>
        </p:spPr>
      </p:cxnSp>
      <p:cxnSp>
        <p:nvCxnSpPr>
          <p:cNvPr id="398" name="Google Shape;398;p38"/>
          <p:cNvCxnSpPr/>
          <p:nvPr/>
        </p:nvCxnSpPr>
        <p:spPr>
          <a:xfrm>
            <a:off x="1965450" y="4580800"/>
            <a:ext cx="2074500" cy="6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5</a:t>
            </a:r>
            <a:endParaRPr/>
          </a:p>
        </p:txBody>
      </p:sp>
      <p:sp>
        <p:nvSpPr>
          <p:cNvPr id="404" name="Google Shape;404;p39"/>
          <p:cNvSpPr txBox="1">
            <a:spLocks noGrp="1"/>
          </p:cNvSpPr>
          <p:nvPr>
            <p:ph type="body" idx="1"/>
          </p:nvPr>
        </p:nvSpPr>
        <p:spPr>
          <a:xfrm>
            <a:off x="6524825" y="994575"/>
            <a:ext cx="1947900" cy="20943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SzPts val="605"/>
              <a:buNone/>
            </a:pPr>
            <a:r>
              <a:rPr lang="en"/>
              <a:t>What is the likelihood a visitor will see our website just once? What percentage of visitors return?</a:t>
            </a:r>
            <a:endParaRPr>
              <a:solidFill>
                <a:srgbClr val="000000"/>
              </a:solidFill>
              <a:latin typeface="Times New Roman"/>
              <a:ea typeface="Times New Roman"/>
              <a:cs typeface="Times New Roman"/>
              <a:sym typeface="Times New Roman"/>
            </a:endParaRPr>
          </a:p>
          <a:p>
            <a:pPr marL="0" lvl="0" indent="0" algn="l" rtl="0">
              <a:spcBef>
                <a:spcPts val="2700"/>
              </a:spcBef>
              <a:spcAft>
                <a:spcPts val="1200"/>
              </a:spcAft>
              <a:buSzPts val="605"/>
              <a:buNone/>
            </a:pPr>
            <a:endParaRPr/>
          </a:p>
        </p:txBody>
      </p:sp>
      <p:sp>
        <p:nvSpPr>
          <p:cNvPr id="405" name="Google Shape;40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406" name="Google Shape;406;p39"/>
          <p:cNvSpPr txBox="1"/>
          <p:nvPr/>
        </p:nvSpPr>
        <p:spPr>
          <a:xfrm>
            <a:off x="2117400" y="4102300"/>
            <a:ext cx="978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562,571k, 77.8%</a:t>
            </a:r>
            <a:endParaRPr sz="800" b="1">
              <a:latin typeface="Lato"/>
              <a:ea typeface="Lato"/>
              <a:cs typeface="Lato"/>
              <a:sym typeface="Lato"/>
            </a:endParaRPr>
          </a:p>
        </p:txBody>
      </p:sp>
      <p:pic>
        <p:nvPicPr>
          <p:cNvPr id="407" name="Google Shape;407;p39"/>
          <p:cNvPicPr preferRelativeResize="0"/>
          <p:nvPr/>
        </p:nvPicPr>
        <p:blipFill>
          <a:blip r:embed="rId3">
            <a:alphaModFix/>
          </a:blip>
          <a:stretch>
            <a:fillRect/>
          </a:stretch>
        </p:blipFill>
        <p:spPr>
          <a:xfrm>
            <a:off x="1231517" y="1055075"/>
            <a:ext cx="5116833" cy="3936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07"/>
                                        </p:tgtEl>
                                        <p:attrNameLst>
                                          <p:attrName>style.visibility</p:attrName>
                                        </p:attrNameLst>
                                      </p:cBhvr>
                                      <p:to>
                                        <p:strVal val="visible"/>
                                      </p:to>
                                    </p:set>
                                    <p:anim calcmode="lin" valueType="num">
                                      <p:cBhvr additive="base">
                                        <p:cTn id="7" dur="500"/>
                                        <p:tgtEl>
                                          <p:spTgt spid="40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04"/>
                                        </p:tgtEl>
                                        <p:attrNameLst>
                                          <p:attrName>style.visibility</p:attrName>
                                        </p:attrNameLst>
                                      </p:cBhvr>
                                      <p:to>
                                        <p:strVal val="visible"/>
                                      </p:to>
                                    </p:set>
                                    <p:anim calcmode="lin" valueType="num">
                                      <p:cBhvr additive="base">
                                        <p:cTn id="10" dur="500"/>
                                        <p:tgtEl>
                                          <p:spTgt spid="4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5 (Cont.)</a:t>
            </a:r>
            <a:endParaRPr/>
          </a:p>
        </p:txBody>
      </p:sp>
      <p:sp>
        <p:nvSpPr>
          <p:cNvPr id="413" name="Google Shape;41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414" name="Google Shape;414;p40"/>
          <p:cNvPicPr preferRelativeResize="0"/>
          <p:nvPr/>
        </p:nvPicPr>
        <p:blipFill>
          <a:blip r:embed="rId3">
            <a:alphaModFix/>
          </a:blip>
          <a:stretch>
            <a:fillRect/>
          </a:stretch>
        </p:blipFill>
        <p:spPr>
          <a:xfrm>
            <a:off x="1123266" y="1382175"/>
            <a:ext cx="6897468" cy="3359050"/>
          </a:xfrm>
          <a:prstGeom prst="rect">
            <a:avLst/>
          </a:prstGeom>
          <a:noFill/>
          <a:ln>
            <a:noFill/>
          </a:ln>
        </p:spPr>
      </p:pic>
      <p:sp>
        <p:nvSpPr>
          <p:cNvPr id="415" name="Google Shape;415;p40"/>
          <p:cNvSpPr txBox="1"/>
          <p:nvPr/>
        </p:nvSpPr>
        <p:spPr>
          <a:xfrm>
            <a:off x="2211900" y="930300"/>
            <a:ext cx="472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
        <p:nvSpPr>
          <p:cNvPr id="416" name="Google Shape;416;p40"/>
          <p:cNvSpPr txBox="1"/>
          <p:nvPr/>
        </p:nvSpPr>
        <p:spPr>
          <a:xfrm>
            <a:off x="2117400" y="4102300"/>
            <a:ext cx="978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562,571k, 77.8%</a:t>
            </a:r>
            <a:endParaRPr sz="800" b="1">
              <a:latin typeface="Lato"/>
              <a:ea typeface="Lato"/>
              <a:cs typeface="Lato"/>
              <a:sym typeface="Lato"/>
            </a:endParaRPr>
          </a:p>
        </p:txBody>
      </p:sp>
      <p:sp>
        <p:nvSpPr>
          <p:cNvPr id="417" name="Google Shape;417;p40"/>
          <p:cNvSpPr txBox="1"/>
          <p:nvPr/>
        </p:nvSpPr>
        <p:spPr>
          <a:xfrm>
            <a:off x="2096275" y="2922275"/>
            <a:ext cx="978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RETURN (&gt;1):</a:t>
            </a:r>
            <a:endParaRPr sz="800" b="1">
              <a:latin typeface="Lato"/>
              <a:ea typeface="Lato"/>
              <a:cs typeface="Lato"/>
              <a:sym typeface="Lato"/>
            </a:endParaRPr>
          </a:p>
          <a:p>
            <a:pPr marL="0" lvl="0" indent="0" algn="l" rtl="0">
              <a:spcBef>
                <a:spcPts val="0"/>
              </a:spcBef>
              <a:spcAft>
                <a:spcPts val="0"/>
              </a:spcAft>
              <a:buNone/>
            </a:pPr>
            <a:r>
              <a:rPr lang="en" sz="800" b="1">
                <a:latin typeface="Lato"/>
                <a:ea typeface="Lato"/>
                <a:cs typeface="Lato"/>
                <a:sym typeface="Lato"/>
              </a:rPr>
              <a:t>160,351k, 22.2%</a:t>
            </a:r>
            <a:endParaRPr sz="800" b="1">
              <a:latin typeface="Lato"/>
              <a:ea typeface="Lato"/>
              <a:cs typeface="Lato"/>
              <a:sym typeface="Lato"/>
            </a:endParaRPr>
          </a:p>
        </p:txBody>
      </p:sp>
      <p:sp>
        <p:nvSpPr>
          <p:cNvPr id="418" name="Google Shape;418;p40"/>
          <p:cNvSpPr txBox="1"/>
          <p:nvPr/>
        </p:nvSpPr>
        <p:spPr>
          <a:xfrm>
            <a:off x="4584150" y="4102300"/>
            <a:ext cx="978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3620, 39.4%</a:t>
            </a:r>
            <a:endParaRPr sz="800" b="1">
              <a:latin typeface="Lato"/>
              <a:ea typeface="Lato"/>
              <a:cs typeface="Lato"/>
              <a:sym typeface="Lato"/>
            </a:endParaRPr>
          </a:p>
        </p:txBody>
      </p:sp>
      <p:sp>
        <p:nvSpPr>
          <p:cNvPr id="419" name="Google Shape;419;p40"/>
          <p:cNvSpPr/>
          <p:nvPr/>
        </p:nvSpPr>
        <p:spPr>
          <a:xfrm>
            <a:off x="5893300" y="2519600"/>
            <a:ext cx="201300" cy="1734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6</a:t>
            </a:r>
            <a:endParaRPr/>
          </a:p>
        </p:txBody>
      </p:sp>
      <p:sp>
        <p:nvSpPr>
          <p:cNvPr id="425" name="Google Shape;425;p41"/>
          <p:cNvSpPr txBox="1">
            <a:spLocks noGrp="1"/>
          </p:cNvSpPr>
          <p:nvPr>
            <p:ph type="body" idx="1"/>
          </p:nvPr>
        </p:nvSpPr>
        <p:spPr>
          <a:xfrm>
            <a:off x="148800" y="3712400"/>
            <a:ext cx="2076600" cy="979800"/>
          </a:xfrm>
          <a:prstGeom prst="rect">
            <a:avLst/>
          </a:prstGeom>
        </p:spPr>
        <p:txBody>
          <a:bodyPr spcFirstLastPara="1" wrap="square" lIns="91425" tIns="91425" rIns="91425" bIns="91425" anchor="t" anchorCtr="0">
            <a:normAutofit/>
          </a:bodyPr>
          <a:lstStyle/>
          <a:p>
            <a:pPr marL="0" lvl="0" indent="0" algn="l" rtl="0">
              <a:spcBef>
                <a:spcPts val="300"/>
              </a:spcBef>
              <a:spcAft>
                <a:spcPts val="2700"/>
              </a:spcAft>
              <a:buNone/>
            </a:pPr>
            <a:r>
              <a:rPr lang="en"/>
              <a:t>Does one traffic source category dominate disproportionally?</a:t>
            </a:r>
            <a:endParaRPr/>
          </a:p>
        </p:txBody>
      </p:sp>
      <p:sp>
        <p:nvSpPr>
          <p:cNvPr id="426" name="Google Shape;42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427" name="Google Shape;427;p41"/>
          <p:cNvPicPr preferRelativeResize="0"/>
          <p:nvPr/>
        </p:nvPicPr>
        <p:blipFill>
          <a:blip r:embed="rId3">
            <a:alphaModFix/>
          </a:blip>
          <a:stretch>
            <a:fillRect/>
          </a:stretch>
        </p:blipFill>
        <p:spPr>
          <a:xfrm>
            <a:off x="152400" y="1648475"/>
            <a:ext cx="2076542" cy="1884650"/>
          </a:xfrm>
          <a:prstGeom prst="rect">
            <a:avLst/>
          </a:prstGeom>
          <a:noFill/>
          <a:ln>
            <a:noFill/>
          </a:ln>
        </p:spPr>
      </p:pic>
      <p:pic>
        <p:nvPicPr>
          <p:cNvPr id="428" name="Google Shape;428;p41"/>
          <p:cNvPicPr preferRelativeResize="0"/>
          <p:nvPr/>
        </p:nvPicPr>
        <p:blipFill>
          <a:blip r:embed="rId4">
            <a:alphaModFix/>
          </a:blip>
          <a:stretch>
            <a:fillRect/>
          </a:stretch>
        </p:blipFill>
        <p:spPr>
          <a:xfrm>
            <a:off x="2302899" y="1648475"/>
            <a:ext cx="6616675" cy="1126783"/>
          </a:xfrm>
          <a:prstGeom prst="rect">
            <a:avLst/>
          </a:prstGeom>
          <a:noFill/>
          <a:ln>
            <a:noFill/>
          </a:ln>
        </p:spPr>
      </p:pic>
      <p:pic>
        <p:nvPicPr>
          <p:cNvPr id="429" name="Google Shape;429;p41"/>
          <p:cNvPicPr preferRelativeResize="0"/>
          <p:nvPr/>
        </p:nvPicPr>
        <p:blipFill>
          <a:blip r:embed="rId5">
            <a:alphaModFix/>
          </a:blip>
          <a:stretch>
            <a:fillRect/>
          </a:stretch>
        </p:blipFill>
        <p:spPr>
          <a:xfrm>
            <a:off x="2305150" y="2927650"/>
            <a:ext cx="3297125" cy="1857375"/>
          </a:xfrm>
          <a:prstGeom prst="rect">
            <a:avLst/>
          </a:prstGeom>
          <a:noFill/>
          <a:ln>
            <a:noFill/>
          </a:ln>
        </p:spPr>
      </p:pic>
      <p:pic>
        <p:nvPicPr>
          <p:cNvPr id="430" name="Google Shape;430;p41"/>
          <p:cNvPicPr preferRelativeResize="0"/>
          <p:nvPr/>
        </p:nvPicPr>
        <p:blipFill>
          <a:blip r:embed="rId6">
            <a:alphaModFix/>
          </a:blip>
          <a:stretch>
            <a:fillRect/>
          </a:stretch>
        </p:blipFill>
        <p:spPr>
          <a:xfrm>
            <a:off x="5647824" y="2927650"/>
            <a:ext cx="3297125" cy="1857375"/>
          </a:xfrm>
          <a:prstGeom prst="rect">
            <a:avLst/>
          </a:prstGeom>
          <a:noFill/>
          <a:ln>
            <a:noFill/>
          </a:ln>
        </p:spPr>
      </p:pic>
      <p:sp>
        <p:nvSpPr>
          <p:cNvPr id="431" name="Google Shape;431;p41"/>
          <p:cNvSpPr txBox="1"/>
          <p:nvPr/>
        </p:nvSpPr>
        <p:spPr>
          <a:xfrm>
            <a:off x="2211900" y="930300"/>
            <a:ext cx="472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sp>
        <p:nvSpPr>
          <p:cNvPr id="432" name="Google Shape;432;p41"/>
          <p:cNvSpPr txBox="1"/>
          <p:nvPr/>
        </p:nvSpPr>
        <p:spPr>
          <a:xfrm>
            <a:off x="4518750" y="3115875"/>
            <a:ext cx="102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320,794k, 44.4%</a:t>
            </a:r>
            <a:endParaRPr sz="800" b="1">
              <a:latin typeface="Lato"/>
              <a:ea typeface="Lato"/>
              <a:cs typeface="Lato"/>
              <a:sym typeface="Lato"/>
            </a:endParaRPr>
          </a:p>
        </p:txBody>
      </p:sp>
      <p:sp>
        <p:nvSpPr>
          <p:cNvPr id="433" name="Google Shape;433;p41"/>
          <p:cNvSpPr txBox="1"/>
          <p:nvPr/>
        </p:nvSpPr>
        <p:spPr>
          <a:xfrm>
            <a:off x="3906375" y="3375075"/>
            <a:ext cx="102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114,409k, 15.8%</a:t>
            </a:r>
            <a:endParaRPr sz="800" b="1">
              <a:latin typeface="Lato"/>
              <a:ea typeface="Lato"/>
              <a:cs typeface="Lato"/>
              <a:sym typeface="Lato"/>
            </a:endParaRPr>
          </a:p>
        </p:txBody>
      </p:sp>
      <p:sp>
        <p:nvSpPr>
          <p:cNvPr id="434" name="Google Shape;434;p41"/>
          <p:cNvSpPr txBox="1"/>
          <p:nvPr/>
        </p:nvSpPr>
        <p:spPr>
          <a:xfrm>
            <a:off x="3365575" y="3533125"/>
            <a:ext cx="102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53,057k, 7.3%</a:t>
            </a:r>
            <a:endParaRPr sz="800" b="1">
              <a:latin typeface="Lato"/>
              <a:ea typeface="Lato"/>
              <a:cs typeface="Lato"/>
              <a:sym typeface="Lato"/>
            </a:endParaRPr>
          </a:p>
        </p:txBody>
      </p:sp>
      <p:sp>
        <p:nvSpPr>
          <p:cNvPr id="435" name="Google Shape;435;p41"/>
          <p:cNvSpPr txBox="1"/>
          <p:nvPr/>
        </p:nvSpPr>
        <p:spPr>
          <a:xfrm>
            <a:off x="7392300" y="3115875"/>
            <a:ext cx="102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3,071, 33.5%</a:t>
            </a:r>
            <a:endParaRPr sz="800" b="1">
              <a:latin typeface="Lato"/>
              <a:ea typeface="Lato"/>
              <a:cs typeface="Lato"/>
              <a:sym typeface="Lato"/>
            </a:endParaRPr>
          </a:p>
        </p:txBody>
      </p:sp>
      <p:sp>
        <p:nvSpPr>
          <p:cNvPr id="436" name="Google Shape;436;p41"/>
          <p:cNvSpPr txBox="1"/>
          <p:nvPr/>
        </p:nvSpPr>
        <p:spPr>
          <a:xfrm>
            <a:off x="7274150" y="3375075"/>
            <a:ext cx="102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1,622, 17.7%</a:t>
            </a:r>
            <a:endParaRPr sz="800" b="1">
              <a:latin typeface="Lato"/>
              <a:ea typeface="Lato"/>
              <a:cs typeface="Lato"/>
              <a:sym typeface="Lato"/>
            </a:endParaRPr>
          </a:p>
        </p:txBody>
      </p:sp>
      <p:sp>
        <p:nvSpPr>
          <p:cNvPr id="437" name="Google Shape;437;p41"/>
          <p:cNvSpPr txBox="1"/>
          <p:nvPr/>
        </p:nvSpPr>
        <p:spPr>
          <a:xfrm>
            <a:off x="7994950" y="3533125"/>
            <a:ext cx="1020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4,102, 44.7%</a:t>
            </a:r>
            <a:endParaRPr sz="800" b="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Description &amp; Source</a:t>
            </a:r>
            <a:endParaRPr/>
          </a:p>
        </p:txBody>
      </p:sp>
      <p:sp>
        <p:nvSpPr>
          <p:cNvPr id="152" name="Google Shape;152;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err="1"/>
              <a:t>GStore’s</a:t>
            </a:r>
            <a:r>
              <a:rPr lang="en" dirty="0"/>
              <a:t> customer dataset was downloaded from Kaggle:</a:t>
            </a:r>
            <a:endParaRPr dirty="0"/>
          </a:p>
          <a:p>
            <a:pPr marL="0" lvl="0" indent="0" algn="l" rtl="0">
              <a:spcBef>
                <a:spcPts val="1200"/>
              </a:spcBef>
              <a:spcAft>
                <a:spcPts val="0"/>
              </a:spcAft>
              <a:buNone/>
            </a:pPr>
            <a:r>
              <a:rPr lang="en" u="sng" dirty="0">
                <a:solidFill>
                  <a:schemeClr val="hlink"/>
                </a:solidFill>
                <a:hlinkClick r:id="rId3">
                  <a:extLst>
                    <a:ext uri="{A12FA001-AC4F-418D-AE19-62706E023703}">
                      <ahyp:hlinkClr xmlns:ahyp="http://schemas.microsoft.com/office/drawing/2018/hyperlinkcolor" val="tx"/>
                    </a:ext>
                  </a:extLst>
                </a:hlinkClick>
              </a:rPr>
              <a:t>https://www.kaggle.com/competitions/ga-customer-revenue-prediction/data?select=train.csv</a:t>
            </a:r>
            <a:endParaRPr dirty="0">
              <a:solidFill>
                <a:schemeClr val="hlink"/>
              </a:solidFill>
            </a:endParaRPr>
          </a:p>
          <a:p>
            <a:pPr marL="0" lvl="0" indent="0" algn="l" rtl="0">
              <a:spcBef>
                <a:spcPts val="1200"/>
              </a:spcBef>
              <a:spcAft>
                <a:spcPts val="0"/>
              </a:spcAft>
              <a:buNone/>
            </a:pPr>
            <a:endParaRPr/>
          </a:p>
          <a:p>
            <a:pPr marL="0" lvl="0" indent="0" algn="l" rtl="0">
              <a:spcBef>
                <a:spcPts val="1200"/>
              </a:spcBef>
              <a:spcAft>
                <a:spcPts val="0"/>
              </a:spcAft>
              <a:buNone/>
            </a:pPr>
            <a:r>
              <a:rPr lang="en" dirty="0"/>
              <a:t>In context, Kaggle and Google Cloud partnered with RStudio, a developer of many free and open source tools for business analytics. Together, they hosted an official competition with this dataset to predict revenue per customer.</a:t>
            </a:r>
            <a:endParaRPr dirty="0"/>
          </a:p>
          <a:p>
            <a:pPr marL="0" indent="0">
              <a:spcBef>
                <a:spcPts val="1200"/>
              </a:spcBef>
              <a:spcAft>
                <a:spcPts val="1200"/>
              </a:spcAft>
              <a:buNone/>
            </a:pPr>
            <a:r>
              <a:rPr lang="en" dirty="0"/>
              <a:t>There were roughly a million records (or rows) in the Spreadsheet. The visits range from Q3 2016 through Q2 2017.</a:t>
            </a:r>
            <a:endParaRPr dirty="0"/>
          </a:p>
        </p:txBody>
      </p:sp>
      <p:sp>
        <p:nvSpPr>
          <p:cNvPr id="153" name="Google Shape;15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0" end="0"/>
                                            </p:txEl>
                                          </p:spTgt>
                                        </p:tgtEl>
                                        <p:attrNameLst>
                                          <p:attrName>style.visibility</p:attrName>
                                        </p:attrNameLst>
                                      </p:cBhvr>
                                      <p:to>
                                        <p:strVal val="visible"/>
                                      </p:to>
                                    </p:set>
                                    <p:animEffect transition="in" filter="fade">
                                      <p:cBhvr>
                                        <p:cTn id="12" dur="500"/>
                                        <p:tgtEl>
                                          <p:spTgt spid="1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xEl>
                                              <p:pRg st="1" end="1"/>
                                            </p:txEl>
                                          </p:spTgt>
                                        </p:tgtEl>
                                        <p:attrNameLst>
                                          <p:attrName>style.visibility</p:attrName>
                                        </p:attrNameLst>
                                      </p:cBhvr>
                                      <p:to>
                                        <p:strVal val="visible"/>
                                      </p:to>
                                    </p:set>
                                    <p:animEffect transition="in" filter="fade">
                                      <p:cBhvr>
                                        <p:cTn id="17" dur="500"/>
                                        <p:tgtEl>
                                          <p:spTgt spid="1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2">
                                            <p:txEl>
                                              <p:pRg st="3" end="3"/>
                                            </p:txEl>
                                          </p:spTgt>
                                        </p:tgtEl>
                                        <p:attrNameLst>
                                          <p:attrName>style.visibility</p:attrName>
                                        </p:attrNameLst>
                                      </p:cBhvr>
                                      <p:to>
                                        <p:strVal val="visible"/>
                                      </p:to>
                                    </p:set>
                                    <p:animEffect transition="in" filter="fade">
                                      <p:cBhvr>
                                        <p:cTn id="22" dur="500"/>
                                        <p:tgtEl>
                                          <p:spTgt spid="1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xEl>
                                              <p:pRg st="4" end="4"/>
                                            </p:txEl>
                                          </p:spTgt>
                                        </p:tgtEl>
                                        <p:attrNameLst>
                                          <p:attrName>style.visibility</p:attrName>
                                        </p:attrNameLst>
                                      </p:cBhvr>
                                      <p:to>
                                        <p:strVal val="visible"/>
                                      </p:to>
                                    </p:set>
                                    <p:animEffect transition="in" filter="fade">
                                      <p:cBhvr>
                                        <p:cTn id="27" dur="500"/>
                                        <p:tgtEl>
                                          <p:spTgt spid="1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7</a:t>
            </a:r>
            <a:endParaRPr/>
          </a:p>
        </p:txBody>
      </p:sp>
      <p:sp>
        <p:nvSpPr>
          <p:cNvPr id="443" name="Google Shape;443;p42"/>
          <p:cNvSpPr txBox="1">
            <a:spLocks noGrp="1"/>
          </p:cNvSpPr>
          <p:nvPr>
            <p:ph type="body" idx="1"/>
          </p:nvPr>
        </p:nvSpPr>
        <p:spPr>
          <a:xfrm>
            <a:off x="148800" y="3712400"/>
            <a:ext cx="2076600" cy="979800"/>
          </a:xfrm>
          <a:prstGeom prst="rect">
            <a:avLst/>
          </a:prstGeom>
        </p:spPr>
        <p:txBody>
          <a:bodyPr spcFirstLastPara="1" wrap="square" lIns="91425" tIns="91425" rIns="91425" bIns="91425" anchor="t" anchorCtr="0">
            <a:normAutofit fontScale="32500" lnSpcReduction="20000"/>
          </a:bodyPr>
          <a:lstStyle/>
          <a:p>
            <a:pPr marL="0" lvl="0" indent="0" algn="l" rtl="0">
              <a:spcBef>
                <a:spcPts val="300"/>
              </a:spcBef>
              <a:spcAft>
                <a:spcPts val="2700"/>
              </a:spcAft>
              <a:buNone/>
            </a:pPr>
            <a:r>
              <a:rPr lang="en" sz="5200"/>
              <a:t>What is the trend for organic search traffic?</a:t>
            </a:r>
            <a:endParaRPr/>
          </a:p>
        </p:txBody>
      </p:sp>
      <p:sp>
        <p:nvSpPr>
          <p:cNvPr id="444" name="Google Shape;44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445" name="Google Shape;445;p42"/>
          <p:cNvPicPr preferRelativeResize="0"/>
          <p:nvPr/>
        </p:nvPicPr>
        <p:blipFill>
          <a:blip r:embed="rId3">
            <a:alphaModFix/>
          </a:blip>
          <a:stretch>
            <a:fillRect/>
          </a:stretch>
        </p:blipFill>
        <p:spPr>
          <a:xfrm>
            <a:off x="152400" y="1648475"/>
            <a:ext cx="2076542" cy="1884650"/>
          </a:xfrm>
          <a:prstGeom prst="rect">
            <a:avLst/>
          </a:prstGeom>
          <a:noFill/>
          <a:ln>
            <a:noFill/>
          </a:ln>
        </p:spPr>
      </p:pic>
      <p:sp>
        <p:nvSpPr>
          <p:cNvPr id="446" name="Google Shape;446;p42"/>
          <p:cNvSpPr txBox="1"/>
          <p:nvPr/>
        </p:nvSpPr>
        <p:spPr>
          <a:xfrm>
            <a:off x="2211900" y="930300"/>
            <a:ext cx="4720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Total Visitors = 722,922k; Total Conversions = 9,178</a:t>
            </a:r>
            <a:endParaRPr sz="1500">
              <a:solidFill>
                <a:schemeClr val="lt1"/>
              </a:solidFill>
              <a:latin typeface="Lato"/>
              <a:ea typeface="Lato"/>
              <a:cs typeface="Lato"/>
              <a:sym typeface="Lato"/>
            </a:endParaRPr>
          </a:p>
        </p:txBody>
      </p:sp>
      <p:pic>
        <p:nvPicPr>
          <p:cNvPr id="447" name="Google Shape;447;p42"/>
          <p:cNvPicPr preferRelativeResize="0"/>
          <p:nvPr/>
        </p:nvPicPr>
        <p:blipFill>
          <a:blip r:embed="rId4">
            <a:alphaModFix/>
          </a:blip>
          <a:stretch>
            <a:fillRect/>
          </a:stretch>
        </p:blipFill>
        <p:spPr>
          <a:xfrm>
            <a:off x="5711050" y="2932138"/>
            <a:ext cx="3233900" cy="1857375"/>
          </a:xfrm>
          <a:prstGeom prst="rect">
            <a:avLst/>
          </a:prstGeom>
          <a:noFill/>
          <a:ln>
            <a:noFill/>
          </a:ln>
        </p:spPr>
      </p:pic>
      <p:pic>
        <p:nvPicPr>
          <p:cNvPr id="448" name="Google Shape;448;p42"/>
          <p:cNvPicPr preferRelativeResize="0"/>
          <p:nvPr/>
        </p:nvPicPr>
        <p:blipFill>
          <a:blip r:embed="rId5">
            <a:alphaModFix/>
          </a:blip>
          <a:stretch>
            <a:fillRect/>
          </a:stretch>
        </p:blipFill>
        <p:spPr>
          <a:xfrm>
            <a:off x="2305150" y="1654650"/>
            <a:ext cx="6639800" cy="1114425"/>
          </a:xfrm>
          <a:prstGeom prst="rect">
            <a:avLst/>
          </a:prstGeom>
          <a:noFill/>
          <a:ln>
            <a:noFill/>
          </a:ln>
        </p:spPr>
      </p:pic>
      <p:pic>
        <p:nvPicPr>
          <p:cNvPr id="449" name="Google Shape;449;p42"/>
          <p:cNvPicPr preferRelativeResize="0"/>
          <p:nvPr/>
        </p:nvPicPr>
        <p:blipFill>
          <a:blip r:embed="rId6">
            <a:alphaModFix/>
          </a:blip>
          <a:stretch>
            <a:fillRect/>
          </a:stretch>
        </p:blipFill>
        <p:spPr>
          <a:xfrm>
            <a:off x="2305150" y="2932150"/>
            <a:ext cx="3233900" cy="1857375"/>
          </a:xfrm>
          <a:prstGeom prst="rect">
            <a:avLst/>
          </a:prstGeom>
          <a:noFill/>
          <a:ln>
            <a:noFill/>
          </a:ln>
        </p:spPr>
      </p:pic>
      <p:sp>
        <p:nvSpPr>
          <p:cNvPr id="450" name="Google Shape;450;p42"/>
          <p:cNvSpPr txBox="1"/>
          <p:nvPr/>
        </p:nvSpPr>
        <p:spPr>
          <a:xfrm>
            <a:off x="4449525" y="3137775"/>
            <a:ext cx="1094494"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305,368k, 42.2%</a:t>
            </a:r>
            <a:endParaRPr sz="800" b="1">
              <a:latin typeface="Lato"/>
              <a:ea typeface="Lato"/>
              <a:cs typeface="Lato"/>
              <a:sym typeface="Lato"/>
            </a:endParaRPr>
          </a:p>
        </p:txBody>
      </p:sp>
      <p:sp>
        <p:nvSpPr>
          <p:cNvPr id="451" name="Google Shape;451;p42"/>
          <p:cNvSpPr txBox="1"/>
          <p:nvPr/>
        </p:nvSpPr>
        <p:spPr>
          <a:xfrm>
            <a:off x="4061550" y="3331675"/>
            <a:ext cx="1115979"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264,633k, 36.6%</a:t>
            </a:r>
            <a:endParaRPr sz="800" b="1">
              <a:latin typeface="Lato"/>
              <a:ea typeface="Lato"/>
              <a:cs typeface="Lato"/>
              <a:sym typeface="Lato"/>
            </a:endParaRPr>
          </a:p>
        </p:txBody>
      </p:sp>
      <p:sp>
        <p:nvSpPr>
          <p:cNvPr id="452" name="Google Shape;452;p42"/>
          <p:cNvSpPr txBox="1"/>
          <p:nvPr/>
        </p:nvSpPr>
        <p:spPr>
          <a:xfrm>
            <a:off x="6990650" y="3137775"/>
            <a:ext cx="944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2,722, 29.7%</a:t>
            </a:r>
            <a:endParaRPr sz="800" b="1">
              <a:latin typeface="Lato"/>
              <a:ea typeface="Lato"/>
              <a:cs typeface="Lato"/>
              <a:sym typeface="Lato"/>
            </a:endParaRPr>
          </a:p>
        </p:txBody>
      </p:sp>
      <p:sp>
        <p:nvSpPr>
          <p:cNvPr id="453" name="Google Shape;453;p42"/>
          <p:cNvSpPr txBox="1"/>
          <p:nvPr/>
        </p:nvSpPr>
        <p:spPr>
          <a:xfrm>
            <a:off x="7968600" y="3331675"/>
            <a:ext cx="944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Lato"/>
                <a:ea typeface="Lato"/>
                <a:cs typeface="Lato"/>
                <a:sym typeface="Lato"/>
              </a:rPr>
              <a:t>4,348, 47.4%</a:t>
            </a:r>
            <a:endParaRPr sz="800" b="1">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8</a:t>
            </a:r>
            <a:endParaRPr/>
          </a:p>
        </p:txBody>
      </p:sp>
      <p:sp>
        <p:nvSpPr>
          <p:cNvPr id="459" name="Google Shape;459;p43"/>
          <p:cNvSpPr txBox="1">
            <a:spLocks noGrp="1"/>
          </p:cNvSpPr>
          <p:nvPr>
            <p:ph type="body" idx="1"/>
          </p:nvPr>
        </p:nvSpPr>
        <p:spPr>
          <a:xfrm>
            <a:off x="1337150" y="1074725"/>
            <a:ext cx="7038900" cy="535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200"/>
              <a:t>What is the aggregated revenue generated from each user based on our independent variables?</a:t>
            </a:r>
            <a:endParaRPr sz="5200"/>
          </a:p>
          <a:p>
            <a:pPr marL="0" marR="0" lvl="0" indent="0" algn="l" rtl="0">
              <a:lnSpc>
                <a:spcPct val="115000"/>
              </a:lnSpc>
              <a:spcBef>
                <a:spcPts val="1200"/>
              </a:spcBef>
              <a:spcAft>
                <a:spcPts val="1200"/>
              </a:spcAft>
              <a:buNone/>
            </a:pPr>
            <a:endParaRPr/>
          </a:p>
        </p:txBody>
      </p:sp>
      <p:sp>
        <p:nvSpPr>
          <p:cNvPr id="460" name="Google Shape;46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461" name="Google Shape;461;p43"/>
          <p:cNvPicPr preferRelativeResize="0"/>
          <p:nvPr/>
        </p:nvPicPr>
        <p:blipFill>
          <a:blip r:embed="rId3">
            <a:alphaModFix/>
          </a:blip>
          <a:stretch>
            <a:fillRect/>
          </a:stretch>
        </p:blipFill>
        <p:spPr>
          <a:xfrm>
            <a:off x="488175" y="2109975"/>
            <a:ext cx="8167657" cy="1604032"/>
          </a:xfrm>
          <a:prstGeom prst="rect">
            <a:avLst/>
          </a:prstGeom>
          <a:noFill/>
          <a:ln>
            <a:noFill/>
          </a:ln>
        </p:spPr>
      </p:pic>
      <p:sp>
        <p:nvSpPr>
          <p:cNvPr id="462" name="Google Shape;462;p43"/>
          <p:cNvSpPr txBox="1"/>
          <p:nvPr/>
        </p:nvSpPr>
        <p:spPr>
          <a:xfrm>
            <a:off x="458425" y="1603450"/>
            <a:ext cx="5462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Example Code - similar code was applied to obtain all of the results:</a:t>
            </a:r>
            <a:endParaRPr sz="1300">
              <a:solidFill>
                <a:schemeClr val="lt1"/>
              </a:solidFill>
              <a:latin typeface="Lato"/>
              <a:ea typeface="Lato"/>
              <a:cs typeface="Lato"/>
              <a:sym typeface="Lato"/>
            </a:endParaRPr>
          </a:p>
        </p:txBody>
      </p:sp>
      <p:pic>
        <p:nvPicPr>
          <p:cNvPr id="463" name="Google Shape;463;p43"/>
          <p:cNvPicPr preferRelativeResize="0"/>
          <p:nvPr/>
        </p:nvPicPr>
        <p:blipFill>
          <a:blip r:embed="rId4">
            <a:alphaModFix/>
          </a:blip>
          <a:stretch>
            <a:fillRect/>
          </a:stretch>
        </p:blipFill>
        <p:spPr>
          <a:xfrm>
            <a:off x="488175" y="3866407"/>
            <a:ext cx="1499591" cy="1124693"/>
          </a:xfrm>
          <a:prstGeom prst="rect">
            <a:avLst/>
          </a:prstGeom>
          <a:noFill/>
          <a:ln>
            <a:noFill/>
          </a:ln>
        </p:spPr>
      </p:pic>
      <p:pic>
        <p:nvPicPr>
          <p:cNvPr id="464" name="Google Shape;464;p43"/>
          <p:cNvPicPr preferRelativeResize="0"/>
          <p:nvPr/>
        </p:nvPicPr>
        <p:blipFill>
          <a:blip r:embed="rId5">
            <a:alphaModFix/>
          </a:blip>
          <a:stretch>
            <a:fillRect/>
          </a:stretch>
        </p:blipFill>
        <p:spPr>
          <a:xfrm>
            <a:off x="2140166" y="3866407"/>
            <a:ext cx="2084221" cy="1124693"/>
          </a:xfrm>
          <a:prstGeom prst="rect">
            <a:avLst/>
          </a:prstGeom>
          <a:noFill/>
          <a:ln>
            <a:noFill/>
          </a:ln>
        </p:spPr>
      </p:pic>
      <p:pic>
        <p:nvPicPr>
          <p:cNvPr id="465" name="Google Shape;465;p43"/>
          <p:cNvPicPr preferRelativeResize="0"/>
          <p:nvPr/>
        </p:nvPicPr>
        <p:blipFill>
          <a:blip r:embed="rId6">
            <a:alphaModFix/>
          </a:blip>
          <a:stretch>
            <a:fillRect/>
          </a:stretch>
        </p:blipFill>
        <p:spPr>
          <a:xfrm>
            <a:off x="4376787" y="3866407"/>
            <a:ext cx="1788181" cy="11246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62"/>
                                        </p:tgtEl>
                                        <p:attrNameLst>
                                          <p:attrName>style.visibility</p:attrName>
                                        </p:attrNameLst>
                                      </p:cBhvr>
                                      <p:to>
                                        <p:strVal val="visible"/>
                                      </p:to>
                                    </p:set>
                                    <p:anim calcmode="lin" valueType="num">
                                      <p:cBhvr additive="base">
                                        <p:cTn id="12" dur="500"/>
                                        <p:tgtEl>
                                          <p:spTgt spid="462"/>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61"/>
                                        </p:tgtEl>
                                        <p:attrNameLst>
                                          <p:attrName>style.visibility</p:attrName>
                                        </p:attrNameLst>
                                      </p:cBhvr>
                                      <p:to>
                                        <p:strVal val="visible"/>
                                      </p:to>
                                    </p:set>
                                    <p:anim calcmode="lin" valueType="num">
                                      <p:cBhvr additive="base">
                                        <p:cTn id="17" dur="500"/>
                                        <p:tgtEl>
                                          <p:spTgt spid="461"/>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3"/>
                                        </p:tgtEl>
                                        <p:attrNameLst>
                                          <p:attrName>style.visibility</p:attrName>
                                        </p:attrNameLst>
                                      </p:cBhvr>
                                      <p:to>
                                        <p:strVal val="visible"/>
                                      </p:to>
                                    </p:set>
                                    <p:animEffect transition="in" filter="fade">
                                      <p:cBhvr>
                                        <p:cTn id="22" dur="500"/>
                                        <p:tgtEl>
                                          <p:spTgt spid="463"/>
                                        </p:tgtEl>
                                      </p:cBhvr>
                                    </p:animEffect>
                                  </p:childTnLst>
                                </p:cTn>
                              </p:par>
                              <p:par>
                                <p:cTn id="23" presetID="10" presetClass="entr" presetSubtype="0" fill="hold" nodeType="withEffect">
                                  <p:stCondLst>
                                    <p:cond delay="0"/>
                                  </p:stCondLst>
                                  <p:childTnLst>
                                    <p:set>
                                      <p:cBhvr>
                                        <p:cTn id="24" dur="1" fill="hold">
                                          <p:stCondLst>
                                            <p:cond delay="0"/>
                                          </p:stCondLst>
                                        </p:cTn>
                                        <p:tgtEl>
                                          <p:spTgt spid="464"/>
                                        </p:tgtEl>
                                        <p:attrNameLst>
                                          <p:attrName>style.visibility</p:attrName>
                                        </p:attrNameLst>
                                      </p:cBhvr>
                                      <p:to>
                                        <p:strVal val="visible"/>
                                      </p:to>
                                    </p:set>
                                    <p:animEffect transition="in" filter="fade">
                                      <p:cBhvr>
                                        <p:cTn id="25" dur="500"/>
                                        <p:tgtEl>
                                          <p:spTgt spid="464"/>
                                        </p:tgtEl>
                                      </p:cBhvr>
                                    </p:animEffect>
                                  </p:childTnLst>
                                </p:cTn>
                              </p:par>
                              <p:par>
                                <p:cTn id="26" presetID="10" presetClass="entr" presetSubtype="0" fill="hold" nodeType="withEffect">
                                  <p:stCondLst>
                                    <p:cond delay="0"/>
                                  </p:stCondLst>
                                  <p:childTnLst>
                                    <p:set>
                                      <p:cBhvr>
                                        <p:cTn id="27" dur="1" fill="hold">
                                          <p:stCondLst>
                                            <p:cond delay="0"/>
                                          </p:stCondLst>
                                        </p:cTn>
                                        <p:tgtEl>
                                          <p:spTgt spid="465"/>
                                        </p:tgtEl>
                                        <p:attrNameLst>
                                          <p:attrName>style.visibility</p:attrName>
                                        </p:attrNameLst>
                                      </p:cBhvr>
                                      <p:to>
                                        <p:strVal val="visible"/>
                                      </p:to>
                                    </p:set>
                                    <p:animEffect transition="in" filter="fade">
                                      <p:cBhvr>
                                        <p:cTn id="28" dur="5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8 (Cont.)</a:t>
            </a:r>
            <a:endParaRPr/>
          </a:p>
        </p:txBody>
      </p:sp>
      <p:sp>
        <p:nvSpPr>
          <p:cNvPr id="471" name="Google Shape;47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pic>
        <p:nvPicPr>
          <p:cNvPr id="472" name="Google Shape;472;p44"/>
          <p:cNvPicPr preferRelativeResize="0"/>
          <p:nvPr/>
        </p:nvPicPr>
        <p:blipFill>
          <a:blip r:embed="rId3">
            <a:alphaModFix/>
          </a:blip>
          <a:stretch>
            <a:fillRect/>
          </a:stretch>
        </p:blipFill>
        <p:spPr>
          <a:xfrm>
            <a:off x="2303167" y="1460250"/>
            <a:ext cx="1514475" cy="962025"/>
          </a:xfrm>
          <a:prstGeom prst="rect">
            <a:avLst/>
          </a:prstGeom>
          <a:noFill/>
          <a:ln>
            <a:noFill/>
          </a:ln>
        </p:spPr>
      </p:pic>
      <p:pic>
        <p:nvPicPr>
          <p:cNvPr id="473" name="Google Shape;473;p44"/>
          <p:cNvPicPr preferRelativeResize="0"/>
          <p:nvPr/>
        </p:nvPicPr>
        <p:blipFill>
          <a:blip r:embed="rId4">
            <a:alphaModFix/>
          </a:blip>
          <a:stretch>
            <a:fillRect/>
          </a:stretch>
        </p:blipFill>
        <p:spPr>
          <a:xfrm>
            <a:off x="4443041" y="1460250"/>
            <a:ext cx="2066925" cy="1400175"/>
          </a:xfrm>
          <a:prstGeom prst="rect">
            <a:avLst/>
          </a:prstGeom>
          <a:noFill/>
          <a:ln>
            <a:noFill/>
          </a:ln>
        </p:spPr>
      </p:pic>
      <p:pic>
        <p:nvPicPr>
          <p:cNvPr id="474" name="Google Shape;474;p44"/>
          <p:cNvPicPr preferRelativeResize="0"/>
          <p:nvPr/>
        </p:nvPicPr>
        <p:blipFill>
          <a:blip r:embed="rId5">
            <a:alphaModFix/>
          </a:blip>
          <a:stretch>
            <a:fillRect/>
          </a:stretch>
        </p:blipFill>
        <p:spPr>
          <a:xfrm>
            <a:off x="1714288" y="3258688"/>
            <a:ext cx="1343025" cy="1400175"/>
          </a:xfrm>
          <a:prstGeom prst="rect">
            <a:avLst/>
          </a:prstGeom>
          <a:noFill/>
          <a:ln>
            <a:noFill/>
          </a:ln>
        </p:spPr>
      </p:pic>
      <p:pic>
        <p:nvPicPr>
          <p:cNvPr id="475" name="Google Shape;475;p44"/>
          <p:cNvPicPr preferRelativeResize="0"/>
          <p:nvPr/>
        </p:nvPicPr>
        <p:blipFill>
          <a:blip r:embed="rId6">
            <a:alphaModFix/>
          </a:blip>
          <a:stretch>
            <a:fillRect/>
          </a:stretch>
        </p:blipFill>
        <p:spPr>
          <a:xfrm>
            <a:off x="3433763" y="3258688"/>
            <a:ext cx="1666875" cy="1371600"/>
          </a:xfrm>
          <a:prstGeom prst="rect">
            <a:avLst/>
          </a:prstGeom>
          <a:noFill/>
          <a:ln>
            <a:noFill/>
          </a:ln>
        </p:spPr>
      </p:pic>
      <p:pic>
        <p:nvPicPr>
          <p:cNvPr id="476" name="Google Shape;476;p44"/>
          <p:cNvPicPr preferRelativeResize="0"/>
          <p:nvPr/>
        </p:nvPicPr>
        <p:blipFill>
          <a:blip r:embed="rId7">
            <a:alphaModFix/>
          </a:blip>
          <a:stretch>
            <a:fillRect/>
          </a:stretch>
        </p:blipFill>
        <p:spPr>
          <a:xfrm>
            <a:off x="5477088" y="3258688"/>
            <a:ext cx="1952625" cy="133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8 (Cont.)</a:t>
            </a:r>
            <a:endParaRPr/>
          </a:p>
        </p:txBody>
      </p:sp>
      <p:sp>
        <p:nvSpPr>
          <p:cNvPr id="483" name="Google Shape;48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484" name="Google Shape;484;p45"/>
          <p:cNvPicPr preferRelativeResize="0"/>
          <p:nvPr/>
        </p:nvPicPr>
        <p:blipFill>
          <a:blip r:embed="rId3">
            <a:alphaModFix/>
          </a:blip>
          <a:stretch>
            <a:fillRect/>
          </a:stretch>
        </p:blipFill>
        <p:spPr>
          <a:xfrm>
            <a:off x="965125" y="1469763"/>
            <a:ext cx="2914650" cy="1381125"/>
          </a:xfrm>
          <a:prstGeom prst="rect">
            <a:avLst/>
          </a:prstGeom>
          <a:noFill/>
          <a:ln>
            <a:noFill/>
          </a:ln>
        </p:spPr>
      </p:pic>
      <p:pic>
        <p:nvPicPr>
          <p:cNvPr id="485" name="Google Shape;485;p45"/>
          <p:cNvPicPr preferRelativeResize="0"/>
          <p:nvPr/>
        </p:nvPicPr>
        <p:blipFill>
          <a:blip r:embed="rId4">
            <a:alphaModFix/>
          </a:blip>
          <a:stretch>
            <a:fillRect/>
          </a:stretch>
        </p:blipFill>
        <p:spPr>
          <a:xfrm>
            <a:off x="4191000" y="1469763"/>
            <a:ext cx="2095500" cy="1323975"/>
          </a:xfrm>
          <a:prstGeom prst="rect">
            <a:avLst/>
          </a:prstGeom>
          <a:noFill/>
          <a:ln>
            <a:noFill/>
          </a:ln>
        </p:spPr>
      </p:pic>
      <p:pic>
        <p:nvPicPr>
          <p:cNvPr id="486" name="Google Shape;486;p45"/>
          <p:cNvPicPr preferRelativeResize="0"/>
          <p:nvPr/>
        </p:nvPicPr>
        <p:blipFill>
          <a:blip r:embed="rId5">
            <a:alphaModFix/>
          </a:blip>
          <a:stretch>
            <a:fillRect/>
          </a:stretch>
        </p:blipFill>
        <p:spPr>
          <a:xfrm>
            <a:off x="6597725" y="1469763"/>
            <a:ext cx="1581150" cy="1381125"/>
          </a:xfrm>
          <a:prstGeom prst="rect">
            <a:avLst/>
          </a:prstGeom>
          <a:noFill/>
          <a:ln>
            <a:noFill/>
          </a:ln>
        </p:spPr>
      </p:pic>
      <p:pic>
        <p:nvPicPr>
          <p:cNvPr id="487" name="Google Shape;487;p45"/>
          <p:cNvPicPr preferRelativeResize="0"/>
          <p:nvPr/>
        </p:nvPicPr>
        <p:blipFill>
          <a:blip r:embed="rId6">
            <a:alphaModFix/>
          </a:blip>
          <a:stretch>
            <a:fillRect/>
          </a:stretch>
        </p:blipFill>
        <p:spPr>
          <a:xfrm>
            <a:off x="5271094" y="3213038"/>
            <a:ext cx="2333625" cy="1381125"/>
          </a:xfrm>
          <a:prstGeom prst="rect">
            <a:avLst/>
          </a:prstGeom>
          <a:noFill/>
          <a:ln>
            <a:noFill/>
          </a:ln>
        </p:spPr>
      </p:pic>
      <p:pic>
        <p:nvPicPr>
          <p:cNvPr id="488" name="Google Shape;488;p45"/>
          <p:cNvPicPr preferRelativeResize="0"/>
          <p:nvPr/>
        </p:nvPicPr>
        <p:blipFill>
          <a:blip r:embed="rId7">
            <a:alphaModFix/>
          </a:blip>
          <a:stretch>
            <a:fillRect/>
          </a:stretch>
        </p:blipFill>
        <p:spPr>
          <a:xfrm>
            <a:off x="1539281" y="3213050"/>
            <a:ext cx="3429000" cy="133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&amp; Discussion: Question 9</a:t>
            </a:r>
            <a:endParaRPr/>
          </a:p>
          <a:p>
            <a:pPr marL="0" lvl="0" indent="0" algn="l" rtl="0">
              <a:spcBef>
                <a:spcPts val="0"/>
              </a:spcBef>
              <a:spcAft>
                <a:spcPts val="0"/>
              </a:spcAft>
              <a:buNone/>
            </a:pPr>
            <a:endParaRPr/>
          </a:p>
        </p:txBody>
      </p:sp>
      <p:sp>
        <p:nvSpPr>
          <p:cNvPr id="494" name="Google Shape;494;p46"/>
          <p:cNvSpPr txBox="1">
            <a:spLocks noGrp="1"/>
          </p:cNvSpPr>
          <p:nvPr>
            <p:ph type="body" idx="1"/>
          </p:nvPr>
        </p:nvSpPr>
        <p:spPr>
          <a:xfrm>
            <a:off x="1297500" y="2456750"/>
            <a:ext cx="7038900" cy="24648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dirty="0"/>
              <a:t>For our research, we built 3 predictive models in Python.</a:t>
            </a:r>
            <a:endParaRPr sz="1200" dirty="0"/>
          </a:p>
          <a:p>
            <a:pPr lvl="1" indent="-292100">
              <a:buSzPts val="1000"/>
            </a:pPr>
            <a:r>
              <a:rPr lang="en" sz="1000" dirty="0"/>
              <a:t>Our initial attempts with a </a:t>
            </a:r>
            <a:r>
              <a:rPr lang="en" sz="1000" b="1" u="sng" dirty="0">
                <a:solidFill>
                  <a:srgbClr val="F6B26B"/>
                </a:solidFill>
              </a:rPr>
              <a:t>Logistic Regression</a:t>
            </a:r>
            <a:r>
              <a:rPr lang="en" sz="1000" dirty="0"/>
              <a:t> resulted in an overfitted model, due to the complex nature of the dataset. </a:t>
            </a:r>
            <a:endParaRPr sz="1000"/>
          </a:p>
          <a:p>
            <a:pPr marL="914400" lvl="1" indent="-292100" algn="l" rtl="0">
              <a:spcBef>
                <a:spcPts val="0"/>
              </a:spcBef>
              <a:spcAft>
                <a:spcPts val="0"/>
              </a:spcAft>
              <a:buSzPts val="1000"/>
              <a:buChar char="○"/>
            </a:pPr>
            <a:r>
              <a:rPr lang="en" sz="1000" dirty="0"/>
              <a:t>Therefore, we ran a </a:t>
            </a:r>
            <a:r>
              <a:rPr lang="en" sz="1000" b="1" u="sng" dirty="0">
                <a:solidFill>
                  <a:srgbClr val="F6B26B"/>
                </a:solidFill>
              </a:rPr>
              <a:t>Random Forest Classifier</a:t>
            </a:r>
            <a:r>
              <a:rPr lang="en" sz="1000" dirty="0"/>
              <a:t> predictive model to justify the previous model’s results.</a:t>
            </a:r>
            <a:endParaRPr sz="1000" dirty="0"/>
          </a:p>
          <a:p>
            <a:pPr marL="1371600" lvl="2" indent="-285750" algn="l" rtl="0">
              <a:spcBef>
                <a:spcPts val="0"/>
              </a:spcBef>
              <a:spcAft>
                <a:spcPts val="0"/>
              </a:spcAft>
              <a:buSzPts val="900"/>
              <a:buChar char="■"/>
            </a:pPr>
            <a:r>
              <a:rPr lang="en" sz="900" dirty="0"/>
              <a:t>Even after fine tuning with Grid Search and Stratified K-Fold Cross Validation, </a:t>
            </a:r>
            <a:r>
              <a:rPr lang="en" sz="1000" dirty="0"/>
              <a:t>both our models have somewhat similar accuracies, hence confirming the logistics.</a:t>
            </a:r>
            <a:endParaRPr sz="1000" dirty="0"/>
          </a:p>
          <a:p>
            <a:pPr marL="457200" lvl="0" indent="-304800" algn="l" rtl="0">
              <a:spcBef>
                <a:spcPts val="0"/>
              </a:spcBef>
              <a:spcAft>
                <a:spcPts val="0"/>
              </a:spcAft>
              <a:buSzPts val="1200"/>
              <a:buChar char="●"/>
            </a:pPr>
            <a:r>
              <a:rPr lang="en" sz="1200" dirty="0"/>
              <a:t>For further analysis on feature importance, the</a:t>
            </a:r>
            <a:r>
              <a:rPr lang="en" sz="1200" b="1" u="sng" dirty="0">
                <a:solidFill>
                  <a:srgbClr val="F6B26B"/>
                </a:solidFill>
              </a:rPr>
              <a:t> Light Gradient Boosting Machine (LGBM)</a:t>
            </a:r>
            <a:r>
              <a:rPr lang="en" sz="1200" dirty="0"/>
              <a:t> was employed.</a:t>
            </a:r>
            <a:endParaRPr sz="1200" dirty="0"/>
          </a:p>
          <a:p>
            <a:pPr marL="457200" lvl="0" indent="-304800" algn="l" rtl="0">
              <a:spcBef>
                <a:spcPts val="0"/>
              </a:spcBef>
              <a:spcAft>
                <a:spcPts val="0"/>
              </a:spcAft>
              <a:buSzPts val="1200"/>
              <a:buChar char="●"/>
            </a:pPr>
            <a:r>
              <a:rPr lang="en" sz="1200" dirty="0"/>
              <a:t>We used a Time Series to understand and analyze the patterns behind the online traffic volume.</a:t>
            </a:r>
            <a:endParaRPr sz="1000" dirty="0"/>
          </a:p>
        </p:txBody>
      </p:sp>
      <p:sp>
        <p:nvSpPr>
          <p:cNvPr id="495" name="Google Shape;495;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96" name="Google Shape;496;p46"/>
          <p:cNvSpPr txBox="1">
            <a:spLocks noGrp="1"/>
          </p:cNvSpPr>
          <p:nvPr>
            <p:ph type="body" idx="1"/>
          </p:nvPr>
        </p:nvSpPr>
        <p:spPr>
          <a:xfrm>
            <a:off x="1297500" y="1307850"/>
            <a:ext cx="7038900" cy="1222200"/>
          </a:xfrm>
          <a:prstGeom prst="rect">
            <a:avLst/>
          </a:prstGeom>
        </p:spPr>
        <p:txBody>
          <a:bodyPr spcFirstLastPara="1" wrap="square" lIns="91425" tIns="91425" rIns="91425" bIns="91425" anchor="t" anchorCtr="0">
            <a:normAutofit/>
          </a:bodyPr>
          <a:lstStyle/>
          <a:p>
            <a:pPr marL="0" lvl="0" indent="0" algn="l" rtl="0">
              <a:spcBef>
                <a:spcPts val="300"/>
              </a:spcBef>
              <a:spcAft>
                <a:spcPts val="0"/>
              </a:spcAft>
              <a:buNone/>
            </a:pPr>
            <a:r>
              <a:rPr lang="en"/>
              <a:t>Which features most contributed to the conversion of visitors? </a:t>
            </a:r>
            <a:endParaRPr/>
          </a:p>
          <a:p>
            <a:pPr marL="0" lvl="0" indent="0" algn="l" rtl="0">
              <a:spcBef>
                <a:spcPts val="2700"/>
              </a:spcBef>
              <a:spcAft>
                <a:spcPts val="2700"/>
              </a:spcAft>
              <a:buNone/>
            </a:pPr>
            <a:r>
              <a:rPr lang="en"/>
              <a:t>Assuming circumstances in the future are similar, which features would most benefit GStore to focus on? How can GStore use this information to improve?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6">
                                            <p:txEl>
                                              <p:pRg st="0" end="0"/>
                                            </p:txEl>
                                          </p:spTgt>
                                        </p:tgtEl>
                                        <p:attrNameLst>
                                          <p:attrName>style.visibility</p:attrName>
                                        </p:attrNameLst>
                                      </p:cBhvr>
                                      <p:to>
                                        <p:strVal val="visible"/>
                                      </p:to>
                                    </p:set>
                                    <p:anim calcmode="lin" valueType="num">
                                      <p:cBhvr additive="base">
                                        <p:cTn id="7" dur="300"/>
                                        <p:tgtEl>
                                          <p:spTgt spid="49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96">
                                            <p:txEl>
                                              <p:pRg st="1" end="1"/>
                                            </p:txEl>
                                          </p:spTgt>
                                        </p:tgtEl>
                                        <p:attrNameLst>
                                          <p:attrName>style.visibility</p:attrName>
                                        </p:attrNameLst>
                                      </p:cBhvr>
                                      <p:to>
                                        <p:strVal val="visible"/>
                                      </p:to>
                                    </p:set>
                                    <p:anim calcmode="lin" valueType="num">
                                      <p:cBhvr additive="base">
                                        <p:cTn id="12" dur="300"/>
                                        <p:tgtEl>
                                          <p:spTgt spid="49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94">
                                            <p:txEl>
                                              <p:pRg st="0" end="0"/>
                                            </p:txEl>
                                          </p:spTgt>
                                        </p:tgtEl>
                                        <p:attrNameLst>
                                          <p:attrName>style.visibility</p:attrName>
                                        </p:attrNameLst>
                                      </p:cBhvr>
                                      <p:to>
                                        <p:strVal val="visible"/>
                                      </p:to>
                                    </p:set>
                                    <p:anim calcmode="lin" valueType="num">
                                      <p:cBhvr additive="base">
                                        <p:cTn id="17" dur="300"/>
                                        <p:tgtEl>
                                          <p:spTgt spid="49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94">
                                            <p:txEl>
                                              <p:pRg st="1" end="1"/>
                                            </p:txEl>
                                          </p:spTgt>
                                        </p:tgtEl>
                                        <p:attrNameLst>
                                          <p:attrName>style.visibility</p:attrName>
                                        </p:attrNameLst>
                                      </p:cBhvr>
                                      <p:to>
                                        <p:strVal val="visible"/>
                                      </p:to>
                                    </p:set>
                                    <p:anim calcmode="lin" valueType="num">
                                      <p:cBhvr additive="base">
                                        <p:cTn id="22" dur="300"/>
                                        <p:tgtEl>
                                          <p:spTgt spid="49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94">
                                            <p:txEl>
                                              <p:pRg st="2" end="2"/>
                                            </p:txEl>
                                          </p:spTgt>
                                        </p:tgtEl>
                                        <p:attrNameLst>
                                          <p:attrName>style.visibility</p:attrName>
                                        </p:attrNameLst>
                                      </p:cBhvr>
                                      <p:to>
                                        <p:strVal val="visible"/>
                                      </p:to>
                                    </p:set>
                                    <p:anim calcmode="lin" valueType="num">
                                      <p:cBhvr additive="base">
                                        <p:cTn id="27" dur="300"/>
                                        <p:tgtEl>
                                          <p:spTgt spid="49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94">
                                            <p:txEl>
                                              <p:pRg st="3" end="3"/>
                                            </p:txEl>
                                          </p:spTgt>
                                        </p:tgtEl>
                                        <p:attrNameLst>
                                          <p:attrName>style.visibility</p:attrName>
                                        </p:attrNameLst>
                                      </p:cBhvr>
                                      <p:to>
                                        <p:strVal val="visible"/>
                                      </p:to>
                                    </p:set>
                                    <p:anim calcmode="lin" valueType="num">
                                      <p:cBhvr additive="base">
                                        <p:cTn id="32" dur="300"/>
                                        <p:tgtEl>
                                          <p:spTgt spid="49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94">
                                            <p:txEl>
                                              <p:pRg st="4" end="4"/>
                                            </p:txEl>
                                          </p:spTgt>
                                        </p:tgtEl>
                                        <p:attrNameLst>
                                          <p:attrName>style.visibility</p:attrName>
                                        </p:attrNameLst>
                                      </p:cBhvr>
                                      <p:to>
                                        <p:strVal val="visible"/>
                                      </p:to>
                                    </p:set>
                                    <p:anim calcmode="lin" valueType="num">
                                      <p:cBhvr additive="base">
                                        <p:cTn id="37" dur="300"/>
                                        <p:tgtEl>
                                          <p:spTgt spid="49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94">
                                            <p:txEl>
                                              <p:pRg st="5" end="5"/>
                                            </p:txEl>
                                          </p:spTgt>
                                        </p:tgtEl>
                                        <p:attrNameLst>
                                          <p:attrName>style.visibility</p:attrName>
                                        </p:attrNameLst>
                                      </p:cBhvr>
                                      <p:to>
                                        <p:strVal val="visible"/>
                                      </p:to>
                                    </p:set>
                                    <p:anim calcmode="lin" valueType="num">
                                      <p:cBhvr additive="base">
                                        <p:cTn id="42" dur="300"/>
                                        <p:tgtEl>
                                          <p:spTgt spid="494">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&amp; Discussion: Question 9 (Cont.)</a:t>
            </a:r>
            <a:endParaRPr/>
          </a:p>
          <a:p>
            <a:pPr marL="0" lvl="0" indent="0" algn="l" rtl="0">
              <a:spcBef>
                <a:spcPts val="0"/>
              </a:spcBef>
              <a:spcAft>
                <a:spcPts val="0"/>
              </a:spcAft>
              <a:buNone/>
            </a:pPr>
            <a:endParaRPr/>
          </a:p>
        </p:txBody>
      </p:sp>
      <p:sp>
        <p:nvSpPr>
          <p:cNvPr id="502" name="Google Shape;502;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503" name="Google Shape;503;p47"/>
          <p:cNvPicPr preferRelativeResize="0"/>
          <p:nvPr/>
        </p:nvPicPr>
        <p:blipFill>
          <a:blip r:embed="rId3">
            <a:alphaModFix/>
          </a:blip>
          <a:stretch>
            <a:fillRect/>
          </a:stretch>
        </p:blipFill>
        <p:spPr>
          <a:xfrm>
            <a:off x="1114975" y="1307850"/>
            <a:ext cx="3625750" cy="1663200"/>
          </a:xfrm>
          <a:prstGeom prst="rect">
            <a:avLst/>
          </a:prstGeom>
          <a:noFill/>
          <a:ln>
            <a:noFill/>
          </a:ln>
        </p:spPr>
      </p:pic>
      <p:pic>
        <p:nvPicPr>
          <p:cNvPr id="504" name="Google Shape;504;p47"/>
          <p:cNvPicPr preferRelativeResize="0"/>
          <p:nvPr/>
        </p:nvPicPr>
        <p:blipFill>
          <a:blip r:embed="rId4">
            <a:alphaModFix/>
          </a:blip>
          <a:stretch>
            <a:fillRect/>
          </a:stretch>
        </p:blipFill>
        <p:spPr>
          <a:xfrm>
            <a:off x="5045525" y="1307850"/>
            <a:ext cx="3426934" cy="3522535"/>
          </a:xfrm>
          <a:prstGeom prst="rect">
            <a:avLst/>
          </a:prstGeom>
          <a:noFill/>
          <a:ln>
            <a:noFill/>
          </a:ln>
        </p:spPr>
      </p:pic>
      <p:pic>
        <p:nvPicPr>
          <p:cNvPr id="505" name="Google Shape;505;p47"/>
          <p:cNvPicPr preferRelativeResize="0"/>
          <p:nvPr/>
        </p:nvPicPr>
        <p:blipFill>
          <a:blip r:embed="rId5">
            <a:alphaModFix/>
          </a:blip>
          <a:stretch>
            <a:fillRect/>
          </a:stretch>
        </p:blipFill>
        <p:spPr>
          <a:xfrm>
            <a:off x="1114975" y="3169425"/>
            <a:ext cx="3625751" cy="733609"/>
          </a:xfrm>
          <a:prstGeom prst="rect">
            <a:avLst/>
          </a:prstGeom>
          <a:noFill/>
          <a:ln>
            <a:noFill/>
          </a:ln>
        </p:spPr>
      </p:pic>
      <p:sp>
        <p:nvSpPr>
          <p:cNvPr id="506" name="Google Shape;506;p47"/>
          <p:cNvSpPr txBox="1"/>
          <p:nvPr/>
        </p:nvSpPr>
        <p:spPr>
          <a:xfrm>
            <a:off x="1115000" y="4057150"/>
            <a:ext cx="3625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Logistic Regression tends to overfit, and we realized we needed a different model better suited for larger and complex datasets.</a:t>
            </a:r>
            <a:endParaRPr>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03"/>
                                        </p:tgtEl>
                                        <p:attrNameLst>
                                          <p:attrName>style.visibility</p:attrName>
                                        </p:attrNameLst>
                                      </p:cBhvr>
                                      <p:to>
                                        <p:strVal val="visible"/>
                                      </p:to>
                                    </p:set>
                                    <p:anim calcmode="lin" valueType="num">
                                      <p:cBhvr additive="base">
                                        <p:cTn id="7" dur="500"/>
                                        <p:tgtEl>
                                          <p:spTgt spid="50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05"/>
                                        </p:tgtEl>
                                        <p:attrNameLst>
                                          <p:attrName>style.visibility</p:attrName>
                                        </p:attrNameLst>
                                      </p:cBhvr>
                                      <p:to>
                                        <p:strVal val="visible"/>
                                      </p:to>
                                    </p:set>
                                    <p:anim calcmode="lin" valueType="num">
                                      <p:cBhvr additive="base">
                                        <p:cTn id="10" dur="500"/>
                                        <p:tgtEl>
                                          <p:spTgt spid="505"/>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504"/>
                                        </p:tgtEl>
                                        <p:attrNameLst>
                                          <p:attrName>style.visibility</p:attrName>
                                        </p:attrNameLst>
                                      </p:cBhvr>
                                      <p:to>
                                        <p:strVal val="visible"/>
                                      </p:to>
                                    </p:set>
                                    <p:anim calcmode="lin" valueType="num">
                                      <p:cBhvr additive="base">
                                        <p:cTn id="13" dur="500"/>
                                        <p:tgtEl>
                                          <p:spTgt spid="504"/>
                                        </p:tgtEl>
                                        <p:attrNameLst>
                                          <p:attrName>ppt_x</p:attrName>
                                        </p:attrNameLst>
                                      </p:cBhvr>
                                      <p:tavLst>
                                        <p:tav tm="0">
                                          <p:val>
                                            <p:strVal val="#ppt_x+1"/>
                                          </p:val>
                                        </p:tav>
                                        <p:tav tm="100000">
                                          <p:val>
                                            <p:strVal val="#ppt_x"/>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506"/>
                                        </p:tgtEl>
                                        <p:attrNameLst>
                                          <p:attrName>style.visibility</p:attrName>
                                        </p:attrNameLst>
                                      </p:cBhvr>
                                      <p:to>
                                        <p:strVal val="visible"/>
                                      </p:to>
                                    </p:set>
                                    <p:anim calcmode="lin" valueType="num">
                                      <p:cBhvr additive="base">
                                        <p:cTn id="17" dur="500"/>
                                        <p:tgtEl>
                                          <p:spTgt spid="5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&amp; Discussion: Question 9 (Cont.)</a:t>
            </a:r>
            <a:endParaRPr/>
          </a:p>
          <a:p>
            <a:pPr marL="0" lvl="0" indent="0" algn="l" rtl="0">
              <a:spcBef>
                <a:spcPts val="0"/>
              </a:spcBef>
              <a:spcAft>
                <a:spcPts val="0"/>
              </a:spcAft>
              <a:buNone/>
            </a:pPr>
            <a:endParaRPr/>
          </a:p>
        </p:txBody>
      </p:sp>
      <p:sp>
        <p:nvSpPr>
          <p:cNvPr id="512" name="Google Shape;51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513" name="Google Shape;513;p48"/>
          <p:cNvPicPr preferRelativeResize="0"/>
          <p:nvPr/>
        </p:nvPicPr>
        <p:blipFill>
          <a:blip r:embed="rId3">
            <a:alphaModFix/>
          </a:blip>
          <a:stretch>
            <a:fillRect/>
          </a:stretch>
        </p:blipFill>
        <p:spPr>
          <a:xfrm>
            <a:off x="1088575" y="1132350"/>
            <a:ext cx="4233024" cy="1997525"/>
          </a:xfrm>
          <a:prstGeom prst="rect">
            <a:avLst/>
          </a:prstGeom>
          <a:noFill/>
          <a:ln>
            <a:noFill/>
          </a:ln>
        </p:spPr>
      </p:pic>
      <p:pic>
        <p:nvPicPr>
          <p:cNvPr id="514" name="Google Shape;514;p48"/>
          <p:cNvPicPr preferRelativeResize="0"/>
          <p:nvPr/>
        </p:nvPicPr>
        <p:blipFill>
          <a:blip r:embed="rId4">
            <a:alphaModFix/>
          </a:blip>
          <a:stretch>
            <a:fillRect/>
          </a:stretch>
        </p:blipFill>
        <p:spPr>
          <a:xfrm>
            <a:off x="1088575" y="3176475"/>
            <a:ext cx="3538625" cy="1486750"/>
          </a:xfrm>
          <a:prstGeom prst="rect">
            <a:avLst/>
          </a:prstGeom>
          <a:noFill/>
          <a:ln>
            <a:noFill/>
          </a:ln>
        </p:spPr>
      </p:pic>
      <p:pic>
        <p:nvPicPr>
          <p:cNvPr id="515" name="Google Shape;515;p48"/>
          <p:cNvPicPr preferRelativeResize="0"/>
          <p:nvPr/>
        </p:nvPicPr>
        <p:blipFill>
          <a:blip r:embed="rId5">
            <a:alphaModFix/>
          </a:blip>
          <a:stretch>
            <a:fillRect/>
          </a:stretch>
        </p:blipFill>
        <p:spPr>
          <a:xfrm>
            <a:off x="5387175" y="1132350"/>
            <a:ext cx="3262986" cy="33682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13"/>
                                        </p:tgtEl>
                                        <p:attrNameLst>
                                          <p:attrName>style.visibility</p:attrName>
                                        </p:attrNameLst>
                                      </p:cBhvr>
                                      <p:to>
                                        <p:strVal val="visible"/>
                                      </p:to>
                                    </p:set>
                                    <p:anim calcmode="lin" valueType="num">
                                      <p:cBhvr additive="base">
                                        <p:cTn id="7" dur="500"/>
                                        <p:tgtEl>
                                          <p:spTgt spid="51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14"/>
                                        </p:tgtEl>
                                        <p:attrNameLst>
                                          <p:attrName>style.visibility</p:attrName>
                                        </p:attrNameLst>
                                      </p:cBhvr>
                                      <p:to>
                                        <p:strVal val="visible"/>
                                      </p:to>
                                    </p:set>
                                    <p:anim calcmode="lin" valueType="num">
                                      <p:cBhvr additive="base">
                                        <p:cTn id="10" dur="500"/>
                                        <p:tgtEl>
                                          <p:spTgt spid="514"/>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515"/>
                                        </p:tgtEl>
                                        <p:attrNameLst>
                                          <p:attrName>style.visibility</p:attrName>
                                        </p:attrNameLst>
                                      </p:cBhvr>
                                      <p:to>
                                        <p:strVal val="visible"/>
                                      </p:to>
                                    </p:set>
                                    <p:anim calcmode="lin" valueType="num">
                                      <p:cBhvr additive="base">
                                        <p:cTn id="13" dur="500"/>
                                        <p:tgtEl>
                                          <p:spTgt spid="5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&amp; Discussion: Question 9 (Cont.)</a:t>
            </a:r>
            <a:endParaRPr/>
          </a:p>
          <a:p>
            <a:pPr marL="0" lvl="0" indent="0" algn="l" rtl="0">
              <a:spcBef>
                <a:spcPts val="0"/>
              </a:spcBef>
              <a:spcAft>
                <a:spcPts val="0"/>
              </a:spcAft>
              <a:buNone/>
            </a:pPr>
            <a:endParaRPr/>
          </a:p>
        </p:txBody>
      </p:sp>
      <p:sp>
        <p:nvSpPr>
          <p:cNvPr id="521" name="Google Shape;521;p49"/>
          <p:cNvSpPr txBox="1">
            <a:spLocks noGrp="1"/>
          </p:cNvSpPr>
          <p:nvPr>
            <p:ph type="body" idx="1"/>
          </p:nvPr>
        </p:nvSpPr>
        <p:spPr>
          <a:xfrm>
            <a:off x="5162613" y="966175"/>
            <a:ext cx="3174000" cy="40059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300"/>
              </a:spcBef>
              <a:spcAft>
                <a:spcPts val="0"/>
              </a:spcAft>
              <a:buSzPts val="1400"/>
              <a:buFont typeface="Arial"/>
              <a:buChar char="●"/>
            </a:pPr>
            <a:r>
              <a:rPr lang="en" dirty="0"/>
              <a:t>Referral path is high from ongoing campaigns at the time.</a:t>
            </a:r>
            <a:endParaRPr dirty="0"/>
          </a:p>
          <a:p>
            <a:pPr marL="457200" lvl="0" indent="-311150" algn="l" rtl="0">
              <a:lnSpc>
                <a:spcPct val="100000"/>
              </a:lnSpc>
              <a:spcBef>
                <a:spcPts val="0"/>
              </a:spcBef>
              <a:spcAft>
                <a:spcPts val="0"/>
              </a:spcAft>
              <a:buSzPts val="1300"/>
              <a:buChar char="●"/>
            </a:pPr>
            <a:r>
              <a:rPr lang="en" dirty="0"/>
              <a:t>As observed in Question 7 (Slide 30), visitors arrived through organic search.</a:t>
            </a:r>
            <a:endParaRPr dirty="0"/>
          </a:p>
          <a:p>
            <a:pPr marL="914400" lvl="1" indent="-298450" algn="l" rtl="0">
              <a:lnSpc>
                <a:spcPct val="100000"/>
              </a:lnSpc>
              <a:spcBef>
                <a:spcPts val="0"/>
              </a:spcBef>
              <a:spcAft>
                <a:spcPts val="0"/>
              </a:spcAft>
              <a:buSzPts val="1100"/>
              <a:buChar char="○"/>
            </a:pPr>
            <a:r>
              <a:rPr lang="en" dirty="0"/>
              <a:t>This can be attributed to </a:t>
            </a:r>
            <a:r>
              <a:rPr lang="en" dirty="0" err="1"/>
              <a:t>GStore’s</a:t>
            </a:r>
            <a:r>
              <a:rPr lang="en" dirty="0"/>
              <a:t> direct and official affiliation with Google, who has already established a renowned presence on the Internet.</a:t>
            </a:r>
            <a:endParaRPr dirty="0"/>
          </a:p>
          <a:p>
            <a:pPr>
              <a:lnSpc>
                <a:spcPct val="100000"/>
              </a:lnSpc>
            </a:pPr>
            <a:r>
              <a:rPr lang="en" dirty="0" err="1"/>
              <a:t>GStore’s</a:t>
            </a:r>
            <a:r>
              <a:rPr lang="en" dirty="0"/>
              <a:t> site is already widely accessible on the web, but it can increase conversion with more campaigns.</a:t>
            </a:r>
            <a:endParaRPr dirty="0"/>
          </a:p>
        </p:txBody>
      </p:sp>
      <p:sp>
        <p:nvSpPr>
          <p:cNvPr id="522" name="Google Shape;52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pic>
        <p:nvPicPr>
          <p:cNvPr id="523" name="Google Shape;523;p49"/>
          <p:cNvPicPr preferRelativeResize="0"/>
          <p:nvPr/>
        </p:nvPicPr>
        <p:blipFill>
          <a:blip r:embed="rId3">
            <a:alphaModFix/>
          </a:blip>
          <a:stretch>
            <a:fillRect/>
          </a:stretch>
        </p:blipFill>
        <p:spPr>
          <a:xfrm>
            <a:off x="397700" y="966175"/>
            <a:ext cx="4526550" cy="3530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500"/>
                                        <p:tgtEl>
                                          <p:spTgt spid="52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21">
                                            <p:txEl>
                                              <p:pRg st="0" end="0"/>
                                            </p:txEl>
                                          </p:spTgt>
                                        </p:tgtEl>
                                        <p:attrNameLst>
                                          <p:attrName>style.visibility</p:attrName>
                                        </p:attrNameLst>
                                      </p:cBhvr>
                                      <p:to>
                                        <p:strVal val="visible"/>
                                      </p:to>
                                    </p:set>
                                    <p:anim calcmode="lin" valueType="num">
                                      <p:cBhvr additive="base">
                                        <p:cTn id="12" dur="500"/>
                                        <p:tgtEl>
                                          <p:spTgt spid="52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21">
                                            <p:txEl>
                                              <p:pRg st="1" end="1"/>
                                            </p:txEl>
                                          </p:spTgt>
                                        </p:tgtEl>
                                        <p:attrNameLst>
                                          <p:attrName>style.visibility</p:attrName>
                                        </p:attrNameLst>
                                      </p:cBhvr>
                                      <p:to>
                                        <p:strVal val="visible"/>
                                      </p:to>
                                    </p:set>
                                    <p:anim calcmode="lin" valueType="num">
                                      <p:cBhvr additive="base">
                                        <p:cTn id="17" dur="500"/>
                                        <p:tgtEl>
                                          <p:spTgt spid="52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521">
                                            <p:txEl>
                                              <p:pRg st="2" end="2"/>
                                            </p:txEl>
                                          </p:spTgt>
                                        </p:tgtEl>
                                        <p:attrNameLst>
                                          <p:attrName>style.visibility</p:attrName>
                                        </p:attrNameLst>
                                      </p:cBhvr>
                                      <p:to>
                                        <p:strVal val="visible"/>
                                      </p:to>
                                    </p:set>
                                    <p:anim calcmode="lin" valueType="num">
                                      <p:cBhvr additive="base">
                                        <p:cTn id="22" dur="500"/>
                                        <p:tgtEl>
                                          <p:spTgt spid="52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521">
                                            <p:txEl>
                                              <p:pRg st="3" end="3"/>
                                            </p:txEl>
                                          </p:spTgt>
                                        </p:tgtEl>
                                        <p:attrNameLst>
                                          <p:attrName>style.visibility</p:attrName>
                                        </p:attrNameLst>
                                      </p:cBhvr>
                                      <p:to>
                                        <p:strVal val="visible"/>
                                      </p:to>
                                    </p:set>
                                    <p:anim calcmode="lin" valueType="num">
                                      <p:cBhvr additive="base">
                                        <p:cTn id="27" dur="500"/>
                                        <p:tgtEl>
                                          <p:spTgt spid="52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9 (Cont.)</a:t>
            </a:r>
            <a:endParaRPr/>
          </a:p>
        </p:txBody>
      </p:sp>
      <p:sp>
        <p:nvSpPr>
          <p:cNvPr id="536" name="Google Shape;536;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537" name="Google Shape;537;p51"/>
          <p:cNvSpPr txBox="1">
            <a:spLocks noGrp="1"/>
          </p:cNvSpPr>
          <p:nvPr>
            <p:ph type="body" idx="1"/>
          </p:nvPr>
        </p:nvSpPr>
        <p:spPr>
          <a:xfrm>
            <a:off x="904000" y="1180725"/>
            <a:ext cx="3377700" cy="361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We used a Light Gradient Boosting Machine (LGBM) to further analyze feature importance.</a:t>
            </a:r>
            <a:endParaRPr dirty="0"/>
          </a:p>
          <a:p>
            <a:pPr marL="914400" lvl="1" indent="-298450" algn="l" rtl="0">
              <a:spcBef>
                <a:spcPts val="0"/>
              </a:spcBef>
              <a:spcAft>
                <a:spcPts val="0"/>
              </a:spcAft>
              <a:buSzPts val="1100"/>
              <a:buChar char="○"/>
            </a:pPr>
            <a:r>
              <a:rPr lang="en" dirty="0"/>
              <a:t>Especially applicable for analyzing large datasets.</a:t>
            </a:r>
            <a:endParaRPr dirty="0"/>
          </a:p>
          <a:p>
            <a:pPr marL="914400" lvl="1" indent="-298450" algn="l" rtl="0">
              <a:spcBef>
                <a:spcPts val="0"/>
              </a:spcBef>
              <a:spcAft>
                <a:spcPts val="0"/>
              </a:spcAft>
              <a:buSzPts val="1100"/>
              <a:buChar char="○"/>
            </a:pPr>
            <a:r>
              <a:rPr lang="en" dirty="0"/>
              <a:t>In the name of “light”, it is not resource intensive. Very efficient.</a:t>
            </a:r>
            <a:endParaRPr dirty="0"/>
          </a:p>
          <a:p>
            <a:pPr marL="457200" lvl="0" indent="-311150" algn="l" rtl="0">
              <a:spcBef>
                <a:spcPts val="0"/>
              </a:spcBef>
              <a:spcAft>
                <a:spcPts val="0"/>
              </a:spcAft>
              <a:buSzPts val="1300"/>
              <a:buChar char="●"/>
            </a:pPr>
            <a:r>
              <a:rPr lang="en" dirty="0"/>
              <a:t>Among the features, pageviews are high (i.e. possibly due to people hitting back on their browser, browsing multiple product pages).</a:t>
            </a:r>
            <a:endParaRPr dirty="0"/>
          </a:p>
          <a:p>
            <a:pPr marL="914400" lvl="1" indent="-298450" algn="l" rtl="0">
              <a:spcBef>
                <a:spcPts val="0"/>
              </a:spcBef>
              <a:spcAft>
                <a:spcPts val="0"/>
              </a:spcAft>
              <a:buSzPts val="1100"/>
              <a:buChar char="○"/>
            </a:pPr>
            <a:r>
              <a:rPr lang="en" dirty="0"/>
              <a:t>As an online shopping site, having visitors exposed to more products is ideal.</a:t>
            </a:r>
            <a:endParaRPr dirty="0"/>
          </a:p>
        </p:txBody>
      </p:sp>
      <p:pic>
        <p:nvPicPr>
          <p:cNvPr id="538" name="Google Shape;538;p51"/>
          <p:cNvPicPr preferRelativeResize="0"/>
          <p:nvPr/>
        </p:nvPicPr>
        <p:blipFill>
          <a:blip r:embed="rId3">
            <a:alphaModFix/>
          </a:blip>
          <a:stretch>
            <a:fillRect/>
          </a:stretch>
        </p:blipFill>
        <p:spPr>
          <a:xfrm>
            <a:off x="4726800" y="1180725"/>
            <a:ext cx="3864524" cy="36883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38"/>
                                        </p:tgtEl>
                                        <p:attrNameLst>
                                          <p:attrName>style.visibility</p:attrName>
                                        </p:attrNameLst>
                                      </p:cBhvr>
                                      <p:to>
                                        <p:strVal val="visible"/>
                                      </p:to>
                                    </p:set>
                                    <p:anim calcmode="lin" valueType="num">
                                      <p:cBhvr additive="base">
                                        <p:cTn id="7" dur="500"/>
                                        <p:tgtEl>
                                          <p:spTgt spid="53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37">
                                            <p:txEl>
                                              <p:pRg st="0" end="0"/>
                                            </p:txEl>
                                          </p:spTgt>
                                        </p:tgtEl>
                                        <p:attrNameLst>
                                          <p:attrName>style.visibility</p:attrName>
                                        </p:attrNameLst>
                                      </p:cBhvr>
                                      <p:to>
                                        <p:strVal val="visible"/>
                                      </p:to>
                                    </p:set>
                                    <p:anim calcmode="lin" valueType="num">
                                      <p:cBhvr additive="base">
                                        <p:cTn id="12" dur="500"/>
                                        <p:tgtEl>
                                          <p:spTgt spid="53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37">
                                            <p:txEl>
                                              <p:pRg st="1" end="1"/>
                                            </p:txEl>
                                          </p:spTgt>
                                        </p:tgtEl>
                                        <p:attrNameLst>
                                          <p:attrName>style.visibility</p:attrName>
                                        </p:attrNameLst>
                                      </p:cBhvr>
                                      <p:to>
                                        <p:strVal val="visible"/>
                                      </p:to>
                                    </p:set>
                                    <p:anim calcmode="lin" valueType="num">
                                      <p:cBhvr additive="base">
                                        <p:cTn id="17" dur="500"/>
                                        <p:tgtEl>
                                          <p:spTgt spid="53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37">
                                            <p:txEl>
                                              <p:pRg st="2" end="2"/>
                                            </p:txEl>
                                          </p:spTgt>
                                        </p:tgtEl>
                                        <p:attrNameLst>
                                          <p:attrName>style.visibility</p:attrName>
                                        </p:attrNameLst>
                                      </p:cBhvr>
                                      <p:to>
                                        <p:strVal val="visible"/>
                                      </p:to>
                                    </p:set>
                                    <p:anim calcmode="lin" valueType="num">
                                      <p:cBhvr additive="base">
                                        <p:cTn id="22" dur="500"/>
                                        <p:tgtEl>
                                          <p:spTgt spid="53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37">
                                            <p:txEl>
                                              <p:pRg st="3" end="3"/>
                                            </p:txEl>
                                          </p:spTgt>
                                        </p:tgtEl>
                                        <p:attrNameLst>
                                          <p:attrName>style.visibility</p:attrName>
                                        </p:attrNameLst>
                                      </p:cBhvr>
                                      <p:to>
                                        <p:strVal val="visible"/>
                                      </p:to>
                                    </p:set>
                                    <p:anim calcmode="lin" valueType="num">
                                      <p:cBhvr additive="base">
                                        <p:cTn id="27" dur="500"/>
                                        <p:tgtEl>
                                          <p:spTgt spid="537">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537">
                                            <p:txEl>
                                              <p:pRg st="4" end="4"/>
                                            </p:txEl>
                                          </p:spTgt>
                                        </p:tgtEl>
                                        <p:attrNameLst>
                                          <p:attrName>style.visibility</p:attrName>
                                        </p:attrNameLst>
                                      </p:cBhvr>
                                      <p:to>
                                        <p:strVal val="visible"/>
                                      </p:to>
                                    </p:set>
                                    <p:anim calcmode="lin" valueType="num">
                                      <p:cBhvr additive="base">
                                        <p:cTn id="32" dur="500"/>
                                        <p:tgtEl>
                                          <p:spTgt spid="537">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9 (Cont.)</a:t>
            </a:r>
            <a:endParaRPr/>
          </a:p>
        </p:txBody>
      </p:sp>
      <p:sp>
        <p:nvSpPr>
          <p:cNvPr id="544" name="Google Shape;54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45" name="Google Shape;545;p52"/>
          <p:cNvPicPr preferRelativeResize="0"/>
          <p:nvPr/>
        </p:nvPicPr>
        <p:blipFill>
          <a:blip r:embed="rId3">
            <a:alphaModFix/>
          </a:blip>
          <a:stretch>
            <a:fillRect/>
          </a:stretch>
        </p:blipFill>
        <p:spPr>
          <a:xfrm>
            <a:off x="1863724" y="1696650"/>
            <a:ext cx="5416551" cy="462100"/>
          </a:xfrm>
          <a:prstGeom prst="rect">
            <a:avLst/>
          </a:prstGeom>
          <a:noFill/>
          <a:ln>
            <a:noFill/>
          </a:ln>
        </p:spPr>
      </p:pic>
      <p:pic>
        <p:nvPicPr>
          <p:cNvPr id="546" name="Google Shape;546;p52"/>
          <p:cNvPicPr preferRelativeResize="0"/>
          <p:nvPr/>
        </p:nvPicPr>
        <p:blipFill>
          <a:blip r:embed="rId4">
            <a:alphaModFix/>
          </a:blip>
          <a:stretch>
            <a:fillRect/>
          </a:stretch>
        </p:blipFill>
        <p:spPr>
          <a:xfrm>
            <a:off x="1863724" y="2448875"/>
            <a:ext cx="5416550" cy="2354500"/>
          </a:xfrm>
          <a:prstGeom prst="rect">
            <a:avLst/>
          </a:prstGeom>
          <a:noFill/>
          <a:ln>
            <a:noFill/>
          </a:ln>
        </p:spPr>
      </p:pic>
      <p:sp>
        <p:nvSpPr>
          <p:cNvPr id="547" name="Google Shape;547;p52"/>
          <p:cNvSpPr txBox="1">
            <a:spLocks noGrp="1"/>
          </p:cNvSpPr>
          <p:nvPr>
            <p:ph type="body" idx="1"/>
          </p:nvPr>
        </p:nvSpPr>
        <p:spPr>
          <a:xfrm>
            <a:off x="1297500" y="1104150"/>
            <a:ext cx="6385800" cy="393600"/>
          </a:xfrm>
          <a:prstGeom prst="rect">
            <a:avLst/>
          </a:prstGeom>
        </p:spPr>
        <p:txBody>
          <a:bodyPr spcFirstLastPara="1" wrap="square" lIns="91425" tIns="91425" rIns="91425" bIns="91425" anchor="t" anchorCtr="0">
            <a:normAutofit/>
          </a:bodyPr>
          <a:lstStyle/>
          <a:p>
            <a:pPr marL="457200" lvl="0" indent="0" algn="l" rtl="0">
              <a:lnSpc>
                <a:spcPct val="100000"/>
              </a:lnSpc>
              <a:spcBef>
                <a:spcPts val="300"/>
              </a:spcBef>
              <a:spcAft>
                <a:spcPts val="2700"/>
              </a:spcAft>
              <a:buNone/>
            </a:pPr>
            <a:r>
              <a:rPr lang="en" sz="1200"/>
              <a:t>Code for Time Series: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a:t>
            </a:r>
            <a:endParaRPr/>
          </a:p>
        </p:txBody>
      </p:sp>
      <p:sp>
        <p:nvSpPr>
          <p:cNvPr id="159" name="Google Shape;159;p16"/>
          <p:cNvSpPr txBox="1">
            <a:spLocks noGrp="1"/>
          </p:cNvSpPr>
          <p:nvPr>
            <p:ph type="body" idx="1"/>
          </p:nvPr>
        </p:nvSpPr>
        <p:spPr>
          <a:xfrm>
            <a:off x="1255850" y="984500"/>
            <a:ext cx="7038900" cy="3999300"/>
          </a:xfrm>
          <a:prstGeom prst="rect">
            <a:avLst/>
          </a:prstGeom>
          <a:noFill/>
        </p:spPr>
        <p:txBody>
          <a:bodyPr spcFirstLastPara="1" wrap="square" lIns="91425" tIns="91425" rIns="91425" bIns="91425" anchor="t" anchorCtr="0">
            <a:noAutofit/>
          </a:bodyPr>
          <a:lstStyle/>
          <a:p>
            <a:pPr marL="457200" lvl="0" indent="-311467" algn="l" rtl="0">
              <a:lnSpc>
                <a:spcPct val="95000"/>
              </a:lnSpc>
              <a:spcBef>
                <a:spcPts val="300"/>
              </a:spcBef>
              <a:spcAft>
                <a:spcPts val="0"/>
              </a:spcAft>
              <a:buSzPts val="1305"/>
              <a:buChar char="●"/>
            </a:pPr>
            <a:r>
              <a:rPr lang="en" sz="1305" b="1" u="sng"/>
              <a:t>channelGrouping</a:t>
            </a:r>
            <a:r>
              <a:rPr lang="en" sz="1305"/>
              <a:t> - The referent channel or source that explains how the user visited the Store.</a:t>
            </a:r>
            <a:endParaRPr sz="1305"/>
          </a:p>
          <a:p>
            <a:pPr marL="457200" lvl="0" indent="-311467" algn="l" rtl="0">
              <a:lnSpc>
                <a:spcPct val="95000"/>
              </a:lnSpc>
              <a:spcBef>
                <a:spcPts val="0"/>
              </a:spcBef>
              <a:spcAft>
                <a:spcPts val="0"/>
              </a:spcAft>
              <a:buSzPts val="1305"/>
              <a:buChar char="●"/>
            </a:pPr>
            <a:r>
              <a:rPr lang="en" sz="1305" b="1" u="sng"/>
              <a:t>date </a:t>
            </a:r>
            <a:r>
              <a:rPr lang="en" sz="1305"/>
              <a:t>- The date on which the user visited the Store.</a:t>
            </a:r>
            <a:endParaRPr sz="1305"/>
          </a:p>
          <a:p>
            <a:pPr marL="457200" lvl="0" indent="-311467" algn="l" rtl="0">
              <a:lnSpc>
                <a:spcPct val="95000"/>
              </a:lnSpc>
              <a:spcBef>
                <a:spcPts val="0"/>
              </a:spcBef>
              <a:spcAft>
                <a:spcPts val="0"/>
              </a:spcAft>
              <a:buSzPts val="1305"/>
              <a:buChar char="●"/>
            </a:pPr>
            <a:r>
              <a:rPr lang="en" sz="1305" b="1" u="sng"/>
              <a:t>device </a:t>
            </a:r>
            <a:r>
              <a:rPr lang="en" sz="1305"/>
              <a:t>- The specifications for the device used to access the Store.</a:t>
            </a:r>
            <a:endParaRPr sz="1305"/>
          </a:p>
          <a:p>
            <a:pPr marL="457200" lvl="0" indent="-311467" algn="l" rtl="0">
              <a:lnSpc>
                <a:spcPct val="95000"/>
              </a:lnSpc>
              <a:spcBef>
                <a:spcPts val="0"/>
              </a:spcBef>
              <a:spcAft>
                <a:spcPts val="0"/>
              </a:spcAft>
              <a:buSzPts val="1305"/>
              <a:buChar char="●"/>
            </a:pPr>
            <a:r>
              <a:rPr lang="en" sz="1305" b="1" u="sng"/>
              <a:t>fullVisitorId</a:t>
            </a:r>
            <a:r>
              <a:rPr lang="en" sz="1305"/>
              <a:t>- A unique identifier for each user of the Google Merchandise Store.</a:t>
            </a:r>
            <a:endParaRPr sz="1305"/>
          </a:p>
          <a:p>
            <a:pPr marL="457200" lvl="0" indent="-311467" algn="l" rtl="0">
              <a:lnSpc>
                <a:spcPct val="95000"/>
              </a:lnSpc>
              <a:spcBef>
                <a:spcPts val="0"/>
              </a:spcBef>
              <a:spcAft>
                <a:spcPts val="0"/>
              </a:spcAft>
              <a:buSzPts val="1305"/>
              <a:buChar char="●"/>
            </a:pPr>
            <a:r>
              <a:rPr lang="en" sz="1305" b="1" u="sng"/>
              <a:t>geoNetwork</a:t>
            </a:r>
            <a:r>
              <a:rPr lang="en" sz="1305"/>
              <a:t> - This section contains information about the geography of the user.</a:t>
            </a:r>
            <a:endParaRPr sz="1305"/>
          </a:p>
          <a:p>
            <a:pPr marL="457200" lvl="0" indent="-311467" algn="l" rtl="0">
              <a:lnSpc>
                <a:spcPct val="95000"/>
              </a:lnSpc>
              <a:spcBef>
                <a:spcPts val="0"/>
              </a:spcBef>
              <a:spcAft>
                <a:spcPts val="0"/>
              </a:spcAft>
              <a:buSzPts val="1305"/>
              <a:buChar char="●"/>
            </a:pPr>
            <a:r>
              <a:rPr lang="en" sz="1305" b="1" u="sng"/>
              <a:t>hits </a:t>
            </a:r>
            <a:r>
              <a:rPr lang="en" sz="1305"/>
              <a:t>- This row and nested fields are populated for any and all types of hits. Provides a record of all page visits.</a:t>
            </a:r>
            <a:endParaRPr sz="1305"/>
          </a:p>
          <a:p>
            <a:pPr marL="457200" lvl="0" indent="-311467" algn="l" rtl="0">
              <a:lnSpc>
                <a:spcPct val="95000"/>
              </a:lnSpc>
              <a:spcBef>
                <a:spcPts val="0"/>
              </a:spcBef>
              <a:spcAft>
                <a:spcPts val="0"/>
              </a:spcAft>
              <a:buSzPts val="1305"/>
              <a:buChar char="●"/>
            </a:pPr>
            <a:r>
              <a:rPr lang="en" sz="1305" b="1" u="sng"/>
              <a:t>socialEngagementType </a:t>
            </a:r>
            <a:r>
              <a:rPr lang="en" sz="1305"/>
              <a:t>- Engagement type, either "Socially Engaged" or "Not Socially Engaged".</a:t>
            </a:r>
            <a:endParaRPr sz="1305"/>
          </a:p>
          <a:p>
            <a:pPr marL="457200" lvl="0" indent="-311467" algn="l" rtl="0">
              <a:lnSpc>
                <a:spcPct val="95000"/>
              </a:lnSpc>
              <a:spcBef>
                <a:spcPts val="0"/>
              </a:spcBef>
              <a:spcAft>
                <a:spcPts val="0"/>
              </a:spcAft>
              <a:buSzPts val="1305"/>
              <a:buChar char="●"/>
            </a:pPr>
            <a:r>
              <a:rPr lang="en" sz="1305" b="1" u="sng"/>
              <a:t>totals </a:t>
            </a:r>
            <a:r>
              <a:rPr lang="en" sz="1305"/>
              <a:t>- This set of columns mostly includes high-level aggregate data.</a:t>
            </a:r>
            <a:endParaRPr sz="1305"/>
          </a:p>
          <a:p>
            <a:pPr marL="457200" lvl="0" indent="-311467" algn="l" rtl="0">
              <a:lnSpc>
                <a:spcPct val="95000"/>
              </a:lnSpc>
              <a:spcBef>
                <a:spcPts val="0"/>
              </a:spcBef>
              <a:spcAft>
                <a:spcPts val="0"/>
              </a:spcAft>
              <a:buSzPts val="1305"/>
              <a:buChar char="●"/>
            </a:pPr>
            <a:r>
              <a:rPr lang="en" sz="1305" b="1" u="sng"/>
              <a:t>trafficSource </a:t>
            </a:r>
            <a:r>
              <a:rPr lang="en" sz="1305"/>
              <a:t>- This section contains information about the Traffic Source from which the session originated.</a:t>
            </a:r>
            <a:endParaRPr sz="1305"/>
          </a:p>
          <a:p>
            <a:pPr marL="457200" lvl="0" indent="-311467" algn="l" rtl="0">
              <a:lnSpc>
                <a:spcPct val="95000"/>
              </a:lnSpc>
              <a:spcBef>
                <a:spcPts val="0"/>
              </a:spcBef>
              <a:spcAft>
                <a:spcPts val="0"/>
              </a:spcAft>
              <a:buSzPts val="1305"/>
              <a:buChar char="●"/>
            </a:pPr>
            <a:r>
              <a:rPr lang="en" sz="1305" b="1" u="sng"/>
              <a:t>visitId </a:t>
            </a:r>
            <a:r>
              <a:rPr lang="en" sz="1305"/>
              <a:t>- An identifier for this session. This is part of the value usually stored as the _utmb cookie. This is only unique to the user. For a completely unique ID, you should use a combination of fullVisitorId and visitId.</a:t>
            </a:r>
            <a:endParaRPr sz="1305"/>
          </a:p>
          <a:p>
            <a:pPr marL="457200" lvl="0" indent="-311467" algn="l" rtl="0">
              <a:lnSpc>
                <a:spcPct val="95000"/>
              </a:lnSpc>
              <a:spcBef>
                <a:spcPts val="0"/>
              </a:spcBef>
              <a:spcAft>
                <a:spcPts val="0"/>
              </a:spcAft>
              <a:buSzPts val="1305"/>
              <a:buChar char="●"/>
            </a:pPr>
            <a:r>
              <a:rPr lang="en" sz="1305" b="1" u="sng"/>
              <a:t>visitNumber </a:t>
            </a:r>
            <a:r>
              <a:rPr lang="en" sz="1305"/>
              <a:t>- The session number for this user. If this is the first session, then this is set to 1.</a:t>
            </a:r>
            <a:endParaRPr sz="1305"/>
          </a:p>
          <a:p>
            <a:pPr marL="457200" lvl="0" indent="-311467" algn="l" rtl="0">
              <a:lnSpc>
                <a:spcPct val="95000"/>
              </a:lnSpc>
              <a:spcBef>
                <a:spcPts val="0"/>
              </a:spcBef>
              <a:spcAft>
                <a:spcPts val="0"/>
              </a:spcAft>
              <a:buSzPts val="1305"/>
              <a:buChar char="●"/>
            </a:pPr>
            <a:r>
              <a:rPr lang="en" sz="1305" b="1" u="sng"/>
              <a:t>visitStartTime</a:t>
            </a:r>
            <a:r>
              <a:rPr lang="en" sz="1305"/>
              <a:t> - The timestamp (expressed as POSIX time).</a:t>
            </a:r>
            <a:endParaRPr sz="1305"/>
          </a:p>
        </p:txBody>
      </p:sp>
      <p:sp>
        <p:nvSpPr>
          <p:cNvPr id="160" name="Google Shape;16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&amp; Discussion: Question 9 (Cont.)</a:t>
            </a:r>
            <a:endParaRPr/>
          </a:p>
        </p:txBody>
      </p:sp>
      <p:sp>
        <p:nvSpPr>
          <p:cNvPr id="553" name="Google Shape;553;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54" name="Google Shape;554;p53"/>
          <p:cNvSpPr txBox="1">
            <a:spLocks noGrp="1"/>
          </p:cNvSpPr>
          <p:nvPr>
            <p:ph type="body" idx="1"/>
          </p:nvPr>
        </p:nvSpPr>
        <p:spPr>
          <a:xfrm>
            <a:off x="184175" y="1349500"/>
            <a:ext cx="3244800" cy="3271116"/>
          </a:xfrm>
          <a:prstGeom prst="rect">
            <a:avLst/>
          </a:prstGeom>
        </p:spPr>
        <p:txBody>
          <a:bodyPr spcFirstLastPara="1" wrap="square" lIns="91425" tIns="91425" rIns="91425" bIns="91425" anchor="t" anchorCtr="0">
            <a:normAutofit/>
          </a:bodyPr>
          <a:lstStyle/>
          <a:p>
            <a:pPr>
              <a:lnSpc>
                <a:spcPct val="100000"/>
              </a:lnSpc>
              <a:spcBef>
                <a:spcPts val="300"/>
              </a:spcBef>
              <a:buFont typeface="Arial"/>
              <a:buChar char="●"/>
            </a:pPr>
            <a:r>
              <a:rPr lang="en" sz="1200" dirty="0"/>
              <a:t>The following Time Series displays the daily number of visits from Q3 2016 through Q2 2017.</a:t>
            </a:r>
            <a:endParaRPr sz="1200" dirty="0"/>
          </a:p>
          <a:p>
            <a:pPr marL="457200" lvl="0" indent="-304800" algn="l" rtl="0">
              <a:lnSpc>
                <a:spcPct val="100000"/>
              </a:lnSpc>
              <a:spcBef>
                <a:spcPts val="0"/>
              </a:spcBef>
              <a:spcAft>
                <a:spcPts val="0"/>
              </a:spcAft>
              <a:buSzPts val="1200"/>
              <a:buChar char="●"/>
            </a:pPr>
            <a:r>
              <a:rPr lang="en" sz="1200" dirty="0"/>
              <a:t>Multiple spikes in number of visits indicate:</a:t>
            </a:r>
            <a:endParaRPr sz="1200"/>
          </a:p>
          <a:p>
            <a:pPr marL="914400" lvl="1" indent="-304800" algn="l" rtl="0">
              <a:lnSpc>
                <a:spcPct val="100000"/>
              </a:lnSpc>
              <a:spcBef>
                <a:spcPts val="0"/>
              </a:spcBef>
              <a:spcAft>
                <a:spcPts val="0"/>
              </a:spcAft>
              <a:buSzPts val="1200"/>
              <a:buChar char="○"/>
            </a:pPr>
            <a:r>
              <a:rPr lang="en" sz="1200" dirty="0"/>
              <a:t>Campaigns for </a:t>
            </a:r>
            <a:r>
              <a:rPr lang="en" sz="1200" dirty="0" err="1"/>
              <a:t>GStore’s</a:t>
            </a:r>
            <a:r>
              <a:rPr lang="en" sz="1200" dirty="0"/>
              <a:t> website (i.e. Black Friday, Holiday sales).</a:t>
            </a:r>
            <a:endParaRPr sz="1200"/>
          </a:p>
          <a:p>
            <a:pPr marL="914400" lvl="1" indent="-304800" algn="l" rtl="0">
              <a:lnSpc>
                <a:spcPct val="100000"/>
              </a:lnSpc>
              <a:spcBef>
                <a:spcPts val="0"/>
              </a:spcBef>
              <a:spcAft>
                <a:spcPts val="0"/>
              </a:spcAft>
              <a:buSzPts val="1200"/>
              <a:buChar char="○"/>
            </a:pPr>
            <a:r>
              <a:rPr lang="en" sz="1200" dirty="0"/>
              <a:t>Google’s unveiling of their new line of smartphones, </a:t>
            </a:r>
            <a:r>
              <a:rPr lang="en" sz="1200" b="1" i="1" dirty="0"/>
              <a:t>Pixel 1</a:t>
            </a:r>
            <a:r>
              <a:rPr lang="en" sz="1200" dirty="0"/>
              <a:t> was announced and released during October 2016.</a:t>
            </a:r>
            <a:endParaRPr sz="1200"/>
          </a:p>
          <a:p>
            <a:pPr marL="457200" lvl="0" indent="-304800" algn="l" rtl="0">
              <a:lnSpc>
                <a:spcPct val="100000"/>
              </a:lnSpc>
              <a:spcBef>
                <a:spcPts val="0"/>
              </a:spcBef>
              <a:spcAft>
                <a:spcPts val="0"/>
              </a:spcAft>
              <a:buSzPts val="1200"/>
              <a:buChar char="●"/>
            </a:pPr>
            <a:r>
              <a:rPr lang="en" sz="1200" dirty="0"/>
              <a:t>We can observe visits typically lower outside of the last quarter of the year.</a:t>
            </a:r>
            <a:endParaRPr sz="1200"/>
          </a:p>
          <a:p>
            <a:pPr marL="457200" lvl="0" indent="-304800" algn="l" rtl="0">
              <a:lnSpc>
                <a:spcPct val="100000"/>
              </a:lnSpc>
              <a:spcBef>
                <a:spcPts val="0"/>
              </a:spcBef>
              <a:spcAft>
                <a:spcPts val="0"/>
              </a:spcAft>
              <a:buSzPts val="1200"/>
              <a:buChar char="●"/>
            </a:pPr>
            <a:r>
              <a:rPr lang="en" sz="1200" dirty="0"/>
              <a:t>Could run campaigns throughout the year to increase overall build-up towards the end of the year.</a:t>
            </a:r>
            <a:endParaRPr sz="1200"/>
          </a:p>
        </p:txBody>
      </p:sp>
      <p:pic>
        <p:nvPicPr>
          <p:cNvPr id="555" name="Google Shape;555;p53"/>
          <p:cNvPicPr preferRelativeResize="0"/>
          <p:nvPr/>
        </p:nvPicPr>
        <p:blipFill>
          <a:blip r:embed="rId3">
            <a:alphaModFix/>
          </a:blip>
          <a:stretch>
            <a:fillRect/>
          </a:stretch>
        </p:blipFill>
        <p:spPr>
          <a:xfrm>
            <a:off x="3685825" y="966175"/>
            <a:ext cx="5146426" cy="3642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561" name="Google Shape;561;p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indent="0">
              <a:buNone/>
            </a:pPr>
            <a:r>
              <a:rPr lang="en" dirty="0"/>
              <a:t>From our research analyzing </a:t>
            </a:r>
            <a:r>
              <a:rPr lang="en" dirty="0" err="1"/>
              <a:t>GStore’s</a:t>
            </a:r>
            <a:r>
              <a:rPr lang="en" dirty="0"/>
              <a:t> online visitor metrics and behavior patterns, we have come up with suggestions that could improve their online business prospects. </a:t>
            </a:r>
            <a:endParaRPr/>
          </a:p>
          <a:p>
            <a:pPr marL="457200" lvl="0" indent="-304800" algn="l" rtl="0">
              <a:spcBef>
                <a:spcPts val="1200"/>
              </a:spcBef>
              <a:spcAft>
                <a:spcPts val="0"/>
              </a:spcAft>
              <a:buSzPct val="100000"/>
              <a:buChar char="●"/>
            </a:pPr>
            <a:r>
              <a:rPr lang="en" dirty="0" err="1"/>
              <a:t>GStore’s</a:t>
            </a:r>
            <a:r>
              <a:rPr lang="en" dirty="0"/>
              <a:t> direct affiliation with Google is already attracting visitors. Utilizing this to the business’ advantage, continued targeting campaigns and improvements to the site can expand the site’s awareness and improve conversion prospects.</a:t>
            </a:r>
            <a:endParaRPr dirty="0"/>
          </a:p>
          <a:p>
            <a:pPr marL="914400" lvl="1" indent="-292735" algn="l" rtl="0">
              <a:spcBef>
                <a:spcPts val="0"/>
              </a:spcBef>
              <a:spcAft>
                <a:spcPts val="0"/>
              </a:spcAft>
              <a:buSzPct val="100000"/>
              <a:buChar char="○"/>
            </a:pPr>
            <a:r>
              <a:rPr lang="en" dirty="0" err="1"/>
              <a:t>GStore</a:t>
            </a:r>
            <a:r>
              <a:rPr lang="en" dirty="0"/>
              <a:t> should continue maintaining or improving customer retention.</a:t>
            </a:r>
            <a:endParaRPr dirty="0"/>
          </a:p>
          <a:p>
            <a:pPr marL="914400" lvl="1" indent="-292735" algn="l" rtl="0">
              <a:spcBef>
                <a:spcPts val="0"/>
              </a:spcBef>
              <a:spcAft>
                <a:spcPts val="0"/>
              </a:spcAft>
              <a:buSzPct val="100000"/>
              <a:buChar char="○"/>
            </a:pPr>
            <a:r>
              <a:rPr lang="en" dirty="0"/>
              <a:t>Further investigation in creating campaigns targeted towards potential and prospective visitors in Asia and Europe can increase conversion rate.</a:t>
            </a:r>
            <a:endParaRPr dirty="0"/>
          </a:p>
          <a:p>
            <a:pPr marL="457200" lvl="0" indent="-304800" algn="l" rtl="0">
              <a:spcBef>
                <a:spcPts val="0"/>
              </a:spcBef>
              <a:spcAft>
                <a:spcPts val="0"/>
              </a:spcAft>
              <a:buSzPct val="100000"/>
              <a:buChar char="●"/>
            </a:pPr>
            <a:r>
              <a:rPr lang="en" dirty="0"/>
              <a:t>Behavior patterns that reveal which visitors are more valuable to </a:t>
            </a:r>
            <a:r>
              <a:rPr lang="en" dirty="0" err="1"/>
              <a:t>GStore</a:t>
            </a:r>
            <a:r>
              <a:rPr lang="en" dirty="0"/>
              <a:t>.</a:t>
            </a:r>
            <a:endParaRPr dirty="0"/>
          </a:p>
          <a:p>
            <a:pPr lvl="1" indent="-292735">
              <a:buSzPct val="100000"/>
            </a:pPr>
            <a:r>
              <a:rPr lang="en" dirty="0"/>
              <a:t>For instance, </a:t>
            </a:r>
            <a:r>
              <a:rPr lang="en" dirty="0" err="1"/>
              <a:t>GStore</a:t>
            </a:r>
            <a:r>
              <a:rPr lang="en" dirty="0"/>
              <a:t> should prioritize optimizing their website for Safari, </a:t>
            </a:r>
            <a:r>
              <a:rPr lang="en" dirty="0" err="1"/>
              <a:t>FireFox</a:t>
            </a:r>
            <a:r>
              <a:rPr lang="en" dirty="0"/>
              <a:t>, and Google Chrome users.</a:t>
            </a:r>
            <a:endParaRPr dirty="0"/>
          </a:p>
          <a:p>
            <a:pPr indent="-304800">
              <a:buSzPct val="100000"/>
            </a:pPr>
            <a:r>
              <a:rPr lang="en" dirty="0"/>
              <a:t>Hosting additional campaigns throughout the year to extend the sales momentum beyond the Holiday season. </a:t>
            </a:r>
            <a:endParaRPr/>
          </a:p>
          <a:p>
            <a:pPr marL="457200" lvl="0" indent="-304800" algn="l" rtl="0">
              <a:spcBef>
                <a:spcPts val="0"/>
              </a:spcBef>
              <a:spcAft>
                <a:spcPts val="0"/>
              </a:spcAft>
              <a:buSzPct val="100000"/>
              <a:buChar char="●"/>
            </a:pPr>
            <a:r>
              <a:rPr lang="en" dirty="0"/>
              <a:t>Google should look into site optimization for mobile users. The ubiquitous ability of mobile devices to access the web can increase </a:t>
            </a:r>
            <a:r>
              <a:rPr lang="en" dirty="0" err="1"/>
              <a:t>GStore’s</a:t>
            </a:r>
            <a:r>
              <a:rPr lang="en" dirty="0"/>
              <a:t> accessibility for all users, likely increasing retention and conversion rates.</a:t>
            </a:r>
            <a:endParaRPr dirty="0"/>
          </a:p>
        </p:txBody>
      </p:sp>
      <p:sp>
        <p:nvSpPr>
          <p:cNvPr id="562" name="Google Shape;562;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animEffect transition="in" filter="fade">
                                      <p:cBhvr>
                                        <p:cTn id="7" dur="500"/>
                                        <p:tgtEl>
                                          <p:spTgt spid="5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1">
                                            <p:txEl>
                                              <p:pRg st="1" end="1"/>
                                            </p:txEl>
                                          </p:spTgt>
                                        </p:tgtEl>
                                        <p:attrNameLst>
                                          <p:attrName>style.visibility</p:attrName>
                                        </p:attrNameLst>
                                      </p:cBhvr>
                                      <p:to>
                                        <p:strVal val="visible"/>
                                      </p:to>
                                    </p:set>
                                    <p:animEffect transition="in" filter="fade">
                                      <p:cBhvr>
                                        <p:cTn id="12" dur="500"/>
                                        <p:tgtEl>
                                          <p:spTgt spid="5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1">
                                            <p:txEl>
                                              <p:pRg st="2" end="2"/>
                                            </p:txEl>
                                          </p:spTgt>
                                        </p:tgtEl>
                                        <p:attrNameLst>
                                          <p:attrName>style.visibility</p:attrName>
                                        </p:attrNameLst>
                                      </p:cBhvr>
                                      <p:to>
                                        <p:strVal val="visible"/>
                                      </p:to>
                                    </p:set>
                                    <p:animEffect transition="in" filter="fade">
                                      <p:cBhvr>
                                        <p:cTn id="17" dur="500"/>
                                        <p:tgtEl>
                                          <p:spTgt spid="5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1">
                                            <p:txEl>
                                              <p:pRg st="3" end="3"/>
                                            </p:txEl>
                                          </p:spTgt>
                                        </p:tgtEl>
                                        <p:attrNameLst>
                                          <p:attrName>style.visibility</p:attrName>
                                        </p:attrNameLst>
                                      </p:cBhvr>
                                      <p:to>
                                        <p:strVal val="visible"/>
                                      </p:to>
                                    </p:set>
                                    <p:animEffect transition="in" filter="fade">
                                      <p:cBhvr>
                                        <p:cTn id="22" dur="500"/>
                                        <p:tgtEl>
                                          <p:spTgt spid="5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1">
                                            <p:txEl>
                                              <p:pRg st="4" end="4"/>
                                            </p:txEl>
                                          </p:spTgt>
                                        </p:tgtEl>
                                        <p:attrNameLst>
                                          <p:attrName>style.visibility</p:attrName>
                                        </p:attrNameLst>
                                      </p:cBhvr>
                                      <p:to>
                                        <p:strVal val="visible"/>
                                      </p:to>
                                    </p:set>
                                    <p:animEffect transition="in" filter="fade">
                                      <p:cBhvr>
                                        <p:cTn id="27" dur="500"/>
                                        <p:tgtEl>
                                          <p:spTgt spid="5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1">
                                            <p:txEl>
                                              <p:pRg st="5" end="5"/>
                                            </p:txEl>
                                          </p:spTgt>
                                        </p:tgtEl>
                                        <p:attrNameLst>
                                          <p:attrName>style.visibility</p:attrName>
                                        </p:attrNameLst>
                                      </p:cBhvr>
                                      <p:to>
                                        <p:strVal val="visible"/>
                                      </p:to>
                                    </p:set>
                                    <p:animEffect transition="in" filter="fade">
                                      <p:cBhvr>
                                        <p:cTn id="32" dur="500"/>
                                        <p:tgtEl>
                                          <p:spTgt spid="56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1">
                                            <p:txEl>
                                              <p:pRg st="6" end="6"/>
                                            </p:txEl>
                                          </p:spTgt>
                                        </p:tgtEl>
                                        <p:attrNameLst>
                                          <p:attrName>style.visibility</p:attrName>
                                        </p:attrNameLst>
                                      </p:cBhvr>
                                      <p:to>
                                        <p:strVal val="visible"/>
                                      </p:to>
                                    </p:set>
                                    <p:animEffect transition="in" filter="fade">
                                      <p:cBhvr>
                                        <p:cTn id="37" dur="500"/>
                                        <p:tgtEl>
                                          <p:spTgt spid="5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1">
                                            <p:txEl>
                                              <p:pRg st="7" end="7"/>
                                            </p:txEl>
                                          </p:spTgt>
                                        </p:tgtEl>
                                        <p:attrNameLst>
                                          <p:attrName>style.visibility</p:attrName>
                                        </p:attrNameLst>
                                      </p:cBhvr>
                                      <p:to>
                                        <p:strVal val="visible"/>
                                      </p:to>
                                    </p:set>
                                    <p:animEffect transition="in" filter="fade">
                                      <p:cBhvr>
                                        <p:cTn id="42" dur="500"/>
                                        <p:tgtEl>
                                          <p:spTgt spid="5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568" name="Google Shape;568;p5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a:bodyPr>
          <a:lstStyle/>
          <a:p>
            <a:pPr indent="-457200">
              <a:buNone/>
            </a:pPr>
            <a:r>
              <a:rPr lang="en"/>
              <a:t>Google Merchandise Store. [Logo of Google Merchandise Store] [Online image]. (n.d.). Retrieved July 14, 2022, from </a:t>
            </a:r>
            <a:r>
              <a:rPr lang="en" u="sng">
                <a:solidFill>
                  <a:schemeClr val="hlink"/>
                </a:solidFill>
                <a:hlinkClick r:id="rId3">
                  <a:extLst>
                    <a:ext uri="{A12FA001-AC4F-418D-AE19-62706E023703}">
                      <ahyp:hlinkClr xmlns:ahyp="http://schemas.microsoft.com/office/drawing/2018/hyperlinkcolor" val="tx"/>
                    </a:ext>
                  </a:extLst>
                </a:hlinkClick>
              </a:rPr>
              <a:t>https://shop.googlemerchandisestore.com/</a:t>
            </a:r>
            <a:r>
              <a:rPr lang="en"/>
              <a:t> </a:t>
            </a:r>
            <a:endParaRPr/>
          </a:p>
          <a:p>
            <a:pPr indent="-457200">
              <a:spcBef>
                <a:spcPts val="1200"/>
              </a:spcBef>
              <a:buNone/>
            </a:pPr>
            <a:r>
              <a:rPr lang="en" err="1"/>
              <a:t>LightGBM</a:t>
            </a:r>
            <a:r>
              <a:rPr lang="en"/>
              <a:t>. (n.d.). </a:t>
            </a:r>
            <a:r>
              <a:rPr lang="en" i="1" err="1"/>
              <a:t>LightGBM</a:t>
            </a:r>
            <a:r>
              <a:rPr lang="en"/>
              <a:t>. </a:t>
            </a:r>
            <a:r>
              <a:rPr lang="en" u="sng">
                <a:solidFill>
                  <a:schemeClr val="hlink"/>
                </a:solidFill>
                <a:hlinkClick r:id="rId4">
                  <a:extLst>
                    <a:ext uri="{A12FA001-AC4F-418D-AE19-62706E023703}">
                      <ahyp:hlinkClr xmlns:ahyp="http://schemas.microsoft.com/office/drawing/2018/hyperlinkcolor" val="tx"/>
                    </a:ext>
                  </a:extLst>
                </a:hlinkClick>
              </a:rPr>
              <a:t>https://lightgbm.readthedocs.io/en/latest/Python-Intro.html</a:t>
            </a:r>
            <a:r>
              <a:rPr lang="en"/>
              <a:t> </a:t>
            </a:r>
          </a:p>
          <a:p>
            <a:pPr indent="-457200">
              <a:lnSpc>
                <a:spcPct val="114999"/>
              </a:lnSpc>
              <a:spcBef>
                <a:spcPts val="1200"/>
              </a:spcBef>
              <a:buNone/>
            </a:pPr>
            <a:r>
              <a:rPr lang="en" err="1"/>
              <a:t>Masarat</a:t>
            </a:r>
            <a:r>
              <a:rPr lang="en"/>
              <a:t>, S. (2018). </a:t>
            </a:r>
            <a:r>
              <a:rPr lang="en" i="1"/>
              <a:t>Tutorial (Preprocessing, Processing, Evaluation).</a:t>
            </a:r>
            <a:r>
              <a:rPr lang="en"/>
              <a:t> Kaggle. </a:t>
            </a:r>
            <a:r>
              <a:rPr lang="en">
                <a:hlinkClick r:id="rId5"/>
              </a:rPr>
              <a:t>https://www.kaggle.com/code/smasar/tutorial-preprocessing-processing-evaluation</a:t>
            </a:r>
            <a:r>
              <a:rPr lang="en"/>
              <a:t> </a:t>
            </a:r>
          </a:p>
          <a:p>
            <a:pPr indent="-457200">
              <a:spcBef>
                <a:spcPts val="1200"/>
              </a:spcBef>
              <a:buNone/>
            </a:pPr>
            <a:r>
              <a:rPr lang="en"/>
              <a:t>RStudio. (2018, November 23). </a:t>
            </a:r>
            <a:r>
              <a:rPr lang="en" i="1"/>
              <a:t>Google Analytics Customer Revenue Prediction</a:t>
            </a:r>
            <a:r>
              <a:rPr lang="en"/>
              <a:t>. Kaggle. </a:t>
            </a:r>
            <a:r>
              <a:rPr lang="en" u="sng">
                <a:solidFill>
                  <a:schemeClr val="hlink"/>
                </a:solidFill>
                <a:hlinkClick r:id="rId6">
                  <a:extLst>
                    <a:ext uri="{A12FA001-AC4F-418D-AE19-62706E023703}">
                      <ahyp:hlinkClr xmlns:ahyp="http://schemas.microsoft.com/office/drawing/2018/hyperlinkcolor" val="tx"/>
                    </a:ext>
                  </a:extLst>
                </a:hlinkClick>
              </a:rPr>
              <a:t>https://www.kaggle.com/competitions/ga-customer-revenue-prediction/overview</a:t>
            </a:r>
            <a:r>
              <a:rPr lang="en"/>
              <a:t> </a:t>
            </a:r>
            <a:endParaRPr/>
          </a:p>
          <a:p>
            <a:pPr indent="-457200">
              <a:spcBef>
                <a:spcPts val="1200"/>
              </a:spcBef>
              <a:buNone/>
            </a:pPr>
            <a:r>
              <a:rPr lang="en"/>
              <a:t>SRK. (2018).</a:t>
            </a:r>
            <a:r>
              <a:rPr lang="en" i="1"/>
              <a:t> Simple </a:t>
            </a:r>
            <a:r>
              <a:rPr lang="en" i="1" err="1"/>
              <a:t>Exploration+Baseline</a:t>
            </a:r>
            <a:r>
              <a:rPr lang="en" i="1"/>
              <a:t> - GA Customer Revenue</a:t>
            </a:r>
            <a:r>
              <a:rPr lang="en"/>
              <a:t>. Kaggle. </a:t>
            </a:r>
            <a:r>
              <a:rPr lang="en" u="sng">
                <a:solidFill>
                  <a:schemeClr val="hlink"/>
                </a:solidFill>
                <a:hlinkClick r:id="rId7">
                  <a:extLst>
                    <a:ext uri="{A12FA001-AC4F-418D-AE19-62706E023703}">
                      <ahyp:hlinkClr xmlns:ahyp="http://schemas.microsoft.com/office/drawing/2018/hyperlinkcolor" val="tx"/>
                    </a:ext>
                  </a:extLst>
                </a:hlinkClick>
              </a:rPr>
              <a:t>https://www.kaggle.com/code/sudalairajkumar/simple-exploration-baseline-ga-customer-revenue</a:t>
            </a:r>
            <a:r>
              <a:rPr lang="en"/>
              <a:t> </a:t>
            </a:r>
            <a:endParaRPr/>
          </a:p>
          <a:p>
            <a:pPr marL="457200" lvl="0" indent="-457200" algn="l" rtl="0">
              <a:spcBef>
                <a:spcPts val="1200"/>
              </a:spcBef>
              <a:spcAft>
                <a:spcPts val="0"/>
              </a:spcAft>
              <a:buNone/>
            </a:pPr>
            <a:endParaRPr/>
          </a:p>
          <a:p>
            <a:pPr marL="457200" lvl="0" indent="-457200" algn="l" rtl="0">
              <a:spcBef>
                <a:spcPts val="1200"/>
              </a:spcBef>
              <a:spcAft>
                <a:spcPts val="1200"/>
              </a:spcAft>
              <a:buNone/>
            </a:pPr>
            <a:endParaRPr/>
          </a:p>
        </p:txBody>
      </p:sp>
      <p:sp>
        <p:nvSpPr>
          <p:cNvPr id="569" name="Google Shape;569;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Research Questions</a:t>
            </a:r>
            <a:endParaRPr/>
          </a:p>
        </p:txBody>
      </p:sp>
      <p:sp>
        <p:nvSpPr>
          <p:cNvPr id="166" name="Google Shape;166;p17"/>
          <p:cNvSpPr txBox="1">
            <a:spLocks noGrp="1"/>
          </p:cNvSpPr>
          <p:nvPr>
            <p:ph type="body" idx="1"/>
          </p:nvPr>
        </p:nvSpPr>
        <p:spPr>
          <a:xfrm>
            <a:off x="1297500" y="1567550"/>
            <a:ext cx="7038900" cy="2264100"/>
          </a:xfrm>
          <a:prstGeom prst="rect">
            <a:avLst/>
          </a:prstGeom>
        </p:spPr>
        <p:txBody>
          <a:bodyPr spcFirstLastPara="1" wrap="square" lIns="91425" tIns="91425" rIns="91425" bIns="91425" anchor="t" anchorCtr="0">
            <a:normAutofit fontScale="25000" lnSpcReduction="20000"/>
          </a:bodyPr>
          <a:lstStyle/>
          <a:p>
            <a:pPr marL="457200" marR="0" lvl="0" indent="-311943" algn="l" rtl="0">
              <a:lnSpc>
                <a:spcPct val="115000"/>
              </a:lnSpc>
              <a:spcBef>
                <a:spcPts val="300"/>
              </a:spcBef>
              <a:spcAft>
                <a:spcPts val="0"/>
              </a:spcAft>
              <a:buSzPct val="100000"/>
              <a:buChar char="●"/>
            </a:pPr>
            <a:r>
              <a:rPr lang="en" sz="5250"/>
              <a:t>Which independent variables influence the dependent variables the most?</a:t>
            </a:r>
            <a:endParaRPr sz="5250"/>
          </a:p>
          <a:p>
            <a:pPr marL="457200" marR="0" lvl="0" indent="-311943" algn="l" rtl="0">
              <a:lnSpc>
                <a:spcPct val="115000"/>
              </a:lnSpc>
              <a:spcBef>
                <a:spcPts val="0"/>
              </a:spcBef>
              <a:spcAft>
                <a:spcPts val="0"/>
              </a:spcAft>
              <a:buSzPct val="100000"/>
              <a:buChar char="●"/>
            </a:pPr>
            <a:r>
              <a:rPr lang="en" sz="5250"/>
              <a:t>From where (geographic) are visitors coming? Based on website behaviors, are certain places more important to us than others?</a:t>
            </a:r>
            <a:endParaRPr sz="5250"/>
          </a:p>
          <a:p>
            <a:pPr marL="457200" marR="0" lvl="0" indent="-311943" algn="l" rtl="0">
              <a:lnSpc>
                <a:spcPct val="115000"/>
              </a:lnSpc>
              <a:spcBef>
                <a:spcPts val="0"/>
              </a:spcBef>
              <a:spcAft>
                <a:spcPts val="0"/>
              </a:spcAft>
              <a:buSzPct val="100000"/>
              <a:buChar char="●"/>
            </a:pPr>
            <a:r>
              <a:rPr lang="en" sz="5250"/>
              <a:t>What devices, browser, and operating system do visitors prefer? </a:t>
            </a:r>
            <a:endParaRPr sz="5250"/>
          </a:p>
          <a:p>
            <a:pPr marL="457200" lvl="0" indent="-311943" algn="l" rtl="0">
              <a:spcBef>
                <a:spcPts val="0"/>
              </a:spcBef>
              <a:spcAft>
                <a:spcPts val="0"/>
              </a:spcAft>
              <a:buSzPct val="100000"/>
              <a:buChar char="●"/>
            </a:pPr>
            <a:r>
              <a:rPr lang="en" sz="5250"/>
              <a:t>What are the number of total hits, pageviews, and conversion rate?</a:t>
            </a:r>
            <a:endParaRPr sz="5250"/>
          </a:p>
          <a:p>
            <a:pPr marL="457200" marR="0" lvl="0" indent="-311943" algn="l" rtl="0">
              <a:lnSpc>
                <a:spcPct val="115000"/>
              </a:lnSpc>
              <a:spcBef>
                <a:spcPts val="0"/>
              </a:spcBef>
              <a:spcAft>
                <a:spcPts val="0"/>
              </a:spcAft>
              <a:buSzPct val="100000"/>
              <a:buChar char="●"/>
            </a:pPr>
            <a:r>
              <a:rPr lang="en" sz="5250"/>
              <a:t>What is the likelihood a visitor will see our website just once? What percentage of visitors return?</a:t>
            </a:r>
            <a:endParaRPr sz="5250"/>
          </a:p>
          <a:p>
            <a:pPr marL="457200" marR="0" lvl="0" indent="-311943" algn="l" rtl="0">
              <a:lnSpc>
                <a:spcPct val="115000"/>
              </a:lnSpc>
              <a:spcBef>
                <a:spcPts val="0"/>
              </a:spcBef>
              <a:spcAft>
                <a:spcPts val="0"/>
              </a:spcAft>
              <a:buSzPct val="100000"/>
              <a:buChar char="●"/>
            </a:pPr>
            <a:r>
              <a:rPr lang="en" sz="5250"/>
              <a:t>Does one traffic source category dominate disproportionally?</a:t>
            </a:r>
            <a:endParaRPr sz="5250"/>
          </a:p>
          <a:p>
            <a:pPr marL="457200" marR="0" lvl="0" indent="-311943" algn="l" rtl="0">
              <a:lnSpc>
                <a:spcPct val="115000"/>
              </a:lnSpc>
              <a:spcBef>
                <a:spcPts val="0"/>
              </a:spcBef>
              <a:spcAft>
                <a:spcPts val="0"/>
              </a:spcAft>
              <a:buSzPct val="100000"/>
              <a:buChar char="●"/>
            </a:pPr>
            <a:r>
              <a:rPr lang="en" sz="5250"/>
              <a:t>What is the trend for organic search traffic?</a:t>
            </a:r>
            <a:endParaRPr sz="5250"/>
          </a:p>
          <a:p>
            <a:pPr marL="457200" marR="0" lvl="0" indent="-311943" algn="l" rtl="0">
              <a:lnSpc>
                <a:spcPct val="115000"/>
              </a:lnSpc>
              <a:spcBef>
                <a:spcPts val="0"/>
              </a:spcBef>
              <a:spcAft>
                <a:spcPts val="0"/>
              </a:spcAft>
              <a:buSzPct val="100000"/>
              <a:buChar char="●"/>
            </a:pPr>
            <a:r>
              <a:rPr lang="en" sz="5250"/>
              <a:t>What is the aggregated revenue generated from each user based on our independent variables?</a:t>
            </a:r>
            <a:endParaRPr sz="5250"/>
          </a:p>
          <a:p>
            <a:pPr marL="457200" marR="0" lvl="0" indent="0" algn="l" rtl="0">
              <a:lnSpc>
                <a:spcPct val="115000"/>
              </a:lnSpc>
              <a:spcBef>
                <a:spcPts val="2700"/>
              </a:spcBef>
              <a:spcAft>
                <a:spcPts val="0"/>
              </a:spcAft>
              <a:buNone/>
            </a:pPr>
            <a:endParaRPr/>
          </a:p>
          <a:p>
            <a:pPr marL="457200" marR="0" lvl="0" indent="0" algn="l" rtl="0">
              <a:lnSpc>
                <a:spcPct val="115000"/>
              </a:lnSpc>
              <a:spcBef>
                <a:spcPts val="2700"/>
              </a:spcBef>
              <a:spcAft>
                <a:spcPts val="2700"/>
              </a:spcAft>
              <a:buNone/>
            </a:pPr>
            <a:endParaRPr/>
          </a:p>
        </p:txBody>
      </p:sp>
      <p:sp>
        <p:nvSpPr>
          <p:cNvPr id="167" name="Google Shape;16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68" name="Google Shape;168;p17"/>
          <p:cNvSpPr txBox="1"/>
          <p:nvPr/>
        </p:nvSpPr>
        <p:spPr>
          <a:xfrm>
            <a:off x="1297500" y="1167350"/>
            <a:ext cx="223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Descriptive Analysis:</a:t>
            </a:r>
            <a:endParaRPr sz="1500">
              <a:solidFill>
                <a:schemeClr val="lt1"/>
              </a:solidFill>
              <a:latin typeface="Lato"/>
              <a:ea typeface="Lato"/>
              <a:cs typeface="Lato"/>
              <a:sym typeface="Lato"/>
            </a:endParaRPr>
          </a:p>
        </p:txBody>
      </p:sp>
      <p:sp>
        <p:nvSpPr>
          <p:cNvPr id="169" name="Google Shape;169;p17"/>
          <p:cNvSpPr txBox="1"/>
          <p:nvPr/>
        </p:nvSpPr>
        <p:spPr>
          <a:xfrm>
            <a:off x="1325275" y="3761575"/>
            <a:ext cx="1874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lt1"/>
                </a:solidFill>
                <a:latin typeface="Lato"/>
                <a:ea typeface="Lato"/>
                <a:cs typeface="Lato"/>
                <a:sym typeface="Lato"/>
              </a:rPr>
              <a:t>Predictive Analysis:</a:t>
            </a:r>
            <a:endParaRPr sz="1500">
              <a:solidFill>
                <a:schemeClr val="lt1"/>
              </a:solidFill>
              <a:latin typeface="Lato"/>
              <a:ea typeface="Lato"/>
              <a:cs typeface="Lato"/>
              <a:sym typeface="Lato"/>
            </a:endParaRPr>
          </a:p>
        </p:txBody>
      </p:sp>
      <p:sp>
        <p:nvSpPr>
          <p:cNvPr id="170" name="Google Shape;170;p17"/>
          <p:cNvSpPr txBox="1"/>
          <p:nvPr/>
        </p:nvSpPr>
        <p:spPr>
          <a:xfrm>
            <a:off x="1302900" y="4416325"/>
            <a:ext cx="691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1" name="Google Shape;171;p17"/>
          <p:cNvSpPr txBox="1"/>
          <p:nvPr/>
        </p:nvSpPr>
        <p:spPr>
          <a:xfrm>
            <a:off x="1252150" y="4211725"/>
            <a:ext cx="6801600" cy="845100"/>
          </a:xfrm>
          <a:prstGeom prst="rect">
            <a:avLst/>
          </a:prstGeom>
          <a:noFill/>
          <a:ln>
            <a:noFill/>
          </a:ln>
        </p:spPr>
        <p:txBody>
          <a:bodyPr spcFirstLastPara="1" wrap="square" lIns="91425" tIns="91425" rIns="91425" bIns="91425" anchor="ctr" anchorCtr="0">
            <a:spAutoFit/>
          </a:bodyPr>
          <a:lstStyle/>
          <a:p>
            <a:pPr marL="457200" lvl="0" indent="-311150" algn="l" rtl="0">
              <a:lnSpc>
                <a:spcPct val="115000"/>
              </a:lnSpc>
              <a:spcBef>
                <a:spcPts val="300"/>
              </a:spcBef>
              <a:spcAft>
                <a:spcPts val="0"/>
              </a:spcAft>
              <a:buClr>
                <a:schemeClr val="lt1"/>
              </a:buClr>
              <a:buSzPts val="1300"/>
              <a:buFont typeface="Lato"/>
              <a:buChar char="●"/>
            </a:pPr>
            <a:r>
              <a:rPr lang="en" sz="1300">
                <a:solidFill>
                  <a:schemeClr val="lt1"/>
                </a:solidFill>
                <a:latin typeface="Lato"/>
                <a:ea typeface="Lato"/>
                <a:cs typeface="Lato"/>
                <a:sym typeface="Lato"/>
              </a:rPr>
              <a:t>Which features most contributed to the conversion of visitors? Assuming circumstances in the future are similar, which features would most benefit GStore to focus on? How can GStore use this information to improve?</a:t>
            </a:r>
            <a:endParaRPr sz="130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 calcmode="lin" valueType="num">
                                      <p:cBhvr additive="base">
                                        <p:cTn id="12" dur="500"/>
                                        <p:tgtEl>
                                          <p:spTgt spid="16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fade">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 calcmode="lin" valueType="num">
                                      <p:cBhvr additive="base">
                                        <p:cTn id="22" dur="500"/>
                                        <p:tgtEl>
                                          <p:spTgt spid="169"/>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fade">
                                      <p:cBhvr>
                                        <p:cTn id="2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 Preprocessing/Cleaning </a:t>
            </a:r>
            <a:endParaRPr/>
          </a:p>
        </p:txBody>
      </p:sp>
      <p:sp>
        <p:nvSpPr>
          <p:cNvPr id="177" name="Google Shape;177;p18"/>
          <p:cNvSpPr txBox="1">
            <a:spLocks noGrp="1"/>
          </p:cNvSpPr>
          <p:nvPr>
            <p:ph type="body" idx="1"/>
          </p:nvPr>
        </p:nvSpPr>
        <p:spPr>
          <a:xfrm>
            <a:off x="1297500" y="1347375"/>
            <a:ext cx="7038900" cy="785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300"/>
              <a:t>We used </a:t>
            </a:r>
            <a:r>
              <a:rPr lang="en" sz="5300" b="1" u="sng"/>
              <a:t>Jupyter Notebook</a:t>
            </a:r>
            <a:r>
              <a:rPr lang="en" sz="5300"/>
              <a:t> for preprocessing/cleaning our dataset.</a:t>
            </a:r>
            <a:endParaRPr sz="5300"/>
          </a:p>
          <a:p>
            <a:pPr marL="0" lvl="0" indent="0" algn="l" rtl="0">
              <a:spcBef>
                <a:spcPts val="1200"/>
              </a:spcBef>
              <a:spcAft>
                <a:spcPts val="0"/>
              </a:spcAft>
              <a:buNone/>
            </a:pPr>
            <a:r>
              <a:rPr lang="en" sz="5300"/>
              <a:t>Initially, we had 12 variables. After applying JSON on 4 of the 12 variables, we obtained a total of 55 columns. </a:t>
            </a:r>
            <a:endParaRPr sz="5300"/>
          </a:p>
          <a:p>
            <a:pPr marL="0" lvl="0" indent="0" algn="l" rtl="0">
              <a:spcBef>
                <a:spcPts val="1200"/>
              </a:spcBef>
              <a:spcAft>
                <a:spcPts val="0"/>
              </a:spcAft>
              <a:buNone/>
            </a:pPr>
            <a:endParaRPr b="1" i="1" u="sng">
              <a:solidFill>
                <a:srgbClr val="FF0000"/>
              </a:solidFill>
            </a:endParaRPr>
          </a:p>
          <a:p>
            <a:pPr marL="0" lvl="0" indent="0" algn="l" rtl="0">
              <a:spcBef>
                <a:spcPts val="1200"/>
              </a:spcBef>
              <a:spcAft>
                <a:spcPts val="1200"/>
              </a:spcAft>
              <a:buNone/>
            </a:pPr>
            <a:endParaRPr>
              <a:solidFill>
                <a:srgbClr val="FF0000"/>
              </a:solidFill>
            </a:endParaRPr>
          </a:p>
        </p:txBody>
      </p:sp>
      <p:sp>
        <p:nvSpPr>
          <p:cNvPr id="178" name="Google Shape;1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79" name="Google Shape;179;p18"/>
          <p:cNvPicPr preferRelativeResize="0"/>
          <p:nvPr/>
        </p:nvPicPr>
        <p:blipFill>
          <a:blip r:embed="rId3">
            <a:alphaModFix/>
          </a:blip>
          <a:stretch>
            <a:fillRect/>
          </a:stretch>
        </p:blipFill>
        <p:spPr>
          <a:xfrm>
            <a:off x="632675" y="2353100"/>
            <a:ext cx="3404850" cy="2644625"/>
          </a:xfrm>
          <a:prstGeom prst="rect">
            <a:avLst/>
          </a:prstGeom>
          <a:noFill/>
          <a:ln>
            <a:noFill/>
          </a:ln>
        </p:spPr>
      </p:pic>
      <p:pic>
        <p:nvPicPr>
          <p:cNvPr id="180" name="Google Shape;180;p18"/>
          <p:cNvPicPr preferRelativeResize="0"/>
          <p:nvPr/>
        </p:nvPicPr>
        <p:blipFill>
          <a:blip r:embed="rId4">
            <a:alphaModFix/>
          </a:blip>
          <a:stretch>
            <a:fillRect/>
          </a:stretch>
        </p:blipFill>
        <p:spPr>
          <a:xfrm>
            <a:off x="4176050" y="2353100"/>
            <a:ext cx="1495000" cy="845025"/>
          </a:xfrm>
          <a:prstGeom prst="rect">
            <a:avLst/>
          </a:prstGeom>
          <a:noFill/>
          <a:ln>
            <a:noFill/>
          </a:ln>
        </p:spPr>
      </p:pic>
      <p:pic>
        <p:nvPicPr>
          <p:cNvPr id="181" name="Google Shape;181;p18"/>
          <p:cNvPicPr preferRelativeResize="0"/>
          <p:nvPr/>
        </p:nvPicPr>
        <p:blipFill>
          <a:blip r:embed="rId5">
            <a:alphaModFix/>
          </a:blip>
          <a:stretch>
            <a:fillRect/>
          </a:stretch>
        </p:blipFill>
        <p:spPr>
          <a:xfrm>
            <a:off x="5809575" y="2353100"/>
            <a:ext cx="2225795" cy="569500"/>
          </a:xfrm>
          <a:prstGeom prst="rect">
            <a:avLst/>
          </a:prstGeom>
          <a:noFill/>
          <a:ln>
            <a:noFill/>
          </a:ln>
        </p:spPr>
      </p:pic>
      <p:pic>
        <p:nvPicPr>
          <p:cNvPr id="182" name="Google Shape;182;p18"/>
          <p:cNvPicPr preferRelativeResize="0"/>
          <p:nvPr/>
        </p:nvPicPr>
        <p:blipFill>
          <a:blip r:embed="rId6">
            <a:alphaModFix/>
          </a:blip>
          <a:stretch>
            <a:fillRect/>
          </a:stretch>
        </p:blipFill>
        <p:spPr>
          <a:xfrm>
            <a:off x="4176050" y="3327900"/>
            <a:ext cx="4575250" cy="12589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500"/>
                                        <p:tgtEl>
                                          <p:spTgt spid="1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xEl>
                                              <p:pRg st="1" end="1"/>
                                            </p:txEl>
                                          </p:spTgt>
                                        </p:tgtEl>
                                        <p:attrNameLst>
                                          <p:attrName>style.visibility</p:attrName>
                                        </p:attrNameLst>
                                      </p:cBhvr>
                                      <p:to>
                                        <p:strVal val="visible"/>
                                      </p:to>
                                    </p:set>
                                    <p:animEffect transition="in" filter="fade">
                                      <p:cBhvr>
                                        <p:cTn id="12" dur="500"/>
                                        <p:tgtEl>
                                          <p:spTgt spid="1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xEl>
                                              <p:pRg st="2" end="2"/>
                                            </p:txEl>
                                          </p:spTgt>
                                        </p:tgtEl>
                                        <p:attrNameLst>
                                          <p:attrName>style.visibility</p:attrName>
                                        </p:attrNameLst>
                                      </p:cBhvr>
                                      <p:to>
                                        <p:strVal val="visible"/>
                                      </p:to>
                                    </p:set>
                                    <p:animEffect transition="in" filter="fade">
                                      <p:cBhvr>
                                        <p:cTn id="17" dur="500"/>
                                        <p:tgtEl>
                                          <p:spTgt spid="1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
                                            <p:txEl>
                                              <p:pRg st="3" end="3"/>
                                            </p:txEl>
                                          </p:spTgt>
                                        </p:tgtEl>
                                        <p:attrNameLst>
                                          <p:attrName>style.visibility</p:attrName>
                                        </p:attrNameLst>
                                      </p:cBhvr>
                                      <p:to>
                                        <p:strVal val="visible"/>
                                      </p:to>
                                    </p:set>
                                    <p:animEffect transition="in" filter="fade">
                                      <p:cBhvr>
                                        <p:cTn id="22" dur="500"/>
                                        <p:tgtEl>
                                          <p:spTgt spid="1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79"/>
                                        </p:tgtEl>
                                        <p:attrNameLst>
                                          <p:attrName>style.visibility</p:attrName>
                                        </p:attrNameLst>
                                      </p:cBhvr>
                                      <p:to>
                                        <p:strVal val="visible"/>
                                      </p:to>
                                    </p:set>
                                    <p:anim calcmode="lin" valueType="num">
                                      <p:cBhvr additive="base">
                                        <p:cTn id="27" dur="500"/>
                                        <p:tgtEl>
                                          <p:spTgt spid="179"/>
                                        </p:tgtEl>
                                        <p:attrNameLst>
                                          <p:attrName>ppt_x</p:attrName>
                                        </p:attrNameLst>
                                      </p:cBhvr>
                                      <p:tavLst>
                                        <p:tav tm="0">
                                          <p:val>
                                            <p:strVal val="#ppt_x-1"/>
                                          </p:val>
                                        </p:tav>
                                        <p:tav tm="100000">
                                          <p:val>
                                            <p:strVal val="#ppt_x"/>
                                          </p:val>
                                        </p:tav>
                                      </p:tavLst>
                                    </p:anim>
                                  </p:childTnLst>
                                </p:cTn>
                              </p:par>
                              <p:par>
                                <p:cTn id="28" presetID="2" presetClass="entr" presetSubtype="2" fill="hold" nodeType="withEffect">
                                  <p:stCondLst>
                                    <p:cond delay="0"/>
                                  </p:stCondLst>
                                  <p:childTnLst>
                                    <p:set>
                                      <p:cBhvr>
                                        <p:cTn id="29" dur="1" fill="hold">
                                          <p:stCondLst>
                                            <p:cond delay="0"/>
                                          </p:stCondLst>
                                        </p:cTn>
                                        <p:tgtEl>
                                          <p:spTgt spid="182"/>
                                        </p:tgtEl>
                                        <p:attrNameLst>
                                          <p:attrName>style.visibility</p:attrName>
                                        </p:attrNameLst>
                                      </p:cBhvr>
                                      <p:to>
                                        <p:strVal val="visible"/>
                                      </p:to>
                                    </p:set>
                                    <p:anim calcmode="lin" valueType="num">
                                      <p:cBhvr additive="base">
                                        <p:cTn id="30" dur="500"/>
                                        <p:tgtEl>
                                          <p:spTgt spid="182"/>
                                        </p:tgtEl>
                                        <p:attrNameLst>
                                          <p:attrName>ppt_x</p:attrName>
                                        </p:attrNameLst>
                                      </p:cBhvr>
                                      <p:tavLst>
                                        <p:tav tm="0">
                                          <p:val>
                                            <p:strVal val="#ppt_x+1"/>
                                          </p:val>
                                        </p:tav>
                                        <p:tav tm="100000">
                                          <p:val>
                                            <p:strVal val="#ppt_x"/>
                                          </p:val>
                                        </p:tav>
                                      </p:tavLst>
                                    </p:anim>
                                  </p:childTnLst>
                                </p:cTn>
                              </p:par>
                              <p:par>
                                <p:cTn id="31" presetID="2" presetClass="entr" presetSubtype="2" fill="hold" nodeType="withEffect">
                                  <p:stCondLst>
                                    <p:cond delay="0"/>
                                  </p:stCondLst>
                                  <p:childTnLst>
                                    <p:set>
                                      <p:cBhvr>
                                        <p:cTn id="32" dur="1" fill="hold">
                                          <p:stCondLst>
                                            <p:cond delay="0"/>
                                          </p:stCondLst>
                                        </p:cTn>
                                        <p:tgtEl>
                                          <p:spTgt spid="181"/>
                                        </p:tgtEl>
                                        <p:attrNameLst>
                                          <p:attrName>style.visibility</p:attrName>
                                        </p:attrNameLst>
                                      </p:cBhvr>
                                      <p:to>
                                        <p:strVal val="visible"/>
                                      </p:to>
                                    </p:set>
                                    <p:anim calcmode="lin" valueType="num">
                                      <p:cBhvr additive="base">
                                        <p:cTn id="33" dur="500"/>
                                        <p:tgtEl>
                                          <p:spTgt spid="181"/>
                                        </p:tgtEl>
                                        <p:attrNameLst>
                                          <p:attrName>ppt_x</p:attrName>
                                        </p:attrNameLst>
                                      </p:cBhvr>
                                      <p:tavLst>
                                        <p:tav tm="0">
                                          <p:val>
                                            <p:strVal val="#ppt_x+1"/>
                                          </p:val>
                                        </p:tav>
                                        <p:tav tm="100000">
                                          <p:val>
                                            <p:strVal val="#ppt_x"/>
                                          </p:val>
                                        </p:tav>
                                      </p:tavLst>
                                    </p:anim>
                                  </p:childTnLst>
                                </p:cTn>
                              </p:par>
                              <p:par>
                                <p:cTn id="34" presetID="2" presetClass="entr" presetSubtype="2" fill="hold" nodeType="withEffect">
                                  <p:stCondLst>
                                    <p:cond delay="0"/>
                                  </p:stCondLst>
                                  <p:childTnLst>
                                    <p:set>
                                      <p:cBhvr>
                                        <p:cTn id="35" dur="1" fill="hold">
                                          <p:stCondLst>
                                            <p:cond delay="0"/>
                                          </p:stCondLst>
                                        </p:cTn>
                                        <p:tgtEl>
                                          <p:spTgt spid="180"/>
                                        </p:tgtEl>
                                        <p:attrNameLst>
                                          <p:attrName>style.visibility</p:attrName>
                                        </p:attrNameLst>
                                      </p:cBhvr>
                                      <p:to>
                                        <p:strVal val="visible"/>
                                      </p:to>
                                    </p:set>
                                    <p:anim calcmode="lin" valueType="num">
                                      <p:cBhvr additive="base">
                                        <p:cTn id="36" dur="500"/>
                                        <p:tgtEl>
                                          <p:spTgt spid="1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Preprocessing/Cleaning (Cont.) </a:t>
            </a:r>
            <a:endParaRPr/>
          </a:p>
        </p:txBody>
      </p:sp>
      <p:sp>
        <p:nvSpPr>
          <p:cNvPr id="188" name="Google Shape;188;p19"/>
          <p:cNvSpPr txBox="1">
            <a:spLocks noGrp="1"/>
          </p:cNvSpPr>
          <p:nvPr>
            <p:ph type="body" idx="1"/>
          </p:nvPr>
        </p:nvSpPr>
        <p:spPr>
          <a:xfrm>
            <a:off x="1297500" y="1380150"/>
            <a:ext cx="7038900" cy="820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200"/>
              <a:t>However, some of these columns did not contribute meaningful information to the analysis (e.g. Null (NaN) values, constants, etc.) and we decided to drop them. As a result, out of the initial 55 columns, we only considered 36 columns for our analysis.</a:t>
            </a:r>
            <a:endParaRPr sz="5200"/>
          </a:p>
          <a:p>
            <a:pPr marL="0" lvl="0" indent="0" algn="l" rtl="0">
              <a:spcBef>
                <a:spcPts val="1200"/>
              </a:spcBef>
              <a:spcAft>
                <a:spcPts val="0"/>
              </a:spcAft>
              <a:buNone/>
            </a:pPr>
            <a:endParaRPr/>
          </a:p>
          <a:p>
            <a:pPr marL="0" lvl="0" indent="0" algn="l" rtl="0">
              <a:spcBef>
                <a:spcPts val="1200"/>
              </a:spcBef>
              <a:spcAft>
                <a:spcPts val="1200"/>
              </a:spcAft>
              <a:buNone/>
            </a:pPr>
            <a:endParaRPr>
              <a:solidFill>
                <a:srgbClr val="FF0000"/>
              </a:solidFill>
            </a:endParaRPr>
          </a:p>
        </p:txBody>
      </p:sp>
      <p:sp>
        <p:nvSpPr>
          <p:cNvPr id="189" name="Google Shape;1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90" name="Google Shape;190;p19"/>
          <p:cNvPicPr preferRelativeResize="0"/>
          <p:nvPr/>
        </p:nvPicPr>
        <p:blipFill>
          <a:blip r:embed="rId3">
            <a:alphaModFix/>
          </a:blip>
          <a:stretch>
            <a:fillRect/>
          </a:stretch>
        </p:blipFill>
        <p:spPr>
          <a:xfrm>
            <a:off x="103800" y="2647450"/>
            <a:ext cx="4134869" cy="736150"/>
          </a:xfrm>
          <a:prstGeom prst="rect">
            <a:avLst/>
          </a:prstGeom>
          <a:noFill/>
          <a:ln>
            <a:noFill/>
          </a:ln>
        </p:spPr>
      </p:pic>
      <p:pic>
        <p:nvPicPr>
          <p:cNvPr id="191" name="Google Shape;191;p19"/>
          <p:cNvPicPr preferRelativeResize="0"/>
          <p:nvPr/>
        </p:nvPicPr>
        <p:blipFill>
          <a:blip r:embed="rId4">
            <a:alphaModFix/>
          </a:blip>
          <a:stretch>
            <a:fillRect/>
          </a:stretch>
        </p:blipFill>
        <p:spPr>
          <a:xfrm>
            <a:off x="103800" y="3643300"/>
            <a:ext cx="2403923" cy="666675"/>
          </a:xfrm>
          <a:prstGeom prst="rect">
            <a:avLst/>
          </a:prstGeom>
          <a:noFill/>
          <a:ln>
            <a:noFill/>
          </a:ln>
        </p:spPr>
      </p:pic>
      <p:pic>
        <p:nvPicPr>
          <p:cNvPr id="192" name="Google Shape;192;p19"/>
          <p:cNvPicPr preferRelativeResize="0"/>
          <p:nvPr/>
        </p:nvPicPr>
        <p:blipFill>
          <a:blip r:embed="rId5">
            <a:alphaModFix/>
          </a:blip>
          <a:stretch>
            <a:fillRect/>
          </a:stretch>
        </p:blipFill>
        <p:spPr>
          <a:xfrm>
            <a:off x="4358825" y="2647450"/>
            <a:ext cx="4575550" cy="178697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animEffect transition="in" filter="fade">
                                      <p:cBhvr>
                                        <p:cTn id="7" dur="500"/>
                                        <p:tgtEl>
                                          <p:spTgt spid="18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animEffect transition="in" filter="fade">
                                      <p:cBhvr>
                                        <p:cTn id="11" dur="500"/>
                                        <p:tgtEl>
                                          <p:spTgt spid="18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animEffect transition="in" filter="fade">
                                      <p:cBhvr>
                                        <p:cTn id="15" dur="500"/>
                                        <p:tgtEl>
                                          <p:spTgt spid="18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90"/>
                                        </p:tgtEl>
                                        <p:attrNameLst>
                                          <p:attrName>style.visibility</p:attrName>
                                        </p:attrNameLst>
                                      </p:cBhvr>
                                      <p:to>
                                        <p:strVal val="visible"/>
                                      </p:to>
                                    </p:set>
                                    <p:anim calcmode="lin" valueType="num">
                                      <p:cBhvr additive="base">
                                        <p:cTn id="20" dur="500"/>
                                        <p:tgtEl>
                                          <p:spTgt spid="190"/>
                                        </p:tgtEl>
                                        <p:attrNameLst>
                                          <p:attrName>ppt_x</p:attrName>
                                        </p:attrNameLst>
                                      </p:cBhvr>
                                      <p:tavLst>
                                        <p:tav tm="0">
                                          <p:val>
                                            <p:strVal val="#ppt_x-1"/>
                                          </p:val>
                                        </p:tav>
                                        <p:tav tm="100000">
                                          <p:val>
                                            <p:strVal val="#ppt_x"/>
                                          </p:val>
                                        </p:tav>
                                      </p:tavLst>
                                    </p:anim>
                                  </p:childTnLst>
                                </p:cTn>
                              </p:par>
                              <p:par>
                                <p:cTn id="21" presetID="2" presetClass="entr" presetSubtype="8" fill="hold" nodeType="withEffect">
                                  <p:stCondLst>
                                    <p:cond delay="0"/>
                                  </p:stCondLst>
                                  <p:childTnLst>
                                    <p:set>
                                      <p:cBhvr>
                                        <p:cTn id="22" dur="1" fill="hold">
                                          <p:stCondLst>
                                            <p:cond delay="0"/>
                                          </p:stCondLst>
                                        </p:cTn>
                                        <p:tgtEl>
                                          <p:spTgt spid="191"/>
                                        </p:tgtEl>
                                        <p:attrNameLst>
                                          <p:attrName>style.visibility</p:attrName>
                                        </p:attrNameLst>
                                      </p:cBhvr>
                                      <p:to>
                                        <p:strVal val="visible"/>
                                      </p:to>
                                    </p:set>
                                    <p:anim calcmode="lin" valueType="num">
                                      <p:cBhvr additive="base">
                                        <p:cTn id="23" dur="500"/>
                                        <p:tgtEl>
                                          <p:spTgt spid="191"/>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192"/>
                                        </p:tgtEl>
                                        <p:attrNameLst>
                                          <p:attrName>style.visibility</p:attrName>
                                        </p:attrNameLst>
                                      </p:cBhvr>
                                      <p:to>
                                        <p:strVal val="visible"/>
                                      </p:to>
                                    </p:set>
                                    <p:anim calcmode="lin" valueType="num">
                                      <p:cBhvr additive="base">
                                        <p:cTn id="26" dur="500"/>
                                        <p:tgtEl>
                                          <p:spTgt spid="19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Independent/Dependent Variables</a:t>
            </a:r>
            <a:endParaRPr/>
          </a:p>
        </p:txBody>
      </p:sp>
      <p:sp>
        <p:nvSpPr>
          <p:cNvPr id="198" name="Google Shape;198;p20"/>
          <p:cNvSpPr txBox="1">
            <a:spLocks noGrp="1"/>
          </p:cNvSpPr>
          <p:nvPr>
            <p:ph type="body" idx="1"/>
          </p:nvPr>
        </p:nvSpPr>
        <p:spPr>
          <a:xfrm>
            <a:off x="1297500" y="1206600"/>
            <a:ext cx="7038900" cy="291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302"/>
              <a:t>Resulting 35 </a:t>
            </a:r>
            <a:r>
              <a:rPr lang="en" sz="1302" b="1" u="sng">
                <a:solidFill>
                  <a:srgbClr val="FF00FF"/>
                </a:solidFill>
              </a:rPr>
              <a:t>independent </a:t>
            </a:r>
            <a:r>
              <a:rPr lang="en" sz="1302"/>
              <a:t>variables are: </a:t>
            </a:r>
            <a:endParaRPr sz="1302"/>
          </a:p>
          <a:p>
            <a:pPr marL="0" lvl="0" indent="0" algn="l" rtl="0">
              <a:lnSpc>
                <a:spcPct val="95000"/>
              </a:lnSpc>
              <a:spcBef>
                <a:spcPts val="1200"/>
              </a:spcBef>
              <a:spcAft>
                <a:spcPts val="0"/>
              </a:spcAft>
              <a:buSzPts val="1018"/>
              <a:buNone/>
            </a:pPr>
            <a:r>
              <a:rPr lang="en" sz="1302"/>
              <a:t>channelGrouping, date, fullVisitorId, sessionId, visitId, visitNumber, visitStartTime, device.browser, device.operatingSystem, device.isMobile, device.deviceCategory, geoNetwork.continent, geoNetwork.subContinent, geoNetwork.country, geoNetwork.region, geoNetwork.metro, geoNetwork.city, geoNetwork.networkDomain, totals.hits, totals.pageviews, totals.bounces, totals.newVisits, trafficSource.campaign, trafficSource.source, trafficSource.medium, trafficSource.keyword, trafficSource.isTrueDirect, trafficSource.referralPath, trafficSource.adwordsClickInfo.page, trafficSource.adwordsClickInfo.slot, trafficSource.adwordsClickInfo.gclId, trafficSource.adwordsClickInfo.adNetworkType, trafficSource.adwordsClickInfo.isVideoAd, trafficSource.adContent, trafficSource.campaignCode</a:t>
            </a:r>
            <a:endParaRPr sz="1302">
              <a:solidFill>
                <a:srgbClr val="FF0000"/>
              </a:solidFill>
            </a:endParaRPr>
          </a:p>
          <a:p>
            <a:pPr marL="0" lvl="0" indent="0" algn="l" rtl="0">
              <a:lnSpc>
                <a:spcPct val="95000"/>
              </a:lnSpc>
              <a:spcBef>
                <a:spcPts val="1200"/>
              </a:spcBef>
              <a:spcAft>
                <a:spcPts val="0"/>
              </a:spcAft>
              <a:buSzPts val="1018"/>
              <a:buNone/>
            </a:pPr>
            <a:r>
              <a:rPr lang="en" sz="1302"/>
              <a:t>Our </a:t>
            </a:r>
            <a:r>
              <a:rPr lang="en" sz="1302" b="1" u="sng">
                <a:solidFill>
                  <a:srgbClr val="FF00FF"/>
                </a:solidFill>
              </a:rPr>
              <a:t>dependent</a:t>
            </a:r>
            <a:r>
              <a:rPr lang="en" sz="1302" b="1"/>
              <a:t> </a:t>
            </a:r>
            <a:r>
              <a:rPr lang="en" sz="1302"/>
              <a:t>variable is total.transactionRevenue.</a:t>
            </a:r>
            <a:endParaRPr sz="1302"/>
          </a:p>
          <a:p>
            <a:pPr marL="0" lvl="0" indent="0" algn="l" rtl="0">
              <a:lnSpc>
                <a:spcPct val="95000"/>
              </a:lnSpc>
              <a:spcBef>
                <a:spcPts val="1200"/>
              </a:spcBef>
              <a:spcAft>
                <a:spcPts val="1200"/>
              </a:spcAft>
              <a:buSzPts val="1018"/>
              <a:buNone/>
            </a:pPr>
            <a:endParaRPr sz="1202"/>
          </a:p>
        </p:txBody>
      </p:sp>
      <p:sp>
        <p:nvSpPr>
          <p:cNvPr id="199" name="Google Shape;19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animEffect transition="in" filter="fade">
                                      <p:cBhvr>
                                        <p:cTn id="7" dur="500"/>
                                        <p:tgtEl>
                                          <p:spTgt spid="19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animEffect transition="in" filter="fade">
                                      <p:cBhvr>
                                        <p:cTn id="11" dur="500"/>
                                        <p:tgtEl>
                                          <p:spTgt spid="19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animEffect transition="in" filter="fade">
                                      <p:cBhvr>
                                        <p:cTn id="15" dur="500"/>
                                        <p:tgtEl>
                                          <p:spTgt spid="198">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8">
                                            <p:txEl>
                                              <p:pRg st="3" end="3"/>
                                            </p:txEl>
                                          </p:spTgt>
                                        </p:tgtEl>
                                        <p:attrNameLst>
                                          <p:attrName>style.visibility</p:attrName>
                                        </p:attrNameLst>
                                      </p:cBhvr>
                                      <p:to>
                                        <p:strVal val="visible"/>
                                      </p:to>
                                    </p:set>
                                    <p:animEffect transition="in" filter="fade">
                                      <p:cBhvr>
                                        <p:cTn id="19" dur="500"/>
                                        <p:tgtEl>
                                          <p:spTgt spid="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Splitting Dataset into Train &amp; Test</a:t>
            </a:r>
            <a:endParaRPr/>
          </a:p>
        </p:txBody>
      </p:sp>
      <p:sp>
        <p:nvSpPr>
          <p:cNvPr id="205" name="Google Shape;20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206" name="Google Shape;206;p21"/>
          <p:cNvPicPr preferRelativeResize="0"/>
          <p:nvPr/>
        </p:nvPicPr>
        <p:blipFill>
          <a:blip r:embed="rId3">
            <a:alphaModFix/>
          </a:blip>
          <a:stretch>
            <a:fillRect/>
          </a:stretch>
        </p:blipFill>
        <p:spPr>
          <a:xfrm>
            <a:off x="1283175" y="1123500"/>
            <a:ext cx="4298784" cy="1361475"/>
          </a:xfrm>
          <a:prstGeom prst="rect">
            <a:avLst/>
          </a:prstGeom>
          <a:noFill/>
          <a:ln>
            <a:noFill/>
          </a:ln>
        </p:spPr>
      </p:pic>
      <p:pic>
        <p:nvPicPr>
          <p:cNvPr id="207" name="Google Shape;207;p21"/>
          <p:cNvPicPr preferRelativeResize="0"/>
          <p:nvPr/>
        </p:nvPicPr>
        <p:blipFill>
          <a:blip r:embed="rId4">
            <a:alphaModFix/>
          </a:blip>
          <a:stretch>
            <a:fillRect/>
          </a:stretch>
        </p:blipFill>
        <p:spPr>
          <a:xfrm>
            <a:off x="1283175" y="2735050"/>
            <a:ext cx="2238788" cy="1810875"/>
          </a:xfrm>
          <a:prstGeom prst="rect">
            <a:avLst/>
          </a:prstGeom>
          <a:noFill/>
          <a:ln>
            <a:noFill/>
          </a:ln>
        </p:spPr>
      </p:pic>
      <p:pic>
        <p:nvPicPr>
          <p:cNvPr id="208" name="Google Shape;208;p21"/>
          <p:cNvPicPr preferRelativeResize="0"/>
          <p:nvPr/>
        </p:nvPicPr>
        <p:blipFill>
          <a:blip r:embed="rId5">
            <a:alphaModFix/>
          </a:blip>
          <a:stretch>
            <a:fillRect/>
          </a:stretch>
        </p:blipFill>
        <p:spPr>
          <a:xfrm>
            <a:off x="4018075" y="2735050"/>
            <a:ext cx="2772204" cy="1810875"/>
          </a:xfrm>
          <a:prstGeom prst="rect">
            <a:avLst/>
          </a:prstGeom>
          <a:noFill/>
          <a:ln>
            <a:noFill/>
          </a:ln>
        </p:spPr>
      </p:pic>
      <p:sp>
        <p:nvSpPr>
          <p:cNvPr id="209" name="Google Shape;209;p21"/>
          <p:cNvSpPr txBox="1"/>
          <p:nvPr/>
        </p:nvSpPr>
        <p:spPr>
          <a:xfrm>
            <a:off x="5581950" y="1047150"/>
            <a:ext cx="2961600" cy="15855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Dataset was split utilizing the date column (80-20 split)</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After splitting, the x and y components of training and testing split were recombined to form final training and testing datasets. </a:t>
            </a:r>
            <a:endParaRPr sz="1300">
              <a:solidFill>
                <a:schemeClr val="l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6"/>
                                        </p:tgtEl>
                                        <p:attrNameLst>
                                          <p:attrName>style.visibility</p:attrName>
                                        </p:attrNameLst>
                                      </p:cBhvr>
                                      <p:to>
                                        <p:strVal val="visible"/>
                                      </p:to>
                                    </p:set>
                                    <p:anim calcmode="lin" valueType="num">
                                      <p:cBhvr additive="base">
                                        <p:cTn id="7" dur="500"/>
                                        <p:tgtEl>
                                          <p:spTgt spid="206"/>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 calcmode="lin" valueType="num">
                                      <p:cBhvr additive="base">
                                        <p:cTn id="10" dur="500"/>
                                        <p:tgtEl>
                                          <p:spTgt spid="207"/>
                                        </p:tgtEl>
                                        <p:attrNameLst>
                                          <p:attrName>ppt_y</p:attrName>
                                        </p:attrNameLst>
                                      </p:cBhvr>
                                      <p:tavLst>
                                        <p:tav tm="0">
                                          <p:val>
                                            <p:strVal val="#ppt_y+1"/>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208"/>
                                        </p:tgtEl>
                                        <p:attrNameLst>
                                          <p:attrName>style.visibility</p:attrName>
                                        </p:attrNameLst>
                                      </p:cBhvr>
                                      <p:to>
                                        <p:strVal val="visible"/>
                                      </p:to>
                                    </p:set>
                                    <p:anim calcmode="lin" valueType="num">
                                      <p:cBhvr additive="base">
                                        <p:cTn id="13" dur="500"/>
                                        <p:tgtEl>
                                          <p:spTgt spid="208"/>
                                        </p:tgtEl>
                                        <p:attrNameLst>
                                          <p:attrName>ppt_x</p:attrName>
                                        </p:attrNameLst>
                                      </p:cBhvr>
                                      <p:tavLst>
                                        <p:tav tm="0">
                                          <p:val>
                                            <p:strVal val="#ppt_x+1"/>
                                          </p:val>
                                        </p:tav>
                                        <p:tav tm="100000">
                                          <p:val>
                                            <p:strVal val="#ppt_x"/>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42</Slides>
  <Notes>42</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Focus</vt:lpstr>
      <vt:lpstr>INSY-5377-002 Web &amp; Social Analytics Summer 2022</vt:lpstr>
      <vt:lpstr>Introduction</vt:lpstr>
      <vt:lpstr>Data Description &amp; Source</vt:lpstr>
      <vt:lpstr>Variables</vt:lpstr>
      <vt:lpstr>Research Questions</vt:lpstr>
      <vt:lpstr>Methodology: Preprocessing/Cleaning </vt:lpstr>
      <vt:lpstr>Methodology: Preprocessing/Cleaning (Cont.) </vt:lpstr>
      <vt:lpstr>Independent/Dependent Variables</vt:lpstr>
      <vt:lpstr>Methodology: Splitting Dataset into Train &amp; Test</vt:lpstr>
      <vt:lpstr>Results &amp; Discussion: Question 1</vt:lpstr>
      <vt:lpstr>Results &amp; Discussion: Question 1 (Cont.)</vt:lpstr>
      <vt:lpstr>Results &amp; Discussion: Question 2</vt:lpstr>
      <vt:lpstr>Results &amp; Discussion: Question 2 (Cont.)</vt:lpstr>
      <vt:lpstr>Results &amp; Discussion: Question 2 (Cont.)</vt:lpstr>
      <vt:lpstr>Results &amp; Discussion: Question 2 (Cont.)</vt:lpstr>
      <vt:lpstr>Results &amp; Discussion: Question 2 (Cont.)</vt:lpstr>
      <vt:lpstr>Results &amp; Discussion: Question 2 (Cont.)</vt:lpstr>
      <vt:lpstr>Results &amp; Discussion: Question 3 </vt:lpstr>
      <vt:lpstr>Results &amp; Discussion: Question 3 (Cont.)</vt:lpstr>
      <vt:lpstr>Results &amp; Discussion: Question 3 (Cont.)</vt:lpstr>
      <vt:lpstr>Results &amp; Discussion: Question 3 (Cont.) </vt:lpstr>
      <vt:lpstr>Results &amp; Discussion: Question 4</vt:lpstr>
      <vt:lpstr>Results &amp; Discussion: Question 4 (Cont.)</vt:lpstr>
      <vt:lpstr>Results &amp; Discussion: Question 4 (Cont.)</vt:lpstr>
      <vt:lpstr>Results &amp; Discussion: Question 4 (Cont.)</vt:lpstr>
      <vt:lpstr>Results &amp; Discussion: Question 4 (Cont.)</vt:lpstr>
      <vt:lpstr>Results &amp; Discussion: Question 5</vt:lpstr>
      <vt:lpstr>Results &amp; Discussion: Question 5 (Cont.)</vt:lpstr>
      <vt:lpstr>Results &amp; Discussion: Question 6</vt:lpstr>
      <vt:lpstr>Results &amp; Discussion: Question 7</vt:lpstr>
      <vt:lpstr>Results &amp; Discussion: Question 8</vt:lpstr>
      <vt:lpstr>Results &amp; Discussion: Question 8 (Cont.)</vt:lpstr>
      <vt:lpstr>Results &amp; Discussion: Question 8 (Cont.)</vt:lpstr>
      <vt:lpstr>Results &amp; Discussion: Question 9 </vt:lpstr>
      <vt:lpstr>Results &amp; Discussion: Question 9 (Cont.) </vt:lpstr>
      <vt:lpstr>Results &amp; Discussion: Question 9 (Cont.) </vt:lpstr>
      <vt:lpstr>Results &amp; Discussion: Question 9 (Cont.) </vt:lpstr>
      <vt:lpstr>Results &amp; Discussion: Question 9 (Cont.)</vt:lpstr>
      <vt:lpstr>Results &amp; Discussion: Question 9 (Cont.)</vt:lpstr>
      <vt:lpstr>Results &amp; Discussion: Question 9 (Cont.)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INSY-5377-002 Web &amp; Social Analytics Summer 2022</dc:title>
  <cp:revision>29</cp:revision>
  <dcterms:modified xsi:type="dcterms:W3CDTF">2023-02-08T18:32:14Z</dcterms:modified>
</cp:coreProperties>
</file>