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9"/>
  </p:notesMasterIdLst>
  <p:handoutMasterIdLst>
    <p:handoutMasterId r:id="rId30"/>
  </p:handoutMasterIdLst>
  <p:sldIdLst>
    <p:sldId id="265" r:id="rId3"/>
    <p:sldId id="454" r:id="rId4"/>
    <p:sldId id="310" r:id="rId5"/>
    <p:sldId id="320" r:id="rId6"/>
    <p:sldId id="323" r:id="rId7"/>
    <p:sldId id="477" r:id="rId8"/>
    <p:sldId id="500" r:id="rId9"/>
    <p:sldId id="422" r:id="rId10"/>
    <p:sldId id="455" r:id="rId11"/>
    <p:sldId id="456" r:id="rId12"/>
    <p:sldId id="457" r:id="rId13"/>
    <p:sldId id="324" r:id="rId14"/>
    <p:sldId id="486" r:id="rId15"/>
    <p:sldId id="487" r:id="rId16"/>
    <p:sldId id="488" r:id="rId17"/>
    <p:sldId id="473" r:id="rId18"/>
    <p:sldId id="489" r:id="rId19"/>
    <p:sldId id="490" r:id="rId20"/>
    <p:sldId id="491" r:id="rId21"/>
    <p:sldId id="492" r:id="rId22"/>
    <p:sldId id="493" r:id="rId23"/>
    <p:sldId id="494" r:id="rId24"/>
    <p:sldId id="495" r:id="rId25"/>
    <p:sldId id="496" r:id="rId26"/>
    <p:sldId id="497" r:id="rId27"/>
    <p:sldId id="498" r:id="rId28"/>
  </p:sldIdLst>
  <p:sldSz cx="12188825"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D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4" d="100"/>
          <a:sy n="74" d="100"/>
        </p:scale>
        <p:origin x="366"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774"/>
    </p:cViewPr>
  </p:sorter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9/9/2015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9/9/2015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9/9/2015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9/9/2015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3F41C87-7AD9-4845-A077-840E4A0F3F06}" type="datetimeFigureOut">
              <a:rPr lang="en-US"/>
              <a:t>9/9/2015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a:t>9/9/2015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3F41C87-7AD9-4845-A077-840E4A0F3F06}" type="datetimeFigureOut">
              <a:rPr lang="en-US"/>
              <a:t>9/9/2015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03F41C87-7AD9-4845-A077-840E4A0F3F06}" type="datetimeFigureOut">
              <a:rPr lang="en-US"/>
              <a:t>9/9/2015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F41C87-7AD9-4845-A077-840E4A0F3F06}" type="datetimeFigureOut">
              <a:rPr lang="en-US"/>
              <a:t>9/9/2015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a:t>9/9/2015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t>9/9/2015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a:pPr/>
              <a:t>9/9/2015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a:pPr/>
              <a:t>9/9/2015</a:t>
            </a:fld>
            <a:endParaRPr/>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2A013F82-EE5E-44EE-A61D-E31C6657F26F}" type="slidenum">
              <a:rPr/>
              <a:pPr/>
              <a:t>‹#›</a:t>
            </a:fld>
            <a:endParaRPr/>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98612" y="1886755"/>
            <a:ext cx="8229600" cy="2895600"/>
          </a:xfrm>
        </p:spPr>
        <p:txBody>
          <a:bodyPr/>
          <a:lstStyle/>
          <a:p>
            <a:r>
              <a:rPr lang="en-US" dirty="0" smtClean="0"/>
              <a:t>	</a:t>
            </a:r>
            <a:r>
              <a:rPr lang="en-US" dirty="0" smtClean="0">
                <a:latin typeface="Arno Pro Smbd Caption" panose="02020702040506020403" pitchFamily="18" charset="0"/>
              </a:rPr>
              <a:t>FILE RAKSHAK</a:t>
            </a:r>
            <a:endParaRPr lang="en-US" dirty="0">
              <a:latin typeface="Arno Pro Smbd Caption" panose="02020702040506020403" pitchFamily="18" charset="0"/>
            </a:endParaRPr>
          </a:p>
        </p:txBody>
      </p:sp>
      <p:sp>
        <p:nvSpPr>
          <p:cNvPr id="4" name="Subtitle 3"/>
          <p:cNvSpPr>
            <a:spLocks noGrp="1"/>
          </p:cNvSpPr>
          <p:nvPr>
            <p:ph type="subTitle" idx="1"/>
          </p:nvPr>
        </p:nvSpPr>
        <p:spPr>
          <a:xfrm>
            <a:off x="5484812" y="4854870"/>
            <a:ext cx="8229600" cy="1850729"/>
          </a:xfrm>
        </p:spPr>
        <p:txBody>
          <a:bodyPr>
            <a:noAutofit/>
          </a:bodyPr>
          <a:lstStyle/>
          <a:p>
            <a:r>
              <a:rPr lang="it-IT" sz="2400" b="1" dirty="0" smtClean="0">
                <a:solidFill>
                  <a:schemeClr val="bg1"/>
                </a:solidFill>
              </a:rPr>
              <a:t>    PRESENTED BY-</a:t>
            </a:r>
          </a:p>
          <a:p>
            <a:r>
              <a:rPr lang="it-IT" sz="2400" b="1" dirty="0">
                <a:solidFill>
                  <a:schemeClr val="bg1"/>
                </a:solidFill>
              </a:rPr>
              <a:t>	</a:t>
            </a:r>
            <a:r>
              <a:rPr lang="it-IT" sz="2400" b="1" dirty="0" smtClean="0">
                <a:solidFill>
                  <a:schemeClr val="bg1"/>
                </a:solidFill>
              </a:rPr>
              <a:t>	</a:t>
            </a:r>
          </a:p>
          <a:p>
            <a:r>
              <a:rPr lang="it-IT" sz="2400" b="1" dirty="0">
                <a:solidFill>
                  <a:schemeClr val="bg1"/>
                </a:solidFill>
              </a:rPr>
              <a:t>	</a:t>
            </a:r>
            <a:r>
              <a:rPr lang="it-IT" sz="2400" b="1" dirty="0" smtClean="0">
                <a:solidFill>
                  <a:schemeClr val="bg1"/>
                </a:solidFill>
              </a:rPr>
              <a:t>	SHASHANK SHUKLA</a:t>
            </a:r>
            <a:endParaRPr lang="it-IT" sz="2400" b="1"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902" y="595039"/>
            <a:ext cx="3777800" cy="2756771"/>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228600"/>
            <a:ext cx="9144001" cy="1371600"/>
          </a:xfrm>
        </p:spPr>
        <p:txBody>
          <a:bodyPr>
            <a:normAutofit/>
          </a:bodyPr>
          <a:lstStyle/>
          <a:p>
            <a:pPr algn="ctr"/>
            <a:r>
              <a:rPr lang="en-US" sz="5400" u="sng" dirty="0" smtClean="0"/>
              <a:t>C#</a:t>
            </a:r>
            <a:endParaRPr lang="en-IN" sz="5400" u="sng" dirty="0"/>
          </a:p>
        </p:txBody>
      </p:sp>
      <p:sp>
        <p:nvSpPr>
          <p:cNvPr id="3" name="Content Placeholder 2"/>
          <p:cNvSpPr>
            <a:spLocks noGrp="1"/>
          </p:cNvSpPr>
          <p:nvPr>
            <p:ph idx="1"/>
          </p:nvPr>
        </p:nvSpPr>
        <p:spPr>
          <a:xfrm>
            <a:off x="1522412" y="1295400"/>
            <a:ext cx="9134391" cy="5029200"/>
          </a:xfrm>
        </p:spPr>
        <p:txBody>
          <a:bodyPr>
            <a:noAutofit/>
          </a:bodyPr>
          <a:lstStyle/>
          <a:p>
            <a:r>
              <a:rPr lang="en-IN" sz="3200" dirty="0"/>
              <a:t>C# (pronounced "C-sharp") is an object-oriented programming language from Microsoft that aims to combine the computing power of C++ with the programming ease of </a:t>
            </a:r>
            <a:r>
              <a:rPr lang="en-IN" sz="3200" dirty="0" smtClean="0"/>
              <a:t> Visual </a:t>
            </a:r>
            <a:r>
              <a:rPr lang="en-IN" sz="3200" dirty="0"/>
              <a:t>Basic.</a:t>
            </a:r>
          </a:p>
          <a:p>
            <a:r>
              <a:rPr lang="en-IN" sz="3200" dirty="0"/>
              <a:t>C# is designed to work with Microsoft's . Net platform.</a:t>
            </a:r>
          </a:p>
          <a:p>
            <a:r>
              <a:rPr lang="en-IN" sz="3200" dirty="0"/>
              <a:t>It provide support for software engineering principles such as </a:t>
            </a:r>
            <a:r>
              <a:rPr lang="en-IN" sz="3200" b="1" dirty="0"/>
              <a:t>strong type </a:t>
            </a:r>
            <a:r>
              <a:rPr lang="en-IN" sz="3200" dirty="0"/>
              <a:t>checking, array </a:t>
            </a:r>
            <a:r>
              <a:rPr lang="en-IN" sz="3200" b="1" dirty="0"/>
              <a:t>bounds checking</a:t>
            </a:r>
            <a:r>
              <a:rPr lang="en-IN" sz="3200" dirty="0"/>
              <a:t>, detection of attempts to use uninitialized variables, and automatic </a:t>
            </a:r>
            <a:r>
              <a:rPr lang="en-IN" sz="3200" b="1" dirty="0"/>
              <a:t>garbage collection</a:t>
            </a:r>
          </a:p>
          <a:p>
            <a:endParaRPr lang="en-IN" sz="3200" dirty="0"/>
          </a:p>
        </p:txBody>
      </p:sp>
    </p:spTree>
    <p:extLst>
      <p:ext uri="{BB962C8B-B14F-4D97-AF65-F5344CB8AC3E}">
        <p14:creationId xmlns:p14="http://schemas.microsoft.com/office/powerpoint/2010/main" val="345126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457200"/>
            <a:ext cx="9144001" cy="1371600"/>
          </a:xfrm>
        </p:spPr>
        <p:txBody>
          <a:bodyPr>
            <a:normAutofit/>
          </a:bodyPr>
          <a:lstStyle/>
          <a:p>
            <a:pPr algn="ctr"/>
            <a:r>
              <a:rPr lang="en-US" sz="5400" u="sng" dirty="0" smtClean="0"/>
              <a:t>Visual Studio 2012</a:t>
            </a:r>
            <a:endParaRPr lang="en-IN" sz="5400" u="sng" dirty="0"/>
          </a:p>
        </p:txBody>
      </p:sp>
      <p:sp>
        <p:nvSpPr>
          <p:cNvPr id="3" name="Content Placeholder 2"/>
          <p:cNvSpPr>
            <a:spLocks noGrp="1"/>
          </p:cNvSpPr>
          <p:nvPr>
            <p:ph idx="1"/>
          </p:nvPr>
        </p:nvSpPr>
        <p:spPr>
          <a:xfrm>
            <a:off x="1354472" y="1078605"/>
            <a:ext cx="9829800" cy="5753637"/>
          </a:xfrm>
        </p:spPr>
        <p:txBody>
          <a:bodyPr>
            <a:normAutofit/>
          </a:bodyPr>
          <a:lstStyle/>
          <a:p>
            <a:r>
              <a:rPr lang="en-IN" sz="3200" dirty="0" smtClean="0"/>
              <a:t>Microsoft Visual Studio is an integrated development environment (IDE) from Microsoft.</a:t>
            </a:r>
          </a:p>
          <a:p>
            <a:r>
              <a:rPr lang="en-IN" sz="3200" dirty="0" smtClean="0"/>
              <a:t> It is used to develop console and graphical user interface applications along with Windows Forms applications, web sites, web applications, and web services.</a:t>
            </a:r>
          </a:p>
          <a:p>
            <a:r>
              <a:rPr lang="en-IN" sz="3200" dirty="0" smtClean="0"/>
              <a:t>Visual Studio includes a code editor supporting IntelliSense as well as code refactoring.</a:t>
            </a:r>
          </a:p>
          <a:p>
            <a:r>
              <a:rPr lang="en-IN" sz="3200" dirty="0" smtClean="0"/>
              <a:t>Visual Studio supports different programming languages by means of language services.</a:t>
            </a:r>
            <a:endParaRPr lang="en-IN" sz="3200" dirty="0"/>
          </a:p>
        </p:txBody>
      </p:sp>
    </p:spTree>
    <p:extLst>
      <p:ext uri="{BB962C8B-B14F-4D97-AF65-F5344CB8AC3E}">
        <p14:creationId xmlns:p14="http://schemas.microsoft.com/office/powerpoint/2010/main" val="198198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81000"/>
            <a:ext cx="9525002" cy="1371600"/>
          </a:xfrm>
        </p:spPr>
        <p:txBody>
          <a:bodyPr>
            <a:noAutofit/>
          </a:bodyPr>
          <a:lstStyle/>
          <a:p>
            <a:pPr algn="ctr"/>
            <a:r>
              <a:rPr lang="en-US" sz="5400" b="1" u="sng" dirty="0">
                <a:effectLst>
                  <a:outerShdw blurRad="38100" dist="38100" dir="2700000" algn="tl">
                    <a:srgbClr val="000000">
                      <a:alpha val="43137"/>
                    </a:srgbClr>
                  </a:outerShdw>
                </a:effectLst>
              </a:rPr>
              <a:t>Supported Operating </a:t>
            </a:r>
            <a:r>
              <a:rPr lang="en-US" sz="5400" b="1" u="sng" dirty="0" smtClean="0">
                <a:effectLst>
                  <a:outerShdw blurRad="38100" dist="38100" dir="2700000" algn="tl">
                    <a:srgbClr val="000000">
                      <a:alpha val="43137"/>
                    </a:srgbClr>
                  </a:outerShdw>
                </a:effectLst>
              </a:rPr>
              <a:t>Systems</a:t>
            </a:r>
            <a:endParaRPr lang="en-US" sz="54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41413" y="1764406"/>
            <a:ext cx="9134391" cy="4114801"/>
          </a:xfrm>
        </p:spPr>
        <p:txBody>
          <a:bodyPr/>
          <a:lstStyle/>
          <a:p>
            <a:endParaRPr lang="en-US" dirty="0"/>
          </a:p>
          <a:p>
            <a:r>
              <a:rPr lang="en-US" dirty="0" smtClean="0"/>
              <a:t>Windows</a:t>
            </a:r>
            <a:r>
              <a:rPr lang="en-US" dirty="0"/>
              <a:t>® </a:t>
            </a:r>
            <a:r>
              <a:rPr lang="en-US" dirty="0" smtClean="0"/>
              <a:t>XP</a:t>
            </a:r>
          </a:p>
          <a:p>
            <a:r>
              <a:rPr lang="en-US" dirty="0" smtClean="0"/>
              <a:t>Windows Vista® </a:t>
            </a:r>
          </a:p>
          <a:p>
            <a:r>
              <a:rPr lang="en-US" dirty="0" smtClean="0"/>
              <a:t>Windows</a:t>
            </a:r>
            <a:r>
              <a:rPr lang="en-US" dirty="0"/>
              <a:t>® 7 </a:t>
            </a:r>
          </a:p>
          <a:p>
            <a:r>
              <a:rPr lang="en-US" dirty="0" smtClean="0"/>
              <a:t>Windows® 8 </a:t>
            </a:r>
            <a:endParaRPr lang="en-US" dirty="0"/>
          </a:p>
        </p:txBody>
      </p:sp>
    </p:spTree>
    <p:extLst>
      <p:ext uri="{BB962C8B-B14F-4D97-AF65-F5344CB8AC3E}">
        <p14:creationId xmlns:p14="http://schemas.microsoft.com/office/powerpoint/2010/main" val="315171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609600"/>
          </a:xfrm>
        </p:spPr>
        <p:txBody>
          <a:bodyPr/>
          <a:lstStyle/>
          <a:p>
            <a:pPr algn="ctr"/>
            <a:r>
              <a:rPr lang="en-US" dirty="0" smtClean="0"/>
              <a:t>Design</a:t>
            </a:r>
            <a:endParaRPr lang="en-IN" dirty="0"/>
          </a:p>
        </p:txBody>
      </p:sp>
      <p:sp>
        <p:nvSpPr>
          <p:cNvPr id="3" name="Content Placeholder 2"/>
          <p:cNvSpPr>
            <a:spLocks noGrp="1"/>
          </p:cNvSpPr>
          <p:nvPr>
            <p:ph idx="1"/>
          </p:nvPr>
        </p:nvSpPr>
        <p:spPr>
          <a:xfrm>
            <a:off x="1217612" y="1371600"/>
            <a:ext cx="10439400" cy="5105400"/>
          </a:xfrm>
        </p:spPr>
        <p:txBody>
          <a:bodyPr>
            <a:normAutofit fontScale="92500" lnSpcReduction="20000"/>
          </a:bodyPr>
          <a:lstStyle/>
          <a:p>
            <a:r>
              <a:rPr lang="en-US" dirty="0"/>
              <a:t>. The design is a solution, how to approach to the creation of a new system. This is composed of several steps. It provides the understanding and procedural details necessary for implementing the system recommended in the feasibility study. Designing goes through logical and physical stages of development, logical design reviews the present physical system, prepare input and output specification, details of implementation plan and prepare a logical design </a:t>
            </a:r>
            <a:r>
              <a:rPr lang="en-US" dirty="0" smtClean="0"/>
              <a:t>walkthrough</a:t>
            </a:r>
          </a:p>
          <a:p>
            <a:pPr lvl="0"/>
            <a:r>
              <a:rPr lang="en-US" b="1" u="sng" dirty="0" smtClean="0"/>
              <a:t>Data </a:t>
            </a:r>
            <a:r>
              <a:rPr lang="en-US" b="1" u="sng" dirty="0"/>
              <a:t>Flow Diagram (DFD</a:t>
            </a:r>
            <a:r>
              <a:rPr lang="en-US" b="1" u="sng" dirty="0" smtClean="0"/>
              <a:t>):</a:t>
            </a:r>
          </a:p>
          <a:p>
            <a:pPr lvl="0"/>
            <a:r>
              <a:rPr lang="en-US" dirty="0" smtClean="0"/>
              <a:t>DFD </a:t>
            </a:r>
            <a:r>
              <a:rPr lang="en-US" dirty="0"/>
              <a:t>are commonly used during problem analysis.</a:t>
            </a:r>
            <a:endParaRPr lang="en-IN" dirty="0"/>
          </a:p>
          <a:p>
            <a:pPr lvl="0"/>
            <a:r>
              <a:rPr lang="en-US" dirty="0"/>
              <a:t>DFD shows the flow of data through a system.</a:t>
            </a:r>
            <a:endParaRPr lang="en-IN" dirty="0"/>
          </a:p>
          <a:p>
            <a:pPr lvl="0"/>
            <a:r>
              <a:rPr lang="en-US" dirty="0"/>
              <a:t>DFD aims to capture the transformation that take place within the system to the     input data so that eventually the output data is produced.</a:t>
            </a:r>
            <a:endParaRPr lang="en-IN" dirty="0"/>
          </a:p>
          <a:p>
            <a:r>
              <a:rPr lang="en-US" dirty="0" smtClean="0"/>
              <a:t>There </a:t>
            </a:r>
            <a:r>
              <a:rPr lang="en-US" dirty="0"/>
              <a:t>are several level of DFD are used to describe the flow of information.</a:t>
            </a:r>
            <a:endParaRPr lang="en-IN" dirty="0"/>
          </a:p>
          <a:p>
            <a:pPr marL="0" indent="0">
              <a:buNone/>
            </a:pPr>
            <a:endParaRPr lang="en-IN" dirty="0"/>
          </a:p>
          <a:p>
            <a:pPr marL="0" indent="0">
              <a:buNone/>
            </a:pPr>
            <a:r>
              <a:rPr lang="en-US" dirty="0" smtClean="0"/>
              <a:t>          </a:t>
            </a:r>
            <a:endParaRPr lang="en-IN" dirty="0"/>
          </a:p>
        </p:txBody>
      </p:sp>
    </p:spTree>
    <p:extLst>
      <p:ext uri="{BB962C8B-B14F-4D97-AF65-F5344CB8AC3E}">
        <p14:creationId xmlns:p14="http://schemas.microsoft.com/office/powerpoint/2010/main" val="67202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0 Level </a:t>
            </a:r>
            <a:r>
              <a:rPr lang="en-US" b="1" u="sng" dirty="0"/>
              <a:t>DFD for File Rakshak:</a:t>
            </a:r>
            <a:r>
              <a:rPr lang="en-IN" dirty="0"/>
              <a:t/>
            </a:r>
            <a:br>
              <a:rPr lang="en-IN" dirty="0"/>
            </a:br>
            <a:endParaRPr lang="en-IN" dirty="0"/>
          </a:p>
        </p:txBody>
      </p:sp>
      <p:sp>
        <p:nvSpPr>
          <p:cNvPr id="29" name="Oval 28"/>
          <p:cNvSpPr/>
          <p:nvPr/>
        </p:nvSpPr>
        <p:spPr>
          <a:xfrm>
            <a:off x="5199062" y="1877858"/>
            <a:ext cx="1228725" cy="1635434"/>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dirty="0">
                <a:effectLst/>
                <a:latin typeface="Times New Roman" panose="02020603050405020304" pitchFamily="18" charset="0"/>
                <a:ea typeface="Times New Roman" panose="02020603050405020304" pitchFamily="18" charset="0"/>
                <a:cs typeface="Vrinda" panose="020B0502040204020203" pitchFamily="34" charset="0"/>
              </a:rPr>
              <a:t>File rakshak</a:t>
            </a:r>
            <a:endParaRPr lang="en-IN" sz="1200" dirty="0">
              <a:effectLst/>
              <a:latin typeface="Times New Roman" panose="02020603050405020304" pitchFamily="18" charset="0"/>
              <a:ea typeface="Times New Roman" panose="02020603050405020304" pitchFamily="18" charset="0"/>
              <a:cs typeface="Vrinda" panose="020B0502040204020203" pitchFamily="34" charset="0"/>
            </a:endParaRPr>
          </a:p>
        </p:txBody>
      </p:sp>
      <p:sp>
        <p:nvSpPr>
          <p:cNvPr id="30" name="Rectangle 29"/>
          <p:cNvSpPr/>
          <p:nvPr/>
        </p:nvSpPr>
        <p:spPr>
          <a:xfrm>
            <a:off x="2989262" y="1857166"/>
            <a:ext cx="1352550" cy="157204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user</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p:txBody>
      </p:sp>
      <p:sp>
        <p:nvSpPr>
          <p:cNvPr id="31" name="Rectangle 30"/>
          <p:cNvSpPr/>
          <p:nvPr/>
        </p:nvSpPr>
        <p:spPr>
          <a:xfrm>
            <a:off x="7199312" y="1899994"/>
            <a:ext cx="1571625" cy="1534012"/>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Authenticate</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p:txBody>
      </p:sp>
      <p:cxnSp>
        <p:nvCxnSpPr>
          <p:cNvPr id="32" name="Straight Arrow Connector 31"/>
          <p:cNvCxnSpPr/>
          <p:nvPr/>
        </p:nvCxnSpPr>
        <p:spPr>
          <a:xfrm>
            <a:off x="4351337" y="2557463"/>
            <a:ext cx="876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427787" y="2667000"/>
            <a:ext cx="771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36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1 Level DFD for File Rakshak:</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endParaRPr lang="en-IN" dirty="0"/>
          </a:p>
        </p:txBody>
      </p:sp>
      <p:sp>
        <p:nvSpPr>
          <p:cNvPr id="4" name="Rectangle 3"/>
          <p:cNvSpPr/>
          <p:nvPr/>
        </p:nvSpPr>
        <p:spPr>
          <a:xfrm>
            <a:off x="3179762" y="2847975"/>
            <a:ext cx="1200150" cy="11430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user</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a:p>
            <a:pP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 </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p:txBody>
      </p:sp>
      <p:sp>
        <p:nvSpPr>
          <p:cNvPr id="5" name="Oval 4"/>
          <p:cNvSpPr/>
          <p:nvPr/>
        </p:nvSpPr>
        <p:spPr>
          <a:xfrm>
            <a:off x="5465762" y="2543175"/>
            <a:ext cx="914400" cy="91440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Encryption/decryption</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p:txBody>
      </p:sp>
      <p:sp>
        <p:nvSpPr>
          <p:cNvPr id="6" name="Oval 5"/>
          <p:cNvSpPr/>
          <p:nvPr/>
        </p:nvSpPr>
        <p:spPr>
          <a:xfrm>
            <a:off x="5484812" y="3657600"/>
            <a:ext cx="942975" cy="96202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Stegnography</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p:txBody>
      </p:sp>
      <p:sp>
        <p:nvSpPr>
          <p:cNvPr id="7" name="Oval 6"/>
          <p:cNvSpPr/>
          <p:nvPr/>
        </p:nvSpPr>
        <p:spPr>
          <a:xfrm>
            <a:off x="5541962" y="4800600"/>
            <a:ext cx="1009650" cy="828675"/>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File lock</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p:txBody>
      </p:sp>
      <p:cxnSp>
        <p:nvCxnSpPr>
          <p:cNvPr id="8" name="Straight Arrow Connector 7"/>
          <p:cNvCxnSpPr/>
          <p:nvPr/>
        </p:nvCxnSpPr>
        <p:spPr>
          <a:xfrm flipV="1">
            <a:off x="4388802" y="3076575"/>
            <a:ext cx="111442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389437" y="3495675"/>
            <a:ext cx="857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89437" y="3838575"/>
            <a:ext cx="561975"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70462" y="3856990"/>
            <a:ext cx="0" cy="1304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989512" y="5181600"/>
            <a:ext cx="571500"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551737" y="2600325"/>
            <a:ext cx="1000125" cy="8191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Encrypted data</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p:txBody>
      </p:sp>
      <p:sp>
        <p:nvSpPr>
          <p:cNvPr id="14" name="Rectangle 13"/>
          <p:cNvSpPr/>
          <p:nvPr/>
        </p:nvSpPr>
        <p:spPr>
          <a:xfrm>
            <a:off x="7570787" y="3829050"/>
            <a:ext cx="1066800" cy="8763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Hidden information in image</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p:txBody>
      </p:sp>
      <p:sp>
        <p:nvSpPr>
          <p:cNvPr id="15" name="Rectangle 14"/>
          <p:cNvSpPr/>
          <p:nvPr/>
        </p:nvSpPr>
        <p:spPr>
          <a:xfrm>
            <a:off x="7618412" y="4981575"/>
            <a:ext cx="1028700" cy="8001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cs typeface="Vrinda" panose="020B0502040204020203" pitchFamily="34" charset="0"/>
              </a:rPr>
              <a:t>Lock files</a:t>
            </a:r>
            <a:endParaRPr lang="en-IN" sz="1200">
              <a:effectLst/>
              <a:latin typeface="Times New Roman" panose="02020603050405020304" pitchFamily="18" charset="0"/>
              <a:ea typeface="Times New Roman" panose="02020603050405020304" pitchFamily="18" charset="0"/>
              <a:cs typeface="Vrinda" panose="020B0502040204020203" pitchFamily="34" charset="0"/>
            </a:endParaRPr>
          </a:p>
        </p:txBody>
      </p:sp>
      <p:cxnSp>
        <p:nvCxnSpPr>
          <p:cNvPr id="16" name="Straight Arrow Connector 15"/>
          <p:cNvCxnSpPr/>
          <p:nvPr/>
        </p:nvCxnSpPr>
        <p:spPr>
          <a:xfrm>
            <a:off x="6389052" y="3019425"/>
            <a:ext cx="1190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37312" y="4124325"/>
            <a:ext cx="1162050"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6560502" y="5191125"/>
            <a:ext cx="1095375" cy="19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38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381000"/>
            <a:ext cx="9144001" cy="1371600"/>
          </a:xfrm>
        </p:spPr>
        <p:txBody>
          <a:bodyPr>
            <a:normAutofit/>
          </a:bodyPr>
          <a:lstStyle/>
          <a:p>
            <a:pPr algn="ctr"/>
            <a:r>
              <a:rPr lang="en-US" sz="5400" u="sng" dirty="0">
                <a:effectLst>
                  <a:outerShdw blurRad="38100" dist="38100" dir="2700000" algn="tl">
                    <a:srgbClr val="000000">
                      <a:alpha val="43137"/>
                    </a:srgbClr>
                  </a:outerShdw>
                </a:effectLst>
                <a:cs typeface="Times New Roman" pitchFamily="18" charset="0"/>
              </a:rPr>
              <a:t>Modules</a:t>
            </a:r>
            <a:endParaRPr lang="en-IN" sz="5400" u="sng" dirty="0"/>
          </a:p>
        </p:txBody>
      </p:sp>
      <p:sp>
        <p:nvSpPr>
          <p:cNvPr id="3" name="Content Placeholder 2"/>
          <p:cNvSpPr>
            <a:spLocks noGrp="1"/>
          </p:cNvSpPr>
          <p:nvPr>
            <p:ph idx="1"/>
          </p:nvPr>
        </p:nvSpPr>
        <p:spPr>
          <a:xfrm>
            <a:off x="1370012" y="1371600"/>
            <a:ext cx="9134391" cy="4114801"/>
          </a:xfrm>
        </p:spPr>
        <p:txBody>
          <a:bodyPr>
            <a:normAutofit/>
          </a:bodyPr>
          <a:lstStyle/>
          <a:p>
            <a:r>
              <a:rPr lang="en-US" sz="3200" dirty="0" smtClean="0"/>
              <a:t>Authentication</a:t>
            </a:r>
            <a:endParaRPr lang="en-IN" sz="3200" dirty="0"/>
          </a:p>
          <a:p>
            <a:r>
              <a:rPr lang="en-US" sz="3200" dirty="0" smtClean="0"/>
              <a:t> </a:t>
            </a:r>
            <a:r>
              <a:rPr lang="en-US" sz="3200" dirty="0"/>
              <a:t>File Lock</a:t>
            </a:r>
            <a:endParaRPr lang="en-IN" sz="3200" dirty="0"/>
          </a:p>
          <a:p>
            <a:r>
              <a:rPr lang="en-US" sz="3200" dirty="0" smtClean="0"/>
              <a:t> </a:t>
            </a:r>
            <a:r>
              <a:rPr lang="en-US" sz="3200" dirty="0"/>
              <a:t>Encryption &amp; Decryption</a:t>
            </a:r>
            <a:endParaRPr lang="en-IN" sz="3200" dirty="0"/>
          </a:p>
          <a:p>
            <a:r>
              <a:rPr lang="en-US" sz="3200" dirty="0" smtClean="0"/>
              <a:t> </a:t>
            </a:r>
            <a:r>
              <a:rPr lang="en-US" sz="3200" dirty="0"/>
              <a:t>Steganography</a:t>
            </a:r>
            <a:endParaRPr lang="en-IN" sz="3200" dirty="0"/>
          </a:p>
          <a:p>
            <a:pPr>
              <a:buFont typeface="Wingdings 2" panose="05020102010507070707" pitchFamily="18" charset="2"/>
              <a:buNone/>
            </a:pPr>
            <a:endParaRPr lang="en-US" sz="3200" dirty="0">
              <a:cs typeface="Times New Roman" panose="02020603050405020304" pitchFamily="18" charset="0"/>
            </a:endParaRPr>
          </a:p>
          <a:p>
            <a:pPr>
              <a:buFont typeface="Wingdings 2" panose="05020102010507070707" pitchFamily="18" charset="2"/>
              <a:buNone/>
            </a:pPr>
            <a:endParaRPr lang="en-US" sz="3200" dirty="0">
              <a:cs typeface="Times New Roman" panose="02020603050405020304" pitchFamily="18" charset="0"/>
            </a:endParaRPr>
          </a:p>
          <a:p>
            <a:endParaRPr lang="en-IN" sz="3200" dirty="0"/>
          </a:p>
        </p:txBody>
      </p:sp>
    </p:spTree>
    <p:extLst>
      <p:ext uri="{BB962C8B-B14F-4D97-AF65-F5344CB8AC3E}">
        <p14:creationId xmlns:p14="http://schemas.microsoft.com/office/powerpoint/2010/main" val="1895891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8012" y="381000"/>
            <a:ext cx="10820400" cy="6986528"/>
          </a:xfrm>
          <a:prstGeom prst="rect">
            <a:avLst/>
          </a:prstGeom>
          <a:noFill/>
        </p:spPr>
        <p:txBody>
          <a:bodyPr wrap="square" rtlCol="0">
            <a:spAutoFit/>
          </a:bodyPr>
          <a:lstStyle/>
          <a:p>
            <a:r>
              <a:rPr lang="en-US" sz="2800" b="1" dirty="0"/>
              <a:t>1. </a:t>
            </a:r>
            <a:r>
              <a:rPr lang="en-US" sz="2800" b="1" u="sng" dirty="0"/>
              <a:t>Authentication</a:t>
            </a:r>
            <a:r>
              <a:rPr lang="en-US" sz="2800" b="1" dirty="0"/>
              <a:t>: </a:t>
            </a:r>
            <a:r>
              <a:rPr lang="en-US" sz="2800" dirty="0"/>
              <a:t>Authenticate user has the full authority over the Application. You can protect virtually any "real" folder with a password, allowing only the authorized users to open the protected folder. You can protect an unlimited number of folders, each with its own password</a:t>
            </a:r>
            <a:endParaRPr lang="en-IN" sz="2800" dirty="0"/>
          </a:p>
          <a:p>
            <a:r>
              <a:rPr lang="en-US" sz="2800" dirty="0"/>
              <a:t> </a:t>
            </a:r>
            <a:endParaRPr lang="en-IN" sz="2800" dirty="0"/>
          </a:p>
          <a:p>
            <a:r>
              <a:rPr lang="en-US" sz="2800" dirty="0"/>
              <a:t> </a:t>
            </a:r>
            <a:r>
              <a:rPr lang="en-US" sz="2800" b="1" dirty="0"/>
              <a:t>2. </a:t>
            </a:r>
            <a:r>
              <a:rPr lang="en-US" sz="2800" b="1" u="sng" dirty="0"/>
              <a:t>Encryption &amp; Decryption:</a:t>
            </a:r>
            <a:r>
              <a:rPr lang="en-US" sz="2800" dirty="0"/>
              <a:t> Encryption in software provides advanced data encryption and file encryption for desktops, laptops, and removable storage devices. It offers scalable, enterprise-wide security that prevents unauthorized access by using strong access control and powerful encryption. Symantec Endpoint Encryption provides a central management console, enabling safe, central deployment and management of encryption to </a:t>
            </a:r>
            <a:r>
              <a:rPr lang="en-US" sz="2800" dirty="0" smtClean="0"/>
              <a:t>endpoints</a:t>
            </a:r>
          </a:p>
          <a:p>
            <a:endParaRPr lang="en-US" sz="2800" b="1" dirty="0" smtClean="0"/>
          </a:p>
          <a:p>
            <a:r>
              <a:rPr lang="en-US" sz="2800" b="1" dirty="0" smtClean="0"/>
              <a:t>3. </a:t>
            </a:r>
            <a:r>
              <a:rPr lang="en-US" sz="2800" b="1" u="sng" dirty="0"/>
              <a:t>File lock: </a:t>
            </a:r>
            <a:r>
              <a:rPr lang="en-US" sz="2800" dirty="0"/>
              <a:t> With the help of File lock we can lock or unlock any file.</a:t>
            </a:r>
            <a:endParaRPr lang="en-IN" sz="2800" dirty="0"/>
          </a:p>
          <a:p>
            <a:endParaRPr lang="en-US" sz="2800" dirty="0" smtClean="0"/>
          </a:p>
          <a:p>
            <a:r>
              <a:rPr lang="en-US" sz="2800" b="1" dirty="0"/>
              <a:t> </a:t>
            </a:r>
            <a:endParaRPr lang="en-IN" sz="2800" dirty="0"/>
          </a:p>
        </p:txBody>
      </p:sp>
    </p:spTree>
    <p:extLst>
      <p:ext uri="{BB962C8B-B14F-4D97-AF65-F5344CB8AC3E}">
        <p14:creationId xmlns:p14="http://schemas.microsoft.com/office/powerpoint/2010/main" val="62303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609600"/>
            <a:ext cx="10820400" cy="5638800"/>
          </a:xfrm>
        </p:spPr>
        <p:txBody>
          <a:bodyPr/>
          <a:lstStyle/>
          <a:p>
            <a:pPr marL="0" indent="0">
              <a:buNone/>
            </a:pPr>
            <a:r>
              <a:rPr lang="en-US" b="1" dirty="0"/>
              <a:t> </a:t>
            </a:r>
            <a:r>
              <a:rPr lang="en-US" sz="2800" b="1" dirty="0"/>
              <a:t>4</a:t>
            </a:r>
            <a:r>
              <a:rPr lang="en-US" sz="2800" b="1" dirty="0" smtClean="0"/>
              <a:t>. </a:t>
            </a:r>
            <a:r>
              <a:rPr lang="en-US" sz="2800" b="1" u="sng" dirty="0"/>
              <a:t>Steganography</a:t>
            </a:r>
            <a:r>
              <a:rPr lang="en-US" sz="2800" dirty="0"/>
              <a:t>: Steganography is a means of obscuring data where secret messages are hidden inside computer files such as images, sound files, videos and even executable files so that, no one except the sender and the receiver will suspect the existence of stealth information in it. Steganography may also involve the usage of </a:t>
            </a:r>
            <a:r>
              <a:rPr lang="en-US" sz="2800" b="1" dirty="0"/>
              <a:t>cryptography</a:t>
            </a:r>
            <a:r>
              <a:rPr lang="en-US" sz="2800" dirty="0"/>
              <a:t> where the message is first encrypted before it is concealed in another file. Generally, the messages appear to be something else such as an image, sound or video so that the transfer of secret data remains unsuspected.</a:t>
            </a:r>
            <a:endParaRPr lang="en-IN" sz="2800" dirty="0"/>
          </a:p>
          <a:p>
            <a:pPr marL="0" indent="0">
              <a:buNone/>
            </a:pPr>
            <a:endParaRPr lang="en-IN" sz="2800" dirty="0"/>
          </a:p>
        </p:txBody>
      </p:sp>
    </p:spTree>
    <p:extLst>
      <p:ext uri="{BB962C8B-B14F-4D97-AF65-F5344CB8AC3E}">
        <p14:creationId xmlns:p14="http://schemas.microsoft.com/office/powerpoint/2010/main" val="342704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914400"/>
          </a:xfrm>
        </p:spPr>
        <p:txBody>
          <a:bodyPr/>
          <a:lstStyle/>
          <a:p>
            <a:pPr algn="ctr"/>
            <a:r>
              <a:rPr lang="en-US" b="1" dirty="0" smtClean="0"/>
              <a:t>Snap shot of project</a:t>
            </a:r>
            <a:endParaRPr lang="en-IN" b="1" dirty="0"/>
          </a:p>
        </p:txBody>
      </p:sp>
      <p:sp>
        <p:nvSpPr>
          <p:cNvPr id="3" name="Content Placeholder 2"/>
          <p:cNvSpPr>
            <a:spLocks noGrp="1"/>
          </p:cNvSpPr>
          <p:nvPr>
            <p:ph idx="1"/>
          </p:nvPr>
        </p:nvSpPr>
        <p:spPr>
          <a:xfrm>
            <a:off x="1141412" y="1295400"/>
            <a:ext cx="10210799" cy="5181600"/>
          </a:xfrm>
        </p:spPr>
        <p:txBody>
          <a:bodyPr/>
          <a:lstStyle/>
          <a:p>
            <a:pPr marL="0" indent="0">
              <a:buNone/>
            </a:pPr>
            <a:r>
              <a:rPr lang="en-US" b="1" u="sng" dirty="0" smtClean="0"/>
              <a:t>Before Form Authentication</a:t>
            </a:r>
          </a:p>
          <a:p>
            <a:pPr marL="0" indent="0">
              <a:buNone/>
            </a:pPr>
            <a:endParaRPr lang="en-IN" b="1" u="sng" dirty="0"/>
          </a:p>
        </p:txBody>
      </p:sp>
      <p:pic>
        <p:nvPicPr>
          <p:cNvPr id="4" name="Picture 3" descr="G:\snapshots\befor authentication.jpg"/>
          <p:cNvPicPr/>
          <p:nvPr/>
        </p:nvPicPr>
        <p:blipFill>
          <a:blip r:embed="rId2">
            <a:extLst>
              <a:ext uri="{28A0092B-C50C-407E-A947-70E740481C1C}">
                <a14:useLocalDpi xmlns:a14="http://schemas.microsoft.com/office/drawing/2010/main" val="0"/>
              </a:ext>
            </a:extLst>
          </a:blip>
          <a:srcRect/>
          <a:stretch>
            <a:fillRect/>
          </a:stretch>
        </p:blipFill>
        <p:spPr bwMode="auto">
          <a:xfrm>
            <a:off x="3046412" y="2057400"/>
            <a:ext cx="5419090" cy="3934451"/>
          </a:xfrm>
          <a:prstGeom prst="rect">
            <a:avLst/>
          </a:prstGeom>
          <a:noFill/>
          <a:ln>
            <a:noFill/>
          </a:ln>
        </p:spPr>
      </p:pic>
    </p:spTree>
    <p:extLst>
      <p:ext uri="{BB962C8B-B14F-4D97-AF65-F5344CB8AC3E}">
        <p14:creationId xmlns:p14="http://schemas.microsoft.com/office/powerpoint/2010/main" val="32210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28600"/>
            <a:ext cx="9144001" cy="1066800"/>
          </a:xfrm>
        </p:spPr>
        <p:txBody>
          <a:bodyPr>
            <a:normAutofit/>
          </a:bodyPr>
          <a:lstStyle/>
          <a:p>
            <a:pPr algn="ctr"/>
            <a:r>
              <a:rPr lang="en-US" sz="5400" dirty="0" smtClean="0"/>
              <a:t>AGENDA</a:t>
            </a:r>
            <a:endParaRPr lang="en-IN" sz="5400" dirty="0"/>
          </a:p>
        </p:txBody>
      </p:sp>
      <p:sp>
        <p:nvSpPr>
          <p:cNvPr id="3" name="Content Placeholder 2"/>
          <p:cNvSpPr>
            <a:spLocks noGrp="1"/>
          </p:cNvSpPr>
          <p:nvPr>
            <p:ph idx="1"/>
          </p:nvPr>
        </p:nvSpPr>
        <p:spPr>
          <a:xfrm>
            <a:off x="1370012" y="830686"/>
            <a:ext cx="9134391" cy="5646313"/>
          </a:xfrm>
        </p:spPr>
        <p:txBody>
          <a:bodyPr>
            <a:normAutofit lnSpcReduction="10000"/>
          </a:bodyPr>
          <a:lstStyle/>
          <a:p>
            <a:r>
              <a:rPr lang="en-US" sz="3200" dirty="0" smtClean="0"/>
              <a:t>INTRODUCTION</a:t>
            </a:r>
          </a:p>
          <a:p>
            <a:r>
              <a:rPr lang="en-US" sz="3200" dirty="0" smtClean="0"/>
              <a:t>FEATURES</a:t>
            </a:r>
          </a:p>
          <a:p>
            <a:r>
              <a:rPr lang="en-US" sz="3200" dirty="0" smtClean="0"/>
              <a:t>CRYPTOGRAPHY,STEGANOGRAPHY</a:t>
            </a:r>
          </a:p>
          <a:p>
            <a:r>
              <a:rPr lang="en-US" sz="3200" dirty="0" smtClean="0"/>
              <a:t>TOOLS USED</a:t>
            </a:r>
          </a:p>
          <a:p>
            <a:r>
              <a:rPr lang="en-US" sz="3200" dirty="0" smtClean="0"/>
              <a:t>SUPPORTED OPERATING SYSTEMS</a:t>
            </a:r>
          </a:p>
          <a:p>
            <a:r>
              <a:rPr lang="en-US" sz="3200" dirty="0" smtClean="0"/>
              <a:t>MODULES</a:t>
            </a:r>
          </a:p>
          <a:p>
            <a:r>
              <a:rPr lang="en-US" sz="3200" dirty="0" smtClean="0"/>
              <a:t>SNAP SHOT OF PROJECT</a:t>
            </a:r>
          </a:p>
          <a:p>
            <a:r>
              <a:rPr lang="en-US" sz="3200" dirty="0" smtClean="0"/>
              <a:t>CONCLUSION</a:t>
            </a:r>
          </a:p>
          <a:p>
            <a:r>
              <a:rPr lang="en-US" sz="3200" dirty="0" smtClean="0"/>
              <a:t>REFERENCES</a:t>
            </a:r>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a:p>
            <a:endParaRPr lang="en-US" sz="3200" dirty="0" smtClean="0"/>
          </a:p>
        </p:txBody>
      </p:sp>
    </p:spTree>
    <p:extLst>
      <p:ext uri="{BB962C8B-B14F-4D97-AF65-F5344CB8AC3E}">
        <p14:creationId xmlns:p14="http://schemas.microsoft.com/office/powerpoint/2010/main" val="158049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After Form Authentication</a:t>
            </a:r>
            <a:r>
              <a:rPr lang="en-IN" dirty="0"/>
              <a:t/>
            </a:r>
            <a:br>
              <a:rPr lang="en-IN" dirty="0"/>
            </a:br>
            <a:endParaRPr lang="en-IN" dirty="0"/>
          </a:p>
        </p:txBody>
      </p:sp>
      <p:pic>
        <p:nvPicPr>
          <p:cNvPr id="4" name="Content Placeholder 3" descr="G:\snapshots\after authentication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0212" y="1905000"/>
            <a:ext cx="5943600" cy="4114800"/>
          </a:xfrm>
          <a:prstGeom prst="rect">
            <a:avLst/>
          </a:prstGeom>
          <a:noFill/>
          <a:ln>
            <a:noFill/>
          </a:ln>
        </p:spPr>
      </p:pic>
    </p:spTree>
    <p:extLst>
      <p:ext uri="{BB962C8B-B14F-4D97-AF65-F5344CB8AC3E}">
        <p14:creationId xmlns:p14="http://schemas.microsoft.com/office/powerpoint/2010/main" val="194806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Form</a:t>
            </a:r>
            <a:endParaRPr lang="en-IN" dirty="0"/>
          </a:p>
        </p:txBody>
      </p:sp>
      <p:pic>
        <p:nvPicPr>
          <p:cNvPr id="4" name="Content Placeholder 3" descr="G:\snapshots\snap1 rez.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4012" y="2209800"/>
            <a:ext cx="5715000" cy="3733800"/>
          </a:xfrm>
          <a:prstGeom prst="rect">
            <a:avLst/>
          </a:prstGeom>
          <a:noFill/>
          <a:ln>
            <a:noFill/>
          </a:ln>
        </p:spPr>
      </p:pic>
    </p:spTree>
    <p:extLst>
      <p:ext uri="{BB962C8B-B14F-4D97-AF65-F5344CB8AC3E}">
        <p14:creationId xmlns:p14="http://schemas.microsoft.com/office/powerpoint/2010/main" val="88659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762000"/>
          </a:xfrm>
        </p:spPr>
        <p:txBody>
          <a:bodyPr/>
          <a:lstStyle/>
          <a:p>
            <a:pPr algn="ctr"/>
            <a:r>
              <a:rPr lang="en-US" b="1" u="sng" dirty="0" smtClean="0"/>
              <a:t>Form </a:t>
            </a:r>
            <a:r>
              <a:rPr lang="en-US" b="1" u="sng" dirty="0" err="1" smtClean="0"/>
              <a:t>Encrypter</a:t>
            </a:r>
            <a:r>
              <a:rPr lang="en-US" b="1" u="sng" dirty="0" smtClean="0"/>
              <a:t> &amp; </a:t>
            </a:r>
            <a:r>
              <a:rPr lang="en-US" b="1" u="sng" dirty="0" err="1" smtClean="0"/>
              <a:t>Decrypter</a:t>
            </a:r>
            <a:endParaRPr lang="en-IN" b="1" u="sng" dirty="0"/>
          </a:p>
        </p:txBody>
      </p:sp>
      <p:pic>
        <p:nvPicPr>
          <p:cNvPr id="4" name="Content Placeholder 3" descr="G:\snapshots\encryption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8812" y="1676400"/>
            <a:ext cx="5715000" cy="4876800"/>
          </a:xfrm>
          <a:prstGeom prst="rect">
            <a:avLst/>
          </a:prstGeom>
          <a:noFill/>
          <a:ln>
            <a:noFill/>
          </a:ln>
        </p:spPr>
      </p:pic>
    </p:spTree>
    <p:extLst>
      <p:ext uri="{BB962C8B-B14F-4D97-AF65-F5344CB8AC3E}">
        <p14:creationId xmlns:p14="http://schemas.microsoft.com/office/powerpoint/2010/main" val="304885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a:t> Form for Steganography</a:t>
            </a:r>
            <a:br>
              <a:rPr lang="en-IN" b="1" u="sng" dirty="0"/>
            </a:br>
            <a:endParaRPr lang="en-IN" b="1" u="sng" dirty="0"/>
          </a:p>
        </p:txBody>
      </p:sp>
      <p:pic>
        <p:nvPicPr>
          <p:cNvPr id="4" name="Content Placeholder 3" descr="G:\snapshots\stagnograph.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4013" y="1788017"/>
            <a:ext cx="6096000" cy="4724400"/>
          </a:xfrm>
          <a:prstGeom prst="rect">
            <a:avLst/>
          </a:prstGeom>
          <a:noFill/>
          <a:ln>
            <a:noFill/>
          </a:ln>
        </p:spPr>
      </p:pic>
    </p:spTree>
    <p:extLst>
      <p:ext uri="{BB962C8B-B14F-4D97-AF65-F5344CB8AC3E}">
        <p14:creationId xmlns:p14="http://schemas.microsoft.com/office/powerpoint/2010/main" val="406266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838200"/>
          </a:xfrm>
        </p:spPr>
        <p:txBody>
          <a:bodyPr/>
          <a:lstStyle/>
          <a:p>
            <a:pPr algn="ctr"/>
            <a:r>
              <a:rPr lang="en-IN" b="1" u="sng" dirty="0"/>
              <a:t>Form for Folder Lock</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287" y="1419225"/>
            <a:ext cx="5048250" cy="4019550"/>
          </a:xfrm>
          <a:prstGeom prst="rect">
            <a:avLst/>
          </a:prstGeom>
        </p:spPr>
      </p:pic>
    </p:spTree>
    <p:extLst>
      <p:ext uri="{BB962C8B-B14F-4D97-AF65-F5344CB8AC3E}">
        <p14:creationId xmlns:p14="http://schemas.microsoft.com/office/powerpoint/2010/main" val="267611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762000"/>
          </a:xfrm>
        </p:spPr>
        <p:txBody>
          <a:bodyPr/>
          <a:lstStyle/>
          <a:p>
            <a:pPr algn="ctr"/>
            <a:r>
              <a:rPr lang="en-US" b="1" u="sng" dirty="0" smtClean="0"/>
              <a:t>Conclusion</a:t>
            </a:r>
            <a:endParaRPr lang="en-IN" b="1" u="sng" dirty="0"/>
          </a:p>
        </p:txBody>
      </p:sp>
      <p:sp>
        <p:nvSpPr>
          <p:cNvPr id="3" name="Content Placeholder 2"/>
          <p:cNvSpPr>
            <a:spLocks noGrp="1"/>
          </p:cNvSpPr>
          <p:nvPr>
            <p:ph idx="1"/>
          </p:nvPr>
        </p:nvSpPr>
        <p:spPr>
          <a:xfrm>
            <a:off x="1522413" y="1447800"/>
            <a:ext cx="9134391" cy="5410199"/>
          </a:xfrm>
        </p:spPr>
        <p:txBody>
          <a:bodyPr>
            <a:noAutofit/>
          </a:bodyPr>
          <a:lstStyle/>
          <a:p>
            <a:pPr marL="0" indent="0">
              <a:buNone/>
            </a:pPr>
            <a:r>
              <a:rPr lang="en-US" sz="2800" dirty="0"/>
              <a:t>The </a:t>
            </a:r>
            <a:r>
              <a:rPr lang="en-US" sz="2800" b="1" dirty="0"/>
              <a:t>entire project </a:t>
            </a:r>
            <a:r>
              <a:rPr lang="en-US" sz="2800" dirty="0"/>
              <a:t>has been developed and deployed as per the requirements and necessity to reduce the manual process and to increase the efficiency for protection of files. It is found to be bug free as per the testing standards that are implemented. The system provides an efficient way of encryption &amp; decryption of file, hidden the data in image (Steganography) and lock the files.  Efforts  have  been  made  to  fully  automate  the  existing  system  and enhance the features. The software is developed and designed to provide flexibility and a friendly interface. The software can also be extended in the future for development.  </a:t>
            </a:r>
            <a:endParaRPr lang="en-IN" sz="2800" dirty="0"/>
          </a:p>
        </p:txBody>
      </p:sp>
    </p:spTree>
    <p:extLst>
      <p:ext uri="{BB962C8B-B14F-4D97-AF65-F5344CB8AC3E}">
        <p14:creationId xmlns:p14="http://schemas.microsoft.com/office/powerpoint/2010/main" val="4015433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144001" cy="762000"/>
          </a:xfrm>
        </p:spPr>
        <p:txBody>
          <a:bodyPr/>
          <a:lstStyle/>
          <a:p>
            <a:pPr algn="ctr"/>
            <a:r>
              <a:rPr lang="en-US" b="1" u="sng" dirty="0" smtClean="0"/>
              <a:t>References</a:t>
            </a:r>
            <a:endParaRPr lang="en-IN" b="1" u="sng" dirty="0"/>
          </a:p>
        </p:txBody>
      </p:sp>
      <p:sp>
        <p:nvSpPr>
          <p:cNvPr id="3" name="Content Placeholder 2"/>
          <p:cNvSpPr>
            <a:spLocks noGrp="1"/>
          </p:cNvSpPr>
          <p:nvPr>
            <p:ph idx="1"/>
          </p:nvPr>
        </p:nvSpPr>
        <p:spPr>
          <a:xfrm>
            <a:off x="1293812" y="1127975"/>
            <a:ext cx="9134391" cy="4114801"/>
          </a:xfrm>
        </p:spPr>
        <p:txBody>
          <a:bodyPr>
            <a:noAutofit/>
          </a:bodyPr>
          <a:lstStyle/>
          <a:p>
            <a:r>
              <a:rPr lang="en-IN" dirty="0"/>
              <a:t>1. The complete Reference Visual C#.NET </a:t>
            </a:r>
          </a:p>
          <a:p>
            <a:r>
              <a:rPr lang="en-IN" dirty="0"/>
              <a:t>2. Beginning C#.NET (Wrox Publication) </a:t>
            </a:r>
          </a:p>
          <a:p>
            <a:r>
              <a:rPr lang="en-IN" dirty="0"/>
              <a:t>3. System Analysis and Design – Alias M. Awad </a:t>
            </a:r>
          </a:p>
          <a:p>
            <a:r>
              <a:rPr lang="en-IN" dirty="0"/>
              <a:t>4. Software Engineering – Roger Pressman </a:t>
            </a:r>
          </a:p>
          <a:p>
            <a:r>
              <a:rPr lang="en-IN" dirty="0"/>
              <a:t>5. Millman,J., ( 2006 ), </a:t>
            </a:r>
            <a:r>
              <a:rPr lang="en-IN" b="1" dirty="0"/>
              <a:t>System Design, Analysis and Implementation, </a:t>
            </a:r>
            <a:r>
              <a:rPr lang="en-IN" dirty="0"/>
              <a:t>Tata McGraw Hill Publication, New Delhi. </a:t>
            </a:r>
          </a:p>
          <a:p>
            <a:pPr marL="0" indent="0">
              <a:buNone/>
            </a:pPr>
            <a:r>
              <a:rPr lang="en-IN" i="1" u="sng" dirty="0"/>
              <a:t>Websites: </a:t>
            </a:r>
          </a:p>
          <a:p>
            <a:r>
              <a:rPr lang="en-IN" dirty="0"/>
              <a:t>1. www.microsoft.com </a:t>
            </a:r>
          </a:p>
          <a:p>
            <a:r>
              <a:rPr lang="en-IN" dirty="0"/>
              <a:t>2. www.w3schools.com </a:t>
            </a:r>
            <a:r>
              <a:rPr lang="en-IN" dirty="0" smtClean="0"/>
              <a:t> </a:t>
            </a:r>
            <a:endParaRPr lang="en-IN" dirty="0"/>
          </a:p>
          <a:p>
            <a:r>
              <a:rPr lang="en-IN" dirty="0"/>
              <a:t>3</a:t>
            </a:r>
            <a:r>
              <a:rPr lang="en-IN" dirty="0" smtClean="0"/>
              <a:t>. www.codeproject.com </a:t>
            </a:r>
          </a:p>
          <a:p>
            <a:endParaRPr lang="en-IN" dirty="0"/>
          </a:p>
        </p:txBody>
      </p:sp>
    </p:spTree>
    <p:extLst>
      <p:ext uri="{BB962C8B-B14F-4D97-AF65-F5344CB8AC3E}">
        <p14:creationId xmlns:p14="http://schemas.microsoft.com/office/powerpoint/2010/main" val="320533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12803" y="-5366"/>
            <a:ext cx="9144001" cy="1371600"/>
          </a:xfrm>
        </p:spPr>
        <p:txBody>
          <a:bodyPr>
            <a:normAutofit/>
          </a:bodyPr>
          <a:lstStyle/>
          <a:p>
            <a:pPr algn="ctr"/>
            <a:r>
              <a:rPr lang="en-US" sz="5400" u="sng" dirty="0" smtClean="0">
                <a:effectLst>
                  <a:outerShdw blurRad="38100" dist="38100" dir="2700000" algn="tl">
                    <a:srgbClr val="000000">
                      <a:alpha val="43137"/>
                    </a:srgbClr>
                  </a:outerShdw>
                </a:effectLst>
              </a:rPr>
              <a:t>INTRODUCTION</a:t>
            </a:r>
            <a:endParaRPr lang="en-US" sz="5400" u="sng" dirty="0">
              <a:effectLst>
                <a:outerShdw blurRad="38100" dist="38100" dir="2700000" algn="tl">
                  <a:srgbClr val="000000">
                    <a:alpha val="43137"/>
                  </a:srgbClr>
                </a:outerShdw>
              </a:effectLst>
            </a:endParaRPr>
          </a:p>
        </p:txBody>
      </p:sp>
      <p:sp>
        <p:nvSpPr>
          <p:cNvPr id="14" name="Content Placeholder 13"/>
          <p:cNvSpPr>
            <a:spLocks noGrp="1"/>
          </p:cNvSpPr>
          <p:nvPr>
            <p:ph idx="1"/>
          </p:nvPr>
        </p:nvSpPr>
        <p:spPr>
          <a:xfrm>
            <a:off x="1370012" y="1524000"/>
            <a:ext cx="9134391" cy="4572000"/>
          </a:xfrm>
        </p:spPr>
        <p:txBody>
          <a:bodyPr>
            <a:normAutofit lnSpcReduction="10000"/>
          </a:bodyPr>
          <a:lstStyle/>
          <a:p>
            <a:r>
              <a:rPr lang="en-US" sz="3200" dirty="0" smtClean="0"/>
              <a:t>File Rakshak s/w is </a:t>
            </a:r>
            <a:r>
              <a:rPr lang="en-US" sz="3200" dirty="0"/>
              <a:t>a fast, </a:t>
            </a:r>
            <a:r>
              <a:rPr lang="en-US" sz="3200" dirty="0" smtClean="0"/>
              <a:t>simple s/w </a:t>
            </a:r>
            <a:r>
              <a:rPr lang="en-US" sz="3200" dirty="0"/>
              <a:t>to store and protect critical and sensitive files on any </a:t>
            </a:r>
            <a:r>
              <a:rPr lang="en-US" sz="3200" dirty="0" smtClean="0"/>
              <a:t>drive.</a:t>
            </a:r>
          </a:p>
          <a:p>
            <a:r>
              <a:rPr lang="en-US" sz="3200" dirty="0" smtClean="0"/>
              <a:t>File Rakshak s/w creates </a:t>
            </a:r>
            <a:r>
              <a:rPr lang="en-US" sz="3200" dirty="0"/>
              <a:t>a private vault and simply drag-and-drop your valuable files inside</a:t>
            </a:r>
            <a:r>
              <a:rPr lang="en-US" sz="3200" dirty="0" smtClean="0"/>
              <a:t>.</a:t>
            </a:r>
          </a:p>
          <a:p>
            <a:r>
              <a:rPr lang="en-IN" sz="3200" dirty="0"/>
              <a:t>It enables you to encrypt and password protect any type of file, including documents, images, videos </a:t>
            </a:r>
            <a:r>
              <a:rPr lang="en-IN" sz="3200" dirty="0" smtClean="0"/>
              <a:t>etc.</a:t>
            </a:r>
            <a:endParaRPr lang="en-US" sz="3200" dirty="0" smtClean="0"/>
          </a:p>
          <a:p>
            <a:r>
              <a:rPr lang="en-IN" sz="3200" dirty="0"/>
              <a:t>Once protected, the file can only be opened with the proper password.</a:t>
            </a:r>
            <a:endParaRPr lang="en-US" sz="3200" dirty="0" smtClean="0"/>
          </a:p>
          <a:p>
            <a:endParaRPr lang="en-US" sz="3200"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228600"/>
            <a:ext cx="9144001" cy="1371600"/>
          </a:xfrm>
        </p:spPr>
        <p:txBody>
          <a:bodyPr>
            <a:normAutofit/>
          </a:bodyPr>
          <a:lstStyle/>
          <a:p>
            <a:pPr algn="ctr"/>
            <a:r>
              <a:rPr lang="en-US" sz="5400" u="sng" dirty="0" smtClean="0">
                <a:effectLst>
                  <a:outerShdw blurRad="38100" dist="38100" dir="2700000" algn="tl">
                    <a:srgbClr val="000000">
                      <a:alpha val="43137"/>
                    </a:srgbClr>
                  </a:outerShdw>
                </a:effectLst>
              </a:rPr>
              <a:t>FEATURES OF FILE RAKSHAK</a:t>
            </a:r>
            <a:endParaRPr lang="en-US" sz="54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17612" y="1981200"/>
            <a:ext cx="9134391" cy="4114801"/>
          </a:xfrm>
        </p:spPr>
        <p:txBody>
          <a:bodyPr>
            <a:noAutofit/>
          </a:bodyPr>
          <a:lstStyle/>
          <a:p>
            <a:pPr lvl="0"/>
            <a:r>
              <a:rPr lang="en-US" sz="3200" dirty="0" smtClean="0"/>
              <a:t>It can protect any type of file.</a:t>
            </a:r>
          </a:p>
          <a:p>
            <a:pPr lvl="0"/>
            <a:r>
              <a:rPr lang="en-US" sz="3200" dirty="0" smtClean="0"/>
              <a:t>Integration with the context-menu of  Windows.</a:t>
            </a:r>
          </a:p>
          <a:p>
            <a:pPr lvl="0"/>
            <a:r>
              <a:rPr lang="en-US" sz="3200" dirty="0" smtClean="0"/>
              <a:t>Graphical user interface style Windows simple and functional.</a:t>
            </a:r>
          </a:p>
          <a:p>
            <a:pPr lvl="0"/>
            <a:r>
              <a:rPr lang="en-US" sz="3200" dirty="0" smtClean="0"/>
              <a:t>Protection files through the most advanced algorithm  RSA.</a:t>
            </a:r>
          </a:p>
        </p:txBody>
      </p:sp>
    </p:spTree>
    <p:extLst>
      <p:ext uri="{BB962C8B-B14F-4D97-AF65-F5344CB8AC3E}">
        <p14:creationId xmlns:p14="http://schemas.microsoft.com/office/powerpoint/2010/main" val="363484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812" y="914400"/>
            <a:ext cx="9134391" cy="5257800"/>
          </a:xfrm>
        </p:spPr>
        <p:txBody>
          <a:bodyPr>
            <a:noAutofit/>
          </a:bodyPr>
          <a:lstStyle/>
          <a:p>
            <a:pPr lvl="0"/>
            <a:r>
              <a:rPr lang="en-US" sz="3200" dirty="0" smtClean="0"/>
              <a:t>High </a:t>
            </a:r>
            <a:r>
              <a:rPr lang="en-US" sz="3200" dirty="0"/>
              <a:t>safety of the protected files.</a:t>
            </a:r>
          </a:p>
          <a:p>
            <a:pPr lvl="0"/>
            <a:r>
              <a:rPr lang="en-US" sz="3200" dirty="0" smtClean="0"/>
              <a:t>Lock </a:t>
            </a:r>
            <a:r>
              <a:rPr lang="en-US" sz="3200" dirty="0"/>
              <a:t>files and folders with </a:t>
            </a:r>
            <a:r>
              <a:rPr lang="en-US" sz="3200" dirty="0" smtClean="0"/>
              <a:t>passwords .</a:t>
            </a:r>
            <a:endParaRPr lang="en-US" sz="3200" dirty="0"/>
          </a:p>
          <a:p>
            <a:r>
              <a:rPr lang="en-US" sz="3200" dirty="0"/>
              <a:t>Use the concept of Steganography</a:t>
            </a:r>
            <a:endParaRPr lang="en-IN" sz="3200" dirty="0"/>
          </a:p>
          <a:p>
            <a:r>
              <a:rPr lang="en-US" sz="3200" dirty="0"/>
              <a:t>File rakshak will save you hours of learning time</a:t>
            </a:r>
            <a:r>
              <a:rPr lang="en-US" sz="3200" dirty="0" smtClean="0"/>
              <a:t>.</a:t>
            </a:r>
          </a:p>
          <a:p>
            <a:r>
              <a:rPr lang="en-US" sz="3200" dirty="0"/>
              <a:t>File rakshak runs on a wide range of Windows platforms</a:t>
            </a:r>
            <a:r>
              <a:rPr lang="en-US" sz="3200" dirty="0" smtClean="0"/>
              <a:t>.</a:t>
            </a:r>
          </a:p>
          <a:p>
            <a:r>
              <a:rPr lang="en-US" sz="3200" dirty="0" smtClean="0"/>
              <a:t>Once a file is locked using File rakshak it can not be moved to another system or drive .</a:t>
            </a:r>
            <a:endParaRPr lang="en-IN" sz="3200" dirty="0"/>
          </a:p>
          <a:p>
            <a:pPr marL="0" indent="0">
              <a:buNone/>
            </a:pPr>
            <a:endParaRPr lang="en-IN" sz="3200" dirty="0"/>
          </a:p>
          <a:p>
            <a:pPr lvl="0"/>
            <a:endParaRPr lang="en-US" sz="3200" dirty="0" smtClean="0"/>
          </a:p>
        </p:txBody>
      </p:sp>
    </p:spTree>
    <p:extLst>
      <p:ext uri="{BB962C8B-B14F-4D97-AF65-F5344CB8AC3E}">
        <p14:creationId xmlns:p14="http://schemas.microsoft.com/office/powerpoint/2010/main" val="363484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152639"/>
            <a:ext cx="9677402" cy="685800"/>
          </a:xfrm>
        </p:spPr>
        <p:txBody>
          <a:bodyPr>
            <a:noAutofit/>
          </a:bodyPr>
          <a:lstStyle/>
          <a:p>
            <a:pPr algn="ctr"/>
            <a:r>
              <a:rPr lang="en-US" sz="5600" u="sng" dirty="0" smtClean="0"/>
              <a:t>Cryptography</a:t>
            </a:r>
            <a:endParaRPr lang="en-US" sz="5600" u="sng" dirty="0"/>
          </a:p>
        </p:txBody>
      </p:sp>
      <p:sp>
        <p:nvSpPr>
          <p:cNvPr id="3" name="Content Placeholder 2"/>
          <p:cNvSpPr>
            <a:spLocks noGrp="1"/>
          </p:cNvSpPr>
          <p:nvPr>
            <p:ph idx="1"/>
          </p:nvPr>
        </p:nvSpPr>
        <p:spPr>
          <a:xfrm>
            <a:off x="989012" y="849171"/>
            <a:ext cx="10515600" cy="5791200"/>
          </a:xfrm>
        </p:spPr>
        <p:txBody>
          <a:bodyPr>
            <a:normAutofit/>
          </a:bodyPr>
          <a:lstStyle/>
          <a:p>
            <a:r>
              <a:rPr lang="en-US" sz="2800" b="1" dirty="0"/>
              <a:t>Cryptography</a:t>
            </a:r>
            <a:r>
              <a:rPr lang="en-US" sz="3200" b="1" dirty="0"/>
              <a:t>, </a:t>
            </a:r>
            <a:r>
              <a:rPr lang="en-US" sz="3200" dirty="0"/>
              <a:t>a word with Greek origins, means "secret writing."</a:t>
            </a:r>
          </a:p>
          <a:p>
            <a:r>
              <a:rPr lang="en-US" sz="3200" dirty="0" smtClean="0"/>
              <a:t>The </a:t>
            </a:r>
            <a:r>
              <a:rPr lang="en-US" sz="3200" dirty="0"/>
              <a:t>art of protecting information by transforming it (</a:t>
            </a:r>
            <a:r>
              <a:rPr lang="en-US" sz="3200" i="1" dirty="0"/>
              <a:t>encrypting</a:t>
            </a:r>
            <a:r>
              <a:rPr lang="en-US" sz="3200" dirty="0"/>
              <a:t> it) into an unreadable format, called cipher text. Only those who possess a secret </a:t>
            </a:r>
            <a:r>
              <a:rPr lang="en-US" sz="3200" i="1" dirty="0" smtClean="0"/>
              <a:t>key </a:t>
            </a:r>
            <a:r>
              <a:rPr lang="en-US" sz="3200" dirty="0" smtClean="0"/>
              <a:t>can </a:t>
            </a:r>
            <a:r>
              <a:rPr lang="en-US" sz="3200" dirty="0"/>
              <a:t>decipher (or </a:t>
            </a:r>
            <a:r>
              <a:rPr lang="en-US" sz="3200" i="1" dirty="0"/>
              <a:t>decrypt</a:t>
            </a:r>
            <a:r>
              <a:rPr lang="en-US" sz="3200" dirty="0"/>
              <a:t>) the message into plain text. Encrypted messages can sometimes be broken by cryptanalysis, also called </a:t>
            </a:r>
            <a:r>
              <a:rPr lang="en-US" sz="3200" i="1" dirty="0"/>
              <a:t>codebreaking</a:t>
            </a:r>
            <a:r>
              <a:rPr lang="en-US" sz="3200" dirty="0"/>
              <a:t>, although modern cryptography techniques are virtually unbreakable</a:t>
            </a:r>
            <a:r>
              <a:rPr lang="en-US" sz="3200" dirty="0" smtClean="0"/>
              <a:t>.</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212" y="5029200"/>
            <a:ext cx="6925642" cy="1714739"/>
          </a:xfrm>
          <a:prstGeom prst="rect">
            <a:avLst/>
          </a:prstGeom>
        </p:spPr>
      </p:pic>
    </p:spTree>
    <p:extLst>
      <p:ext uri="{BB962C8B-B14F-4D97-AF65-F5344CB8AC3E}">
        <p14:creationId xmlns:p14="http://schemas.microsoft.com/office/powerpoint/2010/main" val="262136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2" y="-228600"/>
            <a:ext cx="9144001" cy="1371600"/>
          </a:xfrm>
        </p:spPr>
        <p:txBody>
          <a:bodyPr>
            <a:normAutofit/>
          </a:bodyPr>
          <a:lstStyle/>
          <a:p>
            <a:pPr algn="ctr"/>
            <a:r>
              <a:rPr lang="en-US" sz="5400" u="sng" dirty="0" smtClean="0"/>
              <a:t>Steganography</a:t>
            </a:r>
            <a:endParaRPr lang="en-IN" sz="5400" u="sng" dirty="0"/>
          </a:p>
        </p:txBody>
      </p:sp>
      <p:sp>
        <p:nvSpPr>
          <p:cNvPr id="3" name="Content Placeholder 2"/>
          <p:cNvSpPr>
            <a:spLocks noGrp="1"/>
          </p:cNvSpPr>
          <p:nvPr>
            <p:ph idx="1"/>
          </p:nvPr>
        </p:nvSpPr>
        <p:spPr>
          <a:xfrm>
            <a:off x="1370012" y="1447800"/>
            <a:ext cx="9906000" cy="5147604"/>
          </a:xfrm>
        </p:spPr>
        <p:txBody>
          <a:bodyPr>
            <a:normAutofit/>
          </a:bodyPr>
          <a:lstStyle/>
          <a:p>
            <a:r>
              <a:rPr lang="en-US" sz="3200" dirty="0" smtClean="0"/>
              <a:t>Greek </a:t>
            </a:r>
            <a:r>
              <a:rPr lang="en-US" sz="3200" dirty="0"/>
              <a:t>for “covered writing</a:t>
            </a:r>
            <a:r>
              <a:rPr lang="en-US" sz="3200" dirty="0" smtClean="0"/>
              <a:t>”</a:t>
            </a:r>
            <a:endParaRPr lang="en-US" sz="3200" dirty="0"/>
          </a:p>
          <a:p>
            <a:r>
              <a:rPr lang="en-US" sz="3200" dirty="0"/>
              <a:t>“The art and science of writing hidden messages in such a way that no one apart from the intended recipient even knows that a message has been sent</a:t>
            </a:r>
            <a:r>
              <a:rPr lang="en-US" sz="3200" dirty="0" smtClean="0"/>
              <a:t>.”</a:t>
            </a:r>
          </a:p>
          <a:p>
            <a:r>
              <a:rPr lang="en-US" sz="3200" dirty="0" smtClean="0"/>
              <a:t>There are following methods </a:t>
            </a:r>
            <a:r>
              <a:rPr lang="en-US" sz="3200" dirty="0"/>
              <a:t>to implement </a:t>
            </a:r>
            <a:r>
              <a:rPr lang="en-US" sz="3200" dirty="0" smtClean="0"/>
              <a:t>steganography-</a:t>
            </a:r>
            <a:endParaRPr lang="en-US" sz="3200" dirty="0"/>
          </a:p>
          <a:p>
            <a:pPr lvl="4">
              <a:buFont typeface="Wingdings" panose="05000000000000000000" pitchFamily="2" charset="2"/>
              <a:buChar char="Ø"/>
            </a:pPr>
            <a:r>
              <a:rPr lang="en-US" sz="2800" dirty="0"/>
              <a:t> </a:t>
            </a:r>
            <a:r>
              <a:rPr lang="en-IN" sz="2800" dirty="0"/>
              <a:t>Least significant bit (LSB) </a:t>
            </a:r>
            <a:r>
              <a:rPr lang="en-IN" sz="2800" dirty="0" smtClean="0"/>
              <a:t>method.</a:t>
            </a:r>
          </a:p>
          <a:p>
            <a:pPr lvl="4">
              <a:buFont typeface="Wingdings" panose="05000000000000000000" pitchFamily="2" charset="2"/>
              <a:buChar char="Ø"/>
            </a:pPr>
            <a:r>
              <a:rPr lang="en-IN" sz="2800" dirty="0"/>
              <a:t>JSTEG </a:t>
            </a:r>
            <a:r>
              <a:rPr lang="en-IN" sz="2800" dirty="0" smtClean="0"/>
              <a:t>algorithm.</a:t>
            </a:r>
            <a:endParaRPr lang="en-US" sz="2800" dirty="0" smtClean="0"/>
          </a:p>
          <a:p>
            <a:pPr lvl="4">
              <a:buFont typeface="Wingdings" panose="05000000000000000000" pitchFamily="2" charset="2"/>
              <a:buChar char="Ø"/>
            </a:pPr>
            <a:r>
              <a:rPr lang="en-IN" sz="2800" dirty="0" smtClean="0"/>
              <a:t>F5</a:t>
            </a:r>
            <a:r>
              <a:rPr lang="en-US" sz="2800" dirty="0"/>
              <a:t>.</a:t>
            </a:r>
          </a:p>
          <a:p>
            <a:pPr marL="514350" indent="-514350">
              <a:buFont typeface="+mj-lt"/>
              <a:buAutoNum type="arabicPeriod"/>
            </a:pPr>
            <a:endParaRPr lang="en-US" sz="3200" dirty="0"/>
          </a:p>
          <a:p>
            <a:pPr>
              <a:buFont typeface="Wingdings" panose="05000000000000000000" pitchFamily="2" charset="2"/>
              <a:buNone/>
            </a:pPr>
            <a:endParaRPr lang="en-US" dirty="0"/>
          </a:p>
          <a:p>
            <a:pPr marL="0" indent="0">
              <a:buNone/>
            </a:pPr>
            <a:endParaRPr lang="en-US" dirty="0" smtClean="0"/>
          </a:p>
        </p:txBody>
      </p:sp>
    </p:spTree>
    <p:extLst>
      <p:ext uri="{BB962C8B-B14F-4D97-AF65-F5344CB8AC3E}">
        <p14:creationId xmlns:p14="http://schemas.microsoft.com/office/powerpoint/2010/main" val="4109085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1598612" y="1066800"/>
            <a:ext cx="8001000" cy="4419600"/>
          </a:xfrm>
        </p:spPr>
        <p:txBody>
          <a:bodyPr>
            <a:noAutofit/>
          </a:bodyPr>
          <a:lstStyle/>
          <a:p>
            <a:pPr marL="0" indent="0">
              <a:lnSpc>
                <a:spcPct val="80000"/>
              </a:lnSpc>
              <a:buNone/>
            </a:pPr>
            <a:endParaRPr lang="en-US" sz="3200" dirty="0"/>
          </a:p>
          <a:p>
            <a:pPr>
              <a:lnSpc>
                <a:spcPct val="80000"/>
              </a:lnSpc>
              <a:buFontTx/>
              <a:buChar char="•"/>
            </a:pPr>
            <a:r>
              <a:rPr lang="en-US" sz="3200" dirty="0"/>
              <a:t>Visual Studio </a:t>
            </a:r>
            <a:r>
              <a:rPr lang="en-US" sz="3200" dirty="0" smtClean="0"/>
              <a:t>2012  is used </a:t>
            </a:r>
            <a:r>
              <a:rPr lang="en-US" sz="3200" dirty="0"/>
              <a:t>for development of this </a:t>
            </a:r>
            <a:r>
              <a:rPr lang="en-US" sz="3200" dirty="0" smtClean="0"/>
              <a:t>application.</a:t>
            </a:r>
          </a:p>
          <a:p>
            <a:pPr>
              <a:lnSpc>
                <a:spcPct val="80000"/>
              </a:lnSpc>
              <a:buFontTx/>
              <a:buChar char="•"/>
            </a:pPr>
            <a:r>
              <a:rPr lang="en-US" sz="3200" dirty="0"/>
              <a:t>Microsoft .NET framework </a:t>
            </a:r>
            <a:r>
              <a:rPr lang="en-US" sz="3200" dirty="0" smtClean="0"/>
              <a:t>4.5 </a:t>
            </a:r>
            <a:r>
              <a:rPr lang="en-US" sz="3200" dirty="0"/>
              <a:t>as Application architecture</a:t>
            </a:r>
            <a:r>
              <a:rPr lang="en-US" sz="3200" dirty="0" smtClean="0"/>
              <a:t>.</a:t>
            </a:r>
            <a:endParaRPr lang="en-US" sz="3200" dirty="0"/>
          </a:p>
          <a:p>
            <a:pPr>
              <a:lnSpc>
                <a:spcPct val="80000"/>
              </a:lnSpc>
              <a:buFontTx/>
              <a:buChar char="•"/>
            </a:pPr>
            <a:r>
              <a:rPr lang="en-US" sz="3200" dirty="0" smtClean="0"/>
              <a:t>Photoshop CS5 for </a:t>
            </a:r>
            <a:r>
              <a:rPr lang="en-US" sz="3200" dirty="0"/>
              <a:t>graphics and picture editing and designing</a:t>
            </a:r>
            <a:r>
              <a:rPr lang="en-US" sz="3200" dirty="0" smtClean="0"/>
              <a:t>.</a:t>
            </a:r>
          </a:p>
          <a:p>
            <a:pPr>
              <a:lnSpc>
                <a:spcPct val="80000"/>
              </a:lnSpc>
              <a:buFontTx/>
              <a:buChar char="•"/>
            </a:pPr>
            <a:r>
              <a:rPr lang="en-US" sz="3200" dirty="0" smtClean="0"/>
              <a:t>C# language used.</a:t>
            </a:r>
            <a:endParaRPr lang="en-US" sz="3200" dirty="0"/>
          </a:p>
          <a:p>
            <a:pPr>
              <a:lnSpc>
                <a:spcPct val="80000"/>
              </a:lnSpc>
              <a:buFontTx/>
              <a:buNone/>
            </a:pPr>
            <a:endParaRPr lang="en-US" sz="3200" dirty="0"/>
          </a:p>
        </p:txBody>
      </p:sp>
      <p:sp>
        <p:nvSpPr>
          <p:cNvPr id="31747" name="Text Box 5"/>
          <p:cNvSpPr txBox="1">
            <a:spLocks noChangeArrowheads="1"/>
          </p:cNvSpPr>
          <p:nvPr/>
        </p:nvSpPr>
        <p:spPr bwMode="auto">
          <a:xfrm>
            <a:off x="1141412" y="457200"/>
            <a:ext cx="9296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fontAlgn="base">
              <a:spcBef>
                <a:spcPct val="0"/>
              </a:spcBef>
              <a:spcAft>
                <a:spcPct val="0"/>
              </a:spcAft>
              <a:defRPr>
                <a:solidFill>
                  <a:schemeClr val="tx1"/>
                </a:solidFill>
                <a:latin typeface="Georgia" panose="02040502050405020303" pitchFamily="18" charset="0"/>
              </a:defRPr>
            </a:lvl6pPr>
            <a:lvl7pPr marL="2971800" indent="-228600" fontAlgn="base">
              <a:spcBef>
                <a:spcPct val="0"/>
              </a:spcBef>
              <a:spcAft>
                <a:spcPct val="0"/>
              </a:spcAft>
              <a:defRPr>
                <a:solidFill>
                  <a:schemeClr val="tx1"/>
                </a:solidFill>
                <a:latin typeface="Georgia" panose="02040502050405020303" pitchFamily="18" charset="0"/>
              </a:defRPr>
            </a:lvl7pPr>
            <a:lvl8pPr marL="3429000" indent="-228600" fontAlgn="base">
              <a:spcBef>
                <a:spcPct val="0"/>
              </a:spcBef>
              <a:spcAft>
                <a:spcPct val="0"/>
              </a:spcAft>
              <a:defRPr>
                <a:solidFill>
                  <a:schemeClr val="tx1"/>
                </a:solidFill>
                <a:latin typeface="Georgia" panose="02040502050405020303" pitchFamily="18" charset="0"/>
              </a:defRPr>
            </a:lvl8pPr>
            <a:lvl9pPr marL="3886200" indent="-228600" fontAlgn="base">
              <a:spcBef>
                <a:spcPct val="0"/>
              </a:spcBef>
              <a:spcAft>
                <a:spcPct val="0"/>
              </a:spcAft>
              <a:defRPr>
                <a:solidFill>
                  <a:schemeClr val="tx1"/>
                </a:solidFill>
                <a:latin typeface="Georgia" panose="02040502050405020303" pitchFamily="18" charset="0"/>
              </a:defRPr>
            </a:lvl9pPr>
          </a:lstStyle>
          <a:p>
            <a:pPr algn="ctr"/>
            <a:r>
              <a:rPr lang="en-US" u="sng" dirty="0">
                <a:latin typeface="+mj-lt"/>
              </a:rPr>
              <a:t> </a:t>
            </a:r>
            <a:r>
              <a:rPr lang="en-US" sz="5400" u="sng" dirty="0" smtClean="0">
                <a:latin typeface="+mj-lt"/>
              </a:rPr>
              <a:t>Tools</a:t>
            </a:r>
            <a:r>
              <a:rPr lang="en-US" sz="3200" u="sng" dirty="0" smtClean="0">
                <a:latin typeface="+mj-lt"/>
              </a:rPr>
              <a:t> </a:t>
            </a:r>
            <a:r>
              <a:rPr lang="en-US" sz="5400" u="sng" dirty="0">
                <a:latin typeface="+mj-lt"/>
              </a:rPr>
              <a:t>Used</a:t>
            </a:r>
          </a:p>
        </p:txBody>
      </p:sp>
    </p:spTree>
    <p:extLst>
      <p:ext uri="{BB962C8B-B14F-4D97-AF65-F5344CB8AC3E}">
        <p14:creationId xmlns:p14="http://schemas.microsoft.com/office/powerpoint/2010/main" val="160676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381000"/>
            <a:ext cx="9144001" cy="1371600"/>
          </a:xfrm>
        </p:spPr>
        <p:txBody>
          <a:bodyPr>
            <a:normAutofit/>
          </a:bodyPr>
          <a:lstStyle/>
          <a:p>
            <a:pPr algn="ctr"/>
            <a:r>
              <a:rPr lang="en-US" sz="5400" u="sng" dirty="0"/>
              <a:t>WHAT IS .NET</a:t>
            </a:r>
            <a:endParaRPr lang="en-IN" sz="5400" u="sng" dirty="0"/>
          </a:p>
        </p:txBody>
      </p:sp>
      <p:sp>
        <p:nvSpPr>
          <p:cNvPr id="3" name="Content Placeholder 2"/>
          <p:cNvSpPr>
            <a:spLocks noGrp="1"/>
          </p:cNvSpPr>
          <p:nvPr>
            <p:ph idx="1"/>
          </p:nvPr>
        </p:nvSpPr>
        <p:spPr>
          <a:xfrm>
            <a:off x="1446212" y="1295400"/>
            <a:ext cx="9134391" cy="5410200"/>
          </a:xfrm>
        </p:spPr>
        <p:txBody>
          <a:bodyPr>
            <a:normAutofit/>
          </a:bodyPr>
          <a:lstStyle/>
          <a:p>
            <a:r>
              <a:rPr lang="en-US" sz="3200" dirty="0"/>
              <a:t>A Microsoft strategy and new technology for delivering software services to the desktop and to the </a:t>
            </a:r>
            <a:r>
              <a:rPr lang="en-US" sz="3200" dirty="0" smtClean="0"/>
              <a:t>web.</a:t>
            </a:r>
            <a:endParaRPr lang="en-US" sz="3200" dirty="0"/>
          </a:p>
          <a:p>
            <a:pPr eaLnBrk="0" hangingPunct="0">
              <a:buSzPct val="85000"/>
            </a:pPr>
            <a:r>
              <a:rPr lang="en-US" sz="3200" dirty="0"/>
              <a:t>Components include:</a:t>
            </a:r>
            <a:endParaRPr lang="en-US" sz="2000" dirty="0"/>
          </a:p>
          <a:p>
            <a:pPr lvl="1" eaLnBrk="0" hangingPunct="0">
              <a:buSzPct val="85000"/>
            </a:pPr>
            <a:r>
              <a:rPr lang="en-US" sz="2400" dirty="0"/>
              <a:t>MS Intermediate </a:t>
            </a:r>
            <a:r>
              <a:rPr lang="en-US" sz="2400" dirty="0" smtClean="0"/>
              <a:t>Language.</a:t>
            </a:r>
            <a:endParaRPr lang="en-US" sz="2400" dirty="0"/>
          </a:p>
          <a:p>
            <a:pPr lvl="1" eaLnBrk="0" hangingPunct="0">
              <a:buSzPct val="85000"/>
            </a:pPr>
            <a:r>
              <a:rPr lang="en-US" sz="2400" dirty="0"/>
              <a:t>The CLR- common language </a:t>
            </a:r>
            <a:r>
              <a:rPr lang="en-US" sz="2400" dirty="0" smtClean="0"/>
              <a:t>runtime.</a:t>
            </a:r>
            <a:endParaRPr lang="en-US" sz="2400" dirty="0"/>
          </a:p>
          <a:p>
            <a:pPr lvl="1" eaLnBrk="0" hangingPunct="0">
              <a:buSzPct val="85000"/>
            </a:pPr>
            <a:r>
              <a:rPr lang="en-US" sz="2400" dirty="0"/>
              <a:t>A rich set of libraries (Framework Class Libraries) available to all .NET </a:t>
            </a:r>
            <a:r>
              <a:rPr lang="en-US" sz="2400" dirty="0" smtClean="0"/>
              <a:t>languages.</a:t>
            </a:r>
            <a:endParaRPr lang="en-US" sz="2400" dirty="0"/>
          </a:p>
          <a:p>
            <a:pPr lvl="1" eaLnBrk="0" hangingPunct="0">
              <a:buSzPct val="85000"/>
            </a:pPr>
            <a:r>
              <a:rPr lang="en-US" sz="2400" dirty="0"/>
              <a:t>The .NET languages such as C#, VB.NET etc </a:t>
            </a:r>
            <a:r>
              <a:rPr lang="en-US" sz="2400" dirty="0" smtClean="0"/>
              <a:t> that </a:t>
            </a:r>
            <a:r>
              <a:rPr lang="en-US" sz="2400" dirty="0"/>
              <a:t>conform to </a:t>
            </a:r>
            <a:r>
              <a:rPr lang="en-US" sz="2400" dirty="0" smtClean="0"/>
              <a:t>CLR.</a:t>
            </a:r>
            <a:endParaRPr lang="en-US" sz="2400" dirty="0"/>
          </a:p>
          <a:p>
            <a:pPr lvl="1" eaLnBrk="0" hangingPunct="0">
              <a:buSzPct val="85000"/>
            </a:pPr>
            <a:r>
              <a:rPr lang="en-US" sz="2400" dirty="0"/>
              <a:t>IIS to manage simple pages of code so that they can be complied into full .NET programs. These generate HTML for the browser</a:t>
            </a:r>
            <a:r>
              <a:rPr lang="en-US" sz="2400" dirty="0" smtClean="0"/>
              <a:t>.</a:t>
            </a:r>
            <a:endParaRPr lang="en-US" sz="2400" dirty="0"/>
          </a:p>
          <a:p>
            <a:endParaRPr lang="en-US" dirty="0"/>
          </a:p>
          <a:p>
            <a:endParaRPr lang="en-IN" dirty="0"/>
          </a:p>
          <a:p>
            <a:endParaRPr lang="en-IN" dirty="0"/>
          </a:p>
        </p:txBody>
      </p:sp>
    </p:spTree>
    <p:extLst>
      <p:ext uri="{BB962C8B-B14F-4D97-AF65-F5344CB8AC3E}">
        <p14:creationId xmlns:p14="http://schemas.microsoft.com/office/powerpoint/2010/main" val="3404211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0</TotalTime>
  <Words>911</Words>
  <Application>Microsoft Office PowerPoint</Application>
  <PresentationFormat>Custom</PresentationFormat>
  <Paragraphs>131</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Arno Pro Smbd Caption</vt:lpstr>
      <vt:lpstr>Corbel</vt:lpstr>
      <vt:lpstr>Times New Roman</vt:lpstr>
      <vt:lpstr>Vrinda</vt:lpstr>
      <vt:lpstr>Wingdings</vt:lpstr>
      <vt:lpstr>Wingdings 2</vt:lpstr>
      <vt:lpstr>Digital Blue Tunnel 16x9</vt:lpstr>
      <vt:lpstr> FILE RAKSHAK</vt:lpstr>
      <vt:lpstr>AGENDA</vt:lpstr>
      <vt:lpstr>INTRODUCTION</vt:lpstr>
      <vt:lpstr>FEATURES OF FILE RAKSHAK</vt:lpstr>
      <vt:lpstr>PowerPoint Presentation</vt:lpstr>
      <vt:lpstr>Cryptography</vt:lpstr>
      <vt:lpstr>Steganography</vt:lpstr>
      <vt:lpstr>PowerPoint Presentation</vt:lpstr>
      <vt:lpstr>WHAT IS .NET</vt:lpstr>
      <vt:lpstr>C#</vt:lpstr>
      <vt:lpstr>Visual Studio 2012</vt:lpstr>
      <vt:lpstr>Supported Operating Systems</vt:lpstr>
      <vt:lpstr>Design</vt:lpstr>
      <vt:lpstr>0 Level DFD for File Rakshak: </vt:lpstr>
      <vt:lpstr>1 Level DFD for File Rakshak: </vt:lpstr>
      <vt:lpstr>Modules</vt:lpstr>
      <vt:lpstr>PowerPoint Presentation</vt:lpstr>
      <vt:lpstr>PowerPoint Presentation</vt:lpstr>
      <vt:lpstr>Snap shot of project</vt:lpstr>
      <vt:lpstr>After Form Authentication </vt:lpstr>
      <vt:lpstr>Main Form</vt:lpstr>
      <vt:lpstr>Form Encrypter &amp; Decrypter</vt:lpstr>
      <vt:lpstr> Form for Steganography </vt:lpstr>
      <vt:lpstr>Form for Folder Lock</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2013-03-06T09:33:06Z</dcterms:created>
  <dcterms:modified xsi:type="dcterms:W3CDTF">2015-09-09T10:39:44Z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TC028952619991</vt:lpwstr>
  </property>
</Properties>
</file>