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60" r:id="rId6"/>
    <p:sldId id="274" r:id="rId7"/>
    <p:sldId id="267" r:id="rId8"/>
    <p:sldId id="272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8BB05-D8B7-455A-B175-140659878626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3CCB50B-42D1-4A91-B0A2-263B3A0F1BD0}">
      <dgm:prSet/>
      <dgm:spPr/>
      <dgm:t>
        <a:bodyPr/>
        <a:lstStyle/>
        <a:p>
          <a:r>
            <a:rPr lang="en-US" dirty="0"/>
            <a:t>Similar to loan amount more number of loans were sanctioned near 5000 while the amount 10000 is almost similar to 5000 which were sanctioned</a:t>
          </a:r>
          <a:endParaRPr lang="en-IN" dirty="0"/>
        </a:p>
      </dgm:t>
    </dgm:pt>
    <dgm:pt modelId="{5BD36AF0-4E04-4E2D-9369-78F9FAE02929}" type="parTrans" cxnId="{AB9BA675-C06E-4E49-946E-4C5A61836602}">
      <dgm:prSet/>
      <dgm:spPr/>
      <dgm:t>
        <a:bodyPr/>
        <a:lstStyle/>
        <a:p>
          <a:endParaRPr lang="en-IN"/>
        </a:p>
      </dgm:t>
    </dgm:pt>
    <dgm:pt modelId="{48A7C3BE-6365-41AD-A38E-0D8036F96A5A}" type="sibTrans" cxnId="{AB9BA675-C06E-4E49-946E-4C5A61836602}">
      <dgm:prSet/>
      <dgm:spPr/>
      <dgm:t>
        <a:bodyPr/>
        <a:lstStyle/>
        <a:p>
          <a:endParaRPr lang="en-IN"/>
        </a:p>
      </dgm:t>
    </dgm:pt>
    <dgm:pt modelId="{13243285-B7B2-47DB-A99B-0D8E07D826B7}" type="pres">
      <dgm:prSet presAssocID="{3278BB05-D8B7-455A-B175-1406598786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F911CC-B577-4745-9103-0B1E7932B148}" type="pres">
      <dgm:prSet presAssocID="{73CCB50B-42D1-4A91-B0A2-263B3A0F1BD0}" presName="vertOne" presStyleCnt="0"/>
      <dgm:spPr/>
    </dgm:pt>
    <dgm:pt modelId="{852BF1B0-6034-4608-8815-3FE5B417A45B}" type="pres">
      <dgm:prSet presAssocID="{73CCB50B-42D1-4A91-B0A2-263B3A0F1BD0}" presName="txOne" presStyleLbl="node0" presStyleIdx="0" presStyleCnt="1">
        <dgm:presLayoutVars>
          <dgm:chPref val="3"/>
        </dgm:presLayoutVars>
      </dgm:prSet>
      <dgm:spPr/>
    </dgm:pt>
    <dgm:pt modelId="{82FF564D-140E-4F12-9AC5-643A9FF539CB}" type="pres">
      <dgm:prSet presAssocID="{73CCB50B-42D1-4A91-B0A2-263B3A0F1BD0}" presName="horzOne" presStyleCnt="0"/>
      <dgm:spPr/>
    </dgm:pt>
  </dgm:ptLst>
  <dgm:cxnLst>
    <dgm:cxn modelId="{AB9BA675-C06E-4E49-946E-4C5A61836602}" srcId="{3278BB05-D8B7-455A-B175-140659878626}" destId="{73CCB50B-42D1-4A91-B0A2-263B3A0F1BD0}" srcOrd="0" destOrd="0" parTransId="{5BD36AF0-4E04-4E2D-9369-78F9FAE02929}" sibTransId="{48A7C3BE-6365-41AD-A38E-0D8036F96A5A}"/>
    <dgm:cxn modelId="{930EF67B-130F-42B8-ACEE-8BA46C35DEAB}" type="presOf" srcId="{3278BB05-D8B7-455A-B175-140659878626}" destId="{13243285-B7B2-47DB-A99B-0D8E07D826B7}" srcOrd="0" destOrd="0" presId="urn:microsoft.com/office/officeart/2005/8/layout/hierarchy4"/>
    <dgm:cxn modelId="{FB853D7E-B6B6-460A-A572-8CB39BAAF288}" type="presOf" srcId="{73CCB50B-42D1-4A91-B0A2-263B3A0F1BD0}" destId="{852BF1B0-6034-4608-8815-3FE5B417A45B}" srcOrd="0" destOrd="0" presId="urn:microsoft.com/office/officeart/2005/8/layout/hierarchy4"/>
    <dgm:cxn modelId="{3DBB2268-60EC-4603-8A55-3D86DFB5AF27}" type="presParOf" srcId="{13243285-B7B2-47DB-A99B-0D8E07D826B7}" destId="{3FF911CC-B577-4745-9103-0B1E7932B148}" srcOrd="0" destOrd="0" presId="urn:microsoft.com/office/officeart/2005/8/layout/hierarchy4"/>
    <dgm:cxn modelId="{068BFD17-F4A4-4C46-AD67-E1F48A1D92D4}" type="presParOf" srcId="{3FF911CC-B577-4745-9103-0B1E7932B148}" destId="{852BF1B0-6034-4608-8815-3FE5B417A45B}" srcOrd="0" destOrd="0" presId="urn:microsoft.com/office/officeart/2005/8/layout/hierarchy4"/>
    <dgm:cxn modelId="{8E4E55B6-3C94-4A94-9D98-AE6518EB7714}" type="presParOf" srcId="{3FF911CC-B577-4745-9103-0B1E7932B148}" destId="{82FF564D-140E-4F12-9AC5-643A9FF539C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3DEB7B-3ECA-4A52-A036-89F36E57F7A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AE59FD-E742-40F4-B24F-CFEC7E3DD1E2}" type="pres">
      <dgm:prSet presAssocID="{253DEB7B-3ECA-4A52-A036-89F36E57F7A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F5A8B511-97BF-43C1-A50F-CFEBD66520C4}" type="presOf" srcId="{253DEB7B-3ECA-4A52-A036-89F36E57F7AB}" destId="{15AE59FD-E742-40F4-B24F-CFEC7E3DD1E2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31C680-153D-497E-887C-3B481D5726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1BF9430-4C02-43C4-BDBF-1E5D77DAEE37}">
      <dgm:prSet/>
      <dgm:spPr/>
      <dgm:t>
        <a:bodyPr/>
        <a:lstStyle/>
        <a:p>
          <a:r>
            <a:rPr lang="en-US" b="0" i="0"/>
            <a:t>Maximum loans are applied from the state CS followed by NY.</a:t>
          </a:r>
          <a:endParaRPr lang="en-IN"/>
        </a:p>
      </dgm:t>
    </dgm:pt>
    <dgm:pt modelId="{D68553A1-EE6F-43B8-905B-93C4F63FAAA8}" type="parTrans" cxnId="{2A2F3B56-8A90-4F03-A113-5A0A68646586}">
      <dgm:prSet/>
      <dgm:spPr/>
      <dgm:t>
        <a:bodyPr/>
        <a:lstStyle/>
        <a:p>
          <a:endParaRPr lang="en-IN"/>
        </a:p>
      </dgm:t>
    </dgm:pt>
    <dgm:pt modelId="{983923B5-AF36-4B55-AE75-87E1C7E7B666}" type="sibTrans" cxnId="{2A2F3B56-8A90-4F03-A113-5A0A68646586}">
      <dgm:prSet/>
      <dgm:spPr/>
      <dgm:t>
        <a:bodyPr/>
        <a:lstStyle/>
        <a:p>
          <a:endParaRPr lang="en-IN"/>
        </a:p>
      </dgm:t>
    </dgm:pt>
    <dgm:pt modelId="{1D65A80A-71BC-4944-98FA-6995723DFE16}" type="pres">
      <dgm:prSet presAssocID="{6B31C680-153D-497E-887C-3B481D5726EF}" presName="linear" presStyleCnt="0">
        <dgm:presLayoutVars>
          <dgm:animLvl val="lvl"/>
          <dgm:resizeHandles val="exact"/>
        </dgm:presLayoutVars>
      </dgm:prSet>
      <dgm:spPr/>
    </dgm:pt>
    <dgm:pt modelId="{613287EF-1787-4E59-9727-12694ED45BE3}" type="pres">
      <dgm:prSet presAssocID="{01BF9430-4C02-43C4-BDBF-1E5D77DAEE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2F3B56-8A90-4F03-A113-5A0A68646586}" srcId="{6B31C680-153D-497E-887C-3B481D5726EF}" destId="{01BF9430-4C02-43C4-BDBF-1E5D77DAEE37}" srcOrd="0" destOrd="0" parTransId="{D68553A1-EE6F-43B8-905B-93C4F63FAAA8}" sibTransId="{983923B5-AF36-4B55-AE75-87E1C7E7B666}"/>
    <dgm:cxn modelId="{C9E47487-E67F-4DFF-8FA5-3C11559CF24D}" type="presOf" srcId="{6B31C680-153D-497E-887C-3B481D5726EF}" destId="{1D65A80A-71BC-4944-98FA-6995723DFE16}" srcOrd="0" destOrd="0" presId="urn:microsoft.com/office/officeart/2005/8/layout/vList2"/>
    <dgm:cxn modelId="{C404B0ED-C813-4A8A-A8E9-5E82B637D2C5}" type="presOf" srcId="{01BF9430-4C02-43C4-BDBF-1E5D77DAEE37}" destId="{613287EF-1787-4E59-9727-12694ED45BE3}" srcOrd="0" destOrd="0" presId="urn:microsoft.com/office/officeart/2005/8/layout/vList2"/>
    <dgm:cxn modelId="{BC2D2E1E-AF79-4DEB-8AAD-CC267548D959}" type="presParOf" srcId="{1D65A80A-71BC-4944-98FA-6995723DFE16}" destId="{613287EF-1787-4E59-9727-12694ED45B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F7804B-5D15-435E-AFEC-91449A55AA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2B98EEB-C043-45C9-9849-5FCFD9F39601}">
      <dgm:prSet/>
      <dgm:spPr/>
      <dgm:t>
        <a:bodyPr/>
        <a:lstStyle/>
        <a:p>
          <a:r>
            <a:rPr lang="en-US" b="0" i="0" dirty="0"/>
            <a:t>Maximum number of loans were applied in December. also. We can </a:t>
          </a:r>
          <a:r>
            <a:rPr lang="en-US" dirty="0"/>
            <a:t>observe that </a:t>
          </a:r>
          <a:r>
            <a:rPr lang="en-US" b="0" i="0" dirty="0"/>
            <a:t>the number of loan are getting increased in last quarter.</a:t>
          </a:r>
          <a:endParaRPr lang="en-IN" dirty="0"/>
        </a:p>
      </dgm:t>
    </dgm:pt>
    <dgm:pt modelId="{163775F0-E845-4EE9-A970-885E16A519EC}" type="parTrans" cxnId="{E1058D9B-C930-49AB-97C4-33CB35D6998A}">
      <dgm:prSet/>
      <dgm:spPr/>
      <dgm:t>
        <a:bodyPr/>
        <a:lstStyle/>
        <a:p>
          <a:endParaRPr lang="en-IN"/>
        </a:p>
      </dgm:t>
    </dgm:pt>
    <dgm:pt modelId="{22F0678D-E5DA-43B9-839A-1C9CB3F7E9B8}" type="sibTrans" cxnId="{E1058D9B-C930-49AB-97C4-33CB35D6998A}">
      <dgm:prSet/>
      <dgm:spPr/>
      <dgm:t>
        <a:bodyPr/>
        <a:lstStyle/>
        <a:p>
          <a:endParaRPr lang="en-IN"/>
        </a:p>
      </dgm:t>
    </dgm:pt>
    <dgm:pt modelId="{93E43E99-848D-4B6B-96F1-81E7BCE08EB6}" type="pres">
      <dgm:prSet presAssocID="{2EF7804B-5D15-435E-AFEC-91449A55AAE9}" presName="linear" presStyleCnt="0">
        <dgm:presLayoutVars>
          <dgm:animLvl val="lvl"/>
          <dgm:resizeHandles val="exact"/>
        </dgm:presLayoutVars>
      </dgm:prSet>
      <dgm:spPr/>
    </dgm:pt>
    <dgm:pt modelId="{085575D8-B772-4EAA-85FF-81411F87D048}" type="pres">
      <dgm:prSet presAssocID="{42B98EEB-C043-45C9-9849-5FCFD9F3960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EFC2D72-9768-46E4-9784-CFD80160F9BA}" type="presOf" srcId="{42B98EEB-C043-45C9-9849-5FCFD9F39601}" destId="{085575D8-B772-4EAA-85FF-81411F87D048}" srcOrd="0" destOrd="0" presId="urn:microsoft.com/office/officeart/2005/8/layout/vList2"/>
    <dgm:cxn modelId="{E1058D9B-C930-49AB-97C4-33CB35D6998A}" srcId="{2EF7804B-5D15-435E-AFEC-91449A55AAE9}" destId="{42B98EEB-C043-45C9-9849-5FCFD9F39601}" srcOrd="0" destOrd="0" parTransId="{163775F0-E845-4EE9-A970-885E16A519EC}" sibTransId="{22F0678D-E5DA-43B9-839A-1C9CB3F7E9B8}"/>
    <dgm:cxn modelId="{02A6C0E0-FD85-4A41-9762-90D3E932A962}" type="presOf" srcId="{2EF7804B-5D15-435E-AFEC-91449A55AAE9}" destId="{93E43E99-848D-4B6B-96F1-81E7BCE08EB6}" srcOrd="0" destOrd="0" presId="urn:microsoft.com/office/officeart/2005/8/layout/vList2"/>
    <dgm:cxn modelId="{3231AB82-20D5-42D5-8598-62DF28E3D9E0}" type="presParOf" srcId="{93E43E99-848D-4B6B-96F1-81E7BCE08EB6}" destId="{085575D8-B772-4EAA-85FF-81411F87D0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BB60E-C2F7-4218-9151-81EC6DECA6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F29EE61-0AD0-40D9-BF2B-65E31AE8DC77}">
      <dgm:prSet/>
      <dgm:spPr/>
      <dgm:t>
        <a:bodyPr/>
        <a:lstStyle/>
        <a:p>
          <a:r>
            <a:rPr lang="en-US" b="0" i="0" dirty="0"/>
            <a:t>Most of the loans were for 36 months term as compared to the 60 months loans</a:t>
          </a:r>
          <a:endParaRPr lang="en-IN" dirty="0"/>
        </a:p>
      </dgm:t>
    </dgm:pt>
    <dgm:pt modelId="{D89E6C27-3064-4585-9FA6-21DB47B1A9E4}" type="parTrans" cxnId="{FD1E858E-92CE-404C-BF2D-958B89AEB11D}">
      <dgm:prSet/>
      <dgm:spPr/>
      <dgm:t>
        <a:bodyPr/>
        <a:lstStyle/>
        <a:p>
          <a:endParaRPr lang="en-IN"/>
        </a:p>
      </dgm:t>
    </dgm:pt>
    <dgm:pt modelId="{400FC4EE-B5B8-4E66-BB2A-E7A028D4F3C5}" type="sibTrans" cxnId="{FD1E858E-92CE-404C-BF2D-958B89AEB11D}">
      <dgm:prSet/>
      <dgm:spPr/>
      <dgm:t>
        <a:bodyPr/>
        <a:lstStyle/>
        <a:p>
          <a:endParaRPr lang="en-IN"/>
        </a:p>
      </dgm:t>
    </dgm:pt>
    <dgm:pt modelId="{DEF5ABC5-5D84-42D1-AF1A-6AC4CD3BEAC2}" type="pres">
      <dgm:prSet presAssocID="{C0BBB60E-C2F7-4218-9151-81EC6DECA6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3559A22-6C32-49AF-94AA-E90D197EF227}" type="pres">
      <dgm:prSet presAssocID="{FF29EE61-0AD0-40D9-BF2B-65E31AE8DC77}" presName="horFlow" presStyleCnt="0"/>
      <dgm:spPr/>
    </dgm:pt>
    <dgm:pt modelId="{6D7BB0E0-ECEC-4DCB-AE55-F51224CC196C}" type="pres">
      <dgm:prSet presAssocID="{FF29EE61-0AD0-40D9-BF2B-65E31AE8DC77}" presName="bigChev" presStyleLbl="node1" presStyleIdx="0" presStyleCnt="1"/>
      <dgm:spPr/>
    </dgm:pt>
  </dgm:ptLst>
  <dgm:cxnLst>
    <dgm:cxn modelId="{FD1E858E-92CE-404C-BF2D-958B89AEB11D}" srcId="{C0BBB60E-C2F7-4218-9151-81EC6DECA6FE}" destId="{FF29EE61-0AD0-40D9-BF2B-65E31AE8DC77}" srcOrd="0" destOrd="0" parTransId="{D89E6C27-3064-4585-9FA6-21DB47B1A9E4}" sibTransId="{400FC4EE-B5B8-4E66-BB2A-E7A028D4F3C5}"/>
    <dgm:cxn modelId="{9629A8C8-B932-46C2-B89A-904E812B9870}" type="presOf" srcId="{C0BBB60E-C2F7-4218-9151-81EC6DECA6FE}" destId="{DEF5ABC5-5D84-42D1-AF1A-6AC4CD3BEAC2}" srcOrd="0" destOrd="0" presId="urn:microsoft.com/office/officeart/2005/8/layout/lProcess3"/>
    <dgm:cxn modelId="{4D7CB4E4-EA62-4C7D-83AA-8592FE915A18}" type="presOf" srcId="{FF29EE61-0AD0-40D9-BF2B-65E31AE8DC77}" destId="{6D7BB0E0-ECEC-4DCB-AE55-F51224CC196C}" srcOrd="0" destOrd="0" presId="urn:microsoft.com/office/officeart/2005/8/layout/lProcess3"/>
    <dgm:cxn modelId="{81F913B1-7C3C-4492-A034-D9E01DC3854B}" type="presParOf" srcId="{DEF5ABC5-5D84-42D1-AF1A-6AC4CD3BEAC2}" destId="{03559A22-6C32-49AF-94AA-E90D197EF227}" srcOrd="0" destOrd="0" presId="urn:microsoft.com/office/officeart/2005/8/layout/lProcess3"/>
    <dgm:cxn modelId="{FEC45C4F-5586-4AF1-BA97-CDC6CB37F6F7}" type="presParOf" srcId="{03559A22-6C32-49AF-94AA-E90D197EF227}" destId="{6D7BB0E0-ECEC-4DCB-AE55-F51224CC196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BB7375-DB1E-4AE4-8AB8-76CF00CFBF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37EC88-4F44-46A5-9648-3EDE16A6123D}">
      <dgm:prSet/>
      <dgm:spPr/>
      <dgm:t>
        <a:bodyPr/>
        <a:lstStyle/>
        <a:p>
          <a:r>
            <a:rPr lang="en-US" dirty="0"/>
            <a:t>most of the loans are grade A and B type. Therefore we can say, most of the loans are high graded</a:t>
          </a:r>
          <a:endParaRPr lang="en-IN" dirty="0"/>
        </a:p>
      </dgm:t>
    </dgm:pt>
    <dgm:pt modelId="{361D3860-2D56-42D9-88F6-0565C081E18B}" type="parTrans" cxnId="{EA4983A5-925B-4EB4-A4D9-2A94470D6955}">
      <dgm:prSet/>
      <dgm:spPr/>
      <dgm:t>
        <a:bodyPr/>
        <a:lstStyle/>
        <a:p>
          <a:endParaRPr lang="en-IN"/>
        </a:p>
      </dgm:t>
    </dgm:pt>
    <dgm:pt modelId="{9AF82C20-2DF2-4141-8E3F-2ABEBCBAF758}" type="sibTrans" cxnId="{EA4983A5-925B-4EB4-A4D9-2A94470D6955}">
      <dgm:prSet/>
      <dgm:spPr/>
      <dgm:t>
        <a:bodyPr/>
        <a:lstStyle/>
        <a:p>
          <a:endParaRPr lang="en-IN"/>
        </a:p>
      </dgm:t>
    </dgm:pt>
    <dgm:pt modelId="{EC696C45-6C45-48CC-8BA3-8B8EF63C915A}" type="pres">
      <dgm:prSet presAssocID="{11BB7375-DB1E-4AE4-8AB8-76CF00CFBFDB}" presName="Name0" presStyleCnt="0">
        <dgm:presLayoutVars>
          <dgm:dir/>
          <dgm:animLvl val="lvl"/>
          <dgm:resizeHandles val="exact"/>
        </dgm:presLayoutVars>
      </dgm:prSet>
      <dgm:spPr/>
    </dgm:pt>
    <dgm:pt modelId="{FCC0738A-89E2-4858-8DDC-B7D26240862D}" type="pres">
      <dgm:prSet presAssocID="{4F37EC88-4F44-46A5-9648-3EDE16A6123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EA4983A5-925B-4EB4-A4D9-2A94470D6955}" srcId="{11BB7375-DB1E-4AE4-8AB8-76CF00CFBFDB}" destId="{4F37EC88-4F44-46A5-9648-3EDE16A6123D}" srcOrd="0" destOrd="0" parTransId="{361D3860-2D56-42D9-88F6-0565C081E18B}" sibTransId="{9AF82C20-2DF2-4141-8E3F-2ABEBCBAF758}"/>
    <dgm:cxn modelId="{9075A3AC-6854-4662-B8A6-C426B90A835E}" type="presOf" srcId="{11BB7375-DB1E-4AE4-8AB8-76CF00CFBFDB}" destId="{EC696C45-6C45-48CC-8BA3-8B8EF63C915A}" srcOrd="0" destOrd="0" presId="urn:microsoft.com/office/officeart/2005/8/layout/chevron1"/>
    <dgm:cxn modelId="{96BAB3C9-0058-4ACB-9E66-A1E2C6ED84C1}" type="presOf" srcId="{4F37EC88-4F44-46A5-9648-3EDE16A6123D}" destId="{FCC0738A-89E2-4858-8DDC-B7D26240862D}" srcOrd="0" destOrd="0" presId="urn:microsoft.com/office/officeart/2005/8/layout/chevron1"/>
    <dgm:cxn modelId="{1CF63EE0-F3CD-47FE-95A3-77E1DF608C88}" type="presParOf" srcId="{EC696C45-6C45-48CC-8BA3-8B8EF63C915A}" destId="{FCC0738A-89E2-4858-8DDC-B7D26240862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5A1D2C-813E-42D2-8E4B-11358608544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307DCAF-C3DC-4881-A999-FF23314332C5}">
      <dgm:prSet/>
      <dgm:spPr/>
      <dgm:t>
        <a:bodyPr/>
        <a:lstStyle/>
        <a:p>
          <a:r>
            <a:rPr lang="en-US" b="0" i="0" dirty="0"/>
            <a:t>Majority of employees applying for the loans are having more than 10 years of experience</a:t>
          </a:r>
          <a:endParaRPr lang="en-IN" dirty="0"/>
        </a:p>
      </dgm:t>
    </dgm:pt>
    <dgm:pt modelId="{B98DA33D-9C08-4AE5-9084-083AF5B3B8D8}" type="parTrans" cxnId="{8BBDEE16-6EA6-45F1-AA1A-B12B94354B48}">
      <dgm:prSet/>
      <dgm:spPr/>
      <dgm:t>
        <a:bodyPr/>
        <a:lstStyle/>
        <a:p>
          <a:endParaRPr lang="en-IN"/>
        </a:p>
      </dgm:t>
    </dgm:pt>
    <dgm:pt modelId="{0E6D6B46-9BBC-4ADC-AA93-795548C67699}" type="sibTrans" cxnId="{8BBDEE16-6EA6-45F1-AA1A-B12B94354B48}">
      <dgm:prSet/>
      <dgm:spPr/>
      <dgm:t>
        <a:bodyPr/>
        <a:lstStyle/>
        <a:p>
          <a:endParaRPr lang="en-IN"/>
        </a:p>
      </dgm:t>
    </dgm:pt>
    <dgm:pt modelId="{FD9FB986-C80B-4E2B-BD08-075F93C5A4C0}" type="pres">
      <dgm:prSet presAssocID="{005A1D2C-813E-42D2-8E4B-113586085443}" presName="Name0" presStyleCnt="0">
        <dgm:presLayoutVars>
          <dgm:dir/>
          <dgm:animLvl val="lvl"/>
          <dgm:resizeHandles val="exact"/>
        </dgm:presLayoutVars>
      </dgm:prSet>
      <dgm:spPr/>
    </dgm:pt>
    <dgm:pt modelId="{9BC1E901-23BB-414F-B453-BD9803DDF6F9}" type="pres">
      <dgm:prSet presAssocID="{F307DCAF-C3DC-4881-A999-FF23314332C5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8BBDEE16-6EA6-45F1-AA1A-B12B94354B48}" srcId="{005A1D2C-813E-42D2-8E4B-113586085443}" destId="{F307DCAF-C3DC-4881-A999-FF23314332C5}" srcOrd="0" destOrd="0" parTransId="{B98DA33D-9C08-4AE5-9084-083AF5B3B8D8}" sibTransId="{0E6D6B46-9BBC-4ADC-AA93-795548C67699}"/>
    <dgm:cxn modelId="{DDABAD6A-EE42-4E2E-A1FE-D3A9CFE92681}" type="presOf" srcId="{005A1D2C-813E-42D2-8E4B-113586085443}" destId="{FD9FB986-C80B-4E2B-BD08-075F93C5A4C0}" srcOrd="0" destOrd="0" presId="urn:microsoft.com/office/officeart/2005/8/layout/chevron1"/>
    <dgm:cxn modelId="{59624777-8E6F-49EC-9C18-6721664C6BED}" type="presOf" srcId="{F307DCAF-C3DC-4881-A999-FF23314332C5}" destId="{9BC1E901-23BB-414F-B453-BD9803DDF6F9}" srcOrd="0" destOrd="0" presId="urn:microsoft.com/office/officeart/2005/8/layout/chevron1"/>
    <dgm:cxn modelId="{F2D063EA-525B-43D1-9FBA-F387146BC7D8}" type="presParOf" srcId="{FD9FB986-C80B-4E2B-BD08-075F93C5A4C0}" destId="{9BC1E901-23BB-414F-B453-BD9803DDF6F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F668DA-BEC9-4A1E-901B-D42D2EFD85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92CCBB4-FDEF-46FE-8C64-2A28C4DA7D5F}">
      <dgm:prSet/>
      <dgm:spPr/>
      <dgm:t>
        <a:bodyPr/>
        <a:lstStyle/>
        <a:p>
          <a:r>
            <a:rPr lang="en-US" b="0" i="0" dirty="0"/>
            <a:t>Most of the borrowers are renting the house followed by </a:t>
          </a:r>
          <a:r>
            <a:rPr lang="en-US" b="0" i="0" dirty="0" err="1"/>
            <a:t>morgage</a:t>
          </a:r>
          <a:r>
            <a:rPr lang="en-US" b="0" i="0" dirty="0"/>
            <a:t> while other is the least.</a:t>
          </a:r>
          <a:endParaRPr lang="en-IN" dirty="0"/>
        </a:p>
      </dgm:t>
    </dgm:pt>
    <dgm:pt modelId="{941B8BC0-CD9B-4DB7-9EFC-8B497DC95654}" type="parTrans" cxnId="{0F22936D-DD85-48DC-B0F7-1647F8AD0EFE}">
      <dgm:prSet/>
      <dgm:spPr/>
      <dgm:t>
        <a:bodyPr/>
        <a:lstStyle/>
        <a:p>
          <a:endParaRPr lang="en-IN"/>
        </a:p>
      </dgm:t>
    </dgm:pt>
    <dgm:pt modelId="{2D78A217-A299-4F19-98DF-AA7478804603}" type="sibTrans" cxnId="{0F22936D-DD85-48DC-B0F7-1647F8AD0EFE}">
      <dgm:prSet/>
      <dgm:spPr/>
      <dgm:t>
        <a:bodyPr/>
        <a:lstStyle/>
        <a:p>
          <a:endParaRPr lang="en-IN"/>
        </a:p>
      </dgm:t>
    </dgm:pt>
    <dgm:pt modelId="{59324CC2-101A-4362-99CB-3334457F1958}" type="pres">
      <dgm:prSet presAssocID="{BEF668DA-BEC9-4A1E-901B-D42D2EFD85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4E3A49C-D6A5-443C-987D-A9CAA2CCE3E5}" type="pres">
      <dgm:prSet presAssocID="{A92CCBB4-FDEF-46FE-8C64-2A28C4DA7D5F}" presName="horFlow" presStyleCnt="0"/>
      <dgm:spPr/>
    </dgm:pt>
    <dgm:pt modelId="{095C7223-E8F9-4DEB-A219-F7A007026E6B}" type="pres">
      <dgm:prSet presAssocID="{A92CCBB4-FDEF-46FE-8C64-2A28C4DA7D5F}" presName="bigChev" presStyleLbl="node1" presStyleIdx="0" presStyleCnt="1"/>
      <dgm:spPr/>
    </dgm:pt>
  </dgm:ptLst>
  <dgm:cxnLst>
    <dgm:cxn modelId="{0F22936D-DD85-48DC-B0F7-1647F8AD0EFE}" srcId="{BEF668DA-BEC9-4A1E-901B-D42D2EFD8515}" destId="{A92CCBB4-FDEF-46FE-8C64-2A28C4DA7D5F}" srcOrd="0" destOrd="0" parTransId="{941B8BC0-CD9B-4DB7-9EFC-8B497DC95654}" sibTransId="{2D78A217-A299-4F19-98DF-AA7478804603}"/>
    <dgm:cxn modelId="{9320AD9E-5B04-4537-BEA1-FF0B073584FA}" type="presOf" srcId="{A92CCBB4-FDEF-46FE-8C64-2A28C4DA7D5F}" destId="{095C7223-E8F9-4DEB-A219-F7A007026E6B}" srcOrd="0" destOrd="0" presId="urn:microsoft.com/office/officeart/2005/8/layout/lProcess3"/>
    <dgm:cxn modelId="{FFF4ACB6-0204-47B7-89EE-BEF2E00C2E33}" type="presOf" srcId="{BEF668DA-BEC9-4A1E-901B-D42D2EFD8515}" destId="{59324CC2-101A-4362-99CB-3334457F1958}" srcOrd="0" destOrd="0" presId="urn:microsoft.com/office/officeart/2005/8/layout/lProcess3"/>
    <dgm:cxn modelId="{01ACA83A-F559-405A-ABD0-BC4E32B54ECC}" type="presParOf" srcId="{59324CC2-101A-4362-99CB-3334457F1958}" destId="{E4E3A49C-D6A5-443C-987D-A9CAA2CCE3E5}" srcOrd="0" destOrd="0" presId="urn:microsoft.com/office/officeart/2005/8/layout/lProcess3"/>
    <dgm:cxn modelId="{577F755D-B545-4213-B53C-60947B1AF347}" type="presParOf" srcId="{E4E3A49C-D6A5-443C-987D-A9CAA2CCE3E5}" destId="{095C7223-E8F9-4DEB-A219-F7A007026E6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5A1D2C-813E-42D2-8E4B-11358608544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9FB986-C80B-4E2B-BD08-075F93C5A4C0}" type="pres">
      <dgm:prSet presAssocID="{005A1D2C-813E-42D2-8E4B-1135860854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DABAD6A-EE42-4E2E-A1FE-D3A9CFE92681}" type="presOf" srcId="{005A1D2C-813E-42D2-8E4B-113586085443}" destId="{FD9FB986-C80B-4E2B-BD08-075F93C5A4C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B93F87-C69D-454E-A095-DE064C10FA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FE1FD07-5AE0-4F58-824F-8856D5D2937A}">
      <dgm:prSet/>
      <dgm:spPr/>
      <dgm:t>
        <a:bodyPr/>
        <a:lstStyle/>
        <a:p>
          <a:r>
            <a:rPr lang="en-US"/>
            <a:t>Majority of loans are fully paid</a:t>
          </a:r>
          <a:endParaRPr lang="en-IN"/>
        </a:p>
      </dgm:t>
    </dgm:pt>
    <dgm:pt modelId="{CB15C70B-CF7D-4AC6-BE6A-63123CEEC21F}" type="parTrans" cxnId="{D0701A82-5959-4C0D-A804-829C95683CA4}">
      <dgm:prSet/>
      <dgm:spPr/>
      <dgm:t>
        <a:bodyPr/>
        <a:lstStyle/>
        <a:p>
          <a:endParaRPr lang="en-IN"/>
        </a:p>
      </dgm:t>
    </dgm:pt>
    <dgm:pt modelId="{D058E6F6-AB33-4F35-847B-4463A42B80FE}" type="sibTrans" cxnId="{D0701A82-5959-4C0D-A804-829C95683CA4}">
      <dgm:prSet/>
      <dgm:spPr/>
      <dgm:t>
        <a:bodyPr/>
        <a:lstStyle/>
        <a:p>
          <a:endParaRPr lang="en-IN"/>
        </a:p>
      </dgm:t>
    </dgm:pt>
    <dgm:pt modelId="{C4E62AF7-DDE4-4C66-A8C6-6FB48E04DF40}" type="pres">
      <dgm:prSet presAssocID="{3DB93F87-C69D-454E-A095-DE064C10FAEF}" presName="Name0" presStyleCnt="0">
        <dgm:presLayoutVars>
          <dgm:dir/>
          <dgm:animLvl val="lvl"/>
          <dgm:resizeHandles val="exact"/>
        </dgm:presLayoutVars>
      </dgm:prSet>
      <dgm:spPr/>
    </dgm:pt>
    <dgm:pt modelId="{35F88C9F-85E2-4BCE-946A-7224D3DDE9F8}" type="pres">
      <dgm:prSet presAssocID="{2FE1FD07-5AE0-4F58-824F-8856D5D2937A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5A2F6476-E25C-4F99-A183-623D35AF25E7}" type="presOf" srcId="{2FE1FD07-5AE0-4F58-824F-8856D5D2937A}" destId="{35F88C9F-85E2-4BCE-946A-7224D3DDE9F8}" srcOrd="0" destOrd="0" presId="urn:microsoft.com/office/officeart/2005/8/layout/chevron1"/>
    <dgm:cxn modelId="{D0701A82-5959-4C0D-A804-829C95683CA4}" srcId="{3DB93F87-C69D-454E-A095-DE064C10FAEF}" destId="{2FE1FD07-5AE0-4F58-824F-8856D5D2937A}" srcOrd="0" destOrd="0" parTransId="{CB15C70B-CF7D-4AC6-BE6A-63123CEEC21F}" sibTransId="{D058E6F6-AB33-4F35-847B-4463A42B80FE}"/>
    <dgm:cxn modelId="{FD900399-49CC-4BAA-8919-30F09F6EADDA}" type="presOf" srcId="{3DB93F87-C69D-454E-A095-DE064C10FAEF}" destId="{C4E62AF7-DDE4-4C66-A8C6-6FB48E04DF40}" srcOrd="0" destOrd="0" presId="urn:microsoft.com/office/officeart/2005/8/layout/chevron1"/>
    <dgm:cxn modelId="{1304679A-E1C6-4B3C-A1EF-EB58E112D286}" type="presParOf" srcId="{C4E62AF7-DDE4-4C66-A8C6-6FB48E04DF40}" destId="{35F88C9F-85E2-4BCE-946A-7224D3DDE9F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3DEB7B-3ECA-4A52-A036-89F36E57F7A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A8E4494-55D2-45DA-8E9C-B6C0129699DE}">
      <dgm:prSet/>
      <dgm:spPr/>
      <dgm:t>
        <a:bodyPr/>
        <a:lstStyle/>
        <a:p>
          <a:r>
            <a:rPr lang="en-US" b="0" i="0"/>
            <a:t>Maximum number of loans are applied for the debt consolidation followed by credit card while renewable energy is the least.</a:t>
          </a:r>
          <a:endParaRPr lang="en-IN"/>
        </a:p>
      </dgm:t>
    </dgm:pt>
    <dgm:pt modelId="{ABBB024C-85B3-477E-818C-AB0EBDF1CACC}" type="parTrans" cxnId="{0388D8A5-E805-4703-A269-9900F91E7347}">
      <dgm:prSet/>
      <dgm:spPr/>
      <dgm:t>
        <a:bodyPr/>
        <a:lstStyle/>
        <a:p>
          <a:endParaRPr lang="en-IN"/>
        </a:p>
      </dgm:t>
    </dgm:pt>
    <dgm:pt modelId="{168B5921-2FCB-4CFB-932C-5E55E3F06810}" type="sibTrans" cxnId="{0388D8A5-E805-4703-A269-9900F91E7347}">
      <dgm:prSet/>
      <dgm:spPr/>
      <dgm:t>
        <a:bodyPr/>
        <a:lstStyle/>
        <a:p>
          <a:endParaRPr lang="en-IN"/>
        </a:p>
      </dgm:t>
    </dgm:pt>
    <dgm:pt modelId="{15AE59FD-E742-40F4-B24F-CFEC7E3DD1E2}" type="pres">
      <dgm:prSet presAssocID="{253DEB7B-3ECA-4A52-A036-89F36E57F7A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999DC54-6362-4ACF-8D58-59A9620F4BCB}" type="pres">
      <dgm:prSet presAssocID="{5A8E4494-55D2-45DA-8E9C-B6C0129699DE}" presName="circle1" presStyleLbl="node1" presStyleIdx="0" presStyleCnt="1"/>
      <dgm:spPr/>
    </dgm:pt>
    <dgm:pt modelId="{E078850E-560F-4E7A-8E40-0DF2E5AAC8C5}" type="pres">
      <dgm:prSet presAssocID="{5A8E4494-55D2-45DA-8E9C-B6C0129699DE}" presName="space" presStyleCnt="0"/>
      <dgm:spPr/>
    </dgm:pt>
    <dgm:pt modelId="{619B08AD-B930-4EB4-8575-FB9244FCF54A}" type="pres">
      <dgm:prSet presAssocID="{5A8E4494-55D2-45DA-8E9C-B6C0129699DE}" presName="rect1" presStyleLbl="alignAcc1" presStyleIdx="0" presStyleCnt="1"/>
      <dgm:spPr/>
    </dgm:pt>
    <dgm:pt modelId="{763F1F8B-1DA8-4652-A4D4-F0B7F2AC9C85}" type="pres">
      <dgm:prSet presAssocID="{5A8E4494-55D2-45DA-8E9C-B6C0129699D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5A8B511-97BF-43C1-A50F-CFEBD66520C4}" type="presOf" srcId="{253DEB7B-3ECA-4A52-A036-89F36E57F7AB}" destId="{15AE59FD-E742-40F4-B24F-CFEC7E3DD1E2}" srcOrd="0" destOrd="0" presId="urn:microsoft.com/office/officeart/2005/8/layout/target3"/>
    <dgm:cxn modelId="{30AAD12E-0D55-4A83-ACDC-52E5E1DBEED9}" type="presOf" srcId="{5A8E4494-55D2-45DA-8E9C-B6C0129699DE}" destId="{619B08AD-B930-4EB4-8575-FB9244FCF54A}" srcOrd="0" destOrd="0" presId="urn:microsoft.com/office/officeart/2005/8/layout/target3"/>
    <dgm:cxn modelId="{2EB45C6C-58A1-4E10-8014-740FDA7D1746}" type="presOf" srcId="{5A8E4494-55D2-45DA-8E9C-B6C0129699DE}" destId="{763F1F8B-1DA8-4652-A4D4-F0B7F2AC9C85}" srcOrd="1" destOrd="0" presId="urn:microsoft.com/office/officeart/2005/8/layout/target3"/>
    <dgm:cxn modelId="{0388D8A5-E805-4703-A269-9900F91E7347}" srcId="{253DEB7B-3ECA-4A52-A036-89F36E57F7AB}" destId="{5A8E4494-55D2-45DA-8E9C-B6C0129699DE}" srcOrd="0" destOrd="0" parTransId="{ABBB024C-85B3-477E-818C-AB0EBDF1CACC}" sibTransId="{168B5921-2FCB-4CFB-932C-5E55E3F06810}"/>
    <dgm:cxn modelId="{FE99574E-59E5-4C45-826E-B45024CFA34E}" type="presParOf" srcId="{15AE59FD-E742-40F4-B24F-CFEC7E3DD1E2}" destId="{B999DC54-6362-4ACF-8D58-59A9620F4BCB}" srcOrd="0" destOrd="0" presId="urn:microsoft.com/office/officeart/2005/8/layout/target3"/>
    <dgm:cxn modelId="{7B587035-B7D0-44AA-8CCB-BD22A18E9F5F}" type="presParOf" srcId="{15AE59FD-E742-40F4-B24F-CFEC7E3DD1E2}" destId="{E078850E-560F-4E7A-8E40-0DF2E5AAC8C5}" srcOrd="1" destOrd="0" presId="urn:microsoft.com/office/officeart/2005/8/layout/target3"/>
    <dgm:cxn modelId="{2B5CD73B-602F-44F7-94BA-16B029399397}" type="presParOf" srcId="{15AE59FD-E742-40F4-B24F-CFEC7E3DD1E2}" destId="{619B08AD-B930-4EB4-8575-FB9244FCF54A}" srcOrd="2" destOrd="0" presId="urn:microsoft.com/office/officeart/2005/8/layout/target3"/>
    <dgm:cxn modelId="{37FECAAC-0067-43E6-B3D4-7F720D7ADE2E}" type="presParOf" srcId="{15AE59FD-E742-40F4-B24F-CFEC7E3DD1E2}" destId="{763F1F8B-1DA8-4652-A4D4-F0B7F2AC9C8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5A1D2C-813E-42D2-8E4B-11358608544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9FB986-C80B-4E2B-BD08-075F93C5A4C0}" type="pres">
      <dgm:prSet presAssocID="{005A1D2C-813E-42D2-8E4B-1135860854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DABAD6A-EE42-4E2E-A1FE-D3A9CFE92681}" type="presOf" srcId="{005A1D2C-813E-42D2-8E4B-113586085443}" destId="{FD9FB986-C80B-4E2B-BD08-075F93C5A4C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BF1B0-6034-4608-8815-3FE5B417A45B}">
      <dsp:nvSpPr>
        <dsp:cNvPr id="0" name=""/>
        <dsp:cNvSpPr/>
      </dsp:nvSpPr>
      <dsp:spPr>
        <a:xfrm>
          <a:off x="0" y="0"/>
          <a:ext cx="7671115" cy="64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Similar to loan amount more number of loans were sanctioned near 5000 while the amount 10000 is almost similar to 5000 which were sanctioned</a:t>
          </a:r>
          <a:endParaRPr lang="en-IN" sz="1700" kern="1200" dirty="0"/>
        </a:p>
      </dsp:txBody>
      <dsp:txXfrm>
        <a:off x="18930" y="18930"/>
        <a:ext cx="7633255" cy="6084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287EF-1787-4E59-9727-12694ED45BE3}">
      <dsp:nvSpPr>
        <dsp:cNvPr id="0" name=""/>
        <dsp:cNvSpPr/>
      </dsp:nvSpPr>
      <dsp:spPr>
        <a:xfrm>
          <a:off x="0" y="46311"/>
          <a:ext cx="601503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Maximum loans are applied from the state CS followed by NY.</a:t>
          </a:r>
          <a:endParaRPr lang="en-IN" sz="1800" kern="1200"/>
        </a:p>
      </dsp:txBody>
      <dsp:txXfrm>
        <a:off x="21075" y="67386"/>
        <a:ext cx="5972887" cy="3895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75D8-B772-4EAA-85FF-81411F87D048}">
      <dsp:nvSpPr>
        <dsp:cNvPr id="0" name=""/>
        <dsp:cNvSpPr/>
      </dsp:nvSpPr>
      <dsp:spPr>
        <a:xfrm>
          <a:off x="0" y="11896"/>
          <a:ext cx="4095753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Maximum number of loans were applied in December. also. We can </a:t>
          </a:r>
          <a:r>
            <a:rPr lang="en-US" sz="1300" kern="1200" dirty="0"/>
            <a:t>observe that </a:t>
          </a:r>
          <a:r>
            <a:rPr lang="en-US" sz="1300" b="0" i="0" kern="1200" dirty="0"/>
            <a:t>the number of loan are getting increased in last quarter.</a:t>
          </a:r>
          <a:endParaRPr lang="en-IN" sz="1300" kern="1200" dirty="0"/>
        </a:p>
      </dsp:txBody>
      <dsp:txXfrm>
        <a:off x="34897" y="46793"/>
        <a:ext cx="4025959" cy="645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BB0E0-ECEC-4DCB-AE55-F51224CC196C}">
      <dsp:nvSpPr>
        <dsp:cNvPr id="0" name=""/>
        <dsp:cNvSpPr/>
      </dsp:nvSpPr>
      <dsp:spPr>
        <a:xfrm>
          <a:off x="69065" y="450"/>
          <a:ext cx="2690793" cy="1076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Most of the loans were for 36 months term as compared to the 60 months loans</a:t>
          </a:r>
          <a:endParaRPr lang="en-IN" sz="1500" kern="1200" dirty="0"/>
        </a:p>
      </dsp:txBody>
      <dsp:txXfrm>
        <a:off x="607224" y="450"/>
        <a:ext cx="1614476" cy="1076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0738A-89E2-4858-8DDC-B7D26240862D}">
      <dsp:nvSpPr>
        <dsp:cNvPr id="0" name=""/>
        <dsp:cNvSpPr/>
      </dsp:nvSpPr>
      <dsp:spPr>
        <a:xfrm>
          <a:off x="1520" y="0"/>
          <a:ext cx="3111633" cy="1157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most of the loans are grade A and B type. Therefore we can say, most of the loans are high graded</a:t>
          </a:r>
          <a:endParaRPr lang="en-IN" sz="1500" kern="1200" dirty="0"/>
        </a:p>
      </dsp:txBody>
      <dsp:txXfrm>
        <a:off x="580165" y="0"/>
        <a:ext cx="1954344" cy="1157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1E901-23BB-414F-B453-BD9803DDF6F9}">
      <dsp:nvSpPr>
        <dsp:cNvPr id="0" name=""/>
        <dsp:cNvSpPr/>
      </dsp:nvSpPr>
      <dsp:spPr>
        <a:xfrm>
          <a:off x="1520" y="0"/>
          <a:ext cx="3111634" cy="11572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Majority of employees applying for the loans are having more than 10 years of experience</a:t>
          </a:r>
          <a:endParaRPr lang="en-IN" sz="1600" kern="1200" dirty="0"/>
        </a:p>
      </dsp:txBody>
      <dsp:txXfrm>
        <a:off x="580164" y="0"/>
        <a:ext cx="1954346" cy="1157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C7223-E8F9-4DEB-A219-F7A007026E6B}">
      <dsp:nvSpPr>
        <dsp:cNvPr id="0" name=""/>
        <dsp:cNvSpPr/>
      </dsp:nvSpPr>
      <dsp:spPr>
        <a:xfrm>
          <a:off x="54694" y="416"/>
          <a:ext cx="2690961" cy="1076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Most of the borrowers are renting the house followed by </a:t>
          </a:r>
          <a:r>
            <a:rPr lang="en-US" sz="1400" b="0" i="0" kern="1200" dirty="0" err="1"/>
            <a:t>morgage</a:t>
          </a:r>
          <a:r>
            <a:rPr lang="en-US" sz="1400" b="0" i="0" kern="1200" dirty="0"/>
            <a:t> while other is the least.</a:t>
          </a:r>
          <a:endParaRPr lang="en-IN" sz="1400" kern="1200" dirty="0"/>
        </a:p>
      </dsp:txBody>
      <dsp:txXfrm>
        <a:off x="592886" y="416"/>
        <a:ext cx="1614577" cy="1076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8C9F-85E2-4BCE-946A-7224D3DDE9F8}">
      <dsp:nvSpPr>
        <dsp:cNvPr id="0" name=""/>
        <dsp:cNvSpPr/>
      </dsp:nvSpPr>
      <dsp:spPr>
        <a:xfrm>
          <a:off x="1400" y="0"/>
          <a:ext cx="2865807" cy="3077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Majority of loans are fully paid</a:t>
          </a:r>
          <a:endParaRPr lang="en-IN" sz="1500" kern="1200"/>
        </a:p>
      </dsp:txBody>
      <dsp:txXfrm>
        <a:off x="155289" y="0"/>
        <a:ext cx="2558030" cy="3077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9DC54-6362-4ACF-8D58-59A9620F4BCB}">
      <dsp:nvSpPr>
        <dsp:cNvPr id="0" name=""/>
        <dsp:cNvSpPr/>
      </dsp:nvSpPr>
      <dsp:spPr>
        <a:xfrm>
          <a:off x="0" y="0"/>
          <a:ext cx="738663" cy="7386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B08AD-B930-4EB4-8575-FB9244FCF54A}">
      <dsp:nvSpPr>
        <dsp:cNvPr id="0" name=""/>
        <dsp:cNvSpPr/>
      </dsp:nvSpPr>
      <dsp:spPr>
        <a:xfrm>
          <a:off x="369331" y="0"/>
          <a:ext cx="4221718" cy="738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Maximum number of loans are applied for the debt consolidation followed by credit card while renewable energy is the least.</a:t>
          </a:r>
          <a:endParaRPr lang="en-IN" sz="1400" kern="1200"/>
        </a:p>
      </dsp:txBody>
      <dsp:txXfrm>
        <a:off x="369331" y="0"/>
        <a:ext cx="4221718" cy="7386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Data" Target="../diagrams/data11.xml"/><Relationship Id="rId1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21" Type="http://schemas.openxmlformats.org/officeDocument/2006/relationships/diagramQuickStyle" Target="../diagrams/quickStyle12.xml"/><Relationship Id="rId7" Type="http://schemas.openxmlformats.org/officeDocument/2006/relationships/diagramData" Target="../diagrams/data10.xml"/><Relationship Id="rId12" Type="http://schemas.openxmlformats.org/officeDocument/2006/relationships/image" Target="../media/image14.png"/><Relationship Id="rId17" Type="http://schemas.microsoft.com/office/2007/relationships/diagramDrawing" Target="../diagrams/drawing11.xml"/><Relationship Id="rId2" Type="http://schemas.openxmlformats.org/officeDocument/2006/relationships/diagramData" Target="../diagrams/data9.xml"/><Relationship Id="rId16" Type="http://schemas.openxmlformats.org/officeDocument/2006/relationships/diagramColors" Target="../diagrams/colors11.xml"/><Relationship Id="rId20" Type="http://schemas.openxmlformats.org/officeDocument/2006/relationships/diagramLayout" Target="../diagrams/layout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QuickStyle" Target="../diagrams/quickStyle11.xml"/><Relationship Id="rId23" Type="http://schemas.microsoft.com/office/2007/relationships/diagramDrawing" Target="../diagrams/drawing12.xml"/><Relationship Id="rId10" Type="http://schemas.openxmlformats.org/officeDocument/2006/relationships/diagramColors" Target="../diagrams/colors10.xml"/><Relationship Id="rId19" Type="http://schemas.openxmlformats.org/officeDocument/2006/relationships/diagramData" Target="../diagrams/data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Layout" Target="../diagrams/layout11.xml"/><Relationship Id="rId22" Type="http://schemas.openxmlformats.org/officeDocument/2006/relationships/diagramColors" Target="../diagrams/colors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Relationship Id="rId14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openxmlformats.org/officeDocument/2006/relationships/diagramColors" Target="../diagrams/colors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QuickStyle" Target="../diagrams/quickStyle5.xml"/><Relationship Id="rId2" Type="http://schemas.openxmlformats.org/officeDocument/2006/relationships/image" Target="../media/image9.png"/><Relationship Id="rId16" Type="http://schemas.openxmlformats.org/officeDocument/2006/relationships/diagramLayout" Target="../diagrams/layout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Data" Target="../diagrams/data5.xml"/><Relationship Id="rId10" Type="http://schemas.openxmlformats.org/officeDocument/2006/relationships/diagramLayout" Target="../diagrams/layout4.xml"/><Relationship Id="rId19" Type="http://schemas.microsoft.com/office/2007/relationships/diagramDrawing" Target="../diagrams/drawing5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diagramDrawing" Target="../diagrams/drawing7.xml"/><Relationship Id="rId18" Type="http://schemas.microsoft.com/office/2007/relationships/diagramDrawing" Target="../diagrams/drawing8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12" Type="http://schemas.openxmlformats.org/officeDocument/2006/relationships/diagramColors" Target="../diagrams/colors7.xml"/><Relationship Id="rId17" Type="http://schemas.openxmlformats.org/officeDocument/2006/relationships/diagramColors" Target="../diagrams/colors8.xml"/><Relationship Id="rId2" Type="http://schemas.openxmlformats.org/officeDocument/2006/relationships/diagramData" Target="../diagrams/data6.xml"/><Relationship Id="rId16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5" Type="http://schemas.openxmlformats.org/officeDocument/2006/relationships/diagramLayout" Target="../diagrams/layout8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Relationship Id="rId1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CBD71-E517-48B9-89CB-E94D53196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26"/>
            <a:ext cx="12191999" cy="5784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4000" i="1" dirty="0">
                <a:latin typeface="Arial Black" panose="020B0A04020102020204" pitchFamily="34" charset="0"/>
                <a:ea typeface="Verdana" panose="020B0604030504040204" pitchFamily="34" charset="0"/>
              </a:rPr>
              <a:t>Lending Club Case Study</a:t>
            </a:r>
            <a:br>
              <a:rPr lang="en-IN" sz="4000" i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4000" i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4000" i="1" dirty="0">
                <a:latin typeface="Arial Black" panose="020B0A04020102020204" pitchFamily="34" charset="0"/>
                <a:ea typeface="Verdana" panose="020B0604030504040204" pitchFamily="34" charset="0"/>
              </a:rPr>
              <a:t>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36" y="4810539"/>
            <a:ext cx="4599294" cy="1515223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>
                <a:solidFill>
                  <a:srgbClr val="FF0000"/>
                </a:solidFill>
              </a:rPr>
              <a:t>P</a:t>
            </a:r>
            <a:r>
              <a:rPr lang="en-IN" sz="2800" b="1" i="1" dirty="0">
                <a:solidFill>
                  <a:srgbClr val="FF0000"/>
                </a:solidFill>
              </a:rPr>
              <a:t>resented By</a:t>
            </a:r>
          </a:p>
          <a:p>
            <a:pPr algn="l"/>
            <a:r>
              <a:rPr lang="en-IN" i="1" dirty="0">
                <a:solidFill>
                  <a:srgbClr val="002060"/>
                </a:solidFill>
              </a:rPr>
              <a:t>Vaibhav Shukla</a:t>
            </a:r>
          </a:p>
          <a:p>
            <a:pPr algn="l"/>
            <a:r>
              <a:rPr lang="en-IN" i="1" dirty="0">
                <a:solidFill>
                  <a:srgbClr val="002060"/>
                </a:solidFill>
              </a:rPr>
              <a:t>Pankaj Kumar Sharma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272" y="369144"/>
            <a:ext cx="7296331" cy="716282"/>
          </a:xfrm>
        </p:spPr>
        <p:txBody>
          <a:bodyPr/>
          <a:lstStyle/>
          <a:p>
            <a:r>
              <a:rPr lang="en-IN" sz="2800" dirty="0"/>
              <a:t>Univariate Analysis continued…..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05C5D752-E20E-4916-8BA0-3FFC5DC71EC5}"/>
              </a:ext>
            </a:extLst>
          </p:cNvPr>
          <p:cNvSpPr txBox="1"/>
          <p:nvPr/>
        </p:nvSpPr>
        <p:spPr>
          <a:xfrm>
            <a:off x="2734831" y="1266050"/>
            <a:ext cx="28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Address (state) vs  count  Bar plot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31B019-1772-43CC-B72E-AAF9432F2C3C}"/>
              </a:ext>
            </a:extLst>
          </p:cNvPr>
          <p:cNvGraphicFramePr/>
          <p:nvPr/>
        </p:nvGraphicFramePr>
        <p:xfrm>
          <a:off x="5272089" y="5172075"/>
          <a:ext cx="3114676" cy="11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835953-39A1-4632-A87F-8437EE64789C}"/>
              </a:ext>
            </a:extLst>
          </p:cNvPr>
          <p:cNvSpPr txBox="1"/>
          <p:nvPr/>
        </p:nvSpPr>
        <p:spPr>
          <a:xfrm>
            <a:off x="8515350" y="1085426"/>
            <a:ext cx="3186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Loan issue month vs count Bar plot</a:t>
            </a:r>
            <a:endParaRPr lang="en-IN" sz="1400" b="1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9CD6E43-5DD9-4CF1-BFDD-D51D83E86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4472739"/>
              </p:ext>
            </p:extLst>
          </p:nvPr>
        </p:nvGraphicFramePr>
        <p:xfrm>
          <a:off x="7600950" y="5957888"/>
          <a:ext cx="459105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55C85BE6-DCEB-455B-A844-E0250580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9" y="1675977"/>
            <a:ext cx="6300786" cy="412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19F910-9098-4B06-B653-AD63958E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591143"/>
              </p:ext>
            </p:extLst>
          </p:nvPr>
        </p:nvGraphicFramePr>
        <p:xfrm>
          <a:off x="871538" y="6172200"/>
          <a:ext cx="6015037" cy="52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0285CCBF-1592-4713-BCE2-ADAC79C6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4" y="1777773"/>
            <a:ext cx="4591050" cy="359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DEE9FFD-9FEC-42FB-B9B0-2174D853D520}"/>
              </a:ext>
            </a:extLst>
          </p:cNvPr>
          <p:cNvGraphicFramePr/>
          <p:nvPr/>
        </p:nvGraphicFramePr>
        <p:xfrm>
          <a:off x="7829550" y="5479852"/>
          <a:ext cx="4095753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9120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3200" dirty="0"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145" name="Content Placeholder 2">
            <a:extLst>
              <a:ext uri="{FF2B5EF4-FFF2-40B4-BE49-F238E27FC236}">
                <a16:creationId xmlns:a16="http://schemas.microsoft.com/office/drawing/2014/main" id="{1D1B64DB-4AD4-4216-B7FF-CC7391F89960}"/>
              </a:ext>
            </a:extLst>
          </p:cNvPr>
          <p:cNvSpPr txBox="1">
            <a:spLocks/>
          </p:cNvSpPr>
          <p:nvPr/>
        </p:nvSpPr>
        <p:spPr>
          <a:xfrm>
            <a:off x="684390" y="1665553"/>
            <a:ext cx="5030601" cy="41485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IN" sz="1800" b="1" dirty="0">
                <a:solidFill>
                  <a:srgbClr val="FF0000"/>
                </a:solidFill>
                <a:latin typeface="+mn-lt"/>
                <a:ea typeface="Verdana" panose="020B0604030504040204" pitchFamily="34" charset="0"/>
              </a:rPr>
              <a:t>L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+mn-lt"/>
                <a:ea typeface="Verdana" panose="020B0604030504040204" pitchFamily="34" charset="0"/>
              </a:rPr>
              <a:t>ending Club </a:t>
            </a:r>
            <a:r>
              <a:rPr lang="en-IN" sz="1800" dirty="0">
                <a:solidFill>
                  <a:srgbClr val="091E42"/>
                </a:solidFill>
                <a:latin typeface="+mn-lt"/>
                <a:ea typeface="Verdana" panose="020B0604030504040204" pitchFamily="34" charset="0"/>
              </a:rPr>
              <a:t>is a market place which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 lending various types of </a:t>
            </a:r>
            <a:r>
              <a:rPr lang="en-IN" sz="1800" dirty="0">
                <a:solidFill>
                  <a:srgbClr val="091E42"/>
                </a:solidFill>
                <a:latin typeface="+mn-lt"/>
                <a:ea typeface="Verdana" panose="020B0604030504040204" pitchFamily="34" charset="0"/>
              </a:rPr>
              <a:t>personal loans , Business loans and Financing of medical procedures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. When company receives a loan application, the company have </a:t>
            </a:r>
            <a:r>
              <a:rPr lang="en-IN" sz="1800" dirty="0">
                <a:solidFill>
                  <a:srgbClr val="091E42"/>
                </a:solidFill>
                <a:latin typeface="+mn-lt"/>
                <a:ea typeface="Verdana" panose="020B0604030504040204" pitchFamily="34" charset="0"/>
              </a:rPr>
              <a:t>to take 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decision of loan approval based on the applicant’s profile. </a:t>
            </a:r>
          </a:p>
          <a:p>
            <a:pPr algn="l" rtl="0"/>
            <a:r>
              <a:rPr lang="en-IN" sz="1800" dirty="0">
                <a:solidFill>
                  <a:srgbClr val="091E42"/>
                </a:solidFill>
                <a:latin typeface="+mn-lt"/>
                <a:ea typeface="Verdana" panose="020B0604030504040204" pitchFamily="34" charset="0"/>
              </a:rPr>
              <a:t>As an employee of Lending Company our aim is to analyse t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he past data . The data contains all the information about Applicant like annual income home ownership and past loan  whether they ‘</a:t>
            </a:r>
            <a:r>
              <a:rPr lang="en-IN" sz="1800" b="1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defaulted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’ or not. </a:t>
            </a:r>
          </a:p>
          <a:p>
            <a:pPr algn="l" rtl="0"/>
            <a:r>
              <a:rPr lang="en-IN" sz="1800" b="0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The aim is to identify patterns which , indicate if a </a:t>
            </a:r>
            <a:r>
              <a:rPr lang="en-IN" sz="1800" dirty="0">
                <a:solidFill>
                  <a:srgbClr val="091E42"/>
                </a:solidFill>
                <a:latin typeface="+mn-lt"/>
                <a:ea typeface="Verdana" panose="020B0604030504040204" pitchFamily="34" charset="0"/>
              </a:rPr>
              <a:t>Applicant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 is likely to be default, which may be used for taking </a:t>
            </a:r>
            <a:r>
              <a:rPr lang="en-IN" sz="1800" dirty="0">
                <a:solidFill>
                  <a:srgbClr val="091E42"/>
                </a:solidFill>
                <a:latin typeface="+mn-lt"/>
                <a:ea typeface="Verdana" panose="020B0604030504040204" pitchFamily="34" charset="0"/>
              </a:rPr>
              <a:t>decision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+mn-lt"/>
                <a:ea typeface="Verdana" panose="020B0604030504040204" pitchFamily="34" charset="0"/>
              </a:rPr>
              <a:t> such as denying loan, reducing the amount of loan, lending (risky applicants) at a higher interest rate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E3689-17C6-453F-B855-7EFEEB74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06221"/>
            <a:ext cx="5750257" cy="31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0133" y="315787"/>
            <a:ext cx="8948092" cy="785265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Approach – Flow chart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8E4DAA-9EC3-4740-AC28-C861F8CA0EDD}"/>
              </a:ext>
            </a:extLst>
          </p:cNvPr>
          <p:cNvGrpSpPr/>
          <p:nvPr/>
        </p:nvGrpSpPr>
        <p:grpSpPr>
          <a:xfrm>
            <a:off x="3540131" y="2512240"/>
            <a:ext cx="5824913" cy="2803054"/>
            <a:chOff x="1528207" y="1282474"/>
            <a:chExt cx="5839823" cy="2810230"/>
          </a:xfrm>
        </p:grpSpPr>
        <p:sp>
          <p:nvSpPr>
            <p:cNvPr id="113" name="Round Same Side Corner Rectangle 32">
              <a:extLst>
                <a:ext uri="{FF2B5EF4-FFF2-40B4-BE49-F238E27FC236}">
                  <a16:creationId xmlns:a16="http://schemas.microsoft.com/office/drawing/2014/main" id="{BC61B3CD-C502-4D0A-8381-24EFDED21A1E}"/>
                </a:ext>
              </a:extLst>
            </p:cNvPr>
            <p:cNvSpPr/>
            <p:nvPr/>
          </p:nvSpPr>
          <p:spPr>
            <a:xfrm rot="18900000">
              <a:off x="1528207" y="1784882"/>
              <a:ext cx="1260000" cy="12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4" name="Round Single Corner Rectangle 33">
              <a:extLst>
                <a:ext uri="{FF2B5EF4-FFF2-40B4-BE49-F238E27FC236}">
                  <a16:creationId xmlns:a16="http://schemas.microsoft.com/office/drawing/2014/main" id="{CB0F752F-5EE0-4BF6-B9FA-0B09F5A331F4}"/>
                </a:ext>
              </a:extLst>
            </p:cNvPr>
            <p:cNvSpPr/>
            <p:nvPr/>
          </p:nvSpPr>
          <p:spPr>
            <a:xfrm rot="8100000">
              <a:off x="2528698" y="2797259"/>
              <a:ext cx="1260000" cy="1260000"/>
            </a:xfrm>
            <a:prstGeom prst="round1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5" name="Round Single Corner Rectangle 34">
              <a:extLst>
                <a:ext uri="{FF2B5EF4-FFF2-40B4-BE49-F238E27FC236}">
                  <a16:creationId xmlns:a16="http://schemas.microsoft.com/office/drawing/2014/main" id="{BE23B34F-09A1-4B5E-A6F1-7F27549D1DF1}"/>
                </a:ext>
              </a:extLst>
            </p:cNvPr>
            <p:cNvSpPr/>
            <p:nvPr/>
          </p:nvSpPr>
          <p:spPr>
            <a:xfrm rot="18900000">
              <a:off x="3536812" y="1824593"/>
              <a:ext cx="1260000" cy="1260000"/>
            </a:xfrm>
            <a:prstGeom prst="round1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6" name="Round Single Corner Rectangle 35">
              <a:extLst>
                <a:ext uri="{FF2B5EF4-FFF2-40B4-BE49-F238E27FC236}">
                  <a16:creationId xmlns:a16="http://schemas.microsoft.com/office/drawing/2014/main" id="{0CD91C42-4420-4BCA-A2F8-8F8FCFF8F7BF}"/>
                </a:ext>
              </a:extLst>
            </p:cNvPr>
            <p:cNvSpPr/>
            <p:nvPr/>
          </p:nvSpPr>
          <p:spPr>
            <a:xfrm rot="8100000">
              <a:off x="4544923" y="2832704"/>
              <a:ext cx="1260000" cy="1260000"/>
            </a:xfrm>
            <a:prstGeom prst="round1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8" name="Right Arrow 36">
              <a:extLst>
                <a:ext uri="{FF2B5EF4-FFF2-40B4-BE49-F238E27FC236}">
                  <a16:creationId xmlns:a16="http://schemas.microsoft.com/office/drawing/2014/main" id="{98FF97B5-64D3-4242-8B29-8D21CF91E446}"/>
                </a:ext>
              </a:extLst>
            </p:cNvPr>
            <p:cNvSpPr/>
            <p:nvPr/>
          </p:nvSpPr>
          <p:spPr>
            <a:xfrm rot="18900000">
              <a:off x="5451565" y="1282474"/>
              <a:ext cx="1916465" cy="1907654"/>
            </a:xfrm>
            <a:prstGeom prst="rightArrow">
              <a:avLst>
                <a:gd name="adj1" fmla="val 65252"/>
                <a:gd name="adj2" fmla="val 476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022459-6ED6-4821-9CDB-95510E09468C}"/>
              </a:ext>
            </a:extLst>
          </p:cNvPr>
          <p:cNvGrpSpPr/>
          <p:nvPr/>
        </p:nvGrpSpPr>
        <p:grpSpPr>
          <a:xfrm>
            <a:off x="7963136" y="4930575"/>
            <a:ext cx="3409176" cy="729692"/>
            <a:chOff x="910640" y="3263935"/>
            <a:chExt cx="2448272" cy="729692"/>
          </a:xfrm>
        </p:grpSpPr>
        <p:sp>
          <p:nvSpPr>
            <p:cNvPr id="111" name="TextBox 9">
              <a:extLst>
                <a:ext uri="{FF2B5EF4-FFF2-40B4-BE49-F238E27FC236}">
                  <a16:creationId xmlns:a16="http://schemas.microsoft.com/office/drawing/2014/main" id="{67DC0EA8-7C5A-4822-BAAA-5EB1735E0249}"/>
                </a:ext>
              </a:extLst>
            </p:cNvPr>
            <p:cNvSpPr txBox="1"/>
            <p:nvPr/>
          </p:nvSpPr>
          <p:spPr>
            <a:xfrm>
              <a:off x="910640" y="3263935"/>
              <a:ext cx="24482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Bivariate Analysis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12" name="TextBox 10">
              <a:extLst>
                <a:ext uri="{FF2B5EF4-FFF2-40B4-BE49-F238E27FC236}">
                  <a16:creationId xmlns:a16="http://schemas.microsoft.com/office/drawing/2014/main" id="{079DFA4C-8A48-4832-94E6-D4136C49E99F}"/>
                </a:ext>
              </a:extLst>
            </p:cNvPr>
            <p:cNvSpPr txBox="1"/>
            <p:nvPr/>
          </p:nvSpPr>
          <p:spPr>
            <a:xfrm>
              <a:off x="910640" y="3531962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Plot pair plots, heat map, scatter plots. Find out the impact of combination of variables on loan status.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C5CA8DC-875F-486B-819A-406CA1E9FFD6}"/>
              </a:ext>
            </a:extLst>
          </p:cNvPr>
          <p:cNvGrpSpPr/>
          <p:nvPr/>
        </p:nvGrpSpPr>
        <p:grpSpPr>
          <a:xfrm>
            <a:off x="796313" y="4930575"/>
            <a:ext cx="3605178" cy="914358"/>
            <a:chOff x="1126664" y="3263935"/>
            <a:chExt cx="2232248" cy="914358"/>
          </a:xfrm>
        </p:grpSpPr>
        <p:sp>
          <p:nvSpPr>
            <p:cNvPr id="109" name="TextBox 12">
              <a:extLst>
                <a:ext uri="{FF2B5EF4-FFF2-40B4-BE49-F238E27FC236}">
                  <a16:creationId xmlns:a16="http://schemas.microsoft.com/office/drawing/2014/main" id="{87E260BB-A489-4E6D-9D4B-92577CA0CC51}"/>
                </a:ext>
              </a:extLst>
            </p:cNvPr>
            <p:cNvSpPr txBox="1"/>
            <p:nvPr/>
          </p:nvSpPr>
          <p:spPr>
            <a:xfrm>
              <a:off x="1126664" y="3263935"/>
              <a:ext cx="22322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Data Cleaning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10" name="TextBox 13">
              <a:extLst>
                <a:ext uri="{FF2B5EF4-FFF2-40B4-BE49-F238E27FC236}">
                  <a16:creationId xmlns:a16="http://schemas.microsoft.com/office/drawing/2014/main" id="{59467ECE-DFFA-4487-93B6-7D9E50FD0368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Cleaning missing values, removing redundant columns,  correcting data type, cleaning the data depending on requirements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3" name="TextBox 16">
            <a:extLst>
              <a:ext uri="{FF2B5EF4-FFF2-40B4-BE49-F238E27FC236}">
                <a16:creationId xmlns:a16="http://schemas.microsoft.com/office/drawing/2014/main" id="{DF284E2F-108C-473E-B577-E5F3C8B1FF74}"/>
              </a:ext>
            </a:extLst>
          </p:cNvPr>
          <p:cNvSpPr txBox="1"/>
          <p:nvPr/>
        </p:nvSpPr>
        <p:spPr>
          <a:xfrm>
            <a:off x="788694" y="2093564"/>
            <a:ext cx="349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Read loan dataset. Check sample data, size and datatype, Then find out the Target variable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82C1C08-6D12-4601-BE9B-E6B42C042029}"/>
              </a:ext>
            </a:extLst>
          </p:cNvPr>
          <p:cNvGrpSpPr/>
          <p:nvPr/>
        </p:nvGrpSpPr>
        <p:grpSpPr>
          <a:xfrm>
            <a:off x="4234154" y="1706779"/>
            <a:ext cx="3673189" cy="954093"/>
            <a:chOff x="986960" y="3224200"/>
            <a:chExt cx="2371952" cy="954093"/>
          </a:xfrm>
        </p:grpSpPr>
        <p:sp>
          <p:nvSpPr>
            <p:cNvPr id="107" name="TextBox 18">
              <a:extLst>
                <a:ext uri="{FF2B5EF4-FFF2-40B4-BE49-F238E27FC236}">
                  <a16:creationId xmlns:a16="http://schemas.microsoft.com/office/drawing/2014/main" id="{018BF4E0-FA0F-405F-BE2F-E80610183D85}"/>
                </a:ext>
              </a:extLst>
            </p:cNvPr>
            <p:cNvSpPr txBox="1"/>
            <p:nvPr/>
          </p:nvSpPr>
          <p:spPr>
            <a:xfrm>
              <a:off x="986960" y="3224200"/>
              <a:ext cx="22322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Univariate Analysis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08" name="TextBox 19">
              <a:extLst>
                <a:ext uri="{FF2B5EF4-FFF2-40B4-BE49-F238E27FC236}">
                  <a16:creationId xmlns:a16="http://schemas.microsoft.com/office/drawing/2014/main" id="{9DC099D3-BDAB-4D17-98B8-9A1F32601E71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 out and analyse the important variables. Create plots  for variables. Plot variables with loan status and find out the inference.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E0BA892-41D9-42F0-9F77-217E50C2ECBE}"/>
              </a:ext>
            </a:extLst>
          </p:cNvPr>
          <p:cNvGrpSpPr/>
          <p:nvPr/>
        </p:nvGrpSpPr>
        <p:grpSpPr>
          <a:xfrm>
            <a:off x="8123688" y="1723936"/>
            <a:ext cx="3409176" cy="1099024"/>
            <a:chOff x="910640" y="3263935"/>
            <a:chExt cx="2448272" cy="1099024"/>
          </a:xfrm>
        </p:grpSpPr>
        <p:sp>
          <p:nvSpPr>
            <p:cNvPr id="104" name="TextBox 21">
              <a:extLst>
                <a:ext uri="{FF2B5EF4-FFF2-40B4-BE49-F238E27FC236}">
                  <a16:creationId xmlns:a16="http://schemas.microsoft.com/office/drawing/2014/main" id="{4A616BF7-6F06-40C6-BAA6-F2D0C3E6E1F4}"/>
                </a:ext>
              </a:extLst>
            </p:cNvPr>
            <p:cNvSpPr txBox="1"/>
            <p:nvPr/>
          </p:nvSpPr>
          <p:spPr>
            <a:xfrm>
              <a:off x="910640" y="3263935"/>
              <a:ext cx="24482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Conclusion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8A2C4738-D880-4027-A459-7528FCC62936}"/>
                </a:ext>
              </a:extLst>
            </p:cNvPr>
            <p:cNvSpPr txBox="1"/>
            <p:nvPr/>
          </p:nvSpPr>
          <p:spPr>
            <a:xfrm>
              <a:off x="910640" y="3531962"/>
              <a:ext cx="2448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 analysis conclude the highly impact variables which is results in loan Status. Similarly conclusion is drawn by analyzing combination of variables impacting the loan default.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7" name="TextBox 23">
            <a:extLst>
              <a:ext uri="{FF2B5EF4-FFF2-40B4-BE49-F238E27FC236}">
                <a16:creationId xmlns:a16="http://schemas.microsoft.com/office/drawing/2014/main" id="{D146B7C6-2E6E-4BD6-8CD4-0C46C76868B4}"/>
              </a:ext>
            </a:extLst>
          </p:cNvPr>
          <p:cNvSpPr txBox="1"/>
          <p:nvPr/>
        </p:nvSpPr>
        <p:spPr>
          <a:xfrm>
            <a:off x="3535672" y="3388978"/>
            <a:ext cx="1265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Data Preparation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8" name="TextBox 18">
            <a:extLst>
              <a:ext uri="{FF2B5EF4-FFF2-40B4-BE49-F238E27FC236}">
                <a16:creationId xmlns:a16="http://schemas.microsoft.com/office/drawing/2014/main" id="{03E982C8-A72E-49FE-8048-07EC91569588}"/>
              </a:ext>
            </a:extLst>
          </p:cNvPr>
          <p:cNvSpPr txBox="1"/>
          <p:nvPr/>
        </p:nvSpPr>
        <p:spPr>
          <a:xfrm>
            <a:off x="812641" y="1822665"/>
            <a:ext cx="34568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atin typeface="Arial Black" panose="020B0A04020102020204" pitchFamily="34" charset="0"/>
                <a:cs typeface="Arial" pitchFamily="34" charset="0"/>
              </a:rPr>
              <a:t>Data Understanding</a:t>
            </a:r>
            <a:endParaRPr lang="ko-KR" altLang="en-US" sz="1400" b="1" dirty="0"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00" name="TextBox 23">
            <a:extLst>
              <a:ext uri="{FF2B5EF4-FFF2-40B4-BE49-F238E27FC236}">
                <a16:creationId xmlns:a16="http://schemas.microsoft.com/office/drawing/2014/main" id="{F1D8CC1A-B4B8-4C6E-B397-4519B1F2FFA5}"/>
              </a:ext>
            </a:extLst>
          </p:cNvPr>
          <p:cNvSpPr txBox="1"/>
          <p:nvPr/>
        </p:nvSpPr>
        <p:spPr>
          <a:xfrm>
            <a:off x="4533609" y="4311606"/>
            <a:ext cx="1265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Data Cleaning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3C65E519-5390-4070-ACBD-A4AAF7365420}"/>
              </a:ext>
            </a:extLst>
          </p:cNvPr>
          <p:cNvSpPr txBox="1"/>
          <p:nvPr/>
        </p:nvSpPr>
        <p:spPr>
          <a:xfrm>
            <a:off x="5539149" y="3349568"/>
            <a:ext cx="1265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Univariate Analysis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2" name="TextBox 23">
            <a:extLst>
              <a:ext uri="{FF2B5EF4-FFF2-40B4-BE49-F238E27FC236}">
                <a16:creationId xmlns:a16="http://schemas.microsoft.com/office/drawing/2014/main" id="{7DF67B6D-5BC4-4813-A8BA-E808CEAB5E5A}"/>
              </a:ext>
            </a:extLst>
          </p:cNvPr>
          <p:cNvSpPr txBox="1"/>
          <p:nvPr/>
        </p:nvSpPr>
        <p:spPr>
          <a:xfrm>
            <a:off x="6544686" y="4311605"/>
            <a:ext cx="1265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Bivariate Analysis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TextBox 23">
            <a:extLst>
              <a:ext uri="{FF2B5EF4-FFF2-40B4-BE49-F238E27FC236}">
                <a16:creationId xmlns:a16="http://schemas.microsoft.com/office/drawing/2014/main" id="{EEA274F9-FC54-4E3A-9B34-017D7B32225C}"/>
              </a:ext>
            </a:extLst>
          </p:cNvPr>
          <p:cNvSpPr txBox="1"/>
          <p:nvPr/>
        </p:nvSpPr>
        <p:spPr>
          <a:xfrm>
            <a:off x="7586993" y="3360856"/>
            <a:ext cx="12656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0133" y="315787"/>
            <a:ext cx="8948092" cy="785265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Data Understanding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DBA471D-B86A-494C-9CB4-9DEA314690EE}"/>
              </a:ext>
            </a:extLst>
          </p:cNvPr>
          <p:cNvSpPr/>
          <p:nvPr/>
        </p:nvSpPr>
        <p:spPr>
          <a:xfrm>
            <a:off x="267286" y="1851902"/>
            <a:ext cx="11155680" cy="264687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Loan Data is imported  from “loan.csv” file. The raw data contains shape 39717 Row and 111 Columns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Checked the Datatype of Various Columns.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There are different Types of  variables present in the data  like</a:t>
            </a:r>
          </a:p>
          <a:p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        Applicant Demographics such as ( Employment length, Employment title, Annual income </a:t>
            </a:r>
            <a:r>
              <a:rPr lang="en-US" i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         Loan information  &amp; its Characteristics  such as ( Loan amount, Funded amount, Loan grade, Loan status, Interest rate </a:t>
            </a:r>
            <a:r>
              <a:rPr lang="en-US" i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        Customer Behavior  ( when loan is approved) such as (application type, loan purpose, Delinquency  2 year, Revolving balance.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Now,  Applicant behavior variables are not available at the time of loan application , Thus its can not be use for prediction of loan approval.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 also checked the columns which contains numerical data  and extract it for further data insights.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 identified Target variable columns , in this case “</a:t>
            </a:r>
            <a:r>
              <a:rPr lang="en-US" sz="2000" i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loan_status</a:t>
            </a:r>
            <a:r>
              <a:rPr lang="en-US" sz="2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” is target column.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EA6433A-3EE2-4A08-A2FF-DA6DFDF43BDB}"/>
              </a:ext>
            </a:extLst>
          </p:cNvPr>
          <p:cNvSpPr/>
          <p:nvPr/>
        </p:nvSpPr>
        <p:spPr>
          <a:xfrm>
            <a:off x="952455" y="4596435"/>
            <a:ext cx="30146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Shape of dataset </a:t>
            </a:r>
          </a:p>
          <a:p>
            <a:pPr algn="ctr"/>
            <a:r>
              <a:rPr lang="en-US" i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Row – 39717, column - 111</a:t>
            </a:r>
            <a:endParaRPr lang="en-US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F5FA5-5F2C-48D0-9E38-FBC86DB3FA5E}"/>
              </a:ext>
            </a:extLst>
          </p:cNvPr>
          <p:cNvSpPr/>
          <p:nvPr/>
        </p:nvSpPr>
        <p:spPr>
          <a:xfrm flipH="1">
            <a:off x="267285" y="7017643"/>
            <a:ext cx="45719" cy="417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47DFA6A-8DF4-4B48-BB1A-576520653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5" y="4107766"/>
            <a:ext cx="4398498" cy="243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8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6">
            <a:extLst>
              <a:ext uri="{FF2B5EF4-FFF2-40B4-BE49-F238E27FC236}">
                <a16:creationId xmlns:a16="http://schemas.microsoft.com/office/drawing/2014/main" id="{DCA515E3-0556-4241-BD35-035EEAB53BF5}"/>
              </a:ext>
            </a:extLst>
          </p:cNvPr>
          <p:cNvSpPr>
            <a:spLocks/>
          </p:cNvSpPr>
          <p:nvPr/>
        </p:nvSpPr>
        <p:spPr bwMode="auto">
          <a:xfrm>
            <a:off x="7264201" y="4390551"/>
            <a:ext cx="2843344" cy="1757468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25" y="256254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Data Cleaning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C31493-D93C-4F7D-AC94-D96799CED199}"/>
              </a:ext>
            </a:extLst>
          </p:cNvPr>
          <p:cNvSpPr/>
          <p:nvPr/>
        </p:nvSpPr>
        <p:spPr>
          <a:xfrm>
            <a:off x="6842272" y="5821417"/>
            <a:ext cx="4920751" cy="3987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9F2D6ED-1583-4D54-A6F8-494052DC3669}"/>
              </a:ext>
            </a:extLst>
          </p:cNvPr>
          <p:cNvSpPr txBox="1"/>
          <p:nvPr/>
        </p:nvSpPr>
        <p:spPr>
          <a:xfrm>
            <a:off x="1136469" y="1491832"/>
            <a:ext cx="450082" cy="830997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0E34A24-0088-409B-9065-A2891CD8E1D0}"/>
              </a:ext>
            </a:extLst>
          </p:cNvPr>
          <p:cNvSpPr txBox="1"/>
          <p:nvPr/>
        </p:nvSpPr>
        <p:spPr>
          <a:xfrm>
            <a:off x="2540000" y="2512790"/>
            <a:ext cx="508323" cy="830997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5998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4AD1E02-93A9-4A2B-B218-9AF68D786C67}"/>
              </a:ext>
            </a:extLst>
          </p:cNvPr>
          <p:cNvSpPr>
            <a:spLocks/>
          </p:cNvSpPr>
          <p:nvPr/>
        </p:nvSpPr>
        <p:spPr bwMode="auto">
          <a:xfrm>
            <a:off x="4650602" y="2464294"/>
            <a:ext cx="2843344" cy="1757468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99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D40A856-359B-43AA-99EF-09F2652E0F73}"/>
              </a:ext>
            </a:extLst>
          </p:cNvPr>
          <p:cNvSpPr>
            <a:spLocks/>
          </p:cNvSpPr>
          <p:nvPr/>
        </p:nvSpPr>
        <p:spPr bwMode="auto">
          <a:xfrm>
            <a:off x="3341710" y="1503727"/>
            <a:ext cx="2843344" cy="1757468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99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1513F9C-B8A2-48E6-A546-8124EDD613D6}"/>
              </a:ext>
            </a:extLst>
          </p:cNvPr>
          <p:cNvSpPr>
            <a:spLocks/>
          </p:cNvSpPr>
          <p:nvPr/>
        </p:nvSpPr>
        <p:spPr bwMode="auto">
          <a:xfrm>
            <a:off x="3341711" y="2471724"/>
            <a:ext cx="4159148" cy="7894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kern="0" dirty="0">
                <a:solidFill>
                  <a:schemeClr val="bg1"/>
                </a:solidFill>
                <a:cs typeface="Arial" pitchFamily="34" charset="0"/>
              </a:rPr>
              <a:t>Delete all the columns having 39717 null value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1EBE598-76C7-4A33-8A52-A26ABC194E4E}"/>
              </a:ext>
            </a:extLst>
          </p:cNvPr>
          <p:cNvSpPr>
            <a:spLocks/>
          </p:cNvSpPr>
          <p:nvPr/>
        </p:nvSpPr>
        <p:spPr bwMode="auto">
          <a:xfrm>
            <a:off x="2022125" y="1503728"/>
            <a:ext cx="4162928" cy="7894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799" kern="0" dirty="0">
                <a:solidFill>
                  <a:schemeClr val="bg1"/>
                </a:solidFill>
                <a:cs typeface="Arial" pitchFamily="34" charset="0"/>
              </a:rPr>
              <a:t>Original Loan dataset</a:t>
            </a:r>
            <a:endParaRPr lang="en-US" sz="1799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A8C3D94-517C-4951-9831-2A1FC30E8B80}"/>
              </a:ext>
            </a:extLst>
          </p:cNvPr>
          <p:cNvSpPr>
            <a:spLocks/>
          </p:cNvSpPr>
          <p:nvPr/>
        </p:nvSpPr>
        <p:spPr bwMode="auto">
          <a:xfrm>
            <a:off x="5960334" y="3436640"/>
            <a:ext cx="2843344" cy="1757468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99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ACA42331-39FA-4A79-B05E-469607711132}"/>
              </a:ext>
            </a:extLst>
          </p:cNvPr>
          <p:cNvSpPr>
            <a:spLocks/>
          </p:cNvSpPr>
          <p:nvPr/>
        </p:nvSpPr>
        <p:spPr bwMode="auto">
          <a:xfrm>
            <a:off x="5960335" y="4404637"/>
            <a:ext cx="4159148" cy="7894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kern="0" dirty="0">
                <a:solidFill>
                  <a:schemeClr val="bg1"/>
                </a:solidFill>
                <a:cs typeface="Arial" pitchFamily="34" charset="0"/>
              </a:rPr>
              <a:t>Removing rows &amp; column with missing value </a:t>
            </a: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528692D0-2F9B-4D37-8445-16F4D40A8B84}"/>
              </a:ext>
            </a:extLst>
          </p:cNvPr>
          <p:cNvSpPr>
            <a:spLocks/>
          </p:cNvSpPr>
          <p:nvPr/>
        </p:nvSpPr>
        <p:spPr bwMode="auto">
          <a:xfrm>
            <a:off x="4640749" y="3436641"/>
            <a:ext cx="4162928" cy="7894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kern="0" dirty="0">
                <a:solidFill>
                  <a:schemeClr val="bg1"/>
                </a:solidFill>
                <a:cs typeface="Arial" pitchFamily="34" charset="0"/>
              </a:rPr>
              <a:t>Dropping non imp columns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E9787458-A6D3-45CD-9827-D70DD2289024}"/>
              </a:ext>
            </a:extLst>
          </p:cNvPr>
          <p:cNvSpPr txBox="1"/>
          <p:nvPr/>
        </p:nvSpPr>
        <p:spPr>
          <a:xfrm>
            <a:off x="3784580" y="3504288"/>
            <a:ext cx="527709" cy="830997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5998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CDE2B332-A5ED-4DA6-82B8-38D1DF700492}"/>
              </a:ext>
            </a:extLst>
          </p:cNvPr>
          <p:cNvSpPr txBox="1"/>
          <p:nvPr/>
        </p:nvSpPr>
        <p:spPr>
          <a:xfrm>
            <a:off x="4995442" y="4404455"/>
            <a:ext cx="527709" cy="830997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84ECB0F5-0611-484B-BED3-249A124DC07B}"/>
              </a:ext>
            </a:extLst>
          </p:cNvPr>
          <p:cNvSpPr txBox="1"/>
          <p:nvPr/>
        </p:nvSpPr>
        <p:spPr>
          <a:xfrm>
            <a:off x="6329087" y="1498779"/>
            <a:ext cx="344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Original data set – Loan.csv</a:t>
            </a:r>
          </a:p>
          <a:p>
            <a:pPr lvl="0"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Shape: Row – 39717, Column - 111</a:t>
            </a:r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1AF9C283-F9EF-4EC1-800A-D3D479789986}"/>
              </a:ext>
            </a:extLst>
          </p:cNvPr>
          <p:cNvSpPr>
            <a:spLocks/>
          </p:cNvSpPr>
          <p:nvPr/>
        </p:nvSpPr>
        <p:spPr bwMode="auto">
          <a:xfrm>
            <a:off x="7264202" y="5358548"/>
            <a:ext cx="4159148" cy="7894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kern="0" dirty="0">
                <a:solidFill>
                  <a:schemeClr val="bg1"/>
                </a:solidFill>
                <a:cs typeface="Arial" pitchFamily="34" charset="0"/>
              </a:rPr>
              <a:t>Imputing null value and correcting datatypes</a:t>
            </a:r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9428AE85-63C6-4C97-A929-87A52F2D7B5A}"/>
              </a:ext>
            </a:extLst>
          </p:cNvPr>
          <p:cNvSpPr txBox="1"/>
          <p:nvPr/>
        </p:nvSpPr>
        <p:spPr>
          <a:xfrm>
            <a:off x="6569024" y="5412552"/>
            <a:ext cx="527709" cy="830997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6B1F14D-3B34-4E4F-B4F9-5D09890DDBC5}"/>
              </a:ext>
            </a:extLst>
          </p:cNvPr>
          <p:cNvSpPr txBox="1"/>
          <p:nvPr/>
        </p:nvSpPr>
        <p:spPr>
          <a:xfrm>
            <a:off x="3846010" y="5616220"/>
            <a:ext cx="298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Final data set  is Clean  Ready for </a:t>
            </a:r>
            <a:r>
              <a:rPr 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Summarise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AC28-3479-479B-B027-55EEAF3B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+mn-lt"/>
              </a:rPr>
              <a:t>Methods followed to clean data</a:t>
            </a:r>
            <a:endParaRPr lang="en-IN" sz="2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C4782-F10D-4363-A943-23267F84D897}"/>
              </a:ext>
            </a:extLst>
          </p:cNvPr>
          <p:cNvSpPr txBox="1"/>
          <p:nvPr/>
        </p:nvSpPr>
        <p:spPr>
          <a:xfrm>
            <a:off x="585788" y="1857375"/>
            <a:ext cx="104584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Checked null value in column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Deleted null values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            Deleted the columns where all 39717 values are null.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Deleted columns      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Deleted unnecessary columns such as </a:t>
            </a:r>
            <a:r>
              <a:rPr lang="en-US" dirty="0" err="1">
                <a:solidFill>
                  <a:srgbClr val="000000"/>
                </a:solidFill>
              </a:rPr>
              <a:t>zip_code</a:t>
            </a:r>
            <a:r>
              <a:rPr lang="en-US" dirty="0">
                <a:solidFill>
                  <a:srgbClr val="000000"/>
                </a:solidFill>
              </a:rPr>
              <a:t>, desc, </a:t>
            </a:r>
            <a:r>
              <a:rPr lang="en-US" dirty="0" err="1">
                <a:solidFill>
                  <a:srgbClr val="000000"/>
                </a:solidFill>
              </a:rPr>
              <a:t>url</a:t>
            </a:r>
            <a:r>
              <a:rPr lang="en-US" dirty="0">
                <a:solidFill>
                  <a:srgbClr val="000000"/>
                </a:solidFill>
              </a:rPr>
              <a:t>, funded amount </a:t>
            </a:r>
            <a:r>
              <a:rPr lang="en-US" dirty="0" err="1">
                <a:solidFill>
                  <a:srgbClr val="000000"/>
                </a:solidFill>
              </a:rPr>
              <a:t>etc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Removed outliers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Removed extreme high and low values that would not affect the result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Removed duplicate data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Removed identical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 err="1">
                <a:solidFill>
                  <a:srgbClr val="000000"/>
                </a:solidFill>
                <a:effectLst/>
              </a:rPr>
              <a:t>Filtere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row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sz="1600" dirty="0">
                <a:solidFill>
                  <a:srgbClr val="000000"/>
                </a:solidFill>
              </a:rPr>
              <a:t>Filtered </a:t>
            </a:r>
            <a:r>
              <a:rPr lang="en-US" sz="1600" dirty="0" err="1">
                <a:solidFill>
                  <a:srgbClr val="000000"/>
                </a:solidFill>
              </a:rPr>
              <a:t>loan_status</a:t>
            </a:r>
            <a:r>
              <a:rPr lang="en-US" sz="1600" dirty="0">
                <a:solidFill>
                  <a:srgbClr val="000000"/>
                </a:solidFill>
              </a:rPr>
              <a:t> data, dropped </a:t>
            </a:r>
            <a:r>
              <a:rPr lang="en-US" sz="1600" dirty="0" err="1">
                <a:solidFill>
                  <a:srgbClr val="000000"/>
                </a:solidFill>
              </a:rPr>
              <a:t>loan_status</a:t>
            </a:r>
            <a:r>
              <a:rPr lang="en-US" sz="1600" dirty="0">
                <a:solidFill>
                  <a:srgbClr val="000000"/>
                </a:solidFill>
              </a:rPr>
              <a:t> as “current” ,we only need “fully paid” and “charged off “ for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After performing these step, we proceed for EDA analysis over Cleaned Data.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br>
              <a:rPr lang="en-US" sz="1800" b="0" i="0" dirty="0">
                <a:solidFill>
                  <a:srgbClr val="000000"/>
                </a:solidFill>
                <a:effectLst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</a:rPr>
              <a:t>  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9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336" y="346567"/>
            <a:ext cx="8664143" cy="957980"/>
          </a:xfrm>
        </p:spPr>
        <p:txBody>
          <a:bodyPr/>
          <a:lstStyle/>
          <a:p>
            <a:r>
              <a:rPr lang="en-IN" b="1" dirty="0"/>
              <a:t>   </a:t>
            </a:r>
            <a:r>
              <a:rPr lang="en-IN" sz="2800" b="1" dirty="0"/>
              <a:t>Univariate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2BA92E-D770-4BCD-8BF4-C1E0DD22CC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6" y="1628774"/>
            <a:ext cx="4584146" cy="360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63879AA-C25D-4240-ACBD-990AC561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92" y="1628774"/>
            <a:ext cx="3719659" cy="360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CCF118D-A96F-452D-9976-34753AB0E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989459"/>
              </p:ext>
            </p:extLst>
          </p:nvPr>
        </p:nvGraphicFramePr>
        <p:xfrm>
          <a:off x="1170336" y="5472114"/>
          <a:ext cx="7671115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3F22564F-1BAE-42B1-9215-475A2F14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51" y="1628774"/>
            <a:ext cx="3217199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E9DBB7A-CC9F-4707-981B-1DD2601C4DA1}"/>
              </a:ext>
            </a:extLst>
          </p:cNvPr>
          <p:cNvGraphicFramePr/>
          <p:nvPr/>
        </p:nvGraphicFramePr>
        <p:xfrm>
          <a:off x="9115425" y="5700713"/>
          <a:ext cx="2828925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272" y="369144"/>
            <a:ext cx="7296331" cy="716282"/>
          </a:xfrm>
        </p:spPr>
        <p:txBody>
          <a:bodyPr/>
          <a:lstStyle/>
          <a:p>
            <a:r>
              <a:rPr lang="en-IN" sz="2800" dirty="0"/>
              <a:t>Univariate Analysis continued…..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05C5D752-E20E-4916-8BA0-3FFC5DC71EC5}"/>
              </a:ext>
            </a:extLst>
          </p:cNvPr>
          <p:cNvSpPr txBox="1"/>
          <p:nvPr/>
        </p:nvSpPr>
        <p:spPr>
          <a:xfrm>
            <a:off x="1441273" y="1266050"/>
            <a:ext cx="2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Grade vs loan count  Bar plot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A3A240A2-D5AD-4FAF-A413-8D662CADAF02}"/>
              </a:ext>
            </a:extLst>
          </p:cNvPr>
          <p:cNvSpPr txBox="1"/>
          <p:nvPr/>
        </p:nvSpPr>
        <p:spPr>
          <a:xfrm>
            <a:off x="5029200" y="1219883"/>
            <a:ext cx="322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Employee Experience vs loan count  Bar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4CDB9-C862-43E0-A121-CBFA7AF6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7" y="1681546"/>
            <a:ext cx="3800475" cy="31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6142B66-8081-4C8D-A4C1-0C131ACB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31" y="1681547"/>
            <a:ext cx="4056519" cy="31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F93FEC-0CE8-4D6F-9E49-ED3DDD1B6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623362"/>
              </p:ext>
            </p:extLst>
          </p:nvPr>
        </p:nvGraphicFramePr>
        <p:xfrm>
          <a:off x="1271587" y="5172074"/>
          <a:ext cx="3114675" cy="115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31B019-1772-43CC-B72E-AAF9432F2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43084"/>
              </p:ext>
            </p:extLst>
          </p:nvPr>
        </p:nvGraphicFramePr>
        <p:xfrm>
          <a:off x="5272089" y="5172075"/>
          <a:ext cx="3114676" cy="11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8" name="Picture 6">
            <a:extLst>
              <a:ext uri="{FF2B5EF4-FFF2-40B4-BE49-F238E27FC236}">
                <a16:creationId xmlns:a16="http://schemas.microsoft.com/office/drawing/2014/main" id="{F2373BD8-732F-4740-8084-4375B2E3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3" y="1681547"/>
            <a:ext cx="3359147" cy="31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CDF12CE-E2B0-4F57-9C02-AF73361973A1}"/>
              </a:ext>
            </a:extLst>
          </p:cNvPr>
          <p:cNvGraphicFramePr/>
          <p:nvPr/>
        </p:nvGraphicFramePr>
        <p:xfrm>
          <a:off x="9115426" y="5386388"/>
          <a:ext cx="2800350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87AC13A-9712-4F5F-8CB1-4AFE19AA47EB}"/>
              </a:ext>
            </a:extLst>
          </p:cNvPr>
          <p:cNvSpPr txBox="1"/>
          <p:nvPr/>
        </p:nvSpPr>
        <p:spPr>
          <a:xfrm>
            <a:off x="9301163" y="1219884"/>
            <a:ext cx="2614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Home ownership vs loan </a:t>
            </a:r>
            <a:r>
              <a:rPr lang="en-US" sz="1200" dirty="0"/>
              <a:t>count</a:t>
            </a:r>
            <a:r>
              <a:rPr lang="en-US" sz="1100" dirty="0"/>
              <a:t> Bar plot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15896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272" y="369144"/>
            <a:ext cx="7296331" cy="716282"/>
          </a:xfrm>
        </p:spPr>
        <p:txBody>
          <a:bodyPr/>
          <a:lstStyle/>
          <a:p>
            <a:r>
              <a:rPr lang="en-IN" sz="2800" dirty="0"/>
              <a:t>Univariate Analysis continued…..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05C5D752-E20E-4916-8BA0-3FFC5DC71EC5}"/>
              </a:ext>
            </a:extLst>
          </p:cNvPr>
          <p:cNvSpPr txBox="1"/>
          <p:nvPr/>
        </p:nvSpPr>
        <p:spPr>
          <a:xfrm>
            <a:off x="2734831" y="1266050"/>
            <a:ext cx="289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Loan purpose vs  count  Bar plot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31B019-1772-43CC-B72E-AAF9432F2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094566"/>
              </p:ext>
            </p:extLst>
          </p:nvPr>
        </p:nvGraphicFramePr>
        <p:xfrm>
          <a:off x="5272089" y="5172075"/>
          <a:ext cx="3114676" cy="11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1CF0AD2F-EADD-46DC-9BBD-C4F80C31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81547"/>
            <a:ext cx="7015162" cy="480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1112DAB-E773-457E-937C-E23A02F2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4" y="1681547"/>
            <a:ext cx="4376736" cy="289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35953-39A1-4632-A87F-8437EE64789C}"/>
              </a:ext>
            </a:extLst>
          </p:cNvPr>
          <p:cNvSpPr txBox="1"/>
          <p:nvPr/>
        </p:nvSpPr>
        <p:spPr>
          <a:xfrm>
            <a:off x="8515350" y="1085426"/>
            <a:ext cx="318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status vs count Bar plot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4D85C37-ADB4-4652-A15C-1A1AB1A242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126100"/>
              </p:ext>
            </p:extLst>
          </p:nvPr>
        </p:nvGraphicFramePr>
        <p:xfrm>
          <a:off x="8737603" y="4957763"/>
          <a:ext cx="2868609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9CD6E43-5DD9-4CF1-BFDD-D51D83E86045}"/>
              </a:ext>
            </a:extLst>
          </p:cNvPr>
          <p:cNvGraphicFramePr/>
          <p:nvPr/>
        </p:nvGraphicFramePr>
        <p:xfrm>
          <a:off x="7600950" y="5957888"/>
          <a:ext cx="459105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15926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862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Verdana</vt:lpstr>
      <vt:lpstr>Wingdings</vt:lpstr>
      <vt:lpstr>Office Theme</vt:lpstr>
      <vt:lpstr>Lending Club Case Study  Submission</vt:lpstr>
      <vt:lpstr> Abstract</vt:lpstr>
      <vt:lpstr> Problem Solving Approach – Flow chart</vt:lpstr>
      <vt:lpstr> Data Understanding</vt:lpstr>
      <vt:lpstr> Data Cleaning</vt:lpstr>
      <vt:lpstr>Methods followed to clean data</vt:lpstr>
      <vt:lpstr>   Univariate Analysis</vt:lpstr>
      <vt:lpstr>Univariate Analysis continued…..</vt:lpstr>
      <vt:lpstr>Univariate Analysis continued…..</vt:lpstr>
      <vt:lpstr>Univariate Analysis continued…..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sonal sinha</cp:lastModifiedBy>
  <cp:revision>107</cp:revision>
  <dcterms:created xsi:type="dcterms:W3CDTF">2016-06-09T08:16:28Z</dcterms:created>
  <dcterms:modified xsi:type="dcterms:W3CDTF">2022-03-07T20:20:37Z</dcterms:modified>
</cp:coreProperties>
</file>