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2.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73" r:id="rId5"/>
    <p:sldId id="260" r:id="rId6"/>
    <p:sldId id="274" r:id="rId7"/>
    <p:sldId id="267" r:id="rId8"/>
    <p:sldId id="272" r:id="rId9"/>
    <p:sldId id="275" r:id="rId10"/>
    <p:sldId id="276" r:id="rId11"/>
    <p:sldId id="265" r:id="rId12"/>
    <p:sldId id="268" r:id="rId13"/>
    <p:sldId id="278" r:id="rId14"/>
    <p:sldId id="279" r:id="rId15"/>
    <p:sldId id="280" r:id="rId16"/>
    <p:sldId id="281" r:id="rId17"/>
    <p:sldId id="282" r:id="rId18"/>
    <p:sldId id="269" r:id="rId19"/>
    <p:sldId id="283" r:id="rId20"/>
    <p:sldId id="284" r:id="rId21"/>
    <p:sldId id="286" r:id="rId22"/>
    <p:sldId id="277" r:id="rId23"/>
    <p:sldId id="28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al sinha" initials="ss" lastIdx="1" clrIdx="0">
    <p:extLst>
      <p:ext uri="{19B8F6BF-5375-455C-9EA6-DF929625EA0E}">
        <p15:presenceInfo xmlns:p15="http://schemas.microsoft.com/office/powerpoint/2012/main" userId="f3de6202e911ea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30" autoAdjust="0"/>
    <p:restoredTop sz="94660"/>
  </p:normalViewPr>
  <p:slideViewPr>
    <p:cSldViewPr snapToGrid="0">
      <p:cViewPr>
        <p:scale>
          <a:sx n="70" d="100"/>
          <a:sy n="70" d="100"/>
        </p:scale>
        <p:origin x="660" y="16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13B13C-87BF-4084-8A1D-C8388C7FFC98}" type="doc">
      <dgm:prSet loTypeId="urn:microsoft.com/office/officeart/2005/8/layout/arrow2" loCatId="process" qsTypeId="urn:microsoft.com/office/officeart/2005/8/quickstyle/simple2" qsCatId="simple" csTypeId="urn:microsoft.com/office/officeart/2005/8/colors/colorful5" csCatId="colorful" phldr="1"/>
      <dgm:spPr/>
      <dgm:t>
        <a:bodyPr/>
        <a:lstStyle/>
        <a:p>
          <a:endParaRPr lang="en-IN"/>
        </a:p>
      </dgm:t>
    </dgm:pt>
    <dgm:pt modelId="{C1434EC3-DEA7-4392-BEDC-45CC76877DA1}">
      <dgm:prSet/>
      <dgm:spPr/>
      <dgm:t>
        <a:bodyPr/>
        <a:lstStyle/>
        <a:p>
          <a:r>
            <a:rPr lang="en-US"/>
            <a:t>Checked null value in column</a:t>
          </a:r>
          <a:endParaRPr lang="en-IN"/>
        </a:p>
      </dgm:t>
    </dgm:pt>
    <dgm:pt modelId="{A043C347-D072-4CDC-8A9E-311EB58E9F3D}" type="parTrans" cxnId="{95534723-59A2-4F05-8705-1D8EF99A24A8}">
      <dgm:prSet/>
      <dgm:spPr/>
      <dgm:t>
        <a:bodyPr/>
        <a:lstStyle/>
        <a:p>
          <a:endParaRPr lang="en-IN"/>
        </a:p>
      </dgm:t>
    </dgm:pt>
    <dgm:pt modelId="{B145C172-BC57-47D4-9305-19D7EC5272F7}" type="sibTrans" cxnId="{95534723-59A2-4F05-8705-1D8EF99A24A8}">
      <dgm:prSet/>
      <dgm:spPr/>
      <dgm:t>
        <a:bodyPr/>
        <a:lstStyle/>
        <a:p>
          <a:endParaRPr lang="en-IN"/>
        </a:p>
      </dgm:t>
    </dgm:pt>
    <dgm:pt modelId="{DAB9C855-031E-4045-90D5-ADBB5E895087}">
      <dgm:prSet/>
      <dgm:spPr/>
      <dgm:t>
        <a:bodyPr/>
        <a:lstStyle/>
        <a:p>
          <a:r>
            <a:rPr lang="en-US"/>
            <a:t>Deleted null values</a:t>
          </a:r>
          <a:endParaRPr lang="en-IN"/>
        </a:p>
      </dgm:t>
    </dgm:pt>
    <dgm:pt modelId="{9C325893-A69E-40BF-A316-C8B99211BAC4}" type="parTrans" cxnId="{D534977F-60B6-45E8-829D-F96C4A11C779}">
      <dgm:prSet/>
      <dgm:spPr/>
      <dgm:t>
        <a:bodyPr/>
        <a:lstStyle/>
        <a:p>
          <a:endParaRPr lang="en-IN"/>
        </a:p>
      </dgm:t>
    </dgm:pt>
    <dgm:pt modelId="{DE8673C9-74FF-4C20-9361-44160AC9E3A4}" type="sibTrans" cxnId="{D534977F-60B6-45E8-829D-F96C4A11C779}">
      <dgm:prSet/>
      <dgm:spPr/>
      <dgm:t>
        <a:bodyPr/>
        <a:lstStyle/>
        <a:p>
          <a:endParaRPr lang="en-IN"/>
        </a:p>
      </dgm:t>
    </dgm:pt>
    <dgm:pt modelId="{3130A191-6750-4C6E-8AD7-439CBE1C00DE}">
      <dgm:prSet/>
      <dgm:spPr/>
      <dgm:t>
        <a:bodyPr/>
        <a:lstStyle/>
        <a:p>
          <a:r>
            <a:rPr lang="en-US" b="0" i="0"/>
            <a:t>Deleted the columns where all 39717 values are null.</a:t>
          </a:r>
          <a:endParaRPr lang="en-IN"/>
        </a:p>
      </dgm:t>
    </dgm:pt>
    <dgm:pt modelId="{844F4F3B-0349-485F-9D90-72EC3777F857}" type="parTrans" cxnId="{FF0F983D-BF4A-4E01-8869-C1F5ED5DE4C1}">
      <dgm:prSet/>
      <dgm:spPr/>
      <dgm:t>
        <a:bodyPr/>
        <a:lstStyle/>
        <a:p>
          <a:endParaRPr lang="en-IN"/>
        </a:p>
      </dgm:t>
    </dgm:pt>
    <dgm:pt modelId="{2DDC68D8-BBC8-4A4C-8501-37727178CDCE}" type="sibTrans" cxnId="{FF0F983D-BF4A-4E01-8869-C1F5ED5DE4C1}">
      <dgm:prSet/>
      <dgm:spPr/>
      <dgm:t>
        <a:bodyPr/>
        <a:lstStyle/>
        <a:p>
          <a:endParaRPr lang="en-IN"/>
        </a:p>
      </dgm:t>
    </dgm:pt>
    <dgm:pt modelId="{CEC20141-54A1-4910-A038-A1BFF6F6EA7E}">
      <dgm:prSet/>
      <dgm:spPr/>
      <dgm:t>
        <a:bodyPr/>
        <a:lstStyle/>
        <a:p>
          <a:r>
            <a:rPr lang="en-US" dirty="0"/>
            <a:t>Deleted columns       </a:t>
          </a:r>
          <a:endParaRPr lang="en-IN" dirty="0"/>
        </a:p>
      </dgm:t>
    </dgm:pt>
    <dgm:pt modelId="{D648E370-12B5-4A4A-A7C1-401D510120F0}" type="parTrans" cxnId="{0BFB3CA5-6F9D-46B2-AE44-F7E46C30F6F2}">
      <dgm:prSet/>
      <dgm:spPr/>
      <dgm:t>
        <a:bodyPr/>
        <a:lstStyle/>
        <a:p>
          <a:endParaRPr lang="en-IN"/>
        </a:p>
      </dgm:t>
    </dgm:pt>
    <dgm:pt modelId="{5BBC22DF-9222-4211-A0FE-16B2D0D6819D}" type="sibTrans" cxnId="{0BFB3CA5-6F9D-46B2-AE44-F7E46C30F6F2}">
      <dgm:prSet/>
      <dgm:spPr/>
      <dgm:t>
        <a:bodyPr/>
        <a:lstStyle/>
        <a:p>
          <a:endParaRPr lang="en-IN"/>
        </a:p>
      </dgm:t>
    </dgm:pt>
    <dgm:pt modelId="{C9A2CEFA-82FC-4610-A241-25CA62E53943}">
      <dgm:prSet/>
      <dgm:spPr/>
      <dgm:t>
        <a:bodyPr/>
        <a:lstStyle/>
        <a:p>
          <a:r>
            <a:rPr lang="en-US" dirty="0"/>
            <a:t>Deleted unnecessary columns such as zip code, desc, URL, funded amount etc.</a:t>
          </a:r>
          <a:endParaRPr lang="en-IN" dirty="0"/>
        </a:p>
      </dgm:t>
    </dgm:pt>
    <dgm:pt modelId="{3A02056E-CDD9-46E2-946D-0362941895B6}" type="parTrans" cxnId="{8B776DEE-F2D6-428A-9F86-EA37B73C252E}">
      <dgm:prSet/>
      <dgm:spPr/>
      <dgm:t>
        <a:bodyPr/>
        <a:lstStyle/>
        <a:p>
          <a:endParaRPr lang="en-IN"/>
        </a:p>
      </dgm:t>
    </dgm:pt>
    <dgm:pt modelId="{65F6DEFB-046B-4087-8A6D-4A1200EFB22C}" type="sibTrans" cxnId="{8B776DEE-F2D6-428A-9F86-EA37B73C252E}">
      <dgm:prSet/>
      <dgm:spPr/>
      <dgm:t>
        <a:bodyPr/>
        <a:lstStyle/>
        <a:p>
          <a:endParaRPr lang="en-IN"/>
        </a:p>
      </dgm:t>
    </dgm:pt>
    <dgm:pt modelId="{9DF061E4-BC8E-4D84-B50A-4050B88E9A75}">
      <dgm:prSet/>
      <dgm:spPr/>
      <dgm:t>
        <a:bodyPr/>
        <a:lstStyle/>
        <a:p>
          <a:r>
            <a:rPr lang="en-US" b="0" i="0"/>
            <a:t>Removed outliers </a:t>
          </a:r>
          <a:endParaRPr lang="en-IN"/>
        </a:p>
      </dgm:t>
    </dgm:pt>
    <dgm:pt modelId="{73BB5BFD-B260-4FF0-9AF4-FACFA67C4438}" type="parTrans" cxnId="{6CD3771B-8807-45B1-8207-D0C7042F8C71}">
      <dgm:prSet/>
      <dgm:spPr/>
      <dgm:t>
        <a:bodyPr/>
        <a:lstStyle/>
        <a:p>
          <a:endParaRPr lang="en-IN"/>
        </a:p>
      </dgm:t>
    </dgm:pt>
    <dgm:pt modelId="{898CFD7B-1BA0-403E-B148-E82750295444}" type="sibTrans" cxnId="{6CD3771B-8807-45B1-8207-D0C7042F8C71}">
      <dgm:prSet/>
      <dgm:spPr/>
      <dgm:t>
        <a:bodyPr/>
        <a:lstStyle/>
        <a:p>
          <a:endParaRPr lang="en-IN"/>
        </a:p>
      </dgm:t>
    </dgm:pt>
    <dgm:pt modelId="{0863EBE3-D296-4FCE-A554-4F0C6F8CA809}">
      <dgm:prSet/>
      <dgm:spPr/>
      <dgm:t>
        <a:bodyPr/>
        <a:lstStyle/>
        <a:p>
          <a:r>
            <a:rPr lang="en-US" dirty="0"/>
            <a:t>Removed extreme high and low values that would not affect the result analysis</a:t>
          </a:r>
          <a:endParaRPr lang="en-IN" dirty="0"/>
        </a:p>
      </dgm:t>
    </dgm:pt>
    <dgm:pt modelId="{21A827E6-754A-4CAA-AA5C-50C44532274E}" type="parTrans" cxnId="{546186E3-D593-4604-B039-254190A03125}">
      <dgm:prSet/>
      <dgm:spPr/>
      <dgm:t>
        <a:bodyPr/>
        <a:lstStyle/>
        <a:p>
          <a:endParaRPr lang="en-IN"/>
        </a:p>
      </dgm:t>
    </dgm:pt>
    <dgm:pt modelId="{FF5C868D-18C7-48A8-AFAF-DFD1650BD0DB}" type="sibTrans" cxnId="{546186E3-D593-4604-B039-254190A03125}">
      <dgm:prSet/>
      <dgm:spPr/>
      <dgm:t>
        <a:bodyPr/>
        <a:lstStyle/>
        <a:p>
          <a:endParaRPr lang="en-IN"/>
        </a:p>
      </dgm:t>
    </dgm:pt>
    <dgm:pt modelId="{94C46C09-5674-4759-87A9-95742A12C517}">
      <dgm:prSet/>
      <dgm:spPr/>
      <dgm:t>
        <a:bodyPr/>
        <a:lstStyle/>
        <a:p>
          <a:r>
            <a:rPr lang="en-US" b="0" i="0"/>
            <a:t>Removed duplicate data</a:t>
          </a:r>
          <a:endParaRPr lang="en-IN"/>
        </a:p>
      </dgm:t>
    </dgm:pt>
    <dgm:pt modelId="{88DD0228-BECB-4FE1-849D-9DD64D539EAD}" type="parTrans" cxnId="{EF8CB5E8-0998-4E94-9596-288B851D2BDD}">
      <dgm:prSet/>
      <dgm:spPr/>
      <dgm:t>
        <a:bodyPr/>
        <a:lstStyle/>
        <a:p>
          <a:endParaRPr lang="en-IN"/>
        </a:p>
      </dgm:t>
    </dgm:pt>
    <dgm:pt modelId="{B78AF619-6D43-4382-AC60-7016DA1491B5}" type="sibTrans" cxnId="{EF8CB5E8-0998-4E94-9596-288B851D2BDD}">
      <dgm:prSet/>
      <dgm:spPr/>
      <dgm:t>
        <a:bodyPr/>
        <a:lstStyle/>
        <a:p>
          <a:endParaRPr lang="en-IN"/>
        </a:p>
      </dgm:t>
    </dgm:pt>
    <dgm:pt modelId="{137516A3-C30E-4D7A-AAD5-87E248E6D0FE}">
      <dgm:prSet/>
      <dgm:spPr/>
      <dgm:t>
        <a:bodyPr/>
        <a:lstStyle/>
        <a:p>
          <a:endParaRPr lang="en-IN"/>
        </a:p>
      </dgm:t>
    </dgm:pt>
    <dgm:pt modelId="{D5CDC75A-00E9-42CD-9FCC-1E41684889E0}" type="parTrans" cxnId="{201C9385-E4B9-4971-8B8E-C25D9E9486F3}">
      <dgm:prSet/>
      <dgm:spPr/>
      <dgm:t>
        <a:bodyPr/>
        <a:lstStyle/>
        <a:p>
          <a:endParaRPr lang="en-IN"/>
        </a:p>
      </dgm:t>
    </dgm:pt>
    <dgm:pt modelId="{128D8A87-442C-44C6-B31F-D92F226BD113}" type="sibTrans" cxnId="{201C9385-E4B9-4971-8B8E-C25D9E9486F3}">
      <dgm:prSet/>
      <dgm:spPr/>
      <dgm:t>
        <a:bodyPr/>
        <a:lstStyle/>
        <a:p>
          <a:endParaRPr lang="en-IN"/>
        </a:p>
      </dgm:t>
    </dgm:pt>
    <dgm:pt modelId="{B0003E35-1E73-4110-A019-DBC7D580C817}">
      <dgm:prSet/>
      <dgm:spPr/>
      <dgm:t>
        <a:bodyPr/>
        <a:lstStyle/>
        <a:p>
          <a:endParaRPr lang="en-IN"/>
        </a:p>
      </dgm:t>
    </dgm:pt>
    <dgm:pt modelId="{25EC7418-91DD-45BD-830D-08D4525EAE44}" type="parTrans" cxnId="{B980DC5C-4C9F-4659-9B9D-9F0D0DBA689B}">
      <dgm:prSet/>
      <dgm:spPr/>
      <dgm:t>
        <a:bodyPr/>
        <a:lstStyle/>
        <a:p>
          <a:endParaRPr lang="en-IN"/>
        </a:p>
      </dgm:t>
    </dgm:pt>
    <dgm:pt modelId="{18495263-67CA-4C7B-9BE4-7268855D243A}" type="sibTrans" cxnId="{B980DC5C-4C9F-4659-9B9D-9F0D0DBA689B}">
      <dgm:prSet/>
      <dgm:spPr/>
      <dgm:t>
        <a:bodyPr/>
        <a:lstStyle/>
        <a:p>
          <a:endParaRPr lang="en-IN"/>
        </a:p>
      </dgm:t>
    </dgm:pt>
    <dgm:pt modelId="{1176CBF8-0D1C-48AE-86CE-572D7A6CC7E2}">
      <dgm:prSet/>
      <dgm:spPr/>
      <dgm:t>
        <a:bodyPr/>
        <a:lstStyle/>
        <a:p>
          <a:endParaRPr lang="en-IN"/>
        </a:p>
      </dgm:t>
    </dgm:pt>
    <dgm:pt modelId="{73413D02-1CFC-4B06-A33E-D772A613D498}" type="parTrans" cxnId="{632E7BBE-7D54-4544-9654-910ED6CCED90}">
      <dgm:prSet/>
      <dgm:spPr/>
      <dgm:t>
        <a:bodyPr/>
        <a:lstStyle/>
        <a:p>
          <a:endParaRPr lang="en-IN"/>
        </a:p>
      </dgm:t>
    </dgm:pt>
    <dgm:pt modelId="{D92410D6-63C5-464F-9CE2-FA009B9A1E30}" type="sibTrans" cxnId="{632E7BBE-7D54-4544-9654-910ED6CCED90}">
      <dgm:prSet/>
      <dgm:spPr/>
      <dgm:t>
        <a:bodyPr/>
        <a:lstStyle/>
        <a:p>
          <a:endParaRPr lang="en-IN"/>
        </a:p>
      </dgm:t>
    </dgm:pt>
    <dgm:pt modelId="{ADA26455-9AD6-4117-9AD6-A0F00CCDA17F}">
      <dgm:prSet/>
      <dgm:spPr/>
      <dgm:t>
        <a:bodyPr/>
        <a:lstStyle/>
        <a:p>
          <a:endParaRPr lang="en-IN"/>
        </a:p>
      </dgm:t>
    </dgm:pt>
    <dgm:pt modelId="{A33F2FDB-4367-4F2E-A6DF-081922737ED3}" type="parTrans" cxnId="{9F5F7712-40A7-471F-8108-7F252EDF377B}">
      <dgm:prSet/>
      <dgm:spPr/>
      <dgm:t>
        <a:bodyPr/>
        <a:lstStyle/>
        <a:p>
          <a:endParaRPr lang="en-IN"/>
        </a:p>
      </dgm:t>
    </dgm:pt>
    <dgm:pt modelId="{791202D2-029B-44A1-A007-90080BDC76A6}" type="sibTrans" cxnId="{9F5F7712-40A7-471F-8108-7F252EDF377B}">
      <dgm:prSet/>
      <dgm:spPr/>
      <dgm:t>
        <a:bodyPr/>
        <a:lstStyle/>
        <a:p>
          <a:endParaRPr lang="en-IN"/>
        </a:p>
      </dgm:t>
    </dgm:pt>
    <dgm:pt modelId="{662C42B3-7638-45C0-9375-BA7ECFF59110}">
      <dgm:prSet/>
      <dgm:spPr/>
      <dgm:t>
        <a:bodyPr/>
        <a:lstStyle/>
        <a:p>
          <a:endParaRPr lang="en-IN"/>
        </a:p>
      </dgm:t>
    </dgm:pt>
    <dgm:pt modelId="{0EA6508C-AC9A-44EF-AEA0-70DB5034963A}" type="parTrans" cxnId="{DEACC686-5759-4EF9-96BE-AC65152D123E}">
      <dgm:prSet/>
      <dgm:spPr/>
      <dgm:t>
        <a:bodyPr/>
        <a:lstStyle/>
        <a:p>
          <a:endParaRPr lang="en-IN"/>
        </a:p>
      </dgm:t>
    </dgm:pt>
    <dgm:pt modelId="{1B8131D6-F743-45A9-AF0D-B7446E2695D2}" type="sibTrans" cxnId="{DEACC686-5759-4EF9-96BE-AC65152D123E}">
      <dgm:prSet/>
      <dgm:spPr/>
      <dgm:t>
        <a:bodyPr/>
        <a:lstStyle/>
        <a:p>
          <a:endParaRPr lang="en-IN"/>
        </a:p>
      </dgm:t>
    </dgm:pt>
    <dgm:pt modelId="{CA8A25CA-2B54-49A3-A891-4A442E3C004E}" type="pres">
      <dgm:prSet presAssocID="{7C13B13C-87BF-4084-8A1D-C8388C7FFC98}" presName="arrowDiagram" presStyleCnt="0">
        <dgm:presLayoutVars>
          <dgm:chMax val="5"/>
          <dgm:dir/>
          <dgm:resizeHandles val="exact"/>
        </dgm:presLayoutVars>
      </dgm:prSet>
      <dgm:spPr/>
      <dgm:t>
        <a:bodyPr/>
        <a:lstStyle/>
        <a:p>
          <a:endParaRPr lang="en-IN"/>
        </a:p>
      </dgm:t>
    </dgm:pt>
    <dgm:pt modelId="{9A75C76C-54B9-4500-A29D-38446AACA50B}" type="pres">
      <dgm:prSet presAssocID="{7C13B13C-87BF-4084-8A1D-C8388C7FFC98}" presName="arrow" presStyleLbl="bgShp" presStyleIdx="0" presStyleCnt="1" custScaleX="111639"/>
      <dgm:spPr/>
    </dgm:pt>
    <dgm:pt modelId="{FD0CCB5F-576B-407F-90FA-B5878C760764}" type="pres">
      <dgm:prSet presAssocID="{7C13B13C-87BF-4084-8A1D-C8388C7FFC98}" presName="arrowDiagram5" presStyleCnt="0"/>
      <dgm:spPr/>
    </dgm:pt>
    <dgm:pt modelId="{746FCAF4-C474-49EC-819C-FDDEB9448A93}" type="pres">
      <dgm:prSet presAssocID="{C1434EC3-DEA7-4392-BEDC-45CC76877DA1}" presName="bullet5a" presStyleLbl="node1" presStyleIdx="0" presStyleCnt="5"/>
      <dgm:spPr/>
    </dgm:pt>
    <dgm:pt modelId="{C4B8E651-AC39-49C6-A6C9-5201EE7B5794}" type="pres">
      <dgm:prSet presAssocID="{C1434EC3-DEA7-4392-BEDC-45CC76877DA1}" presName="textBox5a" presStyleLbl="revTx" presStyleIdx="0" presStyleCnt="5">
        <dgm:presLayoutVars>
          <dgm:bulletEnabled val="1"/>
        </dgm:presLayoutVars>
      </dgm:prSet>
      <dgm:spPr/>
      <dgm:t>
        <a:bodyPr/>
        <a:lstStyle/>
        <a:p>
          <a:endParaRPr lang="en-IN"/>
        </a:p>
      </dgm:t>
    </dgm:pt>
    <dgm:pt modelId="{3E7C8EB8-79A1-4604-A687-DB0109B1994F}" type="pres">
      <dgm:prSet presAssocID="{DAB9C855-031E-4045-90D5-ADBB5E895087}" presName="bullet5b" presStyleLbl="node1" presStyleIdx="1" presStyleCnt="5"/>
      <dgm:spPr/>
    </dgm:pt>
    <dgm:pt modelId="{468496C4-CAAE-4120-8155-8A915EF13C83}" type="pres">
      <dgm:prSet presAssocID="{DAB9C855-031E-4045-90D5-ADBB5E895087}" presName="textBox5b" presStyleLbl="revTx" presStyleIdx="1" presStyleCnt="5">
        <dgm:presLayoutVars>
          <dgm:bulletEnabled val="1"/>
        </dgm:presLayoutVars>
      </dgm:prSet>
      <dgm:spPr/>
      <dgm:t>
        <a:bodyPr/>
        <a:lstStyle/>
        <a:p>
          <a:endParaRPr lang="en-IN"/>
        </a:p>
      </dgm:t>
    </dgm:pt>
    <dgm:pt modelId="{E5CBE08B-94CA-4295-BD2A-9BF76EAB49D1}" type="pres">
      <dgm:prSet presAssocID="{3130A191-6750-4C6E-8AD7-439CBE1C00DE}" presName="bullet5c" presStyleLbl="node1" presStyleIdx="2" presStyleCnt="5"/>
      <dgm:spPr/>
    </dgm:pt>
    <dgm:pt modelId="{8536CEAD-5C85-46CC-B3B6-95E0C497A6D4}" type="pres">
      <dgm:prSet presAssocID="{3130A191-6750-4C6E-8AD7-439CBE1C00DE}" presName="textBox5c" presStyleLbl="revTx" presStyleIdx="2" presStyleCnt="5">
        <dgm:presLayoutVars>
          <dgm:bulletEnabled val="1"/>
        </dgm:presLayoutVars>
      </dgm:prSet>
      <dgm:spPr/>
      <dgm:t>
        <a:bodyPr/>
        <a:lstStyle/>
        <a:p>
          <a:endParaRPr lang="en-IN"/>
        </a:p>
      </dgm:t>
    </dgm:pt>
    <dgm:pt modelId="{1E617EE4-9809-49BE-B3EE-FCF3417D2639}" type="pres">
      <dgm:prSet presAssocID="{C9A2CEFA-82FC-4610-A241-25CA62E53943}" presName="bullet5d" presStyleLbl="node1" presStyleIdx="3" presStyleCnt="5"/>
      <dgm:spPr/>
    </dgm:pt>
    <dgm:pt modelId="{27AC00CE-C3FD-4AC6-B021-9691BB688894}" type="pres">
      <dgm:prSet presAssocID="{C9A2CEFA-82FC-4610-A241-25CA62E53943}" presName="textBox5d" presStyleLbl="revTx" presStyleIdx="3" presStyleCnt="5">
        <dgm:presLayoutVars>
          <dgm:bulletEnabled val="1"/>
        </dgm:presLayoutVars>
      </dgm:prSet>
      <dgm:spPr/>
      <dgm:t>
        <a:bodyPr/>
        <a:lstStyle/>
        <a:p>
          <a:endParaRPr lang="en-IN"/>
        </a:p>
      </dgm:t>
    </dgm:pt>
    <dgm:pt modelId="{23F5A04D-AE7A-4A18-AAAF-5435BFD80F83}" type="pres">
      <dgm:prSet presAssocID="{0863EBE3-D296-4FCE-A554-4F0C6F8CA809}" presName="bullet5e" presStyleLbl="node1" presStyleIdx="4" presStyleCnt="5"/>
      <dgm:spPr/>
    </dgm:pt>
    <dgm:pt modelId="{FCD738DD-9EC5-46DF-A976-D1E8066A7D9D}" type="pres">
      <dgm:prSet presAssocID="{0863EBE3-D296-4FCE-A554-4F0C6F8CA809}" presName="textBox5e" presStyleLbl="revTx" presStyleIdx="4" presStyleCnt="5">
        <dgm:presLayoutVars>
          <dgm:bulletEnabled val="1"/>
        </dgm:presLayoutVars>
      </dgm:prSet>
      <dgm:spPr/>
      <dgm:t>
        <a:bodyPr/>
        <a:lstStyle/>
        <a:p>
          <a:endParaRPr lang="en-IN"/>
        </a:p>
      </dgm:t>
    </dgm:pt>
  </dgm:ptLst>
  <dgm:cxnLst>
    <dgm:cxn modelId="{24F5D19D-1FBA-495F-9B2B-2FD1870C475A}" type="presOf" srcId="{94C46C09-5674-4759-87A9-95742A12C517}" destId="{FCD738DD-9EC5-46DF-A976-D1E8066A7D9D}" srcOrd="0" destOrd="1" presId="urn:microsoft.com/office/officeart/2005/8/layout/arrow2"/>
    <dgm:cxn modelId="{FA269BB9-65F3-4F44-A45D-3F205F6B371B}" type="presOf" srcId="{3130A191-6750-4C6E-8AD7-439CBE1C00DE}" destId="{8536CEAD-5C85-46CC-B3B6-95E0C497A6D4}" srcOrd="0" destOrd="0" presId="urn:microsoft.com/office/officeart/2005/8/layout/arrow2"/>
    <dgm:cxn modelId="{D534977F-60B6-45E8-829D-F96C4A11C779}" srcId="{7C13B13C-87BF-4084-8A1D-C8388C7FFC98}" destId="{DAB9C855-031E-4045-90D5-ADBB5E895087}" srcOrd="1" destOrd="0" parTransId="{9C325893-A69E-40BF-A316-C8B99211BAC4}" sibTransId="{DE8673C9-74FF-4C20-9361-44160AC9E3A4}"/>
    <dgm:cxn modelId="{9F5F7712-40A7-471F-8108-7F252EDF377B}" srcId="{1176CBF8-0D1C-48AE-86CE-572D7A6CC7E2}" destId="{ADA26455-9AD6-4117-9AD6-A0F00CCDA17F}" srcOrd="0" destOrd="0" parTransId="{A33F2FDB-4367-4F2E-A6DF-081922737ED3}" sibTransId="{791202D2-029B-44A1-A007-90080BDC76A6}"/>
    <dgm:cxn modelId="{3305C490-A509-491A-8AEA-6BDF8B55BF07}" type="presOf" srcId="{7C13B13C-87BF-4084-8A1D-C8388C7FFC98}" destId="{CA8A25CA-2B54-49A3-A891-4A442E3C004E}" srcOrd="0" destOrd="0" presId="urn:microsoft.com/office/officeart/2005/8/layout/arrow2"/>
    <dgm:cxn modelId="{6DCE93DE-C9EA-44E9-B4D0-5AAB1A2749CB}" type="presOf" srcId="{0863EBE3-D296-4FCE-A554-4F0C6F8CA809}" destId="{FCD738DD-9EC5-46DF-A976-D1E8066A7D9D}" srcOrd="0" destOrd="0" presId="urn:microsoft.com/office/officeart/2005/8/layout/arrow2"/>
    <dgm:cxn modelId="{3C9F811D-6931-458D-A127-8FB6AB07FFF8}" type="presOf" srcId="{DAB9C855-031E-4045-90D5-ADBB5E895087}" destId="{468496C4-CAAE-4120-8155-8A915EF13C83}" srcOrd="0" destOrd="0" presId="urn:microsoft.com/office/officeart/2005/8/layout/arrow2"/>
    <dgm:cxn modelId="{FF0F983D-BF4A-4E01-8869-C1F5ED5DE4C1}" srcId="{7C13B13C-87BF-4084-8A1D-C8388C7FFC98}" destId="{3130A191-6750-4C6E-8AD7-439CBE1C00DE}" srcOrd="2" destOrd="0" parTransId="{844F4F3B-0349-485F-9D90-72EC3777F857}" sibTransId="{2DDC68D8-BBC8-4A4C-8501-37727178CDCE}"/>
    <dgm:cxn modelId="{0BFB3CA5-6F9D-46B2-AE44-F7E46C30F6F2}" srcId="{3130A191-6750-4C6E-8AD7-439CBE1C00DE}" destId="{CEC20141-54A1-4910-A038-A1BFF6F6EA7E}" srcOrd="0" destOrd="0" parTransId="{D648E370-12B5-4A4A-A7C1-401D510120F0}" sibTransId="{5BBC22DF-9222-4211-A0FE-16B2D0D6819D}"/>
    <dgm:cxn modelId="{B980DC5C-4C9F-4659-9B9D-9F0D0DBA689B}" srcId="{137516A3-C30E-4D7A-AAD5-87E248E6D0FE}" destId="{B0003E35-1E73-4110-A019-DBC7D580C817}" srcOrd="0" destOrd="0" parTransId="{25EC7418-91DD-45BD-830D-08D4525EAE44}" sibTransId="{18495263-67CA-4C7B-9BE4-7268855D243A}"/>
    <dgm:cxn modelId="{546186E3-D593-4604-B039-254190A03125}" srcId="{7C13B13C-87BF-4084-8A1D-C8388C7FFC98}" destId="{0863EBE3-D296-4FCE-A554-4F0C6F8CA809}" srcOrd="4" destOrd="0" parTransId="{21A827E6-754A-4CAA-AA5C-50C44532274E}" sibTransId="{FF5C868D-18C7-48A8-AFAF-DFD1650BD0DB}"/>
    <dgm:cxn modelId="{ADE2E6E6-ACE5-4EDF-81F7-87E996E457D8}" type="presOf" srcId="{C9A2CEFA-82FC-4610-A241-25CA62E53943}" destId="{27AC00CE-C3FD-4AC6-B021-9691BB688894}" srcOrd="0" destOrd="0" presId="urn:microsoft.com/office/officeart/2005/8/layout/arrow2"/>
    <dgm:cxn modelId="{95534723-59A2-4F05-8705-1D8EF99A24A8}" srcId="{7C13B13C-87BF-4084-8A1D-C8388C7FFC98}" destId="{C1434EC3-DEA7-4392-BEDC-45CC76877DA1}" srcOrd="0" destOrd="0" parTransId="{A043C347-D072-4CDC-8A9E-311EB58E9F3D}" sibTransId="{B145C172-BC57-47D4-9305-19D7EC5272F7}"/>
    <dgm:cxn modelId="{EF8CB5E8-0998-4E94-9596-288B851D2BDD}" srcId="{0863EBE3-D296-4FCE-A554-4F0C6F8CA809}" destId="{94C46C09-5674-4759-87A9-95742A12C517}" srcOrd="0" destOrd="0" parTransId="{88DD0228-BECB-4FE1-849D-9DD64D539EAD}" sibTransId="{B78AF619-6D43-4382-AC60-7016DA1491B5}"/>
    <dgm:cxn modelId="{632E7BBE-7D54-4544-9654-910ED6CCED90}" srcId="{7C13B13C-87BF-4084-8A1D-C8388C7FFC98}" destId="{1176CBF8-0D1C-48AE-86CE-572D7A6CC7E2}" srcOrd="6" destOrd="0" parTransId="{73413D02-1CFC-4B06-A33E-D772A613D498}" sibTransId="{D92410D6-63C5-464F-9CE2-FA009B9A1E30}"/>
    <dgm:cxn modelId="{DEACC686-5759-4EF9-96BE-AC65152D123E}" srcId="{7C13B13C-87BF-4084-8A1D-C8388C7FFC98}" destId="{662C42B3-7638-45C0-9375-BA7ECFF59110}" srcOrd="7" destOrd="0" parTransId="{0EA6508C-AC9A-44EF-AEA0-70DB5034963A}" sibTransId="{1B8131D6-F743-45A9-AF0D-B7446E2695D2}"/>
    <dgm:cxn modelId="{1049A81A-7130-49BD-B6D4-FC25E0A27F98}" type="presOf" srcId="{C1434EC3-DEA7-4392-BEDC-45CC76877DA1}" destId="{C4B8E651-AC39-49C6-A6C9-5201EE7B5794}" srcOrd="0" destOrd="0" presId="urn:microsoft.com/office/officeart/2005/8/layout/arrow2"/>
    <dgm:cxn modelId="{6CD3771B-8807-45B1-8207-D0C7042F8C71}" srcId="{C9A2CEFA-82FC-4610-A241-25CA62E53943}" destId="{9DF061E4-BC8E-4D84-B50A-4050B88E9A75}" srcOrd="0" destOrd="0" parTransId="{73BB5BFD-B260-4FF0-9AF4-FACFA67C4438}" sibTransId="{898CFD7B-1BA0-403E-B148-E82750295444}"/>
    <dgm:cxn modelId="{8B776DEE-F2D6-428A-9F86-EA37B73C252E}" srcId="{7C13B13C-87BF-4084-8A1D-C8388C7FFC98}" destId="{C9A2CEFA-82FC-4610-A241-25CA62E53943}" srcOrd="3" destOrd="0" parTransId="{3A02056E-CDD9-46E2-946D-0362941895B6}" sibTransId="{65F6DEFB-046B-4087-8A6D-4A1200EFB22C}"/>
    <dgm:cxn modelId="{06F30498-EF3D-4952-8CF2-19A7865C9AF5}" type="presOf" srcId="{CEC20141-54A1-4910-A038-A1BFF6F6EA7E}" destId="{8536CEAD-5C85-46CC-B3B6-95E0C497A6D4}" srcOrd="0" destOrd="1" presId="urn:microsoft.com/office/officeart/2005/8/layout/arrow2"/>
    <dgm:cxn modelId="{3EA5060D-7211-47F8-94EF-7A13C6CA76DA}" type="presOf" srcId="{9DF061E4-BC8E-4D84-B50A-4050B88E9A75}" destId="{27AC00CE-C3FD-4AC6-B021-9691BB688894}" srcOrd="0" destOrd="1" presId="urn:microsoft.com/office/officeart/2005/8/layout/arrow2"/>
    <dgm:cxn modelId="{201C9385-E4B9-4971-8B8E-C25D9E9486F3}" srcId="{7C13B13C-87BF-4084-8A1D-C8388C7FFC98}" destId="{137516A3-C30E-4D7A-AAD5-87E248E6D0FE}" srcOrd="5" destOrd="0" parTransId="{D5CDC75A-00E9-42CD-9FCC-1E41684889E0}" sibTransId="{128D8A87-442C-44C6-B31F-D92F226BD113}"/>
    <dgm:cxn modelId="{5D578B55-EA00-41A3-A020-EA05C5FEA808}" type="presParOf" srcId="{CA8A25CA-2B54-49A3-A891-4A442E3C004E}" destId="{9A75C76C-54B9-4500-A29D-38446AACA50B}" srcOrd="0" destOrd="0" presId="urn:microsoft.com/office/officeart/2005/8/layout/arrow2"/>
    <dgm:cxn modelId="{B0A1ADE6-3E16-44B9-B540-FFF27F54BE47}" type="presParOf" srcId="{CA8A25CA-2B54-49A3-A891-4A442E3C004E}" destId="{FD0CCB5F-576B-407F-90FA-B5878C760764}" srcOrd="1" destOrd="0" presId="urn:microsoft.com/office/officeart/2005/8/layout/arrow2"/>
    <dgm:cxn modelId="{CDAD4F0E-C449-4DCD-AC7F-3352A8D6B7DD}" type="presParOf" srcId="{FD0CCB5F-576B-407F-90FA-B5878C760764}" destId="{746FCAF4-C474-49EC-819C-FDDEB9448A93}" srcOrd="0" destOrd="0" presId="urn:microsoft.com/office/officeart/2005/8/layout/arrow2"/>
    <dgm:cxn modelId="{716010E9-2A1F-4F81-84BA-8517D849460C}" type="presParOf" srcId="{FD0CCB5F-576B-407F-90FA-B5878C760764}" destId="{C4B8E651-AC39-49C6-A6C9-5201EE7B5794}" srcOrd="1" destOrd="0" presId="urn:microsoft.com/office/officeart/2005/8/layout/arrow2"/>
    <dgm:cxn modelId="{5E78F1A4-1C44-404C-A9A7-25EB9C75EDD5}" type="presParOf" srcId="{FD0CCB5F-576B-407F-90FA-B5878C760764}" destId="{3E7C8EB8-79A1-4604-A687-DB0109B1994F}" srcOrd="2" destOrd="0" presId="urn:microsoft.com/office/officeart/2005/8/layout/arrow2"/>
    <dgm:cxn modelId="{3C66A1A7-1325-458C-A7DD-D50BF6115B3E}" type="presParOf" srcId="{FD0CCB5F-576B-407F-90FA-B5878C760764}" destId="{468496C4-CAAE-4120-8155-8A915EF13C83}" srcOrd="3" destOrd="0" presId="urn:microsoft.com/office/officeart/2005/8/layout/arrow2"/>
    <dgm:cxn modelId="{5F3992C7-FA60-4B2C-AC28-D9426760E30F}" type="presParOf" srcId="{FD0CCB5F-576B-407F-90FA-B5878C760764}" destId="{E5CBE08B-94CA-4295-BD2A-9BF76EAB49D1}" srcOrd="4" destOrd="0" presId="urn:microsoft.com/office/officeart/2005/8/layout/arrow2"/>
    <dgm:cxn modelId="{2C6318CB-C008-4FEA-B6E8-B596883CE976}" type="presParOf" srcId="{FD0CCB5F-576B-407F-90FA-B5878C760764}" destId="{8536CEAD-5C85-46CC-B3B6-95E0C497A6D4}" srcOrd="5" destOrd="0" presId="urn:microsoft.com/office/officeart/2005/8/layout/arrow2"/>
    <dgm:cxn modelId="{3AA0EBC7-6627-4BBB-B1D4-24B8F44416A7}" type="presParOf" srcId="{FD0CCB5F-576B-407F-90FA-B5878C760764}" destId="{1E617EE4-9809-49BE-B3EE-FCF3417D2639}" srcOrd="6" destOrd="0" presId="urn:microsoft.com/office/officeart/2005/8/layout/arrow2"/>
    <dgm:cxn modelId="{B0D18A57-7942-4705-8E24-F47F630CE764}" type="presParOf" srcId="{FD0CCB5F-576B-407F-90FA-B5878C760764}" destId="{27AC00CE-C3FD-4AC6-B021-9691BB688894}" srcOrd="7" destOrd="0" presId="urn:microsoft.com/office/officeart/2005/8/layout/arrow2"/>
    <dgm:cxn modelId="{D6F94C81-19E5-4DF8-A553-C796D6439A19}" type="presParOf" srcId="{FD0CCB5F-576B-407F-90FA-B5878C760764}" destId="{23F5A04D-AE7A-4A18-AAAF-5435BFD80F83}" srcOrd="8" destOrd="0" presId="urn:microsoft.com/office/officeart/2005/8/layout/arrow2"/>
    <dgm:cxn modelId="{0702DD80-ABAD-4918-B4D6-E6D158BEB275}" type="presParOf" srcId="{FD0CCB5F-576B-407F-90FA-B5878C760764}" destId="{FCD738DD-9EC5-46DF-A976-D1E8066A7D9D}"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05A1D2C-813E-42D2-8E4B-113586085443}"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IN"/>
        </a:p>
      </dgm:t>
    </dgm:pt>
    <dgm:pt modelId="{FD9FB986-C80B-4E2B-BD08-075F93C5A4C0}" type="pres">
      <dgm:prSet presAssocID="{005A1D2C-813E-42D2-8E4B-113586085443}" presName="Name0" presStyleCnt="0">
        <dgm:presLayoutVars>
          <dgm:dir/>
          <dgm:animLvl val="lvl"/>
          <dgm:resizeHandles val="exact"/>
        </dgm:presLayoutVars>
      </dgm:prSet>
      <dgm:spPr/>
      <dgm:t>
        <a:bodyPr/>
        <a:lstStyle/>
        <a:p>
          <a:endParaRPr lang="en-IN"/>
        </a:p>
      </dgm:t>
    </dgm:pt>
  </dgm:ptLst>
  <dgm:cxnLst>
    <dgm:cxn modelId="{DDABAD6A-EE42-4E2E-A1FE-D3A9CFE92681}" type="presOf" srcId="{005A1D2C-813E-42D2-8E4B-113586085443}" destId="{FD9FB986-C80B-4E2B-BD08-075F93C5A4C0}"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53DEB7B-3ECA-4A52-A036-89F36E57F7AB}"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15AE59FD-E742-40F4-B24F-CFEC7E3DD1E2}" type="pres">
      <dgm:prSet presAssocID="{253DEB7B-3ECA-4A52-A036-89F36E57F7AB}" presName="Name0" presStyleCnt="0">
        <dgm:presLayoutVars>
          <dgm:chMax val="7"/>
          <dgm:dir/>
          <dgm:animLvl val="lvl"/>
          <dgm:resizeHandles val="exact"/>
        </dgm:presLayoutVars>
      </dgm:prSet>
      <dgm:spPr/>
      <dgm:t>
        <a:bodyPr/>
        <a:lstStyle/>
        <a:p>
          <a:endParaRPr lang="en-IN"/>
        </a:p>
      </dgm:t>
    </dgm:pt>
  </dgm:ptLst>
  <dgm:cxnLst>
    <dgm:cxn modelId="{F5A8B511-97BF-43C1-A50F-CFEBD66520C4}" type="presOf" srcId="{253DEB7B-3ECA-4A52-A036-89F36E57F7AB}" destId="{15AE59FD-E742-40F4-B24F-CFEC7E3DD1E2}" srcOrd="0"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B31C680-153D-497E-887C-3B481D5726EF}"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IN"/>
        </a:p>
      </dgm:t>
    </dgm:pt>
    <dgm:pt modelId="{01BF9430-4C02-43C4-BDBF-1E5D77DAEE37}">
      <dgm:prSet/>
      <dgm:spPr/>
      <dgm:t>
        <a:bodyPr/>
        <a:lstStyle/>
        <a:p>
          <a:r>
            <a:rPr lang="en-US" b="0" i="0" dirty="0"/>
            <a:t>Maximum loans are applied from the state CS followed by NY.</a:t>
          </a:r>
          <a:endParaRPr lang="en-IN" dirty="0"/>
        </a:p>
      </dgm:t>
    </dgm:pt>
    <dgm:pt modelId="{D68553A1-EE6F-43B8-905B-93C4F63FAAA8}" type="parTrans" cxnId="{2A2F3B56-8A90-4F03-A113-5A0A68646586}">
      <dgm:prSet/>
      <dgm:spPr/>
      <dgm:t>
        <a:bodyPr/>
        <a:lstStyle/>
        <a:p>
          <a:endParaRPr lang="en-IN"/>
        </a:p>
      </dgm:t>
    </dgm:pt>
    <dgm:pt modelId="{983923B5-AF36-4B55-AE75-87E1C7E7B666}" type="sibTrans" cxnId="{2A2F3B56-8A90-4F03-A113-5A0A68646586}">
      <dgm:prSet/>
      <dgm:spPr/>
      <dgm:t>
        <a:bodyPr/>
        <a:lstStyle/>
        <a:p>
          <a:endParaRPr lang="en-IN"/>
        </a:p>
      </dgm:t>
    </dgm:pt>
    <dgm:pt modelId="{1D65A80A-71BC-4944-98FA-6995723DFE16}" type="pres">
      <dgm:prSet presAssocID="{6B31C680-153D-497E-887C-3B481D5726EF}" presName="linear" presStyleCnt="0">
        <dgm:presLayoutVars>
          <dgm:animLvl val="lvl"/>
          <dgm:resizeHandles val="exact"/>
        </dgm:presLayoutVars>
      </dgm:prSet>
      <dgm:spPr/>
      <dgm:t>
        <a:bodyPr/>
        <a:lstStyle/>
        <a:p>
          <a:endParaRPr lang="en-IN"/>
        </a:p>
      </dgm:t>
    </dgm:pt>
    <dgm:pt modelId="{613287EF-1787-4E59-9727-12694ED45BE3}" type="pres">
      <dgm:prSet presAssocID="{01BF9430-4C02-43C4-BDBF-1E5D77DAEE37}" presName="parentText" presStyleLbl="node1" presStyleIdx="0" presStyleCnt="1">
        <dgm:presLayoutVars>
          <dgm:chMax val="0"/>
          <dgm:bulletEnabled val="1"/>
        </dgm:presLayoutVars>
      </dgm:prSet>
      <dgm:spPr/>
      <dgm:t>
        <a:bodyPr/>
        <a:lstStyle/>
        <a:p>
          <a:endParaRPr lang="en-IN"/>
        </a:p>
      </dgm:t>
    </dgm:pt>
  </dgm:ptLst>
  <dgm:cxnLst>
    <dgm:cxn modelId="{2A2F3B56-8A90-4F03-A113-5A0A68646586}" srcId="{6B31C680-153D-497E-887C-3B481D5726EF}" destId="{01BF9430-4C02-43C4-BDBF-1E5D77DAEE37}" srcOrd="0" destOrd="0" parTransId="{D68553A1-EE6F-43B8-905B-93C4F63FAAA8}" sibTransId="{983923B5-AF36-4B55-AE75-87E1C7E7B666}"/>
    <dgm:cxn modelId="{C9E47487-E67F-4DFF-8FA5-3C11559CF24D}" type="presOf" srcId="{6B31C680-153D-497E-887C-3B481D5726EF}" destId="{1D65A80A-71BC-4944-98FA-6995723DFE16}" srcOrd="0" destOrd="0" presId="urn:microsoft.com/office/officeart/2005/8/layout/vList2"/>
    <dgm:cxn modelId="{C404B0ED-C813-4A8A-A8E9-5E82B637D2C5}" type="presOf" srcId="{01BF9430-4C02-43C4-BDBF-1E5D77DAEE37}" destId="{613287EF-1787-4E59-9727-12694ED45BE3}" srcOrd="0" destOrd="0" presId="urn:microsoft.com/office/officeart/2005/8/layout/vList2"/>
    <dgm:cxn modelId="{BC2D2E1E-AF79-4DEB-8AAD-CC267548D959}" type="presParOf" srcId="{1D65A80A-71BC-4944-98FA-6995723DFE16}" destId="{613287EF-1787-4E59-9727-12694ED45BE3}"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F7804B-5D15-435E-AFEC-91449A55AAE9}" type="doc">
      <dgm:prSet loTypeId="urn:microsoft.com/office/officeart/2005/8/layout/vList2" loCatId="list" qsTypeId="urn:microsoft.com/office/officeart/2005/8/quickstyle/simple1" qsCatId="simple" csTypeId="urn:microsoft.com/office/officeart/2005/8/colors/accent2_4" csCatId="accent2"/>
      <dgm:spPr/>
      <dgm:t>
        <a:bodyPr/>
        <a:lstStyle/>
        <a:p>
          <a:endParaRPr lang="en-IN"/>
        </a:p>
      </dgm:t>
    </dgm:pt>
    <dgm:pt modelId="{42B98EEB-C043-45C9-9849-5FCFD9F39601}">
      <dgm:prSet/>
      <dgm:spPr/>
      <dgm:t>
        <a:bodyPr/>
        <a:lstStyle/>
        <a:p>
          <a:r>
            <a:rPr lang="en-US" b="0" i="0" dirty="0"/>
            <a:t>Maximum number of loans were applied in December. also. We can </a:t>
          </a:r>
          <a:r>
            <a:rPr lang="en-US" dirty="0"/>
            <a:t>observe that </a:t>
          </a:r>
          <a:r>
            <a:rPr lang="en-US" b="0" i="0" dirty="0"/>
            <a:t>the number of loan are getting increased in last quarter.</a:t>
          </a:r>
          <a:endParaRPr lang="en-IN" dirty="0"/>
        </a:p>
      </dgm:t>
    </dgm:pt>
    <dgm:pt modelId="{163775F0-E845-4EE9-A970-885E16A519EC}" type="parTrans" cxnId="{E1058D9B-C930-49AB-97C4-33CB35D6998A}">
      <dgm:prSet/>
      <dgm:spPr/>
      <dgm:t>
        <a:bodyPr/>
        <a:lstStyle/>
        <a:p>
          <a:endParaRPr lang="en-IN"/>
        </a:p>
      </dgm:t>
    </dgm:pt>
    <dgm:pt modelId="{22F0678D-E5DA-43B9-839A-1C9CB3F7E9B8}" type="sibTrans" cxnId="{E1058D9B-C930-49AB-97C4-33CB35D6998A}">
      <dgm:prSet/>
      <dgm:spPr/>
      <dgm:t>
        <a:bodyPr/>
        <a:lstStyle/>
        <a:p>
          <a:endParaRPr lang="en-IN"/>
        </a:p>
      </dgm:t>
    </dgm:pt>
    <dgm:pt modelId="{93E43E99-848D-4B6B-96F1-81E7BCE08EB6}" type="pres">
      <dgm:prSet presAssocID="{2EF7804B-5D15-435E-AFEC-91449A55AAE9}" presName="linear" presStyleCnt="0">
        <dgm:presLayoutVars>
          <dgm:animLvl val="lvl"/>
          <dgm:resizeHandles val="exact"/>
        </dgm:presLayoutVars>
      </dgm:prSet>
      <dgm:spPr/>
      <dgm:t>
        <a:bodyPr/>
        <a:lstStyle/>
        <a:p>
          <a:endParaRPr lang="en-IN"/>
        </a:p>
      </dgm:t>
    </dgm:pt>
    <dgm:pt modelId="{085575D8-B772-4EAA-85FF-81411F87D048}" type="pres">
      <dgm:prSet presAssocID="{42B98EEB-C043-45C9-9849-5FCFD9F39601}" presName="parentText" presStyleLbl="node1" presStyleIdx="0" presStyleCnt="1">
        <dgm:presLayoutVars>
          <dgm:chMax val="0"/>
          <dgm:bulletEnabled val="1"/>
        </dgm:presLayoutVars>
      </dgm:prSet>
      <dgm:spPr/>
      <dgm:t>
        <a:bodyPr/>
        <a:lstStyle/>
        <a:p>
          <a:endParaRPr lang="en-IN"/>
        </a:p>
      </dgm:t>
    </dgm:pt>
  </dgm:ptLst>
  <dgm:cxnLst>
    <dgm:cxn modelId="{E1058D9B-C930-49AB-97C4-33CB35D6998A}" srcId="{2EF7804B-5D15-435E-AFEC-91449A55AAE9}" destId="{42B98EEB-C043-45C9-9849-5FCFD9F39601}" srcOrd="0" destOrd="0" parTransId="{163775F0-E845-4EE9-A970-885E16A519EC}" sibTransId="{22F0678D-E5DA-43B9-839A-1C9CB3F7E9B8}"/>
    <dgm:cxn modelId="{02A6C0E0-FD85-4A41-9762-90D3E932A962}" type="presOf" srcId="{2EF7804B-5D15-435E-AFEC-91449A55AAE9}" destId="{93E43E99-848D-4B6B-96F1-81E7BCE08EB6}" srcOrd="0" destOrd="0" presId="urn:microsoft.com/office/officeart/2005/8/layout/vList2"/>
    <dgm:cxn modelId="{AEFC2D72-9768-46E4-9784-CFD80160F9BA}" type="presOf" srcId="{42B98EEB-C043-45C9-9849-5FCFD9F39601}" destId="{085575D8-B772-4EAA-85FF-81411F87D048}" srcOrd="0" destOrd="0" presId="urn:microsoft.com/office/officeart/2005/8/layout/vList2"/>
    <dgm:cxn modelId="{3231AB82-20D5-42D5-8598-62DF28E3D9E0}" type="presParOf" srcId="{93E43E99-848D-4B6B-96F1-81E7BCE08EB6}" destId="{085575D8-B772-4EAA-85FF-81411F87D048}" srcOrd="0" destOrd="0" presId="urn:microsoft.com/office/officeart/2005/8/layout/vList2"/>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C712096-6551-4627-B6B0-7F537384ED2B}" type="doc">
      <dgm:prSet loTypeId="urn:microsoft.com/office/officeart/2005/8/layout/lProcess1" loCatId="process" qsTypeId="urn:microsoft.com/office/officeart/2005/8/quickstyle/simple1" qsCatId="simple" csTypeId="urn:microsoft.com/office/officeart/2005/8/colors/colorful3" csCatId="colorful" phldr="1"/>
      <dgm:spPr/>
      <dgm:t>
        <a:bodyPr/>
        <a:lstStyle/>
        <a:p>
          <a:endParaRPr lang="en-IN"/>
        </a:p>
      </dgm:t>
    </dgm:pt>
    <dgm:pt modelId="{F8E534CF-283B-4687-9F8B-BA4F8AC5CC42}">
      <dgm:prSet/>
      <dgm:spPr/>
      <dgm:t>
        <a:bodyPr/>
        <a:lstStyle/>
        <a:p>
          <a:r>
            <a:rPr lang="en-US" b="0" i="0" dirty="0"/>
            <a:t>Most of loans  are High Grade loans and High Quality loans have low interest rate</a:t>
          </a:r>
          <a:r>
            <a:rPr lang="en-US" dirty="0"/>
            <a:t/>
          </a:r>
          <a:br>
            <a:rPr lang="en-US" dirty="0"/>
          </a:br>
          <a:endParaRPr lang="en-US" dirty="0"/>
        </a:p>
      </dgm:t>
    </dgm:pt>
    <dgm:pt modelId="{710ED6DD-43CA-49AC-92C2-45FFE7C434DA}" type="parTrans" cxnId="{52ABC85E-832E-4407-A6AA-5862EC0B5DBB}">
      <dgm:prSet/>
      <dgm:spPr/>
      <dgm:t>
        <a:bodyPr/>
        <a:lstStyle/>
        <a:p>
          <a:endParaRPr lang="en-IN"/>
        </a:p>
      </dgm:t>
    </dgm:pt>
    <dgm:pt modelId="{63533B5F-025A-428F-ACC6-A4AD18C1249C}" type="sibTrans" cxnId="{52ABC85E-832E-4407-A6AA-5862EC0B5DBB}">
      <dgm:prSet/>
      <dgm:spPr/>
      <dgm:t>
        <a:bodyPr/>
        <a:lstStyle/>
        <a:p>
          <a:endParaRPr lang="en-IN"/>
        </a:p>
      </dgm:t>
    </dgm:pt>
    <dgm:pt modelId="{07293C54-1AE3-487E-A03D-FFDFDAD1C82C}" type="pres">
      <dgm:prSet presAssocID="{AC712096-6551-4627-B6B0-7F537384ED2B}" presName="Name0" presStyleCnt="0">
        <dgm:presLayoutVars>
          <dgm:dir/>
          <dgm:animLvl val="lvl"/>
          <dgm:resizeHandles val="exact"/>
        </dgm:presLayoutVars>
      </dgm:prSet>
      <dgm:spPr/>
      <dgm:t>
        <a:bodyPr/>
        <a:lstStyle/>
        <a:p>
          <a:endParaRPr lang="en-IN"/>
        </a:p>
      </dgm:t>
    </dgm:pt>
    <dgm:pt modelId="{6DA29DD8-D556-45F0-B621-94A652425558}" type="pres">
      <dgm:prSet presAssocID="{F8E534CF-283B-4687-9F8B-BA4F8AC5CC42}" presName="vertFlow" presStyleCnt="0"/>
      <dgm:spPr/>
    </dgm:pt>
    <dgm:pt modelId="{06AE89A9-4141-489F-95FF-2E17B0A56A3B}" type="pres">
      <dgm:prSet presAssocID="{F8E534CF-283B-4687-9F8B-BA4F8AC5CC42}" presName="header" presStyleLbl="node1" presStyleIdx="0" presStyleCnt="1" custScaleX="207995"/>
      <dgm:spPr/>
      <dgm:t>
        <a:bodyPr/>
        <a:lstStyle/>
        <a:p>
          <a:endParaRPr lang="en-IN"/>
        </a:p>
      </dgm:t>
    </dgm:pt>
  </dgm:ptLst>
  <dgm:cxnLst>
    <dgm:cxn modelId="{DEB6053B-2F36-4993-A00F-70B1E2A7787F}" type="presOf" srcId="{F8E534CF-283B-4687-9F8B-BA4F8AC5CC42}" destId="{06AE89A9-4141-489F-95FF-2E17B0A56A3B}" srcOrd="0" destOrd="0" presId="urn:microsoft.com/office/officeart/2005/8/layout/lProcess1"/>
    <dgm:cxn modelId="{52ABC85E-832E-4407-A6AA-5862EC0B5DBB}" srcId="{AC712096-6551-4627-B6B0-7F537384ED2B}" destId="{F8E534CF-283B-4687-9F8B-BA4F8AC5CC42}" srcOrd="0" destOrd="0" parTransId="{710ED6DD-43CA-49AC-92C2-45FFE7C434DA}" sibTransId="{63533B5F-025A-428F-ACC6-A4AD18C1249C}"/>
    <dgm:cxn modelId="{74E6DA3C-BEF7-49DD-ADE0-76E82007CCC1}" type="presOf" srcId="{AC712096-6551-4627-B6B0-7F537384ED2B}" destId="{07293C54-1AE3-487E-A03D-FFDFDAD1C82C}" srcOrd="0" destOrd="0" presId="urn:microsoft.com/office/officeart/2005/8/layout/lProcess1"/>
    <dgm:cxn modelId="{877A73CB-1753-4FBD-9BFB-965F6AA27CB3}" type="presParOf" srcId="{07293C54-1AE3-487E-A03D-FFDFDAD1C82C}" destId="{6DA29DD8-D556-45F0-B621-94A652425558}" srcOrd="0" destOrd="0" presId="urn:microsoft.com/office/officeart/2005/8/layout/lProcess1"/>
    <dgm:cxn modelId="{C370D269-7A4A-45F5-AA24-3528E75EAEE5}" type="presParOf" srcId="{6DA29DD8-D556-45F0-B621-94A652425558}" destId="{06AE89A9-4141-489F-95FF-2E17B0A56A3B}" srcOrd="0"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4008D29-1490-452E-B020-CA55AF4D1011}" type="doc">
      <dgm:prSet loTypeId="urn:microsoft.com/office/officeart/2005/8/layout/lProcess3" loCatId="process" qsTypeId="urn:microsoft.com/office/officeart/2005/8/quickstyle/simple1" qsCatId="simple" csTypeId="urn:microsoft.com/office/officeart/2005/8/colors/colorful2" csCatId="colorful" phldr="1"/>
      <dgm:spPr/>
      <dgm:t>
        <a:bodyPr/>
        <a:lstStyle/>
        <a:p>
          <a:endParaRPr lang="en-IN"/>
        </a:p>
      </dgm:t>
    </dgm:pt>
    <dgm:pt modelId="{0E6B0815-D709-46F3-B326-2BAAAEC3F0E8}">
      <dgm:prSet/>
      <dgm:spPr/>
      <dgm:t>
        <a:bodyPr/>
        <a:lstStyle/>
        <a:p>
          <a:r>
            <a:rPr lang="en-US" b="0" i="0" dirty="0" smtClean="0"/>
            <a:t>Higher </a:t>
          </a:r>
          <a:r>
            <a:rPr lang="en-US" b="0" i="0" dirty="0"/>
            <a:t>interest rate have higher tendency </a:t>
          </a:r>
          <a:r>
            <a:rPr lang="en-US" b="0" i="0" dirty="0" smtClean="0"/>
            <a:t>to default </a:t>
          </a:r>
          <a:r>
            <a:rPr lang="en-US" b="0" i="0" dirty="0"/>
            <a:t>the loan</a:t>
          </a:r>
          <a:r>
            <a:rPr lang="en-US" dirty="0"/>
            <a:t> </a:t>
          </a:r>
          <a:endParaRPr lang="en-IN" dirty="0"/>
        </a:p>
      </dgm:t>
    </dgm:pt>
    <dgm:pt modelId="{FC26C90E-C3BA-412A-AA81-48580217C1DC}" type="parTrans" cxnId="{94AB6AE0-F0B6-4366-8E4F-5A41AC68DF5B}">
      <dgm:prSet/>
      <dgm:spPr/>
      <dgm:t>
        <a:bodyPr/>
        <a:lstStyle/>
        <a:p>
          <a:endParaRPr lang="en-IN"/>
        </a:p>
      </dgm:t>
    </dgm:pt>
    <dgm:pt modelId="{88B733C2-0A9E-4B77-8E5E-8A49C0E30E3B}" type="sibTrans" cxnId="{94AB6AE0-F0B6-4366-8E4F-5A41AC68DF5B}">
      <dgm:prSet/>
      <dgm:spPr/>
      <dgm:t>
        <a:bodyPr/>
        <a:lstStyle/>
        <a:p>
          <a:endParaRPr lang="en-IN"/>
        </a:p>
      </dgm:t>
    </dgm:pt>
    <dgm:pt modelId="{B70CFBC0-9566-4A67-B65A-4632B7F8B2DF}" type="pres">
      <dgm:prSet presAssocID="{74008D29-1490-452E-B020-CA55AF4D1011}" presName="Name0" presStyleCnt="0">
        <dgm:presLayoutVars>
          <dgm:chPref val="3"/>
          <dgm:dir/>
          <dgm:animLvl val="lvl"/>
          <dgm:resizeHandles/>
        </dgm:presLayoutVars>
      </dgm:prSet>
      <dgm:spPr/>
      <dgm:t>
        <a:bodyPr/>
        <a:lstStyle/>
        <a:p>
          <a:endParaRPr lang="en-IN"/>
        </a:p>
      </dgm:t>
    </dgm:pt>
    <dgm:pt modelId="{184E24D0-B8B9-4B8A-B975-09F4BD99D2D3}" type="pres">
      <dgm:prSet presAssocID="{0E6B0815-D709-46F3-B326-2BAAAEC3F0E8}" presName="horFlow" presStyleCnt="0"/>
      <dgm:spPr/>
    </dgm:pt>
    <dgm:pt modelId="{583CB16E-75AC-44DF-839E-0CDFFFAF4508}" type="pres">
      <dgm:prSet presAssocID="{0E6B0815-D709-46F3-B326-2BAAAEC3F0E8}" presName="bigChev" presStyleLbl="node1" presStyleIdx="0" presStyleCnt="1" custScaleX="235402" custLinFactNeighborY="2268"/>
      <dgm:spPr/>
      <dgm:t>
        <a:bodyPr/>
        <a:lstStyle/>
        <a:p>
          <a:endParaRPr lang="en-IN"/>
        </a:p>
      </dgm:t>
    </dgm:pt>
  </dgm:ptLst>
  <dgm:cxnLst>
    <dgm:cxn modelId="{A902C5E6-C26E-4353-B67B-6627D8FEFD61}" type="presOf" srcId="{74008D29-1490-452E-B020-CA55AF4D1011}" destId="{B70CFBC0-9566-4A67-B65A-4632B7F8B2DF}" srcOrd="0" destOrd="0" presId="urn:microsoft.com/office/officeart/2005/8/layout/lProcess3"/>
    <dgm:cxn modelId="{9D3E53A8-5BD1-4296-8A8F-5C89E0354A53}" type="presOf" srcId="{0E6B0815-D709-46F3-B326-2BAAAEC3F0E8}" destId="{583CB16E-75AC-44DF-839E-0CDFFFAF4508}" srcOrd="0" destOrd="0" presId="urn:microsoft.com/office/officeart/2005/8/layout/lProcess3"/>
    <dgm:cxn modelId="{94AB6AE0-F0B6-4366-8E4F-5A41AC68DF5B}" srcId="{74008D29-1490-452E-B020-CA55AF4D1011}" destId="{0E6B0815-D709-46F3-B326-2BAAAEC3F0E8}" srcOrd="0" destOrd="0" parTransId="{FC26C90E-C3BA-412A-AA81-48580217C1DC}" sibTransId="{88B733C2-0A9E-4B77-8E5E-8A49C0E30E3B}"/>
    <dgm:cxn modelId="{5115E3BC-A5AF-4331-BC63-FCA52D02F30F}" type="presParOf" srcId="{B70CFBC0-9566-4A67-B65A-4632B7F8B2DF}" destId="{184E24D0-B8B9-4B8A-B975-09F4BD99D2D3}" srcOrd="0" destOrd="0" presId="urn:microsoft.com/office/officeart/2005/8/layout/lProcess3"/>
    <dgm:cxn modelId="{186BE3B4-DB60-4FA8-BF4C-700C7F90CA0C}" type="presParOf" srcId="{184E24D0-B8B9-4B8A-B975-09F4BD99D2D3}" destId="{583CB16E-75AC-44DF-839E-0CDFFFAF4508}" srcOrd="0" destOrd="0" presId="urn:microsoft.com/office/officeart/2005/8/layout/l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4008D29-1490-452E-B020-CA55AF4D101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B70CFBC0-9566-4A67-B65A-4632B7F8B2DF}" type="pres">
      <dgm:prSet presAssocID="{74008D29-1490-452E-B020-CA55AF4D1011}" presName="Name0" presStyleCnt="0">
        <dgm:presLayoutVars>
          <dgm:chPref val="3"/>
          <dgm:dir/>
          <dgm:animLvl val="lvl"/>
          <dgm:resizeHandles/>
        </dgm:presLayoutVars>
      </dgm:prSet>
      <dgm:spPr/>
      <dgm:t>
        <a:bodyPr/>
        <a:lstStyle/>
        <a:p>
          <a:endParaRPr lang="en-IN"/>
        </a:p>
      </dgm:t>
    </dgm:pt>
  </dgm:ptLst>
  <dgm:cxnLst>
    <dgm:cxn modelId="{A902C5E6-C26E-4353-B67B-6627D8FEFD61}" type="presOf" srcId="{74008D29-1490-452E-B020-CA55AF4D1011}" destId="{B70CFBC0-9566-4A67-B65A-4632B7F8B2DF}"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2839196-E830-4501-B4A2-0C4675283BDD}" type="doc">
      <dgm:prSet loTypeId="urn:microsoft.com/office/officeart/2005/8/layout/lProcess3" loCatId="process" qsTypeId="urn:microsoft.com/office/officeart/2005/8/quickstyle/simple1" qsCatId="simple" csTypeId="urn:microsoft.com/office/officeart/2005/8/colors/colorful3" csCatId="colorful"/>
      <dgm:spPr/>
      <dgm:t>
        <a:bodyPr/>
        <a:lstStyle/>
        <a:p>
          <a:endParaRPr lang="en-IN"/>
        </a:p>
      </dgm:t>
    </dgm:pt>
    <dgm:pt modelId="{C52C5B55-9E43-42A8-B5FF-ACB9586E7D4E}">
      <dgm:prSet/>
      <dgm:spPr/>
      <dgm:t>
        <a:bodyPr/>
        <a:lstStyle/>
        <a:p>
          <a:r>
            <a:rPr lang="en-IN" b="0" i="0" dirty="0"/>
            <a:t>On an average the default rate is 14%. The default rate is high (34%) when loan term is 60 months as compare to loan term of 36 months (13%). </a:t>
          </a:r>
          <a:endParaRPr lang="en-IN" dirty="0"/>
        </a:p>
      </dgm:t>
    </dgm:pt>
    <dgm:pt modelId="{B4FCB2AA-DDB0-491D-AAE9-EA2B1837D871}" type="parTrans" cxnId="{8A82CD22-2D81-429D-AB3C-39A52BBE6D9C}">
      <dgm:prSet/>
      <dgm:spPr/>
      <dgm:t>
        <a:bodyPr/>
        <a:lstStyle/>
        <a:p>
          <a:endParaRPr lang="en-IN"/>
        </a:p>
      </dgm:t>
    </dgm:pt>
    <dgm:pt modelId="{4B48E19E-24F3-4605-A7B9-4AFB25C7669D}" type="sibTrans" cxnId="{8A82CD22-2D81-429D-AB3C-39A52BBE6D9C}">
      <dgm:prSet/>
      <dgm:spPr/>
      <dgm:t>
        <a:bodyPr/>
        <a:lstStyle/>
        <a:p>
          <a:endParaRPr lang="en-IN"/>
        </a:p>
      </dgm:t>
    </dgm:pt>
    <dgm:pt modelId="{5C88D762-DD95-4936-9857-FBD941B8E3A5}" type="pres">
      <dgm:prSet presAssocID="{62839196-E830-4501-B4A2-0C4675283BDD}" presName="Name0" presStyleCnt="0">
        <dgm:presLayoutVars>
          <dgm:chPref val="3"/>
          <dgm:dir/>
          <dgm:animLvl val="lvl"/>
          <dgm:resizeHandles/>
        </dgm:presLayoutVars>
      </dgm:prSet>
      <dgm:spPr/>
      <dgm:t>
        <a:bodyPr/>
        <a:lstStyle/>
        <a:p>
          <a:endParaRPr lang="en-IN"/>
        </a:p>
      </dgm:t>
    </dgm:pt>
    <dgm:pt modelId="{6F8FD91D-5DAB-4C77-A552-3E21996D85C3}" type="pres">
      <dgm:prSet presAssocID="{C52C5B55-9E43-42A8-B5FF-ACB9586E7D4E}" presName="horFlow" presStyleCnt="0"/>
      <dgm:spPr/>
    </dgm:pt>
    <dgm:pt modelId="{E7210B4E-89F3-4361-A9D0-A16334FA7E25}" type="pres">
      <dgm:prSet presAssocID="{C52C5B55-9E43-42A8-B5FF-ACB9586E7D4E}" presName="bigChev" presStyleLbl="node1" presStyleIdx="0" presStyleCnt="1"/>
      <dgm:spPr/>
      <dgm:t>
        <a:bodyPr/>
        <a:lstStyle/>
        <a:p>
          <a:endParaRPr lang="en-IN"/>
        </a:p>
      </dgm:t>
    </dgm:pt>
  </dgm:ptLst>
  <dgm:cxnLst>
    <dgm:cxn modelId="{8139418F-9574-4155-9827-7DE5C2EEB0AE}" type="presOf" srcId="{C52C5B55-9E43-42A8-B5FF-ACB9586E7D4E}" destId="{E7210B4E-89F3-4361-A9D0-A16334FA7E25}" srcOrd="0" destOrd="0" presId="urn:microsoft.com/office/officeart/2005/8/layout/lProcess3"/>
    <dgm:cxn modelId="{1F8B69E9-CCC2-4CA3-BF3D-31F819299300}" type="presOf" srcId="{62839196-E830-4501-B4A2-0C4675283BDD}" destId="{5C88D762-DD95-4936-9857-FBD941B8E3A5}" srcOrd="0" destOrd="0" presId="urn:microsoft.com/office/officeart/2005/8/layout/lProcess3"/>
    <dgm:cxn modelId="{8A82CD22-2D81-429D-AB3C-39A52BBE6D9C}" srcId="{62839196-E830-4501-B4A2-0C4675283BDD}" destId="{C52C5B55-9E43-42A8-B5FF-ACB9586E7D4E}" srcOrd="0" destOrd="0" parTransId="{B4FCB2AA-DDB0-491D-AAE9-EA2B1837D871}" sibTransId="{4B48E19E-24F3-4605-A7B9-4AFB25C7669D}"/>
    <dgm:cxn modelId="{C6F3E045-A904-4A18-B37B-F29B1D9BD657}" type="presParOf" srcId="{5C88D762-DD95-4936-9857-FBD941B8E3A5}" destId="{6F8FD91D-5DAB-4C77-A552-3E21996D85C3}" srcOrd="0" destOrd="0" presId="urn:microsoft.com/office/officeart/2005/8/layout/lProcess3"/>
    <dgm:cxn modelId="{A52ADA5C-632E-4BF8-9C9F-3CFA98622452}" type="presParOf" srcId="{6F8FD91D-5DAB-4C77-A552-3E21996D85C3}" destId="{E7210B4E-89F3-4361-A9D0-A16334FA7E25}" srcOrd="0" destOrd="0" presId="urn:microsoft.com/office/officeart/2005/8/layout/lProcess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DB07B84-54B3-4C31-916D-C7964562C318}" type="doc">
      <dgm:prSet loTypeId="urn:microsoft.com/office/officeart/2005/8/layout/lProcess3" loCatId="process" qsTypeId="urn:microsoft.com/office/officeart/2005/8/quickstyle/simple1" qsCatId="simple" csTypeId="urn:microsoft.com/office/officeart/2005/8/colors/accent2_4" csCatId="accent2"/>
      <dgm:spPr/>
      <dgm:t>
        <a:bodyPr/>
        <a:lstStyle/>
        <a:p>
          <a:endParaRPr lang="en-IN"/>
        </a:p>
      </dgm:t>
    </dgm:pt>
    <dgm:pt modelId="{C2DBD684-9239-4064-9B29-884A1EB47910}">
      <dgm:prSet/>
      <dgm:spPr/>
      <dgm:t>
        <a:bodyPr/>
        <a:lstStyle/>
        <a:p>
          <a:r>
            <a:rPr lang="en-US" dirty="0"/>
            <a:t>Higher amount loans are having long term which is 60 months.</a:t>
          </a:r>
          <a:endParaRPr lang="en-IN" dirty="0"/>
        </a:p>
      </dgm:t>
    </dgm:pt>
    <dgm:pt modelId="{832B7FEC-1BC4-4733-BDCB-C4D0A98C4489}" type="parTrans" cxnId="{B2088B8D-8C47-4D2D-A79A-6FE1255B7306}">
      <dgm:prSet/>
      <dgm:spPr/>
      <dgm:t>
        <a:bodyPr/>
        <a:lstStyle/>
        <a:p>
          <a:endParaRPr lang="en-IN"/>
        </a:p>
      </dgm:t>
    </dgm:pt>
    <dgm:pt modelId="{F0579B07-99DC-4A27-BE31-12B93361AED6}" type="sibTrans" cxnId="{B2088B8D-8C47-4D2D-A79A-6FE1255B7306}">
      <dgm:prSet/>
      <dgm:spPr/>
      <dgm:t>
        <a:bodyPr/>
        <a:lstStyle/>
        <a:p>
          <a:endParaRPr lang="en-IN"/>
        </a:p>
      </dgm:t>
    </dgm:pt>
    <dgm:pt modelId="{ABACD08D-208E-4002-A33B-F3A308EBF5E9}" type="pres">
      <dgm:prSet presAssocID="{7DB07B84-54B3-4C31-916D-C7964562C318}" presName="Name0" presStyleCnt="0">
        <dgm:presLayoutVars>
          <dgm:chPref val="3"/>
          <dgm:dir/>
          <dgm:animLvl val="lvl"/>
          <dgm:resizeHandles/>
        </dgm:presLayoutVars>
      </dgm:prSet>
      <dgm:spPr/>
      <dgm:t>
        <a:bodyPr/>
        <a:lstStyle/>
        <a:p>
          <a:endParaRPr lang="en-IN"/>
        </a:p>
      </dgm:t>
    </dgm:pt>
    <dgm:pt modelId="{04F7AAB0-8E6D-42DF-BBCA-E088A29A296B}" type="pres">
      <dgm:prSet presAssocID="{C2DBD684-9239-4064-9B29-884A1EB47910}" presName="horFlow" presStyleCnt="0"/>
      <dgm:spPr/>
    </dgm:pt>
    <dgm:pt modelId="{84302D94-C5C6-44E6-BF09-67F6E40F67D4}" type="pres">
      <dgm:prSet presAssocID="{C2DBD684-9239-4064-9B29-884A1EB47910}" presName="bigChev" presStyleLbl="node1" presStyleIdx="0" presStyleCnt="1"/>
      <dgm:spPr/>
      <dgm:t>
        <a:bodyPr/>
        <a:lstStyle/>
        <a:p>
          <a:endParaRPr lang="en-IN"/>
        </a:p>
      </dgm:t>
    </dgm:pt>
  </dgm:ptLst>
  <dgm:cxnLst>
    <dgm:cxn modelId="{1F53E0AE-0B74-4842-97A6-A18183CF6ECD}" type="presOf" srcId="{C2DBD684-9239-4064-9B29-884A1EB47910}" destId="{84302D94-C5C6-44E6-BF09-67F6E40F67D4}" srcOrd="0" destOrd="0" presId="urn:microsoft.com/office/officeart/2005/8/layout/lProcess3"/>
    <dgm:cxn modelId="{B2088B8D-8C47-4D2D-A79A-6FE1255B7306}" srcId="{7DB07B84-54B3-4C31-916D-C7964562C318}" destId="{C2DBD684-9239-4064-9B29-884A1EB47910}" srcOrd="0" destOrd="0" parTransId="{832B7FEC-1BC4-4733-BDCB-C4D0A98C4489}" sibTransId="{F0579B07-99DC-4A27-BE31-12B93361AED6}"/>
    <dgm:cxn modelId="{54DED100-C764-47CD-91D0-266423FE4A6A}" type="presOf" srcId="{7DB07B84-54B3-4C31-916D-C7964562C318}" destId="{ABACD08D-208E-4002-A33B-F3A308EBF5E9}" srcOrd="0" destOrd="0" presId="urn:microsoft.com/office/officeart/2005/8/layout/lProcess3"/>
    <dgm:cxn modelId="{D64268A5-05EB-4387-ACC7-B21901F7507A}" type="presParOf" srcId="{ABACD08D-208E-4002-A33B-F3A308EBF5E9}" destId="{04F7AAB0-8E6D-42DF-BBCA-E088A29A296B}" srcOrd="0" destOrd="0" presId="urn:microsoft.com/office/officeart/2005/8/layout/lProcess3"/>
    <dgm:cxn modelId="{2DE431FD-64B7-44EB-827F-6E33BBFCE83F}" type="presParOf" srcId="{04F7AAB0-8E6D-42DF-BBCA-E088A29A296B}" destId="{84302D94-C5C6-44E6-BF09-67F6E40F67D4}" srcOrd="0" destOrd="0" presId="urn:microsoft.com/office/officeart/2005/8/layout/lProcess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1D26240-24D8-4202-B04A-1F003B8EA4EE}" type="doc">
      <dgm:prSet loTypeId="urn:microsoft.com/office/officeart/2005/8/layout/lProcess3" loCatId="process" qsTypeId="urn:microsoft.com/office/officeart/2005/8/quickstyle/simple1" qsCatId="simple" csTypeId="urn:microsoft.com/office/officeart/2005/8/colors/colorful2" csCatId="colorful"/>
      <dgm:spPr/>
      <dgm:t>
        <a:bodyPr/>
        <a:lstStyle/>
        <a:p>
          <a:endParaRPr lang="en-IN"/>
        </a:p>
      </dgm:t>
    </dgm:pt>
    <dgm:pt modelId="{32FE8886-80DC-453F-8F59-48320D2E4932}">
      <dgm:prSet/>
      <dgm:spPr/>
      <dgm:t>
        <a:bodyPr/>
        <a:lstStyle/>
        <a:p>
          <a:r>
            <a:rPr lang="en-US" b="0" i="0" dirty="0"/>
            <a:t>In both the terms, the chances of charged off are high if the interest rate is more</a:t>
          </a:r>
          <a:endParaRPr lang="en-IN" dirty="0"/>
        </a:p>
      </dgm:t>
    </dgm:pt>
    <dgm:pt modelId="{22D3AD4E-17DF-4305-80AA-8917321C86C3}" type="parTrans" cxnId="{F15FCAFE-897E-4CC7-A153-D023F5FA1284}">
      <dgm:prSet/>
      <dgm:spPr/>
      <dgm:t>
        <a:bodyPr/>
        <a:lstStyle/>
        <a:p>
          <a:endParaRPr lang="en-IN"/>
        </a:p>
      </dgm:t>
    </dgm:pt>
    <dgm:pt modelId="{B9C9C78E-D4FB-48B9-87D3-A99B9D664DC3}" type="sibTrans" cxnId="{F15FCAFE-897E-4CC7-A153-D023F5FA1284}">
      <dgm:prSet/>
      <dgm:spPr/>
      <dgm:t>
        <a:bodyPr/>
        <a:lstStyle/>
        <a:p>
          <a:endParaRPr lang="en-IN"/>
        </a:p>
      </dgm:t>
    </dgm:pt>
    <dgm:pt modelId="{F3DD104E-648B-499D-86DA-FE54BF8CF8B1}" type="pres">
      <dgm:prSet presAssocID="{31D26240-24D8-4202-B04A-1F003B8EA4EE}" presName="Name0" presStyleCnt="0">
        <dgm:presLayoutVars>
          <dgm:chPref val="3"/>
          <dgm:dir/>
          <dgm:animLvl val="lvl"/>
          <dgm:resizeHandles/>
        </dgm:presLayoutVars>
      </dgm:prSet>
      <dgm:spPr/>
      <dgm:t>
        <a:bodyPr/>
        <a:lstStyle/>
        <a:p>
          <a:endParaRPr lang="en-IN"/>
        </a:p>
      </dgm:t>
    </dgm:pt>
    <dgm:pt modelId="{0D98E80F-5358-4638-8FDC-FA638C3295DD}" type="pres">
      <dgm:prSet presAssocID="{32FE8886-80DC-453F-8F59-48320D2E4932}" presName="horFlow" presStyleCnt="0"/>
      <dgm:spPr/>
    </dgm:pt>
    <dgm:pt modelId="{814912E3-7AE5-4A57-9DCB-C0D5B3535D78}" type="pres">
      <dgm:prSet presAssocID="{32FE8886-80DC-453F-8F59-48320D2E4932}" presName="bigChev" presStyleLbl="node1" presStyleIdx="0" presStyleCnt="1"/>
      <dgm:spPr/>
      <dgm:t>
        <a:bodyPr/>
        <a:lstStyle/>
        <a:p>
          <a:endParaRPr lang="en-IN"/>
        </a:p>
      </dgm:t>
    </dgm:pt>
  </dgm:ptLst>
  <dgm:cxnLst>
    <dgm:cxn modelId="{A8F21DCD-95F0-4E00-A187-F5E3F1EA489C}" type="presOf" srcId="{31D26240-24D8-4202-B04A-1F003B8EA4EE}" destId="{F3DD104E-648B-499D-86DA-FE54BF8CF8B1}" srcOrd="0" destOrd="0" presId="urn:microsoft.com/office/officeart/2005/8/layout/lProcess3"/>
    <dgm:cxn modelId="{7C700909-AB1A-40CC-AE51-1D8841F96667}" type="presOf" srcId="{32FE8886-80DC-453F-8F59-48320D2E4932}" destId="{814912E3-7AE5-4A57-9DCB-C0D5B3535D78}" srcOrd="0" destOrd="0" presId="urn:microsoft.com/office/officeart/2005/8/layout/lProcess3"/>
    <dgm:cxn modelId="{F15FCAFE-897E-4CC7-A153-D023F5FA1284}" srcId="{31D26240-24D8-4202-B04A-1F003B8EA4EE}" destId="{32FE8886-80DC-453F-8F59-48320D2E4932}" srcOrd="0" destOrd="0" parTransId="{22D3AD4E-17DF-4305-80AA-8917321C86C3}" sibTransId="{B9C9C78E-D4FB-48B9-87D3-A99B9D664DC3}"/>
    <dgm:cxn modelId="{9413B755-B81C-4745-81B7-08198657AF45}" type="presParOf" srcId="{F3DD104E-648B-499D-86DA-FE54BF8CF8B1}" destId="{0D98E80F-5358-4638-8FDC-FA638C3295DD}" srcOrd="0" destOrd="0" presId="urn:microsoft.com/office/officeart/2005/8/layout/lProcess3"/>
    <dgm:cxn modelId="{100305B2-4EBD-46EF-B63F-E4B42FF7CA69}" type="presParOf" srcId="{0D98E80F-5358-4638-8FDC-FA638C3295DD}" destId="{814912E3-7AE5-4A57-9DCB-C0D5B3535D78}" srcOrd="0" destOrd="0" presId="urn:microsoft.com/office/officeart/2005/8/layout/lProcess3"/>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78BB05-D8B7-455A-B175-140659878626}" type="doc">
      <dgm:prSet loTypeId="urn:microsoft.com/office/officeart/2005/8/layout/vList2" loCatId="list" qsTypeId="urn:microsoft.com/office/officeart/2005/8/quickstyle/simple3" qsCatId="simple" csTypeId="urn:microsoft.com/office/officeart/2005/8/colors/colorful5" csCatId="colorful" phldr="1"/>
      <dgm:spPr/>
      <dgm:t>
        <a:bodyPr/>
        <a:lstStyle/>
        <a:p>
          <a:endParaRPr lang="en-IN"/>
        </a:p>
      </dgm:t>
    </dgm:pt>
    <dgm:pt modelId="{73CCB50B-42D1-4A91-B0A2-263B3A0F1BD0}">
      <dgm:prSet/>
      <dgm:spPr/>
      <dgm:t>
        <a:bodyPr/>
        <a:lstStyle/>
        <a:p>
          <a:r>
            <a:rPr lang="en-US" dirty="0"/>
            <a:t>Similar to loan amount more number of loans were sanctioned near 5000 while,</a:t>
          </a:r>
        </a:p>
        <a:p>
          <a:r>
            <a:rPr lang="en-US" dirty="0"/>
            <a:t>the amount 10000 is almost similar to 5000 which were sanctioned</a:t>
          </a:r>
          <a:endParaRPr lang="en-IN" dirty="0"/>
        </a:p>
      </dgm:t>
    </dgm:pt>
    <dgm:pt modelId="{5BD36AF0-4E04-4E2D-9369-78F9FAE02929}" type="parTrans" cxnId="{AB9BA675-C06E-4E49-946E-4C5A61836602}">
      <dgm:prSet/>
      <dgm:spPr/>
      <dgm:t>
        <a:bodyPr/>
        <a:lstStyle/>
        <a:p>
          <a:endParaRPr lang="en-IN"/>
        </a:p>
      </dgm:t>
    </dgm:pt>
    <dgm:pt modelId="{48A7C3BE-6365-41AD-A38E-0D8036F96A5A}" type="sibTrans" cxnId="{AB9BA675-C06E-4E49-946E-4C5A61836602}">
      <dgm:prSet/>
      <dgm:spPr/>
      <dgm:t>
        <a:bodyPr/>
        <a:lstStyle/>
        <a:p>
          <a:endParaRPr lang="en-IN"/>
        </a:p>
      </dgm:t>
    </dgm:pt>
    <dgm:pt modelId="{CF98DC0A-4587-4257-AF5F-43C30AEFA1CA}" type="pres">
      <dgm:prSet presAssocID="{3278BB05-D8B7-455A-B175-140659878626}" presName="linear" presStyleCnt="0">
        <dgm:presLayoutVars>
          <dgm:animLvl val="lvl"/>
          <dgm:resizeHandles val="exact"/>
        </dgm:presLayoutVars>
      </dgm:prSet>
      <dgm:spPr/>
      <dgm:t>
        <a:bodyPr/>
        <a:lstStyle/>
        <a:p>
          <a:endParaRPr lang="en-IN"/>
        </a:p>
      </dgm:t>
    </dgm:pt>
    <dgm:pt modelId="{51257F65-CCD8-4985-ABB7-622DFECFD690}" type="pres">
      <dgm:prSet presAssocID="{73CCB50B-42D1-4A91-B0A2-263B3A0F1BD0}" presName="parentText" presStyleLbl="node1" presStyleIdx="0" presStyleCnt="1">
        <dgm:presLayoutVars>
          <dgm:chMax val="0"/>
          <dgm:bulletEnabled val="1"/>
        </dgm:presLayoutVars>
      </dgm:prSet>
      <dgm:spPr/>
      <dgm:t>
        <a:bodyPr/>
        <a:lstStyle/>
        <a:p>
          <a:endParaRPr lang="en-IN"/>
        </a:p>
      </dgm:t>
    </dgm:pt>
  </dgm:ptLst>
  <dgm:cxnLst>
    <dgm:cxn modelId="{021B5F00-411C-4530-A648-E8D1B313AC36}" type="presOf" srcId="{3278BB05-D8B7-455A-B175-140659878626}" destId="{CF98DC0A-4587-4257-AF5F-43C30AEFA1CA}" srcOrd="0" destOrd="0" presId="urn:microsoft.com/office/officeart/2005/8/layout/vList2"/>
    <dgm:cxn modelId="{AB9BA675-C06E-4E49-946E-4C5A61836602}" srcId="{3278BB05-D8B7-455A-B175-140659878626}" destId="{73CCB50B-42D1-4A91-B0A2-263B3A0F1BD0}" srcOrd="0" destOrd="0" parTransId="{5BD36AF0-4E04-4E2D-9369-78F9FAE02929}" sibTransId="{48A7C3BE-6365-41AD-A38E-0D8036F96A5A}"/>
    <dgm:cxn modelId="{E52737E4-C61E-45F1-AECC-1BB2E9A61F49}" type="presOf" srcId="{73CCB50B-42D1-4A91-B0A2-263B3A0F1BD0}" destId="{51257F65-CCD8-4985-ABB7-622DFECFD690}" srcOrd="0" destOrd="0" presId="urn:microsoft.com/office/officeart/2005/8/layout/vList2"/>
    <dgm:cxn modelId="{34F4DE2D-2DA9-4693-9D99-3089DCF0E79F}" type="presParOf" srcId="{CF98DC0A-4587-4257-AF5F-43C30AEFA1CA}" destId="{51257F65-CCD8-4985-ABB7-622DFECFD690}"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4008D29-1490-452E-B020-CA55AF4D101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B70CFBC0-9566-4A67-B65A-4632B7F8B2DF}" type="pres">
      <dgm:prSet presAssocID="{74008D29-1490-452E-B020-CA55AF4D1011}" presName="Name0" presStyleCnt="0">
        <dgm:presLayoutVars>
          <dgm:chPref val="3"/>
          <dgm:dir/>
          <dgm:animLvl val="lvl"/>
          <dgm:resizeHandles/>
        </dgm:presLayoutVars>
      </dgm:prSet>
      <dgm:spPr/>
      <dgm:t>
        <a:bodyPr/>
        <a:lstStyle/>
        <a:p>
          <a:endParaRPr lang="en-IN"/>
        </a:p>
      </dgm:t>
    </dgm:pt>
  </dgm:ptLst>
  <dgm:cxnLst>
    <dgm:cxn modelId="{A902C5E6-C26E-4353-B67B-6627D8FEFD61}" type="presOf" srcId="{74008D29-1490-452E-B020-CA55AF4D1011}" destId="{B70CFBC0-9566-4A67-B65A-4632B7F8B2DF}"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DB07B84-54B3-4C31-916D-C7964562C318}" type="doc">
      <dgm:prSet loTypeId="urn:microsoft.com/office/officeart/2005/8/layout/arrow1" loCatId="process" qsTypeId="urn:microsoft.com/office/officeart/2005/8/quickstyle/simple1" qsCatId="simple" csTypeId="urn:microsoft.com/office/officeart/2005/8/colors/colorful2" csCatId="colorful" phldr="1"/>
      <dgm:spPr/>
      <dgm:t>
        <a:bodyPr/>
        <a:lstStyle/>
        <a:p>
          <a:endParaRPr lang="en-IN"/>
        </a:p>
      </dgm:t>
    </dgm:pt>
    <dgm:pt modelId="{1BC032F2-D212-4451-B8EA-8A8A0B7EA552}">
      <dgm:prSet/>
      <dgm:spPr/>
      <dgm:t>
        <a:bodyPr/>
        <a:lstStyle/>
        <a:p>
          <a:r>
            <a:rPr lang="en-US" b="0" i="0"/>
            <a:t>Applicants having their home rented or on mortgage</a:t>
          </a:r>
          <a:br>
            <a:rPr lang="en-US" b="0" i="0"/>
          </a:br>
          <a:r>
            <a:rPr lang="en-US" b="0" i="0"/>
            <a:t>have almost equal tendency to default the loan</a:t>
          </a:r>
          <a:r>
            <a:rPr lang="en-US"/>
            <a:t/>
          </a:r>
          <a:br>
            <a:rPr lang="en-US"/>
          </a:br>
          <a:endParaRPr lang="en-US"/>
        </a:p>
      </dgm:t>
    </dgm:pt>
    <dgm:pt modelId="{F45C51F9-1626-4F62-B85B-CE24143D4013}" type="parTrans" cxnId="{CCDCDD1B-0310-4B7D-834B-17893C2B30AC}">
      <dgm:prSet/>
      <dgm:spPr/>
      <dgm:t>
        <a:bodyPr/>
        <a:lstStyle/>
        <a:p>
          <a:endParaRPr lang="en-IN"/>
        </a:p>
      </dgm:t>
    </dgm:pt>
    <dgm:pt modelId="{CF264E08-95A3-4A55-9A84-FE2F72FD14A4}" type="sibTrans" cxnId="{CCDCDD1B-0310-4B7D-834B-17893C2B30AC}">
      <dgm:prSet/>
      <dgm:spPr/>
      <dgm:t>
        <a:bodyPr/>
        <a:lstStyle/>
        <a:p>
          <a:endParaRPr lang="en-IN"/>
        </a:p>
      </dgm:t>
    </dgm:pt>
    <dgm:pt modelId="{61BF44DA-94A7-4F88-B17A-8086BD55CD01}" type="pres">
      <dgm:prSet presAssocID="{7DB07B84-54B3-4C31-916D-C7964562C318}" presName="cycle" presStyleCnt="0">
        <dgm:presLayoutVars>
          <dgm:dir/>
          <dgm:resizeHandles val="exact"/>
        </dgm:presLayoutVars>
      </dgm:prSet>
      <dgm:spPr/>
      <dgm:t>
        <a:bodyPr/>
        <a:lstStyle/>
        <a:p>
          <a:endParaRPr lang="en-IN"/>
        </a:p>
      </dgm:t>
    </dgm:pt>
    <dgm:pt modelId="{AA473C96-BA5E-48DC-953E-B86762A29D4D}" type="pres">
      <dgm:prSet presAssocID="{1BC032F2-D212-4451-B8EA-8A8A0B7EA552}" presName="arrow" presStyleLbl="node1" presStyleIdx="0" presStyleCnt="1">
        <dgm:presLayoutVars>
          <dgm:bulletEnabled val="1"/>
        </dgm:presLayoutVars>
      </dgm:prSet>
      <dgm:spPr/>
      <dgm:t>
        <a:bodyPr/>
        <a:lstStyle/>
        <a:p>
          <a:endParaRPr lang="en-IN"/>
        </a:p>
      </dgm:t>
    </dgm:pt>
  </dgm:ptLst>
  <dgm:cxnLst>
    <dgm:cxn modelId="{CCDCDD1B-0310-4B7D-834B-17893C2B30AC}" srcId="{7DB07B84-54B3-4C31-916D-C7964562C318}" destId="{1BC032F2-D212-4451-B8EA-8A8A0B7EA552}" srcOrd="0" destOrd="0" parTransId="{F45C51F9-1626-4F62-B85B-CE24143D4013}" sibTransId="{CF264E08-95A3-4A55-9A84-FE2F72FD14A4}"/>
    <dgm:cxn modelId="{5808DEFA-2F2F-475A-97BD-214E5DF6D62B}" type="presOf" srcId="{7DB07B84-54B3-4C31-916D-C7964562C318}" destId="{61BF44DA-94A7-4F88-B17A-8086BD55CD01}" srcOrd="0" destOrd="0" presId="urn:microsoft.com/office/officeart/2005/8/layout/arrow1"/>
    <dgm:cxn modelId="{1E8FD020-DBD1-45D8-8A2C-979B4413A7D7}" type="presOf" srcId="{1BC032F2-D212-4451-B8EA-8A8A0B7EA552}" destId="{AA473C96-BA5E-48DC-953E-B86762A29D4D}" srcOrd="0" destOrd="0" presId="urn:microsoft.com/office/officeart/2005/8/layout/arrow1"/>
    <dgm:cxn modelId="{53F469F6-A9D5-4F9C-BE1A-E9433CE59D03}" type="presParOf" srcId="{61BF44DA-94A7-4F88-B17A-8086BD55CD01}" destId="{AA473C96-BA5E-48DC-953E-B86762A29D4D}" srcOrd="0" destOrd="0" presId="urn:microsoft.com/office/officeart/2005/8/layout/arrow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ECCC001-BF48-43C1-9B5A-1A07415E07E4}" type="doc">
      <dgm:prSet loTypeId="urn:microsoft.com/office/officeart/2005/8/layout/vList2" loCatId="list" qsTypeId="urn:microsoft.com/office/officeart/2005/8/quickstyle/simple1" qsCatId="simple" csTypeId="urn:microsoft.com/office/officeart/2005/8/colors/colorful4" csCatId="colorful"/>
      <dgm:spPr/>
      <dgm:t>
        <a:bodyPr/>
        <a:lstStyle/>
        <a:p>
          <a:endParaRPr lang="en-IN"/>
        </a:p>
      </dgm:t>
    </dgm:pt>
    <dgm:pt modelId="{B92C7722-8CB9-4B5C-95E1-D4FA0FB6C1ED}">
      <dgm:prSet custT="1"/>
      <dgm:spPr/>
      <dgm:t>
        <a:bodyPr/>
        <a:lstStyle/>
        <a:p>
          <a:r>
            <a:rPr lang="en-US" sz="1400" b="0" i="0" dirty="0"/>
            <a:t>The loans granted has been increasing exponentially over the years</a:t>
          </a:r>
          <a:r>
            <a:rPr lang="en-US" sz="1400" dirty="0"/>
            <a:t>,</a:t>
          </a:r>
          <a:endParaRPr lang="en-IN" sz="1400" dirty="0"/>
        </a:p>
      </dgm:t>
    </dgm:pt>
    <dgm:pt modelId="{2C7707AB-2BDF-4F5E-BCEF-650DB999CD82}" type="parTrans" cxnId="{9D242422-0749-4837-BA77-949115390A5F}">
      <dgm:prSet/>
      <dgm:spPr/>
      <dgm:t>
        <a:bodyPr/>
        <a:lstStyle/>
        <a:p>
          <a:endParaRPr lang="en-IN"/>
        </a:p>
      </dgm:t>
    </dgm:pt>
    <dgm:pt modelId="{336F0B39-99D9-4AEF-BF5F-A2543F697AF1}" type="sibTrans" cxnId="{9D242422-0749-4837-BA77-949115390A5F}">
      <dgm:prSet/>
      <dgm:spPr/>
      <dgm:t>
        <a:bodyPr/>
        <a:lstStyle/>
        <a:p>
          <a:endParaRPr lang="en-IN"/>
        </a:p>
      </dgm:t>
    </dgm:pt>
    <dgm:pt modelId="{00B86661-3E13-403D-8870-B8A6D6BA9C75}">
      <dgm:prSet custT="1"/>
      <dgm:spPr/>
      <dgm:t>
        <a:bodyPr/>
        <a:lstStyle/>
        <a:p>
          <a:r>
            <a:rPr lang="en-US" sz="1400" b="0" i="0" dirty="0"/>
            <a:t>2011 were having maximum defaulters as compared to other years.</a:t>
          </a:r>
          <a:endParaRPr lang="en-IN" sz="1400" dirty="0"/>
        </a:p>
      </dgm:t>
    </dgm:pt>
    <dgm:pt modelId="{4A20E7A2-CEE0-476D-95DF-9449AA9FF32A}" type="parTrans" cxnId="{0895728B-BCF7-417A-AE82-4C423AB1A5FC}">
      <dgm:prSet/>
      <dgm:spPr/>
      <dgm:t>
        <a:bodyPr/>
        <a:lstStyle/>
        <a:p>
          <a:endParaRPr lang="en-IN"/>
        </a:p>
      </dgm:t>
    </dgm:pt>
    <dgm:pt modelId="{73F7A2CE-1596-4C2A-85C4-A82F0A6FB961}" type="sibTrans" cxnId="{0895728B-BCF7-417A-AE82-4C423AB1A5FC}">
      <dgm:prSet/>
      <dgm:spPr/>
      <dgm:t>
        <a:bodyPr/>
        <a:lstStyle/>
        <a:p>
          <a:endParaRPr lang="en-IN"/>
        </a:p>
      </dgm:t>
    </dgm:pt>
    <dgm:pt modelId="{ACF29DEB-1967-46A4-A2DA-4C432D86850A}" type="pres">
      <dgm:prSet presAssocID="{BECCC001-BF48-43C1-9B5A-1A07415E07E4}" presName="linear" presStyleCnt="0">
        <dgm:presLayoutVars>
          <dgm:animLvl val="lvl"/>
          <dgm:resizeHandles val="exact"/>
        </dgm:presLayoutVars>
      </dgm:prSet>
      <dgm:spPr/>
      <dgm:t>
        <a:bodyPr/>
        <a:lstStyle/>
        <a:p>
          <a:endParaRPr lang="en-IN"/>
        </a:p>
      </dgm:t>
    </dgm:pt>
    <dgm:pt modelId="{397C325C-695E-404D-A074-05E1FFEAA4BC}" type="pres">
      <dgm:prSet presAssocID="{B92C7722-8CB9-4B5C-95E1-D4FA0FB6C1ED}" presName="parentText" presStyleLbl="node1" presStyleIdx="0" presStyleCnt="2">
        <dgm:presLayoutVars>
          <dgm:chMax val="0"/>
          <dgm:bulletEnabled val="1"/>
        </dgm:presLayoutVars>
      </dgm:prSet>
      <dgm:spPr/>
      <dgm:t>
        <a:bodyPr/>
        <a:lstStyle/>
        <a:p>
          <a:endParaRPr lang="en-IN"/>
        </a:p>
      </dgm:t>
    </dgm:pt>
    <dgm:pt modelId="{E8710E36-BCF2-49AF-BD26-0FB90A2954CD}" type="pres">
      <dgm:prSet presAssocID="{336F0B39-99D9-4AEF-BF5F-A2543F697AF1}" presName="spacer" presStyleCnt="0"/>
      <dgm:spPr/>
    </dgm:pt>
    <dgm:pt modelId="{BDBF4232-32F5-49F3-B37D-3605D75727BE}" type="pres">
      <dgm:prSet presAssocID="{00B86661-3E13-403D-8870-B8A6D6BA9C75}" presName="parentText" presStyleLbl="node1" presStyleIdx="1" presStyleCnt="2" custLinFactY="-19099" custLinFactNeighborX="-1145" custLinFactNeighborY="-100000">
        <dgm:presLayoutVars>
          <dgm:chMax val="0"/>
          <dgm:bulletEnabled val="1"/>
        </dgm:presLayoutVars>
      </dgm:prSet>
      <dgm:spPr/>
      <dgm:t>
        <a:bodyPr/>
        <a:lstStyle/>
        <a:p>
          <a:endParaRPr lang="en-IN"/>
        </a:p>
      </dgm:t>
    </dgm:pt>
  </dgm:ptLst>
  <dgm:cxnLst>
    <dgm:cxn modelId="{32FCDF1F-6F14-4FAF-A960-F728A8969189}" type="presOf" srcId="{BECCC001-BF48-43C1-9B5A-1A07415E07E4}" destId="{ACF29DEB-1967-46A4-A2DA-4C432D86850A}" srcOrd="0" destOrd="0" presId="urn:microsoft.com/office/officeart/2005/8/layout/vList2"/>
    <dgm:cxn modelId="{FDA18592-4896-4C83-9AB9-05A9238B0404}" type="presOf" srcId="{B92C7722-8CB9-4B5C-95E1-D4FA0FB6C1ED}" destId="{397C325C-695E-404D-A074-05E1FFEAA4BC}" srcOrd="0" destOrd="0" presId="urn:microsoft.com/office/officeart/2005/8/layout/vList2"/>
    <dgm:cxn modelId="{9D242422-0749-4837-BA77-949115390A5F}" srcId="{BECCC001-BF48-43C1-9B5A-1A07415E07E4}" destId="{B92C7722-8CB9-4B5C-95E1-D4FA0FB6C1ED}" srcOrd="0" destOrd="0" parTransId="{2C7707AB-2BDF-4F5E-BCEF-650DB999CD82}" sibTransId="{336F0B39-99D9-4AEF-BF5F-A2543F697AF1}"/>
    <dgm:cxn modelId="{69530237-AC70-46AF-A534-8D8C097C73B0}" type="presOf" srcId="{00B86661-3E13-403D-8870-B8A6D6BA9C75}" destId="{BDBF4232-32F5-49F3-B37D-3605D75727BE}" srcOrd="0" destOrd="0" presId="urn:microsoft.com/office/officeart/2005/8/layout/vList2"/>
    <dgm:cxn modelId="{0895728B-BCF7-417A-AE82-4C423AB1A5FC}" srcId="{BECCC001-BF48-43C1-9B5A-1A07415E07E4}" destId="{00B86661-3E13-403D-8870-B8A6D6BA9C75}" srcOrd="1" destOrd="0" parTransId="{4A20E7A2-CEE0-476D-95DF-9449AA9FF32A}" sibTransId="{73F7A2CE-1596-4C2A-85C4-A82F0A6FB961}"/>
    <dgm:cxn modelId="{CF2E0E9D-A3F4-4DCA-99FA-15D4B0F0E767}" type="presParOf" srcId="{ACF29DEB-1967-46A4-A2DA-4C432D86850A}" destId="{397C325C-695E-404D-A074-05E1FFEAA4BC}" srcOrd="0" destOrd="0" presId="urn:microsoft.com/office/officeart/2005/8/layout/vList2"/>
    <dgm:cxn modelId="{8479CCAA-AEA4-4492-81C9-F295AB6451A0}" type="presParOf" srcId="{ACF29DEB-1967-46A4-A2DA-4C432D86850A}" destId="{E8710E36-BCF2-49AF-BD26-0FB90A2954CD}" srcOrd="1" destOrd="0" presId="urn:microsoft.com/office/officeart/2005/8/layout/vList2"/>
    <dgm:cxn modelId="{94D24AE6-720B-4236-BC35-5C399ECB7196}" type="presParOf" srcId="{ACF29DEB-1967-46A4-A2DA-4C432D86850A}" destId="{BDBF4232-32F5-49F3-B37D-3605D75727BE}" srcOrd="2" destOrd="0" presId="urn:microsoft.com/office/officeart/2005/8/layout/vList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8E5BB4D-D474-45FC-97DA-C0284A0AF5A5}"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en-IN"/>
        </a:p>
      </dgm:t>
    </dgm:pt>
    <dgm:pt modelId="{37EF1701-A6E3-4918-AA2E-88AAC2F7A0FC}">
      <dgm:prSet/>
      <dgm:spPr/>
      <dgm:t>
        <a:bodyPr/>
        <a:lstStyle/>
        <a:p>
          <a:r>
            <a:rPr lang="en-US" b="0" i="0" dirty="0"/>
            <a:t>Majority of employees applying for the loan have more than 10 years of experience,</a:t>
          </a:r>
          <a:endParaRPr lang="en-IN" dirty="0"/>
        </a:p>
      </dgm:t>
    </dgm:pt>
    <dgm:pt modelId="{7E585DBB-CCD6-4495-B556-557D4BE4959E}" type="parTrans" cxnId="{A32EFA7E-32D7-4D7C-8671-33C520239FDF}">
      <dgm:prSet/>
      <dgm:spPr/>
      <dgm:t>
        <a:bodyPr/>
        <a:lstStyle/>
        <a:p>
          <a:endParaRPr lang="en-IN"/>
        </a:p>
      </dgm:t>
    </dgm:pt>
    <dgm:pt modelId="{CE0B2B71-FC2A-491B-AA6D-466B60F69FF7}" type="sibTrans" cxnId="{A32EFA7E-32D7-4D7C-8671-33C520239FDF}">
      <dgm:prSet/>
      <dgm:spPr/>
      <dgm:t>
        <a:bodyPr/>
        <a:lstStyle/>
        <a:p>
          <a:endParaRPr lang="en-IN" dirty="0"/>
        </a:p>
      </dgm:t>
    </dgm:pt>
    <dgm:pt modelId="{5498CF6B-CC1D-4FCC-BEC9-2887F7A881E3}">
      <dgm:prSet/>
      <dgm:spPr/>
      <dgm:t>
        <a:bodyPr/>
        <a:lstStyle/>
        <a:p>
          <a:r>
            <a:rPr lang="en-US" b="0" i="0" dirty="0"/>
            <a:t>Tendency of Applicant to default the loan with 10 years of experience is also high</a:t>
          </a:r>
          <a:r>
            <a:rPr lang="en-US" dirty="0"/>
            <a:t> </a:t>
          </a:r>
          <a:br>
            <a:rPr lang="en-US" dirty="0"/>
          </a:br>
          <a:r>
            <a:rPr lang="en-US" dirty="0"/>
            <a:t/>
          </a:r>
          <a:br>
            <a:rPr lang="en-US" dirty="0"/>
          </a:br>
          <a:endParaRPr lang="en-IN" dirty="0"/>
        </a:p>
      </dgm:t>
    </dgm:pt>
    <dgm:pt modelId="{69A2698E-31A6-4165-97E5-B84CF4C837E3}" type="parTrans" cxnId="{FFCA32F0-1467-4F41-B50E-4C590CBACCAB}">
      <dgm:prSet/>
      <dgm:spPr/>
      <dgm:t>
        <a:bodyPr/>
        <a:lstStyle/>
        <a:p>
          <a:endParaRPr lang="en-IN"/>
        </a:p>
      </dgm:t>
    </dgm:pt>
    <dgm:pt modelId="{2CA13B19-2983-4973-9B52-D972A829CD8C}" type="sibTrans" cxnId="{FFCA32F0-1467-4F41-B50E-4C590CBACCAB}">
      <dgm:prSet/>
      <dgm:spPr/>
      <dgm:t>
        <a:bodyPr/>
        <a:lstStyle/>
        <a:p>
          <a:endParaRPr lang="en-IN"/>
        </a:p>
      </dgm:t>
    </dgm:pt>
    <dgm:pt modelId="{11D5960F-A7D3-4E96-994F-9CAECA8B7849}" type="pres">
      <dgm:prSet presAssocID="{A8E5BB4D-D474-45FC-97DA-C0284A0AF5A5}" presName="cycle" presStyleCnt="0">
        <dgm:presLayoutVars>
          <dgm:dir/>
          <dgm:resizeHandles val="exact"/>
        </dgm:presLayoutVars>
      </dgm:prSet>
      <dgm:spPr/>
      <dgm:t>
        <a:bodyPr/>
        <a:lstStyle/>
        <a:p>
          <a:endParaRPr lang="en-IN"/>
        </a:p>
      </dgm:t>
    </dgm:pt>
    <dgm:pt modelId="{A8DF9154-30BB-4A11-97E2-684CAA400E45}" type="pres">
      <dgm:prSet presAssocID="{37EF1701-A6E3-4918-AA2E-88AAC2F7A0FC}" presName="node" presStyleLbl="node1" presStyleIdx="0" presStyleCnt="2" custScaleX="132219">
        <dgm:presLayoutVars>
          <dgm:bulletEnabled val="1"/>
        </dgm:presLayoutVars>
      </dgm:prSet>
      <dgm:spPr/>
      <dgm:t>
        <a:bodyPr/>
        <a:lstStyle/>
        <a:p>
          <a:endParaRPr lang="en-IN"/>
        </a:p>
      </dgm:t>
    </dgm:pt>
    <dgm:pt modelId="{2915462E-ED42-40D0-AF0D-9A71FAAAB6F6}" type="pres">
      <dgm:prSet presAssocID="{CE0B2B71-FC2A-491B-AA6D-466B60F69FF7}" presName="sibTrans" presStyleLbl="sibTrans2D1" presStyleIdx="0" presStyleCnt="2" custAng="21521478" custLinFactNeighborY="27414" custRadScaleRad="37911" custRadScaleInc="-2147483648"/>
      <dgm:spPr/>
      <dgm:t>
        <a:bodyPr/>
        <a:lstStyle/>
        <a:p>
          <a:endParaRPr lang="en-IN"/>
        </a:p>
      </dgm:t>
    </dgm:pt>
    <dgm:pt modelId="{1B039449-B22A-4CEE-B59D-369D79EBBBD3}" type="pres">
      <dgm:prSet presAssocID="{CE0B2B71-FC2A-491B-AA6D-466B60F69FF7}" presName="connectorText" presStyleLbl="sibTrans2D1" presStyleIdx="0" presStyleCnt="2"/>
      <dgm:spPr/>
      <dgm:t>
        <a:bodyPr/>
        <a:lstStyle/>
        <a:p>
          <a:endParaRPr lang="en-IN"/>
        </a:p>
      </dgm:t>
    </dgm:pt>
    <dgm:pt modelId="{FC41DDF0-C6B0-4D3E-97D7-06D33D0D8E10}" type="pres">
      <dgm:prSet presAssocID="{5498CF6B-CC1D-4FCC-BEC9-2887F7A881E3}" presName="node" presStyleLbl="node1" presStyleIdx="1" presStyleCnt="2" custScaleX="122024">
        <dgm:presLayoutVars>
          <dgm:bulletEnabled val="1"/>
        </dgm:presLayoutVars>
      </dgm:prSet>
      <dgm:spPr/>
      <dgm:t>
        <a:bodyPr/>
        <a:lstStyle/>
        <a:p>
          <a:endParaRPr lang="en-IN"/>
        </a:p>
      </dgm:t>
    </dgm:pt>
    <dgm:pt modelId="{DBFDF131-930D-4001-876A-39C635283FA8}" type="pres">
      <dgm:prSet presAssocID="{2CA13B19-2983-4973-9B52-D972A829CD8C}" presName="sibTrans" presStyleLbl="sibTrans2D1" presStyleIdx="1" presStyleCnt="2" custAng="78522" custLinFactNeighborX="-5862" custLinFactNeighborY="-36552" custRadScaleRad="37911" custRadScaleInc="-2147483648"/>
      <dgm:spPr/>
      <dgm:t>
        <a:bodyPr/>
        <a:lstStyle/>
        <a:p>
          <a:endParaRPr lang="en-IN"/>
        </a:p>
      </dgm:t>
    </dgm:pt>
    <dgm:pt modelId="{19E3782E-6FDB-4F21-A9CB-CD6186E371EA}" type="pres">
      <dgm:prSet presAssocID="{2CA13B19-2983-4973-9B52-D972A829CD8C}" presName="connectorText" presStyleLbl="sibTrans2D1" presStyleIdx="1" presStyleCnt="2"/>
      <dgm:spPr/>
      <dgm:t>
        <a:bodyPr/>
        <a:lstStyle/>
        <a:p>
          <a:endParaRPr lang="en-IN"/>
        </a:p>
      </dgm:t>
    </dgm:pt>
  </dgm:ptLst>
  <dgm:cxnLst>
    <dgm:cxn modelId="{09EBD77D-A4C9-4A26-9486-7E0A62E2C246}" type="presOf" srcId="{37EF1701-A6E3-4918-AA2E-88AAC2F7A0FC}" destId="{A8DF9154-30BB-4A11-97E2-684CAA400E45}" srcOrd="0" destOrd="0" presId="urn:microsoft.com/office/officeart/2005/8/layout/cycle2"/>
    <dgm:cxn modelId="{A32EFA7E-32D7-4D7C-8671-33C520239FDF}" srcId="{A8E5BB4D-D474-45FC-97DA-C0284A0AF5A5}" destId="{37EF1701-A6E3-4918-AA2E-88AAC2F7A0FC}" srcOrd="0" destOrd="0" parTransId="{7E585DBB-CCD6-4495-B556-557D4BE4959E}" sibTransId="{CE0B2B71-FC2A-491B-AA6D-466B60F69FF7}"/>
    <dgm:cxn modelId="{CB0C89A3-13EE-474F-AE9D-4C13B8C5615E}" type="presOf" srcId="{2CA13B19-2983-4973-9B52-D972A829CD8C}" destId="{DBFDF131-930D-4001-876A-39C635283FA8}" srcOrd="0" destOrd="0" presId="urn:microsoft.com/office/officeart/2005/8/layout/cycle2"/>
    <dgm:cxn modelId="{136BBD14-2F6D-4A59-8FAE-9D4E3437B405}" type="presOf" srcId="{CE0B2B71-FC2A-491B-AA6D-466B60F69FF7}" destId="{1B039449-B22A-4CEE-B59D-369D79EBBBD3}" srcOrd="1" destOrd="0" presId="urn:microsoft.com/office/officeart/2005/8/layout/cycle2"/>
    <dgm:cxn modelId="{996C45FE-B3CE-49C1-80A5-365B6EC27B76}" type="presOf" srcId="{CE0B2B71-FC2A-491B-AA6D-466B60F69FF7}" destId="{2915462E-ED42-40D0-AF0D-9A71FAAAB6F6}" srcOrd="0" destOrd="0" presId="urn:microsoft.com/office/officeart/2005/8/layout/cycle2"/>
    <dgm:cxn modelId="{D208B22D-3576-4008-9C22-82E288FBCA1E}" type="presOf" srcId="{2CA13B19-2983-4973-9B52-D972A829CD8C}" destId="{19E3782E-6FDB-4F21-A9CB-CD6186E371EA}" srcOrd="1" destOrd="0" presId="urn:microsoft.com/office/officeart/2005/8/layout/cycle2"/>
    <dgm:cxn modelId="{5BEC15CB-E886-4FC8-A868-E493DA1ABE25}" type="presOf" srcId="{5498CF6B-CC1D-4FCC-BEC9-2887F7A881E3}" destId="{FC41DDF0-C6B0-4D3E-97D7-06D33D0D8E10}" srcOrd="0" destOrd="0" presId="urn:microsoft.com/office/officeart/2005/8/layout/cycle2"/>
    <dgm:cxn modelId="{FFCA32F0-1467-4F41-B50E-4C590CBACCAB}" srcId="{A8E5BB4D-D474-45FC-97DA-C0284A0AF5A5}" destId="{5498CF6B-CC1D-4FCC-BEC9-2887F7A881E3}" srcOrd="1" destOrd="0" parTransId="{69A2698E-31A6-4165-97E5-B84CF4C837E3}" sibTransId="{2CA13B19-2983-4973-9B52-D972A829CD8C}"/>
    <dgm:cxn modelId="{B6498E74-207B-4E45-BDF3-643565F68C61}" type="presOf" srcId="{A8E5BB4D-D474-45FC-97DA-C0284A0AF5A5}" destId="{11D5960F-A7D3-4E96-994F-9CAECA8B7849}" srcOrd="0" destOrd="0" presId="urn:microsoft.com/office/officeart/2005/8/layout/cycle2"/>
    <dgm:cxn modelId="{8561AA99-3E9A-4D30-86D5-E3292FAC799C}" type="presParOf" srcId="{11D5960F-A7D3-4E96-994F-9CAECA8B7849}" destId="{A8DF9154-30BB-4A11-97E2-684CAA400E45}" srcOrd="0" destOrd="0" presId="urn:microsoft.com/office/officeart/2005/8/layout/cycle2"/>
    <dgm:cxn modelId="{651A998D-D220-4F5D-B66C-E6C19972679E}" type="presParOf" srcId="{11D5960F-A7D3-4E96-994F-9CAECA8B7849}" destId="{2915462E-ED42-40D0-AF0D-9A71FAAAB6F6}" srcOrd="1" destOrd="0" presId="urn:microsoft.com/office/officeart/2005/8/layout/cycle2"/>
    <dgm:cxn modelId="{918373FA-0BCF-4882-BB87-7D0A755D440A}" type="presParOf" srcId="{2915462E-ED42-40D0-AF0D-9A71FAAAB6F6}" destId="{1B039449-B22A-4CEE-B59D-369D79EBBBD3}" srcOrd="0" destOrd="0" presId="urn:microsoft.com/office/officeart/2005/8/layout/cycle2"/>
    <dgm:cxn modelId="{B70E1F40-EAE3-44CB-9D49-2D54ACDB96CB}" type="presParOf" srcId="{11D5960F-A7D3-4E96-994F-9CAECA8B7849}" destId="{FC41DDF0-C6B0-4D3E-97D7-06D33D0D8E10}" srcOrd="2" destOrd="0" presId="urn:microsoft.com/office/officeart/2005/8/layout/cycle2"/>
    <dgm:cxn modelId="{C88C5532-63EB-4BDA-B48B-0A9182698A04}" type="presParOf" srcId="{11D5960F-A7D3-4E96-994F-9CAECA8B7849}" destId="{DBFDF131-930D-4001-876A-39C635283FA8}" srcOrd="3" destOrd="0" presId="urn:microsoft.com/office/officeart/2005/8/layout/cycle2"/>
    <dgm:cxn modelId="{524D0355-15BB-453F-AD2D-8B79F25E7422}" type="presParOf" srcId="{DBFDF131-930D-4001-876A-39C635283FA8}" destId="{19E3782E-6FDB-4F21-A9CB-CD6186E371EA}" srcOrd="0" destOrd="0" presId="urn:microsoft.com/office/officeart/2005/8/layout/cycle2"/>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4008D29-1490-452E-B020-CA55AF4D101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B70CFBC0-9566-4A67-B65A-4632B7F8B2DF}" type="pres">
      <dgm:prSet presAssocID="{74008D29-1490-452E-B020-CA55AF4D1011}" presName="Name0" presStyleCnt="0">
        <dgm:presLayoutVars>
          <dgm:chPref val="3"/>
          <dgm:dir/>
          <dgm:animLvl val="lvl"/>
          <dgm:resizeHandles/>
        </dgm:presLayoutVars>
      </dgm:prSet>
      <dgm:spPr/>
      <dgm:t>
        <a:bodyPr/>
        <a:lstStyle/>
        <a:p>
          <a:endParaRPr lang="en-IN"/>
        </a:p>
      </dgm:t>
    </dgm:pt>
  </dgm:ptLst>
  <dgm:cxnLst>
    <dgm:cxn modelId="{A902C5E6-C26E-4353-B67B-6627D8FEFD61}" type="presOf" srcId="{74008D29-1490-452E-B020-CA55AF4D1011}" destId="{B70CFBC0-9566-4A67-B65A-4632B7F8B2DF}"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2839196-E830-4501-B4A2-0C4675283BDD}" type="doc">
      <dgm:prSet loTypeId="urn:microsoft.com/office/officeart/2005/8/layout/lProcess3" loCatId="process" qsTypeId="urn:microsoft.com/office/officeart/2005/8/quickstyle/simple1" qsCatId="simple" csTypeId="urn:microsoft.com/office/officeart/2005/8/colors/colorful2" csCatId="colorful" phldr="1"/>
      <dgm:spPr/>
      <dgm:t>
        <a:bodyPr/>
        <a:lstStyle/>
        <a:p>
          <a:endParaRPr lang="en-IN"/>
        </a:p>
      </dgm:t>
    </dgm:pt>
    <dgm:pt modelId="{84252ED4-0C46-47F0-88FD-8F3E6A5994CF}">
      <dgm:prSet/>
      <dgm:spPr/>
      <dgm:t>
        <a:bodyPr/>
        <a:lstStyle/>
        <a:p>
          <a:r>
            <a:rPr lang="en-US" b="0" i="0" dirty="0"/>
            <a:t>The ratio of defaulters is maximum for small scale business borrowers followed by renewable energy.</a:t>
          </a:r>
          <a:endParaRPr lang="en-US" dirty="0"/>
        </a:p>
      </dgm:t>
    </dgm:pt>
    <dgm:pt modelId="{EADD6B42-174F-4D11-B668-84A19E8F89F8}" type="parTrans" cxnId="{B74D3506-8DDF-41C6-B254-CF50CBD6FCEC}">
      <dgm:prSet/>
      <dgm:spPr/>
      <dgm:t>
        <a:bodyPr/>
        <a:lstStyle/>
        <a:p>
          <a:endParaRPr lang="en-IN"/>
        </a:p>
      </dgm:t>
    </dgm:pt>
    <dgm:pt modelId="{1472B4BD-F60F-4249-9C0C-D2AAA4F35678}" type="sibTrans" cxnId="{B74D3506-8DDF-41C6-B254-CF50CBD6FCEC}">
      <dgm:prSet/>
      <dgm:spPr/>
      <dgm:t>
        <a:bodyPr/>
        <a:lstStyle/>
        <a:p>
          <a:endParaRPr lang="en-IN"/>
        </a:p>
      </dgm:t>
    </dgm:pt>
    <dgm:pt modelId="{5C88D762-DD95-4936-9857-FBD941B8E3A5}" type="pres">
      <dgm:prSet presAssocID="{62839196-E830-4501-B4A2-0C4675283BDD}" presName="Name0" presStyleCnt="0">
        <dgm:presLayoutVars>
          <dgm:chPref val="3"/>
          <dgm:dir/>
          <dgm:animLvl val="lvl"/>
          <dgm:resizeHandles/>
        </dgm:presLayoutVars>
      </dgm:prSet>
      <dgm:spPr/>
      <dgm:t>
        <a:bodyPr/>
        <a:lstStyle/>
        <a:p>
          <a:endParaRPr lang="en-IN"/>
        </a:p>
      </dgm:t>
    </dgm:pt>
    <dgm:pt modelId="{1A032FEA-1D27-41DB-927F-2AC81B99DF59}" type="pres">
      <dgm:prSet presAssocID="{84252ED4-0C46-47F0-88FD-8F3E6A5994CF}" presName="horFlow" presStyleCnt="0"/>
      <dgm:spPr/>
    </dgm:pt>
    <dgm:pt modelId="{C498E9AB-F519-4D17-940A-278F654F143D}" type="pres">
      <dgm:prSet presAssocID="{84252ED4-0C46-47F0-88FD-8F3E6A5994CF}" presName="bigChev" presStyleLbl="node1" presStyleIdx="0" presStyleCnt="1" custScaleX="254354"/>
      <dgm:spPr/>
      <dgm:t>
        <a:bodyPr/>
        <a:lstStyle/>
        <a:p>
          <a:endParaRPr lang="en-IN"/>
        </a:p>
      </dgm:t>
    </dgm:pt>
  </dgm:ptLst>
  <dgm:cxnLst>
    <dgm:cxn modelId="{B74D3506-8DDF-41C6-B254-CF50CBD6FCEC}" srcId="{62839196-E830-4501-B4A2-0C4675283BDD}" destId="{84252ED4-0C46-47F0-88FD-8F3E6A5994CF}" srcOrd="0" destOrd="0" parTransId="{EADD6B42-174F-4D11-B668-84A19E8F89F8}" sibTransId="{1472B4BD-F60F-4249-9C0C-D2AAA4F35678}"/>
    <dgm:cxn modelId="{1F8B69E9-CCC2-4CA3-BF3D-31F819299300}" type="presOf" srcId="{62839196-E830-4501-B4A2-0C4675283BDD}" destId="{5C88D762-DD95-4936-9857-FBD941B8E3A5}" srcOrd="0" destOrd="0" presId="urn:microsoft.com/office/officeart/2005/8/layout/lProcess3"/>
    <dgm:cxn modelId="{E72DDA42-6F45-4982-A840-E803AFE71674}" type="presOf" srcId="{84252ED4-0C46-47F0-88FD-8F3E6A5994CF}" destId="{C498E9AB-F519-4D17-940A-278F654F143D}" srcOrd="0" destOrd="0" presId="urn:microsoft.com/office/officeart/2005/8/layout/lProcess3"/>
    <dgm:cxn modelId="{8607F825-36EA-4997-AD08-E66461124DF1}" type="presParOf" srcId="{5C88D762-DD95-4936-9857-FBD941B8E3A5}" destId="{1A032FEA-1D27-41DB-927F-2AC81B99DF59}" srcOrd="0" destOrd="0" presId="urn:microsoft.com/office/officeart/2005/8/layout/lProcess3"/>
    <dgm:cxn modelId="{8567896D-09F2-4DE2-8F62-43EC5CBCA73F}" type="presParOf" srcId="{1A032FEA-1D27-41DB-927F-2AC81B99DF59}" destId="{C498E9AB-F519-4D17-940A-278F654F143D}"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1D26240-24D8-4202-B04A-1F003B8EA4E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F3DD104E-648B-499D-86DA-FE54BF8CF8B1}" type="pres">
      <dgm:prSet presAssocID="{31D26240-24D8-4202-B04A-1F003B8EA4EE}" presName="Name0" presStyleCnt="0">
        <dgm:presLayoutVars>
          <dgm:chPref val="3"/>
          <dgm:dir/>
          <dgm:animLvl val="lvl"/>
          <dgm:resizeHandles/>
        </dgm:presLayoutVars>
      </dgm:prSet>
      <dgm:spPr/>
      <dgm:t>
        <a:bodyPr/>
        <a:lstStyle/>
        <a:p>
          <a:endParaRPr lang="en-IN"/>
        </a:p>
      </dgm:t>
    </dgm:pt>
  </dgm:ptLst>
  <dgm:cxnLst>
    <dgm:cxn modelId="{A8F21DCD-95F0-4E00-A187-F5E3F1EA489C}" type="presOf" srcId="{31D26240-24D8-4202-B04A-1F003B8EA4EE}" destId="{F3DD104E-648B-499D-86DA-FE54BF8CF8B1}" srcOrd="0" destOrd="0" presId="urn:microsoft.com/office/officeart/2005/8/layout/lProcess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AA551A9-41CB-49AC-A926-0A1F8C07C951}" type="doc">
      <dgm:prSet loTypeId="urn:microsoft.com/office/officeart/2005/8/layout/equation2" loCatId="relationship" qsTypeId="urn:microsoft.com/office/officeart/2005/8/quickstyle/simple3" qsCatId="simple" csTypeId="urn:microsoft.com/office/officeart/2005/8/colors/colorful5" csCatId="colorful" phldr="1"/>
      <dgm:spPr/>
      <dgm:t>
        <a:bodyPr/>
        <a:lstStyle/>
        <a:p>
          <a:endParaRPr lang="en-IN"/>
        </a:p>
      </dgm:t>
    </dgm:pt>
    <dgm:pt modelId="{117A4EDD-F77C-4B15-BB0E-F24894A3F821}">
      <dgm:prSet/>
      <dgm:spPr/>
      <dgm:t>
        <a:bodyPr/>
        <a:lstStyle/>
        <a:p>
          <a:r>
            <a:rPr lang="en-IN" dirty="0"/>
            <a:t>Analysis confirm that chances of default is high when purpose is small business and the term is 36 months.</a:t>
          </a:r>
        </a:p>
      </dgm:t>
    </dgm:pt>
    <dgm:pt modelId="{79CD6009-3D40-4710-9A2E-BCC7B3AEDBDD}" type="parTrans" cxnId="{27833BED-D57B-4648-A7D4-F7331690E316}">
      <dgm:prSet/>
      <dgm:spPr/>
      <dgm:t>
        <a:bodyPr/>
        <a:lstStyle/>
        <a:p>
          <a:endParaRPr lang="en-IN"/>
        </a:p>
      </dgm:t>
    </dgm:pt>
    <dgm:pt modelId="{B7E92482-A22C-4423-A4AE-03087FDF47BB}" type="sibTrans" cxnId="{27833BED-D57B-4648-A7D4-F7331690E316}">
      <dgm:prSet/>
      <dgm:spPr/>
      <dgm:t>
        <a:bodyPr/>
        <a:lstStyle/>
        <a:p>
          <a:endParaRPr lang="en-IN"/>
        </a:p>
      </dgm:t>
    </dgm:pt>
    <dgm:pt modelId="{3B07B6A4-1AE9-4135-9A2E-ECC343A3074F}">
      <dgm:prSet/>
      <dgm:spPr/>
      <dgm:t>
        <a:bodyPr/>
        <a:lstStyle/>
        <a:p>
          <a:r>
            <a:rPr lang="en-IN" b="0" i="0" dirty="0"/>
            <a:t>Also  for 60 month term the default chance is high </a:t>
          </a:r>
          <a:r>
            <a:rPr lang="en-IN" dirty="0"/>
            <a:t>when purposes are </a:t>
          </a:r>
          <a:r>
            <a:rPr lang="en-IN" b="0" i="0" dirty="0"/>
            <a:t>debt consolidation, educational, house, other, small business and the vacation purposes</a:t>
          </a:r>
          <a:endParaRPr lang="en-IN" dirty="0"/>
        </a:p>
      </dgm:t>
    </dgm:pt>
    <dgm:pt modelId="{5A02743E-ACDA-4562-B448-E502674CAAD8}" type="parTrans" cxnId="{BF5AAD71-3989-484C-A7E6-7464257F2ADC}">
      <dgm:prSet/>
      <dgm:spPr/>
      <dgm:t>
        <a:bodyPr/>
        <a:lstStyle/>
        <a:p>
          <a:endParaRPr lang="en-IN"/>
        </a:p>
      </dgm:t>
    </dgm:pt>
    <dgm:pt modelId="{5BAD947D-9F5C-40C5-9CB1-B0BCE3596B3F}" type="sibTrans" cxnId="{BF5AAD71-3989-484C-A7E6-7464257F2ADC}">
      <dgm:prSet/>
      <dgm:spPr/>
      <dgm:t>
        <a:bodyPr/>
        <a:lstStyle/>
        <a:p>
          <a:endParaRPr lang="en-IN"/>
        </a:p>
      </dgm:t>
    </dgm:pt>
    <dgm:pt modelId="{F2556EF1-9878-42E4-981C-FDA0C436831B}" type="pres">
      <dgm:prSet presAssocID="{2AA551A9-41CB-49AC-A926-0A1F8C07C951}" presName="Name0" presStyleCnt="0">
        <dgm:presLayoutVars>
          <dgm:dir/>
          <dgm:resizeHandles val="exact"/>
        </dgm:presLayoutVars>
      </dgm:prSet>
      <dgm:spPr/>
      <dgm:t>
        <a:bodyPr/>
        <a:lstStyle/>
        <a:p>
          <a:endParaRPr lang="en-IN"/>
        </a:p>
      </dgm:t>
    </dgm:pt>
    <dgm:pt modelId="{A3D4C26D-A0BA-4B98-A8EF-31C04922D076}" type="pres">
      <dgm:prSet presAssocID="{2AA551A9-41CB-49AC-A926-0A1F8C07C951}" presName="vNodes" presStyleCnt="0"/>
      <dgm:spPr/>
    </dgm:pt>
    <dgm:pt modelId="{88CDF217-D672-4131-B837-5C7690485BED}" type="pres">
      <dgm:prSet presAssocID="{117A4EDD-F77C-4B15-BB0E-F24894A3F821}" presName="node" presStyleLbl="node1" presStyleIdx="0" presStyleCnt="2">
        <dgm:presLayoutVars>
          <dgm:bulletEnabled val="1"/>
        </dgm:presLayoutVars>
      </dgm:prSet>
      <dgm:spPr/>
      <dgm:t>
        <a:bodyPr/>
        <a:lstStyle/>
        <a:p>
          <a:endParaRPr lang="en-IN"/>
        </a:p>
      </dgm:t>
    </dgm:pt>
    <dgm:pt modelId="{F7EE672F-4C4E-46DA-AB79-BEABF3DA7B2F}" type="pres">
      <dgm:prSet presAssocID="{2AA551A9-41CB-49AC-A926-0A1F8C07C951}" presName="sibTransLast" presStyleLbl="sibTrans2D1" presStyleIdx="0" presStyleCnt="1"/>
      <dgm:spPr/>
      <dgm:t>
        <a:bodyPr/>
        <a:lstStyle/>
        <a:p>
          <a:endParaRPr lang="en-IN"/>
        </a:p>
      </dgm:t>
    </dgm:pt>
    <dgm:pt modelId="{D6A4742C-0E61-4150-987B-FD21B80D0E56}" type="pres">
      <dgm:prSet presAssocID="{2AA551A9-41CB-49AC-A926-0A1F8C07C951}" presName="connectorText" presStyleLbl="sibTrans2D1" presStyleIdx="0" presStyleCnt="1"/>
      <dgm:spPr/>
      <dgm:t>
        <a:bodyPr/>
        <a:lstStyle/>
        <a:p>
          <a:endParaRPr lang="en-IN"/>
        </a:p>
      </dgm:t>
    </dgm:pt>
    <dgm:pt modelId="{7C0024EF-110C-4BFC-8446-A5494676143F}" type="pres">
      <dgm:prSet presAssocID="{2AA551A9-41CB-49AC-A926-0A1F8C07C951}" presName="lastNode" presStyleLbl="node1" presStyleIdx="1" presStyleCnt="2">
        <dgm:presLayoutVars>
          <dgm:bulletEnabled val="1"/>
        </dgm:presLayoutVars>
      </dgm:prSet>
      <dgm:spPr/>
      <dgm:t>
        <a:bodyPr/>
        <a:lstStyle/>
        <a:p>
          <a:endParaRPr lang="en-IN"/>
        </a:p>
      </dgm:t>
    </dgm:pt>
  </dgm:ptLst>
  <dgm:cxnLst>
    <dgm:cxn modelId="{1846E3EF-699E-487F-B865-9E2A18EC9228}" type="presOf" srcId="{117A4EDD-F77C-4B15-BB0E-F24894A3F821}" destId="{88CDF217-D672-4131-B837-5C7690485BED}" srcOrd="0" destOrd="0" presId="urn:microsoft.com/office/officeart/2005/8/layout/equation2"/>
    <dgm:cxn modelId="{BF5AAD71-3989-484C-A7E6-7464257F2ADC}" srcId="{2AA551A9-41CB-49AC-A926-0A1F8C07C951}" destId="{3B07B6A4-1AE9-4135-9A2E-ECC343A3074F}" srcOrd="1" destOrd="0" parTransId="{5A02743E-ACDA-4562-B448-E502674CAAD8}" sibTransId="{5BAD947D-9F5C-40C5-9CB1-B0BCE3596B3F}"/>
    <dgm:cxn modelId="{7916FEE2-CA6F-45A2-A9DE-976F230B5870}" type="presOf" srcId="{B7E92482-A22C-4423-A4AE-03087FDF47BB}" destId="{D6A4742C-0E61-4150-987B-FD21B80D0E56}" srcOrd="1" destOrd="0" presId="urn:microsoft.com/office/officeart/2005/8/layout/equation2"/>
    <dgm:cxn modelId="{5D13A301-DDDB-4FB9-AA30-D24CB160FF6E}" type="presOf" srcId="{B7E92482-A22C-4423-A4AE-03087FDF47BB}" destId="{F7EE672F-4C4E-46DA-AB79-BEABF3DA7B2F}" srcOrd="0" destOrd="0" presId="urn:microsoft.com/office/officeart/2005/8/layout/equation2"/>
    <dgm:cxn modelId="{69B4A1C0-3AAD-45AC-AE22-6787D6CA4D3B}" type="presOf" srcId="{2AA551A9-41CB-49AC-A926-0A1F8C07C951}" destId="{F2556EF1-9878-42E4-981C-FDA0C436831B}" srcOrd="0" destOrd="0" presId="urn:microsoft.com/office/officeart/2005/8/layout/equation2"/>
    <dgm:cxn modelId="{EF293AB6-568B-40DA-9DCA-7AC6D3B2892A}" type="presOf" srcId="{3B07B6A4-1AE9-4135-9A2E-ECC343A3074F}" destId="{7C0024EF-110C-4BFC-8446-A5494676143F}" srcOrd="0" destOrd="0" presId="urn:microsoft.com/office/officeart/2005/8/layout/equation2"/>
    <dgm:cxn modelId="{27833BED-D57B-4648-A7D4-F7331690E316}" srcId="{2AA551A9-41CB-49AC-A926-0A1F8C07C951}" destId="{117A4EDD-F77C-4B15-BB0E-F24894A3F821}" srcOrd="0" destOrd="0" parTransId="{79CD6009-3D40-4710-9A2E-BCC7B3AEDBDD}" sibTransId="{B7E92482-A22C-4423-A4AE-03087FDF47BB}"/>
    <dgm:cxn modelId="{4209593F-9F4F-4C39-B6E7-027F53168CF4}" type="presParOf" srcId="{F2556EF1-9878-42E4-981C-FDA0C436831B}" destId="{A3D4C26D-A0BA-4B98-A8EF-31C04922D076}" srcOrd="0" destOrd="0" presId="urn:microsoft.com/office/officeart/2005/8/layout/equation2"/>
    <dgm:cxn modelId="{2324A1EE-4803-43D9-AF76-97BDEB07F11C}" type="presParOf" srcId="{A3D4C26D-A0BA-4B98-A8EF-31C04922D076}" destId="{88CDF217-D672-4131-B837-5C7690485BED}" srcOrd="0" destOrd="0" presId="urn:microsoft.com/office/officeart/2005/8/layout/equation2"/>
    <dgm:cxn modelId="{00F5F5D7-E84D-4C72-9323-748F837C6AE9}" type="presParOf" srcId="{F2556EF1-9878-42E4-981C-FDA0C436831B}" destId="{F7EE672F-4C4E-46DA-AB79-BEABF3DA7B2F}" srcOrd="1" destOrd="0" presId="urn:microsoft.com/office/officeart/2005/8/layout/equation2"/>
    <dgm:cxn modelId="{C2C362B9-6B43-4F4C-BD84-E458E7D94159}" type="presParOf" srcId="{F7EE672F-4C4E-46DA-AB79-BEABF3DA7B2F}" destId="{D6A4742C-0E61-4150-987B-FD21B80D0E56}" srcOrd="0" destOrd="0" presId="urn:microsoft.com/office/officeart/2005/8/layout/equation2"/>
    <dgm:cxn modelId="{0684CB4E-27A4-4B0B-B19C-0D96FDA9A7EC}" type="presParOf" srcId="{F2556EF1-9878-42E4-981C-FDA0C436831B}" destId="{7C0024EF-110C-4BFC-8446-A5494676143F}" srcOrd="2" destOrd="0" presId="urn:microsoft.com/office/officeart/2005/8/layout/equation2"/>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74008D29-1490-452E-B020-CA55AF4D101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B70CFBC0-9566-4A67-B65A-4632B7F8B2DF}" type="pres">
      <dgm:prSet presAssocID="{74008D29-1490-452E-B020-CA55AF4D1011}" presName="Name0" presStyleCnt="0">
        <dgm:presLayoutVars>
          <dgm:chPref val="3"/>
          <dgm:dir/>
          <dgm:animLvl val="lvl"/>
          <dgm:resizeHandles/>
        </dgm:presLayoutVars>
      </dgm:prSet>
      <dgm:spPr/>
      <dgm:t>
        <a:bodyPr/>
        <a:lstStyle/>
        <a:p>
          <a:endParaRPr lang="en-IN"/>
        </a:p>
      </dgm:t>
    </dgm:pt>
  </dgm:ptLst>
  <dgm:cxnLst>
    <dgm:cxn modelId="{A902C5E6-C26E-4353-B67B-6627D8FEFD61}" type="presOf" srcId="{74008D29-1490-452E-B020-CA55AF4D1011}" destId="{B70CFBC0-9566-4A67-B65A-4632B7F8B2DF}"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1D26240-24D8-4202-B04A-1F003B8EA4E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F3DD104E-648B-499D-86DA-FE54BF8CF8B1}" type="pres">
      <dgm:prSet presAssocID="{31D26240-24D8-4202-B04A-1F003B8EA4EE}" presName="Name0" presStyleCnt="0">
        <dgm:presLayoutVars>
          <dgm:chPref val="3"/>
          <dgm:dir/>
          <dgm:animLvl val="lvl"/>
          <dgm:resizeHandles/>
        </dgm:presLayoutVars>
      </dgm:prSet>
      <dgm:spPr/>
      <dgm:t>
        <a:bodyPr/>
        <a:lstStyle/>
        <a:p>
          <a:endParaRPr lang="en-IN"/>
        </a:p>
      </dgm:t>
    </dgm:pt>
  </dgm:ptLst>
  <dgm:cxnLst>
    <dgm:cxn modelId="{A8F21DCD-95F0-4E00-A187-F5E3F1EA489C}" type="presOf" srcId="{31D26240-24D8-4202-B04A-1F003B8EA4EE}" destId="{F3DD104E-648B-499D-86DA-FE54BF8CF8B1}"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BBB60E-C2F7-4218-9151-81EC6DECA6FE}" type="doc">
      <dgm:prSet loTypeId="urn:microsoft.com/office/officeart/2005/8/layout/lProcess3" loCatId="process" qsTypeId="urn:microsoft.com/office/officeart/2005/8/quickstyle/simple1" qsCatId="simple" csTypeId="urn:microsoft.com/office/officeart/2005/8/colors/colorful2" csCatId="colorful" phldr="1"/>
      <dgm:spPr/>
      <dgm:t>
        <a:bodyPr/>
        <a:lstStyle/>
        <a:p>
          <a:endParaRPr lang="en-IN"/>
        </a:p>
      </dgm:t>
    </dgm:pt>
    <dgm:pt modelId="{FF29EE61-0AD0-40D9-BF2B-65E31AE8DC77}">
      <dgm:prSet/>
      <dgm:spPr/>
      <dgm:t>
        <a:bodyPr/>
        <a:lstStyle/>
        <a:p>
          <a:r>
            <a:rPr lang="en-US" b="0" i="0" dirty="0"/>
            <a:t>Most of the loans were for 36 months </a:t>
          </a:r>
          <a:r>
            <a:rPr lang="en-US" b="0" i="0" dirty="0" smtClean="0"/>
            <a:t>term</a:t>
          </a:r>
          <a:endParaRPr lang="en-IN" dirty="0"/>
        </a:p>
      </dgm:t>
    </dgm:pt>
    <dgm:pt modelId="{D89E6C27-3064-4585-9FA6-21DB47B1A9E4}" type="parTrans" cxnId="{FD1E858E-92CE-404C-BF2D-958B89AEB11D}">
      <dgm:prSet/>
      <dgm:spPr/>
      <dgm:t>
        <a:bodyPr/>
        <a:lstStyle/>
        <a:p>
          <a:endParaRPr lang="en-IN"/>
        </a:p>
      </dgm:t>
    </dgm:pt>
    <dgm:pt modelId="{400FC4EE-B5B8-4E66-BB2A-E7A028D4F3C5}" type="sibTrans" cxnId="{FD1E858E-92CE-404C-BF2D-958B89AEB11D}">
      <dgm:prSet/>
      <dgm:spPr/>
      <dgm:t>
        <a:bodyPr/>
        <a:lstStyle/>
        <a:p>
          <a:endParaRPr lang="en-IN"/>
        </a:p>
      </dgm:t>
    </dgm:pt>
    <dgm:pt modelId="{DEF5ABC5-5D84-42D1-AF1A-6AC4CD3BEAC2}" type="pres">
      <dgm:prSet presAssocID="{C0BBB60E-C2F7-4218-9151-81EC6DECA6FE}" presName="Name0" presStyleCnt="0">
        <dgm:presLayoutVars>
          <dgm:chPref val="3"/>
          <dgm:dir/>
          <dgm:animLvl val="lvl"/>
          <dgm:resizeHandles/>
        </dgm:presLayoutVars>
      </dgm:prSet>
      <dgm:spPr/>
      <dgm:t>
        <a:bodyPr/>
        <a:lstStyle/>
        <a:p>
          <a:endParaRPr lang="en-IN"/>
        </a:p>
      </dgm:t>
    </dgm:pt>
    <dgm:pt modelId="{03559A22-6C32-49AF-94AA-E90D197EF227}" type="pres">
      <dgm:prSet presAssocID="{FF29EE61-0AD0-40D9-BF2B-65E31AE8DC77}" presName="horFlow" presStyleCnt="0"/>
      <dgm:spPr/>
    </dgm:pt>
    <dgm:pt modelId="{6D7BB0E0-ECEC-4DCB-AE55-F51224CC196C}" type="pres">
      <dgm:prSet presAssocID="{FF29EE61-0AD0-40D9-BF2B-65E31AE8DC77}" presName="bigChev" presStyleLbl="node1" presStyleIdx="0" presStyleCnt="1" custLinFactNeighborY="-1238"/>
      <dgm:spPr/>
      <dgm:t>
        <a:bodyPr/>
        <a:lstStyle/>
        <a:p>
          <a:endParaRPr lang="en-IN"/>
        </a:p>
      </dgm:t>
    </dgm:pt>
  </dgm:ptLst>
  <dgm:cxnLst>
    <dgm:cxn modelId="{FD1E858E-92CE-404C-BF2D-958B89AEB11D}" srcId="{C0BBB60E-C2F7-4218-9151-81EC6DECA6FE}" destId="{FF29EE61-0AD0-40D9-BF2B-65E31AE8DC77}" srcOrd="0" destOrd="0" parTransId="{D89E6C27-3064-4585-9FA6-21DB47B1A9E4}" sibTransId="{400FC4EE-B5B8-4E66-BB2A-E7A028D4F3C5}"/>
    <dgm:cxn modelId="{9629A8C8-B932-46C2-B89A-904E812B9870}" type="presOf" srcId="{C0BBB60E-C2F7-4218-9151-81EC6DECA6FE}" destId="{DEF5ABC5-5D84-42D1-AF1A-6AC4CD3BEAC2}" srcOrd="0" destOrd="0" presId="urn:microsoft.com/office/officeart/2005/8/layout/lProcess3"/>
    <dgm:cxn modelId="{4D7CB4E4-EA62-4C7D-83AA-8592FE915A18}" type="presOf" srcId="{FF29EE61-0AD0-40D9-BF2B-65E31AE8DC77}" destId="{6D7BB0E0-ECEC-4DCB-AE55-F51224CC196C}" srcOrd="0" destOrd="0" presId="urn:microsoft.com/office/officeart/2005/8/layout/lProcess3"/>
    <dgm:cxn modelId="{81F913B1-7C3C-4492-A034-D9E01DC3854B}" type="presParOf" srcId="{DEF5ABC5-5D84-42D1-AF1A-6AC4CD3BEAC2}" destId="{03559A22-6C32-49AF-94AA-E90D197EF227}" srcOrd="0" destOrd="0" presId="urn:microsoft.com/office/officeart/2005/8/layout/lProcess3"/>
    <dgm:cxn modelId="{FEC45C4F-5586-4AF1-BA97-CDC6CB37F6F7}" type="presParOf" srcId="{03559A22-6C32-49AF-94AA-E90D197EF227}" destId="{6D7BB0E0-ECEC-4DCB-AE55-F51224CC196C}" srcOrd="0" destOrd="0" presId="urn:microsoft.com/office/officeart/2005/8/layout/lProcess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2AA551A9-41CB-49AC-A926-0A1F8C07C951}" type="doc">
      <dgm:prSet loTypeId="urn:microsoft.com/office/officeart/2005/8/layout/equation2" loCatId="relationship" qsTypeId="urn:microsoft.com/office/officeart/2005/8/quickstyle/simple3" qsCatId="simple" csTypeId="urn:microsoft.com/office/officeart/2005/8/colors/accent1_2" csCatId="accent1" phldr="1"/>
      <dgm:spPr/>
      <dgm:t>
        <a:bodyPr/>
        <a:lstStyle/>
        <a:p>
          <a:endParaRPr lang="en-IN"/>
        </a:p>
      </dgm:t>
    </dgm:pt>
    <dgm:pt modelId="{F2556EF1-9878-42E4-981C-FDA0C436831B}" type="pres">
      <dgm:prSet presAssocID="{2AA551A9-41CB-49AC-A926-0A1F8C07C951}" presName="Name0" presStyleCnt="0">
        <dgm:presLayoutVars>
          <dgm:dir/>
          <dgm:resizeHandles val="exact"/>
        </dgm:presLayoutVars>
      </dgm:prSet>
      <dgm:spPr/>
      <dgm:t>
        <a:bodyPr/>
        <a:lstStyle/>
        <a:p>
          <a:endParaRPr lang="en-IN"/>
        </a:p>
      </dgm:t>
    </dgm:pt>
  </dgm:ptLst>
  <dgm:cxnLst>
    <dgm:cxn modelId="{69B4A1C0-3AAD-45AC-AE22-6787D6CA4D3B}" type="presOf" srcId="{2AA551A9-41CB-49AC-A926-0A1F8C07C951}" destId="{F2556EF1-9878-42E4-981C-FDA0C436831B}" srcOrd="0" destOrd="0" presId="urn:microsoft.com/office/officeart/2005/8/layout/equation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40A589C5-0FDF-4983-BA13-7E863A5433FF}" type="doc">
      <dgm:prSet loTypeId="urn:microsoft.com/office/officeart/2005/8/layout/venn3" loCatId="relationship" qsTypeId="urn:microsoft.com/office/officeart/2005/8/quickstyle/simple5" qsCatId="simple" csTypeId="urn:microsoft.com/office/officeart/2005/8/colors/colorful4" csCatId="colorful" phldr="1"/>
      <dgm:spPr/>
      <dgm:t>
        <a:bodyPr/>
        <a:lstStyle/>
        <a:p>
          <a:endParaRPr lang="en-IN"/>
        </a:p>
      </dgm:t>
    </dgm:pt>
    <dgm:pt modelId="{5A418523-4B15-4EB4-BF77-CCA090BB61C7}">
      <dgm:prSet/>
      <dgm:spPr/>
      <dgm:t>
        <a:bodyPr/>
        <a:lstStyle/>
        <a:p>
          <a:r>
            <a:rPr lang="en-US" dirty="0"/>
            <a:t>Borrowers whose net worth is between 100000-200000 tend to more defaulters followed by highest net worth borrowers.</a:t>
          </a:r>
          <a:endParaRPr lang="en-IN" dirty="0"/>
        </a:p>
      </dgm:t>
    </dgm:pt>
    <dgm:pt modelId="{9A2CB9B7-DA69-4640-A6F7-09884E3D57A9}" type="parTrans" cxnId="{3C24C5E0-A678-4CA8-87E2-0FC72D946214}">
      <dgm:prSet/>
      <dgm:spPr/>
      <dgm:t>
        <a:bodyPr/>
        <a:lstStyle/>
        <a:p>
          <a:endParaRPr lang="en-IN"/>
        </a:p>
      </dgm:t>
    </dgm:pt>
    <dgm:pt modelId="{107F902B-756E-41AC-ACDB-FBDFB461D16C}" type="sibTrans" cxnId="{3C24C5E0-A678-4CA8-87E2-0FC72D946214}">
      <dgm:prSet/>
      <dgm:spPr/>
      <dgm:t>
        <a:bodyPr/>
        <a:lstStyle/>
        <a:p>
          <a:endParaRPr lang="en-IN"/>
        </a:p>
      </dgm:t>
    </dgm:pt>
    <dgm:pt modelId="{015156E1-783B-478B-94EE-C0AB275DFB76}">
      <dgm:prSet/>
      <dgm:spPr/>
      <dgm:t>
        <a:bodyPr/>
        <a:lstStyle/>
        <a:p>
          <a:r>
            <a:rPr lang="en-IN" b="0" i="0" dirty="0"/>
            <a:t>Default chances is inversely proportional to the annual income. High the income less chance of default</a:t>
          </a:r>
          <a:endParaRPr lang="en-IN" dirty="0"/>
        </a:p>
      </dgm:t>
    </dgm:pt>
    <dgm:pt modelId="{224433C7-E560-467D-98FF-11B50206AD75}" type="parTrans" cxnId="{79198418-0D26-45FD-AF63-3DFC34B6A0D3}">
      <dgm:prSet/>
      <dgm:spPr/>
      <dgm:t>
        <a:bodyPr/>
        <a:lstStyle/>
        <a:p>
          <a:endParaRPr lang="en-IN"/>
        </a:p>
      </dgm:t>
    </dgm:pt>
    <dgm:pt modelId="{BACEEA3B-C63C-4011-B242-3408C54E58AC}" type="sibTrans" cxnId="{79198418-0D26-45FD-AF63-3DFC34B6A0D3}">
      <dgm:prSet/>
      <dgm:spPr/>
      <dgm:t>
        <a:bodyPr/>
        <a:lstStyle/>
        <a:p>
          <a:endParaRPr lang="en-IN"/>
        </a:p>
      </dgm:t>
    </dgm:pt>
    <dgm:pt modelId="{CE3F915E-DBFF-4192-AABF-7925C080C61D}">
      <dgm:prSet/>
      <dgm:spPr/>
      <dgm:t>
        <a:bodyPr/>
        <a:lstStyle/>
        <a:p>
          <a:r>
            <a:rPr lang="en-US" b="0" i="0" dirty="0"/>
            <a:t>Borrowers having more credit line open accounts tends to be charged off more</a:t>
          </a:r>
          <a:endParaRPr lang="en-IN" dirty="0"/>
        </a:p>
      </dgm:t>
    </dgm:pt>
    <dgm:pt modelId="{73ED87D7-34B2-4A19-B1FD-61AA9DA11F17}" type="parTrans" cxnId="{B866CEED-AC5E-4B00-AB73-7700DC35ECD5}">
      <dgm:prSet/>
      <dgm:spPr/>
      <dgm:t>
        <a:bodyPr/>
        <a:lstStyle/>
        <a:p>
          <a:endParaRPr lang="en-IN"/>
        </a:p>
      </dgm:t>
    </dgm:pt>
    <dgm:pt modelId="{46352A0E-0C62-43BF-A947-091E507E7A68}" type="sibTrans" cxnId="{B866CEED-AC5E-4B00-AB73-7700DC35ECD5}">
      <dgm:prSet/>
      <dgm:spPr/>
      <dgm:t>
        <a:bodyPr/>
        <a:lstStyle/>
        <a:p>
          <a:endParaRPr lang="en-IN"/>
        </a:p>
      </dgm:t>
    </dgm:pt>
    <dgm:pt modelId="{5ED1214E-2143-491A-A3C7-04C6E8BDCBE3}" type="pres">
      <dgm:prSet presAssocID="{40A589C5-0FDF-4983-BA13-7E863A5433FF}" presName="Name0" presStyleCnt="0">
        <dgm:presLayoutVars>
          <dgm:dir/>
          <dgm:resizeHandles val="exact"/>
        </dgm:presLayoutVars>
      </dgm:prSet>
      <dgm:spPr/>
      <dgm:t>
        <a:bodyPr/>
        <a:lstStyle/>
        <a:p>
          <a:endParaRPr lang="en-IN"/>
        </a:p>
      </dgm:t>
    </dgm:pt>
    <dgm:pt modelId="{1B086BE9-8848-4AE7-8EE3-2AEDCE9706E8}" type="pres">
      <dgm:prSet presAssocID="{5A418523-4B15-4EB4-BF77-CCA090BB61C7}" presName="Name5" presStyleLbl="vennNode1" presStyleIdx="0" presStyleCnt="3">
        <dgm:presLayoutVars>
          <dgm:bulletEnabled val="1"/>
        </dgm:presLayoutVars>
      </dgm:prSet>
      <dgm:spPr/>
      <dgm:t>
        <a:bodyPr/>
        <a:lstStyle/>
        <a:p>
          <a:endParaRPr lang="en-IN"/>
        </a:p>
      </dgm:t>
    </dgm:pt>
    <dgm:pt modelId="{31DC580A-AF1C-4597-98DA-CF4191BEF2CD}" type="pres">
      <dgm:prSet presAssocID="{107F902B-756E-41AC-ACDB-FBDFB461D16C}" presName="space" presStyleCnt="0"/>
      <dgm:spPr/>
    </dgm:pt>
    <dgm:pt modelId="{7B598281-A7AB-47EB-9126-EB37E4B6E27A}" type="pres">
      <dgm:prSet presAssocID="{015156E1-783B-478B-94EE-C0AB275DFB76}" presName="Name5" presStyleLbl="vennNode1" presStyleIdx="1" presStyleCnt="3">
        <dgm:presLayoutVars>
          <dgm:bulletEnabled val="1"/>
        </dgm:presLayoutVars>
      </dgm:prSet>
      <dgm:spPr/>
      <dgm:t>
        <a:bodyPr/>
        <a:lstStyle/>
        <a:p>
          <a:endParaRPr lang="en-IN"/>
        </a:p>
      </dgm:t>
    </dgm:pt>
    <dgm:pt modelId="{E1CE011F-52B4-43DD-ADF8-5CD13494E83E}" type="pres">
      <dgm:prSet presAssocID="{BACEEA3B-C63C-4011-B242-3408C54E58AC}" presName="space" presStyleCnt="0"/>
      <dgm:spPr/>
    </dgm:pt>
    <dgm:pt modelId="{D32A3B03-CBF1-44E9-811E-C2262069DAC0}" type="pres">
      <dgm:prSet presAssocID="{CE3F915E-DBFF-4192-AABF-7925C080C61D}" presName="Name5" presStyleLbl="vennNode1" presStyleIdx="2" presStyleCnt="3">
        <dgm:presLayoutVars>
          <dgm:bulletEnabled val="1"/>
        </dgm:presLayoutVars>
      </dgm:prSet>
      <dgm:spPr/>
      <dgm:t>
        <a:bodyPr/>
        <a:lstStyle/>
        <a:p>
          <a:endParaRPr lang="en-IN"/>
        </a:p>
      </dgm:t>
    </dgm:pt>
  </dgm:ptLst>
  <dgm:cxnLst>
    <dgm:cxn modelId="{B866CEED-AC5E-4B00-AB73-7700DC35ECD5}" srcId="{40A589C5-0FDF-4983-BA13-7E863A5433FF}" destId="{CE3F915E-DBFF-4192-AABF-7925C080C61D}" srcOrd="2" destOrd="0" parTransId="{73ED87D7-34B2-4A19-B1FD-61AA9DA11F17}" sibTransId="{46352A0E-0C62-43BF-A947-091E507E7A68}"/>
    <dgm:cxn modelId="{79198418-0D26-45FD-AF63-3DFC34B6A0D3}" srcId="{40A589C5-0FDF-4983-BA13-7E863A5433FF}" destId="{015156E1-783B-478B-94EE-C0AB275DFB76}" srcOrd="1" destOrd="0" parTransId="{224433C7-E560-467D-98FF-11B50206AD75}" sibTransId="{BACEEA3B-C63C-4011-B242-3408C54E58AC}"/>
    <dgm:cxn modelId="{3C24C5E0-A678-4CA8-87E2-0FC72D946214}" srcId="{40A589C5-0FDF-4983-BA13-7E863A5433FF}" destId="{5A418523-4B15-4EB4-BF77-CCA090BB61C7}" srcOrd="0" destOrd="0" parTransId="{9A2CB9B7-DA69-4640-A6F7-09884E3D57A9}" sibTransId="{107F902B-756E-41AC-ACDB-FBDFB461D16C}"/>
    <dgm:cxn modelId="{D11E36BF-017F-4282-AE2F-403049B03708}" type="presOf" srcId="{015156E1-783B-478B-94EE-C0AB275DFB76}" destId="{7B598281-A7AB-47EB-9126-EB37E4B6E27A}" srcOrd="0" destOrd="0" presId="urn:microsoft.com/office/officeart/2005/8/layout/venn3"/>
    <dgm:cxn modelId="{0837E316-F4ED-4D56-8DE8-A88EE9A29FFB}" type="presOf" srcId="{40A589C5-0FDF-4983-BA13-7E863A5433FF}" destId="{5ED1214E-2143-491A-A3C7-04C6E8BDCBE3}" srcOrd="0" destOrd="0" presId="urn:microsoft.com/office/officeart/2005/8/layout/venn3"/>
    <dgm:cxn modelId="{7C49DC2E-5CE8-4788-BB4D-BD052359C935}" type="presOf" srcId="{CE3F915E-DBFF-4192-AABF-7925C080C61D}" destId="{D32A3B03-CBF1-44E9-811E-C2262069DAC0}" srcOrd="0" destOrd="0" presId="urn:microsoft.com/office/officeart/2005/8/layout/venn3"/>
    <dgm:cxn modelId="{80E8DA44-8A9A-4116-A6C7-9A8970E19423}" type="presOf" srcId="{5A418523-4B15-4EB4-BF77-CCA090BB61C7}" destId="{1B086BE9-8848-4AE7-8EE3-2AEDCE9706E8}" srcOrd="0" destOrd="0" presId="urn:microsoft.com/office/officeart/2005/8/layout/venn3"/>
    <dgm:cxn modelId="{20C11A6C-8D25-414F-AB53-80213DAB81AF}" type="presParOf" srcId="{5ED1214E-2143-491A-A3C7-04C6E8BDCBE3}" destId="{1B086BE9-8848-4AE7-8EE3-2AEDCE9706E8}" srcOrd="0" destOrd="0" presId="urn:microsoft.com/office/officeart/2005/8/layout/venn3"/>
    <dgm:cxn modelId="{19F498BB-48CC-42B9-8768-46D356490389}" type="presParOf" srcId="{5ED1214E-2143-491A-A3C7-04C6E8BDCBE3}" destId="{31DC580A-AF1C-4597-98DA-CF4191BEF2CD}" srcOrd="1" destOrd="0" presId="urn:microsoft.com/office/officeart/2005/8/layout/venn3"/>
    <dgm:cxn modelId="{8881A5BE-61AD-45FD-98ED-3FD647686175}" type="presParOf" srcId="{5ED1214E-2143-491A-A3C7-04C6E8BDCBE3}" destId="{7B598281-A7AB-47EB-9126-EB37E4B6E27A}" srcOrd="2" destOrd="0" presId="urn:microsoft.com/office/officeart/2005/8/layout/venn3"/>
    <dgm:cxn modelId="{ADAF67C2-C1FD-4835-A3FA-3F548BE3E27C}" type="presParOf" srcId="{5ED1214E-2143-491A-A3C7-04C6E8BDCBE3}" destId="{E1CE011F-52B4-43DD-ADF8-5CD13494E83E}" srcOrd="3" destOrd="0" presId="urn:microsoft.com/office/officeart/2005/8/layout/venn3"/>
    <dgm:cxn modelId="{EEDA38CA-CC4A-4874-A361-1C75FC51FC72}" type="presParOf" srcId="{5ED1214E-2143-491A-A3C7-04C6E8BDCBE3}" destId="{D32A3B03-CBF1-44E9-811E-C2262069DAC0}" srcOrd="4" destOrd="0" presId="urn:microsoft.com/office/officeart/2005/8/layout/venn3"/>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74008D29-1490-452E-B020-CA55AF4D1011}"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B70CFBC0-9566-4A67-B65A-4632B7F8B2DF}" type="pres">
      <dgm:prSet presAssocID="{74008D29-1490-452E-B020-CA55AF4D1011}" presName="Name0" presStyleCnt="0">
        <dgm:presLayoutVars>
          <dgm:chPref val="3"/>
          <dgm:dir/>
          <dgm:animLvl val="lvl"/>
          <dgm:resizeHandles/>
        </dgm:presLayoutVars>
      </dgm:prSet>
      <dgm:spPr/>
      <dgm:t>
        <a:bodyPr/>
        <a:lstStyle/>
        <a:p>
          <a:endParaRPr lang="en-IN"/>
        </a:p>
      </dgm:t>
    </dgm:pt>
  </dgm:ptLst>
  <dgm:cxnLst>
    <dgm:cxn modelId="{A902C5E6-C26E-4353-B67B-6627D8FEFD61}" type="presOf" srcId="{74008D29-1490-452E-B020-CA55AF4D1011}" destId="{B70CFBC0-9566-4A67-B65A-4632B7F8B2DF}"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1D26240-24D8-4202-B04A-1F003B8EA4EE}"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F3DD104E-648B-499D-86DA-FE54BF8CF8B1}" type="pres">
      <dgm:prSet presAssocID="{31D26240-24D8-4202-B04A-1F003B8EA4EE}" presName="Name0" presStyleCnt="0">
        <dgm:presLayoutVars>
          <dgm:chPref val="3"/>
          <dgm:dir/>
          <dgm:animLvl val="lvl"/>
          <dgm:resizeHandles/>
        </dgm:presLayoutVars>
      </dgm:prSet>
      <dgm:spPr/>
      <dgm:t>
        <a:bodyPr/>
        <a:lstStyle/>
        <a:p>
          <a:endParaRPr lang="en-IN"/>
        </a:p>
      </dgm:t>
    </dgm:pt>
  </dgm:ptLst>
  <dgm:cxnLst>
    <dgm:cxn modelId="{A8F21DCD-95F0-4E00-A187-F5E3F1EA489C}" type="presOf" srcId="{31D26240-24D8-4202-B04A-1F003B8EA4EE}" destId="{F3DD104E-648B-499D-86DA-FE54BF8CF8B1}"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2AA551A9-41CB-49AC-A926-0A1F8C07C951}" type="doc">
      <dgm:prSet loTypeId="urn:microsoft.com/office/officeart/2005/8/layout/equation2" loCatId="relationship" qsTypeId="urn:microsoft.com/office/officeart/2005/8/quickstyle/simple3" qsCatId="simple" csTypeId="urn:microsoft.com/office/officeart/2005/8/colors/accent1_2" csCatId="accent1" phldr="1"/>
      <dgm:spPr/>
      <dgm:t>
        <a:bodyPr/>
        <a:lstStyle/>
        <a:p>
          <a:endParaRPr lang="en-IN"/>
        </a:p>
      </dgm:t>
    </dgm:pt>
    <dgm:pt modelId="{F2556EF1-9878-42E4-981C-FDA0C436831B}" type="pres">
      <dgm:prSet presAssocID="{2AA551A9-41CB-49AC-A926-0A1F8C07C951}" presName="Name0" presStyleCnt="0">
        <dgm:presLayoutVars>
          <dgm:dir/>
          <dgm:resizeHandles val="exact"/>
        </dgm:presLayoutVars>
      </dgm:prSet>
      <dgm:spPr/>
      <dgm:t>
        <a:bodyPr/>
        <a:lstStyle/>
        <a:p>
          <a:endParaRPr lang="en-IN"/>
        </a:p>
      </dgm:t>
    </dgm:pt>
  </dgm:ptLst>
  <dgm:cxnLst>
    <dgm:cxn modelId="{69B4A1C0-3AAD-45AC-AE22-6787D6CA4D3B}" type="presOf" srcId="{2AA551A9-41CB-49AC-A926-0A1F8C07C951}" destId="{F2556EF1-9878-42E4-981C-FDA0C436831B}" srcOrd="0" destOrd="0" presId="urn:microsoft.com/office/officeart/2005/8/layout/equation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40A589C5-0FDF-4983-BA13-7E863A5433FF}" type="doc">
      <dgm:prSet loTypeId="urn:microsoft.com/office/officeart/2005/8/layout/venn3" loCatId="relationship" qsTypeId="urn:microsoft.com/office/officeart/2005/8/quickstyle/simple5" qsCatId="simple" csTypeId="urn:microsoft.com/office/officeart/2005/8/colors/accent1_2" csCatId="accent1" phldr="1"/>
      <dgm:spPr/>
      <dgm:t>
        <a:bodyPr/>
        <a:lstStyle/>
        <a:p>
          <a:endParaRPr lang="en-IN"/>
        </a:p>
      </dgm:t>
    </dgm:pt>
    <dgm:pt modelId="{5ED1214E-2143-491A-A3C7-04C6E8BDCBE3}" type="pres">
      <dgm:prSet presAssocID="{40A589C5-0FDF-4983-BA13-7E863A5433FF}" presName="Name0" presStyleCnt="0">
        <dgm:presLayoutVars>
          <dgm:dir/>
          <dgm:resizeHandles val="exact"/>
        </dgm:presLayoutVars>
      </dgm:prSet>
      <dgm:spPr/>
      <dgm:t>
        <a:bodyPr/>
        <a:lstStyle/>
        <a:p>
          <a:endParaRPr lang="en-IN"/>
        </a:p>
      </dgm:t>
    </dgm:pt>
  </dgm:ptLst>
  <dgm:cxnLst>
    <dgm:cxn modelId="{0837E316-F4ED-4D56-8DE8-A88EE9A29FFB}" type="presOf" srcId="{40A589C5-0FDF-4983-BA13-7E863A5433FF}" destId="{5ED1214E-2143-491A-A3C7-04C6E8BDCBE3}" srcOrd="0" destOrd="0" presId="urn:microsoft.com/office/officeart/2005/8/layout/venn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AF4F4A03-423E-407B-966E-A5109AEE4430}" type="doc">
      <dgm:prSet loTypeId="urn:microsoft.com/office/officeart/2005/8/layout/chart3" loCatId="relationship" qsTypeId="urn:microsoft.com/office/officeart/2005/8/quickstyle/simple2" qsCatId="simple" csTypeId="urn:microsoft.com/office/officeart/2005/8/colors/colorful2" csCatId="colorful" phldr="1"/>
      <dgm:spPr/>
      <dgm:t>
        <a:bodyPr/>
        <a:lstStyle/>
        <a:p>
          <a:endParaRPr lang="en-IN"/>
        </a:p>
      </dgm:t>
    </dgm:pt>
    <dgm:pt modelId="{DA08BDA8-6D03-4354-BF6F-CA7990352D85}">
      <dgm:prSet/>
      <dgm:spPr/>
      <dgm:t>
        <a:bodyPr/>
        <a:lstStyle/>
        <a:p>
          <a:r>
            <a:rPr lang="en-US" b="0" i="0" dirty="0"/>
            <a:t>Employee working length is highly correlated with net worth.</a:t>
          </a:r>
          <a:endParaRPr lang="en-IN" dirty="0"/>
        </a:p>
      </dgm:t>
    </dgm:pt>
    <dgm:pt modelId="{017B0F3E-8A54-41A2-92B0-E2B46C381F13}" type="parTrans" cxnId="{C5293EE9-3FC5-4417-94F4-BBA4F02A3452}">
      <dgm:prSet/>
      <dgm:spPr/>
      <dgm:t>
        <a:bodyPr/>
        <a:lstStyle/>
        <a:p>
          <a:endParaRPr lang="en-IN"/>
        </a:p>
      </dgm:t>
    </dgm:pt>
    <dgm:pt modelId="{77698F9F-CCCD-4C64-A135-AE921977208C}" type="sibTrans" cxnId="{C5293EE9-3FC5-4417-94F4-BBA4F02A3452}">
      <dgm:prSet/>
      <dgm:spPr/>
      <dgm:t>
        <a:bodyPr/>
        <a:lstStyle/>
        <a:p>
          <a:endParaRPr lang="en-IN"/>
        </a:p>
      </dgm:t>
    </dgm:pt>
    <dgm:pt modelId="{4E360261-D70E-4203-A46B-AD56D4E17C9E}">
      <dgm:prSet/>
      <dgm:spPr/>
      <dgm:t>
        <a:bodyPr/>
        <a:lstStyle/>
        <a:p>
          <a:r>
            <a:rPr lang="en-US" b="0" i="0" dirty="0"/>
            <a:t>Public derogatory records are highly correlated with public bankruptcies records.</a:t>
          </a:r>
          <a:endParaRPr lang="en-IN" dirty="0"/>
        </a:p>
      </dgm:t>
    </dgm:pt>
    <dgm:pt modelId="{0F68EF21-B7E7-46DF-AEF9-7E1D9BBE5FB7}" type="parTrans" cxnId="{5D875D68-6B94-4756-8DA5-075EDA62EE90}">
      <dgm:prSet/>
      <dgm:spPr/>
      <dgm:t>
        <a:bodyPr/>
        <a:lstStyle/>
        <a:p>
          <a:endParaRPr lang="en-IN"/>
        </a:p>
      </dgm:t>
    </dgm:pt>
    <dgm:pt modelId="{38683507-51F6-477B-9AF0-F66EE16C05D4}" type="sibTrans" cxnId="{5D875D68-6B94-4756-8DA5-075EDA62EE90}">
      <dgm:prSet/>
      <dgm:spPr/>
      <dgm:t>
        <a:bodyPr/>
        <a:lstStyle/>
        <a:p>
          <a:endParaRPr lang="en-IN"/>
        </a:p>
      </dgm:t>
    </dgm:pt>
    <dgm:pt modelId="{8B425263-4A30-4F17-99E0-E236B38BF33A}">
      <dgm:prSet/>
      <dgm:spPr/>
      <dgm:t>
        <a:bodyPr/>
        <a:lstStyle/>
        <a:p>
          <a:r>
            <a:rPr lang="en-US" b="0" i="0"/>
            <a:t>Installments are highly correlated with loan amount.</a:t>
          </a:r>
          <a:endParaRPr lang="en-IN"/>
        </a:p>
      </dgm:t>
    </dgm:pt>
    <dgm:pt modelId="{E33D2632-1E4A-44E0-BB26-04D62AE6FA90}" type="parTrans" cxnId="{12D4C9FD-CDCE-4BA3-B519-CC770C6DCA5B}">
      <dgm:prSet/>
      <dgm:spPr/>
      <dgm:t>
        <a:bodyPr/>
        <a:lstStyle/>
        <a:p>
          <a:endParaRPr lang="en-IN"/>
        </a:p>
      </dgm:t>
    </dgm:pt>
    <dgm:pt modelId="{F748F8B5-E6B8-49F7-A7AC-731D24DAD6A0}" type="sibTrans" cxnId="{12D4C9FD-CDCE-4BA3-B519-CC770C6DCA5B}">
      <dgm:prSet/>
      <dgm:spPr/>
      <dgm:t>
        <a:bodyPr/>
        <a:lstStyle/>
        <a:p>
          <a:endParaRPr lang="en-IN"/>
        </a:p>
      </dgm:t>
    </dgm:pt>
    <dgm:pt modelId="{85AF50E2-7ABE-4242-BC24-814D43F1AF91}">
      <dgm:prSet/>
      <dgm:spPr/>
      <dgm:t>
        <a:bodyPr/>
        <a:lstStyle/>
        <a:p>
          <a:r>
            <a:rPr lang="en-US" b="0" i="0" dirty="0"/>
            <a:t>Total payment to investors is highly correlated with funded amount y investors</a:t>
          </a:r>
          <a:endParaRPr lang="en-IN" dirty="0"/>
        </a:p>
      </dgm:t>
    </dgm:pt>
    <dgm:pt modelId="{FA04F80C-1947-4CC3-B629-12A145E5BF12}" type="parTrans" cxnId="{D9AE5DFB-43A3-47B2-A550-D82FE2985E40}">
      <dgm:prSet/>
      <dgm:spPr/>
      <dgm:t>
        <a:bodyPr/>
        <a:lstStyle/>
        <a:p>
          <a:endParaRPr lang="en-IN"/>
        </a:p>
      </dgm:t>
    </dgm:pt>
    <dgm:pt modelId="{7175906C-3506-407F-ACFF-68750DADE0AD}" type="sibTrans" cxnId="{D9AE5DFB-43A3-47B2-A550-D82FE2985E40}">
      <dgm:prSet/>
      <dgm:spPr/>
      <dgm:t>
        <a:bodyPr/>
        <a:lstStyle/>
        <a:p>
          <a:endParaRPr lang="en-IN"/>
        </a:p>
      </dgm:t>
    </dgm:pt>
    <dgm:pt modelId="{E18BC27F-CC0A-4281-B2D5-D7584B77FE6E}" type="pres">
      <dgm:prSet presAssocID="{AF4F4A03-423E-407B-966E-A5109AEE4430}" presName="compositeShape" presStyleCnt="0">
        <dgm:presLayoutVars>
          <dgm:chMax val="7"/>
          <dgm:dir/>
          <dgm:resizeHandles val="exact"/>
        </dgm:presLayoutVars>
      </dgm:prSet>
      <dgm:spPr/>
      <dgm:t>
        <a:bodyPr/>
        <a:lstStyle/>
        <a:p>
          <a:endParaRPr lang="en-IN"/>
        </a:p>
      </dgm:t>
    </dgm:pt>
    <dgm:pt modelId="{E6245CB2-647F-4714-BBD2-7AB80C2CE1E6}" type="pres">
      <dgm:prSet presAssocID="{AF4F4A03-423E-407B-966E-A5109AEE4430}" presName="wedge1" presStyleLbl="node1" presStyleIdx="0" presStyleCnt="4" custScaleY="97696"/>
      <dgm:spPr/>
      <dgm:t>
        <a:bodyPr/>
        <a:lstStyle/>
        <a:p>
          <a:endParaRPr lang="en-IN"/>
        </a:p>
      </dgm:t>
    </dgm:pt>
    <dgm:pt modelId="{74F6117C-3215-4BAC-B739-C3C6389A4C90}" type="pres">
      <dgm:prSet presAssocID="{AF4F4A03-423E-407B-966E-A5109AEE4430}" presName="wedge1Tx" presStyleLbl="node1" presStyleIdx="0" presStyleCnt="4">
        <dgm:presLayoutVars>
          <dgm:chMax val="0"/>
          <dgm:chPref val="0"/>
          <dgm:bulletEnabled val="1"/>
        </dgm:presLayoutVars>
      </dgm:prSet>
      <dgm:spPr/>
      <dgm:t>
        <a:bodyPr/>
        <a:lstStyle/>
        <a:p>
          <a:endParaRPr lang="en-IN"/>
        </a:p>
      </dgm:t>
    </dgm:pt>
    <dgm:pt modelId="{3319A4D4-FF6F-4C55-A9E8-923297C87921}" type="pres">
      <dgm:prSet presAssocID="{AF4F4A03-423E-407B-966E-A5109AEE4430}" presName="wedge2" presStyleLbl="node1" presStyleIdx="1" presStyleCnt="4"/>
      <dgm:spPr/>
      <dgm:t>
        <a:bodyPr/>
        <a:lstStyle/>
        <a:p>
          <a:endParaRPr lang="en-IN"/>
        </a:p>
      </dgm:t>
    </dgm:pt>
    <dgm:pt modelId="{BA52F88A-C302-46BB-8DE9-6DD993475B76}" type="pres">
      <dgm:prSet presAssocID="{AF4F4A03-423E-407B-966E-A5109AEE4430}" presName="wedge2Tx" presStyleLbl="node1" presStyleIdx="1" presStyleCnt="4">
        <dgm:presLayoutVars>
          <dgm:chMax val="0"/>
          <dgm:chPref val="0"/>
          <dgm:bulletEnabled val="1"/>
        </dgm:presLayoutVars>
      </dgm:prSet>
      <dgm:spPr/>
      <dgm:t>
        <a:bodyPr/>
        <a:lstStyle/>
        <a:p>
          <a:endParaRPr lang="en-IN"/>
        </a:p>
      </dgm:t>
    </dgm:pt>
    <dgm:pt modelId="{937AED83-4541-4726-A946-A26ACF2C352B}" type="pres">
      <dgm:prSet presAssocID="{AF4F4A03-423E-407B-966E-A5109AEE4430}" presName="wedge3" presStyleLbl="node1" presStyleIdx="2" presStyleCnt="4"/>
      <dgm:spPr/>
      <dgm:t>
        <a:bodyPr/>
        <a:lstStyle/>
        <a:p>
          <a:endParaRPr lang="en-IN"/>
        </a:p>
      </dgm:t>
    </dgm:pt>
    <dgm:pt modelId="{568F6E36-B725-4A22-889C-9B48C4A7F5E4}" type="pres">
      <dgm:prSet presAssocID="{AF4F4A03-423E-407B-966E-A5109AEE4430}" presName="wedge3Tx" presStyleLbl="node1" presStyleIdx="2" presStyleCnt="4">
        <dgm:presLayoutVars>
          <dgm:chMax val="0"/>
          <dgm:chPref val="0"/>
          <dgm:bulletEnabled val="1"/>
        </dgm:presLayoutVars>
      </dgm:prSet>
      <dgm:spPr/>
      <dgm:t>
        <a:bodyPr/>
        <a:lstStyle/>
        <a:p>
          <a:endParaRPr lang="en-IN"/>
        </a:p>
      </dgm:t>
    </dgm:pt>
    <dgm:pt modelId="{A40CB2E8-6D69-4E2D-8482-0AFC00F39737}" type="pres">
      <dgm:prSet presAssocID="{AF4F4A03-423E-407B-966E-A5109AEE4430}" presName="wedge4" presStyleLbl="node1" presStyleIdx="3" presStyleCnt="4"/>
      <dgm:spPr/>
      <dgm:t>
        <a:bodyPr/>
        <a:lstStyle/>
        <a:p>
          <a:endParaRPr lang="en-IN"/>
        </a:p>
      </dgm:t>
    </dgm:pt>
    <dgm:pt modelId="{0DD81DBA-75FF-40C2-AA32-849C40B2A7D3}" type="pres">
      <dgm:prSet presAssocID="{AF4F4A03-423E-407B-966E-A5109AEE4430}" presName="wedge4Tx" presStyleLbl="node1" presStyleIdx="3" presStyleCnt="4">
        <dgm:presLayoutVars>
          <dgm:chMax val="0"/>
          <dgm:chPref val="0"/>
          <dgm:bulletEnabled val="1"/>
        </dgm:presLayoutVars>
      </dgm:prSet>
      <dgm:spPr/>
      <dgm:t>
        <a:bodyPr/>
        <a:lstStyle/>
        <a:p>
          <a:endParaRPr lang="en-IN"/>
        </a:p>
      </dgm:t>
    </dgm:pt>
  </dgm:ptLst>
  <dgm:cxnLst>
    <dgm:cxn modelId="{18E8A71D-5779-404D-8C95-BC4A01E0CBA4}" type="presOf" srcId="{8B425263-4A30-4F17-99E0-E236B38BF33A}" destId="{568F6E36-B725-4A22-889C-9B48C4A7F5E4}" srcOrd="1" destOrd="0" presId="urn:microsoft.com/office/officeart/2005/8/layout/chart3"/>
    <dgm:cxn modelId="{9444D3DA-CE78-4AC1-B886-356BCE9611D5}" type="presOf" srcId="{4E360261-D70E-4203-A46B-AD56D4E17C9E}" destId="{3319A4D4-FF6F-4C55-A9E8-923297C87921}" srcOrd="0" destOrd="0" presId="urn:microsoft.com/office/officeart/2005/8/layout/chart3"/>
    <dgm:cxn modelId="{9362A1D0-223F-4DC3-A315-DDF4E873602B}" type="presOf" srcId="{DA08BDA8-6D03-4354-BF6F-CA7990352D85}" destId="{E6245CB2-647F-4714-BBD2-7AB80C2CE1E6}" srcOrd="0" destOrd="0" presId="urn:microsoft.com/office/officeart/2005/8/layout/chart3"/>
    <dgm:cxn modelId="{84E12D28-DD13-4D2E-B352-328B85C00F97}" type="presOf" srcId="{DA08BDA8-6D03-4354-BF6F-CA7990352D85}" destId="{74F6117C-3215-4BAC-B739-C3C6389A4C90}" srcOrd="1" destOrd="0" presId="urn:microsoft.com/office/officeart/2005/8/layout/chart3"/>
    <dgm:cxn modelId="{261AEBFB-7631-40EC-B4D9-30AEF46BE485}" type="presOf" srcId="{8B425263-4A30-4F17-99E0-E236B38BF33A}" destId="{937AED83-4541-4726-A946-A26ACF2C352B}" srcOrd="0" destOrd="0" presId="urn:microsoft.com/office/officeart/2005/8/layout/chart3"/>
    <dgm:cxn modelId="{D9AE5DFB-43A3-47B2-A550-D82FE2985E40}" srcId="{AF4F4A03-423E-407B-966E-A5109AEE4430}" destId="{85AF50E2-7ABE-4242-BC24-814D43F1AF91}" srcOrd="3" destOrd="0" parTransId="{FA04F80C-1947-4CC3-B629-12A145E5BF12}" sibTransId="{7175906C-3506-407F-ACFF-68750DADE0AD}"/>
    <dgm:cxn modelId="{5D875D68-6B94-4756-8DA5-075EDA62EE90}" srcId="{AF4F4A03-423E-407B-966E-A5109AEE4430}" destId="{4E360261-D70E-4203-A46B-AD56D4E17C9E}" srcOrd="1" destOrd="0" parTransId="{0F68EF21-B7E7-46DF-AEF9-7E1D9BBE5FB7}" sibTransId="{38683507-51F6-477B-9AF0-F66EE16C05D4}"/>
    <dgm:cxn modelId="{8DE6F721-60F3-49BB-B35A-00D669946E3B}" type="presOf" srcId="{4E360261-D70E-4203-A46B-AD56D4E17C9E}" destId="{BA52F88A-C302-46BB-8DE9-6DD993475B76}" srcOrd="1" destOrd="0" presId="urn:microsoft.com/office/officeart/2005/8/layout/chart3"/>
    <dgm:cxn modelId="{96165870-576C-4F4C-B5DF-8642669FFDF7}" type="presOf" srcId="{85AF50E2-7ABE-4242-BC24-814D43F1AF91}" destId="{A40CB2E8-6D69-4E2D-8482-0AFC00F39737}" srcOrd="0" destOrd="0" presId="urn:microsoft.com/office/officeart/2005/8/layout/chart3"/>
    <dgm:cxn modelId="{C5293EE9-3FC5-4417-94F4-BBA4F02A3452}" srcId="{AF4F4A03-423E-407B-966E-A5109AEE4430}" destId="{DA08BDA8-6D03-4354-BF6F-CA7990352D85}" srcOrd="0" destOrd="0" parTransId="{017B0F3E-8A54-41A2-92B0-E2B46C381F13}" sibTransId="{77698F9F-CCCD-4C64-A135-AE921977208C}"/>
    <dgm:cxn modelId="{3CD1A93D-F63B-4B02-B777-85658D8FEFFF}" type="presOf" srcId="{AF4F4A03-423E-407B-966E-A5109AEE4430}" destId="{E18BC27F-CC0A-4281-B2D5-D7584B77FE6E}" srcOrd="0" destOrd="0" presId="urn:microsoft.com/office/officeart/2005/8/layout/chart3"/>
    <dgm:cxn modelId="{12D4C9FD-CDCE-4BA3-B519-CC770C6DCA5B}" srcId="{AF4F4A03-423E-407B-966E-A5109AEE4430}" destId="{8B425263-4A30-4F17-99E0-E236B38BF33A}" srcOrd="2" destOrd="0" parTransId="{E33D2632-1E4A-44E0-BB26-04D62AE6FA90}" sibTransId="{F748F8B5-E6B8-49F7-A7AC-731D24DAD6A0}"/>
    <dgm:cxn modelId="{996430BC-3805-4365-979E-8C7E8E5B45F6}" type="presOf" srcId="{85AF50E2-7ABE-4242-BC24-814D43F1AF91}" destId="{0DD81DBA-75FF-40C2-AA32-849C40B2A7D3}" srcOrd="1" destOrd="0" presId="urn:microsoft.com/office/officeart/2005/8/layout/chart3"/>
    <dgm:cxn modelId="{6018F507-3AA1-4C5B-87F4-F27050ED5972}" type="presParOf" srcId="{E18BC27F-CC0A-4281-B2D5-D7584B77FE6E}" destId="{E6245CB2-647F-4714-BBD2-7AB80C2CE1E6}" srcOrd="0" destOrd="0" presId="urn:microsoft.com/office/officeart/2005/8/layout/chart3"/>
    <dgm:cxn modelId="{2B33A0C3-DEA2-4C17-B9DD-8F5AC76903FE}" type="presParOf" srcId="{E18BC27F-CC0A-4281-B2D5-D7584B77FE6E}" destId="{74F6117C-3215-4BAC-B739-C3C6389A4C90}" srcOrd="1" destOrd="0" presId="urn:microsoft.com/office/officeart/2005/8/layout/chart3"/>
    <dgm:cxn modelId="{82C33D72-B45C-4657-8B5D-CFD690525796}" type="presParOf" srcId="{E18BC27F-CC0A-4281-B2D5-D7584B77FE6E}" destId="{3319A4D4-FF6F-4C55-A9E8-923297C87921}" srcOrd="2" destOrd="0" presId="urn:microsoft.com/office/officeart/2005/8/layout/chart3"/>
    <dgm:cxn modelId="{68EBF7E1-AB18-4308-8C27-BDFEF8CC39B7}" type="presParOf" srcId="{E18BC27F-CC0A-4281-B2D5-D7584B77FE6E}" destId="{BA52F88A-C302-46BB-8DE9-6DD993475B76}" srcOrd="3" destOrd="0" presId="urn:microsoft.com/office/officeart/2005/8/layout/chart3"/>
    <dgm:cxn modelId="{3698D917-86C1-4C88-B912-F07356D1180C}" type="presParOf" srcId="{E18BC27F-CC0A-4281-B2D5-D7584B77FE6E}" destId="{937AED83-4541-4726-A946-A26ACF2C352B}" srcOrd="4" destOrd="0" presId="urn:microsoft.com/office/officeart/2005/8/layout/chart3"/>
    <dgm:cxn modelId="{09DA8F69-1C39-4329-8A0B-69A9C3537A0A}" type="presParOf" srcId="{E18BC27F-CC0A-4281-B2D5-D7584B77FE6E}" destId="{568F6E36-B725-4A22-889C-9B48C4A7F5E4}" srcOrd="5" destOrd="0" presId="urn:microsoft.com/office/officeart/2005/8/layout/chart3"/>
    <dgm:cxn modelId="{6C28FE7B-83CB-4076-AB15-827C3F1B11C0}" type="presParOf" srcId="{E18BC27F-CC0A-4281-B2D5-D7584B77FE6E}" destId="{A40CB2E8-6D69-4E2D-8482-0AFC00F39737}" srcOrd="6" destOrd="0" presId="urn:microsoft.com/office/officeart/2005/8/layout/chart3"/>
    <dgm:cxn modelId="{18AFF499-2FEE-489B-B964-16D449D60C3D}" type="presParOf" srcId="{E18BC27F-CC0A-4281-B2D5-D7584B77FE6E}" destId="{0DD81DBA-75FF-40C2-AA32-849C40B2A7D3}" srcOrd="7" destOrd="0" presId="urn:microsoft.com/office/officeart/2005/8/layout/chart3"/>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BB7375-DB1E-4AE4-8AB8-76CF00CFBFDB}"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IN"/>
        </a:p>
      </dgm:t>
    </dgm:pt>
    <dgm:pt modelId="{4F37EC88-4F44-46A5-9648-3EDE16A6123D}">
      <dgm:prSet/>
      <dgm:spPr/>
      <dgm:t>
        <a:bodyPr/>
        <a:lstStyle/>
        <a:p>
          <a:r>
            <a:rPr lang="en-US" dirty="0" smtClean="0"/>
            <a:t>Most </a:t>
          </a:r>
          <a:r>
            <a:rPr lang="en-US" dirty="0"/>
            <a:t>of the loans are grade A and B type. Therefore we can say, most of the loans are high graded</a:t>
          </a:r>
          <a:endParaRPr lang="en-IN" dirty="0"/>
        </a:p>
      </dgm:t>
    </dgm:pt>
    <dgm:pt modelId="{361D3860-2D56-42D9-88F6-0565C081E18B}" type="parTrans" cxnId="{EA4983A5-925B-4EB4-A4D9-2A94470D6955}">
      <dgm:prSet/>
      <dgm:spPr/>
      <dgm:t>
        <a:bodyPr/>
        <a:lstStyle/>
        <a:p>
          <a:endParaRPr lang="en-IN"/>
        </a:p>
      </dgm:t>
    </dgm:pt>
    <dgm:pt modelId="{9AF82C20-2DF2-4141-8E3F-2ABEBCBAF758}" type="sibTrans" cxnId="{EA4983A5-925B-4EB4-A4D9-2A94470D6955}">
      <dgm:prSet/>
      <dgm:spPr/>
      <dgm:t>
        <a:bodyPr/>
        <a:lstStyle/>
        <a:p>
          <a:endParaRPr lang="en-IN"/>
        </a:p>
      </dgm:t>
    </dgm:pt>
    <dgm:pt modelId="{EC696C45-6C45-48CC-8BA3-8B8EF63C915A}" type="pres">
      <dgm:prSet presAssocID="{11BB7375-DB1E-4AE4-8AB8-76CF00CFBFDB}" presName="Name0" presStyleCnt="0">
        <dgm:presLayoutVars>
          <dgm:dir/>
          <dgm:animLvl val="lvl"/>
          <dgm:resizeHandles val="exact"/>
        </dgm:presLayoutVars>
      </dgm:prSet>
      <dgm:spPr/>
      <dgm:t>
        <a:bodyPr/>
        <a:lstStyle/>
        <a:p>
          <a:endParaRPr lang="en-IN"/>
        </a:p>
      </dgm:t>
    </dgm:pt>
    <dgm:pt modelId="{FCC0738A-89E2-4858-8DDC-B7D26240862D}" type="pres">
      <dgm:prSet presAssocID="{4F37EC88-4F44-46A5-9648-3EDE16A6123D}" presName="parTxOnly" presStyleLbl="node1" presStyleIdx="0" presStyleCnt="1">
        <dgm:presLayoutVars>
          <dgm:chMax val="0"/>
          <dgm:chPref val="0"/>
          <dgm:bulletEnabled val="1"/>
        </dgm:presLayoutVars>
      </dgm:prSet>
      <dgm:spPr/>
      <dgm:t>
        <a:bodyPr/>
        <a:lstStyle/>
        <a:p>
          <a:endParaRPr lang="en-IN"/>
        </a:p>
      </dgm:t>
    </dgm:pt>
  </dgm:ptLst>
  <dgm:cxnLst>
    <dgm:cxn modelId="{96BAB3C9-0058-4ACB-9E66-A1E2C6ED84C1}" type="presOf" srcId="{4F37EC88-4F44-46A5-9648-3EDE16A6123D}" destId="{FCC0738A-89E2-4858-8DDC-B7D26240862D}" srcOrd="0" destOrd="0" presId="urn:microsoft.com/office/officeart/2005/8/layout/chevron1"/>
    <dgm:cxn modelId="{EA4983A5-925B-4EB4-A4D9-2A94470D6955}" srcId="{11BB7375-DB1E-4AE4-8AB8-76CF00CFBFDB}" destId="{4F37EC88-4F44-46A5-9648-3EDE16A6123D}" srcOrd="0" destOrd="0" parTransId="{361D3860-2D56-42D9-88F6-0565C081E18B}" sibTransId="{9AF82C20-2DF2-4141-8E3F-2ABEBCBAF758}"/>
    <dgm:cxn modelId="{9075A3AC-6854-4662-B8A6-C426B90A835E}" type="presOf" srcId="{11BB7375-DB1E-4AE4-8AB8-76CF00CFBFDB}" destId="{EC696C45-6C45-48CC-8BA3-8B8EF63C915A}" srcOrd="0" destOrd="0" presId="urn:microsoft.com/office/officeart/2005/8/layout/chevron1"/>
    <dgm:cxn modelId="{1CF63EE0-F3CD-47FE-95A3-77E1DF608C88}" type="presParOf" srcId="{EC696C45-6C45-48CC-8BA3-8B8EF63C915A}" destId="{FCC0738A-89E2-4858-8DDC-B7D26240862D}" srcOrd="0"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5A1D2C-813E-42D2-8E4B-113586085443}" type="doc">
      <dgm:prSet loTypeId="urn:microsoft.com/office/officeart/2005/8/layout/chevron1" loCatId="process" qsTypeId="urn:microsoft.com/office/officeart/2005/8/quickstyle/simple1" qsCatId="simple" csTypeId="urn:microsoft.com/office/officeart/2005/8/colors/colorful3" csCatId="colorful"/>
      <dgm:spPr/>
      <dgm:t>
        <a:bodyPr/>
        <a:lstStyle/>
        <a:p>
          <a:endParaRPr lang="en-IN"/>
        </a:p>
      </dgm:t>
    </dgm:pt>
    <dgm:pt modelId="{F307DCAF-C3DC-4881-A999-FF23314332C5}">
      <dgm:prSet/>
      <dgm:spPr/>
      <dgm:t>
        <a:bodyPr/>
        <a:lstStyle/>
        <a:p>
          <a:r>
            <a:rPr lang="en-US" b="0" i="0" dirty="0"/>
            <a:t>Majority of employees applying for the loans are having more than 10 years of experience</a:t>
          </a:r>
          <a:endParaRPr lang="en-IN" dirty="0"/>
        </a:p>
      </dgm:t>
    </dgm:pt>
    <dgm:pt modelId="{B98DA33D-9C08-4AE5-9084-083AF5B3B8D8}" type="parTrans" cxnId="{8BBDEE16-6EA6-45F1-AA1A-B12B94354B48}">
      <dgm:prSet/>
      <dgm:spPr/>
      <dgm:t>
        <a:bodyPr/>
        <a:lstStyle/>
        <a:p>
          <a:endParaRPr lang="en-IN"/>
        </a:p>
      </dgm:t>
    </dgm:pt>
    <dgm:pt modelId="{0E6D6B46-9BBC-4ADC-AA93-795548C67699}" type="sibTrans" cxnId="{8BBDEE16-6EA6-45F1-AA1A-B12B94354B48}">
      <dgm:prSet/>
      <dgm:spPr/>
      <dgm:t>
        <a:bodyPr/>
        <a:lstStyle/>
        <a:p>
          <a:endParaRPr lang="en-IN"/>
        </a:p>
      </dgm:t>
    </dgm:pt>
    <dgm:pt modelId="{FD9FB986-C80B-4E2B-BD08-075F93C5A4C0}" type="pres">
      <dgm:prSet presAssocID="{005A1D2C-813E-42D2-8E4B-113586085443}" presName="Name0" presStyleCnt="0">
        <dgm:presLayoutVars>
          <dgm:dir/>
          <dgm:animLvl val="lvl"/>
          <dgm:resizeHandles val="exact"/>
        </dgm:presLayoutVars>
      </dgm:prSet>
      <dgm:spPr/>
      <dgm:t>
        <a:bodyPr/>
        <a:lstStyle/>
        <a:p>
          <a:endParaRPr lang="en-IN"/>
        </a:p>
      </dgm:t>
    </dgm:pt>
    <dgm:pt modelId="{9BC1E901-23BB-414F-B453-BD9803DDF6F9}" type="pres">
      <dgm:prSet presAssocID="{F307DCAF-C3DC-4881-A999-FF23314332C5}" presName="parTxOnly" presStyleLbl="node1" presStyleIdx="0" presStyleCnt="1">
        <dgm:presLayoutVars>
          <dgm:chMax val="0"/>
          <dgm:chPref val="0"/>
          <dgm:bulletEnabled val="1"/>
        </dgm:presLayoutVars>
      </dgm:prSet>
      <dgm:spPr/>
      <dgm:t>
        <a:bodyPr/>
        <a:lstStyle/>
        <a:p>
          <a:endParaRPr lang="en-IN"/>
        </a:p>
      </dgm:t>
    </dgm:pt>
  </dgm:ptLst>
  <dgm:cxnLst>
    <dgm:cxn modelId="{8BBDEE16-6EA6-45F1-AA1A-B12B94354B48}" srcId="{005A1D2C-813E-42D2-8E4B-113586085443}" destId="{F307DCAF-C3DC-4881-A999-FF23314332C5}" srcOrd="0" destOrd="0" parTransId="{B98DA33D-9C08-4AE5-9084-083AF5B3B8D8}" sibTransId="{0E6D6B46-9BBC-4ADC-AA93-795548C67699}"/>
    <dgm:cxn modelId="{59624777-8E6F-49EC-9C18-6721664C6BED}" type="presOf" srcId="{F307DCAF-C3DC-4881-A999-FF23314332C5}" destId="{9BC1E901-23BB-414F-B453-BD9803DDF6F9}" srcOrd="0" destOrd="0" presId="urn:microsoft.com/office/officeart/2005/8/layout/chevron1"/>
    <dgm:cxn modelId="{DDABAD6A-EE42-4E2E-A1FE-D3A9CFE92681}" type="presOf" srcId="{005A1D2C-813E-42D2-8E4B-113586085443}" destId="{FD9FB986-C80B-4E2B-BD08-075F93C5A4C0}" srcOrd="0" destOrd="0" presId="urn:microsoft.com/office/officeart/2005/8/layout/chevron1"/>
    <dgm:cxn modelId="{F2D063EA-525B-43D1-9FBA-F387146BC7D8}" type="presParOf" srcId="{FD9FB986-C80B-4E2B-BD08-075F93C5A4C0}" destId="{9BC1E901-23BB-414F-B453-BD9803DDF6F9}" srcOrd="0" destOrd="0" presId="urn:microsoft.com/office/officeart/2005/8/layout/chevron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EF668DA-BEC9-4A1E-901B-D42D2EFD8515}" type="doc">
      <dgm:prSet loTypeId="urn:microsoft.com/office/officeart/2005/8/layout/lProcess3" loCatId="process" qsTypeId="urn:microsoft.com/office/officeart/2005/8/quickstyle/simple1" qsCatId="simple" csTypeId="urn:microsoft.com/office/officeart/2005/8/colors/accent2_4" csCatId="accent2" phldr="1"/>
      <dgm:spPr/>
      <dgm:t>
        <a:bodyPr/>
        <a:lstStyle/>
        <a:p>
          <a:endParaRPr lang="en-IN"/>
        </a:p>
      </dgm:t>
    </dgm:pt>
    <dgm:pt modelId="{A92CCBB4-FDEF-46FE-8C64-2A28C4DA7D5F}">
      <dgm:prSet/>
      <dgm:spPr/>
      <dgm:t>
        <a:bodyPr/>
        <a:lstStyle/>
        <a:p>
          <a:r>
            <a:rPr lang="en-US" b="0" i="0" dirty="0"/>
            <a:t>Most of the borrowers are renting the house followed by </a:t>
          </a:r>
          <a:r>
            <a:rPr lang="en-US" b="0" i="0" dirty="0" smtClean="0"/>
            <a:t>mortgage </a:t>
          </a:r>
          <a:r>
            <a:rPr lang="en-US" b="0" i="0" dirty="0"/>
            <a:t>while other is the least.</a:t>
          </a:r>
          <a:endParaRPr lang="en-IN" dirty="0"/>
        </a:p>
      </dgm:t>
    </dgm:pt>
    <dgm:pt modelId="{941B8BC0-CD9B-4DB7-9EFC-8B497DC95654}" type="parTrans" cxnId="{0F22936D-DD85-48DC-B0F7-1647F8AD0EFE}">
      <dgm:prSet/>
      <dgm:spPr/>
      <dgm:t>
        <a:bodyPr/>
        <a:lstStyle/>
        <a:p>
          <a:endParaRPr lang="en-IN"/>
        </a:p>
      </dgm:t>
    </dgm:pt>
    <dgm:pt modelId="{2D78A217-A299-4F19-98DF-AA7478804603}" type="sibTrans" cxnId="{0F22936D-DD85-48DC-B0F7-1647F8AD0EFE}">
      <dgm:prSet/>
      <dgm:spPr/>
      <dgm:t>
        <a:bodyPr/>
        <a:lstStyle/>
        <a:p>
          <a:endParaRPr lang="en-IN"/>
        </a:p>
      </dgm:t>
    </dgm:pt>
    <dgm:pt modelId="{59324CC2-101A-4362-99CB-3334457F1958}" type="pres">
      <dgm:prSet presAssocID="{BEF668DA-BEC9-4A1E-901B-D42D2EFD8515}" presName="Name0" presStyleCnt="0">
        <dgm:presLayoutVars>
          <dgm:chPref val="3"/>
          <dgm:dir/>
          <dgm:animLvl val="lvl"/>
          <dgm:resizeHandles/>
        </dgm:presLayoutVars>
      </dgm:prSet>
      <dgm:spPr/>
      <dgm:t>
        <a:bodyPr/>
        <a:lstStyle/>
        <a:p>
          <a:endParaRPr lang="en-IN"/>
        </a:p>
      </dgm:t>
    </dgm:pt>
    <dgm:pt modelId="{E4E3A49C-D6A5-443C-987D-A9CAA2CCE3E5}" type="pres">
      <dgm:prSet presAssocID="{A92CCBB4-FDEF-46FE-8C64-2A28C4DA7D5F}" presName="horFlow" presStyleCnt="0"/>
      <dgm:spPr/>
    </dgm:pt>
    <dgm:pt modelId="{095C7223-E8F9-4DEB-A219-F7A007026E6B}" type="pres">
      <dgm:prSet presAssocID="{A92CCBB4-FDEF-46FE-8C64-2A28C4DA7D5F}" presName="bigChev" presStyleLbl="node1" presStyleIdx="0" presStyleCnt="1"/>
      <dgm:spPr/>
      <dgm:t>
        <a:bodyPr/>
        <a:lstStyle/>
        <a:p>
          <a:endParaRPr lang="en-IN"/>
        </a:p>
      </dgm:t>
    </dgm:pt>
  </dgm:ptLst>
  <dgm:cxnLst>
    <dgm:cxn modelId="{0F22936D-DD85-48DC-B0F7-1647F8AD0EFE}" srcId="{BEF668DA-BEC9-4A1E-901B-D42D2EFD8515}" destId="{A92CCBB4-FDEF-46FE-8C64-2A28C4DA7D5F}" srcOrd="0" destOrd="0" parTransId="{941B8BC0-CD9B-4DB7-9EFC-8B497DC95654}" sibTransId="{2D78A217-A299-4F19-98DF-AA7478804603}"/>
    <dgm:cxn modelId="{FFF4ACB6-0204-47B7-89EE-BEF2E00C2E33}" type="presOf" srcId="{BEF668DA-BEC9-4A1E-901B-D42D2EFD8515}" destId="{59324CC2-101A-4362-99CB-3334457F1958}" srcOrd="0" destOrd="0" presId="urn:microsoft.com/office/officeart/2005/8/layout/lProcess3"/>
    <dgm:cxn modelId="{9320AD9E-5B04-4537-BEA1-FF0B073584FA}" type="presOf" srcId="{A92CCBB4-FDEF-46FE-8C64-2A28C4DA7D5F}" destId="{095C7223-E8F9-4DEB-A219-F7A007026E6B}" srcOrd="0" destOrd="0" presId="urn:microsoft.com/office/officeart/2005/8/layout/lProcess3"/>
    <dgm:cxn modelId="{01ACA83A-F559-405A-ABD0-BC4E32B54ECC}" type="presParOf" srcId="{59324CC2-101A-4362-99CB-3334457F1958}" destId="{E4E3A49C-D6A5-443C-987D-A9CAA2CCE3E5}" srcOrd="0" destOrd="0" presId="urn:microsoft.com/office/officeart/2005/8/layout/lProcess3"/>
    <dgm:cxn modelId="{577F755D-B545-4213-B53C-60947B1AF347}" type="presParOf" srcId="{E4E3A49C-D6A5-443C-987D-A9CAA2CCE3E5}" destId="{095C7223-E8F9-4DEB-A219-F7A007026E6B}" srcOrd="0" destOrd="0" presId="urn:microsoft.com/office/officeart/2005/8/layout/lProcess3"/>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5A1D2C-813E-42D2-8E4B-113586085443}"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IN"/>
        </a:p>
      </dgm:t>
    </dgm:pt>
    <dgm:pt modelId="{FD9FB986-C80B-4E2B-BD08-075F93C5A4C0}" type="pres">
      <dgm:prSet presAssocID="{005A1D2C-813E-42D2-8E4B-113586085443}" presName="Name0" presStyleCnt="0">
        <dgm:presLayoutVars>
          <dgm:dir/>
          <dgm:animLvl val="lvl"/>
          <dgm:resizeHandles val="exact"/>
        </dgm:presLayoutVars>
      </dgm:prSet>
      <dgm:spPr/>
      <dgm:t>
        <a:bodyPr/>
        <a:lstStyle/>
        <a:p>
          <a:endParaRPr lang="en-IN"/>
        </a:p>
      </dgm:t>
    </dgm:pt>
  </dgm:ptLst>
  <dgm:cxnLst>
    <dgm:cxn modelId="{DDABAD6A-EE42-4E2E-A1FE-D3A9CFE92681}" type="presOf" srcId="{005A1D2C-813E-42D2-8E4B-113586085443}" destId="{FD9FB986-C80B-4E2B-BD08-075F93C5A4C0}"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B93F87-C69D-454E-A095-DE064C10FAEF}" type="doc">
      <dgm:prSet loTypeId="urn:microsoft.com/office/officeart/2005/8/layout/arrow4" loCatId="process" qsTypeId="urn:microsoft.com/office/officeart/2005/8/quickstyle/simple1" qsCatId="simple" csTypeId="urn:microsoft.com/office/officeart/2005/8/colors/colorful1" csCatId="colorful"/>
      <dgm:spPr/>
      <dgm:t>
        <a:bodyPr/>
        <a:lstStyle/>
        <a:p>
          <a:endParaRPr lang="en-IN"/>
        </a:p>
      </dgm:t>
    </dgm:pt>
    <dgm:pt modelId="{2FE1FD07-5AE0-4F58-824F-8856D5D2937A}">
      <dgm:prSet/>
      <dgm:spPr/>
      <dgm:t>
        <a:bodyPr/>
        <a:lstStyle/>
        <a:p>
          <a:r>
            <a:rPr lang="en-US" dirty="0"/>
            <a:t>Majority of loans are fully paid</a:t>
          </a:r>
          <a:endParaRPr lang="en-IN" dirty="0"/>
        </a:p>
      </dgm:t>
    </dgm:pt>
    <dgm:pt modelId="{CB15C70B-CF7D-4AC6-BE6A-63123CEEC21F}" type="parTrans" cxnId="{D0701A82-5959-4C0D-A804-829C95683CA4}">
      <dgm:prSet/>
      <dgm:spPr/>
      <dgm:t>
        <a:bodyPr/>
        <a:lstStyle/>
        <a:p>
          <a:endParaRPr lang="en-IN"/>
        </a:p>
      </dgm:t>
    </dgm:pt>
    <dgm:pt modelId="{D058E6F6-AB33-4F35-847B-4463A42B80FE}" type="sibTrans" cxnId="{D0701A82-5959-4C0D-A804-829C95683CA4}">
      <dgm:prSet/>
      <dgm:spPr/>
      <dgm:t>
        <a:bodyPr/>
        <a:lstStyle/>
        <a:p>
          <a:endParaRPr lang="en-IN"/>
        </a:p>
      </dgm:t>
    </dgm:pt>
    <dgm:pt modelId="{F7829448-E027-4E99-8DEC-09CA072B2E20}" type="pres">
      <dgm:prSet presAssocID="{3DB93F87-C69D-454E-A095-DE064C10FAEF}" presName="compositeShape" presStyleCnt="0">
        <dgm:presLayoutVars>
          <dgm:chMax val="2"/>
          <dgm:dir/>
          <dgm:resizeHandles val="exact"/>
        </dgm:presLayoutVars>
      </dgm:prSet>
      <dgm:spPr/>
      <dgm:t>
        <a:bodyPr/>
        <a:lstStyle/>
        <a:p>
          <a:endParaRPr lang="en-IN"/>
        </a:p>
      </dgm:t>
    </dgm:pt>
    <dgm:pt modelId="{326A0706-27C3-42DD-A496-731F4CF849BD}" type="pres">
      <dgm:prSet presAssocID="{2FE1FD07-5AE0-4F58-824F-8856D5D2937A}" presName="upArrow" presStyleLbl="node1" presStyleIdx="0" presStyleCnt="1"/>
      <dgm:spPr/>
    </dgm:pt>
    <dgm:pt modelId="{628F9EDF-74CD-466C-9586-9C71D9C60178}" type="pres">
      <dgm:prSet presAssocID="{2FE1FD07-5AE0-4F58-824F-8856D5D2937A}" presName="upArrowText" presStyleLbl="revTx" presStyleIdx="0" presStyleCnt="1">
        <dgm:presLayoutVars>
          <dgm:chMax val="0"/>
          <dgm:bulletEnabled val="1"/>
        </dgm:presLayoutVars>
      </dgm:prSet>
      <dgm:spPr/>
      <dgm:t>
        <a:bodyPr/>
        <a:lstStyle/>
        <a:p>
          <a:endParaRPr lang="en-IN"/>
        </a:p>
      </dgm:t>
    </dgm:pt>
  </dgm:ptLst>
  <dgm:cxnLst>
    <dgm:cxn modelId="{D0701A82-5959-4C0D-A804-829C95683CA4}" srcId="{3DB93F87-C69D-454E-A095-DE064C10FAEF}" destId="{2FE1FD07-5AE0-4F58-824F-8856D5D2937A}" srcOrd="0" destOrd="0" parTransId="{CB15C70B-CF7D-4AC6-BE6A-63123CEEC21F}" sibTransId="{D058E6F6-AB33-4F35-847B-4463A42B80FE}"/>
    <dgm:cxn modelId="{1774AF0D-6FA9-4AB6-8F7F-E365CE00071A}" type="presOf" srcId="{2FE1FD07-5AE0-4F58-824F-8856D5D2937A}" destId="{628F9EDF-74CD-466C-9586-9C71D9C60178}" srcOrd="0" destOrd="0" presId="urn:microsoft.com/office/officeart/2005/8/layout/arrow4"/>
    <dgm:cxn modelId="{85F5FFB5-05C5-467B-BC29-F26628ACAD48}" type="presOf" srcId="{3DB93F87-C69D-454E-A095-DE064C10FAEF}" destId="{F7829448-E027-4E99-8DEC-09CA072B2E20}" srcOrd="0" destOrd="0" presId="urn:microsoft.com/office/officeart/2005/8/layout/arrow4"/>
    <dgm:cxn modelId="{89D94BC8-6508-4DE8-A9DF-4C20E522AB9B}" type="presParOf" srcId="{F7829448-E027-4E99-8DEC-09CA072B2E20}" destId="{326A0706-27C3-42DD-A496-731F4CF849BD}" srcOrd="0" destOrd="0" presId="urn:microsoft.com/office/officeart/2005/8/layout/arrow4"/>
    <dgm:cxn modelId="{623F6D34-8D2A-47CB-9CAA-428692D406D0}" type="presParOf" srcId="{F7829448-E027-4E99-8DEC-09CA072B2E20}" destId="{628F9EDF-74CD-466C-9586-9C71D9C60178}" srcOrd="1" destOrd="0" presId="urn:microsoft.com/office/officeart/2005/8/layout/arrow4"/>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3DEB7B-3ECA-4A52-A036-89F36E57F7AB}" type="doc">
      <dgm:prSet loTypeId="urn:microsoft.com/office/officeart/2005/8/layout/target3" loCatId="relationship" qsTypeId="urn:microsoft.com/office/officeart/2005/8/quickstyle/simple1" qsCatId="simple" csTypeId="urn:microsoft.com/office/officeart/2005/8/colors/colorful3" csCatId="colorful"/>
      <dgm:spPr/>
      <dgm:t>
        <a:bodyPr/>
        <a:lstStyle/>
        <a:p>
          <a:endParaRPr lang="en-IN"/>
        </a:p>
      </dgm:t>
    </dgm:pt>
    <dgm:pt modelId="{5A8E4494-55D2-45DA-8E9C-B6C0129699DE}">
      <dgm:prSet/>
      <dgm:spPr/>
      <dgm:t>
        <a:bodyPr/>
        <a:lstStyle/>
        <a:p>
          <a:r>
            <a:rPr lang="en-US" b="0" i="0" dirty="0"/>
            <a:t>Maximum number of loans are applied for the debt consolidation followed by credit card while renewable energy is the least.</a:t>
          </a:r>
          <a:endParaRPr lang="en-IN" dirty="0"/>
        </a:p>
      </dgm:t>
    </dgm:pt>
    <dgm:pt modelId="{ABBB024C-85B3-477E-818C-AB0EBDF1CACC}" type="parTrans" cxnId="{0388D8A5-E805-4703-A269-9900F91E7347}">
      <dgm:prSet/>
      <dgm:spPr/>
      <dgm:t>
        <a:bodyPr/>
        <a:lstStyle/>
        <a:p>
          <a:endParaRPr lang="en-IN"/>
        </a:p>
      </dgm:t>
    </dgm:pt>
    <dgm:pt modelId="{168B5921-2FCB-4CFB-932C-5E55E3F06810}" type="sibTrans" cxnId="{0388D8A5-E805-4703-A269-9900F91E7347}">
      <dgm:prSet/>
      <dgm:spPr/>
      <dgm:t>
        <a:bodyPr/>
        <a:lstStyle/>
        <a:p>
          <a:endParaRPr lang="en-IN"/>
        </a:p>
      </dgm:t>
    </dgm:pt>
    <dgm:pt modelId="{15AE59FD-E742-40F4-B24F-CFEC7E3DD1E2}" type="pres">
      <dgm:prSet presAssocID="{253DEB7B-3ECA-4A52-A036-89F36E57F7AB}" presName="Name0" presStyleCnt="0">
        <dgm:presLayoutVars>
          <dgm:chMax val="7"/>
          <dgm:dir/>
          <dgm:animLvl val="lvl"/>
          <dgm:resizeHandles val="exact"/>
        </dgm:presLayoutVars>
      </dgm:prSet>
      <dgm:spPr/>
      <dgm:t>
        <a:bodyPr/>
        <a:lstStyle/>
        <a:p>
          <a:endParaRPr lang="en-IN"/>
        </a:p>
      </dgm:t>
    </dgm:pt>
    <dgm:pt modelId="{B999DC54-6362-4ACF-8D58-59A9620F4BCB}" type="pres">
      <dgm:prSet presAssocID="{5A8E4494-55D2-45DA-8E9C-B6C0129699DE}" presName="circle1" presStyleLbl="node1" presStyleIdx="0" presStyleCnt="1"/>
      <dgm:spPr/>
    </dgm:pt>
    <dgm:pt modelId="{E078850E-560F-4E7A-8E40-0DF2E5AAC8C5}" type="pres">
      <dgm:prSet presAssocID="{5A8E4494-55D2-45DA-8E9C-B6C0129699DE}" presName="space" presStyleCnt="0"/>
      <dgm:spPr/>
    </dgm:pt>
    <dgm:pt modelId="{619B08AD-B930-4EB4-8575-FB9244FCF54A}" type="pres">
      <dgm:prSet presAssocID="{5A8E4494-55D2-45DA-8E9C-B6C0129699DE}" presName="rect1" presStyleLbl="alignAcc1" presStyleIdx="0" presStyleCnt="1"/>
      <dgm:spPr/>
      <dgm:t>
        <a:bodyPr/>
        <a:lstStyle/>
        <a:p>
          <a:endParaRPr lang="en-IN"/>
        </a:p>
      </dgm:t>
    </dgm:pt>
    <dgm:pt modelId="{763F1F8B-1DA8-4652-A4D4-F0B7F2AC9C85}" type="pres">
      <dgm:prSet presAssocID="{5A8E4494-55D2-45DA-8E9C-B6C0129699DE}" presName="rect1ParTxNoCh" presStyleLbl="alignAcc1" presStyleIdx="0" presStyleCnt="1">
        <dgm:presLayoutVars>
          <dgm:chMax val="1"/>
          <dgm:bulletEnabled val="1"/>
        </dgm:presLayoutVars>
      </dgm:prSet>
      <dgm:spPr/>
      <dgm:t>
        <a:bodyPr/>
        <a:lstStyle/>
        <a:p>
          <a:endParaRPr lang="en-IN"/>
        </a:p>
      </dgm:t>
    </dgm:pt>
  </dgm:ptLst>
  <dgm:cxnLst>
    <dgm:cxn modelId="{2EB45C6C-58A1-4E10-8014-740FDA7D1746}" type="presOf" srcId="{5A8E4494-55D2-45DA-8E9C-B6C0129699DE}" destId="{763F1F8B-1DA8-4652-A4D4-F0B7F2AC9C85}" srcOrd="1" destOrd="0" presId="urn:microsoft.com/office/officeart/2005/8/layout/target3"/>
    <dgm:cxn modelId="{0388D8A5-E805-4703-A269-9900F91E7347}" srcId="{253DEB7B-3ECA-4A52-A036-89F36E57F7AB}" destId="{5A8E4494-55D2-45DA-8E9C-B6C0129699DE}" srcOrd="0" destOrd="0" parTransId="{ABBB024C-85B3-477E-818C-AB0EBDF1CACC}" sibTransId="{168B5921-2FCB-4CFB-932C-5E55E3F06810}"/>
    <dgm:cxn modelId="{30AAD12E-0D55-4A83-ACDC-52E5E1DBEED9}" type="presOf" srcId="{5A8E4494-55D2-45DA-8E9C-B6C0129699DE}" destId="{619B08AD-B930-4EB4-8575-FB9244FCF54A}" srcOrd="0" destOrd="0" presId="urn:microsoft.com/office/officeart/2005/8/layout/target3"/>
    <dgm:cxn modelId="{F5A8B511-97BF-43C1-A50F-CFEBD66520C4}" type="presOf" srcId="{253DEB7B-3ECA-4A52-A036-89F36E57F7AB}" destId="{15AE59FD-E742-40F4-B24F-CFEC7E3DD1E2}" srcOrd="0" destOrd="0" presId="urn:microsoft.com/office/officeart/2005/8/layout/target3"/>
    <dgm:cxn modelId="{FE99574E-59E5-4C45-826E-B45024CFA34E}" type="presParOf" srcId="{15AE59FD-E742-40F4-B24F-CFEC7E3DD1E2}" destId="{B999DC54-6362-4ACF-8D58-59A9620F4BCB}" srcOrd="0" destOrd="0" presId="urn:microsoft.com/office/officeart/2005/8/layout/target3"/>
    <dgm:cxn modelId="{7B587035-B7D0-44AA-8CCB-BD22A18E9F5F}" type="presParOf" srcId="{15AE59FD-E742-40F4-B24F-CFEC7E3DD1E2}" destId="{E078850E-560F-4E7A-8E40-0DF2E5AAC8C5}" srcOrd="1" destOrd="0" presId="urn:microsoft.com/office/officeart/2005/8/layout/target3"/>
    <dgm:cxn modelId="{2B5CD73B-602F-44F7-94BA-16B029399397}" type="presParOf" srcId="{15AE59FD-E742-40F4-B24F-CFEC7E3DD1E2}" destId="{619B08AD-B930-4EB4-8575-FB9244FCF54A}" srcOrd="2" destOrd="0" presId="urn:microsoft.com/office/officeart/2005/8/layout/target3"/>
    <dgm:cxn modelId="{37FECAAC-0067-43E6-B3D4-7F720D7ADE2E}" type="presParOf" srcId="{15AE59FD-E742-40F4-B24F-CFEC7E3DD1E2}" destId="{763F1F8B-1DA8-4652-A4D4-F0B7F2AC9C85}" srcOrd="3" destOrd="0" presId="urn:microsoft.com/office/officeart/2005/8/layout/target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5C76C-54B9-4500-A29D-38446AACA50B}">
      <dsp:nvSpPr>
        <dsp:cNvPr id="0" name=""/>
        <dsp:cNvSpPr/>
      </dsp:nvSpPr>
      <dsp:spPr>
        <a:xfrm>
          <a:off x="989297" y="0"/>
          <a:ext cx="8479855" cy="4747364"/>
        </a:xfrm>
        <a:prstGeom prst="swooshArrow">
          <a:avLst>
            <a:gd name="adj1" fmla="val 25000"/>
            <a:gd name="adj2" fmla="val 25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6FCAF4-C474-49EC-819C-FDDEB9448A93}">
      <dsp:nvSpPr>
        <dsp:cNvPr id="0" name=""/>
        <dsp:cNvSpPr/>
      </dsp:nvSpPr>
      <dsp:spPr>
        <a:xfrm>
          <a:off x="2179518" y="3530139"/>
          <a:ext cx="174702" cy="174702"/>
        </a:xfrm>
        <a:prstGeom prst="ellipse">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4B8E651-AC39-49C6-A6C9-5201EE7B5794}">
      <dsp:nvSpPr>
        <dsp:cNvPr id="0" name=""/>
        <dsp:cNvSpPr/>
      </dsp:nvSpPr>
      <dsp:spPr>
        <a:xfrm>
          <a:off x="2266869" y="3617491"/>
          <a:ext cx="995047" cy="11298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571" tIns="0" rIns="0" bIns="0" numCol="1" spcCol="1270" anchor="t" anchorCtr="0">
          <a:noAutofit/>
        </a:bodyPr>
        <a:lstStyle/>
        <a:p>
          <a:pPr lvl="0" algn="l" defTabSz="844550">
            <a:lnSpc>
              <a:spcPct val="90000"/>
            </a:lnSpc>
            <a:spcBef>
              <a:spcPct val="0"/>
            </a:spcBef>
            <a:spcAft>
              <a:spcPct val="35000"/>
            </a:spcAft>
          </a:pPr>
          <a:r>
            <a:rPr lang="en-US" sz="1900" kern="1200"/>
            <a:t>Checked null value in column</a:t>
          </a:r>
          <a:endParaRPr lang="en-IN" sz="1900" kern="1200"/>
        </a:p>
      </dsp:txBody>
      <dsp:txXfrm>
        <a:off x="2266869" y="3617491"/>
        <a:ext cx="995047" cy="1129872"/>
      </dsp:txXfrm>
    </dsp:sp>
    <dsp:sp modelId="{3E7C8EB8-79A1-4604-A687-DB0109B1994F}">
      <dsp:nvSpPr>
        <dsp:cNvPr id="0" name=""/>
        <dsp:cNvSpPr/>
      </dsp:nvSpPr>
      <dsp:spPr>
        <a:xfrm>
          <a:off x="3125193" y="2621494"/>
          <a:ext cx="273448" cy="273448"/>
        </a:xfrm>
        <a:prstGeom prst="ellipse">
          <a:avLst/>
        </a:prstGeom>
        <a:solidFill>
          <a:schemeClr val="accent5">
            <a:hueOff val="-1838336"/>
            <a:satOff val="-2557"/>
            <a:lumOff val="-98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68496C4-CAAE-4120-8155-8A915EF13C83}">
      <dsp:nvSpPr>
        <dsp:cNvPr id="0" name=""/>
        <dsp:cNvSpPr/>
      </dsp:nvSpPr>
      <dsp:spPr>
        <a:xfrm>
          <a:off x="3261917" y="2758218"/>
          <a:ext cx="1260899" cy="1989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895" tIns="0" rIns="0" bIns="0" numCol="1" spcCol="1270" anchor="t" anchorCtr="0">
          <a:noAutofit/>
        </a:bodyPr>
        <a:lstStyle/>
        <a:p>
          <a:pPr lvl="0" algn="l" defTabSz="844550">
            <a:lnSpc>
              <a:spcPct val="90000"/>
            </a:lnSpc>
            <a:spcBef>
              <a:spcPct val="0"/>
            </a:spcBef>
            <a:spcAft>
              <a:spcPct val="35000"/>
            </a:spcAft>
          </a:pPr>
          <a:r>
            <a:rPr lang="en-US" sz="1900" kern="1200"/>
            <a:t>Deleted null values</a:t>
          </a:r>
          <a:endParaRPr lang="en-IN" sz="1900" kern="1200"/>
        </a:p>
      </dsp:txBody>
      <dsp:txXfrm>
        <a:off x="3261917" y="2758218"/>
        <a:ext cx="1260899" cy="1989145"/>
      </dsp:txXfrm>
    </dsp:sp>
    <dsp:sp modelId="{E5CBE08B-94CA-4295-BD2A-9BF76EAB49D1}">
      <dsp:nvSpPr>
        <dsp:cNvPr id="0" name=""/>
        <dsp:cNvSpPr/>
      </dsp:nvSpPr>
      <dsp:spPr>
        <a:xfrm>
          <a:off x="4340518" y="1897046"/>
          <a:ext cx="364597" cy="364597"/>
        </a:xfrm>
        <a:prstGeom prst="ellipse">
          <a:avLst/>
        </a:prstGeom>
        <a:solidFill>
          <a:schemeClr val="accent5">
            <a:hueOff val="-3676672"/>
            <a:satOff val="-5114"/>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536CEAD-5C85-46CC-B3B6-95E0C497A6D4}">
      <dsp:nvSpPr>
        <dsp:cNvPr id="0" name=""/>
        <dsp:cNvSpPr/>
      </dsp:nvSpPr>
      <dsp:spPr>
        <a:xfrm>
          <a:off x="4522817" y="2079345"/>
          <a:ext cx="1465986" cy="2668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193" tIns="0" rIns="0" bIns="0" numCol="1" spcCol="1270" anchor="t" anchorCtr="0">
          <a:noAutofit/>
        </a:bodyPr>
        <a:lstStyle/>
        <a:p>
          <a:pPr lvl="0" algn="l" defTabSz="844550">
            <a:lnSpc>
              <a:spcPct val="90000"/>
            </a:lnSpc>
            <a:spcBef>
              <a:spcPct val="0"/>
            </a:spcBef>
            <a:spcAft>
              <a:spcPct val="35000"/>
            </a:spcAft>
          </a:pPr>
          <a:r>
            <a:rPr lang="en-US" sz="1900" b="0" i="0" kern="1200"/>
            <a:t>Deleted the columns where all 39717 values are null.</a:t>
          </a:r>
          <a:endParaRPr lang="en-IN" sz="1900" kern="1200"/>
        </a:p>
        <a:p>
          <a:pPr marL="114300" lvl="1" indent="-114300" algn="l" defTabSz="666750">
            <a:lnSpc>
              <a:spcPct val="90000"/>
            </a:lnSpc>
            <a:spcBef>
              <a:spcPct val="0"/>
            </a:spcBef>
            <a:spcAft>
              <a:spcPct val="15000"/>
            </a:spcAft>
            <a:buChar char="••"/>
          </a:pPr>
          <a:r>
            <a:rPr lang="en-US" sz="1500" kern="1200" dirty="0"/>
            <a:t>Deleted columns       </a:t>
          </a:r>
          <a:endParaRPr lang="en-IN" sz="1500" kern="1200" dirty="0"/>
        </a:p>
      </dsp:txBody>
      <dsp:txXfrm>
        <a:off x="4522817" y="2079345"/>
        <a:ext cx="1465986" cy="2668018"/>
      </dsp:txXfrm>
    </dsp:sp>
    <dsp:sp modelId="{1E617EE4-9809-49BE-B3EE-FCF3417D2639}">
      <dsp:nvSpPr>
        <dsp:cNvPr id="0" name=""/>
        <dsp:cNvSpPr/>
      </dsp:nvSpPr>
      <dsp:spPr>
        <a:xfrm>
          <a:off x="5753333" y="1331160"/>
          <a:ext cx="470938" cy="470938"/>
        </a:xfrm>
        <a:prstGeom prst="ellipse">
          <a:avLst/>
        </a:prstGeom>
        <a:solidFill>
          <a:schemeClr val="accent5">
            <a:hueOff val="-5515009"/>
            <a:satOff val="-7671"/>
            <a:lumOff val="-294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7AC00CE-C3FD-4AC6-B021-9691BB688894}">
      <dsp:nvSpPr>
        <dsp:cNvPr id="0" name=""/>
        <dsp:cNvSpPr/>
      </dsp:nvSpPr>
      <dsp:spPr>
        <a:xfrm>
          <a:off x="5988803" y="1566630"/>
          <a:ext cx="1519156" cy="3180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541" tIns="0" rIns="0" bIns="0" numCol="1" spcCol="1270" anchor="t" anchorCtr="0">
          <a:noAutofit/>
        </a:bodyPr>
        <a:lstStyle/>
        <a:p>
          <a:pPr lvl="0" algn="l" defTabSz="844550">
            <a:lnSpc>
              <a:spcPct val="90000"/>
            </a:lnSpc>
            <a:spcBef>
              <a:spcPct val="0"/>
            </a:spcBef>
            <a:spcAft>
              <a:spcPct val="35000"/>
            </a:spcAft>
          </a:pPr>
          <a:r>
            <a:rPr lang="en-US" sz="1900" kern="1200" dirty="0"/>
            <a:t>Deleted unnecessary columns such as zip code, desc, URL, funded amount etc.</a:t>
          </a:r>
          <a:endParaRPr lang="en-IN" sz="1900" kern="1200" dirty="0"/>
        </a:p>
        <a:p>
          <a:pPr marL="114300" lvl="1" indent="-114300" algn="l" defTabSz="666750">
            <a:lnSpc>
              <a:spcPct val="90000"/>
            </a:lnSpc>
            <a:spcBef>
              <a:spcPct val="0"/>
            </a:spcBef>
            <a:spcAft>
              <a:spcPct val="15000"/>
            </a:spcAft>
            <a:buChar char="••"/>
          </a:pPr>
          <a:r>
            <a:rPr lang="en-US" sz="1500" b="0" i="0" kern="1200"/>
            <a:t>Removed outliers </a:t>
          </a:r>
          <a:endParaRPr lang="en-IN" sz="1500" kern="1200"/>
        </a:p>
      </dsp:txBody>
      <dsp:txXfrm>
        <a:off x="5988803" y="1566630"/>
        <a:ext cx="1519156" cy="3180733"/>
      </dsp:txXfrm>
    </dsp:sp>
    <dsp:sp modelId="{23F5A04D-AE7A-4A18-AAAF-5435BFD80F83}">
      <dsp:nvSpPr>
        <dsp:cNvPr id="0" name=""/>
        <dsp:cNvSpPr/>
      </dsp:nvSpPr>
      <dsp:spPr>
        <a:xfrm>
          <a:off x="7207926" y="953270"/>
          <a:ext cx="600066" cy="600066"/>
        </a:xfrm>
        <a:prstGeom prst="ellipse">
          <a:avLst/>
        </a:prstGeom>
        <a:solidFill>
          <a:schemeClr val="accent5">
            <a:hueOff val="-7353344"/>
            <a:satOff val="-10228"/>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CD738DD-9EC5-46DF-A976-D1E8066A7D9D}">
      <dsp:nvSpPr>
        <dsp:cNvPr id="0" name=""/>
        <dsp:cNvSpPr/>
      </dsp:nvSpPr>
      <dsp:spPr>
        <a:xfrm>
          <a:off x="7507959" y="1253304"/>
          <a:ext cx="1519156" cy="3494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963" tIns="0" rIns="0" bIns="0" numCol="1" spcCol="1270" anchor="t" anchorCtr="0">
          <a:noAutofit/>
        </a:bodyPr>
        <a:lstStyle/>
        <a:p>
          <a:pPr lvl="0" algn="l" defTabSz="844550">
            <a:lnSpc>
              <a:spcPct val="90000"/>
            </a:lnSpc>
            <a:spcBef>
              <a:spcPct val="0"/>
            </a:spcBef>
            <a:spcAft>
              <a:spcPct val="35000"/>
            </a:spcAft>
          </a:pPr>
          <a:r>
            <a:rPr lang="en-US" sz="1900" kern="1200" dirty="0"/>
            <a:t>Removed extreme high and low values that would not affect the result analysis</a:t>
          </a:r>
          <a:endParaRPr lang="en-IN" sz="1900" kern="1200" dirty="0"/>
        </a:p>
        <a:p>
          <a:pPr marL="114300" lvl="1" indent="-114300" algn="l" defTabSz="666750">
            <a:lnSpc>
              <a:spcPct val="90000"/>
            </a:lnSpc>
            <a:spcBef>
              <a:spcPct val="0"/>
            </a:spcBef>
            <a:spcAft>
              <a:spcPct val="15000"/>
            </a:spcAft>
            <a:buChar char="••"/>
          </a:pPr>
          <a:r>
            <a:rPr lang="en-US" sz="1500" b="0" i="0" kern="1200"/>
            <a:t>Removed duplicate data</a:t>
          </a:r>
          <a:endParaRPr lang="en-IN" sz="1500" kern="1200"/>
        </a:p>
      </dsp:txBody>
      <dsp:txXfrm>
        <a:off x="7507959" y="1253304"/>
        <a:ext cx="1519156" cy="349405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287EF-1787-4E59-9727-12694ED45BE3}">
      <dsp:nvSpPr>
        <dsp:cNvPr id="0" name=""/>
        <dsp:cNvSpPr/>
      </dsp:nvSpPr>
      <dsp:spPr>
        <a:xfrm>
          <a:off x="0" y="46311"/>
          <a:ext cx="6015037" cy="4317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0" kern="1200" dirty="0"/>
            <a:t>Maximum loans are applied from the state CS followed by NY.</a:t>
          </a:r>
          <a:endParaRPr lang="en-IN" sz="1800" kern="1200" dirty="0"/>
        </a:p>
      </dsp:txBody>
      <dsp:txXfrm>
        <a:off x="21075" y="67386"/>
        <a:ext cx="5972887" cy="3895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575D8-B772-4EAA-85FF-81411F87D048}">
      <dsp:nvSpPr>
        <dsp:cNvPr id="0" name=""/>
        <dsp:cNvSpPr/>
      </dsp:nvSpPr>
      <dsp:spPr>
        <a:xfrm>
          <a:off x="0" y="11896"/>
          <a:ext cx="4095753" cy="714870"/>
        </a:xfrm>
        <a:prstGeom prst="round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0" i="0" kern="1200" dirty="0"/>
            <a:t>Maximum number of loans were applied in December. also. We can </a:t>
          </a:r>
          <a:r>
            <a:rPr lang="en-US" sz="1300" kern="1200" dirty="0"/>
            <a:t>observe that </a:t>
          </a:r>
          <a:r>
            <a:rPr lang="en-US" sz="1300" b="0" i="0" kern="1200" dirty="0"/>
            <a:t>the number of loan are getting increased in last quarter.</a:t>
          </a:r>
          <a:endParaRPr lang="en-IN" sz="1300" kern="1200" dirty="0"/>
        </a:p>
      </dsp:txBody>
      <dsp:txXfrm>
        <a:off x="34897" y="46793"/>
        <a:ext cx="4025959" cy="6450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E89A9-4141-489F-95FF-2E17B0A56A3B}">
      <dsp:nvSpPr>
        <dsp:cNvPr id="0" name=""/>
        <dsp:cNvSpPr/>
      </dsp:nvSpPr>
      <dsp:spPr>
        <a:xfrm>
          <a:off x="331301" y="0"/>
          <a:ext cx="4333467" cy="52086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b="0" i="0" kern="1200" dirty="0"/>
            <a:t>Most of loans  are High Grade loans and High Quality loans have low interest rate</a:t>
          </a:r>
          <a:r>
            <a:rPr lang="en-US" sz="1100" kern="1200" dirty="0"/>
            <a:t/>
          </a:r>
          <a:br>
            <a:rPr lang="en-US" sz="1100" kern="1200" dirty="0"/>
          </a:br>
          <a:endParaRPr lang="en-US" sz="1100" kern="1200" dirty="0"/>
        </a:p>
      </dsp:txBody>
      <dsp:txXfrm>
        <a:off x="346557" y="15256"/>
        <a:ext cx="4302955" cy="4903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CB16E-75AC-44DF-839E-0CDFFFAF4508}">
      <dsp:nvSpPr>
        <dsp:cNvPr id="0" name=""/>
        <dsp:cNvSpPr/>
      </dsp:nvSpPr>
      <dsp:spPr>
        <a:xfrm>
          <a:off x="339113" y="673"/>
          <a:ext cx="3628729" cy="616601"/>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b="0" i="0" kern="1200" dirty="0" smtClean="0"/>
            <a:t>Higher </a:t>
          </a:r>
          <a:r>
            <a:rPr lang="en-US" sz="1800" b="0" i="0" kern="1200" dirty="0"/>
            <a:t>interest rate have higher tendency </a:t>
          </a:r>
          <a:r>
            <a:rPr lang="en-US" sz="1800" b="0" i="0" kern="1200" dirty="0" smtClean="0"/>
            <a:t>to default </a:t>
          </a:r>
          <a:r>
            <a:rPr lang="en-US" sz="1800" b="0" i="0" kern="1200" dirty="0"/>
            <a:t>the loan</a:t>
          </a:r>
          <a:r>
            <a:rPr lang="en-US" sz="1800" kern="1200" dirty="0"/>
            <a:t> </a:t>
          </a:r>
          <a:endParaRPr lang="en-IN" sz="1800" kern="1200" dirty="0"/>
        </a:p>
      </dsp:txBody>
      <dsp:txXfrm>
        <a:off x="647414" y="673"/>
        <a:ext cx="3012128" cy="61660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10B4E-89F3-4361-A9D0-A16334FA7E25}">
      <dsp:nvSpPr>
        <dsp:cNvPr id="0" name=""/>
        <dsp:cNvSpPr/>
      </dsp:nvSpPr>
      <dsp:spPr>
        <a:xfrm>
          <a:off x="0" y="91362"/>
          <a:ext cx="2862468" cy="1144987"/>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7620" rIns="0" bIns="7620" numCol="1" spcCol="1270" anchor="ctr" anchorCtr="0">
          <a:noAutofit/>
        </a:bodyPr>
        <a:lstStyle/>
        <a:p>
          <a:pPr lvl="0" algn="ctr" defTabSz="533400">
            <a:lnSpc>
              <a:spcPct val="90000"/>
            </a:lnSpc>
            <a:spcBef>
              <a:spcPct val="0"/>
            </a:spcBef>
            <a:spcAft>
              <a:spcPct val="35000"/>
            </a:spcAft>
          </a:pPr>
          <a:r>
            <a:rPr lang="en-IN" sz="1200" b="0" i="0" kern="1200" dirty="0"/>
            <a:t>On an average the default rate is 14%. The default rate is high (34%) when loan term is 60 months as compare to loan term of 36 months (13%). </a:t>
          </a:r>
          <a:endParaRPr lang="en-IN" sz="1200" kern="1200" dirty="0"/>
        </a:p>
      </dsp:txBody>
      <dsp:txXfrm>
        <a:off x="572494" y="91362"/>
        <a:ext cx="1717481" cy="114498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02D94-C5C6-44E6-BF09-67F6E40F67D4}">
      <dsp:nvSpPr>
        <dsp:cNvPr id="0" name=""/>
        <dsp:cNvSpPr/>
      </dsp:nvSpPr>
      <dsp:spPr>
        <a:xfrm>
          <a:off x="0" y="199218"/>
          <a:ext cx="2849216" cy="1139686"/>
        </a:xfrm>
        <a:prstGeom prst="chevron">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a:lnSpc>
              <a:spcPct val="90000"/>
            </a:lnSpc>
            <a:spcBef>
              <a:spcPct val="0"/>
            </a:spcBef>
            <a:spcAft>
              <a:spcPct val="35000"/>
            </a:spcAft>
          </a:pPr>
          <a:r>
            <a:rPr lang="en-US" sz="1900" kern="1200" dirty="0"/>
            <a:t>Higher amount loans are having long term which is 60 months.</a:t>
          </a:r>
          <a:endParaRPr lang="en-IN" sz="1900" kern="1200" dirty="0"/>
        </a:p>
      </dsp:txBody>
      <dsp:txXfrm>
        <a:off x="569843" y="199218"/>
        <a:ext cx="1709530" cy="113968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912E3-7AE5-4A57-9DCB-C0D5B3535D78}">
      <dsp:nvSpPr>
        <dsp:cNvPr id="0" name=""/>
        <dsp:cNvSpPr/>
      </dsp:nvSpPr>
      <dsp:spPr>
        <a:xfrm>
          <a:off x="855017" y="377"/>
          <a:ext cx="2861965" cy="1144786"/>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n-US" sz="1600" b="0" i="0" kern="1200" dirty="0"/>
            <a:t>In both the terms, the chances of charged off are high if the interest rate is more</a:t>
          </a:r>
          <a:endParaRPr lang="en-IN" sz="1600" kern="1200" dirty="0"/>
        </a:p>
      </dsp:txBody>
      <dsp:txXfrm>
        <a:off x="1427410" y="377"/>
        <a:ext cx="1717179" cy="11447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57F65-CCD8-4985-ABB7-622DFECFD690}">
      <dsp:nvSpPr>
        <dsp:cNvPr id="0" name=""/>
        <dsp:cNvSpPr/>
      </dsp:nvSpPr>
      <dsp:spPr>
        <a:xfrm>
          <a:off x="0" y="3755"/>
          <a:ext cx="7671115" cy="638819"/>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a:t>Similar to loan amount more number of loans were sanctioned near 5000 while,</a:t>
          </a:r>
        </a:p>
        <a:p>
          <a:pPr lvl="0" algn="l" defTabSz="622300">
            <a:lnSpc>
              <a:spcPct val="90000"/>
            </a:lnSpc>
            <a:spcBef>
              <a:spcPct val="0"/>
            </a:spcBef>
            <a:spcAft>
              <a:spcPct val="35000"/>
            </a:spcAft>
          </a:pPr>
          <a:r>
            <a:rPr lang="en-US" sz="1400" kern="1200" dirty="0"/>
            <a:t>the amount 10000 is almost similar to 5000 which were sanctioned</a:t>
          </a:r>
          <a:endParaRPr lang="en-IN" sz="1400" kern="1200" dirty="0"/>
        </a:p>
      </dsp:txBody>
      <dsp:txXfrm>
        <a:off x="31185" y="34940"/>
        <a:ext cx="7608745" cy="57644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73C96-BA5E-48DC-953E-B86762A29D4D}">
      <dsp:nvSpPr>
        <dsp:cNvPr id="0" name=""/>
        <dsp:cNvSpPr/>
      </dsp:nvSpPr>
      <dsp:spPr>
        <a:xfrm>
          <a:off x="613824" y="1225"/>
          <a:ext cx="2029117" cy="2029117"/>
        </a:xfrm>
        <a:prstGeom prst="upArrow">
          <a:avLst>
            <a:gd name="adj1" fmla="val 50000"/>
            <a:gd name="adj2" fmla="val 3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b="0" i="0" kern="1200"/>
            <a:t>Applicants having their home rented or on mortgage</a:t>
          </a:r>
          <a:br>
            <a:rPr lang="en-US" sz="1000" b="0" i="0" kern="1200"/>
          </a:br>
          <a:r>
            <a:rPr lang="en-US" sz="1000" b="0" i="0" kern="1200"/>
            <a:t>have almost equal tendency to default the loan</a:t>
          </a:r>
          <a:r>
            <a:rPr lang="en-US" sz="1000" kern="1200"/>
            <a:t/>
          </a:r>
          <a:br>
            <a:rPr lang="en-US" sz="1000" kern="1200"/>
          </a:br>
          <a:endParaRPr lang="en-US" sz="1000" kern="1200"/>
        </a:p>
      </dsp:txBody>
      <dsp:txXfrm>
        <a:off x="1121103" y="356320"/>
        <a:ext cx="1014559" cy="167402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7C325C-695E-404D-A074-05E1FFEAA4BC}">
      <dsp:nvSpPr>
        <dsp:cNvPr id="0" name=""/>
        <dsp:cNvSpPr/>
      </dsp:nvSpPr>
      <dsp:spPr>
        <a:xfrm>
          <a:off x="0" y="7228"/>
          <a:ext cx="3109795" cy="5522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i="0" kern="1200" dirty="0"/>
            <a:t>The loans granted has been increasing exponentially over the years</a:t>
          </a:r>
          <a:r>
            <a:rPr lang="en-US" sz="1400" kern="1200" dirty="0"/>
            <a:t>,</a:t>
          </a:r>
          <a:endParaRPr lang="en-IN" sz="1400" kern="1200" dirty="0"/>
        </a:p>
      </dsp:txBody>
      <dsp:txXfrm>
        <a:off x="26958" y="34186"/>
        <a:ext cx="3055879" cy="498324"/>
      </dsp:txXfrm>
    </dsp:sp>
    <dsp:sp modelId="{BDBF4232-32F5-49F3-B37D-3605D75727BE}">
      <dsp:nvSpPr>
        <dsp:cNvPr id="0" name=""/>
        <dsp:cNvSpPr/>
      </dsp:nvSpPr>
      <dsp:spPr>
        <a:xfrm>
          <a:off x="0" y="453996"/>
          <a:ext cx="3109795" cy="552240"/>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i="0" kern="1200" dirty="0"/>
            <a:t>2011 were having maximum defaulters as compared to other years.</a:t>
          </a:r>
          <a:endParaRPr lang="en-IN" sz="1400" kern="1200" dirty="0"/>
        </a:p>
      </dsp:txBody>
      <dsp:txXfrm>
        <a:off x="26958" y="480954"/>
        <a:ext cx="3055879" cy="498324"/>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F9154-30BB-4A11-97E2-684CAA400E45}">
      <dsp:nvSpPr>
        <dsp:cNvPr id="0" name=""/>
        <dsp:cNvSpPr/>
      </dsp:nvSpPr>
      <dsp:spPr>
        <a:xfrm>
          <a:off x="-178331" y="120"/>
          <a:ext cx="1755169" cy="1327471"/>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b="0" i="0" kern="1200" dirty="0"/>
            <a:t>Majority of employees applying for the loan have more than 10 years of experience,</a:t>
          </a:r>
          <a:endParaRPr lang="en-IN" sz="900" kern="1200" dirty="0"/>
        </a:p>
      </dsp:txBody>
      <dsp:txXfrm>
        <a:off x="78708" y="194524"/>
        <a:ext cx="1241091" cy="938663"/>
      </dsp:txXfrm>
    </dsp:sp>
    <dsp:sp modelId="{2915462E-ED42-40D0-AF0D-9A71FAAAB6F6}">
      <dsp:nvSpPr>
        <dsp:cNvPr id="0" name=""/>
        <dsp:cNvSpPr/>
      </dsp:nvSpPr>
      <dsp:spPr>
        <a:xfrm>
          <a:off x="1524462" y="-250573"/>
          <a:ext cx="1396355" cy="448021"/>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IN" sz="800" kern="1200" dirty="0"/>
        </a:p>
      </dsp:txBody>
      <dsp:txXfrm>
        <a:off x="1524462" y="-160969"/>
        <a:ext cx="1261949" cy="268813"/>
      </dsp:txXfrm>
    </dsp:sp>
    <dsp:sp modelId="{FC41DDF0-C6B0-4D3E-97D7-06D33D0D8E10}">
      <dsp:nvSpPr>
        <dsp:cNvPr id="0" name=""/>
        <dsp:cNvSpPr/>
      </dsp:nvSpPr>
      <dsp:spPr>
        <a:xfrm>
          <a:off x="2979086" y="120"/>
          <a:ext cx="1619834" cy="1327471"/>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a:lnSpc>
              <a:spcPct val="90000"/>
            </a:lnSpc>
            <a:spcBef>
              <a:spcPct val="0"/>
            </a:spcBef>
            <a:spcAft>
              <a:spcPct val="35000"/>
            </a:spcAft>
          </a:pPr>
          <a:r>
            <a:rPr lang="en-US" sz="900" b="0" i="0" kern="1200" dirty="0"/>
            <a:t>Tendency of Applicant to default the loan with 10 years of experience is also high</a:t>
          </a:r>
          <a:r>
            <a:rPr lang="en-US" sz="900" kern="1200" dirty="0"/>
            <a:t> </a:t>
          </a:r>
          <a:br>
            <a:rPr lang="en-US" sz="900" kern="1200" dirty="0"/>
          </a:br>
          <a:r>
            <a:rPr lang="en-US" sz="900" kern="1200" dirty="0"/>
            <a:t/>
          </a:r>
          <a:br>
            <a:rPr lang="en-US" sz="900" kern="1200" dirty="0"/>
          </a:br>
          <a:endParaRPr lang="en-IN" sz="900" kern="1200" dirty="0"/>
        </a:p>
      </dsp:txBody>
      <dsp:txXfrm>
        <a:off x="3216305" y="194524"/>
        <a:ext cx="1145396" cy="938663"/>
      </dsp:txXfrm>
    </dsp:sp>
    <dsp:sp modelId="{DBFDF131-930D-4001-876A-39C635283FA8}">
      <dsp:nvSpPr>
        <dsp:cNvPr id="0" name=""/>
        <dsp:cNvSpPr/>
      </dsp:nvSpPr>
      <dsp:spPr>
        <a:xfrm rot="10800000">
          <a:off x="1521627" y="1087518"/>
          <a:ext cx="1396355" cy="448021"/>
        </a:xfrm>
        <a:prstGeom prst="rightArrow">
          <a:avLst>
            <a:gd name="adj1" fmla="val 60000"/>
            <a:gd name="adj2" fmla="val 50000"/>
          </a:avLst>
        </a:prstGeom>
        <a:solidFill>
          <a:schemeClr val="accent5">
            <a:hueOff val="-7353344"/>
            <a:satOff val="-10228"/>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IN" sz="800" kern="1200"/>
        </a:p>
      </dsp:txBody>
      <dsp:txXfrm rot="10800000">
        <a:off x="1656033" y="1177122"/>
        <a:ext cx="1261949" cy="26881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8E9AB-F519-4D17-940A-278F654F143D}">
      <dsp:nvSpPr>
        <dsp:cNvPr id="0" name=""/>
        <dsp:cNvSpPr/>
      </dsp:nvSpPr>
      <dsp:spPr>
        <a:xfrm>
          <a:off x="840450" y="125"/>
          <a:ext cx="4123369" cy="648445"/>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a:lnSpc>
              <a:spcPct val="90000"/>
            </a:lnSpc>
            <a:spcBef>
              <a:spcPct val="0"/>
            </a:spcBef>
            <a:spcAft>
              <a:spcPct val="35000"/>
            </a:spcAft>
          </a:pPr>
          <a:r>
            <a:rPr lang="en-US" sz="1500" b="0" i="0" kern="1200" dirty="0"/>
            <a:t>The ratio of defaulters is maximum for small scale business borrowers followed by renewable energy.</a:t>
          </a:r>
          <a:endParaRPr lang="en-US" sz="1500" kern="1200" dirty="0"/>
        </a:p>
      </dsp:txBody>
      <dsp:txXfrm>
        <a:off x="1164673" y="125"/>
        <a:ext cx="3474924" cy="64844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DF217-D672-4131-B837-5C7690485BED}">
      <dsp:nvSpPr>
        <dsp:cNvPr id="0" name=""/>
        <dsp:cNvSpPr/>
      </dsp:nvSpPr>
      <dsp:spPr>
        <a:xfrm>
          <a:off x="551838" y="636"/>
          <a:ext cx="1511718" cy="1511718"/>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N" sz="800" kern="1200" dirty="0"/>
            <a:t>Analysis confirm that chances of default is high when purpose is small business and the term is 36 months.</a:t>
          </a:r>
        </a:p>
      </dsp:txBody>
      <dsp:txXfrm>
        <a:off x="773224" y="222022"/>
        <a:ext cx="1068946" cy="1068946"/>
      </dsp:txXfrm>
    </dsp:sp>
    <dsp:sp modelId="{F7EE672F-4C4E-46DA-AB79-BEABF3DA7B2F}">
      <dsp:nvSpPr>
        <dsp:cNvPr id="0" name=""/>
        <dsp:cNvSpPr/>
      </dsp:nvSpPr>
      <dsp:spPr>
        <a:xfrm>
          <a:off x="2290314" y="475316"/>
          <a:ext cx="480726" cy="562359"/>
        </a:xfrm>
        <a:prstGeom prst="rightArrow">
          <a:avLst>
            <a:gd name="adj1" fmla="val 60000"/>
            <a:gd name="adj2" fmla="val 5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IN" sz="800" kern="1200"/>
        </a:p>
      </dsp:txBody>
      <dsp:txXfrm>
        <a:off x="2290314" y="587788"/>
        <a:ext cx="336508" cy="337415"/>
      </dsp:txXfrm>
    </dsp:sp>
    <dsp:sp modelId="{7C0024EF-110C-4BFC-8446-A5494676143F}">
      <dsp:nvSpPr>
        <dsp:cNvPr id="0" name=""/>
        <dsp:cNvSpPr/>
      </dsp:nvSpPr>
      <dsp:spPr>
        <a:xfrm>
          <a:off x="2970587" y="636"/>
          <a:ext cx="1511718" cy="1511718"/>
        </a:xfrm>
        <a:prstGeom prst="ellipse">
          <a:avLst/>
        </a:prstGeom>
        <a:gradFill rotWithShape="0">
          <a:gsLst>
            <a:gs pos="0">
              <a:schemeClr val="accent5">
                <a:hueOff val="-7353344"/>
                <a:satOff val="-10228"/>
                <a:lumOff val="-3922"/>
                <a:alphaOff val="0"/>
                <a:lumMod val="110000"/>
                <a:satMod val="105000"/>
                <a:tint val="67000"/>
              </a:schemeClr>
            </a:gs>
            <a:gs pos="50000">
              <a:schemeClr val="accent5">
                <a:hueOff val="-7353344"/>
                <a:satOff val="-10228"/>
                <a:lumOff val="-3922"/>
                <a:alphaOff val="0"/>
                <a:lumMod val="105000"/>
                <a:satMod val="103000"/>
                <a:tint val="73000"/>
              </a:schemeClr>
            </a:gs>
            <a:gs pos="100000">
              <a:schemeClr val="accent5">
                <a:hueOff val="-7353344"/>
                <a:satOff val="-10228"/>
                <a:lumOff val="-3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IN" sz="800" b="0" i="0" kern="1200" dirty="0"/>
            <a:t>Also  for 60 month term the default chance is high </a:t>
          </a:r>
          <a:r>
            <a:rPr lang="en-IN" sz="800" kern="1200" dirty="0"/>
            <a:t>when purposes are </a:t>
          </a:r>
          <a:r>
            <a:rPr lang="en-IN" sz="800" b="0" i="0" kern="1200" dirty="0"/>
            <a:t>debt consolidation, educational, house, other, small business and the vacation purposes</a:t>
          </a:r>
          <a:endParaRPr lang="en-IN" sz="800" kern="1200" dirty="0"/>
        </a:p>
      </dsp:txBody>
      <dsp:txXfrm>
        <a:off x="3191973" y="222022"/>
        <a:ext cx="1068946" cy="106894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BB0E0-ECEC-4DCB-AE55-F51224CC196C}">
      <dsp:nvSpPr>
        <dsp:cNvPr id="0" name=""/>
        <dsp:cNvSpPr/>
      </dsp:nvSpPr>
      <dsp:spPr>
        <a:xfrm>
          <a:off x="69065" y="0"/>
          <a:ext cx="2690793" cy="1076317"/>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lvl="0" algn="ctr" defTabSz="844550">
            <a:lnSpc>
              <a:spcPct val="90000"/>
            </a:lnSpc>
            <a:spcBef>
              <a:spcPct val="0"/>
            </a:spcBef>
            <a:spcAft>
              <a:spcPct val="35000"/>
            </a:spcAft>
          </a:pPr>
          <a:r>
            <a:rPr lang="en-US" sz="1900" b="0" i="0" kern="1200" dirty="0"/>
            <a:t>Most of the loans were for 36 months </a:t>
          </a:r>
          <a:r>
            <a:rPr lang="en-US" sz="1900" b="0" i="0" kern="1200" dirty="0" smtClean="0"/>
            <a:t>term</a:t>
          </a:r>
          <a:endParaRPr lang="en-IN" sz="1900" kern="1200" dirty="0"/>
        </a:p>
      </dsp:txBody>
      <dsp:txXfrm>
        <a:off x="607224" y="0"/>
        <a:ext cx="1614476" cy="1076317"/>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86BE9-8848-4AE7-8EE3-2AEDCE9706E8}">
      <dsp:nvSpPr>
        <dsp:cNvPr id="0" name=""/>
        <dsp:cNvSpPr/>
      </dsp:nvSpPr>
      <dsp:spPr>
        <a:xfrm>
          <a:off x="561009" y="1049"/>
          <a:ext cx="2339006" cy="2339006"/>
        </a:xfrm>
        <a:prstGeom prst="ellipse">
          <a:avLst/>
        </a:prstGeom>
        <a:gradFill rotWithShape="0">
          <a:gsLst>
            <a:gs pos="0">
              <a:schemeClr val="accent4">
                <a:alpha val="50000"/>
                <a:hueOff val="0"/>
                <a:satOff val="0"/>
                <a:lumOff val="0"/>
                <a:alphaOff val="0"/>
                <a:satMod val="103000"/>
                <a:lumMod val="102000"/>
                <a:tint val="94000"/>
              </a:schemeClr>
            </a:gs>
            <a:gs pos="50000">
              <a:schemeClr val="accent4">
                <a:alpha val="50000"/>
                <a:hueOff val="0"/>
                <a:satOff val="0"/>
                <a:lumOff val="0"/>
                <a:alphaOff val="0"/>
                <a:satMod val="110000"/>
                <a:lumMod val="100000"/>
                <a:shade val="100000"/>
              </a:schemeClr>
            </a:gs>
            <a:gs pos="100000">
              <a:schemeClr val="accent4">
                <a:alpha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28723" tIns="17780" rIns="128723" bIns="17780" numCol="1" spcCol="1270" anchor="ctr" anchorCtr="0">
          <a:noAutofit/>
        </a:bodyPr>
        <a:lstStyle/>
        <a:p>
          <a:pPr lvl="0" algn="ctr" defTabSz="622300">
            <a:lnSpc>
              <a:spcPct val="90000"/>
            </a:lnSpc>
            <a:spcBef>
              <a:spcPct val="0"/>
            </a:spcBef>
            <a:spcAft>
              <a:spcPct val="35000"/>
            </a:spcAft>
          </a:pPr>
          <a:r>
            <a:rPr lang="en-US" sz="1400" kern="1200" dirty="0"/>
            <a:t>Borrowers whose net worth is between 100000-200000 tend to more defaulters followed by highest net worth borrowers.</a:t>
          </a:r>
          <a:endParaRPr lang="en-IN" sz="1400" kern="1200" dirty="0"/>
        </a:p>
      </dsp:txBody>
      <dsp:txXfrm>
        <a:off x="903548" y="343588"/>
        <a:ext cx="1653928" cy="1653928"/>
      </dsp:txXfrm>
    </dsp:sp>
    <dsp:sp modelId="{7B598281-A7AB-47EB-9126-EB37E4B6E27A}">
      <dsp:nvSpPr>
        <dsp:cNvPr id="0" name=""/>
        <dsp:cNvSpPr/>
      </dsp:nvSpPr>
      <dsp:spPr>
        <a:xfrm>
          <a:off x="2432215" y="1049"/>
          <a:ext cx="2339006" cy="2339006"/>
        </a:xfrm>
        <a:prstGeom prst="ellipse">
          <a:avLst/>
        </a:prstGeom>
        <a:gradFill rotWithShape="0">
          <a:gsLst>
            <a:gs pos="0">
              <a:schemeClr val="accent4">
                <a:alpha val="50000"/>
                <a:hueOff val="5197846"/>
                <a:satOff val="-23984"/>
                <a:lumOff val="883"/>
                <a:alphaOff val="0"/>
                <a:satMod val="103000"/>
                <a:lumMod val="102000"/>
                <a:tint val="94000"/>
              </a:schemeClr>
            </a:gs>
            <a:gs pos="50000">
              <a:schemeClr val="accent4">
                <a:alpha val="50000"/>
                <a:hueOff val="5197846"/>
                <a:satOff val="-23984"/>
                <a:lumOff val="883"/>
                <a:alphaOff val="0"/>
                <a:satMod val="110000"/>
                <a:lumMod val="100000"/>
                <a:shade val="100000"/>
              </a:schemeClr>
            </a:gs>
            <a:gs pos="100000">
              <a:schemeClr val="accent4">
                <a:alpha val="50000"/>
                <a:hueOff val="5197846"/>
                <a:satOff val="-23984"/>
                <a:lumOff val="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28723" tIns="17780" rIns="128723" bIns="17780" numCol="1" spcCol="1270" anchor="ctr" anchorCtr="0">
          <a:noAutofit/>
        </a:bodyPr>
        <a:lstStyle/>
        <a:p>
          <a:pPr lvl="0" algn="ctr" defTabSz="622300">
            <a:lnSpc>
              <a:spcPct val="90000"/>
            </a:lnSpc>
            <a:spcBef>
              <a:spcPct val="0"/>
            </a:spcBef>
            <a:spcAft>
              <a:spcPct val="35000"/>
            </a:spcAft>
          </a:pPr>
          <a:r>
            <a:rPr lang="en-IN" sz="1400" b="0" i="0" kern="1200" dirty="0"/>
            <a:t>Default chances is inversely proportional to the annual income. High the income less chance of default</a:t>
          </a:r>
          <a:endParaRPr lang="en-IN" sz="1400" kern="1200" dirty="0"/>
        </a:p>
      </dsp:txBody>
      <dsp:txXfrm>
        <a:off x="2774754" y="343588"/>
        <a:ext cx="1653928" cy="1653928"/>
      </dsp:txXfrm>
    </dsp:sp>
    <dsp:sp modelId="{D32A3B03-CBF1-44E9-811E-C2262069DAC0}">
      <dsp:nvSpPr>
        <dsp:cNvPr id="0" name=""/>
        <dsp:cNvSpPr/>
      </dsp:nvSpPr>
      <dsp:spPr>
        <a:xfrm>
          <a:off x="4303421" y="1049"/>
          <a:ext cx="2339006" cy="2339006"/>
        </a:xfrm>
        <a:prstGeom prst="ellipse">
          <a:avLst/>
        </a:prstGeom>
        <a:gradFill rotWithShape="0">
          <a:gsLst>
            <a:gs pos="0">
              <a:schemeClr val="accent4">
                <a:alpha val="50000"/>
                <a:hueOff val="10395692"/>
                <a:satOff val="-47968"/>
                <a:lumOff val="1765"/>
                <a:alphaOff val="0"/>
                <a:satMod val="103000"/>
                <a:lumMod val="102000"/>
                <a:tint val="94000"/>
              </a:schemeClr>
            </a:gs>
            <a:gs pos="50000">
              <a:schemeClr val="accent4">
                <a:alpha val="50000"/>
                <a:hueOff val="10395692"/>
                <a:satOff val="-47968"/>
                <a:lumOff val="1765"/>
                <a:alphaOff val="0"/>
                <a:satMod val="110000"/>
                <a:lumMod val="100000"/>
                <a:shade val="100000"/>
              </a:schemeClr>
            </a:gs>
            <a:gs pos="100000">
              <a:schemeClr val="accent4">
                <a:alpha val="50000"/>
                <a:hueOff val="10395692"/>
                <a:satOff val="-47968"/>
                <a:lumOff val="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28723" tIns="17780" rIns="128723" bIns="17780" numCol="1" spcCol="1270" anchor="ctr" anchorCtr="0">
          <a:noAutofit/>
        </a:bodyPr>
        <a:lstStyle/>
        <a:p>
          <a:pPr lvl="0" algn="ctr" defTabSz="622300">
            <a:lnSpc>
              <a:spcPct val="90000"/>
            </a:lnSpc>
            <a:spcBef>
              <a:spcPct val="0"/>
            </a:spcBef>
            <a:spcAft>
              <a:spcPct val="35000"/>
            </a:spcAft>
          </a:pPr>
          <a:r>
            <a:rPr lang="en-US" sz="1400" b="0" i="0" kern="1200" dirty="0"/>
            <a:t>Borrowers having more credit line open accounts tends to be charged off more</a:t>
          </a:r>
          <a:endParaRPr lang="en-IN" sz="1400" kern="1200" dirty="0"/>
        </a:p>
      </dsp:txBody>
      <dsp:txXfrm>
        <a:off x="4645960" y="343588"/>
        <a:ext cx="1653928" cy="1653928"/>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45CB2-647F-4714-BBD2-7AB80C2CE1E6}">
      <dsp:nvSpPr>
        <dsp:cNvPr id="0" name=""/>
        <dsp:cNvSpPr/>
      </dsp:nvSpPr>
      <dsp:spPr>
        <a:xfrm>
          <a:off x="329200" y="434637"/>
          <a:ext cx="2830380" cy="2765168"/>
        </a:xfrm>
        <a:prstGeom prst="pie">
          <a:avLst>
            <a:gd name="adj1" fmla="val 16200000"/>
            <a:gd name="adj2" fmla="val 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0" i="0" kern="1200" dirty="0"/>
            <a:t>Employee working length is highly correlated with net worth.</a:t>
          </a:r>
          <a:endParaRPr lang="en-IN" sz="1000" kern="1200" dirty="0"/>
        </a:p>
      </dsp:txBody>
      <dsp:txXfrm>
        <a:off x="1776737" y="946193"/>
        <a:ext cx="1044545" cy="822966"/>
      </dsp:txXfrm>
    </dsp:sp>
    <dsp:sp modelId="{3319A4D4-FF6F-4C55-A9E8-923297C87921}">
      <dsp:nvSpPr>
        <dsp:cNvPr id="0" name=""/>
        <dsp:cNvSpPr/>
      </dsp:nvSpPr>
      <dsp:spPr>
        <a:xfrm>
          <a:off x="209919" y="521312"/>
          <a:ext cx="2830380" cy="2830380"/>
        </a:xfrm>
        <a:prstGeom prst="pie">
          <a:avLst>
            <a:gd name="adj1" fmla="val 0"/>
            <a:gd name="adj2" fmla="val 5400000"/>
          </a:avLst>
        </a:prstGeom>
        <a:solidFill>
          <a:schemeClr val="accent2">
            <a:hueOff val="-485121"/>
            <a:satOff val="-27976"/>
            <a:lumOff val="287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0" i="0" kern="1200" dirty="0"/>
            <a:t>Public derogatory records are highly correlated with public bankruptcies records.</a:t>
          </a:r>
          <a:endParaRPr lang="en-IN" sz="1000" kern="1200" dirty="0"/>
        </a:p>
      </dsp:txBody>
      <dsp:txXfrm>
        <a:off x="1675652" y="1987044"/>
        <a:ext cx="1044545" cy="842375"/>
      </dsp:txXfrm>
    </dsp:sp>
    <dsp:sp modelId="{937AED83-4541-4726-A946-A26ACF2C352B}">
      <dsp:nvSpPr>
        <dsp:cNvPr id="0" name=""/>
        <dsp:cNvSpPr/>
      </dsp:nvSpPr>
      <dsp:spPr>
        <a:xfrm>
          <a:off x="209919" y="521312"/>
          <a:ext cx="2830380" cy="2830380"/>
        </a:xfrm>
        <a:prstGeom prst="pie">
          <a:avLst>
            <a:gd name="adj1" fmla="val 5400000"/>
            <a:gd name="adj2" fmla="val 10800000"/>
          </a:avLst>
        </a:prstGeom>
        <a:solidFill>
          <a:schemeClr val="accent2">
            <a:hueOff val="-970242"/>
            <a:satOff val="-55952"/>
            <a:lumOff val="575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0" i="0" kern="1200"/>
            <a:t>Installments are highly correlated with loan amount.</a:t>
          </a:r>
          <a:endParaRPr lang="en-IN" sz="1000" kern="1200"/>
        </a:p>
      </dsp:txBody>
      <dsp:txXfrm>
        <a:off x="530022" y="1987044"/>
        <a:ext cx="1044545" cy="842375"/>
      </dsp:txXfrm>
    </dsp:sp>
    <dsp:sp modelId="{A40CB2E8-6D69-4E2D-8482-0AFC00F39737}">
      <dsp:nvSpPr>
        <dsp:cNvPr id="0" name=""/>
        <dsp:cNvSpPr/>
      </dsp:nvSpPr>
      <dsp:spPr>
        <a:xfrm>
          <a:off x="209919" y="521312"/>
          <a:ext cx="2830380" cy="2830380"/>
        </a:xfrm>
        <a:prstGeom prst="pie">
          <a:avLst>
            <a:gd name="adj1" fmla="val 10800000"/>
            <a:gd name="adj2" fmla="val 16200000"/>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US" sz="1000" b="0" i="0" kern="1200" dirty="0"/>
            <a:t>Total payment to investors is highly correlated with funded amount y investors</a:t>
          </a:r>
          <a:endParaRPr lang="en-IN" sz="1000" kern="1200" dirty="0"/>
        </a:p>
      </dsp:txBody>
      <dsp:txXfrm>
        <a:off x="530022" y="1043584"/>
        <a:ext cx="1044545" cy="8423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0738A-89E2-4858-8DDC-B7D26240862D}">
      <dsp:nvSpPr>
        <dsp:cNvPr id="0" name=""/>
        <dsp:cNvSpPr/>
      </dsp:nvSpPr>
      <dsp:spPr>
        <a:xfrm>
          <a:off x="1520" y="0"/>
          <a:ext cx="3111633" cy="1157289"/>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Most </a:t>
          </a:r>
          <a:r>
            <a:rPr lang="en-US" sz="1500" kern="1200" dirty="0"/>
            <a:t>of the loans are grade A and B type. Therefore we can say, most of the loans are high graded</a:t>
          </a:r>
          <a:endParaRPr lang="en-IN" sz="1500" kern="1200" dirty="0"/>
        </a:p>
      </dsp:txBody>
      <dsp:txXfrm>
        <a:off x="580165" y="0"/>
        <a:ext cx="1954344" cy="11572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1E901-23BB-414F-B453-BD9803DDF6F9}">
      <dsp:nvSpPr>
        <dsp:cNvPr id="0" name=""/>
        <dsp:cNvSpPr/>
      </dsp:nvSpPr>
      <dsp:spPr>
        <a:xfrm>
          <a:off x="1520" y="0"/>
          <a:ext cx="3111634" cy="1157288"/>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0" i="0" kern="1200" dirty="0"/>
            <a:t>Majority of employees applying for the loans are having more than 10 years of experience</a:t>
          </a:r>
          <a:endParaRPr lang="en-IN" sz="1600" kern="1200" dirty="0"/>
        </a:p>
      </dsp:txBody>
      <dsp:txXfrm>
        <a:off x="580164" y="0"/>
        <a:ext cx="1954346" cy="11572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C7223-E8F9-4DEB-A219-F7A007026E6B}">
      <dsp:nvSpPr>
        <dsp:cNvPr id="0" name=""/>
        <dsp:cNvSpPr/>
      </dsp:nvSpPr>
      <dsp:spPr>
        <a:xfrm>
          <a:off x="0" y="65963"/>
          <a:ext cx="2800349" cy="1120140"/>
        </a:xfrm>
        <a:prstGeom prst="chevron">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8890" rIns="0" bIns="8890" numCol="1" spcCol="1270" anchor="ctr" anchorCtr="0">
          <a:noAutofit/>
        </a:bodyPr>
        <a:lstStyle/>
        <a:p>
          <a:pPr lvl="0" algn="ctr" defTabSz="622300">
            <a:lnSpc>
              <a:spcPct val="90000"/>
            </a:lnSpc>
            <a:spcBef>
              <a:spcPct val="0"/>
            </a:spcBef>
            <a:spcAft>
              <a:spcPct val="35000"/>
            </a:spcAft>
          </a:pPr>
          <a:r>
            <a:rPr lang="en-US" sz="1400" b="0" i="0" kern="1200" dirty="0"/>
            <a:t>Most of the borrowers are renting the house followed by </a:t>
          </a:r>
          <a:r>
            <a:rPr lang="en-US" sz="1400" b="0" i="0" kern="1200" dirty="0" smtClean="0"/>
            <a:t>mortgage </a:t>
          </a:r>
          <a:r>
            <a:rPr lang="en-US" sz="1400" b="0" i="0" kern="1200" dirty="0"/>
            <a:t>while other is the least.</a:t>
          </a:r>
          <a:endParaRPr lang="en-IN" sz="1400" kern="1200" dirty="0"/>
        </a:p>
      </dsp:txBody>
      <dsp:txXfrm>
        <a:off x="560070" y="65963"/>
        <a:ext cx="1680209" cy="11201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A0706-27C3-42DD-A496-731F4CF849BD}">
      <dsp:nvSpPr>
        <dsp:cNvPr id="0" name=""/>
        <dsp:cNvSpPr/>
      </dsp:nvSpPr>
      <dsp:spPr>
        <a:xfrm>
          <a:off x="301365" y="0"/>
          <a:ext cx="745365" cy="559024"/>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8F9EDF-74CD-466C-9586-9C71D9C60178}">
      <dsp:nvSpPr>
        <dsp:cNvPr id="0" name=""/>
        <dsp:cNvSpPr/>
      </dsp:nvSpPr>
      <dsp:spPr>
        <a:xfrm>
          <a:off x="1069091" y="0"/>
          <a:ext cx="1744218" cy="559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0" rIns="106680" bIns="106680" numCol="1" spcCol="1270" anchor="ctr" anchorCtr="0">
          <a:noAutofit/>
        </a:bodyPr>
        <a:lstStyle/>
        <a:p>
          <a:pPr lvl="0" algn="l" defTabSz="666750">
            <a:lnSpc>
              <a:spcPct val="90000"/>
            </a:lnSpc>
            <a:spcBef>
              <a:spcPct val="0"/>
            </a:spcBef>
            <a:spcAft>
              <a:spcPct val="35000"/>
            </a:spcAft>
          </a:pPr>
          <a:r>
            <a:rPr lang="en-US" sz="1500" kern="1200" dirty="0"/>
            <a:t>Majority of loans are fully paid</a:t>
          </a:r>
          <a:endParaRPr lang="en-IN" sz="1500" kern="1200" dirty="0"/>
        </a:p>
      </dsp:txBody>
      <dsp:txXfrm>
        <a:off x="1069091" y="0"/>
        <a:ext cx="1744218" cy="5590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9DC54-6362-4ACF-8D58-59A9620F4BCB}">
      <dsp:nvSpPr>
        <dsp:cNvPr id="0" name=""/>
        <dsp:cNvSpPr/>
      </dsp:nvSpPr>
      <dsp:spPr>
        <a:xfrm>
          <a:off x="0" y="0"/>
          <a:ext cx="738663" cy="738663"/>
        </a:xfrm>
        <a:prstGeom prst="pie">
          <a:avLst>
            <a:gd name="adj1" fmla="val 5400000"/>
            <a:gd name="adj2" fmla="val 162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9B08AD-B930-4EB4-8575-FB9244FCF54A}">
      <dsp:nvSpPr>
        <dsp:cNvPr id="0" name=""/>
        <dsp:cNvSpPr/>
      </dsp:nvSpPr>
      <dsp:spPr>
        <a:xfrm>
          <a:off x="369331" y="0"/>
          <a:ext cx="4221718" cy="738663"/>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0" i="0" kern="1200" dirty="0"/>
            <a:t>Maximum number of loans are applied for the debt consolidation followed by credit card while renewable energy is the least.</a:t>
          </a:r>
          <a:endParaRPr lang="en-IN" sz="1400" kern="1200" dirty="0"/>
        </a:p>
      </dsp:txBody>
      <dsp:txXfrm>
        <a:off x="369331" y="0"/>
        <a:ext cx="4221718" cy="738663"/>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3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08-03-2022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08-03-2022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08-03-2022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08-03-2022</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diagramData" Target="../diagrams/data12.xml"/><Relationship Id="rId18" Type="http://schemas.openxmlformats.org/officeDocument/2006/relationships/image" Target="../media/image15.png"/><Relationship Id="rId3" Type="http://schemas.openxmlformats.org/officeDocument/2006/relationships/diagramLayout" Target="../diagrams/layout10.xml"/><Relationship Id="rId21" Type="http://schemas.openxmlformats.org/officeDocument/2006/relationships/diagramQuickStyle" Target="../diagrams/quickStyle13.xml"/><Relationship Id="rId7" Type="http://schemas.openxmlformats.org/officeDocument/2006/relationships/diagramData" Target="../diagrams/data11.xml"/><Relationship Id="rId12" Type="http://schemas.openxmlformats.org/officeDocument/2006/relationships/image" Target="../media/image14.png"/><Relationship Id="rId17" Type="http://schemas.microsoft.com/office/2007/relationships/diagramDrawing" Target="../diagrams/drawing12.xml"/><Relationship Id="rId2" Type="http://schemas.openxmlformats.org/officeDocument/2006/relationships/diagramData" Target="../diagrams/data10.xml"/><Relationship Id="rId16" Type="http://schemas.openxmlformats.org/officeDocument/2006/relationships/diagramColors" Target="../diagrams/colors12.xml"/><Relationship Id="rId20" Type="http://schemas.openxmlformats.org/officeDocument/2006/relationships/diagramLayout" Target="../diagrams/layout13.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5" Type="http://schemas.openxmlformats.org/officeDocument/2006/relationships/diagramQuickStyle" Target="../diagrams/quickStyle12.xml"/><Relationship Id="rId23" Type="http://schemas.microsoft.com/office/2007/relationships/diagramDrawing" Target="../diagrams/drawing13.xml"/><Relationship Id="rId10" Type="http://schemas.openxmlformats.org/officeDocument/2006/relationships/diagramColors" Target="../diagrams/colors11.xml"/><Relationship Id="rId19" Type="http://schemas.openxmlformats.org/officeDocument/2006/relationships/diagramData" Target="../diagrams/data13.xml"/><Relationship Id="rId4" Type="http://schemas.openxmlformats.org/officeDocument/2006/relationships/diagramQuickStyle" Target="../diagrams/quickStyle10.xml"/><Relationship Id="rId9" Type="http://schemas.openxmlformats.org/officeDocument/2006/relationships/diagramQuickStyle" Target="../diagrams/quickStyle11.xml"/><Relationship Id="rId14" Type="http://schemas.openxmlformats.org/officeDocument/2006/relationships/diagramLayout" Target="../diagrams/layout12.xml"/><Relationship Id="rId22" Type="http://schemas.openxmlformats.org/officeDocument/2006/relationships/diagramColors" Target="../diagrams/colors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15.xml"/><Relationship Id="rId13" Type="http://schemas.openxmlformats.org/officeDocument/2006/relationships/image" Target="../media/image17.png"/><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13" Type="http://schemas.microsoft.com/office/2007/relationships/diagramDrawing" Target="../diagrams/drawing17.xml"/><Relationship Id="rId18" Type="http://schemas.openxmlformats.org/officeDocument/2006/relationships/diagramColors" Target="../diagrams/colors18.xml"/><Relationship Id="rId3" Type="http://schemas.openxmlformats.org/officeDocument/2006/relationships/diagramLayout" Target="../diagrams/layout16.xml"/><Relationship Id="rId21" Type="http://schemas.openxmlformats.org/officeDocument/2006/relationships/diagramLayout" Target="../diagrams/layout19.xml"/><Relationship Id="rId7" Type="http://schemas.openxmlformats.org/officeDocument/2006/relationships/image" Target="../media/image18.png"/><Relationship Id="rId12" Type="http://schemas.openxmlformats.org/officeDocument/2006/relationships/diagramColors" Target="../diagrams/colors17.xml"/><Relationship Id="rId17" Type="http://schemas.openxmlformats.org/officeDocument/2006/relationships/diagramQuickStyle" Target="../diagrams/quickStyle18.xml"/><Relationship Id="rId2" Type="http://schemas.openxmlformats.org/officeDocument/2006/relationships/diagramData" Target="../diagrams/data16.xml"/><Relationship Id="rId16" Type="http://schemas.openxmlformats.org/officeDocument/2006/relationships/diagramLayout" Target="../diagrams/layout18.xml"/><Relationship Id="rId20"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6.xml"/><Relationship Id="rId11" Type="http://schemas.openxmlformats.org/officeDocument/2006/relationships/diagramQuickStyle" Target="../diagrams/quickStyle17.xml"/><Relationship Id="rId24" Type="http://schemas.microsoft.com/office/2007/relationships/diagramDrawing" Target="../diagrams/drawing19.xml"/><Relationship Id="rId5" Type="http://schemas.openxmlformats.org/officeDocument/2006/relationships/diagramColors" Target="../diagrams/colors16.xml"/><Relationship Id="rId15" Type="http://schemas.openxmlformats.org/officeDocument/2006/relationships/diagramData" Target="../diagrams/data18.xml"/><Relationship Id="rId23" Type="http://schemas.openxmlformats.org/officeDocument/2006/relationships/diagramColors" Target="../diagrams/colors19.xml"/><Relationship Id="rId10" Type="http://schemas.openxmlformats.org/officeDocument/2006/relationships/diagramLayout" Target="../diagrams/layout17.xml"/><Relationship Id="rId19" Type="http://schemas.microsoft.com/office/2007/relationships/diagramDrawing" Target="../diagrams/drawing18.xml"/><Relationship Id="rId4" Type="http://schemas.openxmlformats.org/officeDocument/2006/relationships/diagramQuickStyle" Target="../diagrams/quickStyle16.xml"/><Relationship Id="rId9" Type="http://schemas.openxmlformats.org/officeDocument/2006/relationships/diagramData" Target="../diagrams/data17.xml"/><Relationship Id="rId14" Type="http://schemas.openxmlformats.org/officeDocument/2006/relationships/image" Target="../media/image20.png"/><Relationship Id="rId22" Type="http://schemas.openxmlformats.org/officeDocument/2006/relationships/diagramQuickStyle" Target="../diagrams/quickStyle19.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image" Target="../media/image22.png"/><Relationship Id="rId18" Type="http://schemas.openxmlformats.org/officeDocument/2006/relationships/diagramColors" Target="../diagrams/colors22.xml"/><Relationship Id="rId3" Type="http://schemas.openxmlformats.org/officeDocument/2006/relationships/diagramLayout" Target="../diagrams/layout20.xml"/><Relationship Id="rId21" Type="http://schemas.openxmlformats.org/officeDocument/2006/relationships/diagramLayout" Target="../diagrams/layout23.xml"/><Relationship Id="rId7" Type="http://schemas.openxmlformats.org/officeDocument/2006/relationships/diagramData" Target="../diagrams/data21.xml"/><Relationship Id="rId12" Type="http://schemas.openxmlformats.org/officeDocument/2006/relationships/image" Target="../media/image21.png"/><Relationship Id="rId17" Type="http://schemas.openxmlformats.org/officeDocument/2006/relationships/diagramQuickStyle" Target="../diagrams/quickStyle22.xml"/><Relationship Id="rId2" Type="http://schemas.openxmlformats.org/officeDocument/2006/relationships/diagramData" Target="../diagrams/data20.xml"/><Relationship Id="rId16" Type="http://schemas.openxmlformats.org/officeDocument/2006/relationships/diagramLayout" Target="../diagrams/layout22.xml"/><Relationship Id="rId20"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24" Type="http://schemas.microsoft.com/office/2007/relationships/diagramDrawing" Target="../diagrams/drawing23.xml"/><Relationship Id="rId5" Type="http://schemas.openxmlformats.org/officeDocument/2006/relationships/diagramColors" Target="../diagrams/colors20.xml"/><Relationship Id="rId15" Type="http://schemas.openxmlformats.org/officeDocument/2006/relationships/diagramData" Target="../diagrams/data22.xml"/><Relationship Id="rId23" Type="http://schemas.openxmlformats.org/officeDocument/2006/relationships/diagramColors" Target="../diagrams/colors23.xml"/><Relationship Id="rId10" Type="http://schemas.openxmlformats.org/officeDocument/2006/relationships/diagramColors" Target="../diagrams/colors21.xml"/><Relationship Id="rId19" Type="http://schemas.microsoft.com/office/2007/relationships/diagramDrawing" Target="../diagrams/drawing22.xml"/><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image" Target="../media/image23.png"/><Relationship Id="rId22" Type="http://schemas.openxmlformats.org/officeDocument/2006/relationships/diagramQuickStyle" Target="../diagrams/quickStyle23.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5.xml"/><Relationship Id="rId13" Type="http://schemas.openxmlformats.org/officeDocument/2006/relationships/diagramLayout" Target="../diagrams/layout26.xml"/><Relationship Id="rId18" Type="http://schemas.openxmlformats.org/officeDocument/2006/relationships/image" Target="../media/image25.png"/><Relationship Id="rId3" Type="http://schemas.openxmlformats.org/officeDocument/2006/relationships/diagramLayout" Target="../diagrams/layout24.xml"/><Relationship Id="rId21" Type="http://schemas.openxmlformats.org/officeDocument/2006/relationships/diagramQuickStyle" Target="../diagrams/quickStyle27.xml"/><Relationship Id="rId7" Type="http://schemas.openxmlformats.org/officeDocument/2006/relationships/diagramData" Target="../diagrams/data25.xml"/><Relationship Id="rId12" Type="http://schemas.openxmlformats.org/officeDocument/2006/relationships/diagramData" Target="../diagrams/data26.xml"/><Relationship Id="rId17" Type="http://schemas.openxmlformats.org/officeDocument/2006/relationships/image" Target="../media/image24.png"/><Relationship Id="rId2" Type="http://schemas.openxmlformats.org/officeDocument/2006/relationships/diagramData" Target="../diagrams/data24.xml"/><Relationship Id="rId16" Type="http://schemas.microsoft.com/office/2007/relationships/diagramDrawing" Target="../diagrams/drawing26.xml"/><Relationship Id="rId20" Type="http://schemas.openxmlformats.org/officeDocument/2006/relationships/diagramLayout" Target="../diagrams/layout27.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5" Type="http://schemas.openxmlformats.org/officeDocument/2006/relationships/diagramColors" Target="../diagrams/colors26.xml"/><Relationship Id="rId23" Type="http://schemas.microsoft.com/office/2007/relationships/diagramDrawing" Target="../diagrams/drawing27.xml"/><Relationship Id="rId10" Type="http://schemas.openxmlformats.org/officeDocument/2006/relationships/diagramColors" Target="../diagrams/colors25.xml"/><Relationship Id="rId19" Type="http://schemas.openxmlformats.org/officeDocument/2006/relationships/diagramData" Target="../diagrams/data27.xml"/><Relationship Id="rId4" Type="http://schemas.openxmlformats.org/officeDocument/2006/relationships/diagramQuickStyle" Target="../diagrams/quickStyle24.xml"/><Relationship Id="rId9" Type="http://schemas.openxmlformats.org/officeDocument/2006/relationships/diagramQuickStyle" Target="../diagrams/quickStyle25.xml"/><Relationship Id="rId14" Type="http://schemas.openxmlformats.org/officeDocument/2006/relationships/diagramQuickStyle" Target="../diagrams/quickStyle26.xml"/><Relationship Id="rId22" Type="http://schemas.openxmlformats.org/officeDocument/2006/relationships/diagramColors" Target="../diagrams/colors27.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9.xml"/><Relationship Id="rId13" Type="http://schemas.openxmlformats.org/officeDocument/2006/relationships/diagramLayout" Target="../diagrams/layout30.xml"/><Relationship Id="rId18" Type="http://schemas.openxmlformats.org/officeDocument/2006/relationships/image" Target="../media/image27.png"/><Relationship Id="rId3" Type="http://schemas.openxmlformats.org/officeDocument/2006/relationships/diagramLayout" Target="../diagrams/layout28.xml"/><Relationship Id="rId21" Type="http://schemas.openxmlformats.org/officeDocument/2006/relationships/diagramLayout" Target="../diagrams/layout31.xml"/><Relationship Id="rId7" Type="http://schemas.openxmlformats.org/officeDocument/2006/relationships/diagramData" Target="../diagrams/data29.xml"/><Relationship Id="rId12" Type="http://schemas.openxmlformats.org/officeDocument/2006/relationships/diagramData" Target="../diagrams/data30.xml"/><Relationship Id="rId17" Type="http://schemas.openxmlformats.org/officeDocument/2006/relationships/image" Target="../media/image26.png"/><Relationship Id="rId2" Type="http://schemas.openxmlformats.org/officeDocument/2006/relationships/diagramData" Target="../diagrams/data28.xml"/><Relationship Id="rId16" Type="http://schemas.microsoft.com/office/2007/relationships/diagramDrawing" Target="../diagrams/drawing30.xml"/><Relationship Id="rId20"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28.xml"/><Relationship Id="rId11" Type="http://schemas.microsoft.com/office/2007/relationships/diagramDrawing" Target="../diagrams/drawing29.xml"/><Relationship Id="rId24" Type="http://schemas.microsoft.com/office/2007/relationships/diagramDrawing" Target="../diagrams/drawing31.xml"/><Relationship Id="rId5" Type="http://schemas.openxmlformats.org/officeDocument/2006/relationships/diagramColors" Target="../diagrams/colors28.xml"/><Relationship Id="rId15" Type="http://schemas.openxmlformats.org/officeDocument/2006/relationships/diagramColors" Target="../diagrams/colors30.xml"/><Relationship Id="rId23" Type="http://schemas.openxmlformats.org/officeDocument/2006/relationships/diagramColors" Target="../diagrams/colors31.xml"/><Relationship Id="rId10" Type="http://schemas.openxmlformats.org/officeDocument/2006/relationships/diagramColors" Target="../diagrams/colors29.xml"/><Relationship Id="rId19" Type="http://schemas.openxmlformats.org/officeDocument/2006/relationships/image" Target="../media/image28.png"/><Relationship Id="rId4" Type="http://schemas.openxmlformats.org/officeDocument/2006/relationships/diagramQuickStyle" Target="../diagrams/quickStyle28.xml"/><Relationship Id="rId9" Type="http://schemas.openxmlformats.org/officeDocument/2006/relationships/diagramQuickStyle" Target="../diagrams/quickStyle29.xml"/><Relationship Id="rId14" Type="http://schemas.openxmlformats.org/officeDocument/2006/relationships/diagramQuickStyle" Target="../diagrams/quickStyle30.xml"/><Relationship Id="rId22" Type="http://schemas.openxmlformats.org/officeDocument/2006/relationships/diagramQuickStyle" Target="../diagrams/quickStyle31.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33.xml"/><Relationship Id="rId13" Type="http://schemas.openxmlformats.org/officeDocument/2006/relationships/diagramLayout" Target="../diagrams/layout34.xml"/><Relationship Id="rId18" Type="http://schemas.openxmlformats.org/officeDocument/2006/relationships/diagramLayout" Target="../diagrams/layout35.xml"/><Relationship Id="rId26" Type="http://schemas.openxmlformats.org/officeDocument/2006/relationships/diagramColors" Target="../diagrams/colors36.xml"/><Relationship Id="rId3" Type="http://schemas.openxmlformats.org/officeDocument/2006/relationships/diagramLayout" Target="../diagrams/layout32.xml"/><Relationship Id="rId21" Type="http://schemas.microsoft.com/office/2007/relationships/diagramDrawing" Target="../diagrams/drawing35.xml"/><Relationship Id="rId7" Type="http://schemas.openxmlformats.org/officeDocument/2006/relationships/diagramData" Target="../diagrams/data33.xml"/><Relationship Id="rId12" Type="http://schemas.openxmlformats.org/officeDocument/2006/relationships/diagramData" Target="../diagrams/data34.xml"/><Relationship Id="rId17" Type="http://schemas.openxmlformats.org/officeDocument/2006/relationships/diagramData" Target="../diagrams/data35.xml"/><Relationship Id="rId25" Type="http://schemas.openxmlformats.org/officeDocument/2006/relationships/diagramQuickStyle" Target="../diagrams/quickStyle36.xml"/><Relationship Id="rId2" Type="http://schemas.openxmlformats.org/officeDocument/2006/relationships/diagramData" Target="../diagrams/data32.xml"/><Relationship Id="rId16" Type="http://schemas.microsoft.com/office/2007/relationships/diagramDrawing" Target="../diagrams/drawing34.xml"/><Relationship Id="rId20" Type="http://schemas.openxmlformats.org/officeDocument/2006/relationships/diagramColors" Target="../diagrams/colors35.xml"/><Relationship Id="rId1" Type="http://schemas.openxmlformats.org/officeDocument/2006/relationships/slideLayout" Target="../slideLayouts/slideLayout2.xml"/><Relationship Id="rId6" Type="http://schemas.microsoft.com/office/2007/relationships/diagramDrawing" Target="../diagrams/drawing32.xml"/><Relationship Id="rId11" Type="http://schemas.microsoft.com/office/2007/relationships/diagramDrawing" Target="../diagrams/drawing33.xml"/><Relationship Id="rId24" Type="http://schemas.openxmlformats.org/officeDocument/2006/relationships/diagramLayout" Target="../diagrams/layout36.xml"/><Relationship Id="rId5" Type="http://schemas.openxmlformats.org/officeDocument/2006/relationships/diagramColors" Target="../diagrams/colors32.xml"/><Relationship Id="rId15" Type="http://schemas.openxmlformats.org/officeDocument/2006/relationships/diagramColors" Target="../diagrams/colors34.xml"/><Relationship Id="rId23" Type="http://schemas.openxmlformats.org/officeDocument/2006/relationships/diagramData" Target="../diagrams/data36.xml"/><Relationship Id="rId10" Type="http://schemas.openxmlformats.org/officeDocument/2006/relationships/diagramColors" Target="../diagrams/colors33.xml"/><Relationship Id="rId19" Type="http://schemas.openxmlformats.org/officeDocument/2006/relationships/diagramQuickStyle" Target="../diagrams/quickStyle35.xml"/><Relationship Id="rId4" Type="http://schemas.openxmlformats.org/officeDocument/2006/relationships/diagramQuickStyle" Target="../diagrams/quickStyle32.xml"/><Relationship Id="rId9" Type="http://schemas.openxmlformats.org/officeDocument/2006/relationships/diagramQuickStyle" Target="../diagrams/quickStyle33.xml"/><Relationship Id="rId14" Type="http://schemas.openxmlformats.org/officeDocument/2006/relationships/diagramQuickStyle" Target="../diagrams/quickStyle34.xml"/><Relationship Id="rId22" Type="http://schemas.openxmlformats.org/officeDocument/2006/relationships/image" Target="../media/image29.png"/><Relationship Id="rId27" Type="http://schemas.microsoft.com/office/2007/relationships/diagramDrawing" Target="../diagrams/drawing36.xml"/></Relationships>
</file>

<file path=ppt/slides/_rels/slide1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diagramColors" Target="../diagrams/colors3.xml"/><Relationship Id="rId3" Type="http://schemas.openxmlformats.org/officeDocument/2006/relationships/image" Target="../media/image7.png"/><Relationship Id="rId7" Type="http://schemas.openxmlformats.org/officeDocument/2006/relationships/diagramColors" Target="../diagrams/colors2.xml"/><Relationship Id="rId12" Type="http://schemas.openxmlformats.org/officeDocument/2006/relationships/diagramQuickStyle" Target="../diagrams/quickStyle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Layout" Target="../diagrams/layout3.xml"/><Relationship Id="rId5" Type="http://schemas.openxmlformats.org/officeDocument/2006/relationships/diagramLayout" Target="../diagrams/layout2.xml"/><Relationship Id="rId10" Type="http://schemas.openxmlformats.org/officeDocument/2006/relationships/diagramData" Target="../diagrams/data3.xml"/><Relationship Id="rId4" Type="http://schemas.openxmlformats.org/officeDocument/2006/relationships/diagramData" Target="../diagrams/data2.xml"/><Relationship Id="rId9" Type="http://schemas.openxmlformats.org/officeDocument/2006/relationships/image" Target="../media/image8.png"/><Relationship Id="rId14" Type="http://schemas.microsoft.com/office/2007/relationships/diagramDrawing" Target="../diagrams/drawing3.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4.xml"/><Relationship Id="rId13" Type="http://schemas.openxmlformats.org/officeDocument/2006/relationships/diagramColors" Target="../diagrams/colors5.xml"/><Relationship Id="rId18" Type="http://schemas.openxmlformats.org/officeDocument/2006/relationships/diagramQuickStyle" Target="../diagrams/quickStyle6.xml"/><Relationship Id="rId3" Type="http://schemas.openxmlformats.org/officeDocument/2006/relationships/image" Target="../media/image9.png"/><Relationship Id="rId7" Type="http://schemas.openxmlformats.org/officeDocument/2006/relationships/diagramQuickStyle" Target="../diagrams/quickStyle4.xml"/><Relationship Id="rId12" Type="http://schemas.openxmlformats.org/officeDocument/2006/relationships/diagramQuickStyle" Target="../diagrams/quickStyle5.xml"/><Relationship Id="rId17" Type="http://schemas.openxmlformats.org/officeDocument/2006/relationships/diagramLayout" Target="../diagrams/layout6.xml"/><Relationship Id="rId2" Type="http://schemas.openxmlformats.org/officeDocument/2006/relationships/slideLayout" Target="../slideLayouts/slideLayout2.xml"/><Relationship Id="rId16" Type="http://schemas.openxmlformats.org/officeDocument/2006/relationships/diagramData" Target="../diagrams/data6.xml"/><Relationship Id="rId20" Type="http://schemas.microsoft.com/office/2007/relationships/diagramDrawing" Target="../diagrams/drawing6.xml"/><Relationship Id="rId1" Type="http://schemas.openxmlformats.org/officeDocument/2006/relationships/themeOverride" Target="../theme/themeOverride2.xml"/><Relationship Id="rId6" Type="http://schemas.openxmlformats.org/officeDocument/2006/relationships/diagramLayout" Target="../diagrams/layout4.xml"/><Relationship Id="rId11" Type="http://schemas.openxmlformats.org/officeDocument/2006/relationships/diagramLayout" Target="../diagrams/layout5.xml"/><Relationship Id="rId5" Type="http://schemas.openxmlformats.org/officeDocument/2006/relationships/diagramData" Target="../diagrams/data4.xml"/><Relationship Id="rId15" Type="http://schemas.openxmlformats.org/officeDocument/2006/relationships/image" Target="../media/image11.png"/><Relationship Id="rId10" Type="http://schemas.openxmlformats.org/officeDocument/2006/relationships/diagramData" Target="../diagrams/data5.xml"/><Relationship Id="rId19" Type="http://schemas.openxmlformats.org/officeDocument/2006/relationships/diagramColors" Target="../diagrams/colors6.xml"/><Relationship Id="rId4" Type="http://schemas.openxmlformats.org/officeDocument/2006/relationships/image" Target="../media/image10.png"/><Relationship Id="rId9" Type="http://schemas.microsoft.com/office/2007/relationships/diagramDrawing" Target="../diagrams/drawing4.xml"/><Relationship Id="rId14" Type="http://schemas.microsoft.com/office/2007/relationships/diagramDrawing" Target="../diagrams/drawing5.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microsoft.com/office/2007/relationships/diagramDrawing" Target="../diagrams/drawing8.xml"/><Relationship Id="rId18" Type="http://schemas.microsoft.com/office/2007/relationships/diagramDrawing" Target="../diagrams/drawing9.xml"/><Relationship Id="rId3" Type="http://schemas.openxmlformats.org/officeDocument/2006/relationships/diagramLayout" Target="../diagrams/layout7.xml"/><Relationship Id="rId7" Type="http://schemas.openxmlformats.org/officeDocument/2006/relationships/image" Target="../media/image12.png"/><Relationship Id="rId12" Type="http://schemas.openxmlformats.org/officeDocument/2006/relationships/diagramColors" Target="../diagrams/colors8.xml"/><Relationship Id="rId17" Type="http://schemas.openxmlformats.org/officeDocument/2006/relationships/diagramColors" Target="../diagrams/colors9.xml"/><Relationship Id="rId2" Type="http://schemas.openxmlformats.org/officeDocument/2006/relationships/diagramData" Target="../diagrams/data7.xml"/><Relationship Id="rId16" Type="http://schemas.openxmlformats.org/officeDocument/2006/relationships/diagramQuickStyle" Target="../diagrams/quickStyle9.xm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diagramQuickStyle" Target="../diagrams/quickStyle8.xml"/><Relationship Id="rId5" Type="http://schemas.openxmlformats.org/officeDocument/2006/relationships/diagramColors" Target="../diagrams/colors7.xml"/><Relationship Id="rId15" Type="http://schemas.openxmlformats.org/officeDocument/2006/relationships/diagramLayout" Target="../diagrams/layout9.xml"/><Relationship Id="rId10" Type="http://schemas.openxmlformats.org/officeDocument/2006/relationships/diagramLayout" Target="../diagrams/layout8.xml"/><Relationship Id="rId4" Type="http://schemas.openxmlformats.org/officeDocument/2006/relationships/diagramQuickStyle" Target="../diagrams/quickStyle7.xml"/><Relationship Id="rId9" Type="http://schemas.openxmlformats.org/officeDocument/2006/relationships/diagramData" Target="../diagrams/data8.xml"/><Relationship Id="rId14" Type="http://schemas.openxmlformats.org/officeDocument/2006/relationships/diagramData" Target="../diagrams/data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1FCBD71-E517-48B9-89CB-E94D53196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3426"/>
            <a:ext cx="12191999" cy="5784574"/>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ctrTitle"/>
          </p:nvPr>
        </p:nvSpPr>
        <p:spPr>
          <a:xfrm>
            <a:off x="1391478" y="344557"/>
            <a:ext cx="9144000" cy="3193774"/>
          </a:xfrm>
        </p:spPr>
        <p:txBody>
          <a:bodyPr>
            <a:normAutofit/>
          </a:bodyPr>
          <a:lstStyle/>
          <a:p>
            <a:r>
              <a:rPr lang="en-IN" sz="4000" i="1" dirty="0">
                <a:latin typeface="Arial Black" panose="020B0A04020102020204" pitchFamily="34" charset="0"/>
                <a:ea typeface="Verdana" panose="020B0604030504040204" pitchFamily="34" charset="0"/>
              </a:rPr>
              <a:t>Lending Club Case Study</a:t>
            </a:r>
            <a:r>
              <a:rPr lang="en-IN" sz="4000" i="1" dirty="0">
                <a:latin typeface="Verdana" panose="020B0604030504040204" pitchFamily="34" charset="0"/>
                <a:ea typeface="Verdana" panose="020B0604030504040204" pitchFamily="34" charset="0"/>
              </a:rPr>
              <a:t/>
            </a:r>
            <a:br>
              <a:rPr lang="en-IN" sz="4000" i="1" dirty="0">
                <a:latin typeface="Verdana" panose="020B0604030504040204" pitchFamily="34" charset="0"/>
                <a:ea typeface="Verdana" panose="020B0604030504040204" pitchFamily="34" charset="0"/>
              </a:rPr>
            </a:br>
            <a:r>
              <a:rPr lang="en-IN" sz="4000" i="1" dirty="0">
                <a:latin typeface="Verdana" panose="020B0604030504040204" pitchFamily="34" charset="0"/>
                <a:ea typeface="Verdana" panose="020B0604030504040204" pitchFamily="34" charset="0"/>
              </a:rPr>
              <a:t/>
            </a:r>
            <a:br>
              <a:rPr lang="en-IN" sz="4000" i="1" dirty="0">
                <a:latin typeface="Verdana" panose="020B0604030504040204" pitchFamily="34" charset="0"/>
                <a:ea typeface="Verdana" panose="020B0604030504040204" pitchFamily="34" charset="0"/>
              </a:rPr>
            </a:br>
            <a:r>
              <a:rPr lang="en-IN" sz="4000" i="1" dirty="0">
                <a:latin typeface="Arial Black" panose="020B0A04020102020204" pitchFamily="34" charset="0"/>
                <a:ea typeface="Verdana" panose="020B0604030504040204" pitchFamily="34" charset="0"/>
              </a:rPr>
              <a:t>Submission</a:t>
            </a:r>
          </a:p>
        </p:txBody>
      </p:sp>
      <p:sp>
        <p:nvSpPr>
          <p:cNvPr id="3" name="Subtitle 2"/>
          <p:cNvSpPr>
            <a:spLocks noGrp="1"/>
          </p:cNvSpPr>
          <p:nvPr>
            <p:ph type="subTitle" idx="1"/>
          </p:nvPr>
        </p:nvSpPr>
        <p:spPr>
          <a:xfrm>
            <a:off x="7096836" y="4810539"/>
            <a:ext cx="4599294" cy="1515223"/>
          </a:xfrm>
        </p:spPr>
        <p:txBody>
          <a:bodyPr>
            <a:normAutofit/>
          </a:bodyPr>
          <a:lstStyle/>
          <a:p>
            <a:pPr algn="l"/>
            <a:r>
              <a:rPr lang="en-IN" sz="2800" b="1" i="1" dirty="0" smtClean="0">
                <a:solidFill>
                  <a:srgbClr val="FF0000"/>
                </a:solidFill>
              </a:rPr>
              <a:t>Group Members:</a:t>
            </a:r>
            <a:endParaRPr lang="en-IN" sz="2800" b="1" i="1" dirty="0">
              <a:solidFill>
                <a:srgbClr val="FF0000"/>
              </a:solidFill>
            </a:endParaRPr>
          </a:p>
          <a:p>
            <a:pPr algn="l"/>
            <a:r>
              <a:rPr lang="en-IN" i="1" dirty="0">
                <a:solidFill>
                  <a:srgbClr val="002060"/>
                </a:solidFill>
              </a:rPr>
              <a:t>Vaibhav Shukla</a:t>
            </a:r>
          </a:p>
          <a:p>
            <a:pPr algn="l"/>
            <a:r>
              <a:rPr lang="en-IN" i="1" dirty="0">
                <a:solidFill>
                  <a:srgbClr val="002060"/>
                </a:solidFill>
              </a:rPr>
              <a:t>Pankaj Kumar Sharma</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41272" y="369144"/>
            <a:ext cx="7296331" cy="716282"/>
          </a:xfrm>
        </p:spPr>
        <p:txBody>
          <a:bodyPr>
            <a:normAutofit/>
          </a:bodyPr>
          <a:lstStyle/>
          <a:p>
            <a:r>
              <a:rPr lang="en-IN" sz="2000" b="1" dirty="0">
                <a:latin typeface="Arial Black" panose="020B0A04020102020204" pitchFamily="34" charset="0"/>
                <a:ea typeface="+mn-ea"/>
                <a:cs typeface="Arial" pitchFamily="34" charset="0"/>
              </a:rPr>
              <a:t>Univariate Analysis continued…..</a:t>
            </a:r>
          </a:p>
        </p:txBody>
      </p:sp>
      <p:sp>
        <p:nvSpPr>
          <p:cNvPr id="11" name="TextBox 15">
            <a:extLst>
              <a:ext uri="{FF2B5EF4-FFF2-40B4-BE49-F238E27FC236}">
                <a16:creationId xmlns:a16="http://schemas.microsoft.com/office/drawing/2014/main" xmlns="" id="{05C5D752-E20E-4916-8BA0-3FFC5DC71EC5}"/>
              </a:ext>
            </a:extLst>
          </p:cNvPr>
          <p:cNvSpPr txBox="1"/>
          <p:nvPr/>
        </p:nvSpPr>
        <p:spPr>
          <a:xfrm>
            <a:off x="2734831" y="1266050"/>
            <a:ext cx="2894443" cy="307777"/>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400" b="1" kern="0" dirty="0">
                <a:solidFill>
                  <a:schemeClr val="tx1">
                    <a:lumMod val="75000"/>
                    <a:lumOff val="25000"/>
                  </a:schemeClr>
                </a:solidFill>
                <a:latin typeface="Calibri" panose="020F0502020204030204" pitchFamily="34" charset="0"/>
                <a:cs typeface="Arial" pitchFamily="34" charset="0"/>
              </a:rPr>
              <a:t>Address (state) vs  count  Bar plot</a:t>
            </a:r>
          </a:p>
        </p:txBody>
      </p:sp>
      <p:graphicFrame>
        <p:nvGraphicFramePr>
          <p:cNvPr id="7" name="Diagram 6">
            <a:extLst>
              <a:ext uri="{FF2B5EF4-FFF2-40B4-BE49-F238E27FC236}">
                <a16:creationId xmlns:a16="http://schemas.microsoft.com/office/drawing/2014/main" xmlns="" id="{9E31B019-1772-43CC-B72E-AAF9432F2C3C}"/>
              </a:ext>
            </a:extLst>
          </p:cNvPr>
          <p:cNvGraphicFramePr/>
          <p:nvPr/>
        </p:nvGraphicFramePr>
        <p:xfrm>
          <a:off x="5272089" y="5172075"/>
          <a:ext cx="3114676" cy="1157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xmlns="" id="{FB835953-39A1-4632-A87F-8437EE64789C}"/>
              </a:ext>
            </a:extLst>
          </p:cNvPr>
          <p:cNvSpPr txBox="1"/>
          <p:nvPr/>
        </p:nvSpPr>
        <p:spPr>
          <a:xfrm>
            <a:off x="8515350" y="1085426"/>
            <a:ext cx="3186113" cy="307777"/>
          </a:xfrm>
          <a:prstGeom prst="rect">
            <a:avLst/>
          </a:prstGeom>
          <a:noFill/>
        </p:spPr>
        <p:txBody>
          <a:bodyPr wrap="square" rtlCol="0">
            <a:spAutoFit/>
          </a:bodyPr>
          <a:lstStyle/>
          <a:p>
            <a:r>
              <a:rPr lang="en-US" sz="1400" b="1" dirty="0"/>
              <a:t>Loan issue month vs count Bar plot</a:t>
            </a:r>
            <a:endParaRPr lang="en-IN" sz="1400" b="1" dirty="0"/>
          </a:p>
        </p:txBody>
      </p:sp>
      <p:graphicFrame>
        <p:nvGraphicFramePr>
          <p:cNvPr id="14" name="Diagram 13">
            <a:extLst>
              <a:ext uri="{FF2B5EF4-FFF2-40B4-BE49-F238E27FC236}">
                <a16:creationId xmlns:a16="http://schemas.microsoft.com/office/drawing/2014/main" xmlns="" id="{A9CD6E43-5DD9-4CF1-BFDD-D51D83E86045}"/>
              </a:ext>
            </a:extLst>
          </p:cNvPr>
          <p:cNvGraphicFramePr/>
          <p:nvPr>
            <p:extLst>
              <p:ext uri="{D42A27DB-BD31-4B8C-83A1-F6EECF244321}">
                <p14:modId xmlns:p14="http://schemas.microsoft.com/office/powerpoint/2010/main" val="2164472739"/>
              </p:ext>
            </p:extLst>
          </p:nvPr>
        </p:nvGraphicFramePr>
        <p:xfrm>
          <a:off x="7600950" y="5957888"/>
          <a:ext cx="4591050" cy="7386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122" name="Picture 2">
            <a:extLst>
              <a:ext uri="{FF2B5EF4-FFF2-40B4-BE49-F238E27FC236}">
                <a16:creationId xmlns:a16="http://schemas.microsoft.com/office/drawing/2014/main" xmlns="" id="{55C85BE6-DCEB-455B-A844-E0250580B10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5789" y="1675977"/>
            <a:ext cx="6300786" cy="412903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xmlns="" id="{BB19F910-9098-4B06-B653-AD63958E87AA}"/>
              </a:ext>
            </a:extLst>
          </p:cNvPr>
          <p:cNvGraphicFramePr/>
          <p:nvPr>
            <p:extLst>
              <p:ext uri="{D42A27DB-BD31-4B8C-83A1-F6EECF244321}">
                <p14:modId xmlns:p14="http://schemas.microsoft.com/office/powerpoint/2010/main" val="2171094180"/>
              </p:ext>
            </p:extLst>
          </p:nvPr>
        </p:nvGraphicFramePr>
        <p:xfrm>
          <a:off x="871538" y="6172200"/>
          <a:ext cx="6015037" cy="52435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5124" name="Picture 4">
            <a:extLst>
              <a:ext uri="{FF2B5EF4-FFF2-40B4-BE49-F238E27FC236}">
                <a16:creationId xmlns:a16="http://schemas.microsoft.com/office/drawing/2014/main" xmlns="" id="{0285CCBF-1592-4713-BCE2-ADAC79C639FA}"/>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10414" y="1777773"/>
            <a:ext cx="4591050" cy="35943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a16="http://schemas.microsoft.com/office/drawing/2014/main" xmlns="" id="{CDEE9FFD-9FEC-42FB-B9B0-2174D853D520}"/>
              </a:ext>
            </a:extLst>
          </p:cNvPr>
          <p:cNvGraphicFramePr/>
          <p:nvPr>
            <p:extLst>
              <p:ext uri="{D42A27DB-BD31-4B8C-83A1-F6EECF244321}">
                <p14:modId xmlns:p14="http://schemas.microsoft.com/office/powerpoint/2010/main" val="1760878767"/>
              </p:ext>
            </p:extLst>
          </p:nvPr>
        </p:nvGraphicFramePr>
        <p:xfrm>
          <a:off x="7829550" y="5479852"/>
          <a:ext cx="4095753" cy="738664"/>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Tree>
    <p:extLst>
      <p:ext uri="{BB962C8B-B14F-4D97-AF65-F5344CB8AC3E}">
        <p14:creationId xmlns:p14="http://schemas.microsoft.com/office/powerpoint/2010/main" val="9120241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a:spLocks noGrp="1"/>
          </p:cNvSpPr>
          <p:nvPr>
            <p:ph type="title"/>
          </p:nvPr>
        </p:nvSpPr>
        <p:spPr>
          <a:xfrm>
            <a:off x="1486428" y="459456"/>
            <a:ext cx="9313817" cy="579120"/>
          </a:xfrm>
        </p:spPr>
        <p:txBody>
          <a:bodyPr>
            <a:normAutofit/>
          </a:bodyPr>
          <a:lstStyle/>
          <a:p>
            <a:r>
              <a:rPr lang="en-IN" sz="2000" b="1" dirty="0">
                <a:latin typeface="Arial Black" panose="020B0A04020102020204" pitchFamily="34" charset="0"/>
                <a:ea typeface="+mn-ea"/>
                <a:cs typeface="Arial" pitchFamily="34" charset="0"/>
              </a:rPr>
              <a:t>Univariate Analysis Insights</a:t>
            </a:r>
          </a:p>
        </p:txBody>
      </p:sp>
      <p:sp>
        <p:nvSpPr>
          <p:cNvPr id="4" name="TextBox 3">
            <a:extLst>
              <a:ext uri="{FF2B5EF4-FFF2-40B4-BE49-F238E27FC236}">
                <a16:creationId xmlns:a16="http://schemas.microsoft.com/office/drawing/2014/main" xmlns="" id="{6884DD6B-F1A8-44F1-85A5-A5A45050381B}"/>
              </a:ext>
            </a:extLst>
          </p:cNvPr>
          <p:cNvSpPr txBox="1"/>
          <p:nvPr/>
        </p:nvSpPr>
        <p:spPr>
          <a:xfrm>
            <a:off x="1046157" y="1236572"/>
            <a:ext cx="9700864" cy="307777"/>
          </a:xfrm>
          <a:prstGeom prst="rect">
            <a:avLst/>
          </a:prstGeom>
          <a:noFill/>
        </p:spPr>
        <p:txBody>
          <a:bodyPr wrap="square" rtlCol="0">
            <a:spAutoFit/>
          </a:bodyPr>
          <a:lstStyle/>
          <a:p>
            <a:r>
              <a:rPr lang="en-IN" sz="1400" dirty="0"/>
              <a:t>As per the analysis below are important Insights:-</a:t>
            </a:r>
            <a:endParaRPr lang="en-IN" sz="1600" dirty="0"/>
          </a:p>
        </p:txBody>
      </p:sp>
      <p:graphicFrame>
        <p:nvGraphicFramePr>
          <p:cNvPr id="6" name="Content Placeholder 5">
            <a:extLst>
              <a:ext uri="{FF2B5EF4-FFF2-40B4-BE49-F238E27FC236}">
                <a16:creationId xmlns:a16="http://schemas.microsoft.com/office/drawing/2014/main" xmlns="" id="{B3B3DBFB-0147-4D55-AEFB-FEA201B77B06}"/>
              </a:ext>
            </a:extLst>
          </p:cNvPr>
          <p:cNvGraphicFramePr>
            <a:graphicFrameLocks noGrp="1"/>
          </p:cNvGraphicFramePr>
          <p:nvPr>
            <p:ph idx="1"/>
            <p:extLst>
              <p:ext uri="{D42A27DB-BD31-4B8C-83A1-F6EECF244321}">
                <p14:modId xmlns:p14="http://schemas.microsoft.com/office/powerpoint/2010/main" val="742744477"/>
              </p:ext>
            </p:extLst>
          </p:nvPr>
        </p:nvGraphicFramePr>
        <p:xfrm>
          <a:off x="1046157" y="1544348"/>
          <a:ext cx="10660420" cy="4538400"/>
        </p:xfrm>
        <a:graphic>
          <a:graphicData uri="http://schemas.openxmlformats.org/drawingml/2006/table">
            <a:tbl>
              <a:tblPr>
                <a:tableStyleId>{5C22544A-7EE6-4342-B048-85BDC9FD1C3A}</a:tableStyleId>
              </a:tblPr>
              <a:tblGrid>
                <a:gridCol w="915165">
                  <a:extLst>
                    <a:ext uri="{9D8B030D-6E8A-4147-A177-3AD203B41FA5}">
                      <a16:colId xmlns:a16="http://schemas.microsoft.com/office/drawing/2014/main" xmlns="" val="2654933492"/>
                    </a:ext>
                  </a:extLst>
                </a:gridCol>
                <a:gridCol w="9745255">
                  <a:extLst>
                    <a:ext uri="{9D8B030D-6E8A-4147-A177-3AD203B41FA5}">
                      <a16:colId xmlns:a16="http://schemas.microsoft.com/office/drawing/2014/main" xmlns="" val="908439526"/>
                    </a:ext>
                  </a:extLst>
                </a:gridCol>
              </a:tblGrid>
              <a:tr h="307079">
                <a:tc>
                  <a:txBody>
                    <a:bodyPr/>
                    <a:lstStyle/>
                    <a:p>
                      <a:pPr algn="ctr" fontAlgn="b"/>
                      <a:r>
                        <a:rPr lang="en-IN" sz="1200" u="none" strike="noStrike" dirty="0">
                          <a:effectLst/>
                        </a:rPr>
                        <a:t>Sl.no</a:t>
                      </a:r>
                      <a:endParaRPr lang="en-IN"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b="1" u="none" strike="noStrike" dirty="0">
                          <a:solidFill>
                            <a:srgbClr val="000000"/>
                          </a:solidFill>
                          <a:effectLst/>
                        </a:rPr>
                        <a:t>I</a:t>
                      </a:r>
                      <a:r>
                        <a:rPr lang="en-IN" sz="1200" b="1" u="none" strike="noStrike" dirty="0" smtClean="0">
                          <a:solidFill>
                            <a:srgbClr val="000000"/>
                          </a:solidFill>
                          <a:effectLst/>
                        </a:rPr>
                        <a:t>nsights</a:t>
                      </a:r>
                      <a:endParaRPr lang="en-IN"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754242025"/>
                  </a:ext>
                </a:extLst>
              </a:tr>
              <a:tr h="307079">
                <a:tc>
                  <a:txBody>
                    <a:bodyPr/>
                    <a:lstStyle/>
                    <a:p>
                      <a:pPr algn="ctr" fontAlgn="b"/>
                      <a:r>
                        <a:rPr lang="en-IN" sz="1200" u="none" strike="noStrike" dirty="0">
                          <a:effectLst/>
                        </a:rPr>
                        <a:t>1</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b="0" u="none" strike="noStrike" dirty="0">
                          <a:solidFill>
                            <a:srgbClr val="000000"/>
                          </a:solidFill>
                          <a:effectLst/>
                        </a:rPr>
                        <a:t>More number of loans are applied near 5000 while the amount 10000 was applied the most.</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723872861"/>
                  </a:ext>
                </a:extLst>
              </a:tr>
              <a:tr h="307079">
                <a:tc>
                  <a:txBody>
                    <a:bodyPr/>
                    <a:lstStyle/>
                    <a:p>
                      <a:pPr algn="ctr" fontAlgn="b"/>
                      <a:r>
                        <a:rPr lang="en-IN" sz="1200" u="none" strike="noStrike" dirty="0">
                          <a:effectLst/>
                        </a:rPr>
                        <a:t>2</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dirty="0">
                          <a:effectLst/>
                        </a:rPr>
                        <a:t>Most of the applicants have taken loan for 36 months than 60 months.</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280139801"/>
                  </a:ext>
                </a:extLst>
              </a:tr>
              <a:tr h="307079">
                <a:tc>
                  <a:txBody>
                    <a:bodyPr/>
                    <a:lstStyle/>
                    <a:p>
                      <a:pPr algn="ctr" fontAlgn="b"/>
                      <a:r>
                        <a:rPr lang="en-IN" sz="1200" u="none" strike="noStrike">
                          <a:effectLst/>
                        </a:rPr>
                        <a:t>3</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dirty="0">
                          <a:effectLst/>
                        </a:rPr>
                        <a:t>Most of the loans are from grade A, B, and C.</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177794063"/>
                  </a:ext>
                </a:extLst>
              </a:tr>
              <a:tr h="389279">
                <a:tc>
                  <a:txBody>
                    <a:bodyPr/>
                    <a:lstStyle/>
                    <a:p>
                      <a:pPr algn="ctr" fontAlgn="b"/>
                      <a:r>
                        <a:rPr lang="en-IN" sz="1200" u="none" strike="noStrike" dirty="0">
                          <a:effectLst/>
                        </a:rPr>
                        <a:t>4</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b="0" u="none" strike="noStrike" dirty="0">
                          <a:solidFill>
                            <a:srgbClr val="000000"/>
                          </a:solidFill>
                          <a:effectLst/>
                        </a:rPr>
                        <a:t>Majority of employees applying for the loans are having more than 10 years of experience.</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533236446"/>
                  </a:ext>
                </a:extLst>
              </a:tr>
              <a:tr h="367750">
                <a:tc>
                  <a:txBody>
                    <a:bodyPr/>
                    <a:lstStyle/>
                    <a:p>
                      <a:pPr algn="ctr" fontAlgn="b"/>
                      <a:r>
                        <a:rPr lang="en-IN" sz="1200" u="none" strike="noStrike">
                          <a:effectLst/>
                        </a:rPr>
                        <a:t>5</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dirty="0">
                          <a:effectLst/>
                        </a:rPr>
                        <a:t>Most of the borrowers are renting the house instead of their own house or others.</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3867464352"/>
                  </a:ext>
                </a:extLst>
              </a:tr>
              <a:tr h="307079">
                <a:tc>
                  <a:txBody>
                    <a:bodyPr/>
                    <a:lstStyle/>
                    <a:p>
                      <a:pPr algn="ctr" fontAlgn="b"/>
                      <a:r>
                        <a:rPr lang="en-IN" sz="1200" u="none" strike="noStrike">
                          <a:effectLst/>
                        </a:rPr>
                        <a:t>6</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dirty="0">
                          <a:effectLst/>
                        </a:rPr>
                        <a:t>Around 85% of loans are fully paid and 15% are considered as charged off (Defaulted).</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210759810"/>
                  </a:ext>
                </a:extLst>
              </a:tr>
              <a:tr h="372322">
                <a:tc>
                  <a:txBody>
                    <a:bodyPr/>
                    <a:lstStyle/>
                    <a:p>
                      <a:pPr algn="ctr" fontAlgn="b"/>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dirty="0">
                          <a:effectLst/>
                        </a:rPr>
                        <a:t>Maximum loans are applied for debt consolidation.</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22143385"/>
                  </a:ext>
                </a:extLst>
              </a:tr>
              <a:tr h="354384">
                <a:tc>
                  <a:txBody>
                    <a:bodyPr/>
                    <a:lstStyle/>
                    <a:p>
                      <a:pPr algn="ctr" fontAlgn="b"/>
                      <a:r>
                        <a:rPr lang="en-IN" sz="1200" u="none" strike="noStrike">
                          <a:effectLst/>
                        </a:rPr>
                        <a:t>8</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dirty="0">
                          <a:effectLst/>
                        </a:rPr>
                        <a:t>Number of loans are getting increased exponentially every year. 2011 witnessed for maximum number of loans.</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41769171"/>
                  </a:ext>
                </a:extLst>
              </a:tr>
              <a:tr h="354384">
                <a:tc>
                  <a:txBody>
                    <a:bodyPr/>
                    <a:lstStyle/>
                    <a:p>
                      <a:pPr algn="ctr" fontAlgn="b"/>
                      <a:r>
                        <a:rPr lang="en-IN" sz="1200" u="none" strike="noStrike">
                          <a:effectLst/>
                        </a:rPr>
                        <a:t>9</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u="none" strike="noStrike" dirty="0">
                          <a:effectLst/>
                        </a:rPr>
                        <a:t>Loans are getting increased on every month. Maximum number of loans are applied in December.</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517697418"/>
                  </a:ext>
                </a:extLst>
              </a:tr>
              <a:tr h="383008">
                <a:tc>
                  <a:txBody>
                    <a:bodyPr/>
                    <a:lstStyle/>
                    <a:p>
                      <a:pPr algn="ctr" fontAlgn="b"/>
                      <a:r>
                        <a:rPr lang="en-IN" sz="1200" u="none" strike="noStrike" dirty="0">
                          <a:effectLst/>
                        </a:rPr>
                        <a:t>10</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b="0" u="none" strike="noStrike" dirty="0">
                          <a:solidFill>
                            <a:srgbClr val="000000"/>
                          </a:solidFill>
                          <a:effectLst/>
                        </a:rPr>
                        <a:t>Credit has been mushroomed in the recent years. Mid and late nineties are having very less credit.</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889588445"/>
                  </a:ext>
                </a:extLst>
              </a:tr>
              <a:tr h="397565">
                <a:tc>
                  <a:txBody>
                    <a:bodyPr/>
                    <a:lstStyle/>
                    <a:p>
                      <a:pPr algn="ctr" fontAlgn="b"/>
                      <a:r>
                        <a:rPr lang="en-US" sz="1200" b="0" u="none" strike="noStrike" dirty="0">
                          <a:solidFill>
                            <a:srgbClr val="000000"/>
                          </a:solidFill>
                          <a:effectLst/>
                        </a:rPr>
                        <a:t>11</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US" sz="1600" b="0" u="none" strike="noStrike" dirty="0">
                          <a:solidFill>
                            <a:srgbClr val="000000"/>
                          </a:solidFill>
                          <a:effectLst/>
                        </a:rPr>
                        <a:t>Most of the loans are getting applied in last quarter of the year</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560828319"/>
                  </a:ext>
                </a:extLst>
              </a:tr>
              <a:tr h="384313">
                <a:tc>
                  <a:txBody>
                    <a:bodyPr/>
                    <a:lstStyle/>
                    <a:p>
                      <a:pPr algn="ctr" fontAlgn="b"/>
                      <a:r>
                        <a:rPr lang="en-US" sz="1200" b="0" u="none" strike="noStrike" dirty="0">
                          <a:solidFill>
                            <a:srgbClr val="000000"/>
                          </a:solidFill>
                          <a:effectLst/>
                        </a:rPr>
                        <a:t>12</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b="0" u="none" strike="noStrike" dirty="0">
                          <a:solidFill>
                            <a:srgbClr val="000000"/>
                          </a:solidFill>
                          <a:effectLst/>
                        </a:rPr>
                        <a:t>By considering the states, maximum loans are applied from CS state</a:t>
                      </a:r>
                      <a:endParaRPr lang="en-IN"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631044931"/>
                  </a:ext>
                </a:extLst>
              </a:tr>
            </a:tbl>
          </a:graphicData>
        </a:graphic>
      </p:graphicFrame>
    </p:spTree>
    <p:extLst>
      <p:ext uri="{BB962C8B-B14F-4D97-AF65-F5344CB8AC3E}">
        <p14:creationId xmlns:p14="http://schemas.microsoft.com/office/powerpoint/2010/main" val="13997066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5492" y="301410"/>
            <a:ext cx="9313817" cy="609916"/>
          </a:xfrm>
        </p:spPr>
        <p:txBody>
          <a:bodyPr>
            <a:noAutofit/>
          </a:bodyPr>
          <a:lstStyle/>
          <a:p>
            <a:pPr algn="ctr"/>
            <a:r>
              <a:rPr lang="en-IN" sz="2000" b="1" dirty="0">
                <a:latin typeface="Arial Black" panose="020B0A04020102020204" pitchFamily="34" charset="0"/>
                <a:ea typeface="+mn-ea"/>
                <a:cs typeface="Arial" pitchFamily="34" charset="0"/>
              </a:rPr>
              <a:t>Bivariate &amp; </a:t>
            </a:r>
            <a:r>
              <a:rPr lang="en-IN" sz="2000" b="1" dirty="0" smtClean="0">
                <a:latin typeface="Arial Black" panose="020B0A04020102020204" pitchFamily="34" charset="0"/>
                <a:ea typeface="+mn-ea"/>
                <a:cs typeface="Arial" pitchFamily="34" charset="0"/>
              </a:rPr>
              <a:t>Multivariate Analysis</a:t>
            </a:r>
            <a:endParaRPr lang="en-IN" sz="2000" b="1" dirty="0">
              <a:latin typeface="Arial Black" panose="020B0A04020102020204" pitchFamily="34" charset="0"/>
              <a:ea typeface="+mn-ea"/>
              <a:cs typeface="Arial" pitchFamily="34" charset="0"/>
            </a:endParaRPr>
          </a:p>
        </p:txBody>
      </p:sp>
      <p:sp>
        <p:nvSpPr>
          <p:cNvPr id="7" name="TextBox 15">
            <a:extLst>
              <a:ext uri="{FF2B5EF4-FFF2-40B4-BE49-F238E27FC236}">
                <a16:creationId xmlns:a16="http://schemas.microsoft.com/office/drawing/2014/main" xmlns="" id="{B74AFAC2-AB00-43B9-AD0B-0A483E13C62D}"/>
              </a:ext>
            </a:extLst>
          </p:cNvPr>
          <p:cNvSpPr txBox="1"/>
          <p:nvPr/>
        </p:nvSpPr>
        <p:spPr>
          <a:xfrm>
            <a:off x="1736127" y="1839140"/>
            <a:ext cx="3538237" cy="26161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r>
              <a:rPr lang="en-US" sz="1100" b="1" kern="0" dirty="0" smtClean="0">
                <a:solidFill>
                  <a:schemeClr val="tx1">
                    <a:lumMod val="75000"/>
                    <a:lumOff val="25000"/>
                  </a:schemeClr>
                </a:solidFill>
                <a:latin typeface="Calibri" panose="020F0502020204030204" pitchFamily="34" charset="0"/>
                <a:cs typeface="Arial" pitchFamily="34" charset="0"/>
              </a:rPr>
              <a:t>Box </a:t>
            </a:r>
            <a:r>
              <a:rPr lang="en-US" sz="1100" b="1" kern="0" dirty="0">
                <a:solidFill>
                  <a:schemeClr val="tx1">
                    <a:lumMod val="75000"/>
                    <a:lumOff val="25000"/>
                  </a:schemeClr>
                </a:solidFill>
                <a:latin typeface="Calibri" panose="020F0502020204030204" pitchFamily="34" charset="0"/>
                <a:cs typeface="Arial" pitchFamily="34" charset="0"/>
              </a:rPr>
              <a:t>plot for </a:t>
            </a:r>
            <a:r>
              <a:rPr lang="en-US" sz="1100" b="1" kern="0" dirty="0" smtClean="0">
                <a:solidFill>
                  <a:schemeClr val="tx1">
                    <a:lumMod val="75000"/>
                    <a:lumOff val="25000"/>
                  </a:schemeClr>
                </a:solidFill>
                <a:latin typeface="Calibri" panose="020F0502020204030204" pitchFamily="34" charset="0"/>
                <a:cs typeface="Arial" pitchFamily="34" charset="0"/>
              </a:rPr>
              <a:t>Grade vs </a:t>
            </a:r>
            <a:r>
              <a:rPr lang="en-US" sz="1100" b="1" kern="0" dirty="0">
                <a:solidFill>
                  <a:schemeClr val="tx1">
                    <a:lumMod val="75000"/>
                    <a:lumOff val="25000"/>
                  </a:schemeClr>
                </a:solidFill>
                <a:latin typeface="Calibri" panose="020F0502020204030204" pitchFamily="34" charset="0"/>
                <a:cs typeface="Arial" pitchFamily="34" charset="0"/>
              </a:rPr>
              <a:t>int. rate </a:t>
            </a:r>
            <a:r>
              <a:rPr lang="en-US" sz="1100" b="1" kern="0" dirty="0" smtClean="0">
                <a:solidFill>
                  <a:schemeClr val="tx1">
                    <a:lumMod val="75000"/>
                    <a:lumOff val="25000"/>
                  </a:schemeClr>
                </a:solidFill>
                <a:latin typeface="Calibri" panose="020F0502020204030204" pitchFamily="34" charset="0"/>
                <a:cs typeface="Arial" pitchFamily="34" charset="0"/>
              </a:rPr>
              <a:t>percentage </a:t>
            </a:r>
            <a:r>
              <a:rPr lang="en-US" sz="1100" b="1" kern="0" dirty="0" err="1" smtClean="0">
                <a:solidFill>
                  <a:schemeClr val="tx1">
                    <a:lumMod val="75000"/>
                    <a:lumOff val="25000"/>
                  </a:schemeClr>
                </a:solidFill>
                <a:latin typeface="Calibri" panose="020F0502020204030204" pitchFamily="34" charset="0"/>
                <a:cs typeface="Arial" pitchFamily="34" charset="0"/>
              </a:rPr>
              <a:t>wrt</a:t>
            </a:r>
            <a:r>
              <a:rPr lang="en-US" sz="1100" b="1" kern="0" dirty="0" smtClean="0">
                <a:solidFill>
                  <a:schemeClr val="tx1">
                    <a:lumMod val="75000"/>
                    <a:lumOff val="25000"/>
                  </a:schemeClr>
                </a:solidFill>
                <a:latin typeface="Calibri" panose="020F0502020204030204" pitchFamily="34" charset="0"/>
                <a:cs typeface="Arial" pitchFamily="34" charset="0"/>
              </a:rPr>
              <a:t> </a:t>
            </a:r>
            <a:r>
              <a:rPr lang="en-US" sz="1100" b="1" kern="0" dirty="0" smtClean="0">
                <a:solidFill>
                  <a:schemeClr val="tx1">
                    <a:lumMod val="75000"/>
                    <a:lumOff val="25000"/>
                  </a:schemeClr>
                </a:solidFill>
                <a:latin typeface="Calibri" panose="020F0502020204030204" pitchFamily="34" charset="0"/>
                <a:cs typeface="Arial" pitchFamily="34" charset="0"/>
              </a:rPr>
              <a:t>loan status</a:t>
            </a:r>
            <a:endParaRPr lang="en-US" sz="1100" b="1" kern="0" dirty="0">
              <a:solidFill>
                <a:schemeClr val="tx1">
                  <a:lumMod val="75000"/>
                  <a:lumOff val="25000"/>
                </a:schemeClr>
              </a:solidFill>
              <a:latin typeface="Calibri" panose="020F0502020204030204" pitchFamily="34" charset="0"/>
              <a:cs typeface="Arial" pitchFamily="34" charset="0"/>
            </a:endParaRPr>
          </a:p>
        </p:txBody>
      </p:sp>
      <p:sp>
        <p:nvSpPr>
          <p:cNvPr id="9" name="TextBox 15">
            <a:extLst>
              <a:ext uri="{FF2B5EF4-FFF2-40B4-BE49-F238E27FC236}">
                <a16:creationId xmlns:a16="http://schemas.microsoft.com/office/drawing/2014/main" xmlns="" id="{FF4E3583-56F9-47A6-BE47-5BBC63B6DD63}"/>
              </a:ext>
            </a:extLst>
          </p:cNvPr>
          <p:cNvSpPr txBox="1"/>
          <p:nvPr/>
        </p:nvSpPr>
        <p:spPr>
          <a:xfrm>
            <a:off x="646750" y="1033532"/>
            <a:ext cx="10834050" cy="646331"/>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171450" lvl="0" indent="-171450">
              <a:buFont typeface="Arial" panose="020B0604020202020204" pitchFamily="34" charset="0"/>
              <a:buChar char="•"/>
              <a:defRPr/>
            </a:pPr>
            <a:r>
              <a:rPr lang="en-US" sz="1200" kern="0" dirty="0">
                <a:solidFill>
                  <a:schemeClr val="tx1">
                    <a:lumMod val="75000"/>
                    <a:lumOff val="25000"/>
                  </a:schemeClr>
                </a:solidFill>
                <a:latin typeface="Calibri" panose="020F0502020204030204" pitchFamily="34" charset="0"/>
                <a:cs typeface="Arial" pitchFamily="34" charset="0"/>
              </a:rPr>
              <a:t>In Bivariate &amp; Multivariant  analysis we plotted bar </a:t>
            </a:r>
            <a:r>
              <a:rPr lang="en-US" sz="1200" kern="0" dirty="0" smtClean="0">
                <a:solidFill>
                  <a:schemeClr val="tx1">
                    <a:lumMod val="75000"/>
                    <a:lumOff val="25000"/>
                  </a:schemeClr>
                </a:solidFill>
                <a:latin typeface="Calibri" panose="020F0502020204030204" pitchFamily="34" charset="0"/>
                <a:cs typeface="Arial" pitchFamily="34" charset="0"/>
              </a:rPr>
              <a:t>graph, heat </a:t>
            </a:r>
            <a:r>
              <a:rPr lang="en-US" sz="1200" kern="0" dirty="0">
                <a:solidFill>
                  <a:schemeClr val="tx1">
                    <a:lumMod val="75000"/>
                    <a:lumOff val="25000"/>
                  </a:schemeClr>
                </a:solidFill>
                <a:latin typeface="Calibri" panose="020F0502020204030204" pitchFamily="34" charset="0"/>
                <a:cs typeface="Arial" pitchFamily="34" charset="0"/>
              </a:rPr>
              <a:t>map and </a:t>
            </a:r>
            <a:r>
              <a:rPr lang="en-US" sz="1200" kern="0" dirty="0" smtClean="0">
                <a:solidFill>
                  <a:schemeClr val="tx1">
                    <a:lumMod val="75000"/>
                    <a:lumOff val="25000"/>
                  </a:schemeClr>
                </a:solidFill>
                <a:latin typeface="Calibri" panose="020F0502020204030204" pitchFamily="34" charset="0"/>
                <a:cs typeface="Arial" pitchFamily="34" charset="0"/>
              </a:rPr>
              <a:t>subgraph </a:t>
            </a:r>
            <a:r>
              <a:rPr lang="en-US" sz="1200" kern="0" dirty="0">
                <a:solidFill>
                  <a:schemeClr val="tx1">
                    <a:lumMod val="75000"/>
                    <a:lumOff val="25000"/>
                  </a:schemeClr>
                </a:solidFill>
                <a:latin typeface="Calibri" panose="020F0502020204030204" pitchFamily="34" charset="0"/>
                <a:cs typeface="Arial" pitchFamily="34" charset="0"/>
              </a:rPr>
              <a:t>with combination of </a:t>
            </a:r>
            <a:r>
              <a:rPr lang="en-US" sz="1200" kern="0" dirty="0" smtClean="0">
                <a:solidFill>
                  <a:schemeClr val="tx1">
                    <a:lumMod val="75000"/>
                    <a:lumOff val="25000"/>
                  </a:schemeClr>
                </a:solidFill>
                <a:latin typeface="Calibri" panose="020F0502020204030204" pitchFamily="34" charset="0"/>
                <a:cs typeface="Arial" pitchFamily="34" charset="0"/>
              </a:rPr>
              <a:t>the </a:t>
            </a:r>
            <a:r>
              <a:rPr lang="en-US" sz="1200" kern="0" dirty="0">
                <a:solidFill>
                  <a:schemeClr val="tx1">
                    <a:lumMod val="75000"/>
                    <a:lumOff val="25000"/>
                  </a:schemeClr>
                </a:solidFill>
                <a:latin typeface="Calibri" panose="020F0502020204030204" pitchFamily="34" charset="0"/>
                <a:cs typeface="Arial" pitchFamily="34" charset="0"/>
              </a:rPr>
              <a:t>important variables identified during univariate analysis </a:t>
            </a:r>
            <a:r>
              <a:rPr lang="en-US" sz="1200" kern="0" dirty="0" smtClean="0">
                <a:solidFill>
                  <a:schemeClr val="tx1">
                    <a:lumMod val="75000"/>
                    <a:lumOff val="25000"/>
                  </a:schemeClr>
                </a:solidFill>
                <a:latin typeface="Calibri" panose="020F0502020204030204" pitchFamily="34" charset="0"/>
                <a:cs typeface="Arial" pitchFamily="34" charset="0"/>
              </a:rPr>
              <a:t>.</a:t>
            </a:r>
          </a:p>
          <a:p>
            <a:pPr marL="171450" lvl="0" indent="-171450">
              <a:buFont typeface="Arial" panose="020B0604020202020204" pitchFamily="34" charset="0"/>
              <a:buChar char="•"/>
              <a:defRPr/>
            </a:pPr>
            <a:r>
              <a:rPr lang="en-IN" sz="1200" kern="0" dirty="0" smtClean="0">
                <a:solidFill>
                  <a:schemeClr val="tx1">
                    <a:lumMod val="75000"/>
                    <a:lumOff val="25000"/>
                  </a:schemeClr>
                </a:solidFill>
                <a:latin typeface="Calibri" panose="020F0502020204030204" pitchFamily="34" charset="0"/>
                <a:cs typeface="Arial" pitchFamily="34" charset="0"/>
              </a:rPr>
              <a:t>From </a:t>
            </a:r>
            <a:r>
              <a:rPr lang="en-IN" sz="1200" kern="0" dirty="0">
                <a:solidFill>
                  <a:schemeClr val="tx1">
                    <a:lumMod val="75000"/>
                    <a:lumOff val="25000"/>
                  </a:schemeClr>
                </a:solidFill>
                <a:latin typeface="Calibri" panose="020F0502020204030204" pitchFamily="34" charset="0"/>
                <a:cs typeface="Arial" pitchFamily="34" charset="0"/>
              </a:rPr>
              <a:t>the univariate analysis, we have seen that the chance of default is changing heavily with the purpose. In the bivariate analysis, we can see the patterns of the default  against the purpose and the remaining important derived variables one-by-one.</a:t>
            </a:r>
            <a:endParaRPr lang="en-US" sz="1200" kern="0" dirty="0">
              <a:solidFill>
                <a:schemeClr val="tx1">
                  <a:lumMod val="75000"/>
                  <a:lumOff val="25000"/>
                </a:schemeClr>
              </a:solidFill>
              <a:latin typeface="Calibri" panose="020F0502020204030204" pitchFamily="34" charset="0"/>
              <a:cs typeface="Arial" pitchFamily="34" charset="0"/>
            </a:endParaRPr>
          </a:p>
        </p:txBody>
      </p:sp>
      <p:pic>
        <p:nvPicPr>
          <p:cNvPr id="1026" name="Picture 2">
            <a:extLst>
              <a:ext uri="{FF2B5EF4-FFF2-40B4-BE49-F238E27FC236}">
                <a16:creationId xmlns:a16="http://schemas.microsoft.com/office/drawing/2014/main" xmlns="" id="{86A22F9D-E4DC-4540-A7A5-DE0C6B5D9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62" y="2199861"/>
            <a:ext cx="6133882" cy="448638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xmlns="" id="{5B4FC275-F1A9-407C-B97E-C5A8C70B9023}"/>
              </a:ext>
            </a:extLst>
          </p:cNvPr>
          <p:cNvGraphicFramePr/>
          <p:nvPr>
            <p:extLst>
              <p:ext uri="{D42A27DB-BD31-4B8C-83A1-F6EECF244321}">
                <p14:modId xmlns:p14="http://schemas.microsoft.com/office/powerpoint/2010/main" val="1668302156"/>
              </p:ext>
            </p:extLst>
          </p:nvPr>
        </p:nvGraphicFramePr>
        <p:xfrm>
          <a:off x="6645074" y="5306064"/>
          <a:ext cx="4996070" cy="520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 name="Diagram 11">
            <a:extLst>
              <a:ext uri="{FF2B5EF4-FFF2-40B4-BE49-F238E27FC236}">
                <a16:creationId xmlns:a16="http://schemas.microsoft.com/office/drawing/2014/main" xmlns="" id="{5E764948-AB32-4586-A944-9AE9BD37FD0A}"/>
              </a:ext>
            </a:extLst>
          </p:cNvPr>
          <p:cNvGraphicFramePr/>
          <p:nvPr>
            <p:extLst>
              <p:ext uri="{D42A27DB-BD31-4B8C-83A1-F6EECF244321}">
                <p14:modId xmlns:p14="http://schemas.microsoft.com/office/powerpoint/2010/main" val="2528033697"/>
              </p:ext>
            </p:extLst>
          </p:nvPr>
        </p:nvGraphicFramePr>
        <p:xfrm>
          <a:off x="7076662" y="5879060"/>
          <a:ext cx="4306956" cy="6172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30" name="Picture 6">
            <a:extLst>
              <a:ext uri="{FF2B5EF4-FFF2-40B4-BE49-F238E27FC236}">
                <a16:creationId xmlns:a16="http://schemas.microsoft.com/office/drawing/2014/main" xmlns="" id="{CAB0D581-9AE6-49D4-B376-27BEB481E96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26060" y="2159742"/>
            <a:ext cx="5215365" cy="293859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15">
            <a:extLst>
              <a:ext uri="{FF2B5EF4-FFF2-40B4-BE49-F238E27FC236}">
                <a16:creationId xmlns:a16="http://schemas.microsoft.com/office/drawing/2014/main" xmlns="" id="{B74AFAC2-AB00-43B9-AD0B-0A483E13C62D}"/>
              </a:ext>
            </a:extLst>
          </p:cNvPr>
          <p:cNvSpPr txBox="1"/>
          <p:nvPr/>
        </p:nvSpPr>
        <p:spPr>
          <a:xfrm>
            <a:off x="7364623" y="1839140"/>
            <a:ext cx="3538237" cy="26161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defRPr/>
            </a:pPr>
            <a:r>
              <a:rPr lang="en-US" sz="1100" b="1" kern="0" dirty="0" smtClean="0">
                <a:solidFill>
                  <a:schemeClr val="tx1">
                    <a:lumMod val="75000"/>
                    <a:lumOff val="25000"/>
                  </a:schemeClr>
                </a:solidFill>
                <a:latin typeface="Calibri" panose="020F0502020204030204" pitchFamily="34" charset="0"/>
                <a:cs typeface="Arial" pitchFamily="34" charset="0"/>
              </a:rPr>
              <a:t>Bar </a:t>
            </a:r>
            <a:r>
              <a:rPr lang="en-US" sz="1100" b="1" kern="0" dirty="0">
                <a:solidFill>
                  <a:schemeClr val="tx1">
                    <a:lumMod val="75000"/>
                    <a:lumOff val="25000"/>
                  </a:schemeClr>
                </a:solidFill>
                <a:latin typeface="Calibri" panose="020F0502020204030204" pitchFamily="34" charset="0"/>
                <a:cs typeface="Arial" pitchFamily="34" charset="0"/>
              </a:rPr>
              <a:t>plot </a:t>
            </a:r>
            <a:r>
              <a:rPr lang="en-US" sz="1100" b="1" kern="0" dirty="0" smtClean="0">
                <a:solidFill>
                  <a:schemeClr val="tx1">
                    <a:lumMod val="75000"/>
                    <a:lumOff val="25000"/>
                  </a:schemeClr>
                </a:solidFill>
                <a:latin typeface="Calibri" panose="020F0502020204030204" pitchFamily="34" charset="0"/>
                <a:cs typeface="Arial" pitchFamily="34" charset="0"/>
              </a:rPr>
              <a:t>of</a:t>
            </a:r>
            <a:r>
              <a:rPr lang="en-US" sz="1100" b="1" kern="0" dirty="0" smtClean="0">
                <a:solidFill>
                  <a:schemeClr val="tx1">
                    <a:lumMod val="75000"/>
                    <a:lumOff val="25000"/>
                  </a:schemeClr>
                </a:solidFill>
                <a:latin typeface="Calibri" panose="020F0502020204030204" pitchFamily="34" charset="0"/>
                <a:cs typeface="Arial" pitchFamily="34" charset="0"/>
              </a:rPr>
              <a:t> Grade with respect to</a:t>
            </a:r>
            <a:r>
              <a:rPr lang="en-US" sz="1100" b="1" kern="0" dirty="0" smtClean="0">
                <a:solidFill>
                  <a:schemeClr val="tx1">
                    <a:lumMod val="75000"/>
                    <a:lumOff val="25000"/>
                  </a:schemeClr>
                </a:solidFill>
                <a:latin typeface="Calibri" panose="020F0502020204030204" pitchFamily="34" charset="0"/>
                <a:cs typeface="Arial" pitchFamily="34" charset="0"/>
              </a:rPr>
              <a:t> </a:t>
            </a:r>
            <a:r>
              <a:rPr lang="en-US" sz="1100" b="1" kern="0" dirty="0" smtClean="0">
                <a:solidFill>
                  <a:schemeClr val="tx1">
                    <a:lumMod val="75000"/>
                    <a:lumOff val="25000"/>
                  </a:schemeClr>
                </a:solidFill>
                <a:latin typeface="Calibri" panose="020F0502020204030204" pitchFamily="34" charset="0"/>
                <a:cs typeface="Arial" pitchFamily="34" charset="0"/>
              </a:rPr>
              <a:t>loan status</a:t>
            </a:r>
            <a:endParaRPr lang="en-US" sz="1100" b="1" kern="0" dirty="0">
              <a:solidFill>
                <a:schemeClr val="tx1">
                  <a:lumMod val="75000"/>
                  <a:lumOff val="25000"/>
                </a:schemeClr>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3733554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5492" y="301410"/>
            <a:ext cx="9313817" cy="609916"/>
          </a:xfrm>
        </p:spPr>
        <p:txBody>
          <a:bodyPr>
            <a:noAutofit/>
          </a:bodyPr>
          <a:lstStyle/>
          <a:p>
            <a:r>
              <a:rPr lang="en-IN" sz="2000" b="1" dirty="0">
                <a:latin typeface="Arial Black" panose="020B0A04020102020204" pitchFamily="34" charset="0"/>
                <a:ea typeface="+mn-ea"/>
                <a:cs typeface="Arial" pitchFamily="34" charset="0"/>
              </a:rPr>
              <a:t>Bivariate </a:t>
            </a:r>
            <a:r>
              <a:rPr lang="en-IN" sz="2000" b="1" dirty="0">
                <a:latin typeface="Arial Black" panose="020B0A04020102020204" pitchFamily="34" charset="0"/>
                <a:ea typeface="+mn-ea"/>
                <a:cs typeface="Arial" pitchFamily="34" charset="0"/>
              </a:rPr>
              <a:t>Analysis </a:t>
            </a:r>
            <a:r>
              <a:rPr lang="en-IN" sz="2000" b="1" dirty="0" smtClean="0">
                <a:latin typeface="Arial Black" panose="020B0A04020102020204" pitchFamily="34" charset="0"/>
                <a:ea typeface="+mn-ea"/>
                <a:cs typeface="Arial" pitchFamily="34" charset="0"/>
              </a:rPr>
              <a:t>Continued…..</a:t>
            </a:r>
            <a:endParaRPr lang="en-IN" sz="2000" b="1" dirty="0">
              <a:latin typeface="Arial Black" panose="020B0A04020102020204" pitchFamily="34" charset="0"/>
              <a:ea typeface="+mn-ea"/>
              <a:cs typeface="Arial" pitchFamily="34" charset="0"/>
            </a:endParaRPr>
          </a:p>
        </p:txBody>
      </p:sp>
      <p:graphicFrame>
        <p:nvGraphicFramePr>
          <p:cNvPr id="12" name="Diagram 11">
            <a:extLst>
              <a:ext uri="{FF2B5EF4-FFF2-40B4-BE49-F238E27FC236}">
                <a16:creationId xmlns:a16="http://schemas.microsoft.com/office/drawing/2014/main" xmlns="" id="{5E764948-AB32-4586-A944-9AE9BD37FD0A}"/>
              </a:ext>
            </a:extLst>
          </p:cNvPr>
          <p:cNvGraphicFramePr/>
          <p:nvPr>
            <p:extLst>
              <p:ext uri="{D42A27DB-BD31-4B8C-83A1-F6EECF244321}">
                <p14:modId xmlns:p14="http://schemas.microsoft.com/office/powerpoint/2010/main" val="782506026"/>
              </p:ext>
            </p:extLst>
          </p:nvPr>
        </p:nvGraphicFramePr>
        <p:xfrm>
          <a:off x="7076662" y="5824468"/>
          <a:ext cx="4306956" cy="861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2" name="Picture 4">
            <a:extLst>
              <a:ext uri="{FF2B5EF4-FFF2-40B4-BE49-F238E27FC236}">
                <a16:creationId xmlns:a16="http://schemas.microsoft.com/office/drawing/2014/main" xmlns="" id="{EE550B21-D9DE-43FD-A985-91FDF4A459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9652" y="918470"/>
            <a:ext cx="3220278" cy="387416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xmlns="" id="{A969D8BC-B1E7-46B6-A93B-D6D2620A8C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810" y="1060174"/>
            <a:ext cx="5022574" cy="41611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xmlns="" id="{E675481A-C946-43B5-8562-89789CB60147}"/>
              </a:ext>
            </a:extLst>
          </p:cNvPr>
          <p:cNvGraphicFramePr/>
          <p:nvPr>
            <p:extLst>
              <p:ext uri="{D42A27DB-BD31-4B8C-83A1-F6EECF244321}">
                <p14:modId xmlns:p14="http://schemas.microsoft.com/office/powerpoint/2010/main" val="2749287900"/>
              </p:ext>
            </p:extLst>
          </p:nvPr>
        </p:nvGraphicFramePr>
        <p:xfrm>
          <a:off x="5857462" y="5212062"/>
          <a:ext cx="2862468" cy="132771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2056" name="Picture 8">
            <a:extLst>
              <a:ext uri="{FF2B5EF4-FFF2-40B4-BE49-F238E27FC236}">
                <a16:creationId xmlns:a16="http://schemas.microsoft.com/office/drawing/2014/main" xmlns="" id="{45596CB9-5E00-4137-BBB4-0AAEE0A5E54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39199" y="920604"/>
            <a:ext cx="3207027" cy="36764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Diagram 12">
            <a:extLst>
              <a:ext uri="{FF2B5EF4-FFF2-40B4-BE49-F238E27FC236}">
                <a16:creationId xmlns:a16="http://schemas.microsoft.com/office/drawing/2014/main" xmlns="" id="{014AAEC7-DB83-4F06-AC72-AB525270E0AD}"/>
              </a:ext>
            </a:extLst>
          </p:cNvPr>
          <p:cNvGraphicFramePr/>
          <p:nvPr>
            <p:extLst>
              <p:ext uri="{D42A27DB-BD31-4B8C-83A1-F6EECF244321}">
                <p14:modId xmlns:p14="http://schemas.microsoft.com/office/powerpoint/2010/main" val="131747156"/>
              </p:ext>
            </p:extLst>
          </p:nvPr>
        </p:nvGraphicFramePr>
        <p:xfrm>
          <a:off x="9197009" y="5013709"/>
          <a:ext cx="2849217" cy="1538123"/>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6" name="Diagram 15">
            <a:extLst>
              <a:ext uri="{FF2B5EF4-FFF2-40B4-BE49-F238E27FC236}">
                <a16:creationId xmlns:a16="http://schemas.microsoft.com/office/drawing/2014/main" xmlns="" id="{04328084-9207-465E-992E-EAB644EE0309}"/>
              </a:ext>
            </a:extLst>
          </p:cNvPr>
          <p:cNvGraphicFramePr/>
          <p:nvPr>
            <p:extLst>
              <p:ext uri="{D42A27DB-BD31-4B8C-83A1-F6EECF244321}">
                <p14:modId xmlns:p14="http://schemas.microsoft.com/office/powerpoint/2010/main" val="566801267"/>
              </p:ext>
            </p:extLst>
          </p:nvPr>
        </p:nvGraphicFramePr>
        <p:xfrm>
          <a:off x="808381" y="5370205"/>
          <a:ext cx="4572001" cy="1145542"/>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Tree>
    <p:extLst>
      <p:ext uri="{BB962C8B-B14F-4D97-AF65-F5344CB8AC3E}">
        <p14:creationId xmlns:p14="http://schemas.microsoft.com/office/powerpoint/2010/main" val="1374439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5492" y="301410"/>
            <a:ext cx="9313817" cy="609916"/>
          </a:xfrm>
        </p:spPr>
        <p:txBody>
          <a:bodyPr>
            <a:noAutofit/>
          </a:bodyPr>
          <a:lstStyle/>
          <a:p>
            <a:r>
              <a:rPr lang="en-IN" sz="2000" b="1" dirty="0">
                <a:latin typeface="Arial Black" panose="020B0A04020102020204" pitchFamily="34" charset="0"/>
                <a:ea typeface="+mn-ea"/>
                <a:cs typeface="Arial" pitchFamily="34" charset="0"/>
              </a:rPr>
              <a:t>Bivariate </a:t>
            </a:r>
            <a:r>
              <a:rPr lang="en-IN" sz="2000" b="1" dirty="0" smtClean="0">
                <a:latin typeface="Arial Black" panose="020B0A04020102020204" pitchFamily="34" charset="0"/>
                <a:ea typeface="+mn-ea"/>
                <a:cs typeface="Arial" pitchFamily="34" charset="0"/>
              </a:rPr>
              <a:t>Analysis Continued…..</a:t>
            </a:r>
            <a:endParaRPr lang="en-IN" sz="2000" b="1" dirty="0">
              <a:latin typeface="Arial Black" panose="020B0A04020102020204" pitchFamily="34" charset="0"/>
              <a:ea typeface="+mn-ea"/>
              <a:cs typeface="Arial" pitchFamily="34" charset="0"/>
            </a:endParaRPr>
          </a:p>
        </p:txBody>
      </p:sp>
      <p:graphicFrame>
        <p:nvGraphicFramePr>
          <p:cNvPr id="12" name="Diagram 11">
            <a:extLst>
              <a:ext uri="{FF2B5EF4-FFF2-40B4-BE49-F238E27FC236}">
                <a16:creationId xmlns:a16="http://schemas.microsoft.com/office/drawing/2014/main" xmlns="" id="{5E764948-AB32-4586-A944-9AE9BD37FD0A}"/>
              </a:ext>
            </a:extLst>
          </p:cNvPr>
          <p:cNvGraphicFramePr/>
          <p:nvPr/>
        </p:nvGraphicFramePr>
        <p:xfrm>
          <a:off x="7076662" y="5824468"/>
          <a:ext cx="4306956" cy="861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xmlns="" id="{014AAEC7-DB83-4F06-AC72-AB525270E0AD}"/>
              </a:ext>
            </a:extLst>
          </p:cNvPr>
          <p:cNvGraphicFramePr/>
          <p:nvPr>
            <p:extLst>
              <p:ext uri="{D42A27DB-BD31-4B8C-83A1-F6EECF244321}">
                <p14:modId xmlns:p14="http://schemas.microsoft.com/office/powerpoint/2010/main" val="536261391"/>
              </p:ext>
            </p:extLst>
          </p:nvPr>
        </p:nvGraphicFramePr>
        <p:xfrm>
          <a:off x="9031267" y="4654675"/>
          <a:ext cx="3256766" cy="20315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074" name="Picture 2">
            <a:extLst>
              <a:ext uri="{FF2B5EF4-FFF2-40B4-BE49-F238E27FC236}">
                <a16:creationId xmlns:a16="http://schemas.microsoft.com/office/drawing/2014/main" xmlns="" id="{1D3E524A-565C-45E6-AB84-72BD8491F26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0087" y="911326"/>
            <a:ext cx="3896139" cy="34876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xmlns="" id="{BA6712F4-425C-4302-AEA7-DB141A0077D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82990" y="911326"/>
            <a:ext cx="4200836" cy="348768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xmlns="" id="{B6F0D5D7-37BE-40B0-B37A-038FBA8EDA9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746" y="1084313"/>
            <a:ext cx="3838575" cy="3314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xmlns="" id="{C13F2168-938E-483B-ADEF-BEDF4CB4F086}"/>
              </a:ext>
            </a:extLst>
          </p:cNvPr>
          <p:cNvGraphicFramePr/>
          <p:nvPr>
            <p:extLst>
              <p:ext uri="{D42A27DB-BD31-4B8C-83A1-F6EECF244321}">
                <p14:modId xmlns:p14="http://schemas.microsoft.com/office/powerpoint/2010/main" val="455866251"/>
              </p:ext>
            </p:extLst>
          </p:nvPr>
        </p:nvGraphicFramePr>
        <p:xfrm>
          <a:off x="561455" y="4781150"/>
          <a:ext cx="3109795" cy="114197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7" name="Diagram 6">
            <a:extLst>
              <a:ext uri="{FF2B5EF4-FFF2-40B4-BE49-F238E27FC236}">
                <a16:creationId xmlns:a16="http://schemas.microsoft.com/office/drawing/2014/main" xmlns="" id="{4C944C67-9713-4049-A741-D7C55B641313}"/>
              </a:ext>
            </a:extLst>
          </p:cNvPr>
          <p:cNvGraphicFramePr/>
          <p:nvPr>
            <p:extLst>
              <p:ext uri="{D42A27DB-BD31-4B8C-83A1-F6EECF244321}">
                <p14:modId xmlns:p14="http://schemas.microsoft.com/office/powerpoint/2010/main" val="839321179"/>
              </p:ext>
            </p:extLst>
          </p:nvPr>
        </p:nvGraphicFramePr>
        <p:xfrm>
          <a:off x="4131411" y="4552364"/>
          <a:ext cx="4420589" cy="1327712"/>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Tree>
    <p:extLst>
      <p:ext uri="{BB962C8B-B14F-4D97-AF65-F5344CB8AC3E}">
        <p14:creationId xmlns:p14="http://schemas.microsoft.com/office/powerpoint/2010/main" val="1140287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5492" y="301410"/>
            <a:ext cx="9313817" cy="609916"/>
          </a:xfrm>
        </p:spPr>
        <p:txBody>
          <a:bodyPr>
            <a:noAutofit/>
          </a:bodyPr>
          <a:lstStyle/>
          <a:p>
            <a:r>
              <a:rPr lang="en-IN" sz="2400" b="1" dirty="0">
                <a:latin typeface="Arial Black" panose="020B0A04020102020204" pitchFamily="34" charset="0"/>
                <a:cs typeface="Arial" pitchFamily="34" charset="0"/>
              </a:rPr>
              <a:t>Bivariate Analysis Continued…..</a:t>
            </a:r>
            <a:endParaRPr lang="en-IN" sz="1800" dirty="0"/>
          </a:p>
        </p:txBody>
      </p:sp>
      <p:graphicFrame>
        <p:nvGraphicFramePr>
          <p:cNvPr id="12" name="Diagram 11">
            <a:extLst>
              <a:ext uri="{FF2B5EF4-FFF2-40B4-BE49-F238E27FC236}">
                <a16:creationId xmlns:a16="http://schemas.microsoft.com/office/drawing/2014/main" xmlns="" id="{5E764948-AB32-4586-A944-9AE9BD37FD0A}"/>
              </a:ext>
            </a:extLst>
          </p:cNvPr>
          <p:cNvGraphicFramePr/>
          <p:nvPr>
            <p:extLst>
              <p:ext uri="{D42A27DB-BD31-4B8C-83A1-F6EECF244321}">
                <p14:modId xmlns:p14="http://schemas.microsoft.com/office/powerpoint/2010/main" val="1346396838"/>
              </p:ext>
            </p:extLst>
          </p:nvPr>
        </p:nvGraphicFramePr>
        <p:xfrm>
          <a:off x="6612638" y="5824468"/>
          <a:ext cx="4306956" cy="861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xmlns="" id="{E675481A-C946-43B5-8562-89789CB60147}"/>
              </a:ext>
            </a:extLst>
          </p:cNvPr>
          <p:cNvGraphicFramePr/>
          <p:nvPr>
            <p:extLst>
              <p:ext uri="{D42A27DB-BD31-4B8C-83A1-F6EECF244321}">
                <p14:modId xmlns:p14="http://schemas.microsoft.com/office/powerpoint/2010/main" val="216097024"/>
              </p:ext>
            </p:extLst>
          </p:nvPr>
        </p:nvGraphicFramePr>
        <p:xfrm>
          <a:off x="5857462" y="5709995"/>
          <a:ext cx="5804270" cy="6486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a:extLst>
              <a:ext uri="{FF2B5EF4-FFF2-40B4-BE49-F238E27FC236}">
                <a16:creationId xmlns:a16="http://schemas.microsoft.com/office/drawing/2014/main" xmlns="" id="{04328084-9207-465E-992E-EAB644EE0309}"/>
              </a:ext>
            </a:extLst>
          </p:cNvPr>
          <p:cNvGraphicFramePr/>
          <p:nvPr>
            <p:extLst>
              <p:ext uri="{D42A27DB-BD31-4B8C-83A1-F6EECF244321}">
                <p14:modId xmlns:p14="http://schemas.microsoft.com/office/powerpoint/2010/main" val="3751395370"/>
              </p:ext>
            </p:extLst>
          </p:nvPr>
        </p:nvGraphicFramePr>
        <p:xfrm>
          <a:off x="808381" y="5653971"/>
          <a:ext cx="4572001" cy="86177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4098" name="Picture 2">
            <a:extLst>
              <a:ext uri="{FF2B5EF4-FFF2-40B4-BE49-F238E27FC236}">
                <a16:creationId xmlns:a16="http://schemas.microsoft.com/office/drawing/2014/main" xmlns="" id="{3C2FBAAA-D721-4D44-B529-EF5CDDD7A85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9323" y="846047"/>
            <a:ext cx="5191059" cy="422953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xmlns="" id="{D6A6A03E-399D-4DE8-800F-92ABCE7B826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98925" y="911325"/>
            <a:ext cx="6503751" cy="46251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Diagram 7">
            <a:extLst>
              <a:ext uri="{FF2B5EF4-FFF2-40B4-BE49-F238E27FC236}">
                <a16:creationId xmlns:a16="http://schemas.microsoft.com/office/drawing/2014/main" xmlns="" id="{BD79E684-4A60-43E8-B23B-7FCB1AB90F41}"/>
              </a:ext>
            </a:extLst>
          </p:cNvPr>
          <p:cNvGraphicFramePr/>
          <p:nvPr>
            <p:extLst>
              <p:ext uri="{D42A27DB-BD31-4B8C-83A1-F6EECF244321}">
                <p14:modId xmlns:p14="http://schemas.microsoft.com/office/powerpoint/2010/main" val="3437951972"/>
              </p:ext>
            </p:extLst>
          </p:nvPr>
        </p:nvGraphicFramePr>
        <p:xfrm>
          <a:off x="346238" y="5173249"/>
          <a:ext cx="5034144" cy="1512992"/>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Tree>
    <p:extLst>
      <p:ext uri="{BB962C8B-B14F-4D97-AF65-F5344CB8AC3E}">
        <p14:creationId xmlns:p14="http://schemas.microsoft.com/office/powerpoint/2010/main" val="949903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15492" y="301410"/>
            <a:ext cx="9313817" cy="609916"/>
          </a:xfrm>
        </p:spPr>
        <p:txBody>
          <a:bodyPr>
            <a:noAutofit/>
          </a:bodyPr>
          <a:lstStyle/>
          <a:p>
            <a:r>
              <a:rPr lang="en-IN" sz="2400" b="1" dirty="0">
                <a:latin typeface="Arial Black" panose="020B0A04020102020204" pitchFamily="34" charset="0"/>
                <a:cs typeface="Arial" pitchFamily="34" charset="0"/>
              </a:rPr>
              <a:t>Bivariate Analysis Continued…..</a:t>
            </a:r>
            <a:endParaRPr lang="en-IN" sz="1800" dirty="0"/>
          </a:p>
        </p:txBody>
      </p:sp>
      <p:graphicFrame>
        <p:nvGraphicFramePr>
          <p:cNvPr id="12" name="Diagram 11">
            <a:extLst>
              <a:ext uri="{FF2B5EF4-FFF2-40B4-BE49-F238E27FC236}">
                <a16:creationId xmlns:a16="http://schemas.microsoft.com/office/drawing/2014/main" xmlns="" id="{5E764948-AB32-4586-A944-9AE9BD37FD0A}"/>
              </a:ext>
            </a:extLst>
          </p:cNvPr>
          <p:cNvGraphicFramePr/>
          <p:nvPr/>
        </p:nvGraphicFramePr>
        <p:xfrm>
          <a:off x="7076662" y="5824468"/>
          <a:ext cx="4306956" cy="861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Diagram 15">
            <a:extLst>
              <a:ext uri="{FF2B5EF4-FFF2-40B4-BE49-F238E27FC236}">
                <a16:creationId xmlns:a16="http://schemas.microsoft.com/office/drawing/2014/main" xmlns="" id="{04328084-9207-465E-992E-EAB644EE0309}"/>
              </a:ext>
            </a:extLst>
          </p:cNvPr>
          <p:cNvGraphicFramePr/>
          <p:nvPr/>
        </p:nvGraphicFramePr>
        <p:xfrm>
          <a:off x="808381" y="5653971"/>
          <a:ext cx="4572001" cy="8617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a:extLst>
              <a:ext uri="{FF2B5EF4-FFF2-40B4-BE49-F238E27FC236}">
                <a16:creationId xmlns:a16="http://schemas.microsoft.com/office/drawing/2014/main" xmlns="" id="{BD79E684-4A60-43E8-B23B-7FCB1AB90F41}"/>
              </a:ext>
            </a:extLst>
          </p:cNvPr>
          <p:cNvGraphicFramePr/>
          <p:nvPr>
            <p:extLst>
              <p:ext uri="{D42A27DB-BD31-4B8C-83A1-F6EECF244321}">
                <p14:modId xmlns:p14="http://schemas.microsoft.com/office/powerpoint/2010/main" val="2404149581"/>
              </p:ext>
            </p:extLst>
          </p:nvPr>
        </p:nvGraphicFramePr>
        <p:xfrm>
          <a:off x="346238" y="5778777"/>
          <a:ext cx="5034144" cy="90746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5124" name="Picture 4">
            <a:extLst>
              <a:ext uri="{FF2B5EF4-FFF2-40B4-BE49-F238E27FC236}">
                <a16:creationId xmlns:a16="http://schemas.microsoft.com/office/drawing/2014/main" xmlns="" id="{BF866AF0-0573-4DED-B828-47C5AF5390F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3345" y="1052945"/>
            <a:ext cx="5527964" cy="340822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xmlns="" id="{DF3F1A3F-404E-419D-9141-19C236D33F0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96000" y="911325"/>
            <a:ext cx="5860473" cy="3134201"/>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xmlns="" id="{151B75F8-E1B3-4810-B8AA-02FDD65AD3F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67589" y="4101255"/>
            <a:ext cx="4178173" cy="26031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Diagram 8">
            <a:extLst>
              <a:ext uri="{FF2B5EF4-FFF2-40B4-BE49-F238E27FC236}">
                <a16:creationId xmlns:a16="http://schemas.microsoft.com/office/drawing/2014/main" xmlns="" id="{BD44B297-6464-4904-A44D-B81331A9C4F5}"/>
              </a:ext>
            </a:extLst>
          </p:cNvPr>
          <p:cNvGraphicFramePr/>
          <p:nvPr>
            <p:extLst>
              <p:ext uri="{D42A27DB-BD31-4B8C-83A1-F6EECF244321}">
                <p14:modId xmlns:p14="http://schemas.microsoft.com/office/powerpoint/2010/main" val="2191111679"/>
              </p:ext>
            </p:extLst>
          </p:nvPr>
        </p:nvGraphicFramePr>
        <p:xfrm>
          <a:off x="662907" y="4516894"/>
          <a:ext cx="7203438" cy="2341106"/>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Tree>
    <p:extLst>
      <p:ext uri="{BB962C8B-B14F-4D97-AF65-F5344CB8AC3E}">
        <p14:creationId xmlns:p14="http://schemas.microsoft.com/office/powerpoint/2010/main" val="2434828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p:cNvSpPr>
            <a:spLocks noGrp="1"/>
          </p:cNvSpPr>
          <p:nvPr>
            <p:ph type="title"/>
          </p:nvPr>
        </p:nvSpPr>
        <p:spPr>
          <a:xfrm>
            <a:off x="1215492" y="301410"/>
            <a:ext cx="9313817" cy="609916"/>
          </a:xfrm>
        </p:spPr>
        <p:txBody>
          <a:bodyPr>
            <a:noAutofit/>
          </a:bodyPr>
          <a:lstStyle/>
          <a:p>
            <a:r>
              <a:rPr lang="en-IN" sz="2400" dirty="0"/>
              <a:t>Features Correlation Heatmap:-</a:t>
            </a:r>
            <a:endParaRPr lang="en-IN" sz="1800" dirty="0"/>
          </a:p>
        </p:txBody>
      </p:sp>
      <p:graphicFrame>
        <p:nvGraphicFramePr>
          <p:cNvPr id="12" name="Diagram 11">
            <a:extLst>
              <a:ext uri="{FF2B5EF4-FFF2-40B4-BE49-F238E27FC236}">
                <a16:creationId xmlns:a16="http://schemas.microsoft.com/office/drawing/2014/main" xmlns="" id="{5E764948-AB32-4586-A944-9AE9BD37FD0A}"/>
              </a:ext>
            </a:extLst>
          </p:cNvPr>
          <p:cNvGraphicFramePr/>
          <p:nvPr/>
        </p:nvGraphicFramePr>
        <p:xfrm>
          <a:off x="7076662" y="5824468"/>
          <a:ext cx="4306956" cy="861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Diagram 15">
            <a:extLst>
              <a:ext uri="{FF2B5EF4-FFF2-40B4-BE49-F238E27FC236}">
                <a16:creationId xmlns:a16="http://schemas.microsoft.com/office/drawing/2014/main" xmlns="" id="{04328084-9207-465E-992E-EAB644EE0309}"/>
              </a:ext>
            </a:extLst>
          </p:cNvPr>
          <p:cNvGraphicFramePr/>
          <p:nvPr/>
        </p:nvGraphicFramePr>
        <p:xfrm>
          <a:off x="808381" y="5653971"/>
          <a:ext cx="4572001" cy="8617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a:extLst>
              <a:ext uri="{FF2B5EF4-FFF2-40B4-BE49-F238E27FC236}">
                <a16:creationId xmlns:a16="http://schemas.microsoft.com/office/drawing/2014/main" xmlns="" id="{BD79E684-4A60-43E8-B23B-7FCB1AB90F41}"/>
              </a:ext>
            </a:extLst>
          </p:cNvPr>
          <p:cNvGraphicFramePr/>
          <p:nvPr/>
        </p:nvGraphicFramePr>
        <p:xfrm>
          <a:off x="346238" y="5778777"/>
          <a:ext cx="5034144" cy="90746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9" name="Diagram 8">
            <a:extLst>
              <a:ext uri="{FF2B5EF4-FFF2-40B4-BE49-F238E27FC236}">
                <a16:creationId xmlns:a16="http://schemas.microsoft.com/office/drawing/2014/main" xmlns="" id="{BD44B297-6464-4904-A44D-B81331A9C4F5}"/>
              </a:ext>
            </a:extLst>
          </p:cNvPr>
          <p:cNvGraphicFramePr/>
          <p:nvPr>
            <p:extLst>
              <p:ext uri="{D42A27DB-BD31-4B8C-83A1-F6EECF244321}">
                <p14:modId xmlns:p14="http://schemas.microsoft.com/office/powerpoint/2010/main" val="932891762"/>
              </p:ext>
            </p:extLst>
          </p:nvPr>
        </p:nvGraphicFramePr>
        <p:xfrm>
          <a:off x="662907" y="4516894"/>
          <a:ext cx="7203438" cy="234110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6146" name="Picture 2">
            <a:extLst>
              <a:ext uri="{FF2B5EF4-FFF2-40B4-BE49-F238E27FC236}">
                <a16:creationId xmlns:a16="http://schemas.microsoft.com/office/drawing/2014/main" xmlns="" id="{4EF2AE6D-C3F8-4625-AD60-3FF04CE2943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6239" y="1089764"/>
            <a:ext cx="8346825" cy="55964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xmlns="" id="{436B9E8C-9DCB-4CF2-9E9E-933F9B9D0FAB}"/>
              </a:ext>
            </a:extLst>
          </p:cNvPr>
          <p:cNvGraphicFramePr/>
          <p:nvPr>
            <p:extLst>
              <p:ext uri="{D42A27DB-BD31-4B8C-83A1-F6EECF244321}">
                <p14:modId xmlns:p14="http://schemas.microsoft.com/office/powerpoint/2010/main" val="1557317252"/>
              </p:ext>
            </p:extLst>
          </p:nvPr>
        </p:nvGraphicFramePr>
        <p:xfrm>
          <a:off x="8693064" y="1866378"/>
          <a:ext cx="3369500" cy="378633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38714911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p:cNvSpPr>
            <a:spLocks noGrp="1"/>
          </p:cNvSpPr>
          <p:nvPr>
            <p:ph type="title"/>
          </p:nvPr>
        </p:nvSpPr>
        <p:spPr>
          <a:xfrm>
            <a:off x="1204203" y="290121"/>
            <a:ext cx="9313817" cy="632798"/>
          </a:xfrm>
        </p:spPr>
        <p:txBody>
          <a:bodyPr>
            <a:normAutofit/>
          </a:bodyPr>
          <a:lstStyle/>
          <a:p>
            <a:r>
              <a:rPr lang="en-IN" sz="2400" dirty="0"/>
              <a:t>Sub plot for all numeric data</a:t>
            </a:r>
          </a:p>
        </p:txBody>
      </p:sp>
      <p:pic>
        <p:nvPicPr>
          <p:cNvPr id="5" name="Picture 4">
            <a:extLst>
              <a:ext uri="{FF2B5EF4-FFF2-40B4-BE49-F238E27FC236}">
                <a16:creationId xmlns:a16="http://schemas.microsoft.com/office/drawing/2014/main" xmlns="" id="{2E6DFD45-1CD9-4A52-BF3C-0D8D78AD7BD4}"/>
              </a:ext>
            </a:extLst>
          </p:cNvPr>
          <p:cNvPicPr>
            <a:picLocks noChangeAspect="1"/>
          </p:cNvPicPr>
          <p:nvPr/>
        </p:nvPicPr>
        <p:blipFill>
          <a:blip r:embed="rId2"/>
          <a:stretch>
            <a:fillRect/>
          </a:stretch>
        </p:blipFill>
        <p:spPr>
          <a:xfrm>
            <a:off x="126168" y="922919"/>
            <a:ext cx="2942710" cy="3000375"/>
          </a:xfrm>
          <a:prstGeom prst="rect">
            <a:avLst/>
          </a:prstGeom>
        </p:spPr>
      </p:pic>
      <p:pic>
        <p:nvPicPr>
          <p:cNvPr id="8" name="Picture 7">
            <a:extLst>
              <a:ext uri="{FF2B5EF4-FFF2-40B4-BE49-F238E27FC236}">
                <a16:creationId xmlns:a16="http://schemas.microsoft.com/office/drawing/2014/main" xmlns="" id="{9D567E1C-C079-4630-BBE9-5CFB888ED41E}"/>
              </a:ext>
            </a:extLst>
          </p:cNvPr>
          <p:cNvPicPr>
            <a:picLocks noChangeAspect="1"/>
          </p:cNvPicPr>
          <p:nvPr/>
        </p:nvPicPr>
        <p:blipFill>
          <a:blip r:embed="rId3"/>
          <a:stretch>
            <a:fillRect/>
          </a:stretch>
        </p:blipFill>
        <p:spPr>
          <a:xfrm>
            <a:off x="3231319" y="922919"/>
            <a:ext cx="3144429" cy="2914650"/>
          </a:xfrm>
          <a:prstGeom prst="rect">
            <a:avLst/>
          </a:prstGeom>
        </p:spPr>
      </p:pic>
      <p:pic>
        <p:nvPicPr>
          <p:cNvPr id="14" name="Picture 13">
            <a:extLst>
              <a:ext uri="{FF2B5EF4-FFF2-40B4-BE49-F238E27FC236}">
                <a16:creationId xmlns:a16="http://schemas.microsoft.com/office/drawing/2014/main" xmlns="" id="{71CBE822-89F7-4C66-81D8-48A7DD4DC8D3}"/>
              </a:ext>
            </a:extLst>
          </p:cNvPr>
          <p:cNvPicPr>
            <a:picLocks noChangeAspect="1"/>
          </p:cNvPicPr>
          <p:nvPr/>
        </p:nvPicPr>
        <p:blipFill>
          <a:blip r:embed="rId4"/>
          <a:stretch>
            <a:fillRect/>
          </a:stretch>
        </p:blipFill>
        <p:spPr>
          <a:xfrm>
            <a:off x="6375748" y="922919"/>
            <a:ext cx="2730673" cy="2914650"/>
          </a:xfrm>
          <a:prstGeom prst="rect">
            <a:avLst/>
          </a:prstGeom>
        </p:spPr>
      </p:pic>
      <p:pic>
        <p:nvPicPr>
          <p:cNvPr id="16" name="Picture 15">
            <a:extLst>
              <a:ext uri="{FF2B5EF4-FFF2-40B4-BE49-F238E27FC236}">
                <a16:creationId xmlns:a16="http://schemas.microsoft.com/office/drawing/2014/main" xmlns="" id="{47F8D780-DFCD-4B2E-B9D8-F8D09BD53AFE}"/>
              </a:ext>
            </a:extLst>
          </p:cNvPr>
          <p:cNvPicPr>
            <a:picLocks noChangeAspect="1"/>
          </p:cNvPicPr>
          <p:nvPr/>
        </p:nvPicPr>
        <p:blipFill>
          <a:blip r:embed="rId5"/>
          <a:stretch>
            <a:fillRect/>
          </a:stretch>
        </p:blipFill>
        <p:spPr>
          <a:xfrm>
            <a:off x="8960682" y="961019"/>
            <a:ext cx="3114675" cy="2962275"/>
          </a:xfrm>
          <a:prstGeom prst="rect">
            <a:avLst/>
          </a:prstGeom>
        </p:spPr>
      </p:pic>
      <p:pic>
        <p:nvPicPr>
          <p:cNvPr id="18" name="Picture 17">
            <a:extLst>
              <a:ext uri="{FF2B5EF4-FFF2-40B4-BE49-F238E27FC236}">
                <a16:creationId xmlns:a16="http://schemas.microsoft.com/office/drawing/2014/main" xmlns="" id="{AD0834FA-F7BC-47CA-9DF8-92E242C607F4}"/>
              </a:ext>
            </a:extLst>
          </p:cNvPr>
          <p:cNvPicPr>
            <a:picLocks noChangeAspect="1"/>
          </p:cNvPicPr>
          <p:nvPr/>
        </p:nvPicPr>
        <p:blipFill>
          <a:blip r:embed="rId6"/>
          <a:stretch>
            <a:fillRect/>
          </a:stretch>
        </p:blipFill>
        <p:spPr>
          <a:xfrm>
            <a:off x="234995" y="3975317"/>
            <a:ext cx="2833883" cy="2867025"/>
          </a:xfrm>
          <a:prstGeom prst="rect">
            <a:avLst/>
          </a:prstGeom>
        </p:spPr>
      </p:pic>
      <p:pic>
        <p:nvPicPr>
          <p:cNvPr id="20" name="Picture 19">
            <a:extLst>
              <a:ext uri="{FF2B5EF4-FFF2-40B4-BE49-F238E27FC236}">
                <a16:creationId xmlns:a16="http://schemas.microsoft.com/office/drawing/2014/main" xmlns="" id="{D6E6CA51-6831-4521-B58C-DEDE70F20A45}"/>
              </a:ext>
            </a:extLst>
          </p:cNvPr>
          <p:cNvPicPr>
            <a:picLocks noChangeAspect="1"/>
          </p:cNvPicPr>
          <p:nvPr/>
        </p:nvPicPr>
        <p:blipFill>
          <a:blip r:embed="rId7"/>
          <a:stretch>
            <a:fillRect/>
          </a:stretch>
        </p:blipFill>
        <p:spPr>
          <a:xfrm>
            <a:off x="3322396" y="3908642"/>
            <a:ext cx="2962275" cy="2933700"/>
          </a:xfrm>
          <a:prstGeom prst="rect">
            <a:avLst/>
          </a:prstGeom>
        </p:spPr>
      </p:pic>
      <p:pic>
        <p:nvPicPr>
          <p:cNvPr id="22" name="Picture 21">
            <a:extLst>
              <a:ext uri="{FF2B5EF4-FFF2-40B4-BE49-F238E27FC236}">
                <a16:creationId xmlns:a16="http://schemas.microsoft.com/office/drawing/2014/main" xmlns="" id="{9C2B2EB4-9B7A-4865-A903-729612EE86EB}"/>
              </a:ext>
            </a:extLst>
          </p:cNvPr>
          <p:cNvPicPr>
            <a:picLocks noChangeAspect="1"/>
          </p:cNvPicPr>
          <p:nvPr/>
        </p:nvPicPr>
        <p:blipFill>
          <a:blip r:embed="rId8"/>
          <a:stretch>
            <a:fillRect/>
          </a:stretch>
        </p:blipFill>
        <p:spPr>
          <a:xfrm>
            <a:off x="6375748" y="3908642"/>
            <a:ext cx="2730673" cy="2895600"/>
          </a:xfrm>
          <a:prstGeom prst="rect">
            <a:avLst/>
          </a:prstGeom>
        </p:spPr>
      </p:pic>
      <p:pic>
        <p:nvPicPr>
          <p:cNvPr id="24" name="Picture 23">
            <a:extLst>
              <a:ext uri="{FF2B5EF4-FFF2-40B4-BE49-F238E27FC236}">
                <a16:creationId xmlns:a16="http://schemas.microsoft.com/office/drawing/2014/main" xmlns="" id="{BCE13337-93A0-4017-AB27-3EA799ED0864}"/>
              </a:ext>
            </a:extLst>
          </p:cNvPr>
          <p:cNvPicPr>
            <a:picLocks noChangeAspect="1"/>
          </p:cNvPicPr>
          <p:nvPr/>
        </p:nvPicPr>
        <p:blipFill>
          <a:blip r:embed="rId9"/>
          <a:stretch>
            <a:fillRect/>
          </a:stretch>
        </p:blipFill>
        <p:spPr>
          <a:xfrm>
            <a:off x="9248000" y="3908642"/>
            <a:ext cx="2952750" cy="2847975"/>
          </a:xfrm>
          <a:prstGeom prst="rect">
            <a:avLst/>
          </a:prstGeom>
        </p:spPr>
      </p:pic>
    </p:spTree>
    <p:extLst>
      <p:ext uri="{BB962C8B-B14F-4D97-AF65-F5344CB8AC3E}">
        <p14:creationId xmlns:p14="http://schemas.microsoft.com/office/powerpoint/2010/main" val="10578185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p:cNvSpPr>
            <a:spLocks noGrp="1"/>
          </p:cNvSpPr>
          <p:nvPr>
            <p:ph type="title"/>
          </p:nvPr>
        </p:nvSpPr>
        <p:spPr>
          <a:xfrm>
            <a:off x="1204203" y="290121"/>
            <a:ext cx="9313817" cy="632798"/>
          </a:xfrm>
        </p:spPr>
        <p:txBody>
          <a:bodyPr>
            <a:normAutofit/>
          </a:bodyPr>
          <a:lstStyle/>
          <a:p>
            <a:r>
              <a:rPr lang="en-IN" sz="2400" dirty="0"/>
              <a:t>Sub plot for all numeric data</a:t>
            </a:r>
          </a:p>
        </p:txBody>
      </p:sp>
      <p:pic>
        <p:nvPicPr>
          <p:cNvPr id="3" name="Picture 2">
            <a:extLst>
              <a:ext uri="{FF2B5EF4-FFF2-40B4-BE49-F238E27FC236}">
                <a16:creationId xmlns:a16="http://schemas.microsoft.com/office/drawing/2014/main" xmlns="" id="{F871E353-4B04-4CB3-A09A-A0C544925714}"/>
              </a:ext>
            </a:extLst>
          </p:cNvPr>
          <p:cNvPicPr>
            <a:picLocks noChangeAspect="1"/>
          </p:cNvPicPr>
          <p:nvPr/>
        </p:nvPicPr>
        <p:blipFill>
          <a:blip r:embed="rId2"/>
          <a:stretch>
            <a:fillRect/>
          </a:stretch>
        </p:blipFill>
        <p:spPr>
          <a:xfrm>
            <a:off x="0" y="922919"/>
            <a:ext cx="2990850" cy="2886075"/>
          </a:xfrm>
          <a:prstGeom prst="rect">
            <a:avLst/>
          </a:prstGeom>
        </p:spPr>
      </p:pic>
      <p:pic>
        <p:nvPicPr>
          <p:cNvPr id="5" name="Picture 4">
            <a:extLst>
              <a:ext uri="{FF2B5EF4-FFF2-40B4-BE49-F238E27FC236}">
                <a16:creationId xmlns:a16="http://schemas.microsoft.com/office/drawing/2014/main" xmlns="" id="{21693435-FE3C-4B59-8D3F-76D3DAA31BAA}"/>
              </a:ext>
            </a:extLst>
          </p:cNvPr>
          <p:cNvPicPr>
            <a:picLocks noChangeAspect="1"/>
          </p:cNvPicPr>
          <p:nvPr/>
        </p:nvPicPr>
        <p:blipFill>
          <a:blip r:embed="rId3"/>
          <a:stretch>
            <a:fillRect/>
          </a:stretch>
        </p:blipFill>
        <p:spPr>
          <a:xfrm>
            <a:off x="2990850" y="970544"/>
            <a:ext cx="2800350" cy="2838450"/>
          </a:xfrm>
          <a:prstGeom prst="rect">
            <a:avLst/>
          </a:prstGeom>
        </p:spPr>
      </p:pic>
      <p:pic>
        <p:nvPicPr>
          <p:cNvPr id="8" name="Picture 7">
            <a:extLst>
              <a:ext uri="{FF2B5EF4-FFF2-40B4-BE49-F238E27FC236}">
                <a16:creationId xmlns:a16="http://schemas.microsoft.com/office/drawing/2014/main" xmlns="" id="{42557F38-B960-413C-801C-FC9EDC597DDF}"/>
              </a:ext>
            </a:extLst>
          </p:cNvPr>
          <p:cNvPicPr>
            <a:picLocks noChangeAspect="1"/>
          </p:cNvPicPr>
          <p:nvPr/>
        </p:nvPicPr>
        <p:blipFill>
          <a:blip r:embed="rId4"/>
          <a:stretch>
            <a:fillRect/>
          </a:stretch>
        </p:blipFill>
        <p:spPr>
          <a:xfrm>
            <a:off x="5895975" y="970544"/>
            <a:ext cx="3160343" cy="2847975"/>
          </a:xfrm>
          <a:prstGeom prst="rect">
            <a:avLst/>
          </a:prstGeom>
        </p:spPr>
      </p:pic>
      <p:pic>
        <p:nvPicPr>
          <p:cNvPr id="10" name="Picture 9">
            <a:extLst>
              <a:ext uri="{FF2B5EF4-FFF2-40B4-BE49-F238E27FC236}">
                <a16:creationId xmlns:a16="http://schemas.microsoft.com/office/drawing/2014/main" xmlns="" id="{52663FE2-C3EA-49C0-86E0-00C2AF93B1F9}"/>
              </a:ext>
            </a:extLst>
          </p:cNvPr>
          <p:cNvPicPr>
            <a:picLocks noChangeAspect="1"/>
          </p:cNvPicPr>
          <p:nvPr/>
        </p:nvPicPr>
        <p:blipFill>
          <a:blip r:embed="rId5"/>
          <a:stretch>
            <a:fillRect/>
          </a:stretch>
        </p:blipFill>
        <p:spPr>
          <a:xfrm>
            <a:off x="9201150" y="922919"/>
            <a:ext cx="2933700" cy="2886075"/>
          </a:xfrm>
          <a:prstGeom prst="rect">
            <a:avLst/>
          </a:prstGeom>
        </p:spPr>
      </p:pic>
      <p:pic>
        <p:nvPicPr>
          <p:cNvPr id="12" name="Picture 11">
            <a:extLst>
              <a:ext uri="{FF2B5EF4-FFF2-40B4-BE49-F238E27FC236}">
                <a16:creationId xmlns:a16="http://schemas.microsoft.com/office/drawing/2014/main" xmlns="" id="{C065C058-81D9-4E7E-9CA4-913F9C45083F}"/>
              </a:ext>
            </a:extLst>
          </p:cNvPr>
          <p:cNvPicPr>
            <a:picLocks noChangeAspect="1"/>
          </p:cNvPicPr>
          <p:nvPr/>
        </p:nvPicPr>
        <p:blipFill>
          <a:blip r:embed="rId6"/>
          <a:stretch>
            <a:fillRect/>
          </a:stretch>
        </p:blipFill>
        <p:spPr>
          <a:xfrm>
            <a:off x="75158" y="3856619"/>
            <a:ext cx="2915692" cy="2838450"/>
          </a:xfrm>
          <a:prstGeom prst="rect">
            <a:avLst/>
          </a:prstGeom>
        </p:spPr>
      </p:pic>
      <p:pic>
        <p:nvPicPr>
          <p:cNvPr id="14" name="Picture 13">
            <a:extLst>
              <a:ext uri="{FF2B5EF4-FFF2-40B4-BE49-F238E27FC236}">
                <a16:creationId xmlns:a16="http://schemas.microsoft.com/office/drawing/2014/main" xmlns="" id="{2F59E5E3-32BF-495D-9512-B536BD18DA93}"/>
              </a:ext>
            </a:extLst>
          </p:cNvPr>
          <p:cNvPicPr>
            <a:picLocks noChangeAspect="1"/>
          </p:cNvPicPr>
          <p:nvPr/>
        </p:nvPicPr>
        <p:blipFill>
          <a:blip r:embed="rId7"/>
          <a:stretch>
            <a:fillRect/>
          </a:stretch>
        </p:blipFill>
        <p:spPr>
          <a:xfrm>
            <a:off x="2990850" y="3866145"/>
            <a:ext cx="2915692" cy="2876549"/>
          </a:xfrm>
          <a:prstGeom prst="rect">
            <a:avLst/>
          </a:prstGeom>
        </p:spPr>
      </p:pic>
      <p:pic>
        <p:nvPicPr>
          <p:cNvPr id="16" name="Picture 15">
            <a:extLst>
              <a:ext uri="{FF2B5EF4-FFF2-40B4-BE49-F238E27FC236}">
                <a16:creationId xmlns:a16="http://schemas.microsoft.com/office/drawing/2014/main" xmlns="" id="{60301C35-9975-4643-A5CE-B6A3002BBB3B}"/>
              </a:ext>
            </a:extLst>
          </p:cNvPr>
          <p:cNvPicPr>
            <a:picLocks noChangeAspect="1"/>
          </p:cNvPicPr>
          <p:nvPr/>
        </p:nvPicPr>
        <p:blipFill>
          <a:blip r:embed="rId8"/>
          <a:stretch>
            <a:fillRect/>
          </a:stretch>
        </p:blipFill>
        <p:spPr>
          <a:xfrm>
            <a:off x="6074993" y="3856619"/>
            <a:ext cx="2981325" cy="2886075"/>
          </a:xfrm>
          <a:prstGeom prst="rect">
            <a:avLst/>
          </a:prstGeom>
        </p:spPr>
      </p:pic>
      <p:pic>
        <p:nvPicPr>
          <p:cNvPr id="18" name="Picture 17">
            <a:extLst>
              <a:ext uri="{FF2B5EF4-FFF2-40B4-BE49-F238E27FC236}">
                <a16:creationId xmlns:a16="http://schemas.microsoft.com/office/drawing/2014/main" xmlns="" id="{3E2EB17B-4339-4A3A-AFAB-F8EA6BE3FA1A}"/>
              </a:ext>
            </a:extLst>
          </p:cNvPr>
          <p:cNvPicPr>
            <a:picLocks noChangeAspect="1"/>
          </p:cNvPicPr>
          <p:nvPr/>
        </p:nvPicPr>
        <p:blipFill>
          <a:blip r:embed="rId9"/>
          <a:stretch>
            <a:fillRect/>
          </a:stretch>
        </p:blipFill>
        <p:spPr>
          <a:xfrm>
            <a:off x="9125992" y="3808994"/>
            <a:ext cx="2990850" cy="2876550"/>
          </a:xfrm>
          <a:prstGeom prst="rect">
            <a:avLst/>
          </a:prstGeom>
        </p:spPr>
      </p:pic>
    </p:spTree>
    <p:extLst>
      <p:ext uri="{BB962C8B-B14F-4D97-AF65-F5344CB8AC3E}">
        <p14:creationId xmlns:p14="http://schemas.microsoft.com/office/powerpoint/2010/main" val="1260246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pPr algn="ctr"/>
            <a:r>
              <a:rPr lang="en-IN" b="1" dirty="0"/>
              <a:t> </a:t>
            </a:r>
            <a:r>
              <a:rPr lang="en-IN" sz="3200" dirty="0">
                <a:latin typeface="Arial Black" panose="020B0A04020102020204" pitchFamily="34" charset="0"/>
              </a:rPr>
              <a:t>Abstract</a:t>
            </a:r>
          </a:p>
        </p:txBody>
      </p:sp>
      <p:sp>
        <p:nvSpPr>
          <p:cNvPr id="145" name="Content Placeholder 2">
            <a:extLst>
              <a:ext uri="{FF2B5EF4-FFF2-40B4-BE49-F238E27FC236}">
                <a16:creationId xmlns:a16="http://schemas.microsoft.com/office/drawing/2014/main" xmlns="" id="{1D1B64DB-4AD4-4216-B7FF-CC7391F89960}"/>
              </a:ext>
            </a:extLst>
          </p:cNvPr>
          <p:cNvSpPr txBox="1">
            <a:spLocks/>
          </p:cNvSpPr>
          <p:nvPr/>
        </p:nvSpPr>
        <p:spPr>
          <a:xfrm>
            <a:off x="684390" y="1665553"/>
            <a:ext cx="5030601" cy="414851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IN" sz="1800" b="1" dirty="0">
                <a:solidFill>
                  <a:srgbClr val="FF0000"/>
                </a:solidFill>
                <a:latin typeface="+mn-lt"/>
                <a:ea typeface="Verdana" panose="020B0604030504040204" pitchFamily="34" charset="0"/>
              </a:rPr>
              <a:t>L</a:t>
            </a:r>
            <a:r>
              <a:rPr lang="en-IN" sz="1800" b="1" i="0" dirty="0">
                <a:solidFill>
                  <a:srgbClr val="FF0000"/>
                </a:solidFill>
                <a:effectLst/>
                <a:latin typeface="+mn-lt"/>
                <a:ea typeface="Verdana" panose="020B0604030504040204" pitchFamily="34" charset="0"/>
              </a:rPr>
              <a:t>ending Club </a:t>
            </a:r>
            <a:r>
              <a:rPr lang="en-IN" sz="1800" dirty="0">
                <a:solidFill>
                  <a:srgbClr val="091E42"/>
                </a:solidFill>
                <a:latin typeface="+mn-lt"/>
                <a:ea typeface="Verdana" panose="020B0604030504040204" pitchFamily="34" charset="0"/>
              </a:rPr>
              <a:t>is a market place which</a:t>
            </a:r>
            <a:r>
              <a:rPr lang="en-IN" sz="1800" b="0" i="0" dirty="0">
                <a:solidFill>
                  <a:srgbClr val="091E42"/>
                </a:solidFill>
                <a:effectLst/>
                <a:latin typeface="+mn-lt"/>
                <a:ea typeface="Verdana" panose="020B0604030504040204" pitchFamily="34" charset="0"/>
              </a:rPr>
              <a:t> lending various types of </a:t>
            </a:r>
            <a:r>
              <a:rPr lang="en-IN" sz="1800" dirty="0">
                <a:solidFill>
                  <a:srgbClr val="091E42"/>
                </a:solidFill>
                <a:latin typeface="+mn-lt"/>
                <a:ea typeface="Verdana" panose="020B0604030504040204" pitchFamily="34" charset="0"/>
              </a:rPr>
              <a:t>P</a:t>
            </a:r>
            <a:r>
              <a:rPr lang="en-IN" sz="1800" dirty="0" smtClean="0">
                <a:solidFill>
                  <a:srgbClr val="091E42"/>
                </a:solidFill>
                <a:latin typeface="+mn-lt"/>
                <a:ea typeface="Verdana" panose="020B0604030504040204" pitchFamily="34" charset="0"/>
              </a:rPr>
              <a:t>ersonal </a:t>
            </a:r>
            <a:r>
              <a:rPr lang="en-IN" sz="1800" dirty="0">
                <a:solidFill>
                  <a:srgbClr val="091E42"/>
                </a:solidFill>
                <a:latin typeface="+mn-lt"/>
                <a:ea typeface="Verdana" panose="020B0604030504040204" pitchFamily="34" charset="0"/>
              </a:rPr>
              <a:t>loans , Business loans and Financing of medical procedures</a:t>
            </a:r>
            <a:r>
              <a:rPr lang="en-IN" sz="1800" b="0" i="0" dirty="0">
                <a:solidFill>
                  <a:srgbClr val="091E42"/>
                </a:solidFill>
                <a:effectLst/>
                <a:latin typeface="+mn-lt"/>
                <a:ea typeface="Verdana" panose="020B0604030504040204" pitchFamily="34" charset="0"/>
              </a:rPr>
              <a:t>. When company receives a loan application, the company have </a:t>
            </a:r>
            <a:r>
              <a:rPr lang="en-IN" sz="1800" dirty="0">
                <a:solidFill>
                  <a:srgbClr val="091E42"/>
                </a:solidFill>
                <a:latin typeface="+mn-lt"/>
                <a:ea typeface="Verdana" panose="020B0604030504040204" pitchFamily="34" charset="0"/>
              </a:rPr>
              <a:t>to take </a:t>
            </a:r>
            <a:r>
              <a:rPr lang="en-IN" sz="1800" b="0" i="0" dirty="0">
                <a:solidFill>
                  <a:srgbClr val="091E42"/>
                </a:solidFill>
                <a:effectLst/>
                <a:latin typeface="+mn-lt"/>
                <a:ea typeface="Verdana" panose="020B0604030504040204" pitchFamily="34" charset="0"/>
              </a:rPr>
              <a:t>decision of loan approval based on the applicant’s profile. </a:t>
            </a:r>
          </a:p>
          <a:p>
            <a:pPr algn="l" rtl="0"/>
            <a:r>
              <a:rPr lang="en-IN" sz="1800" dirty="0">
                <a:solidFill>
                  <a:srgbClr val="091E42"/>
                </a:solidFill>
                <a:latin typeface="+mn-lt"/>
                <a:ea typeface="Verdana" panose="020B0604030504040204" pitchFamily="34" charset="0"/>
              </a:rPr>
              <a:t>As an employee of Lending Company our aim is to analyse t</a:t>
            </a:r>
            <a:r>
              <a:rPr lang="en-IN" sz="1800" b="0" i="0" dirty="0">
                <a:solidFill>
                  <a:srgbClr val="091E42"/>
                </a:solidFill>
                <a:effectLst/>
                <a:latin typeface="+mn-lt"/>
                <a:ea typeface="Verdana" panose="020B0604030504040204" pitchFamily="34" charset="0"/>
              </a:rPr>
              <a:t>he past data . The data contains all the information about Applicant like annual income home ownership and past </a:t>
            </a:r>
            <a:r>
              <a:rPr lang="en-IN" sz="1800" b="0" i="0" dirty="0" smtClean="0">
                <a:solidFill>
                  <a:srgbClr val="091E42"/>
                </a:solidFill>
                <a:effectLst/>
                <a:latin typeface="+mn-lt"/>
                <a:ea typeface="Verdana" panose="020B0604030504040204" pitchFamily="34" charset="0"/>
              </a:rPr>
              <a:t>loan </a:t>
            </a:r>
            <a:r>
              <a:rPr lang="en-IN" sz="1800" b="0" i="0" dirty="0">
                <a:solidFill>
                  <a:srgbClr val="091E42"/>
                </a:solidFill>
                <a:effectLst/>
                <a:latin typeface="+mn-lt"/>
                <a:ea typeface="Verdana" panose="020B0604030504040204" pitchFamily="34" charset="0"/>
              </a:rPr>
              <a:t>whether they ‘</a:t>
            </a:r>
            <a:r>
              <a:rPr lang="en-IN" sz="1800" b="1" i="0" dirty="0">
                <a:solidFill>
                  <a:srgbClr val="091E42"/>
                </a:solidFill>
                <a:effectLst/>
                <a:latin typeface="+mn-lt"/>
                <a:ea typeface="Verdana" panose="020B0604030504040204" pitchFamily="34" charset="0"/>
              </a:rPr>
              <a:t>defaulted</a:t>
            </a:r>
            <a:r>
              <a:rPr lang="en-IN" sz="1800" b="0" i="0" dirty="0">
                <a:solidFill>
                  <a:srgbClr val="091E42"/>
                </a:solidFill>
                <a:effectLst/>
                <a:latin typeface="+mn-lt"/>
                <a:ea typeface="Verdana" panose="020B0604030504040204" pitchFamily="34" charset="0"/>
              </a:rPr>
              <a:t>’ or not. </a:t>
            </a:r>
          </a:p>
          <a:p>
            <a:pPr algn="l" rtl="0"/>
            <a:r>
              <a:rPr lang="en-IN" sz="1800" b="0" i="0" dirty="0">
                <a:solidFill>
                  <a:srgbClr val="091E42"/>
                </a:solidFill>
                <a:effectLst/>
                <a:latin typeface="+mn-lt"/>
                <a:ea typeface="Verdana" panose="020B0604030504040204" pitchFamily="34" charset="0"/>
              </a:rPr>
              <a:t>The aim is to identify patterns </a:t>
            </a:r>
            <a:r>
              <a:rPr lang="en-IN" sz="1800" b="0" i="0" dirty="0" smtClean="0">
                <a:solidFill>
                  <a:srgbClr val="091E42"/>
                </a:solidFill>
                <a:effectLst/>
                <a:latin typeface="+mn-lt"/>
                <a:ea typeface="Verdana" panose="020B0604030504040204" pitchFamily="34" charset="0"/>
              </a:rPr>
              <a:t>which </a:t>
            </a:r>
            <a:r>
              <a:rPr lang="en-IN" sz="1800" b="0" i="0" dirty="0">
                <a:solidFill>
                  <a:srgbClr val="091E42"/>
                </a:solidFill>
                <a:effectLst/>
                <a:latin typeface="+mn-lt"/>
                <a:ea typeface="Verdana" panose="020B0604030504040204" pitchFamily="34" charset="0"/>
              </a:rPr>
              <a:t>indicate if a </a:t>
            </a:r>
            <a:r>
              <a:rPr lang="en-IN" sz="1800" dirty="0">
                <a:solidFill>
                  <a:srgbClr val="091E42"/>
                </a:solidFill>
                <a:latin typeface="+mn-lt"/>
                <a:ea typeface="Verdana" panose="020B0604030504040204" pitchFamily="34" charset="0"/>
              </a:rPr>
              <a:t>Applicant</a:t>
            </a:r>
            <a:r>
              <a:rPr lang="en-IN" sz="1800" b="0" i="0" dirty="0">
                <a:solidFill>
                  <a:srgbClr val="091E42"/>
                </a:solidFill>
                <a:effectLst/>
                <a:latin typeface="+mn-lt"/>
                <a:ea typeface="Verdana" panose="020B0604030504040204" pitchFamily="34" charset="0"/>
              </a:rPr>
              <a:t> is likely to be default, which may be used for taking </a:t>
            </a:r>
            <a:r>
              <a:rPr lang="en-IN" sz="1800" dirty="0">
                <a:solidFill>
                  <a:srgbClr val="091E42"/>
                </a:solidFill>
                <a:latin typeface="+mn-lt"/>
                <a:ea typeface="Verdana" panose="020B0604030504040204" pitchFamily="34" charset="0"/>
              </a:rPr>
              <a:t>decision</a:t>
            </a:r>
            <a:r>
              <a:rPr lang="en-IN" sz="1800" b="0" i="0" dirty="0">
                <a:solidFill>
                  <a:srgbClr val="091E42"/>
                </a:solidFill>
                <a:effectLst/>
                <a:latin typeface="+mn-lt"/>
                <a:ea typeface="Verdana" panose="020B0604030504040204" pitchFamily="34" charset="0"/>
              </a:rPr>
              <a:t> such as denying loan, reducing the amount of loan, lending (risky applicants) at a higher interest rate etc.</a:t>
            </a:r>
          </a:p>
        </p:txBody>
      </p:sp>
      <p:pic>
        <p:nvPicPr>
          <p:cNvPr id="3" name="Picture 2">
            <a:extLst>
              <a:ext uri="{FF2B5EF4-FFF2-40B4-BE49-F238E27FC236}">
                <a16:creationId xmlns:a16="http://schemas.microsoft.com/office/drawing/2014/main" xmlns="" id="{354E3689-17C6-453F-B855-7EFEEB741F49}"/>
              </a:ext>
            </a:extLst>
          </p:cNvPr>
          <p:cNvPicPr>
            <a:picLocks noChangeAspect="1"/>
          </p:cNvPicPr>
          <p:nvPr/>
        </p:nvPicPr>
        <p:blipFill>
          <a:blip r:embed="rId2"/>
          <a:stretch>
            <a:fillRect/>
          </a:stretch>
        </p:blipFill>
        <p:spPr>
          <a:xfrm>
            <a:off x="6095999" y="2006221"/>
            <a:ext cx="5750257" cy="3193576"/>
          </a:xfrm>
          <a:prstGeom prst="rect">
            <a:avLst/>
          </a:prstGeom>
        </p:spPr>
      </p:pic>
    </p:spTree>
    <p:extLst>
      <p:ext uri="{BB962C8B-B14F-4D97-AF65-F5344CB8AC3E}">
        <p14:creationId xmlns:p14="http://schemas.microsoft.com/office/powerpoint/2010/main" val="386975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p:cNvSpPr>
            <a:spLocks noGrp="1"/>
          </p:cNvSpPr>
          <p:nvPr>
            <p:ph type="title"/>
          </p:nvPr>
        </p:nvSpPr>
        <p:spPr>
          <a:xfrm>
            <a:off x="1204203" y="290121"/>
            <a:ext cx="9313817" cy="632798"/>
          </a:xfrm>
        </p:spPr>
        <p:txBody>
          <a:bodyPr>
            <a:normAutofit/>
          </a:bodyPr>
          <a:lstStyle/>
          <a:p>
            <a:r>
              <a:rPr lang="en-IN" sz="2400" dirty="0"/>
              <a:t>Sub plot for all numeric data</a:t>
            </a:r>
          </a:p>
        </p:txBody>
      </p:sp>
      <p:pic>
        <p:nvPicPr>
          <p:cNvPr id="4" name="Picture 3">
            <a:extLst>
              <a:ext uri="{FF2B5EF4-FFF2-40B4-BE49-F238E27FC236}">
                <a16:creationId xmlns:a16="http://schemas.microsoft.com/office/drawing/2014/main" xmlns="" id="{F00CB595-051A-429C-BBEF-538CCDC841D8}"/>
              </a:ext>
            </a:extLst>
          </p:cNvPr>
          <p:cNvPicPr>
            <a:picLocks noChangeAspect="1"/>
          </p:cNvPicPr>
          <p:nvPr/>
        </p:nvPicPr>
        <p:blipFill>
          <a:blip r:embed="rId2"/>
          <a:stretch>
            <a:fillRect/>
          </a:stretch>
        </p:blipFill>
        <p:spPr>
          <a:xfrm>
            <a:off x="740797" y="1027135"/>
            <a:ext cx="3271250" cy="2847975"/>
          </a:xfrm>
          <a:prstGeom prst="rect">
            <a:avLst/>
          </a:prstGeom>
        </p:spPr>
      </p:pic>
      <p:pic>
        <p:nvPicPr>
          <p:cNvPr id="9" name="Picture 8">
            <a:extLst>
              <a:ext uri="{FF2B5EF4-FFF2-40B4-BE49-F238E27FC236}">
                <a16:creationId xmlns:a16="http://schemas.microsoft.com/office/drawing/2014/main" xmlns="" id="{5EC389CF-5CBF-4C75-A126-8E6221AD4A51}"/>
              </a:ext>
            </a:extLst>
          </p:cNvPr>
          <p:cNvPicPr>
            <a:picLocks noChangeAspect="1"/>
          </p:cNvPicPr>
          <p:nvPr/>
        </p:nvPicPr>
        <p:blipFill>
          <a:blip r:embed="rId3"/>
          <a:stretch>
            <a:fillRect/>
          </a:stretch>
        </p:blipFill>
        <p:spPr>
          <a:xfrm>
            <a:off x="4509370" y="1168769"/>
            <a:ext cx="3452630" cy="2847975"/>
          </a:xfrm>
          <a:prstGeom prst="rect">
            <a:avLst/>
          </a:prstGeom>
        </p:spPr>
      </p:pic>
      <p:pic>
        <p:nvPicPr>
          <p:cNvPr id="13" name="Picture 12">
            <a:extLst>
              <a:ext uri="{FF2B5EF4-FFF2-40B4-BE49-F238E27FC236}">
                <a16:creationId xmlns:a16="http://schemas.microsoft.com/office/drawing/2014/main" xmlns="" id="{D704C0ED-859C-4CEA-8863-246C6985B9D6}"/>
              </a:ext>
            </a:extLst>
          </p:cNvPr>
          <p:cNvPicPr>
            <a:picLocks noChangeAspect="1"/>
          </p:cNvPicPr>
          <p:nvPr/>
        </p:nvPicPr>
        <p:blipFill>
          <a:blip r:embed="rId4"/>
          <a:stretch>
            <a:fillRect/>
          </a:stretch>
        </p:blipFill>
        <p:spPr>
          <a:xfrm>
            <a:off x="8279704" y="1027135"/>
            <a:ext cx="3657599" cy="3155971"/>
          </a:xfrm>
          <a:prstGeom prst="rect">
            <a:avLst/>
          </a:prstGeom>
        </p:spPr>
      </p:pic>
      <p:pic>
        <p:nvPicPr>
          <p:cNvPr id="20" name="Picture 19">
            <a:extLst>
              <a:ext uri="{FF2B5EF4-FFF2-40B4-BE49-F238E27FC236}">
                <a16:creationId xmlns:a16="http://schemas.microsoft.com/office/drawing/2014/main" xmlns="" id="{F9F59BA3-7F5E-425A-9012-EA512FFD84E6}"/>
              </a:ext>
            </a:extLst>
          </p:cNvPr>
          <p:cNvPicPr>
            <a:picLocks noChangeAspect="1"/>
          </p:cNvPicPr>
          <p:nvPr/>
        </p:nvPicPr>
        <p:blipFill>
          <a:blip r:embed="rId5"/>
          <a:stretch>
            <a:fillRect/>
          </a:stretch>
        </p:blipFill>
        <p:spPr>
          <a:xfrm>
            <a:off x="4012047" y="4047379"/>
            <a:ext cx="3949953" cy="2876550"/>
          </a:xfrm>
          <a:prstGeom prst="rect">
            <a:avLst/>
          </a:prstGeom>
        </p:spPr>
      </p:pic>
      <p:pic>
        <p:nvPicPr>
          <p:cNvPr id="22" name="Picture 21">
            <a:extLst>
              <a:ext uri="{FF2B5EF4-FFF2-40B4-BE49-F238E27FC236}">
                <a16:creationId xmlns:a16="http://schemas.microsoft.com/office/drawing/2014/main" xmlns="" id="{6F600008-7C5B-4AC7-BDE3-A4C626C9936B}"/>
              </a:ext>
            </a:extLst>
          </p:cNvPr>
          <p:cNvPicPr>
            <a:picLocks noChangeAspect="1"/>
          </p:cNvPicPr>
          <p:nvPr/>
        </p:nvPicPr>
        <p:blipFill>
          <a:blip r:embed="rId6"/>
          <a:stretch>
            <a:fillRect/>
          </a:stretch>
        </p:blipFill>
        <p:spPr>
          <a:xfrm>
            <a:off x="8279704" y="3825202"/>
            <a:ext cx="3912296" cy="3048000"/>
          </a:xfrm>
          <a:prstGeom prst="rect">
            <a:avLst/>
          </a:prstGeom>
        </p:spPr>
      </p:pic>
      <p:pic>
        <p:nvPicPr>
          <p:cNvPr id="24" name="Picture 23">
            <a:extLst>
              <a:ext uri="{FF2B5EF4-FFF2-40B4-BE49-F238E27FC236}">
                <a16:creationId xmlns:a16="http://schemas.microsoft.com/office/drawing/2014/main" xmlns="" id="{D2381CB6-DBF7-42F2-8B5E-23BAE409F57F}"/>
              </a:ext>
            </a:extLst>
          </p:cNvPr>
          <p:cNvPicPr>
            <a:picLocks noChangeAspect="1"/>
          </p:cNvPicPr>
          <p:nvPr/>
        </p:nvPicPr>
        <p:blipFill>
          <a:blip r:embed="rId7"/>
          <a:stretch>
            <a:fillRect/>
          </a:stretch>
        </p:blipFill>
        <p:spPr>
          <a:xfrm>
            <a:off x="740798" y="3933825"/>
            <a:ext cx="3271250" cy="2924175"/>
          </a:xfrm>
          <a:prstGeom prst="rect">
            <a:avLst/>
          </a:prstGeom>
        </p:spPr>
      </p:pic>
    </p:spTree>
    <p:extLst>
      <p:ext uri="{BB962C8B-B14F-4D97-AF65-F5344CB8AC3E}">
        <p14:creationId xmlns:p14="http://schemas.microsoft.com/office/powerpoint/2010/main" val="28251945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86428" y="459456"/>
            <a:ext cx="9313817" cy="579120"/>
          </a:xfrm>
          <a:prstGeom prst="rect">
            <a:avLst/>
          </a:prstGeom>
        </p:spPr>
        <p:txBody>
          <a:bodyPr>
            <a:normAutofit/>
          </a:bodyPr>
          <a:lst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IN" sz="2400" b="1" dirty="0" smtClean="0">
                <a:latin typeface="Arial Black" panose="020B0A04020102020204" pitchFamily="34" charset="0"/>
                <a:cs typeface="Arial" pitchFamily="34" charset="0"/>
              </a:rPr>
              <a:t>Analysis on 5 Main Drivers of the Dataset</a:t>
            </a:r>
            <a:endParaRPr lang="en-IN" sz="2400" b="1" dirty="0">
              <a:latin typeface="Arial Black" panose="020B0A04020102020204"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636199048"/>
              </p:ext>
            </p:extLst>
          </p:nvPr>
        </p:nvGraphicFramePr>
        <p:xfrm>
          <a:off x="641445" y="1565827"/>
          <a:ext cx="10481479" cy="4119880"/>
        </p:xfrm>
        <a:graphic>
          <a:graphicData uri="http://schemas.openxmlformats.org/drawingml/2006/table">
            <a:tbl>
              <a:tblPr firstRow="1" bandRow="1">
                <a:tableStyleId>{5C22544A-7EE6-4342-B048-85BDC9FD1C3A}</a:tableStyleId>
              </a:tblPr>
              <a:tblGrid>
                <a:gridCol w="3125337"/>
                <a:gridCol w="7356142"/>
              </a:tblGrid>
              <a:tr h="370840">
                <a:tc>
                  <a:txBody>
                    <a:bodyPr/>
                    <a:lstStyle/>
                    <a:p>
                      <a:r>
                        <a:rPr lang="en-IN" dirty="0" smtClean="0"/>
                        <a:t>Variables</a:t>
                      </a:r>
                      <a:endParaRPr lang="en-IN" dirty="0"/>
                    </a:p>
                  </a:txBody>
                  <a:tcPr/>
                </a:tc>
                <a:tc>
                  <a:txBody>
                    <a:bodyPr/>
                    <a:lstStyle/>
                    <a:p>
                      <a:r>
                        <a:rPr lang="en-IN" dirty="0" smtClean="0"/>
                        <a:t>Inference</a:t>
                      </a:r>
                      <a:endParaRPr lang="en-IN" dirty="0"/>
                    </a:p>
                  </a:txBody>
                  <a:tcPr/>
                </a:tc>
              </a:tr>
              <a:tr h="370840">
                <a:tc>
                  <a:txBody>
                    <a:bodyPr/>
                    <a:lstStyle/>
                    <a:p>
                      <a:r>
                        <a:rPr lang="en-IN" b="1" dirty="0" smtClean="0"/>
                        <a:t>Interest Rate</a:t>
                      </a:r>
                      <a:endParaRPr lang="en-IN" b="1" dirty="0"/>
                    </a:p>
                  </a:txBody>
                  <a:tcPr/>
                </a:tc>
                <a:tc>
                  <a:txBody>
                    <a:bodyPr/>
                    <a:lstStyle/>
                    <a:p>
                      <a:r>
                        <a:rPr lang="en-IN" dirty="0" smtClean="0"/>
                        <a:t>Higher interest</a:t>
                      </a:r>
                      <a:r>
                        <a:rPr lang="en-IN" baseline="0" dirty="0" smtClean="0"/>
                        <a:t> rate loans are definitely deterrent. Therefore, denying such individuals might be good approach instead of approving them.</a:t>
                      </a:r>
                      <a:endParaRPr lang="en-IN" dirty="0"/>
                    </a:p>
                  </a:txBody>
                  <a:tcPr/>
                </a:tc>
              </a:tr>
              <a:tr h="370840">
                <a:tc>
                  <a:txBody>
                    <a:bodyPr/>
                    <a:lstStyle/>
                    <a:p>
                      <a:r>
                        <a:rPr lang="en-IN" b="1" dirty="0" smtClean="0"/>
                        <a:t>Number of Open Credit lines</a:t>
                      </a:r>
                      <a:endParaRPr lang="en-IN" b="1" dirty="0"/>
                    </a:p>
                  </a:txBody>
                  <a:tcPr/>
                </a:tc>
                <a:tc>
                  <a:txBody>
                    <a:bodyPr/>
                    <a:lstStyle/>
                    <a:p>
                      <a:r>
                        <a:rPr lang="en-IN" dirty="0" smtClean="0"/>
                        <a:t>Borrowers having more open credit lines tends</a:t>
                      </a:r>
                      <a:r>
                        <a:rPr lang="en-IN" baseline="0" dirty="0" smtClean="0"/>
                        <a:t> to be more defaulters. So it is justifiable if such individual’s loans are getting rejected.</a:t>
                      </a:r>
                      <a:endParaRPr lang="en-IN" dirty="0"/>
                    </a:p>
                  </a:txBody>
                  <a:tcPr/>
                </a:tc>
              </a:tr>
              <a:tr h="370840">
                <a:tc>
                  <a:txBody>
                    <a:bodyPr/>
                    <a:lstStyle/>
                    <a:p>
                      <a:r>
                        <a:rPr lang="en-IN" b="1" dirty="0" smtClean="0"/>
                        <a:t>Grade</a:t>
                      </a:r>
                      <a:endParaRPr lang="en-IN" b="1" dirty="0"/>
                    </a:p>
                  </a:txBody>
                  <a:tcPr/>
                </a:tc>
                <a:tc>
                  <a:txBody>
                    <a:bodyPr/>
                    <a:lstStyle/>
                    <a:p>
                      <a:r>
                        <a:rPr lang="en-IN" dirty="0" smtClean="0"/>
                        <a:t>It is clear from the analysis that high grade loans are having less interest rate.</a:t>
                      </a:r>
                      <a:r>
                        <a:rPr lang="en-IN" baseline="0" dirty="0" smtClean="0"/>
                        <a:t> So it might be good opportunity for the investors to invest for such loans.</a:t>
                      </a:r>
                      <a:endParaRPr lang="en-IN" dirty="0"/>
                    </a:p>
                  </a:txBody>
                  <a:tcPr/>
                </a:tc>
              </a:tr>
              <a:tr h="370840">
                <a:tc>
                  <a:txBody>
                    <a:bodyPr/>
                    <a:lstStyle/>
                    <a:p>
                      <a:r>
                        <a:rPr lang="en-IN" b="1" dirty="0" smtClean="0"/>
                        <a:t>Annual Income</a:t>
                      </a:r>
                      <a:endParaRPr lang="en-IN" b="1" dirty="0"/>
                    </a:p>
                  </a:txBody>
                  <a:tcPr/>
                </a:tc>
                <a:tc>
                  <a:txBody>
                    <a:bodyPr/>
                    <a:lstStyle/>
                    <a:p>
                      <a:r>
                        <a:rPr lang="en-IN" dirty="0" smtClean="0"/>
                        <a:t>Income plays the key role in repaying the loan. If the income</a:t>
                      </a:r>
                      <a:r>
                        <a:rPr lang="en-IN" baseline="0" dirty="0" smtClean="0"/>
                        <a:t> of the individual is more then the chances of defaulters is less. Hence, approving their loans will be in the benefit of the industry.</a:t>
                      </a:r>
                      <a:endParaRPr lang="en-IN" dirty="0"/>
                    </a:p>
                  </a:txBody>
                  <a:tcPr/>
                </a:tc>
              </a:tr>
              <a:tr h="370840">
                <a:tc>
                  <a:txBody>
                    <a:bodyPr/>
                    <a:lstStyle/>
                    <a:p>
                      <a:r>
                        <a:rPr lang="en-IN" b="1" dirty="0" smtClean="0"/>
                        <a:t>Purpose of Loan</a:t>
                      </a:r>
                      <a:endParaRPr lang="en-IN" b="1" dirty="0"/>
                    </a:p>
                  </a:txBody>
                  <a:tcPr/>
                </a:tc>
                <a:tc>
                  <a:txBody>
                    <a:bodyPr/>
                    <a:lstStyle/>
                    <a:p>
                      <a:r>
                        <a:rPr lang="en-IN" sz="1800" b="0" u="none" strike="noStrike" dirty="0" smtClean="0">
                          <a:solidFill>
                            <a:srgbClr val="000000"/>
                          </a:solidFill>
                          <a:effectLst/>
                        </a:rPr>
                        <a:t>Loans with purpose small businesses, debt consolidation, renewal energy, are more of defaulters. So keeping</a:t>
                      </a:r>
                      <a:r>
                        <a:rPr lang="en-IN" sz="1800" b="0" u="none" strike="noStrike" baseline="0" dirty="0" smtClean="0">
                          <a:solidFill>
                            <a:srgbClr val="000000"/>
                          </a:solidFill>
                          <a:effectLst/>
                        </a:rPr>
                        <a:t> that in mind, rejecting such loans might be a good idea in the interest of industry.</a:t>
                      </a:r>
                      <a:endParaRPr lang="en-IN" dirty="0"/>
                    </a:p>
                  </a:txBody>
                  <a:tcPr/>
                </a:tc>
              </a:tr>
            </a:tbl>
          </a:graphicData>
        </a:graphic>
      </p:graphicFrame>
    </p:spTree>
    <p:extLst>
      <p:ext uri="{BB962C8B-B14F-4D97-AF65-F5344CB8AC3E}">
        <p14:creationId xmlns:p14="http://schemas.microsoft.com/office/powerpoint/2010/main" val="258065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86428" y="459456"/>
            <a:ext cx="9313817" cy="579120"/>
          </a:xfrm>
        </p:spPr>
        <p:txBody>
          <a:bodyPr>
            <a:normAutofit/>
          </a:bodyPr>
          <a:lstStyle/>
          <a:p>
            <a:pPr algn="ctr"/>
            <a:r>
              <a:rPr lang="en-IN" sz="2400" b="1" dirty="0" smtClean="0">
                <a:latin typeface="Arial Black" panose="020B0A04020102020204" pitchFamily="34" charset="0"/>
                <a:cs typeface="Arial" pitchFamily="34" charset="0"/>
              </a:rPr>
              <a:t>Conclusions and Recommendations</a:t>
            </a:r>
            <a:endParaRPr lang="en-IN" sz="2400" b="1" dirty="0">
              <a:latin typeface="Arial Black" panose="020B0A04020102020204" pitchFamily="34" charset="0"/>
              <a:cs typeface="Arial" pitchFamily="34" charset="0"/>
            </a:endParaRPr>
          </a:p>
        </p:txBody>
      </p:sp>
      <p:graphicFrame>
        <p:nvGraphicFramePr>
          <p:cNvPr id="6" name="Content Placeholder 5">
            <a:extLst>
              <a:ext uri="{FF2B5EF4-FFF2-40B4-BE49-F238E27FC236}">
                <a16:creationId xmlns:a16="http://schemas.microsoft.com/office/drawing/2014/main" xmlns="" id="{B3B3DBFB-0147-4D55-AEFB-FEA201B77B06}"/>
              </a:ext>
            </a:extLst>
          </p:cNvPr>
          <p:cNvGraphicFramePr>
            <a:graphicFrameLocks noGrp="1"/>
          </p:cNvGraphicFramePr>
          <p:nvPr>
            <p:ph idx="1"/>
            <p:extLst>
              <p:ext uri="{D42A27DB-BD31-4B8C-83A1-F6EECF244321}">
                <p14:modId xmlns:p14="http://schemas.microsoft.com/office/powerpoint/2010/main" val="364547984"/>
              </p:ext>
            </p:extLst>
          </p:nvPr>
        </p:nvGraphicFramePr>
        <p:xfrm>
          <a:off x="313899" y="1230446"/>
          <a:ext cx="11660983" cy="5104273"/>
        </p:xfrm>
        <a:graphic>
          <a:graphicData uri="http://schemas.openxmlformats.org/drawingml/2006/table">
            <a:tbl>
              <a:tblPr>
                <a:tableStyleId>{5C22544A-7EE6-4342-B048-85BDC9FD1C3A}</a:tableStyleId>
              </a:tblPr>
              <a:tblGrid>
                <a:gridCol w="844063">
                  <a:extLst>
                    <a:ext uri="{9D8B030D-6E8A-4147-A177-3AD203B41FA5}">
                      <a16:colId xmlns:a16="http://schemas.microsoft.com/office/drawing/2014/main" xmlns="" val="2654933492"/>
                    </a:ext>
                  </a:extLst>
                </a:gridCol>
                <a:gridCol w="10816920">
                  <a:extLst>
                    <a:ext uri="{9D8B030D-6E8A-4147-A177-3AD203B41FA5}">
                      <a16:colId xmlns:a16="http://schemas.microsoft.com/office/drawing/2014/main" xmlns="" val="908439526"/>
                    </a:ext>
                  </a:extLst>
                </a:gridCol>
              </a:tblGrid>
              <a:tr h="323873">
                <a:tc>
                  <a:txBody>
                    <a:bodyPr/>
                    <a:lstStyle/>
                    <a:p>
                      <a:pPr algn="ctr" fontAlgn="b"/>
                      <a:r>
                        <a:rPr lang="en-IN" sz="1200" b="1" u="none" strike="noStrike" dirty="0">
                          <a:effectLst/>
                        </a:rPr>
                        <a:t>Sl.no</a:t>
                      </a:r>
                      <a:endParaRPr lang="en-IN"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200" b="1" u="none" strike="noStrike" dirty="0" smtClean="0">
                          <a:effectLst/>
                        </a:rPr>
                        <a:t>Insights</a:t>
                      </a:r>
                      <a:endParaRPr lang="en-IN" sz="1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xmlns="" val="2754242025"/>
                  </a:ext>
                </a:extLst>
              </a:tr>
              <a:tr h="363303">
                <a:tc>
                  <a:txBody>
                    <a:bodyPr/>
                    <a:lstStyle/>
                    <a:p>
                      <a:pPr algn="ct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kern="1200" dirty="0">
                          <a:solidFill>
                            <a:schemeClr val="dk1"/>
                          </a:solidFill>
                          <a:effectLst/>
                        </a:rPr>
                        <a:t>Though more number of loans are applied for 36 </a:t>
                      </a:r>
                      <a:r>
                        <a:rPr lang="en-US" sz="1200" b="0" kern="1200" dirty="0" smtClean="0">
                          <a:solidFill>
                            <a:schemeClr val="dk1"/>
                          </a:solidFill>
                          <a:effectLst/>
                        </a:rPr>
                        <a:t>months and</a:t>
                      </a:r>
                      <a:r>
                        <a:rPr lang="en-US" sz="1200" b="0" kern="1200" baseline="0" dirty="0" smtClean="0">
                          <a:solidFill>
                            <a:schemeClr val="dk1"/>
                          </a:solidFill>
                          <a:effectLst/>
                        </a:rPr>
                        <a:t> has more defaulters</a:t>
                      </a:r>
                      <a:r>
                        <a:rPr lang="en-US" sz="1200" b="0" kern="1200" dirty="0" smtClean="0">
                          <a:solidFill>
                            <a:schemeClr val="dk1"/>
                          </a:solidFill>
                          <a:effectLst/>
                        </a:rPr>
                        <a:t>, </a:t>
                      </a:r>
                      <a:r>
                        <a:rPr lang="en-US" sz="1200" b="0" kern="1200" dirty="0">
                          <a:solidFill>
                            <a:schemeClr val="dk1"/>
                          </a:solidFill>
                          <a:effectLst/>
                        </a:rPr>
                        <a:t>the ratio of charged off loan is more for 60 months.</a:t>
                      </a:r>
                    </a:p>
                    <a:p>
                      <a:pPr algn="l" fontAlgn="ct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723872861"/>
                  </a:ext>
                </a:extLst>
              </a:tr>
              <a:tr h="472396">
                <a:tc>
                  <a:txBody>
                    <a:bodyPr/>
                    <a:lstStyle/>
                    <a:p>
                      <a:pPr algn="ctr" fontAlgn="b"/>
                      <a:r>
                        <a:rPr lang="en-IN" sz="1200" u="none" strike="noStrike">
                          <a:effectLst/>
                        </a:rPr>
                        <a:t>2</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The chance of default is monotonically increasing with the interest rate i.e. the high the interest rate high the default rate chances. </a:t>
                      </a:r>
                    </a:p>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kern="1200" dirty="0" smtClean="0">
                          <a:solidFill>
                            <a:schemeClr val="dk1"/>
                          </a:solidFill>
                          <a:effectLst/>
                        </a:rPr>
                        <a:t>Interest </a:t>
                      </a:r>
                      <a:r>
                        <a:rPr lang="en-US" sz="1200" b="0" kern="1200" dirty="0">
                          <a:solidFill>
                            <a:schemeClr val="dk1"/>
                          </a:solidFill>
                          <a:effectLst/>
                        </a:rPr>
                        <a:t>rate is high for lower grades. So there is possibility </a:t>
                      </a:r>
                      <a:r>
                        <a:rPr lang="en-US" sz="1200" b="0" kern="1200" dirty="0" smtClean="0">
                          <a:solidFill>
                            <a:schemeClr val="dk1"/>
                          </a:solidFill>
                          <a:effectLst/>
                        </a:rPr>
                        <a:t>of more </a:t>
                      </a:r>
                      <a:r>
                        <a:rPr lang="en-US" sz="1200" b="0" kern="1200" dirty="0">
                          <a:solidFill>
                            <a:schemeClr val="dk1"/>
                          </a:solidFill>
                          <a:effectLst/>
                        </a:rPr>
                        <a:t>charged off for </a:t>
                      </a:r>
                      <a:r>
                        <a:rPr lang="en-US" sz="1200" b="0" kern="1200" dirty="0" smtClean="0">
                          <a:solidFill>
                            <a:schemeClr val="dk1"/>
                          </a:solidFill>
                          <a:effectLst/>
                        </a:rPr>
                        <a:t>them.</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280139801"/>
                  </a:ext>
                </a:extLst>
              </a:tr>
              <a:tr h="266796">
                <a:tc>
                  <a:txBody>
                    <a:bodyPr/>
                    <a:lstStyle/>
                    <a:p>
                      <a:pPr algn="ctr" fontAlgn="b"/>
                      <a:r>
                        <a:rPr lang="en-IN" sz="1200" u="none" strike="noStrike">
                          <a:effectLst/>
                        </a:rPr>
                        <a:t>3</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200" b="0" kern="1200" dirty="0">
                          <a:solidFill>
                            <a:schemeClr val="dk1"/>
                          </a:solidFill>
                          <a:effectLst/>
                        </a:rPr>
                        <a:t>The ratio of defaulters is maximum for small scale business borrowers; however, the numbers are high for debt consolidation</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177794063"/>
                  </a:ext>
                </a:extLst>
              </a:tr>
              <a:tr h="338214">
                <a:tc>
                  <a:txBody>
                    <a:bodyPr/>
                    <a:lstStyle/>
                    <a:p>
                      <a:pPr algn="ctr" fontAlgn="b"/>
                      <a:r>
                        <a:rPr lang="en-IN" sz="1200" u="none" strike="noStrike">
                          <a:effectLst/>
                        </a:rPr>
                        <a:t>4</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b="0" u="none" strike="noStrike" dirty="0" smtClean="0">
                          <a:solidFill>
                            <a:srgbClr val="000000"/>
                          </a:solidFill>
                          <a:effectLst/>
                        </a:rPr>
                        <a:t>Defaulter chance is </a:t>
                      </a:r>
                      <a:r>
                        <a:rPr lang="en-IN" sz="1200" b="0" u="none" strike="noStrike" dirty="0">
                          <a:solidFill>
                            <a:srgbClr val="000000"/>
                          </a:solidFill>
                          <a:effectLst/>
                        </a:rPr>
                        <a:t>inversely proportional to the annual income. High the income less chance of default. </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533236446"/>
                  </a:ext>
                </a:extLst>
              </a:tr>
              <a:tr h="319510">
                <a:tc>
                  <a:txBody>
                    <a:bodyPr/>
                    <a:lstStyle/>
                    <a:p>
                      <a:pPr algn="ctr" fontAlgn="b"/>
                      <a:r>
                        <a:rPr lang="en-IN" sz="1200" u="none" strike="noStrike">
                          <a:effectLst/>
                        </a:rPr>
                        <a:t>5</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Default chances is increasing with the increase in the debt-to-income ratio.</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3867464352"/>
                  </a:ext>
                </a:extLst>
              </a:tr>
              <a:tr h="266796">
                <a:tc>
                  <a:txBody>
                    <a:bodyPr/>
                    <a:lstStyle/>
                    <a:p>
                      <a:pPr algn="ctr" fontAlgn="b"/>
                      <a:r>
                        <a:rPr lang="en-IN" sz="1200" u="none" strike="noStrike">
                          <a:effectLst/>
                        </a:rPr>
                        <a:t>6</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Default chances is directly proportional to the loan amount. Also, chances of default  is more when the home_ownership is "other“.</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210759810"/>
                  </a:ext>
                </a:extLst>
              </a:tr>
              <a:tr h="544543">
                <a:tc>
                  <a:txBody>
                    <a:bodyPr/>
                    <a:lstStyle/>
                    <a:p>
                      <a:pPr algn="ctr" fontAlgn="b"/>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From </a:t>
                      </a:r>
                      <a:r>
                        <a:rPr lang="en-IN" sz="1200" u="none" strike="noStrike" dirty="0">
                          <a:effectLst/>
                        </a:rPr>
                        <a:t>a</a:t>
                      </a:r>
                      <a:r>
                        <a:rPr lang="en-IN" sz="1200" u="none" strike="noStrike" dirty="0" smtClean="0">
                          <a:effectLst/>
                        </a:rPr>
                        <a:t>nalysis it’s </a:t>
                      </a:r>
                      <a:r>
                        <a:rPr lang="en-IN" sz="1200" u="none" strike="noStrike" dirty="0">
                          <a:effectLst/>
                        </a:rPr>
                        <a:t>confirm that chances of default is high when purpose is small_business and the term is 36 months.</a:t>
                      </a:r>
                    </a:p>
                    <a:p>
                      <a:pPr algn="l" fontAlgn="ctr"/>
                      <a:r>
                        <a:rPr lang="en-IN" sz="1200" b="0" u="none" strike="noStrike" dirty="0" smtClean="0">
                          <a:solidFill>
                            <a:srgbClr val="000000"/>
                          </a:solidFill>
                          <a:effectLst/>
                        </a:rPr>
                        <a:t>Also, for </a:t>
                      </a:r>
                      <a:r>
                        <a:rPr lang="en-IN" sz="1200" b="0" u="none" strike="noStrike" dirty="0">
                          <a:solidFill>
                            <a:srgbClr val="000000"/>
                          </a:solidFill>
                          <a:effectLst/>
                        </a:rPr>
                        <a:t>60 month term the default chances is high </a:t>
                      </a:r>
                      <a:r>
                        <a:rPr lang="en-IN" sz="1200" u="none" strike="noStrike" dirty="0">
                          <a:effectLst/>
                        </a:rPr>
                        <a:t>when purposes are </a:t>
                      </a:r>
                      <a:r>
                        <a:rPr lang="en-IN" sz="1200" b="0" u="none" strike="noStrike" dirty="0">
                          <a:solidFill>
                            <a:srgbClr val="000000"/>
                          </a:solidFill>
                          <a:effectLst/>
                        </a:rPr>
                        <a:t>debt_consolidation, educational, house, other, small business and the vacation purposes.</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22143385"/>
                  </a:ext>
                </a:extLst>
              </a:tr>
              <a:tr h="540343">
                <a:tc>
                  <a:txBody>
                    <a:bodyPr/>
                    <a:lstStyle/>
                    <a:p>
                      <a:pPr algn="ctr" fontAlgn="b"/>
                      <a:r>
                        <a:rPr lang="en-IN" sz="1200" u="none" strike="noStrike">
                          <a:effectLst/>
                        </a:rPr>
                        <a:t>8</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smtClean="0">
                          <a:effectLst/>
                        </a:rPr>
                        <a:t>Trend </a:t>
                      </a:r>
                      <a:r>
                        <a:rPr lang="en-IN" sz="1200" u="none" strike="noStrike" dirty="0">
                          <a:effectLst/>
                        </a:rPr>
                        <a:t>shows that default chances </a:t>
                      </a:r>
                      <a:r>
                        <a:rPr lang="en-IN" sz="1200" u="none" strike="noStrike" dirty="0" smtClean="0">
                          <a:effectLst/>
                        </a:rPr>
                        <a:t>are more </a:t>
                      </a:r>
                      <a:r>
                        <a:rPr lang="en-IN" sz="1200" u="none" strike="noStrike" dirty="0">
                          <a:effectLst/>
                        </a:rPr>
                        <a:t>when the home_ownership status is other and the term is 60 months. Even when the term is 36 months, the default chances </a:t>
                      </a:r>
                      <a:r>
                        <a:rPr lang="en-IN" sz="1200" u="none" strike="noStrike" dirty="0" smtClean="0">
                          <a:effectLst/>
                        </a:rPr>
                        <a:t>are </a:t>
                      </a:r>
                      <a:r>
                        <a:rPr lang="en-IN" sz="1200" u="none" strike="noStrike" dirty="0">
                          <a:effectLst/>
                        </a:rPr>
                        <a:t>the high </a:t>
                      </a:r>
                      <a:r>
                        <a:rPr lang="en-IN" sz="1200" u="none" strike="noStrike" dirty="0" smtClean="0">
                          <a:effectLst/>
                        </a:rPr>
                        <a:t>if </a:t>
                      </a:r>
                      <a:r>
                        <a:rPr lang="en-IN" sz="1200" u="none" strike="noStrike" dirty="0">
                          <a:effectLst/>
                        </a:rPr>
                        <a:t>the home_ownership status is other. But there is only one </a:t>
                      </a:r>
                      <a:r>
                        <a:rPr lang="en-IN" sz="1200" u="none" strike="noStrike" dirty="0" smtClean="0">
                          <a:effectLst/>
                        </a:rPr>
                        <a:t>entry </a:t>
                      </a:r>
                      <a:r>
                        <a:rPr lang="en-IN" sz="1200" u="none" strike="noStrike" dirty="0">
                          <a:effectLst/>
                        </a:rPr>
                        <a:t>(term = 60 months and home_ownership = other), and very less entries in the other home_ownership. So it is better to avoid the loans when the home_ownership is others.</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041769171"/>
                  </a:ext>
                </a:extLst>
              </a:tr>
              <a:tr h="533596">
                <a:tc>
                  <a:txBody>
                    <a:bodyPr/>
                    <a:lstStyle/>
                    <a:p>
                      <a:pPr algn="ctr" fontAlgn="b"/>
                      <a:r>
                        <a:rPr lang="en-IN" sz="1200" u="none" strike="noStrike">
                          <a:effectLst/>
                        </a:rPr>
                        <a:t>9</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In </a:t>
                      </a:r>
                      <a:r>
                        <a:rPr lang="en-IN" sz="1200" u="none" strike="noStrike" dirty="0" smtClean="0">
                          <a:effectLst/>
                        </a:rPr>
                        <a:t>general, educational, </a:t>
                      </a:r>
                      <a:r>
                        <a:rPr lang="en-IN" sz="1200" u="none" strike="noStrike" dirty="0">
                          <a:effectLst/>
                        </a:rPr>
                        <a:t>house, other and the </a:t>
                      </a:r>
                      <a:r>
                        <a:rPr lang="en-IN" sz="1200" u="none" strike="noStrike" dirty="0" smtClean="0">
                          <a:effectLst/>
                        </a:rPr>
                        <a:t>small</a:t>
                      </a:r>
                      <a:r>
                        <a:rPr lang="en-IN" sz="1200" u="none" strike="noStrike" baseline="0" dirty="0" smtClean="0">
                          <a:effectLst/>
                        </a:rPr>
                        <a:t> </a:t>
                      </a:r>
                      <a:r>
                        <a:rPr lang="en-IN" sz="1200" u="none" strike="noStrike" dirty="0" smtClean="0">
                          <a:effectLst/>
                        </a:rPr>
                        <a:t>business loans are having </a:t>
                      </a:r>
                      <a:r>
                        <a:rPr lang="en-IN" sz="1200" u="none" strike="noStrike" dirty="0">
                          <a:effectLst/>
                        </a:rPr>
                        <a:t>very high interest rate, small business with medium </a:t>
                      </a:r>
                      <a:r>
                        <a:rPr lang="en-IN" sz="1200" u="none" strike="noStrike" dirty="0" smtClean="0">
                          <a:effectLst/>
                        </a:rPr>
                        <a:t>high </a:t>
                      </a:r>
                      <a:r>
                        <a:rPr lang="en-IN" sz="1200" u="none" strike="noStrike" dirty="0">
                          <a:effectLst/>
                        </a:rPr>
                        <a:t>interest rate and renewal </a:t>
                      </a:r>
                      <a:r>
                        <a:rPr lang="en-IN" sz="1200" u="none" strike="noStrike" dirty="0" smtClean="0">
                          <a:effectLst/>
                        </a:rPr>
                        <a:t>energy, </a:t>
                      </a:r>
                      <a:r>
                        <a:rPr lang="en-IN" sz="1200" u="none" strike="noStrike" dirty="0">
                          <a:effectLst/>
                        </a:rPr>
                        <a:t>house with high interest rate are showing more chances of default .</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517697418"/>
                  </a:ext>
                </a:extLst>
              </a:tr>
              <a:tr h="546934">
                <a:tc>
                  <a:txBody>
                    <a:bodyPr/>
                    <a:lstStyle/>
                    <a:p>
                      <a:pPr algn="ctr" fontAlgn="b"/>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u="none" strike="noStrike" dirty="0">
                          <a:effectLst/>
                        </a:rPr>
                        <a:t>The high income group for all purpose is relatively safe to lend money.</a:t>
                      </a:r>
                    </a:p>
                    <a:p>
                      <a:pPr algn="l" fontAlgn="ctr"/>
                      <a:r>
                        <a:rPr lang="en-IN" sz="1200" u="none" strike="noStrike" dirty="0">
                          <a:effectLst/>
                        </a:rPr>
                        <a:t>The </a:t>
                      </a:r>
                      <a:r>
                        <a:rPr lang="en-IN" sz="1200" u="none" strike="noStrike" dirty="0" smtClean="0">
                          <a:effectLst/>
                        </a:rPr>
                        <a:t>small</a:t>
                      </a:r>
                      <a:r>
                        <a:rPr lang="en-IN" sz="1200" u="none" strike="noStrike" baseline="0" dirty="0" smtClean="0">
                          <a:effectLst/>
                        </a:rPr>
                        <a:t> </a:t>
                      </a:r>
                      <a:r>
                        <a:rPr lang="en-IN" sz="1200" u="none" strike="noStrike" dirty="0" smtClean="0">
                          <a:effectLst/>
                        </a:rPr>
                        <a:t>business </a:t>
                      </a:r>
                      <a:r>
                        <a:rPr lang="en-IN" sz="1200" u="none" strike="noStrike" dirty="0">
                          <a:effectLst/>
                        </a:rPr>
                        <a:t>is showing high default chances in all income group except very high income group.</a:t>
                      </a:r>
                    </a:p>
                    <a:p>
                      <a:pPr algn="l" fontAlgn="ctr"/>
                      <a:r>
                        <a:rPr lang="en-IN" sz="1200" u="none" strike="noStrike" dirty="0">
                          <a:effectLst/>
                        </a:rPr>
                        <a:t>Loan with purpose </a:t>
                      </a:r>
                      <a:r>
                        <a:rPr lang="en-IN" sz="1200" u="none" strike="noStrike" dirty="0" smtClean="0">
                          <a:effectLst/>
                        </a:rPr>
                        <a:t>renewal</a:t>
                      </a:r>
                      <a:r>
                        <a:rPr lang="en-IN" sz="1200" u="none" strike="noStrike" baseline="0" dirty="0" smtClean="0">
                          <a:effectLst/>
                        </a:rPr>
                        <a:t> </a:t>
                      </a:r>
                      <a:r>
                        <a:rPr lang="en-IN" sz="1200" u="none" strike="noStrike" dirty="0" smtClean="0">
                          <a:effectLst/>
                        </a:rPr>
                        <a:t>energy </a:t>
                      </a:r>
                      <a:r>
                        <a:rPr lang="en-IN" sz="1200" u="none" strike="noStrike" dirty="0">
                          <a:effectLst/>
                        </a:rPr>
                        <a:t>is showing high chance of default with very low, low and high income bracket.</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1889588445"/>
                  </a:ext>
                </a:extLst>
              </a:tr>
              <a:tr h="546934">
                <a:tc>
                  <a:txBody>
                    <a:bodyPr/>
                    <a:lstStyle/>
                    <a:p>
                      <a:pPr algn="ctr" fontAlgn="b"/>
                      <a:r>
                        <a:rPr lang="en-IN" sz="1200" b="0" u="none" strike="noStrike" dirty="0">
                          <a:solidFill>
                            <a:srgbClr val="000000"/>
                          </a:solidFill>
                          <a:effectLst/>
                        </a:rPr>
                        <a:t>11.</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ctr"/>
                      <a:r>
                        <a:rPr lang="en-IN" sz="1200" b="0" u="none" strike="noStrike" dirty="0">
                          <a:solidFill>
                            <a:srgbClr val="000000"/>
                          </a:solidFill>
                          <a:effectLst/>
                        </a:rPr>
                        <a:t>Loan with purpose car, credit card, home improvement, medical and </a:t>
                      </a:r>
                      <a:r>
                        <a:rPr lang="en-IN" sz="1200" b="0" u="none" strike="noStrike" dirty="0" smtClean="0">
                          <a:solidFill>
                            <a:srgbClr val="000000"/>
                          </a:solidFill>
                          <a:effectLst/>
                        </a:rPr>
                        <a:t>wedding </a:t>
                      </a:r>
                      <a:r>
                        <a:rPr lang="en-IN" sz="1200" b="0" u="none" strike="noStrike" dirty="0">
                          <a:solidFill>
                            <a:srgbClr val="000000"/>
                          </a:solidFill>
                          <a:effectLst/>
                        </a:rPr>
                        <a:t>is showing less chances of default among various category and one of the safest purpose to lend. On the other </a:t>
                      </a:r>
                      <a:r>
                        <a:rPr lang="en-IN" sz="1200" b="0" u="none" strike="noStrike" dirty="0" smtClean="0">
                          <a:solidFill>
                            <a:srgbClr val="000000"/>
                          </a:solidFill>
                          <a:effectLst/>
                        </a:rPr>
                        <a:t>hand loan with purpose small business, debt consolidation, renewal energy, </a:t>
                      </a:r>
                      <a:r>
                        <a:rPr lang="en-IN" sz="1200" b="0" u="none" strike="noStrike" dirty="0">
                          <a:solidFill>
                            <a:srgbClr val="000000"/>
                          </a:solidFill>
                          <a:effectLst/>
                        </a:rPr>
                        <a:t>educational, house and other is showing high chances of default. </a:t>
                      </a:r>
                      <a:endParaRPr lang="en-IN"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xmlns="" val="2560828319"/>
                  </a:ext>
                </a:extLst>
              </a:tr>
            </a:tbl>
          </a:graphicData>
        </a:graphic>
      </p:graphicFrame>
    </p:spTree>
    <p:extLst>
      <p:ext uri="{BB962C8B-B14F-4D97-AF65-F5344CB8AC3E}">
        <p14:creationId xmlns:p14="http://schemas.microsoft.com/office/powerpoint/2010/main" val="489606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87A9B862-1662-4DA8-AC23-A39AC240D7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639" y="1315233"/>
            <a:ext cx="11451353" cy="5285983"/>
          </a:xfrm>
        </p:spPr>
      </p:pic>
    </p:spTree>
    <p:extLst>
      <p:ext uri="{BB962C8B-B14F-4D97-AF65-F5344CB8AC3E}">
        <p14:creationId xmlns:p14="http://schemas.microsoft.com/office/powerpoint/2010/main" val="19197261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90133" y="315787"/>
            <a:ext cx="8948092" cy="785265"/>
          </a:xfrm>
        </p:spPr>
        <p:txBody>
          <a:bodyPr/>
          <a:lstStyle/>
          <a:p>
            <a:pPr algn="ctr"/>
            <a:r>
              <a:rPr lang="en-IN" b="1" dirty="0"/>
              <a:t> </a:t>
            </a:r>
            <a:r>
              <a:rPr lang="en-IN" sz="2000" b="1" dirty="0">
                <a:latin typeface="Arial Black" panose="020B0A04020102020204" pitchFamily="34" charset="0"/>
                <a:ea typeface="+mn-ea"/>
                <a:cs typeface="Arial" pitchFamily="34" charset="0"/>
              </a:rPr>
              <a:t>Problem Solving Approach – Flow chart</a:t>
            </a:r>
          </a:p>
        </p:txBody>
      </p:sp>
      <p:grpSp>
        <p:nvGrpSpPr>
          <p:cNvPr id="90" name="Group 89">
            <a:extLst>
              <a:ext uri="{FF2B5EF4-FFF2-40B4-BE49-F238E27FC236}">
                <a16:creationId xmlns:a16="http://schemas.microsoft.com/office/drawing/2014/main" xmlns="" id="{BD8E4DAA-9EC3-4740-AC28-C861F8CA0EDD}"/>
              </a:ext>
            </a:extLst>
          </p:cNvPr>
          <p:cNvGrpSpPr/>
          <p:nvPr/>
        </p:nvGrpSpPr>
        <p:grpSpPr>
          <a:xfrm>
            <a:off x="3540131" y="2512240"/>
            <a:ext cx="5824913" cy="2803054"/>
            <a:chOff x="1528207" y="1282474"/>
            <a:chExt cx="5839823" cy="2810230"/>
          </a:xfrm>
        </p:grpSpPr>
        <p:sp>
          <p:nvSpPr>
            <p:cNvPr id="113" name="Round Same Side Corner Rectangle 32">
              <a:extLst>
                <a:ext uri="{FF2B5EF4-FFF2-40B4-BE49-F238E27FC236}">
                  <a16:creationId xmlns:a16="http://schemas.microsoft.com/office/drawing/2014/main" xmlns="" id="{BC61B3CD-C502-4D0A-8381-24EFDED21A1E}"/>
                </a:ext>
              </a:extLst>
            </p:cNvPr>
            <p:cNvSpPr/>
            <p:nvPr/>
          </p:nvSpPr>
          <p:spPr>
            <a:xfrm rot="18900000">
              <a:off x="1528207" y="1784882"/>
              <a:ext cx="1260000" cy="1260000"/>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a:p>
          </p:txBody>
        </p:sp>
        <p:sp>
          <p:nvSpPr>
            <p:cNvPr id="114" name="Round Single Corner Rectangle 33">
              <a:extLst>
                <a:ext uri="{FF2B5EF4-FFF2-40B4-BE49-F238E27FC236}">
                  <a16:creationId xmlns:a16="http://schemas.microsoft.com/office/drawing/2014/main" xmlns="" id="{CB0F752F-5EE0-4BF6-B9FA-0B09F5A331F4}"/>
                </a:ext>
              </a:extLst>
            </p:cNvPr>
            <p:cNvSpPr/>
            <p:nvPr/>
          </p:nvSpPr>
          <p:spPr>
            <a:xfrm rot="8100000">
              <a:off x="2528698" y="2797259"/>
              <a:ext cx="1260000" cy="1260000"/>
            </a:xfrm>
            <a:prstGeom prst="round1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solidFill>
                  <a:schemeClr val="accent6"/>
                </a:solidFill>
              </a:endParaRPr>
            </a:p>
          </p:txBody>
        </p:sp>
        <p:sp>
          <p:nvSpPr>
            <p:cNvPr id="115" name="Round Single Corner Rectangle 34">
              <a:extLst>
                <a:ext uri="{FF2B5EF4-FFF2-40B4-BE49-F238E27FC236}">
                  <a16:creationId xmlns:a16="http://schemas.microsoft.com/office/drawing/2014/main" xmlns="" id="{BE23B34F-09A1-4B5E-A6F1-7F27549D1DF1}"/>
                </a:ext>
              </a:extLst>
            </p:cNvPr>
            <p:cNvSpPr/>
            <p:nvPr/>
          </p:nvSpPr>
          <p:spPr>
            <a:xfrm rot="18900000">
              <a:off x="3536812" y="1824593"/>
              <a:ext cx="1260000" cy="1260000"/>
            </a:xfrm>
            <a:prstGeom prst="round1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a:p>
          </p:txBody>
        </p:sp>
        <p:sp>
          <p:nvSpPr>
            <p:cNvPr id="116" name="Round Single Corner Rectangle 35">
              <a:extLst>
                <a:ext uri="{FF2B5EF4-FFF2-40B4-BE49-F238E27FC236}">
                  <a16:creationId xmlns:a16="http://schemas.microsoft.com/office/drawing/2014/main" xmlns="" id="{0CD91C42-4420-4BCA-A2F8-8F8FCFF8F7BF}"/>
                </a:ext>
              </a:extLst>
            </p:cNvPr>
            <p:cNvSpPr/>
            <p:nvPr/>
          </p:nvSpPr>
          <p:spPr>
            <a:xfrm rot="8100000">
              <a:off x="4544923" y="2832704"/>
              <a:ext cx="1260000" cy="1260000"/>
            </a:xfrm>
            <a:prstGeom prst="round1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a:p>
          </p:txBody>
        </p:sp>
        <p:sp>
          <p:nvSpPr>
            <p:cNvPr id="118" name="Right Arrow 36">
              <a:extLst>
                <a:ext uri="{FF2B5EF4-FFF2-40B4-BE49-F238E27FC236}">
                  <a16:creationId xmlns:a16="http://schemas.microsoft.com/office/drawing/2014/main" xmlns="" id="{98FF97B5-64D3-4242-8B29-8D21CF91E446}"/>
                </a:ext>
              </a:extLst>
            </p:cNvPr>
            <p:cNvSpPr/>
            <p:nvPr/>
          </p:nvSpPr>
          <p:spPr>
            <a:xfrm rot="18900000">
              <a:off x="5451565" y="1282474"/>
              <a:ext cx="1916465" cy="1907654"/>
            </a:xfrm>
            <a:prstGeom prst="rightArrow">
              <a:avLst>
                <a:gd name="adj1" fmla="val 65252"/>
                <a:gd name="adj2" fmla="val 4769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a:p>
          </p:txBody>
        </p:sp>
      </p:grpSp>
      <p:grpSp>
        <p:nvGrpSpPr>
          <p:cNvPr id="91" name="Group 90">
            <a:extLst>
              <a:ext uri="{FF2B5EF4-FFF2-40B4-BE49-F238E27FC236}">
                <a16:creationId xmlns:a16="http://schemas.microsoft.com/office/drawing/2014/main" xmlns="" id="{F6022459-6ED6-4821-9CDB-95510E09468C}"/>
              </a:ext>
            </a:extLst>
          </p:cNvPr>
          <p:cNvGrpSpPr/>
          <p:nvPr/>
        </p:nvGrpSpPr>
        <p:grpSpPr>
          <a:xfrm>
            <a:off x="7963136" y="4930575"/>
            <a:ext cx="3409176" cy="914358"/>
            <a:chOff x="910640" y="3263935"/>
            <a:chExt cx="2448272" cy="914358"/>
          </a:xfrm>
        </p:grpSpPr>
        <p:sp>
          <p:nvSpPr>
            <p:cNvPr id="111" name="TextBox 9">
              <a:extLst>
                <a:ext uri="{FF2B5EF4-FFF2-40B4-BE49-F238E27FC236}">
                  <a16:creationId xmlns:a16="http://schemas.microsoft.com/office/drawing/2014/main" xmlns="" id="{67DC0EA8-7C5A-4822-BAAA-5EB1735E0249}"/>
                </a:ext>
              </a:extLst>
            </p:cNvPr>
            <p:cNvSpPr txBox="1"/>
            <p:nvPr/>
          </p:nvSpPr>
          <p:spPr>
            <a:xfrm>
              <a:off x="910640" y="3263935"/>
              <a:ext cx="2448272" cy="30777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400" b="1" dirty="0">
                  <a:latin typeface="Arial Black" panose="020B0A04020102020204" pitchFamily="34" charset="0"/>
                  <a:cs typeface="Arial" pitchFamily="34" charset="0"/>
                </a:rPr>
                <a:t>Bivariate Analysis</a:t>
              </a:r>
              <a:endParaRPr lang="ko-KR" altLang="en-US" sz="1400" b="1" dirty="0">
                <a:latin typeface="Arial Black" panose="020B0A04020102020204" pitchFamily="34" charset="0"/>
                <a:cs typeface="Arial" pitchFamily="34" charset="0"/>
              </a:endParaRPr>
            </a:p>
          </p:txBody>
        </p:sp>
        <p:sp>
          <p:nvSpPr>
            <p:cNvPr id="112" name="TextBox 10">
              <a:extLst>
                <a:ext uri="{FF2B5EF4-FFF2-40B4-BE49-F238E27FC236}">
                  <a16:creationId xmlns:a16="http://schemas.microsoft.com/office/drawing/2014/main" xmlns="" id="{079DFA4C-8A48-4832-94E6-D4136C49E99F}"/>
                </a:ext>
              </a:extLst>
            </p:cNvPr>
            <p:cNvSpPr txBox="1"/>
            <p:nvPr/>
          </p:nvSpPr>
          <p:spPr>
            <a:xfrm>
              <a:off x="910640" y="3531962"/>
              <a:ext cx="244827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200" dirty="0" smtClean="0">
                  <a:solidFill>
                    <a:schemeClr val="tx1">
                      <a:lumMod val="75000"/>
                      <a:lumOff val="25000"/>
                    </a:schemeClr>
                  </a:solidFill>
                  <a:cs typeface="Arial" pitchFamily="34" charset="0"/>
                </a:rPr>
                <a:t>Use two variables to plot the charts, </a:t>
              </a:r>
              <a:r>
                <a:rPr lang="en-US" altLang="ko-KR" sz="1200" dirty="0">
                  <a:solidFill>
                    <a:schemeClr val="tx1">
                      <a:lumMod val="75000"/>
                      <a:lumOff val="25000"/>
                    </a:schemeClr>
                  </a:solidFill>
                  <a:cs typeface="Arial" pitchFamily="34" charset="0"/>
                </a:rPr>
                <a:t>heat map, scatter plots. Find out the impact of combination of variables on loan status. </a:t>
              </a:r>
              <a:endParaRPr lang="ko-KR" altLang="en-US" sz="1200" dirty="0">
                <a:solidFill>
                  <a:schemeClr val="tx1">
                    <a:lumMod val="75000"/>
                    <a:lumOff val="25000"/>
                  </a:schemeClr>
                </a:solidFill>
                <a:cs typeface="Arial" pitchFamily="34" charset="0"/>
              </a:endParaRPr>
            </a:p>
          </p:txBody>
        </p:sp>
      </p:grpSp>
      <p:grpSp>
        <p:nvGrpSpPr>
          <p:cNvPr id="92" name="Group 91">
            <a:extLst>
              <a:ext uri="{FF2B5EF4-FFF2-40B4-BE49-F238E27FC236}">
                <a16:creationId xmlns:a16="http://schemas.microsoft.com/office/drawing/2014/main" xmlns="" id="{4C5CA8DC-875F-486B-819A-406CA1E9FFD6}"/>
              </a:ext>
            </a:extLst>
          </p:cNvPr>
          <p:cNvGrpSpPr/>
          <p:nvPr/>
        </p:nvGrpSpPr>
        <p:grpSpPr>
          <a:xfrm>
            <a:off x="796313" y="4930575"/>
            <a:ext cx="3605178" cy="914358"/>
            <a:chOff x="1126664" y="3263935"/>
            <a:chExt cx="2232248" cy="914358"/>
          </a:xfrm>
        </p:grpSpPr>
        <p:sp>
          <p:nvSpPr>
            <p:cNvPr id="109" name="TextBox 12">
              <a:extLst>
                <a:ext uri="{FF2B5EF4-FFF2-40B4-BE49-F238E27FC236}">
                  <a16:creationId xmlns:a16="http://schemas.microsoft.com/office/drawing/2014/main" xmlns="" id="{87E260BB-A489-4E6D-9D4B-92577CA0CC51}"/>
                </a:ext>
              </a:extLst>
            </p:cNvPr>
            <p:cNvSpPr txBox="1"/>
            <p:nvPr/>
          </p:nvSpPr>
          <p:spPr>
            <a:xfrm>
              <a:off x="1126664" y="3263935"/>
              <a:ext cx="2232248" cy="30777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400" b="1" dirty="0">
                  <a:latin typeface="Arial Black" panose="020B0A04020102020204" pitchFamily="34" charset="0"/>
                  <a:cs typeface="Arial" pitchFamily="34" charset="0"/>
                </a:rPr>
                <a:t>Data Cleaning</a:t>
              </a:r>
              <a:endParaRPr lang="ko-KR" altLang="en-US" sz="1400" b="1" dirty="0">
                <a:latin typeface="Arial Black" panose="020B0A04020102020204" pitchFamily="34" charset="0"/>
                <a:cs typeface="Arial" pitchFamily="34" charset="0"/>
              </a:endParaRPr>
            </a:p>
          </p:txBody>
        </p:sp>
        <p:sp>
          <p:nvSpPr>
            <p:cNvPr id="110" name="TextBox 13">
              <a:extLst>
                <a:ext uri="{FF2B5EF4-FFF2-40B4-BE49-F238E27FC236}">
                  <a16:creationId xmlns:a16="http://schemas.microsoft.com/office/drawing/2014/main" xmlns="" id="{59467ECE-DFFA-4487-93B6-7D9E50FD0368}"/>
                </a:ext>
              </a:extLst>
            </p:cNvPr>
            <p:cNvSpPr txBox="1"/>
            <p:nvPr/>
          </p:nvSpPr>
          <p:spPr>
            <a:xfrm>
              <a:off x="1126664" y="3531962"/>
              <a:ext cx="223224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ko-KR" sz="1200" dirty="0">
                  <a:solidFill>
                    <a:schemeClr val="tx1">
                      <a:lumMod val="75000"/>
                      <a:lumOff val="25000"/>
                    </a:schemeClr>
                  </a:solidFill>
                  <a:cs typeface="Arial" pitchFamily="34" charset="0"/>
                </a:rPr>
                <a:t>Cleaning </a:t>
              </a:r>
              <a:r>
                <a:rPr lang="en-IN" altLang="ko-KR" sz="1200" dirty="0" smtClean="0">
                  <a:solidFill>
                    <a:schemeClr val="tx1">
                      <a:lumMod val="75000"/>
                      <a:lumOff val="25000"/>
                    </a:schemeClr>
                  </a:solidFill>
                  <a:cs typeface="Arial" pitchFamily="34" charset="0"/>
                </a:rPr>
                <a:t>the dataset by dealing with missing </a:t>
              </a:r>
              <a:r>
                <a:rPr lang="en-IN" altLang="ko-KR" sz="1200" dirty="0">
                  <a:solidFill>
                    <a:schemeClr val="tx1">
                      <a:lumMod val="75000"/>
                      <a:lumOff val="25000"/>
                    </a:schemeClr>
                  </a:solidFill>
                  <a:cs typeface="Arial" pitchFamily="34" charset="0"/>
                </a:rPr>
                <a:t>values, removing redundant columns, </a:t>
              </a:r>
              <a:r>
                <a:rPr lang="en-IN" altLang="ko-KR" sz="1200" dirty="0" smtClean="0">
                  <a:solidFill>
                    <a:schemeClr val="tx1">
                      <a:lumMod val="75000"/>
                      <a:lumOff val="25000"/>
                    </a:schemeClr>
                  </a:solidFill>
                  <a:cs typeface="Arial" pitchFamily="34" charset="0"/>
                </a:rPr>
                <a:t>correcting </a:t>
              </a:r>
              <a:r>
                <a:rPr lang="en-IN" altLang="ko-KR" sz="1200" dirty="0">
                  <a:solidFill>
                    <a:schemeClr val="tx1">
                      <a:lumMod val="75000"/>
                      <a:lumOff val="25000"/>
                    </a:schemeClr>
                  </a:solidFill>
                  <a:cs typeface="Arial" pitchFamily="34" charset="0"/>
                </a:rPr>
                <a:t>data type, </a:t>
              </a:r>
              <a:r>
                <a:rPr lang="en-IN" altLang="ko-KR" sz="1200" dirty="0" smtClean="0">
                  <a:solidFill>
                    <a:schemeClr val="tx1">
                      <a:lumMod val="75000"/>
                      <a:lumOff val="25000"/>
                    </a:schemeClr>
                  </a:solidFill>
                  <a:cs typeface="Arial" pitchFamily="34" charset="0"/>
                </a:rPr>
                <a:t>depending </a:t>
              </a:r>
              <a:r>
                <a:rPr lang="en-IN" altLang="ko-KR" sz="1200" dirty="0">
                  <a:solidFill>
                    <a:schemeClr val="tx1">
                      <a:lumMod val="75000"/>
                      <a:lumOff val="25000"/>
                    </a:schemeClr>
                  </a:solidFill>
                  <a:cs typeface="Arial" pitchFamily="34" charset="0"/>
                </a:rPr>
                <a:t>on </a:t>
              </a:r>
              <a:r>
                <a:rPr lang="en-IN" altLang="ko-KR" sz="1200" dirty="0" smtClean="0">
                  <a:solidFill>
                    <a:schemeClr val="tx1">
                      <a:lumMod val="75000"/>
                      <a:lumOff val="25000"/>
                    </a:schemeClr>
                  </a:solidFill>
                  <a:cs typeface="Arial" pitchFamily="34" charset="0"/>
                </a:rPr>
                <a:t>requirements.  </a:t>
              </a:r>
              <a:endParaRPr lang="ko-KR" altLang="en-US" sz="1200" dirty="0">
                <a:solidFill>
                  <a:schemeClr val="tx1">
                    <a:lumMod val="75000"/>
                    <a:lumOff val="25000"/>
                  </a:schemeClr>
                </a:solidFill>
                <a:cs typeface="Arial" pitchFamily="34" charset="0"/>
              </a:endParaRPr>
            </a:p>
          </p:txBody>
        </p:sp>
      </p:grpSp>
      <p:sp>
        <p:nvSpPr>
          <p:cNvPr id="93" name="TextBox 16">
            <a:extLst>
              <a:ext uri="{FF2B5EF4-FFF2-40B4-BE49-F238E27FC236}">
                <a16:creationId xmlns:a16="http://schemas.microsoft.com/office/drawing/2014/main" xmlns="" id="{DF284E2F-108C-473E-B577-E5F3C8B1FF74}"/>
              </a:ext>
            </a:extLst>
          </p:cNvPr>
          <p:cNvSpPr txBox="1"/>
          <p:nvPr/>
        </p:nvSpPr>
        <p:spPr>
          <a:xfrm>
            <a:off x="788694" y="2067806"/>
            <a:ext cx="3497772"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200" dirty="0">
                <a:solidFill>
                  <a:schemeClr val="tx1">
                    <a:lumMod val="75000"/>
                    <a:lumOff val="25000"/>
                  </a:schemeClr>
                </a:solidFill>
                <a:cs typeface="Arial" pitchFamily="34" charset="0"/>
              </a:rPr>
              <a:t>Read loan </a:t>
            </a:r>
            <a:r>
              <a:rPr lang="en-US" altLang="ko-KR" sz="1200" dirty="0" smtClean="0">
                <a:solidFill>
                  <a:schemeClr val="tx1">
                    <a:lumMod val="75000"/>
                    <a:lumOff val="25000"/>
                  </a:schemeClr>
                </a:solidFill>
                <a:cs typeface="Arial" pitchFamily="34" charset="0"/>
              </a:rPr>
              <a:t>dataset, check </a:t>
            </a:r>
            <a:r>
              <a:rPr lang="en-US" altLang="ko-KR" sz="1200" dirty="0">
                <a:solidFill>
                  <a:schemeClr val="tx1">
                    <a:lumMod val="75000"/>
                    <a:lumOff val="25000"/>
                  </a:schemeClr>
                </a:solidFill>
                <a:cs typeface="Arial" pitchFamily="34" charset="0"/>
              </a:rPr>
              <a:t>sample data, size and datatype, </a:t>
            </a:r>
            <a:r>
              <a:rPr lang="en-US" altLang="ko-KR" sz="1200" dirty="0" smtClean="0">
                <a:solidFill>
                  <a:schemeClr val="tx1">
                    <a:lumMod val="75000"/>
                    <a:lumOff val="25000"/>
                  </a:schemeClr>
                </a:solidFill>
                <a:cs typeface="Arial" pitchFamily="34" charset="0"/>
              </a:rPr>
              <a:t>then </a:t>
            </a:r>
            <a:r>
              <a:rPr lang="en-US" altLang="ko-KR" sz="1200" dirty="0">
                <a:solidFill>
                  <a:schemeClr val="tx1">
                    <a:lumMod val="75000"/>
                    <a:lumOff val="25000"/>
                  </a:schemeClr>
                </a:solidFill>
                <a:cs typeface="Arial" pitchFamily="34" charset="0"/>
              </a:rPr>
              <a:t>find out the Target variable </a:t>
            </a:r>
            <a:endParaRPr lang="ko-KR" altLang="en-US" sz="1200" dirty="0">
              <a:solidFill>
                <a:schemeClr val="tx1">
                  <a:lumMod val="75000"/>
                  <a:lumOff val="25000"/>
                </a:schemeClr>
              </a:solidFill>
              <a:cs typeface="Arial" pitchFamily="34" charset="0"/>
            </a:endParaRPr>
          </a:p>
        </p:txBody>
      </p:sp>
      <p:grpSp>
        <p:nvGrpSpPr>
          <p:cNvPr id="94" name="Group 93">
            <a:extLst>
              <a:ext uri="{FF2B5EF4-FFF2-40B4-BE49-F238E27FC236}">
                <a16:creationId xmlns:a16="http://schemas.microsoft.com/office/drawing/2014/main" xmlns="" id="{982C1C08-6D12-4601-BE9B-E6B42C042029}"/>
              </a:ext>
            </a:extLst>
          </p:cNvPr>
          <p:cNvGrpSpPr/>
          <p:nvPr/>
        </p:nvGrpSpPr>
        <p:grpSpPr>
          <a:xfrm>
            <a:off x="4311429" y="1745416"/>
            <a:ext cx="3595909" cy="954093"/>
            <a:chOff x="1036862" y="3224200"/>
            <a:chExt cx="2322050" cy="954093"/>
          </a:xfrm>
        </p:grpSpPr>
        <p:sp>
          <p:nvSpPr>
            <p:cNvPr id="107" name="TextBox 18">
              <a:extLst>
                <a:ext uri="{FF2B5EF4-FFF2-40B4-BE49-F238E27FC236}">
                  <a16:creationId xmlns:a16="http://schemas.microsoft.com/office/drawing/2014/main" xmlns="" id="{018BF4E0-FA0F-405F-BE2F-E80610183D85}"/>
                </a:ext>
              </a:extLst>
            </p:cNvPr>
            <p:cNvSpPr txBox="1"/>
            <p:nvPr/>
          </p:nvSpPr>
          <p:spPr>
            <a:xfrm>
              <a:off x="1036862" y="3224200"/>
              <a:ext cx="2232248" cy="30777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400" b="1" dirty="0">
                  <a:latin typeface="Arial Black" panose="020B0A04020102020204" pitchFamily="34" charset="0"/>
                  <a:cs typeface="Arial" pitchFamily="34" charset="0"/>
                </a:rPr>
                <a:t>Univariate Analysis</a:t>
              </a:r>
              <a:endParaRPr lang="ko-KR" altLang="en-US" sz="1400" b="1" dirty="0">
                <a:latin typeface="Arial Black" panose="020B0A04020102020204" pitchFamily="34" charset="0"/>
                <a:cs typeface="Arial" pitchFamily="34" charset="0"/>
              </a:endParaRPr>
            </a:p>
          </p:txBody>
        </p:sp>
        <p:sp>
          <p:nvSpPr>
            <p:cNvPr id="108" name="TextBox 19">
              <a:extLst>
                <a:ext uri="{FF2B5EF4-FFF2-40B4-BE49-F238E27FC236}">
                  <a16:creationId xmlns:a16="http://schemas.microsoft.com/office/drawing/2014/main" xmlns="" id="{9DC099D3-BDAB-4D17-98B8-9A1F32601E71}"/>
                </a:ext>
              </a:extLst>
            </p:cNvPr>
            <p:cNvSpPr txBox="1"/>
            <p:nvPr/>
          </p:nvSpPr>
          <p:spPr>
            <a:xfrm>
              <a:off x="1126664" y="3531962"/>
              <a:ext cx="223224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altLang="ko-KR" sz="1200" dirty="0" smtClean="0">
                  <a:solidFill>
                    <a:schemeClr val="tx1">
                      <a:lumMod val="75000"/>
                      <a:lumOff val="25000"/>
                    </a:schemeClr>
                  </a:solidFill>
                  <a:cs typeface="Arial" pitchFamily="34" charset="0"/>
                </a:rPr>
                <a:t>Deal with single variable to analyse </a:t>
              </a:r>
              <a:r>
                <a:rPr lang="en-IN" altLang="ko-KR" sz="1200" dirty="0">
                  <a:solidFill>
                    <a:schemeClr val="tx1">
                      <a:lumMod val="75000"/>
                      <a:lumOff val="25000"/>
                    </a:schemeClr>
                  </a:solidFill>
                  <a:cs typeface="Arial" pitchFamily="34" charset="0"/>
                </a:rPr>
                <a:t>the important </a:t>
              </a:r>
              <a:r>
                <a:rPr lang="en-IN" altLang="ko-KR" sz="1200" dirty="0" smtClean="0">
                  <a:solidFill>
                    <a:schemeClr val="tx1">
                      <a:lumMod val="75000"/>
                      <a:lumOff val="25000"/>
                    </a:schemeClr>
                  </a:solidFill>
                  <a:cs typeface="Arial" pitchFamily="34" charset="0"/>
                </a:rPr>
                <a:t>factors. Find the driver variables</a:t>
              </a:r>
              <a:r>
                <a:rPr lang="en-IN" altLang="ko-KR" sz="1200" dirty="0">
                  <a:solidFill>
                    <a:schemeClr val="tx1">
                      <a:lumMod val="75000"/>
                      <a:lumOff val="25000"/>
                    </a:schemeClr>
                  </a:solidFill>
                  <a:cs typeface="Arial" pitchFamily="34" charset="0"/>
                </a:rPr>
                <a:t>. Plot variables with loan status and find out the inference.</a:t>
              </a:r>
              <a:endParaRPr lang="ko-KR" altLang="en-US" sz="1200" dirty="0">
                <a:solidFill>
                  <a:schemeClr val="tx1">
                    <a:lumMod val="75000"/>
                    <a:lumOff val="25000"/>
                  </a:schemeClr>
                </a:solidFill>
                <a:cs typeface="Arial" pitchFamily="34" charset="0"/>
              </a:endParaRPr>
            </a:p>
          </p:txBody>
        </p:sp>
      </p:grpSp>
      <p:grpSp>
        <p:nvGrpSpPr>
          <p:cNvPr id="96" name="Group 95">
            <a:extLst>
              <a:ext uri="{FF2B5EF4-FFF2-40B4-BE49-F238E27FC236}">
                <a16:creationId xmlns:a16="http://schemas.microsoft.com/office/drawing/2014/main" xmlns="" id="{5E0BA892-41D9-42F0-9F77-217E50C2ECBE}"/>
              </a:ext>
            </a:extLst>
          </p:cNvPr>
          <p:cNvGrpSpPr/>
          <p:nvPr/>
        </p:nvGrpSpPr>
        <p:grpSpPr>
          <a:xfrm>
            <a:off x="8123688" y="1723936"/>
            <a:ext cx="3409176" cy="1099024"/>
            <a:chOff x="910640" y="3263935"/>
            <a:chExt cx="2448272" cy="1099024"/>
          </a:xfrm>
        </p:grpSpPr>
        <p:sp>
          <p:nvSpPr>
            <p:cNvPr id="104" name="TextBox 21">
              <a:extLst>
                <a:ext uri="{FF2B5EF4-FFF2-40B4-BE49-F238E27FC236}">
                  <a16:creationId xmlns:a16="http://schemas.microsoft.com/office/drawing/2014/main" xmlns="" id="{4A616BF7-6F06-40C6-BAA6-F2D0C3E6E1F4}"/>
                </a:ext>
              </a:extLst>
            </p:cNvPr>
            <p:cNvSpPr txBox="1"/>
            <p:nvPr/>
          </p:nvSpPr>
          <p:spPr>
            <a:xfrm>
              <a:off x="910640" y="3263935"/>
              <a:ext cx="2448272" cy="30777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400" b="1" dirty="0">
                  <a:latin typeface="Arial Black" panose="020B0A04020102020204" pitchFamily="34" charset="0"/>
                  <a:cs typeface="Arial" pitchFamily="34" charset="0"/>
                </a:rPr>
                <a:t>Conclusion</a:t>
              </a:r>
              <a:endParaRPr lang="ko-KR" altLang="en-US" sz="1400" b="1" dirty="0">
                <a:latin typeface="Arial Black" panose="020B0A04020102020204" pitchFamily="34" charset="0"/>
                <a:cs typeface="Arial" pitchFamily="34" charset="0"/>
              </a:endParaRPr>
            </a:p>
          </p:txBody>
        </p:sp>
        <p:sp>
          <p:nvSpPr>
            <p:cNvPr id="105" name="TextBox 22">
              <a:extLst>
                <a:ext uri="{FF2B5EF4-FFF2-40B4-BE49-F238E27FC236}">
                  <a16:creationId xmlns:a16="http://schemas.microsoft.com/office/drawing/2014/main" xmlns="" id="{8A2C4738-D880-4027-A459-7528FCC62936}"/>
                </a:ext>
              </a:extLst>
            </p:cNvPr>
            <p:cNvSpPr txBox="1"/>
            <p:nvPr/>
          </p:nvSpPr>
          <p:spPr>
            <a:xfrm>
              <a:off x="910640" y="3531962"/>
              <a:ext cx="2448272"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cs typeface="Arial" pitchFamily="34" charset="0"/>
                </a:rPr>
                <a:t>Using  analysis conclude the highly impact variables which is results in loan Status. Similarly conclusion is drawn by analyzing combination of variables impacting the loan default.</a:t>
              </a:r>
              <a:endParaRPr lang="ko-KR" altLang="en-US" sz="1200" dirty="0">
                <a:solidFill>
                  <a:schemeClr val="tx1">
                    <a:lumMod val="75000"/>
                    <a:lumOff val="25000"/>
                  </a:schemeClr>
                </a:solidFill>
                <a:cs typeface="Arial" pitchFamily="34" charset="0"/>
              </a:endParaRPr>
            </a:p>
          </p:txBody>
        </p:sp>
      </p:grpSp>
      <p:sp>
        <p:nvSpPr>
          <p:cNvPr id="97" name="TextBox 23">
            <a:extLst>
              <a:ext uri="{FF2B5EF4-FFF2-40B4-BE49-F238E27FC236}">
                <a16:creationId xmlns:a16="http://schemas.microsoft.com/office/drawing/2014/main" xmlns="" id="{D146B7C6-2E6E-4BD6-8CD4-0C46C76868B4}"/>
              </a:ext>
            </a:extLst>
          </p:cNvPr>
          <p:cNvSpPr txBox="1"/>
          <p:nvPr/>
        </p:nvSpPr>
        <p:spPr>
          <a:xfrm>
            <a:off x="3535672" y="3388978"/>
            <a:ext cx="1265699" cy="58477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Data Preparation</a:t>
            </a:r>
            <a:endParaRPr lang="ko-KR" altLang="en-US" sz="1600" b="1" dirty="0">
              <a:solidFill>
                <a:schemeClr val="bg1"/>
              </a:solidFill>
              <a:cs typeface="Arial" pitchFamily="34" charset="0"/>
            </a:endParaRPr>
          </a:p>
        </p:txBody>
      </p:sp>
      <p:sp>
        <p:nvSpPr>
          <p:cNvPr id="98" name="TextBox 18">
            <a:extLst>
              <a:ext uri="{FF2B5EF4-FFF2-40B4-BE49-F238E27FC236}">
                <a16:creationId xmlns:a16="http://schemas.microsoft.com/office/drawing/2014/main" xmlns="" id="{03E982C8-A72E-49FE-8048-07EC91569588}"/>
              </a:ext>
            </a:extLst>
          </p:cNvPr>
          <p:cNvSpPr txBox="1"/>
          <p:nvPr/>
        </p:nvSpPr>
        <p:spPr>
          <a:xfrm>
            <a:off x="181581" y="1745391"/>
            <a:ext cx="3456844" cy="30777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1400" b="1" dirty="0">
                <a:latin typeface="Arial Black" panose="020B0A04020102020204" pitchFamily="34" charset="0"/>
                <a:cs typeface="Arial" pitchFamily="34" charset="0"/>
              </a:rPr>
              <a:t>Data Understanding</a:t>
            </a:r>
            <a:endParaRPr lang="ko-KR" altLang="en-US" sz="1400" b="1" dirty="0">
              <a:latin typeface="Arial Black" panose="020B0A04020102020204" pitchFamily="34" charset="0"/>
              <a:cs typeface="Arial" pitchFamily="34" charset="0"/>
            </a:endParaRPr>
          </a:p>
        </p:txBody>
      </p:sp>
      <p:sp>
        <p:nvSpPr>
          <p:cNvPr id="100" name="TextBox 23">
            <a:extLst>
              <a:ext uri="{FF2B5EF4-FFF2-40B4-BE49-F238E27FC236}">
                <a16:creationId xmlns:a16="http://schemas.microsoft.com/office/drawing/2014/main" xmlns="" id="{F1D8CC1A-B4B8-4C6E-B397-4519B1F2FFA5}"/>
              </a:ext>
            </a:extLst>
          </p:cNvPr>
          <p:cNvSpPr txBox="1"/>
          <p:nvPr/>
        </p:nvSpPr>
        <p:spPr>
          <a:xfrm>
            <a:off x="4533609" y="4311606"/>
            <a:ext cx="1265699" cy="58477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Data Cleaning</a:t>
            </a:r>
            <a:endParaRPr lang="ko-KR" altLang="en-US" sz="1600" b="1" dirty="0">
              <a:solidFill>
                <a:schemeClr val="bg1"/>
              </a:solidFill>
              <a:cs typeface="Arial" pitchFamily="34" charset="0"/>
            </a:endParaRPr>
          </a:p>
        </p:txBody>
      </p:sp>
      <p:sp>
        <p:nvSpPr>
          <p:cNvPr id="101" name="TextBox 23">
            <a:extLst>
              <a:ext uri="{FF2B5EF4-FFF2-40B4-BE49-F238E27FC236}">
                <a16:creationId xmlns:a16="http://schemas.microsoft.com/office/drawing/2014/main" xmlns="" id="{3C65E519-5390-4070-ACBD-A4AAF7365420}"/>
              </a:ext>
            </a:extLst>
          </p:cNvPr>
          <p:cNvSpPr txBox="1"/>
          <p:nvPr/>
        </p:nvSpPr>
        <p:spPr>
          <a:xfrm>
            <a:off x="5539149" y="3349568"/>
            <a:ext cx="1265699" cy="58477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Univariate Analysis</a:t>
            </a:r>
            <a:endParaRPr lang="ko-KR" altLang="en-US" sz="1600" b="1" dirty="0">
              <a:solidFill>
                <a:schemeClr val="bg1"/>
              </a:solidFill>
              <a:cs typeface="Arial" pitchFamily="34" charset="0"/>
            </a:endParaRPr>
          </a:p>
        </p:txBody>
      </p:sp>
      <p:sp>
        <p:nvSpPr>
          <p:cNvPr id="102" name="TextBox 23">
            <a:extLst>
              <a:ext uri="{FF2B5EF4-FFF2-40B4-BE49-F238E27FC236}">
                <a16:creationId xmlns:a16="http://schemas.microsoft.com/office/drawing/2014/main" xmlns="" id="{7DF67B6D-5BC4-4813-A8BA-E808CEAB5E5A}"/>
              </a:ext>
            </a:extLst>
          </p:cNvPr>
          <p:cNvSpPr txBox="1"/>
          <p:nvPr/>
        </p:nvSpPr>
        <p:spPr>
          <a:xfrm>
            <a:off x="6544686" y="4311605"/>
            <a:ext cx="1265699" cy="584775"/>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Bivariate Analysis</a:t>
            </a:r>
            <a:endParaRPr lang="ko-KR" altLang="en-US" sz="1600" b="1" dirty="0">
              <a:solidFill>
                <a:schemeClr val="bg1"/>
              </a:solidFill>
              <a:cs typeface="Arial" pitchFamily="34" charset="0"/>
            </a:endParaRPr>
          </a:p>
        </p:txBody>
      </p:sp>
      <p:sp>
        <p:nvSpPr>
          <p:cNvPr id="103" name="TextBox 23">
            <a:extLst>
              <a:ext uri="{FF2B5EF4-FFF2-40B4-BE49-F238E27FC236}">
                <a16:creationId xmlns:a16="http://schemas.microsoft.com/office/drawing/2014/main" xmlns="" id="{EEA274F9-FC54-4E3A-9B34-017D7B32225C}"/>
              </a:ext>
            </a:extLst>
          </p:cNvPr>
          <p:cNvSpPr txBox="1"/>
          <p:nvPr/>
        </p:nvSpPr>
        <p:spPr>
          <a:xfrm>
            <a:off x="7586993" y="3360856"/>
            <a:ext cx="1265699" cy="338554"/>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1600" b="1" dirty="0">
                <a:solidFill>
                  <a:schemeClr val="bg1"/>
                </a:solidFill>
                <a:cs typeface="Arial" pitchFamily="34" charset="0"/>
              </a:rPr>
              <a:t>Conclusion</a:t>
            </a:r>
            <a:endParaRPr lang="ko-KR" altLang="en-US" sz="1600" b="1" dirty="0">
              <a:solidFill>
                <a:schemeClr val="bg1"/>
              </a:solidFill>
              <a:cs typeface="Arial" pitchFamily="34" charset="0"/>
            </a:endParaRP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490133" y="315787"/>
            <a:ext cx="8948092" cy="785265"/>
          </a:xfrm>
        </p:spPr>
        <p:txBody>
          <a:bodyPr/>
          <a:lstStyle/>
          <a:p>
            <a:pPr algn="ctr"/>
            <a:r>
              <a:rPr lang="en-IN" b="1" dirty="0"/>
              <a:t> </a:t>
            </a:r>
            <a:r>
              <a:rPr lang="en-IN" sz="2000" b="1" dirty="0">
                <a:latin typeface="Arial Black" panose="020B0A04020102020204" pitchFamily="34" charset="0"/>
                <a:ea typeface="+mn-ea"/>
                <a:cs typeface="Arial" pitchFamily="34" charset="0"/>
              </a:rPr>
              <a:t>Data Understanding</a:t>
            </a:r>
          </a:p>
        </p:txBody>
      </p:sp>
      <p:sp>
        <p:nvSpPr>
          <p:cNvPr id="131" name="Rectangle 130">
            <a:extLst>
              <a:ext uri="{FF2B5EF4-FFF2-40B4-BE49-F238E27FC236}">
                <a16:creationId xmlns:a16="http://schemas.microsoft.com/office/drawing/2014/main" xmlns="" id="{8DBA471D-B86A-494C-9CB4-9DEA314690EE}"/>
              </a:ext>
            </a:extLst>
          </p:cNvPr>
          <p:cNvSpPr/>
          <p:nvPr/>
        </p:nvSpPr>
        <p:spPr>
          <a:xfrm>
            <a:off x="267286" y="1851902"/>
            <a:ext cx="11155680" cy="2308324"/>
          </a:xfrm>
          <a:prstGeom prst="rect">
            <a:avLst/>
          </a:prstGeom>
        </p:spPr>
        <p:txBody>
          <a:bodyPr wrap="square" numCol="1">
            <a:spAutoFit/>
          </a:bodyPr>
          <a:lstStyle/>
          <a:p>
            <a:pPr marL="285750" indent="-285750">
              <a:buFont typeface="Wingdings" panose="05000000000000000000" pitchFamily="2" charset="2"/>
              <a:buChar char="§"/>
            </a:pPr>
            <a:r>
              <a:rPr lang="en-US" sz="1400" dirty="0">
                <a:solidFill>
                  <a:srgbClr val="091E42"/>
                </a:solidFill>
                <a:ea typeface="Verdana" panose="020B0604030504040204" pitchFamily="34" charset="0"/>
                <a:cs typeface="Times New Roman" panose="02020603050405020304" pitchFamily="18" charset="0"/>
              </a:rPr>
              <a:t>Loan </a:t>
            </a:r>
            <a:r>
              <a:rPr lang="en-US" sz="1400" dirty="0" smtClean="0">
                <a:solidFill>
                  <a:srgbClr val="091E42"/>
                </a:solidFill>
                <a:ea typeface="Verdana" panose="020B0604030504040204" pitchFamily="34" charset="0"/>
                <a:cs typeface="Times New Roman" panose="02020603050405020304" pitchFamily="18" charset="0"/>
              </a:rPr>
              <a:t>data </a:t>
            </a:r>
            <a:r>
              <a:rPr lang="en-US" sz="1400" dirty="0">
                <a:solidFill>
                  <a:srgbClr val="091E42"/>
                </a:solidFill>
                <a:ea typeface="Verdana" panose="020B0604030504040204" pitchFamily="34" charset="0"/>
                <a:cs typeface="Times New Roman" panose="02020603050405020304" pitchFamily="18" charset="0"/>
              </a:rPr>
              <a:t>is imported  from “loan.csv” file. The raw data contains </a:t>
            </a:r>
            <a:r>
              <a:rPr lang="en-US" sz="1400" dirty="0" smtClean="0">
                <a:solidFill>
                  <a:srgbClr val="091E42"/>
                </a:solidFill>
                <a:ea typeface="Verdana" panose="020B0604030504040204" pitchFamily="34" charset="0"/>
                <a:cs typeface="Times New Roman" panose="02020603050405020304" pitchFamily="18" charset="0"/>
              </a:rPr>
              <a:t>39717 rows </a:t>
            </a:r>
            <a:r>
              <a:rPr lang="en-US" sz="1400" dirty="0">
                <a:solidFill>
                  <a:srgbClr val="091E42"/>
                </a:solidFill>
                <a:ea typeface="Verdana" panose="020B0604030504040204" pitchFamily="34" charset="0"/>
                <a:cs typeface="Times New Roman" panose="02020603050405020304" pitchFamily="18" charset="0"/>
              </a:rPr>
              <a:t>and 111 </a:t>
            </a:r>
            <a:r>
              <a:rPr lang="en-US" sz="1400" dirty="0">
                <a:solidFill>
                  <a:srgbClr val="091E42"/>
                </a:solidFill>
                <a:ea typeface="Verdana" panose="020B0604030504040204" pitchFamily="34" charset="0"/>
                <a:cs typeface="Times New Roman" panose="02020603050405020304" pitchFamily="18" charset="0"/>
              </a:rPr>
              <a:t>c</a:t>
            </a:r>
            <a:r>
              <a:rPr lang="en-US" sz="1400" dirty="0" smtClean="0">
                <a:solidFill>
                  <a:srgbClr val="091E42"/>
                </a:solidFill>
                <a:ea typeface="Verdana" panose="020B0604030504040204" pitchFamily="34" charset="0"/>
                <a:cs typeface="Times New Roman" panose="02020603050405020304" pitchFamily="18" charset="0"/>
              </a:rPr>
              <a:t>olumns.</a:t>
            </a:r>
            <a:endParaRPr lang="en-US" sz="1400" dirty="0">
              <a:solidFill>
                <a:srgbClr val="091E42"/>
              </a:solidFill>
              <a:ea typeface="Verdana" panose="020B0604030504040204" pitchFamily="34" charset="0"/>
              <a:cs typeface="Times New Roman" panose="02020603050405020304" pitchFamily="18" charset="0"/>
            </a:endParaRPr>
          </a:p>
          <a:p>
            <a:pPr marL="285750" indent="-285750">
              <a:buFont typeface="Wingdings" panose="05000000000000000000" pitchFamily="2" charset="2"/>
              <a:buChar char="§"/>
            </a:pPr>
            <a:r>
              <a:rPr lang="en-US" sz="1400" dirty="0">
                <a:solidFill>
                  <a:srgbClr val="091E42"/>
                </a:solidFill>
                <a:ea typeface="Verdana" panose="020B0604030504040204" pitchFamily="34" charset="0"/>
                <a:cs typeface="Times New Roman" panose="02020603050405020304" pitchFamily="18" charset="0"/>
              </a:rPr>
              <a:t>Checked the </a:t>
            </a:r>
            <a:r>
              <a:rPr lang="en-US" sz="1400" dirty="0" smtClean="0">
                <a:solidFill>
                  <a:srgbClr val="091E42"/>
                </a:solidFill>
                <a:ea typeface="Verdana" panose="020B0604030504040204" pitchFamily="34" charset="0"/>
                <a:cs typeface="Times New Roman" panose="02020603050405020304" pitchFamily="18" charset="0"/>
              </a:rPr>
              <a:t>datatype </a:t>
            </a:r>
            <a:r>
              <a:rPr lang="en-US" sz="1400" dirty="0">
                <a:solidFill>
                  <a:srgbClr val="091E42"/>
                </a:solidFill>
                <a:ea typeface="Verdana" panose="020B0604030504040204" pitchFamily="34" charset="0"/>
                <a:cs typeface="Times New Roman" panose="02020603050405020304" pitchFamily="18" charset="0"/>
              </a:rPr>
              <a:t>of </a:t>
            </a:r>
            <a:r>
              <a:rPr lang="en-US" sz="1400" dirty="0">
                <a:solidFill>
                  <a:srgbClr val="091E42"/>
                </a:solidFill>
                <a:ea typeface="Verdana" panose="020B0604030504040204" pitchFamily="34" charset="0"/>
                <a:cs typeface="Times New Roman" panose="02020603050405020304" pitchFamily="18" charset="0"/>
              </a:rPr>
              <a:t>v</a:t>
            </a:r>
            <a:r>
              <a:rPr lang="en-US" sz="1400" dirty="0" smtClean="0">
                <a:solidFill>
                  <a:srgbClr val="091E42"/>
                </a:solidFill>
                <a:ea typeface="Verdana" panose="020B0604030504040204" pitchFamily="34" charset="0"/>
                <a:cs typeface="Times New Roman" panose="02020603050405020304" pitchFamily="18" charset="0"/>
              </a:rPr>
              <a:t>arious columns</a:t>
            </a:r>
            <a:r>
              <a:rPr lang="en-US" sz="1400" dirty="0">
                <a:solidFill>
                  <a:srgbClr val="091E42"/>
                </a:solidFill>
                <a:ea typeface="Verdana" panose="020B0604030504040204" pitchFamily="34" charset="0"/>
                <a:cs typeface="Times New Roman" panose="02020603050405020304" pitchFamily="18" charset="0"/>
              </a:rPr>
              <a:t>.</a:t>
            </a:r>
          </a:p>
          <a:p>
            <a:pPr marL="285750" indent="-285750">
              <a:buFont typeface="Wingdings" panose="05000000000000000000" pitchFamily="2" charset="2"/>
              <a:buChar char="§"/>
            </a:pPr>
            <a:r>
              <a:rPr lang="en-US" sz="1400" dirty="0">
                <a:solidFill>
                  <a:srgbClr val="091E42"/>
                </a:solidFill>
                <a:ea typeface="Verdana" panose="020B0604030504040204" pitchFamily="34" charset="0"/>
                <a:cs typeface="Times New Roman" panose="02020603050405020304" pitchFamily="18" charset="0"/>
              </a:rPr>
              <a:t>There are different </a:t>
            </a:r>
            <a:r>
              <a:rPr lang="en-US" sz="1400" dirty="0" smtClean="0">
                <a:solidFill>
                  <a:srgbClr val="091E42"/>
                </a:solidFill>
                <a:ea typeface="Verdana" panose="020B0604030504040204" pitchFamily="34" charset="0"/>
                <a:cs typeface="Times New Roman" panose="02020603050405020304" pitchFamily="18" charset="0"/>
              </a:rPr>
              <a:t>types of </a:t>
            </a:r>
            <a:r>
              <a:rPr lang="en-US" sz="1400" dirty="0">
                <a:solidFill>
                  <a:srgbClr val="091E42"/>
                </a:solidFill>
                <a:ea typeface="Verdana" panose="020B0604030504040204" pitchFamily="34" charset="0"/>
                <a:cs typeface="Times New Roman" panose="02020603050405020304" pitchFamily="18" charset="0"/>
              </a:rPr>
              <a:t>variables present in the </a:t>
            </a:r>
            <a:r>
              <a:rPr lang="en-US" sz="1400" dirty="0" smtClean="0">
                <a:solidFill>
                  <a:srgbClr val="091E42"/>
                </a:solidFill>
                <a:ea typeface="Verdana" panose="020B0604030504040204" pitchFamily="34" charset="0"/>
                <a:cs typeface="Times New Roman" panose="02020603050405020304" pitchFamily="18" charset="0"/>
              </a:rPr>
              <a:t>dataset like:</a:t>
            </a:r>
            <a:endParaRPr lang="en-US" sz="1400" dirty="0">
              <a:solidFill>
                <a:srgbClr val="091E42"/>
              </a:solidFill>
              <a:ea typeface="Verdana" panose="020B0604030504040204" pitchFamily="34" charset="0"/>
              <a:cs typeface="Times New Roman" panose="02020603050405020304" pitchFamily="18" charset="0"/>
            </a:endParaRPr>
          </a:p>
          <a:p>
            <a:pPr marL="742950" lvl="1" indent="-285750">
              <a:buFont typeface="Wingdings" panose="05000000000000000000" pitchFamily="2" charset="2"/>
              <a:buChar char="Ø"/>
            </a:pPr>
            <a:r>
              <a:rPr lang="en-US" sz="1400" b="1" dirty="0" smtClean="0">
                <a:solidFill>
                  <a:srgbClr val="091E42"/>
                </a:solidFill>
                <a:ea typeface="Verdana" panose="020B0604030504040204" pitchFamily="34" charset="0"/>
                <a:cs typeface="Times New Roman" panose="02020603050405020304" pitchFamily="18" charset="0"/>
              </a:rPr>
              <a:t>Applicant Demographics </a:t>
            </a:r>
            <a:r>
              <a:rPr lang="en-US" sz="1400" dirty="0">
                <a:solidFill>
                  <a:srgbClr val="091E42"/>
                </a:solidFill>
                <a:ea typeface="Verdana" panose="020B0604030504040204" pitchFamily="34" charset="0"/>
                <a:cs typeface="Times New Roman" panose="02020603050405020304" pitchFamily="18" charset="0"/>
              </a:rPr>
              <a:t>( Employment length, Employment title, Annual </a:t>
            </a:r>
            <a:r>
              <a:rPr lang="en-US" sz="1400" dirty="0" smtClean="0">
                <a:solidFill>
                  <a:srgbClr val="091E42"/>
                </a:solidFill>
                <a:ea typeface="Verdana" panose="020B0604030504040204" pitchFamily="34" charset="0"/>
                <a:cs typeface="Times New Roman" panose="02020603050405020304" pitchFamily="18" charset="0"/>
              </a:rPr>
              <a:t>income, etc.)</a:t>
            </a:r>
            <a:endParaRPr lang="en-US" sz="1400" dirty="0">
              <a:solidFill>
                <a:srgbClr val="091E42"/>
              </a:solidFill>
              <a:ea typeface="Verdana" panose="020B0604030504040204" pitchFamily="34" charset="0"/>
              <a:cs typeface="Times New Roman" panose="02020603050405020304" pitchFamily="18" charset="0"/>
            </a:endParaRPr>
          </a:p>
          <a:p>
            <a:pPr marL="742950" lvl="1" indent="-285750">
              <a:buFont typeface="Wingdings" panose="05000000000000000000" pitchFamily="2" charset="2"/>
              <a:buChar char="Ø"/>
            </a:pPr>
            <a:r>
              <a:rPr lang="en-US" sz="1400" b="1" dirty="0" smtClean="0">
                <a:solidFill>
                  <a:srgbClr val="091E42"/>
                </a:solidFill>
                <a:ea typeface="Verdana" panose="020B0604030504040204" pitchFamily="34" charset="0"/>
                <a:cs typeface="Times New Roman" panose="02020603050405020304" pitchFamily="18" charset="0"/>
              </a:rPr>
              <a:t>Loan information </a:t>
            </a:r>
            <a:r>
              <a:rPr lang="en-US" sz="1400" b="1" dirty="0">
                <a:solidFill>
                  <a:srgbClr val="091E42"/>
                </a:solidFill>
                <a:ea typeface="Verdana" panose="020B0604030504040204" pitchFamily="34" charset="0"/>
                <a:cs typeface="Times New Roman" panose="02020603050405020304" pitchFamily="18" charset="0"/>
              </a:rPr>
              <a:t>&amp; its </a:t>
            </a:r>
            <a:r>
              <a:rPr lang="en-US" sz="1400" b="1" dirty="0" smtClean="0">
                <a:solidFill>
                  <a:srgbClr val="091E42"/>
                </a:solidFill>
                <a:ea typeface="Verdana" panose="020B0604030504040204" pitchFamily="34" charset="0"/>
                <a:cs typeface="Times New Roman" panose="02020603050405020304" pitchFamily="18" charset="0"/>
              </a:rPr>
              <a:t>characteristics</a:t>
            </a:r>
            <a:r>
              <a:rPr lang="en-US" sz="1400" dirty="0" smtClean="0">
                <a:solidFill>
                  <a:srgbClr val="091E42"/>
                </a:solidFill>
                <a:ea typeface="Verdana" panose="020B0604030504040204" pitchFamily="34" charset="0"/>
                <a:cs typeface="Times New Roman" panose="02020603050405020304" pitchFamily="18" charset="0"/>
              </a:rPr>
              <a:t> </a:t>
            </a:r>
            <a:r>
              <a:rPr lang="en-US" sz="1400" dirty="0">
                <a:solidFill>
                  <a:srgbClr val="091E42"/>
                </a:solidFill>
                <a:ea typeface="Verdana" panose="020B0604030504040204" pitchFamily="34" charset="0"/>
                <a:cs typeface="Times New Roman" panose="02020603050405020304" pitchFamily="18" charset="0"/>
              </a:rPr>
              <a:t>( Loan amount, Funded amount, Loan grade, Loan status, Interest </a:t>
            </a:r>
            <a:r>
              <a:rPr lang="en-US" sz="1400" dirty="0" smtClean="0">
                <a:solidFill>
                  <a:srgbClr val="091E42"/>
                </a:solidFill>
                <a:ea typeface="Verdana" panose="020B0604030504040204" pitchFamily="34" charset="0"/>
                <a:cs typeface="Times New Roman" panose="02020603050405020304" pitchFamily="18" charset="0"/>
              </a:rPr>
              <a:t>rate, etc.)</a:t>
            </a:r>
            <a:endParaRPr lang="en-US" sz="1400" dirty="0">
              <a:solidFill>
                <a:srgbClr val="091E42"/>
              </a:solidFill>
              <a:ea typeface="Verdana" panose="020B0604030504040204" pitchFamily="34" charset="0"/>
              <a:cs typeface="Times New Roman" panose="02020603050405020304" pitchFamily="18" charset="0"/>
            </a:endParaRPr>
          </a:p>
          <a:p>
            <a:pPr marL="742950" lvl="1" indent="-285750">
              <a:buFont typeface="Wingdings" panose="05000000000000000000" pitchFamily="2" charset="2"/>
              <a:buChar char="Ø"/>
            </a:pPr>
            <a:r>
              <a:rPr lang="en-US" sz="1400" b="1" dirty="0" smtClean="0">
                <a:solidFill>
                  <a:srgbClr val="091E42"/>
                </a:solidFill>
                <a:ea typeface="Verdana" panose="020B0604030504040204" pitchFamily="34" charset="0"/>
                <a:cs typeface="Times New Roman" panose="02020603050405020304" pitchFamily="18" charset="0"/>
              </a:rPr>
              <a:t>Customer behavior</a:t>
            </a:r>
            <a:r>
              <a:rPr lang="en-US" sz="1400" dirty="0" smtClean="0">
                <a:solidFill>
                  <a:srgbClr val="091E42"/>
                </a:solidFill>
                <a:ea typeface="Verdana" panose="020B0604030504040204" pitchFamily="34" charset="0"/>
                <a:cs typeface="Times New Roman" panose="02020603050405020304" pitchFamily="18" charset="0"/>
              </a:rPr>
              <a:t> (application </a:t>
            </a:r>
            <a:r>
              <a:rPr lang="en-US" sz="1400" dirty="0">
                <a:solidFill>
                  <a:srgbClr val="091E42"/>
                </a:solidFill>
                <a:ea typeface="Verdana" panose="020B0604030504040204" pitchFamily="34" charset="0"/>
                <a:cs typeface="Times New Roman" panose="02020603050405020304" pitchFamily="18" charset="0"/>
              </a:rPr>
              <a:t>type, loan purpose, </a:t>
            </a:r>
            <a:r>
              <a:rPr lang="en-US" sz="1400" dirty="0" smtClean="0">
                <a:solidFill>
                  <a:srgbClr val="091E42"/>
                </a:solidFill>
                <a:ea typeface="Verdana" panose="020B0604030504040204" pitchFamily="34" charset="0"/>
                <a:cs typeface="Times New Roman" panose="02020603050405020304" pitchFamily="18" charset="0"/>
              </a:rPr>
              <a:t>delinquency 2 </a:t>
            </a:r>
            <a:r>
              <a:rPr lang="en-US" sz="1400" dirty="0">
                <a:solidFill>
                  <a:srgbClr val="091E42"/>
                </a:solidFill>
                <a:ea typeface="Verdana" panose="020B0604030504040204" pitchFamily="34" charset="0"/>
                <a:cs typeface="Times New Roman" panose="02020603050405020304" pitchFamily="18" charset="0"/>
              </a:rPr>
              <a:t>year, </a:t>
            </a:r>
            <a:r>
              <a:rPr lang="en-US" sz="1400" dirty="0" smtClean="0">
                <a:solidFill>
                  <a:srgbClr val="091E42"/>
                </a:solidFill>
                <a:ea typeface="Verdana" panose="020B0604030504040204" pitchFamily="34" charset="0"/>
                <a:cs typeface="Times New Roman" panose="02020603050405020304" pitchFamily="18" charset="0"/>
              </a:rPr>
              <a:t>revolving balance, etc.)</a:t>
            </a:r>
            <a:endParaRPr lang="en-US" sz="1400" dirty="0">
              <a:solidFill>
                <a:srgbClr val="091E42"/>
              </a:solidFill>
              <a:ea typeface="Verdana" panose="020B0604030504040204" pitchFamily="34" charset="0"/>
              <a:cs typeface="Times New Roman" panose="02020603050405020304" pitchFamily="18" charset="0"/>
            </a:endParaRPr>
          </a:p>
          <a:p>
            <a:pPr marL="285750" indent="-285750">
              <a:buFont typeface="Wingdings" panose="05000000000000000000" pitchFamily="2" charset="2"/>
              <a:buChar char="§"/>
            </a:pPr>
            <a:r>
              <a:rPr lang="en-US" sz="1400" dirty="0">
                <a:solidFill>
                  <a:srgbClr val="091E42"/>
                </a:solidFill>
                <a:ea typeface="Verdana" panose="020B0604030504040204" pitchFamily="34" charset="0"/>
                <a:cs typeface="Times New Roman" panose="02020603050405020304" pitchFamily="18" charset="0"/>
              </a:rPr>
              <a:t>Now,  </a:t>
            </a:r>
            <a:r>
              <a:rPr lang="en-US" sz="1400" dirty="0" smtClean="0">
                <a:solidFill>
                  <a:srgbClr val="091E42"/>
                </a:solidFill>
                <a:ea typeface="Verdana" panose="020B0604030504040204" pitchFamily="34" charset="0"/>
                <a:cs typeface="Times New Roman" panose="02020603050405020304" pitchFamily="18" charset="0"/>
              </a:rPr>
              <a:t>applicant </a:t>
            </a:r>
            <a:r>
              <a:rPr lang="en-US" sz="1400" dirty="0">
                <a:solidFill>
                  <a:srgbClr val="091E42"/>
                </a:solidFill>
                <a:ea typeface="Verdana" panose="020B0604030504040204" pitchFamily="34" charset="0"/>
                <a:cs typeface="Times New Roman" panose="02020603050405020304" pitchFamily="18" charset="0"/>
              </a:rPr>
              <a:t>behavior variables are not available at the time of loan application , </a:t>
            </a:r>
            <a:r>
              <a:rPr lang="en-US" sz="1400" dirty="0" smtClean="0">
                <a:solidFill>
                  <a:srgbClr val="091E42"/>
                </a:solidFill>
                <a:ea typeface="Verdana" panose="020B0604030504040204" pitchFamily="34" charset="0"/>
                <a:cs typeface="Times New Roman" panose="02020603050405020304" pitchFamily="18" charset="0"/>
              </a:rPr>
              <a:t>thus it </a:t>
            </a:r>
            <a:r>
              <a:rPr lang="en-US" sz="1400" dirty="0">
                <a:solidFill>
                  <a:srgbClr val="091E42"/>
                </a:solidFill>
                <a:ea typeface="Verdana" panose="020B0604030504040204" pitchFamily="34" charset="0"/>
                <a:cs typeface="Times New Roman" panose="02020603050405020304" pitchFamily="18" charset="0"/>
              </a:rPr>
              <a:t>can not be </a:t>
            </a:r>
            <a:r>
              <a:rPr lang="en-US" sz="1400" dirty="0" smtClean="0">
                <a:solidFill>
                  <a:srgbClr val="091E42"/>
                </a:solidFill>
                <a:ea typeface="Verdana" panose="020B0604030504040204" pitchFamily="34" charset="0"/>
                <a:cs typeface="Times New Roman" panose="02020603050405020304" pitchFamily="18" charset="0"/>
              </a:rPr>
              <a:t>used </a:t>
            </a:r>
            <a:r>
              <a:rPr lang="en-US" sz="1400" dirty="0">
                <a:solidFill>
                  <a:srgbClr val="091E42"/>
                </a:solidFill>
                <a:ea typeface="Verdana" panose="020B0604030504040204" pitchFamily="34" charset="0"/>
                <a:cs typeface="Times New Roman" panose="02020603050405020304" pitchFamily="18" charset="0"/>
              </a:rPr>
              <a:t>for prediction of loan approval.</a:t>
            </a:r>
          </a:p>
          <a:p>
            <a:pPr marL="285750" indent="-285750">
              <a:buFont typeface="Wingdings" panose="05000000000000000000" pitchFamily="2" charset="2"/>
              <a:buChar char="§"/>
            </a:pPr>
            <a:r>
              <a:rPr lang="en-US" sz="1400" dirty="0">
                <a:solidFill>
                  <a:srgbClr val="091E42"/>
                </a:solidFill>
                <a:ea typeface="Verdana" panose="020B0604030504040204" pitchFamily="34" charset="0"/>
                <a:cs typeface="Times New Roman" panose="02020603050405020304" pitchFamily="18" charset="0"/>
              </a:rPr>
              <a:t>We also checked the columns which contains numerical data  and extract it for further data insights</a:t>
            </a:r>
            <a:r>
              <a:rPr lang="en-US" sz="1400" dirty="0" smtClean="0">
                <a:solidFill>
                  <a:srgbClr val="091E42"/>
                </a:solidFill>
                <a:ea typeface="Verdana" panose="020B0604030504040204" pitchFamily="34" charset="0"/>
                <a:cs typeface="Times New Roman" panose="02020603050405020304" pitchFamily="18" charset="0"/>
              </a:rPr>
              <a:t>.</a:t>
            </a:r>
          </a:p>
          <a:p>
            <a:pPr marL="285750" indent="-285750">
              <a:buFont typeface="Wingdings" panose="05000000000000000000" pitchFamily="2" charset="2"/>
              <a:buChar char="§"/>
            </a:pPr>
            <a:r>
              <a:rPr lang="en-US" sz="1400" dirty="0" smtClean="0">
                <a:solidFill>
                  <a:srgbClr val="091E42"/>
                </a:solidFill>
                <a:ea typeface="Verdana" panose="020B0604030504040204" pitchFamily="34" charset="0"/>
                <a:cs typeface="Times New Roman" panose="02020603050405020304" pitchFamily="18" charset="0"/>
              </a:rPr>
              <a:t>Understanding of date attributes and convert them to the correct date format.</a:t>
            </a:r>
            <a:endParaRPr lang="en-US" sz="1400" dirty="0">
              <a:solidFill>
                <a:srgbClr val="091E42"/>
              </a:solidFill>
              <a:ea typeface="Verdana" panose="020B0604030504040204" pitchFamily="34" charset="0"/>
              <a:cs typeface="Times New Roman" panose="02020603050405020304" pitchFamily="18" charset="0"/>
            </a:endParaRPr>
          </a:p>
          <a:p>
            <a:pPr marL="285750" indent="-285750">
              <a:buFont typeface="Wingdings" panose="05000000000000000000" pitchFamily="2" charset="2"/>
              <a:buChar char="§"/>
            </a:pPr>
            <a:r>
              <a:rPr lang="en-US" sz="1400" dirty="0">
                <a:solidFill>
                  <a:srgbClr val="091E42"/>
                </a:solidFill>
                <a:ea typeface="Verdana" panose="020B0604030504040204" pitchFamily="34" charset="0"/>
                <a:cs typeface="Times New Roman" panose="02020603050405020304" pitchFamily="18" charset="0"/>
              </a:rPr>
              <a:t>We </a:t>
            </a:r>
            <a:r>
              <a:rPr lang="en-US" sz="1400" dirty="0">
                <a:solidFill>
                  <a:srgbClr val="091E42"/>
                </a:solidFill>
                <a:ea typeface="Verdana" panose="020B0604030504040204" pitchFamily="34" charset="0"/>
                <a:cs typeface="Times New Roman" panose="02020603050405020304" pitchFamily="18" charset="0"/>
              </a:rPr>
              <a:t>identified </a:t>
            </a:r>
            <a:r>
              <a:rPr lang="en-US" sz="1400" dirty="0">
                <a:solidFill>
                  <a:srgbClr val="091E42"/>
                </a:solidFill>
                <a:ea typeface="Verdana" panose="020B0604030504040204" pitchFamily="34" charset="0"/>
                <a:cs typeface="Times New Roman" panose="02020603050405020304" pitchFamily="18" charset="0"/>
              </a:rPr>
              <a:t>t</a:t>
            </a:r>
            <a:r>
              <a:rPr lang="en-US" sz="1400" dirty="0" smtClean="0">
                <a:solidFill>
                  <a:srgbClr val="091E42"/>
                </a:solidFill>
                <a:ea typeface="Verdana" panose="020B0604030504040204" pitchFamily="34" charset="0"/>
                <a:cs typeface="Times New Roman" panose="02020603050405020304" pitchFamily="18" charset="0"/>
              </a:rPr>
              <a:t>arget </a:t>
            </a:r>
            <a:r>
              <a:rPr lang="en-US" sz="1400" dirty="0">
                <a:solidFill>
                  <a:srgbClr val="091E42"/>
                </a:solidFill>
                <a:ea typeface="Verdana" panose="020B0604030504040204" pitchFamily="34" charset="0"/>
                <a:cs typeface="Times New Roman" panose="02020603050405020304" pitchFamily="18" charset="0"/>
              </a:rPr>
              <a:t>variable columns , in this case “</a:t>
            </a:r>
            <a:r>
              <a:rPr lang="en-US" sz="1400" dirty="0" err="1">
                <a:solidFill>
                  <a:srgbClr val="091E42"/>
                </a:solidFill>
                <a:ea typeface="Verdana" panose="020B0604030504040204" pitchFamily="34" charset="0"/>
                <a:cs typeface="Times New Roman" panose="02020603050405020304" pitchFamily="18" charset="0"/>
              </a:rPr>
              <a:t>loan_status</a:t>
            </a:r>
            <a:r>
              <a:rPr lang="en-US" sz="1400" dirty="0">
                <a:solidFill>
                  <a:srgbClr val="091E42"/>
                </a:solidFill>
                <a:ea typeface="Verdana" panose="020B0604030504040204" pitchFamily="34" charset="0"/>
                <a:cs typeface="Times New Roman" panose="02020603050405020304" pitchFamily="18" charset="0"/>
              </a:rPr>
              <a:t>” is target column.</a:t>
            </a:r>
          </a:p>
        </p:txBody>
      </p:sp>
      <p:sp>
        <p:nvSpPr>
          <p:cNvPr id="135" name="Rectangle 134">
            <a:extLst>
              <a:ext uri="{FF2B5EF4-FFF2-40B4-BE49-F238E27FC236}">
                <a16:creationId xmlns:a16="http://schemas.microsoft.com/office/drawing/2014/main" xmlns="" id="{5EA6433A-3EE2-4A08-A2FF-DA6DFDF43BDB}"/>
              </a:ext>
            </a:extLst>
          </p:cNvPr>
          <p:cNvSpPr/>
          <p:nvPr/>
        </p:nvSpPr>
        <p:spPr>
          <a:xfrm>
            <a:off x="952455" y="4596435"/>
            <a:ext cx="3014633" cy="553998"/>
          </a:xfrm>
          <a:prstGeom prst="rect">
            <a:avLst/>
          </a:prstGeom>
        </p:spPr>
        <p:txBody>
          <a:bodyPr wrap="square">
            <a:spAutoFit/>
          </a:bodyPr>
          <a:lstStyle/>
          <a:p>
            <a:pPr algn="ctr"/>
            <a:r>
              <a:rPr lang="en-US" sz="1600" b="1" dirty="0">
                <a:latin typeface="Arial Black" panose="020B0A04020102020204" pitchFamily="34" charset="0"/>
                <a:cs typeface="Arial" pitchFamily="34" charset="0"/>
              </a:rPr>
              <a:t>Shape of dataset </a:t>
            </a:r>
          </a:p>
          <a:p>
            <a:pPr algn="ctr"/>
            <a:r>
              <a:rPr lang="en-US" sz="1400" dirty="0">
                <a:solidFill>
                  <a:srgbClr val="091E42"/>
                </a:solidFill>
                <a:ea typeface="Verdana" panose="020B0604030504040204" pitchFamily="34" charset="0"/>
                <a:cs typeface="Times New Roman" panose="02020603050405020304" pitchFamily="18" charset="0"/>
              </a:rPr>
              <a:t>Row – 39717, </a:t>
            </a:r>
            <a:r>
              <a:rPr lang="en-US" sz="1400" dirty="0" smtClean="0">
                <a:solidFill>
                  <a:srgbClr val="091E42"/>
                </a:solidFill>
                <a:ea typeface="Verdana" panose="020B0604030504040204" pitchFamily="34" charset="0"/>
                <a:cs typeface="Times New Roman" panose="02020603050405020304" pitchFamily="18" charset="0"/>
              </a:rPr>
              <a:t>Column </a:t>
            </a:r>
            <a:r>
              <a:rPr lang="en-US" sz="1400" dirty="0">
                <a:solidFill>
                  <a:srgbClr val="091E42"/>
                </a:solidFill>
                <a:ea typeface="Verdana" panose="020B0604030504040204" pitchFamily="34" charset="0"/>
                <a:cs typeface="Times New Roman" panose="02020603050405020304" pitchFamily="18" charset="0"/>
              </a:rPr>
              <a:t>- 111</a:t>
            </a:r>
          </a:p>
        </p:txBody>
      </p:sp>
      <p:sp>
        <p:nvSpPr>
          <p:cNvPr id="13" name="Rectangle 12">
            <a:extLst>
              <a:ext uri="{FF2B5EF4-FFF2-40B4-BE49-F238E27FC236}">
                <a16:creationId xmlns:a16="http://schemas.microsoft.com/office/drawing/2014/main" xmlns="" id="{7C0F5FA5-5F2C-48D0-9E38-FBC86DB3FA5E}"/>
              </a:ext>
            </a:extLst>
          </p:cNvPr>
          <p:cNvSpPr/>
          <p:nvPr/>
        </p:nvSpPr>
        <p:spPr>
          <a:xfrm flipH="1">
            <a:off x="267285" y="7017643"/>
            <a:ext cx="45719" cy="4171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1027" name="Picture 3">
            <a:extLst>
              <a:ext uri="{FF2B5EF4-FFF2-40B4-BE49-F238E27FC236}">
                <a16:creationId xmlns:a16="http://schemas.microsoft.com/office/drawing/2014/main" xmlns="" id="{347DFA6A-8DF4-4B48-BB1A-5765206530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6327" y="3631842"/>
            <a:ext cx="5258386" cy="2910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38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Freeform 6">
            <a:extLst>
              <a:ext uri="{FF2B5EF4-FFF2-40B4-BE49-F238E27FC236}">
                <a16:creationId xmlns:a16="http://schemas.microsoft.com/office/drawing/2014/main" xmlns="" id="{DCA515E3-0556-4241-BD35-035EEAB53BF5}"/>
              </a:ext>
            </a:extLst>
          </p:cNvPr>
          <p:cNvSpPr>
            <a:spLocks/>
          </p:cNvSpPr>
          <p:nvPr/>
        </p:nvSpPr>
        <p:spPr bwMode="auto">
          <a:xfrm>
            <a:off x="7264201" y="4390551"/>
            <a:ext cx="2843344" cy="1757468"/>
          </a:xfrm>
          <a:custGeom>
            <a:avLst/>
            <a:gdLst/>
            <a:ahLst/>
            <a:cxnLst>
              <a:cxn ang="0">
                <a:pos x="1208" y="0"/>
              </a:cxn>
              <a:cxn ang="0">
                <a:pos x="1504" y="597"/>
              </a:cxn>
              <a:cxn ang="0">
                <a:pos x="295" y="1329"/>
              </a:cxn>
              <a:cxn ang="0">
                <a:pos x="0" y="732"/>
              </a:cxn>
              <a:cxn ang="0">
                <a:pos x="1208" y="0"/>
              </a:cxn>
            </a:cxnLst>
            <a:rect l="0" t="0" r="r" b="b"/>
            <a:pathLst>
              <a:path w="1504" h="1329">
                <a:moveTo>
                  <a:pt x="1208" y="0"/>
                </a:moveTo>
                <a:lnTo>
                  <a:pt x="1504" y="597"/>
                </a:lnTo>
                <a:lnTo>
                  <a:pt x="295" y="1329"/>
                </a:lnTo>
                <a:lnTo>
                  <a:pt x="0" y="732"/>
                </a:lnTo>
                <a:lnTo>
                  <a:pt x="1208" y="0"/>
                </a:lnTo>
                <a:close/>
              </a:path>
            </a:pathLst>
          </a:custGeom>
          <a:gradFill flip="none" rotWithShape="1">
            <a:gsLst>
              <a:gs pos="0">
                <a:schemeClr val="tx2">
                  <a:lumMod val="50000"/>
                </a:schemeClr>
              </a:gs>
              <a:gs pos="50000">
                <a:schemeClr val="tx2">
                  <a:lumMod val="75000"/>
                </a:schemeClr>
              </a:gs>
              <a:gs pos="100000">
                <a:schemeClr val="tx2">
                  <a:lumMod val="50000"/>
                </a:schemeClr>
              </a:gs>
            </a:gsLst>
            <a:lin ang="18900000" scaled="1"/>
            <a:tileRect/>
          </a:gradFill>
          <a:ln w="0">
            <a:noFill/>
            <a:prstDash val="solid"/>
            <a:round/>
            <a:headEnd/>
            <a:tailEnd/>
          </a:ln>
        </p:spPr>
        <p:txBody>
          <a:bodyPr vert="horz" wrap="square" lIns="91416" tIns="45708" rIns="91416" bIns="45708"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sz="2399"/>
          </a:p>
        </p:txBody>
      </p:sp>
      <p:sp>
        <p:nvSpPr>
          <p:cNvPr id="2" name="Title 1"/>
          <p:cNvSpPr>
            <a:spLocks noGrp="1"/>
          </p:cNvSpPr>
          <p:nvPr>
            <p:ph type="title"/>
          </p:nvPr>
        </p:nvSpPr>
        <p:spPr>
          <a:xfrm>
            <a:off x="1181625" y="256254"/>
            <a:ext cx="9313817" cy="856138"/>
          </a:xfrm>
        </p:spPr>
        <p:txBody>
          <a:bodyPr/>
          <a:lstStyle/>
          <a:p>
            <a:pPr algn="ctr"/>
            <a:r>
              <a:rPr lang="en-IN" b="1" dirty="0"/>
              <a:t> </a:t>
            </a:r>
            <a:r>
              <a:rPr lang="en-IN" sz="2000" b="1" dirty="0">
                <a:latin typeface="Arial Black" panose="020B0A04020102020204" pitchFamily="34" charset="0"/>
                <a:ea typeface="+mn-ea"/>
                <a:cs typeface="Arial" pitchFamily="34" charset="0"/>
              </a:rPr>
              <a:t>Data Cleaning</a:t>
            </a:r>
          </a:p>
        </p:txBody>
      </p:sp>
      <p:sp>
        <p:nvSpPr>
          <p:cNvPr id="7" name="Oval 6">
            <a:extLst>
              <a:ext uri="{FF2B5EF4-FFF2-40B4-BE49-F238E27FC236}">
                <a16:creationId xmlns:a16="http://schemas.microsoft.com/office/drawing/2014/main" xmlns="" id="{62C31493-D93C-4F7D-AC94-D96799CED199}"/>
              </a:ext>
            </a:extLst>
          </p:cNvPr>
          <p:cNvSpPr/>
          <p:nvPr/>
        </p:nvSpPr>
        <p:spPr>
          <a:xfrm>
            <a:off x="6842272" y="5821417"/>
            <a:ext cx="4920751" cy="398762"/>
          </a:xfrm>
          <a:prstGeom prst="ellipse">
            <a:avLst/>
          </a:prstGeom>
          <a:gradFill flip="none" rotWithShape="1">
            <a:gsLst>
              <a:gs pos="0">
                <a:sysClr val="windowText" lastClr="000000">
                  <a:lumMod val="50000"/>
                  <a:lumOff val="50000"/>
                </a:sys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defTabSz="914126">
              <a:defRPr/>
            </a:pPr>
            <a:endParaRPr lang="en-US" sz="1799" kern="0">
              <a:solidFill>
                <a:sysClr val="window" lastClr="FFFFFF"/>
              </a:solidFill>
              <a:latin typeface="Calibri"/>
            </a:endParaRPr>
          </a:p>
        </p:txBody>
      </p:sp>
      <p:sp>
        <p:nvSpPr>
          <p:cNvPr id="8" name="TextBox 3">
            <a:extLst>
              <a:ext uri="{FF2B5EF4-FFF2-40B4-BE49-F238E27FC236}">
                <a16:creationId xmlns:a16="http://schemas.microsoft.com/office/drawing/2014/main" xmlns="" id="{39F2D6ED-1583-4D54-A6F8-494052DC3669}"/>
              </a:ext>
            </a:extLst>
          </p:cNvPr>
          <p:cNvSpPr txBox="1"/>
          <p:nvPr/>
        </p:nvSpPr>
        <p:spPr>
          <a:xfrm>
            <a:off x="1136469" y="1491832"/>
            <a:ext cx="450082" cy="830997"/>
          </a:xfrm>
          <a:prstGeom prst="rect">
            <a:avLst/>
          </a:prstGeom>
          <a:noFill/>
          <a:effectLst/>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1</a:t>
            </a:r>
          </a:p>
        </p:txBody>
      </p:sp>
      <p:sp>
        <p:nvSpPr>
          <p:cNvPr id="9" name="TextBox 4">
            <a:extLst>
              <a:ext uri="{FF2B5EF4-FFF2-40B4-BE49-F238E27FC236}">
                <a16:creationId xmlns:a16="http://schemas.microsoft.com/office/drawing/2014/main" xmlns="" id="{C0E34A24-0088-409B-9065-A2891CD8E1D0}"/>
              </a:ext>
            </a:extLst>
          </p:cNvPr>
          <p:cNvSpPr txBox="1"/>
          <p:nvPr/>
        </p:nvSpPr>
        <p:spPr>
          <a:xfrm>
            <a:off x="2540000" y="2512790"/>
            <a:ext cx="508323" cy="830997"/>
          </a:xfrm>
          <a:prstGeom prst="rect">
            <a:avLst/>
          </a:prstGeom>
          <a:noFill/>
          <a:effectLst/>
        </p:spPr>
        <p:txBody>
          <a:bodyPr wrap="squar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2</a:t>
            </a:r>
            <a:endParaRPr lang="en-US" sz="5998" b="1" dirty="0">
              <a:solidFill>
                <a:schemeClr val="tx2"/>
              </a:solidFill>
              <a:latin typeface="Arial" pitchFamily="34" charset="0"/>
              <a:cs typeface="Arial" pitchFamily="34" charset="0"/>
            </a:endParaRPr>
          </a:p>
        </p:txBody>
      </p:sp>
      <p:sp>
        <p:nvSpPr>
          <p:cNvPr id="10" name="Freeform 6">
            <a:extLst>
              <a:ext uri="{FF2B5EF4-FFF2-40B4-BE49-F238E27FC236}">
                <a16:creationId xmlns:a16="http://schemas.microsoft.com/office/drawing/2014/main" xmlns="" id="{54AD1E02-93A9-4A2B-B218-9AF68D786C67}"/>
              </a:ext>
            </a:extLst>
          </p:cNvPr>
          <p:cNvSpPr>
            <a:spLocks/>
          </p:cNvSpPr>
          <p:nvPr/>
        </p:nvSpPr>
        <p:spPr bwMode="auto">
          <a:xfrm>
            <a:off x="4650602" y="2464294"/>
            <a:ext cx="2843344" cy="1757468"/>
          </a:xfrm>
          <a:custGeom>
            <a:avLst/>
            <a:gdLst/>
            <a:ahLst/>
            <a:cxnLst>
              <a:cxn ang="0">
                <a:pos x="1208" y="0"/>
              </a:cxn>
              <a:cxn ang="0">
                <a:pos x="1504" y="597"/>
              </a:cxn>
              <a:cxn ang="0">
                <a:pos x="295" y="1329"/>
              </a:cxn>
              <a:cxn ang="0">
                <a:pos x="0" y="732"/>
              </a:cxn>
              <a:cxn ang="0">
                <a:pos x="1208" y="0"/>
              </a:cxn>
            </a:cxnLst>
            <a:rect l="0" t="0" r="r" b="b"/>
            <a:pathLst>
              <a:path w="1504" h="1329">
                <a:moveTo>
                  <a:pt x="1208" y="0"/>
                </a:moveTo>
                <a:lnTo>
                  <a:pt x="1504" y="597"/>
                </a:lnTo>
                <a:lnTo>
                  <a:pt x="295" y="1329"/>
                </a:lnTo>
                <a:lnTo>
                  <a:pt x="0" y="732"/>
                </a:lnTo>
                <a:lnTo>
                  <a:pt x="1208" y="0"/>
                </a:lnTo>
                <a:close/>
              </a:path>
            </a:pathLst>
          </a:custGeom>
          <a:gradFill flip="none" rotWithShape="1">
            <a:gsLst>
              <a:gs pos="0">
                <a:schemeClr val="tx2">
                  <a:lumMod val="50000"/>
                </a:schemeClr>
              </a:gs>
              <a:gs pos="50000">
                <a:schemeClr val="tx2">
                  <a:lumMod val="75000"/>
                </a:schemeClr>
              </a:gs>
              <a:gs pos="100000">
                <a:schemeClr val="tx2">
                  <a:lumMod val="50000"/>
                </a:schemeClr>
              </a:gs>
            </a:gsLst>
            <a:lin ang="18900000" scaled="1"/>
            <a:tileRect/>
          </a:gradFill>
          <a:ln w="0">
            <a:noFill/>
            <a:prstDash val="solid"/>
            <a:round/>
            <a:headEnd/>
            <a:tailEnd/>
          </a:ln>
        </p:spPr>
        <p:txBody>
          <a:bodyPr vert="horz" wrap="square" lIns="91416" tIns="45708" rIns="91416" bIns="45708"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sz="2399"/>
          </a:p>
        </p:txBody>
      </p:sp>
      <p:sp>
        <p:nvSpPr>
          <p:cNvPr id="11" name="Freeform 6">
            <a:extLst>
              <a:ext uri="{FF2B5EF4-FFF2-40B4-BE49-F238E27FC236}">
                <a16:creationId xmlns:a16="http://schemas.microsoft.com/office/drawing/2014/main" xmlns="" id="{0D40A856-359B-43AA-99EF-09F2652E0F73}"/>
              </a:ext>
            </a:extLst>
          </p:cNvPr>
          <p:cNvSpPr>
            <a:spLocks/>
          </p:cNvSpPr>
          <p:nvPr/>
        </p:nvSpPr>
        <p:spPr bwMode="auto">
          <a:xfrm>
            <a:off x="3341710" y="1503727"/>
            <a:ext cx="2843344" cy="1757468"/>
          </a:xfrm>
          <a:custGeom>
            <a:avLst/>
            <a:gdLst/>
            <a:ahLst/>
            <a:cxnLst>
              <a:cxn ang="0">
                <a:pos x="1208" y="0"/>
              </a:cxn>
              <a:cxn ang="0">
                <a:pos x="1504" y="597"/>
              </a:cxn>
              <a:cxn ang="0">
                <a:pos x="295" y="1329"/>
              </a:cxn>
              <a:cxn ang="0">
                <a:pos x="0" y="732"/>
              </a:cxn>
              <a:cxn ang="0">
                <a:pos x="1208" y="0"/>
              </a:cxn>
            </a:cxnLst>
            <a:rect l="0" t="0" r="r" b="b"/>
            <a:pathLst>
              <a:path w="1504" h="1329">
                <a:moveTo>
                  <a:pt x="1208" y="0"/>
                </a:moveTo>
                <a:lnTo>
                  <a:pt x="1504" y="597"/>
                </a:lnTo>
                <a:lnTo>
                  <a:pt x="295" y="1329"/>
                </a:lnTo>
                <a:lnTo>
                  <a:pt x="0" y="732"/>
                </a:lnTo>
                <a:lnTo>
                  <a:pt x="1208" y="0"/>
                </a:lnTo>
                <a:close/>
              </a:path>
            </a:pathLst>
          </a:custGeom>
          <a:gradFill flip="none" rotWithShape="1">
            <a:gsLst>
              <a:gs pos="0">
                <a:schemeClr val="tx2">
                  <a:lumMod val="50000"/>
                </a:schemeClr>
              </a:gs>
              <a:gs pos="50000">
                <a:schemeClr val="tx2">
                  <a:lumMod val="75000"/>
                </a:schemeClr>
              </a:gs>
              <a:gs pos="100000">
                <a:schemeClr val="tx2">
                  <a:lumMod val="50000"/>
                </a:schemeClr>
              </a:gs>
            </a:gsLst>
            <a:lin ang="18900000" scaled="1"/>
            <a:tileRect/>
          </a:gradFill>
          <a:ln w="0">
            <a:noFill/>
            <a:prstDash val="solid"/>
            <a:round/>
            <a:headEnd/>
            <a:tailEnd/>
          </a:ln>
        </p:spPr>
        <p:txBody>
          <a:bodyPr vert="horz" wrap="square" lIns="91416" tIns="45708" rIns="91416" bIns="45708"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sz="2399"/>
          </a:p>
        </p:txBody>
      </p:sp>
      <p:sp>
        <p:nvSpPr>
          <p:cNvPr id="12" name="Freeform 10">
            <a:extLst>
              <a:ext uri="{FF2B5EF4-FFF2-40B4-BE49-F238E27FC236}">
                <a16:creationId xmlns:a16="http://schemas.microsoft.com/office/drawing/2014/main" xmlns="" id="{C1513F9C-B8A2-48E6-A546-8124EDD613D6}"/>
              </a:ext>
            </a:extLst>
          </p:cNvPr>
          <p:cNvSpPr>
            <a:spLocks/>
          </p:cNvSpPr>
          <p:nvPr/>
        </p:nvSpPr>
        <p:spPr bwMode="auto">
          <a:xfrm>
            <a:off x="3341711" y="2471724"/>
            <a:ext cx="4159148" cy="789472"/>
          </a:xfrm>
          <a:custGeom>
            <a:avLst/>
            <a:gdLst/>
            <a:ahLst/>
            <a:cxnLst>
              <a:cxn ang="0">
                <a:pos x="0" y="0"/>
              </a:cxn>
              <a:cxn ang="0">
                <a:pos x="1905" y="0"/>
              </a:cxn>
              <a:cxn ang="0">
                <a:pos x="2200" y="597"/>
              </a:cxn>
              <a:cxn ang="0">
                <a:pos x="295" y="597"/>
              </a:cxn>
              <a:cxn ang="0">
                <a:pos x="0" y="0"/>
              </a:cxn>
            </a:cxnLst>
            <a:rect l="0" t="0" r="r" b="b"/>
            <a:pathLst>
              <a:path w="2200" h="597">
                <a:moveTo>
                  <a:pt x="0" y="0"/>
                </a:moveTo>
                <a:lnTo>
                  <a:pt x="1905" y="0"/>
                </a:lnTo>
                <a:lnTo>
                  <a:pt x="2200"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799" kern="0" dirty="0">
                <a:solidFill>
                  <a:schemeClr val="bg1"/>
                </a:solidFill>
                <a:cs typeface="Arial" pitchFamily="34" charset="0"/>
              </a:rPr>
              <a:t>Delete </a:t>
            </a:r>
            <a:r>
              <a:rPr lang="en-US" sz="1799" kern="0" dirty="0" smtClean="0">
                <a:solidFill>
                  <a:schemeClr val="bg1"/>
                </a:solidFill>
                <a:cs typeface="Arial" pitchFamily="34" charset="0"/>
              </a:rPr>
              <a:t>all the </a:t>
            </a:r>
            <a:r>
              <a:rPr lang="en-US" sz="1799" kern="0" dirty="0">
                <a:solidFill>
                  <a:schemeClr val="bg1"/>
                </a:solidFill>
                <a:cs typeface="Arial" pitchFamily="34" charset="0"/>
              </a:rPr>
              <a:t>columns having </a:t>
            </a:r>
            <a:r>
              <a:rPr lang="en-US" sz="1799" kern="0" dirty="0" smtClean="0">
                <a:solidFill>
                  <a:schemeClr val="bg1"/>
                </a:solidFill>
                <a:cs typeface="Arial" pitchFamily="34" charset="0"/>
              </a:rPr>
              <a:t>39717 </a:t>
            </a:r>
            <a:r>
              <a:rPr lang="en-US" sz="1799" kern="0" dirty="0">
                <a:solidFill>
                  <a:schemeClr val="bg1"/>
                </a:solidFill>
                <a:cs typeface="Arial" pitchFamily="34" charset="0"/>
              </a:rPr>
              <a:t>null value</a:t>
            </a:r>
          </a:p>
        </p:txBody>
      </p:sp>
      <p:sp>
        <p:nvSpPr>
          <p:cNvPr id="13" name="Freeform 12">
            <a:extLst>
              <a:ext uri="{FF2B5EF4-FFF2-40B4-BE49-F238E27FC236}">
                <a16:creationId xmlns:a16="http://schemas.microsoft.com/office/drawing/2014/main" xmlns="" id="{F1EBE598-76C7-4A33-8A52-A26ABC194E4E}"/>
              </a:ext>
            </a:extLst>
          </p:cNvPr>
          <p:cNvSpPr>
            <a:spLocks/>
          </p:cNvSpPr>
          <p:nvPr/>
        </p:nvSpPr>
        <p:spPr bwMode="auto">
          <a:xfrm>
            <a:off x="2022125" y="1503728"/>
            <a:ext cx="4162928" cy="789472"/>
          </a:xfrm>
          <a:custGeom>
            <a:avLst/>
            <a:gdLst/>
            <a:ahLst/>
            <a:cxnLst>
              <a:cxn ang="0">
                <a:pos x="0" y="0"/>
              </a:cxn>
              <a:cxn ang="0">
                <a:pos x="1906" y="0"/>
              </a:cxn>
              <a:cxn ang="0">
                <a:pos x="2202" y="597"/>
              </a:cxn>
              <a:cxn ang="0">
                <a:pos x="295" y="597"/>
              </a:cxn>
              <a:cxn ang="0">
                <a:pos x="0" y="0"/>
              </a:cxn>
            </a:cxnLst>
            <a:rect l="0" t="0" r="r" b="b"/>
            <a:pathLst>
              <a:path w="2202" h="597">
                <a:moveTo>
                  <a:pt x="0" y="0"/>
                </a:moveTo>
                <a:lnTo>
                  <a:pt x="1906" y="0"/>
                </a:lnTo>
                <a:lnTo>
                  <a:pt x="2202"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799" kern="0" dirty="0">
                <a:solidFill>
                  <a:schemeClr val="bg1"/>
                </a:solidFill>
                <a:cs typeface="Arial" pitchFamily="34" charset="0"/>
              </a:rPr>
              <a:t>Original Loan dataset</a:t>
            </a:r>
            <a:endParaRPr lang="en-US" sz="1799" dirty="0">
              <a:solidFill>
                <a:schemeClr val="bg1"/>
              </a:solidFill>
              <a:cs typeface="Arial" pitchFamily="34" charset="0"/>
            </a:endParaRPr>
          </a:p>
        </p:txBody>
      </p:sp>
      <p:sp>
        <p:nvSpPr>
          <p:cNvPr id="14" name="Freeform 6">
            <a:extLst>
              <a:ext uri="{FF2B5EF4-FFF2-40B4-BE49-F238E27FC236}">
                <a16:creationId xmlns:a16="http://schemas.microsoft.com/office/drawing/2014/main" xmlns="" id="{2A8C3D94-517C-4951-9831-2A1FC30E8B80}"/>
              </a:ext>
            </a:extLst>
          </p:cNvPr>
          <p:cNvSpPr>
            <a:spLocks/>
          </p:cNvSpPr>
          <p:nvPr/>
        </p:nvSpPr>
        <p:spPr bwMode="auto">
          <a:xfrm>
            <a:off x="5960334" y="3436640"/>
            <a:ext cx="2843344" cy="1757468"/>
          </a:xfrm>
          <a:custGeom>
            <a:avLst/>
            <a:gdLst/>
            <a:ahLst/>
            <a:cxnLst>
              <a:cxn ang="0">
                <a:pos x="1208" y="0"/>
              </a:cxn>
              <a:cxn ang="0">
                <a:pos x="1504" y="597"/>
              </a:cxn>
              <a:cxn ang="0">
                <a:pos x="295" y="1329"/>
              </a:cxn>
              <a:cxn ang="0">
                <a:pos x="0" y="732"/>
              </a:cxn>
              <a:cxn ang="0">
                <a:pos x="1208" y="0"/>
              </a:cxn>
            </a:cxnLst>
            <a:rect l="0" t="0" r="r" b="b"/>
            <a:pathLst>
              <a:path w="1504" h="1329">
                <a:moveTo>
                  <a:pt x="1208" y="0"/>
                </a:moveTo>
                <a:lnTo>
                  <a:pt x="1504" y="597"/>
                </a:lnTo>
                <a:lnTo>
                  <a:pt x="295" y="1329"/>
                </a:lnTo>
                <a:lnTo>
                  <a:pt x="0" y="732"/>
                </a:lnTo>
                <a:lnTo>
                  <a:pt x="1208" y="0"/>
                </a:lnTo>
                <a:close/>
              </a:path>
            </a:pathLst>
          </a:custGeom>
          <a:gradFill flip="none" rotWithShape="1">
            <a:gsLst>
              <a:gs pos="0">
                <a:schemeClr val="tx2">
                  <a:lumMod val="50000"/>
                </a:schemeClr>
              </a:gs>
              <a:gs pos="50000">
                <a:schemeClr val="tx2">
                  <a:lumMod val="75000"/>
                </a:schemeClr>
              </a:gs>
              <a:gs pos="100000">
                <a:schemeClr val="tx2">
                  <a:lumMod val="50000"/>
                </a:schemeClr>
              </a:gs>
            </a:gsLst>
            <a:lin ang="18900000" scaled="1"/>
            <a:tileRect/>
          </a:gradFill>
          <a:ln w="0">
            <a:noFill/>
            <a:prstDash val="solid"/>
            <a:round/>
            <a:headEnd/>
            <a:tailEnd/>
          </a:ln>
        </p:spPr>
        <p:txBody>
          <a:bodyPr vert="horz" wrap="square" lIns="91416" tIns="45708" rIns="91416" bIns="45708"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US" sz="2399"/>
          </a:p>
        </p:txBody>
      </p:sp>
      <p:sp>
        <p:nvSpPr>
          <p:cNvPr id="15" name="Freeform 10">
            <a:extLst>
              <a:ext uri="{FF2B5EF4-FFF2-40B4-BE49-F238E27FC236}">
                <a16:creationId xmlns:a16="http://schemas.microsoft.com/office/drawing/2014/main" xmlns="" id="{ACA42331-39FA-4A79-B05E-469607711132}"/>
              </a:ext>
            </a:extLst>
          </p:cNvPr>
          <p:cNvSpPr>
            <a:spLocks/>
          </p:cNvSpPr>
          <p:nvPr/>
        </p:nvSpPr>
        <p:spPr bwMode="auto">
          <a:xfrm>
            <a:off x="5960335" y="4404637"/>
            <a:ext cx="4159148" cy="789472"/>
          </a:xfrm>
          <a:custGeom>
            <a:avLst/>
            <a:gdLst/>
            <a:ahLst/>
            <a:cxnLst>
              <a:cxn ang="0">
                <a:pos x="0" y="0"/>
              </a:cxn>
              <a:cxn ang="0">
                <a:pos x="1905" y="0"/>
              </a:cxn>
              <a:cxn ang="0">
                <a:pos x="2200" y="597"/>
              </a:cxn>
              <a:cxn ang="0">
                <a:pos x="295" y="597"/>
              </a:cxn>
              <a:cxn ang="0">
                <a:pos x="0" y="0"/>
              </a:cxn>
            </a:cxnLst>
            <a:rect l="0" t="0" r="r" b="b"/>
            <a:pathLst>
              <a:path w="2200" h="597">
                <a:moveTo>
                  <a:pt x="0" y="0"/>
                </a:moveTo>
                <a:lnTo>
                  <a:pt x="1905" y="0"/>
                </a:lnTo>
                <a:lnTo>
                  <a:pt x="2200"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799" kern="0" dirty="0">
                <a:solidFill>
                  <a:schemeClr val="bg1"/>
                </a:solidFill>
                <a:cs typeface="Arial" pitchFamily="34" charset="0"/>
              </a:rPr>
              <a:t>Removing rows </a:t>
            </a:r>
            <a:r>
              <a:rPr lang="en-US" sz="1799" kern="0" dirty="0" smtClean="0">
                <a:solidFill>
                  <a:schemeClr val="bg1"/>
                </a:solidFill>
                <a:cs typeface="Arial" pitchFamily="34" charset="0"/>
              </a:rPr>
              <a:t>and columns </a:t>
            </a:r>
            <a:r>
              <a:rPr lang="en-US" sz="1799" kern="0" dirty="0">
                <a:solidFill>
                  <a:schemeClr val="bg1"/>
                </a:solidFill>
                <a:cs typeface="Arial" pitchFamily="34" charset="0"/>
              </a:rPr>
              <a:t>with missing value </a:t>
            </a:r>
          </a:p>
        </p:txBody>
      </p:sp>
      <p:sp>
        <p:nvSpPr>
          <p:cNvPr id="16" name="Freeform 12">
            <a:extLst>
              <a:ext uri="{FF2B5EF4-FFF2-40B4-BE49-F238E27FC236}">
                <a16:creationId xmlns:a16="http://schemas.microsoft.com/office/drawing/2014/main" xmlns="" id="{528692D0-2F9B-4D37-8445-16F4D40A8B84}"/>
              </a:ext>
            </a:extLst>
          </p:cNvPr>
          <p:cNvSpPr>
            <a:spLocks/>
          </p:cNvSpPr>
          <p:nvPr/>
        </p:nvSpPr>
        <p:spPr bwMode="auto">
          <a:xfrm>
            <a:off x="4640749" y="3436641"/>
            <a:ext cx="4162928" cy="789472"/>
          </a:xfrm>
          <a:custGeom>
            <a:avLst/>
            <a:gdLst/>
            <a:ahLst/>
            <a:cxnLst>
              <a:cxn ang="0">
                <a:pos x="0" y="0"/>
              </a:cxn>
              <a:cxn ang="0">
                <a:pos x="1906" y="0"/>
              </a:cxn>
              <a:cxn ang="0">
                <a:pos x="2202" y="597"/>
              </a:cxn>
              <a:cxn ang="0">
                <a:pos x="295" y="597"/>
              </a:cxn>
              <a:cxn ang="0">
                <a:pos x="0" y="0"/>
              </a:cxn>
            </a:cxnLst>
            <a:rect l="0" t="0" r="r" b="b"/>
            <a:pathLst>
              <a:path w="2202" h="597">
                <a:moveTo>
                  <a:pt x="0" y="0"/>
                </a:moveTo>
                <a:lnTo>
                  <a:pt x="1906" y="0"/>
                </a:lnTo>
                <a:lnTo>
                  <a:pt x="2202"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799" kern="0" dirty="0">
                <a:solidFill>
                  <a:schemeClr val="bg1"/>
                </a:solidFill>
                <a:cs typeface="Arial" pitchFamily="34" charset="0"/>
              </a:rPr>
              <a:t>Dropping non </a:t>
            </a:r>
            <a:r>
              <a:rPr lang="en-US" sz="1799" kern="0" dirty="0" smtClean="0">
                <a:solidFill>
                  <a:schemeClr val="bg1"/>
                </a:solidFill>
                <a:cs typeface="Arial" pitchFamily="34" charset="0"/>
              </a:rPr>
              <a:t>important </a:t>
            </a:r>
            <a:r>
              <a:rPr lang="en-US" sz="1799" kern="0" dirty="0">
                <a:solidFill>
                  <a:schemeClr val="bg1"/>
                </a:solidFill>
                <a:cs typeface="Arial" pitchFamily="34" charset="0"/>
              </a:rPr>
              <a:t>columns</a:t>
            </a:r>
          </a:p>
        </p:txBody>
      </p:sp>
      <p:sp>
        <p:nvSpPr>
          <p:cNvPr id="17" name="TextBox 12">
            <a:extLst>
              <a:ext uri="{FF2B5EF4-FFF2-40B4-BE49-F238E27FC236}">
                <a16:creationId xmlns:a16="http://schemas.microsoft.com/office/drawing/2014/main" xmlns="" id="{E9787458-A6D3-45CD-9827-D70DD2289024}"/>
              </a:ext>
            </a:extLst>
          </p:cNvPr>
          <p:cNvSpPr txBox="1"/>
          <p:nvPr/>
        </p:nvSpPr>
        <p:spPr>
          <a:xfrm>
            <a:off x="3784580" y="3504288"/>
            <a:ext cx="527709" cy="830997"/>
          </a:xfrm>
          <a:prstGeom prst="rect">
            <a:avLst/>
          </a:prstGeom>
          <a:noFill/>
          <a:effectLst/>
        </p:spPr>
        <p:txBody>
          <a:bodyPr wrap="non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3</a:t>
            </a:r>
            <a:endParaRPr lang="en-US" sz="5998" b="1" dirty="0">
              <a:solidFill>
                <a:schemeClr val="tx2"/>
              </a:solidFill>
              <a:latin typeface="Arial" pitchFamily="34" charset="0"/>
              <a:cs typeface="Arial" pitchFamily="34" charset="0"/>
            </a:endParaRPr>
          </a:p>
        </p:txBody>
      </p:sp>
      <p:sp>
        <p:nvSpPr>
          <p:cNvPr id="18" name="TextBox 13">
            <a:extLst>
              <a:ext uri="{FF2B5EF4-FFF2-40B4-BE49-F238E27FC236}">
                <a16:creationId xmlns:a16="http://schemas.microsoft.com/office/drawing/2014/main" xmlns="" id="{CDE2B332-A5ED-4DA6-82B8-38D1DF700492}"/>
              </a:ext>
            </a:extLst>
          </p:cNvPr>
          <p:cNvSpPr txBox="1"/>
          <p:nvPr/>
        </p:nvSpPr>
        <p:spPr>
          <a:xfrm>
            <a:off x="4995442" y="4404455"/>
            <a:ext cx="527709" cy="830997"/>
          </a:xfrm>
          <a:prstGeom prst="rect">
            <a:avLst/>
          </a:prstGeom>
          <a:noFill/>
          <a:effectLst/>
        </p:spPr>
        <p:txBody>
          <a:bodyPr wrap="non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4</a:t>
            </a:r>
          </a:p>
        </p:txBody>
      </p:sp>
      <p:sp>
        <p:nvSpPr>
          <p:cNvPr id="19" name="TextBox 15">
            <a:extLst>
              <a:ext uri="{FF2B5EF4-FFF2-40B4-BE49-F238E27FC236}">
                <a16:creationId xmlns:a16="http://schemas.microsoft.com/office/drawing/2014/main" xmlns="" id="{84ECB0F5-0611-484B-BED3-249A124DC07B}"/>
              </a:ext>
            </a:extLst>
          </p:cNvPr>
          <p:cNvSpPr txBox="1"/>
          <p:nvPr/>
        </p:nvSpPr>
        <p:spPr>
          <a:xfrm>
            <a:off x="6329087" y="1498779"/>
            <a:ext cx="3444526" cy="52322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400" kern="0" dirty="0">
                <a:solidFill>
                  <a:schemeClr val="tx1">
                    <a:lumMod val="75000"/>
                    <a:lumOff val="25000"/>
                  </a:schemeClr>
                </a:solidFill>
                <a:latin typeface="Calibri" panose="020F0502020204030204" pitchFamily="34" charset="0"/>
                <a:cs typeface="Arial" pitchFamily="34" charset="0"/>
              </a:rPr>
              <a:t>Original data set – Loan.csv</a:t>
            </a:r>
          </a:p>
          <a:p>
            <a:pPr lvl="0">
              <a:defRPr/>
            </a:pPr>
            <a:r>
              <a:rPr lang="en-US" sz="1400" kern="0" dirty="0">
                <a:solidFill>
                  <a:schemeClr val="tx1">
                    <a:lumMod val="75000"/>
                    <a:lumOff val="25000"/>
                  </a:schemeClr>
                </a:solidFill>
                <a:latin typeface="Calibri" panose="020F0502020204030204" pitchFamily="34" charset="0"/>
                <a:cs typeface="Arial" pitchFamily="34" charset="0"/>
              </a:rPr>
              <a:t>Shape: Row – 39717, Column - 111</a:t>
            </a:r>
          </a:p>
        </p:txBody>
      </p:sp>
      <p:sp>
        <p:nvSpPr>
          <p:cNvPr id="50" name="Freeform 10">
            <a:extLst>
              <a:ext uri="{FF2B5EF4-FFF2-40B4-BE49-F238E27FC236}">
                <a16:creationId xmlns:a16="http://schemas.microsoft.com/office/drawing/2014/main" xmlns="" id="{1AF9C283-F9EF-4EC1-800A-D3D479789986}"/>
              </a:ext>
            </a:extLst>
          </p:cNvPr>
          <p:cNvSpPr>
            <a:spLocks/>
          </p:cNvSpPr>
          <p:nvPr/>
        </p:nvSpPr>
        <p:spPr bwMode="auto">
          <a:xfrm>
            <a:off x="7264202" y="5358548"/>
            <a:ext cx="4159148" cy="789472"/>
          </a:xfrm>
          <a:custGeom>
            <a:avLst/>
            <a:gdLst/>
            <a:ahLst/>
            <a:cxnLst>
              <a:cxn ang="0">
                <a:pos x="0" y="0"/>
              </a:cxn>
              <a:cxn ang="0">
                <a:pos x="1905" y="0"/>
              </a:cxn>
              <a:cxn ang="0">
                <a:pos x="2200" y="597"/>
              </a:cxn>
              <a:cxn ang="0">
                <a:pos x="295" y="597"/>
              </a:cxn>
              <a:cxn ang="0">
                <a:pos x="0" y="0"/>
              </a:cxn>
            </a:cxnLst>
            <a:rect l="0" t="0" r="r" b="b"/>
            <a:pathLst>
              <a:path w="2200" h="597">
                <a:moveTo>
                  <a:pt x="0" y="0"/>
                </a:moveTo>
                <a:lnTo>
                  <a:pt x="1905" y="0"/>
                </a:lnTo>
                <a:lnTo>
                  <a:pt x="2200" y="597"/>
                </a:lnTo>
                <a:lnTo>
                  <a:pt x="295" y="597"/>
                </a:lnTo>
                <a:lnTo>
                  <a:pt x="0" y="0"/>
                </a:lnTo>
                <a:close/>
              </a:path>
            </a:pathLst>
          </a:cu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r>
              <a:rPr lang="en-US" sz="1799" kern="0" dirty="0">
                <a:solidFill>
                  <a:schemeClr val="bg1"/>
                </a:solidFill>
                <a:cs typeface="Arial" pitchFamily="34" charset="0"/>
              </a:rPr>
              <a:t>Imputing null value and correcting datatypes</a:t>
            </a:r>
          </a:p>
        </p:txBody>
      </p:sp>
      <p:sp>
        <p:nvSpPr>
          <p:cNvPr id="52" name="TextBox 13">
            <a:extLst>
              <a:ext uri="{FF2B5EF4-FFF2-40B4-BE49-F238E27FC236}">
                <a16:creationId xmlns:a16="http://schemas.microsoft.com/office/drawing/2014/main" xmlns="" id="{9428AE85-63C6-4C97-A929-87A52F2D7B5A}"/>
              </a:ext>
            </a:extLst>
          </p:cNvPr>
          <p:cNvSpPr txBox="1"/>
          <p:nvPr/>
        </p:nvSpPr>
        <p:spPr>
          <a:xfrm>
            <a:off x="6569024" y="5412552"/>
            <a:ext cx="527709" cy="830997"/>
          </a:xfrm>
          <a:prstGeom prst="rect">
            <a:avLst/>
          </a:prstGeom>
          <a:noFill/>
          <a:effectLst/>
        </p:spPr>
        <p:txBody>
          <a:bodyPr wrap="none" rtlCol="0" anchor="t">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en-US" sz="4800" b="1" dirty="0">
                <a:solidFill>
                  <a:schemeClr val="tx2"/>
                </a:solidFill>
                <a:latin typeface="Arial" pitchFamily="34" charset="0"/>
                <a:cs typeface="Arial" pitchFamily="34" charset="0"/>
              </a:rPr>
              <a:t>5</a:t>
            </a:r>
          </a:p>
        </p:txBody>
      </p:sp>
      <p:sp>
        <p:nvSpPr>
          <p:cNvPr id="57" name="TextBox 15">
            <a:extLst>
              <a:ext uri="{FF2B5EF4-FFF2-40B4-BE49-F238E27FC236}">
                <a16:creationId xmlns:a16="http://schemas.microsoft.com/office/drawing/2014/main" xmlns="" id="{46B1F14D-3B34-4E4F-B4F9-5D09890DDBC5}"/>
              </a:ext>
            </a:extLst>
          </p:cNvPr>
          <p:cNvSpPr txBox="1"/>
          <p:nvPr/>
        </p:nvSpPr>
        <p:spPr>
          <a:xfrm>
            <a:off x="3846010" y="5616220"/>
            <a:ext cx="2980261" cy="523220"/>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400" kern="0" dirty="0">
                <a:solidFill>
                  <a:schemeClr val="tx1">
                    <a:lumMod val="75000"/>
                    <a:lumOff val="25000"/>
                  </a:schemeClr>
                </a:solidFill>
                <a:latin typeface="Calibri" panose="020F0502020204030204" pitchFamily="34" charset="0"/>
                <a:cs typeface="Arial" pitchFamily="34" charset="0"/>
              </a:rPr>
              <a:t>Final data set  is </a:t>
            </a:r>
            <a:r>
              <a:rPr lang="en-US" sz="1400" b="1" kern="0" dirty="0">
                <a:solidFill>
                  <a:schemeClr val="tx1">
                    <a:lumMod val="75000"/>
                    <a:lumOff val="25000"/>
                  </a:schemeClr>
                </a:solidFill>
                <a:latin typeface="Calibri" panose="020F0502020204030204" pitchFamily="34" charset="0"/>
                <a:cs typeface="Arial" pitchFamily="34" charset="0"/>
              </a:rPr>
              <a:t>Clean</a:t>
            </a:r>
            <a:r>
              <a:rPr lang="en-US" sz="1400" kern="0" dirty="0">
                <a:solidFill>
                  <a:schemeClr val="tx1">
                    <a:lumMod val="75000"/>
                    <a:lumOff val="25000"/>
                  </a:schemeClr>
                </a:solidFill>
                <a:latin typeface="Calibri" panose="020F0502020204030204" pitchFamily="34" charset="0"/>
                <a:cs typeface="Arial" pitchFamily="34" charset="0"/>
              </a:rPr>
              <a:t> </a:t>
            </a:r>
            <a:r>
              <a:rPr lang="en-US" sz="1400" kern="0" dirty="0">
                <a:solidFill>
                  <a:schemeClr val="tx1">
                    <a:lumMod val="75000"/>
                    <a:lumOff val="25000"/>
                  </a:schemeClr>
                </a:solidFill>
                <a:latin typeface="Calibri" panose="020F0502020204030204" pitchFamily="34" charset="0"/>
                <a:cs typeface="Arial" pitchFamily="34" charset="0"/>
              </a:rPr>
              <a:t>r</a:t>
            </a:r>
            <a:r>
              <a:rPr lang="en-US" sz="1400" kern="0" dirty="0" smtClean="0">
                <a:solidFill>
                  <a:schemeClr val="tx1">
                    <a:lumMod val="75000"/>
                    <a:lumOff val="25000"/>
                  </a:schemeClr>
                </a:solidFill>
                <a:latin typeface="Calibri" panose="020F0502020204030204" pitchFamily="34" charset="0"/>
                <a:cs typeface="Arial" pitchFamily="34" charset="0"/>
              </a:rPr>
              <a:t>eady </a:t>
            </a:r>
            <a:r>
              <a:rPr lang="en-US" sz="1400" kern="0" dirty="0">
                <a:solidFill>
                  <a:schemeClr val="tx1">
                    <a:lumMod val="75000"/>
                    <a:lumOff val="25000"/>
                  </a:schemeClr>
                </a:solidFill>
                <a:latin typeface="Calibri" panose="020F0502020204030204" pitchFamily="34" charset="0"/>
                <a:cs typeface="Arial" pitchFamily="34" charset="0"/>
              </a:rPr>
              <a:t>for </a:t>
            </a:r>
            <a:r>
              <a:rPr lang="en-US" sz="1400" kern="0" dirty="0" smtClean="0">
                <a:solidFill>
                  <a:schemeClr val="tx1">
                    <a:lumMod val="75000"/>
                    <a:lumOff val="25000"/>
                  </a:schemeClr>
                </a:solidFill>
                <a:latin typeface="Calibri" panose="020F0502020204030204" pitchFamily="34" charset="0"/>
                <a:cs typeface="Arial" pitchFamily="34" charset="0"/>
              </a:rPr>
              <a:t>analysis</a:t>
            </a:r>
            <a:endParaRPr lang="en-US" sz="1400" kern="0" dirty="0">
              <a:solidFill>
                <a:schemeClr val="tx1">
                  <a:lumMod val="75000"/>
                  <a:lumOff val="25000"/>
                </a:schemeClr>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130298322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A7AC28-3479-479B-B027-55EEAF3BA5B0}"/>
              </a:ext>
            </a:extLst>
          </p:cNvPr>
          <p:cNvSpPr>
            <a:spLocks noGrp="1"/>
          </p:cNvSpPr>
          <p:nvPr>
            <p:ph type="title"/>
          </p:nvPr>
        </p:nvSpPr>
        <p:spPr/>
        <p:txBody>
          <a:bodyPr>
            <a:normAutofit/>
          </a:bodyPr>
          <a:lstStyle/>
          <a:p>
            <a:pPr algn="ctr"/>
            <a:r>
              <a:rPr lang="en-US" sz="2000" b="1" dirty="0">
                <a:latin typeface="Arial Black" panose="020B0A04020102020204" pitchFamily="34" charset="0"/>
                <a:ea typeface="+mn-ea"/>
                <a:cs typeface="Arial" pitchFamily="34" charset="0"/>
              </a:rPr>
              <a:t>Methods followed to clean data</a:t>
            </a:r>
            <a:endParaRPr lang="en-IN" sz="2000" b="1" dirty="0">
              <a:latin typeface="Arial Black" panose="020B0A04020102020204" pitchFamily="34" charset="0"/>
              <a:ea typeface="+mn-ea"/>
              <a:cs typeface="Arial" pitchFamily="34" charset="0"/>
            </a:endParaRPr>
          </a:p>
        </p:txBody>
      </p:sp>
      <p:graphicFrame>
        <p:nvGraphicFramePr>
          <p:cNvPr id="3" name="Diagram 2">
            <a:extLst>
              <a:ext uri="{FF2B5EF4-FFF2-40B4-BE49-F238E27FC236}">
                <a16:creationId xmlns:a16="http://schemas.microsoft.com/office/drawing/2014/main" xmlns="" id="{5BF6E2AB-0D35-4AE9-9C7C-49D3607AD94A}"/>
              </a:ext>
            </a:extLst>
          </p:cNvPr>
          <p:cNvGraphicFramePr/>
          <p:nvPr>
            <p:extLst>
              <p:ext uri="{D42A27DB-BD31-4B8C-83A1-F6EECF244321}">
                <p14:modId xmlns:p14="http://schemas.microsoft.com/office/powerpoint/2010/main" val="2828834745"/>
              </p:ext>
            </p:extLst>
          </p:nvPr>
        </p:nvGraphicFramePr>
        <p:xfrm>
          <a:off x="585788" y="1653436"/>
          <a:ext cx="10458450" cy="4747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19314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336" y="346567"/>
            <a:ext cx="8664143" cy="957980"/>
          </a:xfrm>
        </p:spPr>
        <p:txBody>
          <a:bodyPr/>
          <a:lstStyle/>
          <a:p>
            <a:pPr algn="ctr"/>
            <a:r>
              <a:rPr lang="en-IN" b="1" dirty="0"/>
              <a:t>   </a:t>
            </a:r>
            <a:r>
              <a:rPr lang="en-IN" sz="2000" b="1" dirty="0">
                <a:latin typeface="Arial Black" panose="020B0A04020102020204" pitchFamily="34" charset="0"/>
                <a:ea typeface="+mn-ea"/>
                <a:cs typeface="Arial" pitchFamily="34" charset="0"/>
              </a:rPr>
              <a:t>Univariate </a:t>
            </a:r>
            <a:r>
              <a:rPr lang="en-IN" sz="2000" b="1" dirty="0" smtClean="0">
                <a:latin typeface="Arial Black" panose="020B0A04020102020204" pitchFamily="34" charset="0"/>
                <a:ea typeface="+mn-ea"/>
                <a:cs typeface="Arial" pitchFamily="34" charset="0"/>
              </a:rPr>
              <a:t>and Segmented Univariate Analysis</a:t>
            </a:r>
            <a:endParaRPr lang="en-IN" sz="2000" b="1" dirty="0">
              <a:latin typeface="Arial Black" panose="020B0A04020102020204" pitchFamily="34" charset="0"/>
              <a:ea typeface="+mn-ea"/>
              <a:cs typeface="Arial" pitchFamily="34" charset="0"/>
            </a:endParaRPr>
          </a:p>
        </p:txBody>
      </p:sp>
      <p:pic>
        <p:nvPicPr>
          <p:cNvPr id="2050" name="Picture 2">
            <a:extLst>
              <a:ext uri="{FF2B5EF4-FFF2-40B4-BE49-F238E27FC236}">
                <a16:creationId xmlns:a16="http://schemas.microsoft.com/office/drawing/2014/main" xmlns="" id="{172BA92E-D770-4BCD-8BF4-C1E0DD22CC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7646" y="1628774"/>
            <a:ext cx="4584146" cy="360045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xmlns="" id="{063879AA-C25D-4240-ACBD-990AC5615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1792" y="1628774"/>
            <a:ext cx="3719659" cy="36004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Diagram 10">
            <a:extLst>
              <a:ext uri="{FF2B5EF4-FFF2-40B4-BE49-F238E27FC236}">
                <a16:creationId xmlns:a16="http://schemas.microsoft.com/office/drawing/2014/main" xmlns="" id="{7CCF118D-A96F-452D-9976-34753AB0E801}"/>
              </a:ext>
            </a:extLst>
          </p:cNvPr>
          <p:cNvGraphicFramePr/>
          <p:nvPr>
            <p:extLst>
              <p:ext uri="{D42A27DB-BD31-4B8C-83A1-F6EECF244321}">
                <p14:modId xmlns:p14="http://schemas.microsoft.com/office/powerpoint/2010/main" val="4035835688"/>
              </p:ext>
            </p:extLst>
          </p:nvPr>
        </p:nvGraphicFramePr>
        <p:xfrm>
          <a:off x="1170336" y="5472114"/>
          <a:ext cx="7671115" cy="6463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8" name="Picture 10">
            <a:extLst>
              <a:ext uri="{FF2B5EF4-FFF2-40B4-BE49-F238E27FC236}">
                <a16:creationId xmlns:a16="http://schemas.microsoft.com/office/drawing/2014/main" xmlns="" id="{3F22564F-1BAE-42B1-9215-475A2F1404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41451" y="1628774"/>
            <a:ext cx="3217199" cy="36004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Diagram 12">
            <a:extLst>
              <a:ext uri="{FF2B5EF4-FFF2-40B4-BE49-F238E27FC236}">
                <a16:creationId xmlns:a16="http://schemas.microsoft.com/office/drawing/2014/main" xmlns="" id="{8E9DBB7A-CC9F-4707-981B-1DD2601C4DA1}"/>
              </a:ext>
            </a:extLst>
          </p:cNvPr>
          <p:cNvGraphicFramePr/>
          <p:nvPr>
            <p:extLst>
              <p:ext uri="{D42A27DB-BD31-4B8C-83A1-F6EECF244321}">
                <p14:modId xmlns:p14="http://schemas.microsoft.com/office/powerpoint/2010/main" val="1121959608"/>
              </p:ext>
            </p:extLst>
          </p:nvPr>
        </p:nvGraphicFramePr>
        <p:xfrm>
          <a:off x="9115425" y="5275710"/>
          <a:ext cx="2828925" cy="107721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567511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41272" y="369144"/>
            <a:ext cx="7296331" cy="716282"/>
          </a:xfrm>
        </p:spPr>
        <p:txBody>
          <a:bodyPr>
            <a:normAutofit/>
          </a:bodyPr>
          <a:lstStyle/>
          <a:p>
            <a:r>
              <a:rPr lang="en-IN" sz="2000" b="1" dirty="0">
                <a:latin typeface="Arial Black" panose="020B0A04020102020204" pitchFamily="34" charset="0"/>
                <a:ea typeface="+mn-ea"/>
                <a:cs typeface="Arial" pitchFamily="34" charset="0"/>
              </a:rPr>
              <a:t>Univariate Analysis continued…..</a:t>
            </a:r>
          </a:p>
        </p:txBody>
      </p:sp>
      <p:sp>
        <p:nvSpPr>
          <p:cNvPr id="11" name="TextBox 15">
            <a:extLst>
              <a:ext uri="{FF2B5EF4-FFF2-40B4-BE49-F238E27FC236}">
                <a16:creationId xmlns:a16="http://schemas.microsoft.com/office/drawing/2014/main" xmlns="" id="{05C5D752-E20E-4916-8BA0-3FFC5DC71EC5}"/>
              </a:ext>
            </a:extLst>
          </p:cNvPr>
          <p:cNvSpPr txBox="1"/>
          <p:nvPr/>
        </p:nvSpPr>
        <p:spPr>
          <a:xfrm>
            <a:off x="1441273" y="1266050"/>
            <a:ext cx="2268880" cy="276999"/>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200" b="1" kern="0" dirty="0">
                <a:solidFill>
                  <a:schemeClr val="tx1">
                    <a:lumMod val="75000"/>
                    <a:lumOff val="25000"/>
                  </a:schemeClr>
                </a:solidFill>
                <a:latin typeface="Calibri" panose="020F0502020204030204" pitchFamily="34" charset="0"/>
                <a:cs typeface="Arial" pitchFamily="34" charset="0"/>
              </a:rPr>
              <a:t>Grade vs loan count  Bar plot</a:t>
            </a:r>
          </a:p>
        </p:txBody>
      </p:sp>
      <p:sp>
        <p:nvSpPr>
          <p:cNvPr id="12" name="TextBox 15">
            <a:extLst>
              <a:ext uri="{FF2B5EF4-FFF2-40B4-BE49-F238E27FC236}">
                <a16:creationId xmlns:a16="http://schemas.microsoft.com/office/drawing/2014/main" xmlns="" id="{A3A240A2-D5AD-4FAF-A413-8D662CADAF02}"/>
              </a:ext>
            </a:extLst>
          </p:cNvPr>
          <p:cNvSpPr txBox="1"/>
          <p:nvPr/>
        </p:nvSpPr>
        <p:spPr>
          <a:xfrm>
            <a:off x="5029200" y="1219883"/>
            <a:ext cx="3228975" cy="276999"/>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200" b="1" kern="0" dirty="0">
                <a:solidFill>
                  <a:schemeClr val="tx1">
                    <a:lumMod val="75000"/>
                    <a:lumOff val="25000"/>
                  </a:schemeClr>
                </a:solidFill>
                <a:latin typeface="Calibri" panose="020F0502020204030204" pitchFamily="34" charset="0"/>
                <a:cs typeface="Arial" pitchFamily="34" charset="0"/>
              </a:rPr>
              <a:t>Employee Experience vs loan count  Bar plot</a:t>
            </a:r>
          </a:p>
        </p:txBody>
      </p:sp>
      <p:pic>
        <p:nvPicPr>
          <p:cNvPr id="3" name="Picture 2">
            <a:extLst>
              <a:ext uri="{FF2B5EF4-FFF2-40B4-BE49-F238E27FC236}">
                <a16:creationId xmlns:a16="http://schemas.microsoft.com/office/drawing/2014/main" xmlns="" id="{8404CDB9-C862-43E0-A121-CBFA7AF63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27" y="1681546"/>
            <a:ext cx="3800475" cy="31904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xmlns="" id="{16142B66-8081-4C8D-A4C1-0C131ACB1C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131" y="1681547"/>
            <a:ext cx="4056519" cy="319049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xmlns="" id="{DAF93FEC-0CE8-4D6F-9E49-ED3DDD1B6A75}"/>
              </a:ext>
            </a:extLst>
          </p:cNvPr>
          <p:cNvGraphicFramePr/>
          <p:nvPr>
            <p:extLst>
              <p:ext uri="{D42A27DB-BD31-4B8C-83A1-F6EECF244321}">
                <p14:modId xmlns:p14="http://schemas.microsoft.com/office/powerpoint/2010/main" val="1003644317"/>
              </p:ext>
            </p:extLst>
          </p:nvPr>
        </p:nvGraphicFramePr>
        <p:xfrm>
          <a:off x="1271587" y="5172074"/>
          <a:ext cx="3114675" cy="115728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7" name="Diagram 6">
            <a:extLst>
              <a:ext uri="{FF2B5EF4-FFF2-40B4-BE49-F238E27FC236}">
                <a16:creationId xmlns:a16="http://schemas.microsoft.com/office/drawing/2014/main" xmlns="" id="{9E31B019-1772-43CC-B72E-AAF9432F2C3C}"/>
              </a:ext>
            </a:extLst>
          </p:cNvPr>
          <p:cNvGraphicFramePr/>
          <p:nvPr>
            <p:extLst>
              <p:ext uri="{D42A27DB-BD31-4B8C-83A1-F6EECF244321}">
                <p14:modId xmlns:p14="http://schemas.microsoft.com/office/powerpoint/2010/main" val="2593203650"/>
              </p:ext>
            </p:extLst>
          </p:nvPr>
        </p:nvGraphicFramePr>
        <p:xfrm>
          <a:off x="5272089" y="5172075"/>
          <a:ext cx="3114676" cy="115728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pic>
        <p:nvPicPr>
          <p:cNvPr id="8" name="Picture 6">
            <a:extLst>
              <a:ext uri="{FF2B5EF4-FFF2-40B4-BE49-F238E27FC236}">
                <a16:creationId xmlns:a16="http://schemas.microsoft.com/office/drawing/2014/main" xmlns="" id="{F2373BD8-732F-4740-8084-4375B2E34AE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37603" y="1681547"/>
            <a:ext cx="3359147" cy="31047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Diagram 9">
            <a:extLst>
              <a:ext uri="{FF2B5EF4-FFF2-40B4-BE49-F238E27FC236}">
                <a16:creationId xmlns:a16="http://schemas.microsoft.com/office/drawing/2014/main" xmlns="" id="{1CDF12CE-E2B0-4F57-9C02-AF73361973A1}"/>
              </a:ext>
            </a:extLst>
          </p:cNvPr>
          <p:cNvGraphicFramePr/>
          <p:nvPr>
            <p:extLst>
              <p:ext uri="{D42A27DB-BD31-4B8C-83A1-F6EECF244321}">
                <p14:modId xmlns:p14="http://schemas.microsoft.com/office/powerpoint/2010/main" val="3600054821"/>
              </p:ext>
            </p:extLst>
          </p:nvPr>
        </p:nvGraphicFramePr>
        <p:xfrm>
          <a:off x="9115426" y="5077295"/>
          <a:ext cx="2800350" cy="1252068"/>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15" name="TextBox 14">
            <a:extLst>
              <a:ext uri="{FF2B5EF4-FFF2-40B4-BE49-F238E27FC236}">
                <a16:creationId xmlns:a16="http://schemas.microsoft.com/office/drawing/2014/main" xmlns="" id="{487AC13A-9712-4F5F-8CB1-4AFE19AA47EB}"/>
              </a:ext>
            </a:extLst>
          </p:cNvPr>
          <p:cNvSpPr txBox="1"/>
          <p:nvPr/>
        </p:nvSpPr>
        <p:spPr>
          <a:xfrm>
            <a:off x="9301163" y="1219884"/>
            <a:ext cx="2795587" cy="276999"/>
          </a:xfrm>
          <a:prstGeom prst="rect">
            <a:avLst/>
          </a:prstGeom>
          <a:noFill/>
        </p:spPr>
        <p:txBody>
          <a:bodyPr wrap="square" rtlCol="0">
            <a:spAutoFit/>
          </a:bodyPr>
          <a:lstStyle/>
          <a:p>
            <a:r>
              <a:rPr lang="en-US" sz="1200" b="1" kern="0" dirty="0">
                <a:solidFill>
                  <a:schemeClr val="tx1">
                    <a:lumMod val="75000"/>
                    <a:lumOff val="25000"/>
                  </a:schemeClr>
                </a:solidFill>
                <a:latin typeface="Calibri" panose="020F0502020204030204" pitchFamily="34" charset="0"/>
                <a:cs typeface="Arial" pitchFamily="34" charset="0"/>
              </a:rPr>
              <a:t>Home ownership vs loan count Bar plot</a:t>
            </a:r>
            <a:endParaRPr lang="en-IN" sz="1200" b="1" kern="0" dirty="0">
              <a:solidFill>
                <a:schemeClr val="tx1">
                  <a:lumMod val="75000"/>
                  <a:lumOff val="25000"/>
                </a:schemeClr>
              </a:solidFill>
              <a:latin typeface="Calibri" panose="020F0502020204030204" pitchFamily="34" charset="0"/>
              <a:cs typeface="Arial" pitchFamily="34" charset="0"/>
            </a:endParaRPr>
          </a:p>
        </p:txBody>
      </p:sp>
    </p:spTree>
    <p:extLst>
      <p:ext uri="{BB962C8B-B14F-4D97-AF65-F5344CB8AC3E}">
        <p14:creationId xmlns:p14="http://schemas.microsoft.com/office/powerpoint/2010/main" val="415896659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1272" y="369144"/>
            <a:ext cx="7296331" cy="716282"/>
          </a:xfrm>
        </p:spPr>
        <p:txBody>
          <a:bodyPr>
            <a:normAutofit/>
          </a:bodyPr>
          <a:lstStyle/>
          <a:p>
            <a:r>
              <a:rPr lang="en-IN" sz="2000" b="1" dirty="0">
                <a:latin typeface="Arial Black" panose="020B0A04020102020204" pitchFamily="34" charset="0"/>
                <a:ea typeface="+mn-ea"/>
                <a:cs typeface="Arial" pitchFamily="34" charset="0"/>
              </a:rPr>
              <a:t>Univariate Analysis continued…..</a:t>
            </a:r>
          </a:p>
        </p:txBody>
      </p:sp>
      <p:sp>
        <p:nvSpPr>
          <p:cNvPr id="11" name="TextBox 15">
            <a:extLst>
              <a:ext uri="{FF2B5EF4-FFF2-40B4-BE49-F238E27FC236}">
                <a16:creationId xmlns:a16="http://schemas.microsoft.com/office/drawing/2014/main" xmlns="" id="{05C5D752-E20E-4916-8BA0-3FFC5DC71EC5}"/>
              </a:ext>
            </a:extLst>
          </p:cNvPr>
          <p:cNvSpPr txBox="1"/>
          <p:nvPr/>
        </p:nvSpPr>
        <p:spPr>
          <a:xfrm>
            <a:off x="2734831" y="1266050"/>
            <a:ext cx="2894443" cy="338554"/>
          </a:xfrm>
          <a:prstGeom prst="rect">
            <a:avLst/>
          </a:prstGeom>
          <a:noFill/>
        </p:spPr>
        <p:txBody>
          <a:bodyPr wrap="square" rtlCol="0">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lvl="0">
              <a:defRPr/>
            </a:pPr>
            <a:r>
              <a:rPr lang="en-US" sz="1600" b="1" kern="0" dirty="0">
                <a:solidFill>
                  <a:schemeClr val="tx1">
                    <a:lumMod val="75000"/>
                    <a:lumOff val="25000"/>
                  </a:schemeClr>
                </a:solidFill>
                <a:latin typeface="Calibri" panose="020F0502020204030204" pitchFamily="34" charset="0"/>
                <a:cs typeface="Arial" pitchFamily="34" charset="0"/>
              </a:rPr>
              <a:t>Loan purpose vs  count  Bar plot</a:t>
            </a:r>
          </a:p>
        </p:txBody>
      </p:sp>
      <p:graphicFrame>
        <p:nvGraphicFramePr>
          <p:cNvPr id="7" name="Diagram 6">
            <a:extLst>
              <a:ext uri="{FF2B5EF4-FFF2-40B4-BE49-F238E27FC236}">
                <a16:creationId xmlns:a16="http://schemas.microsoft.com/office/drawing/2014/main" xmlns="" id="{9E31B019-1772-43CC-B72E-AAF9432F2C3C}"/>
              </a:ext>
            </a:extLst>
          </p:cNvPr>
          <p:cNvGraphicFramePr/>
          <p:nvPr>
            <p:extLst>
              <p:ext uri="{D42A27DB-BD31-4B8C-83A1-F6EECF244321}">
                <p14:modId xmlns:p14="http://schemas.microsoft.com/office/powerpoint/2010/main" val="3812094566"/>
              </p:ext>
            </p:extLst>
          </p:nvPr>
        </p:nvGraphicFramePr>
        <p:xfrm>
          <a:off x="5272089" y="5172075"/>
          <a:ext cx="3114676" cy="1157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100" name="Picture 4">
            <a:extLst>
              <a:ext uri="{FF2B5EF4-FFF2-40B4-BE49-F238E27FC236}">
                <a16:creationId xmlns:a16="http://schemas.microsoft.com/office/drawing/2014/main" xmlns="" id="{1CF0AD2F-EADD-46DC-9BBD-C4F80C3166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788" y="1681547"/>
            <a:ext cx="7015162" cy="480730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xmlns="" id="{B1112DAB-E773-457E-937C-E23A02F2DE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5264" y="1681547"/>
            <a:ext cx="4376736" cy="28999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FB835953-39A1-4632-A87F-8437EE64789C}"/>
              </a:ext>
            </a:extLst>
          </p:cNvPr>
          <p:cNvSpPr txBox="1"/>
          <p:nvPr/>
        </p:nvSpPr>
        <p:spPr>
          <a:xfrm>
            <a:off x="8515350" y="1265732"/>
            <a:ext cx="3186113" cy="338554"/>
          </a:xfrm>
          <a:prstGeom prst="rect">
            <a:avLst/>
          </a:prstGeom>
          <a:noFill/>
        </p:spPr>
        <p:txBody>
          <a:bodyPr wrap="square" rtlCol="0">
            <a:spAutoFit/>
          </a:bodyPr>
          <a:lstStyle/>
          <a:p>
            <a:r>
              <a:rPr lang="en-US" sz="1600" b="1" kern="0" dirty="0">
                <a:solidFill>
                  <a:schemeClr val="tx1">
                    <a:lumMod val="75000"/>
                    <a:lumOff val="25000"/>
                  </a:schemeClr>
                </a:solidFill>
                <a:latin typeface="Calibri" panose="020F0502020204030204" pitchFamily="34" charset="0"/>
                <a:cs typeface="Arial" pitchFamily="34" charset="0"/>
              </a:rPr>
              <a:t>Loan status vs count Bar plot</a:t>
            </a:r>
            <a:endParaRPr lang="en-IN" sz="1600" b="1" kern="0" dirty="0">
              <a:solidFill>
                <a:schemeClr val="tx1">
                  <a:lumMod val="75000"/>
                  <a:lumOff val="25000"/>
                </a:schemeClr>
              </a:solidFill>
              <a:latin typeface="Calibri" panose="020F0502020204030204" pitchFamily="34" charset="0"/>
              <a:cs typeface="Arial" pitchFamily="34" charset="0"/>
            </a:endParaRPr>
          </a:p>
        </p:txBody>
      </p:sp>
      <p:graphicFrame>
        <p:nvGraphicFramePr>
          <p:cNvPr id="9" name="Diagram 8">
            <a:extLst>
              <a:ext uri="{FF2B5EF4-FFF2-40B4-BE49-F238E27FC236}">
                <a16:creationId xmlns:a16="http://schemas.microsoft.com/office/drawing/2014/main" xmlns="" id="{74D85C37-ADB4-4652-A15C-1A1AB1A242E3}"/>
              </a:ext>
            </a:extLst>
          </p:cNvPr>
          <p:cNvGraphicFramePr/>
          <p:nvPr>
            <p:extLst>
              <p:ext uri="{D42A27DB-BD31-4B8C-83A1-F6EECF244321}">
                <p14:modId xmlns:p14="http://schemas.microsoft.com/office/powerpoint/2010/main" val="1402158068"/>
              </p:ext>
            </p:extLst>
          </p:nvPr>
        </p:nvGraphicFramePr>
        <p:xfrm>
          <a:off x="8737603" y="4808313"/>
          <a:ext cx="3114676" cy="55902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4" name="Diagram 13">
            <a:extLst>
              <a:ext uri="{FF2B5EF4-FFF2-40B4-BE49-F238E27FC236}">
                <a16:creationId xmlns:a16="http://schemas.microsoft.com/office/drawing/2014/main" xmlns="" id="{A9CD6E43-5DD9-4CF1-BFDD-D51D83E86045}"/>
              </a:ext>
            </a:extLst>
          </p:cNvPr>
          <p:cNvGraphicFramePr/>
          <p:nvPr>
            <p:extLst>
              <p:ext uri="{D42A27DB-BD31-4B8C-83A1-F6EECF244321}">
                <p14:modId xmlns:p14="http://schemas.microsoft.com/office/powerpoint/2010/main" val="950834066"/>
              </p:ext>
            </p:extLst>
          </p:nvPr>
        </p:nvGraphicFramePr>
        <p:xfrm>
          <a:off x="7600950" y="5957888"/>
          <a:ext cx="4591050" cy="73866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11592678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3325</TotalTime>
  <Words>1944</Words>
  <Application>Microsoft Office PowerPoint</Application>
  <PresentationFormat>Widescreen</PresentationFormat>
  <Paragraphs>184</Paragraphs>
  <Slides>23</Slides>
  <Notes>0</Notes>
  <HiddenSlides>8</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맑은 고딕</vt:lpstr>
      <vt:lpstr>Arial</vt:lpstr>
      <vt:lpstr>Arial Black</vt:lpstr>
      <vt:lpstr>Calibri</vt:lpstr>
      <vt:lpstr>Times New Roman</vt:lpstr>
      <vt:lpstr>Verdana</vt:lpstr>
      <vt:lpstr>Wingdings</vt:lpstr>
      <vt:lpstr>Office Theme</vt:lpstr>
      <vt:lpstr>Lending Club Case Study  Submission</vt:lpstr>
      <vt:lpstr> Abstract</vt:lpstr>
      <vt:lpstr> Problem Solving Approach – Flow chart</vt:lpstr>
      <vt:lpstr> Data Understanding</vt:lpstr>
      <vt:lpstr> Data Cleaning</vt:lpstr>
      <vt:lpstr>Methods followed to clean data</vt:lpstr>
      <vt:lpstr>   Univariate and Segmented Univariate Analysis</vt:lpstr>
      <vt:lpstr>Univariate Analysis continued…..</vt:lpstr>
      <vt:lpstr>Univariate Analysis continued…..</vt:lpstr>
      <vt:lpstr>Univariate Analysis continued…..</vt:lpstr>
      <vt:lpstr>Univariate Analysis Insights</vt:lpstr>
      <vt:lpstr>Bivariate &amp; Multivariate Analysis</vt:lpstr>
      <vt:lpstr>Bivariate Analysis Continued…..</vt:lpstr>
      <vt:lpstr>Bivariate Analysis Continued…..</vt:lpstr>
      <vt:lpstr>Bivariate Analysis Continued…..</vt:lpstr>
      <vt:lpstr>Bivariate Analysis Continued…..</vt:lpstr>
      <vt:lpstr>Features Correlation Heatmap:-</vt:lpstr>
      <vt:lpstr>Sub plot for all numeric data</vt:lpstr>
      <vt:lpstr>Sub plot for all numeric data</vt:lpstr>
      <vt:lpstr>Sub plot for all numeric data</vt:lpstr>
      <vt:lpstr>PowerPoint Presentation</vt:lpstr>
      <vt:lpstr>Conclusions and Recommendations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pankaj kumar sharma;pankaj sharma</dc:creator>
  <cp:lastModifiedBy>vaibhav shukla</cp:lastModifiedBy>
  <cp:revision>172</cp:revision>
  <dcterms:created xsi:type="dcterms:W3CDTF">2016-06-09T08:16:28Z</dcterms:created>
  <dcterms:modified xsi:type="dcterms:W3CDTF">2022-03-08T21:36:00Z</dcterms:modified>
</cp:coreProperties>
</file>