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65" r:id="rId8"/>
    <p:sldId id="264" r:id="rId9"/>
    <p:sldId id="302" r:id="rId10"/>
    <p:sldId id="300" r:id="rId11"/>
    <p:sldId id="301" r:id="rId12"/>
    <p:sldId id="303" r:id="rId13"/>
    <p:sldId id="304" r:id="rId14"/>
    <p:sldId id="305" r:id="rId15"/>
    <p:sldId id="306" r:id="rId16"/>
    <p:sldId id="307" r:id="rId17"/>
    <p:sldId id="309" r:id="rId18"/>
    <p:sldId id="308" r:id="rId19"/>
    <p:sldId id="310" r:id="rId20"/>
    <p:sldId id="298" r:id="rId21"/>
    <p:sldId id="299" r:id="rId22"/>
    <p:sldId id="284" r:id="rId23"/>
    <p:sldId id="287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D3EE6-0EA9-460D-929E-46539D01E7FB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05566-CEA9-4124-AF10-D88927E73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68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414020"/>
            <a:ext cx="103581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9404" y="2886278"/>
            <a:ext cx="8513191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903660"/>
            <a:ext cx="10358755" cy="188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he-architecture-of-ResNet-50-model_fig4_349717475" TargetMode="External"/><Relationship Id="rId2" Type="http://schemas.openxmlformats.org/officeDocument/2006/relationships/hyperlink" Target="https://towardsdatascience.com/efficientnetv2-faster-smaller-and-higher-accuracy-than-vision-transformers-98e23587bf0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996" y="3753624"/>
            <a:ext cx="11491722" cy="5021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88226" y="2674692"/>
            <a:ext cx="9887810" cy="633507"/>
          </a:xfrm>
          <a:prstGeom prst="rect">
            <a:avLst/>
          </a:prstGeom>
        </p:spPr>
        <p:txBody>
          <a:bodyPr vert="horz" wrap="square" lIns="0" tIns="81280" rIns="0" bIns="0" rtlCol="0" anchor="t">
            <a:spAutoFit/>
          </a:bodyPr>
          <a:lstStyle/>
          <a:p>
            <a:pPr marL="1986280" marR="5080" indent="-1973580">
              <a:lnSpc>
                <a:spcPts val="4320"/>
              </a:lnSpc>
              <a:spcBef>
                <a:spcPts val="640"/>
              </a:spcBef>
            </a:pPr>
            <a:r>
              <a:rPr lang="en-GB" sz="4000" b="1" spc="-10" dirty="0">
                <a:solidFill>
                  <a:srgbClr val="1D9A78"/>
                </a:solidFill>
                <a:latin typeface="Trebuchet MS"/>
                <a:cs typeface="Trebuchet MS"/>
              </a:rPr>
              <a:t>K</a:t>
            </a:r>
            <a:r>
              <a:rPr lang="en-IN" sz="4000" b="1" spc="-10" dirty="0">
                <a:solidFill>
                  <a:srgbClr val="1D9A78"/>
                </a:solidFill>
                <a:latin typeface="Trebuchet MS"/>
                <a:cs typeface="Trebuchet MS"/>
              </a:rPr>
              <a:t>aggle : Competition 2024</a:t>
            </a:r>
            <a:endParaRPr lang="en-US" sz="40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6795" y="4869179"/>
            <a:ext cx="2672333" cy="15186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73894" y="5150626"/>
            <a:ext cx="2359660" cy="94577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>
              <a:lnSpc>
                <a:spcPts val="2375"/>
              </a:lnSpc>
              <a:spcBef>
                <a:spcPts val="100"/>
              </a:spcBef>
            </a:pPr>
            <a:r>
              <a:rPr lang="en-GB" sz="2000" b="1" spc="-10" dirty="0">
                <a:solidFill>
                  <a:srgbClr val="1D9A78"/>
                </a:solidFill>
                <a:latin typeface="Trebuchet MS"/>
                <a:cs typeface="Trebuchet MS"/>
              </a:rPr>
              <a:t>Course</a:t>
            </a:r>
            <a:r>
              <a:rPr sz="2000" b="1" spc="35" dirty="0">
                <a:solidFill>
                  <a:srgbClr val="1D9A78"/>
                </a:solidFill>
                <a:latin typeface="Trebuchet MS"/>
                <a:cs typeface="Trebuchet MS"/>
              </a:rPr>
              <a:t>:</a:t>
            </a:r>
            <a:endParaRPr lang="en-IN" sz="2000" b="1" dirty="0">
              <a:solidFill>
                <a:srgbClr val="1D9A78"/>
              </a:solidFill>
              <a:latin typeface="Trebuchet MS"/>
              <a:cs typeface="Trebuchet MS"/>
            </a:endParaRPr>
          </a:p>
          <a:p>
            <a:pPr algn="ctr">
              <a:lnSpc>
                <a:spcPts val="2375"/>
              </a:lnSpc>
              <a:spcBef>
                <a:spcPts val="100"/>
              </a:spcBef>
            </a:pPr>
            <a:r>
              <a:rPr lang="en-IN" sz="1800" spc="-15" dirty="0">
                <a:latin typeface="Calibri"/>
                <a:cs typeface="Calibri"/>
              </a:rPr>
              <a:t>Deep Learning</a:t>
            </a:r>
            <a:r>
              <a:rPr sz="1800" spc="-5" dirty="0">
                <a:latin typeface="Calibri"/>
                <a:cs typeface="Calibri"/>
              </a:rPr>
              <a:t> </a:t>
            </a:r>
            <a:endParaRPr lang="en-IN" sz="1800" spc="-5" dirty="0">
              <a:latin typeface="Calibri"/>
              <a:cs typeface="Calibri"/>
            </a:endParaRPr>
          </a:p>
          <a:p>
            <a:pPr algn="ctr">
              <a:lnSpc>
                <a:spcPts val="2375"/>
              </a:lnSpc>
              <a:spcBef>
                <a:spcPts val="100"/>
              </a:spcBef>
            </a:pPr>
            <a:r>
              <a:rPr lang="en-US" sz="1800" spc="-90" dirty="0">
                <a:latin typeface="Calibri"/>
                <a:cs typeface="Calibri"/>
              </a:rPr>
              <a:t>AI5100</a:t>
            </a:r>
            <a:endParaRPr sz="1800" spc="-9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584" y="4885944"/>
            <a:ext cx="3099816" cy="94564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-54863" y="5146618"/>
            <a:ext cx="4343400" cy="60593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94970">
              <a:lnSpc>
                <a:spcPts val="2375"/>
              </a:lnSpc>
              <a:spcBef>
                <a:spcPts val="100"/>
              </a:spcBef>
            </a:pPr>
            <a:r>
              <a:rPr lang="en-GB" sz="2000" b="1" spc="-5" dirty="0">
                <a:solidFill>
                  <a:srgbClr val="1D9A78"/>
                </a:solidFill>
                <a:latin typeface="Trebuchet MS"/>
                <a:cs typeface="Trebuchet MS"/>
              </a:rPr>
              <a:t>	Course Instructor</a:t>
            </a:r>
            <a:r>
              <a:rPr sz="2000" b="1" spc="-5" dirty="0">
                <a:solidFill>
                  <a:srgbClr val="1D9A78"/>
                </a:solidFill>
                <a:latin typeface="Trebuchet MS"/>
                <a:cs typeface="Trebuchet MS"/>
              </a:rPr>
              <a:t>:</a:t>
            </a:r>
            <a:r>
              <a:rPr sz="2000" spc="-15" dirty="0">
                <a:solidFill>
                  <a:srgbClr val="1D9A78"/>
                </a:solidFill>
                <a:latin typeface="Microsoft Sans Serif"/>
                <a:cs typeface="Microsoft Sans Serif"/>
              </a:rPr>
              <a:t> </a:t>
            </a:r>
            <a:endParaRPr sz="2000" dirty="0">
              <a:latin typeface="Microsoft Sans Serif"/>
              <a:cs typeface="Microsoft Sans Serif"/>
            </a:endParaRPr>
          </a:p>
          <a:p>
            <a:pPr marL="396240" marR="5080" indent="-384175">
              <a:lnSpc>
                <a:spcPts val="2160"/>
              </a:lnSpc>
              <a:spcBef>
                <a:spcPts val="50"/>
              </a:spcBef>
            </a:pPr>
            <a:r>
              <a:rPr lang="en-US" spc="-35" dirty="0">
                <a:latin typeface="Calibri"/>
                <a:cs typeface="Calibri"/>
              </a:rPr>
              <a:t>		   Konda Reddy </a:t>
            </a:r>
            <a:r>
              <a:rPr lang="en-US" spc="-35" dirty="0" err="1">
                <a:latin typeface="Calibri"/>
                <a:cs typeface="Calibri"/>
              </a:rPr>
              <a:t>Mopuri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spc="-395" dirty="0">
                <a:latin typeface="Calibri"/>
                <a:cs typeface="Calibri"/>
              </a:rPr>
              <a:t> 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56047" y="4946903"/>
            <a:ext cx="2247138" cy="126263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191000" y="5049773"/>
            <a:ext cx="4114800" cy="89550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marR="5080" indent="1270" algn="ctr">
              <a:lnSpc>
                <a:spcPct val="98800"/>
              </a:lnSpc>
              <a:spcBef>
                <a:spcPts val="130"/>
              </a:spcBef>
            </a:pPr>
            <a:r>
              <a:rPr lang="en-GB" sz="2000" b="1" dirty="0">
                <a:solidFill>
                  <a:srgbClr val="1D9A78"/>
                </a:solidFill>
                <a:latin typeface="Trebuchet MS"/>
                <a:cs typeface="Trebuchet MS"/>
              </a:rPr>
              <a:t>Team </a:t>
            </a:r>
            <a:r>
              <a:rPr sz="2000" b="1" dirty="0">
                <a:solidFill>
                  <a:srgbClr val="1D9A78"/>
                </a:solidFill>
                <a:latin typeface="Trebuchet MS"/>
                <a:cs typeface="Trebuchet MS"/>
              </a:rPr>
              <a:t>: </a:t>
            </a:r>
            <a:r>
              <a:rPr sz="2000" b="1" spc="5" dirty="0">
                <a:solidFill>
                  <a:srgbClr val="1D9A78"/>
                </a:solidFill>
                <a:latin typeface="Trebuchet MS"/>
                <a:cs typeface="Trebuchet MS"/>
              </a:rPr>
              <a:t> </a:t>
            </a:r>
            <a:endParaRPr lang="en-US" sz="2000" b="1" spc="5" dirty="0">
              <a:solidFill>
                <a:srgbClr val="1D9A78"/>
              </a:solidFill>
              <a:latin typeface="Trebuchet MS"/>
              <a:cs typeface="Calibri"/>
            </a:endParaRPr>
          </a:p>
          <a:p>
            <a:pPr marL="12700" marR="5080" indent="1270" algn="ctr">
              <a:lnSpc>
                <a:spcPct val="98800"/>
              </a:lnSpc>
              <a:spcBef>
                <a:spcPts val="130"/>
              </a:spcBef>
            </a:pPr>
            <a:r>
              <a:rPr lang="en-IN" spc="5" dirty="0">
                <a:latin typeface="Calibri"/>
                <a:cs typeface="Calibri"/>
              </a:rPr>
              <a:t>Sree Harsha CS21BTECH11042</a:t>
            </a:r>
          </a:p>
          <a:p>
            <a:pPr marL="12700" marR="5080" indent="1270" algn="ctr">
              <a:lnSpc>
                <a:spcPct val="98800"/>
              </a:lnSpc>
              <a:spcBef>
                <a:spcPts val="130"/>
              </a:spcBef>
            </a:pPr>
            <a:r>
              <a:rPr lang="en-IN" spc="5" dirty="0">
                <a:latin typeface="Calibri"/>
                <a:cs typeface="Calibri"/>
              </a:rPr>
              <a:t>Yash Shukla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CS2</a:t>
            </a:r>
            <a:r>
              <a:rPr lang="en-IN" sz="1800" spc="-5" dirty="0">
                <a:latin typeface="Calibri"/>
                <a:cs typeface="Calibri"/>
              </a:rPr>
              <a:t>3</a:t>
            </a:r>
            <a:r>
              <a:rPr sz="1800" spc="-5" dirty="0">
                <a:latin typeface="Calibri"/>
                <a:cs typeface="Calibri"/>
              </a:rPr>
              <a:t>MT</a:t>
            </a:r>
            <a:r>
              <a:rPr sz="1800" spc="-3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CH</a:t>
            </a:r>
            <a:r>
              <a:rPr sz="1800" spc="-10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40</a:t>
            </a:r>
            <a:r>
              <a:rPr lang="en-IN" sz="1800" dirty="0">
                <a:latin typeface="Calibri"/>
                <a:cs typeface="Calibri"/>
              </a:rPr>
              <a:t>18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73623" y="150876"/>
            <a:ext cx="1444752" cy="14538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780"/>
            <a:ext cx="8303261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lang="en-IN" sz="3000" b="1" spc="-1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rchitecture</a:t>
            </a:r>
            <a:r>
              <a:rPr lang="en-IN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: EfficientNetV2-XL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2716" y="57911"/>
            <a:ext cx="1080515" cy="1088136"/>
          </a:xfrm>
          <a:prstGeom prst="rect">
            <a:avLst/>
          </a:prstGeom>
        </p:spPr>
      </p:pic>
      <p:pic>
        <p:nvPicPr>
          <p:cNvPr id="12" name="Picture 11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CD0B296A-87D0-F4CA-39C4-F1CEF6782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90418"/>
            <a:ext cx="923101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3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780"/>
            <a:ext cx="8303261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lang="en-IN" sz="3000" b="1" spc="-1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rchitecture</a:t>
            </a:r>
            <a:r>
              <a:rPr lang="en-IN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: EfficientNetV2-XL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2716" y="57911"/>
            <a:ext cx="1080515" cy="1088136"/>
          </a:xfrm>
          <a:prstGeom prst="rect">
            <a:avLst/>
          </a:prstGeom>
        </p:spPr>
      </p:pic>
      <p:pic>
        <p:nvPicPr>
          <p:cNvPr id="12" name="Picture 11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CD0B296A-87D0-F4CA-39C4-F1CEF6782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90418"/>
            <a:ext cx="923101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1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780"/>
            <a:ext cx="8303261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lang="en-IN" sz="3000" b="1" spc="-1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rchitecture</a:t>
            </a:r>
            <a:r>
              <a:rPr lang="en-IN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: EfficientNetV2-XL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2716" y="57911"/>
            <a:ext cx="1080515" cy="1088136"/>
          </a:xfrm>
          <a:prstGeom prst="rect">
            <a:avLst/>
          </a:prstGeom>
        </p:spPr>
      </p:pic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793B9811-A6CC-2347-BAA1-EFB35CC0E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49" y="1409418"/>
            <a:ext cx="5029902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9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780"/>
            <a:ext cx="8303261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lang="en-IN" sz="3000" b="1" spc="-1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rchitecture</a:t>
            </a:r>
            <a:r>
              <a:rPr lang="en-IN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: </a:t>
            </a:r>
            <a:r>
              <a:rPr lang="en-IN" sz="3000" b="1" spc="-1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ResNet</a:t>
            </a:r>
            <a:r>
              <a:rPr lang="en-IN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2716" y="57911"/>
            <a:ext cx="1080515" cy="1088136"/>
          </a:xfrm>
          <a:prstGeom prst="rect">
            <a:avLst/>
          </a:prstGeom>
        </p:spPr>
      </p:pic>
      <p:pic>
        <p:nvPicPr>
          <p:cNvPr id="6" name="Picture 5" descr="A diagram of a block diagram&#10;&#10;Description automatically generated">
            <a:extLst>
              <a:ext uri="{FF2B5EF4-FFF2-40B4-BE49-F238E27FC236}">
                <a16:creationId xmlns:a16="http://schemas.microsoft.com/office/drawing/2014/main" id="{7C58D911-E7E1-30BB-B036-8648ECB8A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365844"/>
            <a:ext cx="6944279" cy="48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9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780"/>
            <a:ext cx="8303261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lang="en-IN" sz="3000" b="1" spc="-1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rchitecture</a:t>
            </a:r>
            <a:r>
              <a:rPr lang="en-IN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: </a:t>
            </a:r>
            <a:r>
              <a:rPr lang="en-IN" sz="3000" b="1" spc="-1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ResNet</a:t>
            </a:r>
            <a:r>
              <a:rPr lang="en-IN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2716" y="57911"/>
            <a:ext cx="1080515" cy="1088136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1041CDE-11C1-A72C-DF80-BB7BF7718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6047"/>
            <a:ext cx="5272366" cy="495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6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780"/>
            <a:ext cx="8303261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lang="en-IN" sz="3000" b="1" spc="-1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rchitecture</a:t>
            </a:r>
            <a:r>
              <a:rPr lang="en-IN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: </a:t>
            </a:r>
            <a:r>
              <a:rPr lang="en-IN" sz="3000" b="1" spc="-1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ResNet</a:t>
            </a:r>
            <a:r>
              <a:rPr lang="en-IN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2716" y="57911"/>
            <a:ext cx="1080515" cy="1088136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BD914AB-C276-C367-9489-82313C7C9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016380"/>
            <a:ext cx="6267789" cy="56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60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780"/>
            <a:ext cx="8303261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lang="en-IN" sz="3000" b="1" spc="-1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rchitecture</a:t>
            </a:r>
            <a:r>
              <a:rPr lang="en-IN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: </a:t>
            </a:r>
            <a:r>
              <a:rPr lang="en-IN" sz="3000" b="1" spc="-1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ResNet</a:t>
            </a:r>
            <a:r>
              <a:rPr lang="en-IN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2716" y="57911"/>
            <a:ext cx="1080515" cy="1088136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A73D3E2-5E00-EFA7-A5D4-165E5A62C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46047"/>
            <a:ext cx="4553433" cy="495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5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554" y="4706139"/>
            <a:ext cx="8303261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2554" y="1251457"/>
            <a:ext cx="8303261" cy="3259226"/>
          </a:xfrm>
          <a:prstGeom prst="rect">
            <a:avLst/>
          </a:prstGeom>
        </p:spPr>
        <p:txBody>
          <a:bodyPr vert="horz" wrap="square" lIns="0" tIns="149225" rIns="0" bIns="0" rtlCol="0" anchor="t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GB" i="0" dirty="0">
                <a:solidFill>
                  <a:srgbClr val="0D0D0D"/>
                </a:solidFill>
                <a:effectLst/>
                <a:cs typeface="Arial"/>
              </a:rPr>
              <a:t>Challenges with EfficientNetV2-XL while experimenting which includes models EfficientNetV2_XL, ResNet50 and ResNeXt101_32x8d.</a:t>
            </a:r>
          </a:p>
          <a:p>
            <a:pPr marL="241300" indent="-229235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GB" i="0" dirty="0">
                <a:solidFill>
                  <a:srgbClr val="0D0D0D"/>
                </a:solidFill>
                <a:effectLst/>
                <a:cs typeface="Arial"/>
              </a:rPr>
              <a:t>We encountered challenges in fine-tuning the models to achieve satisfactory performance </a:t>
            </a:r>
            <a:r>
              <a:rPr lang="en-GB" i="0" dirty="0" err="1">
                <a:solidFill>
                  <a:srgbClr val="0D0D0D"/>
                </a:solidFill>
                <a:effectLst/>
                <a:cs typeface="Arial"/>
              </a:rPr>
              <a:t>levels.Unfortunately</a:t>
            </a:r>
            <a:r>
              <a:rPr lang="en-GB" i="0" dirty="0">
                <a:solidFill>
                  <a:srgbClr val="0D0D0D"/>
                </a:solidFill>
                <a:effectLst/>
                <a:cs typeface="Arial"/>
              </a:rPr>
              <a:t> , due to time constraints ,</a:t>
            </a:r>
            <a:r>
              <a:rPr lang="en-GB" i="0" dirty="0" err="1">
                <a:solidFill>
                  <a:srgbClr val="0D0D0D"/>
                </a:solidFill>
                <a:effectLst/>
                <a:cs typeface="Arial"/>
              </a:rPr>
              <a:t>futher</a:t>
            </a:r>
            <a:r>
              <a:rPr lang="en-GB" i="0" dirty="0">
                <a:solidFill>
                  <a:srgbClr val="0D0D0D"/>
                </a:solidFill>
                <a:effectLst/>
                <a:cs typeface="Arial"/>
              </a:rPr>
              <a:t> adjustments were not possible before the deadline.</a:t>
            </a:r>
          </a:p>
          <a:p>
            <a:pPr marL="241300" indent="-229235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GB" i="0" dirty="0">
                <a:solidFill>
                  <a:srgbClr val="0D0D0D"/>
                </a:solidFill>
                <a:effectLst/>
                <a:cs typeface="Arial"/>
              </a:rPr>
              <a:t>Achieved around 70% accuracy with </a:t>
            </a:r>
            <a:r>
              <a:rPr lang="en-GB" i="0" dirty="0" err="1">
                <a:solidFill>
                  <a:srgbClr val="0D0D0D"/>
                </a:solidFill>
                <a:effectLst/>
                <a:cs typeface="Arial"/>
              </a:rPr>
              <a:t>ResNet</a:t>
            </a:r>
            <a:endParaRPr lang="en-GB" i="0" dirty="0">
              <a:solidFill>
                <a:srgbClr val="0D0D0D"/>
              </a:solidFill>
              <a:effectLst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GB" i="0" dirty="0">
                <a:solidFill>
                  <a:srgbClr val="0D0D0D"/>
                </a:solidFill>
                <a:effectLst/>
                <a:cs typeface="Arial"/>
              </a:rPr>
              <a:t>Limited time impacted the final performance of the models.</a:t>
            </a:r>
          </a:p>
          <a:p>
            <a:pPr marL="241300" indent="-229235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GB" i="0" dirty="0">
                <a:solidFill>
                  <a:srgbClr val="0D0D0D"/>
                </a:solidFill>
                <a:effectLst/>
                <a:cs typeface="Arial"/>
              </a:rPr>
              <a:t>Despite efforts, further adjustments were not possible before the competition deadline. </a:t>
            </a:r>
            <a:endParaRPr lang="en-GB" sz="1700" b="1" spc="-25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2716" y="57911"/>
            <a:ext cx="1080515" cy="1088136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0930DDEC-EF64-7F73-4DB5-66B9F0B4BE35}"/>
              </a:ext>
            </a:extLst>
          </p:cNvPr>
          <p:cNvSpPr txBox="1">
            <a:spLocks/>
          </p:cNvSpPr>
          <p:nvPr/>
        </p:nvSpPr>
        <p:spPr>
          <a:xfrm>
            <a:off x="1042553" y="671129"/>
            <a:ext cx="8303261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6600" b="0" i="0">
                <a:solidFill>
                  <a:srgbClr val="40404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3000" b="1" kern="0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Experimentation and Results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F50E06F-8404-A059-EDB8-64AF4A564E47}"/>
              </a:ext>
            </a:extLst>
          </p:cNvPr>
          <p:cNvSpPr txBox="1"/>
          <p:nvPr/>
        </p:nvSpPr>
        <p:spPr>
          <a:xfrm>
            <a:off x="1042555" y="5205495"/>
            <a:ext cx="8303261" cy="1135567"/>
          </a:xfrm>
          <a:prstGeom prst="rect">
            <a:avLst/>
          </a:prstGeom>
        </p:spPr>
        <p:txBody>
          <a:bodyPr vert="horz" wrap="square" lIns="0" tIns="149225" rIns="0" bIns="0" rtlCol="0" anchor="t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GB" i="0" dirty="0">
                <a:solidFill>
                  <a:srgbClr val="0D0D0D"/>
                </a:solidFill>
                <a:effectLst/>
                <a:cs typeface="Arial"/>
              </a:rPr>
              <a:t>Utilized the Kaggle competition dataset for training and evaluation.</a:t>
            </a:r>
          </a:p>
          <a:p>
            <a:pPr marL="241300" indent="-229235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GB" i="0" dirty="0">
                <a:solidFill>
                  <a:srgbClr val="0D0D0D"/>
                </a:solidFill>
                <a:effectLst/>
                <a:cs typeface="Arial"/>
              </a:rPr>
              <a:t>Preprocessing and data cleaning steps were applied to prepare the dataset for model training.</a:t>
            </a:r>
            <a:endParaRPr lang="en-GB" sz="1700" b="1" spc="-2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8360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2716" y="57911"/>
            <a:ext cx="1080515" cy="1088136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0930DDEC-EF64-7F73-4DB5-66B9F0B4BE35}"/>
              </a:ext>
            </a:extLst>
          </p:cNvPr>
          <p:cNvSpPr txBox="1">
            <a:spLocks/>
          </p:cNvSpPr>
          <p:nvPr/>
        </p:nvSpPr>
        <p:spPr>
          <a:xfrm>
            <a:off x="1042553" y="671129"/>
            <a:ext cx="8303261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6600" b="0" i="0">
                <a:solidFill>
                  <a:srgbClr val="40404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3000" b="1" kern="0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lang="en-IN" sz="3000" b="1" kern="0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reprocessing</a:t>
            </a:r>
          </a:p>
        </p:txBody>
      </p:sp>
      <p:pic>
        <p:nvPicPr>
          <p:cNvPr id="8" name="Picture 7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A02D703-6A16-DE81-5950-16D8E15BD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53" y="1471339"/>
            <a:ext cx="5906324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46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362582"/>
            <a:ext cx="10360025" cy="4280018"/>
          </a:xfrm>
          <a:prstGeom prst="rect">
            <a:avLst/>
          </a:prstGeom>
        </p:spPr>
        <p:txBody>
          <a:bodyPr vert="horz" wrap="square" lIns="0" tIns="47625" rIns="0" bIns="0" rtlCol="0" anchor="t">
            <a:spAutoFit/>
          </a:bodyPr>
          <a:lstStyle/>
          <a:p>
            <a:pPr marL="12065" marR="5715" algn="just">
              <a:lnSpc>
                <a:spcPts val="2160"/>
              </a:lnSpc>
              <a:spcBef>
                <a:spcPts val="375"/>
              </a:spcBef>
              <a:tabLst>
                <a:tab pos="241935" algn="l"/>
              </a:tabLst>
            </a:pPr>
            <a:r>
              <a:rPr lang="en-IN" sz="2000" dirty="0">
                <a:latin typeface="Calibri"/>
                <a:cs typeface="Calibri"/>
              </a:rPr>
              <a:t>1] </a:t>
            </a:r>
            <a:r>
              <a:rPr lang="en-IN" sz="2000" dirty="0">
                <a:latin typeface="Calibri"/>
                <a:cs typeface="Calibri"/>
                <a:hlinkClick r:id="rId2"/>
              </a:rPr>
              <a:t>https://towardsdatascience.com/efficientnetv2-faster-smaller-and-higher-accuracy-than-vision-transformers-98e23587bf04</a:t>
            </a:r>
            <a:endParaRPr lang="en-IN" sz="2000" dirty="0">
              <a:latin typeface="Calibri"/>
              <a:cs typeface="Calibri"/>
            </a:endParaRPr>
          </a:p>
          <a:p>
            <a:pPr marL="12065" marR="5715" algn="just">
              <a:lnSpc>
                <a:spcPts val="2160"/>
              </a:lnSpc>
              <a:spcBef>
                <a:spcPts val="375"/>
              </a:spcBef>
              <a:tabLst>
                <a:tab pos="241935" algn="l"/>
              </a:tabLst>
            </a:pPr>
            <a:endParaRPr lang="en-IN" sz="2000" dirty="0">
              <a:latin typeface="Calibri"/>
              <a:cs typeface="Calibri"/>
            </a:endParaRPr>
          </a:p>
          <a:p>
            <a:pPr marL="12065" marR="5715" algn="just">
              <a:lnSpc>
                <a:spcPts val="2160"/>
              </a:lnSpc>
              <a:spcBef>
                <a:spcPts val="375"/>
              </a:spcBef>
              <a:tabLst>
                <a:tab pos="241935" algn="l"/>
              </a:tabLst>
            </a:pPr>
            <a:r>
              <a:rPr lang="en-IN" sz="2000" dirty="0">
                <a:latin typeface="Calibri"/>
                <a:cs typeface="Calibri"/>
              </a:rPr>
              <a:t>2] Original paper for </a:t>
            </a:r>
            <a:r>
              <a:rPr lang="en-IN" sz="2000" dirty="0" err="1">
                <a:latin typeface="Calibri"/>
                <a:cs typeface="Calibri"/>
              </a:rPr>
              <a:t>EfficientNet</a:t>
            </a:r>
            <a:r>
              <a:rPr lang="en-IN" sz="2000" dirty="0">
                <a:latin typeface="Calibri"/>
                <a:cs typeface="Calibri"/>
              </a:rPr>
              <a:t> : EfficientNetV2: Smaller Models and Faster Training</a:t>
            </a:r>
          </a:p>
          <a:p>
            <a:pPr marL="12065" marR="5715" algn="just">
              <a:lnSpc>
                <a:spcPts val="2160"/>
              </a:lnSpc>
              <a:spcBef>
                <a:spcPts val="375"/>
              </a:spcBef>
              <a:tabLst>
                <a:tab pos="241935" algn="l"/>
              </a:tabLst>
            </a:pPr>
            <a:endParaRPr lang="en-IN" sz="2000" dirty="0">
              <a:latin typeface="Calibri"/>
              <a:cs typeface="Calibri"/>
            </a:endParaRPr>
          </a:p>
          <a:p>
            <a:pPr marL="12065" marR="5715" algn="just">
              <a:lnSpc>
                <a:spcPts val="2160"/>
              </a:lnSpc>
              <a:spcBef>
                <a:spcPts val="375"/>
              </a:spcBef>
              <a:tabLst>
                <a:tab pos="241935" algn="l"/>
              </a:tabLst>
            </a:pPr>
            <a:r>
              <a:rPr lang="en-IN" sz="2000" dirty="0">
                <a:latin typeface="Calibri"/>
                <a:cs typeface="Calibri"/>
              </a:rPr>
              <a:t>3] </a:t>
            </a:r>
            <a:r>
              <a:rPr lang="en-IN" sz="2000" dirty="0">
                <a:latin typeface="Calibri"/>
                <a:cs typeface="Calibri"/>
                <a:hlinkClick r:id="rId3"/>
              </a:rPr>
              <a:t>https://www.researchgate.net/figure/The-architecture-of-ResNet-50-model_fig4_349717475</a:t>
            </a:r>
            <a:endParaRPr lang="en-IN" sz="2000" dirty="0">
              <a:latin typeface="Calibri"/>
              <a:cs typeface="Calibri"/>
            </a:endParaRPr>
          </a:p>
          <a:p>
            <a:pPr marL="12065" marR="5715" algn="just">
              <a:lnSpc>
                <a:spcPts val="2160"/>
              </a:lnSpc>
              <a:spcBef>
                <a:spcPts val="375"/>
              </a:spcBef>
              <a:tabLst>
                <a:tab pos="241935" algn="l"/>
              </a:tabLst>
            </a:pPr>
            <a:endParaRPr lang="en-IN" sz="2000" dirty="0">
              <a:latin typeface="Calibri"/>
              <a:cs typeface="Calibri"/>
            </a:endParaRPr>
          </a:p>
          <a:p>
            <a:pPr marL="12065" marR="5715" algn="just">
              <a:lnSpc>
                <a:spcPts val="2160"/>
              </a:lnSpc>
              <a:spcBef>
                <a:spcPts val="375"/>
              </a:spcBef>
              <a:tabLst>
                <a:tab pos="241935" algn="l"/>
              </a:tabLst>
            </a:pPr>
            <a:endParaRPr lang="en-IN" sz="2000" dirty="0">
              <a:latin typeface="Calibri"/>
              <a:cs typeface="Calibri"/>
            </a:endParaRPr>
          </a:p>
          <a:p>
            <a:pPr marL="12065" marR="5715" algn="just">
              <a:lnSpc>
                <a:spcPts val="2160"/>
              </a:lnSpc>
              <a:spcBef>
                <a:spcPts val="375"/>
              </a:spcBef>
              <a:tabLst>
                <a:tab pos="241935" algn="l"/>
              </a:tabLst>
            </a:pPr>
            <a:endParaRPr lang="en-IN" sz="2000" dirty="0">
              <a:latin typeface="Calibri"/>
              <a:cs typeface="Calibri"/>
            </a:endParaRPr>
          </a:p>
          <a:p>
            <a:pPr marL="241300" marR="5715" indent="-229235" algn="just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endParaRPr lang="en-IN" sz="2000" dirty="0">
              <a:latin typeface="Calibri"/>
              <a:cs typeface="Calibri"/>
            </a:endParaRPr>
          </a:p>
          <a:p>
            <a:pPr marL="12065" marR="5715" algn="just">
              <a:lnSpc>
                <a:spcPts val="2160"/>
              </a:lnSpc>
              <a:spcBef>
                <a:spcPts val="375"/>
              </a:spcBef>
              <a:tabLst>
                <a:tab pos="241935" algn="l"/>
              </a:tabLst>
            </a:pPr>
            <a:endParaRPr lang="en-IN" sz="2000" dirty="0">
              <a:latin typeface="Calibri"/>
              <a:cs typeface="Calibri"/>
            </a:endParaRPr>
          </a:p>
          <a:p>
            <a:pPr marL="241300" marR="5715" indent="-229235" algn="just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endParaRPr lang="en-IN" sz="2000" dirty="0">
              <a:latin typeface="Calibri"/>
              <a:cs typeface="Calibri"/>
            </a:endParaRPr>
          </a:p>
          <a:p>
            <a:pPr marL="241300" marR="5715" indent="-229235" algn="just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62716" y="57911"/>
            <a:ext cx="1080515" cy="10881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58520"/>
            <a:ext cx="2578735" cy="47513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GB" sz="3000" b="1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lang="en-IN" sz="3000" b="1" spc="-5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eferences</a:t>
            </a:r>
            <a:r>
              <a:rPr lang="en-IN" sz="3000" b="1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60141"/>
            <a:ext cx="2630805" cy="69723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b="1" spc="65" dirty="0">
                <a:solidFill>
                  <a:srgbClr val="1D9A78"/>
                </a:solidFill>
                <a:latin typeface="Trebuchet MS"/>
                <a:cs typeface="Trebuchet MS"/>
              </a:rPr>
              <a:t>Index</a:t>
            </a:r>
            <a:endParaRPr lang="en-US" sz="4400" b="1" spc="65" dirty="0">
              <a:solidFill>
                <a:srgbClr val="1D9A78"/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557371"/>
            <a:ext cx="3780154" cy="4675639"/>
          </a:xfrm>
          <a:prstGeom prst="rect">
            <a:avLst/>
          </a:prstGeom>
        </p:spPr>
        <p:txBody>
          <a:bodyPr vert="horz" wrap="square" lIns="0" tIns="10922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40665" algn="l"/>
                <a:tab pos="241300" algn="l"/>
              </a:tabLst>
            </a:pPr>
            <a:endParaRPr lang="en-IN" spc="-5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IN" spc="-5" dirty="0">
                <a:latin typeface="Calibri"/>
                <a:cs typeface="Calibri"/>
              </a:rPr>
              <a:t>Kaggle Overview</a:t>
            </a: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IN" spc="-5" dirty="0">
                <a:latin typeface="Calibri"/>
                <a:cs typeface="Calibri"/>
              </a:rPr>
              <a:t>Challenges</a:t>
            </a: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IN" spc="-5" dirty="0">
                <a:latin typeface="Calibri"/>
                <a:cs typeface="Calibri"/>
              </a:rPr>
              <a:t>Strategies</a:t>
            </a:r>
          </a:p>
          <a:p>
            <a:pPr marL="241300" indent="-228600">
              <a:spcBef>
                <a:spcPts val="8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IN" spc="-10" dirty="0">
                <a:latin typeface="Calibri"/>
                <a:cs typeface="Calibri"/>
              </a:rPr>
              <a:t>Model architecture</a:t>
            </a:r>
            <a:endParaRPr dirty="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IN" spc="-10" dirty="0">
                <a:latin typeface="Calibri"/>
                <a:cs typeface="Calibri"/>
              </a:rPr>
              <a:t>Hyperparameters</a:t>
            </a:r>
            <a:endParaRPr lang="en-IN" spc="-5" dirty="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pc="-5" dirty="0" err="1">
                <a:latin typeface="Calibri"/>
                <a:cs typeface="Calibri"/>
              </a:rPr>
              <a:t>Regularisers</a:t>
            </a:r>
            <a:endParaRPr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IN" spc="-10" dirty="0">
                <a:latin typeface="Calibri"/>
                <a:cs typeface="Calibri"/>
              </a:rPr>
              <a:t>Other strategies</a:t>
            </a:r>
            <a:endParaRPr lang="en-IN" spc="-5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pc="-5" dirty="0">
                <a:latin typeface="Calibri"/>
                <a:cs typeface="Calibri"/>
              </a:rPr>
              <a:t>Datasets</a:t>
            </a:r>
            <a:endParaRPr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>
                <a:latin typeface="Calibri"/>
                <a:cs typeface="Calibri"/>
              </a:rPr>
              <a:t>Experimentation</a:t>
            </a:r>
            <a:r>
              <a:rPr lang="en-GB" spc="-5" dirty="0">
                <a:latin typeface="Calibri"/>
                <a:cs typeface="Calibri"/>
              </a:rPr>
              <a:t> &amp; R</a:t>
            </a:r>
            <a:r>
              <a:rPr spc="-5" dirty="0" err="1">
                <a:latin typeface="Calibri"/>
                <a:cs typeface="Calibri"/>
              </a:rPr>
              <a:t>esults</a:t>
            </a:r>
            <a:endParaRPr lang="en-US" spc="-5" dirty="0">
              <a:latin typeface="Calibri"/>
              <a:cs typeface="Calibri"/>
            </a:endParaRPr>
          </a:p>
          <a:p>
            <a:pPr marL="241300" indent="-228600"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pc="-5" dirty="0">
                <a:latin typeface="Calibri"/>
                <a:cs typeface="Calibri"/>
              </a:rPr>
              <a:t>Conclusion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240665" algn="l"/>
                <a:tab pos="241300" algn="l"/>
              </a:tabLst>
            </a:pPr>
            <a:endParaRPr lang="en-IN" spc="-1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8200" y="1856853"/>
            <a:ext cx="4030979" cy="27940"/>
          </a:xfrm>
          <a:custGeom>
            <a:avLst/>
            <a:gdLst/>
            <a:ahLst/>
            <a:cxnLst/>
            <a:rect l="l" t="t" r="r" b="b"/>
            <a:pathLst>
              <a:path w="4030979" h="27939">
                <a:moveTo>
                  <a:pt x="4030472" y="0"/>
                </a:moveTo>
                <a:lnTo>
                  <a:pt x="0" y="0"/>
                </a:lnTo>
              </a:path>
              <a:path w="4030979" h="27939">
                <a:moveTo>
                  <a:pt x="4030472" y="27432"/>
                </a:moveTo>
                <a:lnTo>
                  <a:pt x="0" y="2743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57755" y="1886711"/>
              <a:ext cx="8505825" cy="3152140"/>
            </a:xfrm>
            <a:custGeom>
              <a:avLst/>
              <a:gdLst/>
              <a:ahLst/>
              <a:cxnLst/>
              <a:rect l="l" t="t" r="r" b="b"/>
              <a:pathLst>
                <a:path w="8505825" h="3152140">
                  <a:moveTo>
                    <a:pt x="8505444" y="0"/>
                  </a:moveTo>
                  <a:lnTo>
                    <a:pt x="0" y="0"/>
                  </a:lnTo>
                  <a:lnTo>
                    <a:pt x="0" y="3151632"/>
                  </a:lnTo>
                  <a:lnTo>
                    <a:pt x="8505444" y="3151632"/>
                  </a:lnTo>
                  <a:lnTo>
                    <a:pt x="8505444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6006" y="1855469"/>
              <a:ext cx="8569325" cy="3214370"/>
            </a:xfrm>
            <a:custGeom>
              <a:avLst/>
              <a:gdLst/>
              <a:ahLst/>
              <a:cxnLst/>
              <a:rect l="l" t="t" r="r" b="b"/>
              <a:pathLst>
                <a:path w="8569325" h="3214370">
                  <a:moveTo>
                    <a:pt x="8526653" y="41910"/>
                  </a:moveTo>
                  <a:lnTo>
                    <a:pt x="8505444" y="41910"/>
                  </a:lnTo>
                  <a:lnTo>
                    <a:pt x="8505444" y="63500"/>
                  </a:lnTo>
                  <a:lnTo>
                    <a:pt x="8505444" y="3150870"/>
                  </a:lnTo>
                  <a:lnTo>
                    <a:pt x="63500" y="3150870"/>
                  </a:lnTo>
                  <a:lnTo>
                    <a:pt x="63500" y="63500"/>
                  </a:lnTo>
                  <a:lnTo>
                    <a:pt x="8505444" y="63500"/>
                  </a:lnTo>
                  <a:lnTo>
                    <a:pt x="8505444" y="41910"/>
                  </a:lnTo>
                  <a:lnTo>
                    <a:pt x="42291" y="41910"/>
                  </a:lnTo>
                  <a:lnTo>
                    <a:pt x="42291" y="63500"/>
                  </a:lnTo>
                  <a:lnTo>
                    <a:pt x="42291" y="3150870"/>
                  </a:lnTo>
                  <a:lnTo>
                    <a:pt x="42291" y="3172460"/>
                  </a:lnTo>
                  <a:lnTo>
                    <a:pt x="8526653" y="3172460"/>
                  </a:lnTo>
                  <a:lnTo>
                    <a:pt x="8526653" y="3151124"/>
                  </a:lnTo>
                  <a:lnTo>
                    <a:pt x="8526653" y="3150870"/>
                  </a:lnTo>
                  <a:lnTo>
                    <a:pt x="8526653" y="63500"/>
                  </a:lnTo>
                  <a:lnTo>
                    <a:pt x="8526653" y="62992"/>
                  </a:lnTo>
                  <a:lnTo>
                    <a:pt x="8526653" y="41910"/>
                  </a:lnTo>
                  <a:close/>
                </a:path>
                <a:path w="8569325" h="3214370">
                  <a:moveTo>
                    <a:pt x="8568944" y="20701"/>
                  </a:moveTo>
                  <a:lnTo>
                    <a:pt x="8547735" y="20701"/>
                  </a:lnTo>
                  <a:lnTo>
                    <a:pt x="8547735" y="3193415"/>
                  </a:lnTo>
                  <a:lnTo>
                    <a:pt x="8568944" y="3193415"/>
                  </a:lnTo>
                  <a:lnTo>
                    <a:pt x="8568944" y="20701"/>
                  </a:lnTo>
                  <a:close/>
                </a:path>
                <a:path w="8569325" h="3214370">
                  <a:moveTo>
                    <a:pt x="8568944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0" y="3194050"/>
                  </a:lnTo>
                  <a:lnTo>
                    <a:pt x="0" y="3214370"/>
                  </a:lnTo>
                  <a:lnTo>
                    <a:pt x="8568944" y="3214370"/>
                  </a:lnTo>
                  <a:lnTo>
                    <a:pt x="8568944" y="3194050"/>
                  </a:lnTo>
                  <a:lnTo>
                    <a:pt x="21209" y="3194050"/>
                  </a:lnTo>
                  <a:lnTo>
                    <a:pt x="21209" y="20320"/>
                  </a:lnTo>
                  <a:lnTo>
                    <a:pt x="8568944" y="20320"/>
                  </a:lnTo>
                  <a:lnTo>
                    <a:pt x="8568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 marR="70485" algn="ctr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Thank</a:t>
            </a:r>
            <a:r>
              <a:rPr spc="-215" dirty="0"/>
              <a:t> </a:t>
            </a:r>
            <a:r>
              <a:rPr spc="-60" dirty="0"/>
              <a:t>you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8967" y="1274063"/>
            <a:ext cx="1216152" cy="12237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14274"/>
            <a:ext cx="3959861" cy="47513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3000" b="1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Kaggle Overview</a:t>
            </a:r>
            <a:endParaRPr lang="en-IN" sz="3000" b="1" spc="-5" dirty="0" err="1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2716" y="57911"/>
            <a:ext cx="1080515" cy="10881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41FD0B-9674-2202-6871-E57CA2C46360}"/>
              </a:ext>
            </a:extLst>
          </p:cNvPr>
          <p:cNvSpPr txBox="1"/>
          <p:nvPr/>
        </p:nvSpPr>
        <p:spPr>
          <a:xfrm>
            <a:off x="759977" y="1398639"/>
            <a:ext cx="8307823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cs typeface="Arial"/>
              </a:rPr>
              <a:t>Give</a:t>
            </a:r>
            <a:r>
              <a:rPr lang="en-GB" dirty="0">
                <a:solidFill>
                  <a:srgbClr val="0D0D0D"/>
                </a:solidFill>
                <a:cs typeface="Arial"/>
              </a:rPr>
              <a:t>n</a:t>
            </a:r>
            <a:r>
              <a:rPr lang="en-GB" b="0" i="0" dirty="0">
                <a:solidFill>
                  <a:srgbClr val="0D0D0D"/>
                </a:solidFill>
                <a:effectLst/>
                <a:cs typeface="Arial"/>
              </a:rPr>
              <a:t> standard multi-class classification task in Kaggle competition using deep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cs typeface="Arial"/>
              </a:rPr>
              <a:t> We started with Convolutional Neural Networks (CNNs) but transitioned to the </a:t>
            </a:r>
            <a:r>
              <a:rPr lang="en-GB" dirty="0" err="1">
                <a:solidFill>
                  <a:srgbClr val="0D0D0D"/>
                </a:solidFill>
                <a:cs typeface="Arial"/>
              </a:rPr>
              <a:t>ResNet</a:t>
            </a:r>
            <a:r>
              <a:rPr lang="en-GB" dirty="0">
                <a:solidFill>
                  <a:srgbClr val="0D0D0D"/>
                </a:solidFill>
                <a:cs typeface="Arial"/>
              </a:rPr>
              <a:t> and EfficientNetV2 architectures due to the dataset's size and the need for more complex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D0D0D"/>
              </a:solidFill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cs typeface="Arial"/>
              </a:rPr>
              <a:t>Despite facing challenges such as overfitting and fine-tuning difficulties, we experimented with various models and hyperparameters to achieve the best performance possible within the given time constraints.</a:t>
            </a:r>
            <a:endParaRPr lang="en-GB" dirty="0">
              <a:solidFill>
                <a:srgbClr val="0D0D0D"/>
              </a:solidFill>
              <a:cs typeface="Arial" panose="020B0604020202020204" pitchFamily="34" charset="0"/>
            </a:endParaRPr>
          </a:p>
          <a:p>
            <a:endParaRPr lang="en-GB" b="0" i="0" dirty="0"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  <a:p>
            <a:endParaRPr lang="en-GB" dirty="0">
              <a:solidFill>
                <a:srgbClr val="0D0D0D"/>
              </a:solidFill>
              <a:latin typeface="Söhne"/>
            </a:endParaRPr>
          </a:p>
          <a:p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068" y="360963"/>
            <a:ext cx="3576320" cy="47448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b="1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Challenges</a:t>
            </a:r>
            <a:endParaRPr lang="en-IN" sz="3000" b="1" spc="-2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2716" y="57911"/>
            <a:ext cx="1080515" cy="10881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E4DF00-2542-8863-61BD-6B3600ABEDBA}"/>
              </a:ext>
            </a:extLst>
          </p:cNvPr>
          <p:cNvSpPr txBox="1"/>
          <p:nvPr/>
        </p:nvSpPr>
        <p:spPr>
          <a:xfrm>
            <a:off x="533400" y="1399032"/>
            <a:ext cx="6019800" cy="3600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97815" indent="-285750">
              <a:spcBef>
                <a:spcPts val="1175"/>
              </a:spcBef>
              <a:buFont typeface="Arial" panose="020B0604020202020204" pitchFamily="34" charset="0"/>
              <a:buChar char="•"/>
              <a:tabLst>
                <a:tab pos="241300" algn="l"/>
                <a:tab pos="241935" algn="l"/>
              </a:tabLst>
            </a:pPr>
            <a:r>
              <a:rPr lang="en-GB" dirty="0"/>
              <a:t>Model Selection: We initially used CNNs but later switched to </a:t>
            </a:r>
            <a:r>
              <a:rPr lang="en-GB" dirty="0" err="1"/>
              <a:t>ResNet</a:t>
            </a:r>
            <a:r>
              <a:rPr lang="en-GB" dirty="0"/>
              <a:t> due to dataset’s size and EfficientNetV2 for better performance.</a:t>
            </a:r>
          </a:p>
          <a:p>
            <a:pPr marL="297815" indent="-285750">
              <a:spcBef>
                <a:spcPts val="1175"/>
              </a:spcBef>
              <a:buFont typeface="Arial" panose="020B0604020202020204" pitchFamily="34" charset="0"/>
              <a:buChar char="•"/>
              <a:tabLst>
                <a:tab pos="241300" algn="l"/>
                <a:tab pos="241935" algn="l"/>
              </a:tabLst>
            </a:pPr>
            <a:r>
              <a:rPr lang="en-GB" dirty="0"/>
              <a:t>Despite experimenting with various Resnet models like resnet101, resnet50, resnet34.</a:t>
            </a:r>
          </a:p>
          <a:p>
            <a:pPr marL="297815" indent="-285750">
              <a:spcBef>
                <a:spcPts val="1175"/>
              </a:spcBef>
              <a:buFont typeface="Arial" panose="020B0604020202020204" pitchFamily="34" charset="0"/>
              <a:buChar char="•"/>
              <a:tabLst>
                <a:tab pos="241300" algn="l"/>
                <a:tab pos="241935" algn="l"/>
              </a:tabLst>
            </a:pPr>
            <a:r>
              <a:rPr lang="en-GB" dirty="0"/>
              <a:t>Overfitting became a significant challenge, especially with </a:t>
            </a:r>
            <a:r>
              <a:rPr lang="en-GB" dirty="0" err="1"/>
              <a:t>ResNet</a:t>
            </a:r>
            <a:r>
              <a:rPr lang="en-GB" dirty="0"/>
              <a:t>, requiring careful tuning of regularization techniques.</a:t>
            </a:r>
          </a:p>
          <a:p>
            <a:pPr marL="297815" indent="-285750">
              <a:spcBef>
                <a:spcPts val="1175"/>
              </a:spcBef>
              <a:buFont typeface="Arial" panose="020B0604020202020204" pitchFamily="34" charset="0"/>
              <a:buChar char="•"/>
              <a:tabLst>
                <a:tab pos="241300" algn="l"/>
                <a:tab pos="241935" algn="l"/>
              </a:tabLst>
            </a:pPr>
            <a:r>
              <a:rPr lang="en-GB" dirty="0"/>
              <a:t>Because of time constraints Issue, Limited time for experimentation and model fine-tuning affected our ability to achieve optimal results.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780"/>
            <a:ext cx="8303261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68123"/>
            <a:ext cx="8303261" cy="2535951"/>
          </a:xfrm>
          <a:prstGeom prst="rect">
            <a:avLst/>
          </a:prstGeom>
        </p:spPr>
        <p:txBody>
          <a:bodyPr vert="horz" wrap="square" lIns="0" tIns="149225" rIns="0" bIns="0" rtlCol="0" anchor="t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GB" i="0" dirty="0">
                <a:solidFill>
                  <a:srgbClr val="0D0D0D"/>
                </a:solidFill>
                <a:effectLst/>
                <a:cs typeface="Arial"/>
              </a:rPr>
              <a:t>Transition to </a:t>
            </a:r>
            <a:r>
              <a:rPr lang="en-GB" i="0" dirty="0" err="1">
                <a:solidFill>
                  <a:srgbClr val="0D0D0D"/>
                </a:solidFill>
                <a:effectLst/>
                <a:cs typeface="Arial"/>
              </a:rPr>
              <a:t>ResNet</a:t>
            </a:r>
            <a:r>
              <a:rPr lang="en-GB" i="0" dirty="0">
                <a:solidFill>
                  <a:srgbClr val="0D0D0D"/>
                </a:solidFill>
                <a:effectLst/>
                <a:cs typeface="Arial"/>
              </a:rPr>
              <a:t>: </a:t>
            </a:r>
            <a:r>
              <a:rPr lang="en-GB" i="0" dirty="0" err="1">
                <a:solidFill>
                  <a:srgbClr val="0D0D0D"/>
                </a:solidFill>
                <a:effectLst/>
                <a:cs typeface="Arial"/>
              </a:rPr>
              <a:t>ResNet</a:t>
            </a:r>
            <a:r>
              <a:rPr lang="en-GB" i="0" dirty="0">
                <a:solidFill>
                  <a:srgbClr val="0D0D0D"/>
                </a:solidFill>
                <a:effectLst/>
                <a:cs typeface="Arial"/>
              </a:rPr>
              <a:t> was chosen for its effectiveness in handling deep networks, despite encountering some challenges with classification tasks.</a:t>
            </a:r>
          </a:p>
          <a:p>
            <a:pPr marL="241300" indent="-229235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GB" i="0" dirty="0">
                <a:solidFill>
                  <a:srgbClr val="0D0D0D"/>
                </a:solidFill>
                <a:effectLst/>
                <a:cs typeface="Arial"/>
              </a:rPr>
              <a:t>Exploration of EfficientNetV2: EfficientNetV2 was explored for its promising capabilities, combining elements from ResNet50 and ResNeXt101.</a:t>
            </a:r>
          </a:p>
          <a:p>
            <a:pPr marL="241300" indent="-229235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lang="en-GB" i="0" dirty="0">
                <a:solidFill>
                  <a:srgbClr val="0D0D0D"/>
                </a:solidFill>
                <a:effectLst/>
                <a:cs typeface="Arial"/>
              </a:rPr>
              <a:t>Regularization Techniques: Various regularization techniques were employed to mitigate overfitting, including dropout and weight decay.</a:t>
            </a:r>
            <a:endParaRPr lang="en-GB" i="0" dirty="0">
              <a:solidFill>
                <a:srgbClr val="0D0D0D"/>
              </a:solidFill>
              <a:effectLst/>
              <a:cs typeface="Arial" panose="020B0604020202020204" pitchFamily="34" charset="0"/>
            </a:endParaRPr>
          </a:p>
          <a:p>
            <a:pPr marL="241300" indent="-229235">
              <a:lnSpc>
                <a:spcPct val="100000"/>
              </a:lnSpc>
              <a:spcBef>
                <a:spcPts val="11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endParaRPr lang="en-GB" sz="1700" b="1" spc="-25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2716" y="57911"/>
            <a:ext cx="1080515" cy="10881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780"/>
            <a:ext cx="8303261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lang="en-IN" sz="3000" b="1" spc="-1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rchitecture</a:t>
            </a:r>
            <a:r>
              <a:rPr lang="en-IN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: EfficientNetV2-XL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2716" y="57911"/>
            <a:ext cx="1080515" cy="1088136"/>
          </a:xfrm>
          <a:prstGeom prst="rect">
            <a:avLst/>
          </a:prstGeom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2F7A6AD-2CAD-C8DE-163B-E38747962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66829"/>
            <a:ext cx="5775898" cy="53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7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780"/>
            <a:ext cx="8303261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lang="en-IN" sz="3000" b="1" spc="-1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rchitecture</a:t>
            </a:r>
            <a:r>
              <a:rPr lang="en-IN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: EfficientNetV2-XL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2716" y="57911"/>
            <a:ext cx="1080515" cy="1088136"/>
          </a:xfrm>
          <a:prstGeom prst="rect">
            <a:avLst/>
          </a:prstGeom>
        </p:spPr>
      </p:pic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2F7714B-630A-75C0-6F3C-E8057A499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48" y="1219200"/>
            <a:ext cx="9231013" cy="480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8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780"/>
            <a:ext cx="8303261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lang="en-IN" sz="3000" b="1" spc="-1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rchitecture</a:t>
            </a:r>
            <a:r>
              <a:rPr lang="en-IN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: EfficientNetV2-XL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2716" y="57911"/>
            <a:ext cx="1080515" cy="1088136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468772B-4662-7FC8-799B-A2F4E367F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1218020"/>
            <a:ext cx="12192000" cy="472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0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3780"/>
            <a:ext cx="8303261" cy="48260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lang="en-IN" sz="3000" b="1" spc="-1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rchitecture</a:t>
            </a:r>
            <a:r>
              <a:rPr lang="en-IN" sz="3000" b="1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: EfficientNetV2-XL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2716" y="57911"/>
            <a:ext cx="1080515" cy="1088136"/>
          </a:xfrm>
          <a:prstGeom prst="rect">
            <a:avLst/>
          </a:prstGeom>
        </p:spPr>
      </p:pic>
      <p:pic>
        <p:nvPicPr>
          <p:cNvPr id="12" name="Picture 11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CD0B296A-87D0-F4CA-39C4-F1CEF6782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90418"/>
            <a:ext cx="923101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9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BFB3F853E9E148B940A2024124D827" ma:contentTypeVersion="9" ma:contentTypeDescription="Create a new document." ma:contentTypeScope="" ma:versionID="3d3275cce607c2107e85d698d125015f">
  <xsd:schema xmlns:xsd="http://www.w3.org/2001/XMLSchema" xmlns:xs="http://www.w3.org/2001/XMLSchema" xmlns:p="http://schemas.microsoft.com/office/2006/metadata/properties" xmlns:ns3="955712f6-e30e-44a5-b31c-d2bc2788d375" xmlns:ns4="f38a09f4-a961-45ff-a3ab-59c2bc191366" targetNamespace="http://schemas.microsoft.com/office/2006/metadata/properties" ma:root="true" ma:fieldsID="d79784e3c597f2c6028ffa822ab773f8" ns3:_="" ns4:_="">
    <xsd:import namespace="955712f6-e30e-44a5-b31c-d2bc2788d375"/>
    <xsd:import namespace="f38a09f4-a961-45ff-a3ab-59c2bc1913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712f6-e30e-44a5-b31c-d2bc2788d3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8a09f4-a961-45ff-a3ab-59c2bc1913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55712f6-e30e-44a5-b31c-d2bc2788d375" xsi:nil="true"/>
  </documentManagement>
</p:properties>
</file>

<file path=customXml/itemProps1.xml><?xml version="1.0" encoding="utf-8"?>
<ds:datastoreItem xmlns:ds="http://schemas.openxmlformats.org/officeDocument/2006/customXml" ds:itemID="{1B2AAAD5-3AE5-429E-B180-F667E42AED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06DD4F-7FF8-4669-9696-55764CF392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5712f6-e30e-44a5-b31c-d2bc2788d375"/>
    <ds:schemaRef ds:uri="f38a09f4-a961-45ff-a3ab-59c2bc1913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AEB2F6-4419-4093-9AC1-4607D247CEAC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purl.org/dc/dcmitype/"/>
    <ds:schemaRef ds:uri="f38a09f4-a961-45ff-a3ab-59c2bc191366"/>
    <ds:schemaRef ds:uri="955712f6-e30e-44a5-b31c-d2bc2788d37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3520</TotalTime>
  <Words>450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Aptos</vt:lpstr>
      <vt:lpstr>Arial</vt:lpstr>
      <vt:lpstr>Arial MT</vt:lpstr>
      <vt:lpstr>Calibri</vt:lpstr>
      <vt:lpstr>Calibri Light</vt:lpstr>
      <vt:lpstr>Microsoft Sans Serif</vt:lpstr>
      <vt:lpstr>Söhne</vt:lpstr>
      <vt:lpstr>Trebuchet MS</vt:lpstr>
      <vt:lpstr>Office Theme</vt:lpstr>
      <vt:lpstr>Kaggle : Competition 2024</vt:lpstr>
      <vt:lpstr>Index</vt:lpstr>
      <vt:lpstr>Kaggle Overview</vt:lpstr>
      <vt:lpstr>Challenges</vt:lpstr>
      <vt:lpstr>Strategies</vt:lpstr>
      <vt:lpstr>Architecture : EfficientNetV2-XL </vt:lpstr>
      <vt:lpstr>Architecture : EfficientNetV2-XL </vt:lpstr>
      <vt:lpstr>Architecture : EfficientNetV2-XL </vt:lpstr>
      <vt:lpstr>Architecture : EfficientNetV2-XL </vt:lpstr>
      <vt:lpstr>Architecture : EfficientNetV2-XL </vt:lpstr>
      <vt:lpstr>Architecture : EfficientNetV2-XL </vt:lpstr>
      <vt:lpstr>Architecture : EfficientNetV2-XL </vt:lpstr>
      <vt:lpstr>Architecture : ResNet </vt:lpstr>
      <vt:lpstr>Architecture : ResNet </vt:lpstr>
      <vt:lpstr>Architecture : ResNet </vt:lpstr>
      <vt:lpstr>Architecture : ResNet </vt:lpstr>
      <vt:lpstr>Dataset</vt:lpstr>
      <vt:lpstr>PowerPoint Presentation</vt:lpstr>
      <vt:lpstr>References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Federated Learning for Object Detection in Autonomous Vehicles</dc:title>
  <dc:creator>Manan Darji</dc:creator>
  <cp:lastModifiedBy>YASH SHUKLA</cp:lastModifiedBy>
  <cp:revision>251</cp:revision>
  <dcterms:created xsi:type="dcterms:W3CDTF">2024-02-24T05:04:58Z</dcterms:created>
  <dcterms:modified xsi:type="dcterms:W3CDTF">2024-05-03T03:32:22Z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2024-02-24T00:00:00Z</vt:filetime>
  </property>
  <property fmtid="{D5CDD505-2E9C-101B-9397-08002B2CF9AE}" pid="5" name="ContentTypeId">
    <vt:lpwstr>0x01010096BFB3F853E9E148B940A2024124D827</vt:lpwstr>
  </property>
</Properties>
</file>