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7.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65" r:id="rId5"/>
    <p:sldId id="264" r:id="rId6"/>
    <p:sldId id="288" r:id="rId7"/>
    <p:sldId id="289" r:id="rId8"/>
    <p:sldId id="266" r:id="rId9"/>
    <p:sldId id="290" r:id="rId10"/>
    <p:sldId id="291" r:id="rId11"/>
    <p:sldId id="292" r:id="rId12"/>
    <p:sldId id="274" r:id="rId13"/>
    <p:sldId id="276" r:id="rId14"/>
    <p:sldId id="279" r:id="rId15"/>
    <p:sldId id="294" r:id="rId16"/>
    <p:sldId id="284" r:id="rId17"/>
    <p:sldId id="297" r:id="rId18"/>
    <p:sldId id="296" r:id="rId19"/>
    <p:sldId id="286" r:id="rId20"/>
    <p:sldId id="295" r:id="rId21"/>
    <p:sldId id="287"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A25E3-23B7-4B56-ACD7-81CE525642DC}" v="1737" dt="2024-03-11T08:02:23.073"/>
    <p1510:client id="{F26AA404-10BD-4D14-8ECB-92D1FD6B51BD}" v="69" dt="2024-03-11T04:18:59.4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83D3EE6-0EA9-460D-929E-46539D01E7FB}" type="datetimeFigureOut">
              <a:rPr lang="en-IN" smtClean="0"/>
              <a:t>01-05-2024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8805566-CEA9-4124-AF10-D88927E7375D}" type="slidenum">
              <a:rPr lang="en-IN" smtClean="0"/>
              <a:t>‹#›</a:t>
            </a:fld>
            <a:endParaRPr lang="en-IN"/>
          </a:p>
        </p:txBody>
      </p:sp>
    </p:spTree>
    <p:extLst>
      <p:ext uri="{BB962C8B-B14F-4D97-AF65-F5344CB8AC3E}">
        <p14:creationId xmlns:p14="http://schemas.microsoft.com/office/powerpoint/2010/main" val="359068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414020"/>
            <a:ext cx="10358120"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39404" y="2886278"/>
            <a:ext cx="8513191" cy="1031875"/>
          </a:xfrm>
          <a:prstGeom prst="rect">
            <a:avLst/>
          </a:prstGeom>
        </p:spPr>
        <p:txBody>
          <a:bodyPr wrap="square" lIns="0" tIns="0" rIns="0" bIns="0">
            <a:spAutoFit/>
          </a:bodyPr>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a:xfrm>
            <a:off x="916939" y="1903660"/>
            <a:ext cx="10358755" cy="188976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pii/S0950705121000381"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sciencedirect.com/science/article/pii/S095070512100038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348996" y="3753624"/>
            <a:ext cx="11491722" cy="502145"/>
          </a:xfrm>
          <a:prstGeom prst="rect">
            <a:avLst/>
          </a:prstGeom>
        </p:spPr>
      </p:pic>
      <p:sp>
        <p:nvSpPr>
          <p:cNvPr id="5" name="object 5"/>
          <p:cNvSpPr txBox="1">
            <a:spLocks noGrp="1"/>
          </p:cNvSpPr>
          <p:nvPr>
            <p:ph type="title"/>
          </p:nvPr>
        </p:nvSpPr>
        <p:spPr>
          <a:xfrm>
            <a:off x="1001805" y="1822801"/>
            <a:ext cx="9887810" cy="1736373"/>
          </a:xfrm>
          <a:prstGeom prst="rect">
            <a:avLst/>
          </a:prstGeom>
        </p:spPr>
        <p:txBody>
          <a:bodyPr vert="horz" wrap="square" lIns="0" tIns="81280" rIns="0" bIns="0" rtlCol="0" anchor="t">
            <a:spAutoFit/>
          </a:bodyPr>
          <a:lstStyle/>
          <a:p>
            <a:pPr marL="1986280" marR="5080" indent="-1973580">
              <a:lnSpc>
                <a:spcPts val="4320"/>
              </a:lnSpc>
              <a:spcBef>
                <a:spcPts val="640"/>
              </a:spcBef>
            </a:pPr>
            <a:r>
              <a:rPr lang="en-IN" sz="4000" b="1" spc="-10" dirty="0">
                <a:solidFill>
                  <a:srgbClr val="1D9A78"/>
                </a:solidFill>
                <a:latin typeface="Trebuchet MS"/>
                <a:cs typeface="Trebuchet MS"/>
              </a:rPr>
              <a:t>Soteria: Provable Defence against Privacy Leakage in Federated Learning from Representation Perspective</a:t>
            </a:r>
            <a:endParaRPr lang="en-US" sz="4000" dirty="0">
              <a:latin typeface="Trebuchet MS"/>
              <a:cs typeface="Trebuchet MS"/>
            </a:endParaRPr>
          </a:p>
        </p:txBody>
      </p:sp>
      <p:sp>
        <p:nvSpPr>
          <p:cNvPr id="6" name="object 6"/>
          <p:cNvSpPr txBox="1"/>
          <p:nvPr/>
        </p:nvSpPr>
        <p:spPr>
          <a:xfrm>
            <a:off x="2971800" y="3662044"/>
            <a:ext cx="10635615" cy="258404"/>
          </a:xfrm>
          <a:prstGeom prst="rect">
            <a:avLst/>
          </a:prstGeom>
        </p:spPr>
        <p:txBody>
          <a:bodyPr vert="horz" wrap="square" lIns="0" tIns="12065" rIns="0" bIns="0" rtlCol="0">
            <a:spAutoFit/>
          </a:bodyPr>
          <a:lstStyle/>
          <a:p>
            <a:pPr marL="12700">
              <a:lnSpc>
                <a:spcPct val="100000"/>
              </a:lnSpc>
              <a:spcBef>
                <a:spcPts val="95"/>
              </a:spcBef>
            </a:pPr>
            <a:r>
              <a:rPr lang="en-IN" sz="1600" b="1" spc="25" dirty="0">
                <a:latin typeface="Trebuchet MS"/>
                <a:cs typeface="Trebuchet MS"/>
              </a:rPr>
              <a:t>Conference on Computer Vision and Pattern Recognition </a:t>
            </a:r>
            <a:r>
              <a:rPr sz="1600" b="1" spc="25" dirty="0">
                <a:latin typeface="Trebuchet MS"/>
                <a:cs typeface="Trebuchet MS"/>
              </a:rPr>
              <a:t>(</a:t>
            </a:r>
            <a:r>
              <a:rPr lang="en-IN" sz="1600" b="1" spc="25" dirty="0">
                <a:latin typeface="Trebuchet MS"/>
                <a:cs typeface="Trebuchet MS"/>
              </a:rPr>
              <a:t>CVPR 21</a:t>
            </a:r>
            <a:r>
              <a:rPr sz="1600" b="1" spc="25" dirty="0">
                <a:latin typeface="Trebuchet MS"/>
                <a:cs typeface="Trebuchet MS"/>
              </a:rPr>
              <a:t>)</a:t>
            </a:r>
            <a:endParaRPr sz="1600" dirty="0">
              <a:latin typeface="Trebuchet MS"/>
              <a:cs typeface="Trebuchet MS"/>
            </a:endParaRPr>
          </a:p>
        </p:txBody>
      </p:sp>
      <p:pic>
        <p:nvPicPr>
          <p:cNvPr id="7" name="object 7"/>
          <p:cNvPicPr/>
          <p:nvPr/>
        </p:nvPicPr>
        <p:blipFill>
          <a:blip r:embed="rId3" cstate="print"/>
          <a:stretch>
            <a:fillRect/>
          </a:stretch>
        </p:blipFill>
        <p:spPr>
          <a:xfrm>
            <a:off x="9416795" y="4869179"/>
            <a:ext cx="2672333" cy="1518665"/>
          </a:xfrm>
          <a:prstGeom prst="rect">
            <a:avLst/>
          </a:prstGeom>
        </p:spPr>
      </p:pic>
      <p:sp>
        <p:nvSpPr>
          <p:cNvPr id="8" name="object 8"/>
          <p:cNvSpPr txBox="1"/>
          <p:nvPr/>
        </p:nvSpPr>
        <p:spPr>
          <a:xfrm>
            <a:off x="9573894" y="5150626"/>
            <a:ext cx="2359660" cy="945772"/>
          </a:xfrm>
          <a:prstGeom prst="rect">
            <a:avLst/>
          </a:prstGeom>
        </p:spPr>
        <p:txBody>
          <a:bodyPr vert="horz" wrap="square" lIns="0" tIns="12700" rIns="0" bIns="0" rtlCol="0" anchor="t">
            <a:spAutoFit/>
          </a:bodyPr>
          <a:lstStyle/>
          <a:p>
            <a:pPr algn="ctr">
              <a:lnSpc>
                <a:spcPts val="2375"/>
              </a:lnSpc>
              <a:spcBef>
                <a:spcPts val="100"/>
              </a:spcBef>
            </a:pPr>
            <a:r>
              <a:rPr sz="2000" b="1" spc="-10" dirty="0">
                <a:solidFill>
                  <a:srgbClr val="1D9A78"/>
                </a:solidFill>
                <a:latin typeface="Trebuchet MS"/>
                <a:cs typeface="Trebuchet MS"/>
              </a:rPr>
              <a:t>Teaching</a:t>
            </a:r>
            <a:r>
              <a:rPr sz="2000" b="1" spc="-40" dirty="0">
                <a:solidFill>
                  <a:srgbClr val="1D9A78"/>
                </a:solidFill>
                <a:latin typeface="Trebuchet MS"/>
                <a:cs typeface="Trebuchet MS"/>
              </a:rPr>
              <a:t> </a:t>
            </a:r>
            <a:r>
              <a:rPr sz="2000" b="1" spc="35" dirty="0">
                <a:solidFill>
                  <a:srgbClr val="1D9A78"/>
                </a:solidFill>
                <a:latin typeface="Trebuchet MS"/>
                <a:cs typeface="Trebuchet MS"/>
              </a:rPr>
              <a:t>Assistant:</a:t>
            </a:r>
            <a:endParaRPr lang="en-IN" sz="2000" b="1" dirty="0">
              <a:solidFill>
                <a:srgbClr val="1D9A78"/>
              </a:solidFill>
              <a:latin typeface="Trebuchet MS"/>
              <a:cs typeface="Trebuchet MS"/>
            </a:endParaRPr>
          </a:p>
          <a:p>
            <a:pPr algn="ctr">
              <a:lnSpc>
                <a:spcPts val="2375"/>
              </a:lnSpc>
              <a:spcBef>
                <a:spcPts val="100"/>
              </a:spcBef>
            </a:pPr>
            <a:r>
              <a:rPr lang="en-IN" spc="-15" dirty="0">
                <a:latin typeface="Calibri"/>
                <a:cs typeface="Calibri"/>
              </a:rPr>
              <a:t>K Naveen Kumar</a:t>
            </a:r>
            <a:r>
              <a:rPr sz="1800" spc="-5" dirty="0">
                <a:latin typeface="Calibri"/>
                <a:cs typeface="Calibri"/>
              </a:rPr>
              <a:t> </a:t>
            </a:r>
            <a:endParaRPr lang="en-IN" sz="1800" spc="-5" dirty="0">
              <a:latin typeface="Calibri"/>
              <a:cs typeface="Calibri"/>
            </a:endParaRPr>
          </a:p>
          <a:p>
            <a:pPr algn="ctr">
              <a:lnSpc>
                <a:spcPts val="2375"/>
              </a:lnSpc>
              <a:spcBef>
                <a:spcPts val="100"/>
              </a:spcBef>
            </a:pPr>
            <a:r>
              <a:rPr lang="en-US" spc="-90" dirty="0">
                <a:latin typeface="Calibri"/>
                <a:cs typeface="Calibri"/>
              </a:rPr>
              <a:t>PhD Research Scholar</a:t>
            </a:r>
            <a:endParaRPr sz="1800" spc="-90" dirty="0">
              <a:latin typeface="Calibri"/>
              <a:cs typeface="Calibri"/>
            </a:endParaRPr>
          </a:p>
        </p:txBody>
      </p:sp>
      <p:pic>
        <p:nvPicPr>
          <p:cNvPr id="9" name="object 9"/>
          <p:cNvPicPr/>
          <p:nvPr/>
        </p:nvPicPr>
        <p:blipFill>
          <a:blip r:embed="rId4" cstate="print"/>
          <a:stretch>
            <a:fillRect/>
          </a:stretch>
        </p:blipFill>
        <p:spPr>
          <a:xfrm>
            <a:off x="100584" y="4885944"/>
            <a:ext cx="2672334" cy="945641"/>
          </a:xfrm>
          <a:prstGeom prst="rect">
            <a:avLst/>
          </a:prstGeom>
        </p:spPr>
      </p:pic>
      <p:sp>
        <p:nvSpPr>
          <p:cNvPr id="10" name="object 10"/>
          <p:cNvSpPr txBox="1"/>
          <p:nvPr/>
        </p:nvSpPr>
        <p:spPr>
          <a:xfrm>
            <a:off x="397865" y="5049773"/>
            <a:ext cx="2372882" cy="605935"/>
          </a:xfrm>
          <a:prstGeom prst="rect">
            <a:avLst/>
          </a:prstGeom>
        </p:spPr>
        <p:txBody>
          <a:bodyPr vert="horz" wrap="square" lIns="0" tIns="12700" rIns="0" bIns="0" rtlCol="0" anchor="t">
            <a:spAutoFit/>
          </a:bodyPr>
          <a:lstStyle/>
          <a:p>
            <a:pPr marL="394970">
              <a:lnSpc>
                <a:spcPts val="2375"/>
              </a:lnSpc>
              <a:spcBef>
                <a:spcPts val="100"/>
              </a:spcBef>
            </a:pPr>
            <a:r>
              <a:rPr sz="2000" b="1" dirty="0">
                <a:solidFill>
                  <a:srgbClr val="1D9A78"/>
                </a:solidFill>
                <a:latin typeface="Trebuchet MS"/>
                <a:cs typeface="Trebuchet MS"/>
              </a:rPr>
              <a:t>Guided</a:t>
            </a:r>
            <a:r>
              <a:rPr sz="2000" b="1" spc="-85" dirty="0">
                <a:solidFill>
                  <a:srgbClr val="1D9A78"/>
                </a:solidFill>
                <a:latin typeface="Trebuchet MS"/>
                <a:cs typeface="Trebuchet MS"/>
              </a:rPr>
              <a:t> </a:t>
            </a:r>
            <a:r>
              <a:rPr sz="2000" b="1" spc="-5" dirty="0">
                <a:solidFill>
                  <a:srgbClr val="1D9A78"/>
                </a:solidFill>
                <a:latin typeface="Trebuchet MS"/>
                <a:cs typeface="Trebuchet MS"/>
              </a:rPr>
              <a:t>by:</a:t>
            </a:r>
            <a:r>
              <a:rPr sz="2000" spc="-15" dirty="0">
                <a:solidFill>
                  <a:srgbClr val="1D9A78"/>
                </a:solidFill>
                <a:latin typeface="Microsoft Sans Serif"/>
                <a:cs typeface="Microsoft Sans Serif"/>
              </a:rPr>
              <a:t> </a:t>
            </a:r>
            <a:endParaRPr sz="2000">
              <a:latin typeface="Microsoft Sans Serif"/>
              <a:cs typeface="Microsoft Sans Serif"/>
            </a:endParaRPr>
          </a:p>
          <a:p>
            <a:pPr marL="396240" marR="5080" indent="-384175">
              <a:lnSpc>
                <a:spcPts val="2160"/>
              </a:lnSpc>
              <a:spcBef>
                <a:spcPts val="50"/>
              </a:spcBef>
            </a:pPr>
            <a:r>
              <a:rPr sz="1800" spc="-35" dirty="0">
                <a:latin typeface="Calibri"/>
                <a:cs typeface="Calibri"/>
              </a:rPr>
              <a:t>Prof. </a:t>
            </a:r>
            <a:r>
              <a:rPr sz="1800" dirty="0">
                <a:latin typeface="Calibri"/>
                <a:cs typeface="Calibri"/>
              </a:rPr>
              <a:t>C </a:t>
            </a:r>
            <a:r>
              <a:rPr sz="1800" spc="-10" dirty="0">
                <a:latin typeface="Calibri"/>
                <a:cs typeface="Calibri"/>
              </a:rPr>
              <a:t>Krishna </a:t>
            </a:r>
            <a:r>
              <a:rPr sz="1800" dirty="0">
                <a:latin typeface="Calibri"/>
                <a:cs typeface="Calibri"/>
              </a:rPr>
              <a:t>Mohan</a:t>
            </a:r>
            <a:r>
              <a:rPr lang="en-US" dirty="0">
                <a:latin typeface="Calibri"/>
                <a:cs typeface="Calibri"/>
              </a:rPr>
              <a:t> </a:t>
            </a:r>
            <a:r>
              <a:rPr lang="en-US" spc="-395" dirty="0">
                <a:latin typeface="Calibri"/>
                <a:cs typeface="Calibri"/>
              </a:rPr>
              <a:t> </a:t>
            </a:r>
            <a:endParaRPr sz="1800">
              <a:latin typeface="Calibri"/>
              <a:cs typeface="Calibri"/>
            </a:endParaRPr>
          </a:p>
        </p:txBody>
      </p:sp>
      <p:pic>
        <p:nvPicPr>
          <p:cNvPr id="11" name="object 11"/>
          <p:cNvPicPr/>
          <p:nvPr/>
        </p:nvPicPr>
        <p:blipFill>
          <a:blip r:embed="rId5" cstate="print"/>
          <a:stretch>
            <a:fillRect/>
          </a:stretch>
        </p:blipFill>
        <p:spPr>
          <a:xfrm>
            <a:off x="4956047" y="4946903"/>
            <a:ext cx="2247138" cy="1262634"/>
          </a:xfrm>
          <a:prstGeom prst="rect">
            <a:avLst/>
          </a:prstGeom>
        </p:spPr>
      </p:pic>
      <p:sp>
        <p:nvSpPr>
          <p:cNvPr id="12" name="object 12"/>
          <p:cNvSpPr txBox="1"/>
          <p:nvPr/>
        </p:nvSpPr>
        <p:spPr>
          <a:xfrm>
            <a:off x="5225034" y="5049773"/>
            <a:ext cx="1741805" cy="1146852"/>
          </a:xfrm>
          <a:prstGeom prst="rect">
            <a:avLst/>
          </a:prstGeom>
        </p:spPr>
        <p:txBody>
          <a:bodyPr vert="horz" wrap="square" lIns="0" tIns="16510" rIns="0" bIns="0" rtlCol="0" anchor="t">
            <a:spAutoFit/>
          </a:bodyPr>
          <a:lstStyle/>
          <a:p>
            <a:pPr marL="12700" marR="5080" indent="1270" algn="ctr">
              <a:lnSpc>
                <a:spcPct val="98800"/>
              </a:lnSpc>
              <a:spcBef>
                <a:spcPts val="130"/>
              </a:spcBef>
            </a:pPr>
            <a:r>
              <a:rPr sz="2000" b="1" dirty="0">
                <a:solidFill>
                  <a:srgbClr val="1D9A78"/>
                </a:solidFill>
                <a:latin typeface="Trebuchet MS"/>
                <a:cs typeface="Trebuchet MS"/>
              </a:rPr>
              <a:t>Presenter: </a:t>
            </a:r>
            <a:r>
              <a:rPr sz="2000" b="1" spc="5" dirty="0">
                <a:solidFill>
                  <a:srgbClr val="1D9A78"/>
                </a:solidFill>
                <a:latin typeface="Trebuchet MS"/>
                <a:cs typeface="Trebuchet MS"/>
              </a:rPr>
              <a:t> </a:t>
            </a:r>
            <a:r>
              <a:rPr lang="en-IN" spc="5" dirty="0">
                <a:latin typeface="Calibri"/>
                <a:cs typeface="Calibri"/>
              </a:rPr>
              <a:t>Yash Shukla</a:t>
            </a:r>
            <a:r>
              <a:rPr sz="1800" spc="-5" dirty="0">
                <a:latin typeface="Calibri"/>
                <a:cs typeface="Calibri"/>
              </a:rPr>
              <a:t> </a:t>
            </a:r>
            <a:r>
              <a:rPr sz="1800" dirty="0">
                <a:latin typeface="Calibri"/>
                <a:cs typeface="Calibri"/>
              </a:rPr>
              <a:t> </a:t>
            </a:r>
            <a:r>
              <a:rPr sz="1800" spc="-5" dirty="0">
                <a:latin typeface="Calibri"/>
                <a:cs typeface="Calibri"/>
              </a:rPr>
              <a:t>CS2</a:t>
            </a:r>
            <a:r>
              <a:rPr lang="en-IN" sz="1800" spc="-5" dirty="0">
                <a:latin typeface="Calibri"/>
                <a:cs typeface="Calibri"/>
              </a:rPr>
              <a:t>3</a:t>
            </a:r>
            <a:r>
              <a:rPr sz="1800" spc="-5" dirty="0">
                <a:latin typeface="Calibri"/>
                <a:cs typeface="Calibri"/>
              </a:rPr>
              <a:t>MT</a:t>
            </a:r>
            <a:r>
              <a:rPr sz="1800" spc="-30" dirty="0">
                <a:latin typeface="Calibri"/>
                <a:cs typeface="Calibri"/>
              </a:rPr>
              <a:t>E</a:t>
            </a:r>
            <a:r>
              <a:rPr sz="1800" spc="-5" dirty="0">
                <a:latin typeface="Calibri"/>
                <a:cs typeface="Calibri"/>
              </a:rPr>
              <a:t>CH</a:t>
            </a:r>
            <a:r>
              <a:rPr sz="1800" spc="-10" dirty="0">
                <a:latin typeface="Calibri"/>
                <a:cs typeface="Calibri"/>
              </a:rPr>
              <a:t>1</a:t>
            </a:r>
            <a:r>
              <a:rPr sz="1800" dirty="0">
                <a:latin typeface="Calibri"/>
                <a:cs typeface="Calibri"/>
              </a:rPr>
              <a:t>40</a:t>
            </a:r>
            <a:r>
              <a:rPr lang="en-IN" sz="1800" dirty="0">
                <a:latin typeface="Calibri"/>
                <a:cs typeface="Calibri"/>
              </a:rPr>
              <a:t>18</a:t>
            </a:r>
            <a:endParaRPr sz="1800" dirty="0">
              <a:latin typeface="Calibri"/>
              <a:cs typeface="Calibri"/>
            </a:endParaRPr>
          </a:p>
          <a:p>
            <a:pPr algn="ctr">
              <a:lnSpc>
                <a:spcPct val="100000"/>
              </a:lnSpc>
            </a:pPr>
            <a:endParaRPr sz="1800" dirty="0">
              <a:latin typeface="Calibri"/>
              <a:cs typeface="Calibri"/>
            </a:endParaRPr>
          </a:p>
        </p:txBody>
      </p:sp>
      <p:pic>
        <p:nvPicPr>
          <p:cNvPr id="13" name="object 13"/>
          <p:cNvPicPr/>
          <p:nvPr/>
        </p:nvPicPr>
        <p:blipFill>
          <a:blip r:embed="rId6" cstate="print"/>
          <a:stretch>
            <a:fillRect/>
          </a:stretch>
        </p:blipFill>
        <p:spPr>
          <a:xfrm>
            <a:off x="5373623" y="150876"/>
            <a:ext cx="1444752" cy="1453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4327467"/>
          </a:xfrm>
          <a:prstGeom prst="rect">
            <a:avLst/>
          </a:prstGeom>
        </p:spPr>
        <p:txBody>
          <a:bodyPr vert="horz" wrap="square" lIns="0" tIns="43815" rIns="0" bIns="0" rtlCol="0">
            <a:spAutoFit/>
          </a:bodyPr>
          <a:lstStyle/>
          <a:p>
            <a:pPr marL="241300" marR="6350" indent="-229235" algn="just">
              <a:lnSpc>
                <a:spcPts val="1939"/>
              </a:lnSpc>
              <a:spcBef>
                <a:spcPts val="345"/>
              </a:spcBef>
              <a:buFont typeface="Arial MT"/>
              <a:buChar char="•"/>
              <a:tabLst>
                <a:tab pos="241935" algn="l"/>
              </a:tabLst>
            </a:pPr>
            <a:r>
              <a:rPr lang="en-IN" b="1" spc="-10" dirty="0">
                <a:latin typeface="Calibri"/>
                <a:cs typeface="Calibri"/>
              </a:rPr>
              <a:t>Certified Robustness Guarantee </a:t>
            </a:r>
            <a:r>
              <a:rPr lang="en-IN" spc="-10" dirty="0">
                <a:latin typeface="Calibri"/>
                <a:cs typeface="Calibri"/>
              </a:rPr>
              <a:t>:</a:t>
            </a: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r>
              <a:rPr lang="en-IN" spc="-10" dirty="0">
                <a:latin typeface="Calibri"/>
                <a:cs typeface="Calibri"/>
              </a:rPr>
              <a:t>   </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3297FE71-BBA1-296F-9618-D3D7A25EF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057400"/>
            <a:ext cx="2553056" cy="590632"/>
          </a:xfrm>
          <a:prstGeom prst="rect">
            <a:avLst/>
          </a:prstGeom>
        </p:spPr>
      </p:pic>
      <p:cxnSp>
        <p:nvCxnSpPr>
          <p:cNvPr id="9" name="Straight Arrow Connector 8">
            <a:extLst>
              <a:ext uri="{FF2B5EF4-FFF2-40B4-BE49-F238E27FC236}">
                <a16:creationId xmlns:a16="http://schemas.microsoft.com/office/drawing/2014/main" id="{8B1169BB-2872-90BE-F092-2A3FC5ECE63D}"/>
              </a:ext>
            </a:extLst>
          </p:cNvPr>
          <p:cNvCxnSpPr/>
          <p:nvPr/>
        </p:nvCxnSpPr>
        <p:spPr>
          <a:xfrm>
            <a:off x="3810000" y="2352716"/>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2192C7D-C6B4-02F5-77B6-9633AD67A41E}"/>
              </a:ext>
            </a:extLst>
          </p:cNvPr>
          <p:cNvSpPr txBox="1"/>
          <p:nvPr/>
        </p:nvSpPr>
        <p:spPr>
          <a:xfrm>
            <a:off x="1104544" y="2168050"/>
            <a:ext cx="2553056" cy="923330"/>
          </a:xfrm>
          <a:prstGeom prst="rect">
            <a:avLst/>
          </a:prstGeom>
          <a:noFill/>
        </p:spPr>
        <p:txBody>
          <a:bodyPr wrap="square" rtlCol="0">
            <a:spAutoFit/>
          </a:bodyPr>
          <a:lstStyle/>
          <a:p>
            <a:r>
              <a:rPr lang="en-IN" dirty="0"/>
              <a:t>Distance between original data(X) &amp; Reconstructed data(X’)</a:t>
            </a:r>
          </a:p>
        </p:txBody>
      </p:sp>
      <p:cxnSp>
        <p:nvCxnSpPr>
          <p:cNvPr id="13" name="Straight Arrow Connector 12">
            <a:extLst>
              <a:ext uri="{FF2B5EF4-FFF2-40B4-BE49-F238E27FC236}">
                <a16:creationId xmlns:a16="http://schemas.microsoft.com/office/drawing/2014/main" id="{DD5B3CE8-78AB-4B1A-2D52-121E8DBC2A10}"/>
              </a:ext>
            </a:extLst>
          </p:cNvPr>
          <p:cNvCxnSpPr/>
          <p:nvPr/>
        </p:nvCxnSpPr>
        <p:spPr>
          <a:xfrm flipV="1">
            <a:off x="5334000" y="2514600"/>
            <a:ext cx="228600" cy="576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5580DB8-7A4C-0270-4B6D-A2646F466E32}"/>
              </a:ext>
            </a:extLst>
          </p:cNvPr>
          <p:cNvSpPr txBox="1"/>
          <p:nvPr/>
        </p:nvSpPr>
        <p:spPr>
          <a:xfrm>
            <a:off x="3593690" y="3105232"/>
            <a:ext cx="2819400" cy="1477328"/>
          </a:xfrm>
          <a:prstGeom prst="rect">
            <a:avLst/>
          </a:prstGeom>
          <a:noFill/>
        </p:spPr>
        <p:txBody>
          <a:bodyPr wrap="square" rtlCol="0">
            <a:spAutoFit/>
          </a:bodyPr>
          <a:lstStyle/>
          <a:p>
            <a:r>
              <a:rPr lang="en-IN" dirty="0"/>
              <a:t>Specific value of p determine how the distance is calculated.</a:t>
            </a:r>
          </a:p>
          <a:p>
            <a:r>
              <a:rPr lang="en-IN" dirty="0"/>
              <a:t>L2(Euclidean distance) p=2(In this case)</a:t>
            </a:r>
          </a:p>
        </p:txBody>
      </p:sp>
      <p:cxnSp>
        <p:nvCxnSpPr>
          <p:cNvPr id="18" name="Straight Arrow Connector 17">
            <a:extLst>
              <a:ext uri="{FF2B5EF4-FFF2-40B4-BE49-F238E27FC236}">
                <a16:creationId xmlns:a16="http://schemas.microsoft.com/office/drawing/2014/main" id="{1E4E5EE6-9C8D-751A-817D-62FC1D2208EB}"/>
              </a:ext>
            </a:extLst>
          </p:cNvPr>
          <p:cNvCxnSpPr/>
          <p:nvPr/>
        </p:nvCxnSpPr>
        <p:spPr>
          <a:xfrm flipH="1">
            <a:off x="6858000" y="1981200"/>
            <a:ext cx="76200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4F2C78C-B75D-F46F-C514-B924DC10B218}"/>
              </a:ext>
            </a:extLst>
          </p:cNvPr>
          <p:cNvSpPr txBox="1"/>
          <p:nvPr/>
        </p:nvSpPr>
        <p:spPr>
          <a:xfrm>
            <a:off x="7887056" y="1355370"/>
            <a:ext cx="2362200" cy="2585323"/>
          </a:xfrm>
          <a:prstGeom prst="rect">
            <a:avLst/>
          </a:prstGeom>
          <a:noFill/>
        </p:spPr>
        <p:txBody>
          <a:bodyPr wrap="square" rtlCol="0">
            <a:spAutoFit/>
          </a:bodyPr>
          <a:lstStyle/>
          <a:p>
            <a:r>
              <a:rPr lang="en-IN" dirty="0"/>
              <a:t>Represents the distance between original representation and perturbed representation(smaller the distance ensures both are nearly similar.</a:t>
            </a:r>
          </a:p>
          <a:p>
            <a:r>
              <a:rPr lang="en-IN" dirty="0"/>
              <a:t>(minimizing the impact on model performance</a:t>
            </a:r>
          </a:p>
        </p:txBody>
      </p:sp>
      <p:cxnSp>
        <p:nvCxnSpPr>
          <p:cNvPr id="23" name="Straight Arrow Connector 22">
            <a:extLst>
              <a:ext uri="{FF2B5EF4-FFF2-40B4-BE49-F238E27FC236}">
                <a16:creationId xmlns:a16="http://schemas.microsoft.com/office/drawing/2014/main" id="{FC440A6E-D1AA-A684-9747-6DEC215610DE}"/>
              </a:ext>
            </a:extLst>
          </p:cNvPr>
          <p:cNvCxnSpPr/>
          <p:nvPr/>
        </p:nvCxnSpPr>
        <p:spPr>
          <a:xfrm flipH="1" flipV="1">
            <a:off x="6629400" y="2802990"/>
            <a:ext cx="228600" cy="930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285655C5-D9F9-E80D-EA45-D013C1E446D5}"/>
              </a:ext>
            </a:extLst>
          </p:cNvPr>
          <p:cNvSpPr txBox="1"/>
          <p:nvPr/>
        </p:nvSpPr>
        <p:spPr>
          <a:xfrm>
            <a:off x="6248400" y="3940693"/>
            <a:ext cx="1905000" cy="1477328"/>
          </a:xfrm>
          <a:prstGeom prst="rect">
            <a:avLst/>
          </a:prstGeom>
          <a:noFill/>
        </p:spPr>
        <p:txBody>
          <a:bodyPr wrap="square" rtlCol="0">
            <a:spAutoFit/>
          </a:bodyPr>
          <a:lstStyle/>
          <a:p>
            <a:r>
              <a:rPr lang="en-IN" dirty="0"/>
              <a:t>Magnitude of the function applied to input(how certain model was)</a:t>
            </a:r>
          </a:p>
        </p:txBody>
      </p:sp>
    </p:spTree>
    <p:extLst>
      <p:ext uri="{BB962C8B-B14F-4D97-AF65-F5344CB8AC3E}">
        <p14:creationId xmlns:p14="http://schemas.microsoft.com/office/powerpoint/2010/main" val="299458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dirty="0"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4327467"/>
          </a:xfrm>
          <a:prstGeom prst="rect">
            <a:avLst/>
          </a:prstGeom>
        </p:spPr>
        <p:txBody>
          <a:bodyPr vert="horz" wrap="square" lIns="0" tIns="43815" rIns="0" bIns="0" rtlCol="0">
            <a:spAutoFit/>
          </a:bodyPr>
          <a:lstStyle/>
          <a:p>
            <a:pPr marL="12065" marR="6350" algn="just">
              <a:lnSpc>
                <a:spcPts val="1939"/>
              </a:lnSpc>
              <a:spcBef>
                <a:spcPts val="345"/>
              </a:spcBef>
              <a:tabLst>
                <a:tab pos="241935" algn="l"/>
              </a:tabLst>
            </a:pPr>
            <a:endParaRPr lang="en-IN" spc="-10" dirty="0">
              <a:latin typeface="Calibri"/>
              <a:cs typeface="Calibri"/>
            </a:endParaRP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r>
              <a:rPr lang="en-IN" spc="-10" dirty="0">
                <a:latin typeface="Calibri"/>
                <a:cs typeface="Calibri"/>
              </a:rPr>
              <a:t>   </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5" name="TextBox 4">
            <a:extLst>
              <a:ext uri="{FF2B5EF4-FFF2-40B4-BE49-F238E27FC236}">
                <a16:creationId xmlns:a16="http://schemas.microsoft.com/office/drawing/2014/main" id="{5C877AD9-4377-5181-E0AB-EF3AC4326EA1}"/>
              </a:ext>
            </a:extLst>
          </p:cNvPr>
          <p:cNvSpPr txBox="1"/>
          <p:nvPr/>
        </p:nvSpPr>
        <p:spPr>
          <a:xfrm>
            <a:off x="762000" y="1290253"/>
            <a:ext cx="10300716" cy="5078313"/>
          </a:xfrm>
          <a:prstGeom prst="rect">
            <a:avLst/>
          </a:prstGeom>
          <a:noFill/>
        </p:spPr>
        <p:txBody>
          <a:bodyPr wrap="square" lIns="91440" tIns="45720" rIns="91440" bIns="45720" rtlCol="0" anchor="t">
            <a:spAutoFit/>
          </a:bodyPr>
          <a:lstStyle/>
          <a:p>
            <a:r>
              <a:rPr lang="en-IN" dirty="0"/>
              <a:t>This algorithm trains a local model on a device while incorporating a defence mechanism(g)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descr="A screenshot of a computer program&#10;&#10;Description automatically generated">
            <a:extLst>
              <a:ext uri="{FF2B5EF4-FFF2-40B4-BE49-F238E27FC236}">
                <a16:creationId xmlns:a16="http://schemas.microsoft.com/office/drawing/2014/main" id="{FD4ADAE8-053D-E586-3211-E3BF7A23E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968" y="1727011"/>
            <a:ext cx="5229582" cy="4696480"/>
          </a:xfrm>
          <a:prstGeom prst="rect">
            <a:avLst/>
          </a:prstGeom>
        </p:spPr>
      </p:pic>
      <p:sp>
        <p:nvSpPr>
          <p:cNvPr id="12" name="TextBox 11">
            <a:extLst>
              <a:ext uri="{FF2B5EF4-FFF2-40B4-BE49-F238E27FC236}">
                <a16:creationId xmlns:a16="http://schemas.microsoft.com/office/drawing/2014/main" id="{62B04512-79E4-26D2-F290-95A91FA50796}"/>
              </a:ext>
            </a:extLst>
          </p:cNvPr>
          <p:cNvSpPr txBox="1"/>
          <p:nvPr/>
        </p:nvSpPr>
        <p:spPr>
          <a:xfrm>
            <a:off x="958470" y="1706744"/>
            <a:ext cx="4648375" cy="10064294"/>
          </a:xfrm>
          <a:prstGeom prst="rect">
            <a:avLst/>
          </a:prstGeom>
          <a:noFill/>
        </p:spPr>
        <p:txBody>
          <a:bodyPr wrap="square" rtlCol="0">
            <a:spAutoFit/>
          </a:bodyPr>
          <a:lstStyle/>
          <a:p>
            <a:pPr marL="285750" indent="-285750">
              <a:buFont typeface="Arial" panose="020B0604020202020204" pitchFamily="34" charset="0"/>
              <a:buChar char="•"/>
            </a:pPr>
            <a:r>
              <a:rPr lang="en-IN" dirty="0"/>
              <a:t>Calculates loss &amp; feature 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 by applying feature extractor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output(b) of the defended layer by applying it to the feature representation(r)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representation(l) after defended layer (h) to the output (b) from the defended layer.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Computes the gradients of the loss function with respect to model parameters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Perturbing the feature representation and update model parameters.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4282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1062716" y="57911"/>
            <a:ext cx="1080515" cy="1088136"/>
          </a:xfrm>
          <a:prstGeom prst="rect">
            <a:avLst/>
          </a:prstGeom>
        </p:spPr>
      </p:pic>
      <p:sp>
        <p:nvSpPr>
          <p:cNvPr id="7" name="object 7"/>
          <p:cNvSpPr txBox="1">
            <a:spLocks noGrp="1"/>
          </p:cNvSpPr>
          <p:nvPr>
            <p:ph type="title"/>
          </p:nvPr>
        </p:nvSpPr>
        <p:spPr>
          <a:xfrm>
            <a:off x="916939" y="365201"/>
            <a:ext cx="2969261" cy="475130"/>
          </a:xfrm>
          <a:prstGeom prst="rect">
            <a:avLst/>
          </a:prstGeom>
        </p:spPr>
        <p:txBody>
          <a:bodyPr vert="horz" wrap="square" lIns="0" tIns="13335" rIns="0" bIns="0" rtlCol="0" anchor="t">
            <a:spAutoFit/>
          </a:bodyPr>
          <a:lstStyle/>
          <a:p>
            <a:pPr marL="12700">
              <a:spcBef>
                <a:spcPts val="105"/>
              </a:spcBef>
            </a:pPr>
            <a:r>
              <a:rPr sz="3000" b="1" spc="-15" dirty="0">
                <a:solidFill>
                  <a:srgbClr val="000000"/>
                </a:solidFill>
                <a:uFill>
                  <a:solidFill>
                    <a:srgbClr val="000000"/>
                  </a:solidFill>
                </a:uFill>
                <a:latin typeface="Calibri"/>
                <a:cs typeface="Calibri"/>
              </a:rPr>
              <a:t>Dataset</a:t>
            </a:r>
            <a:r>
              <a:rPr lang="en-US" sz="3000" b="1" spc="-75" dirty="0">
                <a:solidFill>
                  <a:srgbClr val="000000"/>
                </a:solidFill>
                <a:uFill>
                  <a:solidFill>
                    <a:srgbClr val="000000"/>
                  </a:solidFill>
                </a:uFill>
                <a:latin typeface="Calibri"/>
                <a:cs typeface="Calibri"/>
              </a:rPr>
              <a:t> u</a:t>
            </a:r>
            <a:r>
              <a:rPr lang="en-US" sz="3000" b="1" dirty="0">
                <a:solidFill>
                  <a:srgbClr val="000000"/>
                </a:solidFill>
                <a:uFill>
                  <a:solidFill>
                    <a:srgbClr val="000000"/>
                  </a:solidFill>
                </a:uFill>
                <a:latin typeface="Calibri"/>
                <a:cs typeface="Calibri"/>
              </a:rPr>
              <a:t>sed</a:t>
            </a:r>
            <a:endParaRPr lang="en-IN" sz="3000" b="1" dirty="0">
              <a:solidFill>
                <a:srgbClr val="000000"/>
              </a:solidFill>
              <a:uFill>
                <a:solidFill>
                  <a:srgbClr val="000000"/>
                </a:solidFill>
              </a:uFill>
              <a:latin typeface="Calibri"/>
              <a:cs typeface="Calibri"/>
            </a:endParaRPr>
          </a:p>
        </p:txBody>
      </p:sp>
      <p:pic>
        <p:nvPicPr>
          <p:cNvPr id="9" name="Picture 8" descr="A collage of images of animals and vehicles&#10;&#10;Description automatically generated">
            <a:extLst>
              <a:ext uri="{FF2B5EF4-FFF2-40B4-BE49-F238E27FC236}">
                <a16:creationId xmlns:a16="http://schemas.microsoft.com/office/drawing/2014/main" id="{E0FF439A-65E9-7E21-3078-CCFB08666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975400"/>
            <a:ext cx="3536351" cy="2765451"/>
          </a:xfrm>
          <a:prstGeom prst="rect">
            <a:avLst/>
          </a:prstGeom>
        </p:spPr>
      </p:pic>
      <p:pic>
        <p:nvPicPr>
          <p:cNvPr id="11" name="Picture 10" descr="A black square with white numbers&#10;&#10;Description automatically generated">
            <a:extLst>
              <a:ext uri="{FF2B5EF4-FFF2-40B4-BE49-F238E27FC236}">
                <a16:creationId xmlns:a16="http://schemas.microsoft.com/office/drawing/2014/main" id="{FEE947CF-BD50-B300-443D-8087D2096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038600"/>
            <a:ext cx="3536351" cy="1920200"/>
          </a:xfrm>
          <a:prstGeom prst="rect">
            <a:avLst/>
          </a:prstGeom>
        </p:spPr>
      </p:pic>
      <p:sp>
        <p:nvSpPr>
          <p:cNvPr id="12" name="TextBox 11">
            <a:extLst>
              <a:ext uri="{FF2B5EF4-FFF2-40B4-BE49-F238E27FC236}">
                <a16:creationId xmlns:a16="http://schemas.microsoft.com/office/drawing/2014/main" id="{116F2BE5-8A8A-1BD2-2DDD-AC284FD7FF31}"/>
              </a:ext>
            </a:extLst>
          </p:cNvPr>
          <p:cNvSpPr txBox="1"/>
          <p:nvPr/>
        </p:nvSpPr>
        <p:spPr>
          <a:xfrm>
            <a:off x="1143000" y="1295400"/>
            <a:ext cx="4876800" cy="5632311"/>
          </a:xfrm>
          <a:prstGeom prst="rect">
            <a:avLst/>
          </a:prstGeom>
          <a:noFill/>
        </p:spPr>
        <p:txBody>
          <a:bodyPr wrap="square" rtlCol="0">
            <a:spAutoFit/>
          </a:bodyPr>
          <a:lstStyle/>
          <a:p>
            <a:pPr marL="285750" indent="-285750">
              <a:buFont typeface="Arial" panose="020B0604020202020204" pitchFamily="34" charset="0"/>
              <a:buChar char="•"/>
            </a:pPr>
            <a:r>
              <a:rPr lang="en-IN" dirty="0"/>
              <a:t>MNIST (Handwritten Digits)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CIFAR-10 : consist of 10 classes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Non – IID (Non – Independent &amp; Identically Distributed) Distribution are created for both datasets, 100 devices and each device holds 2 Random Classes with 100 Samples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712461" cy="475130"/>
          </a:xfrm>
          <a:prstGeom prst="rect">
            <a:avLst/>
          </a:prstGeom>
        </p:spPr>
        <p:txBody>
          <a:bodyPr vert="horz" wrap="square" lIns="0" tIns="13335" rIns="0" bIns="0" rtlCol="0" anchor="t">
            <a:spAutoFit/>
          </a:bodyPr>
          <a:lstStyle/>
          <a:p>
            <a:pPr marL="12700">
              <a:spcBef>
                <a:spcPts val="105"/>
              </a:spcBef>
            </a:pPr>
            <a:r>
              <a:rPr sz="3000" b="1" spc="-10" dirty="0">
                <a:solidFill>
                  <a:srgbClr val="000000"/>
                </a:solidFill>
                <a:uFill>
                  <a:solidFill>
                    <a:srgbClr val="000000"/>
                  </a:solidFill>
                </a:uFill>
                <a:latin typeface="Calibri"/>
                <a:cs typeface="Calibri"/>
              </a:rPr>
              <a:t>Experimentation/results</a:t>
            </a:r>
            <a:r>
              <a:rPr lang="en-IN" sz="3000" b="1" spc="-10" dirty="0">
                <a:solidFill>
                  <a:srgbClr val="000000"/>
                </a:solidFill>
                <a:uFill>
                  <a:solidFill>
                    <a:srgbClr val="000000"/>
                  </a:solidFill>
                </a:uFill>
                <a:latin typeface="Calibri"/>
                <a:cs typeface="Calibri"/>
              </a:rPr>
              <a:t> </a:t>
            </a:r>
            <a:endParaRPr sz="3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12" name="TextBox 11">
            <a:extLst>
              <a:ext uri="{FF2B5EF4-FFF2-40B4-BE49-F238E27FC236}">
                <a16:creationId xmlns:a16="http://schemas.microsoft.com/office/drawing/2014/main" id="{BB738208-6346-AF23-DB0B-3094B4FD789F}"/>
              </a:ext>
            </a:extLst>
          </p:cNvPr>
          <p:cNvSpPr txBox="1"/>
          <p:nvPr/>
        </p:nvSpPr>
        <p:spPr>
          <a:xfrm>
            <a:off x="838200" y="1676400"/>
            <a:ext cx="5257800" cy="6463308"/>
          </a:xfrm>
          <a:prstGeom prst="rect">
            <a:avLst/>
          </a:prstGeom>
          <a:noFill/>
        </p:spPr>
        <p:txBody>
          <a:bodyPr wrap="square" lIns="91440" tIns="45720" rIns="91440" bIns="45720" rtlCol="0" anchor="t">
            <a:spAutoFit/>
          </a:bodyPr>
          <a:lstStyle/>
          <a:p>
            <a:r>
              <a:rPr lang="en-IN" b="1" dirty="0"/>
              <a:t>Attacks : Two different model inversion attacks</a:t>
            </a:r>
          </a:p>
          <a:p>
            <a:endParaRPr lang="en-IN" dirty="0"/>
          </a:p>
          <a:p>
            <a:pPr marL="342900" indent="-342900">
              <a:buAutoNum type="arabicParenR"/>
            </a:pPr>
            <a:r>
              <a:rPr lang="en-IN" b="1" dirty="0"/>
              <a:t>DLG (Deep Leakage from Gradients) </a:t>
            </a:r>
            <a:r>
              <a:rPr lang="en-IN" dirty="0"/>
              <a:t>: Aims to reconstruct devices’ data using their uploaded </a:t>
            </a:r>
            <a:r>
              <a:rPr lang="en-IN" dirty="0" err="1"/>
              <a:t>gradients.It</a:t>
            </a:r>
            <a:r>
              <a:rPr lang="en-IN" dirty="0"/>
              <a:t> optimizes reconstructed data to minimize the Euclidean distance as a measure of similarity between raw gradients and reconstructed.</a:t>
            </a:r>
          </a:p>
          <a:p>
            <a:pPr marL="342900" indent="-342900">
              <a:buAutoNum type="arabicParenR"/>
            </a:pPr>
            <a:endParaRPr lang="en-IN" dirty="0"/>
          </a:p>
          <a:p>
            <a:pPr marL="342900" indent="-342900">
              <a:buAutoNum type="arabicParenR"/>
            </a:pPr>
            <a:r>
              <a:rPr lang="en-IN" b="1" dirty="0"/>
              <a:t>GS ( Gradient Similarity ) </a:t>
            </a:r>
            <a:r>
              <a:rPr lang="en-IN" dirty="0"/>
              <a:t>: Similar to DLG ,It utilized cosine similarity between raw gradients and dummy gradients to optimize the reconstructed data.</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3" name="TextBox 12">
            <a:extLst>
              <a:ext uri="{FF2B5EF4-FFF2-40B4-BE49-F238E27FC236}">
                <a16:creationId xmlns:a16="http://schemas.microsoft.com/office/drawing/2014/main" id="{EAFC9E85-0985-211F-F5C8-6A61E74ECF38}"/>
              </a:ext>
            </a:extLst>
          </p:cNvPr>
          <p:cNvSpPr txBox="1"/>
          <p:nvPr/>
        </p:nvSpPr>
        <p:spPr>
          <a:xfrm>
            <a:off x="6553200" y="1730276"/>
            <a:ext cx="5105400" cy="2585323"/>
          </a:xfrm>
          <a:prstGeom prst="rect">
            <a:avLst/>
          </a:prstGeom>
          <a:noFill/>
        </p:spPr>
        <p:txBody>
          <a:bodyPr wrap="square" lIns="91440" tIns="45720" rIns="91440" bIns="45720" rtlCol="0" anchor="t">
            <a:spAutoFit/>
          </a:bodyPr>
          <a:lstStyle/>
          <a:p>
            <a:r>
              <a:rPr lang="en-IN" b="1" dirty="0"/>
              <a:t>Baseline </a:t>
            </a:r>
            <a:r>
              <a:rPr lang="en-IN" b="1" dirty="0" err="1"/>
              <a:t>defenses</a:t>
            </a:r>
            <a:r>
              <a:rPr lang="en-IN" b="1" dirty="0"/>
              <a:t> :</a:t>
            </a:r>
          </a:p>
          <a:p>
            <a:endParaRPr lang="en-IN" dirty="0"/>
          </a:p>
          <a:p>
            <a:pPr marL="342900" indent="-342900">
              <a:buAutoNum type="arabicParenR"/>
            </a:pPr>
            <a:r>
              <a:rPr lang="en-IN" b="1" dirty="0"/>
              <a:t>GC ( Gradient Compression ) </a:t>
            </a:r>
            <a:r>
              <a:rPr lang="en-IN" dirty="0"/>
              <a:t>: reduces the communication cost by discarding gradients with magnitudes below a certain threshold.</a:t>
            </a:r>
          </a:p>
          <a:p>
            <a:pPr marL="342900" indent="-342900">
              <a:buAutoNum type="arabicParenR"/>
            </a:pPr>
            <a:endParaRPr lang="en-IN" b="1" dirty="0"/>
          </a:p>
          <a:p>
            <a:pPr marL="342900" indent="-342900">
              <a:buAutoNum type="arabicParenR"/>
            </a:pPr>
            <a:r>
              <a:rPr lang="en-IN" b="1" dirty="0"/>
              <a:t>DP ( Differential Privacy ) </a:t>
            </a:r>
            <a:r>
              <a:rPr lang="en-IN" dirty="0"/>
              <a:t>:  injects noise into gradients uploaded </a:t>
            </a:r>
            <a:r>
              <a:rPr lang="en-IN" dirty="0" err="1"/>
              <a:t>th</a:t>
            </a:r>
            <a:r>
              <a:rPr lang="en-IN" dirty="0"/>
              <a:t> the server to achieve a theoretical privacy guarantee.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1790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609599" y="1295400"/>
            <a:ext cx="11201401" cy="5170646"/>
          </a:xfrm>
          <a:prstGeom prst="rect">
            <a:avLst/>
          </a:prstGeom>
          <a:noFill/>
        </p:spPr>
        <p:txBody>
          <a:bodyPr wrap="square" lIns="91440" tIns="45720" rIns="91440" bIns="45720" rtlCol="0" anchor="t">
            <a:spAutoFit/>
          </a:bodyPr>
          <a:lstStyle/>
          <a:p>
            <a:r>
              <a:rPr lang="en-IN" b="1" dirty="0"/>
              <a:t>Utility and Privacy Trade-off </a:t>
            </a:r>
            <a:r>
              <a:rPr lang="en-IN" dirty="0"/>
              <a:t>: </a:t>
            </a:r>
          </a:p>
          <a:p>
            <a:endParaRPr lang="en-IN" dirty="0"/>
          </a:p>
          <a:p>
            <a:r>
              <a:rPr lang="en-IN" b="1" dirty="0"/>
              <a:t>MSE</a:t>
            </a:r>
            <a:r>
              <a:rPr lang="en-IN" dirty="0"/>
              <a:t> : Algorithm iterates over each pixel in both </a:t>
            </a:r>
            <a:r>
              <a:rPr lang="en-IN" dirty="0" err="1"/>
              <a:t>reconstruted</a:t>
            </a:r>
            <a:r>
              <a:rPr lang="en-IN" dirty="0"/>
              <a:t> image and raw image. Calculates pixel difference and averages the squared difference.</a:t>
            </a:r>
          </a:p>
          <a:p>
            <a:endParaRPr lang="en-IN" dirty="0"/>
          </a:p>
          <a:p>
            <a:r>
              <a:rPr lang="en-IN" b="1" dirty="0"/>
              <a:t>Lower MSE</a:t>
            </a:r>
            <a:r>
              <a:rPr lang="en-IN" dirty="0"/>
              <a:t>: implies the Reconstructed image is more similar to the Original </a:t>
            </a:r>
            <a:r>
              <a:rPr lang="en-IN" dirty="0" err="1"/>
              <a:t>Image,Hence</a:t>
            </a:r>
            <a:r>
              <a:rPr lang="en-IN" dirty="0"/>
              <a:t> High Risk of Privacy Leakage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13" name="Picture 12" descr="A graph of different types of results&#10;&#10;Description automatically generated with medium confidence">
            <a:extLst>
              <a:ext uri="{FF2B5EF4-FFF2-40B4-BE49-F238E27FC236}">
                <a16:creationId xmlns:a16="http://schemas.microsoft.com/office/drawing/2014/main" id="{DEC1B84D-1846-C6FF-2747-52E901CD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84" y="2971800"/>
            <a:ext cx="9821646" cy="28769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533400" y="1146047"/>
            <a:ext cx="10747417" cy="5170646"/>
          </a:xfrm>
          <a:prstGeom prst="rect">
            <a:avLst/>
          </a:prstGeom>
          <a:noFill/>
        </p:spPr>
        <p:txBody>
          <a:bodyPr wrap="square" rtlCol="0">
            <a:spAutoFit/>
          </a:bodyPr>
          <a:lstStyle/>
          <a:p>
            <a:pPr marL="285750" indent="-285750">
              <a:buFont typeface="Arial" panose="020B0604020202020204" pitchFamily="34" charset="0"/>
              <a:buChar char="•"/>
            </a:pPr>
            <a:r>
              <a:rPr lang="en-IN" dirty="0"/>
              <a:t>Accuracy = ( correctly classified data / total no of the data points ) * 100 </a:t>
            </a:r>
          </a:p>
          <a:p>
            <a:pPr marL="285750" indent="-285750">
              <a:buFont typeface="Arial" panose="020B0604020202020204" pitchFamily="34" charset="0"/>
              <a:buChar char="•"/>
            </a:pPr>
            <a:r>
              <a:rPr lang="en-IN" dirty="0"/>
              <a:t>A </a:t>
            </a:r>
            <a:r>
              <a:rPr lang="en-IN" b="1" dirty="0"/>
              <a:t>higher accuracy </a:t>
            </a:r>
            <a:r>
              <a:rPr lang="en-IN" dirty="0"/>
              <a:t>value signifies </a:t>
            </a:r>
            <a:r>
              <a:rPr lang="en-IN" b="1" dirty="0"/>
              <a:t>good utility</a:t>
            </a:r>
            <a:r>
              <a:rPr lang="en-IN" dirty="0"/>
              <a:t>. </a:t>
            </a:r>
          </a:p>
          <a:p>
            <a:pPr marL="285750" indent="-285750">
              <a:buFont typeface="Arial" panose="020B0604020202020204" pitchFamily="34" charset="0"/>
              <a:buChar char="•"/>
            </a:pPr>
            <a:r>
              <a:rPr lang="en-IN" dirty="0"/>
              <a:t>A </a:t>
            </a:r>
            <a:r>
              <a:rPr lang="en-IN" b="1" dirty="0"/>
              <a:t>lower Accuracy </a:t>
            </a:r>
            <a:r>
              <a:rPr lang="en-IN" dirty="0"/>
              <a:t>value signifies that defence mechanism might be </a:t>
            </a:r>
            <a:r>
              <a:rPr lang="en-IN" b="1" dirty="0"/>
              <a:t>the impacting the model learning ability</a:t>
            </a:r>
            <a:r>
              <a:rPr lang="en-IN" dirty="0"/>
              <a:t>.</a:t>
            </a:r>
          </a:p>
          <a:p>
            <a:pPr marL="285750" indent="-285750">
              <a:buFont typeface="Arial" panose="020B0604020202020204" pitchFamily="34" charset="0"/>
              <a:buChar char="•"/>
            </a:pPr>
            <a:r>
              <a:rPr lang="en-IN" b="1" dirty="0"/>
              <a:t>Goal</a:t>
            </a:r>
            <a:r>
              <a:rPr lang="en-IN" dirty="0"/>
              <a:t> is to find a defence mechanism that offers a good balance between privacy protection </a:t>
            </a:r>
            <a:r>
              <a:rPr lang="en-IN" b="1" dirty="0"/>
              <a:t>( low MSE )</a:t>
            </a:r>
            <a:r>
              <a:rPr lang="en-IN" dirty="0"/>
              <a:t> &amp; Model Utility </a:t>
            </a:r>
            <a:r>
              <a:rPr lang="en-IN" b="1" dirty="0"/>
              <a:t>( high Accuracy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13" name="Picture 12" descr="A graph of different types of results&#10;&#10;Description automatically generated with medium confidence">
            <a:extLst>
              <a:ext uri="{FF2B5EF4-FFF2-40B4-BE49-F238E27FC236}">
                <a16:creationId xmlns:a16="http://schemas.microsoft.com/office/drawing/2014/main" id="{DEC1B84D-1846-C6FF-2747-52E901CD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84" y="2971800"/>
            <a:ext cx="9821646" cy="2876951"/>
          </a:xfrm>
          <a:prstGeom prst="rect">
            <a:avLst/>
          </a:prstGeom>
        </p:spPr>
      </p:pic>
    </p:spTree>
    <p:extLst>
      <p:ext uri="{BB962C8B-B14F-4D97-AF65-F5344CB8AC3E}">
        <p14:creationId xmlns:p14="http://schemas.microsoft.com/office/powerpoint/2010/main" val="225007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3279744"/>
          </a:xfrm>
          <a:prstGeom prst="rect">
            <a:avLst/>
          </a:prstGeom>
        </p:spPr>
        <p:txBody>
          <a:bodyPr vert="horz" wrap="square" lIns="0" tIns="47625" rIns="0" bIns="0" rtlCol="0" anchor="t">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 is the essential cause of privacy leakage.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representations are embedded in gradients.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Inferred class-wise data representations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Perturb the data representations with two goals : reducing the privacy leakage, maintain FL performance</a:t>
            </a: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Summary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2612895"/>
          </a:xfrm>
          <a:prstGeom prst="rect">
            <a:avLst/>
          </a:prstGeom>
        </p:spPr>
        <p:txBody>
          <a:bodyPr vert="horz" wrap="square" lIns="0" tIns="47625" rIns="0" bIns="0" rtlCol="0" anchor="t">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Results </a:t>
            </a:r>
            <a:r>
              <a:rPr lang="en-IN" sz="2000" dirty="0" err="1">
                <a:latin typeface="Calibri"/>
                <a:cs typeface="Calibri"/>
              </a:rPr>
              <a:t>demonstate</a:t>
            </a:r>
            <a:r>
              <a:rPr lang="en-IN" sz="2000" dirty="0">
                <a:latin typeface="Calibri"/>
                <a:cs typeface="Calibri"/>
              </a:rPr>
              <a:t> our defence is 160 times better than baseline defence.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Defence learned to perturb data representation in such a way that quality of the reconstructed data is severely </a:t>
            </a:r>
            <a:r>
              <a:rPr lang="en-IN" sz="2000" dirty="0" err="1">
                <a:latin typeface="Calibri"/>
                <a:cs typeface="Calibri"/>
              </a:rPr>
              <a:t>degraded,while</a:t>
            </a:r>
            <a:r>
              <a:rPr lang="en-IN" sz="2000" dirty="0">
                <a:latin typeface="Calibri"/>
                <a:cs typeface="Calibri"/>
              </a:rPr>
              <a:t> maintaining the performance.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Derived the robustness guarantee</a:t>
            </a: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Conclusion</a:t>
            </a:r>
          </a:p>
        </p:txBody>
      </p:sp>
    </p:spTree>
    <p:extLst>
      <p:ext uri="{BB962C8B-B14F-4D97-AF65-F5344CB8AC3E}">
        <p14:creationId xmlns:p14="http://schemas.microsoft.com/office/powerpoint/2010/main" val="31445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2612895"/>
          </a:xfrm>
          <a:prstGeom prst="rect">
            <a:avLst/>
          </a:prstGeom>
        </p:spPr>
        <p:txBody>
          <a:bodyPr vert="horz" wrap="square" lIns="0" tIns="47625" rIns="0" bIns="0" rtlCol="0">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Reproduce the Results mentioned in the paper.</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Investigate if they still contain some residual information about the original data.</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Investigate the impact of various p-norm and q-norm</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Try to </a:t>
            </a:r>
            <a:r>
              <a:rPr lang="en-IN" sz="2000" dirty="0" err="1">
                <a:latin typeface="Calibri"/>
                <a:cs typeface="Calibri"/>
              </a:rPr>
              <a:t>tweek</a:t>
            </a:r>
            <a:r>
              <a:rPr lang="en-IN" sz="2000" dirty="0">
                <a:latin typeface="Calibri"/>
                <a:cs typeface="Calibri"/>
              </a:rPr>
              <a:t> other configurations and extend analysis of data representation leakage to have more comprehensive understanding of privacy in FL.</a:t>
            </a: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Future Work</a:t>
            </a:r>
            <a:r>
              <a:rPr lang="en-IN" sz="3000" b="1" u="heavy" spc="-5" dirty="0">
                <a:solidFill>
                  <a:srgbClr val="000000"/>
                </a:solidFill>
                <a:uFill>
                  <a:solidFill>
                    <a:srgbClr val="000000"/>
                  </a:solidFill>
                </a:uFill>
                <a:latin typeface="Calibri"/>
                <a:cs typeface="Calibri"/>
              </a:rPr>
              <a:t> </a:t>
            </a:r>
            <a:endParaRPr sz="3000">
              <a:latin typeface="Calibri"/>
              <a:cs typeface="Calibri"/>
            </a:endParaRPr>
          </a:p>
        </p:txBody>
      </p:sp>
      <p:pic>
        <p:nvPicPr>
          <p:cNvPr id="5" name="Picture 4">
            <a:extLst>
              <a:ext uri="{FF2B5EF4-FFF2-40B4-BE49-F238E27FC236}">
                <a16:creationId xmlns:a16="http://schemas.microsoft.com/office/drawing/2014/main" id="{22B0FEE0-FA7C-9300-AED0-42C3A8AB3CE2}"/>
              </a:ext>
            </a:extLst>
          </p:cNvPr>
          <p:cNvPicPr>
            <a:picLocks noChangeAspect="1"/>
          </p:cNvPicPr>
          <p:nvPr/>
        </p:nvPicPr>
        <p:blipFill>
          <a:blip r:embed="rId3"/>
          <a:stretch>
            <a:fillRect/>
          </a:stretch>
        </p:blipFill>
        <p:spPr>
          <a:xfrm>
            <a:off x="5177118" y="3753207"/>
            <a:ext cx="6096000" cy="1480705"/>
          </a:xfrm>
          <a:prstGeom prst="rect">
            <a:avLst/>
          </a:prstGeom>
        </p:spPr>
      </p:pic>
      <p:pic>
        <p:nvPicPr>
          <p:cNvPr id="6" name="Picture 5">
            <a:extLst>
              <a:ext uri="{FF2B5EF4-FFF2-40B4-BE49-F238E27FC236}">
                <a16:creationId xmlns:a16="http://schemas.microsoft.com/office/drawing/2014/main" id="{D1F2ACE7-EF04-5153-B8C4-6D0D3D423269}"/>
              </a:ext>
            </a:extLst>
          </p:cNvPr>
          <p:cNvPicPr>
            <a:picLocks noChangeAspect="1"/>
          </p:cNvPicPr>
          <p:nvPr/>
        </p:nvPicPr>
        <p:blipFill>
          <a:blip r:embed="rId4"/>
          <a:stretch>
            <a:fillRect/>
          </a:stretch>
        </p:blipFill>
        <p:spPr>
          <a:xfrm>
            <a:off x="571500" y="3618736"/>
            <a:ext cx="4829175" cy="2390775"/>
          </a:xfrm>
          <a:prstGeom prst="rect">
            <a:avLst/>
          </a:prstGeom>
        </p:spPr>
      </p:pic>
    </p:spTree>
    <p:extLst>
      <p:ext uri="{BB962C8B-B14F-4D97-AF65-F5344CB8AC3E}">
        <p14:creationId xmlns:p14="http://schemas.microsoft.com/office/powerpoint/2010/main" val="186356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787843" y="1210553"/>
            <a:ext cx="10358755" cy="4227952"/>
          </a:xfrm>
          <a:prstGeom prst="rect">
            <a:avLst/>
          </a:prstGeom>
        </p:spPr>
        <p:txBody>
          <a:bodyPr vert="horz" wrap="square" lIns="0" tIns="112395" rIns="0" bIns="0" rtlCol="0" anchor="t">
            <a:spAutoFit/>
          </a:bodyPr>
          <a:lstStyle/>
          <a:p>
            <a:pPr marL="241300" marR="5080" indent="-229235" algn="just">
              <a:lnSpc>
                <a:spcPct val="90100"/>
              </a:lnSpc>
              <a:spcBef>
                <a:spcPts val="1010"/>
              </a:spcBef>
              <a:buFont typeface="Arial MT"/>
              <a:buChar char="•"/>
              <a:tabLst>
                <a:tab pos="241935" algn="l"/>
              </a:tabLst>
            </a:pPr>
            <a:endParaRPr lang="en-GB" dirty="0"/>
          </a:p>
          <a:p>
            <a:pPr marL="241300" marR="5080" indent="-229235" algn="just">
              <a:lnSpc>
                <a:spcPct val="90100"/>
              </a:lnSpc>
              <a:spcBef>
                <a:spcPts val="1010"/>
              </a:spcBef>
              <a:buFont typeface="Arial MT"/>
              <a:buChar char="•"/>
              <a:tabLst>
                <a:tab pos="241935" algn="l"/>
              </a:tabLst>
            </a:pPr>
            <a:r>
              <a:rPr lang="en-GB" dirty="0"/>
              <a:t>Milad Nasr, Reza Shokri, and Amir </a:t>
            </a:r>
            <a:r>
              <a:rPr lang="en-GB" dirty="0" err="1"/>
              <a:t>Houmansadr</a:t>
            </a:r>
            <a:r>
              <a:rPr lang="en-GB" dirty="0"/>
              <a:t>. "Comprehensive privacy analysis of deep learning: Passive and active white-box inference attacks against centralized and federated learning." In 2019</a:t>
            </a:r>
            <a:r>
              <a:rPr lang="en-GB" i="1" dirty="0"/>
              <a:t> IEEE Symposium on Security and Privacy (SP)</a:t>
            </a:r>
            <a:r>
              <a:rPr lang="en-GB" dirty="0"/>
              <a:t>, 2019. 2</a:t>
            </a:r>
            <a:endParaRPr lang="en-IN" dirty="0"/>
          </a:p>
          <a:p>
            <a:pPr marL="241300" marR="5080" indent="-229235" algn="just">
              <a:lnSpc>
                <a:spcPct val="90100"/>
              </a:lnSpc>
              <a:spcBef>
                <a:spcPts val="1010"/>
              </a:spcBef>
              <a:buFont typeface="Arial MT"/>
              <a:buChar char="•"/>
              <a:tabLst>
                <a:tab pos="241935" algn="l"/>
              </a:tabLst>
            </a:pPr>
            <a:r>
              <a:rPr lang="en-IN" dirty="0" err="1"/>
              <a:t>Zhibo</a:t>
            </a:r>
            <a:r>
              <a:rPr lang="en-IN" dirty="0"/>
              <a:t> Wang, </a:t>
            </a:r>
            <a:r>
              <a:rPr lang="en-IN" dirty="0" err="1"/>
              <a:t>Mengkai</a:t>
            </a:r>
            <a:r>
              <a:rPr lang="en-IN" dirty="0"/>
              <a:t> Song, Zhifei Zhang, Yang Song, Qian Wang, and Hairong Qi. "Beyond inferring class representatives: User-level privacy leakage from federated learning." In</a:t>
            </a:r>
            <a:r>
              <a:rPr lang="en-IN" i="1" dirty="0"/>
              <a:t> IEEE INFOCOM 2019-IEEE Conference on Computer Communications. IEEE</a:t>
            </a:r>
            <a:r>
              <a:rPr lang="en-IN" dirty="0"/>
              <a:t>, 2019. 1, 2, 3</a:t>
            </a:r>
          </a:p>
          <a:p>
            <a:pPr marL="241300" marR="5080" indent="-229235" algn="just">
              <a:lnSpc>
                <a:spcPct val="90100"/>
              </a:lnSpc>
              <a:spcBef>
                <a:spcPts val="1010"/>
              </a:spcBef>
              <a:buFont typeface="Arial MT"/>
              <a:buChar char="•"/>
              <a:tabLst>
                <a:tab pos="241935" algn="l"/>
              </a:tabLst>
            </a:pPr>
            <a:r>
              <a:rPr lang="en-IN" dirty="0"/>
              <a:t>Xiang Li, </a:t>
            </a:r>
            <a:r>
              <a:rPr lang="en-IN" dirty="0" err="1"/>
              <a:t>Kaixuan</a:t>
            </a:r>
            <a:r>
              <a:rPr lang="en-IN" dirty="0"/>
              <a:t> Huang, Wenhao Yang, </a:t>
            </a:r>
            <a:r>
              <a:rPr lang="en-IN" dirty="0" err="1"/>
              <a:t>Shusen</a:t>
            </a:r>
            <a:r>
              <a:rPr lang="en-IN" dirty="0"/>
              <a:t> Wang, and Zhihua Zhang. "On the convergence of </a:t>
            </a:r>
            <a:r>
              <a:rPr lang="en-IN" dirty="0" err="1"/>
              <a:t>fedavg</a:t>
            </a:r>
            <a:r>
              <a:rPr lang="en-IN" dirty="0"/>
              <a:t> on non-</a:t>
            </a:r>
            <a:r>
              <a:rPr lang="en-IN" dirty="0" err="1"/>
              <a:t>iid</a:t>
            </a:r>
            <a:r>
              <a:rPr lang="en-IN" dirty="0"/>
              <a:t> data" In</a:t>
            </a:r>
            <a:r>
              <a:rPr lang="en-IN" i="1" dirty="0"/>
              <a:t> International Conference on Learning Representations</a:t>
            </a:r>
            <a:r>
              <a:rPr lang="en-IN" dirty="0"/>
              <a:t>, 2019. 6, 8, 11, 12</a:t>
            </a:r>
            <a:endParaRPr lang="en-IN" spc="-5" dirty="0"/>
          </a:p>
          <a:p>
            <a:pPr marL="241300" marR="5080" indent="-229235" algn="just">
              <a:lnSpc>
                <a:spcPct val="90100"/>
              </a:lnSpc>
              <a:spcBef>
                <a:spcPts val="1010"/>
              </a:spcBef>
              <a:buFont typeface="Arial MT"/>
              <a:buChar char="•"/>
              <a:tabLst>
                <a:tab pos="241935" algn="l"/>
              </a:tabLst>
            </a:pPr>
            <a:r>
              <a:rPr dirty="0"/>
              <a:t>	</a:t>
            </a:r>
            <a:r>
              <a:rPr lang="en-IN" err="1"/>
              <a:t>Ligeng</a:t>
            </a:r>
            <a:r>
              <a:rPr lang="en-IN" dirty="0"/>
              <a:t> Zhu, Zhijian Liu, and Song Han. "Deep leakage from gradients"</a:t>
            </a:r>
            <a:r>
              <a:rPr lang="en-IN" i="1" dirty="0"/>
              <a:t> In Advances in Neural Information Processing Systems</a:t>
            </a:r>
            <a:r>
              <a:rPr lang="en-IN" dirty="0"/>
              <a:t>, 2019. 1, 2, 3, 4, 7</a:t>
            </a:r>
            <a:endParaRPr lang="en-IN" spc="-5" dirty="0"/>
          </a:p>
          <a:p>
            <a:pPr marL="241300" marR="5080" indent="-229235" algn="just">
              <a:lnSpc>
                <a:spcPts val="1939"/>
              </a:lnSpc>
              <a:spcBef>
                <a:spcPts val="1025"/>
              </a:spcBef>
              <a:buFont typeface="Arial MT"/>
              <a:buChar char="•"/>
              <a:tabLst>
                <a:tab pos="294005" algn="l"/>
              </a:tabLst>
            </a:pPr>
            <a:r>
              <a:rPr lang="en-GB" dirty="0"/>
              <a:t>Matt Fredrikson, Somesh Jha, and Thomas </a:t>
            </a:r>
            <a:r>
              <a:rPr lang="en-GB" dirty="0" err="1"/>
              <a:t>Ristenpart</a:t>
            </a:r>
            <a:r>
              <a:rPr lang="en-GB" dirty="0"/>
              <a:t>. "Model inversion attacks that exploit confidence information and basic countermeasures." In Proceedings of the 22nd </a:t>
            </a:r>
            <a:r>
              <a:rPr lang="en-GB" i="1" dirty="0"/>
              <a:t>ACM SIGSAC Conference on Computer and Communications Security</a:t>
            </a:r>
            <a:r>
              <a:rPr lang="en-GB" dirty="0"/>
              <a:t>, 2015. 1, 2</a:t>
            </a:r>
            <a:endParaRPr spc="-5" dirty="0"/>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9" name="object 9"/>
          <p:cNvSpPr txBox="1">
            <a:spLocks noGrp="1"/>
          </p:cNvSpPr>
          <p:nvPr>
            <p:ph type="title"/>
          </p:nvPr>
        </p:nvSpPr>
        <p:spPr>
          <a:xfrm>
            <a:off x="916939" y="358520"/>
            <a:ext cx="1874520" cy="513715"/>
          </a:xfrm>
          <a:prstGeom prst="rect">
            <a:avLst/>
          </a:prstGeom>
        </p:spPr>
        <p:txBody>
          <a:bodyPr vert="horz" wrap="square" lIns="0" tIns="13335" rIns="0" bIns="0" rtlCol="0" anchor="t">
            <a:spAutoFit/>
          </a:bodyPr>
          <a:lstStyle/>
          <a:p>
            <a:pPr marL="12700">
              <a:lnSpc>
                <a:spcPct val="100000"/>
              </a:lnSpc>
              <a:spcBef>
                <a:spcPts val="105"/>
              </a:spcBef>
            </a:pPr>
            <a:r>
              <a:rPr sz="3200" b="1" spc="-25" dirty="0">
                <a:solidFill>
                  <a:srgbClr val="000000"/>
                </a:solidFill>
                <a:uFill>
                  <a:solidFill>
                    <a:srgbClr val="000000"/>
                  </a:solidFill>
                </a:uFill>
                <a:latin typeface="Calibri"/>
                <a:cs typeface="Calibri"/>
              </a:rPr>
              <a:t>References</a:t>
            </a:r>
            <a:endParaRPr sz="3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60141"/>
            <a:ext cx="2630805" cy="697230"/>
          </a:xfrm>
          <a:prstGeom prst="rect">
            <a:avLst/>
          </a:prstGeom>
        </p:spPr>
        <p:txBody>
          <a:bodyPr vert="horz" wrap="square" lIns="0" tIns="13335" rIns="0" bIns="0" rtlCol="0" anchor="t">
            <a:spAutoFit/>
          </a:bodyPr>
          <a:lstStyle/>
          <a:p>
            <a:pPr marL="12700">
              <a:lnSpc>
                <a:spcPct val="100000"/>
              </a:lnSpc>
              <a:spcBef>
                <a:spcPts val="105"/>
              </a:spcBef>
            </a:pPr>
            <a:r>
              <a:rPr lang="en-IN" sz="4400" b="1" spc="65" dirty="0">
                <a:solidFill>
                  <a:srgbClr val="1D9A78"/>
                </a:solidFill>
                <a:latin typeface="Trebuchet MS"/>
                <a:cs typeface="Trebuchet MS"/>
              </a:rPr>
              <a:t>Index</a:t>
            </a:r>
            <a:endParaRPr lang="en-US" sz="4400" b="1" spc="65" dirty="0">
              <a:solidFill>
                <a:srgbClr val="1D9A78"/>
              </a:solidFill>
              <a:latin typeface="Trebuchet MS"/>
              <a:cs typeface="Trebuchet MS"/>
            </a:endParaRPr>
          </a:p>
        </p:txBody>
      </p:sp>
      <p:sp>
        <p:nvSpPr>
          <p:cNvPr id="3" name="object 3"/>
          <p:cNvSpPr txBox="1"/>
          <p:nvPr/>
        </p:nvSpPr>
        <p:spPr>
          <a:xfrm>
            <a:off x="838200" y="1881377"/>
            <a:ext cx="3780154" cy="4257576"/>
          </a:xfrm>
          <a:prstGeom prst="rect">
            <a:avLst/>
          </a:prstGeom>
        </p:spPr>
        <p:txBody>
          <a:bodyPr vert="horz" wrap="square" lIns="0" tIns="109220" rIns="0" bIns="0" rtlCol="0" anchor="t">
            <a:spAutoFit/>
          </a:bodyPr>
          <a:lstStyle/>
          <a:p>
            <a:pPr marL="241300" indent="-228600">
              <a:lnSpc>
                <a:spcPct val="100000"/>
              </a:lnSpc>
              <a:spcBef>
                <a:spcPts val="860"/>
              </a:spcBef>
              <a:buFont typeface="Arial MT"/>
              <a:buChar char="•"/>
              <a:tabLst>
                <a:tab pos="240665" algn="l"/>
                <a:tab pos="241300" algn="l"/>
              </a:tabLst>
            </a:pPr>
            <a:r>
              <a:rPr lang="en-IN" spc="-5" dirty="0">
                <a:latin typeface="Calibri"/>
                <a:cs typeface="Calibri"/>
              </a:rPr>
              <a:t>Introduction</a:t>
            </a:r>
          </a:p>
          <a:p>
            <a:pPr marL="241300" indent="-228600">
              <a:spcBef>
                <a:spcPts val="860"/>
              </a:spcBef>
              <a:buFont typeface="Arial MT"/>
              <a:buChar char="•"/>
              <a:tabLst>
                <a:tab pos="240665" algn="l"/>
                <a:tab pos="241300" algn="l"/>
              </a:tabLst>
            </a:pPr>
            <a:r>
              <a:rPr lang="en-IN" spc="-10" dirty="0">
                <a:latin typeface="Calibri"/>
                <a:cs typeface="Calibri"/>
              </a:rPr>
              <a:t>Problem</a:t>
            </a:r>
            <a:r>
              <a:rPr lang="en-IN" spc="-20" dirty="0">
                <a:latin typeface="Calibri"/>
                <a:cs typeface="Calibri"/>
              </a:rPr>
              <a:t> </a:t>
            </a:r>
            <a:r>
              <a:rPr lang="en-IN" spc="-15" dirty="0">
                <a:latin typeface="Calibri"/>
                <a:cs typeface="Calibri"/>
              </a:rPr>
              <a:t>statement</a:t>
            </a:r>
            <a:endParaRPr dirty="0">
              <a:latin typeface="Calibri"/>
              <a:cs typeface="Calibri"/>
            </a:endParaRPr>
          </a:p>
          <a:p>
            <a:pPr marL="241300" marR="5080" indent="-228600">
              <a:lnSpc>
                <a:spcPts val="2160"/>
              </a:lnSpc>
              <a:spcBef>
                <a:spcPts val="1040"/>
              </a:spcBef>
              <a:buFont typeface="Arial MT"/>
              <a:buChar char="•"/>
              <a:tabLst>
                <a:tab pos="240665" algn="l"/>
                <a:tab pos="241300" algn="l"/>
              </a:tabLst>
            </a:pPr>
            <a:r>
              <a:rPr spc="-10" dirty="0">
                <a:latin typeface="Calibri"/>
                <a:cs typeface="Calibri"/>
              </a:rPr>
              <a:t>Limitations</a:t>
            </a:r>
            <a:r>
              <a:rPr spc="20" dirty="0">
                <a:latin typeface="Calibri"/>
                <a:cs typeface="Calibri"/>
              </a:rPr>
              <a:t> </a:t>
            </a:r>
            <a:endParaRPr lang="en-IN" spc="-5" dirty="0">
              <a:latin typeface="Calibri"/>
              <a:cs typeface="Calibri"/>
            </a:endParaRPr>
          </a:p>
          <a:p>
            <a:pPr marL="241300" marR="5080" indent="-228600">
              <a:lnSpc>
                <a:spcPts val="2160"/>
              </a:lnSpc>
              <a:spcBef>
                <a:spcPts val="1040"/>
              </a:spcBef>
              <a:buFont typeface="Arial MT"/>
              <a:buChar char="•"/>
              <a:tabLst>
                <a:tab pos="240665" algn="l"/>
                <a:tab pos="241300" algn="l"/>
              </a:tabLst>
            </a:pPr>
            <a:r>
              <a:rPr lang="en-US" spc="-5" dirty="0">
                <a:latin typeface="Calibri"/>
                <a:cs typeface="Calibri"/>
              </a:rPr>
              <a:t>Motivation</a:t>
            </a:r>
            <a:endParaRPr dirty="0">
              <a:latin typeface="Calibri"/>
              <a:cs typeface="Calibri"/>
            </a:endParaRPr>
          </a:p>
          <a:p>
            <a:pPr marL="241300" indent="-228600">
              <a:lnSpc>
                <a:spcPct val="100000"/>
              </a:lnSpc>
              <a:spcBef>
                <a:spcPts val="760"/>
              </a:spcBef>
              <a:buFont typeface="Arial MT"/>
              <a:buChar char="•"/>
              <a:tabLst>
                <a:tab pos="240665" algn="l"/>
                <a:tab pos="241300" algn="l"/>
              </a:tabLst>
            </a:pPr>
            <a:r>
              <a:rPr spc="-10" dirty="0">
                <a:latin typeface="Calibri"/>
                <a:cs typeface="Calibri"/>
              </a:rPr>
              <a:t>Proposed</a:t>
            </a:r>
            <a:r>
              <a:rPr spc="-25" dirty="0">
                <a:latin typeface="Calibri"/>
                <a:cs typeface="Calibri"/>
              </a:rPr>
              <a:t> </a:t>
            </a:r>
            <a:r>
              <a:rPr spc="-5" dirty="0">
                <a:latin typeface="Calibri"/>
                <a:cs typeface="Calibri"/>
              </a:rPr>
              <a:t>method</a:t>
            </a:r>
            <a:endParaRPr lang="en-IN" spc="-5" dirty="0">
              <a:latin typeface="Calibri"/>
              <a:cs typeface="Calibri"/>
            </a:endParaRP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Datasets</a:t>
            </a:r>
            <a:endParaRPr dirty="0">
              <a:latin typeface="Calibri"/>
              <a:cs typeface="Calibri"/>
            </a:endParaRPr>
          </a:p>
          <a:p>
            <a:pPr marL="241300" indent="-228600">
              <a:lnSpc>
                <a:spcPct val="100000"/>
              </a:lnSpc>
              <a:spcBef>
                <a:spcPts val="765"/>
              </a:spcBef>
              <a:buFont typeface="Arial MT"/>
              <a:buChar char="•"/>
              <a:tabLst>
                <a:tab pos="240665" algn="l"/>
                <a:tab pos="241300" algn="l"/>
              </a:tabLst>
            </a:pPr>
            <a:r>
              <a:rPr spc="-5" dirty="0">
                <a:latin typeface="Calibri"/>
                <a:cs typeface="Calibri"/>
              </a:rPr>
              <a:t>Experimentation/results</a:t>
            </a:r>
            <a:endParaRPr dirty="0">
              <a:latin typeface="Calibri"/>
              <a:cs typeface="Calibri"/>
            </a:endParaRPr>
          </a:p>
          <a:p>
            <a:pPr marL="241300" indent="-228600">
              <a:spcBef>
                <a:spcPts val="765"/>
              </a:spcBef>
              <a:buFont typeface="Arial MT"/>
              <a:buChar char="•"/>
              <a:tabLst>
                <a:tab pos="240665" algn="l"/>
                <a:tab pos="241300" algn="l"/>
              </a:tabLst>
            </a:pPr>
            <a:r>
              <a:rPr lang="en-US" spc="-5" dirty="0">
                <a:latin typeface="Calibri"/>
                <a:cs typeface="Calibri"/>
              </a:rPr>
              <a:t>Summary</a:t>
            </a:r>
          </a:p>
          <a:p>
            <a:pPr marL="241300" indent="-228600">
              <a:spcBef>
                <a:spcPts val="765"/>
              </a:spcBef>
              <a:buFont typeface="Arial MT"/>
              <a:buChar char="•"/>
              <a:tabLst>
                <a:tab pos="240665" algn="l"/>
                <a:tab pos="241300" algn="l"/>
              </a:tabLst>
            </a:pPr>
            <a:r>
              <a:rPr lang="en-US" spc="-5" dirty="0">
                <a:latin typeface="Calibri"/>
                <a:cs typeface="Calibri"/>
              </a:rPr>
              <a:t>Conclusion</a:t>
            </a:r>
          </a:p>
          <a:p>
            <a:pPr marL="241300" indent="-228600">
              <a:lnSpc>
                <a:spcPct val="100000"/>
              </a:lnSpc>
              <a:spcBef>
                <a:spcPts val="755"/>
              </a:spcBef>
              <a:buFont typeface="Arial MT"/>
              <a:buChar char="•"/>
              <a:tabLst>
                <a:tab pos="240665" algn="l"/>
                <a:tab pos="241300" algn="l"/>
              </a:tabLst>
            </a:pPr>
            <a:r>
              <a:rPr spc="-5" dirty="0">
                <a:latin typeface="Calibri"/>
                <a:cs typeface="Calibri"/>
              </a:rPr>
              <a:t>Future</a:t>
            </a:r>
            <a:r>
              <a:rPr spc="-45" dirty="0">
                <a:latin typeface="Calibri"/>
                <a:cs typeface="Calibri"/>
              </a:rPr>
              <a:t> </a:t>
            </a:r>
            <a:r>
              <a:rPr spc="-10" dirty="0">
                <a:latin typeface="Calibri"/>
                <a:cs typeface="Calibri"/>
              </a:rPr>
              <a:t>work</a:t>
            </a:r>
            <a:endParaRPr lang="en-IN" spc="-10" dirty="0">
              <a:latin typeface="Calibri"/>
              <a:cs typeface="Calibri"/>
            </a:endParaRPr>
          </a:p>
          <a:p>
            <a:pPr marL="241300" indent="-228600">
              <a:lnSpc>
                <a:spcPct val="100000"/>
              </a:lnSpc>
              <a:spcBef>
                <a:spcPts val="755"/>
              </a:spcBef>
              <a:buFont typeface="Arial MT"/>
              <a:buChar char="•"/>
              <a:tabLst>
                <a:tab pos="240665" algn="l"/>
                <a:tab pos="241300" algn="l"/>
              </a:tabLst>
            </a:pPr>
            <a:r>
              <a:rPr lang="en-US" spc="-10" dirty="0">
                <a:latin typeface="Calibri"/>
                <a:cs typeface="Calibri"/>
              </a:rPr>
              <a:t>References</a:t>
            </a:r>
            <a:endParaRPr dirty="0">
              <a:latin typeface="Calibri"/>
              <a:cs typeface="Calibri"/>
            </a:endParaRPr>
          </a:p>
        </p:txBody>
      </p:sp>
      <p:sp>
        <p:nvSpPr>
          <p:cNvPr id="7" name="object 7"/>
          <p:cNvSpPr/>
          <p:nvPr/>
        </p:nvSpPr>
        <p:spPr>
          <a:xfrm>
            <a:off x="838200" y="1856853"/>
            <a:ext cx="4030979" cy="27940"/>
          </a:xfrm>
          <a:custGeom>
            <a:avLst/>
            <a:gdLst/>
            <a:ahLst/>
            <a:cxnLst/>
            <a:rect l="l" t="t" r="r" b="b"/>
            <a:pathLst>
              <a:path w="4030979" h="27939">
                <a:moveTo>
                  <a:pt x="4030472" y="0"/>
                </a:moveTo>
                <a:lnTo>
                  <a:pt x="0" y="0"/>
                </a:lnTo>
              </a:path>
              <a:path w="4030979" h="27939">
                <a:moveTo>
                  <a:pt x="4030472" y="27432"/>
                </a:moveTo>
                <a:lnTo>
                  <a:pt x="0" y="27432"/>
                </a:lnTo>
              </a:path>
            </a:pathLst>
          </a:custGeom>
          <a:ln w="19050">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lang="en-IN" spc="-45" dirty="0"/>
              <a:t>Any Questions?</a:t>
            </a:r>
            <a:endParaRPr spc="-60" dirty="0"/>
          </a:p>
        </p:txBody>
      </p:sp>
      <p:pic>
        <p:nvPicPr>
          <p:cNvPr id="7" name="object 7"/>
          <p:cNvPicPr/>
          <p:nvPr/>
        </p:nvPicPr>
        <p:blipFill>
          <a:blip r:embed="rId3" cstate="print"/>
          <a:stretch>
            <a:fillRect/>
          </a:stretch>
        </p:blipFill>
        <p:spPr>
          <a:xfrm>
            <a:off x="5458967" y="1274063"/>
            <a:ext cx="1216152" cy="1223772"/>
          </a:xfrm>
          <a:prstGeom prst="rect">
            <a:avLst/>
          </a:prstGeom>
        </p:spPr>
      </p:pic>
    </p:spTree>
    <p:extLst>
      <p:ext uri="{BB962C8B-B14F-4D97-AF65-F5344CB8AC3E}">
        <p14:creationId xmlns:p14="http://schemas.microsoft.com/office/powerpoint/2010/main" val="411723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spc="-45" dirty="0"/>
              <a:t>Thank</a:t>
            </a:r>
            <a:r>
              <a:rPr spc="-215" dirty="0"/>
              <a:t> </a:t>
            </a:r>
            <a:r>
              <a:rPr spc="-60" dirty="0"/>
              <a:t>you</a:t>
            </a:r>
          </a:p>
        </p:txBody>
      </p:sp>
      <p:pic>
        <p:nvPicPr>
          <p:cNvPr id="7" name="object 7"/>
          <p:cNvPicPr/>
          <p:nvPr/>
        </p:nvPicPr>
        <p:blipFill>
          <a:blip r:embed="rId3" cstate="print"/>
          <a:stretch>
            <a:fillRect/>
          </a:stretch>
        </p:blipFill>
        <p:spPr>
          <a:xfrm>
            <a:off x="5458967" y="1274063"/>
            <a:ext cx="1216152" cy="12237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274"/>
            <a:ext cx="2695575"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I</a:t>
            </a:r>
            <a:r>
              <a:rPr lang="en-IN" sz="3000" b="1" spc="-5" dirty="0" err="1">
                <a:solidFill>
                  <a:srgbClr val="000000"/>
                </a:solidFill>
                <a:uFill>
                  <a:solidFill>
                    <a:srgbClr val="000000"/>
                  </a:solidFill>
                </a:uFill>
                <a:latin typeface="Calibri"/>
                <a:cs typeface="Calibri"/>
              </a:rPr>
              <a:t>ntroduction</a:t>
            </a:r>
          </a:p>
        </p:txBody>
      </p:sp>
      <p:pic>
        <p:nvPicPr>
          <p:cNvPr id="13" name="object 13"/>
          <p:cNvPicPr/>
          <p:nvPr/>
        </p:nvPicPr>
        <p:blipFill>
          <a:blip r:embed="rId2" cstate="print"/>
          <a:stretch>
            <a:fillRect/>
          </a:stretch>
        </p:blipFill>
        <p:spPr>
          <a:xfrm>
            <a:off x="11062716" y="57911"/>
            <a:ext cx="1080515" cy="1088136"/>
          </a:xfrm>
          <a:prstGeom prst="rect">
            <a:avLst/>
          </a:prstGeom>
        </p:spPr>
      </p:pic>
      <p:sp>
        <p:nvSpPr>
          <p:cNvPr id="14" name="TextBox 13">
            <a:extLst>
              <a:ext uri="{FF2B5EF4-FFF2-40B4-BE49-F238E27FC236}">
                <a16:creationId xmlns:a16="http://schemas.microsoft.com/office/drawing/2014/main" id="{5F41FD0B-9674-2202-6871-E57CA2C46360}"/>
              </a:ext>
            </a:extLst>
          </p:cNvPr>
          <p:cNvSpPr txBox="1"/>
          <p:nvPr/>
        </p:nvSpPr>
        <p:spPr>
          <a:xfrm>
            <a:off x="759977" y="1398639"/>
            <a:ext cx="5407661"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b="0" i="0" dirty="0">
                <a:solidFill>
                  <a:srgbClr val="0D0D0D"/>
                </a:solidFill>
                <a:effectLst/>
                <a:cs typeface="Arial"/>
              </a:rPr>
              <a:t>Federated Learning(FL) decentralizes model training across devices.</a:t>
            </a:r>
          </a:p>
          <a:p>
            <a:pPr marL="285750" indent="-285750">
              <a:buFont typeface="Arial" panose="020B0604020202020204" pitchFamily="34" charset="0"/>
              <a:buChar char="•"/>
            </a:pPr>
            <a:endParaRPr lang="en-GB" b="0" i="0" dirty="0">
              <a:solidFill>
                <a:srgbClr val="0D0D0D"/>
              </a:solidFill>
              <a:effectLst/>
              <a:cs typeface="Arial" panose="020B0604020202020204" pitchFamily="34" charset="0"/>
            </a:endParaRPr>
          </a:p>
          <a:p>
            <a:pPr marL="285750" indent="-285750">
              <a:buFont typeface="Arial" panose="020B0604020202020204" pitchFamily="34" charset="0"/>
              <a:buChar char="•"/>
            </a:pPr>
            <a:r>
              <a:rPr lang="en-GB" dirty="0">
                <a:solidFill>
                  <a:srgbClr val="0D0D0D"/>
                </a:solidFill>
                <a:cs typeface="Arial"/>
              </a:rPr>
              <a:t> </a:t>
            </a:r>
            <a:r>
              <a:rPr lang="en-GB" b="0" i="0" dirty="0">
                <a:solidFill>
                  <a:srgbClr val="0D0D0D"/>
                </a:solidFill>
                <a:effectLst/>
                <a:cs typeface="Arial"/>
              </a:rPr>
              <a:t>preserving privacy by locally training models and </a:t>
            </a:r>
            <a:r>
              <a:rPr lang="en-GB" b="1" i="0" dirty="0">
                <a:solidFill>
                  <a:srgbClr val="0D0D0D"/>
                </a:solidFill>
                <a:effectLst/>
                <a:cs typeface="Arial"/>
              </a:rPr>
              <a:t>sharing only updates</a:t>
            </a:r>
          </a:p>
          <a:p>
            <a:pPr marL="285750" indent="-285750">
              <a:buFont typeface="Arial" panose="020B0604020202020204" pitchFamily="34" charset="0"/>
              <a:buChar char="•"/>
            </a:pPr>
            <a:endParaRPr lang="en-GB" dirty="0">
              <a:solidFill>
                <a:srgbClr val="0D0D0D"/>
              </a:solidFill>
              <a:cs typeface="Arial" panose="020B0604020202020204" pitchFamily="34" charset="0"/>
            </a:endParaRPr>
          </a:p>
          <a:p>
            <a:pPr marL="285750" indent="-285750">
              <a:buFont typeface="Arial" panose="020B0604020202020204" pitchFamily="34" charset="0"/>
              <a:buChar char="•"/>
            </a:pPr>
            <a:r>
              <a:rPr lang="en-GB" b="0" i="0" dirty="0">
                <a:solidFill>
                  <a:srgbClr val="0D0D0D"/>
                </a:solidFill>
                <a:effectLst/>
                <a:cs typeface="Arial"/>
              </a:rPr>
              <a:t>However, recent concerns have arisen regarding </a:t>
            </a:r>
            <a:r>
              <a:rPr lang="en-GB" b="1" i="0" dirty="0">
                <a:solidFill>
                  <a:srgbClr val="0D0D0D"/>
                </a:solidFill>
                <a:effectLst/>
                <a:cs typeface="Arial"/>
              </a:rPr>
              <a:t>privacy leakage </a:t>
            </a:r>
            <a:r>
              <a:rPr lang="en-GB" b="0" i="0" dirty="0">
                <a:solidFill>
                  <a:srgbClr val="0D0D0D"/>
                </a:solidFill>
                <a:effectLst/>
                <a:cs typeface="Arial"/>
              </a:rPr>
              <a:t>in FL, particularly due to the sharing of </a:t>
            </a:r>
            <a:r>
              <a:rPr lang="en-GB" b="1" i="0" dirty="0">
                <a:solidFill>
                  <a:srgbClr val="0D0D0D"/>
                </a:solidFill>
                <a:effectLst/>
                <a:cs typeface="Arial"/>
              </a:rPr>
              <a:t>model updates </a:t>
            </a:r>
            <a:r>
              <a:rPr lang="en-GB" b="0" i="0" dirty="0">
                <a:solidFill>
                  <a:srgbClr val="0D0D0D"/>
                </a:solidFill>
                <a:effectLst/>
                <a:cs typeface="Arial"/>
              </a:rPr>
              <a:t>among participating devices</a:t>
            </a:r>
            <a:endParaRPr lang="en-GB" dirty="0">
              <a:solidFill>
                <a:srgbClr val="0D0D0D"/>
              </a:solidFill>
              <a:cs typeface="Arial"/>
            </a:endParaRPr>
          </a:p>
          <a:p>
            <a:endParaRPr lang="en-GB" b="0" i="0" dirty="0">
              <a:solidFill>
                <a:srgbClr val="0D0D0D"/>
              </a:solidFill>
              <a:effectLst/>
              <a:cs typeface="Arial" panose="020B0604020202020204" pitchFamily="34" charset="0"/>
            </a:endParaRPr>
          </a:p>
          <a:p>
            <a:pPr marL="285750" indent="-285750">
              <a:buFont typeface="Arial" panose="020B0604020202020204" pitchFamily="34" charset="0"/>
              <a:buChar char="•"/>
            </a:pPr>
            <a:r>
              <a:rPr lang="en-IN" dirty="0"/>
              <a:t>Essential cause of privacy leakage in FL </a:t>
            </a:r>
            <a:r>
              <a:rPr lang="en-GB" b="1" i="0" dirty="0">
                <a:solidFill>
                  <a:srgbClr val="0D0D0D"/>
                </a:solidFill>
                <a:effectLst/>
              </a:rPr>
              <a:t>remains incompletely understood. </a:t>
            </a:r>
            <a:r>
              <a:rPr lang="en-GB" i="0" dirty="0">
                <a:solidFill>
                  <a:srgbClr val="0D0D0D"/>
                </a:solidFill>
                <a:effectLst/>
              </a:rPr>
              <a:t>Hence hindering the development of robust defence.</a:t>
            </a:r>
            <a:endParaRPr lang="en-IN" dirty="0"/>
          </a:p>
          <a:p>
            <a:pPr marL="285750" indent="-285750">
              <a:buFont typeface="Arial" panose="020B0604020202020204" pitchFamily="34" charset="0"/>
              <a:buChar char="•"/>
            </a:pPr>
            <a:endParaRPr lang="en-GB" b="0" i="0" dirty="0">
              <a:solidFill>
                <a:srgbClr val="0D0D0D"/>
              </a:solidFill>
              <a:effectLst/>
              <a:cs typeface="Arial" panose="020B0604020202020204" pitchFamily="34" charset="0"/>
            </a:endParaRPr>
          </a:p>
          <a:p>
            <a:endParaRPr lang="en-GB" dirty="0">
              <a:solidFill>
                <a:srgbClr val="0D0D0D"/>
              </a:solidFill>
              <a:latin typeface="Söhne"/>
            </a:endParaRPr>
          </a:p>
          <a:p>
            <a:r>
              <a:rPr lang="en-GB" b="0" i="0" dirty="0">
                <a:solidFill>
                  <a:srgbClr val="0D0D0D"/>
                </a:solidFill>
                <a:effectLst/>
                <a:latin typeface="Söhne"/>
              </a:rPr>
              <a:t> </a:t>
            </a:r>
            <a:endParaRPr lang="en-IN" dirty="0"/>
          </a:p>
        </p:txBody>
      </p:sp>
      <p:sp>
        <p:nvSpPr>
          <p:cNvPr id="15" name="TextBox 14">
            <a:extLst>
              <a:ext uri="{FF2B5EF4-FFF2-40B4-BE49-F238E27FC236}">
                <a16:creationId xmlns:a16="http://schemas.microsoft.com/office/drawing/2014/main" id="{4B479E00-EAA3-5BF6-61AB-C74CBB520166}"/>
              </a:ext>
            </a:extLst>
          </p:cNvPr>
          <p:cNvSpPr txBox="1"/>
          <p:nvPr/>
        </p:nvSpPr>
        <p:spPr>
          <a:xfrm>
            <a:off x="7924800" y="5105400"/>
            <a:ext cx="2501845" cy="369332"/>
          </a:xfrm>
          <a:prstGeom prst="rect">
            <a:avLst/>
          </a:prstGeom>
          <a:noFill/>
        </p:spPr>
        <p:txBody>
          <a:bodyPr wrap="square" rtlCol="0">
            <a:spAutoFit/>
          </a:bodyPr>
          <a:lstStyle/>
          <a:p>
            <a:r>
              <a:rPr lang="en-IN" dirty="0">
                <a:hlinkClick r:id="rId3"/>
              </a:rPr>
              <a:t>Image Reference </a:t>
            </a:r>
            <a:endParaRPr lang="en-IN" dirty="0"/>
          </a:p>
        </p:txBody>
      </p:sp>
      <p:pic>
        <p:nvPicPr>
          <p:cNvPr id="17" name="Picture 16" descr="Diagram of a cloud computing process&#10;&#10;Description automatically generated">
            <a:extLst>
              <a:ext uri="{FF2B5EF4-FFF2-40B4-BE49-F238E27FC236}">
                <a16:creationId xmlns:a16="http://schemas.microsoft.com/office/drawing/2014/main" id="{7FE2D152-3D4C-DB32-DF2C-4F96253F2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676400"/>
            <a:ext cx="5218779" cy="31973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068" y="360963"/>
            <a:ext cx="3576320" cy="474489"/>
          </a:xfrm>
          <a:prstGeom prst="rect">
            <a:avLst/>
          </a:prstGeom>
        </p:spPr>
        <p:txBody>
          <a:bodyPr vert="horz" wrap="square" lIns="0" tIns="12700" rIns="0" bIns="0" rtlCol="0" anchor="t">
            <a:spAutoFit/>
          </a:bodyPr>
          <a:lstStyle/>
          <a:p>
            <a:pPr marL="12700">
              <a:lnSpc>
                <a:spcPct val="100000"/>
              </a:lnSpc>
              <a:spcBef>
                <a:spcPts val="100"/>
              </a:spcBef>
            </a:pPr>
            <a:r>
              <a:rPr sz="3000" b="1" spc="-5" dirty="0">
                <a:solidFill>
                  <a:srgbClr val="000000"/>
                </a:solidFill>
                <a:uFill>
                  <a:solidFill>
                    <a:srgbClr val="000000"/>
                  </a:solidFill>
                </a:uFill>
                <a:latin typeface="Calibri"/>
                <a:cs typeface="Calibri"/>
              </a:rPr>
              <a:t>Problem</a:t>
            </a:r>
            <a:r>
              <a:rPr sz="3000" b="1" spc="-90" dirty="0">
                <a:solidFill>
                  <a:srgbClr val="000000"/>
                </a:solidFill>
                <a:uFill>
                  <a:solidFill>
                    <a:srgbClr val="000000"/>
                  </a:solidFill>
                </a:uFill>
                <a:latin typeface="Calibri"/>
                <a:cs typeface="Calibri"/>
              </a:rPr>
              <a:t> </a:t>
            </a:r>
            <a:r>
              <a:rPr sz="3000" b="1" spc="-20" dirty="0">
                <a:solidFill>
                  <a:srgbClr val="000000"/>
                </a:solidFill>
                <a:uFill>
                  <a:solidFill>
                    <a:srgbClr val="000000"/>
                  </a:solidFill>
                </a:uFill>
                <a:latin typeface="Calibri"/>
                <a:cs typeface="Calibri"/>
              </a:rPr>
              <a:t>statement</a:t>
            </a:r>
            <a:endParaRPr lang="en-IN" sz="3000" b="1" spc="-20" dirty="0">
              <a:solidFill>
                <a:srgbClr val="000000"/>
              </a:solidFill>
              <a:uFill>
                <a:solidFill>
                  <a:srgbClr val="000000"/>
                </a:solidFill>
              </a:uFill>
              <a:latin typeface="Calibri"/>
              <a:cs typeface="Calibri"/>
            </a:endParaRPr>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13" name="TextBox 12">
            <a:extLst>
              <a:ext uri="{FF2B5EF4-FFF2-40B4-BE49-F238E27FC236}">
                <a16:creationId xmlns:a16="http://schemas.microsoft.com/office/drawing/2014/main" id="{D1E4DF00-2542-8863-61BD-6B3600ABEDBA}"/>
              </a:ext>
            </a:extLst>
          </p:cNvPr>
          <p:cNvSpPr txBox="1"/>
          <p:nvPr/>
        </p:nvSpPr>
        <p:spPr>
          <a:xfrm>
            <a:off x="533400" y="1399032"/>
            <a:ext cx="5562600" cy="4431983"/>
          </a:xfrm>
          <a:prstGeom prst="rect">
            <a:avLst/>
          </a:prstGeom>
          <a:noFill/>
        </p:spPr>
        <p:txBody>
          <a:bodyPr wrap="square" lIns="91440" tIns="45720" rIns="91440" bIns="45720" rtlCol="0" anchor="t">
            <a:spAutoFit/>
          </a:bodyPr>
          <a:lstStyle/>
          <a:p>
            <a:pPr marL="297815" indent="-285750">
              <a:spcBef>
                <a:spcPts val="1175"/>
              </a:spcBef>
              <a:buFont typeface="Arial" panose="020B0604020202020204" pitchFamily="34" charset="0"/>
              <a:buChar char="•"/>
              <a:tabLst>
                <a:tab pos="241300" algn="l"/>
                <a:tab pos="241935" algn="l"/>
              </a:tabLst>
            </a:pPr>
            <a:r>
              <a:rPr lang="en-GB" b="0" i="0" dirty="0">
                <a:solidFill>
                  <a:srgbClr val="0D0D0D"/>
                </a:solidFill>
                <a:effectLst/>
              </a:rPr>
              <a:t>Current </a:t>
            </a:r>
            <a:r>
              <a:rPr lang="en-GB" err="1">
                <a:solidFill>
                  <a:srgbClr val="0D0D0D"/>
                </a:solidFill>
              </a:rPr>
              <a:t>defense</a:t>
            </a:r>
            <a:r>
              <a:rPr lang="en-GB" b="0" i="0" dirty="0">
                <a:solidFill>
                  <a:srgbClr val="0D0D0D"/>
                </a:solidFill>
                <a:effectLst/>
              </a:rPr>
              <a:t> strategies have been presented to prevent privacy leakage like </a:t>
            </a:r>
            <a:r>
              <a:rPr lang="en-GB" i="0" dirty="0">
                <a:solidFill>
                  <a:srgbClr val="0D0D0D"/>
                </a:solidFill>
                <a:effectLst/>
              </a:rPr>
              <a:t>differential privacy</a:t>
            </a:r>
            <a:r>
              <a:rPr lang="en-GB" b="0" i="0" dirty="0">
                <a:solidFill>
                  <a:srgbClr val="0D0D0D"/>
                </a:solidFill>
                <a:effectLst/>
              </a:rPr>
              <a:t>, secure </a:t>
            </a:r>
            <a:r>
              <a:rPr lang="en-GB" i="0" dirty="0">
                <a:solidFill>
                  <a:srgbClr val="0D0D0D"/>
                </a:solidFill>
                <a:effectLst/>
              </a:rPr>
              <a:t>multi-party computation</a:t>
            </a:r>
            <a:r>
              <a:rPr lang="en-GB" b="0" i="0" dirty="0">
                <a:solidFill>
                  <a:srgbClr val="0D0D0D"/>
                </a:solidFill>
                <a:effectLst/>
              </a:rPr>
              <a:t>, and </a:t>
            </a:r>
            <a:r>
              <a:rPr lang="en-GB" i="0" dirty="0">
                <a:solidFill>
                  <a:srgbClr val="0D0D0D"/>
                </a:solidFill>
                <a:effectLst/>
              </a:rPr>
              <a:t>data compression</a:t>
            </a:r>
            <a:r>
              <a:rPr lang="en-GB" dirty="0">
                <a:solidFill>
                  <a:srgbClr val="0D0D0D"/>
                </a:solidFill>
              </a:rPr>
              <a:t>.</a:t>
            </a:r>
            <a:endParaRPr lang="en-US" dirty="0"/>
          </a:p>
          <a:p>
            <a:pPr marL="297815" indent="-285750">
              <a:spcBef>
                <a:spcPts val="1175"/>
              </a:spcBef>
              <a:buFont typeface="Arial" panose="020B0604020202020204" pitchFamily="34" charset="0"/>
              <a:buChar char="•"/>
              <a:tabLst>
                <a:tab pos="241300" algn="l"/>
                <a:tab pos="241935" algn="l"/>
              </a:tabLst>
            </a:pPr>
            <a:r>
              <a:rPr lang="en-GB" dirty="0">
                <a:solidFill>
                  <a:srgbClr val="0D0D0D"/>
                </a:solidFill>
              </a:rPr>
              <a:t>But</a:t>
            </a:r>
            <a:r>
              <a:rPr lang="en-GB" b="0" i="0" dirty="0">
                <a:solidFill>
                  <a:srgbClr val="0D0D0D"/>
                </a:solidFill>
                <a:effectLst/>
              </a:rPr>
              <a:t> this approaches incur </a:t>
            </a:r>
            <a:r>
              <a:rPr lang="en-GB" b="1" i="0" dirty="0">
                <a:solidFill>
                  <a:srgbClr val="0D0D0D"/>
                </a:solidFill>
                <a:effectLst/>
              </a:rPr>
              <a:t>either significant computational overhead </a:t>
            </a:r>
            <a:r>
              <a:rPr lang="en-GB" b="0" i="0" dirty="0">
                <a:solidFill>
                  <a:srgbClr val="0D0D0D"/>
                </a:solidFill>
                <a:effectLst/>
              </a:rPr>
              <a:t>or </a:t>
            </a:r>
            <a:r>
              <a:rPr lang="en-GB" b="1" i="0" dirty="0">
                <a:solidFill>
                  <a:srgbClr val="0D0D0D"/>
                </a:solidFill>
                <a:effectLst/>
              </a:rPr>
              <a:t>unignorable accuracy loss</a:t>
            </a:r>
            <a:r>
              <a:rPr lang="en-GB" b="0" i="0" dirty="0">
                <a:solidFill>
                  <a:srgbClr val="0D0D0D"/>
                </a:solidFill>
                <a:effectLst/>
              </a:rPr>
              <a:t>.</a:t>
            </a:r>
            <a:r>
              <a:rPr lang="en-GB" dirty="0">
                <a:solidFill>
                  <a:srgbClr val="0D0D0D"/>
                </a:solidFill>
              </a:rPr>
              <a:t> </a:t>
            </a:r>
            <a:endParaRPr lang="en-GB"/>
          </a:p>
          <a:p>
            <a:pPr marL="297815" indent="-285750">
              <a:lnSpc>
                <a:spcPct val="100000"/>
              </a:lnSpc>
              <a:spcBef>
                <a:spcPts val="1175"/>
              </a:spcBef>
              <a:buFont typeface="Arial" panose="020B0604020202020204" pitchFamily="34" charset="0"/>
              <a:buChar char="•"/>
              <a:tabLst>
                <a:tab pos="241300" algn="l"/>
                <a:tab pos="241935" algn="l"/>
              </a:tabLst>
            </a:pPr>
            <a:r>
              <a:rPr lang="en-GB" dirty="0">
                <a:solidFill>
                  <a:srgbClr val="0D0D0D"/>
                </a:solidFill>
              </a:rPr>
              <a:t>Sharing model updates makes vulnerable to i</a:t>
            </a:r>
            <a:r>
              <a:rPr lang="en-GB" b="1" dirty="0">
                <a:solidFill>
                  <a:srgbClr val="0D0D0D"/>
                </a:solidFill>
              </a:rPr>
              <a:t>nference attacks</a:t>
            </a:r>
            <a:r>
              <a:rPr lang="en-GB" dirty="0">
                <a:solidFill>
                  <a:srgbClr val="0D0D0D"/>
                </a:solidFill>
              </a:rPr>
              <a:t> like </a:t>
            </a:r>
            <a:r>
              <a:rPr lang="en-GB" b="1" dirty="0">
                <a:solidFill>
                  <a:srgbClr val="0D0D0D"/>
                </a:solidFill>
              </a:rPr>
              <a:t>property inference attack</a:t>
            </a:r>
            <a:r>
              <a:rPr lang="en-GB" dirty="0">
                <a:solidFill>
                  <a:srgbClr val="0D0D0D"/>
                </a:solidFill>
              </a:rPr>
              <a:t> and </a:t>
            </a:r>
            <a:r>
              <a:rPr lang="en-GB" b="1" dirty="0">
                <a:solidFill>
                  <a:srgbClr val="0D0D0D"/>
                </a:solidFill>
              </a:rPr>
              <a:t>model inversion attack</a:t>
            </a:r>
            <a:r>
              <a:rPr lang="en-GB" dirty="0">
                <a:solidFill>
                  <a:srgbClr val="0D0D0D"/>
                </a:solidFill>
              </a:rPr>
              <a:t>.</a:t>
            </a:r>
            <a:endParaRPr lang="en-GB" b="0" i="0" dirty="0">
              <a:solidFill>
                <a:srgbClr val="0D0D0D"/>
              </a:solidFill>
              <a:effectLst/>
            </a:endParaRPr>
          </a:p>
          <a:p>
            <a:pPr marL="241300" indent="-229235">
              <a:lnSpc>
                <a:spcPct val="100000"/>
              </a:lnSpc>
              <a:spcBef>
                <a:spcPts val="1175"/>
              </a:spcBef>
              <a:buFont typeface="Arial MT"/>
              <a:buChar char="•"/>
              <a:tabLst>
                <a:tab pos="241300" algn="l"/>
                <a:tab pos="241935" algn="l"/>
              </a:tabLst>
            </a:pPr>
            <a:r>
              <a:rPr lang="en-GB" b="0" i="0" dirty="0">
                <a:solidFill>
                  <a:srgbClr val="0D0D0D"/>
                </a:solidFill>
                <a:effectLst/>
              </a:rPr>
              <a:t>The essential cause of privacy leakage in FL, specifically concerning </a:t>
            </a:r>
            <a:r>
              <a:rPr lang="en-GB" b="1" i="0" dirty="0">
                <a:solidFill>
                  <a:srgbClr val="0D0D0D"/>
                </a:solidFill>
                <a:effectLst/>
              </a:rPr>
              <a:t>data representation leakage </a:t>
            </a:r>
            <a:r>
              <a:rPr lang="en-GB" b="0" i="0" dirty="0">
                <a:solidFill>
                  <a:srgbClr val="0D0D0D"/>
                </a:solidFill>
                <a:effectLst/>
              </a:rPr>
              <a:t>from model updates, has not been thoroughly explored.</a:t>
            </a:r>
            <a:endParaRPr lang="en-GB" b="1" spc="-25" dirty="0">
              <a:solidFill>
                <a:srgbClr val="0D0D0D"/>
              </a:solidFill>
              <a:cs typeface="Calibri"/>
            </a:endParaRPr>
          </a:p>
          <a:p>
            <a:pPr algn="just"/>
            <a:endParaRPr lang="en-GB" sz="1800" b="0" i="0" dirty="0">
              <a:solidFill>
                <a:srgbClr val="0D0D0D"/>
              </a:solidFill>
              <a:effectLst/>
              <a:latin typeface="Arial" panose="020B0604020202020204" pitchFamily="34" charset="0"/>
              <a:cs typeface="Arial" panose="020B0604020202020204" pitchFamily="34" charset="0"/>
            </a:endParaRPr>
          </a:p>
          <a:p>
            <a:pPr algn="just"/>
            <a:endParaRPr lang="en-IN" dirty="0"/>
          </a:p>
        </p:txBody>
      </p:sp>
      <p:pic>
        <p:nvPicPr>
          <p:cNvPr id="14" name="Picture 13" descr="Diagram of a cloud computing process&#10;&#10;Description automatically generated">
            <a:extLst>
              <a:ext uri="{FF2B5EF4-FFF2-40B4-BE49-F238E27FC236}">
                <a16:creationId xmlns:a16="http://schemas.microsoft.com/office/drawing/2014/main" id="{D06BA3BB-A827-F6AA-E34E-87EC97344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76400"/>
            <a:ext cx="5218779" cy="3197353"/>
          </a:xfrm>
          <a:prstGeom prst="rect">
            <a:avLst/>
          </a:prstGeom>
        </p:spPr>
      </p:pic>
      <p:sp>
        <p:nvSpPr>
          <p:cNvPr id="15" name="TextBox 14">
            <a:extLst>
              <a:ext uri="{FF2B5EF4-FFF2-40B4-BE49-F238E27FC236}">
                <a16:creationId xmlns:a16="http://schemas.microsoft.com/office/drawing/2014/main" id="{BD727AB5-306A-56E9-D9E8-DBA81558702D}"/>
              </a:ext>
            </a:extLst>
          </p:cNvPr>
          <p:cNvSpPr txBox="1"/>
          <p:nvPr/>
        </p:nvSpPr>
        <p:spPr>
          <a:xfrm>
            <a:off x="7924800" y="5105400"/>
            <a:ext cx="2501845" cy="369332"/>
          </a:xfrm>
          <a:prstGeom prst="rect">
            <a:avLst/>
          </a:prstGeom>
          <a:noFill/>
        </p:spPr>
        <p:txBody>
          <a:bodyPr wrap="square" rtlCol="0">
            <a:spAutoFit/>
          </a:bodyPr>
          <a:lstStyle/>
          <a:p>
            <a:r>
              <a:rPr lang="en-IN" dirty="0">
                <a:hlinkClick r:id="rId4"/>
              </a:rPr>
              <a:t>Image Reference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83032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endParaRPr lang="en-IN" sz="3000" b="1" u="heavy" spc="-10">
              <a:solidFill>
                <a:srgbClr val="000000"/>
              </a:solidFill>
              <a:uFill>
                <a:solidFill>
                  <a:srgbClr val="000000"/>
                </a:solidFill>
              </a:uFill>
              <a:latin typeface="Calibri"/>
              <a:cs typeface="Calibri"/>
            </a:endParaRPr>
          </a:p>
        </p:txBody>
      </p:sp>
      <p:sp>
        <p:nvSpPr>
          <p:cNvPr id="3" name="object 3"/>
          <p:cNvSpPr txBox="1"/>
          <p:nvPr/>
        </p:nvSpPr>
        <p:spPr>
          <a:xfrm>
            <a:off x="916939" y="1668123"/>
            <a:ext cx="10165715" cy="3397725"/>
          </a:xfrm>
          <a:prstGeom prst="rect">
            <a:avLst/>
          </a:prstGeom>
        </p:spPr>
        <p:txBody>
          <a:bodyPr vert="horz" wrap="square" lIns="0" tIns="149225" rIns="0" bIns="0" rtlCol="0" anchor="t">
            <a:spAutoFit/>
          </a:bodyPr>
          <a:lstStyle/>
          <a:p>
            <a:pPr marL="241300" indent="-229235">
              <a:lnSpc>
                <a:spcPct val="100000"/>
              </a:lnSpc>
              <a:spcBef>
                <a:spcPts val="1175"/>
              </a:spcBef>
              <a:buFont typeface="Arial MT"/>
              <a:buChar char="•"/>
              <a:tabLst>
                <a:tab pos="241300" algn="l"/>
                <a:tab pos="241935" algn="l"/>
              </a:tabLst>
            </a:pPr>
            <a:r>
              <a:rPr lang="en-GB" b="1" i="0" dirty="0">
                <a:solidFill>
                  <a:srgbClr val="0D0D0D"/>
                </a:solidFill>
                <a:effectLst/>
                <a:cs typeface="Arial"/>
              </a:rPr>
              <a:t>Non-IID</a:t>
            </a:r>
            <a:r>
              <a:rPr lang="en-GB" dirty="0">
                <a:solidFill>
                  <a:srgbClr val="0D0D0D"/>
                </a:solidFill>
                <a:cs typeface="Arial"/>
              </a:rPr>
              <a:t> data</a:t>
            </a:r>
            <a:r>
              <a:rPr lang="en-GB" b="0" i="0" dirty="0">
                <a:solidFill>
                  <a:srgbClr val="0D0D0D"/>
                </a:solidFill>
                <a:effectLst/>
                <a:cs typeface="Arial"/>
              </a:rPr>
              <a:t> </a:t>
            </a:r>
            <a:r>
              <a:rPr lang="en-GB" b="1" i="0" dirty="0">
                <a:solidFill>
                  <a:srgbClr val="0D0D0D"/>
                </a:solidFill>
                <a:effectLst/>
                <a:cs typeface="Arial"/>
              </a:rPr>
              <a:t>characteristics exacerbate representation leakage</a:t>
            </a:r>
            <a:r>
              <a:rPr lang="en-GB" b="0" i="0" dirty="0">
                <a:solidFill>
                  <a:srgbClr val="0D0D0D"/>
                </a:solidFill>
                <a:effectLst/>
                <a:cs typeface="Arial"/>
              </a:rPr>
              <a:t>, further compromising privacy.</a:t>
            </a:r>
          </a:p>
          <a:p>
            <a:pPr marL="241300" indent="-229235">
              <a:spcBef>
                <a:spcPts val="1175"/>
              </a:spcBef>
              <a:buFont typeface="Arial MT"/>
              <a:buChar char="•"/>
              <a:tabLst>
                <a:tab pos="241300" algn="l"/>
                <a:tab pos="241935" algn="l"/>
              </a:tabLst>
            </a:pPr>
            <a:r>
              <a:rPr lang="en-GB" dirty="0">
                <a:solidFill>
                  <a:srgbClr val="0D0D0D"/>
                </a:solidFill>
                <a:cs typeface="Arial"/>
              </a:rPr>
              <a:t>Key</a:t>
            </a:r>
            <a:r>
              <a:rPr lang="en-GB" b="0" i="0" dirty="0">
                <a:solidFill>
                  <a:srgbClr val="0D0D0D"/>
                </a:solidFill>
                <a:effectLst/>
                <a:cs typeface="Arial"/>
              </a:rPr>
              <a:t> observation is that the </a:t>
            </a:r>
            <a:r>
              <a:rPr lang="en-GB" b="1" i="0" dirty="0">
                <a:solidFill>
                  <a:srgbClr val="0D0D0D"/>
                </a:solidFill>
                <a:effectLst/>
                <a:cs typeface="Arial"/>
              </a:rPr>
              <a:t>data representation leakage </a:t>
            </a:r>
            <a:r>
              <a:rPr lang="en-GB" b="0" i="0" dirty="0">
                <a:solidFill>
                  <a:srgbClr val="0D0D0D"/>
                </a:solidFill>
                <a:effectLst/>
                <a:cs typeface="Arial"/>
              </a:rPr>
              <a:t>from gradients serves as the </a:t>
            </a:r>
            <a:r>
              <a:rPr lang="en-GB" b="1" i="0" dirty="0">
                <a:solidFill>
                  <a:srgbClr val="0D0D0D"/>
                </a:solidFill>
                <a:effectLst/>
                <a:cs typeface="Arial"/>
              </a:rPr>
              <a:t>essential cause </a:t>
            </a:r>
            <a:r>
              <a:rPr lang="en-GB" b="0" i="0" dirty="0">
                <a:solidFill>
                  <a:srgbClr val="0D0D0D"/>
                </a:solidFill>
                <a:effectLst/>
                <a:cs typeface="Arial"/>
              </a:rPr>
              <a:t>of privacy leakage in FL.</a:t>
            </a:r>
            <a:endParaRPr lang="en-GB" b="1" i="0" spc="-25" dirty="0">
              <a:solidFill>
                <a:srgbClr val="0D0D0D"/>
              </a:solidFill>
              <a:effectLst/>
              <a:cs typeface="Arial"/>
            </a:endParaRPr>
          </a:p>
          <a:p>
            <a:pPr marL="241300" indent="-229235">
              <a:spcBef>
                <a:spcPts val="1175"/>
              </a:spcBef>
              <a:buFont typeface="Arial MT"/>
              <a:buChar char="•"/>
              <a:tabLst>
                <a:tab pos="241300" algn="l"/>
                <a:tab pos="241935" algn="l"/>
              </a:tabLst>
            </a:pPr>
            <a:r>
              <a:rPr lang="en-GB" dirty="0">
                <a:cs typeface="Arial"/>
              </a:rPr>
              <a:t>The class-wise </a:t>
            </a:r>
            <a:r>
              <a:rPr lang="en-GB" b="1" dirty="0">
                <a:cs typeface="Arial"/>
              </a:rPr>
              <a:t>data representations are</a:t>
            </a:r>
            <a:r>
              <a:rPr lang="en-GB" dirty="0">
                <a:cs typeface="Arial"/>
              </a:rPr>
              <a:t> </a:t>
            </a:r>
            <a:r>
              <a:rPr lang="en-GB" b="1" dirty="0">
                <a:cs typeface="Arial"/>
              </a:rPr>
              <a:t>embedded</a:t>
            </a:r>
            <a:r>
              <a:rPr lang="en-GB" dirty="0">
                <a:cs typeface="Arial"/>
              </a:rPr>
              <a:t> in </a:t>
            </a:r>
            <a:r>
              <a:rPr lang="en-GB" b="1" dirty="0">
                <a:cs typeface="Arial"/>
              </a:rPr>
              <a:t>shared local model updates</a:t>
            </a:r>
            <a:r>
              <a:rPr lang="en-GB" dirty="0">
                <a:cs typeface="Arial"/>
              </a:rPr>
              <a:t>, and such data representations can be inferred to perform </a:t>
            </a:r>
            <a:r>
              <a:rPr lang="en-GB" b="1" dirty="0">
                <a:cs typeface="Arial"/>
              </a:rPr>
              <a:t>model inversion attacks </a:t>
            </a:r>
            <a:r>
              <a:rPr lang="en-GB" dirty="0">
                <a:cs typeface="Arial"/>
              </a:rPr>
              <a:t>like DLG (</a:t>
            </a:r>
            <a:r>
              <a:rPr lang="en-GB" b="1" dirty="0">
                <a:cs typeface="Arial"/>
              </a:rPr>
              <a:t>Deep Leakage from Gradients</a:t>
            </a:r>
            <a:r>
              <a:rPr lang="en-GB" dirty="0">
                <a:cs typeface="Arial"/>
              </a:rPr>
              <a:t>) and GS(</a:t>
            </a:r>
            <a:r>
              <a:rPr lang="en-GB" b="1" dirty="0">
                <a:cs typeface="Arial"/>
              </a:rPr>
              <a:t>Gradient Similarity</a:t>
            </a:r>
            <a:r>
              <a:rPr lang="en-GB" dirty="0">
                <a:cs typeface="Arial"/>
              </a:rPr>
              <a:t>)</a:t>
            </a:r>
            <a:endParaRPr lang="en-GB" dirty="0">
              <a:solidFill>
                <a:srgbClr val="0D0D0D"/>
              </a:solidFill>
              <a:cs typeface="Arial"/>
            </a:endParaRPr>
          </a:p>
          <a:p>
            <a:pPr marL="241300" indent="-229235">
              <a:spcBef>
                <a:spcPts val="1175"/>
              </a:spcBef>
              <a:buFont typeface="Arial MT"/>
              <a:buChar char="•"/>
              <a:tabLst>
                <a:tab pos="241300" algn="l"/>
                <a:tab pos="241935" algn="l"/>
              </a:tabLst>
            </a:pPr>
            <a:r>
              <a:rPr lang="en-GB" dirty="0">
                <a:cs typeface="Arial"/>
              </a:rPr>
              <a:t>Therefore, the information can be severely leaked through the model updates.</a:t>
            </a:r>
            <a:endParaRPr lang="en-GB" dirty="0">
              <a:solidFill>
                <a:srgbClr val="0D0D0D"/>
              </a:solidFill>
              <a:cs typeface="Arial"/>
            </a:endParaRPr>
          </a:p>
          <a:p>
            <a:pPr marL="12065">
              <a:lnSpc>
                <a:spcPct val="100000"/>
              </a:lnSpc>
              <a:spcBef>
                <a:spcPts val="1175"/>
              </a:spcBef>
              <a:tabLst>
                <a:tab pos="241300" algn="l"/>
                <a:tab pos="241935" algn="l"/>
              </a:tabLst>
            </a:pPr>
            <a:endParaRPr lang="en-GB" b="0"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176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 (Contd.)</a:t>
            </a:r>
            <a:endParaRPr sz="300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6" name="Picture 5" descr="A diagram of a graph&#10;&#10;Description automatically generated">
            <a:extLst>
              <a:ext uri="{FF2B5EF4-FFF2-40B4-BE49-F238E27FC236}">
                <a16:creationId xmlns:a16="http://schemas.microsoft.com/office/drawing/2014/main" id="{AD199EE5-47D7-360F-6BDB-E60ACF07D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67" y="1682652"/>
            <a:ext cx="9250066" cy="3010320"/>
          </a:xfrm>
          <a:prstGeom prst="rect">
            <a:avLst/>
          </a:prstGeom>
        </p:spPr>
      </p:pic>
      <p:sp>
        <p:nvSpPr>
          <p:cNvPr id="7" name="TextBox 6">
            <a:extLst>
              <a:ext uri="{FF2B5EF4-FFF2-40B4-BE49-F238E27FC236}">
                <a16:creationId xmlns:a16="http://schemas.microsoft.com/office/drawing/2014/main" id="{35D3813C-530B-C910-2F66-5821ECFF92CA}"/>
              </a:ext>
            </a:extLst>
          </p:cNvPr>
          <p:cNvSpPr txBox="1"/>
          <p:nvPr/>
        </p:nvSpPr>
        <p:spPr>
          <a:xfrm>
            <a:off x="2209800" y="6382579"/>
            <a:ext cx="7123431" cy="369332"/>
          </a:xfrm>
          <a:prstGeom prst="rect">
            <a:avLst/>
          </a:prstGeom>
          <a:noFill/>
        </p:spPr>
        <p:txBody>
          <a:bodyPr wrap="square" rtlCol="0">
            <a:spAutoFit/>
          </a:bodyPr>
          <a:lstStyle/>
          <a:p>
            <a:r>
              <a:rPr lang="en-IN" b="1" dirty="0"/>
              <a:t>Figure : Illustration of the gradient updates of class-wise data in a batch</a:t>
            </a:r>
          </a:p>
        </p:txBody>
      </p:sp>
      <p:cxnSp>
        <p:nvCxnSpPr>
          <p:cNvPr id="9" name="Straight Arrow Connector 8">
            <a:extLst>
              <a:ext uri="{FF2B5EF4-FFF2-40B4-BE49-F238E27FC236}">
                <a16:creationId xmlns:a16="http://schemas.microsoft.com/office/drawing/2014/main" id="{78692993-AB02-D5D6-D13C-580E7298165D}"/>
              </a:ext>
            </a:extLst>
          </p:cNvPr>
          <p:cNvCxnSpPr>
            <a:cxnSpLocks/>
          </p:cNvCxnSpPr>
          <p:nvPr/>
        </p:nvCxnSpPr>
        <p:spPr>
          <a:xfrm flipH="1">
            <a:off x="4418995" y="4726049"/>
            <a:ext cx="605" cy="493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text on a white background&#10;&#10;Description automatically generated">
            <a:extLst>
              <a:ext uri="{FF2B5EF4-FFF2-40B4-BE49-F238E27FC236}">
                <a16:creationId xmlns:a16="http://schemas.microsoft.com/office/drawing/2014/main" id="{11DE7E9B-D305-2DBB-A11B-3C28F1BC2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5359146"/>
            <a:ext cx="4344006" cy="857370"/>
          </a:xfrm>
          <a:prstGeom prst="rect">
            <a:avLst/>
          </a:prstGeom>
        </p:spPr>
      </p:pic>
      <p:sp>
        <p:nvSpPr>
          <p:cNvPr id="13" name="TextBox 12">
            <a:extLst>
              <a:ext uri="{FF2B5EF4-FFF2-40B4-BE49-F238E27FC236}">
                <a16:creationId xmlns:a16="http://schemas.microsoft.com/office/drawing/2014/main" id="{CFE9A8CC-8203-682E-4CF7-886009E2ACDC}"/>
              </a:ext>
            </a:extLst>
          </p:cNvPr>
          <p:cNvSpPr txBox="1"/>
          <p:nvPr/>
        </p:nvSpPr>
        <p:spPr>
          <a:xfrm>
            <a:off x="990600" y="1371600"/>
            <a:ext cx="10072116" cy="369332"/>
          </a:xfrm>
          <a:prstGeom prst="rect">
            <a:avLst/>
          </a:prstGeom>
          <a:noFill/>
        </p:spPr>
        <p:txBody>
          <a:bodyPr wrap="square" lIns="91440" tIns="45720" rIns="91440" bIns="45720" rtlCol="0" anchor="t">
            <a:spAutoFit/>
          </a:bodyPr>
          <a:lstStyle/>
          <a:p>
            <a:r>
              <a:rPr lang="en-IN" dirty="0"/>
              <a:t>Data representations tend to be embedded in different rows of gradient(intuition behind the equation)</a:t>
            </a:r>
            <a:endParaRPr lang="en-US" dirty="0"/>
          </a:p>
        </p:txBody>
      </p:sp>
      <p:cxnSp>
        <p:nvCxnSpPr>
          <p:cNvPr id="16" name="Straight Arrow Connector 15">
            <a:extLst>
              <a:ext uri="{FF2B5EF4-FFF2-40B4-BE49-F238E27FC236}">
                <a16:creationId xmlns:a16="http://schemas.microsoft.com/office/drawing/2014/main" id="{1C6E54EE-58B2-D2C1-6604-0E2FCBFCA0C6}"/>
              </a:ext>
            </a:extLst>
          </p:cNvPr>
          <p:cNvCxnSpPr>
            <a:cxnSpLocks/>
          </p:cNvCxnSpPr>
          <p:nvPr/>
        </p:nvCxnSpPr>
        <p:spPr>
          <a:xfrm flipV="1">
            <a:off x="3200400" y="5645324"/>
            <a:ext cx="800100" cy="22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C2338D2-E228-92CB-7972-7B1CADAE80B3}"/>
              </a:ext>
            </a:extLst>
          </p:cNvPr>
          <p:cNvSpPr txBox="1"/>
          <p:nvPr/>
        </p:nvSpPr>
        <p:spPr>
          <a:xfrm>
            <a:off x="742194" y="4953000"/>
            <a:ext cx="2590800" cy="1169551"/>
          </a:xfrm>
          <a:prstGeom prst="rect">
            <a:avLst/>
          </a:prstGeom>
          <a:noFill/>
        </p:spPr>
        <p:txBody>
          <a:bodyPr wrap="square" rtlCol="0">
            <a:spAutoFit/>
          </a:bodyPr>
          <a:lstStyle/>
          <a:p>
            <a:r>
              <a:rPr lang="en-IN" sz="1400" dirty="0"/>
              <a:t>Provides an overall gradients that indicates how the weights in the FC layer should be adjusted to minimize the loss function across the entire batch of data</a:t>
            </a:r>
          </a:p>
        </p:txBody>
      </p:sp>
      <p:cxnSp>
        <p:nvCxnSpPr>
          <p:cNvPr id="20" name="Straight Arrow Connector 19">
            <a:extLst>
              <a:ext uri="{FF2B5EF4-FFF2-40B4-BE49-F238E27FC236}">
                <a16:creationId xmlns:a16="http://schemas.microsoft.com/office/drawing/2014/main" id="{F1BA9D1E-A160-F01E-925B-66053A8697B7}"/>
              </a:ext>
            </a:extLst>
          </p:cNvPr>
          <p:cNvCxnSpPr>
            <a:cxnSpLocks/>
          </p:cNvCxnSpPr>
          <p:nvPr/>
        </p:nvCxnSpPr>
        <p:spPr>
          <a:xfrm flipH="1">
            <a:off x="8230509" y="4953000"/>
            <a:ext cx="2361291" cy="71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8607A0B-400D-B2B9-BFE7-B578B143BCF7}"/>
              </a:ext>
            </a:extLst>
          </p:cNvPr>
          <p:cNvSpPr txBox="1"/>
          <p:nvPr/>
        </p:nvSpPr>
        <p:spPr>
          <a:xfrm>
            <a:off x="9823655" y="4215041"/>
            <a:ext cx="1905000" cy="954107"/>
          </a:xfrm>
          <a:prstGeom prst="rect">
            <a:avLst/>
          </a:prstGeom>
          <a:noFill/>
        </p:spPr>
        <p:txBody>
          <a:bodyPr wrap="square" rtlCol="0">
            <a:spAutoFit/>
          </a:bodyPr>
          <a:lstStyle/>
          <a:p>
            <a:r>
              <a:rPr lang="en-IN" sz="1400" dirty="0"/>
              <a:t>Represents the gradient with respect to the data samples in Bi</a:t>
            </a:r>
          </a:p>
        </p:txBody>
      </p:sp>
      <p:cxnSp>
        <p:nvCxnSpPr>
          <p:cNvPr id="23" name="Straight Arrow Connector 22">
            <a:extLst>
              <a:ext uri="{FF2B5EF4-FFF2-40B4-BE49-F238E27FC236}">
                <a16:creationId xmlns:a16="http://schemas.microsoft.com/office/drawing/2014/main" id="{E0D2F562-8C57-66E6-2FFA-4299B22C5F37}"/>
              </a:ext>
            </a:extLst>
          </p:cNvPr>
          <p:cNvCxnSpPr>
            <a:cxnSpLocks/>
          </p:cNvCxnSpPr>
          <p:nvPr/>
        </p:nvCxnSpPr>
        <p:spPr>
          <a:xfrm flipH="1">
            <a:off x="5982003" y="4953000"/>
            <a:ext cx="1561797"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8CE5C59-C1F1-2386-6F2E-8BE16ECF1937}"/>
              </a:ext>
            </a:extLst>
          </p:cNvPr>
          <p:cNvSpPr txBox="1"/>
          <p:nvPr/>
        </p:nvSpPr>
        <p:spPr>
          <a:xfrm>
            <a:off x="6934200" y="4181427"/>
            <a:ext cx="1905000" cy="954107"/>
          </a:xfrm>
          <a:prstGeom prst="rect">
            <a:avLst/>
          </a:prstGeom>
          <a:noFill/>
        </p:spPr>
        <p:txBody>
          <a:bodyPr wrap="square" rtlCol="0">
            <a:spAutoFit/>
          </a:bodyPr>
          <a:lstStyle/>
          <a:p>
            <a:r>
              <a:rPr lang="en-IN" sz="1400" b="1" dirty="0"/>
              <a:t>Change in loss </a:t>
            </a:r>
            <a:r>
              <a:rPr lang="en-IN" sz="1400" dirty="0"/>
              <a:t>with respect to the output for each </a:t>
            </a:r>
            <a:r>
              <a:rPr lang="en-IN" sz="1400" b="1" dirty="0"/>
              <a:t>data sample in batch</a:t>
            </a:r>
          </a:p>
        </p:txBody>
      </p:sp>
      <p:sp>
        <p:nvSpPr>
          <p:cNvPr id="30" name="TextBox 29">
            <a:extLst>
              <a:ext uri="{FF2B5EF4-FFF2-40B4-BE49-F238E27FC236}">
                <a16:creationId xmlns:a16="http://schemas.microsoft.com/office/drawing/2014/main" id="{23A258FB-E99D-0962-E6B8-8EF85C0A24DE}"/>
              </a:ext>
            </a:extLst>
          </p:cNvPr>
          <p:cNvSpPr txBox="1"/>
          <p:nvPr/>
        </p:nvSpPr>
        <p:spPr>
          <a:xfrm>
            <a:off x="916939" y="3788633"/>
            <a:ext cx="2057400" cy="1169551"/>
          </a:xfrm>
          <a:prstGeom prst="rect">
            <a:avLst/>
          </a:prstGeom>
          <a:noFill/>
        </p:spPr>
        <p:txBody>
          <a:bodyPr wrap="square" rtlCol="0">
            <a:spAutoFit/>
          </a:bodyPr>
          <a:lstStyle/>
          <a:p>
            <a:r>
              <a:rPr lang="en-IN" sz="1400" dirty="0"/>
              <a:t>Gradient of the loss function (l) is calculated with respect to the weight matrix of the FC layer</a:t>
            </a:r>
          </a:p>
        </p:txBody>
      </p:sp>
      <p:cxnSp>
        <p:nvCxnSpPr>
          <p:cNvPr id="32" name="Straight Arrow Connector 31">
            <a:extLst>
              <a:ext uri="{FF2B5EF4-FFF2-40B4-BE49-F238E27FC236}">
                <a16:creationId xmlns:a16="http://schemas.microsoft.com/office/drawing/2014/main" id="{557BF64E-842C-57A6-2EC9-E1DFB94AB5DD}"/>
              </a:ext>
            </a:extLst>
          </p:cNvPr>
          <p:cNvCxnSpPr>
            <a:cxnSpLocks/>
          </p:cNvCxnSpPr>
          <p:nvPr/>
        </p:nvCxnSpPr>
        <p:spPr>
          <a:xfrm>
            <a:off x="2819400" y="4343400"/>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592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938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a:t>
            </a:r>
            <a:r>
              <a:rPr lang="en-IN" sz="3000" b="1" spc="-10" err="1">
                <a:solidFill>
                  <a:srgbClr val="000000"/>
                </a:solidFill>
                <a:uFill>
                  <a:solidFill>
                    <a:srgbClr val="000000"/>
                  </a:solidFill>
                </a:uFill>
                <a:latin typeface="Calibri"/>
                <a:cs typeface="Calibri"/>
              </a:rPr>
              <a:t>Contd</a:t>
            </a:r>
            <a:r>
              <a:rPr lang="en-IN" sz="3000" b="1" spc="-10"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666136" y="3922037"/>
            <a:ext cx="4953000" cy="843180"/>
          </a:xfrm>
          <a:prstGeom prst="rect">
            <a:avLst/>
          </a:prstGeom>
        </p:spPr>
        <p:txBody>
          <a:bodyPr vert="horz" wrap="square" lIns="0" tIns="149225" rIns="0" bIns="0" rtlCol="0" anchor="t">
            <a:spAutoFit/>
          </a:bodyPr>
          <a:lstStyle/>
          <a:p>
            <a:pPr marL="12065">
              <a:spcBef>
                <a:spcPts val="1175"/>
              </a:spcBef>
              <a:tabLst>
                <a:tab pos="241300" algn="l"/>
                <a:tab pos="241935" algn="l"/>
              </a:tabLst>
            </a:pPr>
            <a:r>
              <a:rPr lang="en-GB" b="1" i="0" dirty="0">
                <a:solidFill>
                  <a:srgbClr val="0D0D0D"/>
                </a:solidFill>
                <a:effectLst/>
                <a:cs typeface="Arial"/>
              </a:rPr>
              <a:t>Inferring the </a:t>
            </a:r>
            <a:r>
              <a:rPr lang="en-GB" b="1" dirty="0">
                <a:solidFill>
                  <a:srgbClr val="0D0D0D"/>
                </a:solidFill>
                <a:cs typeface="Arial"/>
              </a:rPr>
              <a:t>class-wise </a:t>
            </a:r>
            <a:r>
              <a:rPr lang="en-GB" b="1" i="0" dirty="0">
                <a:solidFill>
                  <a:srgbClr val="0D0D0D"/>
                </a:solidFill>
                <a:effectLst/>
                <a:cs typeface="Arial"/>
              </a:rPr>
              <a:t>data </a:t>
            </a:r>
            <a:r>
              <a:rPr lang="en-GB" b="1" dirty="0">
                <a:solidFill>
                  <a:srgbClr val="0D0D0D"/>
                </a:solidFill>
                <a:cs typeface="Arial"/>
              </a:rPr>
              <a:t>representations</a:t>
            </a:r>
            <a:r>
              <a:rPr lang="en-GB" b="1" i="0" dirty="0">
                <a:solidFill>
                  <a:srgbClr val="0D0D0D"/>
                </a:solidFill>
                <a:effectLst/>
                <a:cs typeface="Arial"/>
              </a:rPr>
              <a:t> :</a:t>
            </a:r>
            <a:r>
              <a:rPr lang="en-GB" b="1" dirty="0">
                <a:solidFill>
                  <a:srgbClr val="0D0D0D"/>
                </a:solidFill>
                <a:cs typeface="Arial"/>
              </a:rPr>
              <a:t> </a:t>
            </a:r>
            <a:endParaRPr lang="en-GB" b="1"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6" name="TextBox 5">
            <a:extLst>
              <a:ext uri="{FF2B5EF4-FFF2-40B4-BE49-F238E27FC236}">
                <a16:creationId xmlns:a16="http://schemas.microsoft.com/office/drawing/2014/main" id="{8960510F-1377-D93A-FC0F-AFEB4122E75B}"/>
              </a:ext>
            </a:extLst>
          </p:cNvPr>
          <p:cNvSpPr txBox="1"/>
          <p:nvPr/>
        </p:nvSpPr>
        <p:spPr>
          <a:xfrm>
            <a:off x="685801" y="1336714"/>
            <a:ext cx="7086600" cy="2585323"/>
          </a:xfrm>
          <a:prstGeom prst="rect">
            <a:avLst/>
          </a:prstGeom>
          <a:noFill/>
        </p:spPr>
        <p:txBody>
          <a:bodyPr wrap="square" lIns="91440" tIns="45720" rIns="91440" bIns="45720" rtlCol="0" anchor="t">
            <a:spAutoFit/>
          </a:bodyPr>
          <a:lstStyle/>
          <a:p>
            <a:r>
              <a:rPr lang="en-IN" b="1" dirty="0"/>
              <a:t>Embedded in gradients(Inferring the class-wise representations) :</a:t>
            </a:r>
            <a:endParaRPr lang="en-IN" dirty="0"/>
          </a:p>
          <a:p>
            <a:pPr marL="285750" indent="-285750">
              <a:buFont typeface="Arial" panose="020B0604020202020204" pitchFamily="34" charset="0"/>
              <a:buChar char="•"/>
            </a:pPr>
            <a:r>
              <a:rPr lang="en-IN" dirty="0"/>
              <a:t>Different classes have different representations, the information about representations gets reflected in different rows of the overall gradients.</a:t>
            </a:r>
          </a:p>
          <a:p>
            <a:pPr marL="285750" indent="-285750">
              <a:buFont typeface="Arial" panose="020B0604020202020204" pitchFamily="34" charset="0"/>
              <a:buChar char="•"/>
            </a:pPr>
            <a:r>
              <a:rPr lang="en-IN" dirty="0"/>
              <a:t>Data stays more separate (</a:t>
            </a:r>
            <a:r>
              <a:rPr lang="en-IN" b="1" dirty="0"/>
              <a:t>less </a:t>
            </a:r>
            <a:r>
              <a:rPr lang="en-IN" b="1" dirty="0" err="1"/>
              <a:t>entagled</a:t>
            </a:r>
            <a:r>
              <a:rPr lang="en-IN" b="1" dirty="0"/>
              <a:t> in gradients</a:t>
            </a:r>
            <a:r>
              <a:rPr lang="en-IN" dirty="0"/>
              <a:t>) which is privacy concern ,because its easier for attacker to understand which datapoint belongs to which classes if they access gradients.</a:t>
            </a:r>
          </a:p>
          <a:p>
            <a:pPr marL="285750" indent="-285750">
              <a:buFont typeface="Arial" panose="020B0604020202020204" pitchFamily="34" charset="0"/>
              <a:buChar char="•"/>
            </a:pPr>
            <a:r>
              <a:rPr lang="en-IN" dirty="0" err="1"/>
              <a:t>Colored</a:t>
            </a:r>
            <a:r>
              <a:rPr lang="en-IN" dirty="0"/>
              <a:t> bars represents </a:t>
            </a:r>
            <a:r>
              <a:rPr lang="en-IN" b="1" dirty="0"/>
              <a:t>the magnitude of values </a:t>
            </a:r>
            <a:r>
              <a:rPr lang="en-IN" dirty="0"/>
              <a:t>in gradients ,color-coded indicates different classes</a:t>
            </a:r>
          </a:p>
        </p:txBody>
      </p:sp>
      <p:pic>
        <p:nvPicPr>
          <p:cNvPr id="8" name="Picture 7" descr="A diagram of a server&#10;&#10;Description automatically generated">
            <a:extLst>
              <a:ext uri="{FF2B5EF4-FFF2-40B4-BE49-F238E27FC236}">
                <a16:creationId xmlns:a16="http://schemas.microsoft.com/office/drawing/2014/main" id="{43214E16-A135-A3F9-4AD6-CE07DB2ED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284" y="1211806"/>
            <a:ext cx="3686689" cy="2648320"/>
          </a:xfrm>
          <a:prstGeom prst="rect">
            <a:avLst/>
          </a:prstGeom>
        </p:spPr>
      </p:pic>
      <p:pic>
        <p:nvPicPr>
          <p:cNvPr id="10" name="Picture 9" descr="A table with numbers and symbols&#10;&#10;Description automatically generated with medium confidence">
            <a:extLst>
              <a:ext uri="{FF2B5EF4-FFF2-40B4-BE49-F238E27FC236}">
                <a16:creationId xmlns:a16="http://schemas.microsoft.com/office/drawing/2014/main" id="{6ED1BD1E-61E8-CA8D-D994-23CF41DD8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4155290"/>
            <a:ext cx="5334744" cy="2105319"/>
          </a:xfrm>
          <a:prstGeom prst="rect">
            <a:avLst/>
          </a:prstGeom>
        </p:spPr>
      </p:pic>
      <p:sp>
        <p:nvSpPr>
          <p:cNvPr id="11" name="TextBox 10">
            <a:extLst>
              <a:ext uri="{FF2B5EF4-FFF2-40B4-BE49-F238E27FC236}">
                <a16:creationId xmlns:a16="http://schemas.microsoft.com/office/drawing/2014/main" id="{09B5EDF8-F8CB-59F1-8E00-B09F73335078}"/>
              </a:ext>
            </a:extLst>
          </p:cNvPr>
          <p:cNvSpPr txBox="1"/>
          <p:nvPr/>
        </p:nvSpPr>
        <p:spPr>
          <a:xfrm>
            <a:off x="7315200" y="3755998"/>
            <a:ext cx="2209800" cy="276999"/>
          </a:xfrm>
          <a:prstGeom prst="rect">
            <a:avLst/>
          </a:prstGeom>
          <a:noFill/>
        </p:spPr>
        <p:txBody>
          <a:bodyPr wrap="square" rtlCol="0">
            <a:spAutoFit/>
          </a:bodyPr>
          <a:lstStyle/>
          <a:p>
            <a:r>
              <a:rPr lang="en-IN" sz="1200" dirty="0"/>
              <a:t>True representation</a:t>
            </a:r>
          </a:p>
        </p:txBody>
      </p:sp>
      <p:cxnSp>
        <p:nvCxnSpPr>
          <p:cNvPr id="13" name="Straight Arrow Connector 12">
            <a:extLst>
              <a:ext uri="{FF2B5EF4-FFF2-40B4-BE49-F238E27FC236}">
                <a16:creationId xmlns:a16="http://schemas.microsoft.com/office/drawing/2014/main" id="{1DC841E2-5AD0-F02F-40B1-451854432C0F}"/>
              </a:ext>
            </a:extLst>
          </p:cNvPr>
          <p:cNvCxnSpPr/>
          <p:nvPr/>
        </p:nvCxnSpPr>
        <p:spPr>
          <a:xfrm flipV="1">
            <a:off x="8077200" y="3276600"/>
            <a:ext cx="45720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3A41065-2560-50E9-9F0A-8FA9DE3E3426}"/>
              </a:ext>
            </a:extLst>
          </p:cNvPr>
          <p:cNvSpPr txBox="1"/>
          <p:nvPr/>
        </p:nvSpPr>
        <p:spPr>
          <a:xfrm>
            <a:off x="8624316" y="1249633"/>
            <a:ext cx="2438400" cy="276999"/>
          </a:xfrm>
          <a:prstGeom prst="rect">
            <a:avLst/>
          </a:prstGeom>
          <a:noFill/>
        </p:spPr>
        <p:txBody>
          <a:bodyPr wrap="square" rtlCol="0">
            <a:spAutoFit/>
          </a:bodyPr>
          <a:lstStyle/>
          <a:p>
            <a:r>
              <a:rPr lang="en-IN" sz="1200" dirty="0"/>
              <a:t>Inferred Representation</a:t>
            </a:r>
          </a:p>
        </p:txBody>
      </p:sp>
      <p:cxnSp>
        <p:nvCxnSpPr>
          <p:cNvPr id="16" name="Straight Arrow Connector 15">
            <a:extLst>
              <a:ext uri="{FF2B5EF4-FFF2-40B4-BE49-F238E27FC236}">
                <a16:creationId xmlns:a16="http://schemas.microsoft.com/office/drawing/2014/main" id="{C7299DDE-C76B-563F-E73F-DCE6E9FB0B14}"/>
              </a:ext>
            </a:extLst>
          </p:cNvPr>
          <p:cNvCxnSpPr/>
          <p:nvPr/>
        </p:nvCxnSpPr>
        <p:spPr>
          <a:xfrm>
            <a:off x="10210800" y="1526632"/>
            <a:ext cx="76200" cy="2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5366839-C275-B7D2-F1FB-9E141BADADBA}"/>
              </a:ext>
            </a:extLst>
          </p:cNvPr>
          <p:cNvSpPr txBox="1"/>
          <p:nvPr/>
        </p:nvSpPr>
        <p:spPr>
          <a:xfrm>
            <a:off x="685801" y="4419600"/>
            <a:ext cx="518160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t>Evaluation metric : </a:t>
            </a:r>
            <a:r>
              <a:rPr lang="en-IN" b="1" dirty="0"/>
              <a:t>Correlation co-efficient </a:t>
            </a:r>
            <a:r>
              <a:rPr lang="en-IN" dirty="0"/>
              <a:t>(</a:t>
            </a:r>
            <a:r>
              <a:rPr lang="en-IN" dirty="0" err="1"/>
              <a:t>cor</a:t>
            </a:r>
            <a:r>
              <a:rPr lang="en-IN" dirty="0"/>
              <a:t>) between true data representation and inferred representation for each class on each participating device.</a:t>
            </a:r>
          </a:p>
          <a:p>
            <a:pPr marL="285750" indent="-285750">
              <a:buFont typeface="Arial" panose="020B0604020202020204" pitchFamily="34" charset="0"/>
              <a:buChar char="•"/>
            </a:pPr>
            <a:r>
              <a:rPr lang="en-IN" dirty="0"/>
              <a:t>Cor is much lower compared to non-IID settings. Because having more diverse data on each device makes representation harder to isolate.</a:t>
            </a:r>
          </a:p>
          <a:p>
            <a:endParaRPr lang="en-IN" dirty="0"/>
          </a:p>
        </p:txBody>
      </p:sp>
    </p:spTree>
    <p:extLst>
      <p:ext uri="{BB962C8B-B14F-4D97-AF65-F5344CB8AC3E}">
        <p14:creationId xmlns:p14="http://schemas.microsoft.com/office/powerpoint/2010/main" val="182812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61696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endParaRPr sz="3000" dirty="0">
              <a:latin typeface="Calibri"/>
              <a:cs typeface="Calibri"/>
            </a:endParaRPr>
          </a:p>
        </p:txBody>
      </p:sp>
      <p:sp>
        <p:nvSpPr>
          <p:cNvPr id="3" name="object 3"/>
          <p:cNvSpPr txBox="1"/>
          <p:nvPr/>
        </p:nvSpPr>
        <p:spPr>
          <a:xfrm>
            <a:off x="916939" y="1295400"/>
            <a:ext cx="10360025" cy="432746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Soteria aims to perturb the data representations in a specific layer with </a:t>
            </a:r>
            <a:r>
              <a:rPr lang="en-IN" b="1" spc="-10" dirty="0">
                <a:latin typeface="Calibri"/>
                <a:cs typeface="Calibri"/>
              </a:rPr>
              <a:t>goals</a:t>
            </a:r>
            <a:r>
              <a:rPr lang="en-IN" spc="-10" dirty="0">
                <a:latin typeface="Calibri"/>
                <a:cs typeface="Calibri"/>
              </a:rPr>
              <a:t>:</a:t>
            </a: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10" name="TextBox 9">
            <a:extLst>
              <a:ext uri="{FF2B5EF4-FFF2-40B4-BE49-F238E27FC236}">
                <a16:creationId xmlns:a16="http://schemas.microsoft.com/office/drawing/2014/main" id="{9A09A094-FE86-E449-5ABC-56ADAA6D3957}"/>
              </a:ext>
            </a:extLst>
          </p:cNvPr>
          <p:cNvSpPr txBox="1"/>
          <p:nvPr/>
        </p:nvSpPr>
        <p:spPr>
          <a:xfrm>
            <a:off x="1295400" y="1676400"/>
            <a:ext cx="10668000" cy="1382430"/>
          </a:xfrm>
          <a:prstGeom prst="rect">
            <a:avLst/>
          </a:prstGeom>
          <a:noFill/>
        </p:spPr>
        <p:txBody>
          <a:bodyPr wrap="square" rtlCol="0">
            <a:spAutoFit/>
          </a:bodyPr>
          <a:lstStyle/>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Reduce Privacy leakage </a:t>
            </a:r>
            <a:r>
              <a:rPr lang="en-IN" spc="-10" dirty="0">
                <a:latin typeface="Calibri"/>
                <a:cs typeface="Calibri"/>
              </a:rPr>
              <a:t>: Perturbed Representations should make it difficult to reconstruct the original 	         input data</a:t>
            </a:r>
          </a:p>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Maintain Model performance </a:t>
            </a:r>
            <a:r>
              <a:rPr lang="en-IN" spc="-10" dirty="0">
                <a:latin typeface="Calibri"/>
                <a:cs typeface="Calibri"/>
              </a:rPr>
              <a:t>: Perturbed Representations should remain similar to the original 	   	        representation to avoid impacting model accuracy.</a:t>
            </a:r>
          </a:p>
          <a:p>
            <a:endParaRPr lang="en-IN" dirty="0"/>
          </a:p>
        </p:txBody>
      </p:sp>
      <p:pic>
        <p:nvPicPr>
          <p:cNvPr id="12" name="Picture 11" descr="A diagram of a computer flow&#10;&#10;Description automatically generated with medium confidence">
            <a:extLst>
              <a:ext uri="{FF2B5EF4-FFF2-40B4-BE49-F238E27FC236}">
                <a16:creationId xmlns:a16="http://schemas.microsoft.com/office/drawing/2014/main" id="{E79FD898-FF2C-2BEC-E055-E9538BD8D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743200"/>
            <a:ext cx="4972744" cy="2924403"/>
          </a:xfrm>
          <a:prstGeom prst="rect">
            <a:avLst/>
          </a:prstGeom>
        </p:spPr>
      </p:pic>
      <p:sp>
        <p:nvSpPr>
          <p:cNvPr id="18" name="TextBox 17">
            <a:extLst>
              <a:ext uri="{FF2B5EF4-FFF2-40B4-BE49-F238E27FC236}">
                <a16:creationId xmlns:a16="http://schemas.microsoft.com/office/drawing/2014/main" id="{B4CE0411-F92B-AA4B-CAC4-0756EEBA33F8}"/>
              </a:ext>
            </a:extLst>
          </p:cNvPr>
          <p:cNvSpPr txBox="1"/>
          <p:nvPr/>
        </p:nvSpPr>
        <p:spPr>
          <a:xfrm>
            <a:off x="5638799" y="3013587"/>
            <a:ext cx="6504432" cy="1754326"/>
          </a:xfrm>
          <a:prstGeom prst="rect">
            <a:avLst/>
          </a:prstGeom>
          <a:noFill/>
        </p:spPr>
        <p:txBody>
          <a:bodyPr wrap="square" rtlCol="0">
            <a:spAutoFit/>
          </a:bodyPr>
          <a:lstStyle/>
          <a:p>
            <a:r>
              <a:rPr lang="en-IN" b="1" dirty="0"/>
              <a:t>Formalization of Goals </a:t>
            </a:r>
            <a:r>
              <a:rPr lang="en-IN" dirty="0"/>
              <a:t>:</a:t>
            </a:r>
          </a:p>
          <a:p>
            <a:endParaRPr lang="en-IN" dirty="0"/>
          </a:p>
          <a:p>
            <a:r>
              <a:rPr lang="en-IN" dirty="0"/>
              <a:t>X : Raw Input Data </a:t>
            </a:r>
          </a:p>
          <a:p>
            <a:r>
              <a:rPr lang="en-IN" dirty="0"/>
              <a:t>r’: Reconstructed Representation after Perturbation</a:t>
            </a:r>
          </a:p>
          <a:p>
            <a:r>
              <a:rPr lang="en-IN" dirty="0"/>
              <a:t>r : Clean Data Representation (without Perturbation)</a:t>
            </a:r>
          </a:p>
          <a:p>
            <a:r>
              <a:rPr lang="en-IN" dirty="0"/>
              <a:t>X’ : Reconstructed Input Data using the Perturbed Representation</a:t>
            </a:r>
          </a:p>
        </p:txBody>
      </p:sp>
      <p:cxnSp>
        <p:nvCxnSpPr>
          <p:cNvPr id="20" name="Straight Arrow Connector 19">
            <a:extLst>
              <a:ext uri="{FF2B5EF4-FFF2-40B4-BE49-F238E27FC236}">
                <a16:creationId xmlns:a16="http://schemas.microsoft.com/office/drawing/2014/main" id="{2F8DE0B9-CF72-407F-815C-035D3CDAC7EB}"/>
              </a:ext>
            </a:extLst>
          </p:cNvPr>
          <p:cNvCxnSpPr/>
          <p:nvPr/>
        </p:nvCxnSpPr>
        <p:spPr>
          <a:xfrm>
            <a:off x="3429000" y="2743200"/>
            <a:ext cx="0" cy="315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C5B0B12-8BA2-7FBF-4EED-2A91140F67C8}"/>
              </a:ext>
            </a:extLst>
          </p:cNvPr>
          <p:cNvCxnSpPr/>
          <p:nvPr/>
        </p:nvCxnSpPr>
        <p:spPr>
          <a:xfrm flipH="1">
            <a:off x="916939" y="1981200"/>
            <a:ext cx="5308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97C9605-E51A-7ED0-0CA7-47A8CFB1B261}"/>
              </a:ext>
            </a:extLst>
          </p:cNvPr>
          <p:cNvCxnSpPr/>
          <p:nvPr/>
        </p:nvCxnSpPr>
        <p:spPr>
          <a:xfrm>
            <a:off x="916939" y="1981200"/>
            <a:ext cx="0" cy="1981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0BB56C7-4AA5-0EB3-F0BA-3AB93794D293}"/>
              </a:ext>
            </a:extLst>
          </p:cNvPr>
          <p:cNvCxnSpPr/>
          <p:nvPr/>
        </p:nvCxnSpPr>
        <p:spPr>
          <a:xfrm>
            <a:off x="990600" y="3962400"/>
            <a:ext cx="1828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799513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Optimization problem : Finding optimal perturbed data representation (r’) that satisfies the two goals mentioned earlier.</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rPr>
              <a:t>Flow of Information</a:t>
            </a:r>
            <a:r>
              <a:rPr lang="en-IN" b="1" spc="-10" dirty="0">
                <a:latin typeface="Calibri"/>
                <a:cs typeface="Calibri"/>
              </a:rPr>
              <a:t> </a:t>
            </a:r>
            <a:r>
              <a:rPr lang="en-IN" spc="-10" dirty="0">
                <a:latin typeface="Calibri"/>
                <a:cs typeface="Calibri"/>
              </a:rPr>
              <a:t>: (X)(Original Data) </a:t>
            </a:r>
            <a:r>
              <a:rPr lang="en-IN" spc="-10" dirty="0">
                <a:latin typeface="Calibri"/>
                <a:cs typeface="Calibri"/>
                <a:sym typeface="Wingdings" panose="05000000000000000000" pitchFamily="2" charset="2"/>
              </a:rPr>
              <a:t> Feature Extractor(f)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(Cleaned Representation)(r) </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This Algorithm is Identifying the largest elements in a set derived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From the data representation &amp; gradients. These elements are used</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To create perturbed representations.</a:t>
            </a:r>
          </a:p>
          <a:p>
            <a:pPr marL="297815" marR="6350" indent="-285750" algn="just">
              <a:lnSpc>
                <a:spcPts val="1939"/>
              </a:lnSpc>
              <a:spcBef>
                <a:spcPts val="345"/>
              </a:spcBef>
              <a:buFont typeface="Arial" panose="020B0604020202020204" pitchFamily="34" charset="0"/>
              <a:buChar char="•"/>
              <a:tabLst>
                <a:tab pos="241935" algn="l"/>
              </a:tabLst>
            </a:pPr>
            <a:r>
              <a:rPr lang="en-IN" spc="-10" dirty="0" err="1">
                <a:latin typeface="Calibri"/>
                <a:cs typeface="Calibri"/>
                <a:sym typeface="Wingdings" panose="05000000000000000000" pitchFamily="2" charset="2"/>
              </a:rPr>
              <a:t>Lp</a:t>
            </a:r>
            <a:r>
              <a:rPr lang="en-IN" spc="-10" dirty="0">
                <a:latin typeface="Calibri"/>
                <a:cs typeface="Calibri"/>
                <a:sym typeface="Wingdings" panose="05000000000000000000" pitchFamily="2" charset="2"/>
              </a:rPr>
              <a:t> Norms measures the distance between two points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(reconstructed input vs original input) larger norms – more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Information content.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P=2 : This corresponds to MSE between reconstructed &amp; Original</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r>
              <a:rPr lang="en-IN" spc="-10" dirty="0" err="1">
                <a:latin typeface="Calibri"/>
                <a:cs typeface="Calibri"/>
                <a:sym typeface="Wingdings" panose="05000000000000000000" pitchFamily="2" charset="2"/>
              </a:rPr>
              <a:t>Input,which</a:t>
            </a:r>
            <a:r>
              <a:rPr lang="en-IN" spc="-10" dirty="0">
                <a:latin typeface="Calibri"/>
                <a:cs typeface="Calibri"/>
                <a:sym typeface="Wingdings" panose="05000000000000000000" pitchFamily="2" charset="2"/>
              </a:rPr>
              <a:t> defence aims to maximize (</a:t>
            </a:r>
            <a:r>
              <a:rPr lang="en-IN" b="1" spc="-10" dirty="0">
                <a:latin typeface="Calibri"/>
                <a:cs typeface="Calibri"/>
                <a:sym typeface="Wingdings" panose="05000000000000000000" pitchFamily="2" charset="2"/>
              </a:rPr>
              <a:t>increase dissimilarity</a:t>
            </a:r>
            <a:r>
              <a:rPr lang="en-IN" spc="-10" dirty="0">
                <a:latin typeface="Calibri"/>
                <a:cs typeface="Calibri"/>
                <a:sym typeface="Wingdings" panose="05000000000000000000" pitchFamily="2" charset="2"/>
              </a:rPr>
              <a: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Q=0 : choice simplifies the solution &amp; improves communication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efficiency</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8" name="Picture 7" descr="A close-up of a number&#10;&#10;Description automatically generated">
            <a:extLst>
              <a:ext uri="{FF2B5EF4-FFF2-40B4-BE49-F238E27FC236}">
                <a16:creationId xmlns:a16="http://schemas.microsoft.com/office/drawing/2014/main" id="{7F9CA8BF-4D5C-9EE7-68AF-005831BEA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344" y="1649582"/>
            <a:ext cx="3820058" cy="695422"/>
          </a:xfrm>
          <a:prstGeom prst="rect">
            <a:avLst/>
          </a:prstGeom>
        </p:spPr>
      </p:pic>
      <p:sp>
        <p:nvSpPr>
          <p:cNvPr id="15" name="TextBox 14">
            <a:extLst>
              <a:ext uri="{FF2B5EF4-FFF2-40B4-BE49-F238E27FC236}">
                <a16:creationId xmlns:a16="http://schemas.microsoft.com/office/drawing/2014/main" id="{F5DFE870-4A30-E68C-1B65-46B5AE8DF487}"/>
              </a:ext>
            </a:extLst>
          </p:cNvPr>
          <p:cNvSpPr txBox="1"/>
          <p:nvPr/>
        </p:nvSpPr>
        <p:spPr>
          <a:xfrm>
            <a:off x="2362200" y="1600200"/>
            <a:ext cx="2819400" cy="369332"/>
          </a:xfrm>
          <a:prstGeom prst="rect">
            <a:avLst/>
          </a:prstGeom>
          <a:noFill/>
        </p:spPr>
        <p:txBody>
          <a:bodyPr wrap="square" rtlCol="0">
            <a:spAutoFit/>
          </a:bodyPr>
          <a:lstStyle/>
          <a:p>
            <a:r>
              <a:rPr lang="en-IN" dirty="0"/>
              <a:t>Objective :</a:t>
            </a:r>
          </a:p>
        </p:txBody>
      </p:sp>
      <p:sp>
        <p:nvSpPr>
          <p:cNvPr id="16" name="TextBox 15">
            <a:extLst>
              <a:ext uri="{FF2B5EF4-FFF2-40B4-BE49-F238E27FC236}">
                <a16:creationId xmlns:a16="http://schemas.microsoft.com/office/drawing/2014/main" id="{8446C433-5103-7CB8-CF45-EB46EF96581B}"/>
              </a:ext>
            </a:extLst>
          </p:cNvPr>
          <p:cNvSpPr txBox="1"/>
          <p:nvPr/>
        </p:nvSpPr>
        <p:spPr>
          <a:xfrm>
            <a:off x="2270023" y="1983046"/>
            <a:ext cx="1524000" cy="369332"/>
          </a:xfrm>
          <a:prstGeom prst="rect">
            <a:avLst/>
          </a:prstGeom>
          <a:noFill/>
        </p:spPr>
        <p:txBody>
          <a:bodyPr wrap="square" rtlCol="0">
            <a:spAutoFit/>
          </a:bodyPr>
          <a:lstStyle/>
          <a:p>
            <a:r>
              <a:rPr lang="en-IN" dirty="0"/>
              <a:t>Constraint :</a:t>
            </a:r>
          </a:p>
        </p:txBody>
      </p:sp>
      <p:pic>
        <p:nvPicPr>
          <p:cNvPr id="30" name="Picture 29" descr="A math equations and formulas&#10;&#10;Description automatically generated with medium confidence">
            <a:extLst>
              <a:ext uri="{FF2B5EF4-FFF2-40B4-BE49-F238E27FC236}">
                <a16:creationId xmlns:a16="http://schemas.microsoft.com/office/drawing/2014/main" id="{7C435BC4-8180-8793-2425-205FB9257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2394386"/>
            <a:ext cx="5282417" cy="3286584"/>
          </a:xfrm>
          <a:prstGeom prst="rect">
            <a:avLst/>
          </a:prstGeom>
        </p:spPr>
      </p:pic>
      <p:pic>
        <p:nvPicPr>
          <p:cNvPr id="32" name="Picture 31">
            <a:extLst>
              <a:ext uri="{FF2B5EF4-FFF2-40B4-BE49-F238E27FC236}">
                <a16:creationId xmlns:a16="http://schemas.microsoft.com/office/drawing/2014/main" id="{587683F0-EEF3-BD08-2C35-F0CB15BE4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3111" y="5867400"/>
            <a:ext cx="3686689" cy="419158"/>
          </a:xfrm>
          <a:prstGeom prst="rect">
            <a:avLst/>
          </a:prstGeom>
        </p:spPr>
      </p:pic>
    </p:spTree>
    <p:extLst>
      <p:ext uri="{BB962C8B-B14F-4D97-AF65-F5344CB8AC3E}">
        <p14:creationId xmlns:p14="http://schemas.microsoft.com/office/powerpoint/2010/main" val="98959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3349</TotalTime>
  <Words>1717</Words>
  <Application>Microsoft Office PowerPoint</Application>
  <PresentationFormat>Widescreen</PresentationFormat>
  <Paragraphs>287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Aptos</vt:lpstr>
      <vt:lpstr>Arial</vt:lpstr>
      <vt:lpstr>Arial MT</vt:lpstr>
      <vt:lpstr>Calibri</vt:lpstr>
      <vt:lpstr>Calibri Light</vt:lpstr>
      <vt:lpstr>Microsoft Sans Serif</vt:lpstr>
      <vt:lpstr>Söhne</vt:lpstr>
      <vt:lpstr>Trebuchet MS</vt:lpstr>
      <vt:lpstr>Wingdings</vt:lpstr>
      <vt:lpstr>Office Theme</vt:lpstr>
      <vt:lpstr>Soteria: Provable Defence against Privacy Leakage in Federated Learning from Representation Perspective</vt:lpstr>
      <vt:lpstr>Index</vt:lpstr>
      <vt:lpstr>Introduction</vt:lpstr>
      <vt:lpstr>Problem statement</vt:lpstr>
      <vt:lpstr>Limitations (of previous work) and Motivation</vt:lpstr>
      <vt:lpstr>Limitations (of previous work) and Motivation (Contd.)</vt:lpstr>
      <vt:lpstr>Limitations (of previous work) and Motivation(Contd)</vt:lpstr>
      <vt:lpstr>Proposed Defence method (Soteria)</vt:lpstr>
      <vt:lpstr>Proposed Defence method (Soteria)(Contd)</vt:lpstr>
      <vt:lpstr>Proposed Defence method (Soteria)(Contd):</vt:lpstr>
      <vt:lpstr>Proposed Defence method (Soteria)(Contd)</vt:lpstr>
      <vt:lpstr>Dataset used</vt:lpstr>
      <vt:lpstr>Experimentation/results </vt:lpstr>
      <vt:lpstr>Experimentation/results</vt:lpstr>
      <vt:lpstr>Experimentation/results</vt:lpstr>
      <vt:lpstr>Summary</vt:lpstr>
      <vt:lpstr>Conclusion</vt:lpstr>
      <vt:lpstr>Future Work </vt:lpstr>
      <vt:lpstr>References</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 for Object Detection in Autonomous Vehicles</dc:title>
  <dc:creator>Manan Darji</dc:creator>
  <cp:lastModifiedBy>YASH SHUKLA</cp:lastModifiedBy>
  <cp:revision>247</cp:revision>
  <dcterms:created xsi:type="dcterms:W3CDTF">2024-02-24T05:04:58Z</dcterms:created>
  <dcterms:modified xsi:type="dcterms:W3CDTF">2024-05-01T11:23:50Z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2024-02-12T00:00:00Z</vt:filetime>
  </property>
  <property fmtid="{D5CDD505-2E9C-101B-9397-08002B2CF9AE}" pid="3" name="Creator">
    <vt:lpwstr>Microsoft® PowerPoint® for Microsoft 365</vt:lpwstr>
  </property>
  <property fmtid="{D5CDD505-2E9C-101B-9397-08002B2CF9AE}" pid="4" name="LastSaved">
    <vt:filetime>2024-02-24T00:00:00Z</vt:filetime>
  </property>
</Properties>
</file>