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9"/>
  </p:notesMasterIdLst>
  <p:sldIdLst>
    <p:sldId id="256" r:id="rId5"/>
    <p:sldId id="257" r:id="rId6"/>
    <p:sldId id="265" r:id="rId7"/>
    <p:sldId id="264" r:id="rId8"/>
    <p:sldId id="288" r:id="rId9"/>
    <p:sldId id="289" r:id="rId10"/>
    <p:sldId id="266" r:id="rId11"/>
    <p:sldId id="290" r:id="rId12"/>
    <p:sldId id="292" r:id="rId13"/>
    <p:sldId id="274" r:id="rId14"/>
    <p:sldId id="305" r:id="rId15"/>
    <p:sldId id="276" r:id="rId16"/>
    <p:sldId id="279" r:id="rId17"/>
    <p:sldId id="294" r:id="rId18"/>
    <p:sldId id="302" r:id="rId19"/>
    <p:sldId id="307" r:id="rId20"/>
    <p:sldId id="300" r:id="rId21"/>
    <p:sldId id="306" r:id="rId22"/>
    <p:sldId id="303" r:id="rId23"/>
    <p:sldId id="298" r:id="rId24"/>
    <p:sldId id="297" r:id="rId25"/>
    <p:sldId id="286" r:id="rId26"/>
    <p:sldId id="295" r:id="rId27"/>
    <p:sldId id="287" r:id="rId2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983734-C255-4866-8793-BFE612D9A07F}" v="8" dt="2024-04-29T07:55:25.55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61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83D3EE6-0EA9-460D-929E-46539D01E7FB}" type="datetimeFigureOut">
              <a:rPr lang="en-IN" smtClean="0"/>
              <a:t>27-04-2024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8805566-CEA9-4124-AF10-D88927E7375D}" type="slidenum">
              <a:rPr lang="en-IN" smtClean="0"/>
              <a:t>‹#›</a:t>
            </a:fld>
            <a:endParaRPr lang="en-IN"/>
          </a:p>
        </p:txBody>
      </p:sp>
    </p:spTree>
    <p:extLst>
      <p:ext uri="{BB962C8B-B14F-4D97-AF65-F5344CB8AC3E}">
        <p14:creationId xmlns:p14="http://schemas.microsoft.com/office/powerpoint/2010/main" val="3590687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805566-CEA9-4124-AF10-D88927E7375D}" type="slidenum">
              <a:rPr lang="en-IN" smtClean="0"/>
              <a:t>2</a:t>
            </a:fld>
            <a:endParaRPr lang="en-IN"/>
          </a:p>
        </p:txBody>
      </p:sp>
    </p:spTree>
    <p:extLst>
      <p:ext uri="{BB962C8B-B14F-4D97-AF65-F5344CB8AC3E}">
        <p14:creationId xmlns:p14="http://schemas.microsoft.com/office/powerpoint/2010/main" val="1379096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6939" y="414020"/>
            <a:ext cx="10358120" cy="5137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rgbClr val="404040"/>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rgbClr val="404040"/>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rgbClr val="404040"/>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39404" y="2886278"/>
            <a:ext cx="8513191" cy="1031875"/>
          </a:xfrm>
          <a:prstGeom prst="rect">
            <a:avLst/>
          </a:prstGeom>
        </p:spPr>
        <p:txBody>
          <a:bodyPr wrap="square" lIns="0" tIns="0" rIns="0" bIns="0">
            <a:spAutoFit/>
          </a:bodyPr>
          <a:lstStyle>
            <a:lvl1pPr>
              <a:defRPr sz="6600" b="0" i="0">
                <a:solidFill>
                  <a:srgbClr val="404040"/>
                </a:solidFill>
                <a:latin typeface="Calibri Light"/>
                <a:cs typeface="Calibri Light"/>
              </a:defRPr>
            </a:lvl1pPr>
          </a:lstStyle>
          <a:p>
            <a:endParaRPr/>
          </a:p>
        </p:txBody>
      </p:sp>
      <p:sp>
        <p:nvSpPr>
          <p:cNvPr id="3" name="Holder 3"/>
          <p:cNvSpPr>
            <a:spLocks noGrp="1"/>
          </p:cNvSpPr>
          <p:nvPr>
            <p:ph type="body" idx="1"/>
          </p:nvPr>
        </p:nvSpPr>
        <p:spPr>
          <a:xfrm>
            <a:off x="916939" y="1903660"/>
            <a:ext cx="10358755" cy="1889760"/>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www.sciencedirect.com/science/article/pii/S0950705121000381"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348996" y="3753624"/>
            <a:ext cx="11491722" cy="502145"/>
          </a:xfrm>
          <a:prstGeom prst="rect">
            <a:avLst/>
          </a:prstGeom>
        </p:spPr>
      </p:pic>
      <p:sp>
        <p:nvSpPr>
          <p:cNvPr id="5" name="object 5"/>
          <p:cNvSpPr txBox="1">
            <a:spLocks noGrp="1"/>
          </p:cNvSpPr>
          <p:nvPr>
            <p:ph type="title"/>
          </p:nvPr>
        </p:nvSpPr>
        <p:spPr>
          <a:xfrm>
            <a:off x="1371600" y="1854622"/>
            <a:ext cx="9220200" cy="1736373"/>
          </a:xfrm>
          <a:prstGeom prst="rect">
            <a:avLst/>
          </a:prstGeom>
        </p:spPr>
        <p:txBody>
          <a:bodyPr vert="horz" wrap="square" lIns="0" tIns="81280" rIns="0" bIns="0" rtlCol="0" anchor="t">
            <a:spAutoFit/>
          </a:bodyPr>
          <a:lstStyle/>
          <a:p>
            <a:pPr marL="1986280" marR="5080" indent="-1973580" algn="l">
              <a:lnSpc>
                <a:spcPts val="4320"/>
              </a:lnSpc>
              <a:spcBef>
                <a:spcPts val="640"/>
              </a:spcBef>
            </a:pPr>
            <a:r>
              <a:rPr lang="en-IN" sz="3600" b="1" spc="-10" dirty="0" err="1">
                <a:solidFill>
                  <a:srgbClr val="1D9A78"/>
                </a:solidFill>
                <a:latin typeface="Trebuchet MS"/>
                <a:cs typeface="Trebuchet MS"/>
              </a:rPr>
              <a:t>Soteria</a:t>
            </a:r>
            <a:r>
              <a:rPr lang="en-IN" sz="3600" b="1" spc="-10">
                <a:solidFill>
                  <a:srgbClr val="1D9A78"/>
                </a:solidFill>
                <a:latin typeface="Trebuchet MS"/>
                <a:cs typeface="Trebuchet MS"/>
              </a:rPr>
              <a:t>:  Provable </a:t>
            </a:r>
            <a:r>
              <a:rPr lang="en-IN" sz="3600" b="1" spc="-10" dirty="0">
                <a:solidFill>
                  <a:srgbClr val="1D9A78"/>
                </a:solidFill>
                <a:latin typeface="Trebuchet MS"/>
                <a:cs typeface="Trebuchet MS"/>
              </a:rPr>
              <a:t>Defence </a:t>
            </a:r>
            <a:r>
              <a:rPr lang="en-IN" sz="3600" b="1" spc="-10">
                <a:solidFill>
                  <a:srgbClr val="1D9A78"/>
                </a:solidFill>
                <a:latin typeface="Trebuchet MS"/>
                <a:cs typeface="Trebuchet MS"/>
              </a:rPr>
              <a:t>against Privacy Leakage </a:t>
            </a:r>
            <a:r>
              <a:rPr lang="en-IN" sz="3600" b="1" spc="-10" dirty="0">
                <a:solidFill>
                  <a:srgbClr val="1D9A78"/>
                </a:solidFill>
                <a:latin typeface="Trebuchet MS"/>
                <a:cs typeface="Trebuchet MS"/>
              </a:rPr>
              <a:t>in Federated Learning from Representation Perspective</a:t>
            </a:r>
            <a:endParaRPr lang="en-US" sz="3600" b="1" dirty="0">
              <a:latin typeface="Trebuchet MS"/>
              <a:cs typeface="Trebuchet MS"/>
            </a:endParaRPr>
          </a:p>
        </p:txBody>
      </p:sp>
      <p:sp>
        <p:nvSpPr>
          <p:cNvPr id="6" name="object 6"/>
          <p:cNvSpPr txBox="1"/>
          <p:nvPr/>
        </p:nvSpPr>
        <p:spPr>
          <a:xfrm>
            <a:off x="3337432" y="3658389"/>
            <a:ext cx="7731505" cy="997068"/>
          </a:xfrm>
          <a:prstGeom prst="rect">
            <a:avLst/>
          </a:prstGeom>
        </p:spPr>
        <p:txBody>
          <a:bodyPr vert="horz" wrap="square" lIns="0" tIns="12065" rIns="0" bIns="0" rtlCol="0">
            <a:spAutoFit/>
          </a:bodyPr>
          <a:lstStyle/>
          <a:p>
            <a:pPr marL="12700">
              <a:lnSpc>
                <a:spcPct val="100000"/>
              </a:lnSpc>
              <a:spcBef>
                <a:spcPts val="95"/>
              </a:spcBef>
            </a:pPr>
            <a:r>
              <a:rPr lang="en-IN" sz="1600" b="0" i="0" dirty="0">
                <a:solidFill>
                  <a:srgbClr val="222222"/>
                </a:solidFill>
                <a:effectLst/>
                <a:highlight>
                  <a:srgbClr val="FFFFFF"/>
                </a:highlight>
                <a:latin typeface="Arial" panose="020B0604020202020204" pitchFamily="34" charset="0"/>
              </a:rPr>
              <a:t>Sun, </a:t>
            </a:r>
            <a:r>
              <a:rPr lang="en-IN" sz="1600" b="0" i="0" dirty="0" err="1">
                <a:solidFill>
                  <a:srgbClr val="222222"/>
                </a:solidFill>
                <a:effectLst/>
                <a:highlight>
                  <a:srgbClr val="FFFFFF"/>
                </a:highlight>
                <a:latin typeface="Arial" panose="020B0604020202020204" pitchFamily="34" charset="0"/>
              </a:rPr>
              <a:t>Jingwei</a:t>
            </a:r>
            <a:r>
              <a:rPr lang="en-IN" sz="1600" b="0" i="0" dirty="0">
                <a:solidFill>
                  <a:srgbClr val="222222"/>
                </a:solidFill>
                <a:effectLst/>
                <a:highlight>
                  <a:srgbClr val="FFFFFF"/>
                </a:highlight>
                <a:latin typeface="Arial" panose="020B0604020202020204" pitchFamily="34" charset="0"/>
              </a:rPr>
              <a:t>, Ang Li, </a:t>
            </a:r>
            <a:r>
              <a:rPr lang="en-IN" sz="1600" b="0" i="0" dirty="0" err="1">
                <a:solidFill>
                  <a:srgbClr val="222222"/>
                </a:solidFill>
                <a:effectLst/>
                <a:highlight>
                  <a:srgbClr val="FFFFFF"/>
                </a:highlight>
                <a:latin typeface="Arial" panose="020B0604020202020204" pitchFamily="34" charset="0"/>
              </a:rPr>
              <a:t>Binghui</a:t>
            </a:r>
            <a:r>
              <a:rPr lang="en-IN" sz="1600" b="0" i="0" dirty="0">
                <a:solidFill>
                  <a:srgbClr val="222222"/>
                </a:solidFill>
                <a:effectLst/>
                <a:highlight>
                  <a:srgbClr val="FFFFFF"/>
                </a:highlight>
                <a:latin typeface="Arial" panose="020B0604020202020204" pitchFamily="34" charset="0"/>
              </a:rPr>
              <a:t> Wang, </a:t>
            </a:r>
            <a:r>
              <a:rPr lang="en-IN" sz="1600" b="0" i="0" dirty="0" err="1">
                <a:solidFill>
                  <a:srgbClr val="222222"/>
                </a:solidFill>
                <a:effectLst/>
                <a:highlight>
                  <a:srgbClr val="FFFFFF"/>
                </a:highlight>
                <a:latin typeface="Arial" panose="020B0604020202020204" pitchFamily="34" charset="0"/>
              </a:rPr>
              <a:t>Huanrui</a:t>
            </a:r>
            <a:r>
              <a:rPr lang="en-IN" sz="1600" b="0" i="0" dirty="0">
                <a:solidFill>
                  <a:srgbClr val="222222"/>
                </a:solidFill>
                <a:effectLst/>
                <a:highlight>
                  <a:srgbClr val="FFFFFF"/>
                </a:highlight>
                <a:latin typeface="Arial" panose="020B0604020202020204" pitchFamily="34" charset="0"/>
              </a:rPr>
              <a:t> Yang, Hai Li, and </a:t>
            </a:r>
            <a:r>
              <a:rPr lang="en-IN" sz="1600" b="0" i="0" dirty="0" err="1">
                <a:solidFill>
                  <a:srgbClr val="222222"/>
                </a:solidFill>
                <a:effectLst/>
                <a:highlight>
                  <a:srgbClr val="FFFFFF"/>
                </a:highlight>
                <a:latin typeface="Arial" panose="020B0604020202020204" pitchFamily="34" charset="0"/>
              </a:rPr>
              <a:t>Yiran</a:t>
            </a:r>
            <a:r>
              <a:rPr lang="en-IN" sz="1600" b="0" i="0" dirty="0">
                <a:solidFill>
                  <a:srgbClr val="222222"/>
                </a:solidFill>
                <a:effectLst/>
                <a:highlight>
                  <a:srgbClr val="FFFFFF"/>
                </a:highlight>
                <a:latin typeface="Arial" panose="020B0604020202020204" pitchFamily="34" charset="0"/>
              </a:rPr>
              <a:t> Chen. "</a:t>
            </a:r>
            <a:r>
              <a:rPr lang="en-IN" sz="1600" b="0" i="0" dirty="0" err="1">
                <a:solidFill>
                  <a:srgbClr val="222222"/>
                </a:solidFill>
                <a:effectLst/>
                <a:highlight>
                  <a:srgbClr val="FFFFFF"/>
                </a:highlight>
                <a:latin typeface="Arial" panose="020B0604020202020204" pitchFamily="34" charset="0"/>
              </a:rPr>
              <a:t>Soteria</a:t>
            </a:r>
            <a:r>
              <a:rPr lang="en-IN" sz="1600" b="0" i="0" dirty="0">
                <a:solidFill>
                  <a:srgbClr val="222222"/>
                </a:solidFill>
                <a:effectLst/>
                <a:highlight>
                  <a:srgbClr val="FFFFFF"/>
                </a:highlight>
                <a:latin typeface="Arial" panose="020B0604020202020204" pitchFamily="34" charset="0"/>
              </a:rPr>
              <a:t>: Provable </a:t>
            </a:r>
            <a:r>
              <a:rPr lang="en-IN" sz="1600" b="0" i="0" dirty="0" err="1">
                <a:solidFill>
                  <a:srgbClr val="222222"/>
                </a:solidFill>
                <a:effectLst/>
                <a:highlight>
                  <a:srgbClr val="FFFFFF"/>
                </a:highlight>
                <a:latin typeface="Arial" panose="020B0604020202020204" pitchFamily="34" charset="0"/>
              </a:rPr>
              <a:t>defense</a:t>
            </a:r>
            <a:r>
              <a:rPr lang="en-IN" sz="1600" b="0" i="0" dirty="0">
                <a:solidFill>
                  <a:srgbClr val="222222"/>
                </a:solidFill>
                <a:effectLst/>
                <a:highlight>
                  <a:srgbClr val="FFFFFF"/>
                </a:highlight>
                <a:latin typeface="Arial" panose="020B0604020202020204" pitchFamily="34" charset="0"/>
              </a:rPr>
              <a:t> against privacy leakage in federated learning from representation perspective." </a:t>
            </a:r>
            <a:r>
              <a:rPr lang="en-IN" sz="1600" b="0" i="1" dirty="0">
                <a:solidFill>
                  <a:srgbClr val="222222"/>
                </a:solidFill>
                <a:effectLst/>
                <a:highlight>
                  <a:srgbClr val="FFFFFF"/>
                </a:highlight>
                <a:latin typeface="Arial" panose="020B0604020202020204" pitchFamily="34" charset="0"/>
              </a:rPr>
              <a:t>In Proceedings of the IEEE/CVF conference on computer vision and pattern recognition, pp. 9311-9319. 2021</a:t>
            </a:r>
            <a:r>
              <a:rPr lang="en-IN" sz="1600" b="0" i="0" dirty="0">
                <a:solidFill>
                  <a:srgbClr val="222222"/>
                </a:solidFill>
                <a:effectLst/>
                <a:highlight>
                  <a:srgbClr val="FFFFFF"/>
                </a:highlight>
                <a:latin typeface="Arial" panose="020B0604020202020204" pitchFamily="34" charset="0"/>
              </a:rPr>
              <a:t>.</a:t>
            </a:r>
            <a:endParaRPr lang="en-IN" sz="1600" b="1" spc="25" dirty="0">
              <a:latin typeface="Trebuchet MS"/>
              <a:cs typeface="Trebuchet MS"/>
            </a:endParaRPr>
          </a:p>
        </p:txBody>
      </p:sp>
      <p:pic>
        <p:nvPicPr>
          <p:cNvPr id="7" name="object 7"/>
          <p:cNvPicPr/>
          <p:nvPr/>
        </p:nvPicPr>
        <p:blipFill>
          <a:blip r:embed="rId3" cstate="print"/>
          <a:stretch>
            <a:fillRect/>
          </a:stretch>
        </p:blipFill>
        <p:spPr>
          <a:xfrm>
            <a:off x="9416795" y="4869179"/>
            <a:ext cx="2672333" cy="1518665"/>
          </a:xfrm>
          <a:prstGeom prst="rect">
            <a:avLst/>
          </a:prstGeom>
        </p:spPr>
      </p:pic>
      <p:sp>
        <p:nvSpPr>
          <p:cNvPr id="8" name="object 8"/>
          <p:cNvSpPr txBox="1"/>
          <p:nvPr/>
        </p:nvSpPr>
        <p:spPr>
          <a:xfrm>
            <a:off x="8460740" y="5049773"/>
            <a:ext cx="2359660" cy="945772"/>
          </a:xfrm>
          <a:prstGeom prst="rect">
            <a:avLst/>
          </a:prstGeom>
        </p:spPr>
        <p:txBody>
          <a:bodyPr vert="horz" wrap="square" lIns="0" tIns="12700" rIns="0" bIns="0" rtlCol="0" anchor="t">
            <a:spAutoFit/>
          </a:bodyPr>
          <a:lstStyle/>
          <a:p>
            <a:pPr algn="ctr">
              <a:lnSpc>
                <a:spcPts val="2375"/>
              </a:lnSpc>
              <a:spcBef>
                <a:spcPts val="100"/>
              </a:spcBef>
            </a:pPr>
            <a:r>
              <a:rPr sz="2000" b="1" spc="-10" dirty="0">
                <a:solidFill>
                  <a:srgbClr val="1D9A78"/>
                </a:solidFill>
                <a:latin typeface="Trebuchet MS"/>
                <a:cs typeface="Trebuchet MS"/>
              </a:rPr>
              <a:t>Teaching</a:t>
            </a:r>
            <a:r>
              <a:rPr sz="2000" b="1" spc="-40" dirty="0">
                <a:solidFill>
                  <a:srgbClr val="1D9A78"/>
                </a:solidFill>
                <a:latin typeface="Trebuchet MS"/>
                <a:cs typeface="Trebuchet MS"/>
              </a:rPr>
              <a:t> </a:t>
            </a:r>
            <a:r>
              <a:rPr sz="2000" b="1" spc="35" dirty="0">
                <a:solidFill>
                  <a:srgbClr val="1D9A78"/>
                </a:solidFill>
                <a:latin typeface="Trebuchet MS"/>
                <a:cs typeface="Trebuchet MS"/>
              </a:rPr>
              <a:t>Assistant:</a:t>
            </a:r>
            <a:endParaRPr lang="en-IN" sz="2000" b="1" dirty="0">
              <a:solidFill>
                <a:srgbClr val="1D9A78"/>
              </a:solidFill>
              <a:latin typeface="Trebuchet MS"/>
              <a:cs typeface="Trebuchet MS"/>
            </a:endParaRPr>
          </a:p>
          <a:p>
            <a:pPr algn="ctr">
              <a:lnSpc>
                <a:spcPts val="2375"/>
              </a:lnSpc>
              <a:spcBef>
                <a:spcPts val="100"/>
              </a:spcBef>
            </a:pPr>
            <a:r>
              <a:rPr lang="en-IN" spc="-15" dirty="0">
                <a:latin typeface="Calibri"/>
                <a:cs typeface="Calibri"/>
              </a:rPr>
              <a:t>K Naveen Kumar</a:t>
            </a:r>
            <a:r>
              <a:rPr sz="1800" spc="-5" dirty="0">
                <a:latin typeface="Calibri"/>
                <a:cs typeface="Calibri"/>
              </a:rPr>
              <a:t> </a:t>
            </a:r>
            <a:endParaRPr lang="en-IN" sz="1800" spc="-5" dirty="0">
              <a:latin typeface="Calibri"/>
              <a:cs typeface="Calibri"/>
            </a:endParaRPr>
          </a:p>
          <a:p>
            <a:pPr algn="ctr">
              <a:lnSpc>
                <a:spcPts val="2375"/>
              </a:lnSpc>
              <a:spcBef>
                <a:spcPts val="100"/>
              </a:spcBef>
            </a:pPr>
            <a:r>
              <a:rPr lang="en-US" spc="-90" dirty="0">
                <a:latin typeface="Calibri"/>
                <a:cs typeface="Calibri"/>
              </a:rPr>
              <a:t>PhD Research Scholar</a:t>
            </a:r>
            <a:endParaRPr sz="1800" spc="-90" dirty="0">
              <a:latin typeface="Calibri"/>
              <a:cs typeface="Calibri"/>
            </a:endParaRPr>
          </a:p>
        </p:txBody>
      </p:sp>
      <p:pic>
        <p:nvPicPr>
          <p:cNvPr id="9" name="object 9"/>
          <p:cNvPicPr/>
          <p:nvPr/>
        </p:nvPicPr>
        <p:blipFill>
          <a:blip r:embed="rId4" cstate="print"/>
          <a:stretch>
            <a:fillRect/>
          </a:stretch>
        </p:blipFill>
        <p:spPr>
          <a:xfrm>
            <a:off x="100584" y="4885944"/>
            <a:ext cx="2672334" cy="945641"/>
          </a:xfrm>
          <a:prstGeom prst="rect">
            <a:avLst/>
          </a:prstGeom>
        </p:spPr>
      </p:pic>
      <p:sp>
        <p:nvSpPr>
          <p:cNvPr id="10" name="object 10"/>
          <p:cNvSpPr txBox="1"/>
          <p:nvPr/>
        </p:nvSpPr>
        <p:spPr>
          <a:xfrm>
            <a:off x="1371600" y="5055796"/>
            <a:ext cx="2372882" cy="605935"/>
          </a:xfrm>
          <a:prstGeom prst="rect">
            <a:avLst/>
          </a:prstGeom>
        </p:spPr>
        <p:txBody>
          <a:bodyPr vert="horz" wrap="square" lIns="0" tIns="12700" rIns="0" bIns="0" rtlCol="0" anchor="t">
            <a:spAutoFit/>
          </a:bodyPr>
          <a:lstStyle/>
          <a:p>
            <a:pPr marL="394970">
              <a:lnSpc>
                <a:spcPts val="2375"/>
              </a:lnSpc>
              <a:spcBef>
                <a:spcPts val="100"/>
              </a:spcBef>
            </a:pPr>
            <a:r>
              <a:rPr sz="2000" b="1" dirty="0">
                <a:solidFill>
                  <a:srgbClr val="1D9A78"/>
                </a:solidFill>
                <a:latin typeface="Trebuchet MS"/>
                <a:cs typeface="Trebuchet MS"/>
              </a:rPr>
              <a:t>Guided</a:t>
            </a:r>
            <a:r>
              <a:rPr sz="2000" b="1" spc="-85" dirty="0">
                <a:solidFill>
                  <a:srgbClr val="1D9A78"/>
                </a:solidFill>
                <a:latin typeface="Trebuchet MS"/>
                <a:cs typeface="Trebuchet MS"/>
              </a:rPr>
              <a:t> </a:t>
            </a:r>
            <a:r>
              <a:rPr sz="2000" b="1" spc="-5" dirty="0">
                <a:solidFill>
                  <a:srgbClr val="1D9A78"/>
                </a:solidFill>
                <a:latin typeface="Trebuchet MS"/>
                <a:cs typeface="Trebuchet MS"/>
              </a:rPr>
              <a:t>by:</a:t>
            </a:r>
            <a:r>
              <a:rPr sz="2000" spc="-15" dirty="0">
                <a:solidFill>
                  <a:srgbClr val="1D9A78"/>
                </a:solidFill>
                <a:latin typeface="Microsoft Sans Serif"/>
                <a:cs typeface="Microsoft Sans Serif"/>
              </a:rPr>
              <a:t> </a:t>
            </a:r>
            <a:endParaRPr sz="2000" dirty="0">
              <a:latin typeface="Microsoft Sans Serif"/>
              <a:cs typeface="Microsoft Sans Serif"/>
            </a:endParaRPr>
          </a:p>
          <a:p>
            <a:pPr marL="396240" marR="5080" indent="-384175">
              <a:lnSpc>
                <a:spcPts val="2160"/>
              </a:lnSpc>
              <a:spcBef>
                <a:spcPts val="50"/>
              </a:spcBef>
            </a:pPr>
            <a:r>
              <a:rPr sz="1800" spc="-35" dirty="0">
                <a:latin typeface="Calibri"/>
                <a:cs typeface="Calibri"/>
              </a:rPr>
              <a:t>Prof. </a:t>
            </a:r>
            <a:r>
              <a:rPr sz="1800" dirty="0">
                <a:latin typeface="Calibri"/>
                <a:cs typeface="Calibri"/>
              </a:rPr>
              <a:t>C </a:t>
            </a:r>
            <a:r>
              <a:rPr sz="1800" spc="-10" dirty="0">
                <a:latin typeface="Calibri"/>
                <a:cs typeface="Calibri"/>
              </a:rPr>
              <a:t>Krishna </a:t>
            </a:r>
            <a:r>
              <a:rPr sz="1800" dirty="0">
                <a:latin typeface="Calibri"/>
                <a:cs typeface="Calibri"/>
              </a:rPr>
              <a:t>Mohan</a:t>
            </a:r>
            <a:r>
              <a:rPr lang="en-US" dirty="0">
                <a:latin typeface="Calibri"/>
                <a:cs typeface="Calibri"/>
              </a:rPr>
              <a:t> </a:t>
            </a:r>
            <a:r>
              <a:rPr lang="en-US" spc="-395" dirty="0">
                <a:latin typeface="Calibri"/>
                <a:cs typeface="Calibri"/>
              </a:rPr>
              <a:t> </a:t>
            </a:r>
            <a:endParaRPr sz="1800" dirty="0">
              <a:latin typeface="Calibri"/>
              <a:cs typeface="Calibri"/>
            </a:endParaRPr>
          </a:p>
        </p:txBody>
      </p:sp>
      <p:pic>
        <p:nvPicPr>
          <p:cNvPr id="11" name="object 11"/>
          <p:cNvPicPr/>
          <p:nvPr/>
        </p:nvPicPr>
        <p:blipFill>
          <a:blip r:embed="rId5" cstate="print"/>
          <a:stretch>
            <a:fillRect/>
          </a:stretch>
        </p:blipFill>
        <p:spPr>
          <a:xfrm>
            <a:off x="4956047" y="4946903"/>
            <a:ext cx="2247138" cy="1262634"/>
          </a:xfrm>
          <a:prstGeom prst="rect">
            <a:avLst/>
          </a:prstGeom>
        </p:spPr>
      </p:pic>
      <p:sp>
        <p:nvSpPr>
          <p:cNvPr id="12" name="object 12"/>
          <p:cNvSpPr txBox="1"/>
          <p:nvPr/>
        </p:nvSpPr>
        <p:spPr>
          <a:xfrm>
            <a:off x="5132528" y="5049773"/>
            <a:ext cx="1741805" cy="1146852"/>
          </a:xfrm>
          <a:prstGeom prst="rect">
            <a:avLst/>
          </a:prstGeom>
        </p:spPr>
        <p:txBody>
          <a:bodyPr vert="horz" wrap="square" lIns="0" tIns="16510" rIns="0" bIns="0" rtlCol="0" anchor="t">
            <a:spAutoFit/>
          </a:bodyPr>
          <a:lstStyle/>
          <a:p>
            <a:pPr marL="12700" marR="5080" indent="1270" algn="ctr">
              <a:lnSpc>
                <a:spcPct val="98800"/>
              </a:lnSpc>
              <a:spcBef>
                <a:spcPts val="130"/>
              </a:spcBef>
            </a:pPr>
            <a:r>
              <a:rPr sz="2000" b="1" dirty="0">
                <a:solidFill>
                  <a:srgbClr val="1D9A78"/>
                </a:solidFill>
                <a:latin typeface="Trebuchet MS"/>
                <a:cs typeface="Trebuchet MS"/>
              </a:rPr>
              <a:t>Presenter: </a:t>
            </a:r>
            <a:r>
              <a:rPr sz="2000" b="1" spc="5" dirty="0">
                <a:solidFill>
                  <a:srgbClr val="1D9A78"/>
                </a:solidFill>
                <a:latin typeface="Trebuchet MS"/>
                <a:cs typeface="Trebuchet MS"/>
              </a:rPr>
              <a:t> </a:t>
            </a:r>
            <a:r>
              <a:rPr lang="en-IN" spc="5" dirty="0">
                <a:latin typeface="Calibri"/>
                <a:cs typeface="Calibri"/>
              </a:rPr>
              <a:t>Yash Shukla</a:t>
            </a:r>
            <a:r>
              <a:rPr sz="1800" spc="-5" dirty="0">
                <a:latin typeface="Calibri"/>
                <a:cs typeface="Calibri"/>
              </a:rPr>
              <a:t> </a:t>
            </a:r>
            <a:r>
              <a:rPr sz="1800" dirty="0">
                <a:latin typeface="Calibri"/>
                <a:cs typeface="Calibri"/>
              </a:rPr>
              <a:t> </a:t>
            </a:r>
            <a:r>
              <a:rPr sz="1800" spc="-5" dirty="0">
                <a:latin typeface="Calibri"/>
                <a:cs typeface="Calibri"/>
              </a:rPr>
              <a:t>CS2</a:t>
            </a:r>
            <a:r>
              <a:rPr lang="en-IN" sz="1800" spc="-5" dirty="0">
                <a:latin typeface="Calibri"/>
                <a:cs typeface="Calibri"/>
              </a:rPr>
              <a:t>3</a:t>
            </a:r>
            <a:r>
              <a:rPr sz="1800" spc="-5" dirty="0">
                <a:latin typeface="Calibri"/>
                <a:cs typeface="Calibri"/>
              </a:rPr>
              <a:t>MT</a:t>
            </a:r>
            <a:r>
              <a:rPr sz="1800" spc="-30" dirty="0">
                <a:latin typeface="Calibri"/>
                <a:cs typeface="Calibri"/>
              </a:rPr>
              <a:t>E</a:t>
            </a:r>
            <a:r>
              <a:rPr sz="1800" spc="-5" dirty="0">
                <a:latin typeface="Calibri"/>
                <a:cs typeface="Calibri"/>
              </a:rPr>
              <a:t>CH</a:t>
            </a:r>
            <a:r>
              <a:rPr sz="1800" spc="-10" dirty="0">
                <a:latin typeface="Calibri"/>
                <a:cs typeface="Calibri"/>
              </a:rPr>
              <a:t>1</a:t>
            </a:r>
            <a:r>
              <a:rPr sz="1800" dirty="0">
                <a:latin typeface="Calibri"/>
                <a:cs typeface="Calibri"/>
              </a:rPr>
              <a:t>40</a:t>
            </a:r>
            <a:r>
              <a:rPr lang="en-IN" sz="1800" dirty="0">
                <a:latin typeface="Calibri"/>
                <a:cs typeface="Calibri"/>
              </a:rPr>
              <a:t>18</a:t>
            </a:r>
            <a:endParaRPr sz="1800" dirty="0">
              <a:latin typeface="Calibri"/>
              <a:cs typeface="Calibri"/>
            </a:endParaRPr>
          </a:p>
          <a:p>
            <a:pPr algn="ctr">
              <a:lnSpc>
                <a:spcPct val="100000"/>
              </a:lnSpc>
            </a:pPr>
            <a:endParaRPr sz="1800" dirty="0">
              <a:latin typeface="Calibri"/>
              <a:cs typeface="Calibri"/>
            </a:endParaRPr>
          </a:p>
        </p:txBody>
      </p:sp>
      <p:pic>
        <p:nvPicPr>
          <p:cNvPr id="13" name="object 13"/>
          <p:cNvPicPr/>
          <p:nvPr/>
        </p:nvPicPr>
        <p:blipFill>
          <a:blip r:embed="rId6" cstate="print"/>
          <a:stretch>
            <a:fillRect/>
          </a:stretch>
        </p:blipFill>
        <p:spPr>
          <a:xfrm>
            <a:off x="5373623" y="150876"/>
            <a:ext cx="1444752" cy="145389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1062716" y="57911"/>
            <a:ext cx="1080515" cy="1088136"/>
          </a:xfrm>
          <a:prstGeom prst="rect">
            <a:avLst/>
          </a:prstGeom>
        </p:spPr>
      </p:pic>
      <p:sp>
        <p:nvSpPr>
          <p:cNvPr id="7" name="object 7"/>
          <p:cNvSpPr txBox="1">
            <a:spLocks noGrp="1"/>
          </p:cNvSpPr>
          <p:nvPr>
            <p:ph type="title"/>
          </p:nvPr>
        </p:nvSpPr>
        <p:spPr>
          <a:xfrm>
            <a:off x="916939" y="365201"/>
            <a:ext cx="2969261" cy="475130"/>
          </a:xfrm>
          <a:prstGeom prst="rect">
            <a:avLst/>
          </a:prstGeom>
        </p:spPr>
        <p:txBody>
          <a:bodyPr vert="horz" wrap="square" lIns="0" tIns="13335" rIns="0" bIns="0" rtlCol="0" anchor="t">
            <a:spAutoFit/>
          </a:bodyPr>
          <a:lstStyle/>
          <a:p>
            <a:pPr marL="12700">
              <a:spcBef>
                <a:spcPts val="105"/>
              </a:spcBef>
            </a:pPr>
            <a:r>
              <a:rPr sz="3000" b="1" spc="-15" dirty="0">
                <a:solidFill>
                  <a:srgbClr val="000000"/>
                </a:solidFill>
                <a:uFill>
                  <a:solidFill>
                    <a:srgbClr val="000000"/>
                  </a:solidFill>
                </a:uFill>
                <a:latin typeface="Calibri"/>
                <a:cs typeface="Calibri"/>
              </a:rPr>
              <a:t>Dataset</a:t>
            </a:r>
            <a:r>
              <a:rPr lang="en-US" sz="3000" b="1" spc="-75" dirty="0">
                <a:solidFill>
                  <a:srgbClr val="000000"/>
                </a:solidFill>
                <a:uFill>
                  <a:solidFill>
                    <a:srgbClr val="000000"/>
                  </a:solidFill>
                </a:uFill>
                <a:latin typeface="Calibri"/>
                <a:cs typeface="Calibri"/>
              </a:rPr>
              <a:t> u</a:t>
            </a:r>
            <a:r>
              <a:rPr lang="en-US" sz="3000" b="1" dirty="0">
                <a:solidFill>
                  <a:srgbClr val="000000"/>
                </a:solidFill>
                <a:uFill>
                  <a:solidFill>
                    <a:srgbClr val="000000"/>
                  </a:solidFill>
                </a:uFill>
                <a:latin typeface="Calibri"/>
                <a:cs typeface="Calibri"/>
              </a:rPr>
              <a:t>sed</a:t>
            </a:r>
            <a:endParaRPr lang="en-IN" sz="3000" b="1" dirty="0">
              <a:solidFill>
                <a:srgbClr val="000000"/>
              </a:solidFill>
              <a:uFill>
                <a:solidFill>
                  <a:srgbClr val="000000"/>
                </a:solidFill>
              </a:uFill>
              <a:latin typeface="Calibri"/>
              <a:cs typeface="Calibri"/>
            </a:endParaRPr>
          </a:p>
        </p:txBody>
      </p:sp>
      <p:pic>
        <p:nvPicPr>
          <p:cNvPr id="9" name="Picture 8" descr="A collage of images of animals and vehicles&#10;&#10;Description automatically generated">
            <a:extLst>
              <a:ext uri="{FF2B5EF4-FFF2-40B4-BE49-F238E27FC236}">
                <a16:creationId xmlns:a16="http://schemas.microsoft.com/office/drawing/2014/main" id="{E0FF439A-65E9-7E21-3078-CCFB086667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975400"/>
            <a:ext cx="3536351" cy="2765451"/>
          </a:xfrm>
          <a:prstGeom prst="rect">
            <a:avLst/>
          </a:prstGeom>
        </p:spPr>
      </p:pic>
      <p:pic>
        <p:nvPicPr>
          <p:cNvPr id="11" name="Picture 10" descr="A black square with white numbers&#10;&#10;Description automatically generated">
            <a:extLst>
              <a:ext uri="{FF2B5EF4-FFF2-40B4-BE49-F238E27FC236}">
                <a16:creationId xmlns:a16="http://schemas.microsoft.com/office/drawing/2014/main" id="{FEE947CF-BD50-B300-443D-8087D20964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4038600"/>
            <a:ext cx="3536351" cy="1920200"/>
          </a:xfrm>
          <a:prstGeom prst="rect">
            <a:avLst/>
          </a:prstGeom>
        </p:spPr>
      </p:pic>
      <p:sp>
        <p:nvSpPr>
          <p:cNvPr id="12" name="TextBox 11">
            <a:extLst>
              <a:ext uri="{FF2B5EF4-FFF2-40B4-BE49-F238E27FC236}">
                <a16:creationId xmlns:a16="http://schemas.microsoft.com/office/drawing/2014/main" id="{116F2BE5-8A8A-1BD2-2DDD-AC284FD7FF31}"/>
              </a:ext>
            </a:extLst>
          </p:cNvPr>
          <p:cNvSpPr txBox="1"/>
          <p:nvPr/>
        </p:nvSpPr>
        <p:spPr>
          <a:xfrm>
            <a:off x="1143000" y="1295400"/>
            <a:ext cx="4876800" cy="5632311"/>
          </a:xfrm>
          <a:prstGeom prst="rect">
            <a:avLst/>
          </a:prstGeom>
          <a:noFill/>
        </p:spPr>
        <p:txBody>
          <a:bodyPr wrap="square" rtlCol="0">
            <a:spAutoFit/>
          </a:bodyPr>
          <a:lstStyle/>
          <a:p>
            <a:pPr marL="285750" indent="-285750">
              <a:buFont typeface="Arial" panose="020B0604020202020204" pitchFamily="34" charset="0"/>
              <a:buChar char="•"/>
            </a:pPr>
            <a:r>
              <a:rPr lang="en-IN" dirty="0"/>
              <a:t>MNIST (Handwritten Digits)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CIFAR-10 : consist of 10 classes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Non – IID (Non – Independent &amp; Identically Distributed) Distribution are created for both datasets, 100 devices and each device holds 2 Random Classes with 100 Samples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1062716" y="57911"/>
            <a:ext cx="1080515" cy="1088136"/>
          </a:xfrm>
          <a:prstGeom prst="rect">
            <a:avLst/>
          </a:prstGeom>
        </p:spPr>
      </p:pic>
      <p:sp>
        <p:nvSpPr>
          <p:cNvPr id="7" name="object 7"/>
          <p:cNvSpPr txBox="1">
            <a:spLocks noGrp="1"/>
          </p:cNvSpPr>
          <p:nvPr>
            <p:ph type="title"/>
          </p:nvPr>
        </p:nvSpPr>
        <p:spPr>
          <a:xfrm>
            <a:off x="916939" y="365201"/>
            <a:ext cx="2969261" cy="475130"/>
          </a:xfrm>
          <a:prstGeom prst="rect">
            <a:avLst/>
          </a:prstGeom>
        </p:spPr>
        <p:txBody>
          <a:bodyPr vert="horz" wrap="square" lIns="0" tIns="13335" rIns="0" bIns="0" rtlCol="0" anchor="t">
            <a:spAutoFit/>
          </a:bodyPr>
          <a:lstStyle/>
          <a:p>
            <a:pPr marL="12700">
              <a:spcBef>
                <a:spcPts val="105"/>
              </a:spcBef>
            </a:pPr>
            <a:r>
              <a:rPr lang="en-US" sz="3000" b="1" spc="-15" dirty="0">
                <a:solidFill>
                  <a:srgbClr val="000000"/>
                </a:solidFill>
                <a:uFill>
                  <a:solidFill>
                    <a:srgbClr val="000000"/>
                  </a:solidFill>
                </a:uFill>
                <a:latin typeface="Calibri"/>
                <a:cs typeface="Calibri"/>
              </a:rPr>
              <a:t>Research</a:t>
            </a:r>
            <a:r>
              <a:rPr lang="en-US" sz="3000" b="1" spc="-75" dirty="0">
                <a:solidFill>
                  <a:srgbClr val="000000"/>
                </a:solidFill>
                <a:uFill>
                  <a:solidFill>
                    <a:srgbClr val="000000"/>
                  </a:solidFill>
                </a:uFill>
                <a:latin typeface="Calibri"/>
                <a:cs typeface="Calibri"/>
              </a:rPr>
              <a:t> gaps</a:t>
            </a:r>
            <a:endParaRPr lang="en-IN" sz="3000" b="1" dirty="0">
              <a:solidFill>
                <a:srgbClr val="000000"/>
              </a:solidFill>
              <a:uFill>
                <a:solidFill>
                  <a:srgbClr val="000000"/>
                </a:solidFill>
              </a:uFill>
              <a:latin typeface="Calibri"/>
              <a:cs typeface="Calibri"/>
            </a:endParaRPr>
          </a:p>
        </p:txBody>
      </p:sp>
      <p:sp>
        <p:nvSpPr>
          <p:cNvPr id="12" name="TextBox 11">
            <a:extLst>
              <a:ext uri="{FF2B5EF4-FFF2-40B4-BE49-F238E27FC236}">
                <a16:creationId xmlns:a16="http://schemas.microsoft.com/office/drawing/2014/main" id="{116F2BE5-8A8A-1BD2-2DDD-AC284FD7FF31}"/>
              </a:ext>
            </a:extLst>
          </p:cNvPr>
          <p:cNvSpPr txBox="1"/>
          <p:nvPr/>
        </p:nvSpPr>
        <p:spPr>
          <a:xfrm>
            <a:off x="1187244" y="762000"/>
            <a:ext cx="9480755" cy="4247317"/>
          </a:xfrm>
          <a:prstGeom prst="rect">
            <a:avLst/>
          </a:prstGeom>
          <a:noFill/>
        </p:spPr>
        <p:txBody>
          <a:bodyPr wrap="square" rtlCol="0">
            <a:spAutoFit/>
          </a:bodyPr>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GB" dirty="0"/>
              <a:t>The paper's dataset may not sufficiently capture highly privacy-sensitive scenarios.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Exploring datasets with more sensitive information, such as facial or fingerprint data, could provide a more realistic assessment of privacy leakage risks.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Risk assessment, which assesses the level of risk to the privacy at every state during the attack.</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Absence of adaptive response, limits the effectiveness of the proposed defence in different scenarios, where attackers are constantly evolving their strategies.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1911580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58520"/>
            <a:ext cx="5712461" cy="475130"/>
          </a:xfrm>
          <a:prstGeom prst="rect">
            <a:avLst/>
          </a:prstGeom>
        </p:spPr>
        <p:txBody>
          <a:bodyPr vert="horz" wrap="square" lIns="0" tIns="13335" rIns="0" bIns="0" rtlCol="0" anchor="t">
            <a:spAutoFit/>
          </a:bodyPr>
          <a:lstStyle/>
          <a:p>
            <a:pPr marL="12700">
              <a:spcBef>
                <a:spcPts val="105"/>
              </a:spcBef>
            </a:pPr>
            <a:r>
              <a:rPr sz="3000" b="1" spc="-10" dirty="0">
                <a:solidFill>
                  <a:srgbClr val="000000"/>
                </a:solidFill>
                <a:uFill>
                  <a:solidFill>
                    <a:srgbClr val="000000"/>
                  </a:solidFill>
                </a:uFill>
                <a:latin typeface="Calibri"/>
                <a:cs typeface="Calibri"/>
              </a:rPr>
              <a:t>Experimentation/results</a:t>
            </a:r>
            <a:r>
              <a:rPr lang="en-IN" sz="3000" b="1" spc="-10" dirty="0">
                <a:solidFill>
                  <a:srgbClr val="000000"/>
                </a:solidFill>
                <a:uFill>
                  <a:solidFill>
                    <a:srgbClr val="000000"/>
                  </a:solidFill>
                </a:uFill>
                <a:latin typeface="Calibri"/>
                <a:cs typeface="Calibri"/>
              </a:rPr>
              <a:t> </a:t>
            </a:r>
            <a:endParaRPr sz="3000" dirty="0">
              <a:latin typeface="Calibri"/>
              <a:cs typeface="Calibri"/>
            </a:endParaRPr>
          </a:p>
        </p:txBody>
      </p:sp>
      <p:pic>
        <p:nvPicPr>
          <p:cNvPr id="3" name="object 3"/>
          <p:cNvPicPr/>
          <p:nvPr/>
        </p:nvPicPr>
        <p:blipFill>
          <a:blip r:embed="rId2" cstate="print"/>
          <a:stretch>
            <a:fillRect/>
          </a:stretch>
        </p:blipFill>
        <p:spPr>
          <a:xfrm>
            <a:off x="11062716" y="57911"/>
            <a:ext cx="1080515" cy="1088136"/>
          </a:xfrm>
          <a:prstGeom prst="rect">
            <a:avLst/>
          </a:prstGeom>
        </p:spPr>
      </p:pic>
      <p:sp>
        <p:nvSpPr>
          <p:cNvPr id="12" name="TextBox 11">
            <a:extLst>
              <a:ext uri="{FF2B5EF4-FFF2-40B4-BE49-F238E27FC236}">
                <a16:creationId xmlns:a16="http://schemas.microsoft.com/office/drawing/2014/main" id="{BB738208-6346-AF23-DB0B-3094B4FD789F}"/>
              </a:ext>
            </a:extLst>
          </p:cNvPr>
          <p:cNvSpPr txBox="1"/>
          <p:nvPr/>
        </p:nvSpPr>
        <p:spPr>
          <a:xfrm>
            <a:off x="838200" y="1676400"/>
            <a:ext cx="5257800" cy="6463308"/>
          </a:xfrm>
          <a:prstGeom prst="rect">
            <a:avLst/>
          </a:prstGeom>
          <a:noFill/>
        </p:spPr>
        <p:txBody>
          <a:bodyPr wrap="square" lIns="91440" tIns="45720" rIns="91440" bIns="45720" rtlCol="0" anchor="t">
            <a:spAutoFit/>
          </a:bodyPr>
          <a:lstStyle/>
          <a:p>
            <a:r>
              <a:rPr lang="en-IN" b="1" dirty="0"/>
              <a:t>Attacks : Two different model inversion attacks</a:t>
            </a:r>
          </a:p>
          <a:p>
            <a:endParaRPr lang="en-IN" dirty="0"/>
          </a:p>
          <a:p>
            <a:pPr marL="342900" indent="-342900">
              <a:buAutoNum type="arabicParenR"/>
            </a:pPr>
            <a:r>
              <a:rPr lang="en-IN" b="1" dirty="0"/>
              <a:t>DLG (Deep Leakage from Gradients) </a:t>
            </a:r>
            <a:r>
              <a:rPr lang="en-IN" dirty="0"/>
              <a:t>: Aims to reconstruct devices’ data using their uploaded </a:t>
            </a:r>
            <a:r>
              <a:rPr lang="en-IN" dirty="0" err="1"/>
              <a:t>gradients.It</a:t>
            </a:r>
            <a:r>
              <a:rPr lang="en-IN" dirty="0"/>
              <a:t> optimizes reconstructed data to minimize the Euclidean distance as a measure of similarity between raw gradients and reconstructed.</a:t>
            </a:r>
          </a:p>
          <a:p>
            <a:pPr marL="342900" indent="-342900">
              <a:buAutoNum type="arabicParenR"/>
            </a:pPr>
            <a:endParaRPr lang="en-IN" dirty="0"/>
          </a:p>
          <a:p>
            <a:pPr marL="342900" indent="-342900">
              <a:buAutoNum type="arabicParenR"/>
            </a:pPr>
            <a:r>
              <a:rPr lang="en-IN" b="1" dirty="0"/>
              <a:t>GS ( Gradient Similarity ) </a:t>
            </a:r>
            <a:r>
              <a:rPr lang="en-IN" dirty="0"/>
              <a:t>: Similar to DLG ,It utilized cosine similarity between raw gradients and dummy gradients to optimize the reconstructed data.</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13" name="TextBox 12">
            <a:extLst>
              <a:ext uri="{FF2B5EF4-FFF2-40B4-BE49-F238E27FC236}">
                <a16:creationId xmlns:a16="http://schemas.microsoft.com/office/drawing/2014/main" id="{EAFC9E85-0985-211F-F5C8-6A61E74ECF38}"/>
              </a:ext>
            </a:extLst>
          </p:cNvPr>
          <p:cNvSpPr txBox="1"/>
          <p:nvPr/>
        </p:nvSpPr>
        <p:spPr>
          <a:xfrm>
            <a:off x="6553200" y="1730276"/>
            <a:ext cx="5105400" cy="2585323"/>
          </a:xfrm>
          <a:prstGeom prst="rect">
            <a:avLst/>
          </a:prstGeom>
          <a:noFill/>
        </p:spPr>
        <p:txBody>
          <a:bodyPr wrap="square" lIns="91440" tIns="45720" rIns="91440" bIns="45720" rtlCol="0" anchor="t">
            <a:spAutoFit/>
          </a:bodyPr>
          <a:lstStyle/>
          <a:p>
            <a:r>
              <a:rPr lang="en-IN" b="1" dirty="0"/>
              <a:t>Baseline </a:t>
            </a:r>
            <a:r>
              <a:rPr lang="en-IN" b="1" dirty="0" err="1"/>
              <a:t>defenses</a:t>
            </a:r>
            <a:r>
              <a:rPr lang="en-IN" b="1" dirty="0"/>
              <a:t> :</a:t>
            </a:r>
          </a:p>
          <a:p>
            <a:endParaRPr lang="en-IN" dirty="0"/>
          </a:p>
          <a:p>
            <a:pPr marL="342900" indent="-342900">
              <a:buAutoNum type="arabicParenR"/>
            </a:pPr>
            <a:r>
              <a:rPr lang="en-IN" b="1" dirty="0"/>
              <a:t>GC ( Gradient Compression ) </a:t>
            </a:r>
            <a:r>
              <a:rPr lang="en-IN" dirty="0"/>
              <a:t>: reduces the communication cost by discarding gradients with magnitudes below a certain threshold.</a:t>
            </a:r>
          </a:p>
          <a:p>
            <a:pPr marL="342900" indent="-342900">
              <a:buAutoNum type="arabicParenR"/>
            </a:pPr>
            <a:endParaRPr lang="en-IN" b="1" dirty="0"/>
          </a:p>
          <a:p>
            <a:pPr marL="342900" indent="-342900">
              <a:buAutoNum type="arabicParenR"/>
            </a:pPr>
            <a:r>
              <a:rPr lang="en-IN" b="1" dirty="0"/>
              <a:t>DP ( Differential Privacy ) </a:t>
            </a:r>
            <a:r>
              <a:rPr lang="en-IN" dirty="0"/>
              <a:t>:  injects noise into gradients uploaded </a:t>
            </a:r>
            <a:r>
              <a:rPr lang="en-IN" dirty="0" err="1"/>
              <a:t>th</a:t>
            </a:r>
            <a:r>
              <a:rPr lang="en-IN" dirty="0"/>
              <a:t> the server to achieve a theoretical privacy guarantee.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58520"/>
            <a:ext cx="5179061" cy="475130"/>
          </a:xfrm>
          <a:prstGeom prst="rect">
            <a:avLst/>
          </a:prstGeom>
        </p:spPr>
        <p:txBody>
          <a:bodyPr vert="horz" wrap="square" lIns="0" tIns="13335" rIns="0" bIns="0" rtlCol="0" anchor="t">
            <a:spAutoFit/>
          </a:bodyPr>
          <a:lstStyle/>
          <a:p>
            <a:pPr marL="12700">
              <a:lnSpc>
                <a:spcPct val="100000"/>
              </a:lnSpc>
              <a:spcBef>
                <a:spcPts val="105"/>
              </a:spcBef>
            </a:pPr>
            <a:r>
              <a:rPr sz="3000" b="1" spc="-10" dirty="0">
                <a:solidFill>
                  <a:srgbClr val="000000"/>
                </a:solidFill>
                <a:uFill>
                  <a:solidFill>
                    <a:srgbClr val="000000"/>
                  </a:solidFill>
                </a:uFill>
                <a:latin typeface="Calibri"/>
                <a:cs typeface="Calibri"/>
              </a:rPr>
              <a:t>Experimentation/results</a:t>
            </a:r>
            <a:endParaRPr lang="en-IN" sz="3000" b="1" spc="-10" dirty="0">
              <a:solidFill>
                <a:srgbClr val="000000"/>
              </a:solidFill>
              <a:uFill>
                <a:solidFill>
                  <a:srgbClr val="000000"/>
                </a:solidFill>
              </a:uFill>
              <a:latin typeface="Calibri"/>
              <a:cs typeface="Calibri"/>
            </a:endParaRPr>
          </a:p>
        </p:txBody>
      </p:sp>
      <p:pic>
        <p:nvPicPr>
          <p:cNvPr id="7" name="object 7"/>
          <p:cNvPicPr/>
          <p:nvPr/>
        </p:nvPicPr>
        <p:blipFill>
          <a:blip r:embed="rId2" cstate="print"/>
          <a:stretch>
            <a:fillRect/>
          </a:stretch>
        </p:blipFill>
        <p:spPr>
          <a:xfrm>
            <a:off x="11062716" y="57911"/>
            <a:ext cx="1080515" cy="1088136"/>
          </a:xfrm>
          <a:prstGeom prst="rect">
            <a:avLst/>
          </a:prstGeom>
        </p:spPr>
      </p:pic>
      <p:sp>
        <p:nvSpPr>
          <p:cNvPr id="11" name="TextBox 10">
            <a:extLst>
              <a:ext uri="{FF2B5EF4-FFF2-40B4-BE49-F238E27FC236}">
                <a16:creationId xmlns:a16="http://schemas.microsoft.com/office/drawing/2014/main" id="{A6985546-BB5A-C10F-022C-FCDAF166B9CD}"/>
              </a:ext>
            </a:extLst>
          </p:cNvPr>
          <p:cNvSpPr txBox="1"/>
          <p:nvPr/>
        </p:nvSpPr>
        <p:spPr>
          <a:xfrm>
            <a:off x="609599" y="1295400"/>
            <a:ext cx="11201401" cy="5170646"/>
          </a:xfrm>
          <a:prstGeom prst="rect">
            <a:avLst/>
          </a:prstGeom>
          <a:noFill/>
        </p:spPr>
        <p:txBody>
          <a:bodyPr wrap="square" lIns="91440" tIns="45720" rIns="91440" bIns="45720" rtlCol="0" anchor="t">
            <a:spAutoFit/>
          </a:bodyPr>
          <a:lstStyle/>
          <a:p>
            <a:r>
              <a:rPr lang="en-IN" b="1" dirty="0"/>
              <a:t>Utility and Privacy Trade-off </a:t>
            </a:r>
            <a:r>
              <a:rPr lang="en-IN" dirty="0"/>
              <a:t>: </a:t>
            </a:r>
          </a:p>
          <a:p>
            <a:endParaRPr lang="en-IN" dirty="0"/>
          </a:p>
          <a:p>
            <a:r>
              <a:rPr lang="en-IN" b="1" dirty="0"/>
              <a:t>MSE</a:t>
            </a:r>
            <a:r>
              <a:rPr lang="en-IN" dirty="0"/>
              <a:t> : Algorithm iterates over each pixel in both </a:t>
            </a:r>
            <a:r>
              <a:rPr lang="en-IN" dirty="0" err="1"/>
              <a:t>reconstruted</a:t>
            </a:r>
            <a:r>
              <a:rPr lang="en-IN" dirty="0"/>
              <a:t> image and raw image. Calculates pixel difference and averages the squared difference.</a:t>
            </a:r>
          </a:p>
          <a:p>
            <a:endParaRPr lang="en-IN" dirty="0"/>
          </a:p>
          <a:p>
            <a:r>
              <a:rPr lang="en-IN" b="1" dirty="0"/>
              <a:t>Lower MSE</a:t>
            </a:r>
            <a:r>
              <a:rPr lang="en-IN" dirty="0"/>
              <a:t>: implies the Reconstructed image is more similar to the Original </a:t>
            </a:r>
            <a:r>
              <a:rPr lang="en-IN" dirty="0" err="1"/>
              <a:t>Image,Hence</a:t>
            </a:r>
            <a:r>
              <a:rPr lang="en-IN" dirty="0"/>
              <a:t> High Risk of Privacy Leakage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sz="1400" dirty="0"/>
          </a:p>
          <a:p>
            <a:r>
              <a:rPr lang="en-IN" sz="1400" dirty="0"/>
              <a:t>Figure : Compared </a:t>
            </a:r>
            <a:r>
              <a:rPr lang="en-IN" sz="1400" dirty="0" err="1"/>
              <a:t>defenses</a:t>
            </a:r>
            <a:r>
              <a:rPr lang="en-IN" sz="1400" dirty="0"/>
              <a:t> on model accuracy and MSE between reconstructed image and raw image for different attack baselines and datasets. The pink vertical line is the boundary that there constructed image is unrecognizable by human eyes if MSE is higher.</a:t>
            </a:r>
          </a:p>
        </p:txBody>
      </p:sp>
      <p:pic>
        <p:nvPicPr>
          <p:cNvPr id="13" name="Picture 12" descr="A graph of different types of results&#10;&#10;Description automatically generated with medium confidence">
            <a:extLst>
              <a:ext uri="{FF2B5EF4-FFF2-40B4-BE49-F238E27FC236}">
                <a16:creationId xmlns:a16="http://schemas.microsoft.com/office/drawing/2014/main" id="{DEC1B84D-1846-C6FF-2747-52E901CD4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984" y="2971800"/>
            <a:ext cx="9821646" cy="287695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58520"/>
            <a:ext cx="5331461" cy="475130"/>
          </a:xfrm>
          <a:prstGeom prst="rect">
            <a:avLst/>
          </a:prstGeom>
        </p:spPr>
        <p:txBody>
          <a:bodyPr vert="horz" wrap="square" lIns="0" tIns="13335" rIns="0" bIns="0" rtlCol="0" anchor="t">
            <a:spAutoFit/>
          </a:bodyPr>
          <a:lstStyle/>
          <a:p>
            <a:pPr marL="12700">
              <a:lnSpc>
                <a:spcPct val="100000"/>
              </a:lnSpc>
              <a:spcBef>
                <a:spcPts val="105"/>
              </a:spcBef>
            </a:pPr>
            <a:r>
              <a:rPr sz="3000" b="1" spc="-10" dirty="0">
                <a:solidFill>
                  <a:srgbClr val="000000"/>
                </a:solidFill>
                <a:uFill>
                  <a:solidFill>
                    <a:srgbClr val="000000"/>
                  </a:solidFill>
                </a:uFill>
                <a:latin typeface="Calibri"/>
                <a:cs typeface="Calibri"/>
              </a:rPr>
              <a:t>Experimentation/results</a:t>
            </a:r>
            <a:endParaRPr lang="en-IN" sz="3000" b="1" spc="-10" dirty="0">
              <a:solidFill>
                <a:srgbClr val="000000"/>
              </a:solidFill>
              <a:uFill>
                <a:solidFill>
                  <a:srgbClr val="000000"/>
                </a:solidFill>
              </a:uFill>
              <a:latin typeface="Calibri"/>
              <a:cs typeface="Calibri"/>
            </a:endParaRPr>
          </a:p>
        </p:txBody>
      </p:sp>
      <p:pic>
        <p:nvPicPr>
          <p:cNvPr id="7" name="object 7"/>
          <p:cNvPicPr/>
          <p:nvPr/>
        </p:nvPicPr>
        <p:blipFill>
          <a:blip r:embed="rId2" cstate="print"/>
          <a:stretch>
            <a:fillRect/>
          </a:stretch>
        </p:blipFill>
        <p:spPr>
          <a:xfrm>
            <a:off x="11062716" y="57911"/>
            <a:ext cx="1080515" cy="1088136"/>
          </a:xfrm>
          <a:prstGeom prst="rect">
            <a:avLst/>
          </a:prstGeom>
        </p:spPr>
      </p:pic>
      <p:sp>
        <p:nvSpPr>
          <p:cNvPr id="11" name="TextBox 10">
            <a:extLst>
              <a:ext uri="{FF2B5EF4-FFF2-40B4-BE49-F238E27FC236}">
                <a16:creationId xmlns:a16="http://schemas.microsoft.com/office/drawing/2014/main" id="{A6985546-BB5A-C10F-022C-FCDAF166B9CD}"/>
              </a:ext>
            </a:extLst>
          </p:cNvPr>
          <p:cNvSpPr txBox="1"/>
          <p:nvPr/>
        </p:nvSpPr>
        <p:spPr>
          <a:xfrm>
            <a:off x="533400" y="1146047"/>
            <a:ext cx="10747417" cy="5386090"/>
          </a:xfrm>
          <a:prstGeom prst="rect">
            <a:avLst/>
          </a:prstGeom>
          <a:noFill/>
        </p:spPr>
        <p:txBody>
          <a:bodyPr wrap="square" rtlCol="0">
            <a:spAutoFit/>
          </a:bodyPr>
          <a:lstStyle/>
          <a:p>
            <a:pPr marL="285750" indent="-285750">
              <a:buFont typeface="Arial" panose="020B0604020202020204" pitchFamily="34" charset="0"/>
              <a:buChar char="•"/>
            </a:pPr>
            <a:r>
              <a:rPr lang="en-IN" dirty="0"/>
              <a:t>Accuracy = ( correctly classified data / total no of the data points ) * 100 </a:t>
            </a:r>
          </a:p>
          <a:p>
            <a:pPr marL="285750" indent="-285750">
              <a:buFont typeface="Arial" panose="020B0604020202020204" pitchFamily="34" charset="0"/>
              <a:buChar char="•"/>
            </a:pPr>
            <a:r>
              <a:rPr lang="en-IN" dirty="0"/>
              <a:t>A </a:t>
            </a:r>
            <a:r>
              <a:rPr lang="en-IN" b="1" dirty="0"/>
              <a:t>higher accuracy </a:t>
            </a:r>
            <a:r>
              <a:rPr lang="en-IN" dirty="0"/>
              <a:t>value signifies </a:t>
            </a:r>
            <a:r>
              <a:rPr lang="en-IN" b="1" dirty="0"/>
              <a:t>good utility</a:t>
            </a:r>
            <a:r>
              <a:rPr lang="en-IN" dirty="0"/>
              <a:t>. </a:t>
            </a:r>
          </a:p>
          <a:p>
            <a:pPr marL="285750" indent="-285750">
              <a:buFont typeface="Arial" panose="020B0604020202020204" pitchFamily="34" charset="0"/>
              <a:buChar char="•"/>
            </a:pPr>
            <a:r>
              <a:rPr lang="en-IN" dirty="0"/>
              <a:t>A </a:t>
            </a:r>
            <a:r>
              <a:rPr lang="en-IN" b="1" dirty="0"/>
              <a:t>lower Accuracy </a:t>
            </a:r>
            <a:r>
              <a:rPr lang="en-IN" dirty="0"/>
              <a:t>value signifies that defence mechanism might be </a:t>
            </a:r>
            <a:r>
              <a:rPr lang="en-IN" b="1" dirty="0"/>
              <a:t>the impacting the model learning ability</a:t>
            </a:r>
            <a:r>
              <a:rPr lang="en-IN" dirty="0"/>
              <a:t>.</a:t>
            </a:r>
          </a:p>
          <a:p>
            <a:pPr marL="285750" indent="-285750">
              <a:buFont typeface="Arial" panose="020B0604020202020204" pitchFamily="34" charset="0"/>
              <a:buChar char="•"/>
            </a:pPr>
            <a:r>
              <a:rPr lang="en-IN" b="1" dirty="0"/>
              <a:t>Goal</a:t>
            </a:r>
            <a:r>
              <a:rPr lang="en-IN" dirty="0"/>
              <a:t> is to find a defence mechanism that offers a good balance between privacy protection </a:t>
            </a:r>
            <a:r>
              <a:rPr lang="en-IN" b="1" dirty="0"/>
              <a:t>( low MSE )</a:t>
            </a:r>
            <a:r>
              <a:rPr lang="en-IN" dirty="0"/>
              <a:t> &amp; Model Utility </a:t>
            </a:r>
            <a:r>
              <a:rPr lang="en-IN" b="1" dirty="0"/>
              <a:t>( high Accuracy )</a:t>
            </a:r>
          </a:p>
          <a:p>
            <a:endParaRPr lang="en-IN" dirty="0"/>
          </a:p>
          <a:p>
            <a:endParaRPr lang="en-IN" dirty="0"/>
          </a:p>
          <a:p>
            <a:endParaRPr lang="en-IN" b="1"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sz="1400" dirty="0"/>
          </a:p>
          <a:p>
            <a:r>
              <a:rPr lang="en-IN" sz="1400" dirty="0"/>
              <a:t>Figure : We can see clearly that strong perturbation might significantly reduce the MSE between the reconstructed and original image, making it harder to reconstruct the original data(</a:t>
            </a:r>
            <a:r>
              <a:rPr lang="en-IN" sz="1400" b="1" dirty="0"/>
              <a:t>better privacy</a:t>
            </a:r>
            <a:r>
              <a:rPr lang="en-IN" sz="1400" dirty="0"/>
              <a:t>). However, it might also significantly alter the data representation, potentially harming the model’s ability to learn effectively(</a:t>
            </a:r>
            <a:r>
              <a:rPr lang="en-IN" sz="1400" b="1" dirty="0"/>
              <a:t>low performance</a:t>
            </a:r>
            <a:r>
              <a:rPr lang="en-IN" sz="1400" dirty="0"/>
              <a:t>)</a:t>
            </a:r>
          </a:p>
        </p:txBody>
      </p:sp>
      <p:pic>
        <p:nvPicPr>
          <p:cNvPr id="4" name="Picture 3" descr="A screenshot of a computer&#10;&#10;Description automatically generated">
            <a:extLst>
              <a:ext uri="{FF2B5EF4-FFF2-40B4-BE49-F238E27FC236}">
                <a16:creationId xmlns:a16="http://schemas.microsoft.com/office/drawing/2014/main" id="{1BEF4446-AF4D-66E3-1F90-1004F72234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6800" y="2438400"/>
            <a:ext cx="5410200" cy="2924525"/>
          </a:xfrm>
          <a:prstGeom prst="rect">
            <a:avLst/>
          </a:prstGeom>
        </p:spPr>
      </p:pic>
    </p:spTree>
    <p:extLst>
      <p:ext uri="{BB962C8B-B14F-4D97-AF65-F5344CB8AC3E}">
        <p14:creationId xmlns:p14="http://schemas.microsoft.com/office/powerpoint/2010/main" val="2250072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58520"/>
            <a:ext cx="5331461" cy="475130"/>
          </a:xfrm>
          <a:prstGeom prst="rect">
            <a:avLst/>
          </a:prstGeom>
        </p:spPr>
        <p:txBody>
          <a:bodyPr vert="horz" wrap="square" lIns="0" tIns="13335" rIns="0" bIns="0" rtlCol="0" anchor="t">
            <a:spAutoFit/>
          </a:bodyPr>
          <a:lstStyle/>
          <a:p>
            <a:pPr marL="12700">
              <a:lnSpc>
                <a:spcPct val="100000"/>
              </a:lnSpc>
              <a:spcBef>
                <a:spcPts val="105"/>
              </a:spcBef>
            </a:pPr>
            <a:r>
              <a:rPr lang="en-IN" sz="3000" b="1" spc="-10" dirty="0">
                <a:solidFill>
                  <a:srgbClr val="000000"/>
                </a:solidFill>
                <a:uFill>
                  <a:solidFill>
                    <a:srgbClr val="000000"/>
                  </a:solidFill>
                </a:uFill>
                <a:latin typeface="Calibri"/>
                <a:cs typeface="Calibri"/>
              </a:rPr>
              <a:t>Configurations </a:t>
            </a:r>
          </a:p>
        </p:txBody>
      </p:sp>
      <p:pic>
        <p:nvPicPr>
          <p:cNvPr id="7" name="object 7"/>
          <p:cNvPicPr/>
          <p:nvPr/>
        </p:nvPicPr>
        <p:blipFill>
          <a:blip r:embed="rId2" cstate="print"/>
          <a:stretch>
            <a:fillRect/>
          </a:stretch>
        </p:blipFill>
        <p:spPr>
          <a:xfrm>
            <a:off x="11062716" y="57911"/>
            <a:ext cx="1080515" cy="1088136"/>
          </a:xfrm>
          <a:prstGeom prst="rect">
            <a:avLst/>
          </a:prstGeom>
        </p:spPr>
      </p:pic>
      <p:sp>
        <p:nvSpPr>
          <p:cNvPr id="11" name="TextBox 10">
            <a:extLst>
              <a:ext uri="{FF2B5EF4-FFF2-40B4-BE49-F238E27FC236}">
                <a16:creationId xmlns:a16="http://schemas.microsoft.com/office/drawing/2014/main" id="{A6985546-BB5A-C10F-022C-FCDAF166B9CD}"/>
              </a:ext>
            </a:extLst>
          </p:cNvPr>
          <p:cNvSpPr txBox="1"/>
          <p:nvPr/>
        </p:nvSpPr>
        <p:spPr>
          <a:xfrm>
            <a:off x="533400" y="1146047"/>
            <a:ext cx="10747417" cy="5724644"/>
          </a:xfrm>
          <a:prstGeom prst="rect">
            <a:avLst/>
          </a:prstGeom>
          <a:noFill/>
        </p:spPr>
        <p:txBody>
          <a:bodyPr wrap="square" rtlCol="0">
            <a:spAutoFit/>
          </a:bodyPr>
          <a:lstStyle/>
          <a:p>
            <a:endParaRPr lang="en-IN" dirty="0"/>
          </a:p>
          <a:p>
            <a:pPr marL="285750" indent="-285750">
              <a:buFont typeface="Arial" panose="020B0604020202020204" pitchFamily="34" charset="0"/>
              <a:buChar char="•"/>
            </a:pPr>
            <a:r>
              <a:rPr lang="en-IN" dirty="0"/>
              <a:t>Local Epoch 1</a:t>
            </a:r>
          </a:p>
          <a:p>
            <a:pPr marL="285750" indent="-285750">
              <a:buFont typeface="Arial" panose="020B0604020202020204" pitchFamily="34" charset="0"/>
              <a:buChar char="•"/>
            </a:pPr>
            <a:r>
              <a:rPr lang="en-IN" dirty="0"/>
              <a:t>Batch size B as 32</a:t>
            </a:r>
          </a:p>
          <a:p>
            <a:pPr marL="285750" indent="-285750">
              <a:buFont typeface="Arial" panose="020B0604020202020204" pitchFamily="34" charset="0"/>
              <a:buChar char="•"/>
            </a:pPr>
            <a:r>
              <a:rPr lang="en-IN" dirty="0"/>
              <a:t>Optimizer  SGD</a:t>
            </a:r>
          </a:p>
          <a:p>
            <a:pPr marL="285750" indent="-285750">
              <a:buFont typeface="Arial" panose="020B0604020202020204" pitchFamily="34" charset="0"/>
              <a:buChar char="•"/>
            </a:pPr>
            <a:r>
              <a:rPr lang="en-IN" dirty="0"/>
              <a:t>10 Devices sampled </a:t>
            </a:r>
            <a:r>
              <a:rPr lang="en-IN" dirty="0" err="1"/>
              <a:t>ramdomly</a:t>
            </a:r>
            <a:endParaRPr lang="en-IN" dirty="0"/>
          </a:p>
          <a:p>
            <a:pPr marL="285750" indent="-285750">
              <a:buFont typeface="Arial" panose="020B0604020202020204" pitchFamily="34" charset="0"/>
              <a:buChar char="•"/>
            </a:pPr>
            <a:r>
              <a:rPr lang="en-IN" dirty="0"/>
              <a:t>For DLG Attack, L – BFGS optimizer for 300 iterations with learning 0.01 </a:t>
            </a:r>
          </a:p>
          <a:p>
            <a:pPr marL="285750" indent="-285750">
              <a:buFont typeface="Arial" panose="020B0604020202020204" pitchFamily="34" charset="0"/>
              <a:buChar char="•"/>
            </a:pPr>
            <a:r>
              <a:rPr lang="en-IN" dirty="0"/>
              <a:t>For GS Attack, Adam optimizer for 120 iterations with learning rate 0.1</a:t>
            </a:r>
          </a:p>
          <a:p>
            <a:pPr marL="285750" indent="-285750">
              <a:buFont typeface="Arial" panose="020B0604020202020204" pitchFamily="34" charset="0"/>
              <a:buChar char="•"/>
            </a:pPr>
            <a:r>
              <a:rPr lang="en-IN" dirty="0" err="1"/>
              <a:t>Purning</a:t>
            </a:r>
            <a:r>
              <a:rPr lang="en-IN" dirty="0"/>
              <a:t> rate 60%</a:t>
            </a:r>
          </a:p>
          <a:p>
            <a:pPr marL="285750" indent="-285750">
              <a:buFont typeface="Arial" panose="020B0604020202020204" pitchFamily="34" charset="0"/>
              <a:buChar char="•"/>
            </a:pPr>
            <a:r>
              <a:rPr lang="en-IN" dirty="0"/>
              <a:t>Iterations 24,000</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sz="1400" dirty="0"/>
          </a:p>
          <a:p>
            <a:r>
              <a:rPr lang="en-IN" sz="1400" dirty="0"/>
              <a:t>Figure : Compared </a:t>
            </a:r>
            <a:r>
              <a:rPr lang="en-IN" sz="1400" dirty="0" err="1"/>
              <a:t>defenses</a:t>
            </a:r>
            <a:r>
              <a:rPr lang="en-IN" sz="1400" dirty="0"/>
              <a:t> on model accuracy and MSE between reconstructed image and raw image for different attack baselines and datasets. The pink vertical line is the boundary that there constructed image is unrecognizable by human eyes if MSE is higher.</a:t>
            </a:r>
          </a:p>
        </p:txBody>
      </p:sp>
    </p:spTree>
    <p:extLst>
      <p:ext uri="{BB962C8B-B14F-4D97-AF65-F5344CB8AC3E}">
        <p14:creationId xmlns:p14="http://schemas.microsoft.com/office/powerpoint/2010/main" val="607315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58520"/>
            <a:ext cx="5331461" cy="475130"/>
          </a:xfrm>
          <a:prstGeom prst="rect">
            <a:avLst/>
          </a:prstGeom>
        </p:spPr>
        <p:txBody>
          <a:bodyPr vert="horz" wrap="square" lIns="0" tIns="13335" rIns="0" bIns="0" rtlCol="0" anchor="t">
            <a:spAutoFit/>
          </a:bodyPr>
          <a:lstStyle/>
          <a:p>
            <a:pPr marL="12700">
              <a:lnSpc>
                <a:spcPct val="100000"/>
              </a:lnSpc>
              <a:spcBef>
                <a:spcPts val="105"/>
              </a:spcBef>
            </a:pPr>
            <a:r>
              <a:rPr lang="en-IN" sz="3000" b="1" spc="-10" dirty="0">
                <a:solidFill>
                  <a:srgbClr val="000000"/>
                </a:solidFill>
                <a:uFill>
                  <a:solidFill>
                    <a:srgbClr val="000000"/>
                  </a:solidFill>
                </a:uFill>
                <a:latin typeface="Calibri"/>
                <a:cs typeface="Calibri"/>
              </a:rPr>
              <a:t>Results Produced :</a:t>
            </a:r>
          </a:p>
        </p:txBody>
      </p:sp>
      <p:pic>
        <p:nvPicPr>
          <p:cNvPr id="7" name="object 7"/>
          <p:cNvPicPr/>
          <p:nvPr/>
        </p:nvPicPr>
        <p:blipFill>
          <a:blip r:embed="rId2" cstate="print"/>
          <a:stretch>
            <a:fillRect/>
          </a:stretch>
        </p:blipFill>
        <p:spPr>
          <a:xfrm>
            <a:off x="11062716" y="57911"/>
            <a:ext cx="1080515" cy="1088136"/>
          </a:xfrm>
          <a:prstGeom prst="rect">
            <a:avLst/>
          </a:prstGeom>
        </p:spPr>
      </p:pic>
      <p:sp>
        <p:nvSpPr>
          <p:cNvPr id="11" name="TextBox 10">
            <a:extLst>
              <a:ext uri="{FF2B5EF4-FFF2-40B4-BE49-F238E27FC236}">
                <a16:creationId xmlns:a16="http://schemas.microsoft.com/office/drawing/2014/main" id="{A6985546-BB5A-C10F-022C-FCDAF166B9CD}"/>
              </a:ext>
            </a:extLst>
          </p:cNvPr>
          <p:cNvSpPr txBox="1"/>
          <p:nvPr/>
        </p:nvSpPr>
        <p:spPr>
          <a:xfrm>
            <a:off x="685800" y="1146047"/>
            <a:ext cx="10595017" cy="2862322"/>
          </a:xfrm>
          <a:prstGeom prst="rect">
            <a:avLst/>
          </a:prstGeom>
          <a:noFill/>
        </p:spPr>
        <p:txBody>
          <a:bodyPr wrap="square" rtlCol="0">
            <a:spAutoFit/>
          </a:bodyPr>
          <a:lstStyle/>
          <a:p>
            <a:r>
              <a:rPr lang="en-IN" dirty="0"/>
              <a:t>Dummy data :                                              Ground truth image :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12" name="Picture 11" descr="A colorful squares with numbers&#10;&#10;Description automatically generated with medium confidence">
            <a:extLst>
              <a:ext uri="{FF2B5EF4-FFF2-40B4-BE49-F238E27FC236}">
                <a16:creationId xmlns:a16="http://schemas.microsoft.com/office/drawing/2014/main" id="{46CA5FC9-D5DD-76E6-AC84-C029F0C978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807285"/>
            <a:ext cx="2362200" cy="2470088"/>
          </a:xfrm>
          <a:prstGeom prst="rect">
            <a:avLst/>
          </a:prstGeom>
        </p:spPr>
      </p:pic>
      <p:pic>
        <p:nvPicPr>
          <p:cNvPr id="15" name="Picture 14" descr="A close up of a person's hand&#10;&#10;Description automatically generated">
            <a:extLst>
              <a:ext uri="{FF2B5EF4-FFF2-40B4-BE49-F238E27FC236}">
                <a16:creationId xmlns:a16="http://schemas.microsoft.com/office/drawing/2014/main" id="{6B7B5DA8-A37F-B95F-9B86-3AAD5B78A2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4348" y="1607797"/>
            <a:ext cx="2594472" cy="2712969"/>
          </a:xfrm>
          <a:prstGeom prst="rect">
            <a:avLst/>
          </a:prstGeom>
        </p:spPr>
      </p:pic>
    </p:spTree>
    <p:extLst>
      <p:ext uri="{BB962C8B-B14F-4D97-AF65-F5344CB8AC3E}">
        <p14:creationId xmlns:p14="http://schemas.microsoft.com/office/powerpoint/2010/main" val="3120940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58520"/>
            <a:ext cx="5331461" cy="475130"/>
          </a:xfrm>
          <a:prstGeom prst="rect">
            <a:avLst/>
          </a:prstGeom>
        </p:spPr>
        <p:txBody>
          <a:bodyPr vert="horz" wrap="square" lIns="0" tIns="13335" rIns="0" bIns="0" rtlCol="0" anchor="t">
            <a:spAutoFit/>
          </a:bodyPr>
          <a:lstStyle/>
          <a:p>
            <a:pPr marL="12700">
              <a:lnSpc>
                <a:spcPct val="100000"/>
              </a:lnSpc>
              <a:spcBef>
                <a:spcPts val="105"/>
              </a:spcBef>
            </a:pPr>
            <a:r>
              <a:rPr lang="en-IN" sz="3000" b="1" spc="-10" dirty="0">
                <a:solidFill>
                  <a:srgbClr val="000000"/>
                </a:solidFill>
                <a:uFill>
                  <a:solidFill>
                    <a:srgbClr val="000000"/>
                  </a:solidFill>
                </a:uFill>
                <a:latin typeface="Calibri"/>
                <a:cs typeface="Calibri"/>
              </a:rPr>
              <a:t>Results Produced :</a:t>
            </a:r>
          </a:p>
        </p:txBody>
      </p:sp>
      <p:pic>
        <p:nvPicPr>
          <p:cNvPr id="7" name="object 7"/>
          <p:cNvPicPr/>
          <p:nvPr/>
        </p:nvPicPr>
        <p:blipFill>
          <a:blip r:embed="rId2" cstate="print"/>
          <a:stretch>
            <a:fillRect/>
          </a:stretch>
        </p:blipFill>
        <p:spPr>
          <a:xfrm>
            <a:off x="11062716" y="57911"/>
            <a:ext cx="1080515" cy="1088136"/>
          </a:xfrm>
          <a:prstGeom prst="rect">
            <a:avLst/>
          </a:prstGeom>
        </p:spPr>
      </p:pic>
      <p:sp>
        <p:nvSpPr>
          <p:cNvPr id="11" name="TextBox 10">
            <a:extLst>
              <a:ext uri="{FF2B5EF4-FFF2-40B4-BE49-F238E27FC236}">
                <a16:creationId xmlns:a16="http://schemas.microsoft.com/office/drawing/2014/main" id="{A6985546-BB5A-C10F-022C-FCDAF166B9CD}"/>
              </a:ext>
            </a:extLst>
          </p:cNvPr>
          <p:cNvSpPr txBox="1"/>
          <p:nvPr/>
        </p:nvSpPr>
        <p:spPr>
          <a:xfrm>
            <a:off x="685800" y="1146047"/>
            <a:ext cx="10595017" cy="2862322"/>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20" name="Picture 19">
            <a:extLst>
              <a:ext uri="{FF2B5EF4-FFF2-40B4-BE49-F238E27FC236}">
                <a16:creationId xmlns:a16="http://schemas.microsoft.com/office/drawing/2014/main" id="{5EA4C91C-883A-7E94-1C93-64CBC108A3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146047"/>
            <a:ext cx="8915400" cy="4583021"/>
          </a:xfrm>
          <a:prstGeom prst="rect">
            <a:avLst/>
          </a:prstGeom>
        </p:spPr>
      </p:pic>
    </p:spTree>
    <p:extLst>
      <p:ext uri="{BB962C8B-B14F-4D97-AF65-F5344CB8AC3E}">
        <p14:creationId xmlns:p14="http://schemas.microsoft.com/office/powerpoint/2010/main" val="3967685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58520"/>
            <a:ext cx="5331461" cy="475130"/>
          </a:xfrm>
          <a:prstGeom prst="rect">
            <a:avLst/>
          </a:prstGeom>
        </p:spPr>
        <p:txBody>
          <a:bodyPr vert="horz" wrap="square" lIns="0" tIns="13335" rIns="0" bIns="0" rtlCol="0" anchor="t">
            <a:spAutoFit/>
          </a:bodyPr>
          <a:lstStyle/>
          <a:p>
            <a:pPr marL="12700">
              <a:lnSpc>
                <a:spcPct val="100000"/>
              </a:lnSpc>
              <a:spcBef>
                <a:spcPts val="105"/>
              </a:spcBef>
            </a:pPr>
            <a:r>
              <a:rPr lang="en-IN" sz="3000" b="1" spc="-10" dirty="0">
                <a:solidFill>
                  <a:srgbClr val="000000"/>
                </a:solidFill>
                <a:uFill>
                  <a:solidFill>
                    <a:srgbClr val="000000"/>
                  </a:solidFill>
                </a:uFill>
                <a:latin typeface="Calibri"/>
                <a:cs typeface="Calibri"/>
              </a:rPr>
              <a:t>Results Produced :</a:t>
            </a:r>
          </a:p>
        </p:txBody>
      </p:sp>
      <p:pic>
        <p:nvPicPr>
          <p:cNvPr id="7" name="object 7"/>
          <p:cNvPicPr/>
          <p:nvPr/>
        </p:nvPicPr>
        <p:blipFill>
          <a:blip r:embed="rId2" cstate="print"/>
          <a:stretch>
            <a:fillRect/>
          </a:stretch>
        </p:blipFill>
        <p:spPr>
          <a:xfrm>
            <a:off x="11062716" y="57911"/>
            <a:ext cx="1080515" cy="1088136"/>
          </a:xfrm>
          <a:prstGeom prst="rect">
            <a:avLst/>
          </a:prstGeom>
        </p:spPr>
      </p:pic>
      <p:sp>
        <p:nvSpPr>
          <p:cNvPr id="11" name="TextBox 10">
            <a:extLst>
              <a:ext uri="{FF2B5EF4-FFF2-40B4-BE49-F238E27FC236}">
                <a16:creationId xmlns:a16="http://schemas.microsoft.com/office/drawing/2014/main" id="{A6985546-BB5A-C10F-022C-FCDAF166B9CD}"/>
              </a:ext>
            </a:extLst>
          </p:cNvPr>
          <p:cNvSpPr txBox="1"/>
          <p:nvPr/>
        </p:nvSpPr>
        <p:spPr>
          <a:xfrm>
            <a:off x="685800" y="1146047"/>
            <a:ext cx="10595017" cy="5909310"/>
          </a:xfrm>
          <a:prstGeom prst="rect">
            <a:avLst/>
          </a:prstGeom>
          <a:noFill/>
        </p:spPr>
        <p:txBody>
          <a:bodyPr wrap="square" rtlCol="0">
            <a:spAutoFit/>
          </a:bodyPr>
          <a:lstStyle/>
          <a:p>
            <a:pPr marL="285750" indent="-285750">
              <a:buFont typeface="Arial" panose="020B0604020202020204" pitchFamily="34" charset="0"/>
              <a:buChar char="•"/>
            </a:pPr>
            <a:r>
              <a:rPr lang="en-IN" dirty="0"/>
              <a:t>For Gradient Similarity attack :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For DLG Attack : </a:t>
            </a:r>
          </a:p>
          <a:p>
            <a:endParaRPr lang="en-IN" dirty="0"/>
          </a:p>
          <a:p>
            <a:r>
              <a:rPr lang="en-IN" dirty="0"/>
              <a:t>|| r || - magnitude of tensor </a:t>
            </a:r>
          </a:p>
          <a:p>
            <a:r>
              <a:rPr lang="en-IN" dirty="0"/>
              <a:t>||dev r|| - magnitude of deviation from the original image</a:t>
            </a:r>
          </a:p>
          <a:p>
            <a:endParaRPr lang="en-IN" dirty="0"/>
          </a:p>
          <a:p>
            <a:endParaRPr lang="en-IN" dirty="0"/>
          </a:p>
          <a:p>
            <a:endParaRPr lang="en-IN" dirty="0"/>
          </a:p>
          <a:p>
            <a:endParaRPr lang="en-IN" dirty="0"/>
          </a:p>
          <a:p>
            <a:endParaRPr lang="en-IN" dirty="0"/>
          </a:p>
          <a:p>
            <a:endParaRPr lang="en-IN" dirty="0"/>
          </a:p>
          <a:p>
            <a:endParaRPr lang="en-IN" dirty="0"/>
          </a:p>
        </p:txBody>
      </p:sp>
      <p:pic>
        <p:nvPicPr>
          <p:cNvPr id="19" name="Picture 18" descr="A screenshot of a computer&#10;&#10;Description automatically generated">
            <a:extLst>
              <a:ext uri="{FF2B5EF4-FFF2-40B4-BE49-F238E27FC236}">
                <a16:creationId xmlns:a16="http://schemas.microsoft.com/office/drawing/2014/main" id="{888291D8-B8F8-5E36-FEB2-3914042556CD}"/>
              </a:ext>
            </a:extLst>
          </p:cNvPr>
          <p:cNvPicPr>
            <a:picLocks noChangeAspect="1"/>
          </p:cNvPicPr>
          <p:nvPr/>
        </p:nvPicPr>
        <p:blipFill rotWithShape="1">
          <a:blip r:embed="rId3">
            <a:extLst>
              <a:ext uri="{28A0092B-C50C-407E-A947-70E740481C1C}">
                <a14:useLocalDpi xmlns:a14="http://schemas.microsoft.com/office/drawing/2010/main" val="0"/>
              </a:ext>
            </a:extLst>
          </a:blip>
          <a:srcRect l="891" t="5069" r="181" b="13187"/>
          <a:stretch/>
        </p:blipFill>
        <p:spPr>
          <a:xfrm>
            <a:off x="1487508" y="1600200"/>
            <a:ext cx="8991600" cy="1705997"/>
          </a:xfrm>
          <a:prstGeom prst="rect">
            <a:avLst/>
          </a:prstGeom>
        </p:spPr>
      </p:pic>
      <p:pic>
        <p:nvPicPr>
          <p:cNvPr id="3" name="Picture 2" descr="A graph of blue and orange lines&#10;&#10;Description automatically generated">
            <a:extLst>
              <a:ext uri="{FF2B5EF4-FFF2-40B4-BE49-F238E27FC236}">
                <a16:creationId xmlns:a16="http://schemas.microsoft.com/office/drawing/2014/main" id="{933FAE7F-F738-5B5D-CD4F-DD5F774E3D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1400" y="3760350"/>
            <a:ext cx="3359391" cy="2490895"/>
          </a:xfrm>
          <a:prstGeom prst="rect">
            <a:avLst/>
          </a:prstGeom>
        </p:spPr>
      </p:pic>
    </p:spTree>
    <p:extLst>
      <p:ext uri="{BB962C8B-B14F-4D97-AF65-F5344CB8AC3E}">
        <p14:creationId xmlns:p14="http://schemas.microsoft.com/office/powerpoint/2010/main" val="2513264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58520"/>
            <a:ext cx="5331461" cy="475130"/>
          </a:xfrm>
          <a:prstGeom prst="rect">
            <a:avLst/>
          </a:prstGeom>
        </p:spPr>
        <p:txBody>
          <a:bodyPr vert="horz" wrap="square" lIns="0" tIns="13335" rIns="0" bIns="0" rtlCol="0" anchor="t">
            <a:spAutoFit/>
          </a:bodyPr>
          <a:lstStyle/>
          <a:p>
            <a:pPr marL="12700">
              <a:lnSpc>
                <a:spcPct val="100000"/>
              </a:lnSpc>
              <a:spcBef>
                <a:spcPts val="105"/>
              </a:spcBef>
            </a:pPr>
            <a:r>
              <a:rPr lang="en-IN" sz="3000" b="1" spc="-10" dirty="0">
                <a:solidFill>
                  <a:srgbClr val="000000"/>
                </a:solidFill>
                <a:uFill>
                  <a:solidFill>
                    <a:srgbClr val="000000"/>
                  </a:solidFill>
                </a:uFill>
                <a:latin typeface="Calibri"/>
                <a:cs typeface="Calibri"/>
              </a:rPr>
              <a:t>Results Produced :</a:t>
            </a:r>
          </a:p>
        </p:txBody>
      </p:sp>
      <p:pic>
        <p:nvPicPr>
          <p:cNvPr id="7" name="object 7"/>
          <p:cNvPicPr/>
          <p:nvPr/>
        </p:nvPicPr>
        <p:blipFill>
          <a:blip r:embed="rId2" cstate="print"/>
          <a:stretch>
            <a:fillRect/>
          </a:stretch>
        </p:blipFill>
        <p:spPr>
          <a:xfrm>
            <a:off x="11062716" y="57911"/>
            <a:ext cx="1080515" cy="1088136"/>
          </a:xfrm>
          <a:prstGeom prst="rect">
            <a:avLst/>
          </a:prstGeom>
        </p:spPr>
      </p:pic>
      <p:sp>
        <p:nvSpPr>
          <p:cNvPr id="11" name="TextBox 10">
            <a:extLst>
              <a:ext uri="{FF2B5EF4-FFF2-40B4-BE49-F238E27FC236}">
                <a16:creationId xmlns:a16="http://schemas.microsoft.com/office/drawing/2014/main" id="{A6985546-BB5A-C10F-022C-FCDAF166B9CD}"/>
              </a:ext>
            </a:extLst>
          </p:cNvPr>
          <p:cNvSpPr txBox="1"/>
          <p:nvPr/>
        </p:nvSpPr>
        <p:spPr>
          <a:xfrm>
            <a:off x="533400" y="1146047"/>
            <a:ext cx="10747417" cy="5170646"/>
          </a:xfrm>
          <a:prstGeom prst="rect">
            <a:avLst/>
          </a:prstGeom>
          <a:noFill/>
        </p:spPr>
        <p:txBody>
          <a:bodyPr wrap="square" rtlCol="0">
            <a:spAutoFit/>
          </a:bodyPr>
          <a:lstStyle/>
          <a:p>
            <a:pPr marL="285750" indent="-285750">
              <a:buFont typeface="Arial" panose="020B0604020202020204" pitchFamily="34" charset="0"/>
              <a:buChar char="•"/>
            </a:pPr>
            <a:r>
              <a:rPr lang="en-IN" dirty="0"/>
              <a:t>Accuracy = ( correctly classified data / total no of the data points ) * 100 </a:t>
            </a:r>
          </a:p>
          <a:p>
            <a:pPr marL="285750" indent="-285750">
              <a:buFont typeface="Arial" panose="020B0604020202020204" pitchFamily="34" charset="0"/>
              <a:buChar char="•"/>
            </a:pPr>
            <a:r>
              <a:rPr lang="en-IN" dirty="0"/>
              <a:t>A </a:t>
            </a:r>
            <a:r>
              <a:rPr lang="en-IN" b="1" dirty="0"/>
              <a:t>higher accuracy </a:t>
            </a:r>
            <a:r>
              <a:rPr lang="en-IN" dirty="0"/>
              <a:t>value signifies </a:t>
            </a:r>
            <a:r>
              <a:rPr lang="en-IN" b="1" dirty="0"/>
              <a:t>good utility</a:t>
            </a:r>
            <a:r>
              <a:rPr lang="en-IN" dirty="0"/>
              <a:t>. </a:t>
            </a:r>
          </a:p>
          <a:p>
            <a:pPr marL="285750" indent="-285750">
              <a:buFont typeface="Arial" panose="020B0604020202020204" pitchFamily="34" charset="0"/>
              <a:buChar char="•"/>
            </a:pPr>
            <a:r>
              <a:rPr lang="en-IN" dirty="0"/>
              <a:t>A </a:t>
            </a:r>
            <a:r>
              <a:rPr lang="en-IN" b="1" dirty="0"/>
              <a:t>lower Accuracy </a:t>
            </a:r>
            <a:r>
              <a:rPr lang="en-IN" dirty="0"/>
              <a:t>value signifies that defence mechanism might be </a:t>
            </a:r>
            <a:r>
              <a:rPr lang="en-IN" b="1" dirty="0"/>
              <a:t>the impacting the model learning ability</a:t>
            </a:r>
            <a:r>
              <a:rPr lang="en-IN" dirty="0"/>
              <a:t>.</a:t>
            </a:r>
          </a:p>
          <a:p>
            <a:pPr marL="285750" indent="-285750">
              <a:buFont typeface="Arial" panose="020B0604020202020204" pitchFamily="34" charset="0"/>
              <a:buChar char="•"/>
            </a:pPr>
            <a:r>
              <a:rPr lang="en-IN" b="1" dirty="0"/>
              <a:t>Goal</a:t>
            </a:r>
            <a:r>
              <a:rPr lang="en-IN" dirty="0"/>
              <a:t> is to find a defence mechanism that offers a good balance between privacy protection </a:t>
            </a:r>
            <a:r>
              <a:rPr lang="en-IN" b="1" dirty="0"/>
              <a:t>( low MSE )</a:t>
            </a:r>
            <a:r>
              <a:rPr lang="en-IN" dirty="0"/>
              <a:t> &amp; Model Utility </a:t>
            </a:r>
            <a:r>
              <a:rPr lang="en-IN" b="1" dirty="0"/>
              <a:t>( high Accuracy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sz="1400" dirty="0"/>
          </a:p>
          <a:p>
            <a:r>
              <a:rPr lang="en-IN" sz="1400" dirty="0"/>
              <a:t>Figure : Compared </a:t>
            </a:r>
            <a:r>
              <a:rPr lang="en-IN" sz="1400" dirty="0" err="1"/>
              <a:t>defenses</a:t>
            </a:r>
            <a:r>
              <a:rPr lang="en-IN" sz="1400" dirty="0"/>
              <a:t> on model accuracy and MSE between reconstructed image and raw image for different attack baselines and datasets. The pink vertical line is the boundary that there constructed image is unrecognizable by human eyes if MSE is higher.</a:t>
            </a:r>
          </a:p>
        </p:txBody>
      </p:sp>
      <p:pic>
        <p:nvPicPr>
          <p:cNvPr id="4" name="Picture 3" descr="A colorful square with a dark background&#10;&#10;Description automatically generated">
            <a:extLst>
              <a:ext uri="{FF2B5EF4-FFF2-40B4-BE49-F238E27FC236}">
                <a16:creationId xmlns:a16="http://schemas.microsoft.com/office/drawing/2014/main" id="{5F3D17F5-44F0-1400-CBC9-DBF93BD2F6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0607" y="2971800"/>
            <a:ext cx="2638793" cy="2038635"/>
          </a:xfrm>
          <a:prstGeom prst="rect">
            <a:avLst/>
          </a:prstGeom>
        </p:spPr>
      </p:pic>
      <p:pic>
        <p:nvPicPr>
          <p:cNvPr id="6" name="Picture 5" descr="A red car parked on the side of a road&#10;&#10;Description automatically generated">
            <a:extLst>
              <a:ext uri="{FF2B5EF4-FFF2-40B4-BE49-F238E27FC236}">
                <a16:creationId xmlns:a16="http://schemas.microsoft.com/office/drawing/2014/main" id="{9A18C083-ADDD-B495-38FE-A97259DE33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2971800"/>
            <a:ext cx="2562583" cy="2191056"/>
          </a:xfrm>
          <a:prstGeom prst="rect">
            <a:avLst/>
          </a:prstGeom>
        </p:spPr>
      </p:pic>
    </p:spTree>
    <p:extLst>
      <p:ext uri="{BB962C8B-B14F-4D97-AF65-F5344CB8AC3E}">
        <p14:creationId xmlns:p14="http://schemas.microsoft.com/office/powerpoint/2010/main" val="259306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685800"/>
            <a:ext cx="2630805" cy="697230"/>
          </a:xfrm>
          <a:prstGeom prst="rect">
            <a:avLst/>
          </a:prstGeom>
        </p:spPr>
        <p:txBody>
          <a:bodyPr vert="horz" wrap="square" lIns="0" tIns="13335" rIns="0" bIns="0" rtlCol="0" anchor="t">
            <a:spAutoFit/>
          </a:bodyPr>
          <a:lstStyle/>
          <a:p>
            <a:pPr marL="12700">
              <a:lnSpc>
                <a:spcPct val="100000"/>
              </a:lnSpc>
              <a:spcBef>
                <a:spcPts val="105"/>
              </a:spcBef>
            </a:pPr>
            <a:r>
              <a:rPr lang="en-IN" sz="4400" b="1" spc="65" dirty="0">
                <a:solidFill>
                  <a:srgbClr val="1D9A78"/>
                </a:solidFill>
                <a:latin typeface="Trebuchet MS"/>
                <a:cs typeface="Trebuchet MS"/>
              </a:rPr>
              <a:t>Index</a:t>
            </a:r>
            <a:endParaRPr lang="en-US" sz="4400" b="1" spc="65" dirty="0">
              <a:solidFill>
                <a:srgbClr val="1D9A78"/>
              </a:solidFill>
              <a:latin typeface="Trebuchet MS"/>
              <a:cs typeface="Trebuchet MS"/>
            </a:endParaRPr>
          </a:p>
        </p:txBody>
      </p:sp>
      <p:sp>
        <p:nvSpPr>
          <p:cNvPr id="3" name="object 3"/>
          <p:cNvSpPr txBox="1"/>
          <p:nvPr/>
        </p:nvSpPr>
        <p:spPr>
          <a:xfrm>
            <a:off x="838200" y="1155442"/>
            <a:ext cx="3780154" cy="5016758"/>
          </a:xfrm>
          <a:prstGeom prst="rect">
            <a:avLst/>
          </a:prstGeom>
        </p:spPr>
        <p:txBody>
          <a:bodyPr vert="horz" wrap="square" lIns="0" tIns="109220" rIns="0" bIns="0" rtlCol="0" anchor="t">
            <a:spAutoFit/>
          </a:bodyPr>
          <a:lstStyle/>
          <a:p>
            <a:pPr marL="12700">
              <a:lnSpc>
                <a:spcPct val="100000"/>
              </a:lnSpc>
              <a:spcBef>
                <a:spcPts val="860"/>
              </a:spcBef>
              <a:tabLst>
                <a:tab pos="240665" algn="l"/>
                <a:tab pos="241300" algn="l"/>
              </a:tabLst>
            </a:pPr>
            <a:endParaRPr lang="en-IN" spc="-5" dirty="0">
              <a:latin typeface="Calibri"/>
              <a:cs typeface="Calibri"/>
            </a:endParaRPr>
          </a:p>
          <a:p>
            <a:pPr marL="241300" indent="-228600">
              <a:spcBef>
                <a:spcPts val="860"/>
              </a:spcBef>
              <a:buFont typeface="Arial MT"/>
              <a:buChar char="•"/>
              <a:tabLst>
                <a:tab pos="240665" algn="l"/>
                <a:tab pos="241300" algn="l"/>
              </a:tabLst>
            </a:pPr>
            <a:r>
              <a:rPr lang="en-IN" spc="-10" dirty="0">
                <a:latin typeface="Calibri"/>
                <a:cs typeface="Calibri"/>
              </a:rPr>
              <a:t>Problem</a:t>
            </a:r>
            <a:r>
              <a:rPr lang="en-IN" spc="-20" dirty="0">
                <a:latin typeface="Calibri"/>
                <a:cs typeface="Calibri"/>
              </a:rPr>
              <a:t> </a:t>
            </a:r>
            <a:r>
              <a:rPr lang="en-IN" spc="-15" dirty="0">
                <a:latin typeface="Calibri"/>
                <a:cs typeface="Calibri"/>
              </a:rPr>
              <a:t>statement</a:t>
            </a:r>
            <a:endParaRPr dirty="0">
              <a:latin typeface="Calibri"/>
              <a:cs typeface="Calibri"/>
            </a:endParaRPr>
          </a:p>
          <a:p>
            <a:pPr marL="241300" marR="5080" indent="-228600">
              <a:lnSpc>
                <a:spcPts val="2160"/>
              </a:lnSpc>
              <a:spcBef>
                <a:spcPts val="1040"/>
              </a:spcBef>
              <a:buFont typeface="Arial MT"/>
              <a:buChar char="•"/>
              <a:tabLst>
                <a:tab pos="240665" algn="l"/>
                <a:tab pos="241300" algn="l"/>
              </a:tabLst>
            </a:pPr>
            <a:r>
              <a:rPr spc="-10" dirty="0">
                <a:latin typeface="Calibri"/>
                <a:cs typeface="Calibri"/>
              </a:rPr>
              <a:t>Limitations</a:t>
            </a:r>
            <a:r>
              <a:rPr spc="20" dirty="0">
                <a:latin typeface="Calibri"/>
                <a:cs typeface="Calibri"/>
              </a:rPr>
              <a:t> </a:t>
            </a:r>
            <a:endParaRPr lang="en-IN" spc="-5" dirty="0">
              <a:latin typeface="Calibri"/>
              <a:cs typeface="Calibri"/>
            </a:endParaRPr>
          </a:p>
          <a:p>
            <a:pPr marL="241300" marR="5080" indent="-228600">
              <a:lnSpc>
                <a:spcPts val="2160"/>
              </a:lnSpc>
              <a:spcBef>
                <a:spcPts val="1040"/>
              </a:spcBef>
              <a:buFont typeface="Arial MT"/>
              <a:buChar char="•"/>
              <a:tabLst>
                <a:tab pos="240665" algn="l"/>
                <a:tab pos="241300" algn="l"/>
              </a:tabLst>
            </a:pPr>
            <a:r>
              <a:rPr lang="en-US" spc="-5" dirty="0">
                <a:latin typeface="Calibri"/>
                <a:cs typeface="Calibri"/>
              </a:rPr>
              <a:t>Motivation</a:t>
            </a:r>
            <a:endParaRPr dirty="0">
              <a:latin typeface="Calibri"/>
              <a:cs typeface="Calibri"/>
            </a:endParaRPr>
          </a:p>
          <a:p>
            <a:pPr marL="241300" indent="-228600">
              <a:lnSpc>
                <a:spcPct val="100000"/>
              </a:lnSpc>
              <a:spcBef>
                <a:spcPts val="760"/>
              </a:spcBef>
              <a:buFont typeface="Arial MT"/>
              <a:buChar char="•"/>
              <a:tabLst>
                <a:tab pos="240665" algn="l"/>
                <a:tab pos="241300" algn="l"/>
              </a:tabLst>
            </a:pPr>
            <a:r>
              <a:rPr spc="-10" dirty="0">
                <a:latin typeface="Calibri"/>
                <a:cs typeface="Calibri"/>
              </a:rPr>
              <a:t>Proposed</a:t>
            </a:r>
            <a:r>
              <a:rPr spc="-25" dirty="0">
                <a:latin typeface="Calibri"/>
                <a:cs typeface="Calibri"/>
              </a:rPr>
              <a:t> </a:t>
            </a:r>
            <a:r>
              <a:rPr lang="en-IN" spc="-5" dirty="0">
                <a:latin typeface="Calibri"/>
                <a:cs typeface="Calibri"/>
              </a:rPr>
              <a:t>defence</a:t>
            </a:r>
          </a:p>
          <a:p>
            <a:pPr marL="241300" indent="-228600">
              <a:lnSpc>
                <a:spcPct val="100000"/>
              </a:lnSpc>
              <a:spcBef>
                <a:spcPts val="760"/>
              </a:spcBef>
              <a:buFont typeface="Arial MT"/>
              <a:buChar char="•"/>
              <a:tabLst>
                <a:tab pos="240665" algn="l"/>
                <a:tab pos="241300" algn="l"/>
              </a:tabLst>
            </a:pPr>
            <a:r>
              <a:rPr lang="en-US" spc="-5" dirty="0">
                <a:latin typeface="Calibri"/>
                <a:cs typeface="Calibri"/>
              </a:rPr>
              <a:t>Datasets</a:t>
            </a:r>
          </a:p>
          <a:p>
            <a:pPr marL="241300" indent="-228600">
              <a:lnSpc>
                <a:spcPct val="100000"/>
              </a:lnSpc>
              <a:spcBef>
                <a:spcPts val="760"/>
              </a:spcBef>
              <a:buFont typeface="Arial MT"/>
              <a:buChar char="•"/>
              <a:tabLst>
                <a:tab pos="240665" algn="l"/>
                <a:tab pos="241300" algn="l"/>
              </a:tabLst>
            </a:pPr>
            <a:r>
              <a:rPr lang="en-US" spc="-5" dirty="0">
                <a:latin typeface="Calibri"/>
                <a:cs typeface="Calibri"/>
              </a:rPr>
              <a:t>Research gaps</a:t>
            </a:r>
            <a:endParaRPr dirty="0">
              <a:latin typeface="Calibri"/>
              <a:cs typeface="Calibri"/>
            </a:endParaRPr>
          </a:p>
          <a:p>
            <a:pPr marL="241300" indent="-228600">
              <a:lnSpc>
                <a:spcPct val="100000"/>
              </a:lnSpc>
              <a:spcBef>
                <a:spcPts val="765"/>
              </a:spcBef>
              <a:buFont typeface="Arial MT"/>
              <a:buChar char="•"/>
              <a:tabLst>
                <a:tab pos="240665" algn="l"/>
                <a:tab pos="241300" algn="l"/>
              </a:tabLst>
            </a:pPr>
            <a:r>
              <a:rPr spc="-5" dirty="0">
                <a:latin typeface="Calibri"/>
                <a:cs typeface="Calibri"/>
              </a:rPr>
              <a:t>Experimentation/results</a:t>
            </a:r>
            <a:endParaRPr lang="en-IN" spc="-5" dirty="0">
              <a:latin typeface="Calibri"/>
              <a:cs typeface="Calibri"/>
            </a:endParaRPr>
          </a:p>
          <a:p>
            <a:pPr marL="241300" indent="-228600">
              <a:lnSpc>
                <a:spcPct val="100000"/>
              </a:lnSpc>
              <a:spcBef>
                <a:spcPts val="765"/>
              </a:spcBef>
              <a:buFont typeface="Arial MT"/>
              <a:buChar char="•"/>
              <a:tabLst>
                <a:tab pos="240665" algn="l"/>
                <a:tab pos="241300" algn="l"/>
              </a:tabLst>
            </a:pPr>
            <a:r>
              <a:rPr lang="en-IN" spc="-5" dirty="0">
                <a:latin typeface="Calibri"/>
                <a:cs typeface="Calibri"/>
              </a:rPr>
              <a:t>Reproduced results</a:t>
            </a:r>
            <a:endParaRPr lang="en-US" spc="-5" dirty="0">
              <a:latin typeface="Calibri"/>
              <a:cs typeface="Calibri"/>
            </a:endParaRPr>
          </a:p>
          <a:p>
            <a:pPr marL="241300" indent="-228600">
              <a:lnSpc>
                <a:spcPct val="100000"/>
              </a:lnSpc>
              <a:spcBef>
                <a:spcPts val="765"/>
              </a:spcBef>
              <a:buFont typeface="Arial MT"/>
              <a:buChar char="•"/>
              <a:tabLst>
                <a:tab pos="240665" algn="l"/>
                <a:tab pos="241300" algn="l"/>
              </a:tabLst>
            </a:pPr>
            <a:r>
              <a:rPr lang="en-US" spc="-5" dirty="0">
                <a:latin typeface="Calibri"/>
                <a:cs typeface="Calibri"/>
              </a:rPr>
              <a:t>Novelty</a:t>
            </a:r>
          </a:p>
          <a:p>
            <a:pPr marL="241300" indent="-228600">
              <a:spcBef>
                <a:spcPts val="765"/>
              </a:spcBef>
              <a:buFont typeface="Arial MT"/>
              <a:buChar char="•"/>
              <a:tabLst>
                <a:tab pos="240665" algn="l"/>
                <a:tab pos="241300" algn="l"/>
              </a:tabLst>
            </a:pPr>
            <a:r>
              <a:rPr lang="en-US" spc="-5" dirty="0">
                <a:latin typeface="Calibri"/>
                <a:cs typeface="Calibri"/>
              </a:rPr>
              <a:t>Conclusion</a:t>
            </a:r>
            <a:endParaRPr lang="en-IN" spc="-10" dirty="0">
              <a:latin typeface="Calibri"/>
              <a:cs typeface="Calibri"/>
            </a:endParaRPr>
          </a:p>
          <a:p>
            <a:pPr marL="241300" indent="-228600">
              <a:lnSpc>
                <a:spcPct val="100000"/>
              </a:lnSpc>
              <a:spcBef>
                <a:spcPts val="755"/>
              </a:spcBef>
              <a:buFont typeface="Arial MT"/>
              <a:buChar char="•"/>
              <a:tabLst>
                <a:tab pos="240665" algn="l"/>
                <a:tab pos="241300" algn="l"/>
              </a:tabLst>
            </a:pPr>
            <a:r>
              <a:rPr lang="en-US" spc="-10" dirty="0">
                <a:latin typeface="Calibri"/>
                <a:cs typeface="Calibri"/>
              </a:rPr>
              <a:t>References</a:t>
            </a:r>
            <a:endParaRPr lang="en-IN" spc="-10" dirty="0">
              <a:latin typeface="Calibri"/>
              <a:cs typeface="Calibri"/>
            </a:endParaRPr>
          </a:p>
          <a:p>
            <a:pPr marL="12700">
              <a:lnSpc>
                <a:spcPct val="100000"/>
              </a:lnSpc>
              <a:spcBef>
                <a:spcPts val="755"/>
              </a:spcBef>
              <a:tabLst>
                <a:tab pos="240665" algn="l"/>
                <a:tab pos="241300" algn="l"/>
              </a:tabLst>
            </a:pPr>
            <a:endParaRPr dirty="0">
              <a:latin typeface="Calibri"/>
              <a:cs typeface="Calibri"/>
            </a:endParaRPr>
          </a:p>
        </p:txBody>
      </p:sp>
      <p:sp>
        <p:nvSpPr>
          <p:cNvPr id="7" name="object 7"/>
          <p:cNvSpPr/>
          <p:nvPr/>
        </p:nvSpPr>
        <p:spPr>
          <a:xfrm>
            <a:off x="838200" y="1447800"/>
            <a:ext cx="4030979" cy="27940"/>
          </a:xfrm>
          <a:custGeom>
            <a:avLst/>
            <a:gdLst/>
            <a:ahLst/>
            <a:cxnLst/>
            <a:rect l="l" t="t" r="r" b="b"/>
            <a:pathLst>
              <a:path w="4030979" h="27939">
                <a:moveTo>
                  <a:pt x="4030472" y="0"/>
                </a:moveTo>
                <a:lnTo>
                  <a:pt x="0" y="0"/>
                </a:lnTo>
              </a:path>
              <a:path w="4030979" h="27939">
                <a:moveTo>
                  <a:pt x="4030472" y="27432"/>
                </a:moveTo>
                <a:lnTo>
                  <a:pt x="0" y="27432"/>
                </a:lnTo>
              </a:path>
            </a:pathLst>
          </a:custGeom>
          <a:ln w="19050">
            <a:solidFill>
              <a:srgbClr val="000000"/>
            </a:solidFill>
          </a:ln>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58520"/>
            <a:ext cx="5331461" cy="475130"/>
          </a:xfrm>
          <a:prstGeom prst="rect">
            <a:avLst/>
          </a:prstGeom>
        </p:spPr>
        <p:txBody>
          <a:bodyPr vert="horz" wrap="square" lIns="0" tIns="13335" rIns="0" bIns="0" rtlCol="0" anchor="t">
            <a:spAutoFit/>
          </a:bodyPr>
          <a:lstStyle/>
          <a:p>
            <a:pPr marL="12700">
              <a:lnSpc>
                <a:spcPct val="100000"/>
              </a:lnSpc>
              <a:spcBef>
                <a:spcPts val="105"/>
              </a:spcBef>
            </a:pPr>
            <a:r>
              <a:rPr lang="en-IN" sz="3000" b="1" spc="-10" dirty="0">
                <a:solidFill>
                  <a:srgbClr val="000000"/>
                </a:solidFill>
                <a:uFill>
                  <a:solidFill>
                    <a:srgbClr val="000000"/>
                  </a:solidFill>
                </a:uFill>
                <a:latin typeface="Calibri"/>
                <a:cs typeface="Calibri"/>
              </a:rPr>
              <a:t>Novelty</a:t>
            </a:r>
          </a:p>
        </p:txBody>
      </p:sp>
      <p:pic>
        <p:nvPicPr>
          <p:cNvPr id="7" name="object 7"/>
          <p:cNvPicPr/>
          <p:nvPr/>
        </p:nvPicPr>
        <p:blipFill>
          <a:blip r:embed="rId2" cstate="print"/>
          <a:stretch>
            <a:fillRect/>
          </a:stretch>
        </p:blipFill>
        <p:spPr>
          <a:xfrm>
            <a:off x="11062716" y="57911"/>
            <a:ext cx="1080515" cy="1088136"/>
          </a:xfrm>
          <a:prstGeom prst="rect">
            <a:avLst/>
          </a:prstGeom>
        </p:spPr>
      </p:pic>
      <p:sp>
        <p:nvSpPr>
          <p:cNvPr id="11" name="TextBox 10">
            <a:extLst>
              <a:ext uri="{FF2B5EF4-FFF2-40B4-BE49-F238E27FC236}">
                <a16:creationId xmlns:a16="http://schemas.microsoft.com/office/drawing/2014/main" id="{A6985546-BB5A-C10F-022C-FCDAF166B9CD}"/>
              </a:ext>
            </a:extLst>
          </p:cNvPr>
          <p:cNvSpPr txBox="1"/>
          <p:nvPr/>
        </p:nvSpPr>
        <p:spPr>
          <a:xfrm>
            <a:off x="533400" y="1146047"/>
            <a:ext cx="10747417" cy="6124754"/>
          </a:xfrm>
          <a:prstGeom prst="rect">
            <a:avLst/>
          </a:prstGeom>
          <a:noFill/>
        </p:spPr>
        <p:txBody>
          <a:bodyPr wrap="square" rtlCol="0">
            <a:spAutoFit/>
          </a:bodyPr>
          <a:lstStyle/>
          <a:p>
            <a:pPr marL="285750" indent="-285750">
              <a:buFont typeface="Arial" panose="020B0604020202020204" pitchFamily="34" charset="0"/>
              <a:buChar char="•"/>
            </a:pPr>
            <a:r>
              <a:rPr lang="en-GB" dirty="0"/>
              <a:t>Investigating the impact of image reconstruction on classification accuracy, analysing how well the model performs after training on ground truth versus after training on reconstructed images.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This analysis helps determine if attackers could exploit the reconstructed images for malicious purposes.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IN" dirty="0"/>
              <a:t>Analysing gradients during training reveals how representations change over time, which can provide insights into the information flow within the network</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 Trying some super-resolution techniques to enhance the clarity of reconstructed images, based on that we can modify the defence mechanism.</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sz="1400" dirty="0"/>
          </a:p>
        </p:txBody>
      </p:sp>
    </p:spTree>
    <p:extLst>
      <p:ext uri="{BB962C8B-B14F-4D97-AF65-F5344CB8AC3E}">
        <p14:creationId xmlns:p14="http://schemas.microsoft.com/office/powerpoint/2010/main" val="4145003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6939" y="1362582"/>
            <a:ext cx="10360025" cy="4228722"/>
          </a:xfrm>
          <a:prstGeom prst="rect">
            <a:avLst/>
          </a:prstGeom>
        </p:spPr>
        <p:txBody>
          <a:bodyPr vert="horz" wrap="square" lIns="0" tIns="47625" rIns="0" bIns="0" rtlCol="0" anchor="t">
            <a:spAutoFit/>
          </a:bodyPr>
          <a:lstStyle/>
          <a:p>
            <a:pPr marL="241300" marR="5715" indent="-229235" algn="just">
              <a:lnSpc>
                <a:spcPts val="2160"/>
              </a:lnSpc>
              <a:spcBef>
                <a:spcPts val="375"/>
              </a:spcBef>
              <a:buFont typeface="Arial MT"/>
              <a:buChar char="•"/>
              <a:tabLst>
                <a:tab pos="241935" algn="l"/>
              </a:tabLst>
            </a:pPr>
            <a:r>
              <a:rPr lang="en-IN" sz="2000" dirty="0">
                <a:latin typeface="Calibri"/>
                <a:cs typeface="Calibri"/>
              </a:rPr>
              <a:t>Results demonstrate our defence is 160 times better than baseline defence.</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Defence learned to perturb data representation in such a way that quality of the reconstructed data is severely degraded, while maintaining the performance.</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Derived the robustness guarantee</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Data representation is the essential cause of privacy leakage.</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data representations are embedded in gradients.</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Inferred class-wise data representations</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Perturb the data representations with two goals : reducing the privacy leakage, maintain FL performance</a:t>
            </a:r>
          </a:p>
          <a:p>
            <a:pPr marL="12065" marR="5715" algn="just">
              <a:lnSpc>
                <a:spcPts val="2160"/>
              </a:lnSpc>
              <a:spcBef>
                <a:spcPts val="375"/>
              </a:spcBef>
              <a:tabLst>
                <a:tab pos="241935" algn="l"/>
              </a:tabLst>
            </a:pPr>
            <a:endParaRPr lang="en-IN" sz="2000" dirty="0">
              <a:latin typeface="Calibri"/>
              <a:cs typeface="Calibri"/>
            </a:endParaRPr>
          </a:p>
          <a:p>
            <a:pPr marL="12065" marR="5715" algn="just">
              <a:lnSpc>
                <a:spcPts val="2160"/>
              </a:lnSpc>
              <a:spcBef>
                <a:spcPts val="375"/>
              </a:spcBef>
              <a:tabLst>
                <a:tab pos="241935" algn="l"/>
              </a:tabLst>
            </a:pPr>
            <a:endParaRPr lang="en-IN" sz="2000" dirty="0">
              <a:latin typeface="Calibri"/>
              <a:cs typeface="Calibri"/>
            </a:endParaRPr>
          </a:p>
          <a:p>
            <a:pPr marL="241300" marR="5715" indent="-229235" algn="just">
              <a:lnSpc>
                <a:spcPts val="2160"/>
              </a:lnSpc>
              <a:spcBef>
                <a:spcPts val="375"/>
              </a:spcBef>
              <a:buFont typeface="Arial MT"/>
              <a:buChar char="•"/>
              <a:tabLst>
                <a:tab pos="241935" algn="l"/>
              </a:tabLst>
            </a:pPr>
            <a:endParaRPr lang="en-IN" sz="2000" dirty="0">
              <a:latin typeface="Calibri"/>
              <a:cs typeface="Calibri"/>
            </a:endParaRPr>
          </a:p>
          <a:p>
            <a:pPr marL="241300" marR="5715" indent="-229235" algn="just">
              <a:lnSpc>
                <a:spcPts val="2160"/>
              </a:lnSpc>
              <a:spcBef>
                <a:spcPts val="375"/>
              </a:spcBef>
              <a:buFont typeface="Arial MT"/>
              <a:buChar char="•"/>
              <a:tabLst>
                <a:tab pos="241935" algn="l"/>
              </a:tabLst>
            </a:pPr>
            <a:endParaRPr sz="2000" dirty="0">
              <a:latin typeface="Calibri"/>
              <a:cs typeface="Calibri"/>
            </a:endParaRPr>
          </a:p>
        </p:txBody>
      </p:sp>
      <p:pic>
        <p:nvPicPr>
          <p:cNvPr id="3" name="object 3"/>
          <p:cNvPicPr/>
          <p:nvPr/>
        </p:nvPicPr>
        <p:blipFill>
          <a:blip r:embed="rId2" cstate="print"/>
          <a:stretch>
            <a:fillRect/>
          </a:stretch>
        </p:blipFill>
        <p:spPr>
          <a:xfrm>
            <a:off x="11062716" y="57911"/>
            <a:ext cx="1080515" cy="1088136"/>
          </a:xfrm>
          <a:prstGeom prst="rect">
            <a:avLst/>
          </a:prstGeom>
        </p:spPr>
      </p:pic>
      <p:sp>
        <p:nvSpPr>
          <p:cNvPr id="4" name="object 4"/>
          <p:cNvSpPr txBox="1">
            <a:spLocks noGrp="1"/>
          </p:cNvSpPr>
          <p:nvPr>
            <p:ph type="title"/>
          </p:nvPr>
        </p:nvSpPr>
        <p:spPr>
          <a:xfrm>
            <a:off x="916939" y="358520"/>
            <a:ext cx="2578735" cy="475130"/>
          </a:xfrm>
          <a:prstGeom prst="rect">
            <a:avLst/>
          </a:prstGeom>
        </p:spPr>
        <p:txBody>
          <a:bodyPr vert="horz" wrap="square" lIns="0" tIns="13335" rIns="0" bIns="0" rtlCol="0" anchor="t">
            <a:spAutoFit/>
          </a:bodyPr>
          <a:lstStyle/>
          <a:p>
            <a:pPr marL="12700">
              <a:spcBef>
                <a:spcPts val="105"/>
              </a:spcBef>
            </a:pPr>
            <a:r>
              <a:rPr lang="en-IN" sz="3000" b="1" spc="-5" dirty="0">
                <a:solidFill>
                  <a:srgbClr val="000000"/>
                </a:solidFill>
                <a:uFill>
                  <a:solidFill>
                    <a:srgbClr val="000000"/>
                  </a:solidFill>
                </a:uFill>
                <a:latin typeface="Calibri"/>
                <a:cs typeface="Calibri"/>
              </a:rPr>
              <a:t>Conclusion</a:t>
            </a:r>
          </a:p>
        </p:txBody>
      </p:sp>
    </p:spTree>
    <p:extLst>
      <p:ext uri="{BB962C8B-B14F-4D97-AF65-F5344CB8AC3E}">
        <p14:creationId xmlns:p14="http://schemas.microsoft.com/office/powerpoint/2010/main" val="314451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body" idx="1"/>
          </p:nvPr>
        </p:nvSpPr>
        <p:spPr>
          <a:xfrm>
            <a:off x="787843" y="1210553"/>
            <a:ext cx="10358755" cy="4227952"/>
          </a:xfrm>
          <a:prstGeom prst="rect">
            <a:avLst/>
          </a:prstGeom>
        </p:spPr>
        <p:txBody>
          <a:bodyPr vert="horz" wrap="square" lIns="0" tIns="112395" rIns="0" bIns="0" rtlCol="0" anchor="t">
            <a:spAutoFit/>
          </a:bodyPr>
          <a:lstStyle/>
          <a:p>
            <a:pPr marL="241300" marR="5080" indent="-229235" algn="just">
              <a:lnSpc>
                <a:spcPct val="90100"/>
              </a:lnSpc>
              <a:spcBef>
                <a:spcPts val="1010"/>
              </a:spcBef>
              <a:buFont typeface="Arial MT"/>
              <a:buChar char="•"/>
              <a:tabLst>
                <a:tab pos="241935" algn="l"/>
              </a:tabLst>
            </a:pPr>
            <a:endParaRPr lang="en-GB" dirty="0"/>
          </a:p>
          <a:p>
            <a:pPr marL="241300" marR="5080" indent="-229235" algn="just">
              <a:lnSpc>
                <a:spcPct val="90100"/>
              </a:lnSpc>
              <a:spcBef>
                <a:spcPts val="1010"/>
              </a:spcBef>
              <a:buFont typeface="Arial MT"/>
              <a:buChar char="•"/>
              <a:tabLst>
                <a:tab pos="241935" algn="l"/>
              </a:tabLst>
            </a:pPr>
            <a:r>
              <a:rPr lang="en-GB" dirty="0"/>
              <a:t>Milad Nasr, Reza Shokri, and Amir </a:t>
            </a:r>
            <a:r>
              <a:rPr lang="en-GB" dirty="0" err="1"/>
              <a:t>Houmansadr</a:t>
            </a:r>
            <a:r>
              <a:rPr lang="en-GB" dirty="0"/>
              <a:t>. "Comprehensive privacy analysis of deep learning: Passive and active white-box inference attacks against centralized and federated learning." </a:t>
            </a:r>
            <a:r>
              <a:rPr lang="en-GB" i="1" dirty="0"/>
              <a:t>In 2019 IEEE Symposium on Security and Privacy (SP), 2019. 2</a:t>
            </a:r>
            <a:endParaRPr lang="en-IN" i="1" dirty="0"/>
          </a:p>
          <a:p>
            <a:pPr marL="241300" marR="5080" indent="-229235" algn="just">
              <a:lnSpc>
                <a:spcPct val="90100"/>
              </a:lnSpc>
              <a:spcBef>
                <a:spcPts val="1010"/>
              </a:spcBef>
              <a:buFont typeface="Arial MT"/>
              <a:buChar char="•"/>
              <a:tabLst>
                <a:tab pos="241935" algn="l"/>
              </a:tabLst>
            </a:pPr>
            <a:r>
              <a:rPr lang="en-IN" dirty="0" err="1"/>
              <a:t>Zhibo</a:t>
            </a:r>
            <a:r>
              <a:rPr lang="en-IN" dirty="0"/>
              <a:t> Wang, </a:t>
            </a:r>
            <a:r>
              <a:rPr lang="en-IN" dirty="0" err="1"/>
              <a:t>Mengkai</a:t>
            </a:r>
            <a:r>
              <a:rPr lang="en-IN" dirty="0"/>
              <a:t> Song, Zhifei Zhang, Yang Song, Qian Wang, and Hairong Qi. "Beyond inferring class representatives: User-level privacy leakage from federated learning." </a:t>
            </a:r>
            <a:r>
              <a:rPr lang="en-IN" i="1" dirty="0"/>
              <a:t>In IEEE INFOCOM 2019-IEEE Conference on Computer Communications. IEEE, 2019. 1, 2, 3</a:t>
            </a:r>
          </a:p>
          <a:p>
            <a:pPr marL="241300" marR="5080" indent="-229235" algn="just">
              <a:lnSpc>
                <a:spcPct val="90100"/>
              </a:lnSpc>
              <a:spcBef>
                <a:spcPts val="1010"/>
              </a:spcBef>
              <a:buFont typeface="Arial MT"/>
              <a:buChar char="•"/>
              <a:tabLst>
                <a:tab pos="241935" algn="l"/>
              </a:tabLst>
            </a:pPr>
            <a:r>
              <a:rPr lang="en-IN" dirty="0"/>
              <a:t>Xiang Li, </a:t>
            </a:r>
            <a:r>
              <a:rPr lang="en-IN" dirty="0" err="1"/>
              <a:t>Kaixuan</a:t>
            </a:r>
            <a:r>
              <a:rPr lang="en-IN" dirty="0"/>
              <a:t> Huang, Wenhao Yang, </a:t>
            </a:r>
            <a:r>
              <a:rPr lang="en-IN" dirty="0" err="1"/>
              <a:t>Shusen</a:t>
            </a:r>
            <a:r>
              <a:rPr lang="en-IN" dirty="0"/>
              <a:t> Wang, and Zhihua Zhang. "On the convergence of </a:t>
            </a:r>
            <a:r>
              <a:rPr lang="en-IN" dirty="0" err="1"/>
              <a:t>fedavg</a:t>
            </a:r>
            <a:r>
              <a:rPr lang="en-IN" dirty="0"/>
              <a:t> on non-</a:t>
            </a:r>
            <a:r>
              <a:rPr lang="en-IN" dirty="0" err="1"/>
              <a:t>iid</a:t>
            </a:r>
            <a:r>
              <a:rPr lang="en-IN" dirty="0"/>
              <a:t> data" In</a:t>
            </a:r>
            <a:r>
              <a:rPr lang="en-IN" i="1" dirty="0"/>
              <a:t> International Conference on Learning Representations</a:t>
            </a:r>
            <a:r>
              <a:rPr lang="en-IN" dirty="0"/>
              <a:t>, 2019. 6, 8, 11, 12</a:t>
            </a:r>
            <a:endParaRPr lang="en-IN" spc="-5" dirty="0"/>
          </a:p>
          <a:p>
            <a:pPr marL="241300" marR="5080" indent="-229235" algn="just">
              <a:lnSpc>
                <a:spcPct val="90100"/>
              </a:lnSpc>
              <a:spcBef>
                <a:spcPts val="1010"/>
              </a:spcBef>
              <a:buFont typeface="Arial MT"/>
              <a:buChar char="•"/>
              <a:tabLst>
                <a:tab pos="241935" algn="l"/>
              </a:tabLst>
            </a:pPr>
            <a:r>
              <a:rPr dirty="0"/>
              <a:t>	</a:t>
            </a:r>
            <a:r>
              <a:rPr lang="en-IN" dirty="0" err="1"/>
              <a:t>Ligeng</a:t>
            </a:r>
            <a:r>
              <a:rPr lang="en-IN" dirty="0"/>
              <a:t> Zhu, Zhijian Liu, and Song Han. "Deep leakage from gradients"</a:t>
            </a:r>
            <a:r>
              <a:rPr lang="en-IN" i="1" dirty="0"/>
              <a:t> In Advances in Neural Information Processing Systems</a:t>
            </a:r>
            <a:r>
              <a:rPr lang="en-IN" dirty="0"/>
              <a:t>, 2019. 1, 2, 3, 4, 7</a:t>
            </a:r>
            <a:endParaRPr lang="en-IN" spc="-5" dirty="0"/>
          </a:p>
          <a:p>
            <a:pPr marL="241300" marR="5080" indent="-229235" algn="just">
              <a:lnSpc>
                <a:spcPts val="1939"/>
              </a:lnSpc>
              <a:spcBef>
                <a:spcPts val="1025"/>
              </a:spcBef>
              <a:buFont typeface="Arial MT"/>
              <a:buChar char="•"/>
              <a:tabLst>
                <a:tab pos="294005" algn="l"/>
              </a:tabLst>
            </a:pPr>
            <a:r>
              <a:rPr lang="en-GB" dirty="0"/>
              <a:t>Matt Fredrikson, Somesh Jha, and Thomas </a:t>
            </a:r>
            <a:r>
              <a:rPr lang="en-GB" dirty="0" err="1"/>
              <a:t>Ristenpart</a:t>
            </a:r>
            <a:r>
              <a:rPr lang="en-GB" dirty="0"/>
              <a:t>. "Model inversion attacks that exploit confidence information and basic countermeasures." </a:t>
            </a:r>
            <a:r>
              <a:rPr lang="en-GB" i="1" dirty="0"/>
              <a:t>In Proceedings of the 22nd ACM SIGSAC Conference on Computer and Communications Security, 2015. 1, 2</a:t>
            </a:r>
            <a:endParaRPr i="1" spc="-5" dirty="0"/>
          </a:p>
        </p:txBody>
      </p:sp>
      <p:pic>
        <p:nvPicPr>
          <p:cNvPr id="8" name="object 8"/>
          <p:cNvPicPr/>
          <p:nvPr/>
        </p:nvPicPr>
        <p:blipFill>
          <a:blip r:embed="rId2" cstate="print"/>
          <a:stretch>
            <a:fillRect/>
          </a:stretch>
        </p:blipFill>
        <p:spPr>
          <a:xfrm>
            <a:off x="11062716" y="57911"/>
            <a:ext cx="1080515" cy="1088136"/>
          </a:xfrm>
          <a:prstGeom prst="rect">
            <a:avLst/>
          </a:prstGeom>
        </p:spPr>
      </p:pic>
      <p:sp>
        <p:nvSpPr>
          <p:cNvPr id="9" name="object 9"/>
          <p:cNvSpPr txBox="1">
            <a:spLocks noGrp="1"/>
          </p:cNvSpPr>
          <p:nvPr>
            <p:ph type="title"/>
          </p:nvPr>
        </p:nvSpPr>
        <p:spPr>
          <a:xfrm>
            <a:off x="916939" y="358520"/>
            <a:ext cx="1874520" cy="513715"/>
          </a:xfrm>
          <a:prstGeom prst="rect">
            <a:avLst/>
          </a:prstGeom>
        </p:spPr>
        <p:txBody>
          <a:bodyPr vert="horz" wrap="square" lIns="0" tIns="13335" rIns="0" bIns="0" rtlCol="0" anchor="t">
            <a:spAutoFit/>
          </a:bodyPr>
          <a:lstStyle/>
          <a:p>
            <a:pPr marL="12700">
              <a:lnSpc>
                <a:spcPct val="100000"/>
              </a:lnSpc>
              <a:spcBef>
                <a:spcPts val="105"/>
              </a:spcBef>
            </a:pPr>
            <a:r>
              <a:rPr sz="3200" b="1" spc="-25" dirty="0">
                <a:solidFill>
                  <a:srgbClr val="000000"/>
                </a:solidFill>
                <a:uFill>
                  <a:solidFill>
                    <a:srgbClr val="000000"/>
                  </a:solidFill>
                </a:uFill>
                <a:latin typeface="Calibri"/>
                <a:cs typeface="Calibri"/>
              </a:rPr>
              <a:t>References</a:t>
            </a:r>
            <a:endParaRPr sz="320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sp>
          <p:nvSpPr>
            <p:cNvPr id="4" name="object 4"/>
            <p:cNvSpPr/>
            <p:nvPr/>
          </p:nvSpPr>
          <p:spPr>
            <a:xfrm>
              <a:off x="1857755" y="1886711"/>
              <a:ext cx="8505825" cy="3152140"/>
            </a:xfrm>
            <a:custGeom>
              <a:avLst/>
              <a:gdLst/>
              <a:ahLst/>
              <a:cxnLst/>
              <a:rect l="l" t="t" r="r" b="b"/>
              <a:pathLst>
                <a:path w="8505825" h="3152140">
                  <a:moveTo>
                    <a:pt x="8505444" y="0"/>
                  </a:moveTo>
                  <a:lnTo>
                    <a:pt x="0" y="0"/>
                  </a:lnTo>
                  <a:lnTo>
                    <a:pt x="0" y="3151632"/>
                  </a:lnTo>
                  <a:lnTo>
                    <a:pt x="8505444" y="3151632"/>
                  </a:lnTo>
                  <a:lnTo>
                    <a:pt x="8505444" y="0"/>
                  </a:lnTo>
                  <a:close/>
                </a:path>
              </a:pathLst>
            </a:custGeom>
            <a:solidFill>
              <a:srgbClr val="FFFFFF">
                <a:alpha val="74900"/>
              </a:srgbClr>
            </a:solidFill>
          </p:spPr>
          <p:txBody>
            <a:bodyPr wrap="square" lIns="0" tIns="0" rIns="0" bIns="0" rtlCol="0"/>
            <a:lstStyle/>
            <a:p>
              <a:endParaRPr/>
            </a:p>
          </p:txBody>
        </p:sp>
        <p:sp>
          <p:nvSpPr>
            <p:cNvPr id="5" name="object 5"/>
            <p:cNvSpPr/>
            <p:nvPr/>
          </p:nvSpPr>
          <p:spPr>
            <a:xfrm>
              <a:off x="1826006" y="1855469"/>
              <a:ext cx="8569325" cy="3214370"/>
            </a:xfrm>
            <a:custGeom>
              <a:avLst/>
              <a:gdLst/>
              <a:ahLst/>
              <a:cxnLst/>
              <a:rect l="l" t="t" r="r" b="b"/>
              <a:pathLst>
                <a:path w="8569325" h="3214370">
                  <a:moveTo>
                    <a:pt x="8526653" y="41910"/>
                  </a:moveTo>
                  <a:lnTo>
                    <a:pt x="8505444" y="41910"/>
                  </a:lnTo>
                  <a:lnTo>
                    <a:pt x="8505444" y="63500"/>
                  </a:lnTo>
                  <a:lnTo>
                    <a:pt x="8505444" y="3150870"/>
                  </a:lnTo>
                  <a:lnTo>
                    <a:pt x="63500" y="3150870"/>
                  </a:lnTo>
                  <a:lnTo>
                    <a:pt x="63500" y="63500"/>
                  </a:lnTo>
                  <a:lnTo>
                    <a:pt x="8505444" y="63500"/>
                  </a:lnTo>
                  <a:lnTo>
                    <a:pt x="8505444" y="41910"/>
                  </a:lnTo>
                  <a:lnTo>
                    <a:pt x="42291" y="41910"/>
                  </a:lnTo>
                  <a:lnTo>
                    <a:pt x="42291" y="63500"/>
                  </a:lnTo>
                  <a:lnTo>
                    <a:pt x="42291" y="3150870"/>
                  </a:lnTo>
                  <a:lnTo>
                    <a:pt x="42291" y="3172460"/>
                  </a:lnTo>
                  <a:lnTo>
                    <a:pt x="8526653" y="3172460"/>
                  </a:lnTo>
                  <a:lnTo>
                    <a:pt x="8526653" y="3151124"/>
                  </a:lnTo>
                  <a:lnTo>
                    <a:pt x="8526653" y="3150870"/>
                  </a:lnTo>
                  <a:lnTo>
                    <a:pt x="8526653" y="63500"/>
                  </a:lnTo>
                  <a:lnTo>
                    <a:pt x="8526653" y="62992"/>
                  </a:lnTo>
                  <a:lnTo>
                    <a:pt x="8526653" y="41910"/>
                  </a:lnTo>
                  <a:close/>
                </a:path>
                <a:path w="8569325" h="3214370">
                  <a:moveTo>
                    <a:pt x="8568944" y="20701"/>
                  </a:moveTo>
                  <a:lnTo>
                    <a:pt x="8547735" y="20701"/>
                  </a:lnTo>
                  <a:lnTo>
                    <a:pt x="8547735" y="3193415"/>
                  </a:lnTo>
                  <a:lnTo>
                    <a:pt x="8568944" y="3193415"/>
                  </a:lnTo>
                  <a:lnTo>
                    <a:pt x="8568944" y="20701"/>
                  </a:lnTo>
                  <a:close/>
                </a:path>
                <a:path w="8569325" h="3214370">
                  <a:moveTo>
                    <a:pt x="8568944" y="0"/>
                  </a:moveTo>
                  <a:lnTo>
                    <a:pt x="0" y="0"/>
                  </a:lnTo>
                  <a:lnTo>
                    <a:pt x="0" y="20320"/>
                  </a:lnTo>
                  <a:lnTo>
                    <a:pt x="0" y="3194050"/>
                  </a:lnTo>
                  <a:lnTo>
                    <a:pt x="0" y="3214370"/>
                  </a:lnTo>
                  <a:lnTo>
                    <a:pt x="8568944" y="3214370"/>
                  </a:lnTo>
                  <a:lnTo>
                    <a:pt x="8568944" y="3194050"/>
                  </a:lnTo>
                  <a:lnTo>
                    <a:pt x="21209" y="3194050"/>
                  </a:lnTo>
                  <a:lnTo>
                    <a:pt x="21209" y="20320"/>
                  </a:lnTo>
                  <a:lnTo>
                    <a:pt x="8568944" y="20320"/>
                  </a:lnTo>
                  <a:lnTo>
                    <a:pt x="8568944"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28575" marR="70485" algn="ctr">
              <a:lnSpc>
                <a:spcPct val="100000"/>
              </a:lnSpc>
              <a:spcBef>
                <a:spcPts val="100"/>
              </a:spcBef>
            </a:pPr>
            <a:r>
              <a:rPr lang="en-IN" spc="-45" dirty="0"/>
              <a:t>Any Questions?</a:t>
            </a:r>
            <a:endParaRPr spc="-60" dirty="0"/>
          </a:p>
        </p:txBody>
      </p:sp>
      <p:pic>
        <p:nvPicPr>
          <p:cNvPr id="7" name="object 7"/>
          <p:cNvPicPr/>
          <p:nvPr/>
        </p:nvPicPr>
        <p:blipFill>
          <a:blip r:embed="rId3" cstate="print"/>
          <a:stretch>
            <a:fillRect/>
          </a:stretch>
        </p:blipFill>
        <p:spPr>
          <a:xfrm>
            <a:off x="5458967" y="1274063"/>
            <a:ext cx="1216152" cy="1223772"/>
          </a:xfrm>
          <a:prstGeom prst="rect">
            <a:avLst/>
          </a:prstGeom>
        </p:spPr>
      </p:pic>
    </p:spTree>
    <p:extLst>
      <p:ext uri="{BB962C8B-B14F-4D97-AF65-F5344CB8AC3E}">
        <p14:creationId xmlns:p14="http://schemas.microsoft.com/office/powerpoint/2010/main" val="4117233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sp>
          <p:nvSpPr>
            <p:cNvPr id="4" name="object 4"/>
            <p:cNvSpPr/>
            <p:nvPr/>
          </p:nvSpPr>
          <p:spPr>
            <a:xfrm>
              <a:off x="1857755" y="1886711"/>
              <a:ext cx="8505825" cy="3152140"/>
            </a:xfrm>
            <a:custGeom>
              <a:avLst/>
              <a:gdLst/>
              <a:ahLst/>
              <a:cxnLst/>
              <a:rect l="l" t="t" r="r" b="b"/>
              <a:pathLst>
                <a:path w="8505825" h="3152140">
                  <a:moveTo>
                    <a:pt x="8505444" y="0"/>
                  </a:moveTo>
                  <a:lnTo>
                    <a:pt x="0" y="0"/>
                  </a:lnTo>
                  <a:lnTo>
                    <a:pt x="0" y="3151632"/>
                  </a:lnTo>
                  <a:lnTo>
                    <a:pt x="8505444" y="3151632"/>
                  </a:lnTo>
                  <a:lnTo>
                    <a:pt x="8505444" y="0"/>
                  </a:lnTo>
                  <a:close/>
                </a:path>
              </a:pathLst>
            </a:custGeom>
            <a:solidFill>
              <a:srgbClr val="FFFFFF">
                <a:alpha val="74900"/>
              </a:srgbClr>
            </a:solidFill>
          </p:spPr>
          <p:txBody>
            <a:bodyPr wrap="square" lIns="0" tIns="0" rIns="0" bIns="0" rtlCol="0"/>
            <a:lstStyle/>
            <a:p>
              <a:endParaRPr/>
            </a:p>
          </p:txBody>
        </p:sp>
        <p:sp>
          <p:nvSpPr>
            <p:cNvPr id="5" name="object 5"/>
            <p:cNvSpPr/>
            <p:nvPr/>
          </p:nvSpPr>
          <p:spPr>
            <a:xfrm>
              <a:off x="1826006" y="1855469"/>
              <a:ext cx="8569325" cy="3214370"/>
            </a:xfrm>
            <a:custGeom>
              <a:avLst/>
              <a:gdLst/>
              <a:ahLst/>
              <a:cxnLst/>
              <a:rect l="l" t="t" r="r" b="b"/>
              <a:pathLst>
                <a:path w="8569325" h="3214370">
                  <a:moveTo>
                    <a:pt x="8526653" y="41910"/>
                  </a:moveTo>
                  <a:lnTo>
                    <a:pt x="8505444" y="41910"/>
                  </a:lnTo>
                  <a:lnTo>
                    <a:pt x="8505444" y="63500"/>
                  </a:lnTo>
                  <a:lnTo>
                    <a:pt x="8505444" y="3150870"/>
                  </a:lnTo>
                  <a:lnTo>
                    <a:pt x="63500" y="3150870"/>
                  </a:lnTo>
                  <a:lnTo>
                    <a:pt x="63500" y="63500"/>
                  </a:lnTo>
                  <a:lnTo>
                    <a:pt x="8505444" y="63500"/>
                  </a:lnTo>
                  <a:lnTo>
                    <a:pt x="8505444" y="41910"/>
                  </a:lnTo>
                  <a:lnTo>
                    <a:pt x="42291" y="41910"/>
                  </a:lnTo>
                  <a:lnTo>
                    <a:pt x="42291" y="63500"/>
                  </a:lnTo>
                  <a:lnTo>
                    <a:pt x="42291" y="3150870"/>
                  </a:lnTo>
                  <a:lnTo>
                    <a:pt x="42291" y="3172460"/>
                  </a:lnTo>
                  <a:lnTo>
                    <a:pt x="8526653" y="3172460"/>
                  </a:lnTo>
                  <a:lnTo>
                    <a:pt x="8526653" y="3151124"/>
                  </a:lnTo>
                  <a:lnTo>
                    <a:pt x="8526653" y="3150870"/>
                  </a:lnTo>
                  <a:lnTo>
                    <a:pt x="8526653" y="63500"/>
                  </a:lnTo>
                  <a:lnTo>
                    <a:pt x="8526653" y="62992"/>
                  </a:lnTo>
                  <a:lnTo>
                    <a:pt x="8526653" y="41910"/>
                  </a:lnTo>
                  <a:close/>
                </a:path>
                <a:path w="8569325" h="3214370">
                  <a:moveTo>
                    <a:pt x="8568944" y="20701"/>
                  </a:moveTo>
                  <a:lnTo>
                    <a:pt x="8547735" y="20701"/>
                  </a:lnTo>
                  <a:lnTo>
                    <a:pt x="8547735" y="3193415"/>
                  </a:lnTo>
                  <a:lnTo>
                    <a:pt x="8568944" y="3193415"/>
                  </a:lnTo>
                  <a:lnTo>
                    <a:pt x="8568944" y="20701"/>
                  </a:lnTo>
                  <a:close/>
                </a:path>
                <a:path w="8569325" h="3214370">
                  <a:moveTo>
                    <a:pt x="8568944" y="0"/>
                  </a:moveTo>
                  <a:lnTo>
                    <a:pt x="0" y="0"/>
                  </a:lnTo>
                  <a:lnTo>
                    <a:pt x="0" y="20320"/>
                  </a:lnTo>
                  <a:lnTo>
                    <a:pt x="0" y="3194050"/>
                  </a:lnTo>
                  <a:lnTo>
                    <a:pt x="0" y="3214370"/>
                  </a:lnTo>
                  <a:lnTo>
                    <a:pt x="8568944" y="3214370"/>
                  </a:lnTo>
                  <a:lnTo>
                    <a:pt x="8568944" y="3194050"/>
                  </a:lnTo>
                  <a:lnTo>
                    <a:pt x="21209" y="3194050"/>
                  </a:lnTo>
                  <a:lnTo>
                    <a:pt x="21209" y="20320"/>
                  </a:lnTo>
                  <a:lnTo>
                    <a:pt x="8568944" y="20320"/>
                  </a:lnTo>
                  <a:lnTo>
                    <a:pt x="8568944"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28575" marR="70485" algn="ctr">
              <a:lnSpc>
                <a:spcPct val="100000"/>
              </a:lnSpc>
              <a:spcBef>
                <a:spcPts val="100"/>
              </a:spcBef>
            </a:pPr>
            <a:r>
              <a:rPr spc="-45" dirty="0"/>
              <a:t>Thank</a:t>
            </a:r>
            <a:r>
              <a:rPr spc="-215" dirty="0"/>
              <a:t> </a:t>
            </a:r>
            <a:r>
              <a:rPr spc="-60" dirty="0"/>
              <a:t>you</a:t>
            </a:r>
          </a:p>
        </p:txBody>
      </p:sp>
      <p:pic>
        <p:nvPicPr>
          <p:cNvPr id="7" name="object 7"/>
          <p:cNvPicPr/>
          <p:nvPr/>
        </p:nvPicPr>
        <p:blipFill>
          <a:blip r:embed="rId3" cstate="print"/>
          <a:stretch>
            <a:fillRect/>
          </a:stretch>
        </p:blipFill>
        <p:spPr>
          <a:xfrm>
            <a:off x="5458967" y="1274063"/>
            <a:ext cx="1216152" cy="122377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7068" y="360963"/>
            <a:ext cx="3576320" cy="474489"/>
          </a:xfrm>
          <a:prstGeom prst="rect">
            <a:avLst/>
          </a:prstGeom>
        </p:spPr>
        <p:txBody>
          <a:bodyPr vert="horz" wrap="square" lIns="0" tIns="12700" rIns="0" bIns="0" rtlCol="0" anchor="t">
            <a:spAutoFit/>
          </a:bodyPr>
          <a:lstStyle/>
          <a:p>
            <a:pPr marL="12700">
              <a:lnSpc>
                <a:spcPct val="100000"/>
              </a:lnSpc>
              <a:spcBef>
                <a:spcPts val="100"/>
              </a:spcBef>
            </a:pPr>
            <a:r>
              <a:rPr sz="3000" b="1" spc="-5" dirty="0">
                <a:solidFill>
                  <a:srgbClr val="000000"/>
                </a:solidFill>
                <a:uFill>
                  <a:solidFill>
                    <a:srgbClr val="000000"/>
                  </a:solidFill>
                </a:uFill>
                <a:latin typeface="Calibri"/>
                <a:cs typeface="Calibri"/>
              </a:rPr>
              <a:t>Problem</a:t>
            </a:r>
            <a:r>
              <a:rPr sz="3000" b="1" spc="-90" dirty="0">
                <a:solidFill>
                  <a:srgbClr val="000000"/>
                </a:solidFill>
                <a:uFill>
                  <a:solidFill>
                    <a:srgbClr val="000000"/>
                  </a:solidFill>
                </a:uFill>
                <a:latin typeface="Calibri"/>
                <a:cs typeface="Calibri"/>
              </a:rPr>
              <a:t> </a:t>
            </a:r>
            <a:r>
              <a:rPr sz="3000" b="1" spc="-20" dirty="0">
                <a:solidFill>
                  <a:srgbClr val="000000"/>
                </a:solidFill>
                <a:uFill>
                  <a:solidFill>
                    <a:srgbClr val="000000"/>
                  </a:solidFill>
                </a:uFill>
                <a:latin typeface="Calibri"/>
                <a:cs typeface="Calibri"/>
              </a:rPr>
              <a:t>statement</a:t>
            </a:r>
            <a:endParaRPr lang="en-IN" sz="3000" b="1" spc="-20" dirty="0">
              <a:solidFill>
                <a:srgbClr val="000000"/>
              </a:solidFill>
              <a:uFill>
                <a:solidFill>
                  <a:srgbClr val="000000"/>
                </a:solidFill>
              </a:uFill>
              <a:latin typeface="Calibri"/>
              <a:cs typeface="Calibri"/>
            </a:endParaRPr>
          </a:p>
        </p:txBody>
      </p:sp>
      <p:pic>
        <p:nvPicPr>
          <p:cNvPr id="8" name="object 8"/>
          <p:cNvPicPr/>
          <p:nvPr/>
        </p:nvPicPr>
        <p:blipFill>
          <a:blip r:embed="rId2" cstate="print"/>
          <a:stretch>
            <a:fillRect/>
          </a:stretch>
        </p:blipFill>
        <p:spPr>
          <a:xfrm>
            <a:off x="11062716" y="57911"/>
            <a:ext cx="1080515" cy="1088136"/>
          </a:xfrm>
          <a:prstGeom prst="rect">
            <a:avLst/>
          </a:prstGeom>
        </p:spPr>
      </p:pic>
      <p:sp>
        <p:nvSpPr>
          <p:cNvPr id="13" name="TextBox 12">
            <a:extLst>
              <a:ext uri="{FF2B5EF4-FFF2-40B4-BE49-F238E27FC236}">
                <a16:creationId xmlns:a16="http://schemas.microsoft.com/office/drawing/2014/main" id="{D1E4DF00-2542-8863-61BD-6B3600ABEDBA}"/>
              </a:ext>
            </a:extLst>
          </p:cNvPr>
          <p:cNvSpPr txBox="1"/>
          <p:nvPr/>
        </p:nvSpPr>
        <p:spPr>
          <a:xfrm>
            <a:off x="533400" y="1399032"/>
            <a:ext cx="5562600" cy="4431983"/>
          </a:xfrm>
          <a:prstGeom prst="rect">
            <a:avLst/>
          </a:prstGeom>
          <a:noFill/>
        </p:spPr>
        <p:txBody>
          <a:bodyPr wrap="square" lIns="91440" tIns="45720" rIns="91440" bIns="45720" rtlCol="0" anchor="t">
            <a:spAutoFit/>
          </a:bodyPr>
          <a:lstStyle/>
          <a:p>
            <a:pPr marL="297815" indent="-285750">
              <a:spcBef>
                <a:spcPts val="1175"/>
              </a:spcBef>
              <a:buFont typeface="Arial" panose="020B0604020202020204" pitchFamily="34" charset="0"/>
              <a:buChar char="•"/>
              <a:tabLst>
                <a:tab pos="241300" algn="l"/>
                <a:tab pos="241935" algn="l"/>
              </a:tabLst>
            </a:pPr>
            <a:r>
              <a:rPr lang="en-GB" b="0" i="0" dirty="0">
                <a:solidFill>
                  <a:srgbClr val="0D0D0D"/>
                </a:solidFill>
                <a:effectLst/>
              </a:rPr>
              <a:t>Current </a:t>
            </a:r>
            <a:r>
              <a:rPr lang="en-GB" dirty="0">
                <a:solidFill>
                  <a:srgbClr val="0D0D0D"/>
                </a:solidFill>
              </a:rPr>
              <a:t>defence</a:t>
            </a:r>
            <a:r>
              <a:rPr lang="en-GB" b="0" i="0" dirty="0">
                <a:solidFill>
                  <a:srgbClr val="0D0D0D"/>
                </a:solidFill>
                <a:effectLst/>
              </a:rPr>
              <a:t> strategies have been presented to prevent privacy leakage like </a:t>
            </a:r>
            <a:r>
              <a:rPr lang="en-GB" i="0" dirty="0">
                <a:solidFill>
                  <a:srgbClr val="0D0D0D"/>
                </a:solidFill>
                <a:effectLst/>
              </a:rPr>
              <a:t>differential privacy</a:t>
            </a:r>
            <a:r>
              <a:rPr lang="en-GB" b="0" i="0" dirty="0">
                <a:solidFill>
                  <a:srgbClr val="0D0D0D"/>
                </a:solidFill>
                <a:effectLst/>
              </a:rPr>
              <a:t>, secure </a:t>
            </a:r>
            <a:r>
              <a:rPr lang="en-GB" i="0" dirty="0">
                <a:solidFill>
                  <a:srgbClr val="0D0D0D"/>
                </a:solidFill>
                <a:effectLst/>
              </a:rPr>
              <a:t>multi-party computation</a:t>
            </a:r>
            <a:r>
              <a:rPr lang="en-GB" b="0" i="0" dirty="0">
                <a:solidFill>
                  <a:srgbClr val="0D0D0D"/>
                </a:solidFill>
                <a:effectLst/>
              </a:rPr>
              <a:t>, and </a:t>
            </a:r>
            <a:r>
              <a:rPr lang="en-GB" i="0" dirty="0">
                <a:solidFill>
                  <a:srgbClr val="0D0D0D"/>
                </a:solidFill>
                <a:effectLst/>
              </a:rPr>
              <a:t>data compression</a:t>
            </a:r>
            <a:r>
              <a:rPr lang="en-GB" dirty="0">
                <a:solidFill>
                  <a:srgbClr val="0D0D0D"/>
                </a:solidFill>
              </a:rPr>
              <a:t>.</a:t>
            </a:r>
            <a:endParaRPr lang="en-US" dirty="0"/>
          </a:p>
          <a:p>
            <a:pPr marL="297815" indent="-285750">
              <a:spcBef>
                <a:spcPts val="1175"/>
              </a:spcBef>
              <a:buFont typeface="Arial" panose="020B0604020202020204" pitchFamily="34" charset="0"/>
              <a:buChar char="•"/>
              <a:tabLst>
                <a:tab pos="241300" algn="l"/>
                <a:tab pos="241935" algn="l"/>
              </a:tabLst>
            </a:pPr>
            <a:r>
              <a:rPr lang="en-GB" dirty="0">
                <a:solidFill>
                  <a:srgbClr val="0D0D0D"/>
                </a:solidFill>
              </a:rPr>
              <a:t>But</a:t>
            </a:r>
            <a:r>
              <a:rPr lang="en-GB" b="0" i="0" dirty="0">
                <a:solidFill>
                  <a:srgbClr val="0D0D0D"/>
                </a:solidFill>
                <a:effectLst/>
              </a:rPr>
              <a:t> this approaches incur </a:t>
            </a:r>
            <a:r>
              <a:rPr lang="en-GB" b="1" i="0" dirty="0">
                <a:solidFill>
                  <a:srgbClr val="0D0D0D"/>
                </a:solidFill>
                <a:effectLst/>
              </a:rPr>
              <a:t>either significant computational overhead </a:t>
            </a:r>
            <a:r>
              <a:rPr lang="en-GB" b="0" i="0" dirty="0">
                <a:solidFill>
                  <a:srgbClr val="0D0D0D"/>
                </a:solidFill>
                <a:effectLst/>
              </a:rPr>
              <a:t>or </a:t>
            </a:r>
            <a:r>
              <a:rPr lang="en-GB" b="1" i="0" dirty="0">
                <a:solidFill>
                  <a:srgbClr val="0D0D0D"/>
                </a:solidFill>
                <a:effectLst/>
              </a:rPr>
              <a:t>unignorable accuracy loss</a:t>
            </a:r>
            <a:r>
              <a:rPr lang="en-GB" b="0" i="0" dirty="0">
                <a:solidFill>
                  <a:srgbClr val="0D0D0D"/>
                </a:solidFill>
                <a:effectLst/>
              </a:rPr>
              <a:t>.</a:t>
            </a:r>
            <a:r>
              <a:rPr lang="en-GB" dirty="0">
                <a:solidFill>
                  <a:srgbClr val="0D0D0D"/>
                </a:solidFill>
              </a:rPr>
              <a:t> </a:t>
            </a:r>
            <a:endParaRPr lang="en-GB" dirty="0"/>
          </a:p>
          <a:p>
            <a:pPr marL="297815" indent="-285750">
              <a:lnSpc>
                <a:spcPct val="100000"/>
              </a:lnSpc>
              <a:spcBef>
                <a:spcPts val="1175"/>
              </a:spcBef>
              <a:buFont typeface="Arial" panose="020B0604020202020204" pitchFamily="34" charset="0"/>
              <a:buChar char="•"/>
              <a:tabLst>
                <a:tab pos="241300" algn="l"/>
                <a:tab pos="241935" algn="l"/>
              </a:tabLst>
            </a:pPr>
            <a:r>
              <a:rPr lang="en-GB" dirty="0">
                <a:solidFill>
                  <a:srgbClr val="0D0D0D"/>
                </a:solidFill>
              </a:rPr>
              <a:t>Sharing model updates makes vulnerable to i</a:t>
            </a:r>
            <a:r>
              <a:rPr lang="en-GB" b="1" dirty="0">
                <a:solidFill>
                  <a:srgbClr val="0D0D0D"/>
                </a:solidFill>
              </a:rPr>
              <a:t>nference attacks</a:t>
            </a:r>
            <a:r>
              <a:rPr lang="en-GB" dirty="0">
                <a:solidFill>
                  <a:srgbClr val="0D0D0D"/>
                </a:solidFill>
              </a:rPr>
              <a:t> like </a:t>
            </a:r>
            <a:r>
              <a:rPr lang="en-GB" b="1" dirty="0">
                <a:solidFill>
                  <a:srgbClr val="0D0D0D"/>
                </a:solidFill>
              </a:rPr>
              <a:t>property inference attack</a:t>
            </a:r>
            <a:r>
              <a:rPr lang="en-GB" dirty="0">
                <a:solidFill>
                  <a:srgbClr val="0D0D0D"/>
                </a:solidFill>
              </a:rPr>
              <a:t> and </a:t>
            </a:r>
            <a:r>
              <a:rPr lang="en-GB" b="1" dirty="0">
                <a:solidFill>
                  <a:srgbClr val="0D0D0D"/>
                </a:solidFill>
              </a:rPr>
              <a:t>model inversion attack</a:t>
            </a:r>
            <a:r>
              <a:rPr lang="en-GB" dirty="0">
                <a:solidFill>
                  <a:srgbClr val="0D0D0D"/>
                </a:solidFill>
              </a:rPr>
              <a:t>.</a:t>
            </a:r>
            <a:endParaRPr lang="en-GB" b="0" i="0" dirty="0">
              <a:solidFill>
                <a:srgbClr val="0D0D0D"/>
              </a:solidFill>
              <a:effectLst/>
            </a:endParaRPr>
          </a:p>
          <a:p>
            <a:pPr marL="241300" indent="-229235">
              <a:lnSpc>
                <a:spcPct val="100000"/>
              </a:lnSpc>
              <a:spcBef>
                <a:spcPts val="1175"/>
              </a:spcBef>
              <a:buFont typeface="Arial MT"/>
              <a:buChar char="•"/>
              <a:tabLst>
                <a:tab pos="241300" algn="l"/>
                <a:tab pos="241935" algn="l"/>
              </a:tabLst>
            </a:pPr>
            <a:r>
              <a:rPr lang="en-GB" b="0" i="0" dirty="0">
                <a:solidFill>
                  <a:srgbClr val="0D0D0D"/>
                </a:solidFill>
                <a:effectLst/>
              </a:rPr>
              <a:t>The essential cause of privacy leakage in FL, specifically concerning </a:t>
            </a:r>
            <a:r>
              <a:rPr lang="en-GB" b="1" i="0" dirty="0">
                <a:solidFill>
                  <a:srgbClr val="0D0D0D"/>
                </a:solidFill>
                <a:effectLst/>
              </a:rPr>
              <a:t>data representation leakage </a:t>
            </a:r>
            <a:r>
              <a:rPr lang="en-GB" b="0" i="0" dirty="0">
                <a:solidFill>
                  <a:srgbClr val="0D0D0D"/>
                </a:solidFill>
                <a:effectLst/>
              </a:rPr>
              <a:t>from model updates, has not been thoroughly explored.</a:t>
            </a:r>
            <a:endParaRPr lang="en-GB" b="1" spc="-25" dirty="0">
              <a:solidFill>
                <a:srgbClr val="0D0D0D"/>
              </a:solidFill>
              <a:cs typeface="Calibri"/>
            </a:endParaRPr>
          </a:p>
          <a:p>
            <a:pPr algn="just"/>
            <a:endParaRPr lang="en-GB" sz="1800" b="0" i="0" dirty="0">
              <a:solidFill>
                <a:srgbClr val="0D0D0D"/>
              </a:solidFill>
              <a:effectLst/>
              <a:latin typeface="Arial" panose="020B0604020202020204" pitchFamily="34" charset="0"/>
              <a:cs typeface="Arial" panose="020B0604020202020204" pitchFamily="34" charset="0"/>
            </a:endParaRPr>
          </a:p>
          <a:p>
            <a:pPr algn="just"/>
            <a:endParaRPr lang="en-IN" dirty="0"/>
          </a:p>
        </p:txBody>
      </p:sp>
      <p:pic>
        <p:nvPicPr>
          <p:cNvPr id="14" name="Picture 13" descr="Diagram of a cloud computing process&#10;&#10;Description automatically generated">
            <a:extLst>
              <a:ext uri="{FF2B5EF4-FFF2-40B4-BE49-F238E27FC236}">
                <a16:creationId xmlns:a16="http://schemas.microsoft.com/office/drawing/2014/main" id="{D06BA3BB-A827-F6AA-E34E-87EC97344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1676400"/>
            <a:ext cx="5218779" cy="3197353"/>
          </a:xfrm>
          <a:prstGeom prst="rect">
            <a:avLst/>
          </a:prstGeom>
        </p:spPr>
      </p:pic>
      <p:sp>
        <p:nvSpPr>
          <p:cNvPr id="15" name="TextBox 14">
            <a:extLst>
              <a:ext uri="{FF2B5EF4-FFF2-40B4-BE49-F238E27FC236}">
                <a16:creationId xmlns:a16="http://schemas.microsoft.com/office/drawing/2014/main" id="{BD727AB5-306A-56E9-D9E8-DBA81558702D}"/>
              </a:ext>
            </a:extLst>
          </p:cNvPr>
          <p:cNvSpPr txBox="1"/>
          <p:nvPr/>
        </p:nvSpPr>
        <p:spPr>
          <a:xfrm>
            <a:off x="7924800" y="5105400"/>
            <a:ext cx="2501845" cy="369332"/>
          </a:xfrm>
          <a:prstGeom prst="rect">
            <a:avLst/>
          </a:prstGeom>
          <a:noFill/>
        </p:spPr>
        <p:txBody>
          <a:bodyPr wrap="square" rtlCol="0">
            <a:spAutoFit/>
          </a:bodyPr>
          <a:lstStyle/>
          <a:p>
            <a:r>
              <a:rPr lang="en-IN" dirty="0">
                <a:hlinkClick r:id="rId4"/>
              </a:rPr>
              <a:t>Image Reference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533780"/>
            <a:ext cx="8303261" cy="482600"/>
          </a:xfrm>
          <a:prstGeom prst="rect">
            <a:avLst/>
          </a:prstGeom>
        </p:spPr>
        <p:txBody>
          <a:bodyPr vert="horz" wrap="square" lIns="0" tIns="12700" rIns="0" bIns="0" rtlCol="0" anchor="t">
            <a:spAutoFit/>
          </a:bodyPr>
          <a:lstStyle/>
          <a:p>
            <a:pPr marL="12700">
              <a:lnSpc>
                <a:spcPct val="100000"/>
              </a:lnSpc>
              <a:spcBef>
                <a:spcPts val="100"/>
              </a:spcBef>
            </a:pPr>
            <a:r>
              <a:rPr sz="3000" b="1" spc="-10" dirty="0">
                <a:solidFill>
                  <a:srgbClr val="000000"/>
                </a:solidFill>
                <a:uFill>
                  <a:solidFill>
                    <a:srgbClr val="000000"/>
                  </a:solidFill>
                </a:uFill>
                <a:latin typeface="Calibri"/>
                <a:cs typeface="Calibri"/>
              </a:rPr>
              <a:t>Limitations </a:t>
            </a:r>
            <a:r>
              <a:rPr sz="3000" b="1" spc="-5" dirty="0">
                <a:solidFill>
                  <a:srgbClr val="000000"/>
                </a:solidFill>
                <a:uFill>
                  <a:solidFill>
                    <a:srgbClr val="000000"/>
                  </a:solidFill>
                </a:uFill>
                <a:latin typeface="Calibri"/>
                <a:cs typeface="Calibri"/>
              </a:rPr>
              <a:t>(of</a:t>
            </a:r>
            <a:r>
              <a:rPr sz="3000" b="1" spc="-15" dirty="0">
                <a:solidFill>
                  <a:srgbClr val="000000"/>
                </a:solidFill>
                <a:uFill>
                  <a:solidFill>
                    <a:srgbClr val="000000"/>
                  </a:solidFill>
                </a:uFill>
                <a:latin typeface="Calibri"/>
                <a:cs typeface="Calibri"/>
              </a:rPr>
              <a:t> </a:t>
            </a:r>
            <a:r>
              <a:rPr sz="3000" b="1" spc="-10" dirty="0">
                <a:solidFill>
                  <a:srgbClr val="000000"/>
                </a:solidFill>
                <a:uFill>
                  <a:solidFill>
                    <a:srgbClr val="000000"/>
                  </a:solidFill>
                </a:uFill>
                <a:latin typeface="Calibri"/>
                <a:cs typeface="Calibri"/>
              </a:rPr>
              <a:t>previous</a:t>
            </a:r>
            <a:r>
              <a:rPr sz="3000" b="1" dirty="0">
                <a:solidFill>
                  <a:srgbClr val="000000"/>
                </a:solidFill>
                <a:uFill>
                  <a:solidFill>
                    <a:srgbClr val="000000"/>
                  </a:solidFill>
                </a:uFill>
                <a:latin typeface="Calibri"/>
                <a:cs typeface="Calibri"/>
              </a:rPr>
              <a:t> </a:t>
            </a:r>
            <a:r>
              <a:rPr sz="3000" b="1" spc="-5" dirty="0">
                <a:solidFill>
                  <a:srgbClr val="000000"/>
                </a:solidFill>
                <a:uFill>
                  <a:solidFill>
                    <a:srgbClr val="000000"/>
                  </a:solidFill>
                </a:uFill>
                <a:latin typeface="Calibri"/>
                <a:cs typeface="Calibri"/>
              </a:rPr>
              <a:t>work)</a:t>
            </a:r>
            <a:r>
              <a:rPr sz="3000" b="1" spc="-15" dirty="0">
                <a:solidFill>
                  <a:srgbClr val="000000"/>
                </a:solidFill>
                <a:uFill>
                  <a:solidFill>
                    <a:srgbClr val="000000"/>
                  </a:solidFill>
                </a:uFill>
                <a:latin typeface="Calibri"/>
                <a:cs typeface="Calibri"/>
              </a:rPr>
              <a:t> </a:t>
            </a:r>
            <a:r>
              <a:rPr sz="3000" b="1" spc="-5" dirty="0">
                <a:solidFill>
                  <a:srgbClr val="000000"/>
                </a:solidFill>
                <a:uFill>
                  <a:solidFill>
                    <a:srgbClr val="000000"/>
                  </a:solidFill>
                </a:uFill>
                <a:latin typeface="Calibri"/>
                <a:cs typeface="Calibri"/>
              </a:rPr>
              <a:t>and</a:t>
            </a:r>
            <a:r>
              <a:rPr sz="3000" b="1" spc="-10" dirty="0">
                <a:solidFill>
                  <a:srgbClr val="000000"/>
                </a:solidFill>
                <a:uFill>
                  <a:solidFill>
                    <a:srgbClr val="000000"/>
                  </a:solidFill>
                </a:uFill>
                <a:latin typeface="Calibri"/>
                <a:cs typeface="Calibri"/>
              </a:rPr>
              <a:t> Motivation</a:t>
            </a:r>
            <a:endParaRPr lang="en-IN" sz="3000" b="1" u="heavy" spc="-10">
              <a:solidFill>
                <a:srgbClr val="000000"/>
              </a:solidFill>
              <a:uFill>
                <a:solidFill>
                  <a:srgbClr val="000000"/>
                </a:solidFill>
              </a:uFill>
              <a:latin typeface="Calibri"/>
              <a:cs typeface="Calibri"/>
            </a:endParaRPr>
          </a:p>
        </p:txBody>
      </p:sp>
      <p:sp>
        <p:nvSpPr>
          <p:cNvPr id="3" name="object 3"/>
          <p:cNvSpPr txBox="1"/>
          <p:nvPr/>
        </p:nvSpPr>
        <p:spPr>
          <a:xfrm>
            <a:off x="916939" y="1668123"/>
            <a:ext cx="10165715" cy="3397725"/>
          </a:xfrm>
          <a:prstGeom prst="rect">
            <a:avLst/>
          </a:prstGeom>
        </p:spPr>
        <p:txBody>
          <a:bodyPr vert="horz" wrap="square" lIns="0" tIns="149225" rIns="0" bIns="0" rtlCol="0" anchor="t">
            <a:spAutoFit/>
          </a:bodyPr>
          <a:lstStyle/>
          <a:p>
            <a:pPr marL="241300" indent="-229235">
              <a:lnSpc>
                <a:spcPct val="100000"/>
              </a:lnSpc>
              <a:spcBef>
                <a:spcPts val="1175"/>
              </a:spcBef>
              <a:buFont typeface="Arial MT"/>
              <a:buChar char="•"/>
              <a:tabLst>
                <a:tab pos="241300" algn="l"/>
                <a:tab pos="241935" algn="l"/>
              </a:tabLst>
            </a:pPr>
            <a:r>
              <a:rPr lang="en-GB" b="1" i="0" dirty="0">
                <a:solidFill>
                  <a:srgbClr val="0D0D0D"/>
                </a:solidFill>
                <a:effectLst/>
                <a:cs typeface="Arial"/>
              </a:rPr>
              <a:t>Non-IID</a:t>
            </a:r>
            <a:r>
              <a:rPr lang="en-GB" dirty="0">
                <a:solidFill>
                  <a:srgbClr val="0D0D0D"/>
                </a:solidFill>
                <a:cs typeface="Arial"/>
              </a:rPr>
              <a:t> data</a:t>
            </a:r>
            <a:r>
              <a:rPr lang="en-GB" b="0" i="0" dirty="0">
                <a:solidFill>
                  <a:srgbClr val="0D0D0D"/>
                </a:solidFill>
                <a:effectLst/>
                <a:cs typeface="Arial"/>
              </a:rPr>
              <a:t> </a:t>
            </a:r>
            <a:r>
              <a:rPr lang="en-GB" b="1" i="0" dirty="0">
                <a:solidFill>
                  <a:srgbClr val="0D0D0D"/>
                </a:solidFill>
                <a:effectLst/>
                <a:cs typeface="Arial"/>
              </a:rPr>
              <a:t>characteristics exacerbate representation leakage</a:t>
            </a:r>
            <a:r>
              <a:rPr lang="en-GB" b="0" i="0" dirty="0">
                <a:solidFill>
                  <a:srgbClr val="0D0D0D"/>
                </a:solidFill>
                <a:effectLst/>
                <a:cs typeface="Arial"/>
              </a:rPr>
              <a:t>, further compromising privacy.</a:t>
            </a:r>
          </a:p>
          <a:p>
            <a:pPr marL="241300" indent="-229235">
              <a:spcBef>
                <a:spcPts val="1175"/>
              </a:spcBef>
              <a:buFont typeface="Arial MT"/>
              <a:buChar char="•"/>
              <a:tabLst>
                <a:tab pos="241300" algn="l"/>
                <a:tab pos="241935" algn="l"/>
              </a:tabLst>
            </a:pPr>
            <a:r>
              <a:rPr lang="en-GB" dirty="0">
                <a:solidFill>
                  <a:srgbClr val="0D0D0D"/>
                </a:solidFill>
                <a:cs typeface="Arial"/>
              </a:rPr>
              <a:t>Key</a:t>
            </a:r>
            <a:r>
              <a:rPr lang="en-GB" b="0" i="0" dirty="0">
                <a:solidFill>
                  <a:srgbClr val="0D0D0D"/>
                </a:solidFill>
                <a:effectLst/>
                <a:cs typeface="Arial"/>
              </a:rPr>
              <a:t> observation is that the </a:t>
            </a:r>
            <a:r>
              <a:rPr lang="en-GB" b="1" i="0" dirty="0">
                <a:solidFill>
                  <a:srgbClr val="0D0D0D"/>
                </a:solidFill>
                <a:effectLst/>
                <a:cs typeface="Arial"/>
              </a:rPr>
              <a:t>data representation leakage </a:t>
            </a:r>
            <a:r>
              <a:rPr lang="en-GB" b="0" i="0" dirty="0">
                <a:solidFill>
                  <a:srgbClr val="0D0D0D"/>
                </a:solidFill>
                <a:effectLst/>
                <a:cs typeface="Arial"/>
              </a:rPr>
              <a:t>from gradients serves as the </a:t>
            </a:r>
            <a:r>
              <a:rPr lang="en-GB" b="1" i="0" dirty="0">
                <a:solidFill>
                  <a:srgbClr val="0D0D0D"/>
                </a:solidFill>
                <a:effectLst/>
                <a:cs typeface="Arial"/>
              </a:rPr>
              <a:t>essential cause </a:t>
            </a:r>
            <a:r>
              <a:rPr lang="en-GB" b="0" i="0" dirty="0">
                <a:solidFill>
                  <a:srgbClr val="0D0D0D"/>
                </a:solidFill>
                <a:effectLst/>
                <a:cs typeface="Arial"/>
              </a:rPr>
              <a:t>of privacy leakage in FL.</a:t>
            </a:r>
            <a:endParaRPr lang="en-GB" b="1" i="0" spc="-25" dirty="0">
              <a:solidFill>
                <a:srgbClr val="0D0D0D"/>
              </a:solidFill>
              <a:effectLst/>
              <a:cs typeface="Arial"/>
            </a:endParaRPr>
          </a:p>
          <a:p>
            <a:pPr marL="241300" indent="-229235">
              <a:spcBef>
                <a:spcPts val="1175"/>
              </a:spcBef>
              <a:buFont typeface="Arial MT"/>
              <a:buChar char="•"/>
              <a:tabLst>
                <a:tab pos="241300" algn="l"/>
                <a:tab pos="241935" algn="l"/>
              </a:tabLst>
            </a:pPr>
            <a:r>
              <a:rPr lang="en-GB" dirty="0">
                <a:cs typeface="Arial"/>
              </a:rPr>
              <a:t>The class-wise </a:t>
            </a:r>
            <a:r>
              <a:rPr lang="en-GB" b="1" dirty="0">
                <a:cs typeface="Arial"/>
              </a:rPr>
              <a:t>data representations are</a:t>
            </a:r>
            <a:r>
              <a:rPr lang="en-GB" dirty="0">
                <a:cs typeface="Arial"/>
              </a:rPr>
              <a:t> </a:t>
            </a:r>
            <a:r>
              <a:rPr lang="en-GB" b="1" dirty="0">
                <a:cs typeface="Arial"/>
              </a:rPr>
              <a:t>embedded</a:t>
            </a:r>
            <a:r>
              <a:rPr lang="en-GB" dirty="0">
                <a:cs typeface="Arial"/>
              </a:rPr>
              <a:t> in </a:t>
            </a:r>
            <a:r>
              <a:rPr lang="en-GB" b="1" dirty="0">
                <a:cs typeface="Arial"/>
              </a:rPr>
              <a:t>shared local model updates</a:t>
            </a:r>
            <a:r>
              <a:rPr lang="en-GB" dirty="0">
                <a:cs typeface="Arial"/>
              </a:rPr>
              <a:t>, and such data representations can be inferred to perform </a:t>
            </a:r>
            <a:r>
              <a:rPr lang="en-GB" b="1" dirty="0">
                <a:cs typeface="Arial"/>
              </a:rPr>
              <a:t>model inversion attacks </a:t>
            </a:r>
            <a:r>
              <a:rPr lang="en-GB" dirty="0">
                <a:cs typeface="Arial"/>
              </a:rPr>
              <a:t>like DLG (</a:t>
            </a:r>
            <a:r>
              <a:rPr lang="en-GB" b="1" dirty="0">
                <a:cs typeface="Arial"/>
              </a:rPr>
              <a:t>Deep Leakage from Gradients</a:t>
            </a:r>
            <a:r>
              <a:rPr lang="en-GB" dirty="0">
                <a:cs typeface="Arial"/>
              </a:rPr>
              <a:t>) and GS(</a:t>
            </a:r>
            <a:r>
              <a:rPr lang="en-GB" b="1" dirty="0">
                <a:cs typeface="Arial"/>
              </a:rPr>
              <a:t>Gradient Similarity</a:t>
            </a:r>
            <a:r>
              <a:rPr lang="en-GB" dirty="0">
                <a:cs typeface="Arial"/>
              </a:rPr>
              <a:t>)</a:t>
            </a:r>
            <a:endParaRPr lang="en-GB" dirty="0">
              <a:solidFill>
                <a:srgbClr val="0D0D0D"/>
              </a:solidFill>
              <a:cs typeface="Arial"/>
            </a:endParaRPr>
          </a:p>
          <a:p>
            <a:pPr marL="241300" indent="-229235">
              <a:spcBef>
                <a:spcPts val="1175"/>
              </a:spcBef>
              <a:buFont typeface="Arial MT"/>
              <a:buChar char="•"/>
              <a:tabLst>
                <a:tab pos="241300" algn="l"/>
                <a:tab pos="241935" algn="l"/>
              </a:tabLst>
            </a:pPr>
            <a:r>
              <a:rPr lang="en-GB" dirty="0">
                <a:cs typeface="Arial"/>
              </a:rPr>
              <a:t>Therefore, the information can be severely leaked through the model updates.</a:t>
            </a:r>
            <a:endParaRPr lang="en-GB" dirty="0">
              <a:solidFill>
                <a:srgbClr val="0D0D0D"/>
              </a:solidFill>
              <a:cs typeface="Arial"/>
            </a:endParaRPr>
          </a:p>
          <a:p>
            <a:pPr marL="12065">
              <a:lnSpc>
                <a:spcPct val="100000"/>
              </a:lnSpc>
              <a:spcBef>
                <a:spcPts val="1175"/>
              </a:spcBef>
              <a:tabLst>
                <a:tab pos="241300" algn="l"/>
                <a:tab pos="241935" algn="l"/>
              </a:tabLst>
            </a:pPr>
            <a:endParaRPr lang="en-GB" b="0" i="0" dirty="0">
              <a:solidFill>
                <a:srgbClr val="0D0D0D"/>
              </a:solidFill>
              <a:effectLst/>
              <a:cs typeface="Arial" panose="020B0604020202020204" pitchFamily="34" charset="0"/>
            </a:endParaRPr>
          </a:p>
          <a:p>
            <a:pPr marL="241300" indent="-229235">
              <a:lnSpc>
                <a:spcPct val="100000"/>
              </a:lnSpc>
              <a:spcBef>
                <a:spcPts val="1175"/>
              </a:spcBef>
              <a:buFont typeface="Arial MT"/>
              <a:buChar char="•"/>
              <a:tabLst>
                <a:tab pos="241300" algn="l"/>
                <a:tab pos="241935" algn="l"/>
              </a:tabLst>
            </a:pPr>
            <a:endParaRPr lang="en-GB" sz="1700" b="1" spc="-25"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533780"/>
            <a:ext cx="9217661" cy="482600"/>
          </a:xfrm>
          <a:prstGeom prst="rect">
            <a:avLst/>
          </a:prstGeom>
        </p:spPr>
        <p:txBody>
          <a:bodyPr vert="horz" wrap="square" lIns="0" tIns="12700" rIns="0" bIns="0" rtlCol="0" anchor="t">
            <a:spAutoFit/>
          </a:bodyPr>
          <a:lstStyle/>
          <a:p>
            <a:pPr marL="12700">
              <a:lnSpc>
                <a:spcPct val="100000"/>
              </a:lnSpc>
              <a:spcBef>
                <a:spcPts val="100"/>
              </a:spcBef>
            </a:pPr>
            <a:r>
              <a:rPr sz="3000" b="1" spc="-10" dirty="0">
                <a:solidFill>
                  <a:srgbClr val="000000"/>
                </a:solidFill>
                <a:uFill>
                  <a:solidFill>
                    <a:srgbClr val="000000"/>
                  </a:solidFill>
                </a:uFill>
                <a:latin typeface="Calibri"/>
                <a:cs typeface="Calibri"/>
              </a:rPr>
              <a:t>Limitations </a:t>
            </a:r>
            <a:r>
              <a:rPr sz="3000" b="1" spc="-5" dirty="0">
                <a:solidFill>
                  <a:srgbClr val="000000"/>
                </a:solidFill>
                <a:uFill>
                  <a:solidFill>
                    <a:srgbClr val="000000"/>
                  </a:solidFill>
                </a:uFill>
                <a:latin typeface="Calibri"/>
                <a:cs typeface="Calibri"/>
              </a:rPr>
              <a:t>(of</a:t>
            </a:r>
            <a:r>
              <a:rPr sz="3000" b="1" spc="-15" dirty="0">
                <a:solidFill>
                  <a:srgbClr val="000000"/>
                </a:solidFill>
                <a:uFill>
                  <a:solidFill>
                    <a:srgbClr val="000000"/>
                  </a:solidFill>
                </a:uFill>
                <a:latin typeface="Calibri"/>
                <a:cs typeface="Calibri"/>
              </a:rPr>
              <a:t> </a:t>
            </a:r>
            <a:r>
              <a:rPr sz="3000" b="1" spc="-10" dirty="0">
                <a:solidFill>
                  <a:srgbClr val="000000"/>
                </a:solidFill>
                <a:uFill>
                  <a:solidFill>
                    <a:srgbClr val="000000"/>
                  </a:solidFill>
                </a:uFill>
                <a:latin typeface="Calibri"/>
                <a:cs typeface="Calibri"/>
              </a:rPr>
              <a:t>previous</a:t>
            </a:r>
            <a:r>
              <a:rPr sz="3000" b="1" dirty="0">
                <a:solidFill>
                  <a:srgbClr val="000000"/>
                </a:solidFill>
                <a:uFill>
                  <a:solidFill>
                    <a:srgbClr val="000000"/>
                  </a:solidFill>
                </a:uFill>
                <a:latin typeface="Calibri"/>
                <a:cs typeface="Calibri"/>
              </a:rPr>
              <a:t> </a:t>
            </a:r>
            <a:r>
              <a:rPr sz="3000" b="1" spc="-5" dirty="0">
                <a:solidFill>
                  <a:srgbClr val="000000"/>
                </a:solidFill>
                <a:uFill>
                  <a:solidFill>
                    <a:srgbClr val="000000"/>
                  </a:solidFill>
                </a:uFill>
                <a:latin typeface="Calibri"/>
                <a:cs typeface="Calibri"/>
              </a:rPr>
              <a:t>work)</a:t>
            </a:r>
            <a:r>
              <a:rPr sz="3000" b="1" spc="-15" dirty="0">
                <a:solidFill>
                  <a:srgbClr val="000000"/>
                </a:solidFill>
                <a:uFill>
                  <a:solidFill>
                    <a:srgbClr val="000000"/>
                  </a:solidFill>
                </a:uFill>
                <a:latin typeface="Calibri"/>
                <a:cs typeface="Calibri"/>
              </a:rPr>
              <a:t> </a:t>
            </a:r>
            <a:r>
              <a:rPr sz="3000" b="1" spc="-5" dirty="0">
                <a:solidFill>
                  <a:srgbClr val="000000"/>
                </a:solidFill>
                <a:uFill>
                  <a:solidFill>
                    <a:srgbClr val="000000"/>
                  </a:solidFill>
                </a:uFill>
                <a:latin typeface="Calibri"/>
                <a:cs typeface="Calibri"/>
              </a:rPr>
              <a:t>and</a:t>
            </a:r>
            <a:r>
              <a:rPr sz="3000" b="1" spc="-10" dirty="0">
                <a:solidFill>
                  <a:srgbClr val="000000"/>
                </a:solidFill>
                <a:uFill>
                  <a:solidFill>
                    <a:srgbClr val="000000"/>
                  </a:solidFill>
                </a:uFill>
                <a:latin typeface="Calibri"/>
                <a:cs typeface="Calibri"/>
              </a:rPr>
              <a:t> Motivation</a:t>
            </a:r>
            <a:r>
              <a:rPr lang="en-IN" sz="3000" b="1" spc="-10" dirty="0">
                <a:solidFill>
                  <a:srgbClr val="000000"/>
                </a:solidFill>
                <a:uFill>
                  <a:solidFill>
                    <a:srgbClr val="000000"/>
                  </a:solidFill>
                </a:uFill>
                <a:latin typeface="Calibri"/>
                <a:cs typeface="Calibri"/>
              </a:rPr>
              <a:t> (Contd.)</a:t>
            </a:r>
            <a:endParaRPr sz="3000"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pic>
        <p:nvPicPr>
          <p:cNvPr id="6" name="Picture 5" descr="A diagram of a graph&#10;&#10;Description automatically generated">
            <a:extLst>
              <a:ext uri="{FF2B5EF4-FFF2-40B4-BE49-F238E27FC236}">
                <a16:creationId xmlns:a16="http://schemas.microsoft.com/office/drawing/2014/main" id="{AD199EE5-47D7-360F-6BDB-E60ACF07D7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867" y="1682652"/>
            <a:ext cx="9250066" cy="3010320"/>
          </a:xfrm>
          <a:prstGeom prst="rect">
            <a:avLst/>
          </a:prstGeom>
        </p:spPr>
      </p:pic>
      <p:sp>
        <p:nvSpPr>
          <p:cNvPr id="7" name="TextBox 6">
            <a:extLst>
              <a:ext uri="{FF2B5EF4-FFF2-40B4-BE49-F238E27FC236}">
                <a16:creationId xmlns:a16="http://schemas.microsoft.com/office/drawing/2014/main" id="{35D3813C-530B-C910-2F66-5821ECFF92CA}"/>
              </a:ext>
            </a:extLst>
          </p:cNvPr>
          <p:cNvSpPr txBox="1"/>
          <p:nvPr/>
        </p:nvSpPr>
        <p:spPr>
          <a:xfrm>
            <a:off x="2209800" y="6382579"/>
            <a:ext cx="7123431" cy="369332"/>
          </a:xfrm>
          <a:prstGeom prst="rect">
            <a:avLst/>
          </a:prstGeom>
          <a:noFill/>
        </p:spPr>
        <p:txBody>
          <a:bodyPr wrap="square" rtlCol="0">
            <a:spAutoFit/>
          </a:bodyPr>
          <a:lstStyle/>
          <a:p>
            <a:r>
              <a:rPr lang="en-IN" b="1" dirty="0"/>
              <a:t>Figure : Illustration of the gradient updates of class-wise data in a batch</a:t>
            </a:r>
          </a:p>
        </p:txBody>
      </p:sp>
      <p:cxnSp>
        <p:nvCxnSpPr>
          <p:cNvPr id="9" name="Straight Arrow Connector 8">
            <a:extLst>
              <a:ext uri="{FF2B5EF4-FFF2-40B4-BE49-F238E27FC236}">
                <a16:creationId xmlns:a16="http://schemas.microsoft.com/office/drawing/2014/main" id="{78692993-AB02-D5D6-D13C-580E7298165D}"/>
              </a:ext>
            </a:extLst>
          </p:cNvPr>
          <p:cNvCxnSpPr>
            <a:cxnSpLocks/>
          </p:cNvCxnSpPr>
          <p:nvPr/>
        </p:nvCxnSpPr>
        <p:spPr>
          <a:xfrm flipH="1">
            <a:off x="4418995" y="4726049"/>
            <a:ext cx="605" cy="4936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 name="Picture 10" descr="A black text on a white background&#10;&#10;Description automatically generated">
            <a:extLst>
              <a:ext uri="{FF2B5EF4-FFF2-40B4-BE49-F238E27FC236}">
                <a16:creationId xmlns:a16="http://schemas.microsoft.com/office/drawing/2014/main" id="{11DE7E9B-D305-2DBB-A11B-3C28F1BC20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0" y="5359146"/>
            <a:ext cx="4344006" cy="857370"/>
          </a:xfrm>
          <a:prstGeom prst="rect">
            <a:avLst/>
          </a:prstGeom>
        </p:spPr>
      </p:pic>
      <p:sp>
        <p:nvSpPr>
          <p:cNvPr id="13" name="TextBox 12">
            <a:extLst>
              <a:ext uri="{FF2B5EF4-FFF2-40B4-BE49-F238E27FC236}">
                <a16:creationId xmlns:a16="http://schemas.microsoft.com/office/drawing/2014/main" id="{CFE9A8CC-8203-682E-4CF7-886009E2ACDC}"/>
              </a:ext>
            </a:extLst>
          </p:cNvPr>
          <p:cNvSpPr txBox="1"/>
          <p:nvPr/>
        </p:nvSpPr>
        <p:spPr>
          <a:xfrm>
            <a:off x="990600" y="1371600"/>
            <a:ext cx="10072116" cy="369332"/>
          </a:xfrm>
          <a:prstGeom prst="rect">
            <a:avLst/>
          </a:prstGeom>
          <a:noFill/>
        </p:spPr>
        <p:txBody>
          <a:bodyPr wrap="square" lIns="91440" tIns="45720" rIns="91440" bIns="45720" rtlCol="0" anchor="t">
            <a:spAutoFit/>
          </a:bodyPr>
          <a:lstStyle/>
          <a:p>
            <a:r>
              <a:rPr lang="en-IN" dirty="0"/>
              <a:t>Data representations tend to be embedded in different rows of gradient(intuition behind the equation)</a:t>
            </a:r>
            <a:endParaRPr lang="en-US" dirty="0"/>
          </a:p>
        </p:txBody>
      </p:sp>
      <p:cxnSp>
        <p:nvCxnSpPr>
          <p:cNvPr id="16" name="Straight Arrow Connector 15">
            <a:extLst>
              <a:ext uri="{FF2B5EF4-FFF2-40B4-BE49-F238E27FC236}">
                <a16:creationId xmlns:a16="http://schemas.microsoft.com/office/drawing/2014/main" id="{1C6E54EE-58B2-D2C1-6604-0E2FCBFCA0C6}"/>
              </a:ext>
            </a:extLst>
          </p:cNvPr>
          <p:cNvCxnSpPr>
            <a:cxnSpLocks/>
          </p:cNvCxnSpPr>
          <p:nvPr/>
        </p:nvCxnSpPr>
        <p:spPr>
          <a:xfrm flipV="1">
            <a:off x="3200400" y="5645324"/>
            <a:ext cx="800100" cy="224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C2338D2-E228-92CB-7972-7B1CADAE80B3}"/>
              </a:ext>
            </a:extLst>
          </p:cNvPr>
          <p:cNvSpPr txBox="1"/>
          <p:nvPr/>
        </p:nvSpPr>
        <p:spPr>
          <a:xfrm>
            <a:off x="742194" y="4953000"/>
            <a:ext cx="2590800" cy="1169551"/>
          </a:xfrm>
          <a:prstGeom prst="rect">
            <a:avLst/>
          </a:prstGeom>
          <a:noFill/>
        </p:spPr>
        <p:txBody>
          <a:bodyPr wrap="square" rtlCol="0">
            <a:spAutoFit/>
          </a:bodyPr>
          <a:lstStyle/>
          <a:p>
            <a:r>
              <a:rPr lang="en-IN" sz="1400" dirty="0"/>
              <a:t>Provides an overall gradients that indicates how the weights in the FC layer should be adjusted to minimize the loss function across the entire batch of data</a:t>
            </a:r>
          </a:p>
        </p:txBody>
      </p:sp>
      <p:cxnSp>
        <p:nvCxnSpPr>
          <p:cNvPr id="20" name="Straight Arrow Connector 19">
            <a:extLst>
              <a:ext uri="{FF2B5EF4-FFF2-40B4-BE49-F238E27FC236}">
                <a16:creationId xmlns:a16="http://schemas.microsoft.com/office/drawing/2014/main" id="{F1BA9D1E-A160-F01E-925B-66053A8697B7}"/>
              </a:ext>
            </a:extLst>
          </p:cNvPr>
          <p:cNvCxnSpPr>
            <a:cxnSpLocks/>
          </p:cNvCxnSpPr>
          <p:nvPr/>
        </p:nvCxnSpPr>
        <p:spPr>
          <a:xfrm flipH="1">
            <a:off x="8230509" y="4953000"/>
            <a:ext cx="2361291" cy="714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8607A0B-400D-B2B9-BFE7-B578B143BCF7}"/>
              </a:ext>
            </a:extLst>
          </p:cNvPr>
          <p:cNvSpPr txBox="1"/>
          <p:nvPr/>
        </p:nvSpPr>
        <p:spPr>
          <a:xfrm>
            <a:off x="9823655" y="4215041"/>
            <a:ext cx="1905000" cy="954107"/>
          </a:xfrm>
          <a:prstGeom prst="rect">
            <a:avLst/>
          </a:prstGeom>
          <a:noFill/>
        </p:spPr>
        <p:txBody>
          <a:bodyPr wrap="square" rtlCol="0">
            <a:spAutoFit/>
          </a:bodyPr>
          <a:lstStyle/>
          <a:p>
            <a:r>
              <a:rPr lang="en-IN" sz="1400" dirty="0"/>
              <a:t>Represents the gradient with respect to the data samples in Bi</a:t>
            </a:r>
          </a:p>
        </p:txBody>
      </p:sp>
      <p:cxnSp>
        <p:nvCxnSpPr>
          <p:cNvPr id="23" name="Straight Arrow Connector 22">
            <a:extLst>
              <a:ext uri="{FF2B5EF4-FFF2-40B4-BE49-F238E27FC236}">
                <a16:creationId xmlns:a16="http://schemas.microsoft.com/office/drawing/2014/main" id="{E0D2F562-8C57-66E6-2FFA-4299B22C5F37}"/>
              </a:ext>
            </a:extLst>
          </p:cNvPr>
          <p:cNvCxnSpPr>
            <a:cxnSpLocks/>
          </p:cNvCxnSpPr>
          <p:nvPr/>
        </p:nvCxnSpPr>
        <p:spPr>
          <a:xfrm flipH="1">
            <a:off x="5982003" y="4953000"/>
            <a:ext cx="1561797" cy="53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A8CE5C59-C1F1-2386-6F2E-8BE16ECF1937}"/>
              </a:ext>
            </a:extLst>
          </p:cNvPr>
          <p:cNvSpPr txBox="1"/>
          <p:nvPr/>
        </p:nvSpPr>
        <p:spPr>
          <a:xfrm>
            <a:off x="6934200" y="4181427"/>
            <a:ext cx="1905000" cy="954107"/>
          </a:xfrm>
          <a:prstGeom prst="rect">
            <a:avLst/>
          </a:prstGeom>
          <a:noFill/>
        </p:spPr>
        <p:txBody>
          <a:bodyPr wrap="square" rtlCol="0">
            <a:spAutoFit/>
          </a:bodyPr>
          <a:lstStyle/>
          <a:p>
            <a:r>
              <a:rPr lang="en-IN" sz="1400" b="1" dirty="0"/>
              <a:t>Change in loss </a:t>
            </a:r>
            <a:r>
              <a:rPr lang="en-IN" sz="1400" dirty="0"/>
              <a:t>with respect to the output for each </a:t>
            </a:r>
            <a:r>
              <a:rPr lang="en-IN" sz="1400" b="1" dirty="0"/>
              <a:t>data sample in batch</a:t>
            </a:r>
          </a:p>
        </p:txBody>
      </p:sp>
      <p:sp>
        <p:nvSpPr>
          <p:cNvPr id="30" name="TextBox 29">
            <a:extLst>
              <a:ext uri="{FF2B5EF4-FFF2-40B4-BE49-F238E27FC236}">
                <a16:creationId xmlns:a16="http://schemas.microsoft.com/office/drawing/2014/main" id="{23A258FB-E99D-0962-E6B8-8EF85C0A24DE}"/>
              </a:ext>
            </a:extLst>
          </p:cNvPr>
          <p:cNvSpPr txBox="1"/>
          <p:nvPr/>
        </p:nvSpPr>
        <p:spPr>
          <a:xfrm>
            <a:off x="916939" y="3788633"/>
            <a:ext cx="2057400" cy="1169551"/>
          </a:xfrm>
          <a:prstGeom prst="rect">
            <a:avLst/>
          </a:prstGeom>
          <a:noFill/>
        </p:spPr>
        <p:txBody>
          <a:bodyPr wrap="square" rtlCol="0">
            <a:spAutoFit/>
          </a:bodyPr>
          <a:lstStyle/>
          <a:p>
            <a:r>
              <a:rPr lang="en-IN" sz="1400" dirty="0"/>
              <a:t>Gradient of the loss function (l) is calculated with respect to the weight matrix of the FC layer</a:t>
            </a:r>
          </a:p>
        </p:txBody>
      </p:sp>
      <p:cxnSp>
        <p:nvCxnSpPr>
          <p:cNvPr id="32" name="Straight Arrow Connector 31">
            <a:extLst>
              <a:ext uri="{FF2B5EF4-FFF2-40B4-BE49-F238E27FC236}">
                <a16:creationId xmlns:a16="http://schemas.microsoft.com/office/drawing/2014/main" id="{557BF64E-842C-57A6-2EC9-E1DFB94AB5DD}"/>
              </a:ext>
            </a:extLst>
          </p:cNvPr>
          <p:cNvCxnSpPr>
            <a:cxnSpLocks/>
          </p:cNvCxnSpPr>
          <p:nvPr/>
        </p:nvCxnSpPr>
        <p:spPr>
          <a:xfrm>
            <a:off x="2819400" y="4343400"/>
            <a:ext cx="838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35926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533780"/>
            <a:ext cx="9293861" cy="482600"/>
          </a:xfrm>
          <a:prstGeom prst="rect">
            <a:avLst/>
          </a:prstGeom>
        </p:spPr>
        <p:txBody>
          <a:bodyPr vert="horz" wrap="square" lIns="0" tIns="12700" rIns="0" bIns="0" rtlCol="0" anchor="t">
            <a:spAutoFit/>
          </a:bodyPr>
          <a:lstStyle/>
          <a:p>
            <a:pPr marL="12700">
              <a:lnSpc>
                <a:spcPct val="100000"/>
              </a:lnSpc>
              <a:spcBef>
                <a:spcPts val="100"/>
              </a:spcBef>
            </a:pPr>
            <a:r>
              <a:rPr sz="3000" b="1" spc="-10" dirty="0">
                <a:solidFill>
                  <a:srgbClr val="000000"/>
                </a:solidFill>
                <a:uFill>
                  <a:solidFill>
                    <a:srgbClr val="000000"/>
                  </a:solidFill>
                </a:uFill>
                <a:latin typeface="Calibri"/>
                <a:cs typeface="Calibri"/>
              </a:rPr>
              <a:t>Limitations </a:t>
            </a:r>
            <a:r>
              <a:rPr sz="3000" b="1" spc="-5" dirty="0">
                <a:solidFill>
                  <a:srgbClr val="000000"/>
                </a:solidFill>
                <a:uFill>
                  <a:solidFill>
                    <a:srgbClr val="000000"/>
                  </a:solidFill>
                </a:uFill>
                <a:latin typeface="Calibri"/>
                <a:cs typeface="Calibri"/>
              </a:rPr>
              <a:t>(of</a:t>
            </a:r>
            <a:r>
              <a:rPr sz="3000" b="1" spc="-15" dirty="0">
                <a:solidFill>
                  <a:srgbClr val="000000"/>
                </a:solidFill>
                <a:uFill>
                  <a:solidFill>
                    <a:srgbClr val="000000"/>
                  </a:solidFill>
                </a:uFill>
                <a:latin typeface="Calibri"/>
                <a:cs typeface="Calibri"/>
              </a:rPr>
              <a:t> </a:t>
            </a:r>
            <a:r>
              <a:rPr sz="3000" b="1" spc="-10" dirty="0">
                <a:solidFill>
                  <a:srgbClr val="000000"/>
                </a:solidFill>
                <a:uFill>
                  <a:solidFill>
                    <a:srgbClr val="000000"/>
                  </a:solidFill>
                </a:uFill>
                <a:latin typeface="Calibri"/>
                <a:cs typeface="Calibri"/>
              </a:rPr>
              <a:t>previous</a:t>
            </a:r>
            <a:r>
              <a:rPr sz="3000" b="1" dirty="0">
                <a:solidFill>
                  <a:srgbClr val="000000"/>
                </a:solidFill>
                <a:uFill>
                  <a:solidFill>
                    <a:srgbClr val="000000"/>
                  </a:solidFill>
                </a:uFill>
                <a:latin typeface="Calibri"/>
                <a:cs typeface="Calibri"/>
              </a:rPr>
              <a:t> </a:t>
            </a:r>
            <a:r>
              <a:rPr sz="3000" b="1" spc="-5" dirty="0">
                <a:solidFill>
                  <a:srgbClr val="000000"/>
                </a:solidFill>
                <a:uFill>
                  <a:solidFill>
                    <a:srgbClr val="000000"/>
                  </a:solidFill>
                </a:uFill>
                <a:latin typeface="Calibri"/>
                <a:cs typeface="Calibri"/>
              </a:rPr>
              <a:t>work)</a:t>
            </a:r>
            <a:r>
              <a:rPr sz="3000" b="1" spc="-15" dirty="0">
                <a:solidFill>
                  <a:srgbClr val="000000"/>
                </a:solidFill>
                <a:uFill>
                  <a:solidFill>
                    <a:srgbClr val="000000"/>
                  </a:solidFill>
                </a:uFill>
                <a:latin typeface="Calibri"/>
                <a:cs typeface="Calibri"/>
              </a:rPr>
              <a:t> </a:t>
            </a:r>
            <a:r>
              <a:rPr sz="3000" b="1" spc="-5" dirty="0">
                <a:solidFill>
                  <a:srgbClr val="000000"/>
                </a:solidFill>
                <a:uFill>
                  <a:solidFill>
                    <a:srgbClr val="000000"/>
                  </a:solidFill>
                </a:uFill>
                <a:latin typeface="Calibri"/>
                <a:cs typeface="Calibri"/>
              </a:rPr>
              <a:t>and</a:t>
            </a:r>
            <a:r>
              <a:rPr sz="3000" b="1" spc="-10" dirty="0">
                <a:solidFill>
                  <a:srgbClr val="000000"/>
                </a:solidFill>
                <a:uFill>
                  <a:solidFill>
                    <a:srgbClr val="000000"/>
                  </a:solidFill>
                </a:uFill>
                <a:latin typeface="Calibri"/>
                <a:cs typeface="Calibri"/>
              </a:rPr>
              <a:t> Motivation</a:t>
            </a:r>
            <a:r>
              <a:rPr lang="en-IN" sz="3000" b="1" spc="-10" dirty="0">
                <a:solidFill>
                  <a:srgbClr val="000000"/>
                </a:solidFill>
                <a:uFill>
                  <a:solidFill>
                    <a:srgbClr val="000000"/>
                  </a:solidFill>
                </a:uFill>
                <a:latin typeface="Calibri"/>
                <a:cs typeface="Calibri"/>
              </a:rPr>
              <a:t>(Contd.)</a:t>
            </a:r>
            <a:endParaRPr sz="3000" dirty="0">
              <a:latin typeface="Calibri"/>
              <a:cs typeface="Calibri"/>
            </a:endParaRPr>
          </a:p>
        </p:txBody>
      </p:sp>
      <p:sp>
        <p:nvSpPr>
          <p:cNvPr id="3" name="object 3"/>
          <p:cNvSpPr txBox="1"/>
          <p:nvPr/>
        </p:nvSpPr>
        <p:spPr>
          <a:xfrm>
            <a:off x="666136" y="3922037"/>
            <a:ext cx="4953000" cy="843180"/>
          </a:xfrm>
          <a:prstGeom prst="rect">
            <a:avLst/>
          </a:prstGeom>
        </p:spPr>
        <p:txBody>
          <a:bodyPr vert="horz" wrap="square" lIns="0" tIns="149225" rIns="0" bIns="0" rtlCol="0" anchor="t">
            <a:spAutoFit/>
          </a:bodyPr>
          <a:lstStyle/>
          <a:p>
            <a:pPr marL="12065">
              <a:spcBef>
                <a:spcPts val="1175"/>
              </a:spcBef>
              <a:tabLst>
                <a:tab pos="241300" algn="l"/>
                <a:tab pos="241935" algn="l"/>
              </a:tabLst>
            </a:pPr>
            <a:r>
              <a:rPr lang="en-GB" b="1" i="0" dirty="0">
                <a:solidFill>
                  <a:srgbClr val="0D0D0D"/>
                </a:solidFill>
                <a:effectLst/>
                <a:cs typeface="Arial"/>
              </a:rPr>
              <a:t>Inferring the </a:t>
            </a:r>
            <a:r>
              <a:rPr lang="en-GB" b="1" dirty="0">
                <a:solidFill>
                  <a:srgbClr val="0D0D0D"/>
                </a:solidFill>
                <a:cs typeface="Arial"/>
              </a:rPr>
              <a:t>class-wise </a:t>
            </a:r>
            <a:r>
              <a:rPr lang="en-GB" b="1" i="0" dirty="0">
                <a:solidFill>
                  <a:srgbClr val="0D0D0D"/>
                </a:solidFill>
                <a:effectLst/>
                <a:cs typeface="Arial"/>
              </a:rPr>
              <a:t>data </a:t>
            </a:r>
            <a:r>
              <a:rPr lang="en-GB" b="1" dirty="0">
                <a:solidFill>
                  <a:srgbClr val="0D0D0D"/>
                </a:solidFill>
                <a:cs typeface="Arial"/>
              </a:rPr>
              <a:t>representations</a:t>
            </a:r>
            <a:r>
              <a:rPr lang="en-GB" b="1" i="0" dirty="0">
                <a:solidFill>
                  <a:srgbClr val="0D0D0D"/>
                </a:solidFill>
                <a:effectLst/>
                <a:cs typeface="Arial"/>
              </a:rPr>
              <a:t> :</a:t>
            </a:r>
            <a:r>
              <a:rPr lang="en-GB" b="1" dirty="0">
                <a:solidFill>
                  <a:srgbClr val="0D0D0D"/>
                </a:solidFill>
                <a:cs typeface="Arial"/>
              </a:rPr>
              <a:t> </a:t>
            </a:r>
            <a:endParaRPr lang="en-GB" b="1" i="0" dirty="0">
              <a:solidFill>
                <a:srgbClr val="0D0D0D"/>
              </a:solidFill>
              <a:effectLst/>
              <a:cs typeface="Arial" panose="020B0604020202020204" pitchFamily="34" charset="0"/>
            </a:endParaRPr>
          </a:p>
          <a:p>
            <a:pPr marL="241300" indent="-229235">
              <a:lnSpc>
                <a:spcPct val="100000"/>
              </a:lnSpc>
              <a:spcBef>
                <a:spcPts val="1175"/>
              </a:spcBef>
              <a:buFont typeface="Arial MT"/>
              <a:buChar char="•"/>
              <a:tabLst>
                <a:tab pos="241300" algn="l"/>
                <a:tab pos="241935" algn="l"/>
              </a:tabLst>
            </a:pPr>
            <a:endParaRPr lang="en-GB" sz="1700" b="1" spc="-25"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sp>
        <p:nvSpPr>
          <p:cNvPr id="6" name="TextBox 5">
            <a:extLst>
              <a:ext uri="{FF2B5EF4-FFF2-40B4-BE49-F238E27FC236}">
                <a16:creationId xmlns:a16="http://schemas.microsoft.com/office/drawing/2014/main" id="{8960510F-1377-D93A-FC0F-AFEB4122E75B}"/>
              </a:ext>
            </a:extLst>
          </p:cNvPr>
          <p:cNvSpPr txBox="1"/>
          <p:nvPr/>
        </p:nvSpPr>
        <p:spPr>
          <a:xfrm>
            <a:off x="685801" y="1336714"/>
            <a:ext cx="7086600" cy="2585323"/>
          </a:xfrm>
          <a:prstGeom prst="rect">
            <a:avLst/>
          </a:prstGeom>
          <a:noFill/>
        </p:spPr>
        <p:txBody>
          <a:bodyPr wrap="square" lIns="91440" tIns="45720" rIns="91440" bIns="45720" rtlCol="0" anchor="t">
            <a:spAutoFit/>
          </a:bodyPr>
          <a:lstStyle/>
          <a:p>
            <a:r>
              <a:rPr lang="en-IN" b="1" dirty="0"/>
              <a:t>Embedded in gradients(Inferring the class-wise representations) :</a:t>
            </a:r>
            <a:endParaRPr lang="en-IN" dirty="0"/>
          </a:p>
          <a:p>
            <a:pPr marL="285750" indent="-285750">
              <a:buFont typeface="Arial" panose="020B0604020202020204" pitchFamily="34" charset="0"/>
              <a:buChar char="•"/>
            </a:pPr>
            <a:r>
              <a:rPr lang="en-IN" dirty="0"/>
              <a:t>Different classes have different representations, the information about representations gets reflected in different rows of the overall gradients.</a:t>
            </a:r>
          </a:p>
          <a:p>
            <a:pPr marL="285750" indent="-285750">
              <a:buFont typeface="Arial" panose="020B0604020202020204" pitchFamily="34" charset="0"/>
              <a:buChar char="•"/>
            </a:pPr>
            <a:r>
              <a:rPr lang="en-IN" dirty="0"/>
              <a:t>Data stays more separate (</a:t>
            </a:r>
            <a:r>
              <a:rPr lang="en-IN" b="1" dirty="0"/>
              <a:t>less entangled in gradients</a:t>
            </a:r>
            <a:r>
              <a:rPr lang="en-IN" dirty="0"/>
              <a:t>) which is privacy concern ,because its easier for attacker to understand which datapoint belongs to which classes if they access gradients.</a:t>
            </a:r>
          </a:p>
          <a:p>
            <a:pPr marL="285750" indent="-285750">
              <a:buFont typeface="Arial" panose="020B0604020202020204" pitchFamily="34" charset="0"/>
              <a:buChar char="•"/>
            </a:pPr>
            <a:r>
              <a:rPr lang="en-IN" dirty="0" err="1"/>
              <a:t>Colored</a:t>
            </a:r>
            <a:r>
              <a:rPr lang="en-IN" dirty="0"/>
              <a:t> bars represents </a:t>
            </a:r>
            <a:r>
              <a:rPr lang="en-IN" b="1" dirty="0"/>
              <a:t>the magnitude of values </a:t>
            </a:r>
            <a:r>
              <a:rPr lang="en-IN" dirty="0"/>
              <a:t>in gradients ,color-coded indicates different classes</a:t>
            </a:r>
          </a:p>
        </p:txBody>
      </p:sp>
      <p:pic>
        <p:nvPicPr>
          <p:cNvPr id="8" name="Picture 7" descr="A diagram of a server&#10;&#10;Description automatically generated">
            <a:extLst>
              <a:ext uri="{FF2B5EF4-FFF2-40B4-BE49-F238E27FC236}">
                <a16:creationId xmlns:a16="http://schemas.microsoft.com/office/drawing/2014/main" id="{43214E16-A135-A3F9-4AD6-CE07DB2ED9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6284" y="1211806"/>
            <a:ext cx="3686689" cy="2648320"/>
          </a:xfrm>
          <a:prstGeom prst="rect">
            <a:avLst/>
          </a:prstGeom>
        </p:spPr>
      </p:pic>
      <p:pic>
        <p:nvPicPr>
          <p:cNvPr id="10" name="Picture 9" descr="A table with numbers and symbols&#10;&#10;Description automatically generated with medium confidence">
            <a:extLst>
              <a:ext uri="{FF2B5EF4-FFF2-40B4-BE49-F238E27FC236}">
                <a16:creationId xmlns:a16="http://schemas.microsoft.com/office/drawing/2014/main" id="{6ED1BD1E-61E8-CA8D-D994-23CF41DD87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200" y="4155290"/>
            <a:ext cx="5334744" cy="2105319"/>
          </a:xfrm>
          <a:prstGeom prst="rect">
            <a:avLst/>
          </a:prstGeom>
        </p:spPr>
      </p:pic>
      <p:sp>
        <p:nvSpPr>
          <p:cNvPr id="11" name="TextBox 10">
            <a:extLst>
              <a:ext uri="{FF2B5EF4-FFF2-40B4-BE49-F238E27FC236}">
                <a16:creationId xmlns:a16="http://schemas.microsoft.com/office/drawing/2014/main" id="{09B5EDF8-F8CB-59F1-8E00-B09F73335078}"/>
              </a:ext>
            </a:extLst>
          </p:cNvPr>
          <p:cNvSpPr txBox="1"/>
          <p:nvPr/>
        </p:nvSpPr>
        <p:spPr>
          <a:xfrm>
            <a:off x="7315200" y="3755998"/>
            <a:ext cx="2209800" cy="276999"/>
          </a:xfrm>
          <a:prstGeom prst="rect">
            <a:avLst/>
          </a:prstGeom>
          <a:noFill/>
        </p:spPr>
        <p:txBody>
          <a:bodyPr wrap="square" rtlCol="0">
            <a:spAutoFit/>
          </a:bodyPr>
          <a:lstStyle/>
          <a:p>
            <a:r>
              <a:rPr lang="en-IN" sz="1200" dirty="0"/>
              <a:t>True representation</a:t>
            </a:r>
          </a:p>
        </p:txBody>
      </p:sp>
      <p:cxnSp>
        <p:nvCxnSpPr>
          <p:cNvPr id="13" name="Straight Arrow Connector 12">
            <a:extLst>
              <a:ext uri="{FF2B5EF4-FFF2-40B4-BE49-F238E27FC236}">
                <a16:creationId xmlns:a16="http://schemas.microsoft.com/office/drawing/2014/main" id="{1DC841E2-5AD0-F02F-40B1-451854432C0F}"/>
              </a:ext>
            </a:extLst>
          </p:cNvPr>
          <p:cNvCxnSpPr/>
          <p:nvPr/>
        </p:nvCxnSpPr>
        <p:spPr>
          <a:xfrm flipV="1">
            <a:off x="8077200" y="3276600"/>
            <a:ext cx="457200" cy="457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43A41065-2560-50E9-9F0A-8FA9DE3E3426}"/>
              </a:ext>
            </a:extLst>
          </p:cNvPr>
          <p:cNvSpPr txBox="1"/>
          <p:nvPr/>
        </p:nvSpPr>
        <p:spPr>
          <a:xfrm>
            <a:off x="8624316" y="1249633"/>
            <a:ext cx="2438400" cy="276999"/>
          </a:xfrm>
          <a:prstGeom prst="rect">
            <a:avLst/>
          </a:prstGeom>
          <a:noFill/>
        </p:spPr>
        <p:txBody>
          <a:bodyPr wrap="square" rtlCol="0">
            <a:spAutoFit/>
          </a:bodyPr>
          <a:lstStyle/>
          <a:p>
            <a:r>
              <a:rPr lang="en-IN" sz="1200" dirty="0"/>
              <a:t>Inferred Representation</a:t>
            </a:r>
          </a:p>
        </p:txBody>
      </p:sp>
      <p:cxnSp>
        <p:nvCxnSpPr>
          <p:cNvPr id="16" name="Straight Arrow Connector 15">
            <a:extLst>
              <a:ext uri="{FF2B5EF4-FFF2-40B4-BE49-F238E27FC236}">
                <a16:creationId xmlns:a16="http://schemas.microsoft.com/office/drawing/2014/main" id="{C7299DDE-C76B-563F-E73F-DCE6E9FB0B14}"/>
              </a:ext>
            </a:extLst>
          </p:cNvPr>
          <p:cNvCxnSpPr/>
          <p:nvPr/>
        </p:nvCxnSpPr>
        <p:spPr>
          <a:xfrm>
            <a:off x="10210800" y="1526632"/>
            <a:ext cx="76200" cy="2259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B5366839-C275-B7D2-F1FB-9E141BADADBA}"/>
              </a:ext>
            </a:extLst>
          </p:cNvPr>
          <p:cNvSpPr txBox="1"/>
          <p:nvPr/>
        </p:nvSpPr>
        <p:spPr>
          <a:xfrm>
            <a:off x="685801" y="4419600"/>
            <a:ext cx="5181600" cy="230832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IN" dirty="0"/>
              <a:t>Evaluation metric : </a:t>
            </a:r>
            <a:r>
              <a:rPr lang="en-IN" b="1" dirty="0"/>
              <a:t>Correlation co-efficient </a:t>
            </a:r>
            <a:r>
              <a:rPr lang="en-IN" dirty="0"/>
              <a:t>(</a:t>
            </a:r>
            <a:r>
              <a:rPr lang="en-IN" dirty="0" err="1"/>
              <a:t>cor</a:t>
            </a:r>
            <a:r>
              <a:rPr lang="en-IN" dirty="0"/>
              <a:t>) between true data representation and inferred representation for each class on each participating device.</a:t>
            </a:r>
          </a:p>
          <a:p>
            <a:pPr marL="285750" indent="-285750">
              <a:buFont typeface="Arial" panose="020B0604020202020204" pitchFamily="34" charset="0"/>
              <a:buChar char="•"/>
            </a:pPr>
            <a:r>
              <a:rPr lang="en-IN" dirty="0"/>
              <a:t>Cor is much lower compared to non-IID settings. Because having more diverse data on each device makes representation harder to isolate.</a:t>
            </a:r>
          </a:p>
          <a:p>
            <a:endParaRPr lang="en-IN" dirty="0"/>
          </a:p>
        </p:txBody>
      </p:sp>
    </p:spTree>
    <p:extLst>
      <p:ext uri="{BB962C8B-B14F-4D97-AF65-F5344CB8AC3E}">
        <p14:creationId xmlns:p14="http://schemas.microsoft.com/office/powerpoint/2010/main" val="1828128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14020"/>
            <a:ext cx="6169661" cy="475130"/>
          </a:xfrm>
          <a:prstGeom prst="rect">
            <a:avLst/>
          </a:prstGeom>
        </p:spPr>
        <p:txBody>
          <a:bodyPr vert="horz" wrap="square" lIns="0" tIns="13335" rIns="0" bIns="0" rtlCol="0" anchor="t">
            <a:spAutoFit/>
          </a:bodyPr>
          <a:lstStyle/>
          <a:p>
            <a:pPr marL="12700">
              <a:lnSpc>
                <a:spcPct val="100000"/>
              </a:lnSpc>
              <a:spcBef>
                <a:spcPts val="105"/>
              </a:spcBef>
            </a:pPr>
            <a:r>
              <a:rPr sz="3000" b="1" spc="-5" dirty="0">
                <a:solidFill>
                  <a:srgbClr val="000000"/>
                </a:solidFill>
                <a:uFill>
                  <a:solidFill>
                    <a:srgbClr val="000000"/>
                  </a:solidFill>
                </a:uFill>
                <a:latin typeface="Calibri"/>
                <a:cs typeface="Calibri"/>
              </a:rPr>
              <a:t>Proposed</a:t>
            </a:r>
            <a:r>
              <a:rPr sz="3000" b="1" spc="-110" dirty="0">
                <a:solidFill>
                  <a:srgbClr val="000000"/>
                </a:solidFill>
                <a:uFill>
                  <a:solidFill>
                    <a:srgbClr val="000000"/>
                  </a:solidFill>
                </a:uFill>
                <a:latin typeface="Calibri"/>
                <a:cs typeface="Calibri"/>
              </a:rPr>
              <a:t> </a:t>
            </a:r>
            <a:r>
              <a:rPr lang="en-IN" sz="3000" b="1" spc="-110" dirty="0">
                <a:solidFill>
                  <a:srgbClr val="000000"/>
                </a:solidFill>
                <a:uFill>
                  <a:solidFill>
                    <a:srgbClr val="000000"/>
                  </a:solidFill>
                </a:uFill>
                <a:latin typeface="Calibri"/>
                <a:cs typeface="Calibri"/>
              </a:rPr>
              <a:t>Defence </a:t>
            </a:r>
            <a:r>
              <a:rPr sz="3000" b="1" spc="-5" dirty="0">
                <a:solidFill>
                  <a:srgbClr val="000000"/>
                </a:solidFill>
                <a:uFill>
                  <a:solidFill>
                    <a:srgbClr val="000000"/>
                  </a:solidFill>
                </a:uFill>
                <a:latin typeface="Calibri"/>
                <a:cs typeface="Calibri"/>
              </a:rPr>
              <a:t>method</a:t>
            </a:r>
            <a:r>
              <a:rPr lang="en-IN" sz="3000" b="1" spc="-5" dirty="0">
                <a:solidFill>
                  <a:srgbClr val="000000"/>
                </a:solidFill>
                <a:uFill>
                  <a:solidFill>
                    <a:srgbClr val="000000"/>
                  </a:solidFill>
                </a:uFill>
                <a:latin typeface="Calibri"/>
                <a:cs typeface="Calibri"/>
              </a:rPr>
              <a:t> (Soteria)</a:t>
            </a:r>
            <a:endParaRPr sz="3000" dirty="0">
              <a:latin typeface="Calibri"/>
              <a:cs typeface="Calibri"/>
            </a:endParaRPr>
          </a:p>
        </p:txBody>
      </p:sp>
      <p:sp>
        <p:nvSpPr>
          <p:cNvPr id="3" name="object 3"/>
          <p:cNvSpPr txBox="1"/>
          <p:nvPr/>
        </p:nvSpPr>
        <p:spPr>
          <a:xfrm>
            <a:off x="916939" y="1295400"/>
            <a:ext cx="10360025" cy="4327467"/>
          </a:xfrm>
          <a:prstGeom prst="rect">
            <a:avLst/>
          </a:prstGeom>
        </p:spPr>
        <p:txBody>
          <a:bodyPr vert="horz" wrap="square" lIns="0" tIns="43815" rIns="0" bIns="0" rtlCol="0" anchor="t">
            <a:spAutoFit/>
          </a:bodyPr>
          <a:lstStyle/>
          <a:p>
            <a:pPr marL="241300" marR="6350" indent="-229235" algn="just">
              <a:lnSpc>
                <a:spcPts val="1939"/>
              </a:lnSpc>
              <a:spcBef>
                <a:spcPts val="345"/>
              </a:spcBef>
              <a:buFont typeface="Arial MT"/>
              <a:buChar char="•"/>
              <a:tabLst>
                <a:tab pos="241935" algn="l"/>
              </a:tabLst>
            </a:pPr>
            <a:r>
              <a:rPr lang="en-IN" spc="-10" dirty="0">
                <a:latin typeface="Calibri"/>
                <a:cs typeface="Calibri"/>
              </a:rPr>
              <a:t>Soteria aims to perturb the data representations in a specific layer with </a:t>
            </a:r>
            <a:r>
              <a:rPr lang="en-IN" b="1" spc="-10" dirty="0">
                <a:latin typeface="Calibri"/>
                <a:cs typeface="Calibri"/>
              </a:rPr>
              <a:t>goals</a:t>
            </a:r>
            <a:r>
              <a:rPr lang="en-IN" spc="-10" dirty="0">
                <a:latin typeface="Calibri"/>
                <a:cs typeface="Calibri"/>
              </a:rPr>
              <a:t>:</a:t>
            </a:r>
          </a:p>
          <a:p>
            <a:pPr marL="241300" marR="6350" indent="-229235" algn="just">
              <a:lnSpc>
                <a:spcPts val="1939"/>
              </a:lnSpc>
              <a:spcBef>
                <a:spcPts val="345"/>
              </a:spcBef>
              <a:buFont typeface="Arial MT"/>
              <a:buChar char="•"/>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z="1800" spc="-10" dirty="0">
              <a:latin typeface="Calibri"/>
              <a:cs typeface="Calibri"/>
            </a:endParaRPr>
          </a:p>
          <a:p>
            <a:pPr marL="12065" marR="6350" algn="just">
              <a:lnSpc>
                <a:spcPts val="1939"/>
              </a:lnSpc>
              <a:spcBef>
                <a:spcPts val="345"/>
              </a:spcBef>
              <a:tabLst>
                <a:tab pos="241935" algn="l"/>
              </a:tabLst>
            </a:pPr>
            <a:endParaRPr lang="en-IN" sz="1800" dirty="0">
              <a:latin typeface="Calibri"/>
              <a:cs typeface="Calibri"/>
            </a:endParaRPr>
          </a:p>
          <a:p>
            <a:pPr marL="12065" marR="6350" algn="just">
              <a:lnSpc>
                <a:spcPts val="1939"/>
              </a:lnSpc>
              <a:spcBef>
                <a:spcPts val="345"/>
              </a:spcBef>
              <a:tabLst>
                <a:tab pos="241935" algn="l"/>
              </a:tabLst>
            </a:pPr>
            <a:endParaRPr lang="en-US" dirty="0">
              <a:latin typeface="Calibri"/>
              <a:cs typeface="Calibri"/>
            </a:endParaRPr>
          </a:p>
          <a:p>
            <a:pPr marL="12065" marR="6350" algn="just">
              <a:lnSpc>
                <a:spcPts val="1939"/>
              </a:lnSpc>
              <a:spcBef>
                <a:spcPts val="345"/>
              </a:spcBef>
              <a:tabLst>
                <a:tab pos="241935" algn="l"/>
              </a:tabLst>
            </a:pPr>
            <a:endParaRPr sz="1800" dirty="0">
              <a:latin typeface="Calibri"/>
              <a:cs typeface="Calibri"/>
            </a:endParaRPr>
          </a:p>
          <a:p>
            <a:pPr marL="241300" marR="5715" indent="-229235" algn="just">
              <a:lnSpc>
                <a:spcPts val="1939"/>
              </a:lnSpc>
              <a:spcBef>
                <a:spcPts val="1015"/>
              </a:spcBef>
              <a:buFont typeface="Arial MT"/>
              <a:buChar char="•"/>
              <a:tabLst>
                <a:tab pos="241935" algn="l"/>
              </a:tabLst>
            </a:pPr>
            <a:endParaRPr lang="en-IN" sz="1800" spc="-20"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sp>
        <p:nvSpPr>
          <p:cNvPr id="10" name="TextBox 9">
            <a:extLst>
              <a:ext uri="{FF2B5EF4-FFF2-40B4-BE49-F238E27FC236}">
                <a16:creationId xmlns:a16="http://schemas.microsoft.com/office/drawing/2014/main" id="{9A09A094-FE86-E449-5ABC-56ADAA6D3957}"/>
              </a:ext>
            </a:extLst>
          </p:cNvPr>
          <p:cNvSpPr txBox="1"/>
          <p:nvPr/>
        </p:nvSpPr>
        <p:spPr>
          <a:xfrm>
            <a:off x="1295400" y="1676400"/>
            <a:ext cx="10668000" cy="1382430"/>
          </a:xfrm>
          <a:prstGeom prst="rect">
            <a:avLst/>
          </a:prstGeom>
          <a:noFill/>
        </p:spPr>
        <p:txBody>
          <a:bodyPr wrap="square" rtlCol="0">
            <a:spAutoFit/>
          </a:bodyPr>
          <a:lstStyle/>
          <a:p>
            <a:pPr marL="297815" marR="6350" indent="-285750" algn="just">
              <a:lnSpc>
                <a:spcPts val="1939"/>
              </a:lnSpc>
              <a:spcBef>
                <a:spcPts val="345"/>
              </a:spcBef>
              <a:buFont typeface="Wingdings" panose="05000000000000000000" pitchFamily="2" charset="2"/>
              <a:buChar char="Ø"/>
              <a:tabLst>
                <a:tab pos="241935" algn="l"/>
              </a:tabLst>
            </a:pPr>
            <a:r>
              <a:rPr lang="en-IN" b="1" spc="-10" dirty="0">
                <a:latin typeface="Calibri"/>
                <a:cs typeface="Calibri"/>
              </a:rPr>
              <a:t>Reduce Privacy leakage </a:t>
            </a:r>
            <a:r>
              <a:rPr lang="en-IN" spc="-10" dirty="0">
                <a:latin typeface="Calibri"/>
                <a:cs typeface="Calibri"/>
              </a:rPr>
              <a:t>: Perturbed Representations should make it difficult to reconstruct the original 	         input data</a:t>
            </a:r>
          </a:p>
          <a:p>
            <a:pPr marL="297815" marR="6350" indent="-285750" algn="just">
              <a:lnSpc>
                <a:spcPts val="1939"/>
              </a:lnSpc>
              <a:spcBef>
                <a:spcPts val="345"/>
              </a:spcBef>
              <a:buFont typeface="Wingdings" panose="05000000000000000000" pitchFamily="2" charset="2"/>
              <a:buChar char="Ø"/>
              <a:tabLst>
                <a:tab pos="241935" algn="l"/>
              </a:tabLst>
            </a:pPr>
            <a:r>
              <a:rPr lang="en-IN" b="1" spc="-10" dirty="0">
                <a:latin typeface="Calibri"/>
                <a:cs typeface="Calibri"/>
              </a:rPr>
              <a:t>Maintain Model performance </a:t>
            </a:r>
            <a:r>
              <a:rPr lang="en-IN" spc="-10" dirty="0">
                <a:latin typeface="Calibri"/>
                <a:cs typeface="Calibri"/>
              </a:rPr>
              <a:t>: Perturbed Representations should remain similar to the original 	   	        representation to avoid impacting model accuracy.</a:t>
            </a:r>
          </a:p>
          <a:p>
            <a:endParaRPr lang="en-IN" dirty="0"/>
          </a:p>
        </p:txBody>
      </p:sp>
      <p:pic>
        <p:nvPicPr>
          <p:cNvPr id="12" name="Picture 11" descr="A diagram of a computer flow&#10;&#10;Description automatically generated with medium confidence">
            <a:extLst>
              <a:ext uri="{FF2B5EF4-FFF2-40B4-BE49-F238E27FC236}">
                <a16:creationId xmlns:a16="http://schemas.microsoft.com/office/drawing/2014/main" id="{E79FD898-FF2C-2BEC-E055-E9538BD8D5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743200"/>
            <a:ext cx="4972744" cy="2924403"/>
          </a:xfrm>
          <a:prstGeom prst="rect">
            <a:avLst/>
          </a:prstGeom>
        </p:spPr>
      </p:pic>
      <p:sp>
        <p:nvSpPr>
          <p:cNvPr id="18" name="TextBox 17">
            <a:extLst>
              <a:ext uri="{FF2B5EF4-FFF2-40B4-BE49-F238E27FC236}">
                <a16:creationId xmlns:a16="http://schemas.microsoft.com/office/drawing/2014/main" id="{B4CE0411-F92B-AA4B-CAC4-0756EEBA33F8}"/>
              </a:ext>
            </a:extLst>
          </p:cNvPr>
          <p:cNvSpPr txBox="1"/>
          <p:nvPr/>
        </p:nvSpPr>
        <p:spPr>
          <a:xfrm>
            <a:off x="5638799" y="3013587"/>
            <a:ext cx="6504432" cy="1754326"/>
          </a:xfrm>
          <a:prstGeom prst="rect">
            <a:avLst/>
          </a:prstGeom>
          <a:noFill/>
        </p:spPr>
        <p:txBody>
          <a:bodyPr wrap="square" rtlCol="0">
            <a:spAutoFit/>
          </a:bodyPr>
          <a:lstStyle/>
          <a:p>
            <a:r>
              <a:rPr lang="en-IN" b="1" dirty="0"/>
              <a:t>Formalization of Goals </a:t>
            </a:r>
            <a:r>
              <a:rPr lang="en-IN" dirty="0"/>
              <a:t>:</a:t>
            </a:r>
          </a:p>
          <a:p>
            <a:endParaRPr lang="en-IN" dirty="0"/>
          </a:p>
          <a:p>
            <a:r>
              <a:rPr lang="en-IN" dirty="0"/>
              <a:t>X : Raw Input Data </a:t>
            </a:r>
          </a:p>
          <a:p>
            <a:r>
              <a:rPr lang="en-IN" dirty="0"/>
              <a:t>r’: Reconstructed Representation after Perturbation</a:t>
            </a:r>
          </a:p>
          <a:p>
            <a:r>
              <a:rPr lang="en-IN" dirty="0"/>
              <a:t>r : Clean Data Representation (without Perturbation)</a:t>
            </a:r>
          </a:p>
          <a:p>
            <a:r>
              <a:rPr lang="en-IN" dirty="0"/>
              <a:t>X’ : Reconstructed Input Data using the Perturbed Representation</a:t>
            </a:r>
          </a:p>
        </p:txBody>
      </p:sp>
      <p:cxnSp>
        <p:nvCxnSpPr>
          <p:cNvPr id="20" name="Straight Arrow Connector 19">
            <a:extLst>
              <a:ext uri="{FF2B5EF4-FFF2-40B4-BE49-F238E27FC236}">
                <a16:creationId xmlns:a16="http://schemas.microsoft.com/office/drawing/2014/main" id="{2F8DE0B9-CF72-407F-815C-035D3CDAC7EB}"/>
              </a:ext>
            </a:extLst>
          </p:cNvPr>
          <p:cNvCxnSpPr/>
          <p:nvPr/>
        </p:nvCxnSpPr>
        <p:spPr>
          <a:xfrm>
            <a:off x="3429000" y="2743200"/>
            <a:ext cx="0" cy="315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3C5B0B12-8BA2-7FBF-4EED-2A91140F67C8}"/>
              </a:ext>
            </a:extLst>
          </p:cNvPr>
          <p:cNvCxnSpPr/>
          <p:nvPr/>
        </p:nvCxnSpPr>
        <p:spPr>
          <a:xfrm flipH="1">
            <a:off x="916939" y="1981200"/>
            <a:ext cx="5308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F97C9605-E51A-7ED0-0CA7-47A8CFB1B261}"/>
              </a:ext>
            </a:extLst>
          </p:cNvPr>
          <p:cNvCxnSpPr/>
          <p:nvPr/>
        </p:nvCxnSpPr>
        <p:spPr>
          <a:xfrm>
            <a:off x="916939" y="1981200"/>
            <a:ext cx="0" cy="1981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F0BB56C7-4AA5-0EB3-F0BA-3AB93794D293}"/>
              </a:ext>
            </a:extLst>
          </p:cNvPr>
          <p:cNvCxnSpPr/>
          <p:nvPr/>
        </p:nvCxnSpPr>
        <p:spPr>
          <a:xfrm>
            <a:off x="990600" y="3962400"/>
            <a:ext cx="1828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14020"/>
            <a:ext cx="7541261" cy="475130"/>
          </a:xfrm>
          <a:prstGeom prst="rect">
            <a:avLst/>
          </a:prstGeom>
        </p:spPr>
        <p:txBody>
          <a:bodyPr vert="horz" wrap="square" lIns="0" tIns="13335" rIns="0" bIns="0" rtlCol="0" anchor="t">
            <a:spAutoFit/>
          </a:bodyPr>
          <a:lstStyle/>
          <a:p>
            <a:pPr marL="12700">
              <a:lnSpc>
                <a:spcPct val="100000"/>
              </a:lnSpc>
              <a:spcBef>
                <a:spcPts val="105"/>
              </a:spcBef>
            </a:pPr>
            <a:r>
              <a:rPr sz="3000" b="1" spc="-5" dirty="0">
                <a:solidFill>
                  <a:srgbClr val="000000"/>
                </a:solidFill>
                <a:uFill>
                  <a:solidFill>
                    <a:srgbClr val="000000"/>
                  </a:solidFill>
                </a:uFill>
                <a:latin typeface="Calibri"/>
                <a:cs typeface="Calibri"/>
              </a:rPr>
              <a:t>Proposed</a:t>
            </a:r>
            <a:r>
              <a:rPr sz="3000" b="1" spc="-110" dirty="0">
                <a:solidFill>
                  <a:srgbClr val="000000"/>
                </a:solidFill>
                <a:uFill>
                  <a:solidFill>
                    <a:srgbClr val="000000"/>
                  </a:solidFill>
                </a:uFill>
                <a:latin typeface="Calibri"/>
                <a:cs typeface="Calibri"/>
              </a:rPr>
              <a:t> </a:t>
            </a:r>
            <a:r>
              <a:rPr lang="en-IN" sz="3000" b="1" spc="-110" dirty="0">
                <a:solidFill>
                  <a:srgbClr val="000000"/>
                </a:solidFill>
                <a:uFill>
                  <a:solidFill>
                    <a:srgbClr val="000000"/>
                  </a:solidFill>
                </a:uFill>
                <a:latin typeface="Calibri"/>
                <a:cs typeface="Calibri"/>
              </a:rPr>
              <a:t>Defence </a:t>
            </a:r>
            <a:r>
              <a:rPr sz="3000" b="1" spc="-5" dirty="0">
                <a:solidFill>
                  <a:srgbClr val="000000"/>
                </a:solidFill>
                <a:uFill>
                  <a:solidFill>
                    <a:srgbClr val="000000"/>
                  </a:solidFill>
                </a:uFill>
                <a:latin typeface="Calibri"/>
                <a:cs typeface="Calibri"/>
              </a:rPr>
              <a:t>method</a:t>
            </a:r>
            <a:r>
              <a:rPr lang="en-IN" sz="3000" b="1" spc="-5" dirty="0">
                <a:solidFill>
                  <a:srgbClr val="000000"/>
                </a:solidFill>
                <a:uFill>
                  <a:solidFill>
                    <a:srgbClr val="000000"/>
                  </a:solidFill>
                </a:uFill>
                <a:latin typeface="Calibri"/>
                <a:cs typeface="Calibri"/>
              </a:rPr>
              <a:t> (Soteria)(Contd.)</a:t>
            </a:r>
            <a:endParaRPr sz="3000" dirty="0">
              <a:latin typeface="Calibri"/>
              <a:cs typeface="Calibri"/>
            </a:endParaRPr>
          </a:p>
        </p:txBody>
      </p:sp>
      <p:sp>
        <p:nvSpPr>
          <p:cNvPr id="3" name="object 3"/>
          <p:cNvSpPr txBox="1"/>
          <p:nvPr/>
        </p:nvSpPr>
        <p:spPr>
          <a:xfrm>
            <a:off x="304800" y="1290253"/>
            <a:ext cx="11430000" cy="7995137"/>
          </a:xfrm>
          <a:prstGeom prst="rect">
            <a:avLst/>
          </a:prstGeom>
        </p:spPr>
        <p:txBody>
          <a:bodyPr vert="horz" wrap="square" lIns="0" tIns="43815" rIns="0" bIns="0" rtlCol="0" anchor="t">
            <a:spAutoFit/>
          </a:bodyPr>
          <a:lstStyle/>
          <a:p>
            <a:pPr marL="241300" marR="6350" indent="-229235" algn="just">
              <a:lnSpc>
                <a:spcPts val="1939"/>
              </a:lnSpc>
              <a:spcBef>
                <a:spcPts val="345"/>
              </a:spcBef>
              <a:buFont typeface="Arial MT"/>
              <a:buChar char="•"/>
              <a:tabLst>
                <a:tab pos="241935" algn="l"/>
              </a:tabLst>
            </a:pPr>
            <a:r>
              <a:rPr lang="en-IN" spc="-10" dirty="0">
                <a:latin typeface="Calibri"/>
                <a:cs typeface="Calibri"/>
              </a:rPr>
              <a:t>Optimization problem : Finding optimal perturbed data representation (r’) that satisfies the two goals mentioned earlier.</a:t>
            </a: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297815" marR="6350" indent="-285750" algn="just">
              <a:lnSpc>
                <a:spcPts val="1939"/>
              </a:lnSpc>
              <a:spcBef>
                <a:spcPts val="345"/>
              </a:spcBef>
              <a:buFont typeface="Arial" panose="020B0604020202020204" pitchFamily="34" charset="0"/>
              <a:buChar char="•"/>
              <a:tabLst>
                <a:tab pos="241935" algn="l"/>
              </a:tabLst>
            </a:pPr>
            <a:r>
              <a:rPr lang="en-IN" spc="-10" dirty="0">
                <a:latin typeface="Calibri"/>
                <a:cs typeface="Calibri"/>
              </a:rPr>
              <a:t>Flow of Information</a:t>
            </a:r>
            <a:r>
              <a:rPr lang="en-IN" b="1" spc="-10" dirty="0">
                <a:latin typeface="Calibri"/>
                <a:cs typeface="Calibri"/>
              </a:rPr>
              <a:t> </a:t>
            </a:r>
            <a:r>
              <a:rPr lang="en-IN" spc="-10" dirty="0">
                <a:latin typeface="Calibri"/>
                <a:cs typeface="Calibri"/>
              </a:rPr>
              <a:t>: (X)(Original Data) </a:t>
            </a:r>
            <a:r>
              <a:rPr lang="en-IN" spc="-10" dirty="0">
                <a:latin typeface="Calibri"/>
                <a:cs typeface="Calibri"/>
                <a:sym typeface="Wingdings" panose="05000000000000000000" pitchFamily="2" charset="2"/>
              </a:rPr>
              <a:t> Feature Extractor(f) </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(Cleaned Representation)(r) </a:t>
            </a:r>
          </a:p>
          <a:p>
            <a:pPr marL="297815" marR="6350" indent="-285750" algn="just">
              <a:lnSpc>
                <a:spcPts val="1939"/>
              </a:lnSpc>
              <a:spcBef>
                <a:spcPts val="345"/>
              </a:spcBef>
              <a:buFont typeface="Arial" panose="020B0604020202020204" pitchFamily="34" charset="0"/>
              <a:buChar char="•"/>
              <a:tabLst>
                <a:tab pos="241935" algn="l"/>
              </a:tabLst>
            </a:pPr>
            <a:r>
              <a:rPr lang="en-IN" spc="-10" dirty="0">
                <a:latin typeface="Calibri"/>
                <a:cs typeface="Calibri"/>
                <a:sym typeface="Wingdings" panose="05000000000000000000" pitchFamily="2" charset="2"/>
              </a:rPr>
              <a:t>This Algorithm is Identifying the largest elements in a set derived </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From the data representation &amp; gradients. These elements are used</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To create perturbed representations.</a:t>
            </a:r>
          </a:p>
          <a:p>
            <a:pPr marL="297815" marR="6350" indent="-285750" algn="just">
              <a:lnSpc>
                <a:spcPts val="1939"/>
              </a:lnSpc>
              <a:spcBef>
                <a:spcPts val="345"/>
              </a:spcBef>
              <a:buFont typeface="Arial" panose="020B0604020202020204" pitchFamily="34" charset="0"/>
              <a:buChar char="•"/>
              <a:tabLst>
                <a:tab pos="241935" algn="l"/>
              </a:tabLst>
            </a:pPr>
            <a:r>
              <a:rPr lang="en-IN" spc="-10" dirty="0" err="1">
                <a:latin typeface="Calibri"/>
                <a:cs typeface="Calibri"/>
                <a:sym typeface="Wingdings" panose="05000000000000000000" pitchFamily="2" charset="2"/>
              </a:rPr>
              <a:t>Lp</a:t>
            </a:r>
            <a:r>
              <a:rPr lang="en-IN" spc="-10" dirty="0">
                <a:latin typeface="Calibri"/>
                <a:cs typeface="Calibri"/>
                <a:sym typeface="Wingdings" panose="05000000000000000000" pitchFamily="2" charset="2"/>
              </a:rPr>
              <a:t> Norms measures the distance between two points </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(reconstructed input vs original input) larger norms – more </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Information content.</a:t>
            </a:r>
          </a:p>
          <a:p>
            <a:pPr marL="297815" marR="6350" indent="-285750" algn="just">
              <a:lnSpc>
                <a:spcPts val="1939"/>
              </a:lnSpc>
              <a:spcBef>
                <a:spcPts val="345"/>
              </a:spcBef>
              <a:buFont typeface="Arial" panose="020B0604020202020204" pitchFamily="34" charset="0"/>
              <a:buChar char="•"/>
              <a:tabLst>
                <a:tab pos="241935" algn="l"/>
              </a:tabLst>
            </a:pPr>
            <a:r>
              <a:rPr lang="en-IN" spc="-10" dirty="0">
                <a:latin typeface="Calibri"/>
                <a:cs typeface="Calibri"/>
                <a:sym typeface="Wingdings" panose="05000000000000000000" pitchFamily="2" charset="2"/>
              </a:rPr>
              <a:t>P=2 : This corresponds to MSE between reconstructed &amp; Original</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a:t>
            </a:r>
            <a:r>
              <a:rPr lang="en-IN" spc="-10" dirty="0" err="1">
                <a:latin typeface="Calibri"/>
                <a:cs typeface="Calibri"/>
                <a:sym typeface="Wingdings" panose="05000000000000000000" pitchFamily="2" charset="2"/>
              </a:rPr>
              <a:t>Input,which</a:t>
            </a:r>
            <a:r>
              <a:rPr lang="en-IN" spc="-10" dirty="0">
                <a:latin typeface="Calibri"/>
                <a:cs typeface="Calibri"/>
                <a:sym typeface="Wingdings" panose="05000000000000000000" pitchFamily="2" charset="2"/>
              </a:rPr>
              <a:t> defence aims to maximize (</a:t>
            </a:r>
            <a:r>
              <a:rPr lang="en-IN" b="1" spc="-10" dirty="0">
                <a:latin typeface="Calibri"/>
                <a:cs typeface="Calibri"/>
                <a:sym typeface="Wingdings" panose="05000000000000000000" pitchFamily="2" charset="2"/>
              </a:rPr>
              <a:t>increase dissimilarity</a:t>
            </a:r>
            <a:r>
              <a:rPr lang="en-IN" spc="-10" dirty="0">
                <a:latin typeface="Calibri"/>
                <a:cs typeface="Calibri"/>
                <a:sym typeface="Wingdings" panose="05000000000000000000" pitchFamily="2" charset="2"/>
              </a:rPr>
              <a:t>)</a:t>
            </a:r>
          </a:p>
          <a:p>
            <a:pPr marL="297815" marR="6350" indent="-285750" algn="just">
              <a:lnSpc>
                <a:spcPts val="1939"/>
              </a:lnSpc>
              <a:spcBef>
                <a:spcPts val="345"/>
              </a:spcBef>
              <a:buFont typeface="Arial" panose="020B0604020202020204" pitchFamily="34" charset="0"/>
              <a:buChar char="•"/>
              <a:tabLst>
                <a:tab pos="241935" algn="l"/>
              </a:tabLst>
            </a:pPr>
            <a:r>
              <a:rPr lang="en-IN" spc="-10" dirty="0">
                <a:latin typeface="Calibri"/>
                <a:cs typeface="Calibri"/>
                <a:sym typeface="Wingdings" panose="05000000000000000000" pitchFamily="2" charset="2"/>
              </a:rPr>
              <a:t>Q=0 : choice simplifies the solution &amp; improves communication </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efficiency</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a:t>
            </a: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z="1800" spc="-10" dirty="0">
              <a:latin typeface="Calibri"/>
              <a:cs typeface="Calibri"/>
            </a:endParaRPr>
          </a:p>
          <a:p>
            <a:pPr marL="12065" marR="6350" algn="just">
              <a:lnSpc>
                <a:spcPts val="1939"/>
              </a:lnSpc>
              <a:spcBef>
                <a:spcPts val="345"/>
              </a:spcBef>
              <a:tabLst>
                <a:tab pos="241935" algn="l"/>
              </a:tabLst>
            </a:pPr>
            <a:endParaRPr lang="en-IN" sz="1800" dirty="0">
              <a:latin typeface="Calibri"/>
              <a:cs typeface="Calibri"/>
            </a:endParaRPr>
          </a:p>
          <a:p>
            <a:pPr marL="12065" marR="6350" algn="just">
              <a:lnSpc>
                <a:spcPts val="1939"/>
              </a:lnSpc>
              <a:spcBef>
                <a:spcPts val="345"/>
              </a:spcBef>
              <a:tabLst>
                <a:tab pos="241935" algn="l"/>
              </a:tabLst>
            </a:pPr>
            <a:endParaRPr lang="en-US" dirty="0">
              <a:latin typeface="Calibri"/>
              <a:cs typeface="Calibri"/>
            </a:endParaRPr>
          </a:p>
          <a:p>
            <a:pPr marL="12065" marR="6350" algn="just">
              <a:lnSpc>
                <a:spcPts val="1939"/>
              </a:lnSpc>
              <a:spcBef>
                <a:spcPts val="345"/>
              </a:spcBef>
              <a:tabLst>
                <a:tab pos="241935" algn="l"/>
              </a:tabLst>
            </a:pPr>
            <a:endParaRPr sz="1800" dirty="0">
              <a:latin typeface="Calibri"/>
              <a:cs typeface="Calibri"/>
            </a:endParaRPr>
          </a:p>
          <a:p>
            <a:pPr marL="241300" marR="5715" indent="-229235" algn="just">
              <a:lnSpc>
                <a:spcPts val="1939"/>
              </a:lnSpc>
              <a:spcBef>
                <a:spcPts val="1015"/>
              </a:spcBef>
              <a:buFont typeface="Arial MT"/>
              <a:buChar char="•"/>
              <a:tabLst>
                <a:tab pos="241935" algn="l"/>
              </a:tabLst>
            </a:pPr>
            <a:endParaRPr lang="en-IN" sz="1800" spc="-20"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pic>
        <p:nvPicPr>
          <p:cNvPr id="8" name="Picture 7" descr="A close-up of a number&#10;&#10;Description automatically generated">
            <a:extLst>
              <a:ext uri="{FF2B5EF4-FFF2-40B4-BE49-F238E27FC236}">
                <a16:creationId xmlns:a16="http://schemas.microsoft.com/office/drawing/2014/main" id="{7F9CA8BF-4D5C-9EE7-68AF-005831BEA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0344" y="1649582"/>
            <a:ext cx="3820058" cy="695422"/>
          </a:xfrm>
          <a:prstGeom prst="rect">
            <a:avLst/>
          </a:prstGeom>
        </p:spPr>
      </p:pic>
      <p:sp>
        <p:nvSpPr>
          <p:cNvPr id="15" name="TextBox 14">
            <a:extLst>
              <a:ext uri="{FF2B5EF4-FFF2-40B4-BE49-F238E27FC236}">
                <a16:creationId xmlns:a16="http://schemas.microsoft.com/office/drawing/2014/main" id="{F5DFE870-4A30-E68C-1B65-46B5AE8DF487}"/>
              </a:ext>
            </a:extLst>
          </p:cNvPr>
          <p:cNvSpPr txBox="1"/>
          <p:nvPr/>
        </p:nvSpPr>
        <p:spPr>
          <a:xfrm>
            <a:off x="2362200" y="1600200"/>
            <a:ext cx="2819400" cy="369332"/>
          </a:xfrm>
          <a:prstGeom prst="rect">
            <a:avLst/>
          </a:prstGeom>
          <a:noFill/>
        </p:spPr>
        <p:txBody>
          <a:bodyPr wrap="square" rtlCol="0">
            <a:spAutoFit/>
          </a:bodyPr>
          <a:lstStyle/>
          <a:p>
            <a:r>
              <a:rPr lang="en-IN" dirty="0"/>
              <a:t>Objective :</a:t>
            </a:r>
          </a:p>
        </p:txBody>
      </p:sp>
      <p:sp>
        <p:nvSpPr>
          <p:cNvPr id="16" name="TextBox 15">
            <a:extLst>
              <a:ext uri="{FF2B5EF4-FFF2-40B4-BE49-F238E27FC236}">
                <a16:creationId xmlns:a16="http://schemas.microsoft.com/office/drawing/2014/main" id="{8446C433-5103-7CB8-CF45-EB46EF96581B}"/>
              </a:ext>
            </a:extLst>
          </p:cNvPr>
          <p:cNvSpPr txBox="1"/>
          <p:nvPr/>
        </p:nvSpPr>
        <p:spPr>
          <a:xfrm>
            <a:off x="2270023" y="1983046"/>
            <a:ext cx="1524000" cy="369332"/>
          </a:xfrm>
          <a:prstGeom prst="rect">
            <a:avLst/>
          </a:prstGeom>
          <a:noFill/>
        </p:spPr>
        <p:txBody>
          <a:bodyPr wrap="square" rtlCol="0">
            <a:spAutoFit/>
          </a:bodyPr>
          <a:lstStyle/>
          <a:p>
            <a:r>
              <a:rPr lang="en-IN" dirty="0"/>
              <a:t>Constraint :</a:t>
            </a:r>
          </a:p>
        </p:txBody>
      </p:sp>
      <p:pic>
        <p:nvPicPr>
          <p:cNvPr id="30" name="Picture 29" descr="A math equations and formulas&#10;&#10;Description automatically generated with medium confidence">
            <a:extLst>
              <a:ext uri="{FF2B5EF4-FFF2-40B4-BE49-F238E27FC236}">
                <a16:creationId xmlns:a16="http://schemas.microsoft.com/office/drawing/2014/main" id="{7C435BC4-8180-8793-2425-205FB9257E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0" y="2394386"/>
            <a:ext cx="5282417" cy="3286584"/>
          </a:xfrm>
          <a:prstGeom prst="rect">
            <a:avLst/>
          </a:prstGeom>
        </p:spPr>
      </p:pic>
      <p:pic>
        <p:nvPicPr>
          <p:cNvPr id="32" name="Picture 31">
            <a:extLst>
              <a:ext uri="{FF2B5EF4-FFF2-40B4-BE49-F238E27FC236}">
                <a16:creationId xmlns:a16="http://schemas.microsoft.com/office/drawing/2014/main" id="{587683F0-EEF3-BD08-2C35-F0CB15BE49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3111" y="5867400"/>
            <a:ext cx="3686689" cy="419158"/>
          </a:xfrm>
          <a:prstGeom prst="rect">
            <a:avLst/>
          </a:prstGeom>
        </p:spPr>
      </p:pic>
    </p:spTree>
    <p:extLst>
      <p:ext uri="{BB962C8B-B14F-4D97-AF65-F5344CB8AC3E}">
        <p14:creationId xmlns:p14="http://schemas.microsoft.com/office/powerpoint/2010/main" val="989593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14020"/>
            <a:ext cx="7541261" cy="475130"/>
          </a:xfrm>
          <a:prstGeom prst="rect">
            <a:avLst/>
          </a:prstGeom>
        </p:spPr>
        <p:txBody>
          <a:bodyPr vert="horz" wrap="square" lIns="0" tIns="13335" rIns="0" bIns="0" rtlCol="0" anchor="t">
            <a:spAutoFit/>
          </a:bodyPr>
          <a:lstStyle/>
          <a:p>
            <a:pPr marL="12700">
              <a:lnSpc>
                <a:spcPct val="100000"/>
              </a:lnSpc>
              <a:spcBef>
                <a:spcPts val="105"/>
              </a:spcBef>
            </a:pPr>
            <a:r>
              <a:rPr sz="3000" b="1" spc="-5" dirty="0">
                <a:solidFill>
                  <a:srgbClr val="000000"/>
                </a:solidFill>
                <a:uFill>
                  <a:solidFill>
                    <a:srgbClr val="000000"/>
                  </a:solidFill>
                </a:uFill>
                <a:latin typeface="Calibri"/>
                <a:cs typeface="Calibri"/>
              </a:rPr>
              <a:t>Proposed</a:t>
            </a:r>
            <a:r>
              <a:rPr sz="3000" b="1" spc="-110" dirty="0">
                <a:solidFill>
                  <a:srgbClr val="000000"/>
                </a:solidFill>
                <a:uFill>
                  <a:solidFill>
                    <a:srgbClr val="000000"/>
                  </a:solidFill>
                </a:uFill>
                <a:latin typeface="Calibri"/>
                <a:cs typeface="Calibri"/>
              </a:rPr>
              <a:t> </a:t>
            </a:r>
            <a:r>
              <a:rPr lang="en-IN" sz="3000" b="1" spc="-110" dirty="0">
                <a:solidFill>
                  <a:srgbClr val="000000"/>
                </a:solidFill>
                <a:uFill>
                  <a:solidFill>
                    <a:srgbClr val="000000"/>
                  </a:solidFill>
                </a:uFill>
                <a:latin typeface="Calibri"/>
                <a:cs typeface="Calibri"/>
              </a:rPr>
              <a:t>Defence </a:t>
            </a:r>
            <a:r>
              <a:rPr sz="3000" b="1" spc="-5" dirty="0">
                <a:solidFill>
                  <a:srgbClr val="000000"/>
                </a:solidFill>
                <a:uFill>
                  <a:solidFill>
                    <a:srgbClr val="000000"/>
                  </a:solidFill>
                </a:uFill>
                <a:latin typeface="Calibri"/>
                <a:cs typeface="Calibri"/>
              </a:rPr>
              <a:t>method</a:t>
            </a:r>
            <a:r>
              <a:rPr lang="en-IN" sz="3000" b="1" spc="-5" dirty="0">
                <a:solidFill>
                  <a:srgbClr val="000000"/>
                </a:solidFill>
                <a:uFill>
                  <a:solidFill>
                    <a:srgbClr val="000000"/>
                  </a:solidFill>
                </a:uFill>
                <a:latin typeface="Calibri"/>
                <a:cs typeface="Calibri"/>
              </a:rPr>
              <a:t> (Soteria)(Contd.)</a:t>
            </a:r>
            <a:endParaRPr sz="3000" dirty="0">
              <a:latin typeface="Calibri"/>
              <a:cs typeface="Calibri"/>
            </a:endParaRPr>
          </a:p>
        </p:txBody>
      </p:sp>
      <p:sp>
        <p:nvSpPr>
          <p:cNvPr id="3" name="object 3"/>
          <p:cNvSpPr txBox="1"/>
          <p:nvPr/>
        </p:nvSpPr>
        <p:spPr>
          <a:xfrm>
            <a:off x="304800" y="1290253"/>
            <a:ext cx="11430000" cy="4327467"/>
          </a:xfrm>
          <a:prstGeom prst="rect">
            <a:avLst/>
          </a:prstGeom>
        </p:spPr>
        <p:txBody>
          <a:bodyPr vert="horz" wrap="square" lIns="0" tIns="43815" rIns="0" bIns="0" rtlCol="0">
            <a:spAutoFit/>
          </a:bodyPr>
          <a:lstStyle/>
          <a:p>
            <a:pPr marL="12065" marR="6350" algn="just">
              <a:lnSpc>
                <a:spcPts val="1939"/>
              </a:lnSpc>
              <a:spcBef>
                <a:spcPts val="345"/>
              </a:spcBef>
              <a:tabLst>
                <a:tab pos="241935" algn="l"/>
              </a:tabLst>
            </a:pPr>
            <a:endParaRPr lang="en-IN" spc="-10" dirty="0">
              <a:latin typeface="Calibri"/>
              <a:cs typeface="Calibri"/>
            </a:endParaRPr>
          </a:p>
          <a:p>
            <a:pPr marL="241300" marR="6350" indent="-229235" algn="just">
              <a:lnSpc>
                <a:spcPts val="1939"/>
              </a:lnSpc>
              <a:spcBef>
                <a:spcPts val="345"/>
              </a:spcBef>
              <a:buFont typeface="Arial MT"/>
              <a:buChar char="•"/>
              <a:tabLst>
                <a:tab pos="241935" algn="l"/>
              </a:tabLst>
            </a:pPr>
            <a:endParaRPr lang="en-IN" spc="-10" dirty="0">
              <a:latin typeface="Calibri"/>
              <a:cs typeface="Calibri"/>
            </a:endParaRPr>
          </a:p>
          <a:p>
            <a:pPr marL="12065" marR="6350" algn="just">
              <a:lnSpc>
                <a:spcPts val="1939"/>
              </a:lnSpc>
              <a:spcBef>
                <a:spcPts val="345"/>
              </a:spcBef>
              <a:tabLst>
                <a:tab pos="241935" algn="l"/>
              </a:tabLst>
            </a:pPr>
            <a:r>
              <a:rPr lang="en-IN" spc="-10" dirty="0">
                <a:latin typeface="Calibri"/>
                <a:cs typeface="Calibri"/>
              </a:rPr>
              <a:t>   </a:t>
            </a: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z="1800" spc="-10" dirty="0">
              <a:latin typeface="Calibri"/>
              <a:cs typeface="Calibri"/>
            </a:endParaRPr>
          </a:p>
          <a:p>
            <a:pPr marL="12065" marR="6350" algn="just">
              <a:lnSpc>
                <a:spcPts val="1939"/>
              </a:lnSpc>
              <a:spcBef>
                <a:spcPts val="345"/>
              </a:spcBef>
              <a:tabLst>
                <a:tab pos="241935" algn="l"/>
              </a:tabLst>
            </a:pPr>
            <a:endParaRPr lang="en-IN" sz="1800" dirty="0">
              <a:latin typeface="Calibri"/>
              <a:cs typeface="Calibri"/>
            </a:endParaRPr>
          </a:p>
          <a:p>
            <a:pPr marL="12065" marR="6350" algn="just">
              <a:lnSpc>
                <a:spcPts val="1939"/>
              </a:lnSpc>
              <a:spcBef>
                <a:spcPts val="345"/>
              </a:spcBef>
              <a:tabLst>
                <a:tab pos="241935" algn="l"/>
              </a:tabLst>
            </a:pPr>
            <a:endParaRPr lang="en-US" dirty="0">
              <a:latin typeface="Calibri"/>
              <a:cs typeface="Calibri"/>
            </a:endParaRPr>
          </a:p>
          <a:p>
            <a:pPr marL="12065" marR="6350" algn="just">
              <a:lnSpc>
                <a:spcPts val="1939"/>
              </a:lnSpc>
              <a:spcBef>
                <a:spcPts val="345"/>
              </a:spcBef>
              <a:tabLst>
                <a:tab pos="241935" algn="l"/>
              </a:tabLst>
            </a:pPr>
            <a:endParaRPr sz="1800" dirty="0">
              <a:latin typeface="Calibri"/>
              <a:cs typeface="Calibri"/>
            </a:endParaRPr>
          </a:p>
          <a:p>
            <a:pPr marL="241300" marR="5715" indent="-229235" algn="just">
              <a:lnSpc>
                <a:spcPts val="1939"/>
              </a:lnSpc>
              <a:spcBef>
                <a:spcPts val="1015"/>
              </a:spcBef>
              <a:buFont typeface="Arial MT"/>
              <a:buChar char="•"/>
              <a:tabLst>
                <a:tab pos="241935" algn="l"/>
              </a:tabLst>
            </a:pPr>
            <a:endParaRPr lang="en-IN" sz="1800" spc="-20"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sp>
        <p:nvSpPr>
          <p:cNvPr id="5" name="TextBox 4">
            <a:extLst>
              <a:ext uri="{FF2B5EF4-FFF2-40B4-BE49-F238E27FC236}">
                <a16:creationId xmlns:a16="http://schemas.microsoft.com/office/drawing/2014/main" id="{5C877AD9-4377-5181-E0AB-EF3AC4326EA1}"/>
              </a:ext>
            </a:extLst>
          </p:cNvPr>
          <p:cNvSpPr txBox="1"/>
          <p:nvPr/>
        </p:nvSpPr>
        <p:spPr>
          <a:xfrm>
            <a:off x="762000" y="1290253"/>
            <a:ext cx="10300716" cy="5078313"/>
          </a:xfrm>
          <a:prstGeom prst="rect">
            <a:avLst/>
          </a:prstGeom>
          <a:noFill/>
        </p:spPr>
        <p:txBody>
          <a:bodyPr wrap="square" lIns="91440" tIns="45720" rIns="91440" bIns="45720" rtlCol="0" anchor="t">
            <a:spAutoFit/>
          </a:bodyPr>
          <a:lstStyle/>
          <a:p>
            <a:r>
              <a:rPr lang="en-IN" dirty="0"/>
              <a:t>This algorithm trains a local model on a device while incorporating a defence mechanism(g)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8" name="Picture 7" descr="A screenshot of a computer program&#10;&#10;Description automatically generated">
            <a:extLst>
              <a:ext uri="{FF2B5EF4-FFF2-40B4-BE49-F238E27FC236}">
                <a16:creationId xmlns:a16="http://schemas.microsoft.com/office/drawing/2014/main" id="{FD4ADAE8-053D-E586-3211-E3BF7A23EA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8968" y="1727011"/>
            <a:ext cx="5229582" cy="4696480"/>
          </a:xfrm>
          <a:prstGeom prst="rect">
            <a:avLst/>
          </a:prstGeom>
        </p:spPr>
      </p:pic>
      <p:sp>
        <p:nvSpPr>
          <p:cNvPr id="12" name="TextBox 11">
            <a:extLst>
              <a:ext uri="{FF2B5EF4-FFF2-40B4-BE49-F238E27FC236}">
                <a16:creationId xmlns:a16="http://schemas.microsoft.com/office/drawing/2014/main" id="{62B04512-79E4-26D2-F290-95A91FA50796}"/>
              </a:ext>
            </a:extLst>
          </p:cNvPr>
          <p:cNvSpPr txBox="1"/>
          <p:nvPr/>
        </p:nvSpPr>
        <p:spPr>
          <a:xfrm>
            <a:off x="958470" y="1706744"/>
            <a:ext cx="4648375" cy="10064294"/>
          </a:xfrm>
          <a:prstGeom prst="rect">
            <a:avLst/>
          </a:prstGeom>
          <a:noFill/>
        </p:spPr>
        <p:txBody>
          <a:bodyPr wrap="square" rtlCol="0">
            <a:spAutoFit/>
          </a:bodyPr>
          <a:lstStyle/>
          <a:p>
            <a:pPr marL="285750" indent="-285750">
              <a:buFont typeface="Arial" panose="020B0604020202020204" pitchFamily="34" charset="0"/>
              <a:buChar char="•"/>
            </a:pPr>
            <a:r>
              <a:rPr lang="en-IN" dirty="0"/>
              <a:t>Calculates loss &amp; feature representation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Calculates feature representation by applying feature extractor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Calculates output(b) of the defended layer by applying it to the feature representation(r)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Calculates feature representation(l) after defended layer (h) to the output (b) from the defended layer.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Computes the gradients of the loss function with respect to model parameters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Perturbing the feature representation and update model parameters.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742825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BFB3F853E9E148B940A2024124D827" ma:contentTypeVersion="8" ma:contentTypeDescription="Create a new document." ma:contentTypeScope="" ma:versionID="2115feb6bd1eca1edccf77555d5294f3">
  <xsd:schema xmlns:xsd="http://www.w3.org/2001/XMLSchema" xmlns:xs="http://www.w3.org/2001/XMLSchema" xmlns:p="http://schemas.microsoft.com/office/2006/metadata/properties" xmlns:ns3="955712f6-e30e-44a5-b31c-d2bc2788d375" xmlns:ns4="f38a09f4-a961-45ff-a3ab-59c2bc191366" targetNamespace="http://schemas.microsoft.com/office/2006/metadata/properties" ma:root="true" ma:fieldsID="48e20b956ec66d46cdf7688db75d6b3d" ns3:_="" ns4:_="">
    <xsd:import namespace="955712f6-e30e-44a5-b31c-d2bc2788d375"/>
    <xsd:import namespace="f38a09f4-a961-45ff-a3ab-59c2bc191366"/>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5712f6-e30e-44a5-b31c-d2bc2788d3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38a09f4-a961-45ff-a3ab-59c2bc19136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55712f6-e30e-44a5-b31c-d2bc2788d375" xsi:nil="true"/>
  </documentManagement>
</p:properties>
</file>

<file path=customXml/itemProps1.xml><?xml version="1.0" encoding="utf-8"?>
<ds:datastoreItem xmlns:ds="http://schemas.openxmlformats.org/officeDocument/2006/customXml" ds:itemID="{239E7253-450C-41B1-A16A-41B0A3483B72}">
  <ds:schemaRefs>
    <ds:schemaRef ds:uri="http://schemas.microsoft.com/office/2006/metadata/contentType"/>
    <ds:schemaRef ds:uri="http://schemas.microsoft.com/office/2006/metadata/properties/metaAttributes"/>
    <ds:schemaRef ds:uri="http://www.w3.org/2000/xmlns/"/>
    <ds:schemaRef ds:uri="http://www.w3.org/2001/XMLSchema"/>
    <ds:schemaRef ds:uri="955712f6-e30e-44a5-b31c-d2bc2788d375"/>
    <ds:schemaRef ds:uri="f38a09f4-a961-45ff-a3ab-59c2bc191366"/>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6B18C2-0742-4292-8590-4E659F392174}">
  <ds:schemaRefs>
    <ds:schemaRef ds:uri="http://schemas.microsoft.com/sharepoint/v3/contenttype/forms"/>
  </ds:schemaRefs>
</ds:datastoreItem>
</file>

<file path=customXml/itemProps3.xml><?xml version="1.0" encoding="utf-8"?>
<ds:datastoreItem xmlns:ds="http://schemas.openxmlformats.org/officeDocument/2006/customXml" ds:itemID="{64832579-B14F-4031-A532-2857D60125F1}">
  <ds:schemaRefs>
    <ds:schemaRef ds:uri="f38a09f4-a961-45ff-a3ab-59c2bc191366"/>
    <ds:schemaRef ds:uri="955712f6-e30e-44a5-b31c-d2bc2788d375"/>
    <ds:schemaRef ds:uri="http://schemas.microsoft.com/office/2006/documentManagement/types"/>
    <ds:schemaRef ds:uri="http://purl.org/dc/terms/"/>
    <ds:schemaRef ds:uri="http://purl.org/dc/dcmitype/"/>
    <ds:schemaRef ds:uri="http://www.w3.org/XML/1998/namespace"/>
    <ds:schemaRef ds:uri="http://schemas.openxmlformats.org/package/2006/metadata/core-properties"/>
    <ds:schemaRef ds:uri="http://schemas.microsoft.com/office/infopath/2007/PartnerControl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6253</TotalTime>
  <Words>1983</Words>
  <Application>Microsoft Office PowerPoint</Application>
  <PresentationFormat>Widescreen</PresentationFormat>
  <Paragraphs>354</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Aptos</vt:lpstr>
      <vt:lpstr>Arial</vt:lpstr>
      <vt:lpstr>Arial MT</vt:lpstr>
      <vt:lpstr>Calibri</vt:lpstr>
      <vt:lpstr>Calibri Light</vt:lpstr>
      <vt:lpstr>Microsoft Sans Serif</vt:lpstr>
      <vt:lpstr>Trebuchet MS</vt:lpstr>
      <vt:lpstr>Wingdings</vt:lpstr>
      <vt:lpstr>Office Theme</vt:lpstr>
      <vt:lpstr>Soteria:  Provable Defence against Privacy Leakage in Federated Learning from Representation Perspective</vt:lpstr>
      <vt:lpstr>Index</vt:lpstr>
      <vt:lpstr>Problem statement</vt:lpstr>
      <vt:lpstr>Limitations (of previous work) and Motivation</vt:lpstr>
      <vt:lpstr>Limitations (of previous work) and Motivation (Contd.)</vt:lpstr>
      <vt:lpstr>Limitations (of previous work) and Motivation(Contd.)</vt:lpstr>
      <vt:lpstr>Proposed Defence method (Soteria)</vt:lpstr>
      <vt:lpstr>Proposed Defence method (Soteria)(Contd.)</vt:lpstr>
      <vt:lpstr>Proposed Defence method (Soteria)(Contd.)</vt:lpstr>
      <vt:lpstr>Dataset used</vt:lpstr>
      <vt:lpstr>Research gaps</vt:lpstr>
      <vt:lpstr>Experimentation/results </vt:lpstr>
      <vt:lpstr>Experimentation/results</vt:lpstr>
      <vt:lpstr>Experimentation/results</vt:lpstr>
      <vt:lpstr>Configurations </vt:lpstr>
      <vt:lpstr>Results Produced :</vt:lpstr>
      <vt:lpstr>Results Produced :</vt:lpstr>
      <vt:lpstr>Results Produced :</vt:lpstr>
      <vt:lpstr>Results Produced :</vt:lpstr>
      <vt:lpstr>Novelty</vt:lpstr>
      <vt:lpstr>Conclusion</vt:lpstr>
      <vt:lpstr>References</vt:lpstr>
      <vt:lpstr>Any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Federated Learning for Object Detection in Autonomous Vehicles</dc:title>
  <dc:creator>Manan Darji</dc:creator>
  <cp:lastModifiedBy>YASH SHUKLA</cp:lastModifiedBy>
  <cp:revision>250</cp:revision>
  <cp:lastPrinted>2024-04-27T11:31:44Z</cp:lastPrinted>
  <dcterms:created xsi:type="dcterms:W3CDTF">2024-02-24T05:04:58Z</dcterms:created>
  <dcterms:modified xsi:type="dcterms:W3CDTF">2024-04-29T08:06:00Z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2024-02-12T00:00:00Z</vt:filetime>
  </property>
  <property fmtid="{D5CDD505-2E9C-101B-9397-08002B2CF9AE}" pid="3" name="Creator">
    <vt:lpwstr>Microsoft® PowerPoint® for Microsoft 365</vt:lpwstr>
  </property>
  <property fmtid="{D5CDD505-2E9C-101B-9397-08002B2CF9AE}" pid="4" name="LastSaved">
    <vt:filetime>2024-02-24T00:00:00Z</vt:filetime>
  </property>
  <property fmtid="{D5CDD505-2E9C-101B-9397-08002B2CF9AE}" pid="5" name="ContentTypeId">
    <vt:lpwstr>0x01010096BFB3F853E9E148B940A2024124D827</vt:lpwstr>
  </property>
</Properties>
</file>