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9ef67fdd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9ef67fdd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58b2714e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58b2714e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58b2714eb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58b2714eb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58b2714eb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58b2714eb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58b2714e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58b2714e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58b2714eb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258b2714e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9ef67fddf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9ef67fddf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9ef67fddf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9ef67fddf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9ef67fddf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49ef67fddf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58b2714eb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258b2714eb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9ef67fdd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9ef67fdd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58b2714eb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58b2714eb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58b2714eb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258b2714eb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258b2714eb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258b2714eb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9ef67fdd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9ef67fdd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58b2714e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58b2714e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9ef67fdd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9ef67fdd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58b2714eb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58b2714eb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58b2714e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58b2714e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58b2714e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58b2714e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58b2714e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58b2714e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latin typeface="Arial"/>
                <a:ea typeface="Arial"/>
                <a:cs typeface="Arial"/>
                <a:sym typeface="Arial"/>
              </a:rPr>
              <a:t>Comprehensive Time Series Analysis and Forecasting of the U.S. Unemployment Rate</a:t>
            </a:r>
            <a:endParaRPr sz="5800">
              <a:latin typeface="Arial"/>
              <a:ea typeface="Arial"/>
              <a:cs typeface="Arial"/>
              <a:sym typeface="Arial"/>
            </a:endParaRPr>
          </a:p>
        </p:txBody>
      </p:sp>
      <p:sp>
        <p:nvSpPr>
          <p:cNvPr id="87" name="Google Shape;87;p13"/>
          <p:cNvSpPr txBox="1"/>
          <p:nvPr>
            <p:ph idx="1" type="subTitle"/>
          </p:nvPr>
        </p:nvSpPr>
        <p:spPr>
          <a:xfrm>
            <a:off x="3604025" y="2867800"/>
            <a:ext cx="1293900" cy="55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Kajal Shukla </a:t>
            </a:r>
            <a:endParaRPr/>
          </a:p>
        </p:txBody>
      </p:sp>
      <p:sp>
        <p:nvSpPr>
          <p:cNvPr id="88" name="Google Shape;88;p13"/>
          <p:cNvSpPr txBox="1"/>
          <p:nvPr/>
        </p:nvSpPr>
        <p:spPr>
          <a:xfrm>
            <a:off x="2836575" y="3241800"/>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accent1"/>
                </a:solidFill>
                <a:latin typeface="Lato"/>
                <a:ea typeface="Lato"/>
                <a:cs typeface="Lato"/>
                <a:sym typeface="Lato"/>
              </a:rPr>
              <a:t>May 2023</a:t>
            </a:r>
            <a:endParaRPr sz="16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729450" y="578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 6- Month Moving Average</a:t>
            </a:r>
            <a:endParaRPr/>
          </a:p>
        </p:txBody>
      </p:sp>
      <p:sp>
        <p:nvSpPr>
          <p:cNvPr id="159" name="Google Shape;159;p22"/>
          <p:cNvSpPr txBox="1"/>
          <p:nvPr>
            <p:ph idx="1" type="body"/>
          </p:nvPr>
        </p:nvSpPr>
        <p:spPr>
          <a:xfrm>
            <a:off x="3964775" y="1436700"/>
            <a:ext cx="5038500" cy="345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E101A"/>
              </a:buClr>
              <a:buSzPts val="1400"/>
              <a:buFont typeface="Arial"/>
              <a:buChar char="●"/>
            </a:pPr>
            <a:r>
              <a:rPr lang="en" sz="1400">
                <a:solidFill>
                  <a:srgbClr val="0E101A"/>
                </a:solidFill>
                <a:latin typeface="Arial"/>
                <a:ea typeface="Arial"/>
                <a:cs typeface="Arial"/>
                <a:sym typeface="Arial"/>
              </a:rPr>
              <a:t>Calculation of the 6-month moving average involves averaging the unemployment rate over a rolling window of 6 months using the stats::filter()</a:t>
            </a:r>
            <a:endParaRPr sz="1400">
              <a:solidFill>
                <a:srgbClr val="0E101A"/>
              </a:solidFill>
              <a:latin typeface="Arial"/>
              <a:ea typeface="Arial"/>
              <a:cs typeface="Arial"/>
              <a:sym typeface="Arial"/>
            </a:endParaRPr>
          </a:p>
          <a:p>
            <a:pPr indent="-317500" lvl="0" marL="457200" rtl="0" algn="l">
              <a:spcBef>
                <a:spcPts val="0"/>
              </a:spcBef>
              <a:spcAft>
                <a:spcPts val="0"/>
              </a:spcAft>
              <a:buClr>
                <a:srgbClr val="0E101A"/>
              </a:buClr>
              <a:buSzPts val="1400"/>
              <a:buFont typeface="Arial"/>
              <a:buChar char="●"/>
            </a:pPr>
            <a:r>
              <a:rPr lang="en" sz="1400">
                <a:solidFill>
                  <a:srgbClr val="0E101A"/>
                </a:solidFill>
                <a:latin typeface="Arial"/>
                <a:ea typeface="Arial"/>
                <a:cs typeface="Arial"/>
                <a:sym typeface="Arial"/>
              </a:rPr>
              <a:t>The purpose is to reduce noise and short-term fluctuations in the data.</a:t>
            </a:r>
            <a:endParaRPr sz="1400">
              <a:solidFill>
                <a:srgbClr val="0E101A"/>
              </a:solidFill>
              <a:latin typeface="Arial"/>
              <a:ea typeface="Arial"/>
              <a:cs typeface="Arial"/>
              <a:sym typeface="Arial"/>
            </a:endParaRPr>
          </a:p>
          <a:p>
            <a:pPr indent="-317500" lvl="0" marL="457200" rtl="0" algn="l">
              <a:spcBef>
                <a:spcPts val="0"/>
              </a:spcBef>
              <a:spcAft>
                <a:spcPts val="0"/>
              </a:spcAft>
              <a:buClr>
                <a:srgbClr val="0E101A"/>
              </a:buClr>
              <a:buSzPts val="1400"/>
              <a:buFont typeface="Arial"/>
              <a:buChar char="●"/>
            </a:pPr>
            <a:r>
              <a:rPr lang="en" sz="1400">
                <a:solidFill>
                  <a:srgbClr val="0E101A"/>
                </a:solidFill>
                <a:latin typeface="Arial"/>
                <a:ea typeface="Arial"/>
                <a:cs typeface="Arial"/>
                <a:sym typeface="Arial"/>
              </a:rPr>
              <a:t>It provides a smoothed representation of the unemployment rate, making it easier to identify long-term trends.</a:t>
            </a:r>
            <a:endParaRPr sz="1400">
              <a:solidFill>
                <a:srgbClr val="0E101A"/>
              </a:solidFill>
              <a:latin typeface="Arial"/>
              <a:ea typeface="Arial"/>
              <a:cs typeface="Arial"/>
              <a:sym typeface="Arial"/>
            </a:endParaRPr>
          </a:p>
          <a:p>
            <a:pPr indent="-317500" lvl="0" marL="457200" rtl="0" algn="l">
              <a:spcBef>
                <a:spcPts val="0"/>
              </a:spcBef>
              <a:spcAft>
                <a:spcPts val="0"/>
              </a:spcAft>
              <a:buClr>
                <a:srgbClr val="0E101A"/>
              </a:buClr>
              <a:buSzPts val="1400"/>
              <a:buFont typeface="Arial"/>
              <a:buChar char="●"/>
            </a:pPr>
            <a:r>
              <a:rPr lang="en" sz="1400">
                <a:solidFill>
                  <a:srgbClr val="0E101A"/>
                </a:solidFill>
                <a:latin typeface="Arial"/>
                <a:ea typeface="Arial"/>
                <a:cs typeface="Arial"/>
                <a:sym typeface="Arial"/>
              </a:rPr>
              <a:t>The moving average emphasizes the underlying patterns and movements in the unemployment rate.</a:t>
            </a:r>
            <a:endParaRPr sz="1400">
              <a:solidFill>
                <a:srgbClr val="0E101A"/>
              </a:solidFill>
              <a:latin typeface="Arial"/>
              <a:ea typeface="Arial"/>
              <a:cs typeface="Arial"/>
              <a:sym typeface="Arial"/>
            </a:endParaRPr>
          </a:p>
          <a:p>
            <a:pPr indent="-317500" lvl="0" marL="457200" rtl="0" algn="l">
              <a:spcBef>
                <a:spcPts val="0"/>
              </a:spcBef>
              <a:spcAft>
                <a:spcPts val="0"/>
              </a:spcAft>
              <a:buClr>
                <a:srgbClr val="0E101A"/>
              </a:buClr>
              <a:buSzPts val="1400"/>
              <a:buFont typeface="Arial"/>
              <a:buChar char="●"/>
            </a:pPr>
            <a:r>
              <a:rPr lang="en" sz="1400">
                <a:solidFill>
                  <a:srgbClr val="0E101A"/>
                </a:solidFill>
                <a:latin typeface="Arial"/>
                <a:ea typeface="Arial"/>
                <a:cs typeface="Arial"/>
                <a:sym typeface="Arial"/>
              </a:rPr>
              <a:t>It helps in identifying economic downturns or recoveries.</a:t>
            </a:r>
            <a:endParaRPr sz="1400">
              <a:solidFill>
                <a:srgbClr val="0E101A"/>
              </a:solidFill>
              <a:latin typeface="Arial"/>
              <a:ea typeface="Arial"/>
              <a:cs typeface="Arial"/>
              <a:sym typeface="Arial"/>
            </a:endParaRPr>
          </a:p>
          <a:p>
            <a:pPr indent="-317500" lvl="0" marL="457200" rtl="0" algn="l">
              <a:spcBef>
                <a:spcPts val="0"/>
              </a:spcBef>
              <a:spcAft>
                <a:spcPts val="0"/>
              </a:spcAft>
              <a:buClr>
                <a:srgbClr val="0E101A"/>
              </a:buClr>
              <a:buSzPts val="1400"/>
              <a:buFont typeface="Arial"/>
              <a:buChar char="●"/>
            </a:pPr>
            <a:r>
              <a:rPr lang="en" sz="1400">
                <a:solidFill>
                  <a:srgbClr val="0E101A"/>
                </a:solidFill>
                <a:latin typeface="Arial"/>
                <a:ea typeface="Arial"/>
                <a:cs typeface="Arial"/>
                <a:sym typeface="Arial"/>
              </a:rPr>
              <a:t>The smoothed series provides a clearer picture of the unemployment trend over time.</a:t>
            </a:r>
            <a:endParaRPr sz="1400">
              <a:solidFill>
                <a:srgbClr val="0E101A"/>
              </a:solidFill>
              <a:latin typeface="Arial"/>
              <a:ea typeface="Arial"/>
              <a:cs typeface="Arial"/>
              <a:sym typeface="Arial"/>
            </a:endParaRPr>
          </a:p>
          <a:p>
            <a:pPr indent="0" lvl="0" marL="0" rtl="0" algn="l">
              <a:spcBef>
                <a:spcPts val="0"/>
              </a:spcBef>
              <a:spcAft>
                <a:spcPts val="1200"/>
              </a:spcAft>
              <a:buNone/>
            </a:pPr>
            <a:r>
              <a:t/>
            </a:r>
            <a:endParaRPr sz="1700">
              <a:solidFill>
                <a:srgbClr val="0E101A"/>
              </a:solidFill>
              <a:latin typeface="Arial"/>
              <a:ea typeface="Arial"/>
              <a:cs typeface="Arial"/>
              <a:sym typeface="Arial"/>
            </a:endParaRPr>
          </a:p>
        </p:txBody>
      </p:sp>
      <p:pic>
        <p:nvPicPr>
          <p:cNvPr id="160" name="Google Shape;160;p22"/>
          <p:cNvPicPr preferRelativeResize="0"/>
          <p:nvPr/>
        </p:nvPicPr>
        <p:blipFill>
          <a:blip r:embed="rId3">
            <a:alphaModFix/>
          </a:blip>
          <a:stretch>
            <a:fillRect/>
          </a:stretch>
        </p:blipFill>
        <p:spPr>
          <a:xfrm>
            <a:off x="152375" y="1650825"/>
            <a:ext cx="3847599" cy="276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3"/>
          <p:cNvPicPr preferRelativeResize="0"/>
          <p:nvPr/>
        </p:nvPicPr>
        <p:blipFill>
          <a:blip r:embed="rId3">
            <a:alphaModFix/>
          </a:blip>
          <a:stretch>
            <a:fillRect/>
          </a:stretch>
        </p:blipFill>
        <p:spPr>
          <a:xfrm>
            <a:off x="4657817" y="1356625"/>
            <a:ext cx="4300082" cy="2690700"/>
          </a:xfrm>
          <a:prstGeom prst="rect">
            <a:avLst/>
          </a:prstGeom>
          <a:noFill/>
          <a:ln>
            <a:noFill/>
          </a:ln>
        </p:spPr>
      </p:pic>
      <p:sp>
        <p:nvSpPr>
          <p:cNvPr id="166" name="Google Shape;166;p23"/>
          <p:cNvSpPr txBox="1"/>
          <p:nvPr>
            <p:ph type="title"/>
          </p:nvPr>
        </p:nvSpPr>
        <p:spPr>
          <a:xfrm>
            <a:off x="729450" y="5786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000000"/>
                </a:solidFill>
              </a:rPr>
              <a:t>Seasonal and Trend decomposition using Loess (STL)</a:t>
            </a:r>
            <a:endParaRPr sz="2300">
              <a:solidFill>
                <a:srgbClr val="000000"/>
              </a:solidFill>
            </a:endParaRPr>
          </a:p>
        </p:txBody>
      </p:sp>
      <p:sp>
        <p:nvSpPr>
          <p:cNvPr id="167" name="Google Shape;167;p23"/>
          <p:cNvSpPr txBox="1"/>
          <p:nvPr/>
        </p:nvSpPr>
        <p:spPr>
          <a:xfrm>
            <a:off x="86625" y="1641925"/>
            <a:ext cx="4571100" cy="2706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0E101A"/>
              </a:buClr>
              <a:buSzPts val="1200"/>
              <a:buChar char="●"/>
            </a:pPr>
            <a:r>
              <a:rPr lang="en" sz="1200">
                <a:solidFill>
                  <a:srgbClr val="0E101A"/>
                </a:solidFill>
              </a:rPr>
              <a:t>STL decomposition is applied to the moving average series obtained from the original data.</a:t>
            </a:r>
            <a:endParaRPr sz="1200">
              <a:solidFill>
                <a:srgbClr val="0E101A"/>
              </a:solidFill>
            </a:endParaRPr>
          </a:p>
          <a:p>
            <a:pPr indent="-304800" lvl="0" marL="457200" rtl="0" algn="l">
              <a:lnSpc>
                <a:spcPct val="115000"/>
              </a:lnSpc>
              <a:spcBef>
                <a:spcPts val="0"/>
              </a:spcBef>
              <a:spcAft>
                <a:spcPts val="0"/>
              </a:spcAft>
              <a:buClr>
                <a:srgbClr val="0E101A"/>
              </a:buClr>
              <a:buSzPts val="1200"/>
              <a:buChar char="●"/>
            </a:pPr>
            <a:r>
              <a:rPr lang="en" sz="1200">
                <a:solidFill>
                  <a:srgbClr val="0E101A"/>
                </a:solidFill>
              </a:rPr>
              <a:t>It separates the moving average series into three components: seasonal, trend, and random.</a:t>
            </a:r>
            <a:endParaRPr sz="1200">
              <a:solidFill>
                <a:srgbClr val="0E101A"/>
              </a:solidFill>
            </a:endParaRPr>
          </a:p>
          <a:p>
            <a:pPr indent="-304800" lvl="0" marL="457200" rtl="0" algn="l">
              <a:lnSpc>
                <a:spcPct val="115000"/>
              </a:lnSpc>
              <a:spcBef>
                <a:spcPts val="0"/>
              </a:spcBef>
              <a:spcAft>
                <a:spcPts val="0"/>
              </a:spcAft>
              <a:buClr>
                <a:srgbClr val="0E101A"/>
              </a:buClr>
              <a:buSzPts val="1200"/>
              <a:buChar char="●"/>
            </a:pPr>
            <a:r>
              <a:rPr lang="en" sz="1200">
                <a:solidFill>
                  <a:srgbClr val="0E101A"/>
                </a:solidFill>
              </a:rPr>
              <a:t>The seasonal component captures repetitive patterns or cycles in the unemployment rate.</a:t>
            </a:r>
            <a:endParaRPr sz="1200">
              <a:solidFill>
                <a:srgbClr val="0E101A"/>
              </a:solidFill>
            </a:endParaRPr>
          </a:p>
          <a:p>
            <a:pPr indent="-304800" lvl="0" marL="457200" rtl="0" algn="l">
              <a:lnSpc>
                <a:spcPct val="115000"/>
              </a:lnSpc>
              <a:spcBef>
                <a:spcPts val="0"/>
              </a:spcBef>
              <a:spcAft>
                <a:spcPts val="0"/>
              </a:spcAft>
              <a:buClr>
                <a:srgbClr val="0E101A"/>
              </a:buClr>
              <a:buSzPts val="1200"/>
              <a:buChar char="●"/>
            </a:pPr>
            <a:r>
              <a:rPr lang="en" sz="1200">
                <a:solidFill>
                  <a:srgbClr val="0E101A"/>
                </a:solidFill>
              </a:rPr>
              <a:t>The trend component represents the long-term upward or downward movement in the unemployment rate.</a:t>
            </a:r>
            <a:endParaRPr sz="1200">
              <a:solidFill>
                <a:srgbClr val="0E101A"/>
              </a:solidFill>
            </a:endParaRPr>
          </a:p>
          <a:p>
            <a:pPr indent="-304800" lvl="0" marL="457200" rtl="0" algn="l">
              <a:lnSpc>
                <a:spcPct val="115000"/>
              </a:lnSpc>
              <a:spcBef>
                <a:spcPts val="0"/>
              </a:spcBef>
              <a:spcAft>
                <a:spcPts val="0"/>
              </a:spcAft>
              <a:buClr>
                <a:srgbClr val="0E101A"/>
              </a:buClr>
              <a:buSzPts val="1200"/>
              <a:buChar char="●"/>
            </a:pPr>
            <a:r>
              <a:rPr lang="en" sz="1200">
                <a:solidFill>
                  <a:srgbClr val="0E101A"/>
                </a:solidFill>
              </a:rPr>
              <a:t>The random component represents the residual or irregular fluctuations in the unemployment rate.</a:t>
            </a:r>
            <a:endParaRPr sz="1200">
              <a:solidFill>
                <a:srgbClr val="0E101A"/>
              </a:solidFill>
            </a:endParaRPr>
          </a:p>
          <a:p>
            <a:pPr indent="-304800" lvl="0" marL="457200" rtl="0" algn="l">
              <a:lnSpc>
                <a:spcPct val="115000"/>
              </a:lnSpc>
              <a:spcBef>
                <a:spcPts val="0"/>
              </a:spcBef>
              <a:spcAft>
                <a:spcPts val="0"/>
              </a:spcAft>
              <a:buClr>
                <a:srgbClr val="0E101A"/>
              </a:buClr>
              <a:buSzPts val="1200"/>
              <a:buChar char="●"/>
            </a:pPr>
            <a:r>
              <a:rPr lang="en" sz="1200">
                <a:solidFill>
                  <a:srgbClr val="0E101A"/>
                </a:solidFill>
              </a:rPr>
              <a:t>Plotting the decomposition components helps visualize their contributions.</a:t>
            </a:r>
            <a:endParaRPr sz="1200">
              <a:solidFill>
                <a:srgbClr val="0E101A"/>
              </a:solidFill>
            </a:endParaRPr>
          </a:p>
        </p:txBody>
      </p:sp>
      <p:sp>
        <p:nvSpPr>
          <p:cNvPr id="168" name="Google Shape;168;p23"/>
          <p:cNvSpPr txBox="1"/>
          <p:nvPr/>
        </p:nvSpPr>
        <p:spPr>
          <a:xfrm>
            <a:off x="383575" y="4298500"/>
            <a:ext cx="84015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0E101A"/>
                </a:solidFill>
              </a:rPr>
              <a:t>The STL decomposition on the moving average helps capture the different components of the unemployment rate and analyze their impact on the overall series. The random element, extracted from the decomposition, captures the underlying irregular variations in the unemployment rate.</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idx="1" type="body"/>
          </p:nvPr>
        </p:nvSpPr>
        <p:spPr>
          <a:xfrm>
            <a:off x="727650" y="1627200"/>
            <a:ext cx="7688700" cy="2610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205">
                <a:solidFill>
                  <a:srgbClr val="000000"/>
                </a:solidFill>
                <a:latin typeface="Arial"/>
                <a:ea typeface="Arial"/>
                <a:cs typeface="Arial"/>
                <a:sym typeface="Arial"/>
              </a:rPr>
              <a:t>Based on the plot, the trend is at the peak during 2010. During periods of economic recession, it is common for unemployment rates to experience an increase. This was particularly evident in the case of 2010, which coincided with the aftermath of the global financial crisis that originated in 2008. The financial crisis profoundly impacted the global economy, leading to a widespread downturn characterized by layoffs, business closures, and a decline in economic activity. These factors contributed to higher unemployment rates as businesses struggled to maintain their workforce.</a:t>
            </a:r>
            <a:endParaRPr sz="1205">
              <a:solidFill>
                <a:srgbClr val="000000"/>
              </a:solidFill>
              <a:latin typeface="Arial"/>
              <a:ea typeface="Arial"/>
              <a:cs typeface="Arial"/>
              <a:sym typeface="Arial"/>
            </a:endParaRPr>
          </a:p>
          <a:p>
            <a:pPr indent="0" lvl="0" marL="0" rtl="0" algn="l">
              <a:lnSpc>
                <a:spcPct val="95000"/>
              </a:lnSpc>
              <a:spcBef>
                <a:spcPts val="1200"/>
              </a:spcBef>
              <a:spcAft>
                <a:spcPts val="0"/>
              </a:spcAft>
              <a:buSzPts val="935"/>
              <a:buNone/>
            </a:pPr>
            <a:r>
              <a:rPr lang="en" sz="1205">
                <a:solidFill>
                  <a:srgbClr val="000000"/>
                </a:solidFill>
                <a:latin typeface="Arial"/>
                <a:ea typeface="Arial"/>
                <a:cs typeface="Arial"/>
                <a:sym typeface="Arial"/>
              </a:rPr>
              <a:t>It is important to note that even after the worst phase of a recession, the economy's recovery can be gradual. While specific economic indicators may show signs of improvement, the labor market often takes longer to bounce back. This can result in sustained high unemployment rates even as other sectors of the economy begin to recover. The recovery of the labor market is influenced by various factors, including business confidence, investment levels, and consumer spending, which collectively contribute to creating new job opportunities and reducing unemployment rates.</a:t>
            </a:r>
            <a:endParaRPr sz="1205">
              <a:solidFill>
                <a:srgbClr val="000000"/>
              </a:solidFill>
              <a:latin typeface="Arial"/>
              <a:ea typeface="Arial"/>
              <a:cs typeface="Arial"/>
              <a:sym typeface="Arial"/>
            </a:endParaRPr>
          </a:p>
          <a:p>
            <a:pPr indent="0" lvl="0" marL="0" rtl="0" algn="l">
              <a:lnSpc>
                <a:spcPct val="95000"/>
              </a:lnSpc>
              <a:spcBef>
                <a:spcPts val="1200"/>
              </a:spcBef>
              <a:spcAft>
                <a:spcPts val="1200"/>
              </a:spcAft>
              <a:buSzPts val="935"/>
              <a:buNone/>
            </a:pPr>
            <a:r>
              <a:t/>
            </a:r>
            <a:endParaRPr sz="1205">
              <a:solidFill>
                <a:srgbClr val="000000"/>
              </a:solidFill>
              <a:latin typeface="Arial"/>
              <a:ea typeface="Arial"/>
              <a:cs typeface="Arial"/>
              <a:sym typeface="Arial"/>
            </a:endParaRPr>
          </a:p>
        </p:txBody>
      </p:sp>
      <p:sp>
        <p:nvSpPr>
          <p:cNvPr id="174" name="Google Shape;174;p24"/>
          <p:cNvSpPr txBox="1"/>
          <p:nvPr>
            <p:ph type="title"/>
          </p:nvPr>
        </p:nvSpPr>
        <p:spPr>
          <a:xfrm>
            <a:off x="729450" y="5786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000000"/>
                </a:solidFill>
              </a:rPr>
              <a:t>Analysis of STL Decomposition</a:t>
            </a:r>
            <a:endParaRPr sz="23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idx="1" type="body"/>
          </p:nvPr>
        </p:nvSpPr>
        <p:spPr>
          <a:xfrm>
            <a:off x="775200" y="1444725"/>
            <a:ext cx="8034000" cy="2683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600">
                <a:solidFill>
                  <a:srgbClr val="000000"/>
                </a:solidFill>
                <a:latin typeface="Arial"/>
                <a:ea typeface="Arial"/>
                <a:cs typeface="Arial"/>
                <a:sym typeface="Arial"/>
              </a:rPr>
              <a:t>The 6-month moving average helped smooth out the data fluctuations by computing the average of each observation and its surrounding six months. This approach allowed me to identify and visualize any long-term trends or patterns in the data.</a:t>
            </a:r>
            <a:endParaRPr sz="1600">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 sz="1600">
                <a:solidFill>
                  <a:srgbClr val="000000"/>
                </a:solidFill>
                <a:latin typeface="Arial"/>
                <a:ea typeface="Arial"/>
                <a:cs typeface="Arial"/>
                <a:sym typeface="Arial"/>
              </a:rPr>
              <a:t>Additionally, I utilized the STL method, which decomposes the time series into three components: trend, seasonal, and random (residual). The trend component captures the long-term behavior, the seasonal component captures repeating patterns, and the random component represents the irregular and unpredictable fluctuations. By applying the STL method, I aimed to separate these components and better understand the underlying patterns in the data.</a:t>
            </a:r>
            <a:endParaRPr sz="1600">
              <a:solidFill>
                <a:srgbClr val="000000"/>
              </a:solidFill>
              <a:latin typeface="Arial"/>
              <a:ea typeface="Arial"/>
              <a:cs typeface="Arial"/>
              <a:sym typeface="Arial"/>
            </a:endParaRPr>
          </a:p>
          <a:p>
            <a:pPr indent="0" lvl="0" marL="0" rtl="0" algn="l">
              <a:lnSpc>
                <a:spcPct val="95000"/>
              </a:lnSpc>
              <a:spcBef>
                <a:spcPts val="1200"/>
              </a:spcBef>
              <a:spcAft>
                <a:spcPts val="1200"/>
              </a:spcAft>
              <a:buNone/>
            </a:pPr>
            <a:r>
              <a:rPr lang="en" sz="1600">
                <a:solidFill>
                  <a:srgbClr val="000000"/>
                </a:solidFill>
                <a:latin typeface="Arial"/>
                <a:ea typeface="Arial"/>
                <a:cs typeface="Arial"/>
                <a:sym typeface="Arial"/>
              </a:rPr>
              <a:t>By combining the 6-month moving average and the STL method, I could examine the trends and patterns more comprehensively, enabling me to make informed decisions regarding further data processing and modeling for accurate forecasting.</a:t>
            </a:r>
            <a:endParaRPr sz="16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6"/>
          <p:cNvPicPr preferRelativeResize="0"/>
          <p:nvPr/>
        </p:nvPicPr>
        <p:blipFill>
          <a:blip r:embed="rId3">
            <a:alphaModFix/>
          </a:blip>
          <a:stretch>
            <a:fillRect/>
          </a:stretch>
        </p:blipFill>
        <p:spPr>
          <a:xfrm>
            <a:off x="1089176" y="1287575"/>
            <a:ext cx="3798849" cy="2377050"/>
          </a:xfrm>
          <a:prstGeom prst="rect">
            <a:avLst/>
          </a:prstGeom>
          <a:noFill/>
          <a:ln>
            <a:noFill/>
          </a:ln>
        </p:spPr>
      </p:pic>
      <p:pic>
        <p:nvPicPr>
          <p:cNvPr id="185" name="Google Shape;185;p26"/>
          <p:cNvPicPr preferRelativeResize="0"/>
          <p:nvPr/>
        </p:nvPicPr>
        <p:blipFill>
          <a:blip r:embed="rId4">
            <a:alphaModFix/>
          </a:blip>
          <a:stretch>
            <a:fillRect/>
          </a:stretch>
        </p:blipFill>
        <p:spPr>
          <a:xfrm>
            <a:off x="5093300" y="1423750"/>
            <a:ext cx="3496740" cy="2188025"/>
          </a:xfrm>
          <a:prstGeom prst="rect">
            <a:avLst/>
          </a:prstGeom>
          <a:noFill/>
          <a:ln>
            <a:noFill/>
          </a:ln>
        </p:spPr>
      </p:pic>
      <p:sp>
        <p:nvSpPr>
          <p:cNvPr id="186" name="Google Shape;186;p26"/>
          <p:cNvSpPr txBox="1"/>
          <p:nvPr/>
        </p:nvSpPr>
        <p:spPr>
          <a:xfrm>
            <a:off x="334750" y="3611775"/>
            <a:ext cx="86331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A correlation pattern in the ACF plot of the random component after performing the STL decomposition suggests that the series may not be stationary. This observation supports my alternative hypothesis that the U.S. unemployment rate exhibits significant trends, seasonality, or other predictable patterns, indicating a non-stationary process. However, in order to create forecasting models to anticipate future unemployment rates, the data must be made stationary.</a:t>
            </a:r>
            <a:endParaRPr sz="1500"/>
          </a:p>
        </p:txBody>
      </p:sp>
      <p:sp>
        <p:nvSpPr>
          <p:cNvPr id="187" name="Google Shape;187;p26"/>
          <p:cNvSpPr txBox="1"/>
          <p:nvPr>
            <p:ph type="title"/>
          </p:nvPr>
        </p:nvSpPr>
        <p:spPr>
          <a:xfrm>
            <a:off x="729450" y="578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solidFill>
                  <a:srgbClr val="000000"/>
                </a:solidFill>
              </a:rPr>
              <a:t>Assessment of Stationarity and Alternative Hypothesis</a:t>
            </a:r>
            <a:endParaRPr sz="23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729450" y="578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Transformation: First Order Differencing</a:t>
            </a:r>
            <a:endParaRPr/>
          </a:p>
        </p:txBody>
      </p:sp>
      <p:pic>
        <p:nvPicPr>
          <p:cNvPr id="193" name="Google Shape;193;p27"/>
          <p:cNvPicPr preferRelativeResize="0"/>
          <p:nvPr/>
        </p:nvPicPr>
        <p:blipFill>
          <a:blip r:embed="rId3">
            <a:alphaModFix/>
          </a:blip>
          <a:stretch>
            <a:fillRect/>
          </a:stretch>
        </p:blipFill>
        <p:spPr>
          <a:xfrm>
            <a:off x="1885200" y="2529625"/>
            <a:ext cx="5566600" cy="2565750"/>
          </a:xfrm>
          <a:prstGeom prst="rect">
            <a:avLst/>
          </a:prstGeom>
          <a:noFill/>
          <a:ln>
            <a:noFill/>
          </a:ln>
        </p:spPr>
      </p:pic>
      <p:sp>
        <p:nvSpPr>
          <p:cNvPr id="194" name="Google Shape;194;p27"/>
          <p:cNvSpPr txBox="1"/>
          <p:nvPr/>
        </p:nvSpPr>
        <p:spPr>
          <a:xfrm>
            <a:off x="422850" y="1298400"/>
            <a:ext cx="8298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First-order differencing was applied to the training data, eliminating autocorrelation in the ACF plot. This transformation successfully rendered the data stationary, indicating the removal of seasonality and trends. The absence of autocorrelation in the ACF plot confirms that the differenced data is suitable for further time series analysis and modeling.</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727650" y="596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First-order differencing on the Test Data</a:t>
            </a:r>
            <a:endParaRPr/>
          </a:p>
        </p:txBody>
      </p:sp>
      <p:sp>
        <p:nvSpPr>
          <p:cNvPr id="200" name="Google Shape;200;p28"/>
          <p:cNvSpPr txBox="1"/>
          <p:nvPr/>
        </p:nvSpPr>
        <p:spPr>
          <a:xfrm>
            <a:off x="777900" y="1603275"/>
            <a:ext cx="7588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First-order differencing was performed not only on the training data but also on the test data. This step was crucial to maintain consistency between the train and test datasets when comparing and evaluating the forecasting models. By applying first-order differencing to the test data as well, we ensured that both datasets had the same level of differencing, allowing for a fair and accurate assessment of the model's performance on unseen future data.</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729450" y="613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 arima()</a:t>
            </a:r>
            <a:endParaRPr/>
          </a:p>
        </p:txBody>
      </p:sp>
      <p:sp>
        <p:nvSpPr>
          <p:cNvPr id="206" name="Google Shape;206;p29"/>
          <p:cNvSpPr txBox="1"/>
          <p:nvPr>
            <p:ph idx="1" type="body"/>
          </p:nvPr>
        </p:nvSpPr>
        <p:spPr>
          <a:xfrm>
            <a:off x="4986050" y="1149125"/>
            <a:ext cx="4017000" cy="3876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500">
                <a:solidFill>
                  <a:srgbClr val="000000"/>
                </a:solidFill>
                <a:latin typeface="Arial"/>
                <a:ea typeface="Arial"/>
                <a:cs typeface="Arial"/>
                <a:sym typeface="Arial"/>
              </a:rPr>
              <a:t>The ARIMA (AutoRegressive Integrated Moving Average) model was employed for forecasting in this analysis. The optimal orders for the ARIMA model were determined using the auto.arima() function, which automatically selects the best orders based on the data. The selected ARIMA model had an order of (1, 0, 1), indicating the presence of autoregressive, differencing, and moving average components.</a:t>
            </a:r>
            <a:endParaRPr sz="1500">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 sz="1500">
                <a:solidFill>
                  <a:srgbClr val="000000"/>
                </a:solidFill>
                <a:latin typeface="Arial"/>
                <a:ea typeface="Arial"/>
                <a:cs typeface="Arial"/>
                <a:sym typeface="Arial"/>
              </a:rPr>
              <a:t>The arima() function was then used to fit the ARIMA model to the differenced data. The summary of the fitted ARIMA model provides essential information about the estimated coefficients, standard errors, and other statistical measures.</a:t>
            </a:r>
            <a:endParaRPr sz="1500">
              <a:solidFill>
                <a:srgbClr val="000000"/>
              </a:solidFill>
              <a:latin typeface="Arial"/>
              <a:ea typeface="Arial"/>
              <a:cs typeface="Arial"/>
              <a:sym typeface="Arial"/>
            </a:endParaRPr>
          </a:p>
          <a:p>
            <a:pPr indent="0" lvl="0" marL="0" rtl="0" algn="l">
              <a:lnSpc>
                <a:spcPct val="95000"/>
              </a:lnSpc>
              <a:spcBef>
                <a:spcPts val="1200"/>
              </a:spcBef>
              <a:spcAft>
                <a:spcPts val="1200"/>
              </a:spcAft>
              <a:buNone/>
            </a:pPr>
            <a:r>
              <a:t/>
            </a:r>
            <a:endParaRPr sz="1500">
              <a:solidFill>
                <a:srgbClr val="000000"/>
              </a:solidFill>
              <a:latin typeface="Arial"/>
              <a:ea typeface="Arial"/>
              <a:cs typeface="Arial"/>
              <a:sym typeface="Arial"/>
            </a:endParaRPr>
          </a:p>
        </p:txBody>
      </p:sp>
      <p:pic>
        <p:nvPicPr>
          <p:cNvPr id="207" name="Google Shape;207;p29"/>
          <p:cNvPicPr preferRelativeResize="0"/>
          <p:nvPr/>
        </p:nvPicPr>
        <p:blipFill>
          <a:blip r:embed="rId3">
            <a:alphaModFix/>
          </a:blip>
          <a:stretch>
            <a:fillRect/>
          </a:stretch>
        </p:blipFill>
        <p:spPr>
          <a:xfrm>
            <a:off x="370025" y="1442504"/>
            <a:ext cx="4448649" cy="1826050"/>
          </a:xfrm>
          <a:prstGeom prst="rect">
            <a:avLst/>
          </a:prstGeom>
          <a:noFill/>
          <a:ln>
            <a:noFill/>
          </a:ln>
        </p:spPr>
      </p:pic>
      <p:sp>
        <p:nvSpPr>
          <p:cNvPr id="208" name="Google Shape;208;p29"/>
          <p:cNvSpPr txBox="1"/>
          <p:nvPr/>
        </p:nvSpPr>
        <p:spPr>
          <a:xfrm>
            <a:off x="370000" y="3561925"/>
            <a:ext cx="4448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forecast() function was applied to the ARIMA model to generate estimates for future periods. The resulting forecasted values were initially in the differenced scale, so the differenced values were transformed back to the original scale by adding the lagged values of the test data.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729450" y="613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 ets()</a:t>
            </a:r>
            <a:endParaRPr/>
          </a:p>
        </p:txBody>
      </p:sp>
      <p:pic>
        <p:nvPicPr>
          <p:cNvPr id="214" name="Google Shape;214;p30"/>
          <p:cNvPicPr preferRelativeResize="0"/>
          <p:nvPr/>
        </p:nvPicPr>
        <p:blipFill>
          <a:blip r:embed="rId3">
            <a:alphaModFix/>
          </a:blip>
          <a:stretch>
            <a:fillRect/>
          </a:stretch>
        </p:blipFill>
        <p:spPr>
          <a:xfrm>
            <a:off x="465175" y="1479950"/>
            <a:ext cx="3692800" cy="1867575"/>
          </a:xfrm>
          <a:prstGeom prst="rect">
            <a:avLst/>
          </a:prstGeom>
          <a:noFill/>
          <a:ln>
            <a:noFill/>
          </a:ln>
        </p:spPr>
      </p:pic>
      <p:sp>
        <p:nvSpPr>
          <p:cNvPr id="215" name="Google Shape;215;p30"/>
          <p:cNvSpPr txBox="1"/>
          <p:nvPr/>
        </p:nvSpPr>
        <p:spPr>
          <a:xfrm>
            <a:off x="4950825" y="1479950"/>
            <a:ext cx="36927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The ETS (Error, Trend, Seasonality) model was utilized to forecast unemployment rates. The ETS model was fitted to the differenced training data using the ets() function. This function estimates the model parameters based on the provided data. The summary of the fitted model includes essential information such as the estimated parameters, goodness-of-fit measures, and other diagnostic statistics.</a:t>
            </a:r>
            <a:endParaRPr sz="1700"/>
          </a:p>
        </p:txBody>
      </p:sp>
      <p:sp>
        <p:nvSpPr>
          <p:cNvPr id="216" name="Google Shape;216;p30"/>
          <p:cNvSpPr txBox="1"/>
          <p:nvPr/>
        </p:nvSpPr>
        <p:spPr>
          <a:xfrm>
            <a:off x="465175" y="3470850"/>
            <a:ext cx="42390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The forecast() function generates forecasted values for the length of the differenced test data. The resulting forecasted values represent the predicted changes in the unemployment rates.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727650" y="578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222" name="Google Shape;222;p31"/>
          <p:cNvPicPr preferRelativeResize="0"/>
          <p:nvPr/>
        </p:nvPicPr>
        <p:blipFill>
          <a:blip r:embed="rId3">
            <a:alphaModFix/>
          </a:blip>
          <a:stretch>
            <a:fillRect/>
          </a:stretch>
        </p:blipFill>
        <p:spPr>
          <a:xfrm>
            <a:off x="420700" y="1299200"/>
            <a:ext cx="4065274" cy="2188600"/>
          </a:xfrm>
          <a:prstGeom prst="rect">
            <a:avLst/>
          </a:prstGeom>
          <a:noFill/>
          <a:ln>
            <a:noFill/>
          </a:ln>
        </p:spPr>
      </p:pic>
      <p:pic>
        <p:nvPicPr>
          <p:cNvPr id="223" name="Google Shape;223;p31"/>
          <p:cNvPicPr preferRelativeResize="0"/>
          <p:nvPr/>
        </p:nvPicPr>
        <p:blipFill>
          <a:blip r:embed="rId4">
            <a:alphaModFix/>
          </a:blip>
          <a:stretch>
            <a:fillRect/>
          </a:stretch>
        </p:blipFill>
        <p:spPr>
          <a:xfrm>
            <a:off x="5125401" y="1299200"/>
            <a:ext cx="3842998" cy="2068937"/>
          </a:xfrm>
          <a:prstGeom prst="rect">
            <a:avLst/>
          </a:prstGeom>
          <a:noFill/>
          <a:ln>
            <a:noFill/>
          </a:ln>
        </p:spPr>
      </p:pic>
      <p:pic>
        <p:nvPicPr>
          <p:cNvPr id="224" name="Google Shape;224;p31"/>
          <p:cNvPicPr preferRelativeResize="0"/>
          <p:nvPr/>
        </p:nvPicPr>
        <p:blipFill>
          <a:blip r:embed="rId5">
            <a:alphaModFix/>
          </a:blip>
          <a:stretch>
            <a:fillRect/>
          </a:stretch>
        </p:blipFill>
        <p:spPr>
          <a:xfrm>
            <a:off x="2154175" y="3487799"/>
            <a:ext cx="5254400" cy="1492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69900" y="606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94" name="Google Shape;94;p14"/>
          <p:cNvSpPr txBox="1"/>
          <p:nvPr>
            <p:ph idx="1" type="body"/>
          </p:nvPr>
        </p:nvSpPr>
        <p:spPr>
          <a:xfrm>
            <a:off x="609550" y="1622525"/>
            <a:ext cx="8009400" cy="25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The U.S. unemployment rate is a critical economic indicator with far-reaching implications for policy-making, financial markets, and social welfare. This project focuses on conducting a comprehensive time series analysis of the U.S. unemployment rate, which entails studying the dataset's characteristics and developing an accurate forecasting model. The project explores historical data to uncover inherent patterns, trends, and seasonality within the unemployment rate. The primary objective is to compare the suitability of the Arima and Exponential Smoothing models for creating effective forecasting models to predict future unemployment rates.</a:t>
            </a:r>
            <a:endParaRPr sz="16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510950" y="561050"/>
            <a:ext cx="3500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230" name="Google Shape;230;p32"/>
          <p:cNvSpPr txBox="1"/>
          <p:nvPr>
            <p:ph idx="1" type="body"/>
          </p:nvPr>
        </p:nvSpPr>
        <p:spPr>
          <a:xfrm>
            <a:off x="422825" y="1582125"/>
            <a:ext cx="8492100" cy="3333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rgbClr val="000000"/>
                </a:solidFill>
                <a:latin typeface="Arial"/>
                <a:ea typeface="Arial"/>
                <a:cs typeface="Arial"/>
                <a:sym typeface="Arial"/>
              </a:rPr>
              <a:t>The forecasting models were evaluated and compared against the actual values to assess their performance. The ARIMA and ETS models showed similar performance in forecasting the unemployment rate. The ARIMA model achieved a Mean Absolute Error (MAE) of 0.1220111, Root Mean Squared Error (RMSE) of 0.1465348, and Mean Absolute Percentage Error (MAPE) of 3.321480%. The ETS model, on the other hand, achieved a slightly lower MAE of 0.1201122, RMSE of 0.1455818, and MAPE of 3.265728%. Although the ETS model performed marginally better with slightly lower error metrics, the difference in performance between the two models is relatively small. Therefore, both models can be considered reasonable for predicting the unemployment rate.</a:t>
            </a:r>
            <a:endParaRPr sz="18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727650" y="649150"/>
            <a:ext cx="83106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40"/>
              <a:t>Strategies for Improving Unemployment Rate Forecasting</a:t>
            </a:r>
            <a:endParaRPr sz="2240"/>
          </a:p>
        </p:txBody>
      </p:sp>
      <p:sp>
        <p:nvSpPr>
          <p:cNvPr id="236" name="Google Shape;236;p33"/>
          <p:cNvSpPr txBox="1"/>
          <p:nvPr>
            <p:ph idx="1" type="body"/>
          </p:nvPr>
        </p:nvSpPr>
        <p:spPr>
          <a:xfrm>
            <a:off x="727650" y="1550300"/>
            <a:ext cx="7688700" cy="3153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solidFill>
                  <a:srgbClr val="000000"/>
                </a:solidFill>
                <a:latin typeface="Arial"/>
                <a:ea typeface="Arial"/>
                <a:cs typeface="Arial"/>
                <a:sym typeface="Arial"/>
              </a:rPr>
              <a:t>Potential improvements can be made by exploring additional features that may influence the unemployment rate, such as demographic factors or policy changes, to enhance future forecasting of the unemployment rate. By incorporating these relevant features into the modeling process, it is possible to capture additional patterns and improve the accuracy of the forecasts. Furthermore, advanced models like neural networks (NN) or ensemble methods can be explored, accompanied by rigorous model selection and optimization processes. This approach ensures that the most suitable forecasting model is identified and utilized to improve the accuracy of future unemployment rate predictions.</a:t>
            </a:r>
            <a:endParaRPr sz="17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799925" y="2571750"/>
            <a:ext cx="7688700" cy="67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940"/>
              <a:t>THANK YOU!</a:t>
            </a:r>
            <a:endParaRPr sz="29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810325" y="582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a:t>
            </a:r>
            <a:endParaRPr/>
          </a:p>
        </p:txBody>
      </p:sp>
      <p:sp>
        <p:nvSpPr>
          <p:cNvPr id="100" name="Google Shape;100;p15"/>
          <p:cNvSpPr txBox="1"/>
          <p:nvPr>
            <p:ph idx="1" type="body"/>
          </p:nvPr>
        </p:nvSpPr>
        <p:spPr>
          <a:xfrm>
            <a:off x="727650" y="1400975"/>
            <a:ext cx="7688700" cy="33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solidFill>
                  <a:srgbClr val="000000"/>
                </a:solidFill>
                <a:latin typeface="Arial"/>
                <a:ea typeface="Arial"/>
                <a:cs typeface="Arial"/>
                <a:sym typeface="Arial"/>
              </a:rPr>
              <a:t>Null Hypothesis</a:t>
            </a:r>
            <a:r>
              <a:rPr lang="en" sz="1500">
                <a:solidFill>
                  <a:srgbClr val="000000"/>
                </a:solidFill>
                <a:latin typeface="Arial"/>
                <a:ea typeface="Arial"/>
                <a:cs typeface="Arial"/>
                <a:sym typeface="Arial"/>
              </a:rPr>
              <a:t>: The U.S. unemployment rate follows a stationary process and does not show any significant trend, seasonality, or other predictable patterns over time.</a:t>
            </a:r>
            <a:endParaRPr sz="1500">
              <a:solidFill>
                <a:srgbClr val="000000"/>
              </a:solidFill>
              <a:latin typeface="Arial"/>
              <a:ea typeface="Arial"/>
              <a:cs typeface="Arial"/>
              <a:sym typeface="Arial"/>
            </a:endParaRPr>
          </a:p>
          <a:p>
            <a:pPr indent="0" lvl="0" marL="0" rtl="0" algn="l">
              <a:spcBef>
                <a:spcPts val="0"/>
              </a:spcBef>
              <a:spcAft>
                <a:spcPts val="0"/>
              </a:spcAft>
              <a:buNone/>
            </a:pPr>
            <a:br>
              <a:rPr lang="en" sz="1500">
                <a:solidFill>
                  <a:srgbClr val="000000"/>
                </a:solidFill>
                <a:latin typeface="Arial"/>
                <a:ea typeface="Arial"/>
                <a:cs typeface="Arial"/>
                <a:sym typeface="Arial"/>
              </a:rPr>
            </a:br>
            <a:r>
              <a:rPr b="1" lang="en" sz="1500" u="sng">
                <a:solidFill>
                  <a:srgbClr val="000000"/>
                </a:solidFill>
                <a:latin typeface="Arial"/>
                <a:ea typeface="Arial"/>
                <a:cs typeface="Arial"/>
                <a:sym typeface="Arial"/>
              </a:rPr>
              <a:t>Alternative Hypothesis</a:t>
            </a:r>
            <a:r>
              <a:rPr lang="en" sz="1500">
                <a:solidFill>
                  <a:srgbClr val="000000"/>
                </a:solidFill>
                <a:latin typeface="Arial"/>
                <a:ea typeface="Arial"/>
                <a:cs typeface="Arial"/>
                <a:sym typeface="Arial"/>
              </a:rPr>
              <a:t>: The U.S. unemployment rate exhibits significant trend, seasonality, or other predictable patterns, indicating a non-stationary process that can be captured by time series forecasting models.</a:t>
            </a:r>
            <a:endParaRPr sz="1500">
              <a:solidFill>
                <a:srgbClr val="000000"/>
              </a:solidFill>
              <a:latin typeface="Arial"/>
              <a:ea typeface="Arial"/>
              <a:cs typeface="Arial"/>
              <a:sym typeface="Arial"/>
            </a:endParaRPr>
          </a:p>
          <a:p>
            <a:pPr indent="0" lvl="0" marL="0" rtl="0" algn="l">
              <a:spcBef>
                <a:spcPts val="1500"/>
              </a:spcBef>
              <a:spcAft>
                <a:spcPts val="0"/>
              </a:spcAft>
              <a:buNone/>
            </a:pPr>
            <a:r>
              <a:rPr lang="en" sz="1500">
                <a:solidFill>
                  <a:srgbClr val="000000"/>
                </a:solidFill>
                <a:latin typeface="Arial"/>
                <a:ea typeface="Arial"/>
                <a:cs typeface="Arial"/>
                <a:sym typeface="Arial"/>
              </a:rPr>
              <a:t>The objective of this analysis is to assess the evidence and determine if the data provides enough support to reject the null hypothesis. By identifying underlying patterns in the unemployment rate, we can develop reliable forecasting models that leverage these patterns for predicting future unemployment rates.</a:t>
            </a:r>
            <a:endParaRPr sz="15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852775" y="578825"/>
            <a:ext cx="3446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Arial"/>
                <a:ea typeface="Arial"/>
                <a:cs typeface="Arial"/>
                <a:sym typeface="Arial"/>
              </a:rPr>
              <a:t>Data Properties</a:t>
            </a:r>
            <a:endParaRPr>
              <a:solidFill>
                <a:srgbClr val="000000"/>
              </a:solidFill>
              <a:latin typeface="Arial"/>
              <a:ea typeface="Arial"/>
              <a:cs typeface="Arial"/>
              <a:sym typeface="Arial"/>
            </a:endParaRPr>
          </a:p>
        </p:txBody>
      </p:sp>
      <p:sp>
        <p:nvSpPr>
          <p:cNvPr id="106" name="Google Shape;106;p16"/>
          <p:cNvSpPr txBox="1"/>
          <p:nvPr>
            <p:ph idx="1" type="body"/>
          </p:nvPr>
        </p:nvSpPr>
        <p:spPr>
          <a:xfrm>
            <a:off x="852775" y="1566200"/>
            <a:ext cx="1473000" cy="626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rPr b="1" lang="en" sz="4326">
                <a:solidFill>
                  <a:schemeClr val="dk1"/>
                </a:solidFill>
                <a:latin typeface="Arial"/>
                <a:ea typeface="Arial"/>
                <a:cs typeface="Arial"/>
                <a:sym typeface="Arial"/>
              </a:rPr>
              <a:t>864</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p:txBody>
      </p:sp>
      <p:sp>
        <p:nvSpPr>
          <p:cNvPr id="107" name="Google Shape;107;p16"/>
          <p:cNvSpPr txBox="1"/>
          <p:nvPr/>
        </p:nvSpPr>
        <p:spPr>
          <a:xfrm>
            <a:off x="852775" y="2148450"/>
            <a:ext cx="2829600" cy="84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000"/>
              <a:t>D</a:t>
            </a:r>
            <a:r>
              <a:rPr lang="en" sz="2000"/>
              <a:t>ata points of Unemployment rate </a:t>
            </a:r>
            <a:endParaRPr sz="2100"/>
          </a:p>
        </p:txBody>
      </p:sp>
      <p:sp>
        <p:nvSpPr>
          <p:cNvPr id="108" name="Google Shape;108;p16"/>
          <p:cNvSpPr txBox="1"/>
          <p:nvPr>
            <p:ph idx="1" type="body"/>
          </p:nvPr>
        </p:nvSpPr>
        <p:spPr>
          <a:xfrm>
            <a:off x="5748800" y="1307850"/>
            <a:ext cx="770100" cy="71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3000">
                <a:solidFill>
                  <a:schemeClr val="dk1"/>
                </a:solidFill>
                <a:latin typeface="Arial"/>
                <a:ea typeface="Arial"/>
                <a:cs typeface="Arial"/>
                <a:sym typeface="Arial"/>
              </a:rPr>
              <a:t>2</a:t>
            </a:r>
            <a:r>
              <a:rPr lang="en"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p:txBody>
      </p:sp>
      <p:sp>
        <p:nvSpPr>
          <p:cNvPr id="109" name="Google Shape;109;p16"/>
          <p:cNvSpPr txBox="1"/>
          <p:nvPr>
            <p:ph idx="1" type="body"/>
          </p:nvPr>
        </p:nvSpPr>
        <p:spPr>
          <a:xfrm>
            <a:off x="5748800" y="1933950"/>
            <a:ext cx="3083100" cy="12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Arial"/>
                <a:ea typeface="Arial"/>
                <a:cs typeface="Arial"/>
                <a:sym typeface="Arial"/>
              </a:rPr>
              <a:t>Distinct Variables </a:t>
            </a:r>
            <a:r>
              <a:rPr lang="en"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indent="0" lvl="0" marL="0" rtl="0" algn="l">
              <a:spcBef>
                <a:spcPts val="1200"/>
              </a:spcBef>
              <a:spcAft>
                <a:spcPts val="1200"/>
              </a:spcAft>
              <a:buNone/>
            </a:pPr>
            <a:r>
              <a:rPr lang="en" sz="2000">
                <a:solidFill>
                  <a:srgbClr val="000000"/>
                </a:solidFill>
                <a:latin typeface="Arial"/>
                <a:ea typeface="Arial"/>
                <a:cs typeface="Arial"/>
                <a:sym typeface="Arial"/>
              </a:rPr>
              <a:t>Date</a:t>
            </a:r>
            <a:r>
              <a:rPr lang="en" sz="2000">
                <a:solidFill>
                  <a:srgbClr val="000000"/>
                </a:solidFill>
                <a:latin typeface="Arial"/>
                <a:ea typeface="Arial"/>
                <a:cs typeface="Arial"/>
                <a:sym typeface="Arial"/>
              </a:rPr>
              <a:t> and </a:t>
            </a:r>
            <a:r>
              <a:rPr lang="en" sz="2000">
                <a:solidFill>
                  <a:srgbClr val="000000"/>
                </a:solidFill>
                <a:latin typeface="Arial"/>
                <a:ea typeface="Arial"/>
                <a:cs typeface="Arial"/>
                <a:sym typeface="Arial"/>
              </a:rPr>
              <a:t>Unemployment Rate</a:t>
            </a:r>
            <a:endParaRPr sz="2000">
              <a:solidFill>
                <a:srgbClr val="000000"/>
              </a:solidFill>
              <a:latin typeface="Arial"/>
              <a:ea typeface="Arial"/>
              <a:cs typeface="Arial"/>
              <a:sym typeface="Arial"/>
            </a:endParaRPr>
          </a:p>
        </p:txBody>
      </p:sp>
      <p:sp>
        <p:nvSpPr>
          <p:cNvPr id="110" name="Google Shape;110;p16"/>
          <p:cNvSpPr txBox="1"/>
          <p:nvPr>
            <p:ph idx="1" type="body"/>
          </p:nvPr>
        </p:nvSpPr>
        <p:spPr>
          <a:xfrm>
            <a:off x="5637925" y="3390925"/>
            <a:ext cx="3083100" cy="998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en" sz="2300">
                <a:solidFill>
                  <a:schemeClr val="dk1"/>
                </a:solidFill>
                <a:latin typeface="Arial"/>
                <a:ea typeface="Arial"/>
                <a:cs typeface="Arial"/>
                <a:sym typeface="Arial"/>
              </a:rPr>
              <a:t>FRED Economic Data | St. Louis FED</a:t>
            </a:r>
            <a:endParaRPr b="1" sz="3345">
              <a:solidFill>
                <a:schemeClr val="dk1"/>
              </a:solidFill>
              <a:latin typeface="Arial"/>
              <a:ea typeface="Arial"/>
              <a:cs typeface="Arial"/>
              <a:sym typeface="Arial"/>
            </a:endParaRPr>
          </a:p>
        </p:txBody>
      </p:sp>
      <p:sp>
        <p:nvSpPr>
          <p:cNvPr id="111" name="Google Shape;111;p16"/>
          <p:cNvSpPr txBox="1"/>
          <p:nvPr/>
        </p:nvSpPr>
        <p:spPr>
          <a:xfrm>
            <a:off x="852775" y="4342825"/>
            <a:ext cx="35784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300"/>
              <a:t>Timeframe of the data</a:t>
            </a:r>
            <a:endParaRPr sz="2300"/>
          </a:p>
        </p:txBody>
      </p:sp>
      <p:sp>
        <p:nvSpPr>
          <p:cNvPr id="112" name="Google Shape;112;p16"/>
          <p:cNvSpPr txBox="1"/>
          <p:nvPr/>
        </p:nvSpPr>
        <p:spPr>
          <a:xfrm>
            <a:off x="852775" y="3216750"/>
            <a:ext cx="3336300" cy="116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2950">
                <a:solidFill>
                  <a:schemeClr val="dk1"/>
                </a:solidFill>
              </a:rPr>
              <a:t>Jan 1950 </a:t>
            </a:r>
            <a:r>
              <a:rPr b="1" lang="en" sz="2050">
                <a:solidFill>
                  <a:schemeClr val="dk1"/>
                </a:solidFill>
              </a:rPr>
              <a:t>to </a:t>
            </a:r>
            <a:r>
              <a:rPr b="1" lang="en" sz="2980">
                <a:solidFill>
                  <a:schemeClr val="dk1"/>
                </a:solidFill>
              </a:rPr>
              <a:t>December 2021</a:t>
            </a:r>
            <a:endParaRPr b="1" sz="2950">
              <a:solidFill>
                <a:schemeClr val="dk1"/>
              </a:solidFill>
            </a:endParaRPr>
          </a:p>
        </p:txBody>
      </p:sp>
      <p:sp>
        <p:nvSpPr>
          <p:cNvPr id="113" name="Google Shape;113;p16"/>
          <p:cNvSpPr txBox="1"/>
          <p:nvPr/>
        </p:nvSpPr>
        <p:spPr>
          <a:xfrm>
            <a:off x="5637925" y="4237100"/>
            <a:ext cx="24438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300"/>
              <a:t>Data Source</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645625" y="559200"/>
            <a:ext cx="3512400" cy="62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Processing</a:t>
            </a:r>
            <a:endParaRPr/>
          </a:p>
        </p:txBody>
      </p:sp>
      <p:pic>
        <p:nvPicPr>
          <p:cNvPr id="119" name="Google Shape;119;p17"/>
          <p:cNvPicPr preferRelativeResize="0"/>
          <p:nvPr/>
        </p:nvPicPr>
        <p:blipFill>
          <a:blip r:embed="rId3">
            <a:alphaModFix/>
          </a:blip>
          <a:stretch>
            <a:fillRect/>
          </a:stretch>
        </p:blipFill>
        <p:spPr>
          <a:xfrm>
            <a:off x="7725725" y="647275"/>
            <a:ext cx="1147600" cy="4392525"/>
          </a:xfrm>
          <a:prstGeom prst="rect">
            <a:avLst/>
          </a:prstGeom>
          <a:noFill/>
          <a:ln>
            <a:noFill/>
          </a:ln>
        </p:spPr>
      </p:pic>
      <p:sp>
        <p:nvSpPr>
          <p:cNvPr id="120" name="Google Shape;120;p17"/>
          <p:cNvSpPr txBox="1"/>
          <p:nvPr/>
        </p:nvSpPr>
        <p:spPr>
          <a:xfrm>
            <a:off x="176225" y="1417900"/>
            <a:ext cx="7549500" cy="3621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0E101A"/>
              </a:buClr>
              <a:buSzPts val="1300"/>
              <a:buChar char="●"/>
            </a:pPr>
            <a:r>
              <a:rPr lang="en">
                <a:solidFill>
                  <a:srgbClr val="0E101A"/>
                </a:solidFill>
              </a:rPr>
              <a:t>Loaded Unemployment Rate Dataset: Retrieved the unemployment rate dataset from FRED Economic Data | St. Louis FED, ensuring a reliable and authoritative data source.</a:t>
            </a:r>
            <a:endParaRPr>
              <a:solidFill>
                <a:srgbClr val="0E101A"/>
              </a:solidFill>
            </a:endParaRPr>
          </a:p>
          <a:p>
            <a:pPr indent="-311150" lvl="0" marL="457200" rtl="0" algn="l">
              <a:lnSpc>
                <a:spcPct val="115000"/>
              </a:lnSpc>
              <a:spcBef>
                <a:spcPts val="0"/>
              </a:spcBef>
              <a:spcAft>
                <a:spcPts val="0"/>
              </a:spcAft>
              <a:buClr>
                <a:srgbClr val="0E101A"/>
              </a:buClr>
              <a:buSzPts val="1300"/>
              <a:buChar char="●"/>
            </a:pPr>
            <a:r>
              <a:rPr lang="en">
                <a:solidFill>
                  <a:srgbClr val="0E101A"/>
                </a:solidFill>
              </a:rPr>
              <a:t>Train Dataset: Extracted the training data from 1950 to 2021, covering a substantial historical period for analysis and modeling.</a:t>
            </a:r>
            <a:endParaRPr>
              <a:solidFill>
                <a:srgbClr val="0E101A"/>
              </a:solidFill>
            </a:endParaRPr>
          </a:p>
          <a:p>
            <a:pPr indent="-311150" lvl="0" marL="457200" rtl="0" algn="l">
              <a:lnSpc>
                <a:spcPct val="115000"/>
              </a:lnSpc>
              <a:spcBef>
                <a:spcPts val="0"/>
              </a:spcBef>
              <a:spcAft>
                <a:spcPts val="0"/>
              </a:spcAft>
              <a:buClr>
                <a:srgbClr val="0E101A"/>
              </a:buClr>
              <a:buSzPts val="1300"/>
              <a:buChar char="●"/>
            </a:pPr>
            <a:r>
              <a:rPr lang="en">
                <a:solidFill>
                  <a:srgbClr val="0E101A"/>
                </a:solidFill>
              </a:rPr>
              <a:t>Test Dataset: Reserved a separate test dataset comprising the period from January 2022 to December 2022, allowing for unbiased evaluation of the forecasting models.</a:t>
            </a:r>
            <a:endParaRPr>
              <a:solidFill>
                <a:srgbClr val="0E101A"/>
              </a:solidFill>
            </a:endParaRPr>
          </a:p>
          <a:p>
            <a:pPr indent="-311150" lvl="0" marL="457200" rtl="0" algn="l">
              <a:lnSpc>
                <a:spcPct val="115000"/>
              </a:lnSpc>
              <a:spcBef>
                <a:spcPts val="0"/>
              </a:spcBef>
              <a:spcAft>
                <a:spcPts val="0"/>
              </a:spcAft>
              <a:buClr>
                <a:srgbClr val="0E101A"/>
              </a:buClr>
              <a:buSzPts val="1300"/>
              <a:buChar char="●"/>
            </a:pPr>
            <a:r>
              <a:rPr lang="en">
                <a:solidFill>
                  <a:srgbClr val="0E101A"/>
                </a:solidFill>
              </a:rPr>
              <a:t>Column Renaming: Renamed the columns of the training dataset to enhance clarity and improve interpretability. The columns were renamed as "date" and "umempl_rate."</a:t>
            </a:r>
            <a:endParaRPr>
              <a:solidFill>
                <a:srgbClr val="0E101A"/>
              </a:solidFill>
            </a:endParaRPr>
          </a:p>
          <a:p>
            <a:pPr indent="-311150" lvl="0" marL="457200" rtl="0" algn="l">
              <a:lnSpc>
                <a:spcPct val="115000"/>
              </a:lnSpc>
              <a:spcBef>
                <a:spcPts val="0"/>
              </a:spcBef>
              <a:spcAft>
                <a:spcPts val="0"/>
              </a:spcAft>
              <a:buClr>
                <a:srgbClr val="0E101A"/>
              </a:buClr>
              <a:buSzPts val="1300"/>
              <a:buChar char="●"/>
            </a:pPr>
            <a:r>
              <a:rPr lang="en">
                <a:solidFill>
                  <a:srgbClr val="0E101A"/>
                </a:solidFill>
              </a:rPr>
              <a:t>Date Formatting: Converted the "Date" column to the appropriate date format for time series analysis, ensuring consistency and compatibility with time-based operations.</a:t>
            </a:r>
            <a:endParaRPr>
              <a:solidFill>
                <a:srgbClr val="0E101A"/>
              </a:solidFill>
            </a:endParaRPr>
          </a:p>
          <a:p>
            <a:pPr indent="-311150" lvl="0" marL="457200" rtl="0" algn="l">
              <a:lnSpc>
                <a:spcPct val="115000"/>
              </a:lnSpc>
              <a:spcBef>
                <a:spcPts val="0"/>
              </a:spcBef>
              <a:spcAft>
                <a:spcPts val="0"/>
              </a:spcAft>
              <a:buClr>
                <a:srgbClr val="0E101A"/>
              </a:buClr>
              <a:buSzPts val="1300"/>
              <a:buChar char="●"/>
            </a:pPr>
            <a:r>
              <a:rPr lang="en">
                <a:solidFill>
                  <a:srgbClr val="0E101A"/>
                </a:solidFill>
              </a:rPr>
              <a:t>Exploratory Data Analysis (EDA): Conducted basic EDA to gain initial insights into the data, such as data distribution, seasonal patterns, and potential outliers, facilitating a better understanding of the underlying characteristics.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nvSpPr>
        <p:spPr>
          <a:xfrm>
            <a:off x="317100" y="1273800"/>
            <a:ext cx="8685900" cy="3869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0E101A"/>
              </a:buClr>
              <a:buSzPts val="1300"/>
              <a:buChar char="●"/>
            </a:pPr>
            <a:r>
              <a:rPr lang="en">
                <a:solidFill>
                  <a:srgbClr val="0E101A"/>
                </a:solidFill>
              </a:rPr>
              <a:t>Data Integrity Check: Verified the presence of null values in the dataset to ensure data integrity and completeness, enabling reliable analysis and modeling.</a:t>
            </a:r>
            <a:endParaRPr>
              <a:solidFill>
                <a:srgbClr val="0E101A"/>
              </a:solidFill>
            </a:endParaRPr>
          </a:p>
          <a:p>
            <a:pPr indent="-311150" lvl="0" marL="457200" rtl="0" algn="l">
              <a:lnSpc>
                <a:spcPct val="115000"/>
              </a:lnSpc>
              <a:spcBef>
                <a:spcPts val="0"/>
              </a:spcBef>
              <a:spcAft>
                <a:spcPts val="0"/>
              </a:spcAft>
              <a:buClr>
                <a:srgbClr val="0E101A"/>
              </a:buClr>
              <a:buSzPts val="1300"/>
              <a:buChar char="●"/>
            </a:pPr>
            <a:r>
              <a:rPr lang="en">
                <a:solidFill>
                  <a:srgbClr val="0E101A"/>
                </a:solidFill>
              </a:rPr>
              <a:t>Time Series Conversion: Converted the original data into a time series format, enabling the application of specialized time series analysis techniques and forecasting models.</a:t>
            </a:r>
            <a:endParaRPr>
              <a:solidFill>
                <a:srgbClr val="0E101A"/>
              </a:solidFill>
            </a:endParaRPr>
          </a:p>
          <a:p>
            <a:pPr indent="-311150" lvl="0" marL="457200" rtl="0" algn="l">
              <a:lnSpc>
                <a:spcPct val="115000"/>
              </a:lnSpc>
              <a:spcBef>
                <a:spcPts val="0"/>
              </a:spcBef>
              <a:spcAft>
                <a:spcPts val="0"/>
              </a:spcAft>
              <a:buClr>
                <a:srgbClr val="0E101A"/>
              </a:buClr>
              <a:buSzPts val="1300"/>
              <a:buChar char="●"/>
            </a:pPr>
            <a:r>
              <a:rPr lang="en">
                <a:solidFill>
                  <a:srgbClr val="0E101A"/>
                </a:solidFill>
              </a:rPr>
              <a:t>Stationarity Check: Assessed the stationarity of the time series data, examining characteristics like the trend, seasonality, and statistical properties to determine if further processing is required for accurate modeling.</a:t>
            </a:r>
            <a:endParaRPr>
              <a:solidFill>
                <a:srgbClr val="0E101A"/>
              </a:solidFill>
            </a:endParaRPr>
          </a:p>
          <a:p>
            <a:pPr indent="-311150" lvl="0" marL="457200" rtl="0" algn="l">
              <a:lnSpc>
                <a:spcPct val="115000"/>
              </a:lnSpc>
              <a:spcBef>
                <a:spcPts val="0"/>
              </a:spcBef>
              <a:spcAft>
                <a:spcPts val="0"/>
              </a:spcAft>
              <a:buClr>
                <a:srgbClr val="0E101A"/>
              </a:buClr>
              <a:buSzPts val="1300"/>
              <a:buChar char="●"/>
            </a:pPr>
            <a:r>
              <a:rPr lang="en">
                <a:solidFill>
                  <a:srgbClr val="0E101A"/>
                </a:solidFill>
              </a:rPr>
              <a:t>Feature Engineering: Applied feature engineering techniques, including calculating a 6-month moving average and the STL decomposition method, to capture underlying patterns, reduce noise, and extract meaningful features for forecasting.</a:t>
            </a:r>
            <a:endParaRPr>
              <a:solidFill>
                <a:srgbClr val="0E101A"/>
              </a:solidFill>
            </a:endParaRPr>
          </a:p>
          <a:p>
            <a:pPr indent="-311150" lvl="0" marL="457200" rtl="0" algn="l">
              <a:lnSpc>
                <a:spcPct val="115000"/>
              </a:lnSpc>
              <a:spcBef>
                <a:spcPts val="0"/>
              </a:spcBef>
              <a:spcAft>
                <a:spcPts val="0"/>
              </a:spcAft>
              <a:buClr>
                <a:srgbClr val="0E101A"/>
              </a:buClr>
              <a:buSzPts val="1300"/>
              <a:buChar char="●"/>
            </a:pPr>
            <a:r>
              <a:rPr lang="en">
                <a:solidFill>
                  <a:srgbClr val="0E101A"/>
                </a:solidFill>
              </a:rPr>
              <a:t>First-Order Differencing: Performed first-order differencing on the training and test datasets to make the data stationary, eliminating trends and improving model performance.</a:t>
            </a:r>
            <a:endParaRPr>
              <a:solidFill>
                <a:srgbClr val="0E101A"/>
              </a:solidFill>
            </a:endParaRPr>
          </a:p>
          <a:p>
            <a:pPr indent="-311150" lvl="0" marL="457200" rtl="0" algn="l">
              <a:lnSpc>
                <a:spcPct val="115000"/>
              </a:lnSpc>
              <a:spcBef>
                <a:spcPts val="0"/>
              </a:spcBef>
              <a:spcAft>
                <a:spcPts val="0"/>
              </a:spcAft>
              <a:buClr>
                <a:srgbClr val="0E101A"/>
              </a:buClr>
              <a:buSzPts val="1300"/>
              <a:buChar char="●"/>
            </a:pPr>
            <a:r>
              <a:rPr lang="en">
                <a:solidFill>
                  <a:srgbClr val="0E101A"/>
                </a:solidFill>
              </a:rPr>
              <a:t>Forecasting Models: Utilized the ARIMA (AutoRegressive Integrated Moving Average) and Exponential Smoothing models to develop accurate and reliable forecasts of the unemployment rates, leveraging the processed data for improved insights and predictions.</a:t>
            </a:r>
            <a:endParaRPr>
              <a:solidFill>
                <a:srgbClr val="0E101A"/>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7650" y="631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a:t>
            </a:r>
            <a:r>
              <a:rPr lang="en"/>
              <a:t> Data Analysis </a:t>
            </a:r>
            <a:endParaRPr/>
          </a:p>
        </p:txBody>
      </p:sp>
      <p:sp>
        <p:nvSpPr>
          <p:cNvPr id="131" name="Google Shape;131;p19"/>
          <p:cNvSpPr txBox="1"/>
          <p:nvPr/>
        </p:nvSpPr>
        <p:spPr>
          <a:xfrm>
            <a:off x="575275" y="3561175"/>
            <a:ext cx="25116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rPr>
              <a:t>The line plot showcases the movement and trends of the unemployment rate over time, helping us identify economic downturns and recoveries.</a:t>
            </a:r>
            <a:endParaRPr b="1" sz="1200">
              <a:solidFill>
                <a:schemeClr val="dk1"/>
              </a:solidFill>
            </a:endParaRPr>
          </a:p>
        </p:txBody>
      </p:sp>
      <p:sp>
        <p:nvSpPr>
          <p:cNvPr id="132" name="Google Shape;132;p19"/>
          <p:cNvSpPr txBox="1"/>
          <p:nvPr/>
        </p:nvSpPr>
        <p:spPr>
          <a:xfrm>
            <a:off x="3408300" y="3476950"/>
            <a:ext cx="2988600" cy="143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rPr>
              <a:t>The histogram displays the frequency of different unemployment rate ranges, providing insights into the concentration of rates and highlighting the outliers present at 12 or 13.</a:t>
            </a:r>
            <a:endParaRPr b="1" sz="1200">
              <a:solidFill>
                <a:schemeClr val="dk1"/>
              </a:solidFill>
            </a:endParaRPr>
          </a:p>
        </p:txBody>
      </p:sp>
      <p:pic>
        <p:nvPicPr>
          <p:cNvPr id="133" name="Google Shape;133;p19"/>
          <p:cNvPicPr preferRelativeResize="0"/>
          <p:nvPr/>
        </p:nvPicPr>
        <p:blipFill>
          <a:blip r:embed="rId3">
            <a:alphaModFix/>
          </a:blip>
          <a:stretch>
            <a:fillRect/>
          </a:stretch>
        </p:blipFill>
        <p:spPr>
          <a:xfrm>
            <a:off x="513800" y="1346552"/>
            <a:ext cx="2331899" cy="2214622"/>
          </a:xfrm>
          <a:prstGeom prst="rect">
            <a:avLst/>
          </a:prstGeom>
          <a:noFill/>
          <a:ln>
            <a:noFill/>
          </a:ln>
        </p:spPr>
      </p:pic>
      <p:pic>
        <p:nvPicPr>
          <p:cNvPr id="134" name="Google Shape;134;p19"/>
          <p:cNvPicPr preferRelativeResize="0"/>
          <p:nvPr/>
        </p:nvPicPr>
        <p:blipFill>
          <a:blip r:embed="rId4">
            <a:alphaModFix/>
          </a:blip>
          <a:stretch>
            <a:fillRect/>
          </a:stretch>
        </p:blipFill>
        <p:spPr>
          <a:xfrm>
            <a:off x="3460225" y="1143575"/>
            <a:ext cx="2421150" cy="2299400"/>
          </a:xfrm>
          <a:prstGeom prst="rect">
            <a:avLst/>
          </a:prstGeom>
          <a:noFill/>
          <a:ln>
            <a:noFill/>
          </a:ln>
        </p:spPr>
      </p:pic>
      <p:pic>
        <p:nvPicPr>
          <p:cNvPr id="135" name="Google Shape;135;p19"/>
          <p:cNvPicPr preferRelativeResize="0"/>
          <p:nvPr/>
        </p:nvPicPr>
        <p:blipFill>
          <a:blip r:embed="rId5">
            <a:alphaModFix/>
          </a:blip>
          <a:stretch>
            <a:fillRect/>
          </a:stretch>
        </p:blipFill>
        <p:spPr>
          <a:xfrm>
            <a:off x="6396900" y="1166725"/>
            <a:ext cx="2211000" cy="2253093"/>
          </a:xfrm>
          <a:prstGeom prst="rect">
            <a:avLst/>
          </a:prstGeom>
          <a:noFill/>
          <a:ln>
            <a:noFill/>
          </a:ln>
        </p:spPr>
      </p:pic>
      <p:sp>
        <p:nvSpPr>
          <p:cNvPr id="136" name="Google Shape;136;p19"/>
          <p:cNvSpPr txBox="1"/>
          <p:nvPr/>
        </p:nvSpPr>
        <p:spPr>
          <a:xfrm>
            <a:off x="6396900" y="3476950"/>
            <a:ext cx="2685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rPr>
              <a:t>The deviation of the Q-Q plot from a straight line suggests that the dataset does not follow an independent and identically distributed (i.i.d.) normal distribution. </a:t>
            </a:r>
            <a:endParaRPr b="1"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727650" y="631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Qualitative</a:t>
            </a:r>
            <a:endParaRPr/>
          </a:p>
        </p:txBody>
      </p:sp>
      <p:pic>
        <p:nvPicPr>
          <p:cNvPr id="142" name="Google Shape;142;p20"/>
          <p:cNvPicPr preferRelativeResize="0"/>
          <p:nvPr/>
        </p:nvPicPr>
        <p:blipFill>
          <a:blip r:embed="rId3">
            <a:alphaModFix/>
          </a:blip>
          <a:stretch>
            <a:fillRect/>
          </a:stretch>
        </p:blipFill>
        <p:spPr>
          <a:xfrm>
            <a:off x="3601850" y="1482038"/>
            <a:ext cx="2598975" cy="2848392"/>
          </a:xfrm>
          <a:prstGeom prst="rect">
            <a:avLst/>
          </a:prstGeom>
          <a:noFill/>
          <a:ln>
            <a:noFill/>
          </a:ln>
        </p:spPr>
      </p:pic>
      <p:pic>
        <p:nvPicPr>
          <p:cNvPr id="143" name="Google Shape;143;p20"/>
          <p:cNvPicPr preferRelativeResize="0"/>
          <p:nvPr/>
        </p:nvPicPr>
        <p:blipFill>
          <a:blip r:embed="rId4">
            <a:alphaModFix/>
          </a:blip>
          <a:stretch>
            <a:fillRect/>
          </a:stretch>
        </p:blipFill>
        <p:spPr>
          <a:xfrm>
            <a:off x="6200825" y="1482025"/>
            <a:ext cx="2598975" cy="2848417"/>
          </a:xfrm>
          <a:prstGeom prst="rect">
            <a:avLst/>
          </a:prstGeom>
          <a:noFill/>
          <a:ln>
            <a:noFill/>
          </a:ln>
        </p:spPr>
      </p:pic>
      <p:pic>
        <p:nvPicPr>
          <p:cNvPr id="144" name="Google Shape;144;p20"/>
          <p:cNvPicPr preferRelativeResize="0"/>
          <p:nvPr/>
        </p:nvPicPr>
        <p:blipFill>
          <a:blip r:embed="rId5">
            <a:alphaModFix/>
          </a:blip>
          <a:stretch>
            <a:fillRect/>
          </a:stretch>
        </p:blipFill>
        <p:spPr>
          <a:xfrm>
            <a:off x="727650" y="1482025"/>
            <a:ext cx="2598975" cy="2848417"/>
          </a:xfrm>
          <a:prstGeom prst="rect">
            <a:avLst/>
          </a:prstGeom>
          <a:noFill/>
          <a:ln>
            <a:noFill/>
          </a:ln>
        </p:spPr>
      </p:pic>
      <p:sp>
        <p:nvSpPr>
          <p:cNvPr id="145" name="Google Shape;145;p20"/>
          <p:cNvSpPr txBox="1"/>
          <p:nvPr/>
        </p:nvSpPr>
        <p:spPr>
          <a:xfrm>
            <a:off x="971400" y="4231725"/>
            <a:ext cx="2295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rPr>
              <a:t>Time Series data of the Unemployment Rate</a:t>
            </a:r>
            <a:endParaRPr b="1">
              <a:solidFill>
                <a:schemeClr val="dk1"/>
              </a:solidFill>
            </a:endParaRPr>
          </a:p>
        </p:txBody>
      </p:sp>
      <p:sp>
        <p:nvSpPr>
          <p:cNvPr id="146" name="Google Shape;146;p20"/>
          <p:cNvSpPr txBox="1"/>
          <p:nvPr/>
        </p:nvSpPr>
        <p:spPr>
          <a:xfrm>
            <a:off x="3905525" y="4231725"/>
            <a:ext cx="22953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rPr>
              <a:t>ACF of the Unemployment</a:t>
            </a:r>
            <a:endParaRPr b="1">
              <a:solidFill>
                <a:schemeClr val="dk1"/>
              </a:solidFill>
            </a:endParaRPr>
          </a:p>
          <a:p>
            <a:pPr indent="0" lvl="0" marL="0" rtl="0" algn="ctr">
              <a:spcBef>
                <a:spcPts val="0"/>
              </a:spcBef>
              <a:spcAft>
                <a:spcPts val="0"/>
              </a:spcAft>
              <a:buNone/>
            </a:pPr>
            <a:r>
              <a:rPr b="1" lang="en">
                <a:solidFill>
                  <a:schemeClr val="dk1"/>
                </a:solidFill>
              </a:rPr>
              <a:t>Rate</a:t>
            </a:r>
            <a:endParaRPr b="1">
              <a:solidFill>
                <a:schemeClr val="dk1"/>
              </a:solidFill>
            </a:endParaRPr>
          </a:p>
        </p:txBody>
      </p:sp>
      <p:sp>
        <p:nvSpPr>
          <p:cNvPr id="147" name="Google Shape;147;p20"/>
          <p:cNvSpPr txBox="1"/>
          <p:nvPr/>
        </p:nvSpPr>
        <p:spPr>
          <a:xfrm>
            <a:off x="6476050" y="4231725"/>
            <a:ext cx="22953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rPr>
              <a:t>P</a:t>
            </a:r>
            <a:r>
              <a:rPr b="1" lang="en">
                <a:solidFill>
                  <a:schemeClr val="dk1"/>
                </a:solidFill>
              </a:rPr>
              <a:t>ACF of the Unemployment</a:t>
            </a:r>
            <a:endParaRPr b="1">
              <a:solidFill>
                <a:schemeClr val="dk1"/>
              </a:solidFill>
            </a:endParaRPr>
          </a:p>
          <a:p>
            <a:pPr indent="0" lvl="0" marL="0" rtl="0" algn="ctr">
              <a:spcBef>
                <a:spcPts val="0"/>
              </a:spcBef>
              <a:spcAft>
                <a:spcPts val="0"/>
              </a:spcAft>
              <a:buNone/>
            </a:pPr>
            <a:r>
              <a:rPr b="1" lang="en">
                <a:solidFill>
                  <a:schemeClr val="dk1"/>
                </a:solidFill>
              </a:rPr>
              <a:t>Rate</a:t>
            </a:r>
            <a:endParaRPr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727650" y="631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Analysis</a:t>
            </a:r>
            <a:endParaRPr/>
          </a:p>
        </p:txBody>
      </p:sp>
      <p:sp>
        <p:nvSpPr>
          <p:cNvPr id="153" name="Google Shape;153;p21"/>
          <p:cNvSpPr txBox="1"/>
          <p:nvPr/>
        </p:nvSpPr>
        <p:spPr>
          <a:xfrm>
            <a:off x="898550" y="1417350"/>
            <a:ext cx="7857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highlight>
                  <a:srgbClr val="FFFFFF"/>
                </a:highlight>
              </a:rPr>
              <a:t>The slow decay of the autocorrelation function (ACF) suggests that the data is not stationary, indicating the presence of underlying trends, seasonality, or other patterns. To gain more insights into these patterns, I employed the 6-month moving average and the Seasonal and Trend decomposition using Loess (STL) method.</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