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0" r:id="rId6"/>
    <p:sldId id="268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3159" autoAdjust="0"/>
  </p:normalViewPr>
  <p:slideViewPr>
    <p:cSldViewPr snapToGrid="0">
      <p:cViewPr>
        <p:scale>
          <a:sx n="75" d="100"/>
          <a:sy n="75" d="100"/>
        </p:scale>
        <p:origin x="-205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18D8BA0-FB42-4868-8F30-B1AC0CD1A77D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FBA3197-C63E-49D8-86F3-C6342E6E1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09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73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218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77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296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14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266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64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12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53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086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766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39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soc-sign-bitcoin-otc.html" TargetMode="External"/><Relationship Id="rId2" Type="http://schemas.openxmlformats.org/officeDocument/2006/relationships/hyperlink" Target="https://bitcoin-otc.com/viewratingdetail.php?nick=nanotube&amp;sign=ANY&amp;type=RECV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4331865" y="2967335"/>
            <a:ext cx="3528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Bitcoin -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otc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91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310" y="1539551"/>
            <a:ext cx="4497355" cy="43573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4634204" y="67722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כיוונים נוספים למחקר: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האם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יש קשר בין דרגת הצומת (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in-degree/out-degree)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של משתמש לבין רמת האמון שהוא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מקבל?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כלומר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, האם משתמשים שמדרגים הרבה אחרים נתפסים כאמינים יותר או פחות? (מה הדירוג שהם מקבלים?).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>
              <a:solidFill>
                <a:srgbClr val="606060"/>
              </a:solidFill>
              <a:effectLst/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3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6484776" y="1845362"/>
            <a:ext cx="4790804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/>
              <a:t>הגרף </a:t>
            </a:r>
            <a:r>
              <a:rPr lang="he-IL" sz="1000" dirty="0"/>
              <a:t>מייצג רשת של </a:t>
            </a:r>
            <a:r>
              <a:rPr lang="he-IL" sz="1000" dirty="0" smtClean="0"/>
              <a:t>אמון (</a:t>
            </a:r>
            <a:r>
              <a:rPr lang="en-US" sz="1000" dirty="0" smtClean="0"/>
              <a:t>Trust Network </a:t>
            </a:r>
            <a:r>
              <a:rPr lang="he-IL" sz="1000" dirty="0" smtClean="0"/>
              <a:t> ) בין </a:t>
            </a:r>
            <a:r>
              <a:rPr lang="he-IL" sz="1000" dirty="0"/>
              <a:t>אנשים שעושים מסחר בביטקוין בפלטפורמה שנקראת </a:t>
            </a:r>
            <a:r>
              <a:rPr lang="en-US" sz="1000" dirty="0">
                <a:hlinkClick r:id="rId2"/>
              </a:rPr>
              <a:t>Bitcoin OTC </a:t>
            </a:r>
            <a:r>
              <a:rPr lang="en-US" sz="1000" dirty="0"/>
              <a:t>(Over The </a:t>
            </a:r>
            <a:r>
              <a:rPr lang="en-US" sz="1000" dirty="0" smtClean="0"/>
              <a:t>Counter</a:t>
            </a:r>
            <a:r>
              <a:rPr lang="en-US" sz="1000" dirty="0"/>
              <a:t>)</a:t>
            </a:r>
            <a:r>
              <a:rPr lang="he-IL" sz="1000" dirty="0" smtClean="0"/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/>
              <a:t>בפלטפורמה </a:t>
            </a:r>
            <a:r>
              <a:rPr lang="he-IL" sz="1000" dirty="0"/>
              <a:t>הזאת, כל משתמש יכול לדרג משתמשים אחרים לפי רמת האמון שהוא נותן בהם </a:t>
            </a:r>
            <a:r>
              <a:rPr lang="he-IL" sz="1000" dirty="0" smtClean="0"/>
              <a:t>- </a:t>
            </a:r>
            <a:r>
              <a:rPr lang="he-IL" sz="1000" dirty="0"/>
              <a:t>כדי לדעת אם שווה לסחור איתם</a:t>
            </a:r>
            <a:r>
              <a:rPr lang="he-IL" sz="1000" dirty="0" smtClean="0"/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/>
              <a:t>הנתונים נלקחו מאתר </a:t>
            </a:r>
            <a:r>
              <a:rPr lang="en-US" sz="1000" dirty="0" smtClean="0">
                <a:hlinkClick r:id="rId3"/>
              </a:rPr>
              <a:t>SNAP</a:t>
            </a:r>
            <a:r>
              <a:rPr lang="he-IL" sz="1000" dirty="0" smtClean="0"/>
              <a:t>.</a:t>
            </a:r>
          </a:p>
        </p:txBody>
      </p:sp>
      <p:pic>
        <p:nvPicPr>
          <p:cNvPr id="14" name="תמונה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10" y="1147665"/>
            <a:ext cx="5746454" cy="45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3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3470274" y="1005607"/>
            <a:ext cx="7628022" cy="299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בגרף המקורי יש 5881 צמתים ו- 35,592.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הוא מכיל כ-1144 רכיבי קשירות.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הרכיב </a:t>
            </a: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הקשיר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הגדול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ביותר הוא עיקר הגרף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ולכן הרכיבי קשירות הקטנים והבודדים פחות </a:t>
            </a: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רלוונטים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ותורמים למחקר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.</a:t>
            </a:r>
            <a:endParaRPr lang="he-IL" sz="1000" dirty="0" smtClean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על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מנת לספק הצגה מיטבית, נציג רק את הרכיב </a:t>
            </a:r>
            <a:r>
              <a:rPr lang="he-IL" sz="1000" dirty="0" err="1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הקשיר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החזק הגדול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ביותר, ומעתה ההתייחסות לגרף תהיה ההתייחסות לרכיב זה.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בגרף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יש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4709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צמתים כאשר כל צומת מייצג משתמש בפלטפורמה.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בגרף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יש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33,461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קשתות כאשר כל קשת מייצגת דירוג שנתן משתמש אחד למשתמש שני.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הקשתות ממושקלות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משקל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כל קשת הוא הדירוג שניתן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בטווח בין -10 ל 10.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 smtClean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spcAft>
                <a:spcPts val="800"/>
              </a:spcAft>
              <a:buAutoNum type="alphaLcPeriod" startAt="3"/>
            </a:pPr>
            <a:endParaRPr lang="he-IL" sz="1000" dirty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7" y="2500888"/>
            <a:ext cx="4914958" cy="40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6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4282038" y="492423"/>
            <a:ext cx="762802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תכונות נוספות של הגרף: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- הגרף הוא גרף מכוון כאשר משתמש 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נותן דירוג 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למשתמש 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אז תיווצר קשת: 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(X,Y,W)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- צביעת קדקודים - הקודקודים נצבעים לפי נרמול ממוצע הדירוגים של כל משתמש  - איפה הוא ממוקם בטווח.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דרגה מינימלית בגרף: -10.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דרגה מקסימלית בגרף: 10.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 smtClean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תמיכה בתכונת העולם הקטן: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לצורך ההחלטה ביצענו מספר חישובים:</a:t>
            </a:r>
          </a:p>
          <a:p>
            <a:pPr marL="685800" lvl="1" indent="-2286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קוטר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הגרף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: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11, 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חושב רק בזוגות שיש ביניהם מסלול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.</a:t>
            </a:r>
          </a:p>
          <a:p>
            <a:pPr marL="685800" lvl="1" indent="-2286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אורך מסלול ממוצע: 3.6784</a:t>
            </a:r>
          </a:p>
          <a:p>
            <a:pPr marL="685800" lvl="1" indent="-2286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צפיפות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הגרף: 0.8406</a:t>
            </a:r>
            <a:endParaRPr lang="he-IL" sz="1000" dirty="0" smtClean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לפי הנתונים שעלו ובהשוואה לאורך המסלול המצופה בהתייחסות לגודל הגרף (</a:t>
            </a:r>
            <a:r>
              <a:rPr lang="pt-BR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log(N) = 8.4572, where N = </a:t>
            </a:r>
            <a:r>
              <a:rPr lang="pt-BR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4709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הגרף שלנו תומך בתכונת העולם הקטן.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2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4282038" y="492423"/>
            <a:ext cx="7628022" cy="165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מדדי מרכזיות בסיסיים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Closnes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&amp; </a:t>
            </a:r>
            <a:r>
              <a:rPr lang="en-US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betweenness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1000" dirty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 smtClean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spcAft>
                <a:spcPts val="800"/>
              </a:spcAft>
              <a:buAutoNum type="alphaLcPeriod" startAt="3"/>
            </a:pPr>
            <a:endParaRPr lang="he-IL" sz="1000" dirty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22" y="1122919"/>
            <a:ext cx="4443721" cy="3159831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42" y="2628073"/>
            <a:ext cx="4390365" cy="33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7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4282038" y="492423"/>
            <a:ext cx="7628022" cy="12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היסטוגרמה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של התפלגות דרגות: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1000" dirty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 smtClean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spcAft>
                <a:spcPts val="800"/>
              </a:spcAft>
              <a:buAutoNum type="alphaLcPeriod" startAt="3"/>
            </a:pPr>
            <a:endParaRPr lang="he-IL" sz="1000" dirty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041" y="1304366"/>
            <a:ext cx="5068007" cy="382005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32" y="1787329"/>
            <a:ext cx="4706007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310" y="1539551"/>
            <a:ext cx="4497355" cy="43573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4554956" y="305368"/>
            <a:ext cx="6096000" cy="34522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בכוונתנו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לבדוק את מידת האמינות של דירוגים באתר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,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על-ידי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בחינה של התנהגות המשתמשים שמדרגים משתמשים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אחרים, אנו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נבחן האם הדירוגים ניתנים מסיבות מקצועיות, אובייקטיביות, או שקיימות הטיות חברתיות שונות – חיוביות ושליליות – אשר פוגעות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באמינותם.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שאלת המחקר: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האם הדירוגים באתר אמינים?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האם קיימות קבוצות (קהילות) של משתמשים אשר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נותנים דירוג חיובי בצורה עקבית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כדי לקדם זה את זה?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האם קיימים דירוגים שליליים שניתנו ממניעים לא ענייניים?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השערת המחקר: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אנחנו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משערות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שלא כל הדירוגים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באתר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אמינים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, וכי חלקם ניתנים ממניעים חברתיים או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אישיים ולא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משקפים בהכרח שיפוט מקצועי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>
              <a:solidFill>
                <a:srgbClr val="606060"/>
              </a:solidFill>
              <a:effectLst/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3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310" y="1539551"/>
            <a:ext cx="4497355" cy="43573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4500092" y="1219768"/>
            <a:ext cx="6096000" cy="29905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מודל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מתמטי מוצע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: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נייצג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את הדירוגים בין המשתמשים כגרף מכוון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: צמתים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– משתמשים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.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קשת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מכוונת מ־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A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ל־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B –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משמעותה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ש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־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A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דירג את 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B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.</a:t>
            </a:r>
            <a:endParaRPr lang="he-IL" sz="1000" dirty="0" smtClean="0">
              <a:solidFill>
                <a:srgbClr val="606060"/>
              </a:solidFill>
              <a:latin typeface="Lato"/>
              <a:ea typeface="Calibri" panose="020F0502020204030204" pitchFamily="34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משקל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על הקשת – ערך הדירוג (חיובי או שלילי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).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נבדוק את השערה בעזרת ניתוח הנתונים הבאים: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Community 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detection –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האם קיימות </a:t>
            </a:r>
            <a:r>
              <a:rPr lang="he-IL" sz="1000" dirty="0" err="1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תת־קבוצות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בהן המשתמשים מדרגים זה את זה חיובית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? לבדוק ולהשוות עם הבא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Clustering coefficient 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–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האם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יש "מעגלים סגורים" של דירוגים חיוביים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?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Reciprocity 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–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האם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יש התאמה גבוהה בין דירוגים הדדיים? (האם 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A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מדרג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את 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B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רק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אם 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B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דירג אותו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?)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>
              <a:solidFill>
                <a:srgbClr val="606060"/>
              </a:solidFill>
              <a:effectLst/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1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310" y="1539551"/>
            <a:ext cx="4497355" cy="43573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4652492" y="988120"/>
            <a:ext cx="6096000" cy="16568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כלים מתמטיים שייעשה בהם שימוש: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תורת הגרפים 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ניתוח קהילות (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community detection) –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מדדי מרכזיות – כדי לזהות משתמשים עם השפעה גבוהה (כמו 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</a:t>
            </a:r>
            <a:r>
              <a:rPr lang="en-US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Pagerank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</a:t>
            </a: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קלוזנס</a:t>
            </a:r>
            <a:endParaRPr lang="he-IL" sz="1000" dirty="0" smtClean="0">
              <a:solidFill>
                <a:srgbClr val="606060"/>
              </a:solidFill>
              <a:latin typeface="Lato"/>
              <a:ea typeface="Calibri" panose="020F0502020204030204" pitchFamily="34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בדיקת מתאם – בין דירוגים הדדיים - לבדוק</a:t>
            </a:r>
          </a:p>
        </p:txBody>
      </p:sp>
    </p:spTree>
    <p:extLst>
      <p:ext uri="{BB962C8B-B14F-4D97-AF65-F5344CB8AC3E}">
        <p14:creationId xmlns:p14="http://schemas.microsoft.com/office/powerpoint/2010/main" val="179115353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511</TotalTime>
  <Words>568</Words>
  <Application>Microsoft Office PowerPoint</Application>
  <PresentationFormat>מסך רחב</PresentationFormat>
  <Paragraphs>55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27</cp:revision>
  <dcterms:created xsi:type="dcterms:W3CDTF">2025-04-20T13:15:13Z</dcterms:created>
  <dcterms:modified xsi:type="dcterms:W3CDTF">2025-04-20T23:31:01Z</dcterms:modified>
</cp:coreProperties>
</file>