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75" d="100"/>
          <a:sy n="75" d="100"/>
        </p:scale>
        <p:origin x="94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218D8BA0-FB42-4868-8F30-B1AC0CD1A77D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9FBA3197-C63E-49D8-86F3-C6342E6E167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2090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5730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2181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730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2962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131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6266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80641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72123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537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2086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8766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E73E76-E7BD-4905-B7FA-8F415276C94F}" type="datetimeFigureOut">
              <a:rPr lang="he-IL" smtClean="0"/>
              <a:t>כ"ב/ניסן/תשפ"ה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D7B04-9CC9-43C9-8447-C3D2FF3B5049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391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ap.stanford.edu/data/soc-sign-bitcoin-otc.html" TargetMode="External"/><Relationship Id="rId2" Type="http://schemas.openxmlformats.org/officeDocument/2006/relationships/hyperlink" Target="https://bitcoin-otc.com/viewratingdetail.php?nick=nanotube&amp;sign=ANY&amp;type=RECV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3426743" y="2967335"/>
            <a:ext cx="53385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Research proposal</a:t>
            </a:r>
            <a:endParaRPr lang="he-IL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8391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לבן 2"/>
          <p:cNvSpPr/>
          <p:nvPr/>
        </p:nvSpPr>
        <p:spPr>
          <a:xfrm>
            <a:off x="4282038" y="492423"/>
            <a:ext cx="7628022" cy="1656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מקור הנתונים</a:t>
            </a:r>
            <a:r>
              <a:rPr lang="he-IL" sz="1000" dirty="0" smtClean="0"/>
              <a:t>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הגרף </a:t>
            </a:r>
            <a:r>
              <a:rPr lang="he-IL" sz="1000" dirty="0"/>
              <a:t>מייצג רשת של </a:t>
            </a:r>
            <a:r>
              <a:rPr lang="he-IL" sz="1000" dirty="0" smtClean="0"/>
              <a:t>אמון (</a:t>
            </a:r>
            <a:r>
              <a:rPr lang="en-US" sz="1000" dirty="0" smtClean="0"/>
              <a:t>Trust Network </a:t>
            </a:r>
            <a:r>
              <a:rPr lang="he-IL" sz="1000" dirty="0" smtClean="0"/>
              <a:t> ) בין </a:t>
            </a:r>
            <a:r>
              <a:rPr lang="he-IL" sz="1000" dirty="0"/>
              <a:t>אנשים שעושים מסחר בביטקוין בפלטפורמה שנקראת </a:t>
            </a:r>
            <a:r>
              <a:rPr lang="en-US" sz="1000" dirty="0">
                <a:hlinkClick r:id="rId2"/>
              </a:rPr>
              <a:t>Bitcoin OTC </a:t>
            </a:r>
            <a:r>
              <a:rPr lang="en-US" sz="1000" dirty="0"/>
              <a:t>(Over The </a:t>
            </a:r>
            <a:r>
              <a:rPr lang="en-US" sz="1000" dirty="0" smtClean="0"/>
              <a:t>Counter</a:t>
            </a:r>
            <a:r>
              <a:rPr lang="en-US" sz="1000" dirty="0"/>
              <a:t>)</a:t>
            </a:r>
            <a:r>
              <a:rPr lang="he-IL" sz="1000" dirty="0" smtClean="0"/>
              <a:t>.</a:t>
            </a:r>
            <a:endParaRPr lang="he-IL" sz="1000" dirty="0" smtClean="0"/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בפלטפורמה </a:t>
            </a:r>
            <a:r>
              <a:rPr lang="he-IL" sz="1000" dirty="0"/>
              <a:t>הזאת, כל משתמש יכול לדרג משתמשים אחרים לפי רמת האמון שהוא נותן בהם </a:t>
            </a:r>
            <a:r>
              <a:rPr lang="he-IL" sz="1000" dirty="0" smtClean="0"/>
              <a:t>- </a:t>
            </a:r>
            <a:r>
              <a:rPr lang="he-IL" sz="1000" dirty="0"/>
              <a:t>כדי לדעת אם שווה לסחור איתם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/>
              <a:t>הנתונים נלקחו מאתר </a:t>
            </a:r>
            <a:r>
              <a:rPr lang="en-US" sz="1000" dirty="0" smtClean="0">
                <a:hlinkClick r:id="rId3"/>
              </a:rPr>
              <a:t>SNAP</a:t>
            </a:r>
            <a:r>
              <a:rPr lang="he-IL" sz="1000" dirty="0" smtClean="0"/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236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/>
          <p:cNvSpPr/>
          <p:nvPr/>
        </p:nvSpPr>
        <p:spPr>
          <a:xfrm>
            <a:off x="203493" y="1402915"/>
            <a:ext cx="3404003" cy="46063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הגדירו את הרשת החברתית בצורה בהירה: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מקור הנתונים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הצמתים ברשת+ כמה צמתים יש? (נדרש גרף גדול מספיק, לפחות 1000 צמתים</a:t>
            </a:r>
            <a:r>
              <a:rPr lang="he-IL" sz="1000" dirty="0" smtClean="0">
                <a:solidFill>
                  <a:srgbClr val="606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Lato"/>
              </a:rPr>
              <a:t> </a:t>
            </a:r>
            <a:r>
              <a:rPr lang="he-IL" sz="1000" i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ברכיב הקשירות הגדול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הקשתות ברשת+ כמה קשתות יש (מכל סוג)? (בהתאמה, לפחות מס' אלפים של צמתים)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תכונות בסיסיות נוספות </a:t>
            </a:r>
            <a:r>
              <a:rPr lang="en-US" sz="1000" dirty="0" smtClean="0">
                <a:solidFill>
                  <a:srgbClr val="606060"/>
                </a:solidFill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גרף מכוון \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מולטיגרף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\מס' רכיבי קשירות\קוטר\...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תוכלו להציג את הגרף של כל הרשת\חלק ממנה? חשבו מהי ההצגה המיטבית...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האם הרשת תומכת בתכונת העולם הקטן (</a:t>
            </a:r>
            <a:r>
              <a:rPr lang="en-US" sz="1000" dirty="0" smtClean="0">
                <a:solidFill>
                  <a:srgbClr val="606060"/>
                </a:solidFill>
                <a:effectLst/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small world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)?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מדדי מרכזיות בסיסיים: הראו עבור מס' צמתים והשוו בניהם</a:t>
            </a:r>
            <a:endParaRPr lang="en-US" sz="11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+mj-lt"/>
              <a:buAutoNum type="alphaLcPeriod"/>
            </a:pP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היסטוגרמה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של </a:t>
            </a:r>
            <a:r>
              <a:rPr lang="he-IL" sz="1000" b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התפלגות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 דרגות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מלבן 2"/>
          <p:cNvSpPr/>
          <p:nvPr/>
        </p:nvSpPr>
        <p:spPr>
          <a:xfrm>
            <a:off x="4282038" y="492423"/>
            <a:ext cx="7628022" cy="4324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2"/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הצמתים ברשת+ כמה צמתים יש? (נדרש גרף גדול מספיק, לפחות 1000 צמתים</a:t>
            </a:r>
            <a:r>
              <a:rPr lang="he-IL" sz="1000" dirty="0">
                <a:solidFill>
                  <a:srgbClr val="606060"/>
                </a:solidFill>
                <a:latin typeface="Calibri" panose="020F0502020204030204" pitchFamily="34" charset="0"/>
                <a:ea typeface="Calibri" panose="020F0502020204030204" pitchFamily="34" charset="0"/>
                <a:cs typeface="Lato"/>
              </a:rPr>
              <a:t> </a:t>
            </a:r>
            <a:r>
              <a:rPr lang="he-IL" sz="1000" i="1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ברכיב הקשירות הגדול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בגרף יש 5881 צמתים כאשר כל צומת מייצג משתמש בפלטפורמה.</a:t>
            </a: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FontTx/>
              <a:buAutoNum type="alphaLcPeriod" startAt="3"/>
            </a:pP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הגדרת הקשתות ברשת+ כמה קשתות יש (מכל סוג)? (בהתאמה, לפחות מס' אלפים של צמתים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):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בגרף יש 35,592 קשתות כאשר כל קשת מייצגת דירוג שנתן משתמש אחד למשתמש שני.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הקשתות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ממושקלות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– משקל כל קשת הוא הדירוג שניתן – בטווח בין -10 ל 10.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d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תכונות בסיסיות נוספות </a:t>
            </a:r>
            <a:r>
              <a:rPr lang="en-US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גרף מכוון \ </a:t>
            </a:r>
            <a:r>
              <a:rPr lang="he-IL" sz="1000" dirty="0" err="1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מולטיגרף</a:t>
            </a:r>
            <a:r>
              <a:rPr lang="he-IL" sz="1000" dirty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\מס' רכיבי קשירות\קוטר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</a:rPr>
              <a:t>\...: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הגרף הוא גרף מכוון כאשר משתמש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מדרג את משתמש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Y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 ב- 8 אז ישנה קשת מכוונת מקדקוד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לקדקוד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Y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שמשקלה 8.</a:t>
            </a:r>
            <a:endParaRPr lang="en-US" sz="11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אין אפשרות באתר לדרג פעמיים את אותו המשתמש ולכן הגרף הוא לא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מולטיגרף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צביעת קדקודים – הקודקודים נצבעים לפי נרמול ממוצע הדירוגים של כל משתמש  - איפה הוא ממוקם בטווח.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e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. על מנת לספק הצגה מיטבית, נציג רק את הרכיב </a:t>
            </a:r>
            <a:r>
              <a:rPr lang="he-IL" sz="1000" dirty="0" err="1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הקשיר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החזק הגדול ביותר – בעל 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קדקודים ו-</a:t>
            </a:r>
            <a:r>
              <a:rPr lang="en-US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X</a:t>
            </a: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צלעות.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r>
              <a:rPr lang="he-IL" sz="1000" dirty="0" smtClean="0">
                <a:solidFill>
                  <a:srgbClr val="606060"/>
                </a:solidFill>
                <a:latin typeface="Lato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lnSpc>
                <a:spcPct val="150000"/>
              </a:lnSpc>
              <a:spcAft>
                <a:spcPts val="800"/>
              </a:spcAft>
            </a:pPr>
            <a:endParaRPr lang="he-IL" sz="1000" dirty="0" smtClean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685800" lvl="1" indent="-228600">
              <a:lnSpc>
                <a:spcPct val="150000"/>
              </a:lnSpc>
              <a:spcAft>
                <a:spcPts val="800"/>
              </a:spcAft>
              <a:buAutoNum type="alphaLcPeriod" startAt="3"/>
            </a:pPr>
            <a:endParaRPr lang="he-IL" sz="1000" dirty="0">
              <a:solidFill>
                <a:srgbClr val="606060"/>
              </a:solidFill>
              <a:latin typeface="Lato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66892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70</TotalTime>
  <Words>341</Words>
  <Application>Microsoft Office PowerPoint</Application>
  <PresentationFormat>מסך רחב</PresentationFormat>
  <Paragraphs>25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Lato</vt:lpstr>
      <vt:lpstr>Times New Roman</vt:lpstr>
      <vt:lpstr>ערכת נושא Office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Student</dc:creator>
  <cp:lastModifiedBy>Student</cp:lastModifiedBy>
  <cp:revision>7</cp:revision>
  <dcterms:created xsi:type="dcterms:W3CDTF">2025-04-20T13:15:13Z</dcterms:created>
  <dcterms:modified xsi:type="dcterms:W3CDTF">2025-04-20T14:28:50Z</dcterms:modified>
</cp:coreProperties>
</file>