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18D8BA0-FB42-4868-8F30-B1AC0CD1A77D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FBA3197-C63E-49D8-86F3-C6342E6E1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09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73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218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773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296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314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266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064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212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53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086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766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439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.stanford.edu/data/soc-sign-bitcoin-otc.html" TargetMode="External"/><Relationship Id="rId2" Type="http://schemas.openxmlformats.org/officeDocument/2006/relationships/hyperlink" Target="https://bitcoin-otc.com/viewratingdetail.php?nick=nanotube&amp;sign=ANY&amp;type=RECV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426743" y="2967335"/>
            <a:ext cx="5338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Research proposal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391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4282038" y="492423"/>
            <a:ext cx="7628022" cy="165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מקור הנתונים</a:t>
            </a:r>
            <a:r>
              <a:rPr lang="he-IL" sz="1000" dirty="0" smtClean="0"/>
              <a:t>: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/>
              <a:t>הגרף </a:t>
            </a:r>
            <a:r>
              <a:rPr lang="he-IL" sz="1000" dirty="0"/>
              <a:t>מייצג רשת של </a:t>
            </a:r>
            <a:r>
              <a:rPr lang="he-IL" sz="1000" dirty="0" smtClean="0"/>
              <a:t>אמון (</a:t>
            </a:r>
            <a:r>
              <a:rPr lang="en-US" sz="1000" dirty="0" smtClean="0"/>
              <a:t>Trust Network </a:t>
            </a:r>
            <a:r>
              <a:rPr lang="he-IL" sz="1000" dirty="0" smtClean="0"/>
              <a:t> ) בין </a:t>
            </a:r>
            <a:r>
              <a:rPr lang="he-IL" sz="1000" dirty="0"/>
              <a:t>אנשים שעושים מסחר בביטקוין בפלטפורמה שנקראת </a:t>
            </a:r>
            <a:r>
              <a:rPr lang="en-US" sz="1000" dirty="0">
                <a:hlinkClick r:id="rId2"/>
              </a:rPr>
              <a:t>Bitcoin OTC </a:t>
            </a:r>
            <a:r>
              <a:rPr lang="en-US" sz="1000" dirty="0"/>
              <a:t>(Over The </a:t>
            </a:r>
            <a:r>
              <a:rPr lang="en-US" sz="1000" dirty="0" smtClean="0"/>
              <a:t>Counter</a:t>
            </a:r>
            <a:r>
              <a:rPr lang="en-US" sz="1000" dirty="0"/>
              <a:t>)</a:t>
            </a:r>
            <a:r>
              <a:rPr lang="he-IL" sz="1000" dirty="0" smtClean="0"/>
              <a:t>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/>
              <a:t>בפלטפורמה </a:t>
            </a:r>
            <a:r>
              <a:rPr lang="he-IL" sz="1000" dirty="0"/>
              <a:t>הזאת, כל משתמש יכול לדרג משתמשים אחרים לפי רמת האמון שהוא נותן בהם </a:t>
            </a:r>
            <a:r>
              <a:rPr lang="he-IL" sz="1000" dirty="0" smtClean="0"/>
              <a:t>- </a:t>
            </a:r>
            <a:r>
              <a:rPr lang="he-IL" sz="1000" dirty="0"/>
              <a:t>כדי לדעת אם שווה לסחור איתם</a:t>
            </a:r>
            <a:r>
              <a:rPr lang="he-IL" sz="1000" dirty="0" smtClean="0"/>
              <a:t>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/>
              <a:t>הנתונים נלקחו מאתר </a:t>
            </a:r>
            <a:r>
              <a:rPr lang="en-US" sz="1000" dirty="0" smtClean="0">
                <a:hlinkClick r:id="rId3"/>
              </a:rPr>
              <a:t>SNAP</a:t>
            </a:r>
            <a:r>
              <a:rPr lang="he-IL" sz="1000" dirty="0" smtClean="0"/>
              <a:t>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he-IL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3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03493" y="1402915"/>
            <a:ext cx="3404003" cy="460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הגדירו את הרשת החברתית בצורה בהירה: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מקור הנתונים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הגדרת הצמתים ברשת+ כמה צמתים יש? (נדרש גרף גדול מספיק, לפחות 1000 צמתים</a:t>
            </a:r>
            <a:r>
              <a:rPr lang="he-IL" sz="1000" dirty="0" smtClean="0">
                <a:solidFill>
                  <a:srgbClr val="606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o"/>
              </a:rPr>
              <a:t> </a:t>
            </a:r>
            <a:r>
              <a:rPr lang="he-IL" sz="1000" i="1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ברכיב הקשירות הגדול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הגדרת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הקשתות ברשת+ כמה קשתות יש (מכל סוג)? (בהתאמה, לפחות מס' אלפים של צמתים)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תכונות בסיסיות נוספות </a:t>
            </a:r>
            <a:r>
              <a:rPr lang="en-US" sz="1000" dirty="0" smtClean="0">
                <a:solidFill>
                  <a:srgbClr val="606060"/>
                </a:solidFill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גרף מכוון \ </a:t>
            </a:r>
            <a:r>
              <a:rPr lang="he-IL" sz="1000" dirty="0" err="1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מולטיגרף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\מס' רכיבי קשירות\קוטר\...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האם תוכלו להציג את הגרף של כל הרשת\חלק ממנה? חשבו מהי ההצגה המיטבית...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האם הרשת תומכת בתכונת העולם הקטן (</a:t>
            </a:r>
            <a:r>
              <a:rPr lang="en-US" sz="1000" dirty="0" smtClean="0">
                <a:solidFill>
                  <a:srgbClr val="606060"/>
                </a:solidFill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small world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)?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מדדי מרכזיות בסיסיים: הראו עבור מס' צמתים והשוו בניהם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 err="1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היסטוגרמה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של </a:t>
            </a:r>
            <a:r>
              <a:rPr lang="he-IL" sz="1000" b="1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התפלגות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דרגות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4282038" y="492423"/>
            <a:ext cx="7628022" cy="465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spcAft>
                <a:spcPts val="800"/>
              </a:spcAft>
              <a:buAutoNum type="alphaLcPeriod" startAt="2"/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הגדרת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הצמתים ברשת+ כמה צמתים יש? (נדרש גרף גדול מספיק, לפחות 1000 צמתים</a:t>
            </a:r>
            <a:r>
              <a:rPr lang="he-IL" sz="1000" dirty="0">
                <a:solidFill>
                  <a:srgbClr val="606060"/>
                </a:solidFill>
                <a:latin typeface="Calibri" panose="020F0502020204030204" pitchFamily="34" charset="0"/>
                <a:ea typeface="Calibri" panose="020F0502020204030204" pitchFamily="34" charset="0"/>
                <a:cs typeface="Lato"/>
              </a:rPr>
              <a:t> </a:t>
            </a:r>
            <a:r>
              <a:rPr lang="he-IL" sz="1000" i="1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ברכיב הקשירות הגדול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):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בגרף יש 5881 צמתים כאשר כל צומת מייצג משתמש בפלטפורמה.</a:t>
            </a:r>
          </a:p>
          <a:p>
            <a:pPr marL="685800" lvl="1" indent="-228600">
              <a:lnSpc>
                <a:spcPct val="150000"/>
              </a:lnSpc>
              <a:spcAft>
                <a:spcPts val="800"/>
              </a:spcAft>
              <a:buFontTx/>
              <a:buAutoNum type="alphaLcPeriod" startAt="3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הגדרת הקשתות ברשת+ כמה קשתות יש (מכל סוג)? (בהתאמה, לפחות מס' אלפים של צמתים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):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בגרף יש 35,592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קשתות כאשר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כל קשת מייצגת דירוג שנתן משתמש אחד למשתמש שני.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הקשתות ממושקלות – משקל כל קשת הוא הדירוג שניתן – בטווח בין -10 ל 10.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תכונות בסיסיות נוספות </a:t>
            </a:r>
            <a:r>
              <a:rPr lang="en-US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גרף מכוון \ </a:t>
            </a:r>
            <a:r>
              <a:rPr lang="he-IL" sz="1000" dirty="0" err="1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מולטיגרף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\מס' רכיבי קשירות\קוטר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\...: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הגרף הוא גרף מכוון כאשר משתמש 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נותן דירוג 8 למשתמש 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אז תיווצר קשת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X,Y,8]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צביעת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קדקודים – הקודקודים נצבעים לפי נרמול ממוצע הדירוגים של כל משתמש  - איפה הוא ממוקם בטווח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דרגה מינימלית, מקסימלית, </a:t>
            </a:r>
            <a:r>
              <a:rPr lang="he-IL" sz="1000" dirty="0" err="1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בטווינס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000" dirty="0" err="1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קלוזנס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he-IL" sz="1000" dirty="0" smtClean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. על מנת לספק הצגה מיטבית, נציג רק את הרכיב </a:t>
            </a:r>
            <a:r>
              <a:rPr lang="he-IL" sz="1000" dirty="0" err="1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הקשיר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החזק הגדול ביותר – בעל 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קדקודים ו-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צלעות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רוב הגרף מורכב מהרכיב </a:t>
            </a:r>
            <a:r>
              <a:rPr lang="he-IL" sz="1000" dirty="0" err="1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הקשיר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הגדול ביותר ולכן הרכיבי קשירות הקטנים והבודדים פחות מעניינים ותורמים למחקר.</a:t>
            </a:r>
            <a:endParaRPr lang="he-IL" sz="1000" dirty="0" smtClean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he-IL" sz="1000" dirty="0" smtClean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spcAft>
                <a:spcPts val="800"/>
              </a:spcAft>
              <a:buAutoNum type="alphaLcPeriod" startAt="3"/>
            </a:pPr>
            <a:endParaRPr lang="he-IL" sz="1000" dirty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oogle Shape;60;p13"/>
          <p:cNvGraphicFramePr/>
          <p:nvPr>
            <p:extLst>
              <p:ext uri="{D42A27DB-BD31-4B8C-83A1-F6EECF244321}">
                <p14:modId xmlns:p14="http://schemas.microsoft.com/office/powerpoint/2010/main" val="3262314261"/>
              </p:ext>
            </p:extLst>
          </p:nvPr>
        </p:nvGraphicFramePr>
        <p:xfrm>
          <a:off x="4282038" y="5003494"/>
          <a:ext cx="7239000" cy="1005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4650"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צפיפות</a:t>
                      </a:r>
                      <a:endParaRPr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0.00014</a:t>
                      </a:r>
                      <a:endParaRPr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אורך מסלול ממוצע</a:t>
                      </a:r>
                      <a:endParaRPr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6.35</a:t>
                      </a:r>
                      <a:endParaRPr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קוטר</a:t>
                      </a:r>
                      <a:endParaRPr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דרגה ממוצעת</a:t>
                      </a:r>
                      <a:endParaRPr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6.02</a:t>
                      </a:r>
                      <a:endParaRPr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דרגה מינ'</a:t>
                      </a:r>
                      <a:endParaRPr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דרגה מקס'</a:t>
                      </a:r>
                      <a:endParaRPr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112</a:t>
                      </a:r>
                      <a:endParaRPr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66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03493" y="1402915"/>
            <a:ext cx="3404003" cy="460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הגדירו את הרשת החברתית בצורה בהירה: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מקור הנתונים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הגדרת הצמתים ברשת+ כמה צמתים יש? (נדרש גרף גדול מספיק, לפחות 1000 צמתים</a:t>
            </a:r>
            <a:r>
              <a:rPr lang="he-IL" sz="1000" dirty="0" smtClean="0">
                <a:solidFill>
                  <a:srgbClr val="606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o"/>
              </a:rPr>
              <a:t> </a:t>
            </a:r>
            <a:r>
              <a:rPr lang="he-IL" sz="1000" i="1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ברכיב הקשירות הגדול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הגדרת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הקשתות ברשת+ כמה קשתות יש (מכל סוג)? (בהתאמה, לפחות מס' אלפים של צמתים)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תכונות בסיסיות נוספות </a:t>
            </a:r>
            <a:r>
              <a:rPr lang="en-US" sz="1000" dirty="0" smtClean="0">
                <a:solidFill>
                  <a:srgbClr val="606060"/>
                </a:solidFill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גרף מכוון \ </a:t>
            </a:r>
            <a:r>
              <a:rPr lang="he-IL" sz="1000" dirty="0" err="1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מולטיגרף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\מס' רכיבי קשירות\קוטר\...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האם תוכלו להציג את הגרף של כל הרשת\חלק ממנה? חשבו מהי ההצגה המיטבית...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האם הרשת תומכת בתכונת העולם הקטן (</a:t>
            </a:r>
            <a:r>
              <a:rPr lang="en-US" sz="1000" dirty="0" smtClean="0">
                <a:solidFill>
                  <a:srgbClr val="606060"/>
                </a:solidFill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small world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)?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מדדי מרכזיות בסיסיים: הראו עבור מס' צמתים והשוו בניהם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 err="1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היסטוגרמה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של </a:t>
            </a:r>
            <a:r>
              <a:rPr lang="he-IL" sz="1000" b="1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התפלגות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דרגות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4282038" y="492423"/>
            <a:ext cx="7628022" cy="4991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spcAft>
                <a:spcPts val="800"/>
              </a:spcAft>
              <a:buAutoNum type="alphaLcPeriod" startAt="2"/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הגדרת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הצמתים ברשת+ כמה צמתים יש? (נדרש גרף גדול מספיק, לפחות 1000 צמתים</a:t>
            </a:r>
            <a:r>
              <a:rPr lang="he-IL" sz="1000" dirty="0">
                <a:solidFill>
                  <a:srgbClr val="606060"/>
                </a:solidFill>
                <a:latin typeface="Calibri" panose="020F0502020204030204" pitchFamily="34" charset="0"/>
                <a:ea typeface="Calibri" panose="020F0502020204030204" pitchFamily="34" charset="0"/>
                <a:cs typeface="Lato"/>
              </a:rPr>
              <a:t> </a:t>
            </a:r>
            <a:r>
              <a:rPr lang="he-IL" sz="1000" i="1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ברכיב הקשירות הגדול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):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בגרף יש 5881 צמתים כאשר כל צומת מייצג משתמש בפלטפורמה.</a:t>
            </a:r>
          </a:p>
          <a:p>
            <a:pPr marL="685800" lvl="1" indent="-228600">
              <a:lnSpc>
                <a:spcPct val="150000"/>
              </a:lnSpc>
              <a:spcAft>
                <a:spcPts val="800"/>
              </a:spcAft>
              <a:buFontTx/>
              <a:buAutoNum type="alphaLcPeriod" startAt="3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הגדרת הקשתות ברשת+ כמה קשתות יש (מכל סוג)? (בהתאמה, לפחות מס' אלפים של צמתים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):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בגרף יש 35,592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קשתות כאשר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כל קשת מייצגת דירוג שנתן משתמש אחד למשתמש שני.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הקשתות ממושקלות – משקל כל קשת הוא הדירוג שניתן – בטווח בין -10 ל 10.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תכונות בסיסיות נוספות </a:t>
            </a:r>
            <a:r>
              <a:rPr lang="en-US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גרף מכוון \ </a:t>
            </a:r>
            <a:r>
              <a:rPr lang="he-IL" sz="1000" dirty="0" err="1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מולטיגרף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\מס' רכיבי קשירות\קוטר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\...: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הגרף הוא גרף מכוון כאשר משתמש 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נותן דירוג 8 למשתמש 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אז תיווצר קשת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X,Y,8]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צביעת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קדקודים – הקודקודים נצבעים לפי נרמול ממוצע הדירוגים של כל משתמש  - איפה הוא ממוקם בטווח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דרגה מינימלית, מקסימלית, </a:t>
            </a:r>
            <a:r>
              <a:rPr lang="he-IL" sz="1000" dirty="0" err="1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בטווינס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000" dirty="0" err="1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קלוזנס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he-IL" sz="1000" dirty="0" smtClean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. על מנת לספק הצגה מיטבית, נציג רק את הרכיב </a:t>
            </a:r>
            <a:r>
              <a:rPr lang="he-IL" sz="1000" dirty="0" err="1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הקשיר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החזק הגדול ביותר – בעל 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קדקודים ו-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צלעות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רוב הגרף מורכב מהרכיב </a:t>
            </a:r>
            <a:r>
              <a:rPr lang="he-IL" sz="1000" dirty="0" err="1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הקשיר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הגדול ביותר ולכן הרכיבי קשירות הקטנים והבודדים פחות מעניינים ותורמים למחקר.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he-IL" sz="1000" dirty="0" smtClean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he-IL" sz="1000" dirty="0" smtClean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spcAft>
                <a:spcPts val="800"/>
              </a:spcAft>
              <a:buAutoNum type="alphaLcPeriod" startAt="3"/>
            </a:pPr>
            <a:endParaRPr lang="he-IL" sz="1000" dirty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7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310" y="1539551"/>
            <a:ext cx="4497355" cy="43573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4634204" y="677224"/>
            <a:ext cx="6096000" cy="36804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2. הגדירו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את מטרת </a:t>
            </a:r>
            <a:r>
              <a:rPr lang="he-IL" sz="1000" dirty="0" err="1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הפרוייקט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מה ברצונכם לבדוק? מהי שאלת המחקר שלכם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?</a:t>
            </a:r>
          </a:p>
          <a:p>
            <a:pPr marL="685800" lvl="1" indent="-2286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האם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קיימות קהילות (</a:t>
            </a:r>
            <a:r>
              <a:rPr lang="en-US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clusters)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שבהן המשתמשים נותנים דירוגים חיוביים זה לזה? </a:t>
            </a:r>
            <a:endParaRPr lang="he-IL" sz="1000" dirty="0" smtClean="0">
              <a:solidFill>
                <a:srgbClr val="606060"/>
              </a:solidFill>
              <a:latin typeface="Lato"/>
              <a:ea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האם הדירוגים באתר אמינים?</a:t>
            </a:r>
            <a:endParaRPr lang="he-IL" sz="1000" dirty="0">
              <a:solidFill>
                <a:srgbClr val="606060"/>
              </a:solidFill>
              <a:latin typeface="Lato"/>
              <a:ea typeface="Calibri" panose="020F050202020403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מחכות </a:t>
            </a:r>
            <a:r>
              <a:rPr lang="he-IL" sz="1000" dirty="0" err="1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שהדסההה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000" dirty="0" err="1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תענההה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מהי השערת המחקר שלכם (בסעיף זה יש להציע מידול מתמטי לתופעה החברתית אותה אתם בודקים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)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לא, ישנם קליקות של שמור לי ואשמור לך, וישנם </a:t>
            </a:r>
            <a:r>
              <a:rPr lang="he-IL" sz="11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נקמנויות</a:t>
            </a:r>
            <a:r>
              <a:rPr lang="he-IL" sz="11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באיזה דרך תבדקו את ההשערה? מה הכלים המתמטיים בהם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תשתמשו?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3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.  האם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יש קשר בין דרגת הצומת (</a:t>
            </a:r>
            <a:r>
              <a:rPr lang="en-US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in-degree/out-degree)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של משתמש לבין רמת האמון שהוא מקבל?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כלומר, האם משתמשים שמדרגים הרבה אחרים נתפסים כאמינים יותר או פחות? (מה הדירוג שהם מקבלים?).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he-IL" sz="1000" dirty="0">
              <a:solidFill>
                <a:srgbClr val="606060"/>
              </a:solidFill>
              <a:effectLst/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0488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259</TotalTime>
  <Words>776</Words>
  <Application>Microsoft Office PowerPoint</Application>
  <PresentationFormat>מסך רחב</PresentationFormat>
  <Paragraphs>70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13</cp:revision>
  <dcterms:created xsi:type="dcterms:W3CDTF">2025-04-20T13:15:13Z</dcterms:created>
  <dcterms:modified xsi:type="dcterms:W3CDTF">2025-04-20T18:31:07Z</dcterms:modified>
</cp:coreProperties>
</file>