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4" r:id="rId3"/>
    <p:sldId id="286" r:id="rId4"/>
    <p:sldId id="276" r:id="rId5"/>
    <p:sldId id="277" r:id="rId6"/>
    <p:sldId id="278" r:id="rId7"/>
    <p:sldId id="257" r:id="rId8"/>
    <p:sldId id="262" r:id="rId9"/>
    <p:sldId id="273" r:id="rId10"/>
    <p:sldId id="261" r:id="rId11"/>
    <p:sldId id="267" r:id="rId12"/>
    <p:sldId id="263" r:id="rId13"/>
    <p:sldId id="264" r:id="rId14"/>
    <p:sldId id="268" r:id="rId15"/>
    <p:sldId id="269" r:id="rId16"/>
    <p:sldId id="270" r:id="rId17"/>
    <p:sldId id="279" r:id="rId18"/>
    <p:sldId id="280" r:id="rId19"/>
    <p:sldId id="281" r:id="rId20"/>
    <p:sldId id="282" r:id="rId21"/>
    <p:sldId id="283" r:id="rId22"/>
    <p:sldId id="284" r:id="rId23"/>
    <p:sldId id="285" r:id="rId24"/>
    <p:sldId id="287" r:id="rId25"/>
    <p:sldId id="288" r:id="rId2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76" autoAdjust="0"/>
  </p:normalViewPr>
  <p:slideViewPr>
    <p:cSldViewPr>
      <p:cViewPr varScale="1">
        <p:scale>
          <a:sx n="104" d="100"/>
          <a:sy n="104" d="100"/>
        </p:scale>
        <p:origin x="-163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ltLang="ja-JP"/>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49B9596-BD63-495F-BAE9-B2732A3CAF1F}" type="datetimeFigureOut">
              <a:rPr lang="ja-JP" altLang="en-US"/>
              <a:pPr>
                <a:defRPr/>
              </a:pPr>
              <a:t>2013/4/7</a:t>
            </a:fld>
            <a:endParaRPr lang="en-US" altLang="ja-JP"/>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ltLang="ja-JP"/>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BD9DDB39-EA1B-431A-9E31-BB987D3E5DDA}" type="slidenum">
              <a:rPr lang="ja-JP" altLang="en-US"/>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itchFamily="34"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Calibri" pitchFamily="34"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 1"/>
          <p:cNvSpPr>
            <a:spLocks noGrp="1" noRot="1" noChangeAspect="1" noTextEdit="1"/>
          </p:cNvSpPr>
          <p:nvPr>
            <p:ph type="sldImg"/>
          </p:nvPr>
        </p:nvSpPr>
        <p:spPr>
          <a:ln/>
        </p:spPr>
      </p:sp>
      <p:sp>
        <p:nvSpPr>
          <p:cNvPr id="16386" name="ノート プレースホルダ 2"/>
          <p:cNvSpPr>
            <a:spLocks noGrp="1"/>
          </p:cNvSpPr>
          <p:nvPr>
            <p:ph type="body" idx="1"/>
          </p:nvPr>
        </p:nvSpPr>
        <p:spPr>
          <a:noFill/>
          <a:ln/>
        </p:spPr>
        <p:txBody>
          <a:bodyPr/>
          <a:lstStyle/>
          <a:p>
            <a:pPr eaLnBrk="1" hangingPunct="1">
              <a:spcBef>
                <a:spcPct val="0"/>
              </a:spcBef>
            </a:pPr>
            <a:r>
              <a:rPr lang="ja-JP" altLang="en-US" b="1" smtClean="0"/>
              <a:t>ＡＲとは、「現実環境にコンピュータを用いて情報を付加提示する技術</a:t>
            </a:r>
            <a:r>
              <a:rPr lang="ja-JP" altLang="en-US" smtClean="0"/>
              <a:t>」です。</a:t>
            </a:r>
            <a:endParaRPr lang="en-US" altLang="ja-JP" smtClean="0"/>
          </a:p>
          <a:p>
            <a:pPr eaLnBrk="1" hangingPunct="1">
              <a:spcBef>
                <a:spcPct val="0"/>
              </a:spcBef>
            </a:pPr>
            <a:r>
              <a:rPr lang="ja-JP" altLang="en-US" smtClean="0"/>
              <a:t>例えば、「現実環境」つまり目視できる空間にリンゴが一つ置いてあったとしても</a:t>
            </a:r>
            <a:endParaRPr lang="en-US" altLang="ja-JP" smtClean="0"/>
          </a:p>
          <a:p>
            <a:pPr eaLnBrk="1" hangingPunct="1">
              <a:spcBef>
                <a:spcPct val="0"/>
              </a:spcBef>
            </a:pPr>
            <a:r>
              <a:rPr lang="ja-JP" altLang="en-US" smtClean="0"/>
              <a:t>見たままではそれがいくらなのか産地はどこであるかもわかりません</a:t>
            </a:r>
            <a:endParaRPr lang="en-US" altLang="ja-JP" smtClean="0"/>
          </a:p>
          <a:p>
            <a:pPr eaLnBrk="1" hangingPunct="1">
              <a:spcBef>
                <a:spcPct val="0"/>
              </a:spcBef>
            </a:pPr>
            <a:r>
              <a:rPr lang="ja-JP" altLang="en-US" smtClean="0"/>
              <a:t>しかし、ＡＲの技術を使えばカメラなどから、リアルタイムで取り込んだ映像にコンピュータを使ってそれらの情報を付加しディスプレイなどに表示することが可能です</a:t>
            </a:r>
            <a:endParaRPr lang="en-US" altLang="ja-JP" smtClean="0"/>
          </a:p>
          <a:p>
            <a:pPr eaLnBrk="1" hangingPunct="1">
              <a:spcBef>
                <a:spcPct val="0"/>
              </a:spcBef>
            </a:pPr>
            <a:endParaRPr lang="ja-JP" altLang="en-US" smtClean="0"/>
          </a:p>
        </p:txBody>
      </p:sp>
      <p:sp>
        <p:nvSpPr>
          <p:cNvPr id="16387" name="スライド番号プレースホルダ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46F573D-2362-404E-A67D-D403B6BFA7C1}" type="slidenum">
              <a:rPr lang="ja-JP" altLang="en-US" sz="1200">
                <a:latin typeface="Calibri" pitchFamily="34" charset="0"/>
              </a:rPr>
              <a:pPr algn="r"/>
              <a:t>2</a:t>
            </a:fld>
            <a:endParaRPr lang="en-US" altLang="ja-JP"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43000" y="695325"/>
            <a:ext cx="4570413" cy="3427413"/>
          </a:xfrm>
          <a:ln/>
        </p:spPr>
      </p:sp>
      <p:sp>
        <p:nvSpPr>
          <p:cNvPr id="46083" name="Rectangle 3"/>
          <p:cNvSpPr>
            <a:spLocks noGrp="1" noChangeArrowheads="1"/>
          </p:cNvSpPr>
          <p:nvPr>
            <p:ph type="body" idx="1"/>
          </p:nvPr>
        </p:nvSpPr>
        <p:spPr>
          <a:xfrm>
            <a:off x="685800" y="4343400"/>
            <a:ext cx="5486400" cy="4037013"/>
          </a:xfrm>
          <a:noFill/>
          <a:ln/>
        </p:spPr>
        <p:txBody>
          <a:bodyPr wrap="none" anchor="ctr"/>
          <a:lstStyle/>
          <a:p>
            <a:pPr eaLnBrk="1" hangingPunct="1"/>
            <a:endParaRPr lang="ja-JP"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43000" y="695325"/>
            <a:ext cx="4570413" cy="3427413"/>
          </a:xfrm>
          <a:ln/>
        </p:spPr>
      </p:sp>
      <p:sp>
        <p:nvSpPr>
          <p:cNvPr id="48131" name="Rectangle 3"/>
          <p:cNvSpPr>
            <a:spLocks noGrp="1" noChangeArrowheads="1"/>
          </p:cNvSpPr>
          <p:nvPr>
            <p:ph type="body" idx="1"/>
          </p:nvPr>
        </p:nvSpPr>
        <p:spPr>
          <a:xfrm>
            <a:off x="685800" y="4343400"/>
            <a:ext cx="5486400" cy="4037013"/>
          </a:xfrm>
          <a:noFill/>
          <a:ln/>
        </p:spPr>
        <p:txBody>
          <a:bodyPr wrap="none" anchor="ctr"/>
          <a:lstStyle/>
          <a:p>
            <a:pPr eaLnBrk="1" hangingPunct="1"/>
            <a:endParaRPr lang="ja-JP"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43000" y="695325"/>
            <a:ext cx="4570413" cy="3427413"/>
          </a:xfrm>
          <a:ln/>
        </p:spPr>
      </p:sp>
      <p:sp>
        <p:nvSpPr>
          <p:cNvPr id="50179" name="Rectangle 3"/>
          <p:cNvSpPr>
            <a:spLocks noGrp="1" noChangeArrowheads="1"/>
          </p:cNvSpPr>
          <p:nvPr>
            <p:ph type="body" idx="1"/>
          </p:nvPr>
        </p:nvSpPr>
        <p:spPr>
          <a:xfrm>
            <a:off x="685800" y="4343400"/>
            <a:ext cx="5486400" cy="4037013"/>
          </a:xfrm>
          <a:noFill/>
          <a:ln/>
        </p:spPr>
        <p:txBody>
          <a:bodyPr wrap="none" anchor="ctr"/>
          <a:lstStyle/>
          <a:p>
            <a:pPr eaLnBrk="1" hangingPunct="1"/>
            <a:endParaRPr lang="ja-JP"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スライド イメージ プレースホルダ 1"/>
          <p:cNvSpPr>
            <a:spLocks noGrp="1" noRot="1" noChangeAspect="1" noTextEdit="1"/>
          </p:cNvSpPr>
          <p:nvPr>
            <p:ph type="sldImg"/>
          </p:nvPr>
        </p:nvSpPr>
        <p:spPr>
          <a:ln/>
        </p:spPr>
      </p:sp>
      <p:sp>
        <p:nvSpPr>
          <p:cNvPr id="18434" name="ノート プレースホルダ 2"/>
          <p:cNvSpPr>
            <a:spLocks noGrp="1"/>
          </p:cNvSpPr>
          <p:nvPr>
            <p:ph type="body" idx="1"/>
          </p:nvPr>
        </p:nvSpPr>
        <p:spPr>
          <a:noFill/>
          <a:ln/>
        </p:spPr>
        <p:txBody>
          <a:bodyPr/>
          <a:lstStyle/>
          <a:p>
            <a:pPr>
              <a:lnSpc>
                <a:spcPct val="90000"/>
              </a:lnSpc>
              <a:spcBef>
                <a:spcPct val="0"/>
              </a:spcBef>
            </a:pPr>
            <a:r>
              <a:rPr lang="ja-JP" altLang="en-US" b="1" smtClean="0"/>
              <a:t>「ＡＲの発端」</a:t>
            </a:r>
            <a:endParaRPr lang="en-US" altLang="ja-JP" b="1" smtClean="0"/>
          </a:p>
          <a:p>
            <a:pPr marL="0" lvl="1">
              <a:lnSpc>
                <a:spcPct val="90000"/>
              </a:lnSpc>
              <a:spcBef>
                <a:spcPct val="0"/>
              </a:spcBef>
            </a:pPr>
            <a:r>
              <a:rPr lang="ja-JP" altLang="en-US" sz="2000" smtClean="0"/>
              <a:t>アイバン・サザランドが</a:t>
            </a:r>
            <a:r>
              <a:rPr lang="en-US" altLang="ja-JP" sz="2000" smtClean="0"/>
              <a:t>1968</a:t>
            </a:r>
            <a:r>
              <a:rPr lang="ja-JP" altLang="en-US" sz="2000" smtClean="0"/>
              <a:t>年に公開したヘッドマウントディスプレイ（</a:t>
            </a:r>
            <a:r>
              <a:rPr lang="en-US" altLang="ja-JP" sz="2000" smtClean="0"/>
              <a:t>HMD</a:t>
            </a:r>
            <a:r>
              <a:rPr lang="ja-JP" altLang="en-US" sz="2000" smtClean="0"/>
              <a:t>）の研究が世界初の</a:t>
            </a:r>
            <a:r>
              <a:rPr lang="en-US" altLang="ja-JP" sz="2000" smtClean="0"/>
              <a:t>VR</a:t>
            </a:r>
            <a:r>
              <a:rPr lang="ja-JP" altLang="en-US" sz="2000" smtClean="0"/>
              <a:t>と言われています、ですがこの研究には</a:t>
            </a:r>
            <a:r>
              <a:rPr lang="en-US" altLang="ja-JP" sz="2000" smtClean="0"/>
              <a:t>AR</a:t>
            </a:r>
            <a:r>
              <a:rPr lang="ja-JP" altLang="en-US" sz="2000" smtClean="0"/>
              <a:t>の要素もすでに含まれていました、これがＡＲの発端と言われています。</a:t>
            </a:r>
            <a:endParaRPr lang="en-US" altLang="ja-JP" smtClean="0"/>
          </a:p>
          <a:p>
            <a:pPr>
              <a:lnSpc>
                <a:spcPct val="90000"/>
              </a:lnSpc>
              <a:spcBef>
                <a:spcPct val="0"/>
              </a:spcBef>
            </a:pPr>
            <a:endParaRPr lang="en-US" altLang="ja-JP" smtClean="0"/>
          </a:p>
          <a:p>
            <a:pPr>
              <a:lnSpc>
                <a:spcPct val="90000"/>
              </a:lnSpc>
              <a:spcBef>
                <a:spcPct val="0"/>
              </a:spcBef>
            </a:pPr>
            <a:r>
              <a:rPr lang="ja-JP" altLang="en-US" b="1" smtClean="0"/>
              <a:t>「ＡＲの発展」</a:t>
            </a:r>
            <a:endParaRPr lang="en-US" altLang="ja-JP" smtClean="0"/>
          </a:p>
          <a:p>
            <a:pPr>
              <a:lnSpc>
                <a:spcPct val="90000"/>
              </a:lnSpc>
              <a:spcBef>
                <a:spcPct val="0"/>
              </a:spcBef>
            </a:pPr>
            <a:r>
              <a:rPr lang="ja-JP" altLang="en-US" smtClean="0"/>
              <a:t>ＡＲが登場する以前から、実際には存在しない、データの世界に存在する「仮想的 な空間」を、あたかも現実らしく見せる「バーチャル・リアリティ」が広く研究されていました。ＡＲは、いわばこの仮想現実とは正反対の技術とい えるでしょう。例えば仮想現実では、実在しない空間の中に人が入り込み、その中を動き回るという処理が可能であるが、すべての空間や状況を仮想的に作り出すには膨 大な時間と労力が必要であり、また、その空間を広げるには限界がありました。また、仮想現実の応用例は、現実では体験する事ができない医療や軍事などのシミュ レーション訓練や、遊園地のアトラクションなどと限られており、こうした流れの中で、リアルな空間にデータを重ね合わせるというインターフェースを持った ＡＲに注目が集まり、盛んに研究されるようになっていきました。</a:t>
            </a:r>
            <a:endParaRPr lang="en-US" altLang="ja-JP" smtClean="0"/>
          </a:p>
          <a:p>
            <a:pPr>
              <a:lnSpc>
                <a:spcPct val="90000"/>
              </a:lnSpc>
              <a:spcBef>
                <a:spcPct val="0"/>
              </a:spcBef>
            </a:pPr>
            <a:endParaRPr lang="en-US" altLang="ja-JP" smtClean="0"/>
          </a:p>
          <a:p>
            <a:pPr>
              <a:lnSpc>
                <a:spcPct val="90000"/>
              </a:lnSpc>
              <a:spcBef>
                <a:spcPct val="0"/>
              </a:spcBef>
            </a:pPr>
            <a:endParaRPr lang="ja-JP" altLang="en-US" smtClean="0"/>
          </a:p>
        </p:txBody>
      </p:sp>
      <p:sp>
        <p:nvSpPr>
          <p:cNvPr id="18435" name="スライド番号プレースホルダ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2C376C2-2B1F-45D2-8765-9D611136B256}" type="slidenum">
              <a:rPr lang="ja-JP" altLang="en-US" sz="1200">
                <a:latin typeface="Calibri" pitchFamily="34" charset="0"/>
              </a:rPr>
              <a:pPr algn="r"/>
              <a:t>3</a:t>
            </a:fld>
            <a:endParaRPr lang="en-US" altLang="ja-JP"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 1"/>
          <p:cNvSpPr>
            <a:spLocks noGrp="1" noRot="1" noChangeAspect="1" noTextEdit="1"/>
          </p:cNvSpPr>
          <p:nvPr>
            <p:ph type="sldImg"/>
          </p:nvPr>
        </p:nvSpPr>
        <p:spPr>
          <a:ln/>
        </p:spPr>
      </p:sp>
      <p:sp>
        <p:nvSpPr>
          <p:cNvPr id="20482" name="ノート プレースホルダ 2"/>
          <p:cNvSpPr>
            <a:spLocks noGrp="1"/>
          </p:cNvSpPr>
          <p:nvPr>
            <p:ph type="body" idx="1"/>
          </p:nvPr>
        </p:nvSpPr>
        <p:spPr>
          <a:noFill/>
          <a:ln/>
        </p:spPr>
        <p:txBody>
          <a:bodyPr/>
          <a:lstStyle/>
          <a:p>
            <a:pPr eaLnBrk="1" hangingPunct="1">
              <a:spcBef>
                <a:spcPct val="0"/>
              </a:spcBef>
            </a:pPr>
            <a:r>
              <a:rPr lang="ja-JP" altLang="en-US" b="1" smtClean="0"/>
              <a:t>「ハードウェア性能の向上」</a:t>
            </a:r>
            <a:endParaRPr lang="en-US" altLang="ja-JP" b="1" smtClean="0"/>
          </a:p>
          <a:p>
            <a:pPr eaLnBrk="1" hangingPunct="1">
              <a:spcBef>
                <a:spcPct val="0"/>
              </a:spcBef>
            </a:pPr>
            <a:r>
              <a:rPr lang="en-US" altLang="ja-JP" smtClean="0"/>
              <a:t>AR</a:t>
            </a:r>
            <a:r>
              <a:rPr lang="ja-JP" altLang="en-US" smtClean="0"/>
              <a:t>の核となる技術は位置認識、画像認識、方角認識の</a:t>
            </a:r>
            <a:r>
              <a:rPr lang="en-US" altLang="ja-JP" smtClean="0"/>
              <a:t>3</a:t>
            </a:r>
            <a:r>
              <a:rPr lang="ja-JP" altLang="en-US" smtClean="0"/>
              <a:t>つである。これらを処理するため、従来なら高性能のコンピュータが必要でした。しかしハードウェアの性能が上がった現在は、ノートパソコンはもちろん、携帯機器でも処理が可能になりました。</a:t>
            </a:r>
            <a:endParaRPr lang="en-US" altLang="ja-JP" smtClean="0"/>
          </a:p>
          <a:p>
            <a:pPr eaLnBrk="1" hangingPunct="1">
              <a:spcBef>
                <a:spcPct val="0"/>
              </a:spcBef>
            </a:pPr>
            <a:endParaRPr lang="en-US" altLang="ja-JP" smtClean="0"/>
          </a:p>
          <a:p>
            <a:pPr eaLnBrk="1" hangingPunct="1">
              <a:spcBef>
                <a:spcPct val="0"/>
              </a:spcBef>
            </a:pPr>
            <a:r>
              <a:rPr lang="ja-JP" altLang="en-US" b="1" smtClean="0"/>
              <a:t>「マーカー型から非マーカー型へ」</a:t>
            </a:r>
            <a:endParaRPr lang="en-US" altLang="ja-JP" b="1" smtClean="0"/>
          </a:p>
          <a:p>
            <a:pPr eaLnBrk="1" hangingPunct="1">
              <a:spcBef>
                <a:spcPct val="0"/>
              </a:spcBef>
            </a:pPr>
            <a:endParaRPr lang="en-US" b="1" smtClean="0"/>
          </a:p>
          <a:p>
            <a:pPr eaLnBrk="1" hangingPunct="1">
              <a:spcBef>
                <a:spcPct val="0"/>
              </a:spcBef>
            </a:pPr>
            <a:r>
              <a:rPr lang="ja-JP" altLang="en-US" smtClean="0"/>
              <a:t>今まで</a:t>
            </a:r>
            <a:r>
              <a:rPr lang="en-US" altLang="ja-JP" smtClean="0"/>
              <a:t>AR</a:t>
            </a:r>
            <a:r>
              <a:rPr lang="ja-JP" altLang="en-US" smtClean="0"/>
              <a:t>にはマーカーという目印がひつようでした。</a:t>
            </a:r>
            <a:endParaRPr lang="en-US" altLang="ja-JP" smtClean="0"/>
          </a:p>
          <a:p>
            <a:pPr eaLnBrk="1" hangingPunct="1">
              <a:spcBef>
                <a:spcPct val="0"/>
              </a:spcBef>
            </a:pPr>
            <a:r>
              <a:rPr lang="ja-JP" altLang="en-US" smtClean="0"/>
              <a:t>しかし最近では空間を自動で空間を認識するシステムが開発され必ずしもマーカーを必要とはしなくなってきています。</a:t>
            </a:r>
            <a:endParaRPr lang="en-US" smtClean="0"/>
          </a:p>
          <a:p>
            <a:pPr eaLnBrk="1" hangingPunct="1">
              <a:spcBef>
                <a:spcPct val="0"/>
              </a:spcBef>
            </a:pPr>
            <a:endParaRPr lang="en-US" altLang="ja-JP" smtClean="0"/>
          </a:p>
          <a:p>
            <a:pPr eaLnBrk="1" hangingPunct="1">
              <a:spcBef>
                <a:spcPct val="0"/>
              </a:spcBef>
            </a:pPr>
            <a:endParaRPr lang="en-US" altLang="ja-JP" smtClean="0"/>
          </a:p>
          <a:p>
            <a:pPr eaLnBrk="1" hangingPunct="1">
              <a:spcBef>
                <a:spcPct val="0"/>
              </a:spcBef>
            </a:pPr>
            <a:endParaRPr lang="en-US" altLang="ja-JP" smtClean="0"/>
          </a:p>
          <a:p>
            <a:pPr eaLnBrk="1" hangingPunct="1">
              <a:spcBef>
                <a:spcPct val="0"/>
              </a:spcBef>
            </a:pPr>
            <a:endParaRPr lang="en-US" altLang="ja-JP" smtClean="0"/>
          </a:p>
          <a:p>
            <a:pPr eaLnBrk="1" hangingPunct="1">
              <a:spcBef>
                <a:spcPct val="0"/>
              </a:spcBef>
            </a:pPr>
            <a:endParaRPr lang="en-US" altLang="ja-JP" smtClean="0"/>
          </a:p>
          <a:p>
            <a:pPr eaLnBrk="1" hangingPunct="1">
              <a:spcBef>
                <a:spcPct val="0"/>
              </a:spcBef>
            </a:pPr>
            <a:endParaRPr lang="en-US" altLang="ja-JP" smtClean="0"/>
          </a:p>
          <a:p>
            <a:pPr eaLnBrk="1" hangingPunct="1">
              <a:spcBef>
                <a:spcPct val="0"/>
              </a:spcBef>
            </a:pPr>
            <a:endParaRPr lang="en-US" altLang="ja-JP" smtClean="0"/>
          </a:p>
          <a:p>
            <a:pPr eaLnBrk="1" hangingPunct="1">
              <a:spcBef>
                <a:spcPct val="0"/>
              </a:spcBef>
            </a:pPr>
            <a:endParaRPr lang="en-US" altLang="ja-JP" smtClean="0"/>
          </a:p>
          <a:p>
            <a:pPr eaLnBrk="1" hangingPunct="1">
              <a:spcBef>
                <a:spcPct val="0"/>
              </a:spcBef>
            </a:pPr>
            <a:endParaRPr lang="ja-JP" altLang="en-US" smtClean="0"/>
          </a:p>
        </p:txBody>
      </p:sp>
      <p:sp>
        <p:nvSpPr>
          <p:cNvPr id="20483" name="スライド番号プレースホルダ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845A7D1-B0E9-46DC-A340-1387365DEC90}" type="slidenum">
              <a:rPr lang="ja-JP" altLang="en-US" sz="1200">
                <a:latin typeface="Calibri" pitchFamily="34" charset="0"/>
              </a:rPr>
              <a:pPr algn="r"/>
              <a:t>4</a:t>
            </a:fld>
            <a:endParaRPr lang="en-US" altLang="ja-JP"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スライド イメージ プレースホルダ 1"/>
          <p:cNvSpPr>
            <a:spLocks noGrp="1" noRot="1" noChangeAspect="1" noTextEdit="1"/>
          </p:cNvSpPr>
          <p:nvPr>
            <p:ph type="sldImg"/>
          </p:nvPr>
        </p:nvSpPr>
        <p:spPr>
          <a:ln/>
        </p:spPr>
      </p:sp>
      <p:sp>
        <p:nvSpPr>
          <p:cNvPr id="22530" name="ノート プレースホルダ 2"/>
          <p:cNvSpPr>
            <a:spLocks noGrp="1"/>
          </p:cNvSpPr>
          <p:nvPr>
            <p:ph type="body" idx="1"/>
          </p:nvPr>
        </p:nvSpPr>
        <p:spPr>
          <a:noFill/>
          <a:ln/>
        </p:spPr>
        <p:txBody>
          <a:bodyPr/>
          <a:lstStyle/>
          <a:p>
            <a:pPr eaLnBrk="1" hangingPunct="1">
              <a:spcBef>
                <a:spcPct val="0"/>
              </a:spcBef>
            </a:pPr>
            <a:r>
              <a:rPr lang="ja-JP" altLang="en-US" smtClean="0"/>
              <a:t>ここでマーカー型と非マーカー型の違いを簡単に説明したいと思います。</a:t>
            </a:r>
            <a:endParaRPr lang="en-US" altLang="ja-JP" smtClean="0"/>
          </a:p>
          <a:p>
            <a:pPr eaLnBrk="1" hangingPunct="1">
              <a:spcBef>
                <a:spcPct val="0"/>
              </a:spcBef>
            </a:pPr>
            <a:endParaRPr lang="en-US" altLang="ja-JP" smtClean="0"/>
          </a:p>
          <a:p>
            <a:pPr eaLnBrk="1" hangingPunct="1">
              <a:spcBef>
                <a:spcPct val="0"/>
              </a:spcBef>
            </a:pPr>
            <a:r>
              <a:rPr lang="ja-JP" altLang="en-US" smtClean="0"/>
              <a:t>例えば、マーカー型であればバーチャルな物体を設置するのに、まず設置する場所をマーカーとして用意しておいて、それから物体を設置するという流れです</a:t>
            </a:r>
            <a:endParaRPr lang="en-US" altLang="ja-JP" smtClean="0"/>
          </a:p>
          <a:p>
            <a:pPr eaLnBrk="1" hangingPunct="1">
              <a:spcBef>
                <a:spcPct val="0"/>
              </a:spcBef>
            </a:pPr>
            <a:r>
              <a:rPr lang="ja-JP" altLang="en-US" smtClean="0"/>
              <a:t>なのでそのマーカーを取りさってしまうと、近くにどれだけ設置に適した場所があったとしても</a:t>
            </a:r>
            <a:endParaRPr lang="en-US" altLang="ja-JP" smtClean="0"/>
          </a:p>
          <a:p>
            <a:pPr eaLnBrk="1" hangingPunct="1">
              <a:spcBef>
                <a:spcPct val="0"/>
              </a:spcBef>
            </a:pPr>
            <a:r>
              <a:rPr lang="ja-JP" altLang="en-US" smtClean="0"/>
              <a:t>その場所を認識できず設置することはできませんでした</a:t>
            </a:r>
            <a:endParaRPr lang="en-US" altLang="ja-JP" smtClean="0"/>
          </a:p>
        </p:txBody>
      </p:sp>
      <p:sp>
        <p:nvSpPr>
          <p:cNvPr id="22531" name="スライド番号プレースホルダ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A2B49C6-BE36-4099-9C95-CC3BF18B38B2}" type="slidenum">
              <a:rPr lang="ja-JP" altLang="en-US" sz="1200">
                <a:latin typeface="Calibri" pitchFamily="34" charset="0"/>
              </a:rPr>
              <a:pPr algn="r"/>
              <a:t>5</a:t>
            </a:fld>
            <a:endParaRPr lang="en-US" altLang="ja-JP"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スライド イメージ プレースホルダ 1"/>
          <p:cNvSpPr>
            <a:spLocks noGrp="1" noRot="1" noChangeAspect="1" noTextEdit="1"/>
          </p:cNvSpPr>
          <p:nvPr>
            <p:ph type="sldImg"/>
          </p:nvPr>
        </p:nvSpPr>
        <p:spPr>
          <a:ln/>
        </p:spPr>
      </p:sp>
      <p:sp>
        <p:nvSpPr>
          <p:cNvPr id="24578" name="ノート プレースホルダ 2"/>
          <p:cNvSpPr>
            <a:spLocks noGrp="1"/>
          </p:cNvSpPr>
          <p:nvPr>
            <p:ph type="body" idx="1"/>
          </p:nvPr>
        </p:nvSpPr>
        <p:spPr>
          <a:noFill/>
          <a:ln/>
        </p:spPr>
        <p:txBody>
          <a:bodyPr/>
          <a:lstStyle/>
          <a:p>
            <a:pPr eaLnBrk="1" hangingPunct="1">
              <a:spcBef>
                <a:spcPct val="0"/>
              </a:spcBef>
            </a:pPr>
            <a:r>
              <a:rPr lang="ja-JP" altLang="en-US" smtClean="0"/>
              <a:t>しかし非マーカー型ではマーカーを用意しなくても場所を自動で認識することができるので</a:t>
            </a:r>
            <a:endParaRPr lang="en-US" altLang="ja-JP" smtClean="0"/>
          </a:p>
          <a:p>
            <a:pPr eaLnBrk="1" hangingPunct="1">
              <a:spcBef>
                <a:spcPct val="0"/>
              </a:spcBef>
            </a:pPr>
            <a:r>
              <a:rPr lang="ja-JP" altLang="en-US" smtClean="0"/>
              <a:t>一度設置した場所がなくなっても設置する場所を変更することができるのです。</a:t>
            </a:r>
            <a:endParaRPr lang="en-US" altLang="ja-JP" smtClean="0"/>
          </a:p>
          <a:p>
            <a:pPr eaLnBrk="1" hangingPunct="1">
              <a:spcBef>
                <a:spcPct val="0"/>
              </a:spcBef>
            </a:pPr>
            <a:endParaRPr lang="ja-JP" altLang="en-US" smtClean="0"/>
          </a:p>
        </p:txBody>
      </p:sp>
      <p:sp>
        <p:nvSpPr>
          <p:cNvPr id="24579" name="スライド番号プレースホルダ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6E731C1-4E49-4B96-97A3-9B2DEF831DDF}" type="slidenum">
              <a:rPr lang="ja-JP" altLang="en-US" sz="1200">
                <a:latin typeface="Calibri" pitchFamily="34" charset="0"/>
              </a:rPr>
              <a:pPr algn="r"/>
              <a:t>6</a:t>
            </a:fld>
            <a:endParaRPr lang="en-US" altLang="ja-JP"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3000" y="695325"/>
            <a:ext cx="4570413" cy="3427413"/>
          </a:xfrm>
          <a:ln/>
        </p:spPr>
      </p:sp>
      <p:sp>
        <p:nvSpPr>
          <p:cNvPr id="37891" name="Rectangle 3"/>
          <p:cNvSpPr>
            <a:spLocks noGrp="1" noChangeArrowheads="1"/>
          </p:cNvSpPr>
          <p:nvPr>
            <p:ph type="body" idx="1"/>
          </p:nvPr>
        </p:nvSpPr>
        <p:spPr>
          <a:noFill/>
          <a:ln/>
        </p:spPr>
        <p:txBody>
          <a:bodyPr wrap="none" anchor="ctr"/>
          <a:lstStyle/>
          <a:p>
            <a:pPr eaLnBrk="1" hangingPunct="1"/>
            <a:endParaRPr lang="ja-JP"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43000" y="695325"/>
            <a:ext cx="4570413" cy="3427413"/>
          </a:xfrm>
          <a:ln/>
        </p:spPr>
      </p:sp>
      <p:sp>
        <p:nvSpPr>
          <p:cNvPr id="39939" name="Rectangle 3"/>
          <p:cNvSpPr>
            <a:spLocks noGrp="1" noChangeArrowheads="1"/>
          </p:cNvSpPr>
          <p:nvPr>
            <p:ph type="body" idx="1"/>
          </p:nvPr>
        </p:nvSpPr>
        <p:spPr>
          <a:xfrm>
            <a:off x="685800" y="4343400"/>
            <a:ext cx="5486400" cy="4037013"/>
          </a:xfrm>
          <a:noFill/>
          <a:ln/>
        </p:spPr>
        <p:txBody>
          <a:bodyPr wrap="none" anchor="ctr"/>
          <a:lstStyle/>
          <a:p>
            <a:pPr eaLnBrk="1" hangingPunct="1"/>
            <a:endParaRPr lang="ja-JP"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95325"/>
            <a:ext cx="4570413" cy="3427413"/>
          </a:xfrm>
          <a:ln/>
        </p:spPr>
      </p:sp>
      <p:sp>
        <p:nvSpPr>
          <p:cNvPr id="41987" name="Rectangle 3"/>
          <p:cNvSpPr>
            <a:spLocks noGrp="1" noChangeArrowheads="1"/>
          </p:cNvSpPr>
          <p:nvPr>
            <p:ph type="body" idx="1"/>
          </p:nvPr>
        </p:nvSpPr>
        <p:spPr>
          <a:xfrm>
            <a:off x="685800" y="4343400"/>
            <a:ext cx="5486400" cy="4037013"/>
          </a:xfrm>
          <a:noFill/>
          <a:ln/>
        </p:spPr>
        <p:txBody>
          <a:bodyPr wrap="none" anchor="ctr"/>
          <a:lstStyle/>
          <a:p>
            <a:pPr eaLnBrk="1" hangingPunct="1"/>
            <a:endParaRPr lang="ja-JP"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43000" y="695325"/>
            <a:ext cx="4570413" cy="3427413"/>
          </a:xfrm>
          <a:ln/>
        </p:spPr>
      </p:sp>
      <p:sp>
        <p:nvSpPr>
          <p:cNvPr id="44035" name="Rectangle 3"/>
          <p:cNvSpPr>
            <a:spLocks noGrp="1" noChangeArrowheads="1"/>
          </p:cNvSpPr>
          <p:nvPr>
            <p:ph type="body" idx="1"/>
          </p:nvPr>
        </p:nvSpPr>
        <p:spPr>
          <a:xfrm>
            <a:off x="685800" y="4343400"/>
            <a:ext cx="5486400" cy="4037013"/>
          </a:xfrm>
          <a:noFill/>
          <a:ln/>
        </p:spPr>
        <p:txBody>
          <a:bodyPr wrap="none" anchor="ctr"/>
          <a:lstStyle/>
          <a:p>
            <a:pPr eaLnBrk="1" hangingPunct="1"/>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A967BF1-AF36-4655-9844-2A0658DB4808}"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F42F7E47-C761-4838-90D6-38E4593D7237}" type="slidenum">
              <a:rPr lang="ja-JP" altLang="en-US"/>
              <a:pPr>
                <a:defRPr/>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59E8011-A25D-44E0-9E6C-EC92E63C8AB8}"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5914197D-2B36-4FDD-90E2-5596AD5A151B}"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CE3496B9-1591-42F3-98CD-3413D81D8BF2}"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FBDE0A5C-74A2-4C9C-9A1A-475497CEDF2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9BA6AE55-CAE2-4BE9-BCA9-9DD3ACAB4411}"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5E9A8406-9680-46D0-AFD5-7D377F242EA1}"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9B559A68-5531-4807-A65A-C298AC2A8285}"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FE6659F4-5B8F-4BE9-98EF-33873D791665}"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970AA4C0-1D62-4349-BA75-DF951A3A2F4C}" type="datetimeFigureOut">
              <a:rPr lang="ja-JP" altLang="en-US"/>
              <a:pPr>
                <a:defRPr/>
              </a:pPr>
              <a:t>2013/4/7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C2E783A2-273F-4B65-9700-5BB5F97BE45A}"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8C109BEF-6EA5-4D1A-AB4C-C6F37C5BA1A6}" type="datetimeFigureOut">
              <a:rPr lang="ja-JP" altLang="en-US"/>
              <a:pPr>
                <a:defRPr/>
              </a:pPr>
              <a:t>2013/4/7</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27547BEA-D4A7-4CD7-A524-2F7ECAB09EDA}"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9D94A349-4CAF-40F7-A026-122A65E6CA4E}" type="datetimeFigureOut">
              <a:rPr lang="ja-JP" altLang="en-US"/>
              <a:pPr>
                <a:defRPr/>
              </a:pPr>
              <a:t>2013/4/7</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E9D50F6D-9AF8-411E-A38C-7A3D9A240808}"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1C58E5-111E-4959-A3AF-9D2A92078E18}" type="datetimeFigureOut">
              <a:rPr lang="ja-JP" altLang="en-US"/>
              <a:pPr>
                <a:defRPr/>
              </a:pPr>
              <a:t>2013/4/7</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182FDA1B-4B1A-42BB-B999-200F0520095A}"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C1D8CA6A-6F6E-4A65-B4B6-6140BF15AA20}" type="datetimeFigureOut">
              <a:rPr lang="ja-JP" altLang="en-US"/>
              <a:pPr>
                <a:defRPr/>
              </a:pPr>
              <a:t>2013/4/7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42FEB8D6-E841-4D3E-B3FD-67C3AE9DC6C8}"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DF1F96-0B1E-4A09-9B5B-0416D428160A}" type="datetimeFigureOut">
              <a:rPr lang="ja-JP" altLang="en-US"/>
              <a:pPr>
                <a:defRPr/>
              </a:pPr>
              <a:t>2013/4/7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FE45A29-5FB6-4780-A739-FF17D3CBE0FE}"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1D2D218-F5B5-4277-8F38-E95513B1194F}" type="datetimeFigureOut">
              <a:rPr lang="ja-JP" altLang="en-US"/>
              <a:pPr>
                <a:defRPr/>
              </a:pPr>
              <a:t>2013/4/7</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F9ADC88-0471-42B4-ADCB-3697DBD6ACDF}"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タイトル 1"/>
          <p:cNvSpPr>
            <a:spLocks noGrp="1"/>
          </p:cNvSpPr>
          <p:nvPr>
            <p:ph type="ctrTitle"/>
          </p:nvPr>
        </p:nvSpPr>
        <p:spPr/>
        <p:txBody>
          <a:bodyPr/>
          <a:lstStyle/>
          <a:p>
            <a:pPr eaLnBrk="1" hangingPunct="1"/>
            <a:r>
              <a:rPr lang="ja-JP" altLang="en-US" dirty="0" smtClean="0"/>
              <a:t>合同</a:t>
            </a:r>
            <a:r>
              <a:rPr lang="ja-JP" altLang="en-US" dirty="0" smtClean="0"/>
              <a:t>発表</a:t>
            </a:r>
            <a:r>
              <a:rPr lang="en-US" altLang="ja-JP" dirty="0" smtClean="0"/>
              <a:t/>
            </a:r>
            <a:br>
              <a:rPr lang="en-US" altLang="ja-JP" dirty="0" smtClean="0"/>
            </a:br>
            <a:r>
              <a:rPr lang="ja-JP" altLang="en-US" dirty="0" smtClean="0"/>
              <a:t>「ＡＲ」</a:t>
            </a:r>
          </a:p>
        </p:txBody>
      </p:sp>
      <p:sp>
        <p:nvSpPr>
          <p:cNvPr id="3" name="サブタイトル 2"/>
          <p:cNvSpPr>
            <a:spLocks noGrp="1"/>
          </p:cNvSpPr>
          <p:nvPr>
            <p:ph type="subTitle" idx="1"/>
          </p:nvPr>
        </p:nvSpPr>
        <p:spPr/>
        <p:txBody>
          <a:bodyPr>
            <a:normAutofit/>
          </a:bodyPr>
          <a:lstStyle/>
          <a:p>
            <a:pPr eaLnBrk="1" hangingPunct="1">
              <a:lnSpc>
                <a:spcPct val="80000"/>
              </a:lnSpc>
            </a:pPr>
            <a:r>
              <a:rPr lang="ja-JP" altLang="en-US" sz="2800" dirty="0" smtClean="0">
                <a:solidFill>
                  <a:srgbClr val="898989"/>
                </a:solidFill>
              </a:rPr>
              <a:t>しっかりシュール</a:t>
            </a:r>
            <a:endParaRPr lang="ja-JP" altLang="en-US" sz="2800" dirty="0"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タイトル 1"/>
          <p:cNvSpPr>
            <a:spLocks noGrp="1"/>
          </p:cNvSpPr>
          <p:nvPr>
            <p:ph type="title"/>
          </p:nvPr>
        </p:nvSpPr>
        <p:spPr/>
        <p:txBody>
          <a:bodyPr/>
          <a:lstStyle/>
          <a:p>
            <a:pPr eaLnBrk="1" hangingPunct="1"/>
            <a:r>
              <a:rPr lang="ja-JP" altLang="en-US" smtClean="0"/>
              <a:t>①領域を絞り込む</a:t>
            </a:r>
          </a:p>
        </p:txBody>
      </p:sp>
      <p:sp>
        <p:nvSpPr>
          <p:cNvPr id="29698" name="コンテンツ プレースホルダ 9"/>
          <p:cNvSpPr>
            <a:spLocks noGrp="1"/>
          </p:cNvSpPr>
          <p:nvPr>
            <p:ph sz="half" idx="1"/>
          </p:nvPr>
        </p:nvSpPr>
        <p:spPr/>
        <p:txBody>
          <a:bodyPr/>
          <a:lstStyle/>
          <a:p>
            <a:pPr eaLnBrk="1" hangingPunct="1"/>
            <a:endParaRPr lang="ja-JP" altLang="en-US" smtClean="0"/>
          </a:p>
        </p:txBody>
      </p:sp>
      <p:sp>
        <p:nvSpPr>
          <p:cNvPr id="29699" name="コンテンツ プレースホルダ 10"/>
          <p:cNvSpPr>
            <a:spLocks noGrp="1"/>
          </p:cNvSpPr>
          <p:nvPr>
            <p:ph sz="half" idx="2"/>
          </p:nvPr>
        </p:nvSpPr>
        <p:spPr>
          <a:xfrm>
            <a:off x="5572125" y="1600200"/>
            <a:ext cx="3114675" cy="4525963"/>
          </a:xfrm>
        </p:spPr>
        <p:txBody>
          <a:bodyPr/>
          <a:lstStyle/>
          <a:p>
            <a:pPr eaLnBrk="1" hangingPunct="1">
              <a:buFont typeface="Arial" charset="0"/>
              <a:buNone/>
            </a:pPr>
            <a:endParaRPr lang="en-US" altLang="ja-JP" smtClean="0"/>
          </a:p>
          <a:p>
            <a:pPr eaLnBrk="1" hangingPunct="1"/>
            <a:r>
              <a:rPr lang="ja-JP" altLang="en-US" smtClean="0"/>
              <a:t>マーカの条件：</a:t>
            </a:r>
            <a:r>
              <a:rPr lang="en-US" altLang="ja-JP" smtClean="0"/>
              <a:t/>
            </a:r>
            <a:br>
              <a:rPr lang="en-US" altLang="ja-JP" smtClean="0"/>
            </a:br>
            <a:r>
              <a:rPr lang="ja-JP" altLang="en-US" smtClean="0"/>
              <a:t>黒い四角形の枠</a:t>
            </a:r>
            <a:r>
              <a:rPr lang="en-US" altLang="ja-JP" smtClean="0"/>
              <a:t/>
            </a:r>
            <a:br>
              <a:rPr lang="en-US" altLang="ja-JP" smtClean="0"/>
            </a:br>
            <a:endParaRPr lang="en-US" altLang="ja-JP" smtClean="0"/>
          </a:p>
          <a:p>
            <a:pPr eaLnBrk="1" hangingPunct="1"/>
            <a:r>
              <a:rPr lang="ja-JP" altLang="en-US" smtClean="0"/>
              <a:t>黒い四角形の領域候補を絞り込む</a:t>
            </a:r>
          </a:p>
        </p:txBody>
      </p:sp>
      <p:pic>
        <p:nvPicPr>
          <p:cNvPr id="29700" name="Picture 2" descr="E:\My Documents\デスクトップ\1.JPG"/>
          <p:cNvPicPr>
            <a:picLocks noChangeAspect="1" noChangeArrowheads="1"/>
          </p:cNvPicPr>
          <p:nvPr/>
        </p:nvPicPr>
        <p:blipFill>
          <a:blip r:embed="rId2" cstate="print"/>
          <a:srcRect/>
          <a:stretch>
            <a:fillRect/>
          </a:stretch>
        </p:blipFill>
        <p:spPr bwMode="auto">
          <a:xfrm>
            <a:off x="142875" y="2000250"/>
            <a:ext cx="5454650" cy="4143375"/>
          </a:xfrm>
          <a:prstGeom prst="rect">
            <a:avLst/>
          </a:prstGeom>
          <a:noFill/>
          <a:ln w="9525">
            <a:noFill/>
            <a:miter lim="800000"/>
            <a:headEnd/>
            <a:tailEnd/>
          </a:ln>
        </p:spPr>
      </p:pic>
      <p:sp>
        <p:nvSpPr>
          <p:cNvPr id="6" name="円/楕円 5"/>
          <p:cNvSpPr/>
          <p:nvPr/>
        </p:nvSpPr>
        <p:spPr>
          <a:xfrm>
            <a:off x="1857375" y="2928938"/>
            <a:ext cx="1785938" cy="1143000"/>
          </a:xfrm>
          <a:prstGeom prst="ellipse">
            <a:avLst/>
          </a:prstGeom>
          <a:noFill/>
          <a:ln>
            <a:solidFill>
              <a:srgbClr val="FF0000"/>
            </a:solid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ja-JP" altLang="en-US" dirty="0">
              <a:solidFill>
                <a:srgbClr val="FF0000"/>
              </a:solidFill>
            </a:endParaRPr>
          </a:p>
        </p:txBody>
      </p:sp>
      <p:sp>
        <p:nvSpPr>
          <p:cNvPr id="7" name="円/楕円 6"/>
          <p:cNvSpPr/>
          <p:nvPr/>
        </p:nvSpPr>
        <p:spPr>
          <a:xfrm>
            <a:off x="857250" y="4071938"/>
            <a:ext cx="1785938" cy="1214437"/>
          </a:xfrm>
          <a:prstGeom prst="ellipse">
            <a:avLst/>
          </a:prstGeom>
          <a:noFill/>
          <a:ln>
            <a:solidFill>
              <a:srgbClr val="FF0000"/>
            </a:solid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ja-JP" altLang="en-US" dirty="0">
              <a:solidFill>
                <a:srgbClr val="FF0000"/>
              </a:solidFill>
            </a:endParaRPr>
          </a:p>
        </p:txBody>
      </p:sp>
      <p:sp>
        <p:nvSpPr>
          <p:cNvPr id="8" name="円/楕円 7"/>
          <p:cNvSpPr/>
          <p:nvPr/>
        </p:nvSpPr>
        <p:spPr>
          <a:xfrm>
            <a:off x="3643313" y="3500438"/>
            <a:ext cx="2071687" cy="1643062"/>
          </a:xfrm>
          <a:prstGeom prst="ellipse">
            <a:avLst/>
          </a:prstGeom>
          <a:noFill/>
          <a:ln>
            <a:solidFill>
              <a:srgbClr val="FF0000"/>
            </a:solid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ja-JP" altLang="en-US" dirty="0">
              <a:solidFill>
                <a:srgbClr val="FF0000"/>
              </a:solidFill>
            </a:endParaRPr>
          </a:p>
        </p:txBody>
      </p:sp>
      <p:sp>
        <p:nvSpPr>
          <p:cNvPr id="9" name="円/楕円 8"/>
          <p:cNvSpPr/>
          <p:nvPr/>
        </p:nvSpPr>
        <p:spPr>
          <a:xfrm>
            <a:off x="2428875" y="4714875"/>
            <a:ext cx="1828800" cy="1500188"/>
          </a:xfrm>
          <a:prstGeom prst="ellipse">
            <a:avLst/>
          </a:prstGeom>
          <a:noFill/>
          <a:ln>
            <a:solidFill>
              <a:srgbClr val="FF0000"/>
            </a:solidFill>
          </a:ln>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タイトル 1"/>
          <p:cNvSpPr>
            <a:spLocks noGrp="1"/>
          </p:cNvSpPr>
          <p:nvPr>
            <p:ph type="title"/>
          </p:nvPr>
        </p:nvSpPr>
        <p:spPr/>
        <p:txBody>
          <a:bodyPr/>
          <a:lstStyle/>
          <a:p>
            <a:pPr eaLnBrk="1" hangingPunct="1"/>
            <a:r>
              <a:rPr lang="ja-JP" altLang="en-US" smtClean="0"/>
              <a:t>②白黒の２値化</a:t>
            </a:r>
          </a:p>
        </p:txBody>
      </p:sp>
      <p:sp>
        <p:nvSpPr>
          <p:cNvPr id="30722" name="コンテンツ プレースホルダ 5"/>
          <p:cNvSpPr>
            <a:spLocks noGrp="1"/>
          </p:cNvSpPr>
          <p:nvPr>
            <p:ph sz="half" idx="1"/>
          </p:nvPr>
        </p:nvSpPr>
        <p:spPr/>
        <p:txBody>
          <a:bodyPr/>
          <a:lstStyle/>
          <a:p>
            <a:pPr eaLnBrk="1" hangingPunct="1"/>
            <a:endParaRPr lang="ja-JP" altLang="en-US" smtClean="0"/>
          </a:p>
        </p:txBody>
      </p:sp>
      <p:sp>
        <p:nvSpPr>
          <p:cNvPr id="30723" name="コンテンツ プレースホルダ 6"/>
          <p:cNvSpPr>
            <a:spLocks noGrp="1"/>
          </p:cNvSpPr>
          <p:nvPr>
            <p:ph sz="half" idx="2"/>
          </p:nvPr>
        </p:nvSpPr>
        <p:spPr>
          <a:xfrm>
            <a:off x="5786438" y="1600200"/>
            <a:ext cx="2900362" cy="4525963"/>
          </a:xfrm>
        </p:spPr>
        <p:txBody>
          <a:bodyPr/>
          <a:lstStyle/>
          <a:p>
            <a:pPr eaLnBrk="1" hangingPunct="1"/>
            <a:endParaRPr lang="en-US" altLang="ja-JP" smtClean="0"/>
          </a:p>
          <a:p>
            <a:pPr eaLnBrk="1" hangingPunct="1"/>
            <a:r>
              <a:rPr lang="ja-JP" altLang="en-US" smtClean="0"/>
              <a:t>画像を２値化する</a:t>
            </a:r>
          </a:p>
        </p:txBody>
      </p:sp>
      <p:pic>
        <p:nvPicPr>
          <p:cNvPr id="30724" name="Picture 3" descr="E:\My Documents\デスクトップ\2.JPG"/>
          <p:cNvPicPr>
            <a:picLocks noChangeAspect="1" noChangeArrowheads="1"/>
          </p:cNvPicPr>
          <p:nvPr/>
        </p:nvPicPr>
        <p:blipFill>
          <a:blip r:embed="rId2" cstate="print"/>
          <a:srcRect/>
          <a:stretch>
            <a:fillRect/>
          </a:stretch>
        </p:blipFill>
        <p:spPr bwMode="auto">
          <a:xfrm>
            <a:off x="142875" y="1857375"/>
            <a:ext cx="5643563"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タイトル 1"/>
          <p:cNvSpPr>
            <a:spLocks noGrp="1"/>
          </p:cNvSpPr>
          <p:nvPr>
            <p:ph type="title"/>
          </p:nvPr>
        </p:nvSpPr>
        <p:spPr/>
        <p:txBody>
          <a:bodyPr/>
          <a:lstStyle/>
          <a:p>
            <a:pPr eaLnBrk="1" hangingPunct="1"/>
            <a:r>
              <a:rPr lang="ja-JP" altLang="en-US" smtClean="0"/>
              <a:t>③ラベリング</a:t>
            </a:r>
          </a:p>
        </p:txBody>
      </p:sp>
      <p:sp>
        <p:nvSpPr>
          <p:cNvPr id="31746" name="コンテンツ プレースホルダ 9"/>
          <p:cNvSpPr>
            <a:spLocks noGrp="1"/>
          </p:cNvSpPr>
          <p:nvPr>
            <p:ph sz="half" idx="1"/>
          </p:nvPr>
        </p:nvSpPr>
        <p:spPr/>
        <p:txBody>
          <a:bodyPr/>
          <a:lstStyle/>
          <a:p>
            <a:pPr eaLnBrk="1" hangingPunct="1"/>
            <a:endParaRPr lang="ja-JP" altLang="en-US" smtClean="0"/>
          </a:p>
        </p:txBody>
      </p:sp>
      <p:sp>
        <p:nvSpPr>
          <p:cNvPr id="31747" name="コンテンツ プレースホルダ 10"/>
          <p:cNvSpPr>
            <a:spLocks noGrp="1"/>
          </p:cNvSpPr>
          <p:nvPr>
            <p:ph sz="half" idx="2"/>
          </p:nvPr>
        </p:nvSpPr>
        <p:spPr>
          <a:xfrm>
            <a:off x="5643563" y="1600200"/>
            <a:ext cx="3043237" cy="4525963"/>
          </a:xfrm>
        </p:spPr>
        <p:txBody>
          <a:bodyPr/>
          <a:lstStyle/>
          <a:p>
            <a:pPr eaLnBrk="1" hangingPunct="1"/>
            <a:endParaRPr lang="en-US" altLang="ja-JP" smtClean="0"/>
          </a:p>
          <a:p>
            <a:pPr eaLnBrk="1" hangingPunct="1"/>
            <a:r>
              <a:rPr lang="ja-JP" altLang="en-US" smtClean="0"/>
              <a:t>領域ごとにラベル（番号）を割り当てる</a:t>
            </a:r>
          </a:p>
        </p:txBody>
      </p:sp>
      <p:pic>
        <p:nvPicPr>
          <p:cNvPr id="31748" name="Picture 3" descr="E:\My Documents\デスクトップ\2.JPG"/>
          <p:cNvPicPr>
            <a:picLocks noChangeAspect="1" noChangeArrowheads="1"/>
          </p:cNvPicPr>
          <p:nvPr/>
        </p:nvPicPr>
        <p:blipFill>
          <a:blip r:embed="rId2" cstate="print"/>
          <a:srcRect/>
          <a:stretch>
            <a:fillRect/>
          </a:stretch>
        </p:blipFill>
        <p:spPr bwMode="auto">
          <a:xfrm>
            <a:off x="214313" y="1928813"/>
            <a:ext cx="5500687" cy="4178300"/>
          </a:xfrm>
          <a:prstGeom prst="rect">
            <a:avLst/>
          </a:prstGeom>
          <a:noFill/>
          <a:ln w="9525">
            <a:noFill/>
            <a:miter lim="800000"/>
            <a:headEnd/>
            <a:tailEnd/>
          </a:ln>
        </p:spPr>
      </p:pic>
      <p:sp>
        <p:nvSpPr>
          <p:cNvPr id="6" name="テキスト ボックス 5"/>
          <p:cNvSpPr txBox="1"/>
          <p:nvPr/>
        </p:nvSpPr>
        <p:spPr>
          <a:xfrm>
            <a:off x="2786063" y="2500313"/>
            <a:ext cx="441325" cy="4000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sz="2000" b="1" dirty="0"/>
              <a:t>①</a:t>
            </a:r>
            <a:endParaRPr lang="ja-JP" altLang="en-US" b="1" dirty="0"/>
          </a:p>
        </p:txBody>
      </p:sp>
      <p:sp>
        <p:nvSpPr>
          <p:cNvPr id="7" name="テキスト ボックス 6"/>
          <p:cNvSpPr txBox="1"/>
          <p:nvPr/>
        </p:nvSpPr>
        <p:spPr>
          <a:xfrm>
            <a:off x="1214438" y="4929188"/>
            <a:ext cx="417512" cy="369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dirty="0"/>
              <a:t>②</a:t>
            </a:r>
          </a:p>
        </p:txBody>
      </p:sp>
      <p:sp>
        <p:nvSpPr>
          <p:cNvPr id="8" name="テキスト ボックス 7"/>
          <p:cNvSpPr txBox="1"/>
          <p:nvPr/>
        </p:nvSpPr>
        <p:spPr>
          <a:xfrm>
            <a:off x="3571875" y="5643563"/>
            <a:ext cx="417513" cy="369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a:t>④</a:t>
            </a:r>
            <a:endParaRPr lang="ja-JP" altLang="en-US" b="1" dirty="0"/>
          </a:p>
        </p:txBody>
      </p:sp>
      <p:sp>
        <p:nvSpPr>
          <p:cNvPr id="9" name="テキスト ボックス 8"/>
          <p:cNvSpPr txBox="1"/>
          <p:nvPr/>
        </p:nvSpPr>
        <p:spPr>
          <a:xfrm>
            <a:off x="4929188" y="4786313"/>
            <a:ext cx="417512" cy="369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dirty="0"/>
              <a:t>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タイトル 1"/>
          <p:cNvSpPr>
            <a:spLocks noGrp="1"/>
          </p:cNvSpPr>
          <p:nvPr>
            <p:ph type="title"/>
          </p:nvPr>
        </p:nvSpPr>
        <p:spPr/>
        <p:txBody>
          <a:bodyPr/>
          <a:lstStyle/>
          <a:p>
            <a:pPr eaLnBrk="1" hangingPunct="1"/>
            <a:r>
              <a:rPr lang="ja-JP" altLang="en-US" smtClean="0"/>
              <a:t>④輪郭を抽出</a:t>
            </a:r>
          </a:p>
        </p:txBody>
      </p:sp>
      <p:sp>
        <p:nvSpPr>
          <p:cNvPr id="32770" name="コンテンツ プレースホルダ 2"/>
          <p:cNvSpPr>
            <a:spLocks noGrp="1"/>
          </p:cNvSpPr>
          <p:nvPr>
            <p:ph idx="1"/>
          </p:nvPr>
        </p:nvSpPr>
        <p:spPr>
          <a:xfrm>
            <a:off x="5500688" y="1600200"/>
            <a:ext cx="3186112" cy="4525963"/>
          </a:xfrm>
        </p:spPr>
        <p:txBody>
          <a:bodyPr/>
          <a:lstStyle/>
          <a:p>
            <a:pPr eaLnBrk="1" hangingPunct="1"/>
            <a:endParaRPr lang="en-US" altLang="ja-JP" smtClean="0"/>
          </a:p>
          <a:p>
            <a:pPr eaLnBrk="1" hangingPunct="1"/>
            <a:r>
              <a:rPr lang="ja-JP" altLang="en-US" smtClean="0"/>
              <a:t>領域の輪郭を抽出</a:t>
            </a:r>
            <a:endParaRPr lang="en-US" altLang="ja-JP" smtClean="0"/>
          </a:p>
          <a:p>
            <a:pPr eaLnBrk="1" hangingPunct="1"/>
            <a:r>
              <a:rPr lang="ja-JP" altLang="en-US" smtClean="0"/>
              <a:t>大きすぎる、小さすぎる輪郭を排除</a:t>
            </a:r>
          </a:p>
        </p:txBody>
      </p:sp>
      <p:pic>
        <p:nvPicPr>
          <p:cNvPr id="32771" name="Picture 3" descr="E:\My Documents\デスクトップ\2.JPG"/>
          <p:cNvPicPr>
            <a:picLocks noChangeAspect="1" noChangeArrowheads="1"/>
          </p:cNvPicPr>
          <p:nvPr/>
        </p:nvPicPr>
        <p:blipFill>
          <a:blip r:embed="rId2" cstate="print"/>
          <a:srcRect/>
          <a:stretch>
            <a:fillRect/>
          </a:stretch>
        </p:blipFill>
        <p:spPr bwMode="auto">
          <a:xfrm>
            <a:off x="142875" y="2000250"/>
            <a:ext cx="5360988" cy="4071938"/>
          </a:xfrm>
          <a:prstGeom prst="rect">
            <a:avLst/>
          </a:prstGeom>
          <a:noFill/>
          <a:ln w="9525">
            <a:noFill/>
            <a:miter lim="800000"/>
            <a:headEnd/>
            <a:tailEnd/>
          </a:ln>
        </p:spPr>
      </p:pic>
      <p:cxnSp>
        <p:nvCxnSpPr>
          <p:cNvPr id="13" name="直線コネクタ 12"/>
          <p:cNvCxnSpPr/>
          <p:nvPr/>
        </p:nvCxnSpPr>
        <p:spPr>
          <a:xfrm rot="10800000">
            <a:off x="1571625" y="2786063"/>
            <a:ext cx="2786063" cy="642937"/>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直線コネクタ 14"/>
          <p:cNvCxnSpPr/>
          <p:nvPr/>
        </p:nvCxnSpPr>
        <p:spPr>
          <a:xfrm rot="5400000">
            <a:off x="1178719" y="2607469"/>
            <a:ext cx="2214563" cy="157162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直線コネクタ 20"/>
          <p:cNvCxnSpPr/>
          <p:nvPr/>
        </p:nvCxnSpPr>
        <p:spPr>
          <a:xfrm rot="10800000">
            <a:off x="928688" y="3429000"/>
            <a:ext cx="2643187" cy="92868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rot="5400000">
            <a:off x="1928813" y="3000375"/>
            <a:ext cx="2214562" cy="150018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タイトル 1"/>
          <p:cNvSpPr>
            <a:spLocks noGrp="1"/>
          </p:cNvSpPr>
          <p:nvPr>
            <p:ph type="title"/>
          </p:nvPr>
        </p:nvSpPr>
        <p:spPr/>
        <p:txBody>
          <a:bodyPr/>
          <a:lstStyle/>
          <a:p>
            <a:pPr eaLnBrk="1" hangingPunct="1"/>
            <a:r>
              <a:rPr lang="ja-JP" altLang="en-US" smtClean="0"/>
              <a:t>⑤頂点割り当て</a:t>
            </a:r>
          </a:p>
        </p:txBody>
      </p:sp>
      <p:sp>
        <p:nvSpPr>
          <p:cNvPr id="33794" name="コンテンツ プレースホルダ 2"/>
          <p:cNvSpPr>
            <a:spLocks noGrp="1"/>
          </p:cNvSpPr>
          <p:nvPr>
            <p:ph idx="1"/>
          </p:nvPr>
        </p:nvSpPr>
        <p:spPr>
          <a:xfrm>
            <a:off x="5500688" y="1600200"/>
            <a:ext cx="3186112" cy="4525963"/>
          </a:xfrm>
        </p:spPr>
        <p:txBody>
          <a:bodyPr/>
          <a:lstStyle/>
          <a:p>
            <a:pPr eaLnBrk="1" hangingPunct="1"/>
            <a:endParaRPr lang="en-US" altLang="ja-JP" smtClean="0"/>
          </a:p>
          <a:p>
            <a:pPr eaLnBrk="1" hangingPunct="1"/>
            <a:r>
              <a:rPr lang="ja-JP" altLang="en-US" smtClean="0"/>
              <a:t>頂点にラベル「番号」を割り当てる</a:t>
            </a:r>
            <a:endParaRPr lang="en-US" altLang="ja-JP" smtClean="0"/>
          </a:p>
          <a:p>
            <a:pPr eaLnBrk="1" hangingPunct="1"/>
            <a:r>
              <a:rPr lang="ja-JP" altLang="en-US" smtClean="0"/>
              <a:t>最終的に４個の頂点を持つ四角形と判定</a:t>
            </a:r>
          </a:p>
        </p:txBody>
      </p:sp>
      <p:pic>
        <p:nvPicPr>
          <p:cNvPr id="33795" name="Picture 3" descr="E:\My Documents\デスクトップ\2.JPG"/>
          <p:cNvPicPr>
            <a:picLocks noChangeAspect="1" noChangeArrowheads="1"/>
          </p:cNvPicPr>
          <p:nvPr/>
        </p:nvPicPr>
        <p:blipFill>
          <a:blip r:embed="rId2" cstate="print"/>
          <a:srcRect/>
          <a:stretch>
            <a:fillRect/>
          </a:stretch>
        </p:blipFill>
        <p:spPr bwMode="auto">
          <a:xfrm>
            <a:off x="142875" y="2000250"/>
            <a:ext cx="5360988" cy="4071938"/>
          </a:xfrm>
          <a:prstGeom prst="rect">
            <a:avLst/>
          </a:prstGeom>
          <a:noFill/>
          <a:ln w="9525">
            <a:noFill/>
            <a:miter lim="800000"/>
            <a:headEnd/>
            <a:tailEnd/>
          </a:ln>
        </p:spPr>
      </p:pic>
      <p:cxnSp>
        <p:nvCxnSpPr>
          <p:cNvPr id="13" name="直線コネクタ 12"/>
          <p:cNvCxnSpPr/>
          <p:nvPr/>
        </p:nvCxnSpPr>
        <p:spPr>
          <a:xfrm rot="10800000">
            <a:off x="1571625" y="2786063"/>
            <a:ext cx="2786063" cy="642937"/>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直線コネクタ 14"/>
          <p:cNvCxnSpPr/>
          <p:nvPr/>
        </p:nvCxnSpPr>
        <p:spPr>
          <a:xfrm rot="5400000">
            <a:off x="1178719" y="2607469"/>
            <a:ext cx="2214563" cy="157162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直線コネクタ 20"/>
          <p:cNvCxnSpPr/>
          <p:nvPr/>
        </p:nvCxnSpPr>
        <p:spPr>
          <a:xfrm rot="10800000">
            <a:off x="928688" y="3429000"/>
            <a:ext cx="2643187" cy="92868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rot="5400000">
            <a:off x="1928813" y="3000375"/>
            <a:ext cx="2214562" cy="150018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テキスト ボックス 8"/>
          <p:cNvSpPr txBox="1"/>
          <p:nvPr/>
        </p:nvSpPr>
        <p:spPr>
          <a:xfrm>
            <a:off x="3429000" y="4643438"/>
            <a:ext cx="417513" cy="369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dirty="0"/>
              <a:t>③</a:t>
            </a:r>
          </a:p>
        </p:txBody>
      </p:sp>
      <p:sp>
        <p:nvSpPr>
          <p:cNvPr id="10" name="テキスト ボックス 9"/>
          <p:cNvSpPr txBox="1"/>
          <p:nvPr/>
        </p:nvSpPr>
        <p:spPr>
          <a:xfrm>
            <a:off x="2000250" y="2286000"/>
            <a:ext cx="441325" cy="4000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sz="2000" b="1" dirty="0"/>
              <a:t>①</a:t>
            </a:r>
            <a:endParaRPr lang="ja-JP" altLang="en-US" b="1" dirty="0"/>
          </a:p>
        </p:txBody>
      </p:sp>
      <p:sp>
        <p:nvSpPr>
          <p:cNvPr id="11" name="テキスト ボックス 10"/>
          <p:cNvSpPr txBox="1"/>
          <p:nvPr/>
        </p:nvSpPr>
        <p:spPr>
          <a:xfrm>
            <a:off x="3786188" y="2643188"/>
            <a:ext cx="417512" cy="369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a:t>④</a:t>
            </a:r>
            <a:endParaRPr lang="ja-JP" altLang="en-US" b="1" dirty="0"/>
          </a:p>
        </p:txBody>
      </p:sp>
      <p:sp>
        <p:nvSpPr>
          <p:cNvPr id="12" name="テキスト ボックス 11"/>
          <p:cNvSpPr txBox="1"/>
          <p:nvPr/>
        </p:nvSpPr>
        <p:spPr>
          <a:xfrm>
            <a:off x="785813" y="4071938"/>
            <a:ext cx="417512" cy="369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dirty="0"/>
              <a:t>②</a:t>
            </a:r>
          </a:p>
        </p:txBody>
      </p:sp>
      <p:sp>
        <p:nvSpPr>
          <p:cNvPr id="16" name="円/楕円 15"/>
          <p:cNvSpPr/>
          <p:nvPr/>
        </p:nvSpPr>
        <p:spPr>
          <a:xfrm>
            <a:off x="2500313" y="2928938"/>
            <a:ext cx="142875" cy="142875"/>
          </a:xfrm>
          <a:prstGeom prst="ellipse">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7" name="円/楕円 16"/>
          <p:cNvSpPr/>
          <p:nvPr/>
        </p:nvSpPr>
        <p:spPr>
          <a:xfrm>
            <a:off x="3286125" y="3143250"/>
            <a:ext cx="142875" cy="142875"/>
          </a:xfrm>
          <a:prstGeom prst="ellipse">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8" name="円/楕円 17"/>
          <p:cNvSpPr/>
          <p:nvPr/>
        </p:nvSpPr>
        <p:spPr>
          <a:xfrm>
            <a:off x="1928813" y="3714750"/>
            <a:ext cx="142875" cy="142875"/>
          </a:xfrm>
          <a:prstGeom prst="ellipse">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9" name="円/楕円 18"/>
          <p:cNvSpPr/>
          <p:nvPr/>
        </p:nvSpPr>
        <p:spPr>
          <a:xfrm>
            <a:off x="2714625" y="4000500"/>
            <a:ext cx="142875" cy="142875"/>
          </a:xfrm>
          <a:prstGeom prst="ellipse">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22" name="直線矢印コネクタ 21"/>
          <p:cNvCxnSpPr>
            <a:stCxn id="11" idx="2"/>
          </p:cNvCxnSpPr>
          <p:nvPr/>
        </p:nvCxnSpPr>
        <p:spPr>
          <a:xfrm rot="5400000">
            <a:off x="3682206" y="2831307"/>
            <a:ext cx="130175" cy="493712"/>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25" name="直線矢印コネクタ 24"/>
          <p:cNvCxnSpPr>
            <a:stCxn id="10" idx="2"/>
          </p:cNvCxnSpPr>
          <p:nvPr/>
        </p:nvCxnSpPr>
        <p:spPr>
          <a:xfrm rot="16200000" flipH="1">
            <a:off x="2203450" y="2703513"/>
            <a:ext cx="242888" cy="207962"/>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28" name="直線矢印コネクタ 27"/>
          <p:cNvCxnSpPr>
            <a:stCxn id="9" idx="0"/>
          </p:cNvCxnSpPr>
          <p:nvPr/>
        </p:nvCxnSpPr>
        <p:spPr>
          <a:xfrm rot="16200000" flipV="1">
            <a:off x="3032919" y="4039394"/>
            <a:ext cx="428625" cy="779463"/>
          </a:xfrm>
          <a:prstGeom prst="straightConnector1">
            <a:avLst/>
          </a:prstGeom>
          <a:ln cap="sq" cmpd="sng">
            <a:solidFill>
              <a:schemeClr val="bg1"/>
            </a:solidFill>
            <a:prstDash val="solid"/>
            <a:round/>
            <a:tailEnd type="arrow"/>
          </a:ln>
        </p:spPr>
        <p:style>
          <a:lnRef idx="3">
            <a:schemeClr val="dk1"/>
          </a:lnRef>
          <a:fillRef idx="0">
            <a:schemeClr val="dk1"/>
          </a:fillRef>
          <a:effectRef idx="2">
            <a:schemeClr val="dk1"/>
          </a:effectRef>
          <a:fontRef idx="minor">
            <a:schemeClr val="tx1"/>
          </a:fontRef>
        </p:style>
      </p:cxnSp>
      <p:cxnSp>
        <p:nvCxnSpPr>
          <p:cNvPr id="31" name="直線矢印コネクタ 30"/>
          <p:cNvCxnSpPr>
            <a:stCxn id="12" idx="3"/>
          </p:cNvCxnSpPr>
          <p:nvPr/>
        </p:nvCxnSpPr>
        <p:spPr>
          <a:xfrm flipV="1">
            <a:off x="1203325" y="3929063"/>
            <a:ext cx="654050" cy="327025"/>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タイトル 1"/>
          <p:cNvSpPr>
            <a:spLocks noGrp="1"/>
          </p:cNvSpPr>
          <p:nvPr>
            <p:ph type="title"/>
          </p:nvPr>
        </p:nvSpPr>
        <p:spPr/>
        <p:txBody>
          <a:bodyPr/>
          <a:lstStyle/>
          <a:p>
            <a:pPr eaLnBrk="1" hangingPunct="1"/>
            <a:r>
              <a:rPr lang="ja-JP" altLang="en-US" smtClean="0"/>
              <a:t>⑥パターンマッチング</a:t>
            </a:r>
          </a:p>
        </p:txBody>
      </p:sp>
      <p:sp>
        <p:nvSpPr>
          <p:cNvPr id="34818" name="コンテンツ プレースホルダ 2"/>
          <p:cNvSpPr>
            <a:spLocks noGrp="1"/>
          </p:cNvSpPr>
          <p:nvPr>
            <p:ph idx="1"/>
          </p:nvPr>
        </p:nvSpPr>
        <p:spPr>
          <a:xfrm>
            <a:off x="5500688" y="1600200"/>
            <a:ext cx="3186112" cy="4525963"/>
          </a:xfrm>
        </p:spPr>
        <p:txBody>
          <a:bodyPr/>
          <a:lstStyle/>
          <a:p>
            <a:pPr eaLnBrk="1" hangingPunct="1"/>
            <a:endParaRPr lang="en-US" altLang="ja-JP" smtClean="0"/>
          </a:p>
          <a:p>
            <a:pPr eaLnBrk="1" hangingPunct="1"/>
            <a:r>
              <a:rPr lang="ja-JP" altLang="en-US" smtClean="0"/>
              <a:t>四角形の中のパターンを比較して認識する</a:t>
            </a:r>
          </a:p>
        </p:txBody>
      </p:sp>
      <p:pic>
        <p:nvPicPr>
          <p:cNvPr id="34819" name="Picture 3" descr="E:\My Documents\デスクトップ\2.JPG"/>
          <p:cNvPicPr>
            <a:picLocks noChangeAspect="1" noChangeArrowheads="1"/>
          </p:cNvPicPr>
          <p:nvPr/>
        </p:nvPicPr>
        <p:blipFill>
          <a:blip r:embed="rId2" cstate="print"/>
          <a:srcRect/>
          <a:stretch>
            <a:fillRect/>
          </a:stretch>
        </p:blipFill>
        <p:spPr bwMode="auto">
          <a:xfrm>
            <a:off x="142875" y="2000250"/>
            <a:ext cx="5360988" cy="4071938"/>
          </a:xfrm>
          <a:prstGeom prst="rect">
            <a:avLst/>
          </a:prstGeom>
          <a:noFill/>
          <a:ln w="9525">
            <a:noFill/>
            <a:miter lim="800000"/>
            <a:headEnd/>
            <a:tailEnd/>
          </a:ln>
        </p:spPr>
      </p:pic>
      <p:cxnSp>
        <p:nvCxnSpPr>
          <p:cNvPr id="13" name="直線コネクタ 12"/>
          <p:cNvCxnSpPr/>
          <p:nvPr/>
        </p:nvCxnSpPr>
        <p:spPr>
          <a:xfrm rot="10800000">
            <a:off x="1571625" y="2786063"/>
            <a:ext cx="2786063" cy="642937"/>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直線コネクタ 14"/>
          <p:cNvCxnSpPr/>
          <p:nvPr/>
        </p:nvCxnSpPr>
        <p:spPr>
          <a:xfrm rot="5400000">
            <a:off x="1178719" y="2607469"/>
            <a:ext cx="2214563" cy="157162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直線コネクタ 20"/>
          <p:cNvCxnSpPr/>
          <p:nvPr/>
        </p:nvCxnSpPr>
        <p:spPr>
          <a:xfrm rot="10800000">
            <a:off x="928688" y="3429000"/>
            <a:ext cx="2643187" cy="92868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rot="5400000">
            <a:off x="1928813" y="3000375"/>
            <a:ext cx="2214562" cy="150018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9" name="テキスト ボックス 8"/>
          <p:cNvSpPr txBox="1"/>
          <p:nvPr/>
        </p:nvSpPr>
        <p:spPr>
          <a:xfrm>
            <a:off x="2643188" y="4214813"/>
            <a:ext cx="417512" cy="369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dirty="0"/>
              <a:t>③</a:t>
            </a:r>
          </a:p>
        </p:txBody>
      </p:sp>
      <p:sp>
        <p:nvSpPr>
          <p:cNvPr id="10" name="テキスト ボックス 9"/>
          <p:cNvSpPr txBox="1"/>
          <p:nvPr/>
        </p:nvSpPr>
        <p:spPr>
          <a:xfrm>
            <a:off x="2214563" y="2428875"/>
            <a:ext cx="441325" cy="4000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sz="2000" b="1" dirty="0"/>
              <a:t>①</a:t>
            </a:r>
            <a:endParaRPr lang="ja-JP" altLang="en-US" b="1" dirty="0"/>
          </a:p>
        </p:txBody>
      </p:sp>
      <p:sp>
        <p:nvSpPr>
          <p:cNvPr id="11" name="テキスト ボックス 10"/>
          <p:cNvSpPr txBox="1"/>
          <p:nvPr/>
        </p:nvSpPr>
        <p:spPr>
          <a:xfrm>
            <a:off x="3500438" y="2786063"/>
            <a:ext cx="417512" cy="3698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a:t>④</a:t>
            </a:r>
            <a:endParaRPr lang="ja-JP" altLang="en-US" b="1" dirty="0"/>
          </a:p>
        </p:txBody>
      </p:sp>
      <p:sp>
        <p:nvSpPr>
          <p:cNvPr id="12" name="テキスト ボックス 11"/>
          <p:cNvSpPr txBox="1"/>
          <p:nvPr/>
        </p:nvSpPr>
        <p:spPr>
          <a:xfrm>
            <a:off x="1428750" y="3857625"/>
            <a:ext cx="417513" cy="36988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ts val="0"/>
              </a:spcBef>
              <a:spcAft>
                <a:spcPts val="0"/>
              </a:spcAft>
              <a:defRPr/>
            </a:pPr>
            <a:r>
              <a:rPr lang="ja-JP" altLang="en-US" b="1" dirty="0"/>
              <a:t>②</a:t>
            </a:r>
          </a:p>
        </p:txBody>
      </p:sp>
      <p:pic>
        <p:nvPicPr>
          <p:cNvPr id="34828" name="Picture 3" descr="E:\My Documents\デスクトップ\パターン.JPG"/>
          <p:cNvPicPr>
            <a:picLocks noChangeAspect="1" noChangeArrowheads="1"/>
          </p:cNvPicPr>
          <p:nvPr/>
        </p:nvPicPr>
        <p:blipFill>
          <a:blip r:embed="rId3" cstate="print"/>
          <a:srcRect/>
          <a:stretch>
            <a:fillRect/>
          </a:stretch>
        </p:blipFill>
        <p:spPr bwMode="auto">
          <a:xfrm>
            <a:off x="3857625" y="4929188"/>
            <a:ext cx="1857375" cy="1812925"/>
          </a:xfrm>
          <a:prstGeom prst="rect">
            <a:avLst/>
          </a:prstGeom>
          <a:noFill/>
          <a:ln w="9525">
            <a:noFill/>
            <a:miter lim="800000"/>
            <a:headEnd/>
            <a:tailEnd/>
          </a:ln>
        </p:spPr>
      </p:pic>
      <p:cxnSp>
        <p:nvCxnSpPr>
          <p:cNvPr id="17" name="直線矢印コネクタ 16"/>
          <p:cNvCxnSpPr/>
          <p:nvPr/>
        </p:nvCxnSpPr>
        <p:spPr>
          <a:xfrm>
            <a:off x="3357563" y="3786188"/>
            <a:ext cx="1357312" cy="1000125"/>
          </a:xfrm>
          <a:prstGeom prst="straightConnector1">
            <a:avLst/>
          </a:prstGeom>
          <a:ln>
            <a:solidFill>
              <a:schemeClr val="accent6">
                <a:lumMod val="60000"/>
                <a:lumOff val="40000"/>
              </a:schemeClr>
            </a:solidFill>
            <a:headEnd type="arrow"/>
            <a:tailEnd type="arrow"/>
          </a:ln>
        </p:spPr>
        <p:style>
          <a:lnRef idx="3">
            <a:schemeClr val="accent5"/>
          </a:lnRef>
          <a:fillRef idx="0">
            <a:schemeClr val="accent5"/>
          </a:fillRef>
          <a:effectRef idx="2">
            <a:schemeClr val="accent5"/>
          </a:effectRef>
          <a:fontRef idx="minor">
            <a:schemeClr val="tx1"/>
          </a:fontRef>
        </p:style>
      </p:cxnSp>
      <p:sp>
        <p:nvSpPr>
          <p:cNvPr id="22" name="テキスト ボックス 21"/>
          <p:cNvSpPr txBox="1"/>
          <p:nvPr/>
        </p:nvSpPr>
        <p:spPr>
          <a:xfrm>
            <a:off x="4214813" y="6457950"/>
            <a:ext cx="1214437" cy="40005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fontAlgn="auto">
              <a:spcBef>
                <a:spcPts val="0"/>
              </a:spcBef>
              <a:spcAft>
                <a:spcPts val="0"/>
              </a:spcAft>
              <a:defRPr/>
            </a:pPr>
            <a:r>
              <a:rPr lang="ja-JP" altLang="en-US" sz="2000" b="1" dirty="0"/>
              <a:t>パターン</a:t>
            </a:r>
          </a:p>
        </p:txBody>
      </p:sp>
      <p:sp>
        <p:nvSpPr>
          <p:cNvPr id="24" name="テキスト ボックス 23"/>
          <p:cNvSpPr txBox="1"/>
          <p:nvPr/>
        </p:nvSpPr>
        <p:spPr>
          <a:xfrm>
            <a:off x="4000500" y="3929063"/>
            <a:ext cx="1214438" cy="40005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fontAlgn="auto">
              <a:spcBef>
                <a:spcPts val="0"/>
              </a:spcBef>
              <a:spcAft>
                <a:spcPts val="0"/>
              </a:spcAft>
              <a:defRPr/>
            </a:pPr>
            <a:r>
              <a:rPr lang="ja-JP" altLang="en-US" sz="2000" b="1" dirty="0"/>
              <a:t>比較する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1"/>
          <p:cNvSpPr>
            <a:spLocks noGrp="1"/>
          </p:cNvSpPr>
          <p:nvPr>
            <p:ph type="title"/>
          </p:nvPr>
        </p:nvSpPr>
        <p:spPr/>
        <p:txBody>
          <a:bodyPr/>
          <a:lstStyle/>
          <a:p>
            <a:pPr eaLnBrk="1" hangingPunct="1"/>
            <a:r>
              <a:rPr lang="ja-JP" altLang="en-US" smtClean="0"/>
              <a:t>⑦３Ｄモデル表示</a:t>
            </a:r>
          </a:p>
        </p:txBody>
      </p:sp>
      <p:sp>
        <p:nvSpPr>
          <p:cNvPr id="35842" name="コンテンツ プレースホルダ 10"/>
          <p:cNvSpPr>
            <a:spLocks noGrp="1"/>
          </p:cNvSpPr>
          <p:nvPr>
            <p:ph sz="half" idx="2"/>
          </p:nvPr>
        </p:nvSpPr>
        <p:spPr>
          <a:xfrm>
            <a:off x="5786438" y="1600200"/>
            <a:ext cx="2900362" cy="4525963"/>
          </a:xfrm>
        </p:spPr>
        <p:txBody>
          <a:bodyPr/>
          <a:lstStyle/>
          <a:p>
            <a:pPr eaLnBrk="1" hangingPunct="1">
              <a:buFont typeface="Arial" charset="0"/>
              <a:buNone/>
            </a:pPr>
            <a:endParaRPr lang="en-US" altLang="ja-JP" smtClean="0"/>
          </a:p>
          <a:p>
            <a:pPr eaLnBrk="1" hangingPunct="1"/>
            <a:r>
              <a:rPr lang="ja-JP" altLang="en-US" smtClean="0"/>
              <a:t>モデルの姿勢をマーカに合わせて表示</a:t>
            </a:r>
          </a:p>
        </p:txBody>
      </p:sp>
      <p:pic>
        <p:nvPicPr>
          <p:cNvPr id="35843" name="Picture 3" descr="E:\My Documents\デスクトップ\合成.JPG"/>
          <p:cNvPicPr>
            <a:picLocks noChangeAspect="1" noChangeArrowheads="1"/>
          </p:cNvPicPr>
          <p:nvPr/>
        </p:nvPicPr>
        <p:blipFill>
          <a:blip r:embed="rId2" cstate="print"/>
          <a:srcRect/>
          <a:stretch>
            <a:fillRect/>
          </a:stretch>
        </p:blipFill>
        <p:spPr bwMode="auto">
          <a:xfrm>
            <a:off x="142875" y="1785938"/>
            <a:ext cx="56515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457200" y="274638"/>
            <a:ext cx="8231188" cy="1144587"/>
          </a:xfrm>
        </p:spPr>
        <p:txBody>
          <a:bodyPr lIns="0" tIns="35203"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ja-JP" smtClean="0"/>
              <a:t>AR</a:t>
            </a:r>
            <a:r>
              <a:rPr lang="en-US" smtClean="0">
                <a:ea typeface="ＭＳ Ｐゴシック" charset="-128"/>
              </a:rPr>
              <a:t>用のディスプレイ</a:t>
            </a:r>
          </a:p>
        </p:txBody>
      </p:sp>
      <p:sp>
        <p:nvSpPr>
          <p:cNvPr id="36866" name="Rectangle 3"/>
          <p:cNvSpPr>
            <a:spLocks noGrp="1"/>
          </p:cNvSpPr>
          <p:nvPr>
            <p:ph type="body" idx="1"/>
          </p:nvPr>
        </p:nvSpPr>
        <p:spPr>
          <a:xfrm>
            <a:off x="457200" y="1600200"/>
            <a:ext cx="8231188" cy="4445000"/>
          </a:xfrm>
        </p:spPr>
        <p:txBody>
          <a:bodyPr lIns="0" tIns="54404" rIns="0" bIns="0"/>
          <a:lstStyle/>
          <a:p>
            <a:pPr defTabSz="449263" eaLnBrk="1" hangingPunct="1">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latin typeface="MS-PGothic"/>
                <a:ea typeface="ＭＳ Ｐゴシック" charset="-128"/>
              </a:rPr>
              <a:t>ヘッドマウントディスプレイ</a:t>
            </a:r>
          </a:p>
          <a:p>
            <a:pPr defTabSz="449263" eaLnBrk="1" hangingPunct="1">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latin typeface="MS-PGothic"/>
                <a:ea typeface="ＭＳ Ｐゴシック" charset="-128"/>
              </a:rPr>
              <a:t>ハンドヘルドディスプレイ</a:t>
            </a:r>
          </a:p>
          <a:p>
            <a:pPr defTabSz="449263" eaLnBrk="1" hangingPunct="1">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latin typeface="MS-PGothic"/>
                <a:ea typeface="ＭＳ Ｐゴシック" charset="-128"/>
              </a:rPr>
              <a:t>据え置きシースルーディスプレイ</a:t>
            </a:r>
          </a:p>
          <a:p>
            <a:pPr defTabSz="449263" eaLnBrk="1" hangingPunct="1">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latin typeface="MS-PGothic"/>
                <a:ea typeface="ＭＳ Ｐゴシック" charset="-128"/>
              </a:rPr>
              <a:t>プロジェクションベースディスプレイ</a:t>
            </a:r>
          </a:p>
          <a:p>
            <a:pPr defTabSz="449263" eaLnBrk="1" hangingPunct="1">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latin typeface="MS-PGothic"/>
                <a:ea typeface="ＭＳ Ｐゴシック" charset="-128"/>
              </a:rPr>
              <a:t>その他のディスプレイ</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457200" y="315913"/>
            <a:ext cx="8231188" cy="1060450"/>
          </a:xfrm>
        </p:spPr>
        <p:txBody>
          <a:bodyPr lIns="0" tIns="35203"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ea typeface="ＭＳ Ｐゴシック" charset="-128"/>
              </a:rPr>
              <a:t>ヘッドマウントディスプレイ（</a:t>
            </a:r>
            <a:r>
              <a:rPr lang="en-US" altLang="ja-JP" smtClean="0"/>
              <a:t>HMD</a:t>
            </a:r>
            <a:r>
              <a:rPr lang="en-US" smtClean="0">
                <a:ea typeface="ＭＳ Ｐゴシック" charset="-128"/>
              </a:rPr>
              <a:t>）</a:t>
            </a:r>
          </a:p>
        </p:txBody>
      </p:sp>
      <p:sp>
        <p:nvSpPr>
          <p:cNvPr id="38914" name="Rectangle 3"/>
          <p:cNvSpPr>
            <a:spLocks noGrp="1"/>
          </p:cNvSpPr>
          <p:nvPr>
            <p:ph type="body" idx="1"/>
          </p:nvPr>
        </p:nvSpPr>
        <p:spPr>
          <a:xfrm>
            <a:off x="457200" y="1600200"/>
            <a:ext cx="8231188" cy="4445000"/>
          </a:xfrm>
        </p:spPr>
        <p:txBody>
          <a:bodyPr lIns="0" tIns="22401" rIns="0" bIns="0"/>
          <a:lstStyle/>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ea typeface="ＭＳ Ｐゴシック" charset="-128"/>
              </a:rPr>
              <a:t>特徴</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形状が帽子型、眼鏡型</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省電力</a:t>
            </a:r>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ja-JP" smtClean="0"/>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ea typeface="ＭＳ Ｐゴシック" charset="-128"/>
              </a:rPr>
              <a:t>種類</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非透過</a:t>
            </a:r>
            <a:r>
              <a:rPr lang="en-US" altLang="ja-JP" sz="2000" smtClean="0"/>
              <a:t>HMD</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光学透過</a:t>
            </a:r>
            <a:r>
              <a:rPr lang="en-US" altLang="ja-JP" sz="2000" smtClean="0"/>
              <a:t>HMD</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ビデオ透過</a:t>
            </a:r>
            <a:r>
              <a:rPr lang="en-US" altLang="ja-JP" sz="2000" smtClean="0"/>
              <a:t>HMD</a:t>
            </a:r>
          </a:p>
        </p:txBody>
      </p:sp>
      <p:pic>
        <p:nvPicPr>
          <p:cNvPr id="38915" name="Picture 4"/>
          <p:cNvPicPr>
            <a:picLocks noChangeAspect="1" noChangeArrowheads="1"/>
          </p:cNvPicPr>
          <p:nvPr/>
        </p:nvPicPr>
        <p:blipFill>
          <a:blip r:embed="rId3" cstate="print"/>
          <a:srcRect/>
          <a:stretch>
            <a:fillRect/>
          </a:stretch>
        </p:blipFill>
        <p:spPr bwMode="auto">
          <a:xfrm>
            <a:off x="4765675" y="3656013"/>
            <a:ext cx="3889375" cy="2386012"/>
          </a:xfrm>
          <a:prstGeom prst="rect">
            <a:avLst/>
          </a:prstGeom>
          <a:noFill/>
          <a:ln w="9525">
            <a:noFill/>
            <a:round/>
            <a:headEnd/>
            <a:tailEnd/>
          </a:ln>
        </p:spPr>
      </p:pic>
      <p:sp>
        <p:nvSpPr>
          <p:cNvPr id="38916" name="Text Box 5"/>
          <p:cNvSpPr txBox="1">
            <a:spLocks noChangeArrowheads="1"/>
          </p:cNvSpPr>
          <p:nvPr/>
        </p:nvSpPr>
        <p:spPr bwMode="auto">
          <a:xfrm>
            <a:off x="5551488" y="5716588"/>
            <a:ext cx="2284412" cy="682625"/>
          </a:xfrm>
          <a:prstGeom prst="rect">
            <a:avLst/>
          </a:prstGeom>
          <a:noFill/>
          <a:ln w="72000">
            <a:noFill/>
            <a:round/>
            <a:headEnd/>
            <a:tailEnd/>
          </a:ln>
        </p:spPr>
        <p:txBody>
          <a:bodyPr lIns="114295" tIns="91076" rIns="114295" bIns="73475"/>
          <a:lstStyle/>
          <a:p>
            <a:pPr defTabSz="407988" hangingPunct="0">
              <a:lnSpc>
                <a:spcPct val="93000"/>
              </a:lnSpc>
              <a:buClr>
                <a:srgbClr val="000000"/>
              </a:buClr>
              <a:buSzPct val="100000"/>
              <a:buFont typeface="Times New Roman" pitchFamily="18" charset="0"/>
              <a:buNone/>
              <a:tabLst>
                <a:tab pos="657225" algn="l"/>
                <a:tab pos="1312863" algn="l"/>
                <a:tab pos="1970088" algn="l"/>
              </a:tabLst>
            </a:pPr>
            <a:r>
              <a:rPr kumimoji="0" lang="en-US" sz="2000">
                <a:solidFill>
                  <a:srgbClr val="000000"/>
                </a:solidFill>
              </a:rPr>
              <a:t>スカラ株式会社</a:t>
            </a:r>
          </a:p>
          <a:p>
            <a:pPr defTabSz="407988" hangingPunct="0">
              <a:lnSpc>
                <a:spcPct val="93000"/>
              </a:lnSpc>
              <a:buClr>
                <a:srgbClr val="000000"/>
              </a:buClr>
              <a:buSzPct val="100000"/>
              <a:buFont typeface="Times New Roman" pitchFamily="18" charset="0"/>
              <a:buNone/>
              <a:tabLst>
                <a:tab pos="657225" algn="l"/>
                <a:tab pos="1312863" algn="l"/>
                <a:tab pos="1970088" algn="l"/>
              </a:tabLst>
            </a:pPr>
            <a:r>
              <a:rPr kumimoji="0" lang="en-US" sz="2000">
                <a:solidFill>
                  <a:srgbClr val="000000"/>
                </a:solidFill>
              </a:rPr>
              <a:t>テレグラス </a:t>
            </a:r>
            <a:r>
              <a:rPr kumimoji="0" lang="en-US" altLang="ja-JP" sz="2000">
                <a:solidFill>
                  <a:srgbClr val="000000"/>
                </a:solidFill>
              </a:rPr>
              <a:t>T4-N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457200" y="274638"/>
            <a:ext cx="8231188" cy="1144587"/>
          </a:xfrm>
        </p:spPr>
        <p:txBody>
          <a:bodyPr lIns="0" tIns="35203"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ea typeface="ＭＳ Ｐゴシック" charset="-128"/>
              </a:rPr>
              <a:t>光学透過</a:t>
            </a:r>
            <a:r>
              <a:rPr lang="en-US" altLang="ja-JP" smtClean="0"/>
              <a:t>HMD</a:t>
            </a:r>
          </a:p>
        </p:txBody>
      </p:sp>
      <p:sp>
        <p:nvSpPr>
          <p:cNvPr id="40962" name="Rectangle 3"/>
          <p:cNvSpPr>
            <a:spLocks noGrp="1"/>
          </p:cNvSpPr>
          <p:nvPr>
            <p:ph type="body" idx="1"/>
          </p:nvPr>
        </p:nvSpPr>
        <p:spPr>
          <a:xfrm>
            <a:off x="457200" y="1604963"/>
            <a:ext cx="8228013" cy="4695825"/>
          </a:xfrm>
        </p:spPr>
        <p:txBody>
          <a:bodyPr lIns="0" tIns="19201" rIns="0" bIns="0"/>
          <a:lstStyle/>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smtClean="0">
                <a:ea typeface="ＭＳ Ｐゴシック" charset="-128"/>
              </a:rPr>
              <a:t>目の前にハーフミラーなどを設置し，映像を投影する。</a:t>
            </a:r>
            <a:br>
              <a:rPr lang="en-US" sz="2400" smtClean="0">
                <a:ea typeface="ＭＳ Ｐゴシック" charset="-128"/>
              </a:rPr>
            </a:br>
            <a:r>
              <a:rPr lang="en-US" sz="2400" smtClean="0">
                <a:ea typeface="ＭＳ Ｐゴシック" charset="-128"/>
              </a:rPr>
              <a:t>視界にデジタル情報を重ね合わせられる。</a:t>
            </a:r>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ea typeface="ＭＳ Ｐゴシック" charset="-128"/>
              </a:rPr>
              <a:t>利点</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外の様子が見える</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構造が簡単</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安全</a:t>
            </a:r>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ja-JP" smtClean="0"/>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ea typeface="ＭＳ Ｐゴシック" charset="-128"/>
              </a:rPr>
              <a:t>欠点</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広視野化が困難</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2000" smtClean="0"/>
              <a:t>　外の様子を遮断できない</a:t>
            </a:r>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ja-JP" sz="2400" smtClean="0"/>
          </a:p>
        </p:txBody>
      </p:sp>
      <p:pic>
        <p:nvPicPr>
          <p:cNvPr id="40963" name="Picture 4"/>
          <p:cNvPicPr>
            <a:picLocks noChangeAspect="1" noChangeArrowheads="1"/>
          </p:cNvPicPr>
          <p:nvPr/>
        </p:nvPicPr>
        <p:blipFill>
          <a:blip r:embed="rId3" cstate="print"/>
          <a:srcRect/>
          <a:stretch>
            <a:fillRect/>
          </a:stretch>
        </p:blipFill>
        <p:spPr bwMode="auto">
          <a:xfrm>
            <a:off x="4083050" y="3429000"/>
            <a:ext cx="4935538" cy="260191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1"/>
          <p:cNvSpPr>
            <a:spLocks noGrp="1"/>
          </p:cNvSpPr>
          <p:nvPr>
            <p:ph type="title" idx="4294967295"/>
          </p:nvPr>
        </p:nvSpPr>
        <p:spPr>
          <a:xfrm>
            <a:off x="457200" y="274638"/>
            <a:ext cx="8229600" cy="939800"/>
          </a:xfrm>
        </p:spPr>
        <p:txBody>
          <a:bodyPr/>
          <a:lstStyle/>
          <a:p>
            <a:pPr eaLnBrk="1" hangingPunct="1"/>
            <a:r>
              <a:rPr lang="ja-JP" altLang="en-US" smtClean="0"/>
              <a:t>ＡＲとは・・・</a:t>
            </a:r>
          </a:p>
        </p:txBody>
      </p:sp>
      <p:sp>
        <p:nvSpPr>
          <p:cNvPr id="15362" name="コンテンツ プレースホルダ 2"/>
          <p:cNvSpPr>
            <a:spLocks noGrp="1"/>
          </p:cNvSpPr>
          <p:nvPr>
            <p:ph idx="4294967295"/>
          </p:nvPr>
        </p:nvSpPr>
        <p:spPr>
          <a:xfrm>
            <a:off x="357188" y="1428750"/>
            <a:ext cx="8229600" cy="5000625"/>
          </a:xfrm>
        </p:spPr>
        <p:txBody>
          <a:bodyPr/>
          <a:lstStyle/>
          <a:p>
            <a:pPr eaLnBrk="1" hangingPunct="1"/>
            <a:r>
              <a:rPr lang="en-US" altLang="ja-JP" sz="2400" b="1" smtClean="0"/>
              <a:t>Augmented Reality</a:t>
            </a:r>
            <a:r>
              <a:rPr lang="ja-JP" altLang="en-US" sz="2400" b="1" smtClean="0"/>
              <a:t>の略</a:t>
            </a:r>
            <a:endParaRPr lang="en-US" altLang="ja-JP" sz="2400" b="1" smtClean="0"/>
          </a:p>
          <a:p>
            <a:pPr eaLnBrk="1" hangingPunct="1"/>
            <a:endParaRPr lang="en-US" altLang="ja-JP" sz="2400" b="1" smtClean="0"/>
          </a:p>
          <a:p>
            <a:pPr eaLnBrk="1" hangingPunct="1"/>
            <a:r>
              <a:rPr lang="ja-JP" altLang="en-US" sz="2400" b="1" smtClean="0"/>
              <a:t>日本では拡張現実、又は強化現実ともよばれる</a:t>
            </a:r>
            <a:endParaRPr lang="en-US" altLang="ja-JP" sz="2400" b="1" smtClean="0"/>
          </a:p>
          <a:p>
            <a:pPr eaLnBrk="1" hangingPunct="1"/>
            <a:endParaRPr lang="en-US" altLang="ja-JP" sz="2400" b="1" smtClean="0"/>
          </a:p>
          <a:p>
            <a:pPr eaLnBrk="1" hangingPunct="1"/>
            <a:r>
              <a:rPr lang="ja-JP" altLang="en-US" sz="2400" b="1" smtClean="0"/>
              <a:t>現実環境にコンピュータを用いて情報を付加提示する技術</a:t>
            </a:r>
            <a:endParaRPr lang="en-US" altLang="ja-JP" sz="2400" b="1" smtClean="0"/>
          </a:p>
          <a:p>
            <a:pPr eaLnBrk="1" hangingPunct="1">
              <a:buFont typeface="Arial" charset="0"/>
              <a:buNone/>
            </a:pPr>
            <a:r>
              <a:rPr lang="en-US" altLang="ja-JP" sz="2400" b="1" smtClean="0"/>
              <a:t>		</a:t>
            </a:r>
            <a:endParaRPr lang="ja-JP" altLang="en-US" sz="2400" b="1" smtClean="0"/>
          </a:p>
        </p:txBody>
      </p:sp>
      <p:sp>
        <p:nvSpPr>
          <p:cNvPr id="11" name="正方形/長方形 10"/>
          <p:cNvSpPr/>
          <p:nvPr/>
        </p:nvSpPr>
        <p:spPr>
          <a:xfrm>
            <a:off x="1928813" y="3714750"/>
            <a:ext cx="4714875" cy="29289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sp>
        <p:nvSpPr>
          <p:cNvPr id="12" name="角丸四角形 11"/>
          <p:cNvSpPr/>
          <p:nvPr/>
        </p:nvSpPr>
        <p:spPr>
          <a:xfrm>
            <a:off x="2143125" y="3929063"/>
            <a:ext cx="4286250" cy="250031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ja-JP" altLang="en-US"/>
          </a:p>
        </p:txBody>
      </p:sp>
      <p:pic>
        <p:nvPicPr>
          <p:cNvPr id="17" name="Picture 3" descr="C:\Documents and Settings\h108151\Local Settings\Temporary Internet Files\Content.IE5\CDD6ZVEJ\MCj04348300000[1].png"/>
          <p:cNvPicPr>
            <a:picLocks noChangeAspect="1" noChangeArrowheads="1"/>
          </p:cNvPicPr>
          <p:nvPr/>
        </p:nvPicPr>
        <p:blipFill>
          <a:blip r:embed="rId3" cstate="print"/>
          <a:srcRect/>
          <a:stretch>
            <a:fillRect/>
          </a:stretch>
        </p:blipFill>
        <p:spPr bwMode="auto">
          <a:xfrm>
            <a:off x="3500438" y="5072063"/>
            <a:ext cx="1500187" cy="1500187"/>
          </a:xfrm>
          <a:prstGeom prst="rect">
            <a:avLst/>
          </a:prstGeom>
          <a:noFill/>
          <a:ln w="9525">
            <a:noFill/>
            <a:miter lim="800000"/>
            <a:headEnd/>
            <a:tailEnd/>
          </a:ln>
        </p:spPr>
      </p:pic>
      <p:sp>
        <p:nvSpPr>
          <p:cNvPr id="18" name="円形吹き出し 17"/>
          <p:cNvSpPr/>
          <p:nvPr/>
        </p:nvSpPr>
        <p:spPr>
          <a:xfrm>
            <a:off x="2428875" y="4357688"/>
            <a:ext cx="1714500" cy="928687"/>
          </a:xfrm>
          <a:prstGeom prst="wedgeEllipseCallout">
            <a:avLst>
              <a:gd name="adj1" fmla="val 15876"/>
              <a:gd name="adj2" fmla="val 62500"/>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altLang="ja-JP" sz="2400" b="1"/>
              <a:t>150</a:t>
            </a:r>
            <a:r>
              <a:rPr lang="ja-JP" altLang="en-US" sz="2000" b="1"/>
              <a:t>円</a:t>
            </a:r>
          </a:p>
        </p:txBody>
      </p:sp>
      <p:sp>
        <p:nvSpPr>
          <p:cNvPr id="19" name="円形吹き出し 18"/>
          <p:cNvSpPr/>
          <p:nvPr/>
        </p:nvSpPr>
        <p:spPr>
          <a:xfrm>
            <a:off x="4357688" y="4357688"/>
            <a:ext cx="1571625" cy="857250"/>
          </a:xfrm>
          <a:prstGeom prst="wedgeEllipse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ja-JP" altLang="en-US" sz="2000" b="1"/>
              <a:t>青森県</a:t>
            </a:r>
          </a:p>
        </p:txBody>
      </p:sp>
      <p:pic>
        <p:nvPicPr>
          <p:cNvPr id="20" name="Picture 3" descr="C:\Documents and Settings\h108151\Local Settings\Temporary Internet Files\Content.IE5\CDD6ZVEJ\MCj04348300000[1].png"/>
          <p:cNvPicPr>
            <a:picLocks noChangeAspect="1" noChangeArrowheads="1"/>
          </p:cNvPicPr>
          <p:nvPr/>
        </p:nvPicPr>
        <p:blipFill>
          <a:blip r:embed="rId3" cstate="print"/>
          <a:srcRect/>
          <a:stretch>
            <a:fillRect/>
          </a:stretch>
        </p:blipFill>
        <p:spPr bwMode="auto">
          <a:xfrm>
            <a:off x="928688" y="4929188"/>
            <a:ext cx="1714500" cy="1714500"/>
          </a:xfrm>
          <a:prstGeom prst="rect">
            <a:avLst/>
          </a:prstGeom>
          <a:noFill/>
          <a:ln w="9525">
            <a:noFill/>
            <a:miter lim="800000"/>
            <a:headEnd/>
            <a:tailEnd/>
          </a:ln>
        </p:spPr>
      </p:pic>
      <p:sp>
        <p:nvSpPr>
          <p:cNvPr id="21" name="円形吹き出し 20"/>
          <p:cNvSpPr/>
          <p:nvPr/>
        </p:nvSpPr>
        <p:spPr>
          <a:xfrm>
            <a:off x="2000250" y="4286250"/>
            <a:ext cx="1571625" cy="857250"/>
          </a:xfrm>
          <a:prstGeom prst="wedgeEllipse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ja-JP" altLang="en-US" sz="2000" b="1"/>
              <a:t>？？県</a:t>
            </a:r>
          </a:p>
        </p:txBody>
      </p:sp>
      <p:sp>
        <p:nvSpPr>
          <p:cNvPr id="22" name="円形吹き出し 21"/>
          <p:cNvSpPr/>
          <p:nvPr/>
        </p:nvSpPr>
        <p:spPr>
          <a:xfrm>
            <a:off x="214313" y="4214813"/>
            <a:ext cx="1571625" cy="857250"/>
          </a:xfrm>
          <a:prstGeom prst="wedgeEllipseCallout">
            <a:avLst>
              <a:gd name="adj1" fmla="val 17300"/>
              <a:gd name="adj2" fmla="val 62500"/>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ja-JP" altLang="en-US" b="1"/>
              <a:t>？？？円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8" grpId="0" animBg="1"/>
      <p:bldP spid="19" grpId="0" animBg="1"/>
      <p:bldP spid="21" grpId="0" animBg="1"/>
      <p:bldP spid="21" grpId="1" animBg="1"/>
      <p:bldP spid="22" grpId="0" animBg="1"/>
      <p:bldP spid="2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2"/>
          <p:cNvPicPr>
            <a:picLocks noChangeAspect="1" noChangeArrowheads="1"/>
          </p:cNvPicPr>
          <p:nvPr/>
        </p:nvPicPr>
        <p:blipFill>
          <a:blip r:embed="rId3" cstate="print"/>
          <a:srcRect/>
          <a:stretch>
            <a:fillRect/>
          </a:stretch>
        </p:blipFill>
        <p:spPr bwMode="auto">
          <a:xfrm>
            <a:off x="163513" y="163513"/>
            <a:ext cx="3590925" cy="2686050"/>
          </a:xfrm>
          <a:prstGeom prst="rect">
            <a:avLst/>
          </a:prstGeom>
          <a:noFill/>
          <a:ln w="9525">
            <a:noFill/>
            <a:round/>
            <a:headEnd/>
            <a:tailEnd/>
          </a:ln>
        </p:spPr>
      </p:pic>
      <p:pic>
        <p:nvPicPr>
          <p:cNvPr id="43010" name="Picture 3"/>
          <p:cNvPicPr>
            <a:picLocks noChangeAspect="1" noChangeArrowheads="1"/>
          </p:cNvPicPr>
          <p:nvPr/>
        </p:nvPicPr>
        <p:blipFill>
          <a:blip r:embed="rId4" cstate="print"/>
          <a:srcRect/>
          <a:stretch>
            <a:fillRect/>
          </a:stretch>
        </p:blipFill>
        <p:spPr bwMode="auto">
          <a:xfrm>
            <a:off x="163513" y="3540125"/>
            <a:ext cx="3590925" cy="2665413"/>
          </a:xfrm>
          <a:prstGeom prst="rect">
            <a:avLst/>
          </a:prstGeom>
          <a:noFill/>
          <a:ln w="9525">
            <a:noFill/>
            <a:round/>
            <a:headEnd/>
            <a:tailEnd/>
          </a:ln>
        </p:spPr>
      </p:pic>
      <p:pic>
        <p:nvPicPr>
          <p:cNvPr id="43011" name="Picture 4"/>
          <p:cNvPicPr>
            <a:picLocks noChangeAspect="1" noChangeArrowheads="1"/>
          </p:cNvPicPr>
          <p:nvPr/>
        </p:nvPicPr>
        <p:blipFill>
          <a:blip r:embed="rId5" cstate="print"/>
          <a:srcRect/>
          <a:stretch>
            <a:fillRect/>
          </a:stretch>
        </p:blipFill>
        <p:spPr bwMode="auto">
          <a:xfrm>
            <a:off x="5303838" y="1795463"/>
            <a:ext cx="3676650" cy="2751137"/>
          </a:xfrm>
          <a:prstGeom prst="rect">
            <a:avLst/>
          </a:prstGeom>
          <a:noFill/>
          <a:ln w="9525">
            <a:noFill/>
            <a:round/>
            <a:headEnd/>
            <a:tailEnd/>
          </a:ln>
        </p:spPr>
      </p:pic>
      <p:sp>
        <p:nvSpPr>
          <p:cNvPr id="43012" name="Text Box 5"/>
          <p:cNvSpPr txBox="1">
            <a:spLocks noChangeArrowheads="1"/>
          </p:cNvSpPr>
          <p:nvPr/>
        </p:nvSpPr>
        <p:spPr bwMode="auto">
          <a:xfrm>
            <a:off x="1143000" y="2836863"/>
            <a:ext cx="1795463" cy="428625"/>
          </a:xfrm>
          <a:prstGeom prst="rect">
            <a:avLst/>
          </a:prstGeom>
          <a:noFill/>
          <a:ln w="72000">
            <a:noFill/>
            <a:round/>
            <a:headEnd/>
            <a:tailEnd/>
          </a:ln>
        </p:spPr>
        <p:txBody>
          <a:bodyPr lIns="114295" tIns="91076" rIns="114295" bIns="73475"/>
          <a:lstStyle/>
          <a:p>
            <a:pPr defTabSz="407988" hangingPunct="0">
              <a:lnSpc>
                <a:spcPct val="93000"/>
              </a:lnSpc>
              <a:buClr>
                <a:srgbClr val="000000"/>
              </a:buClr>
              <a:buSzPct val="100000"/>
              <a:buFont typeface="Times New Roman" pitchFamily="18" charset="0"/>
              <a:buNone/>
              <a:tabLst>
                <a:tab pos="657225" algn="l"/>
                <a:tab pos="1312863" algn="l"/>
              </a:tabLst>
            </a:pPr>
            <a:r>
              <a:rPr kumimoji="0" lang="en-US" altLang="ja-JP" sz="2000">
                <a:solidFill>
                  <a:srgbClr val="000000"/>
                </a:solidFill>
              </a:rPr>
              <a:t>PC</a:t>
            </a:r>
            <a:r>
              <a:rPr kumimoji="0" lang="en-US" sz="2000">
                <a:solidFill>
                  <a:srgbClr val="000000"/>
                </a:solidFill>
              </a:rPr>
              <a:t>からの映像</a:t>
            </a:r>
          </a:p>
        </p:txBody>
      </p:sp>
      <p:sp>
        <p:nvSpPr>
          <p:cNvPr id="43013" name="Text Box 6"/>
          <p:cNvSpPr txBox="1">
            <a:spLocks noChangeArrowheads="1"/>
          </p:cNvSpPr>
          <p:nvPr/>
        </p:nvSpPr>
        <p:spPr bwMode="auto">
          <a:xfrm>
            <a:off x="1468438" y="6205538"/>
            <a:ext cx="1143000" cy="423862"/>
          </a:xfrm>
          <a:prstGeom prst="rect">
            <a:avLst/>
          </a:prstGeom>
          <a:noFill/>
          <a:ln w="72000">
            <a:noFill/>
            <a:round/>
            <a:headEnd/>
            <a:tailEnd/>
          </a:ln>
        </p:spPr>
        <p:txBody>
          <a:bodyPr lIns="114295" tIns="92677" rIns="114295" bIns="73475"/>
          <a:lstStyle/>
          <a:p>
            <a:pPr defTabSz="407988" hangingPunct="0">
              <a:lnSpc>
                <a:spcPct val="93000"/>
              </a:lnSpc>
              <a:buClr>
                <a:srgbClr val="000000"/>
              </a:buClr>
              <a:buSzPct val="100000"/>
              <a:buFont typeface="Times New Roman" pitchFamily="18" charset="0"/>
              <a:buNone/>
              <a:tabLst>
                <a:tab pos="657225" algn="l"/>
              </a:tabLst>
            </a:pPr>
            <a:r>
              <a:rPr kumimoji="0" lang="en-US" sz="2200">
                <a:solidFill>
                  <a:srgbClr val="000000"/>
                </a:solidFill>
              </a:rPr>
              <a:t>実環境</a:t>
            </a:r>
          </a:p>
        </p:txBody>
      </p:sp>
      <p:sp>
        <p:nvSpPr>
          <p:cNvPr id="43014" name="Text Box 7"/>
          <p:cNvSpPr txBox="1">
            <a:spLocks noChangeArrowheads="1"/>
          </p:cNvSpPr>
          <p:nvPr/>
        </p:nvSpPr>
        <p:spPr bwMode="auto">
          <a:xfrm>
            <a:off x="6040438" y="4572000"/>
            <a:ext cx="2286000" cy="423863"/>
          </a:xfrm>
          <a:prstGeom prst="rect">
            <a:avLst/>
          </a:prstGeom>
          <a:noFill/>
          <a:ln w="72000">
            <a:noFill/>
            <a:round/>
            <a:headEnd/>
            <a:tailEnd/>
          </a:ln>
        </p:spPr>
        <p:txBody>
          <a:bodyPr lIns="114295" tIns="92677" rIns="114295" bIns="73475"/>
          <a:lstStyle/>
          <a:p>
            <a:pPr defTabSz="407988" hangingPunct="0">
              <a:lnSpc>
                <a:spcPct val="93000"/>
              </a:lnSpc>
              <a:buClr>
                <a:srgbClr val="000000"/>
              </a:buClr>
              <a:buSzPct val="100000"/>
              <a:buFont typeface="Times New Roman" pitchFamily="18" charset="0"/>
              <a:buNone/>
              <a:tabLst>
                <a:tab pos="657225" algn="l"/>
                <a:tab pos="1312863" algn="l"/>
                <a:tab pos="1970088" algn="l"/>
              </a:tabLst>
            </a:pPr>
            <a:r>
              <a:rPr kumimoji="0" lang="en-US" sz="2200">
                <a:solidFill>
                  <a:srgbClr val="000000"/>
                </a:solidFill>
              </a:rPr>
              <a:t>目に映るイメージ</a:t>
            </a:r>
          </a:p>
        </p:txBody>
      </p:sp>
      <p:cxnSp>
        <p:nvCxnSpPr>
          <p:cNvPr id="43015" name="AutoShape 8"/>
          <p:cNvCxnSpPr>
            <a:cxnSpLocks noChangeShapeType="1"/>
          </p:cNvCxnSpPr>
          <p:nvPr/>
        </p:nvCxnSpPr>
        <p:spPr bwMode="auto">
          <a:xfrm flipV="1">
            <a:off x="4716463" y="3357563"/>
            <a:ext cx="700087" cy="6350"/>
          </a:xfrm>
          <a:prstGeom prst="curvedConnector3">
            <a:avLst>
              <a:gd name="adj1" fmla="val 50000"/>
            </a:avLst>
          </a:prstGeom>
          <a:noFill/>
          <a:ln w="72000">
            <a:solidFill>
              <a:srgbClr val="000000"/>
            </a:solidFill>
            <a:round/>
            <a:headEnd/>
            <a:tailEnd type="triangle" w="med" len="med"/>
          </a:ln>
        </p:spPr>
      </p:cxnSp>
      <p:cxnSp>
        <p:nvCxnSpPr>
          <p:cNvPr id="43016" name="AutoShape 9"/>
          <p:cNvCxnSpPr>
            <a:cxnSpLocks noChangeShapeType="1"/>
          </p:cNvCxnSpPr>
          <p:nvPr/>
        </p:nvCxnSpPr>
        <p:spPr bwMode="auto">
          <a:xfrm>
            <a:off x="3709988" y="1522413"/>
            <a:ext cx="1006475" cy="1841500"/>
          </a:xfrm>
          <a:prstGeom prst="straightConnector1">
            <a:avLst/>
          </a:prstGeom>
          <a:noFill/>
          <a:ln w="72000">
            <a:solidFill>
              <a:srgbClr val="000000"/>
            </a:solidFill>
            <a:round/>
            <a:headEnd/>
            <a:tailEnd/>
          </a:ln>
        </p:spPr>
      </p:cxnSp>
      <p:cxnSp>
        <p:nvCxnSpPr>
          <p:cNvPr id="43017" name="AutoShape 10"/>
          <p:cNvCxnSpPr>
            <a:cxnSpLocks noChangeShapeType="1"/>
          </p:cNvCxnSpPr>
          <p:nvPr/>
        </p:nvCxnSpPr>
        <p:spPr bwMode="auto">
          <a:xfrm flipV="1">
            <a:off x="3709988" y="3363913"/>
            <a:ext cx="1006475" cy="1866900"/>
          </a:xfrm>
          <a:prstGeom prst="straightConnector1">
            <a:avLst/>
          </a:prstGeom>
          <a:noFill/>
          <a:ln w="72000">
            <a:solidFill>
              <a:srgbClr val="000000"/>
            </a:solidFill>
            <a:round/>
            <a:headEnd/>
            <a:tailEnd/>
          </a:ln>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457200" y="315913"/>
            <a:ext cx="8231188" cy="1060450"/>
          </a:xfrm>
        </p:spPr>
        <p:txBody>
          <a:bodyPr lIns="0" tIns="35203"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ea typeface="ＭＳ Ｐゴシック" charset="-128"/>
              </a:rPr>
              <a:t>ビデオ透過</a:t>
            </a:r>
            <a:r>
              <a:rPr lang="en-US" altLang="ja-JP" smtClean="0"/>
              <a:t>HMD</a:t>
            </a:r>
          </a:p>
        </p:txBody>
      </p:sp>
      <p:sp>
        <p:nvSpPr>
          <p:cNvPr id="45058" name="Rectangle 3"/>
          <p:cNvSpPr>
            <a:spLocks noGrp="1"/>
          </p:cNvSpPr>
          <p:nvPr>
            <p:ph type="body" idx="1"/>
          </p:nvPr>
        </p:nvSpPr>
        <p:spPr>
          <a:xfrm>
            <a:off x="457200" y="1600200"/>
            <a:ext cx="8231188" cy="4445000"/>
          </a:xfrm>
        </p:spPr>
        <p:txBody>
          <a:bodyPr lIns="0" tIns="19201" rIns="0" bIns="0"/>
          <a:lstStyle/>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smtClean="0">
                <a:ea typeface="ＭＳ Ｐゴシック" charset="-128"/>
              </a:rPr>
              <a:t>ビデオカメラを内蔵。</a:t>
            </a:r>
            <a:br>
              <a:rPr lang="en-US" sz="2400" smtClean="0">
                <a:ea typeface="ＭＳ Ｐゴシック" charset="-128"/>
              </a:rPr>
            </a:br>
            <a:r>
              <a:rPr lang="en-US" sz="2400" smtClean="0">
                <a:ea typeface="ＭＳ Ｐゴシック" charset="-128"/>
              </a:rPr>
              <a:t>ユーザーが見ている方向のカメラ映像を</a:t>
            </a:r>
            <a:br>
              <a:rPr lang="en-US" sz="2400" smtClean="0">
                <a:ea typeface="ＭＳ Ｐゴシック" charset="-128"/>
              </a:rPr>
            </a:br>
            <a:r>
              <a:rPr lang="en-US" sz="2400" smtClean="0">
                <a:ea typeface="ＭＳ Ｐゴシック" charset="-128"/>
              </a:rPr>
              <a:t>ディスプレイに表示することで，外部を見られるようにする。</a:t>
            </a:r>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ea typeface="ＭＳ Ｐゴシック" charset="-128"/>
              </a:rPr>
              <a:t>利点</a:t>
            </a:r>
          </a:p>
          <a:p>
            <a:pPr lvl="1" defTabSz="449263" eaLnBrk="1" hangingPunct="1">
              <a:lnSpc>
                <a:spcPct val="83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latin typeface="MS-PGothic"/>
                <a:ea typeface="ＭＳ Ｐゴシック" charset="-128"/>
              </a:rPr>
              <a:t>実映像をフレーム単位で取り込んで処理</a:t>
            </a:r>
          </a:p>
          <a:p>
            <a:pPr lvl="1" defTabSz="449263" eaLnBrk="1" hangingPunct="1">
              <a:lnSpc>
                <a:spcPct val="83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latin typeface="MS-PGothic"/>
                <a:ea typeface="ＭＳ Ｐゴシック" charset="-128"/>
              </a:rPr>
              <a:t>光学系の設計の自由度が高い</a:t>
            </a:r>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ea typeface="ＭＳ Ｐゴシック" charset="-128"/>
              </a:rPr>
              <a:t>欠点</a:t>
            </a:r>
          </a:p>
          <a:p>
            <a:pPr lvl="1" defTabSz="449263" eaLnBrk="1" hangingPunct="1">
              <a:lnSpc>
                <a:spcPct val="83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latin typeface="MS-PGothic"/>
                <a:ea typeface="ＭＳ Ｐゴシック" charset="-128"/>
              </a:rPr>
              <a:t>トラブル時に視界が遮られる</a:t>
            </a:r>
          </a:p>
          <a:p>
            <a:pPr lvl="1" defTabSz="449263" eaLnBrk="1" hangingPunct="1">
              <a:lnSpc>
                <a:spcPct val="83000"/>
              </a:lnSpc>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latin typeface="MS-PGothic"/>
                <a:ea typeface="ＭＳ Ｐゴシック" charset="-128"/>
              </a:rPr>
              <a:t>構造が複雑</a:t>
            </a:r>
          </a:p>
        </p:txBody>
      </p:sp>
      <p:pic>
        <p:nvPicPr>
          <p:cNvPr id="45059" name="Picture 4"/>
          <p:cNvPicPr>
            <a:picLocks noChangeAspect="1" noChangeArrowheads="1"/>
          </p:cNvPicPr>
          <p:nvPr/>
        </p:nvPicPr>
        <p:blipFill>
          <a:blip r:embed="rId3" cstate="print"/>
          <a:srcRect/>
          <a:stretch>
            <a:fillRect/>
          </a:stretch>
        </p:blipFill>
        <p:spPr bwMode="auto">
          <a:xfrm>
            <a:off x="4735513" y="3592513"/>
            <a:ext cx="4052887" cy="2122487"/>
          </a:xfrm>
          <a:prstGeom prst="rect">
            <a:avLst/>
          </a:prstGeom>
          <a:noFill/>
          <a:ln w="9525">
            <a:noFill/>
            <a:round/>
            <a:headEnd/>
            <a:tailEnd/>
          </a:ln>
        </p:spPr>
      </p:pic>
      <p:sp>
        <p:nvSpPr>
          <p:cNvPr id="45060" name="Text Box 5"/>
          <p:cNvSpPr txBox="1">
            <a:spLocks noChangeArrowheads="1"/>
          </p:cNvSpPr>
          <p:nvPr/>
        </p:nvSpPr>
        <p:spPr bwMode="auto">
          <a:xfrm>
            <a:off x="5551488" y="5716588"/>
            <a:ext cx="1631950" cy="711200"/>
          </a:xfrm>
          <a:prstGeom prst="rect">
            <a:avLst/>
          </a:prstGeom>
          <a:noFill/>
          <a:ln w="72000">
            <a:noFill/>
            <a:round/>
            <a:headEnd/>
            <a:tailEnd/>
          </a:ln>
        </p:spPr>
        <p:txBody>
          <a:bodyPr lIns="114295" tIns="91076" rIns="114295" bIns="73475"/>
          <a:lstStyle/>
          <a:p>
            <a:pPr defTabSz="407988" hangingPunct="0">
              <a:lnSpc>
                <a:spcPct val="93000"/>
              </a:lnSpc>
              <a:buClr>
                <a:srgbClr val="000000"/>
              </a:buClr>
              <a:buSzPct val="100000"/>
              <a:buFont typeface="Times New Roman" pitchFamily="18" charset="0"/>
              <a:buNone/>
              <a:tabLst>
                <a:tab pos="657225" algn="l"/>
                <a:tab pos="1312863" algn="l"/>
              </a:tabLst>
            </a:pPr>
            <a:r>
              <a:rPr kumimoji="0" lang="en-US" altLang="ja-JP" sz="2000">
                <a:solidFill>
                  <a:srgbClr val="000000"/>
                </a:solidFill>
              </a:rPr>
              <a:t>Trivision</a:t>
            </a:r>
          </a:p>
          <a:p>
            <a:pPr defTabSz="407988" hangingPunct="0">
              <a:lnSpc>
                <a:spcPct val="93000"/>
              </a:lnSpc>
              <a:buClr>
                <a:srgbClr val="000000"/>
              </a:buClr>
              <a:buSzPct val="100000"/>
              <a:buFont typeface="Times New Roman" pitchFamily="18" charset="0"/>
              <a:buNone/>
              <a:tabLst>
                <a:tab pos="657225" algn="l"/>
                <a:tab pos="1312863" algn="l"/>
              </a:tabLst>
            </a:pPr>
            <a:r>
              <a:rPr kumimoji="0" lang="en-US" altLang="ja-JP" sz="2000">
                <a:solidFill>
                  <a:srgbClr val="000000"/>
                </a:solidFill>
              </a:rPr>
              <a:t>vision-3D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
          <p:cNvPicPr>
            <a:picLocks noChangeAspect="1" noChangeArrowheads="1"/>
          </p:cNvPicPr>
          <p:nvPr/>
        </p:nvPicPr>
        <p:blipFill>
          <a:blip r:embed="rId3" cstate="print"/>
          <a:srcRect/>
          <a:stretch>
            <a:fillRect/>
          </a:stretch>
        </p:blipFill>
        <p:spPr bwMode="auto">
          <a:xfrm>
            <a:off x="815975" y="163513"/>
            <a:ext cx="1666875" cy="1143000"/>
          </a:xfrm>
          <a:prstGeom prst="rect">
            <a:avLst/>
          </a:prstGeom>
          <a:noFill/>
          <a:ln w="9525">
            <a:noFill/>
            <a:round/>
            <a:headEnd/>
            <a:tailEnd/>
          </a:ln>
        </p:spPr>
      </p:pic>
      <p:pic>
        <p:nvPicPr>
          <p:cNvPr id="47106" name="Picture 3"/>
          <p:cNvPicPr>
            <a:picLocks noChangeAspect="1" noChangeArrowheads="1"/>
          </p:cNvPicPr>
          <p:nvPr/>
        </p:nvPicPr>
        <p:blipFill>
          <a:blip r:embed="rId4" cstate="print"/>
          <a:srcRect/>
          <a:stretch>
            <a:fillRect/>
          </a:stretch>
        </p:blipFill>
        <p:spPr bwMode="auto">
          <a:xfrm>
            <a:off x="5662613" y="979488"/>
            <a:ext cx="3255962" cy="2425700"/>
          </a:xfrm>
          <a:prstGeom prst="rect">
            <a:avLst/>
          </a:prstGeom>
          <a:noFill/>
          <a:ln w="9525">
            <a:noFill/>
            <a:round/>
            <a:headEnd/>
            <a:tailEnd/>
          </a:ln>
        </p:spPr>
      </p:pic>
      <p:pic>
        <p:nvPicPr>
          <p:cNvPr id="47107" name="Picture 4"/>
          <p:cNvPicPr>
            <a:picLocks noChangeAspect="1" noChangeArrowheads="1"/>
          </p:cNvPicPr>
          <p:nvPr/>
        </p:nvPicPr>
        <p:blipFill>
          <a:blip r:embed="rId5" cstate="print"/>
          <a:srcRect/>
          <a:stretch>
            <a:fillRect/>
          </a:stretch>
        </p:blipFill>
        <p:spPr bwMode="auto">
          <a:xfrm>
            <a:off x="6011863" y="4437063"/>
            <a:ext cx="2822575" cy="1708150"/>
          </a:xfrm>
          <a:prstGeom prst="rect">
            <a:avLst/>
          </a:prstGeom>
          <a:noFill/>
          <a:ln w="9525">
            <a:noFill/>
            <a:round/>
            <a:headEnd/>
            <a:tailEnd/>
          </a:ln>
        </p:spPr>
      </p:pic>
      <p:pic>
        <p:nvPicPr>
          <p:cNvPr id="47108" name="Picture 5"/>
          <p:cNvPicPr>
            <a:picLocks noChangeAspect="1" noChangeArrowheads="1"/>
          </p:cNvPicPr>
          <p:nvPr/>
        </p:nvPicPr>
        <p:blipFill>
          <a:blip r:embed="rId6" cstate="print"/>
          <a:srcRect/>
          <a:stretch>
            <a:fillRect/>
          </a:stretch>
        </p:blipFill>
        <p:spPr bwMode="auto">
          <a:xfrm>
            <a:off x="327025" y="1243013"/>
            <a:ext cx="3140075" cy="2349500"/>
          </a:xfrm>
          <a:prstGeom prst="rect">
            <a:avLst/>
          </a:prstGeom>
          <a:noFill/>
          <a:ln w="9525">
            <a:noFill/>
            <a:round/>
            <a:headEnd/>
            <a:tailEnd/>
          </a:ln>
        </p:spPr>
      </p:pic>
      <p:pic>
        <p:nvPicPr>
          <p:cNvPr id="47109" name="Picture 6"/>
          <p:cNvPicPr>
            <a:picLocks noChangeAspect="1" noChangeArrowheads="1"/>
          </p:cNvPicPr>
          <p:nvPr/>
        </p:nvPicPr>
        <p:blipFill>
          <a:blip r:embed="rId7" cstate="print"/>
          <a:srcRect/>
          <a:stretch>
            <a:fillRect/>
          </a:stretch>
        </p:blipFill>
        <p:spPr bwMode="auto">
          <a:xfrm>
            <a:off x="327025" y="3917950"/>
            <a:ext cx="3101975" cy="2303463"/>
          </a:xfrm>
          <a:prstGeom prst="rect">
            <a:avLst/>
          </a:prstGeom>
          <a:noFill/>
          <a:ln w="9525">
            <a:noFill/>
            <a:round/>
            <a:headEnd/>
            <a:tailEnd/>
          </a:ln>
        </p:spPr>
      </p:pic>
      <p:sp>
        <p:nvSpPr>
          <p:cNvPr id="47110" name="AutoShape 7"/>
          <p:cNvSpPr>
            <a:spLocks noChangeArrowheads="1"/>
          </p:cNvSpPr>
          <p:nvPr/>
        </p:nvSpPr>
        <p:spPr bwMode="auto">
          <a:xfrm>
            <a:off x="4083050" y="3592513"/>
            <a:ext cx="1958975" cy="815975"/>
          </a:xfrm>
          <a:prstGeom prst="flowChartProcess">
            <a:avLst/>
          </a:prstGeom>
          <a:solidFill>
            <a:srgbClr val="99CCFF"/>
          </a:solidFill>
          <a:ln w="36000">
            <a:solidFill>
              <a:srgbClr val="000000"/>
            </a:solidFill>
            <a:round/>
            <a:headEnd/>
            <a:tailEnd/>
          </a:ln>
        </p:spPr>
        <p:txBody>
          <a:bodyPr wrap="none" lIns="97967" tIns="89150" rIns="97967" bIns="57147" anchor="ctr"/>
          <a:lstStyle/>
          <a:p>
            <a:pPr algn="ctr" defTabSz="407988" hangingPunct="0">
              <a:lnSpc>
                <a:spcPct val="93000"/>
              </a:lnSpc>
              <a:buClr>
                <a:srgbClr val="000000"/>
              </a:buClr>
              <a:buSzPct val="100000"/>
              <a:buFont typeface="Times New Roman" pitchFamily="18" charset="0"/>
              <a:buNone/>
              <a:tabLst>
                <a:tab pos="657225" algn="l"/>
                <a:tab pos="1312863" algn="l"/>
              </a:tabLst>
            </a:pPr>
            <a:r>
              <a:rPr kumimoji="0" lang="en-US" sz="3600">
                <a:solidFill>
                  <a:srgbClr val="000000"/>
                </a:solidFill>
              </a:rPr>
              <a:t>画像合成</a:t>
            </a:r>
          </a:p>
        </p:txBody>
      </p:sp>
      <p:sp>
        <p:nvSpPr>
          <p:cNvPr id="47111" name="Text Box 8"/>
          <p:cNvSpPr txBox="1">
            <a:spLocks noChangeArrowheads="1"/>
          </p:cNvSpPr>
          <p:nvPr/>
        </p:nvSpPr>
        <p:spPr bwMode="auto">
          <a:xfrm>
            <a:off x="2286000" y="815975"/>
            <a:ext cx="1795463" cy="449263"/>
          </a:xfrm>
          <a:prstGeom prst="rect">
            <a:avLst/>
          </a:prstGeom>
          <a:noFill/>
          <a:ln w="72000">
            <a:noFill/>
            <a:round/>
            <a:headEnd/>
            <a:tailEnd/>
          </a:ln>
        </p:spPr>
        <p:txBody>
          <a:bodyPr lIns="114295" tIns="94277" rIns="114295" bIns="73475"/>
          <a:lstStyle/>
          <a:p>
            <a:pPr defTabSz="407988" hangingPunct="0">
              <a:lnSpc>
                <a:spcPct val="93000"/>
              </a:lnSpc>
              <a:buClr>
                <a:srgbClr val="000000"/>
              </a:buClr>
              <a:buSzPct val="100000"/>
              <a:buFont typeface="Times New Roman" pitchFamily="18" charset="0"/>
              <a:buNone/>
              <a:tabLst>
                <a:tab pos="657225" algn="l"/>
                <a:tab pos="1312863" algn="l"/>
              </a:tabLst>
            </a:pPr>
            <a:r>
              <a:rPr kumimoji="0" lang="en-US" sz="2400">
                <a:solidFill>
                  <a:srgbClr val="000000"/>
                </a:solidFill>
              </a:rPr>
              <a:t>ビデオ映像</a:t>
            </a:r>
          </a:p>
        </p:txBody>
      </p:sp>
      <p:sp>
        <p:nvSpPr>
          <p:cNvPr id="47112" name="Text Box 9"/>
          <p:cNvSpPr txBox="1">
            <a:spLocks noChangeArrowheads="1"/>
          </p:cNvSpPr>
          <p:nvPr/>
        </p:nvSpPr>
        <p:spPr bwMode="auto">
          <a:xfrm>
            <a:off x="1960563" y="6205538"/>
            <a:ext cx="2122487" cy="455612"/>
          </a:xfrm>
          <a:prstGeom prst="rect">
            <a:avLst/>
          </a:prstGeom>
          <a:noFill/>
          <a:ln w="72000">
            <a:noFill/>
            <a:round/>
            <a:headEnd/>
            <a:tailEnd/>
          </a:ln>
        </p:spPr>
        <p:txBody>
          <a:bodyPr lIns="114295" tIns="92677" rIns="114295" bIns="73475"/>
          <a:lstStyle/>
          <a:p>
            <a:pPr defTabSz="407988" hangingPunct="0">
              <a:lnSpc>
                <a:spcPct val="93000"/>
              </a:lnSpc>
              <a:buClr>
                <a:srgbClr val="000000"/>
              </a:buClr>
              <a:buSzPct val="100000"/>
              <a:buFont typeface="Times New Roman" pitchFamily="18" charset="0"/>
              <a:buNone/>
              <a:tabLst>
                <a:tab pos="657225" algn="l"/>
                <a:tab pos="1312863" algn="l"/>
                <a:tab pos="1970088" algn="l"/>
              </a:tabLst>
            </a:pPr>
            <a:r>
              <a:rPr kumimoji="0" lang="en-US" altLang="ja-JP" sz="2200">
                <a:solidFill>
                  <a:srgbClr val="000000"/>
                </a:solidFill>
              </a:rPr>
              <a:t>PC</a:t>
            </a:r>
            <a:r>
              <a:rPr kumimoji="0" lang="en-US" sz="2200">
                <a:solidFill>
                  <a:srgbClr val="000000"/>
                </a:solidFill>
              </a:rPr>
              <a:t>からの映像</a:t>
            </a:r>
          </a:p>
        </p:txBody>
      </p:sp>
      <p:cxnSp>
        <p:nvCxnSpPr>
          <p:cNvPr id="47113" name="AutoShape 10"/>
          <p:cNvCxnSpPr>
            <a:cxnSpLocks noChangeShapeType="1"/>
            <a:endCxn id="47110" idx="0"/>
          </p:cNvCxnSpPr>
          <p:nvPr/>
        </p:nvCxnSpPr>
        <p:spPr bwMode="auto">
          <a:xfrm>
            <a:off x="3467100" y="2417763"/>
            <a:ext cx="1595438" cy="1157287"/>
          </a:xfrm>
          <a:prstGeom prst="bentConnector2">
            <a:avLst/>
          </a:prstGeom>
          <a:noFill/>
          <a:ln w="54000">
            <a:solidFill>
              <a:srgbClr val="000000"/>
            </a:solidFill>
            <a:round/>
            <a:headEnd/>
            <a:tailEnd type="triangle" w="med" len="med"/>
          </a:ln>
        </p:spPr>
      </p:cxnSp>
      <p:cxnSp>
        <p:nvCxnSpPr>
          <p:cNvPr id="47114" name="AutoShape 11"/>
          <p:cNvCxnSpPr>
            <a:cxnSpLocks noChangeShapeType="1"/>
            <a:endCxn id="47110" idx="2"/>
          </p:cNvCxnSpPr>
          <p:nvPr/>
        </p:nvCxnSpPr>
        <p:spPr bwMode="auto">
          <a:xfrm flipV="1">
            <a:off x="3419475" y="4425950"/>
            <a:ext cx="1643063" cy="739775"/>
          </a:xfrm>
          <a:prstGeom prst="bentConnector2">
            <a:avLst/>
          </a:prstGeom>
          <a:noFill/>
          <a:ln w="54000">
            <a:solidFill>
              <a:srgbClr val="000000"/>
            </a:solidFill>
            <a:round/>
            <a:headEnd/>
            <a:tailEnd type="triangle" w="med" len="med"/>
          </a:ln>
        </p:spPr>
      </p:cxnSp>
      <p:cxnSp>
        <p:nvCxnSpPr>
          <p:cNvPr id="47115" name="AutoShape 12"/>
          <p:cNvCxnSpPr>
            <a:cxnSpLocks noChangeShapeType="1"/>
          </p:cNvCxnSpPr>
          <p:nvPr/>
        </p:nvCxnSpPr>
        <p:spPr bwMode="auto">
          <a:xfrm flipV="1">
            <a:off x="6084888" y="3405188"/>
            <a:ext cx="1206500" cy="844550"/>
          </a:xfrm>
          <a:prstGeom prst="bentConnector2">
            <a:avLst/>
          </a:prstGeom>
          <a:noFill/>
          <a:ln w="54000">
            <a:solidFill>
              <a:srgbClr val="000000"/>
            </a:solidFill>
            <a:round/>
            <a:headEnd/>
            <a:tailEnd type="triangle" w="med" len="med"/>
          </a:ln>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457200" y="274638"/>
            <a:ext cx="8231188" cy="1144587"/>
          </a:xfrm>
        </p:spPr>
        <p:txBody>
          <a:bodyPr lIns="0" tIns="35203" rIns="0" bIns="0"/>
          <a:lstStyle/>
          <a:p>
            <a:pPr defTabSz="449263"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mtClean="0">
                <a:ea typeface="ＭＳ Ｐゴシック" charset="-128"/>
              </a:rPr>
              <a:t>ハンドヘルドディスプレイ</a:t>
            </a:r>
          </a:p>
        </p:txBody>
      </p:sp>
      <p:sp>
        <p:nvSpPr>
          <p:cNvPr id="49154" name="Rectangle 3"/>
          <p:cNvSpPr>
            <a:spLocks noGrp="1"/>
          </p:cNvSpPr>
          <p:nvPr>
            <p:ph type="body" idx="1"/>
          </p:nvPr>
        </p:nvSpPr>
        <p:spPr>
          <a:xfrm>
            <a:off x="457200" y="1600200"/>
            <a:ext cx="8231188" cy="4445000"/>
          </a:xfrm>
        </p:spPr>
        <p:txBody>
          <a:bodyPr lIns="0" tIns="19201" rIns="0" bIns="0"/>
          <a:lstStyle/>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smtClean="0">
                <a:ea typeface="ＭＳ Ｐゴシック" charset="-128"/>
              </a:rPr>
              <a:t>デバイスのカメラを利用し</a:t>
            </a:r>
            <a:r>
              <a:rPr lang="en-US" altLang="ja-JP" sz="2400" smtClean="0"/>
              <a:t>AR</a:t>
            </a:r>
            <a:r>
              <a:rPr lang="en-US" sz="2400" smtClean="0">
                <a:ea typeface="ＭＳ Ｐゴシック" charset="-128"/>
              </a:rPr>
              <a:t>環境を提示。</a:t>
            </a:r>
            <a:br>
              <a:rPr lang="en-US" sz="2400" smtClean="0">
                <a:ea typeface="ＭＳ Ｐゴシック" charset="-128"/>
              </a:rPr>
            </a:br>
            <a:r>
              <a:rPr lang="en-US" sz="2400" smtClean="0">
                <a:ea typeface="ＭＳ Ｐゴシック" charset="-128"/>
              </a:rPr>
              <a:t>携帯電話やスマートフォンもプラットフォームに。</a:t>
            </a:r>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ea typeface="ＭＳ Ｐゴシック" charset="-128"/>
              </a:rPr>
              <a:t>利点</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どこでも使える</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小型・軽量</a:t>
            </a:r>
          </a:p>
          <a:p>
            <a:pPr marL="431800" indent="-323850"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800" smtClean="0">
                <a:ea typeface="ＭＳ Ｐゴシック" charset="-128"/>
              </a:rPr>
              <a:t>欠点</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画面が狭い</a:t>
            </a:r>
          </a:p>
          <a:p>
            <a:pPr lvl="1" defTabSz="449263" eaLnBrk="1" hangingPunct="1">
              <a:buSzPct val="4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000" smtClean="0">
                <a:ea typeface="ＭＳ Ｐゴシック" charset="-128"/>
              </a:rPr>
              <a:t>基本的に二次元</a:t>
            </a:r>
          </a:p>
        </p:txBody>
      </p:sp>
      <p:pic>
        <p:nvPicPr>
          <p:cNvPr id="49155" name="Picture 4"/>
          <p:cNvPicPr>
            <a:picLocks noChangeAspect="1" noChangeArrowheads="1"/>
          </p:cNvPicPr>
          <p:nvPr/>
        </p:nvPicPr>
        <p:blipFill>
          <a:blip r:embed="rId3" cstate="print"/>
          <a:srcRect/>
          <a:stretch>
            <a:fillRect/>
          </a:stretch>
        </p:blipFill>
        <p:spPr bwMode="auto">
          <a:xfrm>
            <a:off x="4572000" y="2613025"/>
            <a:ext cx="4083050" cy="2822575"/>
          </a:xfrm>
          <a:prstGeom prst="rect">
            <a:avLst/>
          </a:prstGeom>
          <a:noFill/>
          <a:ln w="9525">
            <a:noFill/>
            <a:round/>
            <a:headEnd/>
            <a:tailEnd/>
          </a:ln>
        </p:spPr>
      </p:pic>
      <p:sp>
        <p:nvSpPr>
          <p:cNvPr id="49156" name="Text Box 5"/>
          <p:cNvSpPr txBox="1">
            <a:spLocks noChangeArrowheads="1"/>
          </p:cNvSpPr>
          <p:nvPr/>
        </p:nvSpPr>
        <p:spPr bwMode="auto">
          <a:xfrm>
            <a:off x="3917950" y="5551488"/>
            <a:ext cx="4899025" cy="779462"/>
          </a:xfrm>
          <a:prstGeom prst="rect">
            <a:avLst/>
          </a:prstGeom>
          <a:noFill/>
          <a:ln w="9525">
            <a:noFill/>
            <a:round/>
            <a:headEnd/>
            <a:tailEnd/>
          </a:ln>
        </p:spPr>
        <p:txBody>
          <a:bodyPr lIns="81639" tIns="55221" rIns="81639" bIns="40820"/>
          <a:lstStyle/>
          <a:p>
            <a:pPr algn="ctr" defTabSz="407988" hangingPunct="0">
              <a:lnSpc>
                <a:spcPct val="93000"/>
              </a:lnSpc>
              <a:buClr>
                <a:srgbClr val="000000"/>
              </a:buClr>
              <a:buSzPct val="100000"/>
              <a:buFont typeface="Times New Roman" pitchFamily="18" charset="0"/>
              <a:buNone/>
              <a:tabLst>
                <a:tab pos="657225" algn="l"/>
                <a:tab pos="1312863" algn="l"/>
                <a:tab pos="1970088" algn="l"/>
                <a:tab pos="2627313" algn="l"/>
                <a:tab pos="3282950" algn="l"/>
                <a:tab pos="3940175" algn="l"/>
                <a:tab pos="4595813" algn="l"/>
              </a:tabLst>
            </a:pPr>
            <a:r>
              <a:rPr kumimoji="0" lang="en-US" sz="1600">
                <a:solidFill>
                  <a:srgbClr val="000000"/>
                </a:solidFill>
              </a:rPr>
              <a:t>スマートフォンを使った</a:t>
            </a:r>
            <a:r>
              <a:rPr kumimoji="0" lang="en-US" altLang="ja-JP" sz="1600">
                <a:solidFill>
                  <a:srgbClr val="000000"/>
                </a:solidFill>
              </a:rPr>
              <a:t>AR</a:t>
            </a:r>
            <a:r>
              <a:rPr kumimoji="0" lang="en-US" sz="1600">
                <a:solidFill>
                  <a:srgbClr val="000000"/>
                </a:solidFill>
              </a:rPr>
              <a:t>デモ（</a:t>
            </a:r>
            <a:r>
              <a:rPr kumimoji="0" lang="en-US" altLang="ja-JP" sz="1600">
                <a:solidFill>
                  <a:srgbClr val="000000"/>
                </a:solidFill>
              </a:rPr>
              <a:t>0:40</a:t>
            </a:r>
            <a:r>
              <a:rPr kumimoji="0" lang="en-US" sz="1600">
                <a:solidFill>
                  <a:srgbClr val="000000"/>
                </a:solidFill>
              </a:rPr>
              <a:t>から）</a:t>
            </a:r>
          </a:p>
          <a:p>
            <a:pPr algn="ctr" defTabSz="407988" hangingPunct="0">
              <a:lnSpc>
                <a:spcPct val="93000"/>
              </a:lnSpc>
              <a:buClr>
                <a:srgbClr val="000000"/>
              </a:buClr>
              <a:buSzPct val="100000"/>
              <a:buFont typeface="Times New Roman" pitchFamily="18" charset="0"/>
              <a:buNone/>
              <a:tabLst>
                <a:tab pos="657225" algn="l"/>
                <a:tab pos="1312863" algn="l"/>
                <a:tab pos="1970088" algn="l"/>
                <a:tab pos="2627313" algn="l"/>
                <a:tab pos="3282950" algn="l"/>
                <a:tab pos="3940175" algn="l"/>
                <a:tab pos="4595813" algn="l"/>
              </a:tabLst>
            </a:pPr>
            <a:r>
              <a:rPr kumimoji="0" lang="en-US" altLang="ja-JP" sz="1600">
                <a:solidFill>
                  <a:srgbClr val="000000"/>
                </a:solidFill>
              </a:rPr>
              <a:t>http://link.brightcove.com/services/player/bcpid263777539?bctid=2692906001</a:t>
            </a:r>
            <a:r>
              <a:rPr kumimoji="0" lang="en-US" sz="1600">
                <a:solidFill>
                  <a:srgbClr val="000000"/>
                </a:solidFill>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altLang="ja-JP" smtClean="0"/>
              <a:t>AR</a:t>
            </a:r>
            <a:r>
              <a:rPr lang="ja-JP" altLang="en-US" smtClean="0"/>
              <a:t>の欠点とこれから</a:t>
            </a:r>
          </a:p>
        </p:txBody>
      </p:sp>
      <p:sp>
        <p:nvSpPr>
          <p:cNvPr id="51203" name="Rectangle 3"/>
          <p:cNvSpPr>
            <a:spLocks noGrp="1"/>
          </p:cNvSpPr>
          <p:nvPr>
            <p:ph type="body" idx="1"/>
          </p:nvPr>
        </p:nvSpPr>
        <p:spPr/>
        <p:txBody>
          <a:bodyPr/>
          <a:lstStyle/>
          <a:p>
            <a:r>
              <a:rPr lang="ja-JP" altLang="en-US" smtClean="0"/>
              <a:t>欠点</a:t>
            </a:r>
          </a:p>
          <a:p>
            <a:pPr lvl="1"/>
            <a:r>
              <a:rPr lang="ja-JP" altLang="en-US" smtClean="0"/>
              <a:t>視野が狭まる</a:t>
            </a:r>
          </a:p>
          <a:p>
            <a:pPr lvl="1"/>
            <a:r>
              <a:rPr lang="ja-JP" altLang="en-US" smtClean="0"/>
              <a:t>手間がかかる</a:t>
            </a:r>
          </a:p>
          <a:p>
            <a:pPr lvl="1"/>
            <a:r>
              <a:rPr lang="ja-JP" altLang="en-US" smtClean="0"/>
              <a:t>低解像度</a:t>
            </a:r>
          </a:p>
          <a:p>
            <a:r>
              <a:rPr lang="ja-JP" altLang="en-US" smtClean="0"/>
              <a:t>これから</a:t>
            </a:r>
          </a:p>
          <a:p>
            <a:pPr lvl="1"/>
            <a:r>
              <a:rPr lang="en-US" altLang="ja-JP" smtClean="0"/>
              <a:t>HMD</a:t>
            </a:r>
            <a:r>
              <a:rPr lang="ja-JP" altLang="en-US" smtClean="0"/>
              <a:t>の小型化</a:t>
            </a:r>
          </a:p>
          <a:p>
            <a:pPr lvl="1"/>
            <a:r>
              <a:rPr lang="ja-JP" altLang="en-US" smtClean="0"/>
              <a:t>携帯電話会社でのサービス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p:txBody>
          <a:bodyPr/>
          <a:lstStyle/>
          <a:p>
            <a:r>
              <a:rPr lang="ja-JP" altLang="en-US" smtClean="0"/>
              <a:t>感想</a:t>
            </a:r>
          </a:p>
        </p:txBody>
      </p:sp>
      <p:sp>
        <p:nvSpPr>
          <p:cNvPr id="52227" name="Rectangle 3"/>
          <p:cNvSpPr>
            <a:spLocks noGrp="1"/>
          </p:cNvSpPr>
          <p:nvPr>
            <p:ph type="body" idx="1"/>
          </p:nvPr>
        </p:nvSpPr>
        <p:spPr/>
        <p:txBody>
          <a:bodyPr/>
          <a:lstStyle/>
          <a:p>
            <a:endParaRPr lang="ja-JP"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タイトル 1"/>
          <p:cNvSpPr>
            <a:spLocks noGrp="1"/>
          </p:cNvSpPr>
          <p:nvPr>
            <p:ph type="title" idx="4294967295"/>
          </p:nvPr>
        </p:nvSpPr>
        <p:spPr/>
        <p:txBody>
          <a:bodyPr/>
          <a:lstStyle/>
          <a:p>
            <a:r>
              <a:rPr lang="ja-JP" altLang="en-US" smtClean="0"/>
              <a:t>ＡＲの歴史</a:t>
            </a:r>
          </a:p>
        </p:txBody>
      </p:sp>
      <p:sp>
        <p:nvSpPr>
          <p:cNvPr id="17410" name="コンテンツ プレースホルダ 2"/>
          <p:cNvSpPr>
            <a:spLocks noGrp="1"/>
          </p:cNvSpPr>
          <p:nvPr>
            <p:ph idx="4294967295"/>
          </p:nvPr>
        </p:nvSpPr>
        <p:spPr>
          <a:xfrm>
            <a:off x="457200" y="1600200"/>
            <a:ext cx="8229600" cy="4900613"/>
          </a:xfrm>
        </p:spPr>
        <p:txBody>
          <a:bodyPr/>
          <a:lstStyle/>
          <a:p>
            <a:pPr>
              <a:lnSpc>
                <a:spcPct val="80000"/>
              </a:lnSpc>
            </a:pPr>
            <a:r>
              <a:rPr lang="ja-JP" altLang="en-US" sz="2200" b="1" smtClean="0"/>
              <a:t>ＡＲの発端</a:t>
            </a:r>
            <a:endParaRPr lang="en-US" altLang="ja-JP" sz="2200" b="1" smtClean="0"/>
          </a:p>
          <a:p>
            <a:pPr lvl="1">
              <a:lnSpc>
                <a:spcPct val="80000"/>
              </a:lnSpc>
            </a:pPr>
            <a:r>
              <a:rPr lang="ja-JP" altLang="en-US" sz="1900" smtClean="0"/>
              <a:t>アイバン・サザランドが</a:t>
            </a:r>
            <a:r>
              <a:rPr lang="en-US" altLang="ja-JP" sz="1900" smtClean="0"/>
              <a:t>1968</a:t>
            </a:r>
            <a:r>
              <a:rPr lang="ja-JP" altLang="en-US" sz="1900" smtClean="0"/>
              <a:t>年に公開したヘッドマウントディスプレイ（</a:t>
            </a:r>
            <a:r>
              <a:rPr lang="en-US" altLang="ja-JP" sz="1900" smtClean="0"/>
              <a:t>HMD</a:t>
            </a:r>
            <a:r>
              <a:rPr lang="ja-JP" altLang="en-US" sz="1900" smtClean="0"/>
              <a:t>）の研究が世界初の</a:t>
            </a:r>
            <a:r>
              <a:rPr lang="en-US" altLang="ja-JP" sz="1900" smtClean="0"/>
              <a:t>VR</a:t>
            </a:r>
            <a:r>
              <a:rPr lang="ja-JP" altLang="en-US" sz="1900" smtClean="0"/>
              <a:t>と言われている、だが実はこの研究は</a:t>
            </a:r>
            <a:r>
              <a:rPr lang="en-US" altLang="ja-JP" sz="1900" smtClean="0"/>
              <a:t>AR</a:t>
            </a:r>
            <a:r>
              <a:rPr lang="ja-JP" altLang="en-US" sz="1900" smtClean="0"/>
              <a:t>の要素をすでに含んでいた、これがＡＲの発端</a:t>
            </a:r>
            <a:endParaRPr lang="en-US" altLang="ja-JP" sz="1900" smtClean="0"/>
          </a:p>
          <a:p>
            <a:pPr>
              <a:lnSpc>
                <a:spcPct val="80000"/>
              </a:lnSpc>
            </a:pPr>
            <a:endParaRPr lang="en-US" altLang="ja-JP" sz="2600" b="1" smtClean="0"/>
          </a:p>
          <a:p>
            <a:pPr>
              <a:lnSpc>
                <a:spcPct val="80000"/>
              </a:lnSpc>
            </a:pPr>
            <a:r>
              <a:rPr lang="ja-JP" altLang="en-US" sz="2600" b="1" smtClean="0"/>
              <a:t>ＡＲの発展</a:t>
            </a:r>
            <a:endParaRPr lang="en-US" altLang="ja-JP" sz="2600" b="1" smtClean="0"/>
          </a:p>
          <a:p>
            <a:pPr lvl="1">
              <a:lnSpc>
                <a:spcPct val="80000"/>
              </a:lnSpc>
              <a:buFont typeface="Arial" charset="0"/>
              <a:buNone/>
            </a:pPr>
            <a:r>
              <a:rPr lang="ja-JP" altLang="en-US" sz="1700" smtClean="0"/>
              <a:t>－</a:t>
            </a:r>
            <a:r>
              <a:rPr lang="ja-JP" altLang="en-US" sz="1900" smtClean="0"/>
              <a:t>ＡＲが登場する以前から「バーチャル・リアリティ」が広く研究されていた</a:t>
            </a:r>
            <a:endParaRPr lang="en-US" altLang="ja-JP" sz="1900" smtClean="0"/>
          </a:p>
          <a:p>
            <a:pPr lvl="1">
              <a:lnSpc>
                <a:spcPct val="80000"/>
              </a:lnSpc>
              <a:buFont typeface="Arial" charset="0"/>
              <a:buNone/>
            </a:pPr>
            <a:r>
              <a:rPr lang="ja-JP" altLang="en-US" sz="1900" smtClean="0"/>
              <a:t>　  しかし、すべての空間や状況を仮想的に作り出すには膨大な時間</a:t>
            </a:r>
            <a:endParaRPr lang="en-US" altLang="ja-JP" sz="1900" smtClean="0"/>
          </a:p>
          <a:p>
            <a:pPr lvl="1">
              <a:lnSpc>
                <a:spcPct val="80000"/>
              </a:lnSpc>
              <a:buFont typeface="Arial" charset="0"/>
              <a:buNone/>
            </a:pPr>
            <a:r>
              <a:rPr lang="ja-JP" altLang="en-US" sz="1900" smtClean="0"/>
              <a:t>　  と労力が必要であり、また、その空間を広げるには限界があった</a:t>
            </a:r>
            <a:endParaRPr lang="en-US" altLang="ja-JP" sz="1900" smtClean="0"/>
          </a:p>
          <a:p>
            <a:pPr lvl="1">
              <a:lnSpc>
                <a:spcPct val="80000"/>
              </a:lnSpc>
              <a:buFont typeface="Arial" charset="0"/>
              <a:buNone/>
            </a:pPr>
            <a:r>
              <a:rPr lang="ja-JP" altLang="en-US" sz="1900" smtClean="0"/>
              <a:t>　  そこですべてを作り出すのではなく、リアルな空間にデータを重ね合わせるというインターフェースを持ったＡＲに注目が集まり盛んに研究されるようなった</a:t>
            </a:r>
            <a:endParaRPr lang="en-US" altLang="ja-JP" sz="1900" smtClean="0"/>
          </a:p>
          <a:p>
            <a:pPr lvl="1">
              <a:lnSpc>
                <a:spcPct val="80000"/>
              </a:lnSpc>
              <a:buFont typeface="Arial" charset="0"/>
              <a:buNone/>
            </a:pPr>
            <a:endParaRPr lang="en-US" altLang="ja-JP" sz="1900" smtClean="0"/>
          </a:p>
          <a:p>
            <a:pPr>
              <a:lnSpc>
                <a:spcPct val="80000"/>
              </a:lnSpc>
              <a:buFont typeface="Arial" charset="0"/>
              <a:buNone/>
            </a:pPr>
            <a:endParaRPr lang="en-US" altLang="ja-JP" sz="1900" smtClean="0"/>
          </a:p>
          <a:p>
            <a:pPr lvl="1">
              <a:lnSpc>
                <a:spcPct val="80000"/>
              </a:lnSpc>
              <a:buFont typeface="Arial" charset="0"/>
              <a:buNone/>
            </a:pPr>
            <a:endParaRPr lang="en-US" altLang="ja-JP" sz="1700" smtClean="0"/>
          </a:p>
          <a:p>
            <a:pPr lvl="1">
              <a:lnSpc>
                <a:spcPct val="80000"/>
              </a:lnSpc>
              <a:buFont typeface="Arial" charset="0"/>
              <a:buNone/>
            </a:pPr>
            <a:r>
              <a:rPr lang="ja-JP" altLang="en-US" sz="1700" smtClean="0"/>
              <a:t>　　</a:t>
            </a:r>
            <a:endParaRPr lang="en-US" altLang="ja-JP" sz="2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タイトル 1"/>
          <p:cNvSpPr>
            <a:spLocks noGrp="1"/>
          </p:cNvSpPr>
          <p:nvPr>
            <p:ph type="title" idx="4294967295"/>
          </p:nvPr>
        </p:nvSpPr>
        <p:spPr/>
        <p:txBody>
          <a:bodyPr/>
          <a:lstStyle/>
          <a:p>
            <a:pPr eaLnBrk="1" hangingPunct="1"/>
            <a:r>
              <a:rPr lang="ja-JP" altLang="en-US" smtClean="0"/>
              <a:t>ＡＲの現在</a:t>
            </a:r>
          </a:p>
        </p:txBody>
      </p:sp>
      <p:sp>
        <p:nvSpPr>
          <p:cNvPr id="19458" name="コンテンツ プレースホルダ 2"/>
          <p:cNvSpPr>
            <a:spLocks noGrp="1"/>
          </p:cNvSpPr>
          <p:nvPr>
            <p:ph idx="4294967295"/>
          </p:nvPr>
        </p:nvSpPr>
        <p:spPr/>
        <p:txBody>
          <a:bodyPr/>
          <a:lstStyle/>
          <a:p>
            <a:pPr eaLnBrk="1" hangingPunct="1"/>
            <a:r>
              <a:rPr lang="ja-JP" altLang="en-US" sz="2400" b="1" smtClean="0"/>
              <a:t>ハードウェア性能の向上</a:t>
            </a:r>
            <a:endParaRPr lang="en-US" altLang="ja-JP" sz="2400" b="1" smtClean="0"/>
          </a:p>
          <a:p>
            <a:pPr lvl="1" eaLnBrk="1" hangingPunct="1"/>
            <a:r>
              <a:rPr lang="ja-JP" altLang="en-US" sz="2000" smtClean="0"/>
              <a:t>ハードウェアの性能が従来より向上したことによりノートパソコンや</a:t>
            </a:r>
            <a:endParaRPr lang="en-US" altLang="ja-JP" sz="2000" smtClean="0"/>
          </a:p>
          <a:p>
            <a:pPr lvl="1" eaLnBrk="1" hangingPunct="1">
              <a:buFont typeface="Arial" charset="0"/>
              <a:buNone/>
            </a:pPr>
            <a:r>
              <a:rPr lang="ja-JP" altLang="en-US" sz="2000" smtClean="0"/>
              <a:t>　　携帯機器でもＡＲの処理が可能になった</a:t>
            </a:r>
            <a:endParaRPr lang="en-US" altLang="ja-JP" sz="2000" smtClean="0"/>
          </a:p>
          <a:p>
            <a:pPr eaLnBrk="1" hangingPunct="1"/>
            <a:endParaRPr lang="en-US" altLang="ja-JP" sz="2400" smtClean="0"/>
          </a:p>
          <a:p>
            <a:pPr eaLnBrk="1" hangingPunct="1"/>
            <a:r>
              <a:rPr lang="ja-JP" altLang="en-US" sz="2400" b="1" smtClean="0"/>
              <a:t>マーカー型から非マーカー型へ</a:t>
            </a:r>
            <a:endParaRPr lang="en-US" altLang="ja-JP" sz="2400" b="1" smtClean="0"/>
          </a:p>
          <a:p>
            <a:pPr lvl="1" eaLnBrk="1" hangingPunct="1"/>
            <a:r>
              <a:rPr lang="ja-JP" altLang="en-US" sz="2000" smtClean="0"/>
              <a:t>今までのＡＲはマーカーと言う目印を使って空間を認識していたが</a:t>
            </a:r>
            <a:endParaRPr lang="en-US" altLang="ja-JP" sz="2000" smtClean="0"/>
          </a:p>
          <a:p>
            <a:pPr lvl="1" eaLnBrk="1" hangingPunct="1">
              <a:buFont typeface="Arial" charset="0"/>
              <a:buNone/>
            </a:pPr>
            <a:r>
              <a:rPr lang="ja-JP" altLang="en-US" sz="2000" smtClean="0"/>
              <a:t>　　最近では自動で空間を認識するシステムが開発され必ずしも</a:t>
            </a:r>
            <a:endParaRPr lang="en-US" altLang="ja-JP" sz="2000" smtClean="0"/>
          </a:p>
          <a:p>
            <a:pPr lvl="1" eaLnBrk="1" hangingPunct="1">
              <a:buFont typeface="Arial" charset="0"/>
              <a:buNone/>
            </a:pPr>
            <a:r>
              <a:rPr lang="ja-JP" altLang="en-US" sz="2000" smtClean="0"/>
              <a:t>　　マーカーを必要としなくなってきている</a:t>
            </a:r>
            <a:endParaRPr lang="en-US" altLang="ja-JP" sz="2000" smtClean="0"/>
          </a:p>
          <a:p>
            <a:pPr eaLnBrk="1" hangingPunct="1">
              <a:buFont typeface="Arial" charset="0"/>
              <a:buNone/>
            </a:pPr>
            <a:endParaRPr lang="en-US" altLang="ja-JP" sz="2400" b="1" smtClean="0"/>
          </a:p>
          <a:p>
            <a:pPr eaLnBrk="1" hangingPunct="1"/>
            <a:endParaRPr lang="en-US" altLang="ja-JP" sz="2400"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直方体 27"/>
          <p:cNvSpPr/>
          <p:nvPr/>
        </p:nvSpPr>
        <p:spPr>
          <a:xfrm>
            <a:off x="5715000" y="4000500"/>
            <a:ext cx="2143125" cy="200025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ja-JP" altLang="en-US"/>
          </a:p>
        </p:txBody>
      </p:sp>
      <p:sp>
        <p:nvSpPr>
          <p:cNvPr id="19" name="正方形/長方形 18"/>
          <p:cNvSpPr/>
          <p:nvPr/>
        </p:nvSpPr>
        <p:spPr>
          <a:xfrm>
            <a:off x="5429250" y="3429000"/>
            <a:ext cx="204788" cy="1071563"/>
          </a:xfrm>
          <a:prstGeom prst="rect">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21507" name="タイトル 1"/>
          <p:cNvSpPr>
            <a:spLocks noGrp="1"/>
          </p:cNvSpPr>
          <p:nvPr>
            <p:ph type="title" idx="4294967295"/>
          </p:nvPr>
        </p:nvSpPr>
        <p:spPr/>
        <p:txBody>
          <a:bodyPr/>
          <a:lstStyle/>
          <a:p>
            <a:pPr eaLnBrk="1" hangingPunct="1"/>
            <a:r>
              <a:rPr lang="ja-JP" altLang="en-US" smtClean="0"/>
              <a:t>マーカー型</a:t>
            </a:r>
          </a:p>
        </p:txBody>
      </p:sp>
      <p:sp>
        <p:nvSpPr>
          <p:cNvPr id="5" name="平行四辺形 4"/>
          <p:cNvSpPr/>
          <p:nvPr/>
        </p:nvSpPr>
        <p:spPr>
          <a:xfrm>
            <a:off x="2428875" y="3357563"/>
            <a:ext cx="3429000" cy="928687"/>
          </a:xfrm>
          <a:prstGeom prst="parallelogram">
            <a:avLst>
              <a:gd name="adj" fmla="val 60297"/>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6" name="正方形/長方形 5"/>
          <p:cNvSpPr/>
          <p:nvPr/>
        </p:nvSpPr>
        <p:spPr>
          <a:xfrm>
            <a:off x="2714625" y="4286250"/>
            <a:ext cx="214313" cy="1071563"/>
          </a:xfrm>
          <a:prstGeom prst="rect">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9" name="正方形/長方形 8"/>
          <p:cNvSpPr/>
          <p:nvPr/>
        </p:nvSpPr>
        <p:spPr>
          <a:xfrm>
            <a:off x="4857750" y="4286250"/>
            <a:ext cx="214313" cy="1071563"/>
          </a:xfrm>
          <a:prstGeom prst="rect">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10" name="正方形/長方形 9"/>
          <p:cNvSpPr/>
          <p:nvPr/>
        </p:nvSpPr>
        <p:spPr>
          <a:xfrm>
            <a:off x="3143250" y="4286250"/>
            <a:ext cx="204788" cy="142875"/>
          </a:xfrm>
          <a:prstGeom prst="rect">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26" name="下矢印吹き出し 25"/>
          <p:cNvSpPr/>
          <p:nvPr/>
        </p:nvSpPr>
        <p:spPr>
          <a:xfrm>
            <a:off x="2714625" y="2071688"/>
            <a:ext cx="2786063" cy="1143000"/>
          </a:xfrm>
          <a:prstGeom prst="downArrowCallou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ja-JP" altLang="en-US" sz="3200" b="1">
                <a:latin typeface="+mj-ea"/>
                <a:ea typeface="+mj-ea"/>
              </a:rPr>
              <a:t>マーカー</a:t>
            </a:r>
          </a:p>
        </p:txBody>
      </p:sp>
      <p:sp>
        <p:nvSpPr>
          <p:cNvPr id="27" name="フローチャート : 磁気ディスク 26"/>
          <p:cNvSpPr/>
          <p:nvPr/>
        </p:nvSpPr>
        <p:spPr>
          <a:xfrm>
            <a:off x="3857625" y="3000375"/>
            <a:ext cx="500063" cy="928688"/>
          </a:xfrm>
          <a:prstGeom prst="flowChartMagneticDisk">
            <a:avLst/>
          </a:prstGeom>
          <a:solidFill>
            <a:schemeClr val="accent5"/>
          </a:solid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ja-JP" altLang="en-US"/>
          </a:p>
        </p:txBody>
      </p:sp>
      <p:sp>
        <p:nvSpPr>
          <p:cNvPr id="29" name="十字形 28"/>
          <p:cNvSpPr/>
          <p:nvPr/>
        </p:nvSpPr>
        <p:spPr>
          <a:xfrm rot="2638214">
            <a:off x="6237288" y="2093913"/>
            <a:ext cx="1143000" cy="1143000"/>
          </a:xfrm>
          <a:prstGeom prst="plus">
            <a:avLst>
              <a:gd name="adj" fmla="val 38585"/>
            </a:avLst>
          </a:prstGeom>
          <a:solidFill>
            <a:srgbClr val="FF0000"/>
          </a:solidFill>
          <a:ln>
            <a:solidFill>
              <a:srgbClr val="FF0000"/>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1.94444E-6 -0.02174 C 0.06337 -0.11861 0.12674 -0.2148 0.17448 -0.20208 C 0.2224 -0.1889 0.26858 0.01757 0.28715 0.0578 " pathEditMode="relative" rAng="0" ptsTypes="aaA">
                                      <p:cBhvr>
                                        <p:cTn id="26" dur="2000" fill="hold"/>
                                        <p:tgtEl>
                                          <p:spTgt spid="27"/>
                                        </p:tgtEl>
                                        <p:attrNameLst>
                                          <p:attrName>ppt_x</p:attrName>
                                          <p:attrName>ppt_y</p:attrName>
                                        </p:attrNameLst>
                                      </p:cBhvr>
                                      <p:rCtr x="144" y="-57"/>
                                    </p:animMotion>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9" grpId="0" animBg="1"/>
      <p:bldP spid="5" grpId="0" animBg="1"/>
      <p:bldP spid="6" grpId="0" animBg="1"/>
      <p:bldP spid="9" grpId="0" animBg="1"/>
      <p:bldP spid="10" grpId="0" animBg="1"/>
      <p:bldP spid="26" grpId="0" animBg="1"/>
      <p:bldP spid="27" grpId="0" animBg="1"/>
      <p:bldP spid="27" grpId="1"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タイトル 1"/>
          <p:cNvSpPr>
            <a:spLocks noGrp="1"/>
          </p:cNvSpPr>
          <p:nvPr>
            <p:ph type="title" idx="4294967295"/>
          </p:nvPr>
        </p:nvSpPr>
        <p:spPr/>
        <p:txBody>
          <a:bodyPr/>
          <a:lstStyle/>
          <a:p>
            <a:pPr eaLnBrk="1" hangingPunct="1"/>
            <a:r>
              <a:rPr lang="ja-JP" altLang="en-US" smtClean="0"/>
              <a:t>非マーカー型</a:t>
            </a:r>
          </a:p>
        </p:txBody>
      </p:sp>
      <p:sp>
        <p:nvSpPr>
          <p:cNvPr id="11" name="直方体 10"/>
          <p:cNvSpPr/>
          <p:nvPr/>
        </p:nvSpPr>
        <p:spPr>
          <a:xfrm>
            <a:off x="5715000" y="4000500"/>
            <a:ext cx="2143125" cy="200025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ja-JP" altLang="en-US"/>
          </a:p>
        </p:txBody>
      </p:sp>
      <p:sp>
        <p:nvSpPr>
          <p:cNvPr id="12" name="正方形/長方形 11"/>
          <p:cNvSpPr/>
          <p:nvPr/>
        </p:nvSpPr>
        <p:spPr>
          <a:xfrm>
            <a:off x="5429250" y="3429000"/>
            <a:ext cx="204788" cy="1071563"/>
          </a:xfrm>
          <a:prstGeom prst="rect">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13" name="平行四辺形 12"/>
          <p:cNvSpPr/>
          <p:nvPr/>
        </p:nvSpPr>
        <p:spPr>
          <a:xfrm>
            <a:off x="2428875" y="3357563"/>
            <a:ext cx="3429000" cy="928687"/>
          </a:xfrm>
          <a:prstGeom prst="parallelogram">
            <a:avLst>
              <a:gd name="adj" fmla="val 60297"/>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14" name="正方形/長方形 13"/>
          <p:cNvSpPr/>
          <p:nvPr/>
        </p:nvSpPr>
        <p:spPr>
          <a:xfrm>
            <a:off x="2714625" y="4286250"/>
            <a:ext cx="214313" cy="1071563"/>
          </a:xfrm>
          <a:prstGeom prst="rect">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15" name="正方形/長方形 14"/>
          <p:cNvSpPr/>
          <p:nvPr/>
        </p:nvSpPr>
        <p:spPr>
          <a:xfrm>
            <a:off x="4857750" y="4286250"/>
            <a:ext cx="214313" cy="1071563"/>
          </a:xfrm>
          <a:prstGeom prst="rect">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16" name="正方形/長方形 15"/>
          <p:cNvSpPr/>
          <p:nvPr/>
        </p:nvSpPr>
        <p:spPr>
          <a:xfrm>
            <a:off x="3143250" y="4286250"/>
            <a:ext cx="204788" cy="142875"/>
          </a:xfrm>
          <a:prstGeom prst="rect">
            <a:avLst/>
          </a:prstGeom>
          <a:solidFill>
            <a:schemeClr val="accent6"/>
          </a:solidFill>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ja-JP" altLang="en-US"/>
          </a:p>
        </p:txBody>
      </p:sp>
      <p:sp>
        <p:nvSpPr>
          <p:cNvPr id="18" name="フローチャート : 磁気ディスク 17"/>
          <p:cNvSpPr/>
          <p:nvPr/>
        </p:nvSpPr>
        <p:spPr>
          <a:xfrm>
            <a:off x="3857625" y="3000375"/>
            <a:ext cx="500063" cy="928688"/>
          </a:xfrm>
          <a:prstGeom prst="flowChartMagneticDisk">
            <a:avLst/>
          </a:prstGeom>
          <a:solidFill>
            <a:schemeClr val="accent5"/>
          </a:solid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ja-JP" altLang="en-US"/>
          </a:p>
        </p:txBody>
      </p:sp>
      <p:sp>
        <p:nvSpPr>
          <p:cNvPr id="22" name="ドーナツ 21"/>
          <p:cNvSpPr/>
          <p:nvPr/>
        </p:nvSpPr>
        <p:spPr>
          <a:xfrm>
            <a:off x="6357938" y="1857375"/>
            <a:ext cx="1000125" cy="1000125"/>
          </a:xfrm>
          <a:prstGeom prst="donut">
            <a:avLst>
              <a:gd name="adj" fmla="val 15943"/>
            </a:avLst>
          </a:prstGeom>
          <a:solidFill>
            <a:srgbClr val="FF0000"/>
          </a:solidFill>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ja-JP"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1.94444E-6 -0.02174 C 0.06337 -0.11861 0.12674 -0.2148 0.17448 -0.20208 C 0.2224 -0.1889 0.26858 0.01757 0.28715 0.0578 " pathEditMode="relative" rAng="0" ptsTypes="aaA">
                                      <p:cBhvr>
                                        <p:cTn id="24" dur="2000" fill="hold"/>
                                        <p:tgtEl>
                                          <p:spTgt spid="18"/>
                                        </p:tgtEl>
                                        <p:attrNameLst>
                                          <p:attrName>ppt_x</p:attrName>
                                          <p:attrName>ppt_y</p:attrName>
                                        </p:attrNameLst>
                                      </p:cBhvr>
                                      <p:rCtr x="144" y="-57"/>
                                    </p:animMotion>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8" grpId="1"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タイトル 1"/>
          <p:cNvSpPr>
            <a:spLocks noGrp="1"/>
          </p:cNvSpPr>
          <p:nvPr>
            <p:ph type="title"/>
          </p:nvPr>
        </p:nvSpPr>
        <p:spPr/>
        <p:txBody>
          <a:bodyPr/>
          <a:lstStyle/>
          <a:p>
            <a:pPr eaLnBrk="1" hangingPunct="1"/>
            <a:r>
              <a:rPr lang="ja-JP" altLang="en-US" smtClean="0"/>
              <a:t>ＡＲの仕組み</a:t>
            </a:r>
          </a:p>
        </p:txBody>
      </p:sp>
      <p:sp>
        <p:nvSpPr>
          <p:cNvPr id="25602" name="コンテンツ プレースホルダ 2"/>
          <p:cNvSpPr>
            <a:spLocks noGrp="1"/>
          </p:cNvSpPr>
          <p:nvPr>
            <p:ph idx="1"/>
          </p:nvPr>
        </p:nvSpPr>
        <p:spPr/>
        <p:txBody>
          <a:bodyPr/>
          <a:lstStyle/>
          <a:p>
            <a:pPr eaLnBrk="1" hangingPunct="1"/>
            <a:r>
              <a:rPr lang="ja-JP" altLang="en-US" smtClean="0"/>
              <a:t>仮想世界を撮影しているカメラの位置・姿勢</a:t>
            </a:r>
            <a:r>
              <a:rPr lang="en-US" altLang="ja-JP" smtClean="0"/>
              <a:t/>
            </a:r>
            <a:br>
              <a:rPr lang="en-US" altLang="ja-JP" smtClean="0"/>
            </a:br>
            <a:r>
              <a:rPr lang="ja-JP" altLang="en-US" smtClean="0"/>
              <a:t>　　　　　　　　　　　　↑</a:t>
            </a:r>
            <a:r>
              <a:rPr lang="en-US" altLang="ja-JP" smtClean="0"/>
              <a:t/>
            </a:r>
            <a:br>
              <a:rPr lang="en-US" altLang="ja-JP" smtClean="0"/>
            </a:br>
            <a:r>
              <a:rPr lang="ja-JP" altLang="en-US" smtClean="0"/>
              <a:t>　　　　　　</a:t>
            </a:r>
            <a:r>
              <a:rPr lang="ja-JP" altLang="en-US" sz="4800" smtClean="0">
                <a:solidFill>
                  <a:srgbClr val="FF0000"/>
                </a:solidFill>
              </a:rPr>
              <a:t>一致させる</a:t>
            </a:r>
            <a:r>
              <a:rPr lang="en-US" altLang="ja-JP" smtClean="0"/>
              <a:t/>
            </a:r>
            <a:br>
              <a:rPr lang="en-US" altLang="ja-JP" smtClean="0"/>
            </a:br>
            <a:r>
              <a:rPr lang="ja-JP" altLang="en-US" smtClean="0"/>
              <a:t>　　　　　　　　　　　　↓</a:t>
            </a:r>
            <a:r>
              <a:rPr lang="en-US" altLang="ja-JP" smtClean="0"/>
              <a:t/>
            </a:r>
            <a:br>
              <a:rPr lang="en-US" altLang="ja-JP" smtClean="0"/>
            </a:br>
            <a:r>
              <a:rPr lang="ja-JP" altLang="en-US" smtClean="0"/>
              <a:t>現実世界のカメラの位置・姿勢</a:t>
            </a:r>
            <a:endParaRPr lang="en-US" altLang="ja-JP" smtClean="0"/>
          </a:p>
          <a:p>
            <a:pPr eaLnBrk="1" hangingPunct="1"/>
            <a:r>
              <a:rPr lang="ja-JP" altLang="en-US" smtClean="0"/>
              <a:t>カメラの特性（焦点距離や画角）を合わせないとずれてしまう　カメラによって異なる</a:t>
            </a:r>
            <a:r>
              <a:rPr lang="en-US" altLang="ja-JP" smtClean="0"/>
              <a:t/>
            </a:r>
            <a:br>
              <a:rPr lang="en-US" altLang="ja-JP" smtClean="0"/>
            </a:br>
            <a:r>
              <a:rPr lang="en-US" altLang="ja-JP" smtClean="0"/>
              <a:t>	</a:t>
            </a:r>
            <a:r>
              <a:rPr lang="ja-JP" altLang="en-US" smtClean="0"/>
              <a:t>→　</a:t>
            </a:r>
            <a:r>
              <a:rPr lang="ja-JP" altLang="en-US" b="1" smtClean="0">
                <a:solidFill>
                  <a:srgbClr val="FF0000"/>
                </a:solidFill>
              </a:rPr>
              <a:t>キャブリエーション</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タイトル 1"/>
          <p:cNvSpPr>
            <a:spLocks noGrp="1"/>
          </p:cNvSpPr>
          <p:nvPr>
            <p:ph type="title"/>
          </p:nvPr>
        </p:nvSpPr>
        <p:spPr/>
        <p:txBody>
          <a:bodyPr/>
          <a:lstStyle/>
          <a:p>
            <a:pPr eaLnBrk="1" hangingPunct="1"/>
            <a:r>
              <a:rPr lang="ja-JP" altLang="en-US" smtClean="0"/>
              <a:t>キャブリエーション</a:t>
            </a:r>
          </a:p>
        </p:txBody>
      </p:sp>
      <p:sp>
        <p:nvSpPr>
          <p:cNvPr id="3" name="コンテンツ プレースホルダ 2"/>
          <p:cNvSpPr>
            <a:spLocks noGrp="1"/>
          </p:cNvSpPr>
          <p:nvPr>
            <p:ph idx="1"/>
          </p:nvPr>
        </p:nvSpPr>
        <p:spPr>
          <a:xfrm>
            <a:off x="457200" y="4714875"/>
            <a:ext cx="8229600" cy="2000250"/>
          </a:xfrm>
        </p:spPr>
        <p:txBody>
          <a:bodyPr rtlCol="0">
            <a:normAutofit fontScale="92500" lnSpcReduction="10000"/>
          </a:bodyPr>
          <a:lstStyle/>
          <a:p>
            <a:pPr eaLnBrk="1" fontAlgn="auto" hangingPunct="1">
              <a:spcAft>
                <a:spcPts val="0"/>
              </a:spcAft>
              <a:buFont typeface="Arial" pitchFamily="34" charset="0"/>
              <a:buChar char="•"/>
              <a:defRPr/>
            </a:pPr>
            <a:r>
              <a:rPr lang="en-US" altLang="ja-JP" dirty="0" err="1" smtClean="0"/>
              <a:t>ARToolKit</a:t>
            </a:r>
            <a:r>
              <a:rPr lang="ja-JP" altLang="en-US" dirty="0" smtClean="0"/>
              <a:t>の付属のツール</a:t>
            </a:r>
            <a:endParaRPr lang="en-US" altLang="ja-JP" dirty="0" smtClean="0"/>
          </a:p>
          <a:p>
            <a:pPr eaLnBrk="1" fontAlgn="auto" hangingPunct="1">
              <a:spcAft>
                <a:spcPts val="0"/>
              </a:spcAft>
              <a:buFont typeface="Arial" pitchFamily="34" charset="0"/>
              <a:buChar char="•"/>
              <a:defRPr/>
            </a:pPr>
            <a:r>
              <a:rPr lang="ja-JP" altLang="en-US" dirty="0" smtClean="0"/>
              <a:t>キャブリエーション用のマーカをカメラで撮り</a:t>
            </a:r>
            <a:r>
              <a:rPr lang="en-US" altLang="ja-JP" dirty="0" smtClean="0"/>
              <a:t/>
            </a:r>
            <a:br>
              <a:rPr lang="en-US" altLang="ja-JP" dirty="0" smtClean="0"/>
            </a:br>
            <a:r>
              <a:rPr lang="ja-JP" altLang="en-US" dirty="0" smtClean="0"/>
              <a:t>写した点をクリックしていく</a:t>
            </a:r>
            <a:endParaRPr lang="en-US" altLang="ja-JP" dirty="0" smtClean="0"/>
          </a:p>
          <a:p>
            <a:pPr eaLnBrk="1" fontAlgn="auto" hangingPunct="1">
              <a:spcAft>
                <a:spcPts val="0"/>
              </a:spcAft>
              <a:buFont typeface="Arial" pitchFamily="34" charset="0"/>
              <a:buChar char="•"/>
              <a:defRPr/>
            </a:pPr>
            <a:r>
              <a:rPr lang="ja-JP" altLang="en-US" dirty="0" smtClean="0"/>
              <a:t>正確にするには色々な角度から４～５回する</a:t>
            </a:r>
            <a:endParaRPr lang="ja-JP" altLang="en-US" dirty="0"/>
          </a:p>
        </p:txBody>
      </p:sp>
      <p:pic>
        <p:nvPicPr>
          <p:cNvPr id="26627" name="Picture 3" descr="E:\My Documents\デスクトップ\AR_calib_02.png"/>
          <p:cNvPicPr>
            <a:picLocks noChangeAspect="1" noChangeArrowheads="1"/>
          </p:cNvPicPr>
          <p:nvPr/>
        </p:nvPicPr>
        <p:blipFill>
          <a:blip r:embed="rId2" cstate="print"/>
          <a:srcRect/>
          <a:stretch>
            <a:fillRect/>
          </a:stretch>
        </p:blipFill>
        <p:spPr bwMode="auto">
          <a:xfrm>
            <a:off x="285750" y="1285875"/>
            <a:ext cx="4071938" cy="3314700"/>
          </a:xfrm>
          <a:prstGeom prst="rect">
            <a:avLst/>
          </a:prstGeom>
          <a:noFill/>
          <a:ln w="9525">
            <a:noFill/>
            <a:miter lim="800000"/>
            <a:headEnd/>
            <a:tailEnd/>
          </a:ln>
        </p:spPr>
      </p:pic>
      <p:pic>
        <p:nvPicPr>
          <p:cNvPr id="26628" name="Picture 4" descr="E:\My Documents\デスクトップ\AR_calib_03.png"/>
          <p:cNvPicPr>
            <a:picLocks noChangeAspect="1" noChangeArrowheads="1"/>
          </p:cNvPicPr>
          <p:nvPr/>
        </p:nvPicPr>
        <p:blipFill>
          <a:blip r:embed="rId3" cstate="print"/>
          <a:srcRect/>
          <a:stretch>
            <a:fillRect/>
          </a:stretch>
        </p:blipFill>
        <p:spPr bwMode="auto">
          <a:xfrm>
            <a:off x="4714875" y="1285875"/>
            <a:ext cx="4071938" cy="3314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タイトル 1"/>
          <p:cNvSpPr>
            <a:spLocks noGrp="1"/>
          </p:cNvSpPr>
          <p:nvPr>
            <p:ph type="title"/>
          </p:nvPr>
        </p:nvSpPr>
        <p:spPr/>
        <p:txBody>
          <a:bodyPr/>
          <a:lstStyle/>
          <a:p>
            <a:pPr eaLnBrk="1" hangingPunct="1"/>
            <a:r>
              <a:rPr lang="ja-JP" altLang="en-US" smtClean="0"/>
              <a:t>現実と仮想</a:t>
            </a:r>
          </a:p>
        </p:txBody>
      </p:sp>
      <p:sp>
        <p:nvSpPr>
          <p:cNvPr id="3" name="コンテンツ プレースホルダ 2"/>
          <p:cNvSpPr>
            <a:spLocks noGrp="1"/>
          </p:cNvSpPr>
          <p:nvPr>
            <p:ph idx="1"/>
          </p:nvPr>
        </p:nvSpPr>
        <p:spPr>
          <a:xfrm>
            <a:off x="457200" y="5143500"/>
            <a:ext cx="8229600" cy="1571625"/>
          </a:xfrm>
        </p:spPr>
        <p:txBody>
          <a:bodyPr rtlCol="0">
            <a:normAutofit lnSpcReduction="10000"/>
          </a:bodyPr>
          <a:lstStyle/>
          <a:p>
            <a:pPr eaLnBrk="1" fontAlgn="auto" hangingPunct="1">
              <a:spcAft>
                <a:spcPts val="0"/>
              </a:spcAft>
              <a:buFont typeface="Arial" pitchFamily="34" charset="0"/>
              <a:buChar char="•"/>
              <a:defRPr/>
            </a:pPr>
            <a:r>
              <a:rPr lang="ja-JP" altLang="en-US" dirty="0" smtClean="0"/>
              <a:t>マーカの傾きから</a:t>
            </a:r>
            <a:r>
              <a:rPr lang="en-US" altLang="ja-JP" dirty="0" smtClean="0"/>
              <a:t/>
            </a:r>
            <a:br>
              <a:rPr lang="en-US" altLang="ja-JP" dirty="0" smtClean="0"/>
            </a:br>
            <a:r>
              <a:rPr lang="ja-JP" altLang="en-US" dirty="0" smtClean="0"/>
              <a:t>現実カメラの位置、姿勢を取得</a:t>
            </a:r>
            <a:endParaRPr lang="en-US" altLang="ja-JP" dirty="0" smtClean="0"/>
          </a:p>
          <a:p>
            <a:pPr eaLnBrk="1" fontAlgn="auto" hangingPunct="1">
              <a:spcAft>
                <a:spcPts val="0"/>
              </a:spcAft>
              <a:buFont typeface="Arial" pitchFamily="34" charset="0"/>
              <a:buChar char="•"/>
              <a:defRPr/>
            </a:pPr>
            <a:r>
              <a:rPr lang="ja-JP" altLang="en-US" dirty="0" smtClean="0"/>
              <a:t>仮想カメラの位置、姿勢を合わせる</a:t>
            </a:r>
            <a:endParaRPr lang="ja-JP" altLang="en-US" dirty="0"/>
          </a:p>
        </p:txBody>
      </p:sp>
      <p:pic>
        <p:nvPicPr>
          <p:cNvPr id="27651" name="Picture 3" descr="E:\My Documents\デスクトップ\仮想.JPG"/>
          <p:cNvPicPr>
            <a:picLocks noChangeAspect="1" noChangeArrowheads="1"/>
          </p:cNvPicPr>
          <p:nvPr/>
        </p:nvPicPr>
        <p:blipFill>
          <a:blip r:embed="rId2" cstate="print"/>
          <a:srcRect/>
          <a:stretch>
            <a:fillRect/>
          </a:stretch>
        </p:blipFill>
        <p:spPr bwMode="auto">
          <a:xfrm>
            <a:off x="4643438" y="1855788"/>
            <a:ext cx="4316412" cy="3073400"/>
          </a:xfrm>
          <a:prstGeom prst="rect">
            <a:avLst/>
          </a:prstGeom>
          <a:noFill/>
          <a:ln w="9525">
            <a:noFill/>
            <a:miter lim="800000"/>
            <a:headEnd/>
            <a:tailEnd/>
          </a:ln>
        </p:spPr>
      </p:pic>
      <p:pic>
        <p:nvPicPr>
          <p:cNvPr id="27652" name="Picture 5" descr="E:\My Documents\デスクトップ\カメラ.bmp"/>
          <p:cNvPicPr>
            <a:picLocks noChangeAspect="1" noChangeArrowheads="1"/>
          </p:cNvPicPr>
          <p:nvPr/>
        </p:nvPicPr>
        <p:blipFill>
          <a:blip r:embed="rId3" cstate="print"/>
          <a:srcRect/>
          <a:stretch>
            <a:fillRect/>
          </a:stretch>
        </p:blipFill>
        <p:spPr bwMode="auto">
          <a:xfrm rot="1689821">
            <a:off x="4887913" y="1282700"/>
            <a:ext cx="747712" cy="619125"/>
          </a:xfrm>
          <a:prstGeom prst="rect">
            <a:avLst/>
          </a:prstGeom>
          <a:noFill/>
          <a:ln w="9525">
            <a:noFill/>
            <a:miter lim="800000"/>
            <a:headEnd/>
            <a:tailEnd/>
          </a:ln>
        </p:spPr>
      </p:pic>
      <p:pic>
        <p:nvPicPr>
          <p:cNvPr id="27653" name="Picture 6" descr="E:\My Documents\デスクトップ\現実.JPG"/>
          <p:cNvPicPr>
            <a:picLocks noChangeAspect="1" noChangeArrowheads="1"/>
          </p:cNvPicPr>
          <p:nvPr/>
        </p:nvPicPr>
        <p:blipFill>
          <a:blip r:embed="rId4" cstate="print"/>
          <a:srcRect/>
          <a:stretch>
            <a:fillRect/>
          </a:stretch>
        </p:blipFill>
        <p:spPr bwMode="auto">
          <a:xfrm>
            <a:off x="214313" y="1785938"/>
            <a:ext cx="4306887" cy="3232150"/>
          </a:xfrm>
          <a:prstGeom prst="rect">
            <a:avLst/>
          </a:prstGeom>
          <a:noFill/>
          <a:ln w="9525">
            <a:noFill/>
            <a:miter lim="800000"/>
            <a:headEnd/>
            <a:tailEnd/>
          </a:ln>
        </p:spPr>
      </p:pic>
      <p:pic>
        <p:nvPicPr>
          <p:cNvPr id="27654" name="Picture 5" descr="E:\My Documents\デスクトップ\カメラ.bmp"/>
          <p:cNvPicPr>
            <a:picLocks noChangeAspect="1" noChangeArrowheads="1"/>
          </p:cNvPicPr>
          <p:nvPr/>
        </p:nvPicPr>
        <p:blipFill>
          <a:blip r:embed="rId3" cstate="print"/>
          <a:srcRect/>
          <a:stretch>
            <a:fillRect/>
          </a:stretch>
        </p:blipFill>
        <p:spPr bwMode="auto">
          <a:xfrm rot="1689821">
            <a:off x="458788" y="1211263"/>
            <a:ext cx="747712" cy="619125"/>
          </a:xfrm>
          <a:prstGeom prst="rect">
            <a:avLst/>
          </a:prstGeom>
          <a:noFill/>
          <a:ln w="9525">
            <a:noFill/>
            <a:miter lim="800000"/>
            <a:headEnd/>
            <a:tailEnd/>
          </a:ln>
        </p:spPr>
      </p:pic>
      <p:cxnSp>
        <p:nvCxnSpPr>
          <p:cNvPr id="11" name="直線矢印コネクタ 10"/>
          <p:cNvCxnSpPr/>
          <p:nvPr/>
        </p:nvCxnSpPr>
        <p:spPr>
          <a:xfrm rot="5400000" flipH="1" flipV="1">
            <a:off x="6394450" y="2392363"/>
            <a:ext cx="1357313" cy="1587"/>
          </a:xfrm>
          <a:prstGeom prst="straightConnector1">
            <a:avLst/>
          </a:prstGeom>
          <a:ln w="101600">
            <a:tailEnd type="arrow"/>
          </a:ln>
        </p:spPr>
        <p:style>
          <a:lnRef idx="3">
            <a:schemeClr val="accent3"/>
          </a:lnRef>
          <a:fillRef idx="0">
            <a:schemeClr val="accent3"/>
          </a:fillRef>
          <a:effectRef idx="2">
            <a:schemeClr val="accent3"/>
          </a:effectRef>
          <a:fontRef idx="minor">
            <a:schemeClr val="tx1"/>
          </a:fontRef>
        </p:style>
      </p:cxnSp>
      <p:cxnSp>
        <p:nvCxnSpPr>
          <p:cNvPr id="13" name="直線矢印コネクタ 12"/>
          <p:cNvCxnSpPr/>
          <p:nvPr/>
        </p:nvCxnSpPr>
        <p:spPr>
          <a:xfrm>
            <a:off x="7072313" y="3070225"/>
            <a:ext cx="1643062" cy="357188"/>
          </a:xfrm>
          <a:prstGeom prst="straightConnector1">
            <a:avLst/>
          </a:prstGeom>
          <a:ln w="101600">
            <a:tailEnd type="arrow"/>
          </a:ln>
        </p:spPr>
        <p:style>
          <a:lnRef idx="3">
            <a:schemeClr val="accent2"/>
          </a:lnRef>
          <a:fillRef idx="0">
            <a:schemeClr val="accent2"/>
          </a:fillRef>
          <a:effectRef idx="2">
            <a:schemeClr val="accent2"/>
          </a:effectRef>
          <a:fontRef idx="minor">
            <a:schemeClr val="tx1"/>
          </a:fontRef>
        </p:style>
      </p:cxnSp>
      <p:cxnSp>
        <p:nvCxnSpPr>
          <p:cNvPr id="16" name="直線矢印コネクタ 15"/>
          <p:cNvCxnSpPr/>
          <p:nvPr/>
        </p:nvCxnSpPr>
        <p:spPr>
          <a:xfrm rot="5400000">
            <a:off x="6178550" y="3392488"/>
            <a:ext cx="1216025" cy="571500"/>
          </a:xfrm>
          <a:prstGeom prst="straightConnector1">
            <a:avLst/>
          </a:prstGeom>
          <a:ln w="101600">
            <a:tailEnd type="arrow"/>
          </a:ln>
        </p:spPr>
        <p:style>
          <a:lnRef idx="3">
            <a:schemeClr val="accent1"/>
          </a:lnRef>
          <a:fillRef idx="0">
            <a:schemeClr val="accent1"/>
          </a:fillRef>
          <a:effectRef idx="2">
            <a:schemeClr val="accent1"/>
          </a:effectRef>
          <a:fontRef idx="minor">
            <a:schemeClr val="tx1"/>
          </a:fontRef>
        </p:style>
      </p:cxnSp>
      <p:cxnSp>
        <p:nvCxnSpPr>
          <p:cNvPr id="19" name="直線矢印コネクタ 18"/>
          <p:cNvCxnSpPr/>
          <p:nvPr/>
        </p:nvCxnSpPr>
        <p:spPr>
          <a:xfrm rot="5400000" flipH="1" flipV="1">
            <a:off x="1535112" y="2535238"/>
            <a:ext cx="1357313" cy="1588"/>
          </a:xfrm>
          <a:prstGeom prst="straightConnector1">
            <a:avLst/>
          </a:prstGeom>
          <a:ln w="101600">
            <a:tailEnd type="arrow"/>
          </a:ln>
        </p:spPr>
        <p:style>
          <a:lnRef idx="3">
            <a:schemeClr val="accent3"/>
          </a:lnRef>
          <a:fillRef idx="0">
            <a:schemeClr val="accent3"/>
          </a:fillRef>
          <a:effectRef idx="2">
            <a:schemeClr val="accent3"/>
          </a:effectRef>
          <a:fontRef idx="minor">
            <a:schemeClr val="tx1"/>
          </a:fontRef>
        </p:style>
      </p:cxnSp>
      <p:cxnSp>
        <p:nvCxnSpPr>
          <p:cNvPr id="20" name="直線矢印コネクタ 19"/>
          <p:cNvCxnSpPr/>
          <p:nvPr/>
        </p:nvCxnSpPr>
        <p:spPr>
          <a:xfrm>
            <a:off x="2214563" y="3214688"/>
            <a:ext cx="1643062" cy="357187"/>
          </a:xfrm>
          <a:prstGeom prst="straightConnector1">
            <a:avLst/>
          </a:prstGeom>
          <a:ln w="101600">
            <a:tailEnd type="arrow"/>
          </a:ln>
        </p:spPr>
        <p:style>
          <a:lnRef idx="3">
            <a:schemeClr val="accent2"/>
          </a:lnRef>
          <a:fillRef idx="0">
            <a:schemeClr val="accent2"/>
          </a:fillRef>
          <a:effectRef idx="2">
            <a:schemeClr val="accent2"/>
          </a:effectRef>
          <a:fontRef idx="minor">
            <a:schemeClr val="tx1"/>
          </a:fontRef>
        </p:style>
      </p:cxnSp>
      <p:cxnSp>
        <p:nvCxnSpPr>
          <p:cNvPr id="21" name="直線矢印コネクタ 20"/>
          <p:cNvCxnSpPr/>
          <p:nvPr/>
        </p:nvCxnSpPr>
        <p:spPr>
          <a:xfrm rot="5400000">
            <a:off x="1321594" y="3536157"/>
            <a:ext cx="1214437" cy="571500"/>
          </a:xfrm>
          <a:prstGeom prst="straightConnector1">
            <a:avLst/>
          </a:prstGeom>
          <a:ln w="101600">
            <a:tailEnd type="arrow"/>
          </a:ln>
        </p:spPr>
        <p:style>
          <a:lnRef idx="3">
            <a:schemeClr val="accent1"/>
          </a:lnRef>
          <a:fillRef idx="0">
            <a:schemeClr val="accent1"/>
          </a:fillRef>
          <a:effectRef idx="2">
            <a:schemeClr val="accent1"/>
          </a:effectRef>
          <a:fontRef idx="minor">
            <a:schemeClr val="tx1"/>
          </a:fontRef>
        </p:style>
      </p:cxnSp>
      <p:sp>
        <p:nvSpPr>
          <p:cNvPr id="22" name="テキスト ボックス 21"/>
          <p:cNvSpPr txBox="1"/>
          <p:nvPr/>
        </p:nvSpPr>
        <p:spPr>
          <a:xfrm>
            <a:off x="3429000" y="2000250"/>
            <a:ext cx="646113" cy="369888"/>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fontAlgn="auto">
              <a:spcBef>
                <a:spcPts val="0"/>
              </a:spcBef>
              <a:spcAft>
                <a:spcPts val="0"/>
              </a:spcAft>
              <a:defRPr/>
            </a:pPr>
            <a:r>
              <a:rPr lang="ja-JP" altLang="en-US" b="1" dirty="0"/>
              <a:t>現実</a:t>
            </a:r>
          </a:p>
        </p:txBody>
      </p:sp>
      <p:sp>
        <p:nvSpPr>
          <p:cNvPr id="23" name="テキスト ボックス 22"/>
          <p:cNvSpPr txBox="1"/>
          <p:nvPr/>
        </p:nvSpPr>
        <p:spPr>
          <a:xfrm>
            <a:off x="7929563" y="2071688"/>
            <a:ext cx="649287" cy="369887"/>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pPr fontAlgn="auto">
              <a:spcBef>
                <a:spcPts val="0"/>
              </a:spcBef>
              <a:spcAft>
                <a:spcPts val="0"/>
              </a:spcAft>
              <a:defRPr/>
            </a:pPr>
            <a:r>
              <a:rPr lang="ja-JP" altLang="en-US" b="1" dirty="0"/>
              <a:t>仮想</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941</Words>
  <Application>Microsoft Office PowerPoint</Application>
  <PresentationFormat>画面に合わせる (4:3)</PresentationFormat>
  <Paragraphs>185</Paragraphs>
  <Slides>25</Slides>
  <Notes>12</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Office テーマ</vt:lpstr>
      <vt:lpstr>合同発表 「ＡＲ」</vt:lpstr>
      <vt:lpstr>ＡＲとは・・・</vt:lpstr>
      <vt:lpstr>ＡＲの歴史</vt:lpstr>
      <vt:lpstr>ＡＲの現在</vt:lpstr>
      <vt:lpstr>マーカー型</vt:lpstr>
      <vt:lpstr>非マーカー型</vt:lpstr>
      <vt:lpstr>ＡＲの仕組み</vt:lpstr>
      <vt:lpstr>キャブリエーション</vt:lpstr>
      <vt:lpstr>現実と仮想</vt:lpstr>
      <vt:lpstr>①領域を絞り込む</vt:lpstr>
      <vt:lpstr>②白黒の２値化</vt:lpstr>
      <vt:lpstr>③ラベリング</vt:lpstr>
      <vt:lpstr>④輪郭を抽出</vt:lpstr>
      <vt:lpstr>⑤頂点割り当て</vt:lpstr>
      <vt:lpstr>⑥パターンマッチング</vt:lpstr>
      <vt:lpstr>⑦３Ｄモデル表示</vt:lpstr>
      <vt:lpstr>AR用のディスプレイ</vt:lpstr>
      <vt:lpstr>ヘッドマウントディスプレイ（HMD）</vt:lpstr>
      <vt:lpstr>光学透過HMD</vt:lpstr>
      <vt:lpstr>スライド 20</vt:lpstr>
      <vt:lpstr>ビデオ透過HMD</vt:lpstr>
      <vt:lpstr>スライド 22</vt:lpstr>
      <vt:lpstr>ハンドヘルドディスプレイ</vt:lpstr>
      <vt:lpstr>ARの欠点とこれから</vt:lpstr>
      <vt:lpstr>感想</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Mouse</dc:creator>
  <cp:lastModifiedBy>Shule517</cp:lastModifiedBy>
  <cp:revision>23</cp:revision>
  <dcterms:created xsi:type="dcterms:W3CDTF">2009-09-07T22:56:14Z</dcterms:created>
  <dcterms:modified xsi:type="dcterms:W3CDTF">2013-04-07T02:23:56Z</dcterms:modified>
</cp:coreProperties>
</file>