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0.xml" ContentType="application/vnd.openxmlformats-officedocument.presentationml.slideLayout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45" r:id="rId2"/>
    <p:sldMasterId id="2147483757" r:id="rId3"/>
    <p:sldMasterId id="2147483781" r:id="rId4"/>
  </p:sldMasterIdLst>
  <p:notesMasterIdLst>
    <p:notesMasterId r:id="rId44"/>
  </p:notesMasterIdLst>
  <p:sldIdLst>
    <p:sldId id="302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301" r:id="rId17"/>
    <p:sldId id="289" r:id="rId18"/>
    <p:sldId id="290" r:id="rId19"/>
    <p:sldId id="303" r:id="rId20"/>
    <p:sldId id="291" r:id="rId21"/>
    <p:sldId id="304" r:id="rId22"/>
    <p:sldId id="294" r:id="rId23"/>
    <p:sldId id="295" r:id="rId24"/>
    <p:sldId id="268" r:id="rId25"/>
    <p:sldId id="267" r:id="rId26"/>
    <p:sldId id="269" r:id="rId27"/>
    <p:sldId id="260" r:id="rId28"/>
    <p:sldId id="276" r:id="rId29"/>
    <p:sldId id="275" r:id="rId30"/>
    <p:sldId id="271" r:id="rId31"/>
    <p:sldId id="277" r:id="rId32"/>
    <p:sldId id="305" r:id="rId33"/>
    <p:sldId id="306" r:id="rId34"/>
    <p:sldId id="307" r:id="rId35"/>
    <p:sldId id="308" r:id="rId36"/>
    <p:sldId id="309" r:id="rId37"/>
    <p:sldId id="310" r:id="rId38"/>
    <p:sldId id="311" r:id="rId39"/>
    <p:sldId id="312" r:id="rId40"/>
    <p:sldId id="313" r:id="rId41"/>
    <p:sldId id="314" r:id="rId42"/>
    <p:sldId id="315" r:id="rId4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F4F"/>
    <a:srgbClr val="FF7171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-133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97A24A-7400-4FD8-9B32-8A9B96DFE95B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A63BD-EF95-4778-9477-8DE69CA9F64B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ダウンロードしながら、再生する方式がストリーミングである。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ストリーミング動画配信とは、リアルタイムにデータを送信することによって生放送ができる。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公式のサービスとして、ニコニコ生放送や</a:t>
            </a:r>
            <a:r>
              <a:rPr kumimoji="1" lang="en-US" altLang="ja-JP" dirty="0" err="1" smtClean="0"/>
              <a:t>Ustream</a:t>
            </a:r>
            <a:r>
              <a:rPr kumimoji="1" lang="ja-JP" altLang="en-US" dirty="0" smtClean="0"/>
              <a:t>があげられる。他には、</a:t>
            </a:r>
            <a:r>
              <a:rPr kumimoji="1" lang="en-US" altLang="ja-JP" dirty="0" smtClean="0"/>
              <a:t>J</a:t>
            </a:r>
            <a:r>
              <a:rPr kumimoji="1" lang="ja-JP" altLang="en-US" dirty="0" smtClean="0"/>
              <a:t>ストリームなどなど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B47709-BD42-4817-A746-83565A8164AE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ja-JP" altLang="en-US" dirty="0" smtClean="0"/>
              <a:t>相手が見えない状態で、文字だけのやりとりでコミュニケーションを実現してる</a:t>
            </a:r>
            <a:endParaRPr lang="en-US" altLang="ja-JP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en-US" altLang="ja-JP" sz="1200" dirty="0" smtClean="0"/>
              <a:t>MMORPG</a:t>
            </a:r>
            <a:r>
              <a:rPr lang="ja-JP" altLang="en-US" sz="1200" dirty="0" smtClean="0"/>
              <a:t>などのネットゲームをヒントにストリーミング動画配信を仮想空間で実現すれば、</a:t>
            </a:r>
            <a:endParaRPr lang="en-US" altLang="ja-JP" sz="1200" dirty="0" smtClean="0"/>
          </a:p>
          <a:p>
            <a:pPr eaLnBrk="1" hangingPunct="1">
              <a:lnSpc>
                <a:spcPct val="90000"/>
              </a:lnSpc>
              <a:buFont typeface="Arial" charset="0"/>
              <a:buNone/>
            </a:pPr>
            <a:r>
              <a:rPr lang="ja-JP" altLang="en-US" sz="1200" dirty="0" smtClean="0"/>
              <a:t>従来とは異なった新たなコミュニケーションを実現できるのではないかと考えた</a:t>
            </a:r>
            <a:endParaRPr lang="en-US" altLang="ja-JP" sz="120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E1738-88FB-49CE-9BFF-605B51D3480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990600" lvl="1" indent="-533400">
              <a:buNone/>
            </a:pPr>
            <a:r>
              <a:rPr lang="ja-JP" altLang="en-US" dirty="0" smtClean="0"/>
              <a:t>配信者⇔配信者</a:t>
            </a:r>
            <a:endParaRPr lang="en-US" altLang="ja-JP" dirty="0" smtClean="0"/>
          </a:p>
          <a:p>
            <a:pPr marL="990600" lvl="1" indent="-533400">
              <a:buNone/>
            </a:pPr>
            <a:r>
              <a:rPr lang="ja-JP" altLang="en-US" dirty="0" smtClean="0"/>
              <a:t>同じ配信を見ているリスナー同士</a:t>
            </a:r>
            <a:endParaRPr lang="en-US" altLang="ja-JP" dirty="0" smtClean="0"/>
          </a:p>
          <a:p>
            <a:pPr marL="990600" lvl="1" indent="-533400">
              <a:buNone/>
            </a:pPr>
            <a:r>
              <a:rPr lang="ja-JP" altLang="en-US" dirty="0" smtClean="0"/>
              <a:t>別の配信を見ているリスナー同士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DD0A6-3741-43CD-BAA1-E725DAE96D71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利点：動画を一緒に見に行く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7DD0A6-3741-43CD-BAA1-E725DAE96D71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E1738-88FB-49CE-9BFF-605B51D3480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E1738-88FB-49CE-9BFF-605B51D3480C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3A63BD-EF95-4778-9477-8DE69CA9F64B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8" name="Picture 8" descr="e_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60578" y="274641"/>
            <a:ext cx="1726223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81908" y="274641"/>
            <a:ext cx="5037992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8" name="Picture 8" descr="e_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66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66"/>
                </a:solidFill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81908" y="1600203"/>
            <a:ext cx="3382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304692" y="1600203"/>
            <a:ext cx="3382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60578" y="274641"/>
            <a:ext cx="1726223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81908" y="274641"/>
            <a:ext cx="5037992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08" name="Picture 8" descr="e_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4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 algn="ctr">
              <a:defRPr>
                <a:solidFill>
                  <a:srgbClr val="000066"/>
                </a:solidFill>
              </a:defRPr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000066"/>
                </a:solidFill>
              </a:defRPr>
            </a:lvl1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5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81908" y="1600201"/>
            <a:ext cx="3382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304692" y="1600201"/>
            <a:ext cx="3382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270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270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435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538" y="273051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960577" y="274639"/>
            <a:ext cx="1726223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781908" y="274639"/>
            <a:ext cx="5037992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81908" y="1600203"/>
            <a:ext cx="3382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304692" y="1600203"/>
            <a:ext cx="338210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271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538" y="273053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アイコンをクリックして図を追加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8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3" name="Picture 7" descr="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81908" y="274638"/>
            <a:ext cx="69048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1908" y="1600203"/>
            <a:ext cx="69048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81908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74123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4974" y="6245225"/>
            <a:ext cx="172182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000066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3200">
          <a:solidFill>
            <a:srgbClr val="0033CC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umimoji="1" sz="2800">
          <a:solidFill>
            <a:srgbClr val="0033CC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rgbClr val="0033CC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Arial" charset="0"/>
        <a:buChar char="◆"/>
        <a:defRPr kumimoji="1" sz="2000">
          <a:solidFill>
            <a:srgbClr val="0033CC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Arial" charset="0"/>
        <a:buChar char="▪"/>
        <a:defRPr kumimoji="1" sz="2000">
          <a:solidFill>
            <a:srgbClr val="0033CC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Arial" charset="0"/>
        <a:buChar char="▪"/>
        <a:defRPr kumimoji="1" sz="2000">
          <a:solidFill>
            <a:srgbClr val="0033CC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Arial" charset="0"/>
        <a:buChar char="▪"/>
        <a:defRPr kumimoji="1" sz="2000">
          <a:solidFill>
            <a:srgbClr val="0033CC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Arial" charset="0"/>
        <a:buChar char="▪"/>
        <a:defRPr kumimoji="1" sz="2000">
          <a:solidFill>
            <a:srgbClr val="0033CC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B2B2B2"/>
        </a:buClr>
        <a:buFont typeface="Arial" charset="0"/>
        <a:buChar char="▪"/>
        <a:defRPr kumimoji="1" sz="2000">
          <a:solidFill>
            <a:srgbClr val="0033CC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3" name="Picture 7" descr="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81908" y="274638"/>
            <a:ext cx="69048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1908" y="1600203"/>
            <a:ext cx="69048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81908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74123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4974" y="6245225"/>
            <a:ext cx="172182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◆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23" name="Picture 7" descr="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81908" y="274638"/>
            <a:ext cx="69048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1908" y="1600201"/>
            <a:ext cx="690489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781908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74123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64974" y="6245225"/>
            <a:ext cx="1721826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Blip>
          <a:blip r:embed="rId14"/>
        </a:buBlip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Blip>
          <a:blip r:embed="rId15"/>
        </a:buBlip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Blip>
          <a:blip r:embed="rId16"/>
        </a:buBlip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◆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6699FF"/>
        </a:buClr>
        <a:buFont typeface="Arial" charset="0"/>
        <a:buChar char="▪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DDEA8-C72B-413B-B7EC-556D287C16D0}" type="datetimeFigureOut">
              <a:rPr kumimoji="1" lang="ja-JP" altLang="en-US" smtClean="0"/>
              <a:pPr/>
              <a:t>2013/4/7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219C-6AD7-492B-B034-9C97C91A8653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9.gi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1.gif"/><Relationship Id="rId4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9.xml"/><Relationship Id="rId5" Type="http://schemas.openxmlformats.org/officeDocument/2006/relationships/image" Target="../media/image31.gif"/><Relationship Id="rId4" Type="http://schemas.openxmlformats.org/officeDocument/2006/relationships/image" Target="../media/image34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6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38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55576" y="476672"/>
            <a:ext cx="7772400" cy="1470025"/>
          </a:xfrm>
        </p:spPr>
        <p:txBody>
          <a:bodyPr>
            <a:prstTxWarp prst="textArchDown">
              <a:avLst/>
            </a:prstTxWarp>
          </a:bodyPr>
          <a:lstStyle/>
          <a:p>
            <a:r>
              <a:rPr kumimoji="1" lang="ja-JP" altLang="en-US" sz="48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配信王国</a:t>
            </a:r>
            <a:r>
              <a:rPr kumimoji="1" lang="en-US" altLang="ja-JP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/>
            </a:r>
            <a:br>
              <a:rPr kumimoji="1" lang="en-US" altLang="ja-JP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</a:br>
            <a:r>
              <a:rPr lang="ja-JP" altLang="ja-JP" sz="2800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～仮想空間におけるストリーミング動画配信～</a:t>
            </a:r>
            <a:endParaRPr kumimoji="1" lang="ja-JP" altLang="en-US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95736" y="4509120"/>
            <a:ext cx="6400800" cy="1752600"/>
          </a:xfrm>
        </p:spPr>
        <p:txBody>
          <a:bodyPr/>
          <a:lstStyle/>
          <a:p>
            <a:r>
              <a:rPr kumimoji="1" lang="ja-JP" altLang="en-US" dirty="0" smtClean="0"/>
              <a:t>しっかりシュール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62569" y="3552255"/>
            <a:ext cx="3960440" cy="2985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本システムの利点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/>
          </a:bodyPr>
          <a:lstStyle/>
          <a:p>
            <a:pPr marL="660400" indent="-660400">
              <a:buNone/>
            </a:pPr>
            <a:r>
              <a:rPr lang="ja-JP" altLang="en-US" dirty="0" smtClean="0"/>
              <a:t>新しい動画の探し方</a:t>
            </a:r>
            <a:endParaRPr lang="en-US" altLang="ja-JP" dirty="0" smtClean="0"/>
          </a:p>
          <a:p>
            <a:pPr marL="1060450" lvl="1" indent="-660400">
              <a:buNone/>
            </a:pPr>
            <a:r>
              <a:rPr lang="ja-JP" altLang="en-US" dirty="0" smtClean="0"/>
              <a:t>従来：文字でしか判断できない</a:t>
            </a:r>
            <a:endParaRPr lang="en-US" altLang="ja-JP" dirty="0" smtClean="0"/>
          </a:p>
          <a:p>
            <a:pPr marL="1060450" lvl="1" indent="-660400">
              <a:buNone/>
            </a:pPr>
            <a:r>
              <a:rPr lang="ja-JP" altLang="en-US" dirty="0" smtClean="0"/>
              <a:t>本システム：一目でわかる</a:t>
            </a:r>
            <a:endParaRPr lang="en-US" altLang="ja-JP" dirty="0" smtClean="0"/>
          </a:p>
          <a:p>
            <a:pPr marL="1060450" lvl="1" indent="-660400">
              <a:buNone/>
            </a:pPr>
            <a:endParaRPr lang="en-US" altLang="ja-JP" dirty="0" smtClean="0"/>
          </a:p>
          <a:p>
            <a:pPr marL="1060450" lvl="1" indent="-660400">
              <a:buNone/>
            </a:pPr>
            <a:endParaRPr lang="ja-JP" altLang="en-US" dirty="0" smtClean="0"/>
          </a:p>
        </p:txBody>
      </p:sp>
      <p:grpSp>
        <p:nvGrpSpPr>
          <p:cNvPr id="2" name="グループ化 12"/>
          <p:cNvGrpSpPr/>
          <p:nvPr/>
        </p:nvGrpSpPr>
        <p:grpSpPr>
          <a:xfrm>
            <a:off x="683568" y="3291583"/>
            <a:ext cx="3312368" cy="3269765"/>
            <a:chOff x="611560" y="3183571"/>
            <a:chExt cx="3312368" cy="326976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83568" y="3429000"/>
              <a:ext cx="3240360" cy="2969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正方形/長方形 9"/>
            <p:cNvSpPr/>
            <p:nvPr/>
          </p:nvSpPr>
          <p:spPr>
            <a:xfrm>
              <a:off x="611560" y="3429000"/>
              <a:ext cx="3312368" cy="3024336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1732886" y="3183571"/>
              <a:ext cx="1008112" cy="50405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従来</a:t>
              </a:r>
              <a:endParaRPr kumimoji="1" lang="ja-JP" altLang="en-US" sz="2800" dirty="0"/>
            </a:p>
          </p:txBody>
        </p:sp>
      </p:grpSp>
      <p:sp>
        <p:nvSpPr>
          <p:cNvPr id="17" name="正方形/長方形 16"/>
          <p:cNvSpPr/>
          <p:nvPr/>
        </p:nvSpPr>
        <p:spPr>
          <a:xfrm>
            <a:off x="4572000" y="3531475"/>
            <a:ext cx="3972910" cy="2963917"/>
          </a:xfrm>
          <a:prstGeom prst="rect">
            <a:avLst/>
          </a:prstGeom>
          <a:noFill/>
          <a:ln w="1047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5466504" y="3232432"/>
            <a:ext cx="2016224" cy="57606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本システム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本システムの利点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457200" y="1628800"/>
            <a:ext cx="8229600" cy="4525963"/>
          </a:xfrm>
        </p:spPr>
        <p:txBody>
          <a:bodyPr/>
          <a:lstStyle/>
          <a:p>
            <a:pPr marL="609600" indent="-609600">
              <a:buNone/>
            </a:pPr>
            <a:r>
              <a:rPr lang="ja-JP" altLang="en-US" dirty="0" smtClean="0"/>
              <a:t>ユーザーの流れ</a:t>
            </a:r>
            <a:endParaRPr lang="en-US" altLang="ja-JP" dirty="0" smtClean="0"/>
          </a:p>
          <a:p>
            <a:pPr marL="1009650" lvl="1" indent="-609600">
              <a:buNone/>
            </a:pPr>
            <a:r>
              <a:rPr lang="ja-JP" altLang="en-US" dirty="0" smtClean="0"/>
              <a:t>従来：見えない</a:t>
            </a:r>
          </a:p>
          <a:p>
            <a:pPr marL="990600" lvl="1" indent="-533400">
              <a:buNone/>
            </a:pPr>
            <a:r>
              <a:rPr lang="ja-JP" altLang="en-US" dirty="0" smtClean="0"/>
              <a:t>本システム：見える</a:t>
            </a:r>
          </a:p>
        </p:txBody>
      </p:sp>
      <p:grpSp>
        <p:nvGrpSpPr>
          <p:cNvPr id="2" name="グループ化 9"/>
          <p:cNvGrpSpPr>
            <a:grpSpLocks/>
          </p:cNvGrpSpPr>
          <p:nvPr/>
        </p:nvGrpSpPr>
        <p:grpSpPr bwMode="auto">
          <a:xfrm>
            <a:off x="251520" y="5373216"/>
            <a:ext cx="647700" cy="846138"/>
            <a:chOff x="1857356" y="4286256"/>
            <a:chExt cx="1257520" cy="1857388"/>
          </a:xfrm>
        </p:grpSpPr>
        <p:pic>
          <p:nvPicPr>
            <p:cNvPr id="38917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18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グループ化 9"/>
          <p:cNvGrpSpPr>
            <a:grpSpLocks/>
          </p:cNvGrpSpPr>
          <p:nvPr/>
        </p:nvGrpSpPr>
        <p:grpSpPr bwMode="auto">
          <a:xfrm>
            <a:off x="6804248" y="3779614"/>
            <a:ext cx="863922" cy="1151805"/>
            <a:chOff x="1857356" y="4286256"/>
            <a:chExt cx="1257520" cy="1857388"/>
          </a:xfrm>
        </p:grpSpPr>
        <p:pic>
          <p:nvPicPr>
            <p:cNvPr id="38923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924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8925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8304" y="3028950"/>
            <a:ext cx="7985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6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5435798"/>
            <a:ext cx="7985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7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84368" y="3635598"/>
            <a:ext cx="798512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8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4787726"/>
            <a:ext cx="79851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29" name="図 7" descr="chara2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79512" y="4869160"/>
            <a:ext cx="503237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2" name="図 7" descr="chara2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64088" y="3995638"/>
            <a:ext cx="503237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3" name="図 7" descr="chara2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68144" y="4859734"/>
            <a:ext cx="5032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5" name="図 7" descr="chara2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24328" y="4787726"/>
            <a:ext cx="5032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6" name="図 7" descr="chara2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028384" y="4571702"/>
            <a:ext cx="5032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7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5147766"/>
            <a:ext cx="482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8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60432" y="4211662"/>
            <a:ext cx="482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39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84168" y="3779614"/>
            <a:ext cx="482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0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5507806"/>
            <a:ext cx="482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1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4499694"/>
            <a:ext cx="482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2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4931742"/>
            <a:ext cx="79851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45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5723830"/>
            <a:ext cx="482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" name="ストライプ矢印 33"/>
          <p:cNvSpPr/>
          <p:nvPr/>
        </p:nvSpPr>
        <p:spPr>
          <a:xfrm rot="9888351">
            <a:off x="3600164" y="4492155"/>
            <a:ext cx="2925464" cy="176599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角丸四角形 34"/>
          <p:cNvSpPr/>
          <p:nvPr/>
        </p:nvSpPr>
        <p:spPr>
          <a:xfrm>
            <a:off x="6228184" y="3419574"/>
            <a:ext cx="2304256" cy="57606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配信終了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795 0.16805 " pathEditMode="relative" ptsTypes="AA">
                                      <p:cBhvr>
                                        <p:cTn id="19" dur="2000" fill="hold"/>
                                        <p:tgtEl>
                                          <p:spTgt spid="389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77778E-6 -3.33333E-6 L -0.46841 0.016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" y="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37795 0.16805 " pathEditMode="relative" ptsTypes="AA">
                                      <p:cBhvr>
                                        <p:cTn id="23" dur="2000" fill="hold"/>
                                        <p:tgtEl>
                                          <p:spTgt spid="389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1.11111E-6 2.59259E-6 L -0.44879 0.15764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" y="7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48148E-6 L -0.53177 0.15162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6" y="76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77778E-6 3.33333E-6 L -0.55504 0.1319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38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" y="66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2.59259E-6 L -0.76667 -0.07894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3" y="-4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72222E-6 -2.96296E-6 L -0.60642 0.1365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3" y="68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96296E-6 L -0.59062 0.07338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37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4.81481E-6 L -0.7283 -0.03612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89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4" y="-18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389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5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利点まとめ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32856"/>
            <a:ext cx="8229600" cy="35283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コミュニケーションの枠越え</a:t>
            </a:r>
            <a:endParaRPr lang="en-US" altLang="ja-JP" sz="44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第３の存在</a:t>
            </a:r>
            <a:endParaRPr lang="en-US" altLang="ja-JP" sz="44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新しい動画の探し方</a:t>
            </a:r>
            <a:endParaRPr lang="en-US" altLang="ja-JP" sz="44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4400" dirty="0" smtClean="0"/>
              <a:t>ユーザーの流れ</a:t>
            </a:r>
            <a:endParaRPr lang="en-US" altLang="ja-JP" sz="4400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ja-JP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10000"/>
                    </a:prstClr>
                  </a:outerShdw>
                </a:effectLst>
              </a:rPr>
              <a:t>実装機能</a:t>
            </a:r>
            <a:endParaRPr kumimoji="1"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485546" y="2776768"/>
          <a:ext cx="8172908" cy="2880320"/>
        </p:xfrm>
        <a:graphic>
          <a:graphicData uri="http://schemas.openxmlformats.org/drawingml/2006/table">
            <a:tbl>
              <a:tblPr bandRow="1">
                <a:tableStyleId>{2A488322-F2BA-4B5B-9748-0D474271808F}</a:tableStyleId>
              </a:tblPr>
              <a:tblGrid>
                <a:gridCol w="4086454"/>
                <a:gridCol w="4086454"/>
              </a:tblGrid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3600" b="1" dirty="0" smtClean="0">
                          <a:solidFill>
                            <a:schemeClr val="tx1"/>
                          </a:solidFill>
                        </a:rPr>
                        <a:t>移動</a:t>
                      </a:r>
                      <a:endParaRPr lang="en-US" altLang="ja-JP" sz="3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3600" b="1" dirty="0" smtClean="0">
                          <a:solidFill>
                            <a:schemeClr val="tx1"/>
                          </a:solidFill>
                        </a:rPr>
                        <a:t>チャット</a:t>
                      </a:r>
                      <a:endParaRPr lang="en-US" altLang="ja-JP" sz="3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200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3600" b="1" dirty="0" smtClean="0">
                          <a:solidFill>
                            <a:schemeClr val="tx1"/>
                          </a:solidFill>
                        </a:rPr>
                        <a:t>配信</a:t>
                      </a:r>
                      <a:endParaRPr lang="en-US" altLang="ja-JP" sz="3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3600" b="1" dirty="0" smtClean="0">
                          <a:solidFill>
                            <a:schemeClr val="tx1"/>
                          </a:solidFill>
                        </a:rPr>
                        <a:t>視聴</a:t>
                      </a:r>
                      <a:endParaRPr lang="en-US" altLang="ja-JP" sz="3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823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3600" b="1" dirty="0" smtClean="0">
                          <a:solidFill>
                            <a:schemeClr val="tx1"/>
                          </a:solidFill>
                        </a:rPr>
                        <a:t>オーラ</a:t>
                      </a:r>
                      <a:endParaRPr lang="en-US" altLang="ja-JP" sz="3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3600" b="1" dirty="0" smtClean="0">
                          <a:solidFill>
                            <a:schemeClr val="tx1"/>
                          </a:solidFill>
                        </a:rPr>
                        <a:t>スレッド</a:t>
                      </a:r>
                      <a:endParaRPr lang="en-US" altLang="ja-JP" sz="3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57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3600" b="1" dirty="0" smtClean="0">
                          <a:solidFill>
                            <a:schemeClr val="tx1"/>
                          </a:solidFill>
                        </a:rPr>
                        <a:t>吹き出し</a:t>
                      </a:r>
                      <a:endParaRPr lang="en-US" altLang="ja-JP" sz="36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4000" b="1" dirty="0" smtClean="0"/>
                        <a:t>（　＾</a:t>
                      </a:r>
                      <a:r>
                        <a:rPr lang="en-US" altLang="ja-JP" sz="4000" b="1" dirty="0" smtClean="0"/>
                        <a:t>ω</a:t>
                      </a:r>
                      <a:r>
                        <a:rPr lang="ja-JP" altLang="en-US" sz="4000" b="1" dirty="0" smtClean="0"/>
                        <a:t>＾）</a:t>
                      </a:r>
                      <a:r>
                        <a:rPr lang="ja-JP" altLang="en-US" sz="4000" b="1" dirty="0" err="1" smtClean="0"/>
                        <a:t>おっおっ</a:t>
                      </a:r>
                      <a:endParaRPr lang="en-US" altLang="ja-JP" sz="4400" b="1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角丸四角形 4"/>
          <p:cNvSpPr/>
          <p:nvPr/>
        </p:nvSpPr>
        <p:spPr>
          <a:xfrm>
            <a:off x="467544" y="4221088"/>
            <a:ext cx="8208912" cy="1440160"/>
          </a:xfrm>
          <a:prstGeom prst="roundRect">
            <a:avLst/>
          </a:prstGeom>
          <a:noFill/>
          <a:ln w="101600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角丸四角形 17"/>
          <p:cNvSpPr/>
          <p:nvPr/>
        </p:nvSpPr>
        <p:spPr>
          <a:xfrm>
            <a:off x="971600" y="5445224"/>
            <a:ext cx="7128792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solidFill>
                  <a:schemeClr val="bg1"/>
                </a:solidFill>
              </a:rPr>
              <a:t>自身のリスナーかどうかが判断できる</a:t>
            </a:r>
            <a:endParaRPr lang="en-US" altLang="ja-JP" sz="3200" dirty="0" smtClean="0">
              <a:solidFill>
                <a:schemeClr val="bg1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611560" y="1484784"/>
            <a:ext cx="1800200" cy="93610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オーラ</a:t>
            </a:r>
            <a:endParaRPr kumimoji="1" lang="ja-JP" altLang="en-US" sz="2400" dirty="0" smtClean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187624" y="2636912"/>
            <a:ext cx="660789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自身が配信者の場合</a:t>
            </a:r>
            <a:endParaRPr kumimoji="1"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・配信開始時に自アバターに薄紫のオーラを纏う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・自身のリスナーのみ薄紫のオーラを纏う</a:t>
            </a:r>
            <a:endParaRPr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下矢印 15"/>
          <p:cNvSpPr/>
          <p:nvPr/>
        </p:nvSpPr>
        <p:spPr>
          <a:xfrm>
            <a:off x="3707904" y="4077072"/>
            <a:ext cx="1584176" cy="1008112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11560" y="1484784"/>
            <a:ext cx="1800200" cy="93610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オーラ</a:t>
            </a:r>
            <a:endParaRPr kumimoji="1" lang="ja-JP" altLang="en-US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87624" y="2636912"/>
            <a:ext cx="596990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自身がリスナーの場合</a:t>
            </a:r>
            <a:endParaRPr kumimoji="1"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・視聴開始時に薄紫のオーラを纏う</a:t>
            </a:r>
            <a:endParaRPr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・同一リスナーが薄紫のオーラを纏っている</a:t>
            </a:r>
            <a:endParaRPr kumimoji="1" lang="ja-JP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971600" y="5445224"/>
            <a:ext cx="7128792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誰が同じ配信を見ているかが判断できる</a:t>
            </a:r>
            <a:endParaRPr lang="en-US" altLang="ja-JP" sz="2800" dirty="0" smtClean="0">
              <a:solidFill>
                <a:schemeClr val="bg1"/>
              </a:solidFill>
            </a:endParaRPr>
          </a:p>
        </p:txBody>
      </p:sp>
      <p:sp>
        <p:nvSpPr>
          <p:cNvPr id="7" name="下矢印 6"/>
          <p:cNvSpPr/>
          <p:nvPr/>
        </p:nvSpPr>
        <p:spPr>
          <a:xfrm>
            <a:off x="3707904" y="4077072"/>
            <a:ext cx="1584176" cy="1008112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 16"/>
          <p:cNvSpPr/>
          <p:nvPr/>
        </p:nvSpPr>
        <p:spPr>
          <a:xfrm>
            <a:off x="611560" y="1484784"/>
            <a:ext cx="1800200" cy="93610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スレッド</a:t>
            </a:r>
            <a:endParaRPr kumimoji="1" lang="ja-JP" altLang="en-US" sz="2400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27584" y="2636912"/>
            <a:ext cx="81323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・配信者とそのリスナ</a:t>
            </a:r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ーの発言だけをまとめたチャット</a:t>
            </a:r>
            <a:endParaRPr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・配信一つに一つのスレッドが存在する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683568" y="5445224"/>
            <a:ext cx="7776864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配信に関わるユーザ同士の密な会話を可能とする</a:t>
            </a:r>
            <a:endParaRPr lang="en-US" altLang="ja-JP" sz="2800" dirty="0" smtClean="0">
              <a:solidFill>
                <a:schemeClr val="bg1"/>
              </a:solidFill>
            </a:endParaRPr>
          </a:p>
        </p:txBody>
      </p:sp>
      <p:sp>
        <p:nvSpPr>
          <p:cNvPr id="20" name="下矢印 19"/>
          <p:cNvSpPr/>
          <p:nvPr/>
        </p:nvSpPr>
        <p:spPr>
          <a:xfrm>
            <a:off x="3779912" y="3933056"/>
            <a:ext cx="1584176" cy="1008112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611560" y="1484784"/>
            <a:ext cx="1800200" cy="93610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吹き出し</a:t>
            </a:r>
            <a:endParaRPr kumimoji="1" lang="ja-JP" altLang="en-US" sz="24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27584" y="2636912"/>
            <a:ext cx="7603363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・ユーザの発言をアバターの上部に表示する</a:t>
            </a:r>
            <a:endParaRPr kumimoji="1"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スレッドの発言の場合は更に・・・</a:t>
            </a:r>
            <a:endParaRPr lang="en-US" altLang="ja-JP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・自アバターの上部に表示後に配信者アバター上部まで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　</a:t>
            </a:r>
            <a:r>
              <a:rPr kumimoji="1"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吹き出しが移動する</a:t>
            </a:r>
            <a:endParaRPr kumimoji="1"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683568" y="5805264"/>
            <a:ext cx="7776864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他の配信の内容を垣間見ることができ</a:t>
            </a:r>
            <a:endParaRPr lang="en-US" altLang="ja-JP" sz="2800" dirty="0" smtClean="0">
              <a:solidFill>
                <a:schemeClr val="bg1"/>
              </a:solidFill>
            </a:endParaRPr>
          </a:p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リスナーを惹き付ける効果がある</a:t>
            </a:r>
            <a:endParaRPr lang="en-US" altLang="ja-JP" sz="2800" dirty="0" smtClean="0">
              <a:solidFill>
                <a:schemeClr val="bg1"/>
              </a:solidFill>
            </a:endParaRPr>
          </a:p>
        </p:txBody>
      </p:sp>
      <p:sp>
        <p:nvSpPr>
          <p:cNvPr id="9" name="下矢印 8"/>
          <p:cNvSpPr/>
          <p:nvPr/>
        </p:nvSpPr>
        <p:spPr>
          <a:xfrm>
            <a:off x="3779912" y="4725144"/>
            <a:ext cx="1584176" cy="1008112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角丸四角形 16"/>
          <p:cNvSpPr/>
          <p:nvPr/>
        </p:nvSpPr>
        <p:spPr>
          <a:xfrm>
            <a:off x="611560" y="1484784"/>
            <a:ext cx="3096344" cy="936104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/>
              <a:t>（　＾</a:t>
            </a:r>
            <a:r>
              <a:rPr lang="en-US" altLang="ja-JP" sz="3200" dirty="0" smtClean="0"/>
              <a:t>ω</a:t>
            </a:r>
            <a:r>
              <a:rPr lang="ja-JP" altLang="en-US" sz="3200" dirty="0" smtClean="0"/>
              <a:t>＾）</a:t>
            </a:r>
            <a:r>
              <a:rPr lang="ja-JP" altLang="en-US" sz="3200" dirty="0" err="1" smtClean="0"/>
              <a:t>おっおっ</a:t>
            </a:r>
            <a:endParaRPr lang="ja-JP" altLang="en-US" sz="3200" dirty="0" smtClean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99592" y="2636912"/>
            <a:ext cx="81451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・ユーザが文字入力以外で感情を表現できるもの</a:t>
            </a:r>
            <a:endParaRPr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・興味を示したり、気持ちを他のユーザと共感することができる</a:t>
            </a:r>
            <a:endParaRPr lang="en-US" altLang="ja-JP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1520" y="5445224"/>
            <a:ext cx="8568952" cy="936104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>
                <a:solidFill>
                  <a:schemeClr val="bg1"/>
                </a:solidFill>
              </a:rPr>
              <a:t>ユーザ間のコミュニケーションツールとして活用できる</a:t>
            </a:r>
            <a:endParaRPr lang="en-US" altLang="ja-JP" sz="2800" dirty="0" smtClean="0">
              <a:solidFill>
                <a:schemeClr val="bg1"/>
              </a:solidFill>
            </a:endParaRPr>
          </a:p>
        </p:txBody>
      </p:sp>
      <p:sp>
        <p:nvSpPr>
          <p:cNvPr id="21" name="下矢印 20"/>
          <p:cNvSpPr/>
          <p:nvPr/>
        </p:nvSpPr>
        <p:spPr>
          <a:xfrm>
            <a:off x="3779912" y="3933056"/>
            <a:ext cx="1584176" cy="1008112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概要</a:t>
            </a:r>
            <a:endParaRPr kumimoji="1" lang="ja-JP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8734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アバターを使って、１つのコミュニケーション空間で</a:t>
            </a:r>
            <a:endParaRPr lang="en-US" altLang="ja-JP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自由にストリーミング動画配信が行えるシステム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28662" y="3143248"/>
            <a:ext cx="7215238" cy="4929222"/>
          </a:xfrm>
          <a:prstGeom prst="rect">
            <a:avLst/>
          </a:prstGeom>
          <a:scene3d>
            <a:camera prst="isometricOffAxis1Top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/>
              <a:t>コミュニケーション空間</a:t>
            </a:r>
            <a:endParaRPr lang="en-US" altLang="ja-JP" sz="5400" dirty="0" smtClean="0"/>
          </a:p>
        </p:txBody>
      </p:sp>
      <p:grpSp>
        <p:nvGrpSpPr>
          <p:cNvPr id="5" name="グループ化 9"/>
          <p:cNvGrpSpPr>
            <a:grpSpLocks/>
          </p:cNvGrpSpPr>
          <p:nvPr/>
        </p:nvGrpSpPr>
        <p:grpSpPr bwMode="auto">
          <a:xfrm>
            <a:off x="1285852" y="4286256"/>
            <a:ext cx="928694" cy="1500198"/>
            <a:chOff x="1857356" y="4286256"/>
            <a:chExt cx="1257520" cy="1857388"/>
          </a:xfrm>
        </p:grpSpPr>
        <p:pic>
          <p:nvPicPr>
            <p:cNvPr id="6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" name="グループ化 10"/>
          <p:cNvGrpSpPr>
            <a:grpSpLocks/>
          </p:cNvGrpSpPr>
          <p:nvPr/>
        </p:nvGrpSpPr>
        <p:grpSpPr bwMode="auto">
          <a:xfrm>
            <a:off x="2500298" y="4075115"/>
            <a:ext cx="2062185" cy="2354281"/>
            <a:chOff x="5072066" y="3929066"/>
            <a:chExt cx="2143140" cy="2430470"/>
          </a:xfrm>
        </p:grpSpPr>
        <p:pic>
          <p:nvPicPr>
            <p:cNvPr id="9" name="Picture 3" descr="C:\Users\hamarabo\Desktop\Chara\ぶた\buta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072066" y="4929198"/>
              <a:ext cx="1430338" cy="1430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円形吹き出し 9"/>
            <p:cNvSpPr/>
            <p:nvPr/>
          </p:nvSpPr>
          <p:spPr>
            <a:xfrm>
              <a:off x="5357818" y="3929066"/>
              <a:ext cx="1857388" cy="1071566"/>
            </a:xfrm>
            <a:prstGeom prst="wedgeEllipseCallou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dirty="0"/>
                <a:t>配信はじまったー</a:t>
              </a:r>
            </a:p>
          </p:txBody>
        </p:sp>
      </p:grpSp>
      <p:grpSp>
        <p:nvGrpSpPr>
          <p:cNvPr id="11" name="グループ化 20"/>
          <p:cNvGrpSpPr>
            <a:grpSpLocks/>
          </p:cNvGrpSpPr>
          <p:nvPr/>
        </p:nvGrpSpPr>
        <p:grpSpPr bwMode="auto">
          <a:xfrm>
            <a:off x="1714480" y="3643314"/>
            <a:ext cx="1600186" cy="1670612"/>
            <a:chOff x="4051038" y="2369418"/>
            <a:chExt cx="3444929" cy="2988408"/>
          </a:xfrm>
        </p:grpSpPr>
        <p:pic>
          <p:nvPicPr>
            <p:cNvPr id="12" name="図 21" descr="chara2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286380" y="4286256"/>
              <a:ext cx="1071570" cy="107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円形吹き出し 12"/>
            <p:cNvSpPr/>
            <p:nvPr/>
          </p:nvSpPr>
          <p:spPr>
            <a:xfrm>
              <a:off x="4051038" y="2369418"/>
              <a:ext cx="3444929" cy="1071571"/>
            </a:xfrm>
            <a:prstGeom prst="wedgeEllipseCallout">
              <a:avLst>
                <a:gd name="adj1" fmla="val -5199"/>
                <a:gd name="adj2" fmla="val 142216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ja-JP" altLang="en-US" dirty="0" err="1"/>
                <a:t>おっおっ</a:t>
              </a:r>
              <a:endParaRPr lang="ja-JP" altLang="en-US" dirty="0"/>
            </a:p>
          </p:txBody>
        </p:sp>
      </p:grpSp>
      <p:grpSp>
        <p:nvGrpSpPr>
          <p:cNvPr id="14" name="グループ化 9"/>
          <p:cNvGrpSpPr>
            <a:grpSpLocks/>
          </p:cNvGrpSpPr>
          <p:nvPr/>
        </p:nvGrpSpPr>
        <p:grpSpPr bwMode="auto">
          <a:xfrm>
            <a:off x="6000760" y="3571876"/>
            <a:ext cx="714380" cy="1143008"/>
            <a:chOff x="1857356" y="4286256"/>
            <a:chExt cx="1257520" cy="1857388"/>
          </a:xfrm>
        </p:grpSpPr>
        <p:pic>
          <p:nvPicPr>
            <p:cNvPr id="15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" name="図 21" descr="chara2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14323" y="4857760"/>
            <a:ext cx="586635" cy="739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図 21" descr="chara2.pn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72132" y="4572008"/>
            <a:ext cx="510073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ja-JP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10000"/>
                    </a:prstClr>
                  </a:outerShdw>
                </a:effectLst>
              </a:rPr>
              <a:t>デモ</a:t>
            </a:r>
            <a:endParaRPr kumimoji="1"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10000"/>
                  </a:prstClr>
                </a:outerShdw>
              </a:effectLst>
            </a:endParaRPr>
          </a:p>
        </p:txBody>
      </p:sp>
      <p:sp>
        <p:nvSpPr>
          <p:cNvPr id="6" name="テキスト プレースホル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kumimoji="1" lang="ja-JP" altLang="en-US" sz="4400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流れ図</a:t>
            </a:r>
            <a:endParaRPr kumimoji="1" lang="ja-JP" altLang="en-US" sz="4400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0007" dir="2000400" sy="-30000" kx="-800400" algn="bl" rotWithShape="0">
                  <a:prstClr val="black">
                    <a:alpha val="20000"/>
                  </a:prstClr>
                </a:outerShdw>
              </a:effectLst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5436096" y="4509120"/>
            <a:ext cx="3456384" cy="2016224"/>
            <a:chOff x="4427984" y="3789040"/>
            <a:chExt cx="3744416" cy="2016224"/>
          </a:xfrm>
        </p:grpSpPr>
        <p:sp>
          <p:nvSpPr>
            <p:cNvPr id="5" name="正方形/長方形 4"/>
            <p:cNvSpPr/>
            <p:nvPr/>
          </p:nvSpPr>
          <p:spPr>
            <a:xfrm>
              <a:off x="4427984" y="3999921"/>
              <a:ext cx="3744416" cy="18053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4550752" y="4097579"/>
              <a:ext cx="3521014" cy="1610437"/>
            </a:xfrm>
            <a:prstGeom prst="rect">
              <a:avLst/>
            </a:prstGeom>
            <a:gradFill>
              <a:gsLst>
                <a:gs pos="86000">
                  <a:schemeClr val="accent4">
                    <a:tint val="50000"/>
                    <a:satMod val="300000"/>
                    <a:alpha val="9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4">
                  <a:shade val="95000"/>
                  <a:satMod val="105000"/>
                  <a:alpha val="59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5364088" y="3789040"/>
              <a:ext cx="2005938" cy="57606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P2P</a:t>
              </a:r>
              <a:endParaRPr kumimoji="1" lang="ja-JP" altLang="en-US" sz="4000" dirty="0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364088" y="4653136"/>
              <a:ext cx="2016224" cy="648072"/>
            </a:xfrm>
            <a:prstGeom prst="rect">
              <a:avLst/>
            </a:prstGeom>
            <a:gradFill>
              <a:gsLst>
                <a:gs pos="0">
                  <a:schemeClr val="accent4">
                    <a:lumMod val="75000"/>
                    <a:alpha val="59000"/>
                  </a:schemeClr>
                </a:gs>
                <a:gs pos="100000">
                  <a:srgbClr val="7030A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 smtClean="0"/>
                <a:t>動画通信</a:t>
              </a:r>
              <a:endParaRPr kumimoji="1" lang="ja-JP" altLang="en-US" sz="2000" dirty="0"/>
            </a:p>
          </p:txBody>
        </p:sp>
      </p:grpSp>
      <p:cxnSp>
        <p:nvCxnSpPr>
          <p:cNvPr id="47" name="カギ線コネクタ 46"/>
          <p:cNvCxnSpPr>
            <a:stCxn id="8" idx="1"/>
            <a:endCxn id="15" idx="3"/>
          </p:cNvCxnSpPr>
          <p:nvPr/>
        </p:nvCxnSpPr>
        <p:spPr>
          <a:xfrm rot="10800000">
            <a:off x="3812136" y="4941168"/>
            <a:ext cx="2488056" cy="756084"/>
          </a:xfrm>
          <a:prstGeom prst="bentConnector3">
            <a:avLst>
              <a:gd name="adj1" fmla="val 50000"/>
            </a:avLst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5508104" y="1412776"/>
            <a:ext cx="3456384" cy="2016224"/>
            <a:chOff x="4391688" y="319015"/>
            <a:chExt cx="3816424" cy="2520280"/>
          </a:xfrm>
        </p:grpSpPr>
        <p:sp>
          <p:nvSpPr>
            <p:cNvPr id="10" name="正方形/長方形 9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/>
                <a:t>Web</a:t>
              </a:r>
              <a:r>
                <a:rPr kumimoji="1" lang="ja-JP" altLang="en-US" sz="24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配信王国サーバ</a:t>
              </a:r>
              <a:endParaRPr kumimoji="1" lang="ja-JP" altLang="en-US" sz="2400" dirty="0"/>
            </a:p>
          </p:txBody>
        </p:sp>
      </p:grpSp>
      <p:cxnSp>
        <p:nvCxnSpPr>
          <p:cNvPr id="37" name="カギ線コネクタ 36"/>
          <p:cNvCxnSpPr>
            <a:stCxn id="15" idx="3"/>
            <a:endCxn id="14" idx="1"/>
          </p:cNvCxnSpPr>
          <p:nvPr/>
        </p:nvCxnSpPr>
        <p:spPr>
          <a:xfrm flipV="1">
            <a:off x="3812136" y="2939346"/>
            <a:ext cx="2152472" cy="2001822"/>
          </a:xfrm>
          <a:prstGeom prst="bentConnector3">
            <a:avLst>
              <a:gd name="adj1" fmla="val 50000"/>
            </a:avLst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カギ線コネクタ 39"/>
          <p:cNvCxnSpPr>
            <a:stCxn id="14" idx="1"/>
            <a:endCxn id="15" idx="3"/>
          </p:cNvCxnSpPr>
          <p:nvPr/>
        </p:nvCxnSpPr>
        <p:spPr>
          <a:xfrm rot="10800000" flipV="1">
            <a:off x="3812136" y="2939346"/>
            <a:ext cx="2152472" cy="2001822"/>
          </a:xfrm>
          <a:prstGeom prst="bentConnector3">
            <a:avLst>
              <a:gd name="adj1" fmla="val 50000"/>
            </a:avLst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/>
          <p:cNvGrpSpPr/>
          <p:nvPr/>
        </p:nvGrpSpPr>
        <p:grpSpPr>
          <a:xfrm>
            <a:off x="356136" y="3140968"/>
            <a:ext cx="3456000" cy="3600400"/>
            <a:chOff x="356136" y="3212976"/>
            <a:chExt cx="3672408" cy="3600400"/>
          </a:xfrm>
        </p:grpSpPr>
        <p:sp>
          <p:nvSpPr>
            <p:cNvPr id="15" name="正方形/長方形 14"/>
            <p:cNvSpPr/>
            <p:nvPr/>
          </p:nvSpPr>
          <p:spPr>
            <a:xfrm>
              <a:off x="356136" y="3212976"/>
              <a:ext cx="3672408" cy="36004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8000"/>
              </a:schemeClr>
            </a:solidFill>
            <a:ln w="4445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ja-JP" altLang="en-US" sz="40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ブラウザ</a:t>
              </a:r>
            </a:p>
          </p:txBody>
        </p:sp>
        <p:grpSp>
          <p:nvGrpSpPr>
            <p:cNvPr id="16" name="グループ化 15"/>
            <p:cNvGrpSpPr/>
            <p:nvPr/>
          </p:nvGrpSpPr>
          <p:grpSpPr>
            <a:xfrm>
              <a:off x="611560" y="4005064"/>
              <a:ext cx="3240360" cy="2664296"/>
              <a:chOff x="467544" y="2038216"/>
              <a:chExt cx="3224780" cy="4415121"/>
            </a:xfrm>
          </p:grpSpPr>
          <p:sp>
            <p:nvSpPr>
              <p:cNvPr id="17" name="正方形/長方形 16"/>
              <p:cNvSpPr/>
              <p:nvPr/>
            </p:nvSpPr>
            <p:spPr>
              <a:xfrm>
                <a:off x="467544" y="2420889"/>
                <a:ext cx="3224780" cy="403244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正方形/長方形 17"/>
              <p:cNvSpPr/>
              <p:nvPr/>
            </p:nvSpPr>
            <p:spPr>
              <a:xfrm>
                <a:off x="535063" y="2552176"/>
                <a:ext cx="3060175" cy="3822113"/>
              </a:xfrm>
              <a:prstGeom prst="rect">
                <a:avLst/>
              </a:prstGeom>
              <a:gradFill>
                <a:gsLst>
                  <a:gs pos="9300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正方形/長方形 18"/>
              <p:cNvSpPr/>
              <p:nvPr/>
            </p:nvSpPr>
            <p:spPr>
              <a:xfrm>
                <a:off x="1399147" y="2038216"/>
                <a:ext cx="1350603" cy="954515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latin typeface="+mn-ea"/>
                  </a:rPr>
                  <a:t>ＵＩ</a:t>
                </a:r>
                <a:endParaRPr kumimoji="1" lang="ja-JP" altLang="en-US" sz="3200" dirty="0">
                  <a:latin typeface="+mn-ea"/>
                </a:endParaRPr>
              </a:p>
            </p:txBody>
          </p:sp>
        </p:grpSp>
        <p:sp>
          <p:nvSpPr>
            <p:cNvPr id="20" name="正方形/長方形 19"/>
            <p:cNvSpPr/>
            <p:nvPr/>
          </p:nvSpPr>
          <p:spPr>
            <a:xfrm>
              <a:off x="1331640" y="4725144"/>
              <a:ext cx="1728192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アバター</a:t>
              </a:r>
              <a:endParaRPr kumimoji="1" lang="ja-JP" altLang="en-US" sz="3200" dirty="0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1214780" y="5514753"/>
              <a:ext cx="1944216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ウインドウ</a:t>
              </a:r>
              <a:endParaRPr kumimoji="1" lang="ja-JP" altLang="en-US" sz="3200" dirty="0"/>
            </a:p>
          </p:txBody>
        </p:sp>
      </p:grpSp>
      <p:pic>
        <p:nvPicPr>
          <p:cNvPr id="22" name="Picture 2" descr="C:\Users\poo\Downloads\pc50\pc5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4160" y="575450"/>
            <a:ext cx="1872208" cy="1773430"/>
          </a:xfrm>
          <a:prstGeom prst="rect">
            <a:avLst/>
          </a:prstGeom>
          <a:noFill/>
        </p:spPr>
      </p:pic>
      <p:cxnSp>
        <p:nvCxnSpPr>
          <p:cNvPr id="24" name="カギ線コネクタ 23"/>
          <p:cNvCxnSpPr>
            <a:stCxn id="22" idx="3"/>
            <a:endCxn id="13" idx="1"/>
          </p:cNvCxnSpPr>
          <p:nvPr/>
        </p:nvCxnSpPr>
        <p:spPr>
          <a:xfrm>
            <a:off x="3016368" y="1462165"/>
            <a:ext cx="3274314" cy="843510"/>
          </a:xfrm>
          <a:prstGeom prst="bentConnector3">
            <a:avLst>
              <a:gd name="adj1" fmla="val 50000"/>
            </a:avLst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/>
          <p:cNvSpPr txBox="1"/>
          <p:nvPr/>
        </p:nvSpPr>
        <p:spPr>
          <a:xfrm>
            <a:off x="3203848" y="980728"/>
            <a:ext cx="1447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アクセス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7" name="カギ線コネクタ 26"/>
          <p:cNvCxnSpPr>
            <a:stCxn id="13" idx="1"/>
            <a:endCxn id="22" idx="3"/>
          </p:cNvCxnSpPr>
          <p:nvPr/>
        </p:nvCxnSpPr>
        <p:spPr>
          <a:xfrm rot="10800000">
            <a:off x="3016368" y="1462165"/>
            <a:ext cx="3274314" cy="843510"/>
          </a:xfrm>
          <a:prstGeom prst="bentConnector3">
            <a:avLst>
              <a:gd name="adj1" fmla="val 32291"/>
            </a:avLst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3148671" y="1628800"/>
            <a:ext cx="2071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ダウンロード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2195736" y="2420888"/>
            <a:ext cx="2592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ブラウザで</a:t>
            </a:r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表示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897244" y="3717032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イベント送信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897244" y="3697868"/>
            <a:ext cx="20810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イベント受信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3" name="カギ線コネクタ 42"/>
          <p:cNvCxnSpPr>
            <a:stCxn id="15" idx="3"/>
            <a:endCxn id="8" idx="1"/>
          </p:cNvCxnSpPr>
          <p:nvPr/>
        </p:nvCxnSpPr>
        <p:spPr>
          <a:xfrm>
            <a:off x="3812136" y="4941168"/>
            <a:ext cx="2488056" cy="756084"/>
          </a:xfrm>
          <a:prstGeom prst="bentConnector3">
            <a:avLst>
              <a:gd name="adj1" fmla="val 50000"/>
            </a:avLst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/>
          <p:cNvSpPr txBox="1"/>
          <p:nvPr/>
        </p:nvSpPr>
        <p:spPr>
          <a:xfrm>
            <a:off x="3851920" y="443711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動画送信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851920" y="429309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動画受信</a:t>
            </a:r>
            <a:endParaRPr kumimoji="1" lang="ja-JP" alt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4" name="直線矢印コネクタ 63"/>
          <p:cNvCxnSpPr>
            <a:stCxn id="22" idx="2"/>
            <a:endCxn id="15" idx="0"/>
          </p:cNvCxnSpPr>
          <p:nvPr/>
        </p:nvCxnSpPr>
        <p:spPr>
          <a:xfrm rot="16200000" flipH="1">
            <a:off x="1686156" y="2742988"/>
            <a:ext cx="792088" cy="3872"/>
          </a:xfrm>
          <a:prstGeom prst="straightConnector1">
            <a:avLst/>
          </a:prstGeom>
          <a:ln w="1016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5" grpId="1"/>
      <p:bldP spid="28" grpId="0"/>
      <p:bldP spid="28" grpId="1"/>
      <p:bldP spid="30" grpId="0"/>
      <p:bldP spid="30" grpId="1"/>
      <p:bldP spid="38" grpId="0"/>
      <p:bldP spid="38" grpId="1"/>
      <p:bldP spid="41" grpId="0"/>
      <p:bldP spid="41" grpId="1"/>
      <p:bldP spid="45" grpId="0"/>
      <p:bldP spid="45" grpId="1"/>
      <p:bldP spid="4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0007" dir="2000400" sy="-30000" kx="-800400" algn="bl" rotWithShape="0">
                    <a:schemeClr val="tx1">
                      <a:alpha val="20000"/>
                    </a:schemeClr>
                  </a:outerShdw>
                </a:effectLst>
              </a:rPr>
              <a:t>担当分け</a:t>
            </a:r>
            <a:endParaRPr kumimoji="1" lang="ja-JP" altLang="en-US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0007" dir="2000400" sy="-30000" kx="-800400" algn="bl" rotWithShape="0">
                  <a:schemeClr val="tx1">
                    <a:alpha val="20000"/>
                  </a:schemeClr>
                </a:outerShdw>
              </a:effectLst>
            </a:endParaRP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/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/>
          <p:cNvGrpSpPr/>
          <p:nvPr/>
        </p:nvGrpSpPr>
        <p:grpSpPr>
          <a:xfrm>
            <a:off x="5148064" y="4365104"/>
            <a:ext cx="3456384" cy="2016224"/>
            <a:chOff x="4427984" y="3789040"/>
            <a:chExt cx="3744416" cy="2016224"/>
          </a:xfrm>
        </p:grpSpPr>
        <p:sp>
          <p:nvSpPr>
            <p:cNvPr id="33" name="正方形/長方形 32"/>
            <p:cNvSpPr/>
            <p:nvPr/>
          </p:nvSpPr>
          <p:spPr>
            <a:xfrm>
              <a:off x="4427984" y="3999921"/>
              <a:ext cx="3744416" cy="18053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550752" y="4097579"/>
              <a:ext cx="3521014" cy="1610437"/>
            </a:xfrm>
            <a:prstGeom prst="rect">
              <a:avLst/>
            </a:prstGeom>
            <a:gradFill>
              <a:gsLst>
                <a:gs pos="86000">
                  <a:schemeClr val="accent4">
                    <a:tint val="50000"/>
                    <a:satMod val="300000"/>
                    <a:alpha val="9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4">
                  <a:shade val="95000"/>
                  <a:satMod val="105000"/>
                  <a:alpha val="59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5364088" y="3789040"/>
              <a:ext cx="2005938" cy="57606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P2P</a:t>
              </a:r>
              <a:endParaRPr kumimoji="1" lang="ja-JP" altLang="en-US" sz="4000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364088" y="4653136"/>
              <a:ext cx="2016224" cy="648072"/>
            </a:xfrm>
            <a:prstGeom prst="rect">
              <a:avLst/>
            </a:prstGeom>
            <a:gradFill>
              <a:gsLst>
                <a:gs pos="0">
                  <a:schemeClr val="accent4">
                    <a:lumMod val="75000"/>
                    <a:alpha val="59000"/>
                  </a:schemeClr>
                </a:gs>
                <a:gs pos="100000">
                  <a:srgbClr val="7030A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 smtClean="0"/>
                <a:t>動画通信</a:t>
              </a:r>
              <a:endParaRPr kumimoji="1" lang="ja-JP" altLang="en-US" sz="2000" dirty="0"/>
            </a:p>
          </p:txBody>
        </p:sp>
      </p:grpSp>
      <p:grpSp>
        <p:nvGrpSpPr>
          <p:cNvPr id="37" name="グループ化 36"/>
          <p:cNvGrpSpPr/>
          <p:nvPr/>
        </p:nvGrpSpPr>
        <p:grpSpPr>
          <a:xfrm>
            <a:off x="5148064" y="1916832"/>
            <a:ext cx="3456384" cy="2016224"/>
            <a:chOff x="4391688" y="319015"/>
            <a:chExt cx="3816424" cy="2520280"/>
          </a:xfrm>
        </p:grpSpPr>
        <p:sp>
          <p:nvSpPr>
            <p:cNvPr id="38" name="正方形/長方形 37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/>
                <a:t>Web</a:t>
              </a:r>
              <a:r>
                <a:rPr kumimoji="1" lang="ja-JP" altLang="en-US" sz="24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配信王国サーバ</a:t>
              </a:r>
              <a:endParaRPr kumimoji="1" lang="ja-JP" altLang="en-US" sz="2400" dirty="0"/>
            </a:p>
          </p:txBody>
        </p:sp>
      </p:grpSp>
      <p:grpSp>
        <p:nvGrpSpPr>
          <p:cNvPr id="43" name="グループ化 42"/>
          <p:cNvGrpSpPr/>
          <p:nvPr/>
        </p:nvGrpSpPr>
        <p:grpSpPr>
          <a:xfrm>
            <a:off x="755576" y="2420888"/>
            <a:ext cx="3456000" cy="3600400"/>
            <a:chOff x="356136" y="3212976"/>
            <a:chExt cx="3672408" cy="3600400"/>
          </a:xfrm>
        </p:grpSpPr>
        <p:sp>
          <p:nvSpPr>
            <p:cNvPr id="44" name="正方形/長方形 43"/>
            <p:cNvSpPr/>
            <p:nvPr/>
          </p:nvSpPr>
          <p:spPr>
            <a:xfrm>
              <a:off x="356136" y="3212976"/>
              <a:ext cx="3672408" cy="36004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8000"/>
              </a:schemeClr>
            </a:solidFill>
            <a:ln w="4445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ja-JP" altLang="en-US" sz="40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ブラウザ</a:t>
              </a:r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611560" y="4005064"/>
              <a:ext cx="3240360" cy="2664296"/>
              <a:chOff x="467544" y="2038216"/>
              <a:chExt cx="3224780" cy="4415121"/>
            </a:xfrm>
          </p:grpSpPr>
          <p:sp>
            <p:nvSpPr>
              <p:cNvPr id="48" name="正方形/長方形 47"/>
              <p:cNvSpPr/>
              <p:nvPr/>
            </p:nvSpPr>
            <p:spPr>
              <a:xfrm>
                <a:off x="467544" y="2420889"/>
                <a:ext cx="3224780" cy="403244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535063" y="2552176"/>
                <a:ext cx="3060175" cy="3822113"/>
              </a:xfrm>
              <a:prstGeom prst="rect">
                <a:avLst/>
              </a:prstGeom>
              <a:gradFill>
                <a:gsLst>
                  <a:gs pos="9300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1399147" y="2038216"/>
                <a:ext cx="1350603" cy="954515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latin typeface="+mn-ea"/>
                  </a:rPr>
                  <a:t>ＵＩ</a:t>
                </a:r>
                <a:endParaRPr kumimoji="1" lang="ja-JP" altLang="en-US" sz="3200" dirty="0">
                  <a:latin typeface="+mn-ea"/>
                </a:endParaRPr>
              </a:p>
            </p:txBody>
          </p:sp>
        </p:grpSp>
        <p:sp>
          <p:nvSpPr>
            <p:cNvPr id="46" name="正方形/長方形 45"/>
            <p:cNvSpPr/>
            <p:nvPr/>
          </p:nvSpPr>
          <p:spPr>
            <a:xfrm>
              <a:off x="1331640" y="4725144"/>
              <a:ext cx="1728192" cy="648072"/>
            </a:xfrm>
            <a:prstGeom prst="rect">
              <a:avLst/>
            </a:prstGeom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アバター</a:t>
              </a:r>
              <a:endParaRPr kumimoji="1" lang="ja-JP" altLang="en-US" sz="3200" dirty="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214780" y="5514753"/>
              <a:ext cx="1944216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ウインドウ</a:t>
              </a:r>
              <a:endParaRPr kumimoji="1" lang="ja-JP" altLang="en-US" sz="32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/>
          <p:cNvGrpSpPr/>
          <p:nvPr/>
        </p:nvGrpSpPr>
        <p:grpSpPr>
          <a:xfrm>
            <a:off x="5148064" y="1916832"/>
            <a:ext cx="3456384" cy="2016224"/>
            <a:chOff x="4391688" y="319015"/>
            <a:chExt cx="3816424" cy="2520280"/>
          </a:xfrm>
        </p:grpSpPr>
        <p:sp>
          <p:nvSpPr>
            <p:cNvPr id="51" name="正方形/長方形 50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/>
                <a:t>Web</a:t>
              </a:r>
              <a:r>
                <a:rPr kumimoji="1" lang="ja-JP" altLang="en-US" sz="24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配信王国サーバ</a:t>
              </a:r>
              <a:endParaRPr kumimoji="1" lang="ja-JP" altLang="en-US" sz="2400" dirty="0"/>
            </a:p>
          </p:txBody>
        </p:sp>
      </p:grpSp>
      <p:grpSp>
        <p:nvGrpSpPr>
          <p:cNvPr id="63" name="グループ化 62"/>
          <p:cNvGrpSpPr/>
          <p:nvPr/>
        </p:nvGrpSpPr>
        <p:grpSpPr>
          <a:xfrm>
            <a:off x="5148064" y="4365168"/>
            <a:ext cx="3456384" cy="2016160"/>
            <a:chOff x="5148064" y="4365168"/>
            <a:chExt cx="3456384" cy="2016160"/>
          </a:xfrm>
        </p:grpSpPr>
        <p:grpSp>
          <p:nvGrpSpPr>
            <p:cNvPr id="64" name="グループ化 32"/>
            <p:cNvGrpSpPr/>
            <p:nvPr/>
          </p:nvGrpSpPr>
          <p:grpSpPr>
            <a:xfrm>
              <a:off x="5148064" y="4537923"/>
              <a:ext cx="3456384" cy="1843405"/>
              <a:chOff x="5148064" y="2089651"/>
              <a:chExt cx="3456384" cy="1843405"/>
            </a:xfrm>
          </p:grpSpPr>
          <p:sp>
            <p:nvSpPr>
              <p:cNvPr id="67" name="正方形/長方形 66"/>
              <p:cNvSpPr/>
              <p:nvPr/>
            </p:nvSpPr>
            <p:spPr>
              <a:xfrm>
                <a:off x="5148064" y="2089651"/>
                <a:ext cx="3456384" cy="184340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正方形/長方形 67"/>
              <p:cNvSpPr/>
              <p:nvPr/>
            </p:nvSpPr>
            <p:spPr>
              <a:xfrm>
                <a:off x="5249065" y="2167430"/>
                <a:ext cx="3258331" cy="1688706"/>
              </a:xfrm>
              <a:prstGeom prst="rect">
                <a:avLst/>
              </a:prstGeom>
              <a:gradFill>
                <a:gsLst>
                  <a:gs pos="82000">
                    <a:schemeClr val="bg2">
                      <a:lumMod val="90000"/>
                    </a:schemeClr>
                  </a:gs>
                  <a:gs pos="35000">
                    <a:schemeClr val="bg2">
                      <a:lumMod val="75000"/>
                    </a:schemeClr>
                  </a:gs>
                  <a:gs pos="100000">
                    <a:schemeClr val="bg2"/>
                  </a:gs>
                </a:gsLst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" name="正方形/長方形 64"/>
            <p:cNvSpPr/>
            <p:nvPr/>
          </p:nvSpPr>
          <p:spPr>
            <a:xfrm>
              <a:off x="6012160" y="5229272"/>
              <a:ext cx="1861200" cy="6480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動画通信</a:t>
              </a:r>
              <a:endParaRPr kumimoji="1" lang="ja-JP" altLang="en-US" sz="2800" dirty="0"/>
            </a:p>
          </p:txBody>
        </p:sp>
        <p:sp>
          <p:nvSpPr>
            <p:cNvPr id="66" name="正方形/長方形 65"/>
            <p:cNvSpPr/>
            <p:nvPr/>
          </p:nvSpPr>
          <p:spPr>
            <a:xfrm>
              <a:off x="5940152" y="4365168"/>
              <a:ext cx="1850400" cy="576000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80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/>
                <a:t>P2P</a:t>
              </a:r>
              <a:endParaRPr kumimoji="1" lang="ja-JP" altLang="en-US" sz="2400" dirty="0"/>
            </a:p>
          </p:txBody>
        </p:sp>
      </p:grpSp>
      <p:grpSp>
        <p:nvGrpSpPr>
          <p:cNvPr id="70" name="グループ化 69"/>
          <p:cNvGrpSpPr/>
          <p:nvPr/>
        </p:nvGrpSpPr>
        <p:grpSpPr>
          <a:xfrm>
            <a:off x="755576" y="2420888"/>
            <a:ext cx="3456000" cy="3600400"/>
            <a:chOff x="4788024" y="1268760"/>
            <a:chExt cx="3456000" cy="3600400"/>
          </a:xfrm>
        </p:grpSpPr>
        <p:grpSp>
          <p:nvGrpSpPr>
            <p:cNvPr id="71" name="グループ化 20"/>
            <p:cNvGrpSpPr/>
            <p:nvPr/>
          </p:nvGrpSpPr>
          <p:grpSpPr>
            <a:xfrm>
              <a:off x="4788024" y="1268760"/>
              <a:ext cx="3456000" cy="3600400"/>
              <a:chOff x="755576" y="2420888"/>
              <a:chExt cx="3456000" cy="3600400"/>
            </a:xfrm>
          </p:grpSpPr>
          <p:sp>
            <p:nvSpPr>
              <p:cNvPr id="73" name="正方形/長方形 72"/>
              <p:cNvSpPr/>
              <p:nvPr/>
            </p:nvSpPr>
            <p:spPr>
              <a:xfrm>
                <a:off x="755576" y="2420888"/>
                <a:ext cx="3456000" cy="3600400"/>
              </a:xfrm>
              <a:prstGeom prst="rect">
                <a:avLst/>
              </a:prstGeom>
              <a:solidFill>
                <a:schemeClr val="bg2">
                  <a:lumMod val="75000"/>
                  <a:alpha val="68000"/>
                </a:schemeClr>
              </a:solidFill>
              <a:ln w="4445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r>
                  <a:rPr lang="ja-JP" altLang="en-US" sz="4000" b="1" cap="all" dirty="0">
                    <a:ln w="0"/>
                    <a:solidFill>
                      <a:schemeClr val="bg2">
                        <a:lumMod val="90000"/>
                      </a:schemeClr>
                    </a:solidFill>
                    <a:effectLst>
                      <a:reflection blurRad="12700" stA="50000" endPos="50000" dist="5000" dir="5400000" sy="-100000" rotWithShape="0"/>
                    </a:effectLst>
                  </a:rPr>
                  <a:t>ブラウザ</a:t>
                </a:r>
              </a:p>
            </p:txBody>
          </p:sp>
          <p:sp>
            <p:nvSpPr>
              <p:cNvPr id="74" name="正方形/長方形 73"/>
              <p:cNvSpPr/>
              <p:nvPr/>
            </p:nvSpPr>
            <p:spPr>
              <a:xfrm>
                <a:off x="995948" y="3443899"/>
                <a:ext cx="3049412" cy="243337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正方形/長方形 74"/>
              <p:cNvSpPr/>
              <p:nvPr/>
            </p:nvSpPr>
            <p:spPr>
              <a:xfrm>
                <a:off x="1059795" y="3523124"/>
                <a:ext cx="2893758" cy="2306446"/>
              </a:xfrm>
              <a:prstGeom prst="rect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正方形/長方形 75"/>
              <p:cNvSpPr/>
              <p:nvPr/>
            </p:nvSpPr>
            <p:spPr>
              <a:xfrm>
                <a:off x="1876889" y="3212976"/>
                <a:ext cx="1277155" cy="576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latin typeface="+mn-ea"/>
                  </a:rPr>
                  <a:t>ＵＩ</a:t>
                </a:r>
                <a:endParaRPr kumimoji="1" lang="ja-JP" altLang="en-US" sz="3200" dirty="0">
                  <a:latin typeface="+mn-ea"/>
                </a:endParaRPr>
              </a:p>
            </p:txBody>
          </p:sp>
          <p:sp>
            <p:nvSpPr>
              <p:cNvPr id="77" name="正方形/長方形 76"/>
              <p:cNvSpPr/>
              <p:nvPr/>
            </p:nvSpPr>
            <p:spPr>
              <a:xfrm>
                <a:off x="1563622" y="4722665"/>
                <a:ext cx="1829647" cy="720080"/>
              </a:xfrm>
              <a:prstGeom prst="rect">
                <a:avLst/>
              </a:prstGeom>
              <a:gradFill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2">
                      <a:lumMod val="75000"/>
                    </a:schemeClr>
                  </a:gs>
                </a:gsLst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1003">
                <a:schemeClr val="dk2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 smtClean="0"/>
                  <a:t>ウインドウ</a:t>
                </a:r>
                <a:endParaRPr kumimoji="1" lang="ja-JP" altLang="en-US" sz="3200" dirty="0"/>
              </a:p>
            </p:txBody>
          </p:sp>
        </p:grpSp>
        <p:sp>
          <p:nvSpPr>
            <p:cNvPr id="72" name="正方形/長方形 71"/>
            <p:cNvSpPr/>
            <p:nvPr/>
          </p:nvSpPr>
          <p:spPr>
            <a:xfrm>
              <a:off x="5724128" y="2780928"/>
              <a:ext cx="1627200" cy="648000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アバター</a:t>
              </a:r>
              <a:endParaRPr kumimoji="1" lang="ja-JP" altLang="en-US" sz="2400" dirty="0"/>
            </a:p>
          </p:txBody>
        </p:sp>
      </p:grpSp>
      <p:sp>
        <p:nvSpPr>
          <p:cNvPr id="79" name="角丸四角形 78"/>
          <p:cNvSpPr/>
          <p:nvPr/>
        </p:nvSpPr>
        <p:spPr>
          <a:xfrm>
            <a:off x="1475656" y="1268760"/>
            <a:ext cx="1872208" cy="720080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</a:gradFill>
          <a:ln/>
        </p:spPr>
        <p:style>
          <a:lnRef idx="3">
            <a:schemeClr val="lt1"/>
          </a:lnRef>
          <a:fillRef idx="1003">
            <a:schemeClr val="dk2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/>
              <a:t>シュール</a:t>
            </a:r>
            <a:endParaRPr kumimoji="1" lang="ja-JP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/>
          <p:cNvGrpSpPr/>
          <p:nvPr/>
        </p:nvGrpSpPr>
        <p:grpSpPr>
          <a:xfrm>
            <a:off x="755576" y="2420888"/>
            <a:ext cx="3456000" cy="3600400"/>
            <a:chOff x="356136" y="3212976"/>
            <a:chExt cx="3672408" cy="3600400"/>
          </a:xfrm>
        </p:grpSpPr>
        <p:sp>
          <p:nvSpPr>
            <p:cNvPr id="29" name="正方形/長方形 28"/>
            <p:cNvSpPr/>
            <p:nvPr/>
          </p:nvSpPr>
          <p:spPr>
            <a:xfrm>
              <a:off x="356136" y="3212976"/>
              <a:ext cx="3672408" cy="36004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68000"/>
              </a:schemeClr>
            </a:solidFill>
            <a:ln w="44450">
              <a:solidFill>
                <a:schemeClr val="tx2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ja-JP" altLang="en-US" sz="4000" b="1" cap="all" dirty="0">
                  <a:ln w="0"/>
                  <a:gradFill flip="none">
                    <a:gsLst>
                      <a:gs pos="0">
                        <a:schemeClr val="accent1">
                          <a:tint val="75000"/>
                          <a:shade val="75000"/>
                          <a:satMod val="170000"/>
                        </a:schemeClr>
                      </a:gs>
                      <a:gs pos="49000">
                        <a:schemeClr val="accent1">
                          <a:tint val="88000"/>
                          <a:shade val="65000"/>
                          <a:satMod val="172000"/>
                        </a:schemeClr>
                      </a:gs>
                      <a:gs pos="50000">
                        <a:schemeClr val="accent1">
                          <a:shade val="65000"/>
                          <a:satMod val="130000"/>
                        </a:schemeClr>
                      </a:gs>
                      <a:gs pos="92000">
                        <a:schemeClr val="accent1">
                          <a:shade val="50000"/>
                          <a:satMod val="120000"/>
                        </a:schemeClr>
                      </a:gs>
                      <a:gs pos="100000">
                        <a:schemeClr val="accent1">
                          <a:shade val="48000"/>
                          <a:satMod val="120000"/>
                        </a:schemeClr>
                      </a:gs>
                    </a:gsLst>
                    <a:lin ang="5400000"/>
                  </a:gradFill>
                  <a:effectLst>
                    <a:reflection blurRad="12700" stA="50000" endPos="50000" dist="5000" dir="5400000" sy="-100000" rotWithShape="0"/>
                  </a:effectLst>
                </a:rPr>
                <a:t>ブラウザ</a:t>
              </a:r>
            </a:p>
          </p:txBody>
        </p:sp>
        <p:grpSp>
          <p:nvGrpSpPr>
            <p:cNvPr id="30" name="グループ化 44"/>
            <p:cNvGrpSpPr/>
            <p:nvPr/>
          </p:nvGrpSpPr>
          <p:grpSpPr>
            <a:xfrm>
              <a:off x="611560" y="4005064"/>
              <a:ext cx="3240360" cy="2664296"/>
              <a:chOff x="467544" y="2038216"/>
              <a:chExt cx="3224780" cy="4415121"/>
            </a:xfrm>
          </p:grpSpPr>
          <p:sp>
            <p:nvSpPr>
              <p:cNvPr id="37" name="正方形/長方形 36"/>
              <p:cNvSpPr/>
              <p:nvPr/>
            </p:nvSpPr>
            <p:spPr>
              <a:xfrm>
                <a:off x="467544" y="2420889"/>
                <a:ext cx="3224780" cy="4032448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正方形/長方形 40"/>
              <p:cNvSpPr/>
              <p:nvPr/>
            </p:nvSpPr>
            <p:spPr>
              <a:xfrm>
                <a:off x="535063" y="2552176"/>
                <a:ext cx="3060175" cy="3822113"/>
              </a:xfrm>
              <a:prstGeom prst="rect">
                <a:avLst/>
              </a:prstGeom>
              <a:gradFill>
                <a:gsLst>
                  <a:gs pos="9300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</a:gra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正方形/長方形 41"/>
              <p:cNvSpPr/>
              <p:nvPr/>
            </p:nvSpPr>
            <p:spPr>
              <a:xfrm>
                <a:off x="1399147" y="2038216"/>
                <a:ext cx="1350603" cy="954515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3200" dirty="0" smtClean="0">
                    <a:latin typeface="+mn-ea"/>
                  </a:rPr>
                  <a:t>ＵＩ</a:t>
                </a:r>
                <a:endParaRPr kumimoji="1" lang="ja-JP" altLang="en-US" sz="3200" dirty="0">
                  <a:latin typeface="+mn-ea"/>
                </a:endParaRPr>
              </a:p>
            </p:txBody>
          </p:sp>
        </p:grpSp>
        <p:sp>
          <p:nvSpPr>
            <p:cNvPr id="32" name="正方形/長方形 31"/>
            <p:cNvSpPr/>
            <p:nvPr/>
          </p:nvSpPr>
          <p:spPr>
            <a:xfrm>
              <a:off x="1214780" y="5514753"/>
              <a:ext cx="1944216" cy="72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ウインドウ</a:t>
              </a:r>
              <a:endParaRPr kumimoji="1" lang="ja-JP" altLang="en-US" sz="3200" dirty="0"/>
            </a:p>
          </p:txBody>
        </p:sp>
      </p:grpSp>
      <p:sp>
        <p:nvSpPr>
          <p:cNvPr id="46" name="正方形/長方形 45"/>
          <p:cNvSpPr/>
          <p:nvPr/>
        </p:nvSpPr>
        <p:spPr>
          <a:xfrm>
            <a:off x="1691680" y="3933056"/>
            <a:ext cx="1626353" cy="648072"/>
          </a:xfrm>
          <a:prstGeom prst="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アバター</a:t>
            </a:r>
            <a:endParaRPr kumimoji="1" lang="ja-JP" altLang="en-US" sz="3200" dirty="0"/>
          </a:p>
        </p:txBody>
      </p:sp>
      <p:grpSp>
        <p:nvGrpSpPr>
          <p:cNvPr id="19" name="グループ化 18"/>
          <p:cNvGrpSpPr/>
          <p:nvPr/>
        </p:nvGrpSpPr>
        <p:grpSpPr>
          <a:xfrm>
            <a:off x="5148064" y="1916832"/>
            <a:ext cx="3456384" cy="2016224"/>
            <a:chOff x="5148064" y="1916832"/>
            <a:chExt cx="3456384" cy="2016224"/>
          </a:xfrm>
        </p:grpSpPr>
        <p:sp>
          <p:nvSpPr>
            <p:cNvPr id="38" name="正方形/長方形 37"/>
            <p:cNvSpPr/>
            <p:nvPr/>
          </p:nvSpPr>
          <p:spPr>
            <a:xfrm>
              <a:off x="5148064" y="2089651"/>
              <a:ext cx="3456384" cy="184340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5249065" y="2167430"/>
              <a:ext cx="3258331" cy="1688706"/>
            </a:xfrm>
            <a:prstGeom prst="rect">
              <a:avLst/>
            </a:prstGeom>
            <a:gradFill>
              <a:gsLst>
                <a:gs pos="82000">
                  <a:schemeClr val="bg2">
                    <a:lumMod val="90000"/>
                  </a:schemeClr>
                </a:gs>
                <a:gs pos="35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正方形/長方形 39"/>
            <p:cNvSpPr/>
            <p:nvPr/>
          </p:nvSpPr>
          <p:spPr>
            <a:xfrm>
              <a:off x="6256715" y="1916832"/>
              <a:ext cx="1304296" cy="518458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80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5652120" y="3140968"/>
              <a:ext cx="2610000" cy="5184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配信王国サーバ</a:t>
              </a:r>
              <a:endParaRPr kumimoji="1" lang="ja-JP" altLang="en-US" sz="2400" dirty="0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925968" y="2564904"/>
              <a:ext cx="1958400" cy="5184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Ｗｅｂサーバ</a:t>
              </a:r>
              <a:endParaRPr kumimoji="1" lang="ja-JP" altLang="en-US" sz="2400" dirty="0"/>
            </a:p>
          </p:txBody>
        </p:sp>
      </p:grpSp>
      <p:grpSp>
        <p:nvGrpSpPr>
          <p:cNvPr id="20" name="グループ化 19"/>
          <p:cNvGrpSpPr/>
          <p:nvPr/>
        </p:nvGrpSpPr>
        <p:grpSpPr>
          <a:xfrm>
            <a:off x="5148064" y="4365168"/>
            <a:ext cx="3456384" cy="2016160"/>
            <a:chOff x="5148064" y="4365168"/>
            <a:chExt cx="3456384" cy="2016160"/>
          </a:xfrm>
        </p:grpSpPr>
        <p:grpSp>
          <p:nvGrpSpPr>
            <p:cNvPr id="21" name="グループ化 32"/>
            <p:cNvGrpSpPr/>
            <p:nvPr/>
          </p:nvGrpSpPr>
          <p:grpSpPr>
            <a:xfrm>
              <a:off x="5148064" y="4537923"/>
              <a:ext cx="3456384" cy="1843405"/>
              <a:chOff x="5148064" y="2089651"/>
              <a:chExt cx="3456384" cy="1843405"/>
            </a:xfrm>
          </p:grpSpPr>
          <p:sp>
            <p:nvSpPr>
              <p:cNvPr id="26" name="正方形/長方形 25"/>
              <p:cNvSpPr/>
              <p:nvPr/>
            </p:nvSpPr>
            <p:spPr>
              <a:xfrm>
                <a:off x="5148064" y="2089651"/>
                <a:ext cx="3456384" cy="1843405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正方形/長方形 26"/>
              <p:cNvSpPr/>
              <p:nvPr/>
            </p:nvSpPr>
            <p:spPr>
              <a:xfrm>
                <a:off x="5249065" y="2167430"/>
                <a:ext cx="3258331" cy="1688706"/>
              </a:xfrm>
              <a:prstGeom prst="rect">
                <a:avLst/>
              </a:prstGeom>
              <a:gradFill>
                <a:gsLst>
                  <a:gs pos="82000">
                    <a:schemeClr val="bg2">
                      <a:lumMod val="90000"/>
                    </a:schemeClr>
                  </a:gs>
                  <a:gs pos="35000">
                    <a:schemeClr val="bg2">
                      <a:lumMod val="75000"/>
                    </a:schemeClr>
                  </a:gs>
                  <a:gs pos="100000">
                    <a:schemeClr val="bg2"/>
                  </a:gs>
                </a:gsLst>
              </a:gra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2" name="正方形/長方形 21"/>
            <p:cNvSpPr/>
            <p:nvPr/>
          </p:nvSpPr>
          <p:spPr>
            <a:xfrm>
              <a:off x="6012160" y="5229272"/>
              <a:ext cx="1861200" cy="64800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動画通信</a:t>
              </a:r>
              <a:endParaRPr kumimoji="1" lang="ja-JP" altLang="en-US" sz="2800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940152" y="4365168"/>
              <a:ext cx="1850400" cy="576000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80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dirty="0"/>
                <a:t>P2P</a:t>
              </a:r>
              <a:endParaRPr kumimoji="1" lang="ja-JP" altLang="en-US" sz="2400" dirty="0"/>
            </a:p>
          </p:txBody>
        </p:sp>
      </p:grpSp>
      <p:sp>
        <p:nvSpPr>
          <p:cNvPr id="45" name="角丸四角形 44"/>
          <p:cNvSpPr/>
          <p:nvPr/>
        </p:nvSpPr>
        <p:spPr>
          <a:xfrm>
            <a:off x="1475656" y="1268760"/>
            <a:ext cx="1872000" cy="720080"/>
          </a:xfrm>
          <a:prstGeom prst="roundRect">
            <a:avLst/>
          </a:prstGeom>
          <a:ln/>
        </p:spPr>
        <p:style>
          <a:lnRef idx="3">
            <a:schemeClr val="lt1"/>
          </a:lnRef>
          <a:fillRef idx="1003">
            <a:schemeClr val="dk2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dirty="0" smtClean="0"/>
              <a:t>LBB</a:t>
            </a:r>
            <a:endParaRPr kumimoji="1" lang="ja-JP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31"/>
          <p:cNvGrpSpPr/>
          <p:nvPr/>
        </p:nvGrpSpPr>
        <p:grpSpPr>
          <a:xfrm>
            <a:off x="5148064" y="4365104"/>
            <a:ext cx="3456384" cy="2016224"/>
            <a:chOff x="4427984" y="3789040"/>
            <a:chExt cx="3744416" cy="2016224"/>
          </a:xfrm>
        </p:grpSpPr>
        <p:sp>
          <p:nvSpPr>
            <p:cNvPr id="33" name="正方形/長方形 32"/>
            <p:cNvSpPr/>
            <p:nvPr/>
          </p:nvSpPr>
          <p:spPr>
            <a:xfrm>
              <a:off x="4427984" y="3999921"/>
              <a:ext cx="3744416" cy="18053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正方形/長方形 33"/>
            <p:cNvSpPr/>
            <p:nvPr/>
          </p:nvSpPr>
          <p:spPr>
            <a:xfrm>
              <a:off x="4550752" y="4097579"/>
              <a:ext cx="3521014" cy="1610437"/>
            </a:xfrm>
            <a:prstGeom prst="rect">
              <a:avLst/>
            </a:prstGeom>
            <a:gradFill>
              <a:gsLst>
                <a:gs pos="86000">
                  <a:schemeClr val="accent4">
                    <a:tint val="50000"/>
                    <a:satMod val="300000"/>
                    <a:alpha val="9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4">
                  <a:shade val="95000"/>
                  <a:satMod val="105000"/>
                  <a:alpha val="59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5364088" y="3789040"/>
              <a:ext cx="2005938" cy="57606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P2P</a:t>
              </a:r>
              <a:endParaRPr kumimoji="1" lang="ja-JP" altLang="en-US" sz="4000" dirty="0"/>
            </a:p>
          </p:txBody>
        </p:sp>
        <p:sp>
          <p:nvSpPr>
            <p:cNvPr id="36" name="正方形/長方形 35"/>
            <p:cNvSpPr/>
            <p:nvPr/>
          </p:nvSpPr>
          <p:spPr>
            <a:xfrm>
              <a:off x="5364088" y="4653136"/>
              <a:ext cx="2016224" cy="648072"/>
            </a:xfrm>
            <a:prstGeom prst="rect">
              <a:avLst/>
            </a:prstGeom>
            <a:gradFill>
              <a:gsLst>
                <a:gs pos="0">
                  <a:schemeClr val="accent4">
                    <a:lumMod val="75000"/>
                    <a:alpha val="59000"/>
                  </a:schemeClr>
                </a:gs>
                <a:gs pos="100000">
                  <a:srgbClr val="7030A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 smtClean="0"/>
                <a:t>動画通信</a:t>
              </a:r>
              <a:endParaRPr kumimoji="1" lang="ja-JP" altLang="en-US" sz="2000" dirty="0"/>
            </a:p>
          </p:txBody>
        </p:sp>
      </p:grpSp>
      <p:sp>
        <p:nvSpPr>
          <p:cNvPr id="38" name="正方形/長方形 37"/>
          <p:cNvSpPr/>
          <p:nvPr/>
        </p:nvSpPr>
        <p:spPr>
          <a:xfrm>
            <a:off x="5148064" y="2089651"/>
            <a:ext cx="3456384" cy="1843405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5249065" y="2167430"/>
            <a:ext cx="3258331" cy="1688706"/>
          </a:xfrm>
          <a:prstGeom prst="rect">
            <a:avLst/>
          </a:prstGeom>
          <a:gradFill>
            <a:gsLst>
              <a:gs pos="82000">
                <a:schemeClr val="bg2">
                  <a:lumMod val="90000"/>
                </a:schemeClr>
              </a:gs>
              <a:gs pos="35000">
                <a:schemeClr val="bg2">
                  <a:lumMod val="75000"/>
                </a:schemeClr>
              </a:gs>
              <a:gs pos="100000">
                <a:schemeClr val="bg2"/>
              </a:gs>
            </a:gsLst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6256715" y="1916832"/>
            <a:ext cx="1304296" cy="518458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0000">
                <a:schemeClr val="bg2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</a:gra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サーバ</a:t>
            </a:r>
            <a:endParaRPr kumimoji="1" lang="ja-JP" altLang="en-US" sz="2400" dirty="0"/>
          </a:p>
        </p:txBody>
      </p:sp>
      <p:grpSp>
        <p:nvGrpSpPr>
          <p:cNvPr id="21" name="グループ化 20"/>
          <p:cNvGrpSpPr/>
          <p:nvPr/>
        </p:nvGrpSpPr>
        <p:grpSpPr>
          <a:xfrm>
            <a:off x="755576" y="2420888"/>
            <a:ext cx="3456000" cy="3600400"/>
            <a:chOff x="755576" y="2420888"/>
            <a:chExt cx="3456000" cy="3600400"/>
          </a:xfrm>
        </p:grpSpPr>
        <p:sp>
          <p:nvSpPr>
            <p:cNvPr id="44" name="正方形/長方形 43"/>
            <p:cNvSpPr/>
            <p:nvPr/>
          </p:nvSpPr>
          <p:spPr>
            <a:xfrm>
              <a:off x="755576" y="2420888"/>
              <a:ext cx="3456000" cy="3600400"/>
            </a:xfrm>
            <a:prstGeom prst="rect">
              <a:avLst/>
            </a:prstGeom>
            <a:solidFill>
              <a:schemeClr val="bg2">
                <a:lumMod val="75000"/>
                <a:alpha val="68000"/>
              </a:schemeClr>
            </a:solidFill>
            <a:ln w="4445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 anchorCtr="0">
              <a:scene3d>
                <a:camera prst="orthographicFront">
                  <a:rot lat="0" lon="0" rev="0"/>
                </a:camera>
                <a:lightRig rig="contrasting" dir="t">
                  <a:rot lat="0" lon="0" rev="4500000"/>
                </a:lightRig>
              </a:scene3d>
              <a:sp3d contourW="6350" prstMaterial="metal">
                <a:bevelT w="127000" h="31750" prst="relaxedInset"/>
                <a:contourClr>
                  <a:schemeClr val="accent1">
                    <a:shade val="75000"/>
                  </a:schemeClr>
                </a:contourClr>
              </a:sp3d>
            </a:bodyPr>
            <a:lstStyle/>
            <a:p>
              <a:r>
                <a:rPr lang="ja-JP" altLang="en-US" sz="4000" b="1" cap="all" dirty="0">
                  <a:ln w="0"/>
                  <a:solidFill>
                    <a:schemeClr val="bg2">
                      <a:lumMod val="90000"/>
                    </a:schemeClr>
                  </a:solidFill>
                  <a:effectLst>
                    <a:reflection blurRad="12700" stA="50000" endPos="50000" dist="5000" dir="5400000" sy="-100000" rotWithShape="0"/>
                  </a:effectLst>
                </a:rPr>
                <a:t>ブラウザ</a:t>
              </a:r>
            </a:p>
          </p:txBody>
        </p:sp>
        <p:sp>
          <p:nvSpPr>
            <p:cNvPr id="48" name="正方形/長方形 47"/>
            <p:cNvSpPr/>
            <p:nvPr/>
          </p:nvSpPr>
          <p:spPr>
            <a:xfrm>
              <a:off x="995948" y="3443899"/>
              <a:ext cx="3049412" cy="243337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/>
            <p:cNvSpPr/>
            <p:nvPr/>
          </p:nvSpPr>
          <p:spPr>
            <a:xfrm>
              <a:off x="1059795" y="3523124"/>
              <a:ext cx="2893758" cy="2306446"/>
            </a:xfrm>
            <a:prstGeom prst="rect">
              <a:avLst/>
            </a:prstGeom>
            <a:gradFill>
              <a:gsLst>
                <a:gs pos="93000">
                  <a:schemeClr val="bg2">
                    <a:lumMod val="90000"/>
                  </a:schemeClr>
                </a:gs>
                <a:gs pos="3500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16200000" scaled="1"/>
            </a:gra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1876889" y="3212976"/>
              <a:ext cx="1277155" cy="576000"/>
            </a:xfrm>
            <a:prstGeom prst="rect">
              <a:avLst/>
            </a:prstGeom>
            <a:gradFill>
              <a:gsLst>
                <a:gs pos="0">
                  <a:schemeClr val="bg2">
                    <a:lumMod val="50000"/>
                  </a:schemeClr>
                </a:gs>
                <a:gs pos="80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3200" dirty="0" smtClean="0">
                  <a:latin typeface="+mn-ea"/>
                </a:rPr>
                <a:t>ＵＩ</a:t>
              </a:r>
              <a:endParaRPr kumimoji="1" lang="ja-JP" altLang="en-US" sz="3200" dirty="0">
                <a:latin typeface="+mn-ea"/>
              </a:endParaRP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1673595" y="3933056"/>
              <a:ext cx="1626353" cy="648072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アバター</a:t>
              </a:r>
              <a:endParaRPr kumimoji="1" lang="ja-JP" altLang="en-US" sz="3200" dirty="0"/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1563622" y="4722665"/>
              <a:ext cx="1829647" cy="720080"/>
            </a:xfrm>
            <a:prstGeom prst="rect">
              <a:avLst/>
            </a:prstGeom>
            <a:gradFill>
              <a:gsLst>
                <a:gs pos="0">
                  <a:schemeClr val="bg2">
                    <a:lumMod val="90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</a:gra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ウインドウ</a:t>
              </a:r>
              <a:endParaRPr kumimoji="1" lang="ja-JP" altLang="en-US" sz="3200" dirty="0"/>
            </a:p>
          </p:txBody>
        </p:sp>
      </p:grpSp>
      <p:sp>
        <p:nvSpPr>
          <p:cNvPr id="23" name="正方形/長方形 22"/>
          <p:cNvSpPr/>
          <p:nvPr/>
        </p:nvSpPr>
        <p:spPr>
          <a:xfrm>
            <a:off x="5652120" y="3140968"/>
            <a:ext cx="2610000" cy="518400"/>
          </a:xfrm>
          <a:prstGeom prst="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配信王国サーバ</a:t>
            </a:r>
            <a:endParaRPr kumimoji="1" lang="ja-JP" altLang="en-US" sz="2400" dirty="0"/>
          </a:p>
        </p:txBody>
      </p:sp>
      <p:sp>
        <p:nvSpPr>
          <p:cNvPr id="24" name="正方形/長方形 23"/>
          <p:cNvSpPr/>
          <p:nvPr/>
        </p:nvSpPr>
        <p:spPr>
          <a:xfrm>
            <a:off x="5925968" y="2564904"/>
            <a:ext cx="1958400" cy="518400"/>
          </a:xfrm>
          <a:prstGeom prst="rect">
            <a:avLst/>
          </a:prstGeom>
          <a:gradFill>
            <a:gsLst>
              <a:gs pos="0">
                <a:schemeClr val="bg2">
                  <a:lumMod val="90000"/>
                </a:schemeClr>
              </a:gs>
              <a:gs pos="100000">
                <a:schemeClr val="bg2">
                  <a:lumMod val="75000"/>
                </a:schemeClr>
              </a:gs>
            </a:gsLst>
          </a:gradFill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Ｗｅｂサーバ</a:t>
            </a:r>
            <a:endParaRPr kumimoji="1" lang="ja-JP" altLang="en-US" sz="2400" dirty="0"/>
          </a:p>
        </p:txBody>
      </p:sp>
      <p:sp>
        <p:nvSpPr>
          <p:cNvPr id="26" name="角丸四角形 25"/>
          <p:cNvSpPr/>
          <p:nvPr/>
        </p:nvSpPr>
        <p:spPr>
          <a:xfrm>
            <a:off x="1475656" y="1268840"/>
            <a:ext cx="1872000" cy="720000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rgbClr val="7030A0"/>
              </a:gs>
            </a:gsLst>
          </a:gradFill>
          <a:ln/>
        </p:spPr>
        <p:style>
          <a:lnRef idx="3">
            <a:schemeClr val="lt1"/>
          </a:lnRef>
          <a:fillRef idx="1003">
            <a:schemeClr val="dk2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poo</a:t>
            </a:r>
            <a:endParaRPr kumimoji="1" lang="ja-JP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5148064" y="4365104"/>
            <a:ext cx="3456384" cy="2016224"/>
            <a:chOff x="4427984" y="3789040"/>
            <a:chExt cx="3744416" cy="2016224"/>
          </a:xfrm>
        </p:grpSpPr>
        <p:sp>
          <p:nvSpPr>
            <p:cNvPr id="3" name="正方形/長方形 2"/>
            <p:cNvSpPr/>
            <p:nvPr/>
          </p:nvSpPr>
          <p:spPr>
            <a:xfrm>
              <a:off x="4427984" y="3999921"/>
              <a:ext cx="3744416" cy="18053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4550752" y="4097579"/>
              <a:ext cx="3521014" cy="1610437"/>
            </a:xfrm>
            <a:prstGeom prst="rect">
              <a:avLst/>
            </a:prstGeom>
            <a:gradFill>
              <a:gsLst>
                <a:gs pos="86000">
                  <a:schemeClr val="accent4">
                    <a:tint val="50000"/>
                    <a:satMod val="300000"/>
                    <a:alpha val="9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4">
                  <a:shade val="95000"/>
                  <a:satMod val="105000"/>
                  <a:alpha val="59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5364088" y="3789040"/>
              <a:ext cx="2005938" cy="57606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 smtClean="0"/>
                <a:t>P2P</a:t>
              </a:r>
              <a:endParaRPr kumimoji="1" lang="ja-JP" altLang="en-US" sz="4000" dirty="0"/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5364088" y="4653136"/>
              <a:ext cx="2016224" cy="648072"/>
            </a:xfrm>
            <a:prstGeom prst="rect">
              <a:avLst/>
            </a:prstGeom>
            <a:gradFill>
              <a:gsLst>
                <a:gs pos="0">
                  <a:schemeClr val="accent4">
                    <a:lumMod val="75000"/>
                    <a:alpha val="59000"/>
                  </a:schemeClr>
                </a:gs>
                <a:gs pos="100000">
                  <a:srgbClr val="7030A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800" dirty="0" smtClean="0"/>
                <a:t>動画通信</a:t>
              </a:r>
              <a:endParaRPr kumimoji="1" lang="ja-JP" altLang="en-US" sz="2000" dirty="0"/>
            </a:p>
          </p:txBody>
        </p:sp>
      </p:grpSp>
      <p:grpSp>
        <p:nvGrpSpPr>
          <p:cNvPr id="7" name="グループ化 6"/>
          <p:cNvGrpSpPr/>
          <p:nvPr/>
        </p:nvGrpSpPr>
        <p:grpSpPr>
          <a:xfrm>
            <a:off x="5148064" y="1916832"/>
            <a:ext cx="3456384" cy="2016224"/>
            <a:chOff x="4391688" y="319015"/>
            <a:chExt cx="3816424" cy="2520280"/>
          </a:xfrm>
        </p:grpSpPr>
        <p:sp>
          <p:nvSpPr>
            <p:cNvPr id="8" name="正方形/長方形 7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400" dirty="0" smtClean="0"/>
                <a:t>Web</a:t>
              </a:r>
              <a:r>
                <a:rPr kumimoji="1" lang="ja-JP" altLang="en-US" sz="24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配信王国サーバ</a:t>
              </a:r>
              <a:endParaRPr kumimoji="1" lang="ja-JP" altLang="en-US" sz="2400" dirty="0"/>
            </a:p>
          </p:txBody>
        </p:sp>
      </p:grpSp>
      <p:grpSp>
        <p:nvGrpSpPr>
          <p:cNvPr id="22" name="グループ化 21"/>
          <p:cNvGrpSpPr/>
          <p:nvPr/>
        </p:nvGrpSpPr>
        <p:grpSpPr>
          <a:xfrm>
            <a:off x="755576" y="2420888"/>
            <a:ext cx="3456000" cy="3600400"/>
            <a:chOff x="755576" y="2420888"/>
            <a:chExt cx="3456000" cy="3600400"/>
          </a:xfrm>
        </p:grpSpPr>
        <p:grpSp>
          <p:nvGrpSpPr>
            <p:cNvPr id="13" name="グループ化 12"/>
            <p:cNvGrpSpPr/>
            <p:nvPr/>
          </p:nvGrpSpPr>
          <p:grpSpPr>
            <a:xfrm>
              <a:off x="755576" y="2420888"/>
              <a:ext cx="3456000" cy="3600400"/>
              <a:chOff x="356136" y="3212976"/>
              <a:chExt cx="3672408" cy="3600400"/>
            </a:xfrm>
          </p:grpSpPr>
          <p:sp>
            <p:nvSpPr>
              <p:cNvPr id="14" name="正方形/長方形 13"/>
              <p:cNvSpPr/>
              <p:nvPr/>
            </p:nvSpPr>
            <p:spPr>
              <a:xfrm>
                <a:off x="356136" y="3212976"/>
                <a:ext cx="3672408" cy="3600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68000"/>
                </a:schemeClr>
              </a:solidFill>
              <a:ln w="44450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t" anchorCtr="0">
                <a:scene3d>
                  <a:camera prst="orthographicFront">
                    <a:rot lat="0" lon="0" rev="0"/>
                  </a:camera>
                  <a:lightRig rig="contrasting" dir="t">
                    <a:rot lat="0" lon="0" rev="4500000"/>
                  </a:lightRig>
                </a:scene3d>
                <a:sp3d contourW="6350" prstMaterial="metal">
                  <a:bevelT w="127000" h="31750" prst="relaxedInset"/>
                  <a:contourClr>
                    <a:schemeClr val="accent1">
                      <a:shade val="75000"/>
                    </a:schemeClr>
                  </a:contourClr>
                </a:sp3d>
              </a:bodyPr>
              <a:lstStyle/>
              <a:p>
                <a:r>
                  <a:rPr lang="ja-JP" altLang="en-US" sz="4000" b="1" cap="all" dirty="0">
                    <a:ln w="0"/>
                    <a:gradFill flip="none">
                      <a:gsLst>
                        <a:gs pos="0">
                          <a:schemeClr val="accent1">
                            <a:tint val="75000"/>
                            <a:shade val="75000"/>
                            <a:satMod val="170000"/>
                          </a:schemeClr>
                        </a:gs>
                        <a:gs pos="49000">
                          <a:schemeClr val="accent1">
                            <a:tint val="88000"/>
                            <a:shade val="65000"/>
                            <a:satMod val="172000"/>
                          </a:schemeClr>
                        </a:gs>
                        <a:gs pos="50000">
                          <a:schemeClr val="accent1">
                            <a:shade val="65000"/>
                            <a:satMod val="130000"/>
                          </a:schemeClr>
                        </a:gs>
                        <a:gs pos="92000">
                          <a:schemeClr val="accent1">
                            <a:shade val="50000"/>
                            <a:satMod val="120000"/>
                          </a:schemeClr>
                        </a:gs>
                        <a:gs pos="100000">
                          <a:schemeClr val="accent1">
                            <a:shade val="48000"/>
                            <a:satMod val="120000"/>
                          </a:schemeClr>
                        </a:gs>
                      </a:gsLst>
                      <a:lin ang="5400000"/>
                    </a:gradFill>
                    <a:effectLst>
                      <a:reflection blurRad="12700" stA="50000" endPos="50000" dist="5000" dir="5400000" sy="-100000" rotWithShape="0"/>
                    </a:effectLst>
                  </a:rPr>
                  <a:t>ブラウザ</a:t>
                </a:r>
              </a:p>
            </p:txBody>
          </p:sp>
          <p:grpSp>
            <p:nvGrpSpPr>
              <p:cNvPr id="15" name="グループ化 44"/>
              <p:cNvGrpSpPr/>
              <p:nvPr/>
            </p:nvGrpSpPr>
            <p:grpSpPr>
              <a:xfrm>
                <a:off x="611560" y="4005064"/>
                <a:ext cx="3240360" cy="2664296"/>
                <a:chOff x="467544" y="2038216"/>
                <a:chExt cx="3224780" cy="4415121"/>
              </a:xfrm>
            </p:grpSpPr>
            <p:sp>
              <p:nvSpPr>
                <p:cNvPr id="18" name="正方形/長方形 17"/>
                <p:cNvSpPr/>
                <p:nvPr/>
              </p:nvSpPr>
              <p:spPr>
                <a:xfrm>
                  <a:off x="467544" y="2420889"/>
                  <a:ext cx="3224780" cy="4032448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正方形/長方形 18"/>
                <p:cNvSpPr/>
                <p:nvPr/>
              </p:nvSpPr>
              <p:spPr>
                <a:xfrm>
                  <a:off x="535063" y="2552176"/>
                  <a:ext cx="3060175" cy="3822113"/>
                </a:xfrm>
                <a:prstGeom prst="rect">
                  <a:avLst/>
                </a:prstGeom>
                <a:gradFill>
                  <a:gsLst>
                    <a:gs pos="93000">
                      <a:schemeClr val="accent1">
                        <a:tint val="50000"/>
                        <a:satMod val="300000"/>
                      </a:schemeClr>
                    </a:gs>
                    <a:gs pos="35000">
                      <a:schemeClr val="accent1">
                        <a:tint val="37000"/>
                        <a:satMod val="300000"/>
                      </a:schemeClr>
                    </a:gs>
                    <a:gs pos="100000">
                      <a:schemeClr val="accent1">
                        <a:tint val="15000"/>
                        <a:satMod val="350000"/>
                      </a:schemeClr>
                    </a:gs>
                  </a:gsLst>
                </a:gradFill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正方形/長方形 19"/>
                <p:cNvSpPr/>
                <p:nvPr/>
              </p:nvSpPr>
              <p:spPr>
                <a:xfrm>
                  <a:off x="1399147" y="2038216"/>
                  <a:ext cx="1350603" cy="954515"/>
                </a:xfrm>
                <a:prstGeom prst="rect">
                  <a:avLst/>
                </a:prstGeom>
              </p:spPr>
              <p:style>
                <a:lnRef idx="0">
                  <a:schemeClr val="accent1"/>
                </a:lnRef>
                <a:fillRef idx="3">
                  <a:schemeClr val="accent1"/>
                </a:fillRef>
                <a:effectRef idx="3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ja-JP" altLang="en-US" sz="3200" dirty="0" smtClean="0">
                      <a:latin typeface="+mn-ea"/>
                    </a:rPr>
                    <a:t>ＵＩ</a:t>
                  </a:r>
                  <a:endParaRPr kumimoji="1" lang="ja-JP" altLang="en-US" sz="3200" dirty="0">
                    <a:latin typeface="+mn-ea"/>
                  </a:endParaRPr>
                </a:p>
              </p:txBody>
            </p:sp>
          </p:grpSp>
          <p:sp>
            <p:nvSpPr>
              <p:cNvPr id="17" name="正方形/長方形 16"/>
              <p:cNvSpPr/>
              <p:nvPr/>
            </p:nvSpPr>
            <p:spPr>
              <a:xfrm>
                <a:off x="1214780" y="5514753"/>
                <a:ext cx="1944216" cy="72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1003">
                <a:schemeClr val="dk2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 smtClean="0"/>
                  <a:t>ウインドウ</a:t>
                </a:r>
                <a:endParaRPr kumimoji="1" lang="ja-JP" altLang="en-US" sz="3200" dirty="0"/>
              </a:p>
            </p:txBody>
          </p:sp>
        </p:grpSp>
        <p:sp>
          <p:nvSpPr>
            <p:cNvPr id="21" name="正方形/長方形 20"/>
            <p:cNvSpPr/>
            <p:nvPr/>
          </p:nvSpPr>
          <p:spPr>
            <a:xfrm>
              <a:off x="1691680" y="3933056"/>
              <a:ext cx="1627200" cy="648000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800" dirty="0" smtClean="0"/>
                <a:t>アバター</a:t>
              </a:r>
              <a:endParaRPr kumimoji="1" lang="ja-JP" altLang="en-US" sz="2400" dirty="0"/>
            </a:p>
          </p:txBody>
        </p:sp>
      </p:grpSp>
      <p:sp>
        <p:nvSpPr>
          <p:cNvPr id="23" name="角丸四角形 22"/>
          <p:cNvSpPr/>
          <p:nvPr/>
        </p:nvSpPr>
        <p:spPr>
          <a:xfrm>
            <a:off x="2771800" y="980728"/>
            <a:ext cx="1728192" cy="576064"/>
          </a:xfrm>
          <a:prstGeom prst="roundRect">
            <a:avLst/>
          </a:prstGeom>
          <a:ln/>
        </p:spPr>
        <p:style>
          <a:lnRef idx="3">
            <a:schemeClr val="lt1"/>
          </a:lnRef>
          <a:fillRef idx="1003">
            <a:schemeClr val="dk2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/>
              <a:t>LBB</a:t>
            </a:r>
            <a:endParaRPr kumimoji="1" lang="ja-JP" altLang="en-US" sz="2400" dirty="0" smtClean="0"/>
          </a:p>
        </p:txBody>
      </p:sp>
      <p:sp>
        <p:nvSpPr>
          <p:cNvPr id="24" name="角丸四角形 23"/>
          <p:cNvSpPr/>
          <p:nvPr/>
        </p:nvSpPr>
        <p:spPr>
          <a:xfrm>
            <a:off x="4716016" y="980728"/>
            <a:ext cx="1728192" cy="576064"/>
          </a:xfrm>
          <a:prstGeom prst="roundRect">
            <a:avLst/>
          </a:prstGeom>
          <a:gradFill>
            <a:gsLst>
              <a:gs pos="0">
                <a:schemeClr val="accent4"/>
              </a:gs>
              <a:gs pos="100000">
                <a:srgbClr val="7030A0"/>
              </a:gs>
            </a:gsLst>
          </a:gradFill>
          <a:ln/>
        </p:spPr>
        <p:style>
          <a:lnRef idx="3">
            <a:schemeClr val="lt1"/>
          </a:lnRef>
          <a:fillRef idx="1003">
            <a:schemeClr val="dk2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smtClean="0"/>
              <a:t>poo</a:t>
            </a:r>
            <a:endParaRPr kumimoji="1" lang="ja-JP" altLang="en-US" sz="2400" dirty="0" smtClean="0"/>
          </a:p>
        </p:txBody>
      </p:sp>
      <p:sp>
        <p:nvSpPr>
          <p:cNvPr id="25" name="角丸四角形 24"/>
          <p:cNvSpPr/>
          <p:nvPr/>
        </p:nvSpPr>
        <p:spPr>
          <a:xfrm>
            <a:off x="755576" y="980728"/>
            <a:ext cx="1728192" cy="576064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100000">
                <a:schemeClr val="accent2"/>
              </a:gs>
            </a:gsLst>
          </a:gradFill>
          <a:ln/>
        </p:spPr>
        <p:style>
          <a:lnRef idx="3">
            <a:schemeClr val="lt1"/>
          </a:lnRef>
          <a:fillRef idx="1003">
            <a:schemeClr val="dk2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シュール</a:t>
            </a:r>
            <a:endParaRPr kumimoji="1" lang="ja-JP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UI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158" y="1700808"/>
            <a:ext cx="6172042" cy="4869159"/>
          </a:xfrm>
          <a:prstGeom prst="rect">
            <a:avLst/>
          </a:prstGeom>
        </p:spPr>
      </p:pic>
      <p:pic>
        <p:nvPicPr>
          <p:cNvPr id="15" name="図 14" descr="チャット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612576" y="5157192"/>
            <a:ext cx="3133725" cy="1866900"/>
          </a:xfrm>
          <a:prstGeom prst="rect">
            <a:avLst/>
          </a:prstGeom>
        </p:spPr>
      </p:pic>
      <p:grpSp>
        <p:nvGrpSpPr>
          <p:cNvPr id="2" name="グループ化 15"/>
          <p:cNvGrpSpPr/>
          <p:nvPr/>
        </p:nvGrpSpPr>
        <p:grpSpPr>
          <a:xfrm>
            <a:off x="6516504" y="5157192"/>
            <a:ext cx="2592000" cy="1368152"/>
            <a:chOff x="4427984" y="3789040"/>
            <a:chExt cx="3744416" cy="2016224"/>
          </a:xfrm>
        </p:grpSpPr>
        <p:sp>
          <p:nvSpPr>
            <p:cNvPr id="17" name="正方形/長方形 16"/>
            <p:cNvSpPr/>
            <p:nvPr/>
          </p:nvSpPr>
          <p:spPr>
            <a:xfrm>
              <a:off x="4427984" y="3999921"/>
              <a:ext cx="3744416" cy="18053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4550752" y="4097579"/>
              <a:ext cx="3521014" cy="1610437"/>
            </a:xfrm>
            <a:prstGeom prst="rect">
              <a:avLst/>
            </a:prstGeom>
            <a:gradFill>
              <a:gsLst>
                <a:gs pos="86000">
                  <a:schemeClr val="accent4">
                    <a:tint val="50000"/>
                    <a:satMod val="300000"/>
                    <a:alpha val="9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4">
                  <a:shade val="95000"/>
                  <a:satMod val="105000"/>
                  <a:alpha val="59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9" name="正方形/長方形 18"/>
            <p:cNvSpPr/>
            <p:nvPr/>
          </p:nvSpPr>
          <p:spPr>
            <a:xfrm>
              <a:off x="5364088" y="3789040"/>
              <a:ext cx="2005938" cy="57606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 smtClean="0"/>
                <a:t>P2P</a:t>
              </a:r>
              <a:endParaRPr kumimoji="1" lang="ja-JP" altLang="en-US" sz="3200" dirty="0"/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5364088" y="4653136"/>
              <a:ext cx="2016224" cy="648072"/>
            </a:xfrm>
            <a:prstGeom prst="rect">
              <a:avLst/>
            </a:prstGeom>
            <a:gradFill>
              <a:gsLst>
                <a:gs pos="0">
                  <a:schemeClr val="accent4">
                    <a:lumMod val="75000"/>
                    <a:alpha val="59000"/>
                  </a:schemeClr>
                </a:gs>
                <a:gs pos="100000">
                  <a:srgbClr val="7030A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 smtClean="0"/>
                <a:t>動画通信</a:t>
              </a:r>
              <a:endParaRPr kumimoji="1" lang="ja-JP" altLang="en-US" sz="1600" dirty="0"/>
            </a:p>
          </p:txBody>
        </p:sp>
      </p:grpSp>
      <p:grpSp>
        <p:nvGrpSpPr>
          <p:cNvPr id="3" name="グループ化 20"/>
          <p:cNvGrpSpPr/>
          <p:nvPr/>
        </p:nvGrpSpPr>
        <p:grpSpPr>
          <a:xfrm>
            <a:off x="6516216" y="2204864"/>
            <a:ext cx="2592288" cy="1368152"/>
            <a:chOff x="4391688" y="319015"/>
            <a:chExt cx="3816424" cy="2520280"/>
          </a:xfrm>
        </p:grpSpPr>
        <p:sp>
          <p:nvSpPr>
            <p:cNvPr id="22" name="正方形/長方形 21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Web</a:t>
              </a:r>
              <a:r>
                <a:rPr kumimoji="1" lang="ja-JP" altLang="en-US" sz="2000" dirty="0" smtClean="0"/>
                <a:t>サーバ</a:t>
              </a:r>
              <a:endParaRPr kumimoji="1" lang="ja-JP" altLang="en-US" sz="2000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配信王国サーバ</a:t>
              </a:r>
              <a:endParaRPr kumimoji="1" lang="ja-JP" altLang="en-US" sz="2000" dirty="0"/>
            </a:p>
          </p:txBody>
        </p:sp>
      </p:grpSp>
      <p:sp>
        <p:nvSpPr>
          <p:cNvPr id="47" name="雲 46"/>
          <p:cNvSpPr/>
          <p:nvPr/>
        </p:nvSpPr>
        <p:spPr>
          <a:xfrm>
            <a:off x="323528" y="4725144"/>
            <a:ext cx="2736304" cy="1368152"/>
          </a:xfrm>
          <a:prstGeom prst="cloud">
            <a:avLst/>
          </a:prstGeom>
          <a:ln/>
        </p:spPr>
        <p:style>
          <a:lnRef idx="3">
            <a:schemeClr val="lt1"/>
          </a:lnRef>
          <a:fillRef idx="1003">
            <a:schemeClr val="dk2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 smtClean="0">
                <a:solidFill>
                  <a:schemeClr val="bg1"/>
                </a:solidFill>
              </a:rPr>
              <a:t>チャット送信</a:t>
            </a:r>
            <a:endParaRPr kumimoji="1" lang="ja-JP" altLang="en-US" sz="2000" dirty="0" smtClean="0">
              <a:solidFill>
                <a:schemeClr val="bg1"/>
              </a:solidFill>
            </a:endParaRPr>
          </a:p>
        </p:txBody>
      </p:sp>
      <p:sp>
        <p:nvSpPr>
          <p:cNvPr id="29" name="円形吹き出し 28"/>
          <p:cNvSpPr/>
          <p:nvPr/>
        </p:nvSpPr>
        <p:spPr>
          <a:xfrm>
            <a:off x="5436096" y="3573016"/>
            <a:ext cx="2520280" cy="1224136"/>
          </a:xfrm>
          <a:prstGeom prst="wedgeEllipseCallout">
            <a:avLst>
              <a:gd name="adj1" fmla="val 44841"/>
              <a:gd name="adj2" fmla="val -70112"/>
            </a:avLst>
          </a:prstGeom>
          <a:gradFill>
            <a:gsLst>
              <a:gs pos="35000">
                <a:schemeClr val="accent2"/>
              </a:gs>
              <a:gs pos="100000">
                <a:srgbClr val="C00000"/>
              </a:gs>
            </a:gsLst>
          </a:gra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同期処理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4.44444E-6 L 0.08854 -0.06273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" y="-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-0.0051 L 0.50416 -0.3041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-1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416 -0.30417 L 0.66163 -0.3201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-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4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7" grpId="2" animBg="1"/>
      <p:bldP spid="47" grpId="3" animBg="1"/>
      <p:bldP spid="47" grpId="4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ストリーミング動画配信とは</a:t>
            </a:r>
            <a:endParaRPr kumimoji="1" lang="ja-JP" altLang="en-US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個人番組を自由に生放送できる</a:t>
            </a:r>
            <a:endParaRPr kumimoji="1" lang="en-US" altLang="ja-JP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不特定多数へ情報を発信できる</a:t>
            </a:r>
            <a:endParaRPr kumimoji="1" lang="en-US" altLang="ja-JP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kumimoji="1" lang="en-US" altLang="ja-JP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ストリーミング動画配信の例</a:t>
            </a: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endParaRPr lang="en-US" altLang="ja-JP" sz="3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ja-JP" alt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　</a:t>
            </a:r>
            <a:endParaRPr lang="en-US" altLang="ja-JP" sz="3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altLang="ja-JP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7356" y="4000504"/>
            <a:ext cx="2214578" cy="63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57356" y="4714884"/>
            <a:ext cx="2143140" cy="567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G:\Desktop\01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857884" y="3500438"/>
            <a:ext cx="2449406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 descr="UI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158" y="1656185"/>
            <a:ext cx="6172042" cy="4869159"/>
          </a:xfrm>
          <a:prstGeom prst="rect">
            <a:avLst/>
          </a:prstGeom>
        </p:spPr>
      </p:pic>
      <p:grpSp>
        <p:nvGrpSpPr>
          <p:cNvPr id="2" name="グループ化 20"/>
          <p:cNvGrpSpPr/>
          <p:nvPr/>
        </p:nvGrpSpPr>
        <p:grpSpPr>
          <a:xfrm>
            <a:off x="6516216" y="2204864"/>
            <a:ext cx="2592288" cy="1368152"/>
            <a:chOff x="4391688" y="319015"/>
            <a:chExt cx="3816424" cy="2520280"/>
          </a:xfrm>
        </p:grpSpPr>
        <p:sp>
          <p:nvSpPr>
            <p:cNvPr id="22" name="正方形/長方形 21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Web</a:t>
              </a:r>
              <a:r>
                <a:rPr kumimoji="1" lang="ja-JP" altLang="en-US" sz="2000" dirty="0" smtClean="0"/>
                <a:t>サーバ</a:t>
              </a:r>
              <a:endParaRPr kumimoji="1" lang="ja-JP" altLang="en-US" sz="2000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配信王国サーバ</a:t>
              </a:r>
              <a:endParaRPr kumimoji="1" lang="ja-JP" altLang="en-US" sz="2000" dirty="0"/>
            </a:p>
          </p:txBody>
        </p:sp>
      </p:grpSp>
      <p:pic>
        <p:nvPicPr>
          <p:cNvPr id="31" name="図 30" descr="配信開始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07315" y="1659656"/>
            <a:ext cx="2547088" cy="1951914"/>
          </a:xfrm>
          <a:prstGeom prst="rect">
            <a:avLst/>
          </a:prstGeom>
        </p:spPr>
      </p:pic>
      <p:grpSp>
        <p:nvGrpSpPr>
          <p:cNvPr id="3" name="グループ化 14"/>
          <p:cNvGrpSpPr/>
          <p:nvPr/>
        </p:nvGrpSpPr>
        <p:grpSpPr>
          <a:xfrm>
            <a:off x="6516504" y="5157192"/>
            <a:ext cx="2592000" cy="1368152"/>
            <a:chOff x="4427984" y="3789040"/>
            <a:chExt cx="3744416" cy="2016224"/>
          </a:xfrm>
        </p:grpSpPr>
        <p:sp>
          <p:nvSpPr>
            <p:cNvPr id="16" name="正方形/長方形 15"/>
            <p:cNvSpPr/>
            <p:nvPr/>
          </p:nvSpPr>
          <p:spPr>
            <a:xfrm>
              <a:off x="4427984" y="3999921"/>
              <a:ext cx="3744416" cy="18053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50752" y="4097579"/>
              <a:ext cx="3521014" cy="1610437"/>
            </a:xfrm>
            <a:prstGeom prst="rect">
              <a:avLst/>
            </a:prstGeom>
            <a:gradFill>
              <a:gsLst>
                <a:gs pos="86000">
                  <a:schemeClr val="accent4">
                    <a:tint val="50000"/>
                    <a:satMod val="300000"/>
                    <a:alpha val="9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4">
                  <a:shade val="95000"/>
                  <a:satMod val="105000"/>
                  <a:alpha val="59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364088" y="3789040"/>
              <a:ext cx="2005938" cy="57606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 smtClean="0"/>
                <a:t>P2P</a:t>
              </a:r>
              <a:endParaRPr kumimoji="1" lang="ja-JP" altLang="en-US" sz="3200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364088" y="4653136"/>
              <a:ext cx="2016224" cy="648072"/>
            </a:xfrm>
            <a:prstGeom prst="rect">
              <a:avLst/>
            </a:prstGeom>
            <a:gradFill>
              <a:gsLst>
                <a:gs pos="0">
                  <a:schemeClr val="accent4">
                    <a:lumMod val="75000"/>
                    <a:alpha val="59000"/>
                  </a:schemeClr>
                </a:gs>
                <a:gs pos="100000">
                  <a:srgbClr val="7030A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 smtClean="0"/>
                <a:t>動画通信</a:t>
              </a:r>
              <a:endParaRPr kumimoji="1" lang="ja-JP" altLang="en-US" sz="1600" dirty="0"/>
            </a:p>
          </p:txBody>
        </p:sp>
      </p:grpSp>
      <p:pic>
        <p:nvPicPr>
          <p:cNvPr id="17" name="図 16" descr="デフォ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99592" y="2420889"/>
            <a:ext cx="267458" cy="432048"/>
          </a:xfrm>
          <a:prstGeom prst="rect">
            <a:avLst/>
          </a:prstGeom>
        </p:spPr>
      </p:pic>
      <p:sp>
        <p:nvSpPr>
          <p:cNvPr id="18" name="円/楕円 17"/>
          <p:cNvSpPr/>
          <p:nvPr/>
        </p:nvSpPr>
        <p:spPr>
          <a:xfrm>
            <a:off x="107504" y="1412776"/>
            <a:ext cx="864096" cy="864096"/>
          </a:xfrm>
          <a:prstGeom prst="ellipse">
            <a:avLst/>
          </a:prstGeom>
          <a:noFill/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/>
          </a:p>
        </p:txBody>
      </p:sp>
      <p:pic>
        <p:nvPicPr>
          <p:cNvPr id="29" name="図 28" descr="配信開始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47864" y="1196752"/>
            <a:ext cx="3790950" cy="2905125"/>
          </a:xfrm>
          <a:prstGeom prst="rect">
            <a:avLst/>
          </a:prstGeom>
        </p:spPr>
      </p:pic>
      <p:sp>
        <p:nvSpPr>
          <p:cNvPr id="19" name="角丸四角形吹き出し 18"/>
          <p:cNvSpPr/>
          <p:nvPr/>
        </p:nvSpPr>
        <p:spPr>
          <a:xfrm>
            <a:off x="1115616" y="2204864"/>
            <a:ext cx="1296144" cy="864096"/>
          </a:xfrm>
          <a:prstGeom prst="wedgeRoundRectCallout">
            <a:avLst>
              <a:gd name="adj1" fmla="val -67291"/>
              <a:gd name="adj2" fmla="val -45902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クリック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618 -0.09444 L -8.33333E-7 -7.40741E-7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38 0.0669 L 2.5E-6 -2.59259E-6 " pathEditMode="relative" rAng="0" ptsTypes="AA">
                                      <p:cBhvr>
                                        <p:cTn id="33" dur="10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" y="-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スレッド.JPG"/>
          <p:cNvPicPr preferRelativeResize="0"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1600" y="1656000"/>
            <a:ext cx="6170599" cy="4881600"/>
          </a:xfrm>
          <a:prstGeom prst="rect">
            <a:avLst/>
          </a:prstGeom>
        </p:spPr>
      </p:pic>
      <p:grpSp>
        <p:nvGrpSpPr>
          <p:cNvPr id="2" name="グループ化 20"/>
          <p:cNvGrpSpPr/>
          <p:nvPr/>
        </p:nvGrpSpPr>
        <p:grpSpPr>
          <a:xfrm>
            <a:off x="6516216" y="2204864"/>
            <a:ext cx="2592288" cy="1368152"/>
            <a:chOff x="4391688" y="319015"/>
            <a:chExt cx="3816424" cy="2520280"/>
          </a:xfrm>
        </p:grpSpPr>
        <p:sp>
          <p:nvSpPr>
            <p:cNvPr id="6" name="正方形/長方形 5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Web</a:t>
              </a:r>
              <a:r>
                <a:rPr kumimoji="1" lang="ja-JP" altLang="en-US" sz="2000" dirty="0" smtClean="0"/>
                <a:t>サーバ</a:t>
              </a:r>
              <a:endParaRPr kumimoji="1" lang="ja-JP" altLang="en-US" sz="2000" dirty="0"/>
            </a:p>
          </p:txBody>
        </p:sp>
        <p:sp>
          <p:nvSpPr>
            <p:cNvPr id="10" name="正方形/長方形 9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配信王国サーバ</a:t>
              </a:r>
              <a:endParaRPr kumimoji="1" lang="ja-JP" altLang="en-US" sz="2000" dirty="0"/>
            </a:p>
          </p:txBody>
        </p:sp>
      </p:grpSp>
      <p:grpSp>
        <p:nvGrpSpPr>
          <p:cNvPr id="3" name="グループ化 14"/>
          <p:cNvGrpSpPr/>
          <p:nvPr/>
        </p:nvGrpSpPr>
        <p:grpSpPr>
          <a:xfrm>
            <a:off x="6516504" y="5157192"/>
            <a:ext cx="2592000" cy="1368152"/>
            <a:chOff x="4427984" y="3789040"/>
            <a:chExt cx="3744416" cy="2016224"/>
          </a:xfrm>
        </p:grpSpPr>
        <p:sp>
          <p:nvSpPr>
            <p:cNvPr id="12" name="正方形/長方形 11"/>
            <p:cNvSpPr/>
            <p:nvPr/>
          </p:nvSpPr>
          <p:spPr>
            <a:xfrm>
              <a:off x="4427984" y="3999921"/>
              <a:ext cx="3744416" cy="18053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/>
            <p:cNvSpPr/>
            <p:nvPr/>
          </p:nvSpPr>
          <p:spPr>
            <a:xfrm>
              <a:off x="4550752" y="4097579"/>
              <a:ext cx="3521014" cy="1610437"/>
            </a:xfrm>
            <a:prstGeom prst="rect">
              <a:avLst/>
            </a:prstGeom>
            <a:gradFill>
              <a:gsLst>
                <a:gs pos="86000">
                  <a:schemeClr val="accent4">
                    <a:tint val="50000"/>
                    <a:satMod val="300000"/>
                    <a:alpha val="9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4">
                  <a:shade val="95000"/>
                  <a:satMod val="105000"/>
                  <a:alpha val="59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5364088" y="3789040"/>
              <a:ext cx="2005938" cy="57606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 smtClean="0"/>
                <a:t>P2P</a:t>
              </a:r>
              <a:endParaRPr kumimoji="1" lang="ja-JP" altLang="en-US" sz="3200" dirty="0"/>
            </a:p>
          </p:txBody>
        </p:sp>
        <p:sp>
          <p:nvSpPr>
            <p:cNvPr id="15" name="正方形/長方形 14"/>
            <p:cNvSpPr/>
            <p:nvPr/>
          </p:nvSpPr>
          <p:spPr>
            <a:xfrm>
              <a:off x="5364088" y="4653136"/>
              <a:ext cx="2016224" cy="648072"/>
            </a:xfrm>
            <a:prstGeom prst="rect">
              <a:avLst/>
            </a:prstGeom>
            <a:gradFill>
              <a:gsLst>
                <a:gs pos="0">
                  <a:schemeClr val="accent4">
                    <a:lumMod val="75000"/>
                    <a:alpha val="59000"/>
                  </a:schemeClr>
                </a:gs>
                <a:gs pos="100000">
                  <a:srgbClr val="7030A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 smtClean="0"/>
                <a:t>動画通信</a:t>
              </a:r>
              <a:endParaRPr kumimoji="1" lang="ja-JP" altLang="en-US" sz="1600" dirty="0"/>
            </a:p>
          </p:txBody>
        </p:sp>
      </p:grpSp>
      <p:sp>
        <p:nvSpPr>
          <p:cNvPr id="17" name="雲 16"/>
          <p:cNvSpPr/>
          <p:nvPr/>
        </p:nvSpPr>
        <p:spPr>
          <a:xfrm>
            <a:off x="3779912" y="3212976"/>
            <a:ext cx="2736304" cy="1368152"/>
          </a:xfrm>
          <a:prstGeom prst="cloud">
            <a:avLst/>
          </a:prstGeom>
          <a:gradFill>
            <a:gsLst>
              <a:gs pos="0">
                <a:schemeClr val="accent3"/>
              </a:gs>
              <a:gs pos="80000">
                <a:srgbClr val="00B050"/>
              </a:gs>
            </a:gsLst>
          </a:gradFill>
          <a:ln/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配信開始</a:t>
            </a:r>
            <a:endParaRPr kumimoji="1" lang="ja-JP" altLang="en-US" sz="2000" dirty="0" smtClean="0"/>
          </a:p>
        </p:txBody>
      </p:sp>
      <p:sp>
        <p:nvSpPr>
          <p:cNvPr id="16" name="円形吹き出し 15"/>
          <p:cNvSpPr/>
          <p:nvPr/>
        </p:nvSpPr>
        <p:spPr>
          <a:xfrm>
            <a:off x="3779912" y="5013176"/>
            <a:ext cx="3096344" cy="1268760"/>
          </a:xfrm>
          <a:prstGeom prst="wedgeEllipseCallout">
            <a:avLst>
              <a:gd name="adj1" fmla="val 62528"/>
              <a:gd name="adj2" fmla="val 26921"/>
            </a:avLst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5000">
                <a:srgbClr val="7030A0"/>
              </a:gs>
            </a:gsLst>
          </a:gra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動画送信処理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0.11019 L -8.33333E-7 2.96296E-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49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0.15747 0.3097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" y="1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747 0.30972 L 0.29063 0.3064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 descr="受信ウィンドウ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872" y="1709928"/>
            <a:ext cx="6117352" cy="4828032"/>
          </a:xfrm>
          <a:prstGeom prst="rect">
            <a:avLst/>
          </a:prstGeom>
        </p:spPr>
      </p:pic>
      <p:pic>
        <p:nvPicPr>
          <p:cNvPr id="20" name="図 19" descr="受信待機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28799" y="1709738"/>
            <a:ext cx="6144569" cy="4814887"/>
          </a:xfrm>
          <a:prstGeom prst="rect">
            <a:avLst/>
          </a:prstGeom>
        </p:spPr>
      </p:pic>
      <p:grpSp>
        <p:nvGrpSpPr>
          <p:cNvPr id="2" name="グループ化 20"/>
          <p:cNvGrpSpPr/>
          <p:nvPr/>
        </p:nvGrpSpPr>
        <p:grpSpPr>
          <a:xfrm>
            <a:off x="6516216" y="2204864"/>
            <a:ext cx="2592288" cy="1368152"/>
            <a:chOff x="4391688" y="319015"/>
            <a:chExt cx="3816424" cy="2520280"/>
          </a:xfrm>
        </p:grpSpPr>
        <p:sp>
          <p:nvSpPr>
            <p:cNvPr id="22" name="正方形/長方形 21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Web</a:t>
              </a:r>
              <a:r>
                <a:rPr kumimoji="1" lang="ja-JP" altLang="en-US" sz="2000" dirty="0" smtClean="0"/>
                <a:t>サーバ</a:t>
              </a:r>
              <a:endParaRPr kumimoji="1" lang="ja-JP" altLang="en-US" sz="2000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配信王国サーバ</a:t>
              </a:r>
              <a:endParaRPr kumimoji="1" lang="ja-JP" altLang="en-US" sz="2000" dirty="0"/>
            </a:p>
          </p:txBody>
        </p:sp>
      </p:grpSp>
      <p:grpSp>
        <p:nvGrpSpPr>
          <p:cNvPr id="3" name="グループ化 14"/>
          <p:cNvGrpSpPr/>
          <p:nvPr/>
        </p:nvGrpSpPr>
        <p:grpSpPr>
          <a:xfrm>
            <a:off x="6516504" y="5157192"/>
            <a:ext cx="2592000" cy="1368152"/>
            <a:chOff x="4427984" y="3789040"/>
            <a:chExt cx="3744416" cy="2016224"/>
          </a:xfrm>
        </p:grpSpPr>
        <p:sp>
          <p:nvSpPr>
            <p:cNvPr id="16" name="正方形/長方形 15"/>
            <p:cNvSpPr/>
            <p:nvPr/>
          </p:nvSpPr>
          <p:spPr>
            <a:xfrm>
              <a:off x="4427984" y="3999921"/>
              <a:ext cx="3744416" cy="18053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50752" y="4097579"/>
              <a:ext cx="3521014" cy="1610437"/>
            </a:xfrm>
            <a:prstGeom prst="rect">
              <a:avLst/>
            </a:prstGeom>
            <a:gradFill>
              <a:gsLst>
                <a:gs pos="86000">
                  <a:schemeClr val="accent4">
                    <a:tint val="50000"/>
                    <a:satMod val="300000"/>
                    <a:alpha val="9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4">
                  <a:shade val="95000"/>
                  <a:satMod val="105000"/>
                  <a:alpha val="59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364088" y="3789040"/>
              <a:ext cx="2005938" cy="57606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 smtClean="0"/>
                <a:t>P2P</a:t>
              </a:r>
              <a:endParaRPr kumimoji="1" lang="ja-JP" altLang="en-US" sz="3200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364088" y="4653136"/>
              <a:ext cx="2016224" cy="648072"/>
            </a:xfrm>
            <a:prstGeom prst="rect">
              <a:avLst/>
            </a:prstGeom>
            <a:gradFill>
              <a:gsLst>
                <a:gs pos="0">
                  <a:schemeClr val="accent4">
                    <a:lumMod val="75000"/>
                    <a:alpha val="59000"/>
                  </a:schemeClr>
                </a:gs>
                <a:gs pos="100000">
                  <a:srgbClr val="7030A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 smtClean="0"/>
                <a:t>動画通信</a:t>
              </a:r>
              <a:endParaRPr kumimoji="1" lang="ja-JP" altLang="en-US" sz="1600" dirty="0"/>
            </a:p>
          </p:txBody>
        </p:sp>
      </p:grpSp>
      <p:sp>
        <p:nvSpPr>
          <p:cNvPr id="18" name="雲 17"/>
          <p:cNvSpPr>
            <a:spLocks/>
          </p:cNvSpPr>
          <p:nvPr/>
        </p:nvSpPr>
        <p:spPr>
          <a:xfrm>
            <a:off x="5220072" y="5589240"/>
            <a:ext cx="1872208" cy="864096"/>
          </a:xfrm>
          <a:prstGeom prst="cloud">
            <a:avLst/>
          </a:prstGeom>
          <a:gradFill>
            <a:gsLst>
              <a:gs pos="0">
                <a:schemeClr val="accent3"/>
              </a:gs>
              <a:gs pos="80000">
                <a:srgbClr val="00B050"/>
              </a:gs>
            </a:gsLst>
          </a:gradFill>
          <a:ln/>
        </p:spPr>
        <p:style>
          <a:lnRef idx="3">
            <a:schemeClr val="lt1"/>
          </a:lnRef>
          <a:fillRef idx="1003">
            <a:schemeClr val="dk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動画</a:t>
            </a:r>
            <a:endParaRPr kumimoji="1" lang="ja-JP" altLang="en-US" sz="2000" dirty="0" smtClean="0"/>
          </a:p>
        </p:txBody>
      </p:sp>
      <p:pic>
        <p:nvPicPr>
          <p:cNvPr id="30" name="図 29" descr="デフォ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39952" y="3573016"/>
            <a:ext cx="267458" cy="432048"/>
          </a:xfrm>
          <a:prstGeom prst="rect">
            <a:avLst/>
          </a:prstGeom>
        </p:spPr>
      </p:pic>
      <p:sp>
        <p:nvSpPr>
          <p:cNvPr id="31" name="円/楕円 30"/>
          <p:cNvSpPr/>
          <p:nvPr/>
        </p:nvSpPr>
        <p:spPr>
          <a:xfrm>
            <a:off x="3491880" y="4077072"/>
            <a:ext cx="864096" cy="864096"/>
          </a:xfrm>
          <a:prstGeom prst="ellipse">
            <a:avLst/>
          </a:prstGeom>
          <a:noFill/>
          <a:ln w="82550">
            <a:solidFill>
              <a:srgbClr val="FF0000"/>
            </a:solidFill>
          </a:ln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 dirty="0" smtClean="0"/>
          </a:p>
        </p:txBody>
      </p:sp>
      <p:sp>
        <p:nvSpPr>
          <p:cNvPr id="32" name="角丸四角形吹き出し 31"/>
          <p:cNvSpPr/>
          <p:nvPr/>
        </p:nvSpPr>
        <p:spPr>
          <a:xfrm>
            <a:off x="1979712" y="4869160"/>
            <a:ext cx="1296144" cy="864096"/>
          </a:xfrm>
          <a:prstGeom prst="wedgeRoundRectCallout">
            <a:avLst>
              <a:gd name="adj1" fmla="val 66061"/>
              <a:gd name="adj2" fmla="val -5493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クリック</a:t>
            </a:r>
          </a:p>
        </p:txBody>
      </p:sp>
      <p:sp>
        <p:nvSpPr>
          <p:cNvPr id="19" name="円形吹き出し 18"/>
          <p:cNvSpPr/>
          <p:nvPr/>
        </p:nvSpPr>
        <p:spPr>
          <a:xfrm>
            <a:off x="3779912" y="5013176"/>
            <a:ext cx="3096344" cy="1268760"/>
          </a:xfrm>
          <a:prstGeom prst="wedgeEllipseCallout">
            <a:avLst>
              <a:gd name="adj1" fmla="val 62528"/>
              <a:gd name="adj2" fmla="val 26921"/>
            </a:avLst>
          </a:prstGeom>
          <a:gradFill>
            <a:gsLst>
              <a:gs pos="0">
                <a:schemeClr val="accent4">
                  <a:lumMod val="60000"/>
                  <a:lumOff val="40000"/>
                </a:schemeClr>
              </a:gs>
              <a:gs pos="65000">
                <a:srgbClr val="7030A0"/>
              </a:gs>
            </a:gsLst>
          </a:gra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動画受信処理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35 0.11736 L -1.11111E-6 3.7037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07 -0.01042 L -3.88889E-6 7.40741E-7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7" dur="2000" fill="hold"/>
                                        <p:tgtEl>
                                          <p:spTgt spid="18"/>
                                        </p:tgtEl>
                                      </p:cBhvr>
                                      <p:by x="120000" y="120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7.40741E-7 L -0.07083 -0.33611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-1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8" grpId="2" animBg="1"/>
      <p:bldP spid="18" grpId="3" animBg="1"/>
      <p:bldP spid="31" grpId="0" animBg="1"/>
      <p:bldP spid="31" grpId="1" animBg="1"/>
      <p:bldP spid="32" grpId="0" animBg="1"/>
      <p:bldP spid="32" grpId="1" animBg="1"/>
      <p:bldP spid="19" grpId="0" animBg="1"/>
      <p:bldP spid="19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図 30" descr="受信ウィンドウ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46872" y="1709928"/>
            <a:ext cx="6117352" cy="4828032"/>
          </a:xfrm>
          <a:prstGeom prst="rect">
            <a:avLst/>
          </a:prstGeom>
        </p:spPr>
      </p:pic>
      <p:grpSp>
        <p:nvGrpSpPr>
          <p:cNvPr id="2" name="グループ化 20"/>
          <p:cNvGrpSpPr/>
          <p:nvPr/>
        </p:nvGrpSpPr>
        <p:grpSpPr>
          <a:xfrm>
            <a:off x="6516216" y="2204864"/>
            <a:ext cx="2592288" cy="1368152"/>
            <a:chOff x="4391688" y="319015"/>
            <a:chExt cx="3816424" cy="2520280"/>
          </a:xfrm>
        </p:grpSpPr>
        <p:sp>
          <p:nvSpPr>
            <p:cNvPr id="22" name="正方形/長方形 21"/>
            <p:cNvSpPr/>
            <p:nvPr/>
          </p:nvSpPr>
          <p:spPr>
            <a:xfrm>
              <a:off x="4391688" y="535039"/>
              <a:ext cx="3816424" cy="2304256"/>
            </a:xfrm>
            <a:prstGeom prst="rect">
              <a:avLst/>
            </a:prstGeom>
            <a:solidFill>
              <a:schemeClr val="accent6"/>
            </a:solidFill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4503210" y="632263"/>
              <a:ext cx="3597740" cy="2110882"/>
            </a:xfrm>
            <a:prstGeom prst="rect">
              <a:avLst/>
            </a:prstGeom>
            <a:gradFill>
              <a:gsLst>
                <a:gs pos="82000">
                  <a:schemeClr val="accent6">
                    <a:lumMod val="60000"/>
                    <a:lumOff val="40000"/>
                  </a:schemeClr>
                </a:gs>
                <a:gs pos="35000">
                  <a:schemeClr val="accent6">
                    <a:tint val="37000"/>
                    <a:satMod val="300000"/>
                  </a:schemeClr>
                </a:gs>
                <a:gs pos="100000">
                  <a:schemeClr val="accent6">
                    <a:tint val="15000"/>
                    <a:satMod val="350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5615824" y="319015"/>
              <a:ext cx="1440160" cy="648072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サーバ</a:t>
              </a:r>
              <a:endParaRPr kumimoji="1" lang="ja-JP" altLang="en-US" sz="2400" dirty="0"/>
            </a:p>
          </p:txBody>
        </p:sp>
        <p:sp>
          <p:nvSpPr>
            <p:cNvPr id="25" name="正方形/長方形 24"/>
            <p:cNvSpPr/>
            <p:nvPr/>
          </p:nvSpPr>
          <p:spPr>
            <a:xfrm>
              <a:off x="5255784" y="1111103"/>
              <a:ext cx="216024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 smtClean="0"/>
                <a:t>Web</a:t>
              </a:r>
              <a:r>
                <a:rPr kumimoji="1" lang="ja-JP" altLang="en-US" sz="2000" dirty="0" smtClean="0"/>
                <a:t>サーバ</a:t>
              </a:r>
              <a:endParaRPr kumimoji="1" lang="ja-JP" altLang="en-US" sz="2000" dirty="0"/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4895744" y="1903191"/>
              <a:ext cx="2880320" cy="648072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</a:gra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3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 smtClean="0"/>
                <a:t>配信王国サーバ</a:t>
              </a:r>
              <a:endParaRPr kumimoji="1" lang="ja-JP" altLang="en-US" sz="2000" dirty="0"/>
            </a:p>
          </p:txBody>
        </p:sp>
      </p:grpSp>
      <p:grpSp>
        <p:nvGrpSpPr>
          <p:cNvPr id="3" name="グループ化 14"/>
          <p:cNvGrpSpPr/>
          <p:nvPr/>
        </p:nvGrpSpPr>
        <p:grpSpPr>
          <a:xfrm>
            <a:off x="6516504" y="5157192"/>
            <a:ext cx="2592000" cy="1368152"/>
            <a:chOff x="4427984" y="3789040"/>
            <a:chExt cx="3744416" cy="2016224"/>
          </a:xfrm>
        </p:grpSpPr>
        <p:sp>
          <p:nvSpPr>
            <p:cNvPr id="16" name="正方形/長方形 15"/>
            <p:cNvSpPr/>
            <p:nvPr/>
          </p:nvSpPr>
          <p:spPr>
            <a:xfrm>
              <a:off x="4427984" y="3999921"/>
              <a:ext cx="3744416" cy="1805343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/>
            <p:cNvSpPr/>
            <p:nvPr/>
          </p:nvSpPr>
          <p:spPr>
            <a:xfrm>
              <a:off x="4550752" y="4097579"/>
              <a:ext cx="3521014" cy="1610437"/>
            </a:xfrm>
            <a:prstGeom prst="rect">
              <a:avLst/>
            </a:prstGeom>
            <a:gradFill>
              <a:gsLst>
                <a:gs pos="86000">
                  <a:schemeClr val="accent4">
                    <a:tint val="50000"/>
                    <a:satMod val="300000"/>
                    <a:alpha val="90000"/>
                  </a:schemeClr>
                </a:gs>
                <a:gs pos="35000">
                  <a:schemeClr val="accent4">
                    <a:tint val="37000"/>
                    <a:satMod val="300000"/>
                  </a:schemeClr>
                </a:gs>
                <a:gs pos="100000">
                  <a:schemeClr val="accent4">
                    <a:tint val="15000"/>
                    <a:satMod val="350000"/>
                  </a:schemeClr>
                </a:gs>
              </a:gsLst>
            </a:gradFill>
            <a:ln>
              <a:solidFill>
                <a:schemeClr val="accent4">
                  <a:shade val="95000"/>
                  <a:satMod val="105000"/>
                  <a:alpha val="59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5364088" y="3789040"/>
              <a:ext cx="2005938" cy="576064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3200" dirty="0" smtClean="0"/>
                <a:t>P2P</a:t>
              </a:r>
              <a:endParaRPr kumimoji="1" lang="ja-JP" altLang="en-US" sz="3200" dirty="0"/>
            </a:p>
          </p:txBody>
        </p:sp>
        <p:sp>
          <p:nvSpPr>
            <p:cNvPr id="28" name="正方形/長方形 27"/>
            <p:cNvSpPr/>
            <p:nvPr/>
          </p:nvSpPr>
          <p:spPr>
            <a:xfrm>
              <a:off x="5364088" y="4653136"/>
              <a:ext cx="2016224" cy="648072"/>
            </a:xfrm>
            <a:prstGeom prst="rect">
              <a:avLst/>
            </a:prstGeom>
            <a:gradFill>
              <a:gsLst>
                <a:gs pos="0">
                  <a:schemeClr val="accent4">
                    <a:lumMod val="75000"/>
                    <a:alpha val="59000"/>
                  </a:schemeClr>
                </a:gs>
                <a:gs pos="100000">
                  <a:srgbClr val="7030A0"/>
                </a:gs>
              </a:gsLst>
            </a:gra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1003">
              <a:schemeClr val="dk2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000" dirty="0" smtClean="0"/>
                <a:t>動画通信</a:t>
              </a:r>
              <a:endParaRPr kumimoji="1" lang="ja-JP" altLang="en-US" sz="1600" dirty="0"/>
            </a:p>
          </p:txBody>
        </p:sp>
      </p:grpSp>
      <p:sp>
        <p:nvSpPr>
          <p:cNvPr id="15" name="雲 14"/>
          <p:cNvSpPr/>
          <p:nvPr/>
        </p:nvSpPr>
        <p:spPr>
          <a:xfrm>
            <a:off x="4067944" y="4509120"/>
            <a:ext cx="2304256" cy="1152128"/>
          </a:xfrm>
          <a:prstGeom prst="cloud">
            <a:avLst/>
          </a:prstGeom>
          <a:ln/>
        </p:spPr>
        <p:style>
          <a:lnRef idx="3">
            <a:schemeClr val="lt1"/>
          </a:lnRef>
          <a:fillRef idx="1003">
            <a:schemeClr val="dk2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 smtClean="0"/>
              <a:t>スレッド送信</a:t>
            </a:r>
            <a:endParaRPr kumimoji="1" lang="ja-JP" altLang="en-US" dirty="0" smtClean="0"/>
          </a:p>
        </p:txBody>
      </p:sp>
      <p:sp>
        <p:nvSpPr>
          <p:cNvPr id="18" name="円形吹き出し 17"/>
          <p:cNvSpPr/>
          <p:nvPr/>
        </p:nvSpPr>
        <p:spPr>
          <a:xfrm>
            <a:off x="5436096" y="3573016"/>
            <a:ext cx="2520280" cy="1224136"/>
          </a:xfrm>
          <a:prstGeom prst="wedgeEllipseCallout">
            <a:avLst>
              <a:gd name="adj1" fmla="val 44841"/>
              <a:gd name="adj2" fmla="val -70112"/>
            </a:avLst>
          </a:prstGeom>
          <a:gradFill>
            <a:gsLst>
              <a:gs pos="35000">
                <a:schemeClr val="accent2"/>
              </a:gs>
              <a:gs pos="100000">
                <a:srgbClr val="C00000"/>
              </a:gs>
            </a:gsLst>
          </a:gradFill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1003">
            <a:schemeClr val="dk2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同期処理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81481E-6 L 0.2757 -0.1888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-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0" y="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7 -0.18889 L 0.2757 -0.27292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5" grpId="4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sz="6000" b="0" dirty="0" smtClean="0"/>
              <a:t>動画通信部</a:t>
            </a:r>
            <a:r>
              <a:rPr lang="ja-JP" altLang="en-US" sz="4800" b="0" dirty="0" smtClean="0"/>
              <a:t>　</a:t>
            </a:r>
            <a:r>
              <a:rPr lang="ja-JP" altLang="en-US" sz="4400" b="0" dirty="0" smtClean="0"/>
              <a:t/>
            </a:r>
            <a:br>
              <a:rPr lang="ja-JP" altLang="en-US" sz="4400" b="0" dirty="0" smtClean="0"/>
            </a:br>
            <a:endParaRPr kumimoji="1" lang="ja-JP" altLang="en-US" sz="4800" b="0" dirty="0"/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担当　</a:t>
            </a:r>
            <a:r>
              <a:rPr lang="en-US" altLang="ja-JP" dirty="0" err="1" smtClean="0"/>
              <a:t>poo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RTMFP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ja-JP" dirty="0" smtClean="0"/>
              <a:t>RTMFP(Real Time Media Flow Protocol)</a:t>
            </a:r>
            <a:r>
              <a:rPr lang="ja-JP" altLang="en-US" dirty="0" smtClean="0"/>
              <a:t>を利用　</a:t>
            </a:r>
            <a:endParaRPr lang="en-US" altLang="ja-JP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Flash Platform </a:t>
            </a:r>
            <a:r>
              <a:rPr lang="ja-JP" altLang="en-US" dirty="0" smtClean="0"/>
              <a:t>上での </a:t>
            </a:r>
            <a:r>
              <a:rPr lang="en-US" dirty="0" smtClean="0"/>
              <a:t>P2P </a:t>
            </a:r>
            <a:r>
              <a:rPr lang="ja-JP" altLang="en-US" dirty="0" smtClean="0"/>
              <a:t>の通信を実現する</a:t>
            </a:r>
            <a:endParaRPr lang="en-US" altLang="ja-JP" dirty="0" smtClean="0"/>
          </a:p>
          <a:p>
            <a:pPr>
              <a:buNone/>
            </a:pPr>
            <a:endParaRPr lang="en-US" altLang="ja-JP" dirty="0"/>
          </a:p>
          <a:p>
            <a:pPr>
              <a:buNone/>
            </a:pPr>
            <a:r>
              <a:rPr lang="en-US" altLang="ja-JP" dirty="0" smtClean="0"/>
              <a:t>UDP</a:t>
            </a:r>
            <a:r>
              <a:rPr lang="ja-JP" altLang="en-US" dirty="0"/>
              <a:t>を利用すること</a:t>
            </a:r>
            <a:r>
              <a:rPr lang="ja-JP" altLang="en-US" dirty="0" smtClean="0"/>
              <a:t>で、遅延が少ない</a:t>
            </a:r>
            <a:endParaRPr lang="en-US" altLang="ja-JP" dirty="0" smtClean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6296" y="4941168"/>
            <a:ext cx="1296144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下矢印 5"/>
          <p:cNvSpPr/>
          <p:nvPr/>
        </p:nvSpPr>
        <p:spPr>
          <a:xfrm>
            <a:off x="3786182" y="2357430"/>
            <a:ext cx="857256" cy="928694"/>
          </a:xfrm>
          <a:prstGeom prst="downArrow">
            <a:avLst/>
          </a:prstGeom>
          <a:solidFill>
            <a:srgbClr val="C00000"/>
          </a:solidFill>
          <a:ln>
            <a:solidFill>
              <a:srgbClr val="8D27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/>
        </p:nvSpPr>
        <p:spPr>
          <a:xfrm>
            <a:off x="357174" y="2420888"/>
            <a:ext cx="8429652" cy="3929090"/>
          </a:xfrm>
          <a:prstGeom prst="ellipse">
            <a:avLst/>
          </a:prstGeom>
          <a:gradFill>
            <a:gsLst>
              <a:gs pos="0">
                <a:srgbClr val="002060">
                  <a:alpha val="75000"/>
                </a:srgbClr>
              </a:gs>
              <a:gs pos="50000">
                <a:schemeClr val="accent5">
                  <a:lumMod val="75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</a:gradFill>
          <a:ln w="44450"/>
          <a:scene3d>
            <a:camera prst="perspectiveRelaxed"/>
            <a:lightRig rig="threePt" dir="t"/>
          </a:scene3d>
          <a:sp3d prstMaterial="matte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5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グループ</a:t>
            </a:r>
            <a:endParaRPr kumimoji="1" lang="ja-JP" altLang="en-US" sz="115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28662" y="3994234"/>
            <a:ext cx="1000132" cy="400110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配信者</a:t>
            </a:r>
            <a:endParaRPr kumimoji="1" lang="ja-JP" altLang="en-US" sz="2000" dirty="0"/>
          </a:p>
        </p:txBody>
      </p:sp>
      <p:grpSp>
        <p:nvGrpSpPr>
          <p:cNvPr id="2" name="グループ化 9"/>
          <p:cNvGrpSpPr/>
          <p:nvPr/>
        </p:nvGrpSpPr>
        <p:grpSpPr>
          <a:xfrm>
            <a:off x="4857752" y="4565738"/>
            <a:ext cx="1428760" cy="1236149"/>
            <a:chOff x="7550531" y="4673379"/>
            <a:chExt cx="2477151" cy="2392153"/>
          </a:xfrm>
        </p:grpSpPr>
        <p:pic>
          <p:nvPicPr>
            <p:cNvPr id="12" name="Picture 4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2104" y="4673379"/>
              <a:ext cx="1734720" cy="1770936"/>
            </a:xfrm>
            <a:prstGeom prst="rect">
              <a:avLst/>
            </a:prstGeom>
            <a:noFill/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7550531" y="6291253"/>
              <a:ext cx="2477151" cy="77427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/>
                <a:t>リスナー</a:t>
              </a:r>
              <a:r>
                <a:rPr kumimoji="1" lang="en-US" altLang="ja-JP" sz="2000" dirty="0" smtClean="0"/>
                <a:t>C</a:t>
              </a:r>
              <a:endParaRPr kumimoji="1" lang="ja-JP" altLang="en-US" sz="2000" dirty="0"/>
            </a:p>
          </p:txBody>
        </p:sp>
      </p:grpSp>
      <p:grpSp>
        <p:nvGrpSpPr>
          <p:cNvPr id="3" name="グループ化 9"/>
          <p:cNvGrpSpPr/>
          <p:nvPr/>
        </p:nvGrpSpPr>
        <p:grpSpPr>
          <a:xfrm>
            <a:off x="3143240" y="2636912"/>
            <a:ext cx="1428760" cy="1236149"/>
            <a:chOff x="7550531" y="4673379"/>
            <a:chExt cx="2477151" cy="2392153"/>
          </a:xfrm>
        </p:grpSpPr>
        <p:pic>
          <p:nvPicPr>
            <p:cNvPr id="15" name="Picture 4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2104" y="4673379"/>
              <a:ext cx="1734720" cy="1770936"/>
            </a:xfrm>
            <a:prstGeom prst="rect">
              <a:avLst/>
            </a:prstGeom>
            <a:noFill/>
          </p:spPr>
        </p:pic>
        <p:sp>
          <p:nvSpPr>
            <p:cNvPr id="16" name="テキスト ボックス 15"/>
            <p:cNvSpPr txBox="1"/>
            <p:nvPr/>
          </p:nvSpPr>
          <p:spPr>
            <a:xfrm>
              <a:off x="7550531" y="6291253"/>
              <a:ext cx="2477151" cy="77427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000" dirty="0" smtClean="0"/>
                <a:t>リスナー</a:t>
              </a:r>
              <a:r>
                <a:rPr kumimoji="1" lang="en-US" altLang="ja-JP" sz="2000" dirty="0" smtClean="0"/>
                <a:t>A</a:t>
              </a:r>
              <a:endParaRPr kumimoji="1" lang="ja-JP" altLang="en-US" sz="2000" dirty="0"/>
            </a:p>
          </p:txBody>
        </p:sp>
      </p:grpSp>
      <p:grpSp>
        <p:nvGrpSpPr>
          <p:cNvPr id="4" name="グループ化 10"/>
          <p:cNvGrpSpPr/>
          <p:nvPr/>
        </p:nvGrpSpPr>
        <p:grpSpPr>
          <a:xfrm>
            <a:off x="7215206" y="3851358"/>
            <a:ext cx="1357322" cy="1273793"/>
            <a:chOff x="1643040" y="4143380"/>
            <a:chExt cx="1766577" cy="2083070"/>
          </a:xfrm>
        </p:grpSpPr>
        <p:pic>
          <p:nvPicPr>
            <p:cNvPr id="19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643041" y="4143380"/>
              <a:ext cx="1600136" cy="1635544"/>
            </a:xfrm>
            <a:prstGeom prst="rect">
              <a:avLst/>
            </a:prstGeom>
            <a:noFill/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1643040" y="5572139"/>
              <a:ext cx="1766577" cy="654311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ja-JP" altLang="en-US" sz="2000" dirty="0"/>
                <a:t>リスナー</a:t>
              </a:r>
              <a:r>
                <a:rPr kumimoji="1" lang="en-US" altLang="ja-JP" sz="2000" dirty="0" smtClean="0"/>
                <a:t>D</a:t>
              </a:r>
              <a:endParaRPr kumimoji="1" lang="ja-JP" altLang="en-US" sz="2000" dirty="0"/>
            </a:p>
          </p:txBody>
        </p:sp>
      </p:grpSp>
      <p:cxnSp>
        <p:nvCxnSpPr>
          <p:cNvPr id="21" name="直線矢印コネクタ 20"/>
          <p:cNvCxnSpPr/>
          <p:nvPr/>
        </p:nvCxnSpPr>
        <p:spPr>
          <a:xfrm>
            <a:off x="2143108" y="4137110"/>
            <a:ext cx="2500330" cy="1000132"/>
          </a:xfrm>
          <a:prstGeom prst="straightConnector1">
            <a:avLst/>
          </a:prstGeom>
          <a:ln w="1079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2214546" y="3279854"/>
            <a:ext cx="1071570" cy="428628"/>
          </a:xfrm>
          <a:prstGeom prst="straightConnector1">
            <a:avLst/>
          </a:prstGeom>
          <a:ln w="1079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4429124" y="3065541"/>
            <a:ext cx="928694" cy="142875"/>
          </a:xfrm>
          <a:prstGeom prst="straightConnector1">
            <a:avLst/>
          </a:prstGeom>
          <a:ln w="1079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rot="16200000" flipH="1">
            <a:off x="4107653" y="3958515"/>
            <a:ext cx="857256" cy="785818"/>
          </a:xfrm>
          <a:prstGeom prst="straightConnector1">
            <a:avLst/>
          </a:prstGeom>
          <a:ln w="1079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rot="16200000" flipH="1">
            <a:off x="6572264" y="3208416"/>
            <a:ext cx="714380" cy="714380"/>
          </a:xfrm>
          <a:prstGeom prst="straightConnector1">
            <a:avLst/>
          </a:prstGeom>
          <a:ln w="1079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6286512" y="4708614"/>
            <a:ext cx="1000132" cy="428628"/>
          </a:xfrm>
          <a:prstGeom prst="straightConnector1">
            <a:avLst/>
          </a:prstGeom>
          <a:ln w="1079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9"/>
          <p:cNvGrpSpPr/>
          <p:nvPr/>
        </p:nvGrpSpPr>
        <p:grpSpPr>
          <a:xfrm>
            <a:off x="5143504" y="2636912"/>
            <a:ext cx="1428760" cy="1236149"/>
            <a:chOff x="7550531" y="4673379"/>
            <a:chExt cx="2477151" cy="2392153"/>
          </a:xfrm>
        </p:grpSpPr>
        <p:pic>
          <p:nvPicPr>
            <p:cNvPr id="9" name="Picture 4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22104" y="4673379"/>
              <a:ext cx="1734720" cy="1770936"/>
            </a:xfrm>
            <a:prstGeom prst="rect">
              <a:avLst/>
            </a:prstGeom>
            <a:noFill/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7550531" y="6291253"/>
              <a:ext cx="2477151" cy="774279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/>
                <a:t>リスナー</a:t>
              </a:r>
              <a:r>
                <a:rPr kumimoji="1" lang="en-US" altLang="ja-JP" sz="2000" dirty="0" smtClean="0"/>
                <a:t>B</a:t>
              </a:r>
              <a:endParaRPr kumimoji="1" lang="ja-JP" altLang="en-US" sz="2000" dirty="0"/>
            </a:p>
          </p:txBody>
        </p:sp>
      </p:grpSp>
      <p:pic>
        <p:nvPicPr>
          <p:cNvPr id="1026" name="Picture 2" descr="C:\Users\hamarabo\AppData\Local\Microsoft\Windows\Temporary Internet Files\Content.IE5\L0D2NYH4\MC90030126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2851226"/>
            <a:ext cx="1428759" cy="1149959"/>
          </a:xfrm>
          <a:prstGeom prst="rect">
            <a:avLst/>
          </a:prstGeom>
          <a:noFill/>
        </p:spPr>
      </p:pic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動画通信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31"/>
          <p:cNvGrpSpPr/>
          <p:nvPr/>
        </p:nvGrpSpPr>
        <p:grpSpPr>
          <a:xfrm>
            <a:off x="539552" y="476672"/>
            <a:ext cx="1656184" cy="1800200"/>
            <a:chOff x="1259632" y="145643"/>
            <a:chExt cx="1944216" cy="1915205"/>
          </a:xfrm>
        </p:grpSpPr>
        <p:sp>
          <p:nvSpPr>
            <p:cNvPr id="30" name="正方形/長方形 29"/>
            <p:cNvSpPr/>
            <p:nvPr/>
          </p:nvSpPr>
          <p:spPr>
            <a:xfrm>
              <a:off x="1259632" y="1700808"/>
              <a:ext cx="1944216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 smtClean="0"/>
                <a:t>サーバー</a:t>
              </a:r>
              <a:endParaRPr kumimoji="1" lang="ja-JP" altLang="en-US" sz="2400" dirty="0"/>
            </a:p>
          </p:txBody>
        </p:sp>
        <p:pic>
          <p:nvPicPr>
            <p:cNvPr id="31" name="Picture 2" descr="C:\Documents and Settings\Administrator\Local Settings\Temporary Internet Files\Content.IE5\NX120678\MC900012889[1]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74746" y="145643"/>
              <a:ext cx="1313078" cy="1483157"/>
            </a:xfrm>
            <a:prstGeom prst="rect">
              <a:avLst/>
            </a:prstGeom>
            <a:noFill/>
          </p:spPr>
        </p:pic>
      </p:grpSp>
      <p:pic>
        <p:nvPicPr>
          <p:cNvPr id="34" name="Picture 3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61750" y="4707048"/>
            <a:ext cx="1480647" cy="1540418"/>
          </a:xfrm>
          <a:prstGeom prst="rect">
            <a:avLst/>
          </a:prstGeom>
          <a:noFill/>
        </p:spPr>
      </p:pic>
      <p:sp>
        <p:nvSpPr>
          <p:cNvPr id="35" name="テキスト ボックス 34"/>
          <p:cNvSpPr txBox="1"/>
          <p:nvPr/>
        </p:nvSpPr>
        <p:spPr>
          <a:xfrm>
            <a:off x="3347864" y="5877272"/>
            <a:ext cx="1839820" cy="584775"/>
          </a:xfrm>
          <a:prstGeom prst="rect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 smtClean="0"/>
              <a:t>ユーザー</a:t>
            </a:r>
            <a:endParaRPr kumimoji="1" lang="ja-JP" altLang="en-US" sz="3200" dirty="0"/>
          </a:p>
        </p:txBody>
      </p:sp>
      <p:cxnSp>
        <p:nvCxnSpPr>
          <p:cNvPr id="40" name="直線矢印コネクタ 39"/>
          <p:cNvCxnSpPr/>
          <p:nvPr/>
        </p:nvCxnSpPr>
        <p:spPr>
          <a:xfrm rot="16200000" flipV="1">
            <a:off x="556959" y="3051553"/>
            <a:ext cx="2412665" cy="1151334"/>
          </a:xfrm>
          <a:prstGeom prst="straightConnector1">
            <a:avLst/>
          </a:prstGeom>
          <a:ln w="127000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正方形/長方形 45"/>
          <p:cNvSpPr/>
          <p:nvPr/>
        </p:nvSpPr>
        <p:spPr>
          <a:xfrm>
            <a:off x="179512" y="4869160"/>
            <a:ext cx="2467342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ja-JP" altLang="en-US" sz="3600" dirty="0" smtClean="0"/>
              <a:t>問い合わせ</a:t>
            </a:r>
            <a:endParaRPr lang="ja-JP" altLang="en-US" sz="3600" dirty="0"/>
          </a:p>
        </p:txBody>
      </p:sp>
      <p:cxnSp>
        <p:nvCxnSpPr>
          <p:cNvPr id="51" name="直線矢印コネクタ 50"/>
          <p:cNvCxnSpPr/>
          <p:nvPr/>
        </p:nvCxnSpPr>
        <p:spPr>
          <a:xfrm rot="16200000" flipH="1">
            <a:off x="1296430" y="2961742"/>
            <a:ext cx="2231454" cy="1151334"/>
          </a:xfrm>
          <a:prstGeom prst="straightConnector1">
            <a:avLst/>
          </a:prstGeom>
          <a:ln w="127000">
            <a:solidFill>
              <a:schemeClr val="accent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/>
          <p:cNvSpPr/>
          <p:nvPr/>
        </p:nvSpPr>
        <p:spPr>
          <a:xfrm>
            <a:off x="323528" y="3014954"/>
            <a:ext cx="1728192" cy="82809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400" dirty="0" smtClean="0"/>
              <a:t>応答</a:t>
            </a:r>
            <a:endParaRPr kumimoji="1" lang="ja-JP" altLang="en-US" sz="4400" dirty="0"/>
          </a:p>
        </p:txBody>
      </p:sp>
      <p:sp>
        <p:nvSpPr>
          <p:cNvPr id="70" name="角丸四角形吹き出し 69"/>
          <p:cNvSpPr/>
          <p:nvPr/>
        </p:nvSpPr>
        <p:spPr>
          <a:xfrm>
            <a:off x="4788024" y="3861048"/>
            <a:ext cx="2880320" cy="864096"/>
          </a:xfrm>
          <a:prstGeom prst="wedgeRoundRectCallout">
            <a:avLst>
              <a:gd name="adj1" fmla="val -41869"/>
              <a:gd name="adj2" fmla="val 93099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配信見たいな・・・</a:t>
            </a:r>
            <a:endParaRPr kumimoji="1" lang="ja-JP" altLang="en-US" sz="2400" dirty="0"/>
          </a:p>
        </p:txBody>
      </p:sp>
      <p:sp>
        <p:nvSpPr>
          <p:cNvPr id="17" name="円/楕円 16"/>
          <p:cNvSpPr/>
          <p:nvPr/>
        </p:nvSpPr>
        <p:spPr>
          <a:xfrm>
            <a:off x="2987824" y="1351161"/>
            <a:ext cx="5760640" cy="265390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50800"/>
          <a:scene3d>
            <a:camera prst="perspectiveRelaxed"/>
            <a:lightRig rig="threePt" dir="t"/>
          </a:scene3d>
          <a:sp3d prstMaterial="matte"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0" dirty="0" smtClean="0"/>
              <a:t>グループ</a:t>
            </a:r>
            <a:endParaRPr kumimoji="1" lang="ja-JP" altLang="en-US" sz="8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116224" y="2308704"/>
            <a:ext cx="1023728" cy="400110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 smtClean="0"/>
              <a:t>配信者</a:t>
            </a:r>
            <a:endParaRPr kumimoji="1" lang="ja-JP" altLang="en-US" sz="2000" dirty="0"/>
          </a:p>
        </p:txBody>
      </p:sp>
      <p:pic>
        <p:nvPicPr>
          <p:cNvPr id="1026" name="Picture 2" descr="C:\Users\hamarabo\AppData\Local\Microsoft\Windows\Temporary Internet Files\Content.IE5\L0D2NYH4\MC900301260[1].wm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20916" y="1544172"/>
            <a:ext cx="887277" cy="776740"/>
          </a:xfrm>
          <a:prstGeom prst="rect">
            <a:avLst/>
          </a:prstGeom>
          <a:noFill/>
        </p:spPr>
      </p:pic>
      <p:cxnSp>
        <p:nvCxnSpPr>
          <p:cNvPr id="72" name="直線矢印コネクタ 71"/>
          <p:cNvCxnSpPr/>
          <p:nvPr/>
        </p:nvCxnSpPr>
        <p:spPr>
          <a:xfrm rot="5400000" flipH="1" flipV="1">
            <a:off x="5220072" y="4293096"/>
            <a:ext cx="1512168" cy="792088"/>
          </a:xfrm>
          <a:prstGeom prst="straightConnector1">
            <a:avLst/>
          </a:prstGeom>
          <a:ln w="127000">
            <a:solidFill>
              <a:schemeClr val="accent4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円/楕円 75"/>
          <p:cNvSpPr/>
          <p:nvPr/>
        </p:nvSpPr>
        <p:spPr>
          <a:xfrm>
            <a:off x="7020272" y="980728"/>
            <a:ext cx="1836712" cy="7200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 smtClean="0"/>
              <a:t>参加</a:t>
            </a:r>
            <a:endParaRPr kumimoji="1" lang="ja-JP" altLang="en-US" sz="4000" dirty="0"/>
          </a:p>
        </p:txBody>
      </p:sp>
      <p:grpSp>
        <p:nvGrpSpPr>
          <p:cNvPr id="3" name="グループ化 52"/>
          <p:cNvGrpSpPr/>
          <p:nvPr/>
        </p:nvGrpSpPr>
        <p:grpSpPr>
          <a:xfrm>
            <a:off x="5694021" y="2702238"/>
            <a:ext cx="1145798" cy="933178"/>
            <a:chOff x="5694021" y="3566334"/>
            <a:chExt cx="1145798" cy="933178"/>
          </a:xfrm>
        </p:grpSpPr>
        <p:pic>
          <p:nvPicPr>
            <p:cNvPr id="12" name="Picture 4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5827112" y="3566334"/>
              <a:ext cx="621350" cy="618127"/>
            </a:xfrm>
            <a:prstGeom prst="rect">
              <a:avLst/>
            </a:prstGeom>
            <a:noFill/>
          </p:spPr>
        </p:pic>
        <p:sp>
          <p:nvSpPr>
            <p:cNvPr id="13" name="テキスト ボックス 12"/>
            <p:cNvSpPr txBox="1"/>
            <p:nvPr/>
          </p:nvSpPr>
          <p:spPr>
            <a:xfrm>
              <a:off x="5694021" y="4131037"/>
              <a:ext cx="1145798" cy="36847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リスナー</a:t>
              </a:r>
              <a:r>
                <a:rPr kumimoji="1" lang="en-US" altLang="ja-JP" dirty="0" smtClean="0"/>
                <a:t>C</a:t>
              </a:r>
              <a:endParaRPr kumimoji="1" lang="ja-JP" altLang="en-US" dirty="0"/>
            </a:p>
          </p:txBody>
        </p:sp>
      </p:grpSp>
      <p:grpSp>
        <p:nvGrpSpPr>
          <p:cNvPr id="4" name="グループ化 53"/>
          <p:cNvGrpSpPr/>
          <p:nvPr/>
        </p:nvGrpSpPr>
        <p:grpSpPr>
          <a:xfrm>
            <a:off x="4572000" y="1399412"/>
            <a:ext cx="1238857" cy="958760"/>
            <a:chOff x="4572000" y="2263508"/>
            <a:chExt cx="1238857" cy="958760"/>
          </a:xfrm>
        </p:grpSpPr>
        <p:pic>
          <p:nvPicPr>
            <p:cNvPr id="15" name="Picture 4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762381" y="2263508"/>
              <a:ext cx="621350" cy="618127"/>
            </a:xfrm>
            <a:prstGeom prst="rect">
              <a:avLst/>
            </a:prstGeom>
            <a:noFill/>
          </p:spPr>
        </p:pic>
        <p:sp>
          <p:nvSpPr>
            <p:cNvPr id="16" name="テキスト ボックス 15"/>
            <p:cNvSpPr txBox="1"/>
            <p:nvPr/>
          </p:nvSpPr>
          <p:spPr>
            <a:xfrm>
              <a:off x="4572000" y="2852936"/>
              <a:ext cx="1238857" cy="369332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/>
                <a:t>リスナー</a:t>
              </a:r>
              <a:r>
                <a:rPr kumimoji="1" lang="en-US" altLang="ja-JP" dirty="0" smtClean="0"/>
                <a:t>A</a:t>
              </a:r>
              <a:endParaRPr kumimoji="1" lang="ja-JP" altLang="en-US" dirty="0"/>
            </a:p>
          </p:txBody>
        </p:sp>
      </p:grpSp>
      <p:cxnSp>
        <p:nvCxnSpPr>
          <p:cNvPr id="21" name="直線矢印コネクタ 20"/>
          <p:cNvCxnSpPr/>
          <p:nvPr/>
        </p:nvCxnSpPr>
        <p:spPr>
          <a:xfrm>
            <a:off x="4008193" y="2412722"/>
            <a:ext cx="1552736" cy="675539"/>
          </a:xfrm>
          <a:prstGeom prst="straightConnector1">
            <a:avLst/>
          </a:prstGeom>
          <a:ln w="1079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flipV="1">
            <a:off x="4052557" y="1833689"/>
            <a:ext cx="665458" cy="289517"/>
          </a:xfrm>
          <a:prstGeom prst="straightConnector1">
            <a:avLst/>
          </a:prstGeom>
          <a:ln w="1079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flipV="1">
            <a:off x="5427837" y="1688931"/>
            <a:ext cx="576730" cy="96505"/>
          </a:xfrm>
          <a:prstGeom prst="straightConnector1">
            <a:avLst/>
          </a:prstGeom>
          <a:ln w="1079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rot="16200000" flipH="1">
            <a:off x="5204866" y="2313479"/>
            <a:ext cx="579033" cy="488003"/>
          </a:xfrm>
          <a:prstGeom prst="straightConnector1">
            <a:avLst/>
          </a:prstGeom>
          <a:ln w="1079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flipV="1">
            <a:off x="6581298" y="2798744"/>
            <a:ext cx="621094" cy="289517"/>
          </a:xfrm>
          <a:prstGeom prst="straightConnector1">
            <a:avLst/>
          </a:prstGeom>
          <a:ln w="1079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56"/>
          <p:cNvGrpSpPr/>
          <p:nvPr/>
        </p:nvGrpSpPr>
        <p:grpSpPr>
          <a:xfrm>
            <a:off x="5868144" y="1340768"/>
            <a:ext cx="1160942" cy="960899"/>
            <a:chOff x="5812620" y="2263510"/>
            <a:chExt cx="1160942" cy="960899"/>
          </a:xfrm>
        </p:grpSpPr>
        <p:pic>
          <p:nvPicPr>
            <p:cNvPr id="9" name="Picture 4" descr="C:\Program Files\Microsoft Office\MEDIA\CAGCAT10\j0195384.wmf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004568" y="2263510"/>
              <a:ext cx="621350" cy="618128"/>
            </a:xfrm>
            <a:prstGeom prst="rect">
              <a:avLst/>
            </a:prstGeom>
            <a:noFill/>
          </p:spPr>
        </p:pic>
        <p:sp>
          <p:nvSpPr>
            <p:cNvPr id="10" name="テキスト ボックス 9"/>
            <p:cNvSpPr txBox="1"/>
            <p:nvPr/>
          </p:nvSpPr>
          <p:spPr>
            <a:xfrm>
              <a:off x="5812620" y="2855934"/>
              <a:ext cx="1160942" cy="368475"/>
            </a:xfrm>
            <a:prstGeom prst="rect">
              <a:avLst/>
            </a:prstGeom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ja-JP" altLang="en-US" dirty="0"/>
                <a:t>リスナー</a:t>
              </a:r>
              <a:r>
                <a:rPr kumimoji="1" lang="en-US" altLang="ja-JP" dirty="0" smtClean="0"/>
                <a:t>B</a:t>
              </a:r>
              <a:endParaRPr kumimoji="1" lang="ja-JP" altLang="en-US" dirty="0"/>
            </a:p>
          </p:txBody>
        </p:sp>
      </p:grpSp>
      <p:cxnSp>
        <p:nvCxnSpPr>
          <p:cNvPr id="39" name="直線矢印コネクタ 38"/>
          <p:cNvCxnSpPr/>
          <p:nvPr/>
        </p:nvCxnSpPr>
        <p:spPr>
          <a:xfrm rot="16200000" flipH="1">
            <a:off x="6739309" y="1804880"/>
            <a:ext cx="482528" cy="443639"/>
          </a:xfrm>
          <a:prstGeom prst="straightConnector1">
            <a:avLst/>
          </a:prstGeom>
          <a:ln w="1079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方形/長方形 73"/>
          <p:cNvSpPr/>
          <p:nvPr/>
        </p:nvSpPr>
        <p:spPr>
          <a:xfrm>
            <a:off x="1187624" y="3789040"/>
            <a:ext cx="4320480" cy="79208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グループ参加の要求</a:t>
            </a:r>
            <a:endParaRPr kumimoji="1" lang="ja-JP" altLang="en-US" sz="3600" dirty="0"/>
          </a:p>
        </p:txBody>
      </p:sp>
      <p:grpSp>
        <p:nvGrpSpPr>
          <p:cNvPr id="6" name="グループ化 54"/>
          <p:cNvGrpSpPr/>
          <p:nvPr/>
        </p:nvGrpSpPr>
        <p:grpSpPr>
          <a:xfrm>
            <a:off x="7288151" y="2023948"/>
            <a:ext cx="1460313" cy="1405052"/>
            <a:chOff x="7158028" y="2780929"/>
            <a:chExt cx="1374412" cy="1354673"/>
          </a:xfrm>
        </p:grpSpPr>
        <p:pic>
          <p:nvPicPr>
            <p:cNvPr id="19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08304" y="2780929"/>
              <a:ext cx="1008112" cy="891971"/>
            </a:xfrm>
            <a:prstGeom prst="rect">
              <a:avLst/>
            </a:prstGeom>
            <a:noFill/>
          </p:spPr>
        </p:pic>
        <p:sp>
          <p:nvSpPr>
            <p:cNvPr id="20" name="テキスト ボックス 19"/>
            <p:cNvSpPr txBox="1"/>
            <p:nvPr/>
          </p:nvSpPr>
          <p:spPr>
            <a:xfrm>
              <a:off x="7158028" y="3673937"/>
              <a:ext cx="1374412" cy="461665"/>
            </a:xfrm>
            <a:prstGeom prst="rect">
              <a:avLst/>
            </a:prstGeom>
            <a:ln w="76200">
              <a:solidFill>
                <a:srgbClr val="FF0000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 smtClean="0"/>
                <a:t>ユーザー</a:t>
              </a:r>
              <a:endParaRPr kumimoji="1" lang="ja-JP" altLang="en-US" sz="2400" dirty="0"/>
            </a:p>
          </p:txBody>
        </p:sp>
      </p:grpSp>
      <p:sp>
        <p:nvSpPr>
          <p:cNvPr id="78" name="角丸四角形 77"/>
          <p:cNvSpPr/>
          <p:nvPr/>
        </p:nvSpPr>
        <p:spPr>
          <a:xfrm>
            <a:off x="6300192" y="3789040"/>
            <a:ext cx="2376264" cy="86409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 smtClean="0"/>
              <a:t>動画受信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8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8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8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46" grpId="0" animBg="1"/>
      <p:bldP spid="46" grpId="1" animBg="1"/>
      <p:bldP spid="69" grpId="0" animBg="1"/>
      <p:bldP spid="69" grpId="1" animBg="1"/>
      <p:bldP spid="70" grpId="0" animBg="1"/>
      <p:bldP spid="70" grpId="1" animBg="1"/>
      <p:bldP spid="76" grpId="0" animBg="1"/>
      <p:bldP spid="76" grpId="1" animBg="1"/>
      <p:bldP spid="74" grpId="0" animBg="1"/>
      <p:bldP spid="74" grpId="1" animBg="1"/>
      <p:bldP spid="7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RTMFP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kumimoji="1" lang="ja-JP" altLang="en-US" sz="2800" dirty="0" smtClean="0"/>
              <a:t>相手の</a:t>
            </a:r>
            <a:r>
              <a:rPr kumimoji="1" lang="en-US" altLang="ja-JP" sz="2800" dirty="0" smtClean="0"/>
              <a:t>IP</a:t>
            </a:r>
            <a:r>
              <a:rPr kumimoji="1" lang="ja-JP" altLang="en-US" sz="2800" dirty="0" smtClean="0"/>
              <a:t>アドレスを知ることで</a:t>
            </a:r>
            <a:r>
              <a:rPr kumimoji="1" lang="en-US" altLang="ja-JP" sz="2800" dirty="0" smtClean="0"/>
              <a:t>P2P</a:t>
            </a:r>
            <a:r>
              <a:rPr kumimoji="1" lang="ja-JP" altLang="en-US" sz="2800" dirty="0" smtClean="0"/>
              <a:t>の通信ができる</a:t>
            </a:r>
            <a:endParaRPr lang="en-US" altLang="ja-JP" sz="2800" dirty="0" smtClean="0"/>
          </a:p>
          <a:p>
            <a:pPr>
              <a:buNone/>
            </a:pPr>
            <a:r>
              <a:rPr kumimoji="1" lang="ja-JP" altLang="en-US" sz="2800" dirty="0" smtClean="0"/>
              <a:t>けれど、相手の</a:t>
            </a:r>
            <a:r>
              <a:rPr kumimoji="1" lang="en-US" altLang="ja-JP" sz="2800" dirty="0" smtClean="0"/>
              <a:t>IP</a:t>
            </a:r>
            <a:r>
              <a:rPr kumimoji="1" lang="ja-JP" altLang="en-US" sz="2800" dirty="0" smtClean="0"/>
              <a:t>アドレスを知るすべがない</a:t>
            </a:r>
            <a:endParaRPr lang="en-US" altLang="ja-JP" sz="2800" dirty="0" smtClean="0"/>
          </a:p>
          <a:p>
            <a:pPr>
              <a:buNone/>
            </a:pPr>
            <a:r>
              <a:rPr kumimoji="1" lang="en-US" altLang="ja-JP" sz="2800" dirty="0" smtClean="0"/>
              <a:t>Stratus</a:t>
            </a:r>
            <a:r>
              <a:rPr kumimoji="1" lang="ja-JP" altLang="en-US" sz="2800" dirty="0" smtClean="0"/>
              <a:t>サーバーがこれをサポートしている</a:t>
            </a:r>
            <a:endParaRPr kumimoji="1" lang="en-US" altLang="ja-JP" sz="2800" dirty="0" smtClean="0"/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endParaRPr kumimoji="1" lang="en-US" altLang="ja-JP" sz="2800" dirty="0" smtClean="0"/>
          </a:p>
          <a:p>
            <a:pPr>
              <a:buNone/>
            </a:pPr>
            <a:endParaRPr lang="en-US" altLang="ja-JP" sz="2800" dirty="0" smtClean="0"/>
          </a:p>
          <a:p>
            <a:pPr>
              <a:buNone/>
            </a:pPr>
            <a:endParaRPr kumimoji="1" lang="ja-JP" altLang="en-US" sz="2800" dirty="0"/>
          </a:p>
        </p:txBody>
      </p:sp>
      <p:grpSp>
        <p:nvGrpSpPr>
          <p:cNvPr id="4" name="グループ化 29"/>
          <p:cNvGrpSpPr/>
          <p:nvPr/>
        </p:nvGrpSpPr>
        <p:grpSpPr>
          <a:xfrm>
            <a:off x="2267744" y="3212976"/>
            <a:ext cx="4608512" cy="3338899"/>
            <a:chOff x="4067944" y="1700808"/>
            <a:chExt cx="4438561" cy="3898671"/>
          </a:xfrm>
        </p:grpSpPr>
        <p:pic>
          <p:nvPicPr>
            <p:cNvPr id="31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67944" y="4005064"/>
              <a:ext cx="1272126" cy="1200623"/>
            </a:xfrm>
            <a:prstGeom prst="rect">
              <a:avLst/>
            </a:prstGeom>
            <a:noFill/>
          </p:spPr>
        </p:pic>
        <p:pic>
          <p:nvPicPr>
            <p:cNvPr id="32" name="Picture 2" descr="C:\Users\hamarabo\AppData\Local\Microsoft\Windows\Temporary Internet Files\Content.IE5\L0D2NYH4\MC900301260[1].wmf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164288" y="4221088"/>
              <a:ext cx="1342217" cy="1074242"/>
            </a:xfrm>
            <a:prstGeom prst="rect">
              <a:avLst/>
            </a:prstGeom>
            <a:noFill/>
          </p:spPr>
        </p:pic>
        <p:sp>
          <p:nvSpPr>
            <p:cNvPr id="33" name="雲 32"/>
            <p:cNvSpPr/>
            <p:nvPr/>
          </p:nvSpPr>
          <p:spPr>
            <a:xfrm>
              <a:off x="4894059" y="1700808"/>
              <a:ext cx="2605440" cy="1200623"/>
            </a:xfrm>
            <a:prstGeom prst="cloud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 smtClean="0">
                  <a:solidFill>
                    <a:schemeClr val="tx1"/>
                  </a:solidFill>
                </a:rPr>
                <a:t>Stratus</a:t>
              </a:r>
            </a:p>
            <a:p>
              <a:pPr algn="ctr"/>
              <a:r>
                <a:rPr kumimoji="1" lang="ja-JP" altLang="en-US" sz="2800" dirty="0" smtClean="0">
                  <a:solidFill>
                    <a:schemeClr val="tx1"/>
                  </a:solidFill>
                </a:rPr>
                <a:t>サーバー</a:t>
              </a:r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線コネクタ 33"/>
            <p:cNvCxnSpPr/>
            <p:nvPr/>
          </p:nvCxnSpPr>
          <p:spPr>
            <a:xfrm rot="5400000">
              <a:off x="4850323" y="3055157"/>
              <a:ext cx="1031627" cy="72417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線コネクタ 34"/>
            <p:cNvCxnSpPr/>
            <p:nvPr/>
          </p:nvCxnSpPr>
          <p:spPr>
            <a:xfrm rot="16200000" flipH="1">
              <a:off x="6750550" y="3015262"/>
              <a:ext cx="1166824" cy="812779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矢印コネクタ 35"/>
            <p:cNvCxnSpPr/>
            <p:nvPr/>
          </p:nvCxnSpPr>
          <p:spPr>
            <a:xfrm>
              <a:off x="5436096" y="4725144"/>
              <a:ext cx="1656184" cy="1588"/>
            </a:xfrm>
            <a:prstGeom prst="straightConnector1">
              <a:avLst/>
            </a:prstGeom>
            <a:ln w="117475" cmpd="dbl">
              <a:solidFill>
                <a:schemeClr val="accent6">
                  <a:lumMod val="7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正方形/長方形 36"/>
            <p:cNvSpPr/>
            <p:nvPr/>
          </p:nvSpPr>
          <p:spPr>
            <a:xfrm>
              <a:off x="5749217" y="4988540"/>
              <a:ext cx="1038610" cy="610939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ja-JP" altLang="en-US" sz="2800" dirty="0" smtClean="0"/>
                <a:t>接続</a:t>
              </a:r>
              <a:endParaRPr lang="ja-JP" altLang="en-US" sz="2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雲 3"/>
          <p:cNvSpPr/>
          <p:nvPr/>
        </p:nvSpPr>
        <p:spPr>
          <a:xfrm>
            <a:off x="2627784" y="188640"/>
            <a:ext cx="4464496" cy="1844824"/>
          </a:xfrm>
          <a:prstGeom prst="clou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4800" dirty="0" smtClean="0">
                <a:solidFill>
                  <a:schemeClr val="tx1"/>
                </a:solidFill>
              </a:rPr>
              <a:t>Stratus</a:t>
            </a:r>
            <a:r>
              <a:rPr kumimoji="1" lang="ja-JP" altLang="en-US" sz="4800" dirty="0" smtClean="0">
                <a:solidFill>
                  <a:schemeClr val="tx1"/>
                </a:solidFill>
              </a:rPr>
              <a:t>サーバー</a:t>
            </a:r>
            <a:endParaRPr kumimoji="1" lang="ja-JP" altLang="en-US" sz="4800" dirty="0">
              <a:solidFill>
                <a:schemeClr val="tx1"/>
              </a:solidFill>
            </a:endParaRPr>
          </a:p>
        </p:txBody>
      </p:sp>
      <p:grpSp>
        <p:nvGrpSpPr>
          <p:cNvPr id="2" name="グループ化 10"/>
          <p:cNvGrpSpPr/>
          <p:nvPr/>
        </p:nvGrpSpPr>
        <p:grpSpPr>
          <a:xfrm>
            <a:off x="755576" y="4077072"/>
            <a:ext cx="1580622" cy="1951980"/>
            <a:chOff x="1643042" y="4143380"/>
            <a:chExt cx="1580622" cy="1951980"/>
          </a:xfrm>
        </p:grpSpPr>
        <p:pic>
          <p:nvPicPr>
            <p:cNvPr id="6" name="Picture 3" descr="C:\Program Files\Microsoft Office\MEDIA\CAGCAT10\j0292020.wm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43042" y="4143380"/>
              <a:ext cx="1580622" cy="1500198"/>
            </a:xfrm>
            <a:prstGeom prst="rect">
              <a:avLst/>
            </a:prstGeom>
            <a:noFill/>
          </p:spPr>
        </p:pic>
        <p:sp>
          <p:nvSpPr>
            <p:cNvPr id="7" name="テキスト ボックス 6"/>
            <p:cNvSpPr txBox="1"/>
            <p:nvPr/>
          </p:nvSpPr>
          <p:spPr>
            <a:xfrm>
              <a:off x="1643042" y="5572140"/>
              <a:ext cx="1571636" cy="523220"/>
            </a:xfrm>
            <a:prstGeom prst="rect">
              <a:avLst/>
            </a:prstGeom>
            <a:ln w="444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2800" dirty="0" smtClean="0"/>
                <a:t>ユーザー</a:t>
              </a:r>
              <a:endParaRPr kumimoji="1" lang="ja-JP" altLang="en-US" sz="2800" dirty="0"/>
            </a:p>
          </p:txBody>
        </p:sp>
      </p:grpSp>
      <p:cxnSp>
        <p:nvCxnSpPr>
          <p:cNvPr id="13" name="直線矢印コネクタ 12"/>
          <p:cNvCxnSpPr/>
          <p:nvPr/>
        </p:nvCxnSpPr>
        <p:spPr>
          <a:xfrm rot="5400000" flipH="1" flipV="1">
            <a:off x="1721984" y="2102552"/>
            <a:ext cx="1872208" cy="1644784"/>
          </a:xfrm>
          <a:prstGeom prst="straightConnector1">
            <a:avLst/>
          </a:prstGeom>
          <a:ln w="16510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 rot="5400000">
            <a:off x="2238865" y="2244003"/>
            <a:ext cx="1933956" cy="1732182"/>
          </a:xfrm>
          <a:prstGeom prst="straightConnector1">
            <a:avLst/>
          </a:prstGeom>
          <a:ln w="165100"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323528" y="1772816"/>
            <a:ext cx="2272336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3200" dirty="0" smtClean="0"/>
              <a:t>IP</a:t>
            </a:r>
            <a:r>
              <a:rPr lang="ja-JP" altLang="en-US" sz="3200" dirty="0" smtClean="0"/>
              <a:t>アドレスの</a:t>
            </a:r>
            <a:endParaRPr lang="en-US" altLang="ja-JP" sz="3200" dirty="0" smtClean="0"/>
          </a:p>
          <a:p>
            <a:r>
              <a:rPr lang="ja-JP" altLang="en-US" sz="3200" dirty="0" smtClean="0"/>
              <a:t>問い合わせ</a:t>
            </a:r>
            <a:endParaRPr lang="ja-JP" altLang="en-US" sz="3200" dirty="0"/>
          </a:p>
        </p:txBody>
      </p:sp>
      <p:sp>
        <p:nvSpPr>
          <p:cNvPr id="28" name="正方形/長方形 27"/>
          <p:cNvSpPr/>
          <p:nvPr/>
        </p:nvSpPr>
        <p:spPr>
          <a:xfrm>
            <a:off x="3995936" y="2844225"/>
            <a:ext cx="3520516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200" dirty="0" smtClean="0"/>
              <a:t>配信者の</a:t>
            </a:r>
            <a:r>
              <a:rPr lang="en-US" altLang="ja-JP" sz="3200" dirty="0" smtClean="0"/>
              <a:t>IP</a:t>
            </a:r>
            <a:r>
              <a:rPr lang="ja-JP" altLang="en-US" sz="3200" dirty="0" smtClean="0"/>
              <a:t>アドレス</a:t>
            </a:r>
            <a:endParaRPr lang="ja-JP" altLang="en-US" sz="3200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2699792" y="5013176"/>
            <a:ext cx="3312368" cy="1588"/>
          </a:xfrm>
          <a:prstGeom prst="straightConnector1">
            <a:avLst/>
          </a:prstGeom>
          <a:ln w="165100" cmpd="dbl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/>
          <p:cNvSpPr/>
          <p:nvPr/>
        </p:nvSpPr>
        <p:spPr>
          <a:xfrm>
            <a:off x="3752036" y="5517232"/>
            <a:ext cx="110799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sz="3600" dirty="0" smtClean="0"/>
              <a:t>接続</a:t>
            </a:r>
            <a:endParaRPr lang="ja-JP" altLang="en-US" sz="3600" dirty="0"/>
          </a:p>
        </p:txBody>
      </p:sp>
      <p:pic>
        <p:nvPicPr>
          <p:cNvPr id="16" name="Picture 2" descr="C:\Users\hamarabo\AppData\Local\Microsoft\Windows\Temporary Internet Files\Content.IE5\L0D2NYH4\MC900301260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4077072"/>
            <a:ext cx="1857388" cy="1494948"/>
          </a:xfrm>
          <a:prstGeom prst="rect">
            <a:avLst/>
          </a:prstGeom>
          <a:noFill/>
        </p:spPr>
      </p:pic>
      <p:sp>
        <p:nvSpPr>
          <p:cNvPr id="17" name="テキスト ボックス 16"/>
          <p:cNvSpPr txBox="1"/>
          <p:nvPr/>
        </p:nvSpPr>
        <p:spPr>
          <a:xfrm>
            <a:off x="6444208" y="5517232"/>
            <a:ext cx="1577676" cy="523220"/>
          </a:xfrm>
          <a:prstGeom prst="rect">
            <a:avLst/>
          </a:prstGeom>
          <a:ln w="4445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sz="2800" dirty="0" smtClean="0"/>
              <a:t>ユーザー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8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/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目的</a:t>
            </a:r>
            <a:endParaRPr kumimoji="1" lang="ja-JP" altLang="en-US" dirty="0">
              <a:solidFill>
                <a:schemeClr val="bg1"/>
              </a:solidFill>
              <a:effectLst>
                <a:glow rad="635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972071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ja-JP" sz="2400" dirty="0">
              <a:effectLst/>
            </a:endParaRPr>
          </a:p>
          <a:p>
            <a:pPr>
              <a:buNone/>
            </a:pPr>
            <a:r>
              <a:rPr kumimoji="1" lang="ja-JP" alt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ストリーミング動画配信を</a:t>
            </a:r>
            <a:r>
              <a:rPr lang="ja-JP" altLang="en-US" sz="6600" b="1" i="1" dirty="0" smtClean="0">
                <a:solidFill>
                  <a:srgbClr val="FF4F4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新しく！！</a:t>
            </a:r>
            <a:endParaRPr lang="en-US" altLang="ja-JP" sz="6600" b="1" i="1" dirty="0" smtClean="0">
              <a:solidFill>
                <a:srgbClr val="FF4F4F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  <a:p>
            <a:pPr>
              <a:buNone/>
            </a:pPr>
            <a:r>
              <a:rPr kumimoji="1" lang="ja-JP" altLang="en-US" sz="2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今までと違うコミュニケーションで</a:t>
            </a:r>
            <a:r>
              <a:rPr kumimoji="1" lang="ja-JP" altLang="en-US" sz="6600" b="1" i="1" dirty="0" smtClean="0">
                <a:solidFill>
                  <a:srgbClr val="FF4F4F"/>
                </a:solidFill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</a:rPr>
              <a:t>面白く！！</a:t>
            </a:r>
            <a:endParaRPr kumimoji="1" lang="en-US" altLang="ja-JP" sz="2400" dirty="0" smtClean="0">
              <a:solidFill>
                <a:srgbClr val="FF4F4F"/>
              </a:solidFill>
              <a:effectLst>
                <a:innerShdw blurRad="63500" dist="50800">
                  <a:prstClr val="black">
                    <a:alpha val="50000"/>
                  </a:prst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既存システムの問題点①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kumimoji="1" lang="ja-JP" altLang="en-US" dirty="0"/>
          </a:p>
        </p:txBody>
      </p:sp>
      <p:pic>
        <p:nvPicPr>
          <p:cNvPr id="1026" name="Picture 2" descr="C:\Documents and Settings\Shule\デスクトップ\サムネ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7946" y="2348880"/>
            <a:ext cx="5848350" cy="5381625"/>
          </a:xfrm>
          <a:prstGeom prst="rect">
            <a:avLst/>
          </a:prstGeom>
          <a:noFill/>
        </p:spPr>
      </p:pic>
      <p:sp>
        <p:nvSpPr>
          <p:cNvPr id="7" name="正方形/長方形 6"/>
          <p:cNvSpPr/>
          <p:nvPr/>
        </p:nvSpPr>
        <p:spPr>
          <a:xfrm>
            <a:off x="4283968" y="2708920"/>
            <a:ext cx="2880320" cy="11521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1187624" y="2348880"/>
            <a:ext cx="6120680" cy="4104456"/>
          </a:xfrm>
          <a:prstGeom prst="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吹き出し 5"/>
          <p:cNvSpPr/>
          <p:nvPr/>
        </p:nvSpPr>
        <p:spPr>
          <a:xfrm>
            <a:off x="6372200" y="1484784"/>
            <a:ext cx="1944216" cy="792088"/>
          </a:xfrm>
          <a:prstGeom prst="wedgeRoundRectCallout">
            <a:avLst>
              <a:gd name="adj1" fmla="val -39488"/>
              <a:gd name="adj2" fmla="val 102634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配信一覧</a:t>
            </a:r>
            <a:endParaRPr kumimoji="1" lang="ja-JP" altLang="en-US" sz="2400" dirty="0"/>
          </a:p>
        </p:txBody>
      </p:sp>
      <p:sp>
        <p:nvSpPr>
          <p:cNvPr id="8" name="角丸四角形吹き出し 7"/>
          <p:cNvSpPr/>
          <p:nvPr/>
        </p:nvSpPr>
        <p:spPr>
          <a:xfrm>
            <a:off x="4788024" y="4365104"/>
            <a:ext cx="2808312" cy="792088"/>
          </a:xfrm>
          <a:prstGeom prst="wedgeRoundRectCallout">
            <a:avLst>
              <a:gd name="adj1" fmla="val -23509"/>
              <a:gd name="adj2" fmla="val -9009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お絵かき配信</a:t>
            </a:r>
            <a:endParaRPr kumimoji="1" lang="ja-JP" altLang="en-US" sz="2400" dirty="0"/>
          </a:p>
        </p:txBody>
      </p:sp>
      <p:pic>
        <p:nvPicPr>
          <p:cNvPr id="1027" name="Picture 3" descr="C:\Documents and Settings\Shule\デスクトップ\ポケモン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6782" y="2132856"/>
            <a:ext cx="8270436" cy="4464496"/>
          </a:xfrm>
          <a:prstGeom prst="rect">
            <a:avLst/>
          </a:prstGeom>
          <a:noFill/>
        </p:spPr>
      </p:pic>
      <p:sp>
        <p:nvSpPr>
          <p:cNvPr id="13" name="正方形/長方形 12"/>
          <p:cNvSpPr/>
          <p:nvPr/>
        </p:nvSpPr>
        <p:spPr>
          <a:xfrm>
            <a:off x="1475656" y="3933056"/>
            <a:ext cx="2880320" cy="122413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吹き出し 13"/>
          <p:cNvSpPr/>
          <p:nvPr/>
        </p:nvSpPr>
        <p:spPr>
          <a:xfrm>
            <a:off x="1979712" y="5589240"/>
            <a:ext cx="2808312" cy="792088"/>
          </a:xfrm>
          <a:prstGeom prst="wedgeRoundRectCallout">
            <a:avLst>
              <a:gd name="adj1" fmla="val -23509"/>
              <a:gd name="adj2" fmla="val -90091"/>
              <a:gd name="adj3" fmla="val 1666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/>
              <a:t>熱帯魚配信</a:t>
            </a:r>
            <a:endParaRPr kumimoji="1" lang="ja-JP" altLang="en-US" sz="2400" dirty="0"/>
          </a:p>
        </p:txBody>
      </p:sp>
      <p:pic>
        <p:nvPicPr>
          <p:cNvPr id="1029" name="Picture 5" descr="C:\Documents and Settings\Shule\デスクトップ\熱帯魚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100936"/>
            <a:ext cx="7872239" cy="4352400"/>
          </a:xfrm>
          <a:prstGeom prst="rect">
            <a:avLst/>
          </a:prstGeom>
          <a:noFill/>
        </p:spPr>
      </p:pic>
      <p:sp>
        <p:nvSpPr>
          <p:cNvPr id="17" name="円/楕円 16"/>
          <p:cNvSpPr/>
          <p:nvPr/>
        </p:nvSpPr>
        <p:spPr>
          <a:xfrm>
            <a:off x="1331640" y="1772816"/>
            <a:ext cx="3528392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お絵かき配信</a:t>
            </a:r>
            <a:endParaRPr kumimoji="1" lang="ja-JP" altLang="en-US" sz="2800" dirty="0"/>
          </a:p>
        </p:txBody>
      </p:sp>
      <p:sp>
        <p:nvSpPr>
          <p:cNvPr id="18" name="角丸四角形 17"/>
          <p:cNvSpPr/>
          <p:nvPr/>
        </p:nvSpPr>
        <p:spPr>
          <a:xfrm>
            <a:off x="5004048" y="2636912"/>
            <a:ext cx="3528392" cy="3024336"/>
          </a:xfrm>
          <a:prstGeom prst="round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1331640" y="1772816"/>
            <a:ext cx="3528392" cy="72008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800" dirty="0" smtClean="0"/>
              <a:t>熱帯魚配信</a:t>
            </a:r>
            <a:endParaRPr kumimoji="1" lang="ja-JP" altLang="en-US" sz="2800" dirty="0"/>
          </a:p>
        </p:txBody>
      </p:sp>
      <p:sp>
        <p:nvSpPr>
          <p:cNvPr id="20" name="角丸四角形 19"/>
          <p:cNvSpPr/>
          <p:nvPr/>
        </p:nvSpPr>
        <p:spPr>
          <a:xfrm>
            <a:off x="5004048" y="2636912"/>
            <a:ext cx="3528392" cy="3024336"/>
          </a:xfrm>
          <a:prstGeom prst="round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角丸四角形 21"/>
          <p:cNvSpPr/>
          <p:nvPr/>
        </p:nvSpPr>
        <p:spPr>
          <a:xfrm>
            <a:off x="1785918" y="3357562"/>
            <a:ext cx="5544616" cy="17281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b="1" dirty="0" smtClean="0"/>
              <a:t>配信ごとに</a:t>
            </a:r>
            <a:endParaRPr kumimoji="1" lang="en-US" altLang="ja-JP" sz="3600" b="1" dirty="0" smtClean="0"/>
          </a:p>
          <a:p>
            <a:pPr algn="ctr"/>
            <a:r>
              <a:rPr kumimoji="1" lang="ja-JP" altLang="en-US" sz="3600" b="1" dirty="0" smtClean="0"/>
              <a:t>孤立してしまっている</a:t>
            </a:r>
            <a:endParaRPr kumimoji="1" lang="ja-JP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1" grpId="0" animBg="1"/>
      <p:bldP spid="11" grpId="1" animBg="1"/>
      <p:bldP spid="6" grpId="0" animBg="1"/>
      <p:bldP spid="6" grpId="1" animBg="1"/>
      <p:bldP spid="8" grpId="0" animBg="1"/>
      <p:bldP spid="8" grpId="1" animBg="1"/>
      <p:bldP spid="13" grpId="0" animBg="1"/>
      <p:bldP spid="14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20" grpId="0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既存システムの問題点②</a:t>
            </a:r>
            <a:endParaRPr kumimoji="1" lang="ja-JP" altLang="en-US" dirty="0"/>
          </a:p>
        </p:txBody>
      </p:sp>
      <p:pic>
        <p:nvPicPr>
          <p:cNvPr id="1026" name="Picture 2" descr="C:\Users\hamarabo\Desktop\プログラム配信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472" y="2000240"/>
            <a:ext cx="7534010" cy="4133844"/>
          </a:xfrm>
          <a:prstGeom prst="rect">
            <a:avLst/>
          </a:prstGeom>
          <a:noFill/>
        </p:spPr>
      </p:pic>
      <p:sp>
        <p:nvSpPr>
          <p:cNvPr id="6" name="角丸四角形 5"/>
          <p:cNvSpPr/>
          <p:nvPr/>
        </p:nvSpPr>
        <p:spPr>
          <a:xfrm>
            <a:off x="4857752" y="2643182"/>
            <a:ext cx="3071834" cy="2786082"/>
          </a:xfrm>
          <a:prstGeom prst="round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/>
        </p:nvSpPr>
        <p:spPr>
          <a:xfrm>
            <a:off x="928662" y="5715016"/>
            <a:ext cx="3214710" cy="428628"/>
          </a:xfrm>
          <a:prstGeom prst="roundRect">
            <a:avLst/>
          </a:prstGeom>
          <a:noFill/>
          <a:ln w="1270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角丸四角形 8"/>
          <p:cNvSpPr/>
          <p:nvPr/>
        </p:nvSpPr>
        <p:spPr>
          <a:xfrm>
            <a:off x="1500166" y="4857760"/>
            <a:ext cx="2143140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書き込み</a:t>
            </a:r>
            <a:endParaRPr kumimoji="1" lang="ja-JP" altLang="en-US" sz="2800" dirty="0"/>
          </a:p>
        </p:txBody>
      </p:sp>
      <p:sp>
        <p:nvSpPr>
          <p:cNvPr id="10" name="角丸四角形 9"/>
          <p:cNvSpPr/>
          <p:nvPr/>
        </p:nvSpPr>
        <p:spPr>
          <a:xfrm>
            <a:off x="5357818" y="2000240"/>
            <a:ext cx="2143140" cy="8572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コメント表示</a:t>
            </a:r>
            <a:endParaRPr kumimoji="1" lang="ja-JP" altLang="en-US" sz="2800" dirty="0"/>
          </a:p>
        </p:txBody>
      </p:sp>
      <p:cxnSp>
        <p:nvCxnSpPr>
          <p:cNvPr id="12" name="直線コネクタ 11"/>
          <p:cNvCxnSpPr/>
          <p:nvPr/>
        </p:nvCxnSpPr>
        <p:spPr>
          <a:xfrm rot="10800000" flipV="1">
            <a:off x="1214414" y="1857364"/>
            <a:ext cx="3000396" cy="1071570"/>
          </a:xfrm>
          <a:prstGeom prst="line">
            <a:avLst/>
          </a:prstGeom>
          <a:ln w="1270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142976" y="3429000"/>
            <a:ext cx="3071834" cy="1000132"/>
          </a:xfrm>
          <a:prstGeom prst="line">
            <a:avLst/>
          </a:prstGeom>
          <a:ln w="1270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角丸四角形 15"/>
          <p:cNvSpPr/>
          <p:nvPr/>
        </p:nvSpPr>
        <p:spPr>
          <a:xfrm>
            <a:off x="2143108" y="2857496"/>
            <a:ext cx="2428892" cy="78581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配信者が反応</a:t>
            </a:r>
            <a:endParaRPr kumimoji="1" lang="ja-JP" altLang="en-US" sz="2800" dirty="0"/>
          </a:p>
        </p:txBody>
      </p:sp>
      <p:sp>
        <p:nvSpPr>
          <p:cNvPr id="17" name="角丸四角形 16"/>
          <p:cNvSpPr/>
          <p:nvPr/>
        </p:nvSpPr>
        <p:spPr>
          <a:xfrm>
            <a:off x="1571604" y="3071810"/>
            <a:ext cx="5881286" cy="172819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b="1" dirty="0" smtClean="0"/>
              <a:t>リスナーと配信者以外の</a:t>
            </a:r>
            <a:r>
              <a:rPr lang="en-US" altLang="ja-JP" sz="3600" b="1" dirty="0" smtClean="0"/>
              <a:t/>
            </a:r>
            <a:br>
              <a:rPr lang="en-US" altLang="ja-JP" sz="3600" b="1" dirty="0" smtClean="0"/>
            </a:br>
            <a:r>
              <a:rPr lang="ja-JP" altLang="en-US" sz="3600" b="1" dirty="0" smtClean="0"/>
              <a:t>コミュニケーションがしづらい</a:t>
            </a:r>
            <a:endParaRPr kumimoji="1" lang="ja-JP" altLang="en-US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7" grpId="2" animBg="1"/>
      <p:bldP spid="9" grpId="0" animBg="1"/>
      <p:bldP spid="9" grpId="1" animBg="1"/>
      <p:bldP spid="10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コミュニケーションの更なる発展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273630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ja-JP" altLang="en-US" dirty="0" smtClean="0"/>
              <a:t>問題点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sz="3200" b="1" dirty="0" smtClean="0"/>
              <a:t>① 配信ごとに孤立してしまっている</a:t>
            </a:r>
            <a:endParaRPr lang="en-US" altLang="ja-JP" b="1" dirty="0" smtClean="0"/>
          </a:p>
          <a:p>
            <a:pPr lvl="1">
              <a:buNone/>
            </a:pPr>
            <a:r>
              <a:rPr lang="ja-JP" altLang="en-US" sz="3200" b="1" dirty="0" smtClean="0"/>
              <a:t>② コミュニケーションが取りづらい</a:t>
            </a:r>
            <a:endParaRPr lang="en-US" altLang="ja-JP" sz="4800" b="1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4067944" y="4005064"/>
            <a:ext cx="1008112" cy="936104"/>
          </a:xfrm>
          <a:prstGeom prst="downArrow">
            <a:avLst>
              <a:gd name="adj1" fmla="val 50000"/>
              <a:gd name="adj2" fmla="val 42340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eaVert" wrap="none" anchor="ctr"/>
          <a:lstStyle/>
          <a:p>
            <a:endParaRPr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5520" y="5085184"/>
            <a:ext cx="821295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ja-JP" altLang="en-US" sz="4800" dirty="0" smtClean="0">
                <a:solidFill>
                  <a:srgbClr val="FF0000"/>
                </a:solidFill>
              </a:rPr>
              <a:t>１つの仮想空間</a:t>
            </a:r>
            <a:r>
              <a:rPr lang="ja-JP" altLang="en-US" sz="3200" dirty="0" smtClean="0"/>
              <a:t>で実現することで</a:t>
            </a:r>
            <a:endParaRPr lang="en-US" altLang="ja-JP" sz="3200" dirty="0" smtClean="0"/>
          </a:p>
          <a:p>
            <a:pPr algn="ctr">
              <a:buNone/>
            </a:pPr>
            <a:r>
              <a:rPr lang="ja-JP" altLang="en-US" sz="3200" dirty="0" smtClean="0"/>
              <a:t>改善できるのではないかと考えた</a:t>
            </a:r>
            <a:endParaRPr lang="en-US" altLang="ja-JP" sz="3200" dirty="0" smtClean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857224" y="3140968"/>
            <a:ext cx="7429552" cy="4929222"/>
          </a:xfrm>
          <a:prstGeom prst="rect">
            <a:avLst/>
          </a:prstGeom>
          <a:scene3d>
            <a:camera prst="isometricOffAxis1Top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/>
              <a:t>コミュニケーション空間</a:t>
            </a:r>
            <a:endParaRPr lang="en-US" altLang="ja-JP" sz="5400" dirty="0" smtClean="0"/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本システムの利点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ja-JP" altLang="en-US" dirty="0" smtClean="0"/>
              <a:t>コミュニケーションの枠越え</a:t>
            </a:r>
            <a:endParaRPr lang="en-US" altLang="ja-JP" dirty="0" smtClean="0"/>
          </a:p>
          <a:p>
            <a:pPr marL="1009650" lvl="1" indent="-609600">
              <a:buNone/>
            </a:pPr>
            <a:r>
              <a:rPr lang="ja-JP" altLang="en-US" dirty="0" smtClean="0"/>
              <a:t>従来：配信者⇔リスナー</a:t>
            </a:r>
            <a:endParaRPr lang="en-US" altLang="ja-JP" dirty="0" smtClean="0"/>
          </a:p>
          <a:p>
            <a:pPr marL="1009650" lvl="1" indent="-609600">
              <a:buNone/>
            </a:pPr>
            <a:r>
              <a:rPr lang="ja-JP" altLang="en-US" dirty="0" smtClean="0"/>
              <a:t>本システム：誰とでも（リスナー⇔リスナーなど）</a:t>
            </a:r>
            <a:endParaRPr lang="en-US" altLang="ja-JP" dirty="0" smtClean="0"/>
          </a:p>
          <a:p>
            <a:pPr marL="1009650" lvl="1" indent="-609600">
              <a:buNone/>
            </a:pPr>
            <a:endParaRPr lang="ja-JP" altLang="en-US" dirty="0" smtClean="0"/>
          </a:p>
        </p:txBody>
      </p:sp>
      <p:sp>
        <p:nvSpPr>
          <p:cNvPr id="13" name="角丸四角形吹き出し 12"/>
          <p:cNvSpPr>
            <a:spLocks noChangeArrowheads="1"/>
          </p:cNvSpPr>
          <p:nvPr/>
        </p:nvSpPr>
        <p:spPr bwMode="auto">
          <a:xfrm>
            <a:off x="3779912" y="3789040"/>
            <a:ext cx="2160240" cy="864171"/>
          </a:xfrm>
          <a:prstGeom prst="wedgeRoundRectCallout">
            <a:avLst>
              <a:gd name="adj1" fmla="val -57370"/>
              <a:gd name="adj2" fmla="val 65833"/>
              <a:gd name="adj3" fmla="val 16667"/>
            </a:avLst>
          </a:prstGeom>
          <a:solidFill>
            <a:schemeClr val="tx1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ja-JP" altLang="en-US" dirty="0" smtClean="0">
                <a:solidFill>
                  <a:srgbClr val="FFFFFF"/>
                </a:solidFill>
                <a:latin typeface="Calibri" pitchFamily="34" charset="0"/>
              </a:rPr>
              <a:t>配信者と知り合いですか？</a:t>
            </a:r>
            <a:endParaRPr lang="ja-JP" altLang="en-US" dirty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2" name="角丸四角形吹き出し 12"/>
          <p:cNvSpPr>
            <a:spLocks noChangeArrowheads="1"/>
          </p:cNvSpPr>
          <p:nvPr/>
        </p:nvSpPr>
        <p:spPr bwMode="auto">
          <a:xfrm>
            <a:off x="6372200" y="4221088"/>
            <a:ext cx="1728192" cy="792163"/>
          </a:xfrm>
          <a:prstGeom prst="wedgeRoundRectCallout">
            <a:avLst>
              <a:gd name="adj1" fmla="val -16393"/>
              <a:gd name="adj2" fmla="val 80260"/>
              <a:gd name="adj3" fmla="val 16667"/>
            </a:avLst>
          </a:prstGeom>
          <a:solidFill>
            <a:schemeClr val="tx1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ja-JP" altLang="en-US" dirty="0" smtClean="0">
                <a:solidFill>
                  <a:srgbClr val="FFFFFF"/>
                </a:solidFill>
                <a:latin typeface="Calibri" pitchFamily="34" charset="0"/>
              </a:rPr>
              <a:t>そーだよ。大学の友達</a:t>
            </a:r>
            <a:endParaRPr lang="en-US" altLang="ja-JP" dirty="0" smtClean="0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7899" name="図 7" descr="chara2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04248" y="5229200"/>
            <a:ext cx="71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911" name="AutoShape 23"/>
          <p:cNvSpPr>
            <a:spLocks noChangeArrowheads="1"/>
          </p:cNvSpPr>
          <p:nvPr/>
        </p:nvSpPr>
        <p:spPr bwMode="auto">
          <a:xfrm>
            <a:off x="3115767" y="5479728"/>
            <a:ext cx="3692525" cy="434975"/>
          </a:xfrm>
          <a:prstGeom prst="rightArrow">
            <a:avLst>
              <a:gd name="adj1" fmla="val 50000"/>
              <a:gd name="adj2" fmla="val 212226"/>
            </a:avLst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37898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11760" y="4149080"/>
            <a:ext cx="115887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グループ化 9"/>
          <p:cNvGrpSpPr>
            <a:grpSpLocks/>
          </p:cNvGrpSpPr>
          <p:nvPr/>
        </p:nvGrpSpPr>
        <p:grpSpPr bwMode="auto">
          <a:xfrm>
            <a:off x="972642" y="4365303"/>
            <a:ext cx="1152525" cy="1636712"/>
            <a:chOff x="1857356" y="4286256"/>
            <a:chExt cx="1257520" cy="1857388"/>
          </a:xfrm>
        </p:grpSpPr>
        <p:pic>
          <p:nvPicPr>
            <p:cNvPr id="37893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894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903" name="AutoShape 15"/>
          <p:cNvSpPr>
            <a:spLocks noChangeArrowheads="1"/>
          </p:cNvSpPr>
          <p:nvPr/>
        </p:nvSpPr>
        <p:spPr bwMode="auto">
          <a:xfrm>
            <a:off x="2196604" y="5157465"/>
            <a:ext cx="1079500" cy="6477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7904" name="Text Box 16"/>
          <p:cNvSpPr txBox="1">
            <a:spLocks noChangeArrowheads="1"/>
          </p:cNvSpPr>
          <p:nvPr/>
        </p:nvSpPr>
        <p:spPr bwMode="auto">
          <a:xfrm>
            <a:off x="2195736" y="5877272"/>
            <a:ext cx="1266825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ja-JP" altLang="en-US" sz="2400" dirty="0"/>
              <a:t>リスナー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正方形/長方形 29"/>
          <p:cNvSpPr/>
          <p:nvPr/>
        </p:nvSpPr>
        <p:spPr>
          <a:xfrm>
            <a:off x="857224" y="3140968"/>
            <a:ext cx="7429552" cy="4929222"/>
          </a:xfrm>
          <a:prstGeom prst="rect">
            <a:avLst/>
          </a:prstGeom>
          <a:scene3d>
            <a:camera prst="isometricOffAxis1Top"/>
            <a:lightRig rig="threePt" dir="t"/>
          </a:scene3d>
          <a:sp3d>
            <a:bevelT w="152400" h="50800" prst="softRound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5400" dirty="0" smtClean="0"/>
              <a:t>コミュニケーション空間</a:t>
            </a:r>
            <a:endParaRPr lang="en-US" altLang="ja-JP" sz="5400" dirty="0" smtClean="0"/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本システムの利点</a:t>
            </a: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 fontScale="92500" lnSpcReduction="20000"/>
          </a:bodyPr>
          <a:lstStyle/>
          <a:p>
            <a:pPr marL="609600" indent="-609600">
              <a:buNone/>
            </a:pPr>
            <a:r>
              <a:rPr lang="ja-JP" altLang="en-US" dirty="0" smtClean="0"/>
              <a:t>第３の存在</a:t>
            </a:r>
            <a:endParaRPr lang="en-US" altLang="ja-JP" dirty="0" smtClean="0"/>
          </a:p>
          <a:p>
            <a:pPr marL="609600" indent="-609600">
              <a:buNone/>
            </a:pPr>
            <a:r>
              <a:rPr lang="ja-JP" altLang="en-US" dirty="0" smtClean="0"/>
              <a:t>　配信者でもリスナーでもないユーザー</a:t>
            </a:r>
            <a:endParaRPr lang="en-US" altLang="ja-JP" dirty="0" smtClean="0"/>
          </a:p>
          <a:p>
            <a:pPr marL="1009650" lvl="1" indent="-609600">
              <a:buNone/>
            </a:pPr>
            <a:r>
              <a:rPr lang="ja-JP" altLang="en-US" dirty="0" smtClean="0"/>
              <a:t>従来：存在しなかった</a:t>
            </a:r>
            <a:endParaRPr lang="en-US" altLang="ja-JP" dirty="0" smtClean="0"/>
          </a:p>
          <a:p>
            <a:pPr marL="1009650" lvl="1" indent="-609600">
              <a:buNone/>
            </a:pPr>
            <a:r>
              <a:rPr lang="ja-JP" altLang="en-US" dirty="0" smtClean="0"/>
              <a:t>本システム：存在する</a:t>
            </a:r>
            <a:endParaRPr lang="en-US" altLang="ja-JP" dirty="0" smtClean="0"/>
          </a:p>
          <a:p>
            <a:pPr marL="990600" lvl="1" indent="-533400">
              <a:buNone/>
            </a:pPr>
            <a:endParaRPr lang="ja-JP" altLang="en-US" dirty="0" smtClean="0"/>
          </a:p>
          <a:p>
            <a:pPr marL="990600" lvl="1" indent="-533400">
              <a:buNone/>
            </a:pPr>
            <a:endParaRPr lang="en-US" altLang="ja-JP" dirty="0" smtClean="0"/>
          </a:p>
        </p:txBody>
      </p:sp>
      <p:pic>
        <p:nvPicPr>
          <p:cNvPr id="39941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4149080"/>
            <a:ext cx="1158875" cy="116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グループ化 9"/>
          <p:cNvGrpSpPr>
            <a:grpSpLocks/>
          </p:cNvGrpSpPr>
          <p:nvPr/>
        </p:nvGrpSpPr>
        <p:grpSpPr bwMode="auto">
          <a:xfrm>
            <a:off x="755576" y="4437112"/>
            <a:ext cx="1152525" cy="1636713"/>
            <a:chOff x="1857356" y="4286256"/>
            <a:chExt cx="1257520" cy="1857388"/>
          </a:xfrm>
        </p:grpSpPr>
        <p:pic>
          <p:nvPicPr>
            <p:cNvPr id="39944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71670" y="5214950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45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857356" y="4286256"/>
              <a:ext cx="1257520" cy="14509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9946" name="AutoShape 10"/>
          <p:cNvSpPr>
            <a:spLocks noChangeArrowheads="1"/>
          </p:cNvSpPr>
          <p:nvPr/>
        </p:nvSpPr>
        <p:spPr bwMode="auto">
          <a:xfrm>
            <a:off x="2051546" y="5229598"/>
            <a:ext cx="1079500" cy="6477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4" name="グループ化 9"/>
          <p:cNvGrpSpPr>
            <a:grpSpLocks/>
          </p:cNvGrpSpPr>
          <p:nvPr/>
        </p:nvGrpSpPr>
        <p:grpSpPr bwMode="auto">
          <a:xfrm>
            <a:off x="7236370" y="3645024"/>
            <a:ext cx="1152525" cy="1608137"/>
            <a:chOff x="1702463" y="3799310"/>
            <a:chExt cx="1257520" cy="1825896"/>
          </a:xfrm>
        </p:grpSpPr>
        <p:pic>
          <p:nvPicPr>
            <p:cNvPr id="39950" name="Picture 4" descr="C:\Users\hamarabo\Desktop\Chara\わる\waruD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938167" y="4696512"/>
              <a:ext cx="928695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9951" name="Picture 2" descr="C:\Users\hamarabo\Desktop\stream.png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702463" y="3799310"/>
              <a:ext cx="1257520" cy="1452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39952" name="図 7" descr="chara2.pn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72200" y="5229200"/>
            <a:ext cx="7112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53" name="AutoShape 17"/>
          <p:cNvSpPr>
            <a:spLocks noChangeArrowheads="1"/>
          </p:cNvSpPr>
          <p:nvPr/>
        </p:nvSpPr>
        <p:spPr bwMode="auto">
          <a:xfrm rot="10800000">
            <a:off x="6531521" y="4667374"/>
            <a:ext cx="792163" cy="647700"/>
          </a:xfrm>
          <a:custGeom>
            <a:avLst/>
            <a:gdLst>
              <a:gd name="G0" fmla="+- 9257 0 0"/>
              <a:gd name="G1" fmla="+- 18514 0 0"/>
              <a:gd name="G2" fmla="+- 7200 0 0"/>
              <a:gd name="G3" fmla="*/ 9257 1 2"/>
              <a:gd name="G4" fmla="+- G3 10800 0"/>
              <a:gd name="G5" fmla="+- 21600 9257 18514"/>
              <a:gd name="G6" fmla="+- 18514 7200 0"/>
              <a:gd name="G7" fmla="*/ G6 1 2"/>
              <a:gd name="G8" fmla="*/ 18514 2 1"/>
              <a:gd name="G9" fmla="+- G8 0 21600"/>
              <a:gd name="G10" fmla="*/ 21600 G0 G1"/>
              <a:gd name="G11" fmla="*/ 21600 G4 G1"/>
              <a:gd name="G12" fmla="*/ 21600 G5 G1"/>
              <a:gd name="G13" fmla="*/ 21600 G7 G1"/>
              <a:gd name="G14" fmla="*/ 18514 1 2"/>
              <a:gd name="G15" fmla="+- G5 0 G4"/>
              <a:gd name="G16" fmla="+- G0 0 G4"/>
              <a:gd name="G17" fmla="*/ G2 G15 G16"/>
              <a:gd name="T0" fmla="*/ 15429 w 21600"/>
              <a:gd name="T1" fmla="*/ 0 h 21600"/>
              <a:gd name="T2" fmla="*/ 9257 w 21600"/>
              <a:gd name="T3" fmla="*/ 7200 h 21600"/>
              <a:gd name="T4" fmla="*/ 0 w 21600"/>
              <a:gd name="T5" fmla="*/ 18001 h 21600"/>
              <a:gd name="T6" fmla="*/ 9257 w 21600"/>
              <a:gd name="T7" fmla="*/ 21600 h 21600"/>
              <a:gd name="T8" fmla="*/ 18514 w 21600"/>
              <a:gd name="T9" fmla="*/ 15000 h 21600"/>
              <a:gd name="T10" fmla="*/ 21600 w 21600"/>
              <a:gd name="T11" fmla="*/ 720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G12 h 21600"/>
              <a:gd name="T20" fmla="*/ G1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39955" name="Picture 3" descr="C:\Users\hamarabo\Desktop\Chara\ぶた\butaD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944" y="4581128"/>
            <a:ext cx="936178" cy="93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6" name="Picture 4" descr="C:\Users\hamarabo\Desktop\Chara\わる\waru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5661248"/>
            <a:ext cx="648072" cy="6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角丸四角形吹き出し 12"/>
          <p:cNvSpPr>
            <a:spLocks noChangeArrowheads="1"/>
          </p:cNvSpPr>
          <p:nvPr/>
        </p:nvSpPr>
        <p:spPr bwMode="auto">
          <a:xfrm>
            <a:off x="5004048" y="4149080"/>
            <a:ext cx="1152128" cy="648072"/>
          </a:xfrm>
          <a:prstGeom prst="wedgeRoundRectCallout">
            <a:avLst>
              <a:gd name="adj1" fmla="val -61523"/>
              <a:gd name="adj2" fmla="val 50734"/>
              <a:gd name="adj3" fmla="val 16667"/>
            </a:avLst>
          </a:prstGeom>
          <a:solidFill>
            <a:schemeClr val="tx1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ja-JP" altLang="en-US" dirty="0">
                <a:solidFill>
                  <a:srgbClr val="FFFFFF"/>
                </a:solidFill>
                <a:latin typeface="Calibri" pitchFamily="34" charset="0"/>
              </a:rPr>
              <a:t>今、帰宅</a:t>
            </a:r>
          </a:p>
        </p:txBody>
      </p:sp>
      <p:sp>
        <p:nvSpPr>
          <p:cNvPr id="2" name="角丸四角形吹き出し 12"/>
          <p:cNvSpPr>
            <a:spLocks noChangeArrowheads="1"/>
          </p:cNvSpPr>
          <p:nvPr/>
        </p:nvSpPr>
        <p:spPr bwMode="auto">
          <a:xfrm>
            <a:off x="3707904" y="5445224"/>
            <a:ext cx="1152649" cy="504056"/>
          </a:xfrm>
          <a:prstGeom prst="wedgeRoundRectCallout">
            <a:avLst>
              <a:gd name="adj1" fmla="val 45815"/>
              <a:gd name="adj2" fmla="val 57815"/>
              <a:gd name="adj3" fmla="val 16667"/>
            </a:avLst>
          </a:prstGeom>
          <a:solidFill>
            <a:schemeClr val="tx1"/>
          </a:solidFill>
          <a:ln w="25400" algn="ctr">
            <a:solidFill>
              <a:srgbClr val="00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ja-JP" altLang="en-US" dirty="0">
                <a:solidFill>
                  <a:srgbClr val="FFFFFF"/>
                </a:solidFill>
                <a:latin typeface="Calibri" pitchFamily="34" charset="0"/>
              </a:rPr>
              <a:t>お帰り～</a:t>
            </a:r>
          </a:p>
        </p:txBody>
      </p:sp>
      <p:sp>
        <p:nvSpPr>
          <p:cNvPr id="39959" name="AutoShape 23"/>
          <p:cNvSpPr>
            <a:spLocks noChangeArrowheads="1"/>
          </p:cNvSpPr>
          <p:nvPr/>
        </p:nvSpPr>
        <p:spPr bwMode="auto">
          <a:xfrm>
            <a:off x="3419872" y="3573016"/>
            <a:ext cx="2808312" cy="2808312"/>
          </a:xfrm>
          <a:prstGeom prst="roundRect">
            <a:avLst>
              <a:gd name="adj" fmla="val 16667"/>
            </a:avLst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300192" y="4221088"/>
            <a:ext cx="10081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リスナー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3563888" y="3429000"/>
            <a:ext cx="1728192" cy="64807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 smtClean="0">
                <a:solidFill>
                  <a:schemeClr val="tx1"/>
                </a:solidFill>
              </a:rPr>
              <a:t>第３の存在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auto">
          <a:xfrm>
            <a:off x="2123728" y="5949280"/>
            <a:ext cx="10081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ja-JP" altLang="en-US" dirty="0"/>
              <a:t>リスナー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和風織り目模様のデザイン テンプレート [2]">
  <a:themeElements>
    <a:clrScheme name="和風織り目模様のデザイン テンプレート [2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和風織り目模様のデザイン テンプレート [2]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和風織り目模様のデザイン テンプレート [2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和風織り目模様のデザイン テンプレート [2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和風織り目模様のデザイン テンプレート [2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和風織り目模様のデザイン テンプレート [2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和風織り目模様のデザイン テンプレート [2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和風織り目模様のデザイン テンプレート [2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和風織り目模様のデザイン テンプレート [2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和風織り目模様のデザイン テンプレート [2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和風織り目模様のデザイン テンプレート [2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和風織り目模様のデザイン テンプレート [2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和風織り目模様のデザイン テンプレート [2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和風織り目模様のデザイン テンプレート [2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和風織り目模様のデザイン テンプレート">
  <a:themeElements>
    <a:clrScheme name="Office 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テーマ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和風織り目模様のデザイン テンプレート">
  <a:themeElements>
    <a:clrScheme name="Office テーマ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テーマ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テーマ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テーマ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テーマ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gradFill>
          <a:gsLst>
            <a:gs pos="0">
              <a:schemeClr val="bg2">
                <a:lumMod val="90000"/>
              </a:schemeClr>
            </a:gs>
            <a:gs pos="100000">
              <a:schemeClr val="bg2">
                <a:lumMod val="75000"/>
              </a:schemeClr>
            </a:gs>
          </a:gsLst>
        </a:gradFill>
        <a:ln>
          <a:solidFill>
            <a:schemeClr val="bg2">
              <a:lumMod val="75000"/>
            </a:schemeClr>
          </a:solidFill>
        </a:ln>
      </a:spPr>
      <a:bodyPr rtlCol="0" anchor="ctr"/>
      <a:lstStyle>
        <a:defPPr algn="ctr">
          <a:defRPr kumimoji="1" sz="2400" dirty="0" smtClean="0"/>
        </a:defPPr>
      </a:lstStyle>
      <a:style>
        <a:lnRef idx="1">
          <a:schemeClr val="accent1"/>
        </a:lnRef>
        <a:fillRef idx="1003">
          <a:schemeClr val="dk2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和風織り目模様</Template>
  <TotalTime>2984</TotalTime>
  <Words>803</Words>
  <Application>Microsoft Office PowerPoint</Application>
  <PresentationFormat>画面に合わせる (4:3)</PresentationFormat>
  <Paragraphs>277</Paragraphs>
  <Slides>39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4</vt:i4>
      </vt:variant>
      <vt:variant>
        <vt:lpstr>スライド タイトル</vt:lpstr>
      </vt:variant>
      <vt:variant>
        <vt:i4>39</vt:i4>
      </vt:variant>
    </vt:vector>
  </HeadingPairs>
  <TitlesOfParts>
    <vt:vector size="43" baseType="lpstr">
      <vt:lpstr>和風織り目模様のデザイン テンプレート [2]</vt:lpstr>
      <vt:lpstr>和風織り目模様のデザイン テンプレート</vt:lpstr>
      <vt:lpstr>1_和風織り目模様のデザイン テンプレート</vt:lpstr>
      <vt:lpstr>Office テーマ</vt:lpstr>
      <vt:lpstr>配信王国 ～仮想空間におけるストリーミング動画配信～</vt:lpstr>
      <vt:lpstr>概要</vt:lpstr>
      <vt:lpstr>ストリーミング動画配信とは</vt:lpstr>
      <vt:lpstr>目的</vt:lpstr>
      <vt:lpstr>既存システムの問題点①</vt:lpstr>
      <vt:lpstr>既存システムの問題点②</vt:lpstr>
      <vt:lpstr>コミュニケーションの更なる発展</vt:lpstr>
      <vt:lpstr>本システムの利点</vt:lpstr>
      <vt:lpstr>本システムの利点</vt:lpstr>
      <vt:lpstr>本システムの利点</vt:lpstr>
      <vt:lpstr>本システムの利点</vt:lpstr>
      <vt:lpstr>利点まとめ</vt:lpstr>
      <vt:lpstr>実装機能</vt:lpstr>
      <vt:lpstr>スライド 14</vt:lpstr>
      <vt:lpstr>スライド 15</vt:lpstr>
      <vt:lpstr>スライド 16</vt:lpstr>
      <vt:lpstr>スライド 17</vt:lpstr>
      <vt:lpstr>スライド 18</vt:lpstr>
      <vt:lpstr>スライド 19</vt:lpstr>
      <vt:lpstr>デモ</vt:lpstr>
      <vt:lpstr>流れ図</vt:lpstr>
      <vt:lpstr>スライド 22</vt:lpstr>
      <vt:lpstr>担当分け</vt:lpstr>
      <vt:lpstr>スライド 24</vt:lpstr>
      <vt:lpstr>スライド 25</vt:lpstr>
      <vt:lpstr>スライド 26</vt:lpstr>
      <vt:lpstr>スライド 27</vt:lpstr>
      <vt:lpstr>スライド 28</vt:lpstr>
      <vt:lpstr>スライド 29</vt:lpstr>
      <vt:lpstr>スライド 30</vt:lpstr>
      <vt:lpstr>スライド 31</vt:lpstr>
      <vt:lpstr>スライド 32</vt:lpstr>
      <vt:lpstr>スライド 33</vt:lpstr>
      <vt:lpstr>動画通信部　 </vt:lpstr>
      <vt:lpstr>RTMFP</vt:lpstr>
      <vt:lpstr>動画通信</vt:lpstr>
      <vt:lpstr>スライド 37</vt:lpstr>
      <vt:lpstr>RTMFP</vt:lpstr>
      <vt:lpstr>スライド 39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HamaLab100610</dc:creator>
  <cp:lastModifiedBy>Shule517</cp:lastModifiedBy>
  <cp:revision>267</cp:revision>
  <dcterms:created xsi:type="dcterms:W3CDTF">2010-12-05T15:18:07Z</dcterms:created>
  <dcterms:modified xsi:type="dcterms:W3CDTF">2013-04-07T09:07:13Z</dcterms:modified>
</cp:coreProperties>
</file>