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93" r:id="rId3"/>
    <p:sldId id="260" r:id="rId4"/>
    <p:sldId id="259" r:id="rId5"/>
    <p:sldId id="264" r:id="rId6"/>
    <p:sldId id="290" r:id="rId7"/>
    <p:sldId id="294" r:id="rId8"/>
    <p:sldId id="269" r:id="rId9"/>
    <p:sldId id="280" r:id="rId10"/>
    <p:sldId id="281" r:id="rId11"/>
    <p:sldId id="268" r:id="rId12"/>
    <p:sldId id="295" r:id="rId13"/>
    <p:sldId id="292" r:id="rId14"/>
    <p:sldId id="275" r:id="rId15"/>
    <p:sldId id="282" r:id="rId16"/>
    <p:sldId id="283" r:id="rId17"/>
    <p:sldId id="284" r:id="rId18"/>
    <p:sldId id="286" r:id="rId19"/>
    <p:sldId id="288" r:id="rId20"/>
    <p:sldId id="277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09" autoAdjust="0"/>
  </p:normalViewPr>
  <p:slideViewPr>
    <p:cSldViewPr>
      <p:cViewPr varScale="1">
        <p:scale>
          <a:sx n="115" d="100"/>
          <a:sy n="115" d="100"/>
        </p:scale>
        <p:origin x="-1338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4BE22-0923-4F26-B66B-B83D8C06189F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7709-BD42-4817-A746-83565A8164A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スライド イメージ プレースホル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21507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E4BE9A-3370-4171-AAE8-DA47784A1586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4F1D5-C27A-4A23-9BA8-E948CD30F7F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082EA-BD8A-4CD8-82AE-4680E91705E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アバターを介した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ライブストリーミング</a:t>
            </a:r>
            <a:r>
              <a:rPr lang="ja-JP" altLang="en-US" dirty="0" smtClean="0"/>
              <a:t>動画</a:t>
            </a:r>
            <a:r>
              <a:rPr lang="ja-JP" altLang="en-US" dirty="0"/>
              <a:t>配信</a:t>
            </a:r>
            <a:r>
              <a:rPr lang="ja-JP" altLang="en-US" dirty="0" smtClean="0"/>
              <a:t>に</a:t>
            </a:r>
            <a:r>
              <a:rPr lang="ja-JP" altLang="en-US" dirty="0"/>
              <a:t>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/>
              <a:t>新しいコミュニケーションの実現</a:t>
            </a:r>
            <a:endParaRPr kumimoji="1" lang="ja-JP" altLang="en-US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シュール</a:t>
            </a:r>
            <a:endParaRPr kumimoji="1" lang="en-US" altLang="ja-JP" dirty="0" smtClean="0"/>
          </a:p>
          <a:p>
            <a:r>
              <a:rPr lang="en-US" altLang="ja-JP" dirty="0" err="1" smtClean="0"/>
              <a:t>Poo</a:t>
            </a:r>
            <a:endParaRPr lang="en-US" altLang="ja-JP" dirty="0" smtClean="0"/>
          </a:p>
          <a:p>
            <a:r>
              <a:rPr kumimoji="1" lang="en-US" altLang="ja-JP" dirty="0" smtClean="0"/>
              <a:t>LBB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noFill/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360040" y="5296346"/>
            <a:ext cx="223224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動画ごと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03848" y="5296346"/>
            <a:ext cx="216024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時間ごと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940152" y="5301208"/>
            <a:ext cx="3059832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リアルタイム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2548636"/>
            <a:ext cx="5040560" cy="2680564"/>
          </a:xfrm>
          <a:prstGeom prst="rect">
            <a:avLst/>
          </a:prstGeom>
          <a:noFill/>
        </p:spPr>
      </p:pic>
      <p:sp>
        <p:nvSpPr>
          <p:cNvPr id="28" name="右矢印 27"/>
          <p:cNvSpPr/>
          <p:nvPr/>
        </p:nvSpPr>
        <p:spPr>
          <a:xfrm>
            <a:off x="2555776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5292080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角丸四角形 24"/>
          <p:cNvSpPr/>
          <p:nvPr/>
        </p:nvSpPr>
        <p:spPr>
          <a:xfrm>
            <a:off x="1714480" y="2500306"/>
            <a:ext cx="6357982" cy="25003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 smtClean="0"/>
              <a:t>コミュニケーション</a:t>
            </a:r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ja-JP" altLang="en-US" sz="4800" dirty="0" smtClean="0"/>
              <a:t>の発展！！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　アバター化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改善方法　→　アバター化（可視化）</a:t>
            </a:r>
            <a:endParaRPr lang="en-US" altLang="ja-JP" dirty="0"/>
          </a:p>
          <a:p>
            <a:r>
              <a:rPr kumimoji="1" lang="ja-JP" altLang="en-US" dirty="0" smtClean="0"/>
              <a:t>可視化による利点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動画の探し方（配信の雰囲気が見える）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コミュニケーション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ユーザの存在感　人の存在感　リスナーが見える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コミュの枠越え　多角的な　リスナー同士　配信者同士　別の配信のリスナーとコミュ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人</a:t>
            </a:r>
            <a:r>
              <a:rPr kumimoji="1" lang="ja-JP" altLang="en-US" dirty="0" smtClean="0"/>
              <a:t>の流れ（</a:t>
            </a:r>
            <a:r>
              <a:rPr lang="ja-JP" altLang="en-US" dirty="0" smtClean="0"/>
              <a:t>人が見える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の存在（配信者でも、リスナーでもない）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配信</a:t>
            </a:r>
            <a:r>
              <a:rPr lang="ja-JP" altLang="en-US" dirty="0"/>
              <a:t>しなくて</a:t>
            </a:r>
            <a:r>
              <a:rPr lang="ja-JP" altLang="en-US" dirty="0" smtClean="0"/>
              <a:t>も、空間がある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（コミュニケーション空間ベース　→　配信空間ができる）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改善　アバター化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改善方法　→　アバター化（可視化）</a:t>
            </a:r>
            <a:endParaRPr lang="en-US" altLang="ja-JP" dirty="0"/>
          </a:p>
          <a:p>
            <a:r>
              <a:rPr kumimoji="1" lang="ja-JP" altLang="en-US" dirty="0" smtClean="0"/>
              <a:t>可視化による利点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動画の探し方（配信の雰囲気が見える）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コミュニケーション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ユーザの存在感　人の存在感　リスナーが見える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コミュの枠越え　多角的な　リスナー同士　配信者同士　別の配信のリスナーとコミュ</a:t>
            </a:r>
            <a:endParaRPr lang="en-US" altLang="ja-JP" dirty="0" smtClean="0"/>
          </a:p>
          <a:p>
            <a:pPr lvl="2"/>
            <a:r>
              <a:rPr kumimoji="1" lang="ja-JP" altLang="en-US" dirty="0"/>
              <a:t>人</a:t>
            </a:r>
            <a:r>
              <a:rPr kumimoji="1" lang="ja-JP" altLang="en-US" dirty="0" smtClean="0"/>
              <a:t>の流れ（</a:t>
            </a:r>
            <a:r>
              <a:rPr lang="ja-JP" altLang="en-US" dirty="0" smtClean="0"/>
              <a:t>人が見える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 lvl="2"/>
            <a:r>
              <a:rPr lang="ja-JP" altLang="en-US" dirty="0"/>
              <a:t>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の存在（配信者でも、リスナーでもない）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配信</a:t>
            </a:r>
            <a:r>
              <a:rPr lang="ja-JP" altLang="en-US" dirty="0"/>
              <a:t>しなくて</a:t>
            </a:r>
            <a:r>
              <a:rPr lang="ja-JP" altLang="en-US" dirty="0" smtClean="0"/>
              <a:t>も、空間がある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（コミュニケーション空間ベース　→　配信空間ができる）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担当分け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23528" y="2060848"/>
            <a:ext cx="259228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3200" b="1" i="1" dirty="0" smtClean="0"/>
              <a:t>サーバー</a:t>
            </a:r>
            <a:endParaRPr kumimoji="1" lang="ja-JP" altLang="en-US" sz="3200" b="1" i="1" dirty="0"/>
          </a:p>
        </p:txBody>
      </p:sp>
      <p:sp>
        <p:nvSpPr>
          <p:cNvPr id="5" name="角丸四角形 4"/>
          <p:cNvSpPr/>
          <p:nvPr/>
        </p:nvSpPr>
        <p:spPr>
          <a:xfrm>
            <a:off x="3275856" y="2060848"/>
            <a:ext cx="259228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3200" b="1" i="1" dirty="0" smtClean="0"/>
              <a:t>クライアント</a:t>
            </a:r>
            <a:endParaRPr kumimoji="1" lang="ja-JP" altLang="en-US" sz="3200" b="1" i="1" dirty="0"/>
          </a:p>
        </p:txBody>
      </p:sp>
      <p:sp>
        <p:nvSpPr>
          <p:cNvPr id="6" name="角丸四角形 5"/>
          <p:cNvSpPr/>
          <p:nvPr/>
        </p:nvSpPr>
        <p:spPr>
          <a:xfrm>
            <a:off x="6300192" y="2060848"/>
            <a:ext cx="2592288" cy="42484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kumimoji="1" lang="ja-JP" altLang="en-US" sz="3200" b="1" i="1" dirty="0" smtClean="0"/>
              <a:t>Ｐ２Ｐ</a:t>
            </a:r>
            <a:endParaRPr kumimoji="1" lang="ja-JP" altLang="en-US" sz="3200" b="1" i="1" dirty="0"/>
          </a:p>
        </p:txBody>
      </p:sp>
      <p:sp>
        <p:nvSpPr>
          <p:cNvPr id="7" name="円/楕円 6"/>
          <p:cNvSpPr/>
          <p:nvPr/>
        </p:nvSpPr>
        <p:spPr>
          <a:xfrm>
            <a:off x="3635896" y="2996952"/>
            <a:ext cx="1836204" cy="86409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rgbClr val="00B0F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</a:t>
            </a:r>
            <a:r>
              <a:rPr kumimoji="1" lang="en-US" altLang="ja-JP" sz="2400" dirty="0" smtClean="0"/>
              <a:t>A</a:t>
            </a:r>
            <a:endParaRPr kumimoji="1" lang="ja-JP" altLang="en-US" sz="2400" dirty="0"/>
          </a:p>
        </p:txBody>
      </p:sp>
      <p:sp>
        <p:nvSpPr>
          <p:cNvPr id="9" name="右カーブ矢印 8"/>
          <p:cNvSpPr/>
          <p:nvPr/>
        </p:nvSpPr>
        <p:spPr>
          <a:xfrm>
            <a:off x="755576" y="4653136"/>
            <a:ext cx="2736304" cy="14401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右カーブ矢印 11"/>
          <p:cNvSpPr/>
          <p:nvPr/>
        </p:nvSpPr>
        <p:spPr>
          <a:xfrm flipV="1">
            <a:off x="755576" y="3068960"/>
            <a:ext cx="2736304" cy="15121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右カーブ矢印 12"/>
          <p:cNvSpPr/>
          <p:nvPr/>
        </p:nvSpPr>
        <p:spPr>
          <a:xfrm flipH="1">
            <a:off x="5724128" y="3068960"/>
            <a:ext cx="2808312" cy="33123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1187624" y="4077072"/>
            <a:ext cx="1944216" cy="1008112"/>
          </a:xfrm>
          <a:prstGeom prst="ellipse">
            <a:avLst/>
          </a:prstGeom>
          <a:gradFill>
            <a:gsLst>
              <a:gs pos="0">
                <a:srgbClr val="C00000"/>
              </a:gs>
              <a:gs pos="52000">
                <a:srgbClr val="C0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行動</a:t>
            </a:r>
            <a:endParaRPr kumimoji="1" lang="ja-JP" altLang="en-US" sz="3200" dirty="0"/>
          </a:p>
        </p:txBody>
      </p:sp>
      <p:sp>
        <p:nvSpPr>
          <p:cNvPr id="15" name="円/楕円 14"/>
          <p:cNvSpPr/>
          <p:nvPr/>
        </p:nvSpPr>
        <p:spPr>
          <a:xfrm>
            <a:off x="6732240" y="3068960"/>
            <a:ext cx="1368152" cy="684076"/>
          </a:xfrm>
          <a:prstGeom prst="ellipse">
            <a:avLst/>
          </a:prstGeom>
          <a:gradFill>
            <a:gsLst>
              <a:gs pos="0">
                <a:srgbClr val="C00000"/>
              </a:gs>
              <a:gs pos="52000">
                <a:srgbClr val="C0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配信</a:t>
            </a:r>
            <a:endParaRPr kumimoji="1" lang="ja-JP" altLang="en-US" sz="2400" dirty="0"/>
          </a:p>
        </p:txBody>
      </p:sp>
      <p:sp>
        <p:nvSpPr>
          <p:cNvPr id="16" name="円/楕円 15"/>
          <p:cNvSpPr/>
          <p:nvPr/>
        </p:nvSpPr>
        <p:spPr>
          <a:xfrm>
            <a:off x="6804248" y="5229200"/>
            <a:ext cx="1368152" cy="684076"/>
          </a:xfrm>
          <a:prstGeom prst="ellipse">
            <a:avLst/>
          </a:prstGeom>
          <a:gradFill>
            <a:gsLst>
              <a:gs pos="0">
                <a:srgbClr val="C00000"/>
              </a:gs>
              <a:gs pos="52000">
                <a:srgbClr val="C00000"/>
              </a:gs>
              <a:gs pos="100000">
                <a:srgbClr val="FF00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視聴</a:t>
            </a:r>
            <a:endParaRPr kumimoji="1" lang="ja-JP" altLang="en-US" sz="2400" dirty="0"/>
          </a:p>
        </p:txBody>
      </p:sp>
      <p:sp>
        <p:nvSpPr>
          <p:cNvPr id="19" name="円/楕円 18"/>
          <p:cNvSpPr/>
          <p:nvPr/>
        </p:nvSpPr>
        <p:spPr>
          <a:xfrm>
            <a:off x="611560" y="1268760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ｼｭｰﾙ</a:t>
            </a:r>
            <a:endParaRPr kumimoji="1" lang="ja-JP" altLang="en-US" sz="3200" dirty="0"/>
          </a:p>
        </p:txBody>
      </p:sp>
      <p:sp>
        <p:nvSpPr>
          <p:cNvPr id="20" name="円/楕円 19"/>
          <p:cNvSpPr/>
          <p:nvPr/>
        </p:nvSpPr>
        <p:spPr>
          <a:xfrm>
            <a:off x="6588224" y="1268760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smtClean="0"/>
              <a:t>poo</a:t>
            </a:r>
            <a:endParaRPr kumimoji="1" lang="ja-JP" altLang="en-US" sz="3200" dirty="0"/>
          </a:p>
        </p:txBody>
      </p:sp>
      <p:sp>
        <p:nvSpPr>
          <p:cNvPr id="21" name="円/楕円 20"/>
          <p:cNvSpPr/>
          <p:nvPr/>
        </p:nvSpPr>
        <p:spPr>
          <a:xfrm>
            <a:off x="3563888" y="1268760"/>
            <a:ext cx="201622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smtClean="0"/>
              <a:t>LBB</a:t>
            </a:r>
            <a:endParaRPr kumimoji="1" lang="ja-JP" altLang="en-US" sz="3200" dirty="0"/>
          </a:p>
        </p:txBody>
      </p:sp>
      <p:sp>
        <p:nvSpPr>
          <p:cNvPr id="22" name="円/楕円 21"/>
          <p:cNvSpPr/>
          <p:nvPr/>
        </p:nvSpPr>
        <p:spPr>
          <a:xfrm>
            <a:off x="3635896" y="4149080"/>
            <a:ext cx="1836204" cy="86409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rgbClr val="00B0F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</a:t>
            </a:r>
            <a:r>
              <a:rPr kumimoji="1" lang="en-US" altLang="ja-JP" sz="2400" dirty="0" smtClean="0"/>
              <a:t>B</a:t>
            </a:r>
            <a:endParaRPr kumimoji="1" lang="ja-JP" altLang="en-US" sz="2400" dirty="0"/>
          </a:p>
        </p:txBody>
      </p:sp>
      <p:sp>
        <p:nvSpPr>
          <p:cNvPr id="23" name="円/楕円 22"/>
          <p:cNvSpPr/>
          <p:nvPr/>
        </p:nvSpPr>
        <p:spPr>
          <a:xfrm>
            <a:off x="3635896" y="5229200"/>
            <a:ext cx="1836204" cy="864096"/>
          </a:xfrm>
          <a:prstGeom prst="ellipse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52000">
                <a:srgbClr val="00B0F0"/>
              </a:gs>
              <a:gs pos="100000">
                <a:srgbClr val="00B0F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ユーザ</a:t>
            </a:r>
            <a:r>
              <a:rPr lang="en-US" altLang="ja-JP" sz="2400" dirty="0" smtClean="0"/>
              <a:t>C</a:t>
            </a:r>
            <a:endParaRPr kumimoji="1"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分担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俺が描いた図</a:t>
            </a:r>
            <a:endParaRPr kumimoji="1" lang="en-US" altLang="ja-JP" dirty="0" smtClean="0"/>
          </a:p>
          <a:p>
            <a:r>
              <a:rPr lang="ja-JP" altLang="en-US" dirty="0" smtClean="0"/>
              <a:t>サーバ　クラとサバの通信部分　シュール</a:t>
            </a:r>
            <a:endParaRPr lang="en-US" altLang="ja-JP" dirty="0" smtClean="0"/>
          </a:p>
          <a:p>
            <a:r>
              <a:rPr lang="ja-JP" altLang="en-US" dirty="0" smtClean="0"/>
              <a:t>クライアント　</a:t>
            </a:r>
            <a:r>
              <a:rPr lang="en-US" altLang="ja-JP" dirty="0" smtClean="0"/>
              <a:t>UI</a:t>
            </a:r>
            <a:r>
              <a:rPr lang="ja-JP" altLang="en-US" dirty="0" smtClean="0"/>
              <a:t>部分　</a:t>
            </a:r>
            <a:r>
              <a:rPr lang="en-US" altLang="ja-JP" dirty="0" smtClean="0"/>
              <a:t>LBB</a:t>
            </a:r>
          </a:p>
          <a:p>
            <a:r>
              <a:rPr lang="en-US" altLang="ja-JP" dirty="0" smtClean="0"/>
              <a:t>P2P</a:t>
            </a:r>
            <a:r>
              <a:rPr lang="ja-JP" altLang="en-US" dirty="0" smtClean="0"/>
              <a:t>　動画通信</a:t>
            </a:r>
            <a:r>
              <a:rPr lang="en-US" altLang="ja-JP" dirty="0" smtClean="0"/>
              <a:t>RTMFP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poo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クライアント　行動　→　サーバ　→　反映</a:t>
            </a:r>
            <a:endParaRPr kumimoji="1" lang="en-US" altLang="ja-JP" dirty="0" smtClean="0"/>
          </a:p>
          <a:p>
            <a:r>
              <a:rPr lang="ja-JP" altLang="en-US" dirty="0" smtClean="0"/>
              <a:t>配信　→　</a:t>
            </a:r>
            <a:r>
              <a:rPr lang="en-US" altLang="ja-JP" dirty="0" smtClean="0"/>
              <a:t>P2P</a:t>
            </a:r>
            <a:r>
              <a:rPr lang="ja-JP" altLang="en-US" dirty="0" smtClean="0"/>
              <a:t>　→　視聴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システムの流れ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39752" y="1484784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サーバ</a:t>
            </a:r>
            <a:endParaRPr kumimoji="1" lang="ja-JP" altLang="en-US" sz="5400" dirty="0"/>
          </a:p>
        </p:txBody>
      </p:sp>
      <p:grpSp>
        <p:nvGrpSpPr>
          <p:cNvPr id="42" name="グループ化 41"/>
          <p:cNvGrpSpPr/>
          <p:nvPr/>
        </p:nvGrpSpPr>
        <p:grpSpPr>
          <a:xfrm>
            <a:off x="971600" y="2708920"/>
            <a:ext cx="7200800" cy="2376264"/>
            <a:chOff x="971600" y="2708920"/>
            <a:chExt cx="7200800" cy="2088232"/>
          </a:xfrm>
        </p:grpSpPr>
        <p:sp>
          <p:nvSpPr>
            <p:cNvPr id="22" name="正方形/長方形 21"/>
            <p:cNvSpPr/>
            <p:nvPr/>
          </p:nvSpPr>
          <p:spPr>
            <a:xfrm>
              <a:off x="971600" y="2708920"/>
              <a:ext cx="7200800" cy="20882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5400" dirty="0" smtClean="0"/>
                <a:t>クライアント</a:t>
              </a:r>
              <a:endParaRPr kumimoji="1" lang="ja-JP" altLang="en-US" sz="5400" dirty="0"/>
            </a:p>
          </p:txBody>
        </p:sp>
        <p:grpSp>
          <p:nvGrpSpPr>
            <p:cNvPr id="41" name="グループ化 40"/>
            <p:cNvGrpSpPr/>
            <p:nvPr/>
          </p:nvGrpSpPr>
          <p:grpSpPr>
            <a:xfrm>
              <a:off x="1691680" y="3429000"/>
              <a:ext cx="5760640" cy="1224136"/>
              <a:chOff x="1691680" y="3429000"/>
              <a:chExt cx="5760640" cy="1224136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4031940" y="3453927"/>
                <a:ext cx="1080120" cy="1199209"/>
                <a:chOff x="4031940" y="3453927"/>
                <a:chExt cx="1080120" cy="1199209"/>
              </a:xfrm>
            </p:grpSpPr>
            <p:grpSp>
              <p:nvGrpSpPr>
                <p:cNvPr id="15" name="グループ化 14"/>
                <p:cNvGrpSpPr/>
                <p:nvPr/>
              </p:nvGrpSpPr>
              <p:grpSpPr>
                <a:xfrm>
                  <a:off x="4319972" y="3453927"/>
                  <a:ext cx="504056" cy="1124432"/>
                  <a:chOff x="4499992" y="3880913"/>
                  <a:chExt cx="504056" cy="1008111"/>
                </a:xfrm>
              </p:grpSpPr>
              <p:sp>
                <p:nvSpPr>
                  <p:cNvPr id="13" name="二等辺三角形 12"/>
                  <p:cNvSpPr/>
                  <p:nvPr/>
                </p:nvSpPr>
                <p:spPr>
                  <a:xfrm>
                    <a:off x="4525605" y="4089487"/>
                    <a:ext cx="468052" cy="799537"/>
                  </a:xfrm>
                  <a:prstGeom prst="triangl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" name="円/楕円 13"/>
                  <p:cNvSpPr/>
                  <p:nvPr/>
                </p:nvSpPr>
                <p:spPr>
                  <a:xfrm>
                    <a:off x="4499992" y="3880913"/>
                    <a:ext cx="504056" cy="486675"/>
                  </a:xfrm>
                  <a:prstGeom prst="ellipse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5" name="角丸四角形 24"/>
                <p:cNvSpPr/>
                <p:nvPr/>
              </p:nvSpPr>
              <p:spPr>
                <a:xfrm>
                  <a:off x="4031940" y="4251553"/>
                  <a:ext cx="1080120" cy="40158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/>
                    <a:t>ユーザ</a:t>
                  </a:r>
                  <a:r>
                    <a:rPr kumimoji="1" lang="en-US" altLang="ja-JP" dirty="0" smtClean="0"/>
                    <a:t>B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40" name="グループ化 39"/>
              <p:cNvGrpSpPr/>
              <p:nvPr/>
            </p:nvGrpSpPr>
            <p:grpSpPr>
              <a:xfrm>
                <a:off x="1691680" y="3453925"/>
                <a:ext cx="1080120" cy="1199210"/>
                <a:chOff x="1691680" y="3453925"/>
                <a:chExt cx="1080120" cy="1199210"/>
              </a:xfrm>
            </p:grpSpPr>
            <p:sp>
              <p:nvSpPr>
                <p:cNvPr id="32" name="二等辺三角形 31"/>
                <p:cNvSpPr/>
                <p:nvPr/>
              </p:nvSpPr>
              <p:spPr>
                <a:xfrm>
                  <a:off x="2005325" y="3686566"/>
                  <a:ext cx="468052" cy="891792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円/楕円 32"/>
                <p:cNvSpPr/>
                <p:nvPr/>
              </p:nvSpPr>
              <p:spPr>
                <a:xfrm>
                  <a:off x="1979712" y="3453925"/>
                  <a:ext cx="504056" cy="54283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角丸四角形 33"/>
                <p:cNvSpPr/>
                <p:nvPr/>
              </p:nvSpPr>
              <p:spPr>
                <a:xfrm>
                  <a:off x="1691680" y="4251552"/>
                  <a:ext cx="1080120" cy="40158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/>
                    <a:t>ユーザ</a:t>
                  </a:r>
                  <a:r>
                    <a:rPr lang="en-US" altLang="ja-JP" dirty="0" smtClean="0"/>
                    <a:t>A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38" name="グループ化 37"/>
              <p:cNvGrpSpPr/>
              <p:nvPr/>
            </p:nvGrpSpPr>
            <p:grpSpPr>
              <a:xfrm>
                <a:off x="6372200" y="3429000"/>
                <a:ext cx="1080120" cy="1199210"/>
                <a:chOff x="6372200" y="3429000"/>
                <a:chExt cx="1080120" cy="1199210"/>
              </a:xfrm>
            </p:grpSpPr>
            <p:sp>
              <p:nvSpPr>
                <p:cNvPr id="35" name="二等辺三角形 34"/>
                <p:cNvSpPr/>
                <p:nvPr/>
              </p:nvSpPr>
              <p:spPr>
                <a:xfrm>
                  <a:off x="6685845" y="3661641"/>
                  <a:ext cx="468052" cy="891792"/>
                </a:xfrm>
                <a:prstGeom prst="triangl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6" name="円/楕円 35"/>
                <p:cNvSpPr/>
                <p:nvPr/>
              </p:nvSpPr>
              <p:spPr>
                <a:xfrm>
                  <a:off x="6660232" y="3429000"/>
                  <a:ext cx="504056" cy="542830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角丸四角形 36"/>
                <p:cNvSpPr/>
                <p:nvPr/>
              </p:nvSpPr>
              <p:spPr>
                <a:xfrm>
                  <a:off x="6372200" y="4226627"/>
                  <a:ext cx="1080120" cy="401583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dirty="0" smtClean="0"/>
                    <a:t>ユーザ</a:t>
                  </a:r>
                  <a:r>
                    <a:rPr lang="en-US" altLang="ja-JP" dirty="0" smtClean="0"/>
                    <a:t>C</a:t>
                  </a:r>
                  <a:endParaRPr kumimoji="1" lang="ja-JP" altLang="en-US" dirty="0"/>
                </a:p>
              </p:txBody>
            </p:sp>
          </p:grpSp>
        </p:grpSp>
      </p:grpSp>
      <p:sp>
        <p:nvSpPr>
          <p:cNvPr id="43" name="円/楕円 42"/>
          <p:cNvSpPr/>
          <p:nvPr/>
        </p:nvSpPr>
        <p:spPr>
          <a:xfrm>
            <a:off x="2375756" y="5373216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P2P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システムの流れ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39752" y="1340768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サーバ</a:t>
            </a:r>
            <a:endParaRPr kumimoji="1" lang="ja-JP" altLang="en-US" sz="5400" dirty="0"/>
          </a:p>
        </p:txBody>
      </p:sp>
      <p:sp>
        <p:nvSpPr>
          <p:cNvPr id="23" name="円/楕円 22"/>
          <p:cNvSpPr/>
          <p:nvPr/>
        </p:nvSpPr>
        <p:spPr>
          <a:xfrm>
            <a:off x="2375756" y="5733256"/>
            <a:ext cx="4392488" cy="8640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P2P</a:t>
            </a:r>
            <a:endParaRPr kumimoji="1" lang="ja-JP" altLang="en-US" sz="5400" dirty="0"/>
          </a:p>
        </p:txBody>
      </p:sp>
      <p:grpSp>
        <p:nvGrpSpPr>
          <p:cNvPr id="3" name="グループ化 26"/>
          <p:cNvGrpSpPr/>
          <p:nvPr/>
        </p:nvGrpSpPr>
        <p:grpSpPr>
          <a:xfrm>
            <a:off x="971600" y="4005064"/>
            <a:ext cx="7200800" cy="1512168"/>
            <a:chOff x="971600" y="2924944"/>
            <a:chExt cx="7200800" cy="1872208"/>
          </a:xfrm>
        </p:grpSpPr>
        <p:sp>
          <p:nvSpPr>
            <p:cNvPr id="22" name="正方形/長方形 21"/>
            <p:cNvSpPr/>
            <p:nvPr/>
          </p:nvSpPr>
          <p:spPr>
            <a:xfrm>
              <a:off x="971600" y="2924944"/>
              <a:ext cx="7200800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14"/>
            <p:cNvGrpSpPr/>
            <p:nvPr/>
          </p:nvGrpSpPr>
          <p:grpSpPr>
            <a:xfrm>
              <a:off x="4319972" y="3068960"/>
              <a:ext cx="504056" cy="1008112"/>
              <a:chOff x="4499992" y="3356992"/>
              <a:chExt cx="504056" cy="1008112"/>
            </a:xfrm>
          </p:grpSpPr>
          <p:sp>
            <p:nvSpPr>
              <p:cNvPr id="13" name="二等辺三角形 12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15"/>
            <p:cNvGrpSpPr/>
            <p:nvPr/>
          </p:nvGrpSpPr>
          <p:grpSpPr>
            <a:xfrm>
              <a:off x="1763688" y="3068960"/>
              <a:ext cx="504056" cy="1008112"/>
              <a:chOff x="4499992" y="3356992"/>
              <a:chExt cx="504056" cy="1008112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18"/>
            <p:cNvGrpSpPr/>
            <p:nvPr/>
          </p:nvGrpSpPr>
          <p:grpSpPr>
            <a:xfrm>
              <a:off x="6948264" y="3068960"/>
              <a:ext cx="504056" cy="1008112"/>
              <a:chOff x="4499992" y="3356992"/>
              <a:chExt cx="504056" cy="1008112"/>
            </a:xfrm>
          </p:grpSpPr>
          <p:sp>
            <p:nvSpPr>
              <p:cNvPr id="20" name="二等辺三角形 19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角丸四角形 23"/>
            <p:cNvSpPr/>
            <p:nvPr/>
          </p:nvSpPr>
          <p:spPr>
            <a:xfrm>
              <a:off x="1547664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0319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67322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</p:grpSp>
      <p:sp>
        <p:nvSpPr>
          <p:cNvPr id="37" name="上矢印 36"/>
          <p:cNvSpPr/>
          <p:nvPr/>
        </p:nvSpPr>
        <p:spPr>
          <a:xfrm>
            <a:off x="3797914" y="2276872"/>
            <a:ext cx="1548172" cy="1800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行動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システムの流れ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39752" y="1340768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サーバ</a:t>
            </a:r>
            <a:endParaRPr kumimoji="1" lang="ja-JP" altLang="en-US" sz="5400" dirty="0"/>
          </a:p>
        </p:txBody>
      </p:sp>
      <p:sp>
        <p:nvSpPr>
          <p:cNvPr id="23" name="円/楕円 22"/>
          <p:cNvSpPr/>
          <p:nvPr/>
        </p:nvSpPr>
        <p:spPr>
          <a:xfrm>
            <a:off x="2375756" y="5733256"/>
            <a:ext cx="4392488" cy="8640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P2P</a:t>
            </a:r>
            <a:endParaRPr kumimoji="1" lang="ja-JP" altLang="en-US" sz="5400" dirty="0"/>
          </a:p>
        </p:txBody>
      </p:sp>
      <p:grpSp>
        <p:nvGrpSpPr>
          <p:cNvPr id="3" name="グループ化 26"/>
          <p:cNvGrpSpPr/>
          <p:nvPr/>
        </p:nvGrpSpPr>
        <p:grpSpPr>
          <a:xfrm>
            <a:off x="971600" y="4005064"/>
            <a:ext cx="7200800" cy="1512168"/>
            <a:chOff x="971600" y="2924944"/>
            <a:chExt cx="7200800" cy="1872208"/>
          </a:xfrm>
        </p:grpSpPr>
        <p:sp>
          <p:nvSpPr>
            <p:cNvPr id="22" name="正方形/長方形 21"/>
            <p:cNvSpPr/>
            <p:nvPr/>
          </p:nvSpPr>
          <p:spPr>
            <a:xfrm>
              <a:off x="971600" y="2924944"/>
              <a:ext cx="7200800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14"/>
            <p:cNvGrpSpPr/>
            <p:nvPr/>
          </p:nvGrpSpPr>
          <p:grpSpPr>
            <a:xfrm>
              <a:off x="4319972" y="3068960"/>
              <a:ext cx="504056" cy="1008112"/>
              <a:chOff x="4499992" y="3356992"/>
              <a:chExt cx="504056" cy="1008112"/>
            </a:xfrm>
          </p:grpSpPr>
          <p:sp>
            <p:nvSpPr>
              <p:cNvPr id="13" name="二等辺三角形 12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15"/>
            <p:cNvGrpSpPr/>
            <p:nvPr/>
          </p:nvGrpSpPr>
          <p:grpSpPr>
            <a:xfrm>
              <a:off x="1763688" y="3068960"/>
              <a:ext cx="504056" cy="1008112"/>
              <a:chOff x="4499992" y="3356992"/>
              <a:chExt cx="504056" cy="1008112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18"/>
            <p:cNvGrpSpPr/>
            <p:nvPr/>
          </p:nvGrpSpPr>
          <p:grpSpPr>
            <a:xfrm>
              <a:off x="6948264" y="3068960"/>
              <a:ext cx="504056" cy="1008112"/>
              <a:chOff x="4499992" y="3356992"/>
              <a:chExt cx="504056" cy="1008112"/>
            </a:xfrm>
          </p:grpSpPr>
          <p:sp>
            <p:nvSpPr>
              <p:cNvPr id="20" name="二等辺三角形 19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角丸四角形 23"/>
            <p:cNvSpPr/>
            <p:nvPr/>
          </p:nvSpPr>
          <p:spPr>
            <a:xfrm>
              <a:off x="1547664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0319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67322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</p:grpSp>
      <p:sp>
        <p:nvSpPr>
          <p:cNvPr id="29" name="下矢印 28"/>
          <p:cNvSpPr/>
          <p:nvPr/>
        </p:nvSpPr>
        <p:spPr>
          <a:xfrm rot="18989872">
            <a:off x="5847518" y="2219440"/>
            <a:ext cx="1488984" cy="197661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反映</a:t>
            </a:r>
            <a:endParaRPr kumimoji="1" lang="ja-JP" altLang="en-US" sz="4000" dirty="0"/>
          </a:p>
        </p:txBody>
      </p:sp>
      <p:sp>
        <p:nvSpPr>
          <p:cNvPr id="33" name="下矢印 32"/>
          <p:cNvSpPr/>
          <p:nvPr/>
        </p:nvSpPr>
        <p:spPr>
          <a:xfrm rot="2462116">
            <a:off x="1941587" y="2214540"/>
            <a:ext cx="1488984" cy="197661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反映</a:t>
            </a:r>
            <a:endParaRPr kumimoji="1" lang="ja-JP" altLang="en-US" sz="4000" dirty="0"/>
          </a:p>
        </p:txBody>
      </p:sp>
      <p:sp>
        <p:nvSpPr>
          <p:cNvPr id="37" name="上矢印 36"/>
          <p:cNvSpPr/>
          <p:nvPr/>
        </p:nvSpPr>
        <p:spPr>
          <a:xfrm>
            <a:off x="3797914" y="2276872"/>
            <a:ext cx="1548172" cy="1800200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行動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システムの流れ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39752" y="1340768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サーバ</a:t>
            </a:r>
            <a:endParaRPr kumimoji="1" lang="ja-JP" altLang="en-US" sz="5400" dirty="0"/>
          </a:p>
        </p:txBody>
      </p:sp>
      <p:sp>
        <p:nvSpPr>
          <p:cNvPr id="23" name="円/楕円 22"/>
          <p:cNvSpPr/>
          <p:nvPr/>
        </p:nvSpPr>
        <p:spPr>
          <a:xfrm>
            <a:off x="2375756" y="5733256"/>
            <a:ext cx="4392488" cy="8640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P2P</a:t>
            </a:r>
            <a:endParaRPr kumimoji="1" lang="ja-JP" altLang="en-US" sz="5400" dirty="0"/>
          </a:p>
        </p:txBody>
      </p:sp>
      <p:grpSp>
        <p:nvGrpSpPr>
          <p:cNvPr id="3" name="グループ化 26"/>
          <p:cNvGrpSpPr/>
          <p:nvPr/>
        </p:nvGrpSpPr>
        <p:grpSpPr>
          <a:xfrm>
            <a:off x="971600" y="2420888"/>
            <a:ext cx="7200800" cy="1512168"/>
            <a:chOff x="971600" y="2924944"/>
            <a:chExt cx="7200800" cy="1872208"/>
          </a:xfrm>
        </p:grpSpPr>
        <p:sp>
          <p:nvSpPr>
            <p:cNvPr id="22" name="正方形/長方形 21"/>
            <p:cNvSpPr/>
            <p:nvPr/>
          </p:nvSpPr>
          <p:spPr>
            <a:xfrm>
              <a:off x="971600" y="2924944"/>
              <a:ext cx="7200800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14"/>
            <p:cNvGrpSpPr/>
            <p:nvPr/>
          </p:nvGrpSpPr>
          <p:grpSpPr>
            <a:xfrm>
              <a:off x="4319972" y="3068960"/>
              <a:ext cx="504056" cy="1008112"/>
              <a:chOff x="4499992" y="3356992"/>
              <a:chExt cx="504056" cy="1008112"/>
            </a:xfrm>
          </p:grpSpPr>
          <p:sp>
            <p:nvSpPr>
              <p:cNvPr id="13" name="二等辺三角形 12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15"/>
            <p:cNvGrpSpPr/>
            <p:nvPr/>
          </p:nvGrpSpPr>
          <p:grpSpPr>
            <a:xfrm>
              <a:off x="1763688" y="3068960"/>
              <a:ext cx="504056" cy="1008112"/>
              <a:chOff x="4499992" y="3356992"/>
              <a:chExt cx="504056" cy="1008112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18"/>
            <p:cNvGrpSpPr/>
            <p:nvPr/>
          </p:nvGrpSpPr>
          <p:grpSpPr>
            <a:xfrm>
              <a:off x="6948264" y="3068960"/>
              <a:ext cx="504056" cy="1008112"/>
              <a:chOff x="4499992" y="3356992"/>
              <a:chExt cx="504056" cy="1008112"/>
            </a:xfrm>
          </p:grpSpPr>
          <p:sp>
            <p:nvSpPr>
              <p:cNvPr id="20" name="二等辺三角形 19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角丸四角形 23"/>
            <p:cNvSpPr/>
            <p:nvPr/>
          </p:nvSpPr>
          <p:spPr>
            <a:xfrm>
              <a:off x="1547664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0319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67322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</p:grpSp>
      <p:sp>
        <p:nvSpPr>
          <p:cNvPr id="31" name="曲折矢印 30"/>
          <p:cNvSpPr/>
          <p:nvPr/>
        </p:nvSpPr>
        <p:spPr>
          <a:xfrm rot="10800000" flipH="1">
            <a:off x="1331640" y="4221088"/>
            <a:ext cx="2376264" cy="2520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円/楕円 29"/>
          <p:cNvSpPr/>
          <p:nvPr/>
        </p:nvSpPr>
        <p:spPr>
          <a:xfrm>
            <a:off x="467544" y="4725144"/>
            <a:ext cx="2160240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配信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システムの流れ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2339752" y="1340768"/>
            <a:ext cx="4392488" cy="93610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 smtClean="0"/>
              <a:t>サーバ</a:t>
            </a:r>
            <a:endParaRPr kumimoji="1" lang="ja-JP" altLang="en-US" sz="5400" dirty="0"/>
          </a:p>
        </p:txBody>
      </p:sp>
      <p:sp>
        <p:nvSpPr>
          <p:cNvPr id="23" name="円/楕円 22"/>
          <p:cNvSpPr/>
          <p:nvPr/>
        </p:nvSpPr>
        <p:spPr>
          <a:xfrm>
            <a:off x="2375756" y="5733256"/>
            <a:ext cx="4392488" cy="86409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5400" dirty="0" smtClean="0"/>
              <a:t>P2P</a:t>
            </a:r>
            <a:endParaRPr kumimoji="1" lang="ja-JP" altLang="en-US" sz="5400" dirty="0"/>
          </a:p>
        </p:txBody>
      </p:sp>
      <p:grpSp>
        <p:nvGrpSpPr>
          <p:cNvPr id="3" name="グループ化 26"/>
          <p:cNvGrpSpPr/>
          <p:nvPr/>
        </p:nvGrpSpPr>
        <p:grpSpPr>
          <a:xfrm>
            <a:off x="971600" y="2420888"/>
            <a:ext cx="7200800" cy="1512168"/>
            <a:chOff x="971600" y="2924944"/>
            <a:chExt cx="7200800" cy="1872208"/>
          </a:xfrm>
        </p:grpSpPr>
        <p:sp>
          <p:nvSpPr>
            <p:cNvPr id="22" name="正方形/長方形 21"/>
            <p:cNvSpPr/>
            <p:nvPr/>
          </p:nvSpPr>
          <p:spPr>
            <a:xfrm>
              <a:off x="971600" y="2924944"/>
              <a:ext cx="7200800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14"/>
            <p:cNvGrpSpPr/>
            <p:nvPr/>
          </p:nvGrpSpPr>
          <p:grpSpPr>
            <a:xfrm>
              <a:off x="4319972" y="3068960"/>
              <a:ext cx="504056" cy="1008112"/>
              <a:chOff x="4499992" y="3356992"/>
              <a:chExt cx="504056" cy="1008112"/>
            </a:xfrm>
          </p:grpSpPr>
          <p:sp>
            <p:nvSpPr>
              <p:cNvPr id="13" name="二等辺三角形 12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/楕円 13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15"/>
            <p:cNvGrpSpPr/>
            <p:nvPr/>
          </p:nvGrpSpPr>
          <p:grpSpPr>
            <a:xfrm>
              <a:off x="1763688" y="3068960"/>
              <a:ext cx="504056" cy="1008112"/>
              <a:chOff x="4499992" y="3356992"/>
              <a:chExt cx="504056" cy="1008112"/>
            </a:xfrm>
          </p:grpSpPr>
          <p:sp>
            <p:nvSpPr>
              <p:cNvPr id="17" name="二等辺三角形 16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/楕円 17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18"/>
            <p:cNvGrpSpPr/>
            <p:nvPr/>
          </p:nvGrpSpPr>
          <p:grpSpPr>
            <a:xfrm>
              <a:off x="6948264" y="3068960"/>
              <a:ext cx="504056" cy="1008112"/>
              <a:chOff x="4499992" y="3356992"/>
              <a:chExt cx="504056" cy="1008112"/>
            </a:xfrm>
          </p:grpSpPr>
          <p:sp>
            <p:nvSpPr>
              <p:cNvPr id="20" name="二等辺三角形 19"/>
              <p:cNvSpPr/>
              <p:nvPr/>
            </p:nvSpPr>
            <p:spPr>
              <a:xfrm>
                <a:off x="4525605" y="3565567"/>
                <a:ext cx="468052" cy="799537"/>
              </a:xfrm>
              <a:prstGeom prst="triangl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20"/>
              <p:cNvSpPr/>
              <p:nvPr/>
            </p:nvSpPr>
            <p:spPr>
              <a:xfrm>
                <a:off x="4499992" y="3356992"/>
                <a:ext cx="504056" cy="48667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角丸四角形 23"/>
            <p:cNvSpPr/>
            <p:nvPr/>
          </p:nvSpPr>
          <p:spPr>
            <a:xfrm>
              <a:off x="1547664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0319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6732240" y="4221088"/>
              <a:ext cx="1080120" cy="36004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ユーザ</a:t>
              </a:r>
              <a:r>
                <a:rPr lang="en-US" altLang="ja-JP" dirty="0" smtClean="0"/>
                <a:t>C</a:t>
              </a:r>
              <a:endParaRPr kumimoji="1" lang="ja-JP" altLang="en-US" dirty="0"/>
            </a:p>
          </p:txBody>
        </p:sp>
      </p:grpSp>
      <p:sp>
        <p:nvSpPr>
          <p:cNvPr id="27" name="曲折矢印 26"/>
          <p:cNvSpPr/>
          <p:nvPr/>
        </p:nvSpPr>
        <p:spPr>
          <a:xfrm rot="5400000" flipH="1">
            <a:off x="5436096" y="4077072"/>
            <a:ext cx="2376264" cy="2520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円/楕円 27"/>
          <p:cNvSpPr/>
          <p:nvPr/>
        </p:nvSpPr>
        <p:spPr>
          <a:xfrm>
            <a:off x="6228184" y="5085184"/>
            <a:ext cx="2160240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視聴</a:t>
            </a:r>
            <a:endParaRPr kumimoji="1" lang="ja-JP" altLang="en-US" sz="4000" dirty="0"/>
          </a:p>
        </p:txBody>
      </p:sp>
      <p:sp>
        <p:nvSpPr>
          <p:cNvPr id="29" name="曲折矢印 28"/>
          <p:cNvSpPr/>
          <p:nvPr/>
        </p:nvSpPr>
        <p:spPr>
          <a:xfrm rot="10800000" flipH="1">
            <a:off x="1331640" y="4221088"/>
            <a:ext cx="2376264" cy="25202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円/楕円 31"/>
          <p:cNvSpPr/>
          <p:nvPr/>
        </p:nvSpPr>
        <p:spPr>
          <a:xfrm>
            <a:off x="467544" y="4725144"/>
            <a:ext cx="2160240" cy="12241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配信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概要</a:t>
            </a:r>
          </a:p>
        </p:txBody>
      </p:sp>
      <p:sp>
        <p:nvSpPr>
          <p:cNvPr id="15362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アバターを使ってストリーミング動画配信が行える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従来とは異なる相手ともコミュニケーションが取れる</a:t>
            </a:r>
            <a:endParaRPr lang="en-US" altLang="ja-JP" smtClean="0"/>
          </a:p>
        </p:txBody>
      </p:sp>
      <p:grpSp>
        <p:nvGrpSpPr>
          <p:cNvPr id="2" name="グループ化 10"/>
          <p:cNvGrpSpPr>
            <a:grpSpLocks/>
          </p:cNvGrpSpPr>
          <p:nvPr/>
        </p:nvGrpSpPr>
        <p:grpSpPr bwMode="auto">
          <a:xfrm>
            <a:off x="5929313" y="3357563"/>
            <a:ext cx="2143125" cy="2430462"/>
            <a:chOff x="5072066" y="3929066"/>
            <a:chExt cx="2143140" cy="2430470"/>
          </a:xfrm>
        </p:grpSpPr>
        <p:pic>
          <p:nvPicPr>
            <p:cNvPr id="15370" name="Picture 3" descr="C:\Users\hamarabo\Desktop\Chara\ぶた\buta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72066" y="4929198"/>
              <a:ext cx="1430338" cy="143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円形吹き出し 7"/>
            <p:cNvSpPr/>
            <p:nvPr/>
          </p:nvSpPr>
          <p:spPr>
            <a:xfrm>
              <a:off x="5357818" y="3929066"/>
              <a:ext cx="1857388" cy="1071566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/>
                <a:t>配信はじまったー</a:t>
              </a:r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3571875" y="4143375"/>
            <a:ext cx="1571625" cy="2428875"/>
            <a:chOff x="1857356" y="4286256"/>
            <a:chExt cx="1257520" cy="1857388"/>
          </a:xfrm>
        </p:grpSpPr>
        <p:pic>
          <p:nvPicPr>
            <p:cNvPr id="15368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69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グループ化 20"/>
          <p:cNvGrpSpPr>
            <a:grpSpLocks/>
          </p:cNvGrpSpPr>
          <p:nvPr/>
        </p:nvGrpSpPr>
        <p:grpSpPr bwMode="auto">
          <a:xfrm>
            <a:off x="714375" y="3714750"/>
            <a:ext cx="2214563" cy="2286000"/>
            <a:chOff x="4143372" y="3071810"/>
            <a:chExt cx="2214578" cy="2286016"/>
          </a:xfrm>
        </p:grpSpPr>
        <p:pic>
          <p:nvPicPr>
            <p:cNvPr id="15366" name="図 21" descr="chara2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86380" y="4286256"/>
              <a:ext cx="10715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円形吹き出し 22"/>
            <p:cNvSpPr/>
            <p:nvPr/>
          </p:nvSpPr>
          <p:spPr>
            <a:xfrm>
              <a:off x="4143372" y="3071810"/>
              <a:ext cx="1857388" cy="1071571"/>
            </a:xfrm>
            <a:prstGeom prst="wedgeEllipseCallout">
              <a:avLst>
                <a:gd name="adj1" fmla="val 21785"/>
                <a:gd name="adj2" fmla="val 6377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 err="1"/>
                <a:t>おっおっ</a:t>
              </a:r>
              <a:endParaRPr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評価（テストをした結果）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ユーザ（自分たちも含めて）の意見として</a:t>
            </a:r>
            <a:endParaRPr kumimoji="1" lang="en-US" altLang="ja-JP" dirty="0" smtClean="0"/>
          </a:p>
          <a:p>
            <a:r>
              <a:rPr lang="ja-JP" altLang="en-US" dirty="0"/>
              <a:t>配信もコミュニケーションも両立したい</a:t>
            </a:r>
            <a:endParaRPr lang="en-US" altLang="ja-JP" dirty="0"/>
          </a:p>
          <a:p>
            <a:r>
              <a:rPr lang="ja-JP" altLang="en-US" dirty="0" smtClean="0"/>
              <a:t>コミュニケーションより配信に近いシステムにしたい（もともとはコミュニケーション重視）</a:t>
            </a:r>
            <a:endParaRPr lang="en-US" altLang="ja-JP" dirty="0" smtClean="0"/>
          </a:p>
          <a:p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 flipV="1">
            <a:off x="2071670" y="5786454"/>
            <a:ext cx="50720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2071670" y="4429132"/>
            <a:ext cx="507209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二等辺三角形 6"/>
          <p:cNvSpPr/>
          <p:nvPr/>
        </p:nvSpPr>
        <p:spPr>
          <a:xfrm>
            <a:off x="2500298" y="4500570"/>
            <a:ext cx="214314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>
            <a:off x="4429124" y="5857892"/>
            <a:ext cx="214314" cy="785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7643834" y="4857760"/>
            <a:ext cx="1143008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428596" y="4643446"/>
            <a:ext cx="1143008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コミュ</a:t>
            </a:r>
            <a:endParaRPr kumimoji="1" lang="ja-JP" altLang="en-US" dirty="0"/>
          </a:p>
        </p:txBody>
      </p:sp>
      <p:sp>
        <p:nvSpPr>
          <p:cNvPr id="11" name="下矢印 10"/>
          <p:cNvSpPr/>
          <p:nvPr/>
        </p:nvSpPr>
        <p:spPr>
          <a:xfrm>
            <a:off x="3786182" y="4786322"/>
            <a:ext cx="1214446" cy="78581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　ニコニコ生放送や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などのストリーミン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グ動画配信が注目されている。</a:t>
            </a:r>
            <a:endParaRPr kumimoji="1" lang="en-US" altLang="ja-JP" dirty="0" smtClean="0"/>
          </a:p>
          <a:p>
            <a:endParaRPr lang="en-US" altLang="ja-JP" dirty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4000504"/>
            <a:ext cx="2214578" cy="6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929198"/>
            <a:ext cx="2143140" cy="5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正方形/長方形 5"/>
          <p:cNvSpPr/>
          <p:nvPr/>
        </p:nvSpPr>
        <p:spPr>
          <a:xfrm>
            <a:off x="2357422" y="6286520"/>
            <a:ext cx="6572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b="1" i="1" dirty="0" smtClean="0"/>
              <a:t>（ネットレイティングス株式会社のインターネット利用動向調査より）</a:t>
            </a:r>
            <a:endParaRPr lang="ja-JP" altLang="en-US" b="1" i="1" dirty="0"/>
          </a:p>
        </p:txBody>
      </p:sp>
      <p:graphicFrame>
        <p:nvGraphicFramePr>
          <p:cNvPr id="12" name="表 11"/>
          <p:cNvGraphicFramePr>
            <a:graphicFrameLocks noGrp="1"/>
          </p:cNvGraphicFramePr>
          <p:nvPr/>
        </p:nvGraphicFramePr>
        <p:xfrm>
          <a:off x="714348" y="3071810"/>
          <a:ext cx="7929618" cy="2611766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2643206"/>
                <a:gridCol w="2643206"/>
                <a:gridCol w="2643206"/>
              </a:tblGrid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 smtClean="0"/>
                        <a:t>訪問者数</a:t>
                      </a:r>
                      <a:endParaRPr kumimoji="1" lang="en-US" altLang="ja-JP" sz="2800" dirty="0" smtClean="0"/>
                    </a:p>
                    <a:p>
                      <a:pPr algn="ctr"/>
                      <a:r>
                        <a:rPr kumimoji="1" lang="en-US" altLang="ja-JP" sz="2800" dirty="0" smtClean="0"/>
                        <a:t>(2010</a:t>
                      </a:r>
                      <a:r>
                        <a:rPr kumimoji="1" lang="ja-JP" altLang="en-US" sz="2800" dirty="0" smtClean="0"/>
                        <a:t>年</a:t>
                      </a:r>
                      <a:r>
                        <a:rPr kumimoji="1" lang="en-US" altLang="ja-JP" sz="2800" dirty="0" smtClean="0"/>
                        <a:t>4</a:t>
                      </a:r>
                      <a:r>
                        <a:rPr kumimoji="1" lang="ja-JP" altLang="en-US" sz="2800" dirty="0" smtClean="0"/>
                        <a:t>月</a:t>
                      </a:r>
                      <a:r>
                        <a:rPr kumimoji="1" lang="en-US" altLang="ja-JP" sz="2800" dirty="0" smtClean="0"/>
                        <a:t>)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先月比</a:t>
                      </a:r>
                      <a:endParaRPr kumimoji="1" lang="en-US" altLang="ja-JP" sz="2800" dirty="0" smtClean="0"/>
                    </a:p>
                    <a:p>
                      <a:pPr algn="l"/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138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13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  <a:tr h="833443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 smtClean="0"/>
                        <a:t>99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800" dirty="0" smtClean="0"/>
                        <a:t>＋</a:t>
                      </a:r>
                      <a:r>
                        <a:rPr kumimoji="1" lang="en-US" altLang="ja-JP" sz="2800" dirty="0" smtClean="0"/>
                        <a:t>50</a:t>
                      </a:r>
                      <a:r>
                        <a:rPr kumimoji="1" lang="ja-JP" altLang="en-US" sz="2800" dirty="0" smtClean="0"/>
                        <a:t>万人</a:t>
                      </a:r>
                      <a:endParaRPr kumimoji="1" lang="ja-JP" alt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388" name="Picture 4" descr="C:\Users\hamarabo\Downloads\mark03\mark03\017arrowUP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15272" y="4286256"/>
            <a:ext cx="928694" cy="5064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ニコニコ生放送、</a:t>
            </a:r>
            <a:r>
              <a:rPr lang="en-US" altLang="ja-JP" sz="3600" dirty="0" err="1"/>
              <a:t>Ustream</a:t>
            </a:r>
            <a:r>
              <a:rPr lang="ja-JP" altLang="en-US" sz="3600" dirty="0"/>
              <a:t>の訪問者数推移</a:t>
            </a:r>
            <a:endParaRPr kumimoji="1" lang="ja-JP" altLang="en-US" sz="3600" dirty="0"/>
          </a:p>
        </p:txBody>
      </p:sp>
      <p:pic>
        <p:nvPicPr>
          <p:cNvPr id="2050" name="Picture 2" descr="XX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7068798" cy="4500594"/>
          </a:xfrm>
          <a:prstGeom prst="rect">
            <a:avLst/>
          </a:prstGeom>
          <a:noFill/>
        </p:spPr>
      </p:pic>
      <p:sp>
        <p:nvSpPr>
          <p:cNvPr id="5" name="テキスト ボックス 4"/>
          <p:cNvSpPr txBox="1"/>
          <p:nvPr/>
        </p:nvSpPr>
        <p:spPr>
          <a:xfrm>
            <a:off x="2285984" y="6143644"/>
            <a:ext cx="643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i="1" dirty="0" smtClean="0"/>
              <a:t>ネットレイティングス</a:t>
            </a:r>
            <a:r>
              <a:rPr lang="ja-JP" altLang="en-US" b="1" i="1" dirty="0"/>
              <a:t>株式</a:t>
            </a:r>
            <a:r>
              <a:rPr lang="ja-JP" altLang="en-US" b="1" i="1" dirty="0" smtClean="0"/>
              <a:t>会社のインターネット</a:t>
            </a:r>
            <a:r>
              <a:rPr lang="ja-JP" altLang="en-US" b="1" i="1" dirty="0"/>
              <a:t>利用動向</a:t>
            </a:r>
            <a:r>
              <a:rPr lang="ja-JP" altLang="en-US" b="1" i="1" dirty="0" smtClean="0"/>
              <a:t>調査より</a:t>
            </a:r>
            <a:endParaRPr kumimoji="1" lang="ja-JP" alt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ストリーミング動画配信とは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録画動画ではなく、リアルタイムに撮影した動画を不特定多数に公開すること</a:t>
            </a:r>
            <a:endParaRPr kumimoji="1" lang="en-US" altLang="ja-JP" dirty="0" smtClean="0"/>
          </a:p>
          <a:p>
            <a:r>
              <a:rPr kumimoji="1" lang="ja-JP" altLang="en-US" dirty="0" smtClean="0"/>
              <a:t>個人の</a:t>
            </a:r>
            <a:r>
              <a:rPr kumimoji="1" lang="en-US" altLang="ja-JP" dirty="0" smtClean="0"/>
              <a:t>TV</a:t>
            </a:r>
            <a:r>
              <a:rPr kumimoji="1" lang="ja-JP" altLang="en-US" dirty="0" smtClean="0"/>
              <a:t>番組を自由に生放送できる！</a:t>
            </a:r>
            <a:endParaRPr kumimoji="1" lang="en-US" altLang="ja-JP" dirty="0" smtClean="0"/>
          </a:p>
          <a:p>
            <a:r>
              <a:rPr lang="ja-JP" altLang="en-US" dirty="0" smtClean="0"/>
              <a:t>不特定多数へ配信できる　</a:t>
            </a:r>
            <a:endParaRPr lang="en-US" altLang="ja-JP" dirty="0" smtClean="0"/>
          </a:p>
          <a:p>
            <a:r>
              <a:rPr kumimoji="1" lang="ja-JP" altLang="en-US" dirty="0" smtClean="0"/>
              <a:t>関連：インターネットラジオ　の　テレビ版？</a:t>
            </a:r>
            <a:endParaRPr kumimoji="1" lang="en-US" altLang="ja-JP" dirty="0" smtClean="0"/>
          </a:p>
          <a:p>
            <a:r>
              <a:rPr lang="ja-JP" altLang="en-US" dirty="0" smtClean="0"/>
              <a:t>例として</a:t>
            </a:r>
            <a:endParaRPr lang="en-US" altLang="ja-JP" dirty="0"/>
          </a:p>
          <a:p>
            <a:pPr lvl="1"/>
            <a:r>
              <a:rPr lang="en-US" altLang="ja-JP" dirty="0" err="1" smtClean="0"/>
              <a:t>Ustream</a:t>
            </a:r>
            <a:endParaRPr lang="en-US" altLang="ja-JP" dirty="0"/>
          </a:p>
          <a:p>
            <a:pPr lvl="1"/>
            <a:r>
              <a:rPr lang="ja-JP" altLang="en-US" dirty="0" smtClean="0"/>
              <a:t>ニコ生</a:t>
            </a:r>
            <a:endParaRPr lang="en-US" altLang="ja-JP" dirty="0"/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579296" cy="2404864"/>
          </a:xfrm>
        </p:spPr>
        <p:txBody>
          <a:bodyPr/>
          <a:lstStyle/>
          <a:p>
            <a:pPr>
              <a:buNone/>
            </a:pPr>
            <a:endParaRPr lang="en-US" altLang="ja-JP" sz="3600" dirty="0">
              <a:effectLst/>
            </a:endParaRPr>
          </a:p>
          <a:p>
            <a:pPr>
              <a:buNone/>
            </a:pP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ストリーミング動画配信を</a:t>
            </a:r>
            <a:r>
              <a:rPr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新しく！！</a:t>
            </a:r>
            <a:endParaRPr lang="en-US" altLang="ja-JP" sz="3600" b="1" i="1" dirty="0" smtClean="0">
              <a:solidFill>
                <a:srgbClr val="FF0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今までと違う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コミュニケーション</a:t>
            </a:r>
            <a:r>
              <a:rPr kumimoji="1" lang="ja-JP" altLang="en-US" sz="3600" b="1" i="1" dirty="0" smtClean="0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で</a:t>
            </a:r>
            <a:r>
              <a:rPr kumimoji="1" lang="ja-JP" altLang="en-US" sz="3600" b="1" i="1" dirty="0" smtClean="0">
                <a:solidFill>
                  <a:srgbClr val="FF0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面白く！！</a:t>
            </a:r>
            <a:endParaRPr kumimoji="1" lang="en-US" altLang="ja-JP" sz="3600" dirty="0" smtClean="0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pic>
        <p:nvPicPr>
          <p:cNvPr id="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8236" y="4789172"/>
            <a:ext cx="1160108" cy="1160108"/>
          </a:xfrm>
          <a:prstGeom prst="rect">
            <a:avLst/>
          </a:prstGeom>
          <a:noFill/>
        </p:spPr>
      </p:pic>
      <p:pic>
        <p:nvPicPr>
          <p:cNvPr id="8" name="図 7" descr="chara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00005" y="5822553"/>
            <a:ext cx="712155" cy="702791"/>
          </a:xfrm>
          <a:prstGeom prst="rect">
            <a:avLst/>
          </a:prstGeom>
        </p:spPr>
      </p:pic>
      <p:pic>
        <p:nvPicPr>
          <p:cNvPr id="10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0968" y="4869160"/>
            <a:ext cx="757016" cy="792088"/>
          </a:xfrm>
          <a:prstGeom prst="rect">
            <a:avLst/>
          </a:prstGeom>
          <a:noFill/>
        </p:spPr>
      </p:pic>
      <p:sp>
        <p:nvSpPr>
          <p:cNvPr id="11" name="角丸四角形吹き出し 10"/>
          <p:cNvSpPr/>
          <p:nvPr/>
        </p:nvSpPr>
        <p:spPr>
          <a:xfrm>
            <a:off x="3275856" y="3861048"/>
            <a:ext cx="1512168" cy="792088"/>
          </a:xfrm>
          <a:prstGeom prst="wedgeRoundRectCallout">
            <a:avLst>
              <a:gd name="adj1" fmla="val -8182"/>
              <a:gd name="adj2" fmla="val 8458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面白い配信やってる？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372200" y="3933056"/>
            <a:ext cx="2016224" cy="864096"/>
          </a:xfrm>
          <a:prstGeom prst="wedgeRoundRectCallout">
            <a:avLst>
              <a:gd name="adj1" fmla="val -20370"/>
              <a:gd name="adj2" fmla="val 6897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あっちで、やってるよー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5220072" y="5229200"/>
            <a:ext cx="1152128" cy="576064"/>
          </a:xfrm>
          <a:prstGeom prst="wedgeRoundRectCallout">
            <a:avLst>
              <a:gd name="adj1" fmla="val -19908"/>
              <a:gd name="adj2" fmla="val 6736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err="1" smtClean="0"/>
              <a:t>おっおっ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既存システム</a:t>
            </a:r>
          </a:p>
        </p:txBody>
      </p:sp>
      <p:sp>
        <p:nvSpPr>
          <p:cNvPr id="20482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endParaRPr lang="ja-JP" altLang="en-US" smtClean="0"/>
          </a:p>
        </p:txBody>
      </p:sp>
      <p:pic>
        <p:nvPicPr>
          <p:cNvPr id="20483" name="Picture 4" descr="ニコ生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593850"/>
            <a:ext cx="8916988" cy="488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787900" y="981075"/>
            <a:ext cx="4295775" cy="4897438"/>
            <a:chOff x="3016" y="618"/>
            <a:chExt cx="2706" cy="3085"/>
          </a:xfrm>
        </p:grpSpPr>
        <p:sp>
          <p:nvSpPr>
            <p:cNvPr id="20492" name="Oval 5"/>
            <p:cNvSpPr>
              <a:spLocks noChangeArrowheads="1"/>
            </p:cNvSpPr>
            <p:nvPr/>
          </p:nvSpPr>
          <p:spPr bwMode="auto">
            <a:xfrm>
              <a:off x="3016" y="1253"/>
              <a:ext cx="1633" cy="245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493" name="AutoShape 7"/>
            <p:cNvSpPr>
              <a:spLocks noChangeArrowheads="1"/>
            </p:cNvSpPr>
            <p:nvPr/>
          </p:nvSpPr>
          <p:spPr bwMode="auto">
            <a:xfrm>
              <a:off x="4150" y="618"/>
              <a:ext cx="1572" cy="862"/>
            </a:xfrm>
            <a:prstGeom prst="wedgeRoundRectCallout">
              <a:avLst>
                <a:gd name="adj1" fmla="val -32889"/>
                <a:gd name="adj2" fmla="val 71579"/>
                <a:gd name="adj3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ja-JP" altLang="en-US" sz="2400">
                  <a:solidFill>
                    <a:schemeClr val="bg1"/>
                  </a:solidFill>
                </a:rPr>
                <a:t>リアルタイムな</a:t>
              </a:r>
            </a:p>
            <a:p>
              <a:pPr algn="ctr"/>
              <a:r>
                <a:rPr lang="ja-JP" altLang="en-US" sz="2400">
                  <a:solidFill>
                    <a:schemeClr val="bg1"/>
                  </a:solidFill>
                </a:rPr>
                <a:t>コメント</a:t>
              </a:r>
              <a:endParaRPr lang="ja-JP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0" y="4149725"/>
            <a:ext cx="5651500" cy="2492375"/>
            <a:chOff x="0" y="2614"/>
            <a:chExt cx="3560" cy="1570"/>
          </a:xfrm>
        </p:grpSpPr>
        <p:sp>
          <p:nvSpPr>
            <p:cNvPr id="2" name="Oval 6"/>
            <p:cNvSpPr>
              <a:spLocks noChangeArrowheads="1"/>
            </p:cNvSpPr>
            <p:nvPr/>
          </p:nvSpPr>
          <p:spPr bwMode="auto">
            <a:xfrm>
              <a:off x="0" y="3748"/>
              <a:ext cx="3560" cy="436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20491" name="AutoShape 8"/>
            <p:cNvSpPr>
              <a:spLocks noChangeArrowheads="1"/>
            </p:cNvSpPr>
            <p:nvPr/>
          </p:nvSpPr>
          <p:spPr bwMode="auto">
            <a:xfrm>
              <a:off x="249" y="2614"/>
              <a:ext cx="1572" cy="862"/>
            </a:xfrm>
            <a:prstGeom prst="wedgeRoundRectCallout">
              <a:avLst>
                <a:gd name="adj1" fmla="val 31426"/>
                <a:gd name="adj2" fmla="val 81440"/>
                <a:gd name="adj3" fmla="val 16667"/>
              </a:avLst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/>
              <a:r>
                <a:rPr lang="ja-JP" altLang="en-US" sz="2400">
                  <a:solidFill>
                    <a:schemeClr val="bg1"/>
                  </a:solidFill>
                </a:rPr>
                <a:t>発言入力欄</a:t>
              </a: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051050" y="5516563"/>
            <a:ext cx="6697663" cy="10795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 sz="2400">
                <a:solidFill>
                  <a:schemeClr val="bg1"/>
                </a:solidFill>
              </a:rPr>
              <a:t>配信者は音声によってコメント等に応答する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0" y="1341438"/>
            <a:ext cx="7092950" cy="4632325"/>
            <a:chOff x="0" y="845"/>
            <a:chExt cx="4468" cy="2918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0" y="981"/>
              <a:ext cx="4468" cy="2782"/>
              <a:chOff x="0" y="981"/>
              <a:chExt cx="4468" cy="2782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0" y="981"/>
                <a:ext cx="3323" cy="2782"/>
                <a:chOff x="0" y="981"/>
                <a:chExt cx="3323" cy="2782"/>
              </a:xfrm>
            </p:grpSpPr>
            <p:sp>
              <p:nvSpPr>
                <p:cNvPr id="20488" name="Oval 12"/>
                <p:cNvSpPr>
                  <a:spLocks noChangeArrowheads="1"/>
                </p:cNvSpPr>
                <p:nvPr/>
              </p:nvSpPr>
              <p:spPr bwMode="auto">
                <a:xfrm>
                  <a:off x="0" y="981"/>
                  <a:ext cx="3288" cy="1678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762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20489" name="AutoShape 13"/>
                <p:cNvSpPr>
                  <a:spLocks noChangeArrowheads="1"/>
                </p:cNvSpPr>
                <p:nvPr/>
              </p:nvSpPr>
              <p:spPr bwMode="auto">
                <a:xfrm>
                  <a:off x="113" y="3067"/>
                  <a:ext cx="3210" cy="696"/>
                </a:xfrm>
                <a:prstGeom prst="wedgeRoundRectCallout">
                  <a:avLst>
                    <a:gd name="adj1" fmla="val 14954"/>
                    <a:gd name="adj2" fmla="val -113218"/>
                    <a:gd name="adj3" fmla="val 16667"/>
                  </a:avLst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 anchorCtr="1"/>
                <a:lstStyle/>
                <a:p>
                  <a:pPr algn="ctr"/>
                  <a:r>
                    <a:rPr lang="ja-JP" altLang="en-US" sz="2400">
                      <a:solidFill>
                        <a:schemeClr val="bg1"/>
                      </a:solidFill>
                    </a:rPr>
                    <a:t>画面上にコメントが流れる</a:t>
                  </a:r>
                  <a:endParaRPr lang="ja-JP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Rectangle 15"/>
              <p:cNvSpPr>
                <a:spLocks noChangeArrowheads="1"/>
              </p:cNvSpPr>
              <p:nvPr/>
            </p:nvSpPr>
            <p:spPr bwMode="auto">
              <a:xfrm>
                <a:off x="3334" y="1570"/>
                <a:ext cx="1134" cy="1769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 rot="10800000">
              <a:off x="2608" y="845"/>
              <a:ext cx="1814" cy="908"/>
            </a:xfrm>
            <a:prstGeom prst="curvedUpArrow">
              <a:avLst>
                <a:gd name="adj1" fmla="val 39956"/>
                <a:gd name="adj2" fmla="val 79912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/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既存システム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Ustream</a:t>
            </a:r>
            <a:endParaRPr kumimoji="1" lang="en-US" altLang="ja-JP" dirty="0" smtClean="0"/>
          </a:p>
          <a:p>
            <a:r>
              <a:rPr kumimoji="1" lang="ja-JP" altLang="en-US" dirty="0" smtClean="0"/>
              <a:t>ニコ生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それぞれのコミュニケーションの仕方</a:t>
            </a:r>
            <a:endParaRPr kumimoji="1" lang="en-US" altLang="ja-JP" dirty="0" smtClean="0"/>
          </a:p>
          <a:p>
            <a:r>
              <a:rPr lang="ja-JP" altLang="en-US" dirty="0"/>
              <a:t>１つだけ</a:t>
            </a:r>
            <a:r>
              <a:rPr lang="ja-JP" altLang="en-US" dirty="0" smtClean="0"/>
              <a:t>でもおｋかも？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/>
          <p:cNvGrpSpPr/>
          <p:nvPr/>
        </p:nvGrpSpPr>
        <p:grpSpPr>
          <a:xfrm>
            <a:off x="252915" y="1484784"/>
            <a:ext cx="2520280" cy="4896544"/>
            <a:chOff x="252915" y="1479922"/>
            <a:chExt cx="2520280" cy="4896544"/>
          </a:xfrm>
        </p:grpSpPr>
        <p:sp>
          <p:nvSpPr>
            <p:cNvPr id="7" name="角丸四角形 6"/>
            <p:cNvSpPr/>
            <p:nvPr/>
          </p:nvSpPr>
          <p:spPr>
            <a:xfrm>
              <a:off x="252915" y="1479922"/>
              <a:ext cx="2520280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6" name="Picture 2" descr="C:\Documents and Settings\Shule\デスクトップ\youtube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8072" y="1586890"/>
              <a:ext cx="1656184" cy="757113"/>
            </a:xfrm>
            <a:prstGeom prst="rect">
              <a:avLst/>
            </a:prstGeom>
            <a:noFill/>
          </p:spPr>
        </p:pic>
        <p:cxnSp>
          <p:nvCxnSpPr>
            <p:cNvPr id="17" name="直線コネクタ 16"/>
            <p:cNvCxnSpPr/>
            <p:nvPr/>
          </p:nvCxnSpPr>
          <p:spPr>
            <a:xfrm>
              <a:off x="277688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3059832" y="1484784"/>
            <a:ext cx="2520315" cy="4896544"/>
            <a:chOff x="3133240" y="1479922"/>
            <a:chExt cx="2520315" cy="4896544"/>
          </a:xfrm>
        </p:grpSpPr>
        <p:sp>
          <p:nvSpPr>
            <p:cNvPr id="18" name="角丸四角形 17"/>
            <p:cNvSpPr/>
            <p:nvPr/>
          </p:nvSpPr>
          <p:spPr>
            <a:xfrm>
              <a:off x="3133240" y="1479922"/>
              <a:ext cx="2520315" cy="4896544"/>
            </a:xfrm>
            <a:prstGeom prst="roundRect">
              <a:avLst/>
            </a:prstGeom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3200" dirty="0"/>
            </a:p>
          </p:txBody>
        </p:sp>
        <p:pic>
          <p:nvPicPr>
            <p:cNvPr id="1027" name="Picture 3" descr="C:\Documents and Settings\Shule\デスクトップ\ニコ動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28392" y="1551915"/>
              <a:ext cx="1716191" cy="792088"/>
            </a:xfrm>
            <a:prstGeom prst="rect">
              <a:avLst/>
            </a:prstGeom>
            <a:noFill/>
          </p:spPr>
        </p:pic>
        <p:cxnSp>
          <p:nvCxnSpPr>
            <p:cNvPr id="20" name="直線コネクタ 19"/>
            <p:cNvCxnSpPr/>
            <p:nvPr/>
          </p:nvCxnSpPr>
          <p:spPr>
            <a:xfrm>
              <a:off x="3148564" y="2416026"/>
              <a:ext cx="2495507" cy="0"/>
            </a:xfrm>
            <a:prstGeom prst="line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5940152" y="1484784"/>
            <a:ext cx="3011628" cy="4896544"/>
            <a:chOff x="5940152" y="1484784"/>
            <a:chExt cx="3011628" cy="4896544"/>
          </a:xfrm>
        </p:grpSpPr>
        <p:grpSp>
          <p:nvGrpSpPr>
            <p:cNvPr id="36" name="グループ化 35"/>
            <p:cNvGrpSpPr/>
            <p:nvPr/>
          </p:nvGrpSpPr>
          <p:grpSpPr>
            <a:xfrm>
              <a:off x="5940152" y="1484784"/>
              <a:ext cx="3011628" cy="4896544"/>
              <a:chOff x="6132372" y="1484784"/>
              <a:chExt cx="2688100" cy="4896544"/>
            </a:xfrm>
          </p:grpSpPr>
          <p:sp>
            <p:nvSpPr>
              <p:cNvPr id="19" name="角丸四角形 18"/>
              <p:cNvSpPr/>
              <p:nvPr/>
            </p:nvSpPr>
            <p:spPr>
              <a:xfrm>
                <a:off x="6145852" y="1484784"/>
                <a:ext cx="2674620" cy="4896544"/>
              </a:xfrm>
              <a:prstGeom prst="roundRect">
                <a:avLst/>
              </a:prstGeom>
              <a:ln w="444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 dirty="0"/>
              </a:p>
            </p:txBody>
          </p:sp>
          <p:cxnSp>
            <p:nvCxnSpPr>
              <p:cNvPr id="24" name="直線コネクタ 23"/>
              <p:cNvCxnSpPr/>
              <p:nvPr/>
            </p:nvCxnSpPr>
            <p:spPr>
              <a:xfrm>
                <a:off x="6132372" y="2453059"/>
                <a:ext cx="2668110" cy="0"/>
              </a:xfrm>
              <a:prstGeom prst="line">
                <a:avLst/>
              </a:prstGeom>
              <a:ln w="381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C:\Documents and Settings\Shule\デスクトップ\ニコ生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65830" y="1695921"/>
              <a:ext cx="2144238" cy="576064"/>
            </a:xfrm>
            <a:prstGeom prst="rect">
              <a:avLst/>
            </a:prstGeom>
            <a:noFill/>
          </p:spPr>
        </p:pic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動画配信サービスの傾向</a:t>
            </a:r>
            <a:endParaRPr kumimoji="1" lang="ja-JP" altLang="en-US" dirty="0"/>
          </a:p>
        </p:txBody>
      </p:sp>
      <p:pic>
        <p:nvPicPr>
          <p:cNvPr id="1029" name="Picture 5" descr="C:\Documents and Settings\Shule\デスクトップ\yu_youtub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5489" y="2553226"/>
            <a:ext cx="2056799" cy="2505075"/>
          </a:xfrm>
          <a:prstGeom prst="rect">
            <a:avLst/>
          </a:prstGeom>
          <a:noFill/>
        </p:spPr>
      </p:pic>
      <p:sp>
        <p:nvSpPr>
          <p:cNvPr id="21" name="正方形/長方形 20"/>
          <p:cNvSpPr/>
          <p:nvPr/>
        </p:nvSpPr>
        <p:spPr>
          <a:xfrm>
            <a:off x="360040" y="5296346"/>
            <a:ext cx="2232248" cy="8640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solidFill>
                  <a:srgbClr val="FF0000"/>
                </a:solidFill>
              </a:rPr>
              <a:t>動画ごと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203848" y="5296346"/>
            <a:ext cx="2160240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時間ごと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5940152" y="5301208"/>
            <a:ext cx="3059832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>
                <a:solidFill>
                  <a:srgbClr val="FF0000"/>
                </a:solidFill>
              </a:rPr>
              <a:t>リアルタイム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Documents and Settings\Shule\デスクトップ\nicovideo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91880" y="2548636"/>
            <a:ext cx="5040560" cy="2680564"/>
          </a:xfrm>
          <a:prstGeom prst="rect">
            <a:avLst/>
          </a:prstGeom>
          <a:noFill/>
        </p:spPr>
      </p:pic>
      <p:sp>
        <p:nvSpPr>
          <p:cNvPr id="28" name="右矢印 27"/>
          <p:cNvSpPr/>
          <p:nvPr/>
        </p:nvSpPr>
        <p:spPr>
          <a:xfrm>
            <a:off x="2555776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右矢印 31"/>
          <p:cNvSpPr/>
          <p:nvPr/>
        </p:nvSpPr>
        <p:spPr>
          <a:xfrm>
            <a:off x="5292080" y="5373216"/>
            <a:ext cx="648072" cy="79208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341</Words>
  <Application>Microsoft Office PowerPoint</Application>
  <PresentationFormat>画面に合わせる (4:3)</PresentationFormat>
  <Paragraphs>150</Paragraphs>
  <Slides>20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アバターを介した ライブストリーミング動画配信による 新しいコミュニケーションの実現</vt:lpstr>
      <vt:lpstr>概要</vt:lpstr>
      <vt:lpstr>背景</vt:lpstr>
      <vt:lpstr>ニコニコ生放送、Ustreamの訪問者数推移</vt:lpstr>
      <vt:lpstr>ストリーミング動画配信とは</vt:lpstr>
      <vt:lpstr>目的</vt:lpstr>
      <vt:lpstr>既存システム</vt:lpstr>
      <vt:lpstr>既存システム</vt:lpstr>
      <vt:lpstr>動画配信サービスの傾向</vt:lpstr>
      <vt:lpstr>動画配信サービスの傾向</vt:lpstr>
      <vt:lpstr>改善　アバター化</vt:lpstr>
      <vt:lpstr>改善　アバター化</vt:lpstr>
      <vt:lpstr>担当分け</vt:lpstr>
      <vt:lpstr>分担</vt:lpstr>
      <vt:lpstr>システムの流れ</vt:lpstr>
      <vt:lpstr>システムの流れ</vt:lpstr>
      <vt:lpstr>システムの流れ</vt:lpstr>
      <vt:lpstr>システムの流れ</vt:lpstr>
      <vt:lpstr>システムの流れ</vt:lpstr>
      <vt:lpstr>評価（テストをした結果）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概要</dc:title>
  <dc:creator>hamarabo</dc:creator>
  <cp:lastModifiedBy>Shule517</cp:lastModifiedBy>
  <cp:revision>85</cp:revision>
  <dcterms:created xsi:type="dcterms:W3CDTF">2010-10-18T05:05:22Z</dcterms:created>
  <dcterms:modified xsi:type="dcterms:W3CDTF">2013-04-07T09:07:35Z</dcterms:modified>
</cp:coreProperties>
</file>