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6" r:id="rId2"/>
    <p:sldId id="333" r:id="rId3"/>
    <p:sldId id="264" r:id="rId4"/>
    <p:sldId id="260" r:id="rId5"/>
    <p:sldId id="259" r:id="rId6"/>
    <p:sldId id="290" r:id="rId7"/>
    <p:sldId id="309" r:id="rId8"/>
    <p:sldId id="335" r:id="rId9"/>
    <p:sldId id="313" r:id="rId10"/>
    <p:sldId id="336" r:id="rId11"/>
    <p:sldId id="307" r:id="rId12"/>
    <p:sldId id="337" r:id="rId13"/>
    <p:sldId id="308" r:id="rId14"/>
    <p:sldId id="338" r:id="rId15"/>
    <p:sldId id="316" r:id="rId16"/>
    <p:sldId id="317" r:id="rId17"/>
    <p:sldId id="318" r:id="rId18"/>
    <p:sldId id="345" r:id="rId19"/>
    <p:sldId id="330" r:id="rId20"/>
    <p:sldId id="331" r:id="rId21"/>
    <p:sldId id="346" r:id="rId22"/>
    <p:sldId id="276" r:id="rId23"/>
    <p:sldId id="323" r:id="rId24"/>
    <p:sldId id="324" r:id="rId25"/>
    <p:sldId id="325" r:id="rId26"/>
    <p:sldId id="326" r:id="rId27"/>
    <p:sldId id="327" r:id="rId2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99DC"/>
    <a:srgbClr val="4976DB"/>
    <a:srgbClr val="58DE5E"/>
    <a:srgbClr val="2BD533"/>
    <a:srgbClr val="FEA022"/>
    <a:srgbClr val="FABE00"/>
    <a:srgbClr val="FCC704"/>
    <a:srgbClr val="FECC16"/>
    <a:srgbClr val="1A841F"/>
    <a:srgbClr val="17731B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6720" autoAdjust="0"/>
  </p:normalViewPr>
  <p:slideViewPr>
    <p:cSldViewPr>
      <p:cViewPr varScale="1">
        <p:scale>
          <a:sx n="93" d="100"/>
          <a:sy n="93" d="100"/>
        </p:scale>
        <p:origin x="-19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4BE22-0923-4F26-B66B-B83D8C06189F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47709-BD42-4817-A746-83565A8164A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ダウンロードしながら、再生する方式がストリーミングである。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ストリーミング動画配信とは、リアルタイムにデータを送信することによって生放送ができる。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公式のサービスとして、ニコニコ生放送や</a:t>
            </a:r>
            <a:r>
              <a:rPr kumimoji="1" lang="en-US" altLang="ja-JP" dirty="0" err="1" smtClean="0"/>
              <a:t>Ustream</a:t>
            </a:r>
            <a:r>
              <a:rPr kumimoji="1" lang="ja-JP" altLang="en-US" dirty="0" smtClean="0"/>
              <a:t>があげられる。他には、</a:t>
            </a:r>
            <a:r>
              <a:rPr kumimoji="1" lang="en-US" altLang="ja-JP" dirty="0" smtClean="0"/>
              <a:t>J</a:t>
            </a:r>
            <a:r>
              <a:rPr kumimoji="1" lang="ja-JP" altLang="en-US" dirty="0" smtClean="0"/>
              <a:t>ストリームなどなど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47709-BD42-4817-A746-83565A8164AE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ニコニコ生放送と</a:t>
            </a:r>
            <a:r>
              <a:rPr kumimoji="1" lang="en-US" altLang="ja-JP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Ustream</a:t>
            </a:r>
            <a:r>
              <a:rPr kumimoji="1" lang="ja-JP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の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kumimoji="1" lang="ja-JP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月における流入元サイトを見ると、ニコニコ生放送は多くの利用者数を持つニコニコ動画からの </a:t>
            </a:r>
            <a:br>
              <a:rPr kumimoji="1" lang="ja-JP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kumimoji="1" lang="ja-JP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流入が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54</a:t>
            </a:r>
            <a:r>
              <a:rPr kumimoji="1" lang="ja-JP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％と半数を占めた。一方、</a:t>
            </a:r>
            <a:r>
              <a:rPr kumimoji="1" lang="en-US" altLang="ja-JP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Ustream</a:t>
            </a:r>
            <a:r>
              <a:rPr kumimoji="1" lang="ja-JP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は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Yahoo!</a:t>
            </a:r>
            <a:r>
              <a:rPr kumimoji="1" lang="ja-JP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ニュースからの流入が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</a:t>
            </a:r>
            <a:r>
              <a:rPr kumimoji="1" lang="ja-JP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％で最も多く、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Twitter</a:t>
            </a:r>
            <a:r>
              <a:rPr kumimoji="1" lang="ja-JP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r>
              <a:rPr kumimoji="1" lang="ja-JP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％）や </a:t>
            </a:r>
            <a:br>
              <a:rPr kumimoji="1" lang="ja-JP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kumimoji="1" lang="en-US" altLang="ja-JP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Facebook</a:t>
            </a:r>
            <a:r>
              <a:rPr kumimoji="1" lang="ja-JP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kumimoji="1" lang="ja-JP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％）といったソーシャルメディアからもまとまった流入があったとしている。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47709-BD42-4817-A746-83565A8164AE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47709-BD42-4817-A746-83565A8164AE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47709-BD42-4817-A746-83565A8164AE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47709-BD42-4817-A746-83565A8164AE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47709-BD42-4817-A746-83565A8164AE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47709-BD42-4817-A746-83565A8164AE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21507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E4BE9A-3370-4171-AAE8-DA47784A1586}" type="slidenum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47709-BD42-4817-A746-83565A8164AE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F1D5-C27A-4A23-9BA8-E948CD30F7F2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82EA-BD8A-4CD8-82AE-4680E91705E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F1D5-C27A-4A23-9BA8-E948CD30F7F2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82EA-BD8A-4CD8-82AE-4680E91705E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F1D5-C27A-4A23-9BA8-E948CD30F7F2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82EA-BD8A-4CD8-82AE-4680E91705E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F1D5-C27A-4A23-9BA8-E948CD30F7F2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82EA-BD8A-4CD8-82AE-4680E91705E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F1D5-C27A-4A23-9BA8-E948CD30F7F2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82EA-BD8A-4CD8-82AE-4680E91705E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F1D5-C27A-4A23-9BA8-E948CD30F7F2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82EA-BD8A-4CD8-82AE-4680E91705E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F1D5-C27A-4A23-9BA8-E948CD30F7F2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82EA-BD8A-4CD8-82AE-4680E91705E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F1D5-C27A-4A23-9BA8-E948CD30F7F2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82EA-BD8A-4CD8-82AE-4680E91705E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F1D5-C27A-4A23-9BA8-E948CD30F7F2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82EA-BD8A-4CD8-82AE-4680E91705E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F1D5-C27A-4A23-9BA8-E948CD30F7F2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82EA-BD8A-4CD8-82AE-4680E91705E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F1D5-C27A-4A23-9BA8-E948CD30F7F2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82EA-BD8A-4CD8-82AE-4680E91705E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4F1D5-C27A-4A23-9BA8-E948CD30F7F2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082EA-BD8A-4CD8-82AE-4680E91705E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571472" y="2143116"/>
            <a:ext cx="8101042" cy="1512889"/>
          </a:xfrm>
        </p:spPr>
        <p:txBody>
          <a:bodyPr>
            <a:noAutofit/>
          </a:bodyPr>
          <a:lstStyle/>
          <a:p>
            <a:r>
              <a:rPr lang="ja-JP" altLang="en-US" sz="3600" dirty="0" smtClean="0"/>
              <a:t>アバターを介した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3600" dirty="0" smtClean="0"/>
              <a:t>ストリーミング動画配信による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3600" dirty="0" smtClean="0"/>
              <a:t>新たなコミュニケーションサービスの実現</a:t>
            </a:r>
            <a:endParaRPr kumimoji="1" lang="ja-JP" altLang="en-US" sz="3600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しっかりシュール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30"/>
          <p:cNvGrpSpPr/>
          <p:nvPr/>
        </p:nvGrpSpPr>
        <p:grpSpPr>
          <a:xfrm>
            <a:off x="252915" y="1484784"/>
            <a:ext cx="2520280" cy="4896544"/>
            <a:chOff x="252915" y="1479922"/>
            <a:chExt cx="2520280" cy="4896544"/>
          </a:xfrm>
        </p:grpSpPr>
        <p:sp>
          <p:nvSpPr>
            <p:cNvPr id="7" name="角丸四角形 6"/>
            <p:cNvSpPr/>
            <p:nvPr/>
          </p:nvSpPr>
          <p:spPr>
            <a:xfrm>
              <a:off x="252915" y="1479922"/>
              <a:ext cx="2520280" cy="4896544"/>
            </a:xfrm>
            <a:prstGeom prst="roundRect">
              <a:avLst/>
            </a:prstGeom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3200" dirty="0"/>
            </a:p>
          </p:txBody>
        </p:sp>
        <p:pic>
          <p:nvPicPr>
            <p:cNvPr id="1026" name="Picture 2" descr="C:\Documents and Settings\Shule\デスクトップ\youtub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8072" y="1586890"/>
              <a:ext cx="1656184" cy="757113"/>
            </a:xfrm>
            <a:prstGeom prst="rect">
              <a:avLst/>
            </a:prstGeom>
            <a:noFill/>
          </p:spPr>
        </p:pic>
        <p:cxnSp>
          <p:nvCxnSpPr>
            <p:cNvPr id="17" name="直線コネクタ 16"/>
            <p:cNvCxnSpPr/>
            <p:nvPr/>
          </p:nvCxnSpPr>
          <p:spPr>
            <a:xfrm>
              <a:off x="277688" y="2416026"/>
              <a:ext cx="2495507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グループ化 29"/>
          <p:cNvGrpSpPr/>
          <p:nvPr/>
        </p:nvGrpSpPr>
        <p:grpSpPr>
          <a:xfrm>
            <a:off x="3059832" y="1484784"/>
            <a:ext cx="2520315" cy="4896544"/>
            <a:chOff x="3133240" y="1479922"/>
            <a:chExt cx="2520315" cy="4896544"/>
          </a:xfrm>
        </p:grpSpPr>
        <p:sp>
          <p:nvSpPr>
            <p:cNvPr id="18" name="角丸四角形 17"/>
            <p:cNvSpPr/>
            <p:nvPr/>
          </p:nvSpPr>
          <p:spPr>
            <a:xfrm>
              <a:off x="3133240" y="1479922"/>
              <a:ext cx="2520315" cy="489654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3200" dirty="0"/>
            </a:p>
          </p:txBody>
        </p:sp>
        <p:pic>
          <p:nvPicPr>
            <p:cNvPr id="1027" name="Picture 3" descr="C:\Documents and Settings\Shule\デスクトップ\ニコ動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28392" y="1551915"/>
              <a:ext cx="1716191" cy="7920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  <p:cxnSp>
          <p:nvCxnSpPr>
            <p:cNvPr id="20" name="直線コネクタ 19"/>
            <p:cNvCxnSpPr/>
            <p:nvPr/>
          </p:nvCxnSpPr>
          <p:spPr>
            <a:xfrm>
              <a:off x="3148564" y="2416026"/>
              <a:ext cx="2495507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5" name="グループ化 36"/>
          <p:cNvGrpSpPr/>
          <p:nvPr/>
        </p:nvGrpSpPr>
        <p:grpSpPr>
          <a:xfrm>
            <a:off x="5940152" y="1484784"/>
            <a:ext cx="3011628" cy="4896544"/>
            <a:chOff x="5940152" y="1484784"/>
            <a:chExt cx="3011628" cy="4896544"/>
          </a:xfrm>
        </p:grpSpPr>
        <p:grpSp>
          <p:nvGrpSpPr>
            <p:cNvPr id="6" name="グループ化 35"/>
            <p:cNvGrpSpPr/>
            <p:nvPr/>
          </p:nvGrpSpPr>
          <p:grpSpPr>
            <a:xfrm>
              <a:off x="5940152" y="1484784"/>
              <a:ext cx="3011628" cy="4896544"/>
              <a:chOff x="6132372" y="1484784"/>
              <a:chExt cx="2688100" cy="4896544"/>
            </a:xfrm>
          </p:grpSpPr>
          <p:sp>
            <p:nvSpPr>
              <p:cNvPr id="19" name="角丸四角形 18"/>
              <p:cNvSpPr/>
              <p:nvPr/>
            </p:nvSpPr>
            <p:spPr>
              <a:xfrm>
                <a:off x="6145852" y="1484784"/>
                <a:ext cx="2674620" cy="4896544"/>
              </a:xfrm>
              <a:prstGeom prst="roundRect">
                <a:avLst/>
              </a:prstGeom>
              <a:ln w="444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 dirty="0"/>
              </a:p>
            </p:txBody>
          </p:sp>
          <p:cxnSp>
            <p:nvCxnSpPr>
              <p:cNvPr id="24" name="直線コネクタ 23"/>
              <p:cNvCxnSpPr/>
              <p:nvPr/>
            </p:nvCxnSpPr>
            <p:spPr>
              <a:xfrm>
                <a:off x="6132372" y="2453059"/>
                <a:ext cx="2668110" cy="0"/>
              </a:xfrm>
              <a:prstGeom prst="line">
                <a:avLst/>
              </a:prstGeom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8" name="Picture 4" descr="C:\Documents and Settings\Shule\デスクトップ\ニコ生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65830" y="1695921"/>
              <a:ext cx="2144238" cy="576064"/>
            </a:xfrm>
            <a:prstGeom prst="rect">
              <a:avLst/>
            </a:prstGeom>
            <a:noFill/>
          </p:spPr>
        </p:pic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動画配信サービスの傾向</a:t>
            </a:r>
            <a:endParaRPr kumimoji="1" lang="ja-JP" altLang="en-US" dirty="0"/>
          </a:p>
        </p:txBody>
      </p:sp>
      <p:pic>
        <p:nvPicPr>
          <p:cNvPr id="1029" name="Picture 5" descr="C:\Documents and Settings\Shule\デスクトップ\yu_youtube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5489" y="2553226"/>
            <a:ext cx="2056799" cy="2505075"/>
          </a:xfrm>
          <a:prstGeom prst="rect">
            <a:avLst/>
          </a:prstGeom>
          <a:noFill/>
        </p:spPr>
      </p:pic>
      <p:pic>
        <p:nvPicPr>
          <p:cNvPr id="8" name="Picture 2" descr="C:\Users\hamarabo\Desktop\図4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21921" y="2616793"/>
            <a:ext cx="2684505" cy="2528882"/>
          </a:xfrm>
          <a:prstGeom prst="rect">
            <a:avLst/>
          </a:prstGeom>
          <a:noFill/>
        </p:spPr>
      </p:pic>
      <p:pic>
        <p:nvPicPr>
          <p:cNvPr id="9" name="Picture 3" descr="C:\Users\hamarabo\Desktop\図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43240" y="2738004"/>
            <a:ext cx="2330042" cy="2143140"/>
          </a:xfrm>
          <a:prstGeom prst="rect">
            <a:avLst/>
          </a:prstGeom>
          <a:noFill/>
        </p:spPr>
      </p:pic>
      <p:sp>
        <p:nvSpPr>
          <p:cNvPr id="21" name="正方形/長方形 20"/>
          <p:cNvSpPr/>
          <p:nvPr/>
        </p:nvSpPr>
        <p:spPr>
          <a:xfrm>
            <a:off x="360040" y="5296346"/>
            <a:ext cx="2232248" cy="86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solidFill>
                  <a:srgbClr val="FF0000"/>
                </a:solidFill>
              </a:rPr>
              <a:t>動画ごと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動画配信サービスの傾向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026" name="Picture 2" descr="G:\Desktop\ニコニコ動画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511" y="1988840"/>
            <a:ext cx="8865985" cy="4608512"/>
          </a:xfrm>
          <a:prstGeom prst="rect">
            <a:avLst/>
          </a:prstGeom>
          <a:noFill/>
        </p:spPr>
      </p:pic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5076825" y="1341115"/>
            <a:ext cx="4006850" cy="4897438"/>
            <a:chOff x="3198" y="618"/>
            <a:chExt cx="2524" cy="3085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3198" y="1253"/>
              <a:ext cx="1633" cy="245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150" y="618"/>
              <a:ext cx="1572" cy="862"/>
            </a:xfrm>
            <a:prstGeom prst="wedgeRoundRectCallout">
              <a:avLst>
                <a:gd name="adj1" fmla="val -32889"/>
                <a:gd name="adj2" fmla="val 71579"/>
                <a:gd name="adj3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/>
              <a:r>
                <a:rPr lang="ja-JP" altLang="en-US" sz="2400" dirty="0" smtClean="0">
                  <a:solidFill>
                    <a:schemeClr val="bg1"/>
                  </a:solidFill>
                </a:rPr>
                <a:t>その時点での</a:t>
              </a:r>
              <a:endParaRPr lang="ja-JP" altLang="en-US" sz="2400" dirty="0">
                <a:solidFill>
                  <a:schemeClr val="bg1"/>
                </a:solidFill>
              </a:endParaRPr>
            </a:p>
            <a:p>
              <a:pPr algn="ctr"/>
              <a:r>
                <a:rPr lang="ja-JP" altLang="en-US" sz="2400" dirty="0">
                  <a:solidFill>
                    <a:schemeClr val="bg1"/>
                  </a:solidFill>
                </a:rPr>
                <a:t>コメント</a:t>
              </a:r>
              <a:endParaRPr lang="ja-JP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0" y="1701478"/>
            <a:ext cx="7523163" cy="4632325"/>
            <a:chOff x="0" y="845"/>
            <a:chExt cx="4739" cy="2918"/>
          </a:xfrm>
        </p:grpSpPr>
        <p:grpSp>
          <p:nvGrpSpPr>
            <p:cNvPr id="11" name="Group 17"/>
            <p:cNvGrpSpPr>
              <a:grpSpLocks/>
            </p:cNvGrpSpPr>
            <p:nvPr/>
          </p:nvGrpSpPr>
          <p:grpSpPr bwMode="auto">
            <a:xfrm>
              <a:off x="0" y="1525"/>
              <a:ext cx="4739" cy="2238"/>
              <a:chOff x="0" y="1525"/>
              <a:chExt cx="4739" cy="2238"/>
            </a:xfrm>
          </p:grpSpPr>
          <p:grpSp>
            <p:nvGrpSpPr>
              <p:cNvPr id="13" name="Group 16"/>
              <p:cNvGrpSpPr>
                <a:grpSpLocks/>
              </p:cNvGrpSpPr>
              <p:nvPr/>
            </p:nvGrpSpPr>
            <p:grpSpPr bwMode="auto">
              <a:xfrm>
                <a:off x="0" y="1525"/>
                <a:ext cx="3379" cy="2238"/>
                <a:chOff x="0" y="1525"/>
                <a:chExt cx="3379" cy="2238"/>
              </a:xfrm>
            </p:grpSpPr>
            <p:sp>
              <p:nvSpPr>
                <p:cNvPr id="15" name="Oval 12"/>
                <p:cNvSpPr>
                  <a:spLocks noChangeArrowheads="1"/>
                </p:cNvSpPr>
                <p:nvPr/>
              </p:nvSpPr>
              <p:spPr bwMode="auto">
                <a:xfrm>
                  <a:off x="0" y="1525"/>
                  <a:ext cx="3379" cy="862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 w="762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6" name="AutoShape 13"/>
                <p:cNvSpPr>
                  <a:spLocks noChangeArrowheads="1"/>
                </p:cNvSpPr>
                <p:nvPr/>
              </p:nvSpPr>
              <p:spPr bwMode="auto">
                <a:xfrm>
                  <a:off x="113" y="3067"/>
                  <a:ext cx="3210" cy="696"/>
                </a:xfrm>
                <a:prstGeom prst="wedgeRoundRectCallout">
                  <a:avLst>
                    <a:gd name="adj1" fmla="val 14954"/>
                    <a:gd name="adj2" fmla="val -113218"/>
                    <a:gd name="adj3" fmla="val 16667"/>
                  </a:avLst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 algn="ctr"/>
                  <a:r>
                    <a:rPr lang="ja-JP" altLang="en-US" sz="2400">
                      <a:solidFill>
                        <a:schemeClr val="bg1"/>
                      </a:solidFill>
                    </a:rPr>
                    <a:t>画面上にコメントが流れる</a:t>
                  </a:r>
                  <a:endParaRPr lang="ja-JP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4" name="Rectangle 15"/>
              <p:cNvSpPr>
                <a:spLocks noChangeArrowheads="1"/>
              </p:cNvSpPr>
              <p:nvPr/>
            </p:nvSpPr>
            <p:spPr bwMode="auto">
              <a:xfrm>
                <a:off x="3560" y="1570"/>
                <a:ext cx="1179" cy="1860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762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sp>
          <p:nvSpPr>
            <p:cNvPr id="12" name="AutoShape 19"/>
            <p:cNvSpPr>
              <a:spLocks noChangeArrowheads="1"/>
            </p:cNvSpPr>
            <p:nvPr/>
          </p:nvSpPr>
          <p:spPr bwMode="auto">
            <a:xfrm rot="10800000">
              <a:off x="2608" y="845"/>
              <a:ext cx="1814" cy="908"/>
            </a:xfrm>
            <a:prstGeom prst="curvedUpArrow">
              <a:avLst>
                <a:gd name="adj1" fmla="val 39956"/>
                <a:gd name="adj2" fmla="val 79912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323528" y="1196752"/>
            <a:ext cx="2448272" cy="1008112"/>
            <a:chOff x="0" y="260648"/>
            <a:chExt cx="2448272" cy="1008112"/>
          </a:xfrm>
        </p:grpSpPr>
        <p:sp>
          <p:nvSpPr>
            <p:cNvPr id="21" name="角丸四角形 20"/>
            <p:cNvSpPr/>
            <p:nvPr/>
          </p:nvSpPr>
          <p:spPr>
            <a:xfrm>
              <a:off x="0" y="260648"/>
              <a:ext cx="2448272" cy="100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9" name="Picture 3" descr="C:\Documents and Settings\Shule\デスクトップ\ニコ動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3528" y="332656"/>
              <a:ext cx="1872208" cy="8640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30"/>
          <p:cNvGrpSpPr/>
          <p:nvPr/>
        </p:nvGrpSpPr>
        <p:grpSpPr>
          <a:xfrm>
            <a:off x="252915" y="1484784"/>
            <a:ext cx="2520280" cy="4896544"/>
            <a:chOff x="252915" y="1479922"/>
            <a:chExt cx="2520280" cy="4896544"/>
          </a:xfrm>
        </p:grpSpPr>
        <p:sp>
          <p:nvSpPr>
            <p:cNvPr id="7" name="角丸四角形 6"/>
            <p:cNvSpPr/>
            <p:nvPr/>
          </p:nvSpPr>
          <p:spPr>
            <a:xfrm>
              <a:off x="252915" y="1479922"/>
              <a:ext cx="2520280" cy="4896544"/>
            </a:xfrm>
            <a:prstGeom prst="roundRect">
              <a:avLst/>
            </a:prstGeom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3200" dirty="0"/>
            </a:p>
          </p:txBody>
        </p:sp>
        <p:pic>
          <p:nvPicPr>
            <p:cNvPr id="1026" name="Picture 2" descr="C:\Documents and Settings\Shule\デスクトップ\youtub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8072" y="1586890"/>
              <a:ext cx="1656184" cy="757113"/>
            </a:xfrm>
            <a:prstGeom prst="rect">
              <a:avLst/>
            </a:prstGeom>
            <a:noFill/>
          </p:spPr>
        </p:pic>
        <p:cxnSp>
          <p:nvCxnSpPr>
            <p:cNvPr id="17" name="直線コネクタ 16"/>
            <p:cNvCxnSpPr/>
            <p:nvPr/>
          </p:nvCxnSpPr>
          <p:spPr>
            <a:xfrm>
              <a:off x="277688" y="2416026"/>
              <a:ext cx="2495507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グループ化 29"/>
          <p:cNvGrpSpPr/>
          <p:nvPr/>
        </p:nvGrpSpPr>
        <p:grpSpPr>
          <a:xfrm>
            <a:off x="3059832" y="1484784"/>
            <a:ext cx="2520315" cy="4896544"/>
            <a:chOff x="3133240" y="1479922"/>
            <a:chExt cx="2520315" cy="4896544"/>
          </a:xfrm>
        </p:grpSpPr>
        <p:sp>
          <p:nvSpPr>
            <p:cNvPr id="18" name="角丸四角形 17"/>
            <p:cNvSpPr/>
            <p:nvPr/>
          </p:nvSpPr>
          <p:spPr>
            <a:xfrm>
              <a:off x="3133240" y="1479922"/>
              <a:ext cx="2520315" cy="4896544"/>
            </a:xfrm>
            <a:prstGeom prst="roundRect">
              <a:avLst/>
            </a:prstGeom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3200" dirty="0"/>
            </a:p>
          </p:txBody>
        </p:sp>
        <p:pic>
          <p:nvPicPr>
            <p:cNvPr id="1027" name="Picture 3" descr="C:\Documents and Settings\Shule\デスクトップ\ニコ動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28392" y="1551915"/>
              <a:ext cx="1716191" cy="792088"/>
            </a:xfrm>
            <a:prstGeom prst="rect">
              <a:avLst/>
            </a:prstGeom>
            <a:noFill/>
          </p:spPr>
        </p:pic>
        <p:cxnSp>
          <p:nvCxnSpPr>
            <p:cNvPr id="20" name="直線コネクタ 19"/>
            <p:cNvCxnSpPr/>
            <p:nvPr/>
          </p:nvCxnSpPr>
          <p:spPr>
            <a:xfrm>
              <a:off x="3148564" y="2416026"/>
              <a:ext cx="2495507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グループ化 36"/>
          <p:cNvGrpSpPr/>
          <p:nvPr/>
        </p:nvGrpSpPr>
        <p:grpSpPr>
          <a:xfrm>
            <a:off x="5940152" y="1484784"/>
            <a:ext cx="3011628" cy="4896544"/>
            <a:chOff x="5940152" y="1484784"/>
            <a:chExt cx="3011628" cy="4896544"/>
          </a:xfrm>
        </p:grpSpPr>
        <p:grpSp>
          <p:nvGrpSpPr>
            <p:cNvPr id="6" name="グループ化 35"/>
            <p:cNvGrpSpPr/>
            <p:nvPr/>
          </p:nvGrpSpPr>
          <p:grpSpPr>
            <a:xfrm>
              <a:off x="5940152" y="1484784"/>
              <a:ext cx="3011628" cy="4896544"/>
              <a:chOff x="6132372" y="1484784"/>
              <a:chExt cx="2688100" cy="4896544"/>
            </a:xfrm>
          </p:grpSpPr>
          <p:sp>
            <p:nvSpPr>
              <p:cNvPr id="19" name="角丸四角形 18"/>
              <p:cNvSpPr/>
              <p:nvPr/>
            </p:nvSpPr>
            <p:spPr>
              <a:xfrm>
                <a:off x="6145852" y="1484784"/>
                <a:ext cx="2674620" cy="4896544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 dirty="0"/>
              </a:p>
            </p:txBody>
          </p:sp>
          <p:cxnSp>
            <p:nvCxnSpPr>
              <p:cNvPr id="24" name="直線コネクタ 23"/>
              <p:cNvCxnSpPr/>
              <p:nvPr/>
            </p:nvCxnSpPr>
            <p:spPr>
              <a:xfrm>
                <a:off x="6132372" y="2453059"/>
                <a:ext cx="2668110" cy="0"/>
              </a:xfrm>
              <a:prstGeom prst="lin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</p:grpSp>
        <p:pic>
          <p:nvPicPr>
            <p:cNvPr id="1028" name="Picture 4" descr="C:\Documents and Settings\Shule\デスクトップ\ニコ生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65830" y="1695921"/>
              <a:ext cx="2144238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動画配信サービスの傾向</a:t>
            </a:r>
            <a:endParaRPr kumimoji="1" lang="ja-JP" altLang="en-US" dirty="0"/>
          </a:p>
        </p:txBody>
      </p:sp>
      <p:pic>
        <p:nvPicPr>
          <p:cNvPr id="1029" name="Picture 5" descr="C:\Documents and Settings\Shule\デスクトップ\yu_youtube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5489" y="2553226"/>
            <a:ext cx="2056799" cy="2505075"/>
          </a:xfrm>
          <a:prstGeom prst="rect">
            <a:avLst/>
          </a:prstGeom>
          <a:noFill/>
        </p:spPr>
      </p:pic>
      <p:pic>
        <p:nvPicPr>
          <p:cNvPr id="8" name="Picture 2" descr="C:\Users\hamarabo\Desktop\図4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21921" y="2616793"/>
            <a:ext cx="2684505" cy="2528882"/>
          </a:xfrm>
          <a:prstGeom prst="rect">
            <a:avLst/>
          </a:prstGeom>
          <a:noFill/>
        </p:spPr>
      </p:pic>
      <p:pic>
        <p:nvPicPr>
          <p:cNvPr id="9" name="Picture 3" descr="C:\Users\hamarabo\Desktop\図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43240" y="2738004"/>
            <a:ext cx="2330042" cy="2143140"/>
          </a:xfrm>
          <a:prstGeom prst="rect">
            <a:avLst/>
          </a:prstGeom>
          <a:noFill/>
        </p:spPr>
      </p:pic>
      <p:sp>
        <p:nvSpPr>
          <p:cNvPr id="21" name="正方形/長方形 20"/>
          <p:cNvSpPr/>
          <p:nvPr/>
        </p:nvSpPr>
        <p:spPr>
          <a:xfrm>
            <a:off x="360040" y="5296346"/>
            <a:ext cx="2232248" cy="86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solidFill>
                  <a:srgbClr val="FF0000"/>
                </a:solidFill>
              </a:rPr>
              <a:t>動画ごと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203848" y="5296346"/>
            <a:ext cx="2160240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solidFill>
                  <a:srgbClr val="FF0000"/>
                </a:solidFill>
              </a:rPr>
              <a:t>時間ごと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25" name="右矢印 24"/>
          <p:cNvSpPr/>
          <p:nvPr/>
        </p:nvSpPr>
        <p:spPr>
          <a:xfrm>
            <a:off x="2555776" y="5373216"/>
            <a:ext cx="648072" cy="79208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動画配信サービスの傾向</a:t>
            </a:r>
          </a:p>
        </p:txBody>
      </p:sp>
      <p:sp>
        <p:nvSpPr>
          <p:cNvPr id="20482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endParaRPr lang="ja-JP" altLang="en-US" smtClean="0"/>
          </a:p>
        </p:txBody>
      </p:sp>
      <p:pic>
        <p:nvPicPr>
          <p:cNvPr id="20483" name="Picture 4" descr="ニコ生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506" y="1628800"/>
            <a:ext cx="8916988" cy="488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787900" y="981075"/>
            <a:ext cx="4295775" cy="4897438"/>
            <a:chOff x="3016" y="618"/>
            <a:chExt cx="2706" cy="3085"/>
          </a:xfrm>
        </p:grpSpPr>
        <p:sp>
          <p:nvSpPr>
            <p:cNvPr id="20492" name="Oval 5"/>
            <p:cNvSpPr>
              <a:spLocks noChangeArrowheads="1"/>
            </p:cNvSpPr>
            <p:nvPr/>
          </p:nvSpPr>
          <p:spPr bwMode="auto">
            <a:xfrm>
              <a:off x="3016" y="1253"/>
              <a:ext cx="1633" cy="245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0493" name="AutoShape 7"/>
            <p:cNvSpPr>
              <a:spLocks noChangeArrowheads="1"/>
            </p:cNvSpPr>
            <p:nvPr/>
          </p:nvSpPr>
          <p:spPr bwMode="auto">
            <a:xfrm>
              <a:off x="4150" y="618"/>
              <a:ext cx="1572" cy="862"/>
            </a:xfrm>
            <a:prstGeom prst="wedgeRoundRectCallout">
              <a:avLst>
                <a:gd name="adj1" fmla="val -32889"/>
                <a:gd name="adj2" fmla="val 71579"/>
                <a:gd name="adj3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/>
              <a:r>
                <a:rPr lang="ja-JP" altLang="en-US" sz="2400" dirty="0">
                  <a:solidFill>
                    <a:schemeClr val="bg1"/>
                  </a:solidFill>
                </a:rPr>
                <a:t>リアルタイムな</a:t>
              </a:r>
            </a:p>
            <a:p>
              <a:pPr algn="ctr"/>
              <a:r>
                <a:rPr lang="ja-JP" altLang="en-US" sz="2400" dirty="0">
                  <a:solidFill>
                    <a:schemeClr val="bg1"/>
                  </a:solidFill>
                </a:rPr>
                <a:t>コメント</a:t>
              </a:r>
              <a:endParaRPr lang="ja-JP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2051050" y="5516563"/>
            <a:ext cx="6697663" cy="10795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400">
                <a:solidFill>
                  <a:schemeClr val="bg1"/>
                </a:solidFill>
              </a:rPr>
              <a:t>配信者は音声によってコメント等に応答する</a:t>
            </a: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0" y="1341438"/>
            <a:ext cx="7092950" cy="4632325"/>
            <a:chOff x="0" y="845"/>
            <a:chExt cx="4468" cy="2918"/>
          </a:xfrm>
        </p:grpSpPr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0" y="1434"/>
              <a:ext cx="4468" cy="2329"/>
              <a:chOff x="0" y="1434"/>
              <a:chExt cx="4468" cy="2329"/>
            </a:xfrm>
          </p:grpSpPr>
          <p:grpSp>
            <p:nvGrpSpPr>
              <p:cNvPr id="8" name="Group 16"/>
              <p:cNvGrpSpPr>
                <a:grpSpLocks/>
              </p:cNvGrpSpPr>
              <p:nvPr/>
            </p:nvGrpSpPr>
            <p:grpSpPr bwMode="auto">
              <a:xfrm>
                <a:off x="0" y="1434"/>
                <a:ext cx="3323" cy="2329"/>
                <a:chOff x="0" y="1434"/>
                <a:chExt cx="3323" cy="2329"/>
              </a:xfrm>
            </p:grpSpPr>
            <p:sp>
              <p:nvSpPr>
                <p:cNvPr id="20488" name="Oval 12"/>
                <p:cNvSpPr>
                  <a:spLocks noChangeArrowheads="1"/>
                </p:cNvSpPr>
                <p:nvPr/>
              </p:nvSpPr>
              <p:spPr bwMode="auto">
                <a:xfrm>
                  <a:off x="0" y="1434"/>
                  <a:ext cx="3288" cy="1451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 w="762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20489" name="AutoShape 13"/>
                <p:cNvSpPr>
                  <a:spLocks noChangeArrowheads="1"/>
                </p:cNvSpPr>
                <p:nvPr/>
              </p:nvSpPr>
              <p:spPr bwMode="auto">
                <a:xfrm>
                  <a:off x="113" y="3067"/>
                  <a:ext cx="3210" cy="696"/>
                </a:xfrm>
                <a:prstGeom prst="wedgeRoundRectCallout">
                  <a:avLst>
                    <a:gd name="adj1" fmla="val 14954"/>
                    <a:gd name="adj2" fmla="val -113218"/>
                    <a:gd name="adj3" fmla="val 16667"/>
                  </a:avLst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 algn="ctr"/>
                  <a:r>
                    <a:rPr lang="ja-JP" altLang="en-US" sz="2400">
                      <a:solidFill>
                        <a:schemeClr val="bg1"/>
                      </a:solidFill>
                    </a:rPr>
                    <a:t>画面上にコメントが流れる</a:t>
                  </a:r>
                  <a:endParaRPr lang="ja-JP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" name="Rectangle 15"/>
              <p:cNvSpPr>
                <a:spLocks noChangeArrowheads="1"/>
              </p:cNvSpPr>
              <p:nvPr/>
            </p:nvSpPr>
            <p:spPr bwMode="auto">
              <a:xfrm>
                <a:off x="3334" y="1570"/>
                <a:ext cx="1134" cy="1769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762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sp>
          <p:nvSpPr>
            <p:cNvPr id="20499" name="AutoShape 19"/>
            <p:cNvSpPr>
              <a:spLocks noChangeArrowheads="1"/>
            </p:cNvSpPr>
            <p:nvPr/>
          </p:nvSpPr>
          <p:spPr bwMode="auto">
            <a:xfrm rot="10800000">
              <a:off x="2608" y="845"/>
              <a:ext cx="1814" cy="908"/>
            </a:xfrm>
            <a:prstGeom prst="curvedUpArrow">
              <a:avLst>
                <a:gd name="adj1" fmla="val 39956"/>
                <a:gd name="adj2" fmla="val 79912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179512" y="1124744"/>
            <a:ext cx="2448272" cy="1008112"/>
            <a:chOff x="251520" y="116632"/>
            <a:chExt cx="2448272" cy="1008112"/>
          </a:xfrm>
        </p:grpSpPr>
        <p:sp>
          <p:nvSpPr>
            <p:cNvPr id="20" name="角丸四角形 19"/>
            <p:cNvSpPr/>
            <p:nvPr/>
          </p:nvSpPr>
          <p:spPr>
            <a:xfrm>
              <a:off x="251520" y="116632"/>
              <a:ext cx="2448272" cy="100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9" name="Picture 4" descr="C:\Documents and Settings\Shule\デスクトップ\ニコ生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6744" y="332656"/>
              <a:ext cx="2144238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30"/>
          <p:cNvGrpSpPr/>
          <p:nvPr/>
        </p:nvGrpSpPr>
        <p:grpSpPr>
          <a:xfrm>
            <a:off x="252915" y="1484784"/>
            <a:ext cx="2520280" cy="4896544"/>
            <a:chOff x="252915" y="1479922"/>
            <a:chExt cx="2520280" cy="4896544"/>
          </a:xfrm>
        </p:grpSpPr>
        <p:sp>
          <p:nvSpPr>
            <p:cNvPr id="7" name="角丸四角形 6"/>
            <p:cNvSpPr/>
            <p:nvPr/>
          </p:nvSpPr>
          <p:spPr>
            <a:xfrm>
              <a:off x="252915" y="1479922"/>
              <a:ext cx="2520280" cy="4896544"/>
            </a:xfrm>
            <a:prstGeom prst="roundRect">
              <a:avLst/>
            </a:prstGeom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3200" dirty="0"/>
            </a:p>
          </p:txBody>
        </p:sp>
        <p:pic>
          <p:nvPicPr>
            <p:cNvPr id="1026" name="Picture 2" descr="C:\Documents and Settings\Shule\デスクトップ\youtub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8072" y="1586890"/>
              <a:ext cx="1656184" cy="757113"/>
            </a:xfrm>
            <a:prstGeom prst="rect">
              <a:avLst/>
            </a:prstGeom>
            <a:noFill/>
          </p:spPr>
        </p:pic>
        <p:cxnSp>
          <p:nvCxnSpPr>
            <p:cNvPr id="17" name="直線コネクタ 16"/>
            <p:cNvCxnSpPr/>
            <p:nvPr/>
          </p:nvCxnSpPr>
          <p:spPr>
            <a:xfrm>
              <a:off x="277688" y="2416026"/>
              <a:ext cx="2495507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グループ化 29"/>
          <p:cNvGrpSpPr/>
          <p:nvPr/>
        </p:nvGrpSpPr>
        <p:grpSpPr>
          <a:xfrm>
            <a:off x="3059832" y="1484784"/>
            <a:ext cx="2520315" cy="4896544"/>
            <a:chOff x="3133240" y="1479922"/>
            <a:chExt cx="2520315" cy="4896544"/>
          </a:xfrm>
        </p:grpSpPr>
        <p:sp>
          <p:nvSpPr>
            <p:cNvPr id="18" name="角丸四角形 17"/>
            <p:cNvSpPr/>
            <p:nvPr/>
          </p:nvSpPr>
          <p:spPr>
            <a:xfrm>
              <a:off x="3133240" y="1479922"/>
              <a:ext cx="2520315" cy="4896544"/>
            </a:xfrm>
            <a:prstGeom prst="roundRect">
              <a:avLst/>
            </a:prstGeom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3200" dirty="0"/>
            </a:p>
          </p:txBody>
        </p:sp>
        <p:pic>
          <p:nvPicPr>
            <p:cNvPr id="1027" name="Picture 3" descr="C:\Documents and Settings\Shule\デスクトップ\ニコ動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28392" y="1551915"/>
              <a:ext cx="1716191" cy="792088"/>
            </a:xfrm>
            <a:prstGeom prst="rect">
              <a:avLst/>
            </a:prstGeom>
            <a:noFill/>
          </p:spPr>
        </p:pic>
        <p:cxnSp>
          <p:nvCxnSpPr>
            <p:cNvPr id="20" name="直線コネクタ 19"/>
            <p:cNvCxnSpPr/>
            <p:nvPr/>
          </p:nvCxnSpPr>
          <p:spPr>
            <a:xfrm>
              <a:off x="3148564" y="2416026"/>
              <a:ext cx="2495507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グループ化 36"/>
          <p:cNvGrpSpPr/>
          <p:nvPr/>
        </p:nvGrpSpPr>
        <p:grpSpPr>
          <a:xfrm>
            <a:off x="5940152" y="1484784"/>
            <a:ext cx="3011628" cy="4896544"/>
            <a:chOff x="5940152" y="1484784"/>
            <a:chExt cx="3011628" cy="4896544"/>
          </a:xfrm>
        </p:grpSpPr>
        <p:grpSp>
          <p:nvGrpSpPr>
            <p:cNvPr id="6" name="グループ化 35"/>
            <p:cNvGrpSpPr/>
            <p:nvPr/>
          </p:nvGrpSpPr>
          <p:grpSpPr>
            <a:xfrm>
              <a:off x="5940152" y="1484784"/>
              <a:ext cx="3011628" cy="4896544"/>
              <a:chOff x="6132372" y="1484784"/>
              <a:chExt cx="2688100" cy="4896544"/>
            </a:xfrm>
          </p:grpSpPr>
          <p:sp>
            <p:nvSpPr>
              <p:cNvPr id="19" name="角丸四角形 18"/>
              <p:cNvSpPr/>
              <p:nvPr/>
            </p:nvSpPr>
            <p:spPr>
              <a:xfrm>
                <a:off x="6145852" y="1484784"/>
                <a:ext cx="2674620" cy="4896544"/>
              </a:xfrm>
              <a:prstGeom prst="roundRect">
                <a:avLst/>
              </a:prstGeom>
              <a:ln w="3492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 dirty="0"/>
              </a:p>
            </p:txBody>
          </p:sp>
          <p:cxnSp>
            <p:nvCxnSpPr>
              <p:cNvPr id="24" name="直線コネクタ 23"/>
              <p:cNvCxnSpPr/>
              <p:nvPr/>
            </p:nvCxnSpPr>
            <p:spPr>
              <a:xfrm>
                <a:off x="6132372" y="2453059"/>
                <a:ext cx="2668110" cy="0"/>
              </a:xfrm>
              <a:prstGeom prst="line">
                <a:avLst/>
              </a:prstGeom>
              <a:ln w="3492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</p:grpSp>
        <p:pic>
          <p:nvPicPr>
            <p:cNvPr id="1028" name="Picture 4" descr="C:\Documents and Settings\Shule\デスクトップ\ニコ生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65830" y="1695921"/>
              <a:ext cx="2144238" cy="576064"/>
            </a:xfrm>
            <a:prstGeom prst="rect">
              <a:avLst/>
            </a:prstGeom>
            <a:ln w="3492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動画配信サービスの傾向</a:t>
            </a:r>
            <a:endParaRPr kumimoji="1" lang="ja-JP" altLang="en-US" dirty="0"/>
          </a:p>
        </p:txBody>
      </p:sp>
      <p:pic>
        <p:nvPicPr>
          <p:cNvPr id="1029" name="Picture 5" descr="C:\Documents and Settings\Shule\デスクトップ\yu_youtube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5489" y="2553226"/>
            <a:ext cx="2056799" cy="2505075"/>
          </a:xfrm>
          <a:prstGeom prst="rect">
            <a:avLst/>
          </a:prstGeom>
          <a:noFill/>
        </p:spPr>
      </p:pic>
      <p:pic>
        <p:nvPicPr>
          <p:cNvPr id="8" name="Picture 2" descr="C:\Users\hamarabo\Desktop\図4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21921" y="2616793"/>
            <a:ext cx="2684505" cy="2528882"/>
          </a:xfrm>
          <a:prstGeom prst="rect">
            <a:avLst/>
          </a:prstGeom>
          <a:noFill/>
        </p:spPr>
      </p:pic>
      <p:pic>
        <p:nvPicPr>
          <p:cNvPr id="9" name="Picture 3" descr="C:\Users\hamarabo\Desktop\図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43240" y="2738004"/>
            <a:ext cx="2330042" cy="2143140"/>
          </a:xfrm>
          <a:prstGeom prst="rect">
            <a:avLst/>
          </a:prstGeom>
          <a:noFill/>
        </p:spPr>
      </p:pic>
      <p:sp>
        <p:nvSpPr>
          <p:cNvPr id="23" name="正方形/長方形 22"/>
          <p:cNvSpPr/>
          <p:nvPr/>
        </p:nvSpPr>
        <p:spPr>
          <a:xfrm>
            <a:off x="360040" y="5296346"/>
            <a:ext cx="2232248" cy="86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solidFill>
                  <a:srgbClr val="FF0000"/>
                </a:solidFill>
              </a:rPr>
              <a:t>動画ごと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203848" y="5296346"/>
            <a:ext cx="2160240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solidFill>
                  <a:srgbClr val="FF0000"/>
                </a:solidFill>
              </a:rPr>
              <a:t>時間ごと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5940152" y="5301208"/>
            <a:ext cx="3059832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solidFill>
                  <a:srgbClr val="FF0000"/>
                </a:solidFill>
              </a:rPr>
              <a:t>リアルタイム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28" name="右矢印 27"/>
          <p:cNvSpPr/>
          <p:nvPr/>
        </p:nvSpPr>
        <p:spPr>
          <a:xfrm>
            <a:off x="2555776" y="5373216"/>
            <a:ext cx="648072" cy="79208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右矢印 28"/>
          <p:cNvSpPr/>
          <p:nvPr/>
        </p:nvSpPr>
        <p:spPr>
          <a:xfrm>
            <a:off x="5292080" y="5373216"/>
            <a:ext cx="648072" cy="79208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1500166" y="2357430"/>
            <a:ext cx="6357982" cy="25003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 smtClean="0"/>
              <a:t>コミュニケーション</a:t>
            </a:r>
            <a:r>
              <a:rPr kumimoji="1" lang="en-US" altLang="ja-JP" sz="4800" dirty="0" smtClean="0"/>
              <a:t/>
            </a:r>
            <a:br>
              <a:rPr kumimoji="1" lang="en-US" altLang="ja-JP" sz="4800" dirty="0" smtClean="0"/>
            </a:br>
            <a:r>
              <a:rPr kumimoji="1" lang="ja-JP" altLang="en-US" sz="4800" dirty="0" smtClean="0"/>
              <a:t>の発展！！</a:t>
            </a:r>
            <a:endParaRPr kumimoji="1" lang="ja-JP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コミュニケーションの更なる発展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ja-JP" altLang="en-US" sz="3000" dirty="0" smtClean="0"/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ja-JP" altLang="en-US" dirty="0" smtClean="0"/>
              <a:t>更なる発展する為には・・・</a:t>
            </a: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ja-JP" altLang="en-US" sz="3000" dirty="0" smtClean="0"/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ja-JP" altLang="en-US" sz="3000" dirty="0" smtClean="0"/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ja-JP" altLang="en-US" sz="4000" dirty="0" smtClean="0">
                <a:solidFill>
                  <a:srgbClr val="FF0000"/>
                </a:solidFill>
              </a:rPr>
              <a:t>ユーザーの可視化</a:t>
            </a: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ja-JP" altLang="en-US" sz="3000" dirty="0" smtClean="0"/>
          </a:p>
          <a:p>
            <a:pPr eaLnBrk="1" hangingPunct="1">
              <a:lnSpc>
                <a:spcPct val="90000"/>
              </a:lnSpc>
            </a:pPr>
            <a:r>
              <a:rPr lang="ja-JP" altLang="en-US" sz="3000" dirty="0" smtClean="0"/>
              <a:t>ユーザーを可視化することで従来とは異なった新しいコミュニケーション形態を確立できるのではないかと考えた</a:t>
            </a:r>
          </a:p>
        </p:txBody>
      </p:sp>
      <p:sp>
        <p:nvSpPr>
          <p:cNvPr id="30724" name="AutoShape 4"/>
          <p:cNvSpPr>
            <a:spLocks noChangeArrowheads="1"/>
          </p:cNvSpPr>
          <p:nvPr/>
        </p:nvSpPr>
        <p:spPr bwMode="auto">
          <a:xfrm>
            <a:off x="3995738" y="2564904"/>
            <a:ext cx="1081087" cy="863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可視化による利点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60400" indent="-660400">
              <a:buFont typeface="Arial" charset="0"/>
              <a:buAutoNum type="arabicPeriod"/>
            </a:pPr>
            <a:r>
              <a:rPr lang="ja-JP" altLang="en-US" smtClean="0"/>
              <a:t>動画の探し方</a:t>
            </a:r>
          </a:p>
          <a:p>
            <a:pPr marL="1035050" lvl="1" indent="-577850">
              <a:buFont typeface="Arial" charset="0"/>
              <a:buNone/>
            </a:pPr>
            <a:r>
              <a:rPr lang="ja-JP" altLang="en-US" smtClean="0"/>
              <a:t>ユーザーが視覚的に確認できることにより配信の</a:t>
            </a:r>
          </a:p>
          <a:p>
            <a:pPr marL="1035050" lvl="1" indent="-577850">
              <a:buFont typeface="Arial" charset="0"/>
              <a:buNone/>
            </a:pPr>
            <a:r>
              <a:rPr lang="ja-JP" altLang="en-US" smtClean="0"/>
              <a:t>盛り上がり具合や雰囲気を一目で把握することが</a:t>
            </a:r>
          </a:p>
          <a:p>
            <a:pPr marL="1035050" lvl="1" indent="-577850">
              <a:buFont typeface="Arial" charset="0"/>
              <a:buNone/>
            </a:pPr>
            <a:r>
              <a:rPr lang="ja-JP" altLang="en-US" smtClean="0"/>
              <a:t>可能となる</a:t>
            </a:r>
          </a:p>
        </p:txBody>
      </p:sp>
      <p:pic>
        <p:nvPicPr>
          <p:cNvPr id="36868" name="Picture 4" descr="C:\Users\hamarabo\Desktop\Chara\わる\waru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6238" y="4941888"/>
            <a:ext cx="75723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図 7" descr="chara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825" y="5949950"/>
            <a:ext cx="711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0" name="Picture 3" descr="C:\Users\hamarabo\Desktop\Chara\ぶた\but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7900" y="4221163"/>
            <a:ext cx="1158875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グループ化 9"/>
          <p:cNvGrpSpPr>
            <a:grpSpLocks/>
          </p:cNvGrpSpPr>
          <p:nvPr/>
        </p:nvGrpSpPr>
        <p:grpSpPr bwMode="auto">
          <a:xfrm>
            <a:off x="3851275" y="4581525"/>
            <a:ext cx="1152525" cy="1636713"/>
            <a:chOff x="1857356" y="4286256"/>
            <a:chExt cx="1257520" cy="1857388"/>
          </a:xfrm>
        </p:grpSpPr>
        <p:pic>
          <p:nvPicPr>
            <p:cNvPr id="36872" name="Picture 4" descr="C:\Users\hamarabo\Desktop\Chara\わる\waru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71670" y="5214950"/>
              <a:ext cx="928695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3" name="Picture 2" descr="C:\Users\hamarabo\Desktop\stream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57356" y="4286256"/>
              <a:ext cx="1257520" cy="1450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6874" name="図 7" descr="chara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5949950"/>
            <a:ext cx="711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5" name="図 7" descr="chara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4292600"/>
            <a:ext cx="711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6" name="Picture 4" descr="C:\Users\hamarabo\Desktop\Chara\わる\waru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0" y="5972175"/>
            <a:ext cx="757238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7" name="Picture 4" descr="C:\Users\hamarabo\Desktop\Chara\わる\waru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150" y="4292600"/>
            <a:ext cx="757238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8" name="Picture 4" descr="C:\Users\hamarabo\Desktop\Chara\わる\waru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7050" y="5373688"/>
            <a:ext cx="75723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9" name="Picture 3" descr="C:\Users\hamarabo\Desktop\Chara\ぶた\but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625" y="4941888"/>
            <a:ext cx="1158875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80" name="Picture 3" descr="C:\Users\hamarabo\Desktop\Chara\ぶた\but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6013" y="5157788"/>
            <a:ext cx="1158875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角丸四角形吹き出し 12"/>
          <p:cNvSpPr>
            <a:spLocks noChangeArrowheads="1"/>
          </p:cNvSpPr>
          <p:nvPr/>
        </p:nvSpPr>
        <p:spPr bwMode="auto">
          <a:xfrm>
            <a:off x="7092950" y="4724400"/>
            <a:ext cx="1655763" cy="576263"/>
          </a:xfrm>
          <a:prstGeom prst="wedgeRoundRectCallout">
            <a:avLst>
              <a:gd name="adj1" fmla="val -28236"/>
              <a:gd name="adj2" fmla="val 75069"/>
              <a:gd name="adj3" fmla="val 16667"/>
            </a:avLst>
          </a:prstGeom>
          <a:solidFill>
            <a:schemeClr val="tx1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ja-JP" altLang="en-US">
                <a:solidFill>
                  <a:srgbClr val="FFFFFF"/>
                </a:solidFill>
                <a:latin typeface="Calibri" pitchFamily="34" charset="0"/>
              </a:rPr>
              <a:t>それ欲しいー</a:t>
            </a:r>
          </a:p>
        </p:txBody>
      </p:sp>
      <p:sp>
        <p:nvSpPr>
          <p:cNvPr id="2" name="角丸四角形吹き出し 12"/>
          <p:cNvSpPr>
            <a:spLocks noChangeArrowheads="1"/>
          </p:cNvSpPr>
          <p:nvPr/>
        </p:nvSpPr>
        <p:spPr bwMode="auto">
          <a:xfrm>
            <a:off x="136525" y="4595813"/>
            <a:ext cx="1655763" cy="576262"/>
          </a:xfrm>
          <a:prstGeom prst="wedgeRoundRectCallout">
            <a:avLst>
              <a:gd name="adj1" fmla="val 39935"/>
              <a:gd name="adj2" fmla="val 85264"/>
              <a:gd name="adj3" fmla="val 16667"/>
            </a:avLst>
          </a:prstGeom>
          <a:solidFill>
            <a:schemeClr val="tx1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ja-JP" altLang="en-US">
                <a:solidFill>
                  <a:srgbClr val="FFFFFF"/>
                </a:solidFill>
                <a:latin typeface="Calibri" pitchFamily="34" charset="0"/>
              </a:rPr>
              <a:t>それ持ってる</a:t>
            </a:r>
          </a:p>
        </p:txBody>
      </p:sp>
      <p:sp>
        <p:nvSpPr>
          <p:cNvPr id="3" name="角丸四角形吹き出し 12"/>
          <p:cNvSpPr>
            <a:spLocks noChangeArrowheads="1"/>
          </p:cNvSpPr>
          <p:nvPr/>
        </p:nvSpPr>
        <p:spPr bwMode="auto">
          <a:xfrm>
            <a:off x="5724525" y="4005263"/>
            <a:ext cx="2087563" cy="576262"/>
          </a:xfrm>
          <a:prstGeom prst="wedgeRoundRectCallout">
            <a:avLst>
              <a:gd name="adj1" fmla="val -39884"/>
              <a:gd name="adj2" fmla="val 82782"/>
              <a:gd name="adj3" fmla="val 16667"/>
            </a:avLst>
          </a:prstGeom>
          <a:solidFill>
            <a:schemeClr val="tx1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ja-JP" altLang="en-US">
                <a:solidFill>
                  <a:srgbClr val="FFFFFF"/>
                </a:solidFill>
                <a:latin typeface="Calibri" pitchFamily="34" charset="0"/>
              </a:rPr>
              <a:t>意外といいよねー</a:t>
            </a:r>
          </a:p>
        </p:txBody>
      </p:sp>
      <p:sp>
        <p:nvSpPr>
          <p:cNvPr id="4" name="角丸四角形吹き出し 12"/>
          <p:cNvSpPr>
            <a:spLocks noChangeArrowheads="1"/>
          </p:cNvSpPr>
          <p:nvPr/>
        </p:nvSpPr>
        <p:spPr bwMode="auto">
          <a:xfrm>
            <a:off x="6011863" y="6210300"/>
            <a:ext cx="1655762" cy="576263"/>
          </a:xfrm>
          <a:prstGeom prst="wedgeRoundRectCallout">
            <a:avLst>
              <a:gd name="adj1" fmla="val -62560"/>
              <a:gd name="adj2" fmla="val -34023"/>
              <a:gd name="adj3" fmla="val 16667"/>
            </a:avLst>
          </a:prstGeom>
          <a:solidFill>
            <a:schemeClr val="tx1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ja-JP" altLang="en-US">
                <a:solidFill>
                  <a:srgbClr val="FFFFFF"/>
                </a:solidFill>
                <a:latin typeface="Calibri" pitchFamily="34" charset="0"/>
              </a:rPr>
              <a:t>それって何？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可視化による利点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Arial" charset="0"/>
              <a:buAutoNum type="arabicPeriod" startAt="2"/>
            </a:pPr>
            <a:r>
              <a:rPr lang="ja-JP" altLang="en-US" smtClean="0"/>
              <a:t>ユーザーの流れ</a:t>
            </a:r>
          </a:p>
          <a:p>
            <a:pPr marL="990600" lvl="1" indent="-533400">
              <a:buFontTx/>
              <a:buChar char="•"/>
            </a:pPr>
            <a:r>
              <a:rPr lang="ja-JP" altLang="en-US" smtClean="0"/>
              <a:t>一つの配信の様子に限らず、全体の様子を把握することができる</a:t>
            </a:r>
          </a:p>
        </p:txBody>
      </p:sp>
      <p:grpSp>
        <p:nvGrpSpPr>
          <p:cNvPr id="2" name="グループ化 9"/>
          <p:cNvGrpSpPr>
            <a:grpSpLocks/>
          </p:cNvGrpSpPr>
          <p:nvPr/>
        </p:nvGrpSpPr>
        <p:grpSpPr bwMode="auto">
          <a:xfrm>
            <a:off x="468313" y="4292600"/>
            <a:ext cx="647700" cy="846138"/>
            <a:chOff x="1857356" y="4286256"/>
            <a:chExt cx="1257520" cy="1857388"/>
          </a:xfrm>
        </p:grpSpPr>
        <p:pic>
          <p:nvPicPr>
            <p:cNvPr id="38917" name="Picture 4" descr="C:\Users\hamarabo\Desktop\Chara\わる\waru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71670" y="5214950"/>
              <a:ext cx="928695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18" name="Picture 2" descr="C:\Users\hamarabo\Desktop\strea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57356" y="4286256"/>
              <a:ext cx="1257520" cy="1450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グループ化 9"/>
          <p:cNvGrpSpPr>
            <a:grpSpLocks/>
          </p:cNvGrpSpPr>
          <p:nvPr/>
        </p:nvGrpSpPr>
        <p:grpSpPr bwMode="auto">
          <a:xfrm>
            <a:off x="3635375" y="5445125"/>
            <a:ext cx="647700" cy="917575"/>
            <a:chOff x="1857356" y="4286256"/>
            <a:chExt cx="1257520" cy="1857388"/>
          </a:xfrm>
        </p:grpSpPr>
        <p:pic>
          <p:nvPicPr>
            <p:cNvPr id="38920" name="Picture 4" descr="C:\Users\hamarabo\Desktop\Chara\わる\waru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71670" y="5214950"/>
              <a:ext cx="928695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1" name="Picture 2" descr="C:\Users\hamarabo\Desktop\strea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57356" y="4286256"/>
              <a:ext cx="1257520" cy="1450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グループ化 9"/>
          <p:cNvGrpSpPr>
            <a:grpSpLocks/>
          </p:cNvGrpSpPr>
          <p:nvPr/>
        </p:nvGrpSpPr>
        <p:grpSpPr bwMode="auto">
          <a:xfrm>
            <a:off x="7956550" y="3789363"/>
            <a:ext cx="719138" cy="917575"/>
            <a:chOff x="1857356" y="4286256"/>
            <a:chExt cx="1257520" cy="1857388"/>
          </a:xfrm>
        </p:grpSpPr>
        <p:pic>
          <p:nvPicPr>
            <p:cNvPr id="38923" name="Picture 4" descr="C:\Users\hamarabo\Desktop\Chara\わる\waru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71670" y="5214950"/>
              <a:ext cx="928695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4" name="Picture 2" descr="C:\Users\hamarabo\Desktop\strea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57356" y="4286256"/>
              <a:ext cx="1257520" cy="1450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8925" name="Picture 3" descr="C:\Users\hamarabo\Desktop\Chara\ぶた\but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43900" y="5857892"/>
            <a:ext cx="798512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6" name="Picture 3" descr="C:\Users\hamarabo\Desktop\Chara\ぶた\but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24" y="5857892"/>
            <a:ext cx="798512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7" name="Picture 3" descr="C:\Users\hamarabo\Desktop\Chara\ぶた\but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163" y="4508500"/>
            <a:ext cx="798512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8" name="Picture 3" descr="C:\Users\hamarabo\Desktop\Chara\ぶた\but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9925" y="4797425"/>
            <a:ext cx="79851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9" name="図 7" descr="chara2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388" y="5157788"/>
            <a:ext cx="503237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2" name="図 7" descr="chara2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1638" y="4292600"/>
            <a:ext cx="5032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3" name="図 7" descr="chara2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29652" y="6000768"/>
            <a:ext cx="5032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5" name="図 7" descr="chara2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40650" y="5589588"/>
            <a:ext cx="5032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6" name="図 7" descr="chara2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1725" y="4292600"/>
            <a:ext cx="5032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7" name="Picture 4" descr="C:\Users\hamarabo\Desktop\Chara\わる\waru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6092825"/>
            <a:ext cx="4826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8" name="Picture 4" descr="C:\Users\hamarabo\Desktop\Chara\わる\waru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350" y="6021388"/>
            <a:ext cx="4826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9" name="Picture 4" descr="C:\Users\hamarabo\Desktop\Chara\わる\waru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3800" y="4221163"/>
            <a:ext cx="4826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40" name="Picture 4" descr="C:\Users\hamarabo\Desktop\Chara\わる\waru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975" y="4292600"/>
            <a:ext cx="4826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41" name="Picture 4" descr="C:\Users\hamarabo\Desktop\Chara\わる\waru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788" y="4508500"/>
            <a:ext cx="4826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42" name="Picture 3" descr="C:\Users\hamarabo\Desktop\Chara\ぶた\but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375" y="4797425"/>
            <a:ext cx="79851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43" name="Freeform 31"/>
          <p:cNvSpPr>
            <a:spLocks/>
          </p:cNvSpPr>
          <p:nvPr/>
        </p:nvSpPr>
        <p:spPr bwMode="auto">
          <a:xfrm>
            <a:off x="996950" y="4418013"/>
            <a:ext cx="7885113" cy="2241550"/>
          </a:xfrm>
          <a:custGeom>
            <a:avLst/>
            <a:gdLst/>
            <a:ahLst/>
            <a:cxnLst>
              <a:cxn ang="0">
                <a:pos x="4967" y="1361"/>
              </a:cxn>
              <a:cxn ang="0">
                <a:pos x="4848" y="1234"/>
              </a:cxn>
              <a:cxn ang="0">
                <a:pos x="4810" y="1189"/>
              </a:cxn>
              <a:cxn ang="0">
                <a:pos x="4706" y="1107"/>
              </a:cxn>
              <a:cxn ang="0">
                <a:pos x="4638" y="1055"/>
              </a:cxn>
              <a:cxn ang="0">
                <a:pos x="4578" y="1010"/>
              </a:cxn>
              <a:cxn ang="0">
                <a:pos x="4534" y="995"/>
              </a:cxn>
              <a:cxn ang="0">
                <a:pos x="4249" y="853"/>
              </a:cxn>
              <a:cxn ang="0">
                <a:pos x="4152" y="808"/>
              </a:cxn>
              <a:cxn ang="0">
                <a:pos x="4130" y="793"/>
              </a:cxn>
              <a:cxn ang="0">
                <a:pos x="4085" y="778"/>
              </a:cxn>
              <a:cxn ang="0">
                <a:pos x="4017" y="733"/>
              </a:cxn>
              <a:cxn ang="0">
                <a:pos x="3808" y="538"/>
              </a:cxn>
              <a:cxn ang="0">
                <a:pos x="3748" y="411"/>
              </a:cxn>
              <a:cxn ang="0">
                <a:pos x="3718" y="359"/>
              </a:cxn>
              <a:cxn ang="0">
                <a:pos x="3651" y="269"/>
              </a:cxn>
              <a:cxn ang="0">
                <a:pos x="3449" y="179"/>
              </a:cxn>
              <a:cxn ang="0">
                <a:pos x="3329" y="149"/>
              </a:cxn>
              <a:cxn ang="0">
                <a:pos x="2686" y="142"/>
              </a:cxn>
              <a:cxn ang="0">
                <a:pos x="2312" y="60"/>
              </a:cxn>
              <a:cxn ang="0">
                <a:pos x="2095" y="30"/>
              </a:cxn>
              <a:cxn ang="0">
                <a:pos x="1915" y="0"/>
              </a:cxn>
              <a:cxn ang="0">
                <a:pos x="1414" y="7"/>
              </a:cxn>
              <a:cxn ang="0">
                <a:pos x="1265" y="37"/>
              </a:cxn>
              <a:cxn ang="0">
                <a:pos x="1115" y="104"/>
              </a:cxn>
              <a:cxn ang="0">
                <a:pos x="928" y="262"/>
              </a:cxn>
              <a:cxn ang="0">
                <a:pos x="808" y="486"/>
              </a:cxn>
              <a:cxn ang="0">
                <a:pos x="704" y="748"/>
              </a:cxn>
              <a:cxn ang="0">
                <a:pos x="621" y="890"/>
              </a:cxn>
              <a:cxn ang="0">
                <a:pos x="539" y="965"/>
              </a:cxn>
              <a:cxn ang="0">
                <a:pos x="524" y="987"/>
              </a:cxn>
              <a:cxn ang="0">
                <a:pos x="479" y="1032"/>
              </a:cxn>
              <a:cxn ang="0">
                <a:pos x="457" y="1055"/>
              </a:cxn>
              <a:cxn ang="0">
                <a:pos x="419" y="1107"/>
              </a:cxn>
              <a:cxn ang="0">
                <a:pos x="292" y="1264"/>
              </a:cxn>
              <a:cxn ang="0">
                <a:pos x="187" y="1354"/>
              </a:cxn>
              <a:cxn ang="0">
                <a:pos x="0" y="1406"/>
              </a:cxn>
            </a:cxnLst>
            <a:rect l="0" t="0" r="r" b="b"/>
            <a:pathLst>
              <a:path w="4967" h="1412">
                <a:moveTo>
                  <a:pt x="4967" y="1361"/>
                </a:moveTo>
                <a:cubicBezTo>
                  <a:pt x="4931" y="1325"/>
                  <a:pt x="4892" y="1250"/>
                  <a:pt x="4848" y="1234"/>
                </a:cubicBezTo>
                <a:cubicBezTo>
                  <a:pt x="4834" y="1220"/>
                  <a:pt x="4825" y="1202"/>
                  <a:pt x="4810" y="1189"/>
                </a:cubicBezTo>
                <a:cubicBezTo>
                  <a:pt x="4781" y="1163"/>
                  <a:pt x="4738" y="1131"/>
                  <a:pt x="4706" y="1107"/>
                </a:cubicBezTo>
                <a:cubicBezTo>
                  <a:pt x="4685" y="1075"/>
                  <a:pt x="4669" y="1075"/>
                  <a:pt x="4638" y="1055"/>
                </a:cubicBezTo>
                <a:cubicBezTo>
                  <a:pt x="4617" y="1041"/>
                  <a:pt x="4602" y="1018"/>
                  <a:pt x="4578" y="1010"/>
                </a:cubicBezTo>
                <a:cubicBezTo>
                  <a:pt x="4563" y="1005"/>
                  <a:pt x="4548" y="1002"/>
                  <a:pt x="4534" y="995"/>
                </a:cubicBezTo>
                <a:cubicBezTo>
                  <a:pt x="4440" y="951"/>
                  <a:pt x="4351" y="869"/>
                  <a:pt x="4249" y="853"/>
                </a:cubicBezTo>
                <a:cubicBezTo>
                  <a:pt x="4215" y="839"/>
                  <a:pt x="4186" y="819"/>
                  <a:pt x="4152" y="808"/>
                </a:cubicBezTo>
                <a:cubicBezTo>
                  <a:pt x="4145" y="803"/>
                  <a:pt x="4138" y="797"/>
                  <a:pt x="4130" y="793"/>
                </a:cubicBezTo>
                <a:cubicBezTo>
                  <a:pt x="4116" y="787"/>
                  <a:pt x="4085" y="778"/>
                  <a:pt x="4085" y="778"/>
                </a:cubicBezTo>
                <a:cubicBezTo>
                  <a:pt x="4060" y="762"/>
                  <a:pt x="4046" y="742"/>
                  <a:pt x="4017" y="733"/>
                </a:cubicBezTo>
                <a:cubicBezTo>
                  <a:pt x="3949" y="681"/>
                  <a:pt x="3848" y="616"/>
                  <a:pt x="3808" y="538"/>
                </a:cubicBezTo>
                <a:cubicBezTo>
                  <a:pt x="3787" y="496"/>
                  <a:pt x="3769" y="453"/>
                  <a:pt x="3748" y="411"/>
                </a:cubicBezTo>
                <a:cubicBezTo>
                  <a:pt x="3736" y="358"/>
                  <a:pt x="3752" y="401"/>
                  <a:pt x="3718" y="359"/>
                </a:cubicBezTo>
                <a:cubicBezTo>
                  <a:pt x="3694" y="328"/>
                  <a:pt x="3681" y="294"/>
                  <a:pt x="3651" y="269"/>
                </a:cubicBezTo>
                <a:cubicBezTo>
                  <a:pt x="3593" y="220"/>
                  <a:pt x="3520" y="199"/>
                  <a:pt x="3449" y="179"/>
                </a:cubicBezTo>
                <a:cubicBezTo>
                  <a:pt x="3415" y="169"/>
                  <a:pt x="3365" y="150"/>
                  <a:pt x="3329" y="149"/>
                </a:cubicBezTo>
                <a:cubicBezTo>
                  <a:pt x="3115" y="144"/>
                  <a:pt x="2900" y="144"/>
                  <a:pt x="2686" y="142"/>
                </a:cubicBezTo>
                <a:cubicBezTo>
                  <a:pt x="2561" y="109"/>
                  <a:pt x="2442" y="72"/>
                  <a:pt x="2312" y="60"/>
                </a:cubicBezTo>
                <a:cubicBezTo>
                  <a:pt x="2242" y="41"/>
                  <a:pt x="2167" y="36"/>
                  <a:pt x="2095" y="30"/>
                </a:cubicBezTo>
                <a:cubicBezTo>
                  <a:pt x="2036" y="14"/>
                  <a:pt x="1975" y="14"/>
                  <a:pt x="1915" y="0"/>
                </a:cubicBezTo>
                <a:cubicBezTo>
                  <a:pt x="1748" y="2"/>
                  <a:pt x="1581" y="2"/>
                  <a:pt x="1414" y="7"/>
                </a:cubicBezTo>
                <a:cubicBezTo>
                  <a:pt x="1366" y="8"/>
                  <a:pt x="1314" y="32"/>
                  <a:pt x="1265" y="37"/>
                </a:cubicBezTo>
                <a:cubicBezTo>
                  <a:pt x="1213" y="51"/>
                  <a:pt x="1168" y="87"/>
                  <a:pt x="1115" y="104"/>
                </a:cubicBezTo>
                <a:cubicBezTo>
                  <a:pt x="1044" y="152"/>
                  <a:pt x="981" y="194"/>
                  <a:pt x="928" y="262"/>
                </a:cubicBezTo>
                <a:cubicBezTo>
                  <a:pt x="900" y="340"/>
                  <a:pt x="845" y="411"/>
                  <a:pt x="808" y="486"/>
                </a:cubicBezTo>
                <a:cubicBezTo>
                  <a:pt x="789" y="566"/>
                  <a:pt x="753" y="681"/>
                  <a:pt x="704" y="748"/>
                </a:cubicBezTo>
                <a:cubicBezTo>
                  <a:pt x="684" y="804"/>
                  <a:pt x="654" y="844"/>
                  <a:pt x="621" y="890"/>
                </a:cubicBezTo>
                <a:cubicBezTo>
                  <a:pt x="600" y="920"/>
                  <a:pt x="563" y="937"/>
                  <a:pt x="539" y="965"/>
                </a:cubicBezTo>
                <a:cubicBezTo>
                  <a:pt x="533" y="972"/>
                  <a:pt x="530" y="980"/>
                  <a:pt x="524" y="987"/>
                </a:cubicBezTo>
                <a:cubicBezTo>
                  <a:pt x="510" y="1003"/>
                  <a:pt x="494" y="1017"/>
                  <a:pt x="479" y="1032"/>
                </a:cubicBezTo>
                <a:cubicBezTo>
                  <a:pt x="472" y="1040"/>
                  <a:pt x="457" y="1055"/>
                  <a:pt x="457" y="1055"/>
                </a:cubicBezTo>
                <a:cubicBezTo>
                  <a:pt x="440" y="1103"/>
                  <a:pt x="463" y="1049"/>
                  <a:pt x="419" y="1107"/>
                </a:cubicBezTo>
                <a:cubicBezTo>
                  <a:pt x="379" y="1161"/>
                  <a:pt x="350" y="1226"/>
                  <a:pt x="292" y="1264"/>
                </a:cubicBezTo>
                <a:cubicBezTo>
                  <a:pt x="278" y="1307"/>
                  <a:pt x="229" y="1343"/>
                  <a:pt x="187" y="1354"/>
                </a:cubicBezTo>
                <a:cubicBezTo>
                  <a:pt x="102" y="1412"/>
                  <a:pt x="122" y="1406"/>
                  <a:pt x="0" y="1406"/>
                </a:cubicBezTo>
              </a:path>
            </a:pathLst>
          </a:custGeom>
          <a:noFill/>
          <a:ln w="1143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38944" name="Freeform 32"/>
          <p:cNvSpPr>
            <a:spLocks/>
          </p:cNvSpPr>
          <p:nvPr/>
        </p:nvSpPr>
        <p:spPr bwMode="auto">
          <a:xfrm>
            <a:off x="4035425" y="4452938"/>
            <a:ext cx="844550" cy="2255837"/>
          </a:xfrm>
          <a:custGeom>
            <a:avLst/>
            <a:gdLst/>
            <a:ahLst/>
            <a:cxnLst>
              <a:cxn ang="0">
                <a:pos x="76" y="0"/>
              </a:cxn>
              <a:cxn ang="0">
                <a:pos x="24" y="210"/>
              </a:cxn>
              <a:cxn ang="0">
                <a:pos x="1" y="374"/>
              </a:cxn>
              <a:cxn ang="0">
                <a:pos x="9" y="524"/>
              </a:cxn>
              <a:cxn ang="0">
                <a:pos x="31" y="546"/>
              </a:cxn>
              <a:cxn ang="0">
                <a:pos x="91" y="629"/>
              </a:cxn>
              <a:cxn ang="0">
                <a:pos x="121" y="666"/>
              </a:cxn>
              <a:cxn ang="0">
                <a:pos x="196" y="748"/>
              </a:cxn>
              <a:cxn ang="0">
                <a:pos x="241" y="823"/>
              </a:cxn>
              <a:cxn ang="0">
                <a:pos x="271" y="868"/>
              </a:cxn>
              <a:cxn ang="0">
                <a:pos x="286" y="920"/>
              </a:cxn>
              <a:cxn ang="0">
                <a:pos x="316" y="965"/>
              </a:cxn>
              <a:cxn ang="0">
                <a:pos x="345" y="1033"/>
              </a:cxn>
              <a:cxn ang="0">
                <a:pos x="428" y="1264"/>
              </a:cxn>
              <a:cxn ang="0">
                <a:pos x="495" y="1324"/>
              </a:cxn>
              <a:cxn ang="0">
                <a:pos x="532" y="1421"/>
              </a:cxn>
            </a:cxnLst>
            <a:rect l="0" t="0" r="r" b="b"/>
            <a:pathLst>
              <a:path w="532" h="1421">
                <a:moveTo>
                  <a:pt x="76" y="0"/>
                </a:moveTo>
                <a:cubicBezTo>
                  <a:pt x="55" y="68"/>
                  <a:pt x="34" y="140"/>
                  <a:pt x="24" y="210"/>
                </a:cubicBezTo>
                <a:cubicBezTo>
                  <a:pt x="16" y="265"/>
                  <a:pt x="15" y="320"/>
                  <a:pt x="1" y="374"/>
                </a:cubicBezTo>
                <a:cubicBezTo>
                  <a:pt x="4" y="424"/>
                  <a:pt x="0" y="475"/>
                  <a:pt x="9" y="524"/>
                </a:cubicBezTo>
                <a:cubicBezTo>
                  <a:pt x="11" y="534"/>
                  <a:pt x="25" y="537"/>
                  <a:pt x="31" y="546"/>
                </a:cubicBezTo>
                <a:cubicBezTo>
                  <a:pt x="52" y="577"/>
                  <a:pt x="59" y="607"/>
                  <a:pt x="91" y="629"/>
                </a:cubicBezTo>
                <a:cubicBezTo>
                  <a:pt x="109" y="680"/>
                  <a:pt x="84" y="623"/>
                  <a:pt x="121" y="666"/>
                </a:cubicBezTo>
                <a:cubicBezTo>
                  <a:pt x="152" y="702"/>
                  <a:pt x="156" y="722"/>
                  <a:pt x="196" y="748"/>
                </a:cubicBezTo>
                <a:cubicBezTo>
                  <a:pt x="219" y="793"/>
                  <a:pt x="206" y="770"/>
                  <a:pt x="241" y="823"/>
                </a:cubicBezTo>
                <a:cubicBezTo>
                  <a:pt x="251" y="838"/>
                  <a:pt x="271" y="868"/>
                  <a:pt x="271" y="868"/>
                </a:cubicBezTo>
                <a:cubicBezTo>
                  <a:pt x="274" y="880"/>
                  <a:pt x="279" y="908"/>
                  <a:pt x="286" y="920"/>
                </a:cubicBezTo>
                <a:cubicBezTo>
                  <a:pt x="295" y="936"/>
                  <a:pt x="316" y="965"/>
                  <a:pt x="316" y="965"/>
                </a:cubicBezTo>
                <a:cubicBezTo>
                  <a:pt x="324" y="990"/>
                  <a:pt x="331" y="1010"/>
                  <a:pt x="345" y="1033"/>
                </a:cubicBezTo>
                <a:cubicBezTo>
                  <a:pt x="350" y="1130"/>
                  <a:pt x="319" y="1239"/>
                  <a:pt x="428" y="1264"/>
                </a:cubicBezTo>
                <a:cubicBezTo>
                  <a:pt x="449" y="1286"/>
                  <a:pt x="473" y="1302"/>
                  <a:pt x="495" y="1324"/>
                </a:cubicBezTo>
                <a:cubicBezTo>
                  <a:pt x="507" y="1357"/>
                  <a:pt x="532" y="1384"/>
                  <a:pt x="532" y="1421"/>
                </a:cubicBezTo>
              </a:path>
            </a:pathLst>
          </a:custGeom>
          <a:noFill/>
          <a:ln w="1143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pic>
        <p:nvPicPr>
          <p:cNvPr id="38945" name="Picture 4" descr="C:\Users\hamarabo\Desktop\Chara\わる\waru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4652963"/>
            <a:ext cx="4826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46" name="Freeform 34"/>
          <p:cNvSpPr>
            <a:spLocks/>
          </p:cNvSpPr>
          <p:nvPr/>
        </p:nvSpPr>
        <p:spPr bwMode="auto">
          <a:xfrm>
            <a:off x="7231063" y="4227513"/>
            <a:ext cx="571500" cy="1219200"/>
          </a:xfrm>
          <a:custGeom>
            <a:avLst/>
            <a:gdLst/>
            <a:ahLst/>
            <a:cxnLst>
              <a:cxn ang="0">
                <a:pos x="8" y="756"/>
              </a:cxn>
              <a:cxn ang="0">
                <a:pos x="38" y="711"/>
              </a:cxn>
              <a:cxn ang="0">
                <a:pos x="46" y="688"/>
              </a:cxn>
              <a:cxn ang="0">
                <a:pos x="113" y="599"/>
              </a:cxn>
              <a:cxn ang="0">
                <a:pos x="158" y="531"/>
              </a:cxn>
              <a:cxn ang="0">
                <a:pos x="173" y="509"/>
              </a:cxn>
              <a:cxn ang="0">
                <a:pos x="225" y="449"/>
              </a:cxn>
              <a:cxn ang="0">
                <a:pos x="270" y="411"/>
              </a:cxn>
              <a:cxn ang="0">
                <a:pos x="300" y="367"/>
              </a:cxn>
              <a:cxn ang="0">
                <a:pos x="315" y="45"/>
              </a:cxn>
              <a:cxn ang="0">
                <a:pos x="360" y="0"/>
              </a:cxn>
            </a:cxnLst>
            <a:rect l="0" t="0" r="r" b="b"/>
            <a:pathLst>
              <a:path w="360" h="768">
                <a:moveTo>
                  <a:pt x="8" y="756"/>
                </a:moveTo>
                <a:cubicBezTo>
                  <a:pt x="27" y="701"/>
                  <a:pt x="0" y="768"/>
                  <a:pt x="38" y="711"/>
                </a:cubicBezTo>
                <a:cubicBezTo>
                  <a:pt x="43" y="704"/>
                  <a:pt x="41" y="695"/>
                  <a:pt x="46" y="688"/>
                </a:cubicBezTo>
                <a:cubicBezTo>
                  <a:pt x="66" y="658"/>
                  <a:pt x="92" y="630"/>
                  <a:pt x="113" y="599"/>
                </a:cubicBezTo>
                <a:cubicBezTo>
                  <a:pt x="128" y="576"/>
                  <a:pt x="143" y="554"/>
                  <a:pt x="158" y="531"/>
                </a:cubicBezTo>
                <a:cubicBezTo>
                  <a:pt x="163" y="524"/>
                  <a:pt x="173" y="509"/>
                  <a:pt x="173" y="509"/>
                </a:cubicBezTo>
                <a:cubicBezTo>
                  <a:pt x="184" y="474"/>
                  <a:pt x="192" y="466"/>
                  <a:pt x="225" y="449"/>
                </a:cubicBezTo>
                <a:cubicBezTo>
                  <a:pt x="239" y="435"/>
                  <a:pt x="257" y="426"/>
                  <a:pt x="270" y="411"/>
                </a:cubicBezTo>
                <a:cubicBezTo>
                  <a:pt x="282" y="398"/>
                  <a:pt x="300" y="367"/>
                  <a:pt x="300" y="367"/>
                </a:cubicBezTo>
                <a:cubicBezTo>
                  <a:pt x="331" y="233"/>
                  <a:pt x="287" y="434"/>
                  <a:pt x="315" y="45"/>
                </a:cubicBezTo>
                <a:cubicBezTo>
                  <a:pt x="317" y="24"/>
                  <a:pt x="347" y="13"/>
                  <a:pt x="360" y="0"/>
                </a:cubicBezTo>
              </a:path>
            </a:pathLst>
          </a:custGeom>
          <a:noFill/>
          <a:ln w="1143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38947" name="Freeform 35"/>
          <p:cNvSpPr>
            <a:spLocks/>
          </p:cNvSpPr>
          <p:nvPr/>
        </p:nvSpPr>
        <p:spPr bwMode="auto">
          <a:xfrm>
            <a:off x="214313" y="4562475"/>
            <a:ext cx="2486025" cy="974725"/>
          </a:xfrm>
          <a:custGeom>
            <a:avLst/>
            <a:gdLst/>
            <a:ahLst/>
            <a:cxnLst>
              <a:cxn ang="0">
                <a:pos x="1518" y="36"/>
              </a:cxn>
              <a:cxn ang="0">
                <a:pos x="942" y="73"/>
              </a:cxn>
              <a:cxn ang="0">
                <a:pos x="905" y="111"/>
              </a:cxn>
              <a:cxn ang="0">
                <a:pos x="837" y="171"/>
              </a:cxn>
              <a:cxn ang="0">
                <a:pos x="755" y="193"/>
              </a:cxn>
              <a:cxn ang="0">
                <a:pos x="733" y="215"/>
              </a:cxn>
              <a:cxn ang="0">
                <a:pos x="688" y="230"/>
              </a:cxn>
              <a:cxn ang="0">
                <a:pos x="561" y="358"/>
              </a:cxn>
              <a:cxn ang="0">
                <a:pos x="426" y="447"/>
              </a:cxn>
              <a:cxn ang="0">
                <a:pos x="314" y="455"/>
              </a:cxn>
              <a:cxn ang="0">
                <a:pos x="261" y="470"/>
              </a:cxn>
              <a:cxn ang="0">
                <a:pos x="194" y="507"/>
              </a:cxn>
              <a:cxn ang="0">
                <a:pos x="119" y="552"/>
              </a:cxn>
              <a:cxn ang="0">
                <a:pos x="59" y="575"/>
              </a:cxn>
              <a:cxn ang="0">
                <a:pos x="15" y="589"/>
              </a:cxn>
              <a:cxn ang="0">
                <a:pos x="0" y="612"/>
              </a:cxn>
            </a:cxnLst>
            <a:rect l="0" t="0" r="r" b="b"/>
            <a:pathLst>
              <a:path w="1518" h="614">
                <a:moveTo>
                  <a:pt x="1518" y="36"/>
                </a:moveTo>
                <a:cubicBezTo>
                  <a:pt x="822" y="46"/>
                  <a:pt x="1183" y="0"/>
                  <a:pt x="942" y="73"/>
                </a:cubicBezTo>
                <a:cubicBezTo>
                  <a:pt x="912" y="119"/>
                  <a:pt x="944" y="76"/>
                  <a:pt x="905" y="111"/>
                </a:cubicBezTo>
                <a:cubicBezTo>
                  <a:pt x="888" y="126"/>
                  <a:pt x="863" y="160"/>
                  <a:pt x="837" y="171"/>
                </a:cubicBezTo>
                <a:cubicBezTo>
                  <a:pt x="812" y="182"/>
                  <a:pt x="781" y="185"/>
                  <a:pt x="755" y="193"/>
                </a:cubicBezTo>
                <a:cubicBezTo>
                  <a:pt x="748" y="200"/>
                  <a:pt x="742" y="210"/>
                  <a:pt x="733" y="215"/>
                </a:cubicBezTo>
                <a:cubicBezTo>
                  <a:pt x="719" y="223"/>
                  <a:pt x="688" y="230"/>
                  <a:pt x="688" y="230"/>
                </a:cubicBezTo>
                <a:cubicBezTo>
                  <a:pt x="639" y="262"/>
                  <a:pt x="611" y="325"/>
                  <a:pt x="561" y="358"/>
                </a:cubicBezTo>
                <a:cubicBezTo>
                  <a:pt x="516" y="388"/>
                  <a:pt x="471" y="417"/>
                  <a:pt x="426" y="447"/>
                </a:cubicBezTo>
                <a:cubicBezTo>
                  <a:pt x="395" y="468"/>
                  <a:pt x="351" y="452"/>
                  <a:pt x="314" y="455"/>
                </a:cubicBezTo>
                <a:cubicBezTo>
                  <a:pt x="296" y="460"/>
                  <a:pt x="277" y="462"/>
                  <a:pt x="261" y="470"/>
                </a:cubicBezTo>
                <a:cubicBezTo>
                  <a:pt x="170" y="517"/>
                  <a:pt x="252" y="489"/>
                  <a:pt x="194" y="507"/>
                </a:cubicBezTo>
                <a:cubicBezTo>
                  <a:pt x="153" y="535"/>
                  <a:pt x="174" y="542"/>
                  <a:pt x="119" y="552"/>
                </a:cubicBezTo>
                <a:cubicBezTo>
                  <a:pt x="82" y="577"/>
                  <a:pt x="112" y="561"/>
                  <a:pt x="59" y="575"/>
                </a:cubicBezTo>
                <a:cubicBezTo>
                  <a:pt x="44" y="579"/>
                  <a:pt x="15" y="589"/>
                  <a:pt x="15" y="589"/>
                </a:cubicBezTo>
                <a:cubicBezTo>
                  <a:pt x="6" y="614"/>
                  <a:pt x="15" y="612"/>
                  <a:pt x="0" y="612"/>
                </a:cubicBezTo>
              </a:path>
            </a:pathLst>
          </a:custGeom>
          <a:noFill/>
          <a:ln w="1143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07407E-6 C -0.0059 -0.01065 -0.00955 -0.02153 -0.01389 -0.03334 C -0.01614 -0.03936 -0.01441 -0.04028 -0.01805 -0.0463 C -0.03212 -0.06922 -0.02274 -0.05278 -0.03194 -0.06297 C -0.03576 -0.06713 -0.03524 -0.06968 -0.04028 -0.07037 C -0.04861 -0.07153 -0.05694 -0.07153 -0.06528 -0.07223 C -0.07482 -0.08079 -0.07048 -0.07824 -0.07778 -0.08149 C -0.08107 -0.09445 -0.09028 -0.10186 -0.09722 -0.11112 C -0.10017 -0.11505 -0.1033 -0.125 -0.10694 -0.12778 C -0.10989 -0.12987 -0.11354 -0.12987 -0.11666 -0.13149 C -0.12587 -0.13612 -0.1283 -0.14098 -0.1375 -0.14815 C -0.15607 -0.16274 -0.14149 -0.14746 -0.16111 -0.16667 C -0.16875 -0.17431 -0.17656 -0.18172 -0.18333 -0.19074 C -0.18854 -0.19769 -0.19409 -0.21042 -0.20139 -0.21482 C -0.22291 -0.22755 -0.24861 -0.21899 -0.27222 -0.22037 C -0.27587 -0.22292 -0.28003 -0.22454 -0.28333 -0.22778 C -0.29531 -0.23959 -0.27969 -0.23264 -0.29305 -0.23704 C -0.29722 -0.24074 -0.30139 -0.24445 -0.30555 -0.24815 C -0.30712 -0.24954 -0.30816 -0.25255 -0.30972 -0.25371 C -0.3118 -0.2551 -0.31441 -0.25487 -0.31666 -0.25556 C -0.36458 -0.29375 -0.33038 -0.27362 -0.43472 -0.27778 C -0.47621 -0.29352 -0.56389 -0.28519 -0.56389 -0.28496 C -0.57986 -0.28102 -0.59548 -0.2757 -0.61111 -0.27037 C -0.61944 -0.25926 -0.62673 -0.24653 -0.63611 -0.23704 C -0.63958 -0.22755 -0.64479 -0.2213 -0.65 -0.21297 C -0.65469 -0.19445 -0.66996 -0.18264 -0.67916 -0.16852 C -0.68246 -0.16343 -0.6842 -0.15695 -0.6875 -0.15186 C -0.6908 -0.14699 -0.69514 -0.14352 -0.69861 -0.13889 C -0.70156 -0.13496 -0.70382 -0.12987 -0.70694 -0.12593 C -0.71128 -0.12061 -0.71753 -0.1176 -0.72083 -0.11112 C -0.72552 -0.10186 -0.7309 -0.09167 -0.7375 -0.08519 C -0.74705 -0.06412 -0.74149 -0.07107 -0.75139 -0.06112 C -0.76094 -0.03565 -0.74705 -0.07061 -0.75833 -0.04815 C -0.7592 -0.04653 -0.75903 -0.04422 -0.75972 -0.0426 C -0.76389 -0.03287 -0.76875 -0.02199 -0.77361 -0.01297 C -0.77864 -0.00348 -0.77691 -0.01158 -0.78055 -0.00186 C -0.78385 0.00671 -0.78403 0.01481 -0.79028 0.02037 C -0.79323 0.02824 -0.79496 0.0324 -0.80139 0.03518 C -0.80416 0.03888 -0.80972 0.04629 -0.80972 0.04652 " pathEditMode="relative" rAng="0" ptsTypes="ffffffffffffffffffffffffffffffffffffffA">
                                      <p:cBhvr>
                                        <p:cTn id="6" dur="5000" fill="hold"/>
                                        <p:tgtEl>
                                          <p:spTgt spid="389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5" y="-1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C -0.01684 -0.01505 -0.01823 -0.04653 -0.03472 -0.06296 C -0.0375 -0.07384 -0.03403 -0.06389 -0.04028 -0.07222 C -0.04948 -0.08449 -0.03958 -0.075 -0.04861 -0.08518 C -0.04983 -0.08657 -0.05139 -0.08773 -0.05278 -0.08889 C -0.05452 -0.09028 -0.05677 -0.09097 -0.05833 -0.09259 C -0.06146 -0.09583 -0.06337 -0.10069 -0.06667 -0.1037 C -0.07465 -0.11088 -0.06945 -0.10602 -0.08195 -0.11852 C -0.08386 -0.1206 -0.08663 -0.1206 -0.08889 -0.12222 C -0.08993 -0.12292 -0.10104 -0.13287 -0.10278 -0.13518 C -0.11337 -0.14931 -0.12292 -0.16366 -0.13195 -0.17963 C -0.13472 -0.19097 -0.13247 -0.18356 -0.14167 -0.2 C -0.14566 -0.20718 -0.14636 -0.21806 -0.15139 -0.22407 C -0.15799 -0.23171 -0.15833 -0.23102 -0.16528 -0.23333 C -0.17465 -0.24167 -0.1941 -0.24537 -0.20556 -0.24815 C -0.21372 -0.25 -0.21997 -0.25532 -0.22778 -0.25741 C -0.23681 -0.26319 -0.24618 -0.26458 -0.25573 -0.26667 C -0.2842 -0.27292 -0.31285 -0.27616 -0.34202 -0.27963 C -0.34653 -0.28171 -0.3507 -0.28518 -0.35556 -0.28704 C -0.36702 -0.29143 -0.37865 -0.29398 -0.39028 -0.2963 C -0.41024 -0.2956 -0.43004 -0.2956 -0.45 -0.29444 C -0.45643 -0.29398 -0.45538 -0.29352 -0.45695 -0.28704 C -0.47379 -0.3037 -0.50226 -0.30579 -0.52222 -0.31111 C -0.53386 -0.30995 -0.54549 -0.30949 -0.55695 -0.30741 C -0.56337 -0.30625 -0.57639 -0.3037 -0.57639 -0.30347 C -0.58108 -0.29954 -0.5849 -0.29491 -0.59028 -0.29259 C -0.59827 -0.28472 -0.60695 -0.27778 -0.61528 -0.27037 C -0.62535 -0.26134 -0.63559 -0.24768 -0.64722 -0.24259 C -0.65399 -0.23356 -0.65781 -0.23056 -0.66389 -0.21852 C -0.66667 -0.21296 -0.66945 -0.20741 -0.67222 -0.20185 C -0.67309 -0.2 -0.675 -0.1963 -0.675 -0.19606 C -0.67691 -0.18657 -0.68108 -0.17917 -0.68472 -0.17037 C -0.68941 -0.15903 -0.69306 -0.14444 -0.70139 -0.13704 C -0.70712 -0.12546 -0.71042 -0.11181 -0.71945 -0.1037 C -0.72413 -0.09444 -0.72639 -0.08935 -0.73333 -0.08333 C -0.73663 -0.07685 -0.73438 -0.07778 -0.73889 -0.07778 " pathEditMode="relative" rAng="0" ptsTypes="fffffffffffffffffffffffffffffffffffA">
                                      <p:cBhvr>
                                        <p:cTn id="8" dur="5000" fill="hold"/>
                                        <p:tgtEl>
                                          <p:spTgt spid="389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" y="-1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C -0.00399 -0.00532 -0.00642 -0.01064 -0.01111 -0.01481 C -0.01892 -0.03032 -0.0309 -0.04583 -0.04462 -0.05185 C -0.04844 -0.05578 -0.05313 -0.05856 -0.05695 -0.06296 C -0.05816 -0.06435 -0.05868 -0.06689 -0.05972 -0.06851 C -0.06684 -0.07893 -0.06597 -0.07777 -0.07222 -0.08333 C -0.07604 -0.09097 -0.0816 -0.0949 -0.08611 -0.10185 C -0.09201 -0.11064 -0.09792 -0.11944 -0.10417 -0.12777 C -0.10677 -0.13125 -0.10729 -0.13703 -0.10972 -0.14074 C -0.11563 -0.14953 -0.12379 -0.15601 -0.12917 -0.16481 C -0.13455 -0.17337 -0.13837 -0.18032 -0.14601 -0.18518 C -0.15191 -0.19606 -0.16215 -0.20185 -0.17083 -0.20925 C -0.17986 -0.21689 -0.18854 -0.2287 -0.19861 -0.23333 C -0.20434 -0.24097 -0.21163 -0.24467 -0.21945 -0.24814 C -0.22101 -0.24884 -0.22205 -0.25115 -0.22361 -0.25185 C -0.23958 -0.25949 -0.25712 -0.26481 -0.27361 -0.27037 C -0.28524 -0.2743 -0.29774 -0.27152 -0.30972 -0.27222 C -0.32379 -0.27847 -0.33576 -0.29004 -0.35 -0.29629 C -0.35521 -0.29861 -0.36111 -0.29722 -0.36667 -0.29814 C -0.39896 -0.303 -0.43142 -0.30393 -0.46389 -0.30555 C -0.49445 -0.30439 -0.51719 -0.303 -0.54583 -0.29814 C -0.54722 -0.29745 -0.54879 -0.29745 -0.55 -0.29629 C -0.55677 -0.29027 -0.55174 -0.29074 -0.55556 -0.29074 " pathEditMode="relative" rAng="0" ptsTypes="ffffffffffffffffffffffA">
                                      <p:cBhvr>
                                        <p:cTn id="10" dur="5000" fill="hold"/>
                                        <p:tgtEl>
                                          <p:spTgt spid="389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" y="-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2000"/>
                                        <p:tgtEl>
                                          <p:spTgt spid="3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0"/>
                            </p:stCondLst>
                            <p:childTnLst>
                              <p:par>
                                <p:cTn id="1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3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0"/>
                            </p:stCondLst>
                            <p:childTnLst>
                              <p:par>
                                <p:cTn id="2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0"/>
                            </p:stCondLst>
                            <p:childTnLst>
                              <p:par>
                                <p:cTn id="2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3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43" grpId="0" animBg="1"/>
      <p:bldP spid="38944" grpId="0" animBg="1"/>
      <p:bldP spid="38946" grpId="0" animBg="1"/>
      <p:bldP spid="389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可視化による利点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8734"/>
          </a:xfrm>
        </p:spPr>
        <p:txBody>
          <a:bodyPr>
            <a:normAutofit/>
          </a:bodyPr>
          <a:lstStyle/>
          <a:p>
            <a:pPr marL="609600" indent="-609600">
              <a:buFont typeface="Arial" charset="0"/>
              <a:buAutoNum type="arabicPeriod" startAt="3"/>
            </a:pPr>
            <a:r>
              <a:rPr lang="ja-JP" altLang="en-US" dirty="0" smtClean="0"/>
              <a:t>新たなコミュニケーション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928662" y="2786058"/>
            <a:ext cx="7429552" cy="4929222"/>
          </a:xfrm>
          <a:prstGeom prst="rect">
            <a:avLst/>
          </a:prstGeom>
          <a:scene3d>
            <a:camera prst="isometricOffAxis1Top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400" dirty="0" smtClean="0"/>
              <a:t>コミュニケーション空間</a:t>
            </a:r>
            <a:endParaRPr lang="en-US" altLang="ja-JP" sz="5400" dirty="0" smtClean="0"/>
          </a:p>
        </p:txBody>
      </p:sp>
      <p:grpSp>
        <p:nvGrpSpPr>
          <p:cNvPr id="5" name="グループ化 9"/>
          <p:cNvGrpSpPr>
            <a:grpSpLocks/>
          </p:cNvGrpSpPr>
          <p:nvPr/>
        </p:nvGrpSpPr>
        <p:grpSpPr bwMode="auto">
          <a:xfrm>
            <a:off x="2857488" y="4500570"/>
            <a:ext cx="928694" cy="1500198"/>
            <a:chOff x="1857356" y="4286256"/>
            <a:chExt cx="1257520" cy="1857388"/>
          </a:xfrm>
        </p:grpSpPr>
        <p:pic>
          <p:nvPicPr>
            <p:cNvPr id="6" name="Picture 4" descr="C:\Users\hamarabo\Desktop\Chara\わる\waru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71670" y="5214950"/>
              <a:ext cx="928695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2" descr="C:\Users\hamarabo\Desktop\strea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57356" y="4286256"/>
              <a:ext cx="1257520" cy="1450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" name="Picture 3" descr="C:\Users\hamarabo\Desktop\Chara\ぶた\but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884" y="4326342"/>
            <a:ext cx="1376308" cy="1385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円形吹き出し 9"/>
          <p:cNvSpPr/>
          <p:nvPr/>
        </p:nvSpPr>
        <p:spPr bwMode="auto">
          <a:xfrm>
            <a:off x="6132842" y="3357562"/>
            <a:ext cx="1787227" cy="1037975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 smtClean="0"/>
              <a:t>何</a:t>
            </a:r>
            <a:r>
              <a:rPr lang="ja-JP" altLang="en-US" dirty="0" err="1" smtClean="0"/>
              <a:t>やってるのー</a:t>
            </a:r>
            <a:r>
              <a:rPr lang="ja-JP" altLang="en-US" dirty="0" smtClean="0"/>
              <a:t>？</a:t>
            </a:r>
            <a:endParaRPr lang="ja-JP" altLang="en-US" dirty="0"/>
          </a:p>
        </p:txBody>
      </p:sp>
      <p:pic>
        <p:nvPicPr>
          <p:cNvPr id="12" name="図 21" descr="chara2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9674" y="5000637"/>
            <a:ext cx="640624" cy="770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円形吹き出し 12"/>
          <p:cNvSpPr/>
          <p:nvPr/>
        </p:nvSpPr>
        <p:spPr bwMode="auto">
          <a:xfrm>
            <a:off x="1285852" y="4143380"/>
            <a:ext cx="1428760" cy="571504"/>
          </a:xfrm>
          <a:prstGeom prst="wedgeEllipseCallout">
            <a:avLst>
              <a:gd name="adj1" fmla="val 10897"/>
              <a:gd name="adj2" fmla="val 10585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 err="1"/>
              <a:t>おっおっ</a:t>
            </a:r>
            <a:endParaRPr lang="ja-JP" altLang="en-US" dirty="0"/>
          </a:p>
        </p:txBody>
      </p:sp>
      <p:sp>
        <p:nvSpPr>
          <p:cNvPr id="19" name="円/楕円 18"/>
          <p:cNvSpPr/>
          <p:nvPr/>
        </p:nvSpPr>
        <p:spPr>
          <a:xfrm>
            <a:off x="1071538" y="3071810"/>
            <a:ext cx="4286280" cy="3000396"/>
          </a:xfrm>
          <a:prstGeom prst="ellipse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85720" y="2643182"/>
            <a:ext cx="519309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配信空間</a:t>
            </a:r>
            <a:endParaRPr lang="ja-JP" alt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32" name="図 21" descr="chara2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00496" y="4500571"/>
            <a:ext cx="497749" cy="599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円形吹き出し 32"/>
          <p:cNvSpPr/>
          <p:nvPr/>
        </p:nvSpPr>
        <p:spPr bwMode="auto">
          <a:xfrm>
            <a:off x="4071934" y="3286124"/>
            <a:ext cx="1600186" cy="928694"/>
          </a:xfrm>
          <a:prstGeom prst="wedgeEllipseCallout">
            <a:avLst>
              <a:gd name="adj1" fmla="val -24246"/>
              <a:gd name="adj2" fmla="val 825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 smtClean="0"/>
              <a:t>料理作ってるよー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635896" y="1628800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サーバー</a:t>
            </a:r>
            <a:endParaRPr kumimoji="1" lang="ja-JP" altLang="en-US" sz="2800" dirty="0"/>
          </a:p>
        </p:txBody>
      </p:sp>
      <p:sp>
        <p:nvSpPr>
          <p:cNvPr id="5" name="正方形/長方形 4"/>
          <p:cNvSpPr/>
          <p:nvPr/>
        </p:nvSpPr>
        <p:spPr>
          <a:xfrm>
            <a:off x="1619672" y="3068960"/>
            <a:ext cx="5976664" cy="17281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3200" dirty="0" smtClean="0"/>
              <a:t>Web</a:t>
            </a:r>
            <a:r>
              <a:rPr kumimoji="1" lang="ja-JP" altLang="en-US" sz="3200" dirty="0" smtClean="0"/>
              <a:t>ページ</a:t>
            </a:r>
            <a:endParaRPr kumimoji="1" lang="ja-JP" altLang="en-US" sz="3200" dirty="0"/>
          </a:p>
        </p:txBody>
      </p:sp>
      <p:pic>
        <p:nvPicPr>
          <p:cNvPr id="6" name="図 21" descr="chara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2325" y="3653581"/>
            <a:ext cx="927547" cy="92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C:\Users\hamarabo\Desktop\Chara\ぶた\but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3438827"/>
            <a:ext cx="1358320" cy="135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Documents and Settings\Administrator\Local Settings\Temporary Internet Files\Content.IE5\NX120678\MC900012889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79002" y="73635"/>
            <a:ext cx="1313078" cy="1483157"/>
          </a:xfrm>
          <a:prstGeom prst="rect">
            <a:avLst/>
          </a:prstGeom>
          <a:noFill/>
        </p:spPr>
      </p:pic>
      <p:pic>
        <p:nvPicPr>
          <p:cNvPr id="1027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63688" y="5373216"/>
            <a:ext cx="1129653" cy="1072175"/>
          </a:xfrm>
          <a:prstGeom prst="rect">
            <a:avLst/>
          </a:prstGeom>
          <a:noFill/>
        </p:spPr>
      </p:pic>
      <p:pic>
        <p:nvPicPr>
          <p:cNvPr id="1028" name="Picture 4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60232" y="5373216"/>
            <a:ext cx="1008112" cy="1029158"/>
          </a:xfrm>
          <a:prstGeom prst="rect">
            <a:avLst/>
          </a:prstGeom>
          <a:noFill/>
        </p:spPr>
      </p:pic>
      <p:sp>
        <p:nvSpPr>
          <p:cNvPr id="12" name="右矢印 11"/>
          <p:cNvSpPr/>
          <p:nvPr/>
        </p:nvSpPr>
        <p:spPr>
          <a:xfrm rot="17312654">
            <a:off x="2249290" y="4965085"/>
            <a:ext cx="877024" cy="29372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492791" y="5003884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アクセス</a:t>
            </a:r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 rot="14364596">
            <a:off x="6016156" y="4886487"/>
            <a:ext cx="877024" cy="29372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670955" y="4941168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アクセス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691680" y="6309320"/>
            <a:ext cx="124425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ユーザーＡ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553682" y="6309320"/>
            <a:ext cx="125867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ユーザーＢ</a:t>
            </a:r>
            <a:endParaRPr kumimoji="1" lang="ja-JP" altLang="en-US" dirty="0"/>
          </a:p>
        </p:txBody>
      </p:sp>
      <p:sp>
        <p:nvSpPr>
          <p:cNvPr id="20" name="上矢印 19"/>
          <p:cNvSpPr/>
          <p:nvPr/>
        </p:nvSpPr>
        <p:spPr>
          <a:xfrm rot="1554047">
            <a:off x="3104567" y="2166070"/>
            <a:ext cx="624974" cy="1337628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行動</a:t>
            </a:r>
            <a:endParaRPr kumimoji="1" lang="ja-JP" altLang="en-US" dirty="0"/>
          </a:p>
        </p:txBody>
      </p:sp>
      <p:sp>
        <p:nvSpPr>
          <p:cNvPr id="22" name="下矢印 21"/>
          <p:cNvSpPr/>
          <p:nvPr/>
        </p:nvSpPr>
        <p:spPr>
          <a:xfrm rot="20267143">
            <a:off x="5421553" y="2169442"/>
            <a:ext cx="651439" cy="132977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反映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835696" y="2555612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チャット送信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947034" y="2564904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チャット受信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6" grpId="0" animBg="1"/>
      <p:bldP spid="17" grpId="0"/>
      <p:bldP spid="20" grpId="0" animBg="1"/>
      <p:bldP spid="22" grpId="0" animBg="1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8734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ja-JP" altLang="en-US" dirty="0" smtClean="0"/>
              <a:t>アバターを使って、１つのコミュニケーション空間で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自由にストリーミング動画配信が行えるシステム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28662" y="3143248"/>
            <a:ext cx="7215238" cy="4929222"/>
          </a:xfrm>
          <a:prstGeom prst="rect">
            <a:avLst/>
          </a:prstGeom>
          <a:scene3d>
            <a:camera prst="isometricOffAxis1Top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400" dirty="0" smtClean="0"/>
              <a:t>コミュニケーション空間</a:t>
            </a:r>
            <a:endParaRPr lang="en-US" altLang="ja-JP" sz="5400" dirty="0" smtClean="0"/>
          </a:p>
        </p:txBody>
      </p:sp>
      <p:grpSp>
        <p:nvGrpSpPr>
          <p:cNvPr id="5" name="グループ化 9"/>
          <p:cNvGrpSpPr>
            <a:grpSpLocks/>
          </p:cNvGrpSpPr>
          <p:nvPr/>
        </p:nvGrpSpPr>
        <p:grpSpPr bwMode="auto">
          <a:xfrm>
            <a:off x="1285852" y="4286256"/>
            <a:ext cx="928694" cy="1500198"/>
            <a:chOff x="1857356" y="4286256"/>
            <a:chExt cx="1257520" cy="1857388"/>
          </a:xfrm>
        </p:grpSpPr>
        <p:pic>
          <p:nvPicPr>
            <p:cNvPr id="6" name="Picture 4" descr="C:\Users\hamarabo\Desktop\Chara\わる\waru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71670" y="5214950"/>
              <a:ext cx="928695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2" descr="C:\Users\hamarabo\Desktop\strea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57356" y="4286256"/>
              <a:ext cx="1257520" cy="1450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グループ化 10"/>
          <p:cNvGrpSpPr>
            <a:grpSpLocks/>
          </p:cNvGrpSpPr>
          <p:nvPr/>
        </p:nvGrpSpPr>
        <p:grpSpPr bwMode="auto">
          <a:xfrm>
            <a:off x="2500298" y="4075115"/>
            <a:ext cx="2062185" cy="2354281"/>
            <a:chOff x="5072066" y="3929066"/>
            <a:chExt cx="2143140" cy="2430470"/>
          </a:xfrm>
        </p:grpSpPr>
        <p:pic>
          <p:nvPicPr>
            <p:cNvPr id="9" name="Picture 3" descr="C:\Users\hamarabo\Desktop\Chara\ぶた\buta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72066" y="4929198"/>
              <a:ext cx="1430338" cy="1430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円形吹き出し 9"/>
            <p:cNvSpPr/>
            <p:nvPr/>
          </p:nvSpPr>
          <p:spPr>
            <a:xfrm>
              <a:off x="5357818" y="3929066"/>
              <a:ext cx="1857388" cy="1071566"/>
            </a:xfrm>
            <a:prstGeom prst="wedgeEllipseCallou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dirty="0"/>
                <a:t>配信はじまったー</a:t>
              </a:r>
            </a:p>
          </p:txBody>
        </p:sp>
      </p:grpSp>
      <p:grpSp>
        <p:nvGrpSpPr>
          <p:cNvPr id="11" name="グループ化 20"/>
          <p:cNvGrpSpPr>
            <a:grpSpLocks/>
          </p:cNvGrpSpPr>
          <p:nvPr/>
        </p:nvGrpSpPr>
        <p:grpSpPr bwMode="auto">
          <a:xfrm>
            <a:off x="1714480" y="3643314"/>
            <a:ext cx="1600186" cy="1670612"/>
            <a:chOff x="4051038" y="2369418"/>
            <a:chExt cx="3444929" cy="2988408"/>
          </a:xfrm>
        </p:grpSpPr>
        <p:pic>
          <p:nvPicPr>
            <p:cNvPr id="12" name="図 21" descr="chara2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86380" y="4286256"/>
              <a:ext cx="1071570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円形吹き出し 12"/>
            <p:cNvSpPr/>
            <p:nvPr/>
          </p:nvSpPr>
          <p:spPr>
            <a:xfrm>
              <a:off x="4051038" y="2369418"/>
              <a:ext cx="3444929" cy="1071571"/>
            </a:xfrm>
            <a:prstGeom prst="wedgeEllipseCallout">
              <a:avLst>
                <a:gd name="adj1" fmla="val -5199"/>
                <a:gd name="adj2" fmla="val 14221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dirty="0" err="1"/>
                <a:t>おっおっ</a:t>
              </a:r>
              <a:endParaRPr lang="ja-JP" altLang="en-US" dirty="0"/>
            </a:p>
          </p:txBody>
        </p:sp>
      </p:grpSp>
      <p:grpSp>
        <p:nvGrpSpPr>
          <p:cNvPr id="14" name="グループ化 9"/>
          <p:cNvGrpSpPr>
            <a:grpSpLocks/>
          </p:cNvGrpSpPr>
          <p:nvPr/>
        </p:nvGrpSpPr>
        <p:grpSpPr bwMode="auto">
          <a:xfrm>
            <a:off x="6000760" y="3571876"/>
            <a:ext cx="714380" cy="1143008"/>
            <a:chOff x="1857356" y="4286256"/>
            <a:chExt cx="1257520" cy="1857388"/>
          </a:xfrm>
        </p:grpSpPr>
        <p:pic>
          <p:nvPicPr>
            <p:cNvPr id="15" name="Picture 4" descr="C:\Users\hamarabo\Desktop\Chara\わる\waru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71670" y="5214950"/>
              <a:ext cx="928695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2" descr="C:\Users\hamarabo\Desktop\strea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57356" y="4286256"/>
              <a:ext cx="1257520" cy="1450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8" name="図 21" descr="chara2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14323" y="4857760"/>
            <a:ext cx="586635" cy="73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図 21" descr="chara2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72132" y="4572008"/>
            <a:ext cx="510073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59632" y="1700808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サーバー</a:t>
            </a:r>
            <a:endParaRPr kumimoji="1" lang="ja-JP" altLang="en-US" sz="2800" dirty="0"/>
          </a:p>
        </p:txBody>
      </p:sp>
      <p:sp>
        <p:nvSpPr>
          <p:cNvPr id="5" name="正方形/長方形 4"/>
          <p:cNvSpPr/>
          <p:nvPr/>
        </p:nvSpPr>
        <p:spPr>
          <a:xfrm>
            <a:off x="1619672" y="3068960"/>
            <a:ext cx="5976664" cy="17281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3200" dirty="0" smtClean="0"/>
              <a:t>Web</a:t>
            </a:r>
            <a:r>
              <a:rPr kumimoji="1" lang="ja-JP" altLang="en-US" sz="3200" dirty="0" smtClean="0"/>
              <a:t>ページ</a:t>
            </a:r>
            <a:endParaRPr kumimoji="1" lang="ja-JP" altLang="en-US" sz="3200" dirty="0"/>
          </a:p>
        </p:txBody>
      </p:sp>
      <p:pic>
        <p:nvPicPr>
          <p:cNvPr id="6" name="図 21" descr="chara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2325" y="3653581"/>
            <a:ext cx="927547" cy="92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C:\Users\hamarabo\Desktop\Chara\ぶた\but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3438827"/>
            <a:ext cx="1358320" cy="135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Documents and Settings\Administrator\Local Settings\Temporary Internet Files\Content.IE5\NX120678\MC900012889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4746" y="145643"/>
            <a:ext cx="1313078" cy="1483157"/>
          </a:xfrm>
          <a:prstGeom prst="rect">
            <a:avLst/>
          </a:prstGeom>
          <a:noFill/>
        </p:spPr>
      </p:pic>
      <p:pic>
        <p:nvPicPr>
          <p:cNvPr id="1027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63688" y="5373216"/>
            <a:ext cx="1129653" cy="1072175"/>
          </a:xfrm>
          <a:prstGeom prst="rect">
            <a:avLst/>
          </a:prstGeom>
          <a:noFill/>
        </p:spPr>
      </p:pic>
      <p:pic>
        <p:nvPicPr>
          <p:cNvPr id="1028" name="Picture 4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60232" y="5373216"/>
            <a:ext cx="1008112" cy="1029158"/>
          </a:xfrm>
          <a:prstGeom prst="rect">
            <a:avLst/>
          </a:prstGeom>
          <a:noFill/>
        </p:spPr>
      </p:pic>
      <p:sp>
        <p:nvSpPr>
          <p:cNvPr id="12" name="右矢印 11"/>
          <p:cNvSpPr/>
          <p:nvPr/>
        </p:nvSpPr>
        <p:spPr>
          <a:xfrm rot="17312654">
            <a:off x="2249290" y="4965085"/>
            <a:ext cx="877024" cy="29372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492791" y="5003884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アクセス</a:t>
            </a:r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 rot="14364596">
            <a:off x="6016156" y="4886487"/>
            <a:ext cx="877024" cy="29372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670955" y="4941168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アクセス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691680" y="6309320"/>
            <a:ext cx="124425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ユーザーＡ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553682" y="6309320"/>
            <a:ext cx="125867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ユーザーＢ</a:t>
            </a:r>
            <a:endParaRPr kumimoji="1" lang="ja-JP" altLang="en-US" dirty="0"/>
          </a:p>
        </p:txBody>
      </p:sp>
      <p:sp>
        <p:nvSpPr>
          <p:cNvPr id="21" name="雲 20"/>
          <p:cNvSpPr/>
          <p:nvPr/>
        </p:nvSpPr>
        <p:spPr>
          <a:xfrm>
            <a:off x="4860032" y="332656"/>
            <a:ext cx="3528392" cy="1512168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Ｐ２Ｐ</a:t>
            </a:r>
            <a:endParaRPr kumimoji="1" lang="ja-JP" alt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6" name="上矢印 25"/>
          <p:cNvSpPr/>
          <p:nvPr/>
        </p:nvSpPr>
        <p:spPr>
          <a:xfrm rot="2738026">
            <a:off x="3909140" y="1375189"/>
            <a:ext cx="792088" cy="2507853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動画配信</a:t>
            </a:r>
            <a:endParaRPr kumimoji="1" lang="ja-JP" altLang="en-US" dirty="0"/>
          </a:p>
        </p:txBody>
      </p:sp>
      <p:sp>
        <p:nvSpPr>
          <p:cNvPr id="27" name="下矢印 26"/>
          <p:cNvSpPr/>
          <p:nvPr/>
        </p:nvSpPr>
        <p:spPr>
          <a:xfrm rot="1726152">
            <a:off x="5977313" y="1916832"/>
            <a:ext cx="864096" cy="187220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動画受信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グループ化 36"/>
          <p:cNvGrpSpPr/>
          <p:nvPr/>
        </p:nvGrpSpPr>
        <p:grpSpPr>
          <a:xfrm>
            <a:off x="89591" y="911349"/>
            <a:ext cx="4268095" cy="2589089"/>
            <a:chOff x="-71470" y="3698370"/>
            <a:chExt cx="5357850" cy="3231092"/>
          </a:xfrm>
        </p:grpSpPr>
        <p:sp>
          <p:nvSpPr>
            <p:cNvPr id="34" name="角丸四角形 33"/>
            <p:cNvSpPr/>
            <p:nvPr/>
          </p:nvSpPr>
          <p:spPr>
            <a:xfrm>
              <a:off x="-71470" y="4143404"/>
              <a:ext cx="5357850" cy="2786058"/>
            </a:xfrm>
            <a:prstGeom prst="roundRect">
              <a:avLst/>
            </a:prstGeom>
            <a:solidFill>
              <a:schemeClr val="tx2">
                <a:lumMod val="40000"/>
                <a:lumOff val="60000"/>
                <a:alpha val="5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ja-JP" altLang="en-US" sz="3600" dirty="0" smtClean="0">
                  <a:solidFill>
                    <a:schemeClr val="tx1"/>
                  </a:solidFill>
                </a:rPr>
                <a:t>ユーザー情報</a:t>
              </a:r>
            </a:p>
            <a:p>
              <a:pPr algn="r"/>
              <a:r>
                <a:rPr lang="ja-JP" altLang="en-US" sz="3600" dirty="0" smtClean="0">
                  <a:solidFill>
                    <a:schemeClr val="tx1"/>
                  </a:solidFill>
                </a:rPr>
                <a:t>アバター同期</a:t>
              </a:r>
              <a:endParaRPr lang="ja-JP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5" name="角丸四角形 34"/>
            <p:cNvSpPr/>
            <p:nvPr/>
          </p:nvSpPr>
          <p:spPr>
            <a:xfrm>
              <a:off x="533448" y="3698370"/>
              <a:ext cx="4000529" cy="1071570"/>
            </a:xfrm>
            <a:prstGeom prst="roundRect">
              <a:avLst/>
            </a:prstGeom>
            <a:solidFill>
              <a:srgbClr val="4899D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dirty="0" smtClean="0"/>
                <a:t>ｼｭｰﾙ：</a:t>
              </a:r>
              <a:r>
                <a:rPr kumimoji="1" lang="ja-JP" altLang="en-US" sz="3200" dirty="0" smtClean="0"/>
                <a:t>サーバ部</a:t>
              </a:r>
              <a:endParaRPr kumimoji="1" lang="ja-JP" altLang="en-US" sz="3200" dirty="0"/>
            </a:p>
          </p:txBody>
        </p:sp>
        <p:pic>
          <p:nvPicPr>
            <p:cNvPr id="1026" name="Picture 2" descr="C:\Documents and Settings\Administrator\Local Settings\Temporary Internet Files\Content.IE5\NX120678\MC900012889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5000636"/>
              <a:ext cx="1313078" cy="1483157"/>
            </a:xfrm>
            <a:prstGeom prst="rect">
              <a:avLst/>
            </a:prstGeom>
            <a:noFill/>
          </p:spPr>
        </p:pic>
      </p:grpSp>
      <p:grpSp>
        <p:nvGrpSpPr>
          <p:cNvPr id="44" name="グループ化 43"/>
          <p:cNvGrpSpPr/>
          <p:nvPr/>
        </p:nvGrpSpPr>
        <p:grpSpPr>
          <a:xfrm>
            <a:off x="1714480" y="3929066"/>
            <a:ext cx="4857784" cy="2742752"/>
            <a:chOff x="5072066" y="785794"/>
            <a:chExt cx="4929222" cy="2935222"/>
          </a:xfrm>
        </p:grpSpPr>
        <p:sp>
          <p:nvSpPr>
            <p:cNvPr id="42" name="角丸四角形 41"/>
            <p:cNvSpPr/>
            <p:nvPr/>
          </p:nvSpPr>
          <p:spPr>
            <a:xfrm>
              <a:off x="5072066" y="1244501"/>
              <a:ext cx="4929222" cy="2476515"/>
            </a:xfrm>
            <a:prstGeom prst="roundRect">
              <a:avLst/>
            </a:prstGeom>
            <a:solidFill>
              <a:srgbClr val="58DE5E">
                <a:alpha val="32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000" dirty="0" smtClean="0">
                  <a:solidFill>
                    <a:schemeClr val="tx1"/>
                  </a:solidFill>
                </a:rPr>
                <a:t>ウィンドウＵＩ</a:t>
              </a:r>
              <a:endParaRPr lang="en-US" altLang="ja-JP" sz="4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4000" dirty="0" smtClean="0">
                  <a:solidFill>
                    <a:schemeClr val="tx1"/>
                  </a:solidFill>
                </a:rPr>
                <a:t>チャットＵＩ</a:t>
              </a:r>
              <a:endParaRPr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43" name="角丸四角形 42"/>
            <p:cNvSpPr/>
            <p:nvPr/>
          </p:nvSpPr>
          <p:spPr>
            <a:xfrm>
              <a:off x="5715008" y="785794"/>
              <a:ext cx="3680486" cy="952514"/>
            </a:xfrm>
            <a:prstGeom prst="roundRect">
              <a:avLst/>
            </a:prstGeom>
            <a:solidFill>
              <a:srgbClr val="58DE5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ja-JP" sz="2800" smtClean="0"/>
                <a:t>LBB</a:t>
              </a:r>
              <a:r>
                <a:rPr lang="ja-JP" altLang="en-US" sz="2800" smtClean="0"/>
                <a:t>：</a:t>
              </a:r>
              <a:r>
                <a:rPr lang="ja-JP" altLang="en-US" sz="2800" dirty="0" smtClean="0"/>
                <a:t>ＵＩ部</a:t>
              </a:r>
              <a:endParaRPr lang="ja-JP" altLang="en-US" sz="2800" dirty="0"/>
            </a:p>
          </p:txBody>
        </p:sp>
        <p:pic>
          <p:nvPicPr>
            <p:cNvPr id="6" name="図 21" descr="chara2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43505" y="2000241"/>
              <a:ext cx="714380" cy="714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3" descr="C:\Users\hamarabo\Desktop\Chara\ぶた\buta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786842" y="2428868"/>
              <a:ext cx="1143004" cy="1143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6" name="グループ化 45"/>
          <p:cNvGrpSpPr/>
          <p:nvPr/>
        </p:nvGrpSpPr>
        <p:grpSpPr>
          <a:xfrm>
            <a:off x="4572000" y="928670"/>
            <a:ext cx="4347071" cy="2631494"/>
            <a:chOff x="345049" y="3643314"/>
            <a:chExt cx="4929222" cy="3057542"/>
          </a:xfrm>
        </p:grpSpPr>
        <p:sp>
          <p:nvSpPr>
            <p:cNvPr id="39" name="角丸四角形 38"/>
            <p:cNvSpPr/>
            <p:nvPr/>
          </p:nvSpPr>
          <p:spPr>
            <a:xfrm>
              <a:off x="345049" y="4224342"/>
              <a:ext cx="4929222" cy="2476514"/>
            </a:xfrm>
            <a:prstGeom prst="roundRect">
              <a:avLst/>
            </a:prstGeom>
            <a:solidFill>
              <a:srgbClr val="FCC704">
                <a:alpha val="34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ja-JP" altLang="en-US" sz="4000" dirty="0" smtClean="0">
                  <a:solidFill>
                    <a:schemeClr val="tx1"/>
                  </a:solidFill>
                </a:rPr>
                <a:t>動画データ</a:t>
              </a:r>
              <a:endParaRPr lang="en-US" altLang="ja-JP" sz="4000" dirty="0" smtClean="0">
                <a:solidFill>
                  <a:schemeClr val="tx1"/>
                </a:solidFill>
              </a:endParaRPr>
            </a:p>
            <a:p>
              <a:pPr algn="r"/>
              <a:r>
                <a:rPr lang="ja-JP" altLang="en-US" sz="4000" dirty="0" smtClean="0">
                  <a:solidFill>
                    <a:schemeClr val="tx1"/>
                  </a:solidFill>
                </a:rPr>
                <a:t>　受送信</a:t>
              </a:r>
            </a:p>
          </p:txBody>
        </p:sp>
        <p:grpSp>
          <p:nvGrpSpPr>
            <p:cNvPr id="45" name="グループ化 44"/>
            <p:cNvGrpSpPr/>
            <p:nvPr/>
          </p:nvGrpSpPr>
          <p:grpSpPr>
            <a:xfrm>
              <a:off x="436514" y="3643314"/>
              <a:ext cx="4244072" cy="2573126"/>
              <a:chOff x="436514" y="3643314"/>
              <a:chExt cx="4244072" cy="2573126"/>
            </a:xfrm>
          </p:grpSpPr>
          <p:sp>
            <p:nvSpPr>
              <p:cNvPr id="40" name="角丸四角形 39"/>
              <p:cNvSpPr/>
              <p:nvPr/>
            </p:nvSpPr>
            <p:spPr>
              <a:xfrm>
                <a:off x="1000100" y="3643314"/>
                <a:ext cx="3680486" cy="952514"/>
              </a:xfrm>
              <a:prstGeom prst="roundRect">
                <a:avLst/>
              </a:prstGeom>
              <a:solidFill>
                <a:srgbClr val="FEA02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buNone/>
                </a:pPr>
                <a:r>
                  <a:rPr lang="en-US" altLang="ja-JP" sz="2800" dirty="0" err="1" smtClean="0"/>
                  <a:t>poo</a:t>
                </a:r>
                <a:r>
                  <a:rPr lang="ja-JP" altLang="en-US" sz="2800" dirty="0" smtClean="0"/>
                  <a:t>：</a:t>
                </a:r>
                <a:r>
                  <a:rPr lang="ja-JP" altLang="en-US" sz="2800" dirty="0" smtClean="0"/>
                  <a:t>動画通信部</a:t>
                </a:r>
                <a:endParaRPr lang="en-US" altLang="ja-JP" sz="2800" dirty="0" smtClean="0"/>
              </a:p>
            </p:txBody>
          </p:sp>
          <p:sp>
            <p:nvSpPr>
              <p:cNvPr id="21" name="雲 20"/>
              <p:cNvSpPr/>
              <p:nvPr/>
            </p:nvSpPr>
            <p:spPr>
              <a:xfrm>
                <a:off x="436514" y="5083640"/>
                <a:ext cx="1933655" cy="1132800"/>
              </a:xfrm>
              <a:prstGeom prst="clou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Ｐ２Ｐ</a:t>
                </a:r>
                <a:endParaRPr kumimoji="1" lang="ja-JP" altLang="en-US" sz="32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kumimoji="1" lang="en-US" altLang="ja-JP" sz="4000" dirty="0" smtClean="0"/>
          </a:p>
          <a:p>
            <a:pPr algn="ctr">
              <a:buNone/>
            </a:pPr>
            <a:endParaRPr lang="en-US" altLang="ja-JP" sz="4000" dirty="0" smtClean="0"/>
          </a:p>
          <a:p>
            <a:pPr algn="ctr">
              <a:buNone/>
            </a:pPr>
            <a:r>
              <a:rPr kumimoji="1" lang="ja-JP" altLang="en-US" sz="4000" dirty="0" smtClean="0"/>
              <a:t>実際のシステムをご覧ください</a:t>
            </a:r>
            <a:endParaRPr kumimoji="1" lang="ja-JP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smtClean="0"/>
              <a:t>評価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60375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ja-JP" altLang="en-US" sz="1700" dirty="0" smtClean="0"/>
              <a:t>　　</a:t>
            </a:r>
            <a:r>
              <a:rPr lang="en-US" altLang="ja-JP" sz="1700" dirty="0" smtClean="0"/>
              <a:t>10</a:t>
            </a:r>
            <a:r>
              <a:rPr lang="ja-JP" altLang="en-US" sz="1700" dirty="0" smtClean="0"/>
              <a:t>月</a:t>
            </a:r>
            <a:r>
              <a:rPr lang="en-US" altLang="ja-JP" sz="1700" dirty="0" smtClean="0"/>
              <a:t>12</a:t>
            </a:r>
            <a:r>
              <a:rPr lang="ja-JP" altLang="en-US" sz="1700" smtClean="0"/>
              <a:t>日に運用テストを実施し、研究室の生徒</a:t>
            </a:r>
            <a:r>
              <a:rPr lang="en-US" altLang="ja-JP" sz="1700" dirty="0" smtClean="0"/>
              <a:t>12</a:t>
            </a:r>
            <a:r>
              <a:rPr lang="ja-JP" altLang="en-US" sz="1700" dirty="0" smtClean="0"/>
              <a:t>名からアンケートを集計した</a:t>
            </a:r>
            <a:endParaRPr lang="en-US" altLang="ja-JP" sz="1700" dirty="0" smtClean="0"/>
          </a:p>
          <a:p>
            <a:pPr>
              <a:buFont typeface="Arial" charset="0"/>
              <a:buNone/>
            </a:pPr>
            <a:endParaRPr lang="en-US" altLang="ja-JP" sz="3000" dirty="0" smtClean="0"/>
          </a:p>
          <a:p>
            <a:endParaRPr lang="ja-JP" altLang="en-US" sz="3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4950" y="2295545"/>
            <a:ext cx="6134100" cy="3990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smtClean="0"/>
              <a:t>要望・意見</a:t>
            </a:r>
          </a:p>
        </p:txBody>
      </p:sp>
      <p:sp>
        <p:nvSpPr>
          <p:cNvPr id="5" name="円形吹き出し 4"/>
          <p:cNvSpPr/>
          <p:nvPr/>
        </p:nvSpPr>
        <p:spPr>
          <a:xfrm>
            <a:off x="900113" y="1628775"/>
            <a:ext cx="7127875" cy="3313113"/>
          </a:xfrm>
          <a:prstGeom prst="wedgeEllipseCallout">
            <a:avLst>
              <a:gd name="adj1" fmla="val -4397"/>
              <a:gd name="adj2" fmla="val 5991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800" dirty="0"/>
              <a:t>動画配信の画質を上げてほしい</a:t>
            </a:r>
            <a:endParaRPr lang="en-US" altLang="ja-JP" sz="2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800" dirty="0"/>
              <a:t>多重視聴がしたい</a:t>
            </a:r>
            <a:endParaRPr lang="en-US" altLang="ja-JP" sz="2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800" dirty="0" smtClean="0"/>
              <a:t>操作性を良くして欲しい </a:t>
            </a:r>
            <a:r>
              <a:rPr lang="en-US" altLang="ja-JP" sz="2800" dirty="0"/>
              <a:t>…</a:t>
            </a:r>
            <a:r>
              <a:rPr lang="en-US" altLang="ja-JP" sz="2800" dirty="0" err="1"/>
              <a:t>ect</a:t>
            </a:r>
            <a:endParaRPr lang="en-US" altLang="ja-JP" sz="2800" dirty="0"/>
          </a:p>
        </p:txBody>
      </p:sp>
      <p:pic>
        <p:nvPicPr>
          <p:cNvPr id="2050" name="Picture 2" descr="C:\Documents and Settings\Administrator\デスクトップ\Chara\ぶた\but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5085184"/>
            <a:ext cx="1512168" cy="1512168"/>
          </a:xfrm>
          <a:prstGeom prst="rect">
            <a:avLst/>
          </a:prstGeom>
          <a:noFill/>
        </p:spPr>
      </p:pic>
      <p:pic>
        <p:nvPicPr>
          <p:cNvPr id="46083" name="Picture 3" descr="C:\Users\hamarabo\Desktop\Chara\ぶた\but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2025" y="5094288"/>
            <a:ext cx="1430338" cy="143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44444E-6 L 0.37795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dirty="0" smtClean="0"/>
              <a:t>テストを終えて</a:t>
            </a:r>
          </a:p>
        </p:txBody>
      </p:sp>
      <p:sp>
        <p:nvSpPr>
          <p:cNvPr id="48131" name="コンテンツ プレースホルダ 2"/>
          <p:cNvSpPr>
            <a:spLocks noGrp="1"/>
          </p:cNvSpPr>
          <p:nvPr>
            <p:ph idx="4294967295"/>
          </p:nvPr>
        </p:nvSpPr>
        <p:spPr>
          <a:xfrm>
            <a:off x="457200" y="1600201"/>
            <a:ext cx="8229600" cy="1900808"/>
          </a:xfrm>
        </p:spPr>
        <p:txBody>
          <a:bodyPr/>
          <a:lstStyle/>
          <a:p>
            <a:pPr>
              <a:buNone/>
            </a:pPr>
            <a:r>
              <a:rPr lang="ja-JP" altLang="en-US" dirty="0" smtClean="0"/>
              <a:t>今までは、コミュニケーションを重視した機能を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考えていた。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例</a:t>
            </a:r>
            <a:r>
              <a:rPr lang="en-US" altLang="ja-JP" dirty="0" smtClean="0"/>
              <a:t>:</a:t>
            </a:r>
            <a:r>
              <a:rPr lang="ja-JP" altLang="en-US" dirty="0" smtClean="0"/>
              <a:t>配信者の周りに視聴者が集まる機能</a:t>
            </a:r>
            <a:endParaRPr lang="en-US" altLang="ja-JP" dirty="0" smtClean="0"/>
          </a:p>
        </p:txBody>
      </p:sp>
      <p:sp>
        <p:nvSpPr>
          <p:cNvPr id="10" name="円/楕円 9"/>
          <p:cNvSpPr/>
          <p:nvPr/>
        </p:nvSpPr>
        <p:spPr>
          <a:xfrm>
            <a:off x="2123728" y="4365104"/>
            <a:ext cx="4680520" cy="1728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9"/>
          <p:cNvGrpSpPr>
            <a:grpSpLocks/>
          </p:cNvGrpSpPr>
          <p:nvPr/>
        </p:nvGrpSpPr>
        <p:grpSpPr bwMode="auto">
          <a:xfrm>
            <a:off x="3995936" y="4077469"/>
            <a:ext cx="864741" cy="1295747"/>
            <a:chOff x="1857356" y="4286256"/>
            <a:chExt cx="1257520" cy="1857388"/>
          </a:xfrm>
        </p:grpSpPr>
        <p:pic>
          <p:nvPicPr>
            <p:cNvPr id="8" name="Picture 4" descr="C:\Users\hamarabo\Desktop\Chara\わる\waru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71670" y="5214950"/>
              <a:ext cx="928695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2" descr="C:\Users\hamarabo\Desktop\strea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57356" y="4286256"/>
              <a:ext cx="1257520" cy="1450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図 7" descr="chara2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4383509"/>
            <a:ext cx="711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C:\Documents and Settings\Administrator\デスクトップ\Chara\ぶた\buta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7664" y="5301208"/>
            <a:ext cx="1224136" cy="1224136"/>
          </a:xfrm>
          <a:prstGeom prst="rect">
            <a:avLst/>
          </a:prstGeom>
          <a:noFill/>
        </p:spPr>
      </p:pic>
      <p:sp>
        <p:nvSpPr>
          <p:cNvPr id="13" name="線吹き出し 1 (枠付き) 12"/>
          <p:cNvSpPr/>
          <p:nvPr/>
        </p:nvSpPr>
        <p:spPr>
          <a:xfrm>
            <a:off x="3491880" y="3573016"/>
            <a:ext cx="1944216" cy="576064"/>
          </a:xfrm>
          <a:prstGeom prst="borderCallout1">
            <a:avLst>
              <a:gd name="adj1" fmla="val 18750"/>
              <a:gd name="adj2" fmla="val -8333"/>
              <a:gd name="adj3" fmla="val 144894"/>
              <a:gd name="adj4" fmla="val -2882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配信を視聴できる</a:t>
            </a:r>
            <a:endParaRPr kumimoji="1" lang="ja-JP" altLang="en-US" dirty="0"/>
          </a:p>
        </p:txBody>
      </p:sp>
      <p:sp>
        <p:nvSpPr>
          <p:cNvPr id="14" name="線吹き出し 1 (枠付き) 13"/>
          <p:cNvSpPr/>
          <p:nvPr/>
        </p:nvSpPr>
        <p:spPr>
          <a:xfrm>
            <a:off x="611560" y="4149080"/>
            <a:ext cx="1440160" cy="720080"/>
          </a:xfrm>
          <a:prstGeom prst="borderCallout1">
            <a:avLst>
              <a:gd name="adj1" fmla="val 114637"/>
              <a:gd name="adj2" fmla="val 50625"/>
              <a:gd name="adj3" fmla="val 195429"/>
              <a:gd name="adj4" fmla="val 10096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配信を視聴できない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683568" y="4005064"/>
            <a:ext cx="7056784" cy="20162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rgbClr val="C00000"/>
                </a:solidFill>
              </a:rPr>
              <a:t>配信者の周りに視聴者が集まるが、動画を複数見ることが出来ない</a:t>
            </a:r>
            <a:endParaRPr kumimoji="1" lang="ja-JP" altLang="en-US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smtClean="0"/>
              <a:t>今後の方針</a:t>
            </a:r>
          </a:p>
        </p:txBody>
      </p:sp>
      <p:sp>
        <p:nvSpPr>
          <p:cNvPr id="47107" name="コンテンツ プレースホルダ 2"/>
          <p:cNvSpPr>
            <a:spLocks noGrp="1"/>
          </p:cNvSpPr>
          <p:nvPr>
            <p:ph idx="4294967295"/>
          </p:nvPr>
        </p:nvSpPr>
        <p:spPr>
          <a:xfrm>
            <a:off x="1979613" y="1887538"/>
            <a:ext cx="5400675" cy="604837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ja-JP" altLang="en-US" smtClean="0"/>
              <a:t>コミュニケーション重視</a:t>
            </a:r>
            <a:endParaRPr lang="en-US" altLang="ja-JP" smtClean="0"/>
          </a:p>
        </p:txBody>
      </p:sp>
      <p:sp>
        <p:nvSpPr>
          <p:cNvPr id="4" name="下矢印 3"/>
          <p:cNvSpPr/>
          <p:nvPr/>
        </p:nvSpPr>
        <p:spPr>
          <a:xfrm>
            <a:off x="3995291" y="3069208"/>
            <a:ext cx="1224781" cy="143991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901872" y="4763522"/>
            <a:ext cx="7384904" cy="15944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4400" dirty="0" smtClean="0"/>
              <a:t>動画機能と</a:t>
            </a:r>
            <a:endParaRPr lang="en-US" altLang="ja-JP" sz="44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4400" dirty="0" smtClean="0"/>
              <a:t>コミュニケーション機能の</a:t>
            </a:r>
            <a:r>
              <a:rPr lang="ja-JP" altLang="en-US" sz="4400" dirty="0"/>
              <a:t>両立</a:t>
            </a:r>
          </a:p>
        </p:txBody>
      </p:sp>
      <p:sp>
        <p:nvSpPr>
          <p:cNvPr id="6" name="雲 5"/>
          <p:cNvSpPr/>
          <p:nvPr/>
        </p:nvSpPr>
        <p:spPr>
          <a:xfrm>
            <a:off x="395536" y="2996952"/>
            <a:ext cx="2520280" cy="1368152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配信の多重視聴が出来る</a:t>
            </a:r>
            <a:endParaRPr kumimoji="1" lang="ja-JP" altLang="en-US" dirty="0"/>
          </a:p>
        </p:txBody>
      </p:sp>
      <p:sp>
        <p:nvSpPr>
          <p:cNvPr id="7" name="雲 6"/>
          <p:cNvSpPr/>
          <p:nvPr/>
        </p:nvSpPr>
        <p:spPr>
          <a:xfrm>
            <a:off x="5868144" y="2276872"/>
            <a:ext cx="2664296" cy="1368152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配信を高画質に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smtClean="0"/>
              <a:t>スケジュール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563563" y="2205038"/>
          <a:ext cx="8040687" cy="2984500"/>
        </p:xfrm>
        <a:graphic>
          <a:graphicData uri="http://schemas.openxmlformats.org/drawingml/2006/table">
            <a:tbl>
              <a:tblPr/>
              <a:tblGrid>
                <a:gridCol w="887412"/>
                <a:gridCol w="2794000"/>
                <a:gridCol w="2713038"/>
                <a:gridCol w="1646237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月日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11</a:t>
                      </a:r>
                      <a:r>
                        <a:rPr kumimoji="1" lang="ja-JP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月</a:t>
                      </a:r>
                      <a:r>
                        <a:rPr kumimoji="1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18</a:t>
                      </a:r>
                      <a:r>
                        <a:rPr kumimoji="1" lang="ja-JP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日まで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11</a:t>
                      </a:r>
                      <a:r>
                        <a:rPr kumimoji="1" lang="ja-JP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月</a:t>
                      </a:r>
                      <a:r>
                        <a:rPr kumimoji="1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19</a:t>
                      </a:r>
                      <a:r>
                        <a:rPr kumimoji="1" lang="ja-JP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日以降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12</a:t>
                      </a:r>
                      <a:r>
                        <a:rPr kumimoji="1" lang="ja-JP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月</a:t>
                      </a:r>
                      <a:r>
                        <a:rPr kumimoji="1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18</a:t>
                      </a:r>
                      <a:r>
                        <a:rPr kumimoji="1" lang="ja-JP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</a:tr>
              <a:tr h="2552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全体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～</a:t>
                      </a:r>
                      <a:r>
                        <a:rPr kumimoji="1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14</a:t>
                      </a:r>
                      <a:r>
                        <a:rPr kumimoji="1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日：各自開発</a:t>
                      </a:r>
                      <a:endParaRPr kumimoji="1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15</a:t>
                      </a:r>
                      <a:r>
                        <a:rPr kumimoji="1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日～：結合</a:t>
                      </a:r>
                      <a:endParaRPr kumimoji="1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18</a:t>
                      </a:r>
                      <a:r>
                        <a:rPr kumimoji="1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日：システム完成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システムの調整</a:t>
                      </a:r>
                      <a:endParaRPr kumimoji="1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運用テスト</a:t>
                      </a:r>
                      <a:endParaRPr kumimoji="1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バグ取り</a:t>
                      </a:r>
                      <a:endParaRPr kumimoji="1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評価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卒論発表</a:t>
                      </a:r>
                      <a:endParaRPr kumimoji="1" lang="ja-JP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ストリーミング動画配信とは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個人番組を自由に生放送できる</a:t>
            </a:r>
            <a:endParaRPr kumimoji="1" lang="en-US" altLang="ja-JP" dirty="0" smtClean="0"/>
          </a:p>
          <a:p>
            <a:r>
              <a:rPr lang="ja-JP" altLang="en-US" dirty="0" smtClean="0"/>
              <a:t>不特定多数へ情報を発信できる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関連：インターネットラジオ</a:t>
            </a:r>
            <a:endParaRPr kumimoji="1" lang="en-US" altLang="ja-JP" dirty="0" smtClean="0"/>
          </a:p>
          <a:p>
            <a:r>
              <a:rPr lang="ja-JP" altLang="en-US" dirty="0" smtClean="0"/>
              <a:t>例として</a:t>
            </a:r>
            <a:endParaRPr lang="en-US" altLang="ja-JP" dirty="0"/>
          </a:p>
          <a:p>
            <a:pPr lvl="1"/>
            <a:r>
              <a:rPr lang="ja-JP" altLang="en-US" sz="3600" dirty="0" smtClean="0"/>
              <a:t>　</a:t>
            </a:r>
            <a:endParaRPr lang="en-US" altLang="ja-JP" sz="3600" dirty="0" smtClean="0"/>
          </a:p>
          <a:p>
            <a:pPr lvl="1"/>
            <a:r>
              <a:rPr lang="ja-JP" altLang="en-US" sz="3600" dirty="0" smtClean="0"/>
              <a:t>　</a:t>
            </a:r>
            <a:endParaRPr lang="en-US" altLang="ja-JP" sz="3600" dirty="0" smtClean="0"/>
          </a:p>
          <a:p>
            <a:pPr>
              <a:buNone/>
            </a:pPr>
            <a:endParaRPr lang="en-US" altLang="ja-JP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4653136"/>
            <a:ext cx="2214578" cy="6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5373216"/>
            <a:ext cx="2143140" cy="567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G:\Desktop\01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3429000"/>
            <a:ext cx="2449406" cy="2304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4525963"/>
          </a:xfrm>
        </p:spPr>
        <p:txBody>
          <a:bodyPr/>
          <a:lstStyle/>
          <a:p>
            <a:pPr>
              <a:buNone/>
            </a:pPr>
            <a:r>
              <a:rPr kumimoji="1" lang="ja-JP" altLang="en-US" dirty="0" smtClean="0"/>
              <a:t>　ニコニコ生放送や</a:t>
            </a:r>
            <a:r>
              <a:rPr kumimoji="1" lang="en-US" altLang="ja-JP" dirty="0" err="1" smtClean="0"/>
              <a:t>Ustream</a:t>
            </a:r>
            <a:r>
              <a:rPr kumimoji="1" lang="ja-JP" altLang="en-US" dirty="0" smtClean="0"/>
              <a:t>などのストリーミン</a:t>
            </a:r>
            <a:endParaRPr kumimoji="1" lang="en-US" altLang="ja-JP" dirty="0" smtClean="0"/>
          </a:p>
          <a:p>
            <a:pPr>
              <a:buNone/>
            </a:pPr>
            <a:r>
              <a:rPr kumimoji="1" lang="ja-JP" altLang="en-US" dirty="0" smtClean="0"/>
              <a:t>グ動画配信が注目されている。</a:t>
            </a:r>
            <a:endParaRPr kumimoji="1" lang="en-US" altLang="ja-JP" dirty="0" smtClean="0"/>
          </a:p>
          <a:p>
            <a:endParaRPr lang="en-US" altLang="ja-JP" dirty="0"/>
          </a:p>
          <a:p>
            <a:pPr>
              <a:buNone/>
            </a:pPr>
            <a:endParaRPr kumimoji="1"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4000504"/>
            <a:ext cx="2214578" cy="6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62" y="4929198"/>
            <a:ext cx="2143140" cy="567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正方形/長方形 5"/>
          <p:cNvSpPr/>
          <p:nvPr/>
        </p:nvSpPr>
        <p:spPr>
          <a:xfrm>
            <a:off x="1907704" y="6286521"/>
            <a:ext cx="7020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i="1" dirty="0" smtClean="0"/>
              <a:t>（ネットレイティングス株式会社のインターネット利用動向調査を参照）</a:t>
            </a:r>
            <a:endParaRPr lang="ja-JP" altLang="en-US" b="1" i="1" dirty="0"/>
          </a:p>
        </p:txBody>
      </p:sp>
      <p:graphicFrame>
        <p:nvGraphicFramePr>
          <p:cNvPr id="12" name="表 11"/>
          <p:cNvGraphicFramePr>
            <a:graphicFrameLocks noGrp="1"/>
          </p:cNvGraphicFramePr>
          <p:nvPr/>
        </p:nvGraphicFramePr>
        <p:xfrm>
          <a:off x="714348" y="3071810"/>
          <a:ext cx="7929618" cy="2611766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2643206"/>
                <a:gridCol w="2643206"/>
                <a:gridCol w="2643206"/>
              </a:tblGrid>
              <a:tr h="8334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訪問者数</a:t>
                      </a:r>
                      <a:endParaRPr kumimoji="1" lang="en-US" altLang="ja-JP" sz="2800" dirty="0" smtClean="0"/>
                    </a:p>
                    <a:p>
                      <a:pPr algn="ctr"/>
                      <a:r>
                        <a:rPr kumimoji="1" lang="en-US" altLang="ja-JP" sz="2800" dirty="0" smtClean="0"/>
                        <a:t>(2010</a:t>
                      </a:r>
                      <a:r>
                        <a:rPr kumimoji="1" lang="ja-JP" altLang="en-US" sz="2800" dirty="0" smtClean="0"/>
                        <a:t>年</a:t>
                      </a:r>
                      <a:r>
                        <a:rPr kumimoji="1" lang="en-US" altLang="ja-JP" sz="2800" dirty="0" smtClean="0"/>
                        <a:t>4</a:t>
                      </a:r>
                      <a:r>
                        <a:rPr kumimoji="1" lang="ja-JP" altLang="en-US" sz="2800" dirty="0" smtClean="0"/>
                        <a:t>月</a:t>
                      </a:r>
                      <a:r>
                        <a:rPr kumimoji="1" lang="en-US" altLang="ja-JP" sz="2800" dirty="0" smtClean="0"/>
                        <a:t>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800" dirty="0" smtClean="0"/>
                        <a:t>先月比</a:t>
                      </a:r>
                      <a:endParaRPr kumimoji="1" lang="en-US" altLang="ja-JP" sz="2800" dirty="0" smtClean="0"/>
                    </a:p>
                    <a:p>
                      <a:pPr algn="l"/>
                      <a:endParaRPr kumimoji="1" lang="ja-JP" altLang="en-US" sz="2800" dirty="0"/>
                    </a:p>
                  </a:txBody>
                  <a:tcPr/>
                </a:tc>
              </a:tr>
              <a:tr h="8334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138</a:t>
                      </a:r>
                      <a:r>
                        <a:rPr kumimoji="1" lang="ja-JP" altLang="en-US" sz="2800" dirty="0" smtClean="0"/>
                        <a:t>万人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800" dirty="0" smtClean="0"/>
                        <a:t>＋</a:t>
                      </a:r>
                      <a:r>
                        <a:rPr kumimoji="1" lang="en-US" altLang="ja-JP" sz="2800" dirty="0" smtClean="0"/>
                        <a:t>13</a:t>
                      </a:r>
                      <a:r>
                        <a:rPr kumimoji="1" lang="ja-JP" altLang="en-US" sz="2800" dirty="0" smtClean="0"/>
                        <a:t>万人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8334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99</a:t>
                      </a:r>
                      <a:r>
                        <a:rPr kumimoji="1" lang="ja-JP" altLang="en-US" sz="2800" dirty="0" smtClean="0"/>
                        <a:t>万人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800" dirty="0" smtClean="0"/>
                        <a:t>＋</a:t>
                      </a:r>
                      <a:r>
                        <a:rPr kumimoji="1" lang="en-US" altLang="ja-JP" sz="2800" dirty="0" smtClean="0"/>
                        <a:t>50</a:t>
                      </a:r>
                      <a:r>
                        <a:rPr kumimoji="1" lang="ja-JP" altLang="en-US" sz="2800" dirty="0" smtClean="0"/>
                        <a:t>万人</a:t>
                      </a:r>
                      <a:endParaRPr kumimoji="1" lang="ja-JP" altLang="en-US" sz="2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388" name="Picture 4" descr="C:\Users\hamarabo\Downloads\mark03\mark03\017arrowUP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15272" y="4286256"/>
            <a:ext cx="928694" cy="5064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ニコニコ生放送、</a:t>
            </a:r>
            <a:r>
              <a:rPr lang="en-US" altLang="ja-JP" sz="3600" dirty="0" err="1"/>
              <a:t>Ustream</a:t>
            </a:r>
            <a:r>
              <a:rPr lang="ja-JP" altLang="en-US" sz="3600" dirty="0"/>
              <a:t>の訪問者数推移</a:t>
            </a:r>
            <a:endParaRPr kumimoji="1" lang="ja-JP" altLang="en-US" sz="3600" dirty="0"/>
          </a:p>
        </p:txBody>
      </p:sp>
      <p:pic>
        <p:nvPicPr>
          <p:cNvPr id="2050" name="Picture 2" descr="XX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428736"/>
            <a:ext cx="7068798" cy="4500594"/>
          </a:xfrm>
          <a:prstGeom prst="rect">
            <a:avLst/>
          </a:prstGeom>
          <a:noFill/>
        </p:spPr>
      </p:pic>
      <p:sp>
        <p:nvSpPr>
          <p:cNvPr id="6" name="正方形/長方形 5"/>
          <p:cNvSpPr/>
          <p:nvPr/>
        </p:nvSpPr>
        <p:spPr>
          <a:xfrm>
            <a:off x="1907704" y="6286521"/>
            <a:ext cx="7020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i="1" dirty="0" smtClean="0"/>
              <a:t>（ネットレイティングス株式会社のインターネット利用動向調査を参照）</a:t>
            </a:r>
            <a:endParaRPr lang="ja-JP" alt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579296" cy="2404864"/>
          </a:xfrm>
        </p:spPr>
        <p:txBody>
          <a:bodyPr/>
          <a:lstStyle/>
          <a:p>
            <a:pPr>
              <a:buNone/>
            </a:pPr>
            <a:endParaRPr lang="en-US" altLang="ja-JP" sz="3600" dirty="0">
              <a:effectLst/>
            </a:endParaRPr>
          </a:p>
          <a:p>
            <a:pPr>
              <a:buNone/>
            </a:pPr>
            <a:r>
              <a:rPr kumimoji="1" lang="ja-JP" altLang="en-US" sz="3600" b="1" i="1" dirty="0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ストリーミング動画配信を</a:t>
            </a:r>
            <a:r>
              <a:rPr lang="ja-JP" altLang="en-US" sz="3600" b="1" i="1" dirty="0" smtClean="0">
                <a:solidFill>
                  <a:srgbClr val="FF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新しく！！</a:t>
            </a:r>
            <a:endParaRPr lang="en-US" altLang="ja-JP" sz="3600" b="1" i="1" dirty="0" smtClean="0">
              <a:solidFill>
                <a:srgbClr val="FF0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pPr>
              <a:buNone/>
            </a:pPr>
            <a:r>
              <a:rPr kumimoji="1" lang="ja-JP" altLang="en-US" sz="3600" b="1" i="1" dirty="0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今までと違う</a:t>
            </a:r>
            <a:r>
              <a:rPr kumimoji="1" lang="ja-JP" altLang="en-US" sz="3600" b="1" i="1" dirty="0" smtClean="0">
                <a:solidFill>
                  <a:srgbClr val="FF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コミュニケーション</a:t>
            </a:r>
            <a:r>
              <a:rPr kumimoji="1" lang="ja-JP" altLang="en-US" sz="3600" b="1" i="1" dirty="0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で</a:t>
            </a:r>
            <a:r>
              <a:rPr kumimoji="1" lang="ja-JP" altLang="en-US" sz="3600" b="1" i="1" dirty="0" smtClean="0">
                <a:solidFill>
                  <a:srgbClr val="FF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面白く！！</a:t>
            </a:r>
            <a:endParaRPr kumimoji="1" lang="en-US" altLang="ja-JP" sz="3600" dirty="0" smtClean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5" name="Picture 3" descr="C:\Users\hamarabo\Desktop\Chara\ぶた\but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8236" y="4789172"/>
            <a:ext cx="1160108" cy="1160108"/>
          </a:xfrm>
          <a:prstGeom prst="rect">
            <a:avLst/>
          </a:prstGeom>
          <a:noFill/>
        </p:spPr>
      </p:pic>
      <p:pic>
        <p:nvPicPr>
          <p:cNvPr id="8" name="図 7" descr="chara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00005" y="5822553"/>
            <a:ext cx="712155" cy="702791"/>
          </a:xfrm>
          <a:prstGeom prst="rect">
            <a:avLst/>
          </a:prstGeom>
        </p:spPr>
      </p:pic>
      <p:pic>
        <p:nvPicPr>
          <p:cNvPr id="10" name="Picture 4" descr="C:\Users\hamarabo\Desktop\Chara\わる\waru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70968" y="4869160"/>
            <a:ext cx="757016" cy="792088"/>
          </a:xfrm>
          <a:prstGeom prst="rect">
            <a:avLst/>
          </a:prstGeom>
          <a:noFill/>
        </p:spPr>
      </p:pic>
      <p:sp>
        <p:nvSpPr>
          <p:cNvPr id="11" name="角丸四角形吹き出し 10"/>
          <p:cNvSpPr/>
          <p:nvPr/>
        </p:nvSpPr>
        <p:spPr>
          <a:xfrm>
            <a:off x="3275856" y="3861048"/>
            <a:ext cx="1512168" cy="792088"/>
          </a:xfrm>
          <a:prstGeom prst="wedgeRoundRectCallout">
            <a:avLst>
              <a:gd name="adj1" fmla="val -8182"/>
              <a:gd name="adj2" fmla="val 84587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面白い配信やってる？</a:t>
            </a:r>
            <a:endParaRPr kumimoji="1" lang="ja-JP" altLang="en-US" dirty="0"/>
          </a:p>
        </p:txBody>
      </p:sp>
      <p:sp>
        <p:nvSpPr>
          <p:cNvPr id="12" name="角丸四角形吹き出し 11"/>
          <p:cNvSpPr/>
          <p:nvPr/>
        </p:nvSpPr>
        <p:spPr>
          <a:xfrm>
            <a:off x="6372200" y="3933056"/>
            <a:ext cx="2016224" cy="864096"/>
          </a:xfrm>
          <a:prstGeom prst="wedgeRoundRectCallout">
            <a:avLst>
              <a:gd name="adj1" fmla="val -20370"/>
              <a:gd name="adj2" fmla="val 6897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あっちで、やってるよー</a:t>
            </a:r>
            <a:endParaRPr kumimoji="1" lang="ja-JP" altLang="en-US" dirty="0"/>
          </a:p>
        </p:txBody>
      </p:sp>
      <p:sp>
        <p:nvSpPr>
          <p:cNvPr id="13" name="角丸四角形吹き出し 12"/>
          <p:cNvSpPr/>
          <p:nvPr/>
        </p:nvSpPr>
        <p:spPr>
          <a:xfrm>
            <a:off x="5220072" y="5229200"/>
            <a:ext cx="1152128" cy="576064"/>
          </a:xfrm>
          <a:prstGeom prst="wedgeRoundRectCallout">
            <a:avLst>
              <a:gd name="adj1" fmla="val -19908"/>
              <a:gd name="adj2" fmla="val 6736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err="1" smtClean="0"/>
              <a:t>おっおっ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30"/>
          <p:cNvGrpSpPr/>
          <p:nvPr/>
        </p:nvGrpSpPr>
        <p:grpSpPr>
          <a:xfrm>
            <a:off x="252915" y="1484784"/>
            <a:ext cx="2520280" cy="4896544"/>
            <a:chOff x="252915" y="1479922"/>
            <a:chExt cx="2520280" cy="4896544"/>
          </a:xfrm>
        </p:grpSpPr>
        <p:sp>
          <p:nvSpPr>
            <p:cNvPr id="7" name="角丸四角形 6"/>
            <p:cNvSpPr/>
            <p:nvPr/>
          </p:nvSpPr>
          <p:spPr>
            <a:xfrm>
              <a:off x="252915" y="1479922"/>
              <a:ext cx="2520280" cy="4896544"/>
            </a:xfrm>
            <a:prstGeom prst="roundRect">
              <a:avLst/>
            </a:prstGeom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3200" dirty="0"/>
            </a:p>
          </p:txBody>
        </p:sp>
        <p:pic>
          <p:nvPicPr>
            <p:cNvPr id="1026" name="Picture 2" descr="C:\Documents and Settings\Shule\デスクトップ\youtub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8072" y="1586890"/>
              <a:ext cx="1656184" cy="757113"/>
            </a:xfrm>
            <a:prstGeom prst="rect">
              <a:avLst/>
            </a:prstGeom>
            <a:noFill/>
          </p:spPr>
        </p:pic>
        <p:cxnSp>
          <p:nvCxnSpPr>
            <p:cNvPr id="17" name="直線コネクタ 16"/>
            <p:cNvCxnSpPr/>
            <p:nvPr/>
          </p:nvCxnSpPr>
          <p:spPr>
            <a:xfrm>
              <a:off x="277688" y="2416026"/>
              <a:ext cx="2495507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グループ化 29"/>
          <p:cNvGrpSpPr/>
          <p:nvPr/>
        </p:nvGrpSpPr>
        <p:grpSpPr>
          <a:xfrm>
            <a:off x="3059832" y="1484784"/>
            <a:ext cx="2520315" cy="4896544"/>
            <a:chOff x="3133240" y="1479922"/>
            <a:chExt cx="2520315" cy="4896544"/>
          </a:xfrm>
        </p:grpSpPr>
        <p:sp>
          <p:nvSpPr>
            <p:cNvPr id="18" name="角丸四角形 17"/>
            <p:cNvSpPr/>
            <p:nvPr/>
          </p:nvSpPr>
          <p:spPr>
            <a:xfrm>
              <a:off x="3133240" y="1479922"/>
              <a:ext cx="2520315" cy="4896544"/>
            </a:xfrm>
            <a:prstGeom prst="roundRect">
              <a:avLst/>
            </a:prstGeom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3200" dirty="0"/>
            </a:p>
          </p:txBody>
        </p:sp>
        <p:pic>
          <p:nvPicPr>
            <p:cNvPr id="1027" name="Picture 3" descr="C:\Documents and Settings\Shule\デスクトップ\ニコ動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28392" y="1551915"/>
              <a:ext cx="1716191" cy="792088"/>
            </a:xfrm>
            <a:prstGeom prst="rect">
              <a:avLst/>
            </a:prstGeom>
            <a:noFill/>
          </p:spPr>
        </p:pic>
        <p:cxnSp>
          <p:nvCxnSpPr>
            <p:cNvPr id="20" name="直線コネクタ 19"/>
            <p:cNvCxnSpPr/>
            <p:nvPr/>
          </p:nvCxnSpPr>
          <p:spPr>
            <a:xfrm>
              <a:off x="3148564" y="2416026"/>
              <a:ext cx="2495507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グループ化 36"/>
          <p:cNvGrpSpPr/>
          <p:nvPr/>
        </p:nvGrpSpPr>
        <p:grpSpPr>
          <a:xfrm>
            <a:off x="5940152" y="1484784"/>
            <a:ext cx="3011628" cy="4896544"/>
            <a:chOff x="5940152" y="1484784"/>
            <a:chExt cx="3011628" cy="4896544"/>
          </a:xfrm>
        </p:grpSpPr>
        <p:grpSp>
          <p:nvGrpSpPr>
            <p:cNvPr id="6" name="グループ化 35"/>
            <p:cNvGrpSpPr/>
            <p:nvPr/>
          </p:nvGrpSpPr>
          <p:grpSpPr>
            <a:xfrm>
              <a:off x="5940152" y="1484784"/>
              <a:ext cx="3011628" cy="4896544"/>
              <a:chOff x="6132372" y="1484784"/>
              <a:chExt cx="2688100" cy="4896544"/>
            </a:xfrm>
          </p:grpSpPr>
          <p:sp>
            <p:nvSpPr>
              <p:cNvPr id="19" name="角丸四角形 18"/>
              <p:cNvSpPr/>
              <p:nvPr/>
            </p:nvSpPr>
            <p:spPr>
              <a:xfrm>
                <a:off x="6145852" y="1484784"/>
                <a:ext cx="2674620" cy="4896544"/>
              </a:xfrm>
              <a:prstGeom prst="roundRect">
                <a:avLst/>
              </a:prstGeom>
              <a:ln w="444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 dirty="0"/>
              </a:p>
            </p:txBody>
          </p:sp>
          <p:cxnSp>
            <p:nvCxnSpPr>
              <p:cNvPr id="24" name="直線コネクタ 23"/>
              <p:cNvCxnSpPr/>
              <p:nvPr/>
            </p:nvCxnSpPr>
            <p:spPr>
              <a:xfrm>
                <a:off x="6132372" y="2453059"/>
                <a:ext cx="2668110" cy="0"/>
              </a:xfrm>
              <a:prstGeom prst="line">
                <a:avLst/>
              </a:prstGeom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8" name="Picture 4" descr="C:\Documents and Settings\Shule\デスクトップ\ニコ生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65830" y="1695921"/>
              <a:ext cx="2144238" cy="576064"/>
            </a:xfrm>
            <a:prstGeom prst="rect">
              <a:avLst/>
            </a:prstGeom>
            <a:noFill/>
          </p:spPr>
        </p:pic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動画配信サービスの傾向</a:t>
            </a:r>
            <a:endParaRPr kumimoji="1" lang="ja-JP" altLang="en-US" dirty="0"/>
          </a:p>
        </p:txBody>
      </p:sp>
      <p:pic>
        <p:nvPicPr>
          <p:cNvPr id="1029" name="Picture 5" descr="C:\Documents and Settings\Shule\デスクトップ\yu_youtube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5489" y="2553226"/>
            <a:ext cx="2056799" cy="2505075"/>
          </a:xfrm>
          <a:prstGeom prst="rect">
            <a:avLst/>
          </a:prstGeom>
          <a:noFill/>
        </p:spPr>
      </p:pic>
      <p:pic>
        <p:nvPicPr>
          <p:cNvPr id="8" name="Picture 2" descr="C:\Users\hamarabo\Desktop\図4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21921" y="2616793"/>
            <a:ext cx="2684505" cy="2528882"/>
          </a:xfrm>
          <a:prstGeom prst="rect">
            <a:avLst/>
          </a:prstGeom>
          <a:noFill/>
        </p:spPr>
      </p:pic>
      <p:pic>
        <p:nvPicPr>
          <p:cNvPr id="9" name="Picture 3" descr="C:\Users\hamarabo\Desktop\図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43240" y="2738004"/>
            <a:ext cx="2330042" cy="21431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30"/>
          <p:cNvGrpSpPr/>
          <p:nvPr/>
        </p:nvGrpSpPr>
        <p:grpSpPr>
          <a:xfrm>
            <a:off x="252915" y="1484784"/>
            <a:ext cx="2520280" cy="4896544"/>
            <a:chOff x="252915" y="1479922"/>
            <a:chExt cx="2520280" cy="4896544"/>
          </a:xfrm>
        </p:grpSpPr>
        <p:sp>
          <p:nvSpPr>
            <p:cNvPr id="7" name="角丸四角形 6"/>
            <p:cNvSpPr/>
            <p:nvPr/>
          </p:nvSpPr>
          <p:spPr>
            <a:xfrm>
              <a:off x="252915" y="1479922"/>
              <a:ext cx="2520280" cy="489654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3200" dirty="0"/>
            </a:p>
          </p:txBody>
        </p:sp>
        <p:pic>
          <p:nvPicPr>
            <p:cNvPr id="1026" name="Picture 2" descr="C:\Documents and Settings\Shule\デスクトップ\youtub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8072" y="1586890"/>
              <a:ext cx="1656184" cy="7571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  <p:cxnSp>
          <p:nvCxnSpPr>
            <p:cNvPr id="17" name="直線コネクタ 16"/>
            <p:cNvCxnSpPr/>
            <p:nvPr/>
          </p:nvCxnSpPr>
          <p:spPr>
            <a:xfrm>
              <a:off x="277688" y="2416026"/>
              <a:ext cx="2495507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4" name="グループ化 29"/>
          <p:cNvGrpSpPr/>
          <p:nvPr/>
        </p:nvGrpSpPr>
        <p:grpSpPr>
          <a:xfrm>
            <a:off x="3059832" y="1484784"/>
            <a:ext cx="2520315" cy="4896544"/>
            <a:chOff x="3133240" y="1479922"/>
            <a:chExt cx="2520315" cy="4896544"/>
          </a:xfrm>
        </p:grpSpPr>
        <p:sp>
          <p:nvSpPr>
            <p:cNvPr id="18" name="角丸四角形 17"/>
            <p:cNvSpPr/>
            <p:nvPr/>
          </p:nvSpPr>
          <p:spPr>
            <a:xfrm>
              <a:off x="3133240" y="1479922"/>
              <a:ext cx="2520315" cy="4896544"/>
            </a:xfrm>
            <a:prstGeom prst="roundRect">
              <a:avLst/>
            </a:prstGeom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3200" dirty="0"/>
            </a:p>
          </p:txBody>
        </p:sp>
        <p:pic>
          <p:nvPicPr>
            <p:cNvPr id="1027" name="Picture 3" descr="C:\Documents and Settings\Shule\デスクトップ\ニコ動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28392" y="1551915"/>
              <a:ext cx="1716191" cy="792088"/>
            </a:xfrm>
            <a:prstGeom prst="rect">
              <a:avLst/>
            </a:prstGeom>
            <a:noFill/>
          </p:spPr>
        </p:pic>
        <p:cxnSp>
          <p:nvCxnSpPr>
            <p:cNvPr id="20" name="直線コネクタ 19"/>
            <p:cNvCxnSpPr/>
            <p:nvPr/>
          </p:nvCxnSpPr>
          <p:spPr>
            <a:xfrm>
              <a:off x="3148564" y="2416026"/>
              <a:ext cx="2495507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グループ化 36"/>
          <p:cNvGrpSpPr/>
          <p:nvPr/>
        </p:nvGrpSpPr>
        <p:grpSpPr>
          <a:xfrm>
            <a:off x="5940152" y="1484784"/>
            <a:ext cx="3011628" cy="4896544"/>
            <a:chOff x="5940152" y="1484784"/>
            <a:chExt cx="3011628" cy="4896544"/>
          </a:xfrm>
        </p:grpSpPr>
        <p:grpSp>
          <p:nvGrpSpPr>
            <p:cNvPr id="6" name="グループ化 35"/>
            <p:cNvGrpSpPr/>
            <p:nvPr/>
          </p:nvGrpSpPr>
          <p:grpSpPr>
            <a:xfrm>
              <a:off x="5940152" y="1484784"/>
              <a:ext cx="3011628" cy="4896544"/>
              <a:chOff x="6132372" y="1484784"/>
              <a:chExt cx="2688100" cy="4896544"/>
            </a:xfrm>
          </p:grpSpPr>
          <p:sp>
            <p:nvSpPr>
              <p:cNvPr id="19" name="角丸四角形 18"/>
              <p:cNvSpPr/>
              <p:nvPr/>
            </p:nvSpPr>
            <p:spPr>
              <a:xfrm>
                <a:off x="6145852" y="1484784"/>
                <a:ext cx="2674620" cy="4896544"/>
              </a:xfrm>
              <a:prstGeom prst="roundRect">
                <a:avLst/>
              </a:prstGeom>
              <a:ln w="444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 dirty="0"/>
              </a:p>
            </p:txBody>
          </p:sp>
          <p:cxnSp>
            <p:nvCxnSpPr>
              <p:cNvPr id="24" name="直線コネクタ 23"/>
              <p:cNvCxnSpPr/>
              <p:nvPr/>
            </p:nvCxnSpPr>
            <p:spPr>
              <a:xfrm>
                <a:off x="6132372" y="2453059"/>
                <a:ext cx="2668110" cy="0"/>
              </a:xfrm>
              <a:prstGeom prst="line">
                <a:avLst/>
              </a:prstGeom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8" name="Picture 4" descr="C:\Documents and Settings\Shule\デスクトップ\ニコ生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65830" y="1695921"/>
              <a:ext cx="2144238" cy="576064"/>
            </a:xfrm>
            <a:prstGeom prst="rect">
              <a:avLst/>
            </a:prstGeom>
            <a:noFill/>
          </p:spPr>
        </p:pic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動画配信サービスの傾向</a:t>
            </a:r>
            <a:endParaRPr kumimoji="1" lang="ja-JP" altLang="en-US" dirty="0"/>
          </a:p>
        </p:txBody>
      </p:sp>
      <p:pic>
        <p:nvPicPr>
          <p:cNvPr id="1029" name="Picture 5" descr="C:\Documents and Settings\Shule\デスクトップ\yu_youtube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5489" y="2553226"/>
            <a:ext cx="2056799" cy="2505075"/>
          </a:xfrm>
          <a:prstGeom prst="rect">
            <a:avLst/>
          </a:prstGeom>
          <a:noFill/>
        </p:spPr>
      </p:pic>
      <p:pic>
        <p:nvPicPr>
          <p:cNvPr id="8" name="Picture 2" descr="C:\Users\hamarabo\Desktop\図4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21921" y="2616793"/>
            <a:ext cx="2684505" cy="2528882"/>
          </a:xfrm>
          <a:prstGeom prst="rect">
            <a:avLst/>
          </a:prstGeom>
          <a:noFill/>
        </p:spPr>
      </p:pic>
      <p:pic>
        <p:nvPicPr>
          <p:cNvPr id="9" name="Picture 3" descr="C:\Users\hamarabo\Desktop\図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43240" y="2738004"/>
            <a:ext cx="2330042" cy="21431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動画配信サービスの傾向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Picture 5" descr="C:\Documents and Settings\Shule\デスクトップ\yu_youtub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7697" y="1648779"/>
            <a:ext cx="5836711" cy="7108813"/>
          </a:xfrm>
          <a:prstGeom prst="rect">
            <a:avLst/>
          </a:prstGeom>
          <a:noFill/>
        </p:spPr>
      </p:pic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191251" y="2836775"/>
            <a:ext cx="5880100" cy="3925888"/>
            <a:chOff x="1020" y="1729"/>
            <a:chExt cx="3704" cy="2473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20" y="2750"/>
              <a:ext cx="2585" cy="145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3152" y="1729"/>
              <a:ext cx="1572" cy="862"/>
            </a:xfrm>
            <a:prstGeom prst="wedgeRoundRectCallout">
              <a:avLst>
                <a:gd name="adj1" fmla="val -32889"/>
                <a:gd name="adj2" fmla="val 71579"/>
                <a:gd name="adj3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/>
              <a:r>
                <a:rPr lang="ja-JP" altLang="en-US" sz="2400" dirty="0" smtClean="0">
                  <a:solidFill>
                    <a:schemeClr val="bg1"/>
                  </a:solidFill>
                </a:rPr>
                <a:t>動画への</a:t>
              </a:r>
              <a:endParaRPr lang="ja-JP" altLang="en-US" sz="2400" dirty="0">
                <a:solidFill>
                  <a:schemeClr val="bg1"/>
                </a:solidFill>
              </a:endParaRPr>
            </a:p>
            <a:p>
              <a:pPr algn="ctr"/>
              <a:r>
                <a:rPr lang="ja-JP" altLang="en-US" sz="2400" dirty="0">
                  <a:solidFill>
                    <a:schemeClr val="bg1"/>
                  </a:solidFill>
                </a:rPr>
                <a:t>コメント</a:t>
              </a:r>
              <a:endParaRPr lang="ja-JP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611560" y="1484784"/>
            <a:ext cx="2448272" cy="1008112"/>
            <a:chOff x="323528" y="2420888"/>
            <a:chExt cx="2448272" cy="1008112"/>
          </a:xfrm>
        </p:grpSpPr>
        <p:sp>
          <p:nvSpPr>
            <p:cNvPr id="11" name="角丸四角形 10"/>
            <p:cNvSpPr/>
            <p:nvPr/>
          </p:nvSpPr>
          <p:spPr>
            <a:xfrm>
              <a:off x="323528" y="2420888"/>
              <a:ext cx="2448272" cy="100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" name="Picture 2" descr="C:\Documents and Settings\Shule\デスクトップ\youtub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4260" y="2496933"/>
              <a:ext cx="1872208" cy="85586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636</Words>
  <Application>Microsoft Office PowerPoint</Application>
  <PresentationFormat>画面に合わせる (4:3)</PresentationFormat>
  <Paragraphs>168</Paragraphs>
  <Slides>27</Slides>
  <Notes>9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28" baseType="lpstr">
      <vt:lpstr>Office テーマ</vt:lpstr>
      <vt:lpstr>アバターを介した ストリーミング動画配信による 新たなコミュニケーションサービスの実現</vt:lpstr>
      <vt:lpstr>概要</vt:lpstr>
      <vt:lpstr>ストリーミング動画配信とは</vt:lpstr>
      <vt:lpstr>背景</vt:lpstr>
      <vt:lpstr>ニコニコ生放送、Ustreamの訪問者数推移</vt:lpstr>
      <vt:lpstr>目的</vt:lpstr>
      <vt:lpstr>動画配信サービスの傾向</vt:lpstr>
      <vt:lpstr>動画配信サービスの傾向</vt:lpstr>
      <vt:lpstr>動画配信サービスの傾向</vt:lpstr>
      <vt:lpstr>動画配信サービスの傾向</vt:lpstr>
      <vt:lpstr>動画配信サービスの傾向</vt:lpstr>
      <vt:lpstr>動画配信サービスの傾向</vt:lpstr>
      <vt:lpstr>動画配信サービスの傾向</vt:lpstr>
      <vt:lpstr>動画配信サービスの傾向</vt:lpstr>
      <vt:lpstr>コミュニケーションの更なる発展</vt:lpstr>
      <vt:lpstr>可視化による利点</vt:lpstr>
      <vt:lpstr>可視化による利点</vt:lpstr>
      <vt:lpstr>可視化による利点</vt:lpstr>
      <vt:lpstr>スライド 19</vt:lpstr>
      <vt:lpstr>スライド 20</vt:lpstr>
      <vt:lpstr>スライド 21</vt:lpstr>
      <vt:lpstr>デモ</vt:lpstr>
      <vt:lpstr>評価</vt:lpstr>
      <vt:lpstr>要望・意見</vt:lpstr>
      <vt:lpstr>テストを終えて</vt:lpstr>
      <vt:lpstr>今後の方針</vt:lpstr>
      <vt:lpstr>スケジュール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概要</dc:title>
  <dc:creator>hamarabo</dc:creator>
  <cp:lastModifiedBy>Shule517</cp:lastModifiedBy>
  <cp:revision>154</cp:revision>
  <dcterms:created xsi:type="dcterms:W3CDTF">2010-10-18T05:05:22Z</dcterms:created>
  <dcterms:modified xsi:type="dcterms:W3CDTF">2013-04-07T09:07:55Z</dcterms:modified>
</cp:coreProperties>
</file>