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77" r:id="rId6"/>
    <p:sldId id="284" r:id="rId7"/>
    <p:sldId id="282" r:id="rId8"/>
    <p:sldId id="283" r:id="rId9"/>
    <p:sldId id="286" r:id="rId10"/>
    <p:sldId id="285" r:id="rId11"/>
    <p:sldId id="262" r:id="rId12"/>
    <p:sldId id="272" r:id="rId13"/>
    <p:sldId id="271" r:id="rId14"/>
    <p:sldId id="257" r:id="rId15"/>
    <p:sldId id="268" r:id="rId16"/>
    <p:sldId id="258" r:id="rId17"/>
    <p:sldId id="259" r:id="rId18"/>
    <p:sldId id="260" r:id="rId19"/>
    <p:sldId id="261" r:id="rId20"/>
    <p:sldId id="270" r:id="rId2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F1DE7-62FB-484B-8A58-9FFCE796679D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4D1C0C-CC4C-4EB7-B932-2F940AA7415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6B8CB-EEFA-4D70-B294-DEE924F3516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C09F-D34D-4A59-B7A1-076AB902B9F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mtClean="0"/>
              <a:t>サーバ</a:t>
            </a:r>
            <a:r>
              <a:rPr kumimoji="1" lang="ja-JP" altLang="en-US" smtClean="0"/>
              <a:t>担当</a:t>
            </a:r>
            <a:r>
              <a:rPr lang="ja-JP" altLang="en-US" smtClean="0"/>
              <a:t>シュール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>
          <a:xfrm rot="5400000">
            <a:off x="5868144" y="3068960"/>
            <a:ext cx="504056" cy="2808312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2" name="右中かっこ 11"/>
          <p:cNvSpPr/>
          <p:nvPr/>
        </p:nvSpPr>
        <p:spPr>
          <a:xfrm rot="5400000">
            <a:off x="3275856" y="3429000"/>
            <a:ext cx="504056" cy="2088232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43808" y="486916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データ①　　　　　 データ②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763688" y="2780928"/>
            <a:ext cx="72008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コマンド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1043608" y="2780928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ｻｲｽﾞ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19" name="正方形/長方形 18"/>
          <p:cNvSpPr/>
          <p:nvPr/>
        </p:nvSpPr>
        <p:spPr>
          <a:xfrm>
            <a:off x="323528" y="2780928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ｻｲｽﾞ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20" name="正方形/長方形 19"/>
          <p:cNvSpPr/>
          <p:nvPr/>
        </p:nvSpPr>
        <p:spPr>
          <a:xfrm>
            <a:off x="3203848" y="278092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763688" y="3429000"/>
            <a:ext cx="720080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１１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1043608" y="3429000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323528" y="3429000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03848" y="342900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シュール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292080" y="2780928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９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2080" y="3429000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おはようございます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483768" y="2780928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ｻｲｽﾞ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2483768" y="3429000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572000" y="2780928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ｻｲｽﾞ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4572000" y="3429000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1"/>
            <a:ext cx="8686800" cy="1080120"/>
          </a:xfrm>
        </p:spPr>
        <p:txBody>
          <a:bodyPr/>
          <a:lstStyle/>
          <a:p>
            <a:r>
              <a:rPr kumimoji="1" lang="ja-JP" altLang="en-US" dirty="0" smtClean="0"/>
              <a:t>最終的なパケット！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パケット一覧</a:t>
            </a:r>
            <a:endParaRPr kumimoji="1" lang="ja-JP" altLang="en-US" dirty="0"/>
          </a:p>
        </p:txBody>
      </p:sp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287524" y="1484784"/>
          <a:ext cx="856895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1"/>
                <a:gridCol w="3808423"/>
                <a:gridCol w="2856318"/>
              </a:tblGrid>
              <a:tr h="29883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ログイン要求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システムログイン時に送信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ログイン結果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ログインの結果を受け取る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成功 </a:t>
                      </a:r>
                      <a:r>
                        <a:rPr kumimoji="1" lang="en-US" altLang="ja-JP" dirty="0" smtClean="0"/>
                        <a:t>or </a:t>
                      </a:r>
                      <a:r>
                        <a:rPr kumimoji="1" lang="ja-JP" altLang="en-US" dirty="0" smtClean="0"/>
                        <a:t>失敗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チャット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全体チャットを通知する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 </a:t>
                      </a:r>
                      <a:r>
                        <a:rPr kumimoji="1" lang="ja-JP" altLang="en-US" dirty="0" smtClean="0"/>
                        <a:t>メッセージ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配信者用チャット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配信用チャット（スレッド）を通知する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dirty="0" smtClean="0"/>
                        <a:t>配信者</a:t>
                      </a:r>
                      <a:r>
                        <a:rPr kumimoji="1" lang="en-US" altLang="ja-JP" dirty="0" smtClean="0"/>
                        <a:t>ID, </a:t>
                      </a:r>
                      <a:r>
                        <a:rPr kumimoji="1" lang="ja-JP" altLang="en-US" dirty="0" smtClean="0"/>
                        <a:t>メッセージ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キャラ追加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ユーザのログインを通知する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 x, y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キャラ削除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ユーザのログアウトを通知する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キャラ移動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キャラクターを移動させる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 x, 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err="1" smtClean="0"/>
                        <a:t>おっおっ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おっ</a:t>
                      </a:r>
                      <a:r>
                        <a:rPr kumimoji="1" lang="ja-JP" altLang="en-US" dirty="0" err="1" smtClean="0"/>
                        <a:t>おっを</a:t>
                      </a:r>
                      <a:r>
                        <a:rPr kumimoji="1" lang="ja-JP" altLang="en-US" dirty="0" smtClean="0"/>
                        <a:t>通知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配信開始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配信を開始したことを通知する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 </a:t>
                      </a:r>
                      <a:r>
                        <a:rPr kumimoji="1" lang="ja-JP" altLang="en-US" dirty="0" smtClean="0"/>
                        <a:t>タイトル</a:t>
                      </a:r>
                      <a:r>
                        <a:rPr kumimoji="1" lang="en-US" altLang="ja-JP" dirty="0" smtClean="0"/>
                        <a:t>, </a:t>
                      </a:r>
                      <a:r>
                        <a:rPr kumimoji="1" lang="ja-JP" altLang="en-US" dirty="0" smtClean="0"/>
                        <a:t>詳細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配信終了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配信が終了したことを通知する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視聴開始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配信の視聴開始を通知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 </a:t>
                      </a:r>
                      <a:r>
                        <a:rPr kumimoji="1" lang="ja-JP" altLang="en-US" dirty="0" smtClean="0"/>
                        <a:t>配信者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視聴終了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配信の視聴終了を通知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同期処理のながれ！</a:t>
            </a:r>
            <a:endParaRPr kumimoji="1" lang="en-US" altLang="ja-JP" dirty="0" smtClean="0"/>
          </a:p>
          <a:p>
            <a:r>
              <a:rPr lang="ja-JP" altLang="en-US" dirty="0" smtClean="0"/>
              <a:t>例</a:t>
            </a:r>
            <a:r>
              <a:rPr lang="ja-JP" altLang="en-US" dirty="0"/>
              <a:t>と</a:t>
            </a:r>
            <a:r>
              <a:rPr lang="ja-JP" altLang="en-US" dirty="0" smtClean="0"/>
              <a:t>してログイン～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  <p:sp>
        <p:nvSpPr>
          <p:cNvPr id="41" name="雲 40"/>
          <p:cNvSpPr/>
          <p:nvPr/>
        </p:nvSpPr>
        <p:spPr>
          <a:xfrm>
            <a:off x="5292080" y="2420888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ログインパケット</a:t>
            </a:r>
          </a:p>
        </p:txBody>
      </p:sp>
      <p:cxnSp>
        <p:nvCxnSpPr>
          <p:cNvPr id="43" name="直線矢印コネクタ 42"/>
          <p:cNvCxnSpPr/>
          <p:nvPr/>
        </p:nvCxnSpPr>
        <p:spPr>
          <a:xfrm rot="5400000">
            <a:off x="5400092" y="3825044"/>
            <a:ext cx="1368152" cy="1008112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1196752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  <p:sp>
        <p:nvSpPr>
          <p:cNvPr id="23" name="雲 22"/>
          <p:cNvSpPr/>
          <p:nvPr/>
        </p:nvSpPr>
        <p:spPr>
          <a:xfrm>
            <a:off x="5220072" y="4581128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キャラ追加パ</a:t>
            </a:r>
            <a:r>
              <a:rPr kumimoji="1" lang="ja-JP" altLang="en-US" sz="2000" dirty="0" smtClean="0"/>
              <a:t>ケット</a:t>
            </a:r>
          </a:p>
        </p:txBody>
      </p:sp>
      <p:pic>
        <p:nvPicPr>
          <p:cNvPr id="2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1196752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線矢印コネクタ 26"/>
          <p:cNvCxnSpPr/>
          <p:nvPr/>
        </p:nvCxnSpPr>
        <p:spPr>
          <a:xfrm rot="10800000">
            <a:off x="3635896" y="3645024"/>
            <a:ext cx="1800200" cy="1368152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  <p:pic>
        <p:nvPicPr>
          <p:cNvPr id="19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1196752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円/楕円 19"/>
          <p:cNvSpPr/>
          <p:nvPr/>
        </p:nvSpPr>
        <p:spPr>
          <a:xfrm>
            <a:off x="2339752" y="1124744"/>
            <a:ext cx="1440160" cy="144016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268760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pic>
        <p:nvPicPr>
          <p:cNvPr id="2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196752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線矢印コネクタ 26"/>
          <p:cNvCxnSpPr/>
          <p:nvPr/>
        </p:nvCxnSpPr>
        <p:spPr>
          <a:xfrm rot="5400000" flipH="1" flipV="1">
            <a:off x="5832140" y="4185084"/>
            <a:ext cx="1368152" cy="288032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雲 22"/>
          <p:cNvSpPr/>
          <p:nvPr/>
        </p:nvSpPr>
        <p:spPr>
          <a:xfrm>
            <a:off x="5220072" y="4581128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キャラ追加パ</a:t>
            </a:r>
            <a:r>
              <a:rPr kumimoji="1" lang="ja-JP" altLang="en-US" sz="2000" dirty="0" smtClean="0"/>
              <a:t>ケット</a:t>
            </a:r>
          </a:p>
        </p:txBody>
      </p: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22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6" name="図 7" descr="chara2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" descr="G:\Desktop\up003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  <p:pic>
        <p:nvPicPr>
          <p:cNvPr id="31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268760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  <p:pic>
        <p:nvPicPr>
          <p:cNvPr id="19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1196752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268760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円/楕円 24"/>
          <p:cNvSpPr/>
          <p:nvPr/>
        </p:nvSpPr>
        <p:spPr>
          <a:xfrm>
            <a:off x="5076056" y="1988840"/>
            <a:ext cx="2232248" cy="237626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9"/>
          <p:cNvGrpSpPr>
            <a:grpSpLocks/>
          </p:cNvGrpSpPr>
          <p:nvPr/>
        </p:nvGrpSpPr>
        <p:grpSpPr bwMode="auto">
          <a:xfrm>
            <a:off x="5652120" y="1484784"/>
            <a:ext cx="936104" cy="1296144"/>
            <a:chOff x="1857356" y="4286256"/>
            <a:chExt cx="1257520" cy="1857388"/>
          </a:xfrm>
        </p:grpSpPr>
        <p:pic>
          <p:nvPicPr>
            <p:cNvPr id="21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140968"/>
            <a:ext cx="648072" cy="648072"/>
          </a:xfrm>
          <a:prstGeom prst="rect">
            <a:avLst/>
          </a:prstGeom>
          <a:noFill/>
        </p:spPr>
      </p:pic>
      <p:pic>
        <p:nvPicPr>
          <p:cNvPr id="23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140968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アクションごとにパケットを送受信して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クライアントとサーバを同期している</a:t>
            </a:r>
            <a:r>
              <a:rPr lang="ja-JP" altLang="en-US" dirty="0" err="1" smtClean="0"/>
              <a:t>お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39552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5076056" y="692696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1403648" y="1556792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212976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3212976"/>
            <a:ext cx="648072" cy="648072"/>
          </a:xfrm>
          <a:prstGeom prst="rect">
            <a:avLst/>
          </a:prstGeom>
          <a:noFill/>
        </p:spPr>
      </p:pic>
      <p:pic>
        <p:nvPicPr>
          <p:cNvPr id="19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1196752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60" y="1268760"/>
            <a:ext cx="1191449" cy="11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グループ化 9"/>
          <p:cNvGrpSpPr>
            <a:grpSpLocks/>
          </p:cNvGrpSpPr>
          <p:nvPr/>
        </p:nvGrpSpPr>
        <p:grpSpPr bwMode="auto">
          <a:xfrm>
            <a:off x="5652120" y="1484784"/>
            <a:ext cx="936104" cy="1296144"/>
            <a:chOff x="1857356" y="4286256"/>
            <a:chExt cx="1257520" cy="1857388"/>
          </a:xfrm>
        </p:grpSpPr>
        <p:pic>
          <p:nvPicPr>
            <p:cNvPr id="21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4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140968"/>
            <a:ext cx="648072" cy="648072"/>
          </a:xfrm>
          <a:prstGeom prst="rect">
            <a:avLst/>
          </a:prstGeom>
          <a:noFill/>
        </p:spPr>
      </p:pic>
      <p:pic>
        <p:nvPicPr>
          <p:cNvPr id="23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140968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627784" y="476672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3491880" y="1340768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996952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996952"/>
            <a:ext cx="648072" cy="648072"/>
          </a:xfrm>
          <a:prstGeom prst="rect">
            <a:avLst/>
          </a:prstGeom>
          <a:noFill/>
        </p:spPr>
      </p:pic>
      <p:cxnSp>
        <p:nvCxnSpPr>
          <p:cNvPr id="20" name="直線矢印コネクタ 19"/>
          <p:cNvCxnSpPr>
            <a:endCxn id="34" idx="0"/>
          </p:cNvCxnSpPr>
          <p:nvPr/>
        </p:nvCxnSpPr>
        <p:spPr>
          <a:xfrm rot="5400000">
            <a:off x="3217406" y="3664754"/>
            <a:ext cx="3750588" cy="974825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雲 20"/>
          <p:cNvSpPr/>
          <p:nvPr/>
        </p:nvSpPr>
        <p:spPr>
          <a:xfrm>
            <a:off x="4355976" y="1196752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アクション</a:t>
            </a:r>
          </a:p>
        </p:txBody>
      </p:sp>
      <p:sp>
        <p:nvSpPr>
          <p:cNvPr id="19" name="雲 18"/>
          <p:cNvSpPr/>
          <p:nvPr/>
        </p:nvSpPr>
        <p:spPr>
          <a:xfrm>
            <a:off x="3563888" y="3573016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パケット</a:t>
            </a:r>
          </a:p>
        </p:txBody>
      </p:sp>
      <p:sp>
        <p:nvSpPr>
          <p:cNvPr id="18" name="コンテンツ プレースホルダ 3"/>
          <p:cNvSpPr txBox="1">
            <a:spLocks/>
          </p:cNvSpPr>
          <p:nvPr/>
        </p:nvSpPr>
        <p:spPr>
          <a:xfrm>
            <a:off x="251520" y="5445225"/>
            <a:ext cx="316835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クライアントがアクション！</a:t>
            </a:r>
            <a:r>
              <a:rPr lang="en-US" altLang="ja-JP" sz="2000" dirty="0">
                <a:solidFill>
                  <a:schemeClr val="tx1"/>
                </a:solidFill>
              </a:rPr>
              <a:t/>
            </a:r>
            <a:br>
              <a:rPr lang="en-US" altLang="ja-JP" sz="2000" dirty="0">
                <a:solidFill>
                  <a:schemeClr val="tx1"/>
                </a:solidFill>
              </a:rPr>
            </a:b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サーバへパケ送信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2627784" y="476672"/>
            <a:ext cx="3456000" cy="3600400"/>
          </a:xfrm>
          <a:prstGeom prst="rect">
            <a:avLst/>
          </a:prstGeom>
          <a:solidFill>
            <a:schemeClr val="accent1">
              <a:lumMod val="20000"/>
              <a:lumOff val="80000"/>
              <a:alpha val="68000"/>
            </a:schemeClr>
          </a:solidFill>
          <a:ln w="44450">
            <a:solidFill>
              <a:schemeClr val="tx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ja-JP" altLang="en-US" sz="40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ブラウザ</a:t>
            </a:r>
            <a:endParaRPr lang="ja-JP" altLang="en-US" sz="4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pSp>
        <p:nvGrpSpPr>
          <p:cNvPr id="2" name="グループ化 20"/>
          <p:cNvGrpSpPr/>
          <p:nvPr/>
        </p:nvGrpSpPr>
        <p:grpSpPr>
          <a:xfrm>
            <a:off x="2807804" y="4941168"/>
            <a:ext cx="3528392" cy="1728192"/>
            <a:chOff x="4391688" y="319015"/>
            <a:chExt cx="3816424" cy="2520280"/>
          </a:xfrm>
        </p:grpSpPr>
        <p:sp>
          <p:nvSpPr>
            <p:cNvPr id="29" name="正方形/長方形 28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3491880" y="1340768"/>
            <a:ext cx="936104" cy="1296144"/>
            <a:chOff x="1857356" y="4286256"/>
            <a:chExt cx="1257520" cy="1857388"/>
          </a:xfrm>
        </p:grpSpPr>
        <p:pic>
          <p:nvPicPr>
            <p:cNvPr id="3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996952"/>
            <a:ext cx="750872" cy="741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G:\Desktop\up003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2996952"/>
            <a:ext cx="648072" cy="648072"/>
          </a:xfrm>
          <a:prstGeom prst="rect">
            <a:avLst/>
          </a:prstGeom>
          <a:noFill/>
        </p:spPr>
      </p:pic>
      <p:cxnSp>
        <p:nvCxnSpPr>
          <p:cNvPr id="20" name="直線矢印コネクタ 19"/>
          <p:cNvCxnSpPr>
            <a:stCxn id="33" idx="2"/>
          </p:cNvCxnSpPr>
          <p:nvPr/>
        </p:nvCxnSpPr>
        <p:spPr>
          <a:xfrm rot="5400000" flipH="1">
            <a:off x="2402687" y="3726106"/>
            <a:ext cx="4371914" cy="33287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雲 20"/>
          <p:cNvSpPr/>
          <p:nvPr/>
        </p:nvSpPr>
        <p:spPr>
          <a:xfrm>
            <a:off x="3275856" y="5489848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アクション</a:t>
            </a:r>
          </a:p>
        </p:txBody>
      </p:sp>
      <p:sp>
        <p:nvSpPr>
          <p:cNvPr id="19" name="雲 18"/>
          <p:cNvSpPr/>
          <p:nvPr/>
        </p:nvSpPr>
        <p:spPr>
          <a:xfrm>
            <a:off x="3059832" y="3645024"/>
            <a:ext cx="3024336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パケット</a:t>
            </a:r>
          </a:p>
        </p:txBody>
      </p:sp>
      <p:sp>
        <p:nvSpPr>
          <p:cNvPr id="18" name="コンテンツ プレースホルダ 3"/>
          <p:cNvSpPr txBox="1">
            <a:spLocks/>
          </p:cNvSpPr>
          <p:nvPr/>
        </p:nvSpPr>
        <p:spPr>
          <a:xfrm>
            <a:off x="251520" y="5373216"/>
            <a:ext cx="3131840" cy="792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サーバがアクション！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クライアントへパケ送信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パケットとは</a:t>
            </a:r>
            <a:endParaRPr kumimoji="1" lang="ja-JP" altLang="en-US" dirty="0"/>
          </a:p>
        </p:txBody>
      </p:sp>
      <p:sp>
        <p:nvSpPr>
          <p:cNvPr id="6" name="コンテンツ プレースホル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サーバ</a:t>
            </a:r>
            <a:r>
              <a:rPr kumimoji="1" lang="en-US" altLang="ja-JP" dirty="0" smtClean="0"/>
              <a:t>(Java)</a:t>
            </a:r>
            <a:r>
              <a:rPr kumimoji="1" lang="ja-JP" altLang="en-US" dirty="0" smtClean="0"/>
              <a:t>とクライアント</a:t>
            </a:r>
            <a:r>
              <a:rPr kumimoji="1" lang="en-US" altLang="ja-JP" dirty="0" smtClean="0"/>
              <a:t>(Flash)</a:t>
            </a:r>
            <a:r>
              <a:rPr kumimoji="1" lang="ja-JP" altLang="en-US" dirty="0" smtClean="0"/>
              <a:t>間での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ソケット通信をする際、どのようにデータ</a:t>
            </a:r>
            <a:r>
              <a:rPr lang="ja-JP" altLang="en-US" dirty="0" smtClean="0"/>
              <a:t>を渡すか独自でルールを決めた仕様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チャットパケット　：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移動パケット　　  ：</a:t>
            </a:r>
            <a:endParaRPr lang="en-US" altLang="ja-JP" dirty="0" smtClean="0"/>
          </a:p>
        </p:txBody>
      </p:sp>
      <p:graphicFrame>
        <p:nvGraphicFramePr>
          <p:cNvPr id="9" name="表 8"/>
          <p:cNvGraphicFramePr>
            <a:graphicFrameLocks noGrp="1"/>
          </p:cNvGraphicFramePr>
          <p:nvPr/>
        </p:nvGraphicFramePr>
        <p:xfrm>
          <a:off x="4355976" y="3645024"/>
          <a:ext cx="3960440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44216"/>
              </a:tblGrid>
              <a:tr h="3960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チャット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</a:t>
                      </a:r>
                      <a:r>
                        <a:rPr kumimoji="1" lang="en-US" altLang="ja-JP" baseline="0" dirty="0" smtClean="0"/>
                        <a:t> </a:t>
                      </a:r>
                      <a:r>
                        <a:rPr kumimoji="1" lang="ja-JP" altLang="en-US" baseline="0" dirty="0" smtClean="0"/>
                        <a:t>メッセージ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/>
        </p:nvGraphicFramePr>
        <p:xfrm>
          <a:off x="4355976" y="5229200"/>
          <a:ext cx="396044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コマンド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データ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キャラクター移動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ID,</a:t>
                      </a:r>
                      <a:r>
                        <a:rPr kumimoji="1" lang="en-US" altLang="ja-JP" baseline="0" dirty="0" smtClean="0"/>
                        <a:t> x, y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パケットの長さが固定ではないので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kumimoji="1" lang="ja-JP" altLang="en-US" dirty="0" smtClean="0"/>
              <a:t>連結されたパケットの区切りを判断できるように「パケットのサイズ」を追加します</a:t>
            </a:r>
            <a:endParaRPr kumimoji="1" lang="en-US" altLang="ja-JP" dirty="0" smtClean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サイズはバイト単位で計算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1979712" y="3933056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259632" y="3933056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419872" y="3933056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860032" y="3933056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３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4139952" y="3933056"/>
            <a:ext cx="72008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パケット</a:t>
            </a:r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580112" y="3933056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mtClean="0"/>
              <a:t>パケット</a:t>
            </a:r>
            <a:endParaRPr kumimoji="1" lang="ja-JP" altLang="en-US"/>
          </a:p>
        </p:txBody>
      </p:sp>
      <p:sp>
        <p:nvSpPr>
          <p:cNvPr id="21" name="右中かっこ 20"/>
          <p:cNvSpPr/>
          <p:nvPr/>
        </p:nvSpPr>
        <p:spPr>
          <a:xfrm rot="5400000">
            <a:off x="2483768" y="4509120"/>
            <a:ext cx="504056" cy="1224136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2" name="右中かっこ 21"/>
          <p:cNvSpPr/>
          <p:nvPr/>
        </p:nvSpPr>
        <p:spPr>
          <a:xfrm rot="5400000">
            <a:off x="4319972" y="4833156"/>
            <a:ext cx="504056" cy="576064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3" name="右中かっこ 22"/>
          <p:cNvSpPr/>
          <p:nvPr/>
        </p:nvSpPr>
        <p:spPr>
          <a:xfrm rot="5400000">
            <a:off x="6444208" y="4077072"/>
            <a:ext cx="504056" cy="2088232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051720" y="5589240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2byte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　　　  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1byte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               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3byte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しかし、文字列で「パケットの長さ」を指定すると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「パケット長さ」の長さも固定でない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339752" y="3501008"/>
            <a:ext cx="6192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19672" y="3501008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899592" y="3501008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長さ１</a:t>
            </a:r>
            <a:endParaRPr kumimoji="1" lang="ja-JP" altLang="en-US" dirty="0"/>
          </a:p>
        </p:txBody>
      </p:sp>
      <p:sp>
        <p:nvSpPr>
          <p:cNvPr id="23" name="右中かっこ 22"/>
          <p:cNvSpPr/>
          <p:nvPr/>
        </p:nvSpPr>
        <p:spPr>
          <a:xfrm rot="5400000">
            <a:off x="5292080" y="1556792"/>
            <a:ext cx="504056" cy="6120680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4" name="右中かっこ 23"/>
          <p:cNvSpPr/>
          <p:nvPr/>
        </p:nvSpPr>
        <p:spPr>
          <a:xfrm rot="5400000">
            <a:off x="1367644" y="3897052"/>
            <a:ext cx="504056" cy="1440160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971600" y="501317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2byte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　　　　　　　　　　        </a:t>
            </a:r>
            <a:r>
              <a:rPr kumimoji="1" lang="en-US" altLang="ja-JP" sz="2800" b="1" dirty="0" smtClean="0">
                <a:solidFill>
                  <a:srgbClr val="FF0000"/>
                </a:solidFill>
              </a:rPr>
              <a:t>12byte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4525963"/>
          </a:xfrm>
        </p:spPr>
        <p:txBody>
          <a:bodyPr/>
          <a:lstStyle/>
          <a:p>
            <a:r>
              <a:rPr kumimoji="1" lang="ja-JP" altLang="en-US" dirty="0" smtClean="0"/>
              <a:t>そのため「「パケットの長さ」の長さ」を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バイナリデータ、１バイト固定として追加します</a:t>
            </a:r>
            <a:endParaRPr kumimoji="1" lang="en-US" altLang="ja-JP" dirty="0" smtClean="0"/>
          </a:p>
          <a:p>
            <a:r>
              <a:rPr lang="ja-JP" altLang="en-US" dirty="0" smtClean="0"/>
              <a:t>１バイトのバイナリデータで２５５まで表せるので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２５５ケタ（</a:t>
            </a:r>
            <a:r>
              <a:rPr lang="en-US" altLang="ja-JP" dirty="0" smtClean="0"/>
              <a:t>10000</a:t>
            </a:r>
            <a:r>
              <a:rPr lang="ja-JP" altLang="en-US" dirty="0" smtClean="0"/>
              <a:t>・・・</a:t>
            </a:r>
            <a:r>
              <a:rPr lang="en-US" altLang="ja-JP" dirty="0" smtClean="0"/>
              <a:t>000</a:t>
            </a:r>
            <a:r>
              <a:rPr lang="ja-JP" altLang="en-US" dirty="0" smtClean="0"/>
              <a:t>）バイトまで対応可能</a:t>
            </a:r>
            <a:endParaRPr lang="en-US" altLang="ja-JP" dirty="0" smtClean="0"/>
          </a:p>
          <a:p>
            <a:r>
              <a:rPr kumimoji="1" lang="ja-JP" altLang="en-US" dirty="0" smtClean="0"/>
              <a:t>こうすれば、最初の</a:t>
            </a:r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を読めばパケットの長さが分かる！</a:t>
            </a:r>
            <a:endParaRPr kumimoji="1"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2411760" y="4561964"/>
            <a:ext cx="619268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4561964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971600" y="4561964"/>
            <a:ext cx="720080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51520" y="4561964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長さ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２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>
          <a:xfrm rot="5400000">
            <a:off x="5292080" y="2689756"/>
            <a:ext cx="504056" cy="6120680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2" name="右中かっこ 11"/>
          <p:cNvSpPr/>
          <p:nvPr/>
        </p:nvSpPr>
        <p:spPr>
          <a:xfrm rot="5400000">
            <a:off x="1439652" y="5102024"/>
            <a:ext cx="504056" cy="1296144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7504" y="6146140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solidFill>
                  <a:schemeClr val="tx2">
                    <a:lumMod val="75000"/>
                  </a:schemeClr>
                </a:solidFill>
              </a:rPr>
              <a:t>固定　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2byte</a:t>
            </a:r>
            <a:r>
              <a:rPr kumimoji="1" lang="ja-JP" altLang="en-US" sz="2800" b="1" dirty="0" smtClean="0">
                <a:solidFill>
                  <a:srgbClr val="FF0000"/>
                </a:solidFill>
              </a:rPr>
              <a:t>　　　　　　　　　　      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12byte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右中かっこ 13"/>
          <p:cNvSpPr/>
          <p:nvPr/>
        </p:nvSpPr>
        <p:spPr>
          <a:xfrm rot="5400000">
            <a:off x="323528" y="5426060"/>
            <a:ext cx="504056" cy="648072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パケット</a:t>
            </a:r>
            <a:endParaRPr kumimoji="1" lang="ja-JP" altLang="en-US" dirty="0"/>
          </a:p>
        </p:txBody>
      </p:sp>
      <p:sp>
        <p:nvSpPr>
          <p:cNvPr id="11" name="右中かっこ 10"/>
          <p:cNvSpPr/>
          <p:nvPr/>
        </p:nvSpPr>
        <p:spPr>
          <a:xfrm rot="5400000">
            <a:off x="5868144" y="3068960"/>
            <a:ext cx="504056" cy="2808312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2" name="右中かっこ 11"/>
          <p:cNvSpPr/>
          <p:nvPr/>
        </p:nvSpPr>
        <p:spPr>
          <a:xfrm rot="5400000">
            <a:off x="3275856" y="3429000"/>
            <a:ext cx="504056" cy="2088232"/>
          </a:xfrm>
          <a:prstGeom prst="rightBrace">
            <a:avLst/>
          </a:prstGeom>
          <a:ln w="666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32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843808" y="4869160"/>
            <a:ext cx="475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rgbClr val="FF0000"/>
                </a:solidFill>
              </a:rPr>
              <a:t>データ①　　　　　 データ②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203848" y="2780928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3203848" y="3429000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シュール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5292080" y="2780928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９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292080" y="3429000"/>
            <a:ext cx="230425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おはようございます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2483768" y="2780928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ｻｲｽﾞ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2483768" y="3429000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４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4572000" y="2780928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ｻｲｽﾞ</a:t>
            </a:r>
            <a:endParaRPr lang="en-US" altLang="ja-JP" dirty="0" smtClean="0"/>
          </a:p>
          <a:p>
            <a:pPr algn="ctr"/>
            <a:r>
              <a:rPr lang="ja-JP" altLang="en-US" dirty="0" smtClean="0"/>
              <a:t>１</a:t>
            </a:r>
            <a:endParaRPr lang="en-US" altLang="ja-JP" dirty="0" smtClean="0"/>
          </a:p>
        </p:txBody>
      </p:sp>
      <p:sp>
        <p:nvSpPr>
          <p:cNvPr id="35" name="正方形/長方形 34"/>
          <p:cNvSpPr/>
          <p:nvPr/>
        </p:nvSpPr>
        <p:spPr>
          <a:xfrm>
            <a:off x="4572000" y="3429000"/>
            <a:ext cx="720080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6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761"/>
            <a:ext cx="8686800" cy="1080120"/>
          </a:xfrm>
        </p:spPr>
        <p:txBody>
          <a:bodyPr/>
          <a:lstStyle/>
          <a:p>
            <a:r>
              <a:rPr kumimoji="1" lang="ja-JP" altLang="en-US" dirty="0" smtClean="0"/>
              <a:t>もちろんパケットの中身のデータにもサイズをつけないといけない　　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394</Words>
  <Application>Microsoft Office PowerPoint</Application>
  <PresentationFormat>画面に合わせる (4:3)</PresentationFormat>
  <Paragraphs>182</Paragraphs>
  <Slides>20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1" baseType="lpstr">
      <vt:lpstr>Office テーマ</vt:lpstr>
      <vt:lpstr>サーバ担当シュール</vt:lpstr>
      <vt:lpstr>スライド 2</vt:lpstr>
      <vt:lpstr>スライド 3</vt:lpstr>
      <vt:lpstr>スライド 4</vt:lpstr>
      <vt:lpstr>パケットとは</vt:lpstr>
      <vt:lpstr>パケット</vt:lpstr>
      <vt:lpstr>パケット</vt:lpstr>
      <vt:lpstr>パケット</vt:lpstr>
      <vt:lpstr>パケット</vt:lpstr>
      <vt:lpstr>パケット</vt:lpstr>
      <vt:lpstr>パケット一覧</vt:lpstr>
      <vt:lpstr>スライド 12</vt:lpstr>
      <vt:lpstr>スライド 13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スライド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Shule</dc:creator>
  <cp:lastModifiedBy>Shule517</cp:lastModifiedBy>
  <cp:revision>14</cp:revision>
  <dcterms:created xsi:type="dcterms:W3CDTF">2010-12-07T20:19:44Z</dcterms:created>
  <dcterms:modified xsi:type="dcterms:W3CDTF">2013-04-07T03:11:52Z</dcterms:modified>
</cp:coreProperties>
</file>