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93" r:id="rId3"/>
    <p:sldId id="260" r:id="rId4"/>
    <p:sldId id="295" r:id="rId5"/>
    <p:sldId id="267" r:id="rId6"/>
    <p:sldId id="296" r:id="rId7"/>
    <p:sldId id="273" r:id="rId8"/>
    <p:sldId id="297" r:id="rId9"/>
    <p:sldId id="276" r:id="rId10"/>
    <p:sldId id="294" r:id="rId11"/>
    <p:sldId id="274" r:id="rId12"/>
    <p:sldId id="289" r:id="rId13"/>
    <p:sldId id="303" r:id="rId14"/>
    <p:sldId id="304" r:id="rId15"/>
    <p:sldId id="299" r:id="rId16"/>
    <p:sldId id="300" r:id="rId17"/>
    <p:sldId id="302" r:id="rId18"/>
    <p:sldId id="305" r:id="rId19"/>
    <p:sldId id="298" r:id="rId20"/>
    <p:sldId id="290" r:id="rId21"/>
    <p:sldId id="262" r:id="rId22"/>
    <p:sldId id="291" r:id="rId23"/>
    <p:sldId id="263" r:id="rId24"/>
    <p:sldId id="264" r:id="rId25"/>
    <p:sldId id="265" r:id="rId26"/>
    <p:sldId id="283" r:id="rId27"/>
    <p:sldId id="281" r:id="rId28"/>
    <p:sldId id="306" r:id="rId29"/>
    <p:sldId id="307" r:id="rId30"/>
    <p:sldId id="309" r:id="rId31"/>
    <p:sldId id="310" r:id="rId32"/>
    <p:sldId id="308" r:id="rId33"/>
    <p:sldId id="311" r:id="rId34"/>
    <p:sldId id="285" r:id="rId35"/>
    <p:sldId id="292" r:id="rId36"/>
    <p:sldId id="313" r:id="rId37"/>
    <p:sldId id="286" r:id="rId38"/>
    <p:sldId id="284" r:id="rId39"/>
    <p:sldId id="288" r:id="rId40"/>
    <p:sldId id="287" r:id="rId41"/>
    <p:sldId id="314"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5616" autoAdjust="0"/>
  </p:normalViewPr>
  <p:slideViewPr>
    <p:cSldViewPr>
      <p:cViewPr varScale="1">
        <p:scale>
          <a:sx n="116" d="100"/>
          <a:sy n="116" d="100"/>
        </p:scale>
        <p:origin x="-1308" y="-114"/>
      </p:cViewPr>
      <p:guideLst>
        <p:guide orient="horz" pos="2160"/>
        <p:guide pos="2880"/>
      </p:guideLst>
    </p:cSldViewPr>
  </p:slideViewPr>
  <p:outlineViewPr>
    <p:cViewPr>
      <p:scale>
        <a:sx n="33" d="100"/>
        <a:sy n="33" d="100"/>
      </p:scale>
      <p:origin x="0" y="2025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719C70-A545-47B5-9EF0-D3BB63D735E4}" type="datetimeFigureOut">
              <a:rPr kumimoji="1" lang="ja-JP" altLang="en-US" smtClean="0"/>
              <a:pPr/>
              <a:t>2013/4/7</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D1C397-C231-444C-B562-ECC433F359C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94F20-2CB7-4DB9-9AC8-A2EF6DFD6AE6}" type="datetimeFigureOut">
              <a:rPr kumimoji="1" lang="ja-JP" altLang="en-US" smtClean="0"/>
              <a:pPr/>
              <a:t>2013/4/7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50B90-A1AF-4CEB-A62B-DAAC3398A0E5}"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動画配置などの位置関係</a:t>
            </a:r>
            <a:endParaRPr kumimoji="1" lang="ja-JP" altLang="en-US" dirty="0"/>
          </a:p>
        </p:txBody>
      </p:sp>
      <p:sp>
        <p:nvSpPr>
          <p:cNvPr id="4" name="スライド番号プレースホルダ 3"/>
          <p:cNvSpPr>
            <a:spLocks noGrp="1"/>
          </p:cNvSpPr>
          <p:nvPr>
            <p:ph type="sldNum" sz="quarter" idx="10"/>
          </p:nvPr>
        </p:nvSpPr>
        <p:spPr/>
        <p:txBody>
          <a:bodyPr/>
          <a:lstStyle/>
          <a:p>
            <a:fld id="{EBC50B90-A1AF-4CEB-A62B-DAAC3398A0E5}" type="slidenum">
              <a:rPr kumimoji="1" lang="ja-JP" altLang="en-US" smtClean="0"/>
              <a:pPr/>
              <a:t>8</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828D1C86-81CE-4374-A825-2BD89EDC2FA2}"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8CDE466-D955-4D0D-B36A-E0B08F27FDBA}"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28D1C86-81CE-4374-A825-2BD89EDC2FA2}"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8CDE466-D955-4D0D-B36A-E0B08F27FDBA}"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28D1C86-81CE-4374-A825-2BD89EDC2FA2}"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8CDE466-D955-4D0D-B36A-E0B08F27FDBA}" type="slidenum">
              <a:rPr kumimoji="1" lang="ja-JP" altLang="en-US" smtClean="0"/>
              <a:pPr/>
              <a:t>&lt;#&gt;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コンテンツ">
    <p:spTree>
      <p:nvGrpSpPr>
        <p:cNvPr id="1" name=""/>
        <p:cNvGrpSpPr/>
        <p:nvPr/>
      </p:nvGrpSpPr>
      <p:grpSpPr>
        <a:xfrm>
          <a:off x="0" y="0"/>
          <a:ext cx="0" cy="0"/>
          <a:chOff x="0" y="0"/>
          <a:chExt cx="0" cy="0"/>
        </a:xfrm>
      </p:grpSpPr>
      <p:sp>
        <p:nvSpPr>
          <p:cNvPr id="2" name="コンテンツ プレースホルダ 1"/>
          <p:cNvSpPr>
            <a:spLocks noGrp="1"/>
          </p:cNvSpPr>
          <p:nvPr>
            <p:ph/>
          </p:nvPr>
        </p:nvSpPr>
        <p:spPr>
          <a:xfrm>
            <a:off x="457200" y="274638"/>
            <a:ext cx="8229600" cy="5851525"/>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7AF503B8-C174-4EF3-92A6-2F96063CB99C}" type="slidenum">
              <a:rPr lang="en-US" altLang="ja-JP"/>
              <a:pPr>
                <a:defRPr/>
              </a:pPr>
              <a:t>&lt;#&gt;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28D1C86-81CE-4374-A825-2BD89EDC2FA2}"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8CDE466-D955-4D0D-B36A-E0B08F27FDBA}"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828D1C86-81CE-4374-A825-2BD89EDC2FA2}"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8CDE466-D955-4D0D-B36A-E0B08F27FDBA}"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828D1C86-81CE-4374-A825-2BD89EDC2FA2}" type="datetimeFigureOut">
              <a:rPr kumimoji="1" lang="ja-JP" altLang="en-US" smtClean="0"/>
              <a:pPr/>
              <a:t>2013/4/7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8CDE466-D955-4D0D-B36A-E0B08F27FDBA}"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828D1C86-81CE-4374-A825-2BD89EDC2FA2}" type="datetimeFigureOut">
              <a:rPr kumimoji="1" lang="ja-JP" altLang="en-US" smtClean="0"/>
              <a:pPr/>
              <a:t>2013/4/7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8CDE466-D955-4D0D-B36A-E0B08F27FDBA}"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828D1C86-81CE-4374-A825-2BD89EDC2FA2}" type="datetimeFigureOut">
              <a:rPr kumimoji="1" lang="ja-JP" altLang="en-US" smtClean="0"/>
              <a:pPr/>
              <a:t>2013/4/7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8CDE466-D955-4D0D-B36A-E0B08F27FDBA}"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28D1C86-81CE-4374-A825-2BD89EDC2FA2}" type="datetimeFigureOut">
              <a:rPr kumimoji="1" lang="ja-JP" altLang="en-US" smtClean="0"/>
              <a:pPr/>
              <a:t>2013/4/7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8CDE466-D955-4D0D-B36A-E0B08F27FDBA}"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28D1C86-81CE-4374-A825-2BD89EDC2FA2}" type="datetimeFigureOut">
              <a:rPr kumimoji="1" lang="ja-JP" altLang="en-US" smtClean="0"/>
              <a:pPr/>
              <a:t>2013/4/7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8CDE466-D955-4D0D-B36A-E0B08F27FDBA}"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28D1C86-81CE-4374-A825-2BD89EDC2FA2}" type="datetimeFigureOut">
              <a:rPr kumimoji="1" lang="ja-JP" altLang="en-US" smtClean="0"/>
              <a:pPr/>
              <a:t>2013/4/7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8CDE466-D955-4D0D-B36A-E0B08F27FDBA}"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D1C86-81CE-4374-A825-2BD89EDC2FA2}" type="datetimeFigureOut">
              <a:rPr kumimoji="1" lang="ja-JP" altLang="en-US" smtClean="0"/>
              <a:pPr/>
              <a:t>2013/4/7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DE466-D955-4D0D-B36A-E0B08F27FDB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monjiro.ne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ja.wikipedia.org/wiki/&#12513;&#12479;&#12496;&#12540;&#1247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smtClean="0"/>
              <a:t>卒業研究 </a:t>
            </a:r>
            <a:r>
              <a:rPr lang="en-US" altLang="ja-JP" dirty="0" smtClean="0"/>
              <a:t>B</a:t>
            </a:r>
            <a:r>
              <a:rPr lang="ja-JP" altLang="en-US" dirty="0" smtClean="0"/>
              <a:t>班</a:t>
            </a:r>
            <a:r>
              <a:rPr lang="en-US" altLang="ja-JP" dirty="0" smtClean="0"/>
              <a:t/>
            </a:r>
            <a:br>
              <a:rPr lang="en-US" altLang="ja-JP" dirty="0" smtClean="0"/>
            </a:br>
            <a:r>
              <a:rPr lang="en-US" altLang="ja-JP" dirty="0" smtClean="0"/>
              <a:t>2010/6/3</a:t>
            </a:r>
            <a:endParaRPr kumimoji="1" lang="ja-JP" altLang="en-US" dirty="0"/>
          </a:p>
        </p:txBody>
      </p:sp>
      <p:sp>
        <p:nvSpPr>
          <p:cNvPr id="3" name="サブタイトル 2"/>
          <p:cNvSpPr>
            <a:spLocks noGrp="1"/>
          </p:cNvSpPr>
          <p:nvPr>
            <p:ph type="subTitle" idx="1"/>
          </p:nvPr>
        </p:nvSpPr>
        <p:spPr/>
        <p:txBody>
          <a:bodyPr/>
          <a:lstStyle/>
          <a:p>
            <a:r>
              <a:rPr lang="ja-JP" altLang="en-US" dirty="0" smtClean="0"/>
              <a:t>しっかりシュール</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29124" y="214290"/>
            <a:ext cx="4186238" cy="1143000"/>
          </a:xfrm>
        </p:spPr>
        <p:txBody>
          <a:bodyPr/>
          <a:lstStyle/>
          <a:p>
            <a:r>
              <a:rPr lang="en-US" altLang="ja-JP" dirty="0" smtClean="0"/>
              <a:t>2D 3D </a:t>
            </a:r>
            <a:r>
              <a:rPr lang="ja-JP" altLang="en-US" dirty="0" smtClean="0"/>
              <a:t>比較</a:t>
            </a:r>
            <a:endParaRPr kumimoji="1" lang="ja-JP" altLang="en-US" dirty="0"/>
          </a:p>
        </p:txBody>
      </p:sp>
      <p:sp>
        <p:nvSpPr>
          <p:cNvPr id="3" name="コンテンツ プレースホルダ 2"/>
          <p:cNvSpPr>
            <a:spLocks noGrp="1"/>
          </p:cNvSpPr>
          <p:nvPr>
            <p:ph idx="1"/>
          </p:nvPr>
        </p:nvSpPr>
        <p:spPr>
          <a:xfrm>
            <a:off x="285720" y="3571876"/>
            <a:ext cx="4786346" cy="4454525"/>
          </a:xfrm>
        </p:spPr>
        <p:txBody>
          <a:bodyPr>
            <a:normAutofit/>
          </a:bodyPr>
          <a:lstStyle/>
          <a:p>
            <a:r>
              <a:rPr lang="ja-JP" altLang="en-US" sz="2800" dirty="0" smtClean="0"/>
              <a:t>コミュニケーションする</a:t>
            </a:r>
            <a:r>
              <a:rPr lang="en-US" altLang="ja-JP" sz="2800" dirty="0" smtClean="0"/>
              <a:t/>
            </a:r>
            <a:br>
              <a:rPr lang="en-US" altLang="ja-JP" sz="2800" dirty="0" smtClean="0"/>
            </a:br>
            <a:r>
              <a:rPr lang="ja-JP" altLang="en-US" sz="2800" dirty="0" smtClean="0"/>
              <a:t>相手の存在感</a:t>
            </a:r>
            <a:endParaRPr kumimoji="1" lang="en-US" altLang="ja-JP" sz="2800" dirty="0" smtClean="0"/>
          </a:p>
          <a:p>
            <a:r>
              <a:rPr kumimoji="1" lang="ja-JP" altLang="en-US" sz="2800" dirty="0" smtClean="0"/>
              <a:t>空間が広い</a:t>
            </a:r>
            <a:endParaRPr kumimoji="1" lang="en-US" altLang="ja-JP" sz="2800" dirty="0" smtClean="0"/>
          </a:p>
          <a:p>
            <a:r>
              <a:rPr lang="ja-JP" altLang="en-US" sz="2800" dirty="0" smtClean="0"/>
              <a:t>現実に近い</a:t>
            </a:r>
            <a:endParaRPr lang="en-US" altLang="ja-JP" sz="2800" dirty="0" smtClean="0"/>
          </a:p>
          <a:p>
            <a:r>
              <a:rPr kumimoji="1" lang="ja-JP" altLang="en-US" sz="2800" dirty="0" smtClean="0"/>
              <a:t>一度に見れる量が多い</a:t>
            </a:r>
            <a:endParaRPr kumimoji="1" lang="en-US" altLang="ja-JP" sz="2800" dirty="0" smtClean="0"/>
          </a:p>
          <a:p>
            <a:r>
              <a:rPr lang="ja-JP" altLang="en-US" sz="2800" dirty="0" smtClean="0"/>
              <a:t>自由度が高い</a:t>
            </a:r>
            <a:endParaRPr lang="en-US" altLang="ja-JP" sz="2800" dirty="0" smtClean="0"/>
          </a:p>
          <a:p>
            <a:pPr>
              <a:buNone/>
            </a:pPr>
            <a:endParaRPr kumimoji="1" lang="en-US" altLang="ja-JP" sz="2800" dirty="0" smtClean="0"/>
          </a:p>
          <a:p>
            <a:pPr>
              <a:buNone/>
            </a:pPr>
            <a:endParaRPr kumimoji="1" lang="ja-JP" altLang="en-US" sz="2800" dirty="0"/>
          </a:p>
        </p:txBody>
      </p:sp>
      <p:sp>
        <p:nvSpPr>
          <p:cNvPr id="7" name="コンテンツ プレースホルダ 2"/>
          <p:cNvSpPr txBox="1">
            <a:spLocks/>
          </p:cNvSpPr>
          <p:nvPr/>
        </p:nvSpPr>
        <p:spPr>
          <a:xfrm>
            <a:off x="4786314" y="3571876"/>
            <a:ext cx="4043362" cy="45434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3200" b="0" i="0" u="none" strike="noStrike" kern="1200" cap="none" spc="0" normalizeH="0" baseline="0" noProof="0" dirty="0" smtClean="0">
                <a:ln>
                  <a:noFill/>
                </a:ln>
                <a:solidFill>
                  <a:schemeClr val="tx1"/>
                </a:solidFill>
                <a:effectLst/>
                <a:uLnTx/>
                <a:uFillTx/>
                <a:latin typeface="+mn-lt"/>
                <a:ea typeface="+mn-ea"/>
                <a:cs typeface="+mn-cs"/>
              </a:rPr>
              <a:t>実装が簡単</a:t>
            </a:r>
            <a:endParaRPr kumimoji="1" lang="en-US" altLang="ja-JP"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3200" dirty="0" smtClean="0"/>
              <a:t>一貫性がある</a:t>
            </a:r>
            <a:endParaRPr lang="en-US" altLang="ja-JP"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3200" dirty="0" smtClean="0"/>
              <a:t>軽い</a:t>
            </a:r>
            <a:r>
              <a:rPr lang="en-US" altLang="ja-JP" sz="1400" dirty="0" smtClean="0"/>
              <a:t/>
            </a:r>
            <a:br>
              <a:rPr lang="en-US" altLang="ja-JP" sz="1400" dirty="0" smtClean="0"/>
            </a:br>
            <a:r>
              <a:rPr lang="en-US" altLang="ja-JP" sz="1400" dirty="0" smtClean="0"/>
              <a:t/>
            </a:r>
            <a:br>
              <a:rPr lang="en-US" altLang="ja-JP" sz="1400" dirty="0" smtClean="0"/>
            </a:br>
            <a:r>
              <a:rPr lang="ja-JP" altLang="en-US" sz="3200" dirty="0" smtClean="0">
                <a:solidFill>
                  <a:srgbClr val="FF0000"/>
                </a:solidFill>
              </a:rPr>
              <a:t>どちらにするか</a:t>
            </a:r>
            <a:r>
              <a:rPr lang="en-US" altLang="ja-JP" sz="3200" dirty="0" smtClean="0">
                <a:solidFill>
                  <a:srgbClr val="FF0000"/>
                </a:solidFill>
              </a:rPr>
              <a:t/>
            </a:r>
            <a:br>
              <a:rPr lang="en-US" altLang="ja-JP" sz="3200" dirty="0" smtClean="0">
                <a:solidFill>
                  <a:srgbClr val="FF0000"/>
                </a:solidFill>
              </a:rPr>
            </a:br>
            <a:r>
              <a:rPr lang="ja-JP" altLang="en-US" sz="3200" dirty="0" smtClean="0">
                <a:solidFill>
                  <a:srgbClr val="FF0000"/>
                </a:solidFill>
              </a:rPr>
              <a:t>まだ検討中</a:t>
            </a:r>
            <a:endParaRPr lang="en-US" altLang="ja-JP" sz="3200" dirty="0" smtClean="0">
              <a:solidFill>
                <a:srgbClr val="FF0000"/>
              </a:solidFill>
            </a:endParaRPr>
          </a:p>
        </p:txBody>
      </p:sp>
      <p:pic>
        <p:nvPicPr>
          <p:cNvPr id="8" name="Picture 2" descr="C:\Users\Shule\Desktop\卒論\0531\2D（仮）.JPG"/>
          <p:cNvPicPr>
            <a:picLocks noChangeAspect="1" noChangeArrowheads="1"/>
          </p:cNvPicPr>
          <p:nvPr/>
        </p:nvPicPr>
        <p:blipFill>
          <a:blip r:embed="rId2" cstate="print"/>
          <a:srcRect/>
          <a:stretch>
            <a:fillRect/>
          </a:stretch>
        </p:blipFill>
        <p:spPr bwMode="auto">
          <a:xfrm>
            <a:off x="4429124" y="1428736"/>
            <a:ext cx="4540951" cy="2000264"/>
          </a:xfrm>
          <a:prstGeom prst="rect">
            <a:avLst/>
          </a:prstGeom>
          <a:noFill/>
        </p:spPr>
      </p:pic>
      <p:pic>
        <p:nvPicPr>
          <p:cNvPr id="9" name="Picture 2" descr="C:\Users\Shule\Desktop\卒論\３D（宣伝）.JPG"/>
          <p:cNvPicPr>
            <a:picLocks noChangeAspect="1" noChangeArrowheads="1"/>
          </p:cNvPicPr>
          <p:nvPr/>
        </p:nvPicPr>
        <p:blipFill>
          <a:blip r:embed="rId3" cstate="print"/>
          <a:srcRect/>
          <a:stretch>
            <a:fillRect/>
          </a:stretch>
        </p:blipFill>
        <p:spPr bwMode="auto">
          <a:xfrm>
            <a:off x="285720" y="142852"/>
            <a:ext cx="4000528" cy="330182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システムのポジション</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先生「サブなの？メインなの？」</a:t>
            </a:r>
            <a:r>
              <a:rPr lang="en-US" altLang="ja-JP" dirty="0" smtClean="0"/>
              <a:t/>
            </a:r>
            <a:br>
              <a:rPr lang="en-US" altLang="ja-JP" dirty="0" smtClean="0"/>
            </a:br>
            <a:r>
              <a:rPr lang="ja-JP" altLang="en-US" dirty="0" smtClean="0"/>
              <a:t>→　メイン（ブラウザと並行するわけではない）</a:t>
            </a:r>
            <a:endParaRPr lang="en-US" altLang="ja-JP" dirty="0" smtClean="0"/>
          </a:p>
          <a:p>
            <a:endParaRPr lang="en-US" altLang="ja-JP" dirty="0" smtClean="0"/>
          </a:p>
          <a:p>
            <a:r>
              <a:rPr lang="ja-JP" altLang="en-US" dirty="0" smtClean="0"/>
              <a:t>コミュニケーションをする　：　メイン</a:t>
            </a:r>
          </a:p>
          <a:p>
            <a:r>
              <a:rPr lang="ja-JP" altLang="en-US" dirty="0" smtClean="0"/>
              <a:t>配信を探す　：　メイン</a:t>
            </a:r>
          </a:p>
          <a:p>
            <a:r>
              <a:rPr lang="ja-JP" altLang="en-US" dirty="0" smtClean="0"/>
              <a:t>動画を見ることに関して　：　サブ</a:t>
            </a:r>
          </a:p>
          <a:p>
            <a:pPr>
              <a:buNone/>
            </a:pPr>
            <a:endParaRPr lang="ja-JP" altLang="en-US" dirty="0" smtClean="0"/>
          </a:p>
          <a:p>
            <a:r>
              <a:rPr lang="ja-JP" altLang="en-US" dirty="0" smtClean="0"/>
              <a:t>配信　＝　動画　＋　コミュニケーション</a:t>
            </a:r>
            <a:endParaRPr kumimoji="1"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シュール案</a:t>
            </a:r>
            <a:endParaRPr kumimoji="1" lang="ja-JP" altLang="en-US" dirty="0"/>
          </a:p>
        </p:txBody>
      </p:sp>
      <p:sp>
        <p:nvSpPr>
          <p:cNvPr id="4" name="サブタイトル 3"/>
          <p:cNvSpPr>
            <a:spLocks noGrp="1"/>
          </p:cNvSpPr>
          <p:nvPr>
            <p:ph type="subTitle" idx="1"/>
          </p:nvPr>
        </p:nvSpPr>
        <p:spPr/>
        <p:txBody>
          <a:bodyPr/>
          <a:lstStyle/>
          <a:p>
            <a:endParaRPr kumimoji="1"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①３Ｄスキャナー</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ハンドスキャナーのように、３Ｄスキャナってできないかな？</a:t>
            </a:r>
            <a:r>
              <a:rPr lang="en-US" altLang="ja-JP" dirty="0" smtClean="0"/>
              <a:t/>
            </a:r>
            <a:br>
              <a:rPr lang="en-US" altLang="ja-JP" dirty="0" smtClean="0"/>
            </a:br>
            <a:endParaRPr lang="en-US" altLang="ja-JP" dirty="0" smtClean="0"/>
          </a:p>
          <a:p>
            <a:pPr>
              <a:buNone/>
            </a:pPr>
            <a:r>
              <a:rPr kumimoji="1" lang="ja-JP" altLang="en-US" dirty="0" smtClean="0"/>
              <a:t>モバイルスキャナーの仕組み</a:t>
            </a:r>
            <a:endParaRPr kumimoji="1" lang="en-US" altLang="ja-JP" dirty="0" smtClean="0"/>
          </a:p>
          <a:p>
            <a:r>
              <a:rPr kumimoji="1" lang="ja-JP" altLang="en-US" dirty="0" smtClean="0"/>
              <a:t>移動量（転がす量）が分かるから</a:t>
            </a:r>
            <a:r>
              <a:rPr lang="en-US" altLang="ja-JP" dirty="0" smtClean="0"/>
              <a:t/>
            </a:r>
            <a:br>
              <a:rPr lang="en-US" altLang="ja-JP" dirty="0" smtClean="0"/>
            </a:br>
            <a:r>
              <a:rPr lang="ja-JP" altLang="en-US" dirty="0" smtClean="0"/>
              <a:t>複数枚の画像を合成できる</a:t>
            </a:r>
            <a:endParaRPr lang="en-US" altLang="ja-JP" dirty="0" smtClean="0"/>
          </a:p>
          <a:p>
            <a:r>
              <a:rPr lang="ja-JP" altLang="en-US" dirty="0" smtClean="0"/>
              <a:t>これをＷｉｉリモコンの</a:t>
            </a:r>
            <a:r>
              <a:rPr lang="en-US" altLang="ja-JP" dirty="0" smtClean="0"/>
              <a:t/>
            </a:r>
            <a:br>
              <a:rPr lang="en-US" altLang="ja-JP" dirty="0" smtClean="0"/>
            </a:br>
            <a:r>
              <a:rPr lang="ja-JP" altLang="en-US" dirty="0" smtClean="0"/>
              <a:t>加速度センサーで補う</a:t>
            </a:r>
            <a:endParaRPr lang="en-US" altLang="ja-JP" dirty="0" smtClean="0"/>
          </a:p>
          <a:p>
            <a:endParaRPr kumimoji="1" lang="en-US" altLang="ja-JP" dirty="0" smtClean="0"/>
          </a:p>
        </p:txBody>
      </p:sp>
      <p:pic>
        <p:nvPicPr>
          <p:cNvPr id="40962" name="Picture 2" descr="C:\Users\Shule\Desktop\img56584402.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643570" y="3357562"/>
            <a:ext cx="3323482" cy="3500438"/>
          </a:xfrm>
          <a:prstGeom prst="rect">
            <a:avLst/>
          </a:prstGeom>
          <a:noFill/>
        </p:spPr>
      </p:pic>
      <p:sp>
        <p:nvSpPr>
          <p:cNvPr id="7" name="右矢印 6"/>
          <p:cNvSpPr/>
          <p:nvPr/>
        </p:nvSpPr>
        <p:spPr>
          <a:xfrm rot="18765865">
            <a:off x="7437664" y="3678198"/>
            <a:ext cx="1302391" cy="980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Ｍｙストリートビュー？</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Wii</a:t>
            </a:r>
            <a:r>
              <a:rPr kumimoji="1" lang="ja-JP" altLang="en-US" dirty="0" smtClean="0"/>
              <a:t>リモコン＋ウェブカメラ</a:t>
            </a:r>
            <a:endParaRPr kumimoji="1" lang="en-US" altLang="ja-JP" dirty="0" smtClean="0"/>
          </a:p>
          <a:p>
            <a:r>
              <a:rPr lang="ja-JP" altLang="en-US" dirty="0" smtClean="0"/>
              <a:t>ウェブカメの位置や方向を取得する</a:t>
            </a:r>
            <a:endParaRPr lang="en-US" altLang="ja-JP" dirty="0" smtClean="0"/>
          </a:p>
          <a:p>
            <a:endParaRPr kumimoji="1" lang="en-US" altLang="ja-JP" dirty="0" smtClean="0"/>
          </a:p>
          <a:p>
            <a:r>
              <a:rPr lang="ja-JP" altLang="en-US" dirty="0" smtClean="0"/>
              <a:t>ストリートビューみたいなことができる？</a:t>
            </a:r>
            <a:endParaRPr lang="en-US" altLang="ja-JP" dirty="0" smtClean="0"/>
          </a:p>
          <a:p>
            <a:r>
              <a:rPr kumimoji="1" lang="ja-JP" altLang="en-US" dirty="0" smtClean="0"/>
              <a:t>物体を３Ｄスキャンすることができる？</a:t>
            </a:r>
            <a:r>
              <a:rPr kumimoji="1" lang="en-US" altLang="ja-JP" dirty="0" smtClean="0"/>
              <a:t/>
            </a:r>
            <a:br>
              <a:rPr kumimoji="1" lang="en-US" altLang="ja-JP" dirty="0" smtClean="0"/>
            </a:br>
            <a:endParaRPr kumimoji="1" lang="ja-JP" altLang="en-US" dirty="0"/>
          </a:p>
        </p:txBody>
      </p:sp>
      <p:grpSp>
        <p:nvGrpSpPr>
          <p:cNvPr id="4" name="グループ化 7"/>
          <p:cNvGrpSpPr/>
          <p:nvPr/>
        </p:nvGrpSpPr>
        <p:grpSpPr>
          <a:xfrm>
            <a:off x="6286512" y="3429000"/>
            <a:ext cx="3024186" cy="3629022"/>
            <a:chOff x="4071934" y="2800350"/>
            <a:chExt cx="3309938" cy="4057650"/>
          </a:xfrm>
        </p:grpSpPr>
        <p:pic>
          <p:nvPicPr>
            <p:cNvPr id="39938" name="Picture 2" descr="C:\Users\Shule\Desktop\nyko-announces-cord-free-adapter-for-wii-nunchuck-20080129112807832-000.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43372" y="2800350"/>
              <a:ext cx="3238500" cy="4057650"/>
            </a:xfrm>
            <a:prstGeom prst="rect">
              <a:avLst/>
            </a:prstGeom>
            <a:noFill/>
          </p:spPr>
        </p:pic>
        <p:pic>
          <p:nvPicPr>
            <p:cNvPr id="39940" name="Picture 4" descr="C:\Users\Shule\Desktop\4943765034162.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flipH="1">
              <a:off x="4071934" y="4157672"/>
              <a:ext cx="1144616" cy="1524000"/>
            </a:xfrm>
            <a:prstGeom prst="rect">
              <a:avLst/>
            </a:prstGeom>
            <a:noFill/>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②</a:t>
            </a:r>
            <a:r>
              <a:rPr kumimoji="1" lang="en-US" altLang="ja-JP" dirty="0" err="1" smtClean="0"/>
              <a:t>RealWalk</a:t>
            </a:r>
            <a:endParaRPr kumimoji="1" lang="ja-JP" altLang="en-US" dirty="0"/>
          </a:p>
        </p:txBody>
      </p:sp>
      <p:sp>
        <p:nvSpPr>
          <p:cNvPr id="3" name="コンテンツ プレースホルダ 2"/>
          <p:cNvSpPr>
            <a:spLocks noGrp="1"/>
          </p:cNvSpPr>
          <p:nvPr>
            <p:ph idx="1"/>
          </p:nvPr>
        </p:nvSpPr>
        <p:spPr/>
        <p:txBody>
          <a:bodyPr/>
          <a:lstStyle/>
          <a:p>
            <a:pPr marL="342900" lvl="1" indent="-342900">
              <a:buFont typeface="Arial" pitchFamily="34" charset="0"/>
              <a:buChar char="•"/>
            </a:pPr>
            <a:r>
              <a:rPr kumimoji="1" lang="ja-JP" altLang="en-US" dirty="0" smtClean="0"/>
              <a:t>気軽に配信みたいなこ</a:t>
            </a:r>
            <a:r>
              <a:rPr lang="ja-JP" altLang="en-US" dirty="0" smtClean="0"/>
              <a:t>とできないかな</a:t>
            </a:r>
            <a:r>
              <a:rPr lang="en-US" altLang="ja-JP" dirty="0" smtClean="0"/>
              <a:t/>
            </a:r>
            <a:br>
              <a:rPr lang="en-US" altLang="ja-JP" dirty="0" smtClean="0"/>
            </a:br>
            <a:r>
              <a:rPr lang="ja-JP" altLang="en-US" dirty="0" smtClean="0"/>
              <a:t>→　外出先で、写真＋コメント</a:t>
            </a:r>
            <a:endParaRPr lang="en-US" altLang="ja-JP" dirty="0" smtClean="0"/>
          </a:p>
          <a:p>
            <a:r>
              <a:rPr lang="ja-JP" altLang="en-US" dirty="0" smtClean="0"/>
              <a:t>お天気カメラを人にさせちゃおう</a:t>
            </a:r>
            <a:endParaRPr lang="en-US" altLang="ja-JP" dirty="0" smtClean="0"/>
          </a:p>
          <a:p>
            <a:r>
              <a:rPr lang="ja-JP" altLang="en-US" dirty="0" smtClean="0"/>
              <a:t>何処でどんなことが起こってるのかパッと分かる</a:t>
            </a:r>
            <a:endParaRPr lang="en-US" altLang="ja-JP" dirty="0" smtClean="0"/>
          </a:p>
          <a:p>
            <a:r>
              <a:rPr lang="ja-JP" altLang="en-US" dirty="0" smtClean="0"/>
              <a:t>外出先での地元スポットを知りたい</a:t>
            </a:r>
            <a:endParaRPr lang="en-US" altLang="ja-JP" dirty="0" smtClean="0"/>
          </a:p>
          <a:p>
            <a:endParaRPr lang="en-US" altLang="ja-JP" dirty="0" smtClean="0"/>
          </a:p>
          <a:p>
            <a:pPr lvl="1">
              <a:buNone/>
            </a:pPr>
            <a:endParaRPr kumimoji="1" lang="en-US" altLang="ja-JP"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ユーザが位置情報やコメントが付いた</a:t>
            </a:r>
            <a:r>
              <a:rPr kumimoji="1" lang="en-US" altLang="ja-JP" dirty="0" smtClean="0"/>
              <a:t/>
            </a:r>
            <a:br>
              <a:rPr kumimoji="1" lang="en-US" altLang="ja-JP" dirty="0" smtClean="0"/>
            </a:br>
            <a:r>
              <a:rPr kumimoji="1" lang="ja-JP" altLang="en-US" dirty="0" smtClean="0"/>
              <a:t>コンテンツを</a:t>
            </a:r>
            <a:r>
              <a:rPr kumimoji="1" lang="en-US" altLang="ja-JP" dirty="0" smtClean="0"/>
              <a:t>UP</a:t>
            </a:r>
          </a:p>
          <a:p>
            <a:r>
              <a:rPr lang="ja-JP" altLang="en-US" dirty="0" smtClean="0"/>
              <a:t>コンテンツ</a:t>
            </a:r>
            <a:endParaRPr lang="en-US" altLang="ja-JP" dirty="0" smtClean="0"/>
          </a:p>
          <a:p>
            <a:pPr lvl="1"/>
            <a:r>
              <a:rPr lang="ja-JP" altLang="en-US" dirty="0" smtClean="0"/>
              <a:t>配信 ・ 写真 ・ 動画</a:t>
            </a:r>
            <a:endParaRPr kumimoji="1" lang="en-US" altLang="ja-JP" dirty="0" smtClean="0"/>
          </a:p>
          <a:p>
            <a:r>
              <a:rPr lang="ja-JP" altLang="en-US" dirty="0" smtClean="0"/>
              <a:t>それを地図上などで見ることができる</a:t>
            </a:r>
            <a:endParaRPr lang="en-US" altLang="ja-JP" dirty="0" smtClean="0"/>
          </a:p>
          <a:p>
            <a:pPr lvl="1"/>
            <a:r>
              <a:rPr kumimoji="1" lang="ja-JP" altLang="en-US" dirty="0" smtClean="0"/>
              <a:t>現在だけでなく、過去の情報も</a:t>
            </a:r>
            <a:r>
              <a:rPr kumimoji="1" lang="en-US" altLang="ja-JP" dirty="0" smtClean="0"/>
              <a:t/>
            </a:r>
            <a:br>
              <a:rPr kumimoji="1" lang="en-US" altLang="ja-JP" dirty="0" smtClean="0"/>
            </a:br>
            <a:r>
              <a:rPr kumimoji="1" lang="ja-JP" altLang="en-US" dirty="0" smtClean="0"/>
              <a:t>さらにリアルタイムも！</a:t>
            </a:r>
            <a:endParaRPr kumimoji="1" lang="en-US" altLang="ja-JP"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3" name="Picture 11" descr="C:\Users\Shule\Desktop\日本.jpg"/>
          <p:cNvPicPr>
            <a:picLocks noChangeAspect="1" noChangeArrowheads="1"/>
          </p:cNvPicPr>
          <p:nvPr/>
        </p:nvPicPr>
        <p:blipFill>
          <a:blip r:embed="rId2" cstate="print"/>
          <a:srcRect/>
          <a:stretch>
            <a:fillRect/>
          </a:stretch>
        </p:blipFill>
        <p:spPr bwMode="auto">
          <a:xfrm>
            <a:off x="-3000428" y="-319137"/>
            <a:ext cx="13244532" cy="7177137"/>
          </a:xfrm>
          <a:prstGeom prst="rect">
            <a:avLst/>
          </a:prstGeom>
          <a:noFill/>
        </p:spPr>
      </p:pic>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dirty="0"/>
          </a:p>
        </p:txBody>
      </p:sp>
      <p:pic>
        <p:nvPicPr>
          <p:cNvPr id="38915" name="Picture 3" descr="C:\Users\Shule\Desktop\108631397.jpg"/>
          <p:cNvPicPr>
            <a:picLocks noChangeAspect="1" noChangeArrowheads="1"/>
          </p:cNvPicPr>
          <p:nvPr/>
        </p:nvPicPr>
        <p:blipFill>
          <a:blip r:embed="rId3" cstate="print"/>
          <a:srcRect/>
          <a:stretch>
            <a:fillRect/>
          </a:stretch>
        </p:blipFill>
        <p:spPr bwMode="auto">
          <a:xfrm>
            <a:off x="142843" y="71414"/>
            <a:ext cx="2000265" cy="2667018"/>
          </a:xfrm>
          <a:prstGeom prst="rect">
            <a:avLst/>
          </a:prstGeom>
          <a:noFill/>
        </p:spPr>
      </p:pic>
      <p:pic>
        <p:nvPicPr>
          <p:cNvPr id="38917" name="Picture 5" descr="C:\Users\Shule\Desktop\107999935.jpg"/>
          <p:cNvPicPr>
            <a:picLocks noChangeAspect="1" noChangeArrowheads="1"/>
          </p:cNvPicPr>
          <p:nvPr/>
        </p:nvPicPr>
        <p:blipFill>
          <a:blip r:embed="rId4" cstate="print"/>
          <a:srcRect/>
          <a:stretch>
            <a:fillRect/>
          </a:stretch>
        </p:blipFill>
        <p:spPr bwMode="auto">
          <a:xfrm>
            <a:off x="3500430" y="3357562"/>
            <a:ext cx="2071702" cy="2762269"/>
          </a:xfrm>
          <a:prstGeom prst="rect">
            <a:avLst/>
          </a:prstGeom>
        </p:spPr>
        <p:style>
          <a:lnRef idx="2">
            <a:schemeClr val="accent2">
              <a:shade val="50000"/>
            </a:schemeClr>
          </a:lnRef>
          <a:fillRef idx="1">
            <a:schemeClr val="accent2"/>
          </a:fillRef>
          <a:effectRef idx="0">
            <a:schemeClr val="accent2"/>
          </a:effectRef>
          <a:fontRef idx="minor">
            <a:schemeClr val="lt1"/>
          </a:fontRef>
        </p:style>
      </p:pic>
      <p:pic>
        <p:nvPicPr>
          <p:cNvPr id="38918" name="Picture 6" descr="C:\Users\Shule\Desktop\95951639.jpg"/>
          <p:cNvPicPr>
            <a:picLocks noChangeAspect="1" noChangeArrowheads="1"/>
          </p:cNvPicPr>
          <p:nvPr/>
        </p:nvPicPr>
        <p:blipFill>
          <a:blip r:embed="rId5" cstate="print"/>
          <a:srcRect/>
          <a:stretch>
            <a:fillRect/>
          </a:stretch>
        </p:blipFill>
        <p:spPr bwMode="auto">
          <a:xfrm flipH="1">
            <a:off x="5643570" y="-285776"/>
            <a:ext cx="2286016" cy="3048021"/>
          </a:xfrm>
          <a:prstGeom prst="rect">
            <a:avLst/>
          </a:prstGeom>
          <a:noFill/>
        </p:spPr>
      </p:pic>
      <p:pic>
        <p:nvPicPr>
          <p:cNvPr id="38919" name="Picture 7" descr="C:\Users\Shule\Desktop\95011822.jpg"/>
          <p:cNvPicPr>
            <a:picLocks noChangeAspect="1" noChangeArrowheads="1"/>
          </p:cNvPicPr>
          <p:nvPr/>
        </p:nvPicPr>
        <p:blipFill>
          <a:blip r:embed="rId6" cstate="print"/>
          <a:srcRect/>
          <a:stretch>
            <a:fillRect/>
          </a:stretch>
        </p:blipFill>
        <p:spPr bwMode="auto">
          <a:xfrm>
            <a:off x="6000760" y="3357562"/>
            <a:ext cx="2984464" cy="2238348"/>
          </a:xfrm>
          <a:prstGeom prst="rect">
            <a:avLst/>
          </a:prstGeom>
          <a:noFill/>
        </p:spPr>
      </p:pic>
      <p:pic>
        <p:nvPicPr>
          <p:cNvPr id="38920" name="Picture 8" descr="C:\Users\Shule\Desktop\95056650.jpg"/>
          <p:cNvPicPr>
            <a:picLocks noChangeAspect="1" noChangeArrowheads="1"/>
          </p:cNvPicPr>
          <p:nvPr/>
        </p:nvPicPr>
        <p:blipFill>
          <a:blip r:embed="rId7" cstate="print"/>
          <a:srcRect/>
          <a:stretch>
            <a:fillRect/>
          </a:stretch>
        </p:blipFill>
        <p:spPr bwMode="auto">
          <a:xfrm>
            <a:off x="2714612" y="95250"/>
            <a:ext cx="1875248" cy="2500330"/>
          </a:xfrm>
          <a:prstGeom prst="rect">
            <a:avLst/>
          </a:prstGeom>
          <a:noFill/>
        </p:spPr>
      </p:pic>
      <p:pic>
        <p:nvPicPr>
          <p:cNvPr id="38921" name="Picture 9" descr="C:\Users\Shule\Desktop\95579072.jpg"/>
          <p:cNvPicPr>
            <a:picLocks noChangeAspect="1" noChangeArrowheads="1"/>
          </p:cNvPicPr>
          <p:nvPr/>
        </p:nvPicPr>
        <p:blipFill>
          <a:blip r:embed="rId8" cstate="print"/>
          <a:srcRect/>
          <a:stretch>
            <a:fillRect/>
          </a:stretch>
        </p:blipFill>
        <p:spPr bwMode="auto">
          <a:xfrm>
            <a:off x="571472" y="3500438"/>
            <a:ext cx="2000232" cy="2666976"/>
          </a:xfrm>
          <a:prstGeom prst="rect">
            <a:avLst/>
          </a:prstGeom>
          <a:noFill/>
        </p:spPr>
      </p:pic>
      <p:sp>
        <p:nvSpPr>
          <p:cNvPr id="14" name="角丸四角形 13"/>
          <p:cNvSpPr/>
          <p:nvPr/>
        </p:nvSpPr>
        <p:spPr>
          <a:xfrm>
            <a:off x="5643570" y="2285992"/>
            <a:ext cx="2286016"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smtClean="0">
                <a:solidFill>
                  <a:srgbClr val="FF0000"/>
                </a:solidFill>
              </a:rPr>
              <a:t>二郎</a:t>
            </a:r>
            <a:r>
              <a:rPr lang="en-US" altLang="ja-JP" b="1" dirty="0" smtClean="0">
                <a:solidFill>
                  <a:srgbClr val="FF0000"/>
                </a:solidFill>
              </a:rPr>
              <a:t/>
            </a:r>
            <a:br>
              <a:rPr lang="en-US" altLang="ja-JP" b="1" dirty="0" smtClean="0">
                <a:solidFill>
                  <a:srgbClr val="FF0000"/>
                </a:solidFill>
              </a:rPr>
            </a:br>
            <a:r>
              <a:rPr lang="ja-JP" altLang="en-US" b="1" dirty="0" smtClean="0">
                <a:solidFill>
                  <a:srgbClr val="FF0000"/>
                </a:solidFill>
              </a:rPr>
              <a:t>麺太すぎるだろ・・・</a:t>
            </a:r>
            <a:endParaRPr kumimoji="1" lang="ja-JP" altLang="en-US" b="1" dirty="0">
              <a:solidFill>
                <a:srgbClr val="FF0000"/>
              </a:solidFill>
            </a:endParaRPr>
          </a:p>
        </p:txBody>
      </p:sp>
      <p:sp>
        <p:nvSpPr>
          <p:cNvPr id="15" name="角丸四角形 14"/>
          <p:cNvSpPr/>
          <p:nvPr/>
        </p:nvSpPr>
        <p:spPr>
          <a:xfrm>
            <a:off x="2714612" y="2166928"/>
            <a:ext cx="1857388"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smtClean="0">
                <a:solidFill>
                  <a:srgbClr val="FF0000"/>
                </a:solidFill>
              </a:rPr>
              <a:t>フジテレビ</a:t>
            </a:r>
            <a:r>
              <a:rPr kumimoji="1" lang="en-US" altLang="ja-JP" b="1" dirty="0" smtClean="0">
                <a:solidFill>
                  <a:srgbClr val="FF0000"/>
                </a:solidFill>
              </a:rPr>
              <a:t/>
            </a:r>
            <a:br>
              <a:rPr kumimoji="1" lang="en-US" altLang="ja-JP" b="1" dirty="0" smtClean="0">
                <a:solidFill>
                  <a:srgbClr val="FF0000"/>
                </a:solidFill>
              </a:rPr>
            </a:br>
            <a:r>
              <a:rPr kumimoji="1" lang="ja-JP" altLang="en-US" b="1" dirty="0" err="1" smtClean="0">
                <a:solidFill>
                  <a:srgbClr val="FF0000"/>
                </a:solidFill>
              </a:rPr>
              <a:t>なう</a:t>
            </a:r>
            <a:endParaRPr kumimoji="1" lang="ja-JP" altLang="en-US" b="1" dirty="0">
              <a:solidFill>
                <a:srgbClr val="FF0000"/>
              </a:solidFill>
            </a:endParaRPr>
          </a:p>
        </p:txBody>
      </p:sp>
      <p:sp>
        <p:nvSpPr>
          <p:cNvPr id="16" name="角丸四角形 15"/>
          <p:cNvSpPr/>
          <p:nvPr/>
        </p:nvSpPr>
        <p:spPr>
          <a:xfrm>
            <a:off x="3500430" y="5643578"/>
            <a:ext cx="2071702"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smtClean="0">
                <a:solidFill>
                  <a:srgbClr val="FF0000"/>
                </a:solidFill>
              </a:rPr>
              <a:t>しっかり</a:t>
            </a:r>
            <a:r>
              <a:rPr kumimoji="1" lang="en-US" altLang="ja-JP" b="1" dirty="0" smtClean="0">
                <a:solidFill>
                  <a:srgbClr val="FF0000"/>
                </a:solidFill>
              </a:rPr>
              <a:t/>
            </a:r>
            <a:br>
              <a:rPr kumimoji="1" lang="en-US" altLang="ja-JP" b="1" dirty="0" smtClean="0">
                <a:solidFill>
                  <a:srgbClr val="FF0000"/>
                </a:solidFill>
              </a:rPr>
            </a:br>
            <a:r>
              <a:rPr kumimoji="1" lang="ja-JP" altLang="en-US" b="1" dirty="0" smtClean="0">
                <a:solidFill>
                  <a:srgbClr val="FF0000"/>
                </a:solidFill>
              </a:rPr>
              <a:t>シュールｃｈ</a:t>
            </a:r>
            <a:endParaRPr kumimoji="1" lang="en-US" altLang="ja-JP" b="1" dirty="0" smtClean="0">
              <a:solidFill>
                <a:srgbClr val="FF0000"/>
              </a:solidFill>
            </a:endParaRPr>
          </a:p>
          <a:p>
            <a:pPr algn="ctr"/>
            <a:r>
              <a:rPr lang="ja-JP" altLang="en-US" b="1" dirty="0" smtClean="0">
                <a:solidFill>
                  <a:srgbClr val="FF0000"/>
                </a:solidFill>
              </a:rPr>
              <a:t>潮干狩り！</a:t>
            </a:r>
            <a:endParaRPr lang="en-US" altLang="ja-JP" b="1" dirty="0" smtClean="0">
              <a:solidFill>
                <a:srgbClr val="FF0000"/>
              </a:solidFill>
            </a:endParaRPr>
          </a:p>
        </p:txBody>
      </p:sp>
      <p:sp>
        <p:nvSpPr>
          <p:cNvPr id="17" name="角丸四角形 16"/>
          <p:cNvSpPr/>
          <p:nvPr/>
        </p:nvSpPr>
        <p:spPr>
          <a:xfrm>
            <a:off x="6000760" y="5286388"/>
            <a:ext cx="3000396"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smtClean="0">
                <a:solidFill>
                  <a:srgbClr val="FF0000"/>
                </a:solidFill>
              </a:rPr>
              <a:t>ジブリ時計か</a:t>
            </a:r>
            <a:r>
              <a:rPr kumimoji="1" lang="ja-JP" altLang="en-US" b="1" dirty="0" err="1" smtClean="0">
                <a:solidFill>
                  <a:srgbClr val="FF0000"/>
                </a:solidFill>
              </a:rPr>
              <a:t>っけ</a:t>
            </a:r>
            <a:r>
              <a:rPr kumimoji="1" lang="ja-JP" altLang="en-US" b="1" dirty="0" smtClean="0">
                <a:solidFill>
                  <a:srgbClr val="FF0000"/>
                </a:solidFill>
              </a:rPr>
              <a:t>えー</a:t>
            </a:r>
            <a:endParaRPr kumimoji="1" lang="ja-JP" altLang="en-US" b="1" dirty="0">
              <a:solidFill>
                <a:srgbClr val="FF0000"/>
              </a:solidFill>
            </a:endParaRPr>
          </a:p>
        </p:txBody>
      </p:sp>
      <p:sp>
        <p:nvSpPr>
          <p:cNvPr id="18" name="角丸四角形 17"/>
          <p:cNvSpPr/>
          <p:nvPr/>
        </p:nvSpPr>
        <p:spPr>
          <a:xfrm>
            <a:off x="571472" y="5786454"/>
            <a:ext cx="200026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err="1" smtClean="0">
                <a:solidFill>
                  <a:srgbClr val="FF0000"/>
                </a:solidFill>
              </a:rPr>
              <a:t>わっしょい</a:t>
            </a:r>
            <a:r>
              <a:rPr kumimoji="1" lang="ja-JP" altLang="en-US" b="1" dirty="0" smtClean="0">
                <a:solidFill>
                  <a:srgbClr val="FF0000"/>
                </a:solidFill>
              </a:rPr>
              <a:t>！　</a:t>
            </a:r>
            <a:r>
              <a:rPr kumimoji="1" lang="ja-JP" altLang="en-US" b="1" dirty="0" err="1" smtClean="0">
                <a:solidFill>
                  <a:srgbClr val="FF0000"/>
                </a:solidFill>
              </a:rPr>
              <a:t>わっしょい</a:t>
            </a:r>
            <a:r>
              <a:rPr kumimoji="1" lang="ja-JP" altLang="en-US" b="1" dirty="0" smtClean="0">
                <a:solidFill>
                  <a:srgbClr val="FF0000"/>
                </a:solidFill>
              </a:rPr>
              <a:t>！</a:t>
            </a:r>
            <a:endParaRPr kumimoji="1" lang="ja-JP" altLang="en-US" b="1" dirty="0">
              <a:solidFill>
                <a:srgbClr val="FF0000"/>
              </a:solidFill>
            </a:endParaRPr>
          </a:p>
        </p:txBody>
      </p:sp>
      <p:sp>
        <p:nvSpPr>
          <p:cNvPr id="19" name="角丸四角形 18"/>
          <p:cNvSpPr/>
          <p:nvPr/>
        </p:nvSpPr>
        <p:spPr>
          <a:xfrm>
            <a:off x="142844" y="2238366"/>
            <a:ext cx="200026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smtClean="0">
                <a:solidFill>
                  <a:srgbClr val="FF0000"/>
                </a:solidFill>
              </a:rPr>
              <a:t>ジャックポット</a:t>
            </a:r>
            <a:endParaRPr kumimoji="1" lang="en-US" altLang="ja-JP" b="1" dirty="0" smtClean="0">
              <a:solidFill>
                <a:srgbClr val="FF0000"/>
              </a:solidFill>
            </a:endParaRPr>
          </a:p>
          <a:p>
            <a:pPr algn="ctr"/>
            <a:r>
              <a:rPr kumimoji="1" lang="ja-JP" altLang="en-US" b="1" dirty="0" smtClean="0">
                <a:solidFill>
                  <a:srgbClr val="FF0000"/>
                </a:solidFill>
              </a:rPr>
              <a:t>ｷﾀｰｰ！　はじまったな！</a:t>
            </a:r>
            <a:endParaRPr kumimoji="1" lang="ja-JP" altLang="en-US" b="1" dirty="0">
              <a:solidFill>
                <a:srgbClr val="FF0000"/>
              </a:solidFill>
            </a:endParaRPr>
          </a:p>
        </p:txBody>
      </p:sp>
      <p:sp>
        <p:nvSpPr>
          <p:cNvPr id="20" name="円/楕円 19"/>
          <p:cNvSpPr/>
          <p:nvPr/>
        </p:nvSpPr>
        <p:spPr>
          <a:xfrm>
            <a:off x="3643306" y="3429000"/>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b="1" dirty="0" smtClean="0">
                <a:solidFill>
                  <a:srgbClr val="002060"/>
                </a:solidFill>
              </a:rPr>
              <a:t>生</a:t>
            </a:r>
            <a:endParaRPr kumimoji="1" lang="en-US" altLang="ja-JP" sz="2800" b="1" dirty="0" smtClean="0">
              <a:solidFill>
                <a:srgbClr val="002060"/>
              </a:solidFill>
            </a:endParaRPr>
          </a:p>
        </p:txBody>
      </p:sp>
      <p:sp>
        <p:nvSpPr>
          <p:cNvPr id="21" name="円/楕円 20"/>
          <p:cNvSpPr/>
          <p:nvPr/>
        </p:nvSpPr>
        <p:spPr>
          <a:xfrm>
            <a:off x="2857488" y="142852"/>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b="1" dirty="0" smtClean="0">
                <a:solidFill>
                  <a:srgbClr val="002060"/>
                </a:solidFill>
              </a:rPr>
              <a:t>生</a:t>
            </a:r>
            <a:endParaRPr kumimoji="1" lang="en-US" altLang="ja-JP" sz="2800" b="1" dirty="0" smtClean="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pic>
        <p:nvPicPr>
          <p:cNvPr id="41986" name="Picture 2" descr="C:\Users\Shule\Desktop\愛知.jpg"/>
          <p:cNvPicPr>
            <a:picLocks noChangeAspect="1" noChangeArrowheads="1"/>
          </p:cNvPicPr>
          <p:nvPr/>
        </p:nvPicPr>
        <p:blipFill>
          <a:blip r:embed="rId2" cstate="print"/>
          <a:srcRect/>
          <a:stretch>
            <a:fillRect/>
          </a:stretch>
        </p:blipFill>
        <p:spPr bwMode="auto">
          <a:xfrm>
            <a:off x="0" y="-285776"/>
            <a:ext cx="11601401" cy="7143776"/>
          </a:xfrm>
          <a:prstGeom prst="rect">
            <a:avLst/>
          </a:prstGeom>
          <a:noFill/>
        </p:spPr>
      </p:pic>
      <p:sp>
        <p:nvSpPr>
          <p:cNvPr id="7" name="円/楕円 6"/>
          <p:cNvSpPr/>
          <p:nvPr/>
        </p:nvSpPr>
        <p:spPr>
          <a:xfrm>
            <a:off x="6286512" y="4714884"/>
            <a:ext cx="1357322" cy="78581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smtClean="0"/>
              <a:t>現在地</a:t>
            </a:r>
            <a:endParaRPr kumimoji="1" lang="ja-JP" altLang="en-US" dirty="0"/>
          </a:p>
        </p:txBody>
      </p:sp>
      <p:pic>
        <p:nvPicPr>
          <p:cNvPr id="41988" name="Picture 4" descr="C:\Users\Shule\Desktop\090405_096.jpg"/>
          <p:cNvPicPr>
            <a:picLocks noChangeAspect="1" noChangeArrowheads="1"/>
          </p:cNvPicPr>
          <p:nvPr/>
        </p:nvPicPr>
        <p:blipFill>
          <a:blip r:embed="rId3" cstate="print"/>
          <a:srcRect/>
          <a:stretch>
            <a:fillRect/>
          </a:stretch>
        </p:blipFill>
        <p:spPr bwMode="auto">
          <a:xfrm>
            <a:off x="4936058" y="774991"/>
            <a:ext cx="3445933" cy="2803597"/>
          </a:xfrm>
          <a:prstGeom prst="rect">
            <a:avLst/>
          </a:prstGeom>
          <a:noFill/>
        </p:spPr>
      </p:pic>
      <p:sp>
        <p:nvSpPr>
          <p:cNvPr id="9" name="角丸四角形 8"/>
          <p:cNvSpPr/>
          <p:nvPr/>
        </p:nvSpPr>
        <p:spPr>
          <a:xfrm>
            <a:off x="4936016" y="214290"/>
            <a:ext cx="3424427" cy="63081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2400" b="1" dirty="0" smtClean="0"/>
              <a:t>東山動物園</a:t>
            </a:r>
            <a:endParaRPr kumimoji="1" lang="ja-JP" altLang="en-US" sz="2400" b="1" dirty="0"/>
          </a:p>
        </p:txBody>
      </p:sp>
      <p:sp>
        <p:nvSpPr>
          <p:cNvPr id="11" name="角丸四角形 10"/>
          <p:cNvSpPr/>
          <p:nvPr/>
        </p:nvSpPr>
        <p:spPr>
          <a:xfrm>
            <a:off x="4929190" y="3429000"/>
            <a:ext cx="3429024" cy="490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t>アルパカかわゆすなぁ</a:t>
            </a:r>
            <a:endParaRPr kumimoji="1" lang="ja-JP" altLang="en-US" sz="2000" b="1" dirty="0"/>
          </a:p>
        </p:txBody>
      </p:sp>
      <p:grpSp>
        <p:nvGrpSpPr>
          <p:cNvPr id="13" name="グループ化 12"/>
          <p:cNvGrpSpPr/>
          <p:nvPr/>
        </p:nvGrpSpPr>
        <p:grpSpPr>
          <a:xfrm>
            <a:off x="714348" y="500042"/>
            <a:ext cx="3286148" cy="3357586"/>
            <a:chOff x="1071538" y="-142900"/>
            <a:chExt cx="3429024" cy="3571900"/>
          </a:xfrm>
        </p:grpSpPr>
        <p:pic>
          <p:nvPicPr>
            <p:cNvPr id="41987" name="Picture 3" descr="C:\Users\Shule\Desktop\suizokan.JPG"/>
            <p:cNvPicPr>
              <a:picLocks noChangeAspect="1" noChangeArrowheads="1"/>
            </p:cNvPicPr>
            <p:nvPr/>
          </p:nvPicPr>
          <p:blipFill>
            <a:blip r:embed="rId4" cstate="print"/>
            <a:srcRect/>
            <a:stretch>
              <a:fillRect/>
            </a:stretch>
          </p:blipFill>
          <p:spPr bwMode="auto">
            <a:xfrm>
              <a:off x="1071538" y="428604"/>
              <a:ext cx="3428642" cy="2571744"/>
            </a:xfrm>
            <a:prstGeom prst="rect">
              <a:avLst/>
            </a:prstGeom>
            <a:noFill/>
          </p:spPr>
        </p:pic>
        <p:sp>
          <p:nvSpPr>
            <p:cNvPr id="10" name="角丸四角形 9"/>
            <p:cNvSpPr/>
            <p:nvPr/>
          </p:nvSpPr>
          <p:spPr>
            <a:xfrm>
              <a:off x="1071538" y="-142900"/>
              <a:ext cx="3429024" cy="64294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2400" b="1" dirty="0" smtClean="0"/>
                <a:t>名古屋港水族館</a:t>
              </a:r>
              <a:endParaRPr kumimoji="1" lang="ja-JP" altLang="en-US" sz="2400" b="1" dirty="0"/>
            </a:p>
          </p:txBody>
        </p:sp>
        <p:sp>
          <p:nvSpPr>
            <p:cNvPr id="12" name="角丸四角形 11"/>
            <p:cNvSpPr/>
            <p:nvPr/>
          </p:nvSpPr>
          <p:spPr>
            <a:xfrm>
              <a:off x="1071538" y="2928934"/>
              <a:ext cx="342902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err="1" smtClean="0"/>
                <a:t>でっけ</a:t>
              </a:r>
              <a:r>
                <a:rPr kumimoji="1" lang="ja-JP" altLang="en-US" sz="2000" b="1" dirty="0" smtClean="0"/>
                <a:t>ええ　何これ　すげえ</a:t>
              </a:r>
              <a:endParaRPr kumimoji="1" lang="ja-JP" altLang="en-US" sz="2000" b="1" dirty="0"/>
            </a:p>
          </p:txBody>
        </p:sp>
      </p:grpSp>
      <p:sp>
        <p:nvSpPr>
          <p:cNvPr id="15" name="角丸四角形 14"/>
          <p:cNvSpPr/>
          <p:nvPr/>
        </p:nvSpPr>
        <p:spPr>
          <a:xfrm>
            <a:off x="1785918" y="5214950"/>
            <a:ext cx="4071966" cy="914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2800" dirty="0" smtClean="0"/>
              <a:t>近くに遊ぶ場所</a:t>
            </a:r>
            <a:r>
              <a:rPr kumimoji="1" lang="en-US" altLang="ja-JP" sz="2800" dirty="0" smtClean="0"/>
              <a:t/>
            </a:r>
            <a:br>
              <a:rPr kumimoji="1" lang="en-US" altLang="ja-JP" sz="2800" dirty="0" smtClean="0"/>
            </a:br>
            <a:r>
              <a:rPr kumimoji="1" lang="ja-JP" altLang="en-US" sz="2800" dirty="0" smtClean="0"/>
              <a:t>何があるのかなぁ</a:t>
            </a:r>
            <a:endParaRPr kumimoji="1" lang="en-US" altLang="ja-JP"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pic>
        <p:nvPicPr>
          <p:cNvPr id="37902" name="Picture 14" descr="C:\Users\Shule\Desktop\地図.jpg"/>
          <p:cNvPicPr>
            <a:picLocks noChangeAspect="1" noChangeArrowheads="1"/>
          </p:cNvPicPr>
          <p:nvPr/>
        </p:nvPicPr>
        <p:blipFill>
          <a:blip r:embed="rId2" cstate="print"/>
          <a:srcRect/>
          <a:stretch>
            <a:fillRect/>
          </a:stretch>
        </p:blipFill>
        <p:spPr bwMode="auto">
          <a:xfrm>
            <a:off x="-428661" y="0"/>
            <a:ext cx="10815203" cy="7072338"/>
          </a:xfrm>
          <a:prstGeom prst="rect">
            <a:avLst/>
          </a:prstGeom>
          <a:noFill/>
        </p:spPr>
      </p:pic>
      <p:grpSp>
        <p:nvGrpSpPr>
          <p:cNvPr id="29" name="グループ化 28"/>
          <p:cNvGrpSpPr/>
          <p:nvPr/>
        </p:nvGrpSpPr>
        <p:grpSpPr>
          <a:xfrm>
            <a:off x="357158" y="428604"/>
            <a:ext cx="8572528" cy="4429156"/>
            <a:chOff x="697671" y="1000108"/>
            <a:chExt cx="8024668" cy="4077011"/>
          </a:xfrm>
        </p:grpSpPr>
        <p:pic>
          <p:nvPicPr>
            <p:cNvPr id="37903" name="Picture 15" descr="C:\Users\Shule\Desktop\スカイツリー１.jpg"/>
            <p:cNvPicPr>
              <a:picLocks noChangeAspect="1" noChangeArrowheads="1"/>
            </p:cNvPicPr>
            <p:nvPr/>
          </p:nvPicPr>
          <p:blipFill>
            <a:blip r:embed="rId3" cstate="print"/>
            <a:srcRect/>
            <a:stretch>
              <a:fillRect/>
            </a:stretch>
          </p:blipFill>
          <p:spPr bwMode="auto">
            <a:xfrm>
              <a:off x="714348" y="1000108"/>
              <a:ext cx="2678385" cy="2036923"/>
            </a:xfrm>
            <a:prstGeom prst="rect">
              <a:avLst/>
            </a:prstGeom>
            <a:noFill/>
          </p:spPr>
        </p:pic>
        <p:pic>
          <p:nvPicPr>
            <p:cNvPr id="37904" name="Picture 16" descr="C:\Users\Shule\Desktop\スカイツリー２.jpg"/>
            <p:cNvPicPr>
              <a:picLocks noChangeAspect="1" noChangeArrowheads="1"/>
            </p:cNvPicPr>
            <p:nvPr/>
          </p:nvPicPr>
          <p:blipFill>
            <a:blip r:embed="rId4" cstate="print"/>
            <a:srcRect/>
            <a:stretch>
              <a:fillRect/>
            </a:stretch>
          </p:blipFill>
          <p:spPr bwMode="auto">
            <a:xfrm>
              <a:off x="3357554" y="1000108"/>
              <a:ext cx="2684011" cy="2036923"/>
            </a:xfrm>
            <a:prstGeom prst="rect">
              <a:avLst/>
            </a:prstGeom>
            <a:noFill/>
          </p:spPr>
        </p:pic>
        <p:pic>
          <p:nvPicPr>
            <p:cNvPr id="37905" name="Picture 17" descr="C:\Users\Shule\Desktop\スカイツリー３.jpg"/>
            <p:cNvPicPr>
              <a:picLocks noChangeAspect="1" noChangeArrowheads="1"/>
            </p:cNvPicPr>
            <p:nvPr/>
          </p:nvPicPr>
          <p:blipFill>
            <a:blip r:embed="rId5" cstate="print"/>
            <a:srcRect/>
            <a:stretch>
              <a:fillRect/>
            </a:stretch>
          </p:blipFill>
          <p:spPr bwMode="auto">
            <a:xfrm>
              <a:off x="6043955" y="1014132"/>
              <a:ext cx="2678384" cy="2020042"/>
            </a:xfrm>
            <a:prstGeom prst="rect">
              <a:avLst/>
            </a:prstGeom>
            <a:noFill/>
          </p:spPr>
        </p:pic>
        <p:pic>
          <p:nvPicPr>
            <p:cNvPr id="37906" name="Picture 18" descr="C:\Users\Shule\Desktop\スカイツリー４.jpg"/>
            <p:cNvPicPr>
              <a:picLocks noChangeAspect="1" noChangeArrowheads="1"/>
            </p:cNvPicPr>
            <p:nvPr/>
          </p:nvPicPr>
          <p:blipFill>
            <a:blip r:embed="rId6" cstate="print"/>
            <a:srcRect/>
            <a:stretch>
              <a:fillRect/>
            </a:stretch>
          </p:blipFill>
          <p:spPr bwMode="auto">
            <a:xfrm>
              <a:off x="697671" y="3031310"/>
              <a:ext cx="2672758" cy="2025669"/>
            </a:xfrm>
            <a:prstGeom prst="rect">
              <a:avLst/>
            </a:prstGeom>
            <a:noFill/>
          </p:spPr>
        </p:pic>
        <p:pic>
          <p:nvPicPr>
            <p:cNvPr id="37907" name="Picture 19" descr="C:\Users\Shule\Desktop\スカイツリー５.jpg"/>
            <p:cNvPicPr>
              <a:picLocks noChangeAspect="1" noChangeArrowheads="1"/>
            </p:cNvPicPr>
            <p:nvPr/>
          </p:nvPicPr>
          <p:blipFill>
            <a:blip r:embed="rId7" cstate="print"/>
            <a:srcRect/>
            <a:stretch>
              <a:fillRect/>
            </a:stretch>
          </p:blipFill>
          <p:spPr bwMode="auto">
            <a:xfrm>
              <a:off x="3365353" y="3045823"/>
              <a:ext cx="2672758" cy="2031296"/>
            </a:xfrm>
            <a:prstGeom prst="rect">
              <a:avLst/>
            </a:prstGeom>
            <a:noFill/>
          </p:spPr>
        </p:pic>
        <p:pic>
          <p:nvPicPr>
            <p:cNvPr id="37908" name="Picture 20" descr="C:\Users\Shule\Desktop\スカイツリー６.jpg"/>
            <p:cNvPicPr>
              <a:picLocks noChangeAspect="1" noChangeArrowheads="1"/>
            </p:cNvPicPr>
            <p:nvPr/>
          </p:nvPicPr>
          <p:blipFill>
            <a:blip r:embed="rId8" cstate="print"/>
            <a:srcRect/>
            <a:stretch>
              <a:fillRect/>
            </a:stretch>
          </p:blipFill>
          <p:spPr bwMode="auto">
            <a:xfrm>
              <a:off x="6038961" y="3022821"/>
              <a:ext cx="2678385" cy="2025669"/>
            </a:xfrm>
            <a:prstGeom prst="rect">
              <a:avLst/>
            </a:prstGeom>
            <a:noFill/>
          </p:spPr>
        </p:pic>
      </p:grpSp>
      <p:sp>
        <p:nvSpPr>
          <p:cNvPr id="30" name="正方形/長方形 29"/>
          <p:cNvSpPr/>
          <p:nvPr/>
        </p:nvSpPr>
        <p:spPr>
          <a:xfrm>
            <a:off x="357158" y="142852"/>
            <a:ext cx="8572560" cy="7858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b="1" dirty="0" smtClean="0"/>
              <a:t>東京スカイツリー　１か月ごと表示</a:t>
            </a:r>
            <a:endParaRPr kumimoji="1" lang="ja-JP" altLang="en-US" sz="2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NetWalk</a:t>
            </a:r>
            <a:endParaRPr kumimoji="1" lang="en-US" altLang="ja-JP" dirty="0" smtClean="0"/>
          </a:p>
          <a:p>
            <a:r>
              <a:rPr lang="ja-JP" altLang="en-US" dirty="0" smtClean="0"/>
              <a:t>シュール案</a:t>
            </a:r>
            <a:endParaRPr lang="en-US" altLang="ja-JP" dirty="0" smtClean="0"/>
          </a:p>
          <a:p>
            <a:r>
              <a:rPr lang="en-US" altLang="ja-JP" dirty="0" err="1" smtClean="0"/>
              <a:t>poo</a:t>
            </a:r>
            <a:r>
              <a:rPr kumimoji="1" lang="ja-JP" altLang="en-US" dirty="0" smtClean="0"/>
              <a:t>案</a:t>
            </a:r>
            <a:endParaRPr kumimoji="1" lang="en-US" altLang="ja-JP" dirty="0" smtClean="0"/>
          </a:p>
          <a:p>
            <a:r>
              <a:rPr lang="en-US" altLang="ja-JP" dirty="0" smtClean="0"/>
              <a:t>LBB</a:t>
            </a:r>
            <a:r>
              <a:rPr lang="ja-JP" altLang="en-US" dirty="0" smtClean="0"/>
              <a:t>案</a:t>
            </a:r>
            <a:endParaRPr lang="en-US" altLang="ja-JP" dirty="0" smtClean="0"/>
          </a:p>
          <a:p>
            <a:r>
              <a:rPr kumimoji="1" lang="ja-JP" altLang="en-US" dirty="0" smtClean="0"/>
              <a:t>それ以外の没案</a:t>
            </a:r>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err="1" smtClean="0"/>
              <a:t>poo</a:t>
            </a:r>
            <a:r>
              <a:rPr kumimoji="1" lang="ja-JP" altLang="en-US" dirty="0" smtClean="0"/>
              <a:t>案</a:t>
            </a:r>
            <a:r>
              <a:rPr lang="en-US" altLang="ja-JP" dirty="0" smtClean="0"/>
              <a:t/>
            </a:r>
            <a:br>
              <a:rPr lang="en-US" altLang="ja-JP" dirty="0" smtClean="0"/>
            </a:br>
            <a:endParaRPr kumimoji="1" lang="ja-JP" altLang="en-US" dirty="0"/>
          </a:p>
        </p:txBody>
      </p:sp>
      <p:sp>
        <p:nvSpPr>
          <p:cNvPr id="4" name="サブタイトル 3"/>
          <p:cNvSpPr>
            <a:spLocks noGrp="1"/>
          </p:cNvSpPr>
          <p:nvPr>
            <p:ph type="subTitle" idx="1"/>
          </p:nvPr>
        </p:nvSpPr>
        <p:spPr/>
        <p:txBody>
          <a:bodyPr/>
          <a:lstStyle/>
          <a:p>
            <a:endParaRPr kumimoji="1" lang="ja-JP"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コンテンツ プレースホルダ 6"/>
          <p:cNvSpPr>
            <a:spLocks noGrp="1"/>
          </p:cNvSpPr>
          <p:nvPr>
            <p:ph idx="1"/>
          </p:nvPr>
        </p:nvSpPr>
        <p:spPr>
          <a:xfrm>
            <a:off x="457200" y="357188"/>
            <a:ext cx="8229600" cy="5768975"/>
          </a:xfrm>
        </p:spPr>
        <p:txBody>
          <a:bodyPr/>
          <a:lstStyle/>
          <a:p>
            <a:pPr eaLnBrk="1" hangingPunct="1">
              <a:buFontTx/>
              <a:buNone/>
            </a:pPr>
            <a:endParaRPr lang="en-US" altLang="ja-JP" dirty="0" smtClean="0"/>
          </a:p>
          <a:p>
            <a:pPr eaLnBrk="1" hangingPunct="1"/>
            <a:r>
              <a:rPr lang="en-US" altLang="ja-JP" dirty="0" smtClean="0"/>
              <a:t>Twitter</a:t>
            </a:r>
            <a:r>
              <a:rPr lang="ja-JP" altLang="en-US" dirty="0" smtClean="0"/>
              <a:t>の話題を利用したシステム</a:t>
            </a:r>
            <a:endParaRPr lang="en-US" altLang="ja-JP" dirty="0" smtClean="0"/>
          </a:p>
          <a:p>
            <a:pPr lvl="1" eaLnBrk="1" hangingPunct="1"/>
            <a:r>
              <a:rPr lang="ja-JP" altLang="en-US" dirty="0" smtClean="0"/>
              <a:t>自分のつぶやいた内容に応じて、メールアドレスを生成するなど</a:t>
            </a:r>
            <a:endParaRPr lang="en-US" altLang="ja-JP" dirty="0" smtClean="0"/>
          </a:p>
          <a:p>
            <a:pPr lvl="1" eaLnBrk="1" hangingPunct="1"/>
            <a:endParaRPr lang="en-US" altLang="ja-JP" dirty="0" smtClean="0"/>
          </a:p>
          <a:p>
            <a:pPr lvl="1" eaLnBrk="1" hangingPunct="1"/>
            <a:endParaRPr lang="en-US" altLang="ja-JP" dirty="0" smtClean="0"/>
          </a:p>
          <a:p>
            <a:pPr lvl="1" eaLnBrk="1" hangingPunct="1"/>
            <a:endParaRPr lang="en-US" altLang="ja-JP" dirty="0" smtClean="0"/>
          </a:p>
          <a:p>
            <a:pPr eaLnBrk="1" hangingPunct="1"/>
            <a:r>
              <a:rPr lang="ja-JP" altLang="en-US" dirty="0" smtClean="0"/>
              <a:t>教材を覚えやすくするシステム</a:t>
            </a:r>
            <a:endParaRPr lang="en-US" altLang="ja-JP" dirty="0" smtClean="0"/>
          </a:p>
          <a:p>
            <a:pPr lvl="1" eaLnBrk="1" hangingPunct="1"/>
            <a:r>
              <a:rPr lang="ja-JP" altLang="en-US" dirty="0" smtClean="0"/>
              <a:t>教科書の文書から問題を自動生成するなど</a:t>
            </a:r>
            <a:endParaRPr lang="en-US" altLang="ja-JP" dirty="0" smtClean="0"/>
          </a:p>
          <a:p>
            <a:pPr lvl="1" eaLnBrk="1" hangingPunct="1"/>
            <a:endParaRPr lang="en-US" altLang="ja-JP" dirty="0" smtClean="0"/>
          </a:p>
          <a:p>
            <a:pPr eaLnBrk="1" hangingPunct="1"/>
            <a:endParaRPr lang="ja-JP" altLang="en-US" dirty="0" smtClean="0"/>
          </a:p>
        </p:txBody>
      </p:sp>
      <p:pic>
        <p:nvPicPr>
          <p:cNvPr id="3075" name="Picture 2"/>
          <p:cNvPicPr>
            <a:picLocks noChangeAspect="1" noChangeArrowheads="1"/>
          </p:cNvPicPr>
          <p:nvPr/>
        </p:nvPicPr>
        <p:blipFill>
          <a:blip r:embed="rId2" cstate="print"/>
          <a:srcRect/>
          <a:stretch>
            <a:fillRect/>
          </a:stretch>
        </p:blipFill>
        <p:spPr bwMode="auto">
          <a:xfrm>
            <a:off x="5500688" y="2571750"/>
            <a:ext cx="2133600" cy="523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LBB</a:t>
            </a:r>
            <a:r>
              <a:rPr kumimoji="1" lang="ja-JP" altLang="en-US" dirty="0" smtClean="0"/>
              <a:t>案</a:t>
            </a:r>
            <a:endParaRPr kumimoji="1" lang="ja-JP" altLang="en-US" dirty="0"/>
          </a:p>
        </p:txBody>
      </p:sp>
      <p:sp>
        <p:nvSpPr>
          <p:cNvPr id="4" name="サブタイトル 3"/>
          <p:cNvSpPr>
            <a:spLocks noGrp="1"/>
          </p:cNvSpPr>
          <p:nvPr>
            <p:ph type="subTitle" idx="1"/>
          </p:nvPr>
        </p:nvSpPr>
        <p:spPr/>
        <p:txBody>
          <a:bodyPr/>
          <a:lstStyle/>
          <a:p>
            <a:endParaRPr kumimoji="1" lang="ja-JP"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1425575"/>
          </a:xfrm>
        </p:spPr>
        <p:txBody>
          <a:bodyPr>
            <a:normAutofit fontScale="90000"/>
          </a:bodyPr>
          <a:lstStyle/>
          <a:p>
            <a:pPr eaLnBrk="1" hangingPunct="1"/>
            <a:r>
              <a:rPr lang="ja-JP" altLang="en-US" sz="3600" smtClean="0"/>
              <a:t>高齢者を対象とした</a:t>
            </a:r>
            <a:br>
              <a:rPr lang="ja-JP" altLang="en-US" sz="3600" smtClean="0"/>
            </a:br>
            <a:r>
              <a:rPr lang="ja-JP" altLang="en-US" sz="3600" smtClean="0"/>
              <a:t>献立の提示から食材の調達・配達を</a:t>
            </a:r>
            <a:br>
              <a:rPr lang="ja-JP" altLang="en-US" sz="3600" smtClean="0"/>
            </a:br>
            <a:r>
              <a:rPr lang="ja-JP" altLang="en-US" sz="3600" smtClean="0"/>
              <a:t>一元管理したシステム</a:t>
            </a:r>
          </a:p>
        </p:txBody>
      </p:sp>
      <p:sp>
        <p:nvSpPr>
          <p:cNvPr id="4099" name="Rectangle 3"/>
          <p:cNvSpPr>
            <a:spLocks noGrp="1" noChangeArrowheads="1"/>
          </p:cNvSpPr>
          <p:nvPr>
            <p:ph type="body" idx="1"/>
          </p:nvPr>
        </p:nvSpPr>
        <p:spPr>
          <a:xfrm>
            <a:off x="457200" y="2060575"/>
            <a:ext cx="8229600" cy="4065588"/>
          </a:xfrm>
        </p:spPr>
        <p:txBody>
          <a:bodyPr/>
          <a:lstStyle/>
          <a:p>
            <a:pPr eaLnBrk="1" hangingPunct="1"/>
            <a:r>
              <a:rPr lang="ja-JP" altLang="en-US" smtClean="0"/>
              <a:t>年々増加する高齢者層をターゲットとする</a:t>
            </a:r>
          </a:p>
          <a:p>
            <a:pPr eaLnBrk="1" hangingPunct="1"/>
            <a:r>
              <a:rPr lang="ja-JP" altLang="en-US" smtClean="0"/>
              <a:t>タッチパッドなど視覚的にかつ容易に操作することのできる媒体を使用</a:t>
            </a:r>
          </a:p>
          <a:p>
            <a:pPr eaLnBrk="1" hangingPunct="1"/>
            <a:r>
              <a:rPr lang="ja-JP" altLang="en-US" smtClean="0"/>
              <a:t>ユーザーは献立の選択のみで期日までに必要な食材を確保できる</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Diagram 6"/>
          <p:cNvGraphicFramePr>
            <a:graphicFrameLocks/>
          </p:cNvGraphicFramePr>
          <p:nvPr>
            <p:ph/>
          </p:nvPr>
        </p:nvGraphicFramePr>
        <p:xfrm>
          <a:off x="431800" y="239713"/>
          <a:ext cx="8208963" cy="5832475"/>
        </p:xfrm>
        <a:graphic>
          <a:graphicData uri="http://schemas.openxmlformats.org/drawingml/2006/compatibility">
            <com:legacyDrawing xmlns:com="http://schemas.openxmlformats.org/drawingml/2006/compatibility" spid="_x0000_s1026"/>
          </a:graphicData>
        </a:graphic>
      </p:graphicFrame>
      <p:pic>
        <p:nvPicPr>
          <p:cNvPr id="1034" name="Picture 18" descr="MP900409482[1]"/>
          <p:cNvPicPr>
            <a:picLocks noChangeAspect="1" noChangeArrowheads="1"/>
          </p:cNvPicPr>
          <p:nvPr/>
        </p:nvPicPr>
        <p:blipFill>
          <a:blip r:embed="rId3" cstate="print"/>
          <a:srcRect/>
          <a:stretch>
            <a:fillRect/>
          </a:stretch>
        </p:blipFill>
        <p:spPr bwMode="auto">
          <a:xfrm>
            <a:off x="1030288" y="1473200"/>
            <a:ext cx="2447925" cy="1628775"/>
          </a:xfrm>
          <a:prstGeom prst="rect">
            <a:avLst/>
          </a:prstGeom>
          <a:noFill/>
          <a:ln w="9525">
            <a:noFill/>
            <a:miter lim="800000"/>
            <a:headEnd/>
            <a:tailEnd/>
          </a:ln>
        </p:spPr>
      </p:pic>
      <p:pic>
        <p:nvPicPr>
          <p:cNvPr id="1035" name="Picture 20" descr="MC900071200[1]"/>
          <p:cNvPicPr>
            <a:picLocks noChangeAspect="1" noChangeArrowheads="1"/>
          </p:cNvPicPr>
          <p:nvPr/>
        </p:nvPicPr>
        <p:blipFill>
          <a:blip r:embed="rId4" cstate="print"/>
          <a:srcRect/>
          <a:stretch>
            <a:fillRect/>
          </a:stretch>
        </p:blipFill>
        <p:spPr bwMode="auto">
          <a:xfrm>
            <a:off x="5651500" y="1412875"/>
            <a:ext cx="2371725" cy="1701800"/>
          </a:xfrm>
          <a:prstGeom prst="rect">
            <a:avLst/>
          </a:prstGeom>
          <a:noFill/>
          <a:ln w="9525">
            <a:noFill/>
            <a:miter lim="800000"/>
            <a:headEnd/>
            <a:tailEnd/>
          </a:ln>
        </p:spPr>
      </p:pic>
      <p:pic>
        <p:nvPicPr>
          <p:cNvPr id="1036" name="Picture 28" descr="MC900232513[1]"/>
          <p:cNvPicPr>
            <a:picLocks noChangeAspect="1" noChangeArrowheads="1"/>
          </p:cNvPicPr>
          <p:nvPr/>
        </p:nvPicPr>
        <p:blipFill>
          <a:blip r:embed="rId5" cstate="print"/>
          <a:srcRect/>
          <a:stretch>
            <a:fillRect/>
          </a:stretch>
        </p:blipFill>
        <p:spPr bwMode="auto">
          <a:xfrm>
            <a:off x="3419475" y="4221163"/>
            <a:ext cx="2262188" cy="208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ja-JP" altLang="en-US" sz="4000" smtClean="0"/>
              <a:t>スクールバスなど</a:t>
            </a:r>
            <a:br>
              <a:rPr lang="ja-JP" altLang="en-US" sz="4000" smtClean="0"/>
            </a:br>
            <a:r>
              <a:rPr lang="ja-JP" altLang="en-US" sz="4000" smtClean="0"/>
              <a:t>学内の業務における最適化</a:t>
            </a:r>
          </a:p>
        </p:txBody>
      </p:sp>
      <p:sp>
        <p:nvSpPr>
          <p:cNvPr id="5123" name="Rectangle 3"/>
          <p:cNvSpPr>
            <a:spLocks noGrp="1" noChangeArrowheads="1"/>
          </p:cNvSpPr>
          <p:nvPr>
            <p:ph type="body" idx="1"/>
          </p:nvPr>
        </p:nvSpPr>
        <p:spPr/>
        <p:txBody>
          <a:bodyPr/>
          <a:lstStyle/>
          <a:p>
            <a:pPr eaLnBrk="1" hangingPunct="1"/>
            <a:r>
              <a:rPr lang="ja-JP" altLang="en-US" smtClean="0"/>
              <a:t>一例としてスクールバス</a:t>
            </a:r>
          </a:p>
          <a:p>
            <a:pPr lvl="1" eaLnBrk="1" hangingPunct="1"/>
            <a:r>
              <a:rPr lang="ja-JP" altLang="en-US" smtClean="0"/>
              <a:t>現状の運行で学園側の支出と学生側の利便性両面においてもっとも最適化調べる</a:t>
            </a:r>
          </a:p>
          <a:p>
            <a:pPr lvl="1" eaLnBrk="1" hangingPunct="1"/>
            <a:r>
              <a:rPr lang="en-US" altLang="ja-JP" smtClean="0"/>
              <a:t>OR</a:t>
            </a:r>
            <a:r>
              <a:rPr lang="ja-JP" altLang="en-US" smtClean="0"/>
              <a:t>（最適化工学）を活用しベストな運行状態を確立する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512889"/>
          </a:xfrm>
        </p:spPr>
        <p:txBody>
          <a:bodyPr/>
          <a:lstStyle/>
          <a:p>
            <a:r>
              <a:rPr lang="ja-JP" altLang="en-US" dirty="0" smtClean="0"/>
              <a:t>それ以外の没案</a:t>
            </a:r>
            <a:endParaRPr kumimoji="1" lang="ja-JP" altLang="en-US" dirty="0"/>
          </a:p>
        </p:txBody>
      </p:sp>
      <p:sp>
        <p:nvSpPr>
          <p:cNvPr id="4" name="サブタイトル 3"/>
          <p:cNvSpPr>
            <a:spLocks noGrp="1"/>
          </p:cNvSpPr>
          <p:nvPr>
            <p:ph type="subTitle" idx="1"/>
          </p:nvPr>
        </p:nvSpPr>
        <p:spPr/>
        <p:txBody>
          <a:bodyPr/>
          <a:lstStyle/>
          <a:p>
            <a:endParaRPr kumimoji="1" lang="ja-JP"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457200" y="285728"/>
            <a:ext cx="8229600" cy="5840435"/>
          </a:xfrm>
        </p:spPr>
        <p:txBody>
          <a:bodyPr>
            <a:noAutofit/>
          </a:bodyPr>
          <a:lstStyle/>
          <a:p>
            <a:r>
              <a:rPr lang="ja-JP" altLang="en-US" dirty="0" smtClean="0"/>
              <a:t>動画からその局面における最適な選択をシュミレートする</a:t>
            </a:r>
          </a:p>
          <a:p>
            <a:r>
              <a:rPr lang="ja-JP" altLang="en-US" dirty="0" smtClean="0"/>
              <a:t>騒音問題における解決策の提示</a:t>
            </a:r>
          </a:p>
          <a:p>
            <a:r>
              <a:rPr lang="ja-JP" altLang="en-US" dirty="0" smtClean="0"/>
              <a:t>ゲリラ豪雨を事前に探索し注意を喚起する</a:t>
            </a:r>
          </a:p>
          <a:p>
            <a:r>
              <a:rPr lang="ja-JP" altLang="en-US" dirty="0" smtClean="0"/>
              <a:t>３Ｄ対応の流れを受けて、室内における最適な視聴環境の提示</a:t>
            </a:r>
          </a:p>
          <a:p>
            <a:r>
              <a:rPr lang="ja-JP" altLang="en-US" dirty="0" smtClean="0"/>
              <a:t>バーコードに替わる商品管理システムの検討</a:t>
            </a:r>
          </a:p>
          <a:p>
            <a:r>
              <a:rPr lang="ja-JP" altLang="en-US" dirty="0" smtClean="0"/>
              <a:t>高齢者を対象とした、献立の提示から食材の調達を一括管理したシステム</a:t>
            </a:r>
          </a:p>
          <a:p>
            <a:r>
              <a:rPr lang="ja-JP" altLang="en-US" dirty="0" smtClean="0"/>
              <a:t>Ｐ２Ｐの欠点を考慮した上での新たなリレー方式のデータ転送システム</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457200" y="285728"/>
            <a:ext cx="8229600" cy="5840435"/>
          </a:xfrm>
        </p:spPr>
        <p:txBody>
          <a:bodyPr>
            <a:noAutofit/>
          </a:bodyPr>
          <a:lstStyle/>
          <a:p>
            <a:r>
              <a:rPr lang="ja-JP" altLang="en-US" dirty="0" smtClean="0"/>
              <a:t>車載搭載機を用いた死角からの接近を警告するシステム</a:t>
            </a:r>
          </a:p>
          <a:p>
            <a:r>
              <a:rPr lang="ja-JP" altLang="en-US" dirty="0" smtClean="0"/>
              <a:t>脳内のイメージを具現化するシステム</a:t>
            </a:r>
          </a:p>
          <a:p>
            <a:r>
              <a:rPr lang="ja-JP" altLang="en-US" dirty="0" smtClean="0"/>
              <a:t>他人に上手く説明できない時に補助するシステム</a:t>
            </a:r>
          </a:p>
          <a:p>
            <a:r>
              <a:rPr lang="ja-JP" altLang="en-US" dirty="0" smtClean="0"/>
              <a:t>所定の場所でしか吸えない電子タバコ</a:t>
            </a:r>
          </a:p>
          <a:p>
            <a:r>
              <a:rPr lang="ja-JP" altLang="en-US" dirty="0" smtClean="0"/>
              <a:t>講演者の発言を補助し聞き取りにくい言葉を軽減するシステム</a:t>
            </a:r>
          </a:p>
          <a:p>
            <a:r>
              <a:rPr lang="ja-JP" altLang="en-US" dirty="0" smtClean="0"/>
              <a:t>人の音の認識を基にした集音システム</a:t>
            </a:r>
          </a:p>
          <a:p>
            <a:r>
              <a:rPr lang="ja-JP" altLang="en-US" dirty="0" smtClean="0"/>
              <a:t>孤独死防止の為の火災報知機等のような監視システム</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457200" y="214290"/>
            <a:ext cx="8229600" cy="5911873"/>
          </a:xfrm>
        </p:spPr>
        <p:txBody>
          <a:bodyPr>
            <a:noAutofit/>
          </a:bodyPr>
          <a:lstStyle/>
          <a:p>
            <a:r>
              <a:rPr lang="ja-JP" altLang="en-US" dirty="0" smtClean="0"/>
              <a:t>携帯電話から車まで日本で消費される製品の都市鉱山を採掘・転用といった一連のサイクルを確立し管理するシステム</a:t>
            </a:r>
            <a:endParaRPr lang="en-US" altLang="ja-JP" dirty="0" smtClean="0"/>
          </a:p>
          <a:p>
            <a:r>
              <a:rPr lang="ja-JP" altLang="en-US" dirty="0" smtClean="0"/>
              <a:t>学内事業仕分け</a:t>
            </a:r>
            <a:endParaRPr lang="en-US" altLang="ja-JP" dirty="0" smtClean="0"/>
          </a:p>
          <a:p>
            <a:pPr lvl="1"/>
            <a:r>
              <a:rPr lang="ja-JP" altLang="en-US" dirty="0" smtClean="0"/>
              <a:t>スクールバスの最適化</a:t>
            </a:r>
            <a:endParaRPr lang="en-US" altLang="ja-JP" dirty="0" smtClean="0"/>
          </a:p>
          <a:p>
            <a:pPr lvl="1"/>
            <a:r>
              <a:rPr lang="ja-JP" altLang="en-US" dirty="0" smtClean="0"/>
              <a:t>生協食堂の最適化</a:t>
            </a:r>
          </a:p>
          <a:p>
            <a:r>
              <a:rPr lang="ja-JP" altLang="en-US" dirty="0" smtClean="0"/>
              <a:t>スピードラーニング等のリスニング教材の効果の実証、及びこの効果を利用したシステム</a:t>
            </a:r>
          </a:p>
          <a:p>
            <a:r>
              <a:rPr lang="ja-JP" altLang="en-US" dirty="0" smtClean="0"/>
              <a:t>日本の英語教育の見直し、実際的な教育方法の確立</a:t>
            </a:r>
            <a:r>
              <a:rPr lang="en-US" altLang="ja-JP" dirty="0" smtClean="0"/>
              <a:t/>
            </a:r>
            <a:br>
              <a:rPr lang="en-US" altLang="ja-JP" dirty="0" smtClean="0"/>
            </a:br>
            <a:r>
              <a:rPr lang="ja-JP" altLang="en-US" dirty="0" smtClean="0"/>
              <a:t>（多角的に見る一環として自分達の角度もありだと思う）</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2910" y="285728"/>
            <a:ext cx="7772400" cy="1470025"/>
          </a:xfrm>
        </p:spPr>
        <p:txBody>
          <a:bodyPr/>
          <a:lstStyle/>
          <a:p>
            <a:r>
              <a:rPr kumimoji="1" lang="en-US" altLang="ja-JP" dirty="0" err="1" smtClean="0"/>
              <a:t>NetWalk</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pic>
        <p:nvPicPr>
          <p:cNvPr id="4" name="Picture 2" descr="C:\Users\Shule\Desktop\卒論\３D（宣伝）.JPG"/>
          <p:cNvPicPr>
            <a:picLocks noChangeAspect="1" noChangeArrowheads="1"/>
          </p:cNvPicPr>
          <p:nvPr/>
        </p:nvPicPr>
        <p:blipFill>
          <a:blip r:embed="rId2" cstate="print"/>
          <a:srcRect/>
          <a:stretch>
            <a:fillRect/>
          </a:stretch>
        </p:blipFill>
        <p:spPr bwMode="auto">
          <a:xfrm>
            <a:off x="1785918" y="1643050"/>
            <a:ext cx="5357850" cy="442209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457200" y="285728"/>
            <a:ext cx="8229600" cy="5840435"/>
          </a:xfrm>
        </p:spPr>
        <p:txBody>
          <a:bodyPr>
            <a:noAutofit/>
          </a:bodyPr>
          <a:lstStyle/>
          <a:p>
            <a:r>
              <a:rPr lang="ja-JP" altLang="en-US" dirty="0" smtClean="0"/>
              <a:t>各スポーツでの育成カリキュラムを提示するシステム</a:t>
            </a:r>
          </a:p>
          <a:p>
            <a:r>
              <a:rPr lang="ja-JP" altLang="en-US" dirty="0" smtClean="0"/>
              <a:t>電線を埋設することにおけるシミュレーション・地上と地下どちらか有用かの検証</a:t>
            </a:r>
          </a:p>
          <a:p>
            <a:r>
              <a:rPr lang="ja-JP" altLang="en-US" dirty="0" smtClean="0"/>
              <a:t>グラウンド地下に衝撃で発電（充電）するシステム</a:t>
            </a:r>
          </a:p>
          <a:p>
            <a:r>
              <a:rPr lang="ja-JP" altLang="en-US" dirty="0" smtClean="0"/>
              <a:t>外来生物の殺処理以外の解決方法の提案・一連の処理システムの構築</a:t>
            </a:r>
          </a:p>
          <a:p>
            <a:r>
              <a:rPr lang="ja-JP" altLang="en-US" dirty="0" smtClean="0"/>
              <a:t>「自分個人さえ良ければ」「興味のないことは知らなくてもいい」といった価値観をなくす何かシステム</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457200" y="214290"/>
            <a:ext cx="8229600" cy="5911873"/>
          </a:xfrm>
        </p:spPr>
        <p:txBody>
          <a:bodyPr>
            <a:noAutofit/>
          </a:bodyPr>
          <a:lstStyle/>
          <a:p>
            <a:r>
              <a:rPr lang="ja-JP" altLang="en-US" dirty="0" smtClean="0"/>
              <a:t>頭を使い、先を見据えた言動が取れるよう学習するシステム</a:t>
            </a:r>
          </a:p>
          <a:p>
            <a:r>
              <a:rPr lang="ja-JP" altLang="en-US" dirty="0" smtClean="0"/>
              <a:t>各スポーツにおける育成システムの見直し、少し先を見た世界と戦える選手の育成システム</a:t>
            </a:r>
          </a:p>
          <a:p>
            <a:r>
              <a:rPr lang="ja-JP" altLang="en-US" dirty="0" smtClean="0"/>
              <a:t>脳を刺激し物忘れやボケを軽減するシステム</a:t>
            </a:r>
          </a:p>
          <a:p>
            <a:r>
              <a:rPr lang="ja-JP" altLang="en-US" dirty="0" smtClean="0"/>
              <a:t>床暖の冷房バージョン、吸熱によって温度を下げる。理想としてはそのエネルギーを電気へ</a:t>
            </a:r>
          </a:p>
          <a:p>
            <a:endParaRPr lang="ja-JP" altLang="en-US" dirty="0" smtClean="0"/>
          </a:p>
          <a:p>
            <a:endParaRPr lang="ja-JP" altLang="en-US" dirty="0" smtClean="0"/>
          </a:p>
          <a:p>
            <a:endParaRPr kumimoji="1" lang="ja-JP"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457200" y="214290"/>
            <a:ext cx="8229600" cy="5911873"/>
          </a:xfrm>
        </p:spPr>
        <p:txBody>
          <a:bodyPr>
            <a:noAutofit/>
          </a:bodyPr>
          <a:lstStyle/>
          <a:p>
            <a:r>
              <a:rPr lang="ja-JP" altLang="en-US" dirty="0" smtClean="0"/>
              <a:t>雲から水を生成し、農家など水不足の場所で有効利用する。飲料</a:t>
            </a:r>
            <a:r>
              <a:rPr lang="en-US" altLang="ja-JP" dirty="0" smtClean="0"/>
              <a:t>×</a:t>
            </a:r>
          </a:p>
          <a:p>
            <a:r>
              <a:rPr lang="ja-JP" altLang="en-US" dirty="0" smtClean="0"/>
              <a:t>英語教育の見直し、論理的に意味のあるシステムの構築</a:t>
            </a:r>
            <a:endParaRPr lang="en-US" altLang="ja-JP" dirty="0" smtClean="0"/>
          </a:p>
          <a:p>
            <a:r>
              <a:rPr lang="en-US" altLang="ja-JP" dirty="0" smtClean="0"/>
              <a:t>Twitter</a:t>
            </a:r>
            <a:r>
              <a:rPr lang="ja-JP" altLang="en-US" dirty="0" err="1" smtClean="0"/>
              <a:t>で</a:t>
            </a:r>
            <a:r>
              <a:rPr lang="ja-JP" altLang="en-US" dirty="0" smtClean="0"/>
              <a:t>よく話題になっているものを利用したシステム</a:t>
            </a:r>
            <a:endParaRPr lang="en-US" altLang="ja-JP" dirty="0" smtClean="0"/>
          </a:p>
          <a:p>
            <a:pPr lvl="1"/>
            <a:r>
              <a:rPr lang="ja-JP" altLang="en-US" dirty="0" smtClean="0"/>
              <a:t>名前、メールアドレス自動生成</a:t>
            </a:r>
            <a:r>
              <a:rPr lang="en-US" altLang="ja-JP" dirty="0" smtClean="0"/>
              <a:t>..</a:t>
            </a:r>
            <a:r>
              <a:rPr lang="en-US" altLang="ja-JP" dirty="0" err="1" smtClean="0"/>
              <a:t>ect</a:t>
            </a:r>
            <a:r>
              <a:rPr lang="en-US" altLang="ja-JP" dirty="0" smtClean="0"/>
              <a:t> </a:t>
            </a:r>
            <a:r>
              <a:rPr lang="ja-JP" altLang="en-US" dirty="0" smtClean="0"/>
              <a:t>何かもっといいものはないか？</a:t>
            </a:r>
          </a:p>
          <a:p>
            <a:r>
              <a:rPr lang="ja-JP" altLang="en-US" dirty="0" smtClean="0"/>
              <a:t>教材を覚えやすくする</a:t>
            </a:r>
            <a:endParaRPr lang="en-US" altLang="ja-JP" dirty="0" smtClean="0"/>
          </a:p>
          <a:p>
            <a:pPr lvl="1"/>
            <a:r>
              <a:rPr lang="ja-JP" altLang="en-US" dirty="0" smtClean="0"/>
              <a:t>教科書</a:t>
            </a:r>
            <a:r>
              <a:rPr lang="en-US" altLang="ja-JP" dirty="0" smtClean="0"/>
              <a:t>(</a:t>
            </a:r>
            <a:r>
              <a:rPr lang="ja-JP" altLang="en-US" dirty="0" smtClean="0"/>
              <a:t>テキスト</a:t>
            </a:r>
            <a:r>
              <a:rPr lang="en-US" altLang="ja-JP" dirty="0" smtClean="0"/>
              <a:t>)</a:t>
            </a:r>
            <a:r>
              <a:rPr lang="ja-JP" altLang="en-US" dirty="0" smtClean="0"/>
              <a:t>から問題を自動生成するソフト</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457200" y="285728"/>
            <a:ext cx="8229600" cy="5840435"/>
          </a:xfrm>
        </p:spPr>
        <p:txBody>
          <a:bodyPr>
            <a:noAutofit/>
          </a:bodyPr>
          <a:lstStyle/>
          <a:p>
            <a:r>
              <a:rPr lang="ja-JP" altLang="en-US" dirty="0" smtClean="0"/>
              <a:t>ブラウザを利用したディベート空間</a:t>
            </a:r>
            <a:endParaRPr lang="en-US" altLang="ja-JP" dirty="0" smtClean="0"/>
          </a:p>
          <a:p>
            <a:pPr lvl="1"/>
            <a:r>
              <a:rPr lang="ja-JP" altLang="en-US" dirty="0" smtClean="0"/>
              <a:t>対戦ゲームっぽく、きのこタケノコ戦争みたいな話題をユーザが指定し、ランダムで複数人づつが討論する。</a:t>
            </a:r>
          </a:p>
          <a:p>
            <a:r>
              <a:rPr lang="en-US" altLang="ja-JP" dirty="0" err="1" smtClean="0"/>
              <a:t>Netwalk</a:t>
            </a:r>
            <a:r>
              <a:rPr lang="ja-JP" altLang="en-US" dirty="0" smtClean="0"/>
              <a:t>に限らず、配信の全体</a:t>
            </a:r>
            <a:r>
              <a:rPr lang="en-US" altLang="ja-JP" dirty="0" smtClean="0"/>
              <a:t>(</a:t>
            </a:r>
            <a:r>
              <a:rPr lang="ja-JP" altLang="en-US" dirty="0" smtClean="0"/>
              <a:t>勢いや面白さ？</a:t>
            </a:r>
            <a:r>
              <a:rPr lang="en-US" altLang="ja-JP" dirty="0" smtClean="0"/>
              <a:t>)</a:t>
            </a:r>
            <a:r>
              <a:rPr lang="ja-JP" altLang="en-US" dirty="0" smtClean="0"/>
              <a:t>がわかる場所がないか？</a:t>
            </a:r>
          </a:p>
          <a:p>
            <a:r>
              <a:rPr lang="ja-JP" altLang="en-US" dirty="0" smtClean="0"/>
              <a:t>言葉遊びで何かできないか？</a:t>
            </a:r>
            <a:endParaRPr lang="en-US" altLang="ja-JP" dirty="0" smtClean="0"/>
          </a:p>
          <a:p>
            <a:pPr lvl="1"/>
            <a:r>
              <a:rPr lang="ja-JP" altLang="en-US" dirty="0" smtClean="0"/>
              <a:t>ことば変換サイト</a:t>
            </a:r>
            <a:r>
              <a:rPr lang="en-US" altLang="ja-JP" dirty="0" smtClean="0">
                <a:hlinkClick r:id="rId2"/>
              </a:rPr>
              <a:t>http://monjiro.net/</a:t>
            </a:r>
            <a:endParaRPr lang="en-US" altLang="ja-JP" dirty="0" smtClean="0"/>
          </a:p>
          <a:p>
            <a:r>
              <a:rPr lang="en-US" altLang="ja-JP" dirty="0" smtClean="0"/>
              <a:t>Amazon</a:t>
            </a:r>
            <a:r>
              <a:rPr lang="ja-JP" altLang="en-US" dirty="0" smtClean="0"/>
              <a:t>の関連ずけを利用した。人気サイトの関連付け、動画の関連付け</a:t>
            </a:r>
          </a:p>
          <a:p>
            <a:r>
              <a:rPr lang="en-US" altLang="ja-JP" dirty="0" err="1" smtClean="0"/>
              <a:t>ipad</a:t>
            </a:r>
            <a:r>
              <a:rPr lang="ja-JP" altLang="en-US" dirty="0" smtClean="0"/>
              <a:t>を何か利用できないか？</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457200" y="285728"/>
            <a:ext cx="8229600" cy="5840435"/>
          </a:xfrm>
        </p:spPr>
        <p:txBody>
          <a:bodyPr>
            <a:noAutofit/>
          </a:bodyPr>
          <a:lstStyle/>
          <a:p>
            <a:r>
              <a:rPr lang="en-US" altLang="ja-JP" dirty="0" smtClean="0"/>
              <a:t>Amazon</a:t>
            </a:r>
            <a:r>
              <a:rPr lang="ja-JP" altLang="en-US" dirty="0" smtClean="0"/>
              <a:t>・関連付け</a:t>
            </a:r>
          </a:p>
          <a:p>
            <a:r>
              <a:rPr lang="ja-JP" altLang="en-US" dirty="0" smtClean="0"/>
              <a:t>自動初音ミク生成（俺</a:t>
            </a:r>
            <a:r>
              <a:rPr lang="en-US" altLang="ja-JP" dirty="0" smtClean="0"/>
              <a:t>Talk</a:t>
            </a:r>
            <a:r>
              <a:rPr lang="ja-JP" altLang="en-US" dirty="0" smtClean="0"/>
              <a:t>）</a:t>
            </a:r>
          </a:p>
          <a:p>
            <a:r>
              <a:rPr lang="ja-JP" altLang="en-US" dirty="0" smtClean="0"/>
              <a:t>コミュニケーション</a:t>
            </a:r>
          </a:p>
          <a:p>
            <a:pPr lvl="1"/>
            <a:r>
              <a:rPr lang="ja-JP" altLang="en-US" dirty="0" smtClean="0"/>
              <a:t>車の鍵の変わりに免許証を使う</a:t>
            </a:r>
          </a:p>
          <a:p>
            <a:pPr lvl="1"/>
            <a:r>
              <a:rPr lang="ja-JP" altLang="en-US" dirty="0" smtClean="0"/>
              <a:t>文字認識→手書き写真からフォント作成</a:t>
            </a:r>
          </a:p>
          <a:p>
            <a:pPr lvl="1"/>
            <a:r>
              <a:rPr lang="ja-JP" altLang="en-US" dirty="0" smtClean="0"/>
              <a:t>カラオケマネージャー（歌いたい曲を選曲するなど）</a:t>
            </a:r>
          </a:p>
          <a:p>
            <a:pPr lvl="1"/>
            <a:r>
              <a:rPr lang="ja-JP" altLang="en-US" dirty="0" smtClean="0"/>
              <a:t>ネットゲーム</a:t>
            </a:r>
          </a:p>
          <a:p>
            <a:pPr lvl="1"/>
            <a:r>
              <a:rPr lang="en-US" altLang="ja-JP" dirty="0" smtClean="0"/>
              <a:t>PC</a:t>
            </a:r>
            <a:r>
              <a:rPr lang="ja-JP" altLang="en-US" dirty="0" smtClean="0"/>
              <a:t>画面の共有</a:t>
            </a:r>
          </a:p>
          <a:p>
            <a:r>
              <a:rPr lang="en-US" altLang="ja-JP" dirty="0" smtClean="0"/>
              <a:t>GPS</a:t>
            </a:r>
          </a:p>
          <a:p>
            <a:pPr lvl="1"/>
            <a:r>
              <a:rPr lang="ja-JP" altLang="en-US" dirty="0" smtClean="0"/>
              <a:t>ツイッターで現在地表示</a:t>
            </a:r>
          </a:p>
          <a:p>
            <a:endParaRPr kumimoji="1" lang="ja-JP"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a:xfrm>
            <a:off x="457200" y="285728"/>
            <a:ext cx="8229600" cy="5840435"/>
          </a:xfrm>
        </p:spPr>
        <p:txBody>
          <a:bodyPr>
            <a:noAutofit/>
          </a:bodyPr>
          <a:lstStyle/>
          <a:p>
            <a:r>
              <a:rPr lang="en-US" altLang="ja-JP" dirty="0" smtClean="0"/>
              <a:t>AR</a:t>
            </a:r>
          </a:p>
          <a:p>
            <a:pPr lvl="1"/>
            <a:r>
              <a:rPr lang="ja-JP" altLang="en-US" dirty="0" smtClean="0"/>
              <a:t>３</a:t>
            </a:r>
            <a:r>
              <a:rPr lang="en-US" altLang="ja-JP" dirty="0" smtClean="0"/>
              <a:t>D</a:t>
            </a:r>
            <a:r>
              <a:rPr lang="ja-JP" altLang="en-US" dirty="0" smtClean="0"/>
              <a:t>空間認識スキャナ</a:t>
            </a:r>
          </a:p>
          <a:p>
            <a:pPr lvl="1"/>
            <a:r>
              <a:rPr lang="ja-JP" altLang="en-US" dirty="0" smtClean="0"/>
              <a:t>３</a:t>
            </a:r>
            <a:r>
              <a:rPr lang="en-US" altLang="ja-JP" dirty="0" smtClean="0"/>
              <a:t>D</a:t>
            </a:r>
            <a:r>
              <a:rPr lang="ja-JP" altLang="en-US" dirty="0" smtClean="0"/>
              <a:t>空間認識→３</a:t>
            </a:r>
            <a:r>
              <a:rPr lang="en-US" altLang="ja-JP" dirty="0" smtClean="0"/>
              <a:t>D</a:t>
            </a:r>
            <a:r>
              <a:rPr lang="ja-JP" altLang="en-US" dirty="0" smtClean="0"/>
              <a:t>ゲーム</a:t>
            </a:r>
          </a:p>
          <a:p>
            <a:pPr lvl="1"/>
            <a:r>
              <a:rPr lang="en-US" altLang="ja-JP" dirty="0" err="1" smtClean="0"/>
              <a:t>ARSkype</a:t>
            </a:r>
            <a:r>
              <a:rPr lang="ja-JP" altLang="en-US" dirty="0" smtClean="0"/>
              <a:t>　→　カメラで顔を写して、実際に会議（おしゃべり）をしているように表示する</a:t>
            </a:r>
          </a:p>
          <a:p>
            <a:r>
              <a:rPr lang="ja-JP" altLang="en-US" dirty="0" smtClean="0"/>
              <a:t>ステレオカメラ</a:t>
            </a:r>
          </a:p>
          <a:p>
            <a:pPr lvl="1"/>
            <a:r>
              <a:rPr lang="en-US" altLang="ja-JP" dirty="0" err="1" smtClean="0"/>
              <a:t>Wii</a:t>
            </a:r>
            <a:r>
              <a:rPr lang="ja-JP" altLang="en-US" dirty="0" smtClean="0"/>
              <a:t>リモコン </a:t>
            </a:r>
            <a:r>
              <a:rPr lang="en-US" altLang="ja-JP" dirty="0" smtClean="0"/>
              <a:t>+ </a:t>
            </a:r>
            <a:r>
              <a:rPr lang="ja-JP" altLang="en-US" dirty="0" smtClean="0"/>
              <a:t>カメラ　→　カメラが向いている方向を</a:t>
            </a:r>
            <a:r>
              <a:rPr lang="en-US" altLang="ja-JP" dirty="0" err="1" smtClean="0"/>
              <a:t>Wii</a:t>
            </a:r>
            <a:r>
              <a:rPr lang="ja-JP" altLang="en-US" dirty="0" smtClean="0"/>
              <a:t>リモコンから取得して３</a:t>
            </a:r>
            <a:r>
              <a:rPr lang="en-US" altLang="ja-JP" dirty="0" smtClean="0"/>
              <a:t>D</a:t>
            </a:r>
            <a:r>
              <a:rPr lang="ja-JP" altLang="en-US" dirty="0" smtClean="0"/>
              <a:t>スキャンする</a:t>
            </a:r>
            <a:endParaRPr lang="en-US" altLang="ja-JP" dirty="0" smtClean="0"/>
          </a:p>
          <a:p>
            <a:pPr lvl="1">
              <a:buNone/>
            </a:pPr>
            <a:r>
              <a:rPr lang="ja-JP" altLang="en-US" dirty="0" smtClean="0"/>
              <a:t>→　</a:t>
            </a:r>
            <a:r>
              <a:rPr lang="en-US" altLang="ja-JP" dirty="0" smtClean="0"/>
              <a:t>My</a:t>
            </a:r>
            <a:r>
              <a:rPr lang="ja-JP" altLang="en-US" dirty="0" smtClean="0"/>
              <a:t>ストリートビュー？</a:t>
            </a:r>
          </a:p>
          <a:p>
            <a:pPr>
              <a:buNone/>
            </a:pPr>
            <a:endParaRPr lang="en-US" altLang="ja-JP"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457200" y="285728"/>
            <a:ext cx="8229600" cy="5840435"/>
          </a:xfrm>
        </p:spPr>
        <p:txBody>
          <a:bodyPr>
            <a:noAutofit/>
          </a:bodyPr>
          <a:lstStyle/>
          <a:p>
            <a:r>
              <a:rPr lang="en-US" altLang="ja-JP" dirty="0" err="1" smtClean="0"/>
              <a:t>Iphone</a:t>
            </a:r>
            <a:endParaRPr lang="en-US" altLang="ja-JP" dirty="0" smtClean="0"/>
          </a:p>
          <a:p>
            <a:pPr lvl="1"/>
            <a:r>
              <a:rPr lang="en-US" altLang="ja-JP" dirty="0" err="1" smtClean="0"/>
              <a:t>PeerCast</a:t>
            </a:r>
            <a:r>
              <a:rPr lang="ja-JP" altLang="en-US" dirty="0" smtClean="0"/>
              <a:t>視聴</a:t>
            </a:r>
          </a:p>
          <a:p>
            <a:pPr lvl="1"/>
            <a:r>
              <a:rPr lang="en-US" altLang="ja-JP" dirty="0" smtClean="0"/>
              <a:t>Flash</a:t>
            </a:r>
            <a:r>
              <a:rPr lang="ja-JP" altLang="en-US" dirty="0" smtClean="0"/>
              <a:t>を使えるようにする</a:t>
            </a:r>
          </a:p>
          <a:p>
            <a:pPr lvl="1"/>
            <a:r>
              <a:rPr lang="ja-JP" altLang="en-US" dirty="0" smtClean="0"/>
              <a:t>動画を</a:t>
            </a:r>
            <a:r>
              <a:rPr lang="en-US" altLang="ja-JP" dirty="0" smtClean="0"/>
              <a:t>Web</a:t>
            </a:r>
            <a:r>
              <a:rPr lang="ja-JP" altLang="en-US" dirty="0" smtClean="0"/>
              <a:t>上で再生する（現状：動画</a:t>
            </a:r>
            <a:r>
              <a:rPr lang="en-US" altLang="ja-JP" dirty="0" smtClean="0"/>
              <a:t>URL</a:t>
            </a:r>
            <a:r>
              <a:rPr lang="ja-JP" altLang="en-US" dirty="0" smtClean="0"/>
              <a:t>リンクから動画プレイヤーを起動し、再生しないといけない）</a:t>
            </a:r>
          </a:p>
          <a:p>
            <a:r>
              <a:rPr lang="en-US" altLang="ja-JP" dirty="0" err="1" smtClean="0"/>
              <a:t>SkypeAPI</a:t>
            </a:r>
            <a:endParaRPr lang="en-US" altLang="ja-JP" dirty="0" smtClean="0"/>
          </a:p>
          <a:p>
            <a:pPr lvl="1"/>
            <a:r>
              <a:rPr lang="en-US" altLang="ja-JP" dirty="0" smtClean="0"/>
              <a:t>P2P</a:t>
            </a:r>
            <a:r>
              <a:rPr lang="ja-JP" altLang="en-US" dirty="0" smtClean="0"/>
              <a:t>を使って、</a:t>
            </a:r>
          </a:p>
          <a:p>
            <a:pPr lvl="1"/>
            <a:r>
              <a:rPr lang="ja-JP" altLang="en-US" dirty="0" smtClean="0"/>
              <a:t>自動応答で遠隔操作</a:t>
            </a:r>
          </a:p>
          <a:p>
            <a:pPr lvl="1"/>
            <a:r>
              <a:rPr lang="en-US" altLang="ja-JP" dirty="0" smtClean="0"/>
              <a:t>Skype</a:t>
            </a:r>
            <a:r>
              <a:rPr lang="ja-JP" altLang="en-US" dirty="0" smtClean="0"/>
              <a:t>を会議通話の時に、動画取り込みも可能にする</a:t>
            </a:r>
          </a:p>
          <a:p>
            <a:endParaRPr lang="ja-JP" altLang="en-US" dirty="0" smtClean="0"/>
          </a:p>
          <a:p>
            <a:endParaRPr kumimoji="1" lang="ja-JP"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457200" y="285728"/>
            <a:ext cx="8229600" cy="5840435"/>
          </a:xfrm>
        </p:spPr>
        <p:txBody>
          <a:bodyPr>
            <a:noAutofit/>
          </a:bodyPr>
          <a:lstStyle/>
          <a:p>
            <a:r>
              <a:rPr lang="ja-JP" altLang="en-US" dirty="0" smtClean="0"/>
              <a:t>ツイッター</a:t>
            </a:r>
          </a:p>
          <a:p>
            <a:pPr lvl="1"/>
            <a:r>
              <a:rPr lang="ja-JP" altLang="en-US" dirty="0" smtClean="0"/>
              <a:t>３</a:t>
            </a:r>
            <a:r>
              <a:rPr lang="en-US" altLang="ja-JP" dirty="0" smtClean="0"/>
              <a:t>D</a:t>
            </a:r>
          </a:p>
          <a:p>
            <a:pPr lvl="1"/>
            <a:r>
              <a:rPr lang="ja-JP" altLang="en-US" dirty="0" smtClean="0"/>
              <a:t>フォロー関係を表示する</a:t>
            </a:r>
          </a:p>
          <a:p>
            <a:pPr lvl="1"/>
            <a:r>
              <a:rPr lang="ja-JP" altLang="en-US" dirty="0" smtClean="0"/>
              <a:t>配信のコメントをツイッター</a:t>
            </a:r>
          </a:p>
          <a:p>
            <a:pPr lvl="1"/>
            <a:r>
              <a:rPr lang="ja-JP" altLang="en-US" dirty="0" smtClean="0"/>
              <a:t>配信みたいなつぶやき　音声録音</a:t>
            </a:r>
          </a:p>
          <a:p>
            <a:pPr lvl="1"/>
            <a:r>
              <a:rPr lang="ja-JP" altLang="en-US" dirty="0" smtClean="0"/>
              <a:t>ツイッターみたいな配信</a:t>
            </a:r>
          </a:p>
          <a:p>
            <a:pPr lvl="1"/>
            <a:r>
              <a:rPr lang="ja-JP" altLang="en-US" dirty="0" smtClean="0"/>
              <a:t>音声ツイッター</a:t>
            </a:r>
          </a:p>
          <a:p>
            <a:pPr lvl="1"/>
            <a:r>
              <a:rPr lang="ja-JP" altLang="en-US" dirty="0" smtClean="0"/>
              <a:t>ツイッターの情報収集特化　→　情報の収集に役立つ</a:t>
            </a:r>
            <a:r>
              <a:rPr lang="en-US" altLang="ja-JP" dirty="0" smtClean="0"/>
              <a:t>RT</a:t>
            </a:r>
            <a:r>
              <a:rPr lang="ja-JP" altLang="en-US" dirty="0" smtClean="0"/>
              <a:t>（リツイート）の素晴らしさをもっと引き出す</a:t>
            </a:r>
            <a:r>
              <a:rPr lang="en-US" altLang="ja-JP" dirty="0" smtClean="0"/>
              <a:t/>
            </a:r>
            <a:br>
              <a:rPr lang="en-US" altLang="ja-JP" dirty="0" smtClean="0"/>
            </a:br>
            <a:r>
              <a:rPr lang="ja-JP" altLang="en-US" dirty="0" smtClean="0"/>
              <a:t>	→　その情報に関連するものを検索？一覧？にできる</a:t>
            </a:r>
          </a:p>
          <a:p>
            <a:pPr lvl="1"/>
            <a:r>
              <a:rPr lang="ja-JP" altLang="en-US" dirty="0" smtClean="0"/>
              <a:t>ログインをなくしたツイッター　→　</a:t>
            </a:r>
            <a:r>
              <a:rPr lang="en-US" altLang="ja-JP" dirty="0" smtClean="0"/>
              <a:t>ID</a:t>
            </a:r>
            <a:r>
              <a:rPr lang="ja-JP" altLang="en-US" dirty="0" smtClean="0"/>
              <a:t>表示がなくなるからもっと気軽に書き込める</a:t>
            </a:r>
            <a:endParaRPr kumimoji="1" lang="ja-JP"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a:xfrm>
            <a:off x="457200" y="285728"/>
            <a:ext cx="8229600" cy="5840435"/>
          </a:xfrm>
        </p:spPr>
        <p:txBody>
          <a:bodyPr>
            <a:noAutofit/>
          </a:bodyPr>
          <a:lstStyle/>
          <a:p>
            <a:r>
              <a:rPr lang="ja-JP" altLang="en-US" dirty="0" smtClean="0"/>
              <a:t>新</a:t>
            </a:r>
            <a:r>
              <a:rPr lang="en-US" altLang="ja-JP" dirty="0" err="1" smtClean="0"/>
              <a:t>PeerCast</a:t>
            </a:r>
            <a:endParaRPr lang="en-US" altLang="ja-JP" dirty="0" smtClean="0"/>
          </a:p>
          <a:p>
            <a:pPr lvl="1"/>
            <a:r>
              <a:rPr lang="ja-JP" altLang="en-US" dirty="0" smtClean="0"/>
              <a:t>ラグを少なく</a:t>
            </a:r>
          </a:p>
          <a:p>
            <a:pPr lvl="1"/>
            <a:r>
              <a:rPr lang="ja-JP" altLang="en-US" dirty="0" smtClean="0"/>
              <a:t>リレー改善</a:t>
            </a:r>
          </a:p>
          <a:p>
            <a:pPr lvl="1"/>
            <a:r>
              <a:rPr lang="ja-JP" altLang="en-US" dirty="0" smtClean="0"/>
              <a:t>動画プレイヤーにデータをポストする機能をつけて、リスナーからのデータを集めて何かをする</a:t>
            </a:r>
            <a:r>
              <a:rPr lang="en-US" altLang="ja-JP" dirty="0" smtClean="0"/>
              <a:t/>
            </a:r>
            <a:br>
              <a:rPr lang="en-US" altLang="ja-JP" dirty="0" smtClean="0"/>
            </a:br>
            <a:r>
              <a:rPr lang="ja-JP" altLang="en-US" dirty="0" smtClean="0"/>
              <a:t>（</a:t>
            </a:r>
            <a:r>
              <a:rPr lang="en-US" altLang="ja-JP" dirty="0" smtClean="0"/>
              <a:t>SS</a:t>
            </a:r>
            <a:r>
              <a:rPr lang="ja-JP" altLang="en-US" dirty="0" err="1" smtClean="0"/>
              <a:t>、</a:t>
            </a:r>
            <a:r>
              <a:rPr lang="ja-JP" altLang="en-US" dirty="0" smtClean="0"/>
              <a:t>スレ情報、スレ勢い）　→　チャンネル一覧にサムネや、スレ勢いを表示</a:t>
            </a:r>
          </a:p>
          <a:p>
            <a:r>
              <a:rPr lang="ja-JP" altLang="en-US" dirty="0" smtClean="0"/>
              <a:t>配信</a:t>
            </a:r>
          </a:p>
          <a:p>
            <a:pPr lvl="1"/>
            <a:r>
              <a:rPr lang="en-US" altLang="ja-JP" dirty="0" smtClean="0"/>
              <a:t>Skype</a:t>
            </a:r>
            <a:r>
              <a:rPr lang="ja-JP" altLang="en-US" dirty="0" smtClean="0"/>
              <a:t>みたいな配信ツール　配信外でも配信者とコミュニケーション（</a:t>
            </a:r>
            <a:r>
              <a:rPr lang="en-US" altLang="ja-JP" dirty="0" smtClean="0"/>
              <a:t>Skype</a:t>
            </a:r>
            <a:r>
              <a:rPr lang="ja-JP" altLang="en-US" dirty="0" smtClean="0"/>
              <a:t>みたいな機能）が取れる</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457200" y="214290"/>
            <a:ext cx="8229600" cy="5911873"/>
          </a:xfrm>
        </p:spPr>
        <p:txBody>
          <a:bodyPr>
            <a:noAutofit/>
          </a:bodyPr>
          <a:lstStyle/>
          <a:p>
            <a:r>
              <a:rPr lang="ja-JP" altLang="en-US" dirty="0" smtClean="0"/>
              <a:t>気軽に配信するには</a:t>
            </a:r>
          </a:p>
          <a:p>
            <a:pPr lvl="1"/>
            <a:r>
              <a:rPr lang="ja-JP" altLang="en-US" dirty="0" smtClean="0"/>
              <a:t>身内（ローカル）配信、垂れ流し（外でも家でも、ただカメラをつけるだけ）配信</a:t>
            </a:r>
          </a:p>
          <a:p>
            <a:pPr lvl="1"/>
            <a:r>
              <a:rPr lang="ja-JP" altLang="en-US" dirty="0" smtClean="0"/>
              <a:t>ツイッター実況と配信は似ている？→（某</a:t>
            </a:r>
            <a:r>
              <a:rPr lang="en-US" altLang="ja-JP" dirty="0" smtClean="0"/>
              <a:t>S</a:t>
            </a:r>
            <a:r>
              <a:rPr lang="ja-JP" altLang="en-US" dirty="0" smtClean="0"/>
              <a:t>配信者曰く）配信しているのと似た気持ちになれる</a:t>
            </a:r>
          </a:p>
          <a:p>
            <a:r>
              <a:rPr lang="ja-JP" altLang="en-US" dirty="0" smtClean="0"/>
              <a:t>すれ違い通信</a:t>
            </a:r>
          </a:p>
          <a:p>
            <a:r>
              <a:rPr lang="en-US" altLang="ja-JP" dirty="0" smtClean="0"/>
              <a:t>PC</a:t>
            </a:r>
            <a:r>
              <a:rPr lang="ja-JP" altLang="en-US" dirty="0" smtClean="0"/>
              <a:t>を遠隔操作</a:t>
            </a:r>
          </a:p>
          <a:p>
            <a:r>
              <a:rPr lang="ja-JP" altLang="en-US" dirty="0" smtClean="0"/>
              <a:t>音楽を自動作成する</a:t>
            </a:r>
          </a:p>
          <a:p>
            <a:r>
              <a:rPr lang="en-US" altLang="ja-JP" dirty="0" smtClean="0"/>
              <a:t>Flash</a:t>
            </a:r>
          </a:p>
          <a:p>
            <a:pPr lvl="1"/>
            <a:r>
              <a:rPr lang="en-US" altLang="ja-JP" dirty="0" smtClean="0"/>
              <a:t>P2P</a:t>
            </a:r>
            <a:r>
              <a:rPr lang="ja-JP" altLang="en-US" dirty="0" smtClean="0"/>
              <a:t>動画送信ができるらしい</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現状は動画を見つけるのに「文字で検索」</a:t>
            </a:r>
            <a:r>
              <a:rPr lang="en-US" altLang="ja-JP" dirty="0" smtClean="0"/>
              <a:t/>
            </a:r>
            <a:br>
              <a:rPr lang="en-US" altLang="ja-JP" dirty="0" smtClean="0"/>
            </a:br>
            <a:r>
              <a:rPr lang="ja-JP" altLang="en-US" dirty="0" smtClean="0"/>
              <a:t>して「</a:t>
            </a:r>
            <a:r>
              <a:rPr lang="en-US" altLang="ja-JP" dirty="0" smtClean="0"/>
              <a:t>1</a:t>
            </a:r>
            <a:r>
              <a:rPr lang="ja-JP" altLang="en-US" dirty="0" smtClean="0"/>
              <a:t>人」で探すことになる</a:t>
            </a:r>
          </a:p>
          <a:p>
            <a:r>
              <a:rPr lang="ja-JP" altLang="en-US" dirty="0" smtClean="0"/>
              <a:t>そこで「検索」ではなく、人の集まりや流れを見て動画を探せるシステムを考えた</a:t>
            </a:r>
            <a:endParaRPr lang="en-US" altLang="ja-JP" dirty="0" smtClean="0"/>
          </a:p>
          <a:p>
            <a:pPr>
              <a:buNone/>
            </a:pPr>
            <a:endParaRPr lang="ja-JP" altLang="en-US" dirty="0" smtClean="0"/>
          </a:p>
          <a:p>
            <a:endParaRPr kumimoji="1" lang="ja-JP"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457200" y="285728"/>
            <a:ext cx="8229600" cy="5840435"/>
          </a:xfrm>
        </p:spPr>
        <p:txBody>
          <a:bodyPr>
            <a:noAutofit/>
          </a:bodyPr>
          <a:lstStyle/>
          <a:p>
            <a:r>
              <a:rPr lang="en-US" altLang="ja-JP" dirty="0" smtClean="0"/>
              <a:t>Flash</a:t>
            </a:r>
            <a:r>
              <a:rPr lang="ja-JP" altLang="en-US" dirty="0" smtClean="0"/>
              <a:t>代替技術「</a:t>
            </a:r>
            <a:r>
              <a:rPr lang="en-US" altLang="ja-JP" dirty="0" err="1" smtClean="0"/>
              <a:t>Gianduia</a:t>
            </a:r>
            <a:r>
              <a:rPr lang="ja-JP" altLang="en-US" dirty="0" smtClean="0"/>
              <a:t>」</a:t>
            </a:r>
          </a:p>
          <a:p>
            <a:r>
              <a:rPr lang="ja-JP" altLang="en-US" dirty="0" smtClean="0"/>
              <a:t>ストリートビュー</a:t>
            </a:r>
          </a:p>
          <a:p>
            <a:r>
              <a:rPr lang="en-US" altLang="ja-JP" dirty="0" err="1" smtClean="0"/>
              <a:t>Wii</a:t>
            </a:r>
            <a:r>
              <a:rPr lang="ja-JP" altLang="en-US" dirty="0" smtClean="0"/>
              <a:t>リモコン</a:t>
            </a:r>
          </a:p>
          <a:p>
            <a:pPr lvl="1"/>
            <a:r>
              <a:rPr lang="en-US" altLang="ja-JP" dirty="0" err="1" smtClean="0"/>
              <a:t>Wii</a:t>
            </a:r>
            <a:r>
              <a:rPr lang="ja-JP" altLang="en-US" dirty="0" smtClean="0"/>
              <a:t>リモコンにカメラをつける（</a:t>
            </a:r>
            <a:r>
              <a:rPr lang="en-US" altLang="ja-JP" dirty="0" err="1" smtClean="0"/>
              <a:t>Wii</a:t>
            </a:r>
            <a:r>
              <a:rPr lang="ja-JP" altLang="en-US" dirty="0" smtClean="0"/>
              <a:t>リモコンから現在撮っている向きを取得する</a:t>
            </a:r>
            <a:r>
              <a:rPr lang="en-US" altLang="ja-JP" dirty="0" smtClean="0"/>
              <a:t/>
            </a:r>
            <a:br>
              <a:rPr lang="en-US" altLang="ja-JP" dirty="0" smtClean="0"/>
            </a:br>
            <a:r>
              <a:rPr lang="ja-JP" altLang="en-US" dirty="0" smtClean="0"/>
              <a:t>→　ストリートビュー</a:t>
            </a:r>
          </a:p>
          <a:p>
            <a:r>
              <a:rPr lang="ja-JP" altLang="en-US" dirty="0" smtClean="0"/>
              <a:t>ブラウザ拡張</a:t>
            </a:r>
          </a:p>
          <a:p>
            <a:pPr lvl="1"/>
            <a:r>
              <a:rPr lang="ja-JP" altLang="en-US" dirty="0" smtClean="0"/>
              <a:t>ブラウザ上で３</a:t>
            </a:r>
            <a:r>
              <a:rPr lang="en-US" altLang="ja-JP" dirty="0" smtClean="0"/>
              <a:t>D</a:t>
            </a:r>
            <a:r>
              <a:rPr lang="ja-JP" altLang="en-US" dirty="0" smtClean="0"/>
              <a:t>が動くらしい</a:t>
            </a:r>
          </a:p>
          <a:p>
            <a:pPr lvl="1"/>
            <a:r>
              <a:rPr lang="ja-JP" altLang="en-US" dirty="0" smtClean="0"/>
              <a:t>ブラウジング共有</a:t>
            </a:r>
            <a:endParaRPr lang="en-US" altLang="ja-JP" dirty="0" smtClean="0"/>
          </a:p>
          <a:p>
            <a:r>
              <a:rPr lang="ja-JP" altLang="en-US" dirty="0" smtClean="0"/>
              <a:t>連想ゲームでなにか作れないか？</a:t>
            </a:r>
            <a:endParaRPr lang="en-US" altLang="ja-JP" dirty="0" smtClean="0"/>
          </a:p>
          <a:p>
            <a:pPr lvl="1"/>
            <a:r>
              <a:rPr lang="ja-JP" altLang="en-US" dirty="0" smtClean="0"/>
              <a:t>アイデア出しなど</a:t>
            </a:r>
          </a:p>
          <a:p>
            <a:endParaRPr kumimoji="1" lang="ja-JP"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a:xfrm>
            <a:off x="457200" y="285728"/>
            <a:ext cx="8229600" cy="5840435"/>
          </a:xfrm>
        </p:spPr>
        <p:txBody>
          <a:bodyPr/>
          <a:lstStyle/>
          <a:p>
            <a:r>
              <a:rPr lang="en-US" altLang="ja-JP" dirty="0" err="1" smtClean="0"/>
              <a:t>SilverLight</a:t>
            </a:r>
            <a:endParaRPr lang="en-US" altLang="ja-JP" dirty="0" smtClean="0"/>
          </a:p>
          <a:p>
            <a:pPr lvl="1"/>
            <a:r>
              <a:rPr lang="en-US" altLang="ja-JP" dirty="0" err="1" smtClean="0"/>
              <a:t>wmv</a:t>
            </a:r>
            <a:r>
              <a:rPr lang="ja-JP" altLang="en-US" dirty="0" smtClean="0"/>
              <a:t>の操作ならできる</a:t>
            </a:r>
          </a:p>
          <a:p>
            <a:r>
              <a:rPr lang="ja-JP" altLang="en-US" dirty="0" smtClean="0"/>
              <a:t>ブラウザ上（クラウド）</a:t>
            </a:r>
            <a:endParaRPr lang="en-US" altLang="ja-JP" dirty="0" smtClean="0"/>
          </a:p>
          <a:p>
            <a:r>
              <a:rPr lang="ja-JP" altLang="en-US" dirty="0" smtClean="0"/>
              <a:t>ネット越しに実機ゲームを操作</a:t>
            </a:r>
            <a:r>
              <a:rPr lang="en-US" altLang="ja-JP" dirty="0" smtClean="0"/>
              <a:t/>
            </a:r>
            <a:br>
              <a:rPr lang="en-US" altLang="ja-JP" dirty="0" smtClean="0"/>
            </a:br>
            <a:r>
              <a:rPr lang="ja-JP" altLang="en-US" dirty="0" smtClean="0"/>
              <a:t>→ソフトもってない友人と通信対戦</a:t>
            </a:r>
            <a:r>
              <a:rPr lang="en-US" altLang="ja-JP" dirty="0" smtClean="0"/>
              <a:t/>
            </a:r>
            <a:br>
              <a:rPr lang="en-US" altLang="ja-JP" dirty="0" smtClean="0"/>
            </a:br>
            <a:r>
              <a:rPr lang="ja-JP" altLang="en-US" dirty="0" smtClean="0"/>
              <a:t>→実機ゲームをどこからでもできる</a:t>
            </a:r>
            <a:r>
              <a:rPr lang="en-US" altLang="ja-JP" dirty="0" smtClean="0"/>
              <a:t/>
            </a:r>
            <a:br>
              <a:rPr lang="en-US" altLang="ja-JP" dirty="0" smtClean="0"/>
            </a:br>
            <a:r>
              <a:rPr lang="en-US" altLang="ja-JP" dirty="0" smtClean="0"/>
              <a:t>Skype</a:t>
            </a:r>
            <a:r>
              <a:rPr lang="ja-JP" altLang="en-US" dirty="0" smtClean="0"/>
              <a:t>を自動応答＋画面取り込み</a:t>
            </a:r>
            <a:endParaRPr lang="en-US" altLang="ja-JP" dirty="0" smtClean="0"/>
          </a:p>
          <a:p>
            <a:r>
              <a:rPr lang="en-US" altLang="ja-JP" dirty="0" err="1" smtClean="0"/>
              <a:t>iTune</a:t>
            </a:r>
            <a:r>
              <a:rPr lang="ja-JP" altLang="en-US" dirty="0" smtClean="0"/>
              <a:t>や</a:t>
            </a:r>
            <a:r>
              <a:rPr lang="en-US" altLang="ja-JP" dirty="0" err="1" smtClean="0"/>
              <a:t>Winamp</a:t>
            </a:r>
            <a:r>
              <a:rPr lang="ja-JP" altLang="en-US" dirty="0" smtClean="0"/>
              <a:t>など垂れ流しの音楽を自動で変化させる。</a:t>
            </a:r>
          </a:p>
          <a:p>
            <a:endParaRPr lang="ja-JP" altLang="en-US" dirty="0" smtClean="0"/>
          </a:p>
          <a:p>
            <a:endParaRPr lang="ja-JP" altLang="en-US" dirty="0" smtClean="0"/>
          </a:p>
          <a:p>
            <a:endParaRPr lang="ja-JP" altLang="en-US" dirty="0" smtClean="0"/>
          </a:p>
          <a:p>
            <a:endParaRPr lang="ja-JP" altLang="en-US" dirty="0" smtClean="0"/>
          </a:p>
          <a:p>
            <a:endParaRPr lang="ja-JP" altLang="en-US" dirty="0" smtClean="0"/>
          </a:p>
          <a:p>
            <a:endParaRPr lang="ja-JP" altLang="en-US" dirty="0" smtClean="0"/>
          </a:p>
          <a:p>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 2"/>
          <p:cNvSpPr>
            <a:spLocks noGrp="1"/>
          </p:cNvSpPr>
          <p:nvPr>
            <p:ph idx="1"/>
          </p:nvPr>
        </p:nvSpPr>
        <p:spPr>
          <a:xfrm>
            <a:off x="285720" y="1600200"/>
            <a:ext cx="8229600" cy="4525963"/>
          </a:xfrm>
        </p:spPr>
        <p:txBody>
          <a:bodyPr/>
          <a:lstStyle/>
          <a:p>
            <a:r>
              <a:rPr lang="en-US" altLang="ja-JP" dirty="0" err="1" smtClean="0"/>
              <a:t>Metaverse</a:t>
            </a:r>
            <a:r>
              <a:rPr lang="en-US" altLang="ja-JP" dirty="0" smtClean="0"/>
              <a:t>(</a:t>
            </a:r>
            <a:r>
              <a:rPr lang="ja-JP" altLang="en-US" dirty="0" smtClean="0"/>
              <a:t>メタバース</a:t>
            </a:r>
            <a:r>
              <a:rPr lang="en-US" altLang="ja-JP" dirty="0" smtClean="0"/>
              <a:t>)</a:t>
            </a:r>
            <a:r>
              <a:rPr lang="ja-JP" altLang="en-US" dirty="0" smtClean="0"/>
              <a:t>を利用した</a:t>
            </a:r>
            <a:r>
              <a:rPr lang="en-US" altLang="ja-JP" dirty="0" smtClean="0"/>
              <a:t/>
            </a:r>
            <a:br>
              <a:rPr lang="en-US" altLang="ja-JP" dirty="0" smtClean="0"/>
            </a:br>
            <a:r>
              <a:rPr lang="ja-JP" altLang="en-US" dirty="0" smtClean="0"/>
              <a:t>動画配信空間</a:t>
            </a:r>
            <a:endParaRPr lang="en-US" altLang="ja-JP" dirty="0" smtClean="0"/>
          </a:p>
          <a:p>
            <a:r>
              <a:rPr lang="ja-JP" altLang="en-US" dirty="0" smtClean="0"/>
              <a:t>ネット空間の可視化及びコンテンツの</a:t>
            </a:r>
            <a:r>
              <a:rPr lang="en-US" altLang="ja-JP" dirty="0" smtClean="0"/>
              <a:t/>
            </a:r>
            <a:br>
              <a:rPr lang="en-US" altLang="ja-JP" dirty="0" smtClean="0"/>
            </a:br>
            <a:r>
              <a:rPr lang="ja-JP" altLang="en-US" dirty="0" smtClean="0"/>
              <a:t>任意配置が行える</a:t>
            </a:r>
            <a:endParaRPr lang="en-US" altLang="ja-JP" dirty="0" smtClean="0"/>
          </a:p>
          <a:p>
            <a:r>
              <a:rPr kumimoji="1" lang="ja-JP" altLang="en-US" dirty="0" smtClean="0"/>
              <a:t>関連</a:t>
            </a:r>
            <a:endParaRPr kumimoji="1" lang="en-US" altLang="ja-JP" dirty="0" smtClean="0"/>
          </a:p>
          <a:p>
            <a:pPr lvl="1"/>
            <a:r>
              <a:rPr kumimoji="1" lang="ja-JP" altLang="en-US" dirty="0" smtClean="0"/>
              <a:t>インターネットラジオ配信</a:t>
            </a:r>
            <a:endParaRPr kumimoji="1" lang="en-US" altLang="ja-JP" dirty="0" smtClean="0"/>
          </a:p>
          <a:p>
            <a:pPr lvl="1"/>
            <a:r>
              <a:rPr kumimoji="1" lang="ja-JP" altLang="en-US" dirty="0" smtClean="0"/>
              <a:t>メタバース</a:t>
            </a:r>
            <a:endParaRPr kumimoji="1" lang="ja-JP" altLang="en-US" dirty="0"/>
          </a:p>
        </p:txBody>
      </p:sp>
      <p:pic>
        <p:nvPicPr>
          <p:cNvPr id="4" name="Picture 2" descr="C:\Users\Shule\Desktop\卒論\３D（宣伝）.JPG"/>
          <p:cNvPicPr>
            <a:picLocks noChangeAspect="1" noChangeArrowheads="1"/>
          </p:cNvPicPr>
          <p:nvPr/>
        </p:nvPicPr>
        <p:blipFill>
          <a:blip r:embed="rId2" cstate="print"/>
          <a:srcRect/>
          <a:stretch>
            <a:fillRect/>
          </a:stretch>
        </p:blipFill>
        <p:spPr bwMode="auto">
          <a:xfrm>
            <a:off x="5143504" y="3500438"/>
            <a:ext cx="3786214" cy="312494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メタバースとは</a:t>
            </a:r>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hlinkClick r:id="rId2"/>
              </a:rPr>
              <a:t>http://ja.wikipedia.org/wiki/</a:t>
            </a:r>
            <a:r>
              <a:rPr lang="ja-JP" altLang="en-US" dirty="0" smtClean="0">
                <a:hlinkClick r:id="rId2"/>
              </a:rPr>
              <a:t>メタバース</a:t>
            </a:r>
            <a:endParaRPr lang="en-US" altLang="ja-JP" dirty="0" smtClean="0"/>
          </a:p>
          <a:p>
            <a:r>
              <a:rPr lang="ja-JP" altLang="en-US" b="1" dirty="0"/>
              <a:t>メタバース</a:t>
            </a:r>
            <a:r>
              <a:rPr lang="ja-JP" altLang="en-US" dirty="0"/>
              <a:t> </a:t>
            </a:r>
            <a:r>
              <a:rPr lang="en-US" altLang="ja-JP" dirty="0"/>
              <a:t>(</a:t>
            </a:r>
            <a:r>
              <a:rPr lang="en-US" altLang="ja-JP" dirty="0" err="1"/>
              <a:t>Metaverse</a:t>
            </a:r>
            <a:r>
              <a:rPr lang="en-US" altLang="ja-JP" dirty="0"/>
              <a:t>)</a:t>
            </a:r>
            <a:r>
              <a:rPr lang="ja-JP" altLang="en-US" dirty="0"/>
              <a:t>と</a:t>
            </a:r>
            <a:r>
              <a:rPr lang="ja-JP" altLang="en-US" dirty="0" smtClean="0"/>
              <a:t>はインターネット上</a:t>
            </a:r>
            <a:r>
              <a:rPr lang="ja-JP" altLang="en-US" dirty="0"/>
              <a:t>に存在する</a:t>
            </a:r>
            <a:r>
              <a:rPr lang="ja-JP" altLang="en-US" b="1" dirty="0">
                <a:solidFill>
                  <a:srgbClr val="FF0000"/>
                </a:solidFill>
              </a:rPr>
              <a:t>電子三次元空間</a:t>
            </a:r>
            <a:r>
              <a:rPr lang="ja-JP" altLang="en-US" dirty="0"/>
              <a:t>で</a:t>
            </a:r>
            <a:r>
              <a:rPr lang="ja-JP" altLang="en-US" dirty="0" smtClean="0"/>
              <a:t>ある</a:t>
            </a:r>
            <a:endParaRPr lang="en-US" altLang="ja-JP" dirty="0" smtClean="0"/>
          </a:p>
          <a:p>
            <a:r>
              <a:rPr lang="ja-JP" altLang="en-US" dirty="0"/>
              <a:t>利用者同士の交流や商業</a:t>
            </a:r>
            <a:r>
              <a:rPr lang="ja-JP" altLang="en-US" dirty="0" smtClean="0"/>
              <a:t>活動が主目的</a:t>
            </a:r>
            <a:endParaRPr lang="en-US" altLang="ja-JP" dirty="0" smtClean="0"/>
          </a:p>
          <a:p>
            <a:r>
              <a:rPr lang="ja-JP" altLang="en-US" dirty="0" smtClean="0"/>
              <a:t>オンラインゲームと違い背景の物語、</a:t>
            </a:r>
            <a:r>
              <a:rPr lang="en-US" altLang="ja-JP" dirty="0" smtClean="0"/>
              <a:t/>
            </a:r>
            <a:br>
              <a:rPr lang="en-US" altLang="ja-JP" dirty="0" smtClean="0"/>
            </a:br>
            <a:r>
              <a:rPr lang="ja-JP" altLang="en-US" dirty="0" smtClean="0">
                <a:solidFill>
                  <a:srgbClr val="FF0000"/>
                </a:solidFill>
              </a:rPr>
              <a:t>決められた目的</a:t>
            </a:r>
            <a:r>
              <a:rPr lang="ja-JP" altLang="en-US" dirty="0" smtClean="0"/>
              <a:t>、倒すべき敵等は</a:t>
            </a:r>
            <a:r>
              <a:rPr lang="ja-JP" altLang="en-US" dirty="0" smtClean="0">
                <a:solidFill>
                  <a:srgbClr val="FF0000"/>
                </a:solidFill>
              </a:rPr>
              <a:t>存在せず</a:t>
            </a:r>
            <a:endParaRPr lang="en-US" altLang="ja-JP" dirty="0" smtClean="0">
              <a:solidFill>
                <a:srgbClr val="FF0000"/>
              </a:solidFill>
            </a:endParaRPr>
          </a:p>
          <a:p>
            <a:r>
              <a:rPr lang="ja-JP" altLang="en-US" dirty="0" smtClean="0"/>
              <a:t>ユーザー達が空間を</a:t>
            </a:r>
            <a:r>
              <a:rPr lang="ja-JP" altLang="en-US" dirty="0" smtClean="0">
                <a:solidFill>
                  <a:srgbClr val="FF0000"/>
                </a:solidFill>
              </a:rPr>
              <a:t>構築</a:t>
            </a:r>
            <a:r>
              <a:rPr lang="ja-JP" altLang="en-US" dirty="0" smtClean="0"/>
              <a:t>してくことが重要</a:t>
            </a:r>
            <a:endParaRPr kumimoji="1"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目的</a:t>
            </a:r>
            <a:endParaRPr kumimoji="1" lang="ja-JP" altLang="en-US" dirty="0"/>
          </a:p>
        </p:txBody>
      </p:sp>
      <p:sp>
        <p:nvSpPr>
          <p:cNvPr id="3" name="コンテンツ プレースホルダ 2"/>
          <p:cNvSpPr>
            <a:spLocks noGrp="1"/>
          </p:cNvSpPr>
          <p:nvPr>
            <p:ph idx="1"/>
          </p:nvPr>
        </p:nvSpPr>
        <p:spPr>
          <a:xfrm>
            <a:off x="500034" y="1785926"/>
            <a:ext cx="8229600" cy="4829196"/>
          </a:xfrm>
        </p:spPr>
        <p:txBody>
          <a:bodyPr>
            <a:normAutofit/>
          </a:bodyPr>
          <a:lstStyle/>
          <a:p>
            <a:r>
              <a:rPr kumimoji="1" lang="ja-JP" altLang="en-US" dirty="0" smtClean="0"/>
              <a:t>動画を見つける過程</a:t>
            </a:r>
            <a:endParaRPr lang="en-US" altLang="ja-JP" dirty="0" smtClean="0"/>
          </a:p>
          <a:p>
            <a:pPr lvl="1"/>
            <a:r>
              <a:rPr kumimoji="1" lang="ja-JP" altLang="en-US" dirty="0" smtClean="0"/>
              <a:t>より現実的な新しい動画の探し方</a:t>
            </a:r>
            <a:r>
              <a:rPr kumimoji="1" lang="en-US" altLang="ja-JP" dirty="0" smtClean="0"/>
              <a:t/>
            </a:r>
            <a:br>
              <a:rPr kumimoji="1" lang="en-US" altLang="ja-JP" dirty="0" smtClean="0"/>
            </a:br>
            <a:r>
              <a:rPr lang="ja-JP" altLang="en-US" dirty="0" smtClean="0"/>
              <a:t>・人の流れ</a:t>
            </a:r>
            <a:r>
              <a:rPr lang="en-US" altLang="ja-JP" dirty="0" smtClean="0"/>
              <a:t/>
            </a:r>
            <a:br>
              <a:rPr lang="en-US" altLang="ja-JP" dirty="0" smtClean="0"/>
            </a:br>
            <a:r>
              <a:rPr lang="ja-JP" altLang="en-US" dirty="0" smtClean="0"/>
              <a:t>・位置関係</a:t>
            </a:r>
            <a:r>
              <a:rPr lang="en-US" altLang="ja-JP" dirty="0" smtClean="0"/>
              <a:t/>
            </a:r>
            <a:br>
              <a:rPr lang="en-US" altLang="ja-JP" dirty="0" smtClean="0"/>
            </a:br>
            <a:r>
              <a:rPr lang="ja-JP" altLang="en-US" dirty="0" smtClean="0"/>
              <a:t>・看板</a:t>
            </a:r>
            <a:r>
              <a:rPr lang="en-US" altLang="ja-JP" dirty="0" smtClean="0"/>
              <a:t/>
            </a:r>
            <a:br>
              <a:rPr lang="en-US" altLang="ja-JP" dirty="0" smtClean="0"/>
            </a:br>
            <a:endParaRPr kumimoji="1" lang="en-US" altLang="ja-JP" dirty="0" smtClean="0"/>
          </a:p>
          <a:p>
            <a:pPr lvl="1"/>
            <a:r>
              <a:rPr lang="ja-JP" altLang="en-US" dirty="0" smtClean="0"/>
              <a:t>今までにはないコミュニケーション</a:t>
            </a:r>
            <a:r>
              <a:rPr lang="en-US" altLang="ja-JP" dirty="0" smtClean="0"/>
              <a:t/>
            </a:r>
            <a:br>
              <a:rPr lang="en-US" altLang="ja-JP" dirty="0" smtClean="0"/>
            </a:br>
            <a:r>
              <a:rPr lang="ja-JP" altLang="en-US" dirty="0" smtClean="0"/>
              <a:t>・人の存在感</a:t>
            </a:r>
            <a:r>
              <a:rPr lang="en-US" altLang="ja-JP" dirty="0" smtClean="0"/>
              <a:t/>
            </a:r>
            <a:br>
              <a:rPr lang="en-US" altLang="ja-JP" dirty="0" smtClean="0"/>
            </a:br>
            <a:r>
              <a:rPr lang="ja-JP" altLang="en-US" dirty="0" smtClean="0"/>
              <a:t>・リスナー同士</a:t>
            </a:r>
            <a:r>
              <a:rPr lang="en-US" altLang="ja-JP" dirty="0" smtClean="0"/>
              <a:t/>
            </a:r>
            <a:br>
              <a:rPr lang="en-US" altLang="ja-JP" dirty="0" smtClean="0"/>
            </a:br>
            <a:r>
              <a:rPr lang="ja-JP" altLang="en-US" dirty="0" smtClean="0"/>
              <a:t>・立っているだけで影響力がある</a:t>
            </a:r>
            <a:endParaRPr lang="en-US" altLang="ja-JP"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現実で例えるなら「学園祭」</a:t>
            </a:r>
            <a:endParaRPr lang="en-US" altLang="ja-JP" dirty="0" smtClean="0"/>
          </a:p>
        </p:txBody>
      </p:sp>
      <p:sp>
        <p:nvSpPr>
          <p:cNvPr id="3" name="コンテンツ プレースホルダ 2"/>
          <p:cNvSpPr>
            <a:spLocks noGrp="1"/>
          </p:cNvSpPr>
          <p:nvPr>
            <p:ph idx="1"/>
          </p:nvPr>
        </p:nvSpPr>
        <p:spPr/>
        <p:txBody>
          <a:bodyPr>
            <a:normAutofit/>
          </a:bodyPr>
          <a:lstStyle/>
          <a:p>
            <a:r>
              <a:rPr lang="ja-JP" altLang="en-US" dirty="0" smtClean="0"/>
              <a:t>配信者　⇔　生徒</a:t>
            </a:r>
            <a:endParaRPr lang="en-US" altLang="ja-JP" dirty="0" smtClean="0"/>
          </a:p>
          <a:p>
            <a:r>
              <a:rPr lang="ja-JP" altLang="en-US" dirty="0" smtClean="0"/>
              <a:t>動画配信　⇔　出し物</a:t>
            </a:r>
            <a:endParaRPr lang="en-US" altLang="ja-JP" dirty="0" smtClean="0"/>
          </a:p>
          <a:p>
            <a:r>
              <a:rPr lang="ja-JP" altLang="en-US" dirty="0" smtClean="0"/>
              <a:t>リスナー　⇔　お客さん</a:t>
            </a:r>
            <a:r>
              <a:rPr lang="en-US" altLang="ja-JP" dirty="0" smtClean="0"/>
              <a:t/>
            </a:r>
            <a:br>
              <a:rPr lang="en-US" altLang="ja-JP" dirty="0" smtClean="0"/>
            </a:br>
            <a:endParaRPr lang="en-US" altLang="ja-JP" dirty="0" smtClean="0"/>
          </a:p>
          <a:p>
            <a:r>
              <a:rPr lang="ja-JP" altLang="en-US" dirty="0" smtClean="0"/>
              <a:t>生徒が出し物を作り、その広告を貼りだす</a:t>
            </a:r>
            <a:endParaRPr lang="en-US" altLang="ja-JP" dirty="0" smtClean="0"/>
          </a:p>
          <a:p>
            <a:r>
              <a:rPr lang="ja-JP" altLang="en-US" dirty="0" smtClean="0"/>
              <a:t>友達と一緒に学園祭を回る</a:t>
            </a:r>
            <a:endParaRPr lang="en-US" altLang="ja-JP" dirty="0" smtClean="0"/>
          </a:p>
          <a:p>
            <a:r>
              <a:rPr lang="ja-JP" altLang="en-US" dirty="0" smtClean="0"/>
              <a:t>人の流れや集まり</a:t>
            </a:r>
            <a:endParaRPr lang="en-US" altLang="ja-JP"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具体的に何ができるか</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フィールドを歩く</a:t>
            </a:r>
          </a:p>
          <a:p>
            <a:r>
              <a:rPr lang="ja-JP" altLang="en-US" dirty="0" smtClean="0"/>
              <a:t>チャット</a:t>
            </a:r>
          </a:p>
          <a:p>
            <a:r>
              <a:rPr lang="ja-JP" altLang="en-US" dirty="0" smtClean="0"/>
              <a:t>オブジェクトを置く</a:t>
            </a:r>
            <a:endParaRPr lang="en-US" altLang="ja-JP" dirty="0" smtClean="0"/>
          </a:p>
          <a:p>
            <a:r>
              <a:rPr lang="ja-JP" altLang="en-US" dirty="0" smtClean="0"/>
              <a:t>動画配信をする</a:t>
            </a:r>
            <a:endParaRPr kumimoji="1" lang="en-US" altLang="ja-JP" dirty="0" smtClean="0"/>
          </a:p>
          <a:p>
            <a:pPr>
              <a:buNone/>
            </a:pPr>
            <a:endParaRPr lang="ja-JP" altLang="en-US" dirty="0" smtClean="0"/>
          </a:p>
          <a:p>
            <a:r>
              <a:rPr lang="ja-JP" altLang="en-US" dirty="0" smtClean="0"/>
              <a:t>既存のウェブサイトは基本なし</a:t>
            </a:r>
          </a:p>
          <a:p>
            <a:r>
              <a:rPr lang="ja-JP" altLang="en-US" dirty="0" smtClean="0"/>
              <a:t>今後の展望として復活の可能性はあり</a:t>
            </a:r>
            <a:endParaRPr kumimoji="1"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1178</Words>
  <Application>Microsoft Office PowerPoint</Application>
  <PresentationFormat>画面に合わせる (4:3)</PresentationFormat>
  <Paragraphs>232</Paragraphs>
  <Slides>41</Slides>
  <Notes>1</Notes>
  <HiddenSlides>0</HiddenSlides>
  <MMClips>0</MMClips>
  <ScaleCrop>false</ScaleCrop>
  <HeadingPairs>
    <vt:vector size="4" baseType="variant">
      <vt:variant>
        <vt:lpstr>テーマ</vt:lpstr>
      </vt:variant>
      <vt:variant>
        <vt:i4>1</vt:i4>
      </vt:variant>
      <vt:variant>
        <vt:lpstr>スライド タイトル</vt:lpstr>
      </vt:variant>
      <vt:variant>
        <vt:i4>41</vt:i4>
      </vt:variant>
    </vt:vector>
  </HeadingPairs>
  <TitlesOfParts>
    <vt:vector size="42" baseType="lpstr">
      <vt:lpstr>Office テーマ</vt:lpstr>
      <vt:lpstr>卒業研究 B班 2010/6/3</vt:lpstr>
      <vt:lpstr>目次</vt:lpstr>
      <vt:lpstr>NetWalk</vt:lpstr>
      <vt:lpstr>背景</vt:lpstr>
      <vt:lpstr>概要</vt:lpstr>
      <vt:lpstr>メタバースとは</vt:lpstr>
      <vt:lpstr>目的</vt:lpstr>
      <vt:lpstr>現実で例えるなら「学園祭」</vt:lpstr>
      <vt:lpstr>具体的に何ができるか</vt:lpstr>
      <vt:lpstr>2D 3D 比較</vt:lpstr>
      <vt:lpstr>システムのポジション</vt:lpstr>
      <vt:lpstr>シュール案</vt:lpstr>
      <vt:lpstr>①３Ｄスキャナー</vt:lpstr>
      <vt:lpstr>Ｍｙストリートビュー？</vt:lpstr>
      <vt:lpstr>②RealWalk</vt:lpstr>
      <vt:lpstr>概要</vt:lpstr>
      <vt:lpstr>スライド 17</vt:lpstr>
      <vt:lpstr>スライド 18</vt:lpstr>
      <vt:lpstr>背景</vt:lpstr>
      <vt:lpstr>poo案 </vt:lpstr>
      <vt:lpstr>スライド 21</vt:lpstr>
      <vt:lpstr>LBB案</vt:lpstr>
      <vt:lpstr>高齢者を対象とした 献立の提示から食材の調達・配達を 一元管理したシステム</vt:lpstr>
      <vt:lpstr>スライド 24</vt:lpstr>
      <vt:lpstr>スクールバスなど 学内の業務における最適化</vt:lpstr>
      <vt:lpstr>それ以外の没案</vt:lpstr>
      <vt:lpstr>スライド 27</vt:lpstr>
      <vt:lpstr>スライド 28</vt:lpstr>
      <vt:lpstr>スライド 29</vt:lpstr>
      <vt:lpstr>スライド 30</vt:lpstr>
      <vt:lpstr>スライド 31</vt:lpstr>
      <vt:lpstr>スライド 32</vt:lpstr>
      <vt:lpstr>スライド 33</vt:lpstr>
      <vt:lpstr>スライド 34</vt:lpstr>
      <vt:lpstr>スライド 35</vt:lpstr>
      <vt:lpstr>スライド 36</vt:lpstr>
      <vt:lpstr>スライド 37</vt:lpstr>
      <vt:lpstr>スライド 38</vt:lpstr>
      <vt:lpstr>スライド 39</vt:lpstr>
      <vt:lpstr>スライド 40</vt:lpstr>
      <vt:lpstr>スライド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Shule</dc:creator>
  <cp:lastModifiedBy>Shule517</cp:lastModifiedBy>
  <cp:revision>59</cp:revision>
  <dcterms:created xsi:type="dcterms:W3CDTF">2010-06-01T07:19:50Z</dcterms:created>
  <dcterms:modified xsi:type="dcterms:W3CDTF">2013-04-07T02:28:38Z</dcterms:modified>
</cp:coreProperties>
</file>