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83" r:id="rId4"/>
    <p:sldId id="277" r:id="rId5"/>
    <p:sldId id="278" r:id="rId6"/>
    <p:sldId id="279" r:id="rId7"/>
    <p:sldId id="280" r:id="rId8"/>
    <p:sldId id="281" r:id="rId9"/>
    <p:sldId id="282"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3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DBD7BBB-9F45-44F5-8BA0-22E8F22DB2E3}"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4BAD7B0-8A1C-4EDC-8FD2-1D98E7961149}"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D7BBB-9F45-44F5-8BA0-22E8F22DB2E3}" type="datetimeFigureOut">
              <a:rPr kumimoji="1" lang="ja-JP" altLang="en-US" smtClean="0"/>
              <a:pPr/>
              <a:t>2013/4/7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D7B0-8A1C-4EDC-8FD2-1D98E796114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ja-JP" altLang="en-US" smtClean="0"/>
              <a:t>卒業研究</a:t>
            </a:r>
            <a:r>
              <a:rPr lang="en-US" altLang="ja-JP" smtClean="0"/>
              <a:t>B</a:t>
            </a:r>
            <a:r>
              <a:rPr lang="ja-JP" altLang="en-US" smtClean="0"/>
              <a:t>班　経過発表</a:t>
            </a:r>
            <a:br>
              <a:rPr lang="ja-JP" altLang="en-US" smtClean="0"/>
            </a:br>
            <a:r>
              <a:rPr lang="ja-JP" altLang="en-US" smtClean="0"/>
              <a:t>～</a:t>
            </a:r>
            <a:r>
              <a:rPr lang="en-US" altLang="ja-JP" smtClean="0"/>
              <a:t>2010.07.01</a:t>
            </a:r>
            <a:r>
              <a:rPr lang="ja-JP" altLang="en-US" smtClean="0"/>
              <a:t>～</a:t>
            </a:r>
          </a:p>
        </p:txBody>
      </p:sp>
      <p:sp>
        <p:nvSpPr>
          <p:cNvPr id="2051" name="Rectangle 3"/>
          <p:cNvSpPr>
            <a:spLocks noGrp="1" noChangeArrowheads="1"/>
          </p:cNvSpPr>
          <p:nvPr>
            <p:ph type="subTitle" idx="1"/>
          </p:nvPr>
        </p:nvSpPr>
        <p:spPr/>
        <p:txBody>
          <a:bodyPr/>
          <a:lstStyle/>
          <a:p>
            <a:pPr eaLnBrk="1" hangingPunct="1"/>
            <a:r>
              <a:rPr lang="ja-JP" altLang="en-US" dirty="0" smtClean="0">
                <a:solidFill>
                  <a:srgbClr val="898989"/>
                </a:solidFill>
              </a:rPr>
              <a:t>しっかりシュール</a:t>
            </a:r>
            <a:endParaRPr lang="ja-JP" altLang="en-US" dirty="0"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実現可能性</a:t>
            </a:r>
            <a:endParaRPr kumimoji="1" lang="ja-JP" altLang="en-US" dirty="0"/>
          </a:p>
        </p:txBody>
      </p:sp>
      <p:sp>
        <p:nvSpPr>
          <p:cNvPr id="3" name="コンテンツ プレースホルダ 2"/>
          <p:cNvSpPr>
            <a:spLocks noGrp="1"/>
          </p:cNvSpPr>
          <p:nvPr>
            <p:ph idx="1"/>
          </p:nvPr>
        </p:nvSpPr>
        <p:spPr>
          <a:xfrm>
            <a:off x="648072" y="3612157"/>
            <a:ext cx="8676456" cy="1905075"/>
          </a:xfrm>
        </p:spPr>
        <p:txBody>
          <a:bodyPr>
            <a:noAutofit/>
          </a:bodyPr>
          <a:lstStyle/>
          <a:p>
            <a:r>
              <a:rPr kumimoji="1" lang="ja-JP" altLang="en-US" sz="3600" dirty="0" smtClean="0"/>
              <a:t>サーバスペック</a:t>
            </a:r>
            <a:r>
              <a:rPr lang="en-US" altLang="ja-JP" sz="3600" dirty="0" smtClean="0"/>
              <a:t>	</a:t>
            </a:r>
            <a:r>
              <a:rPr lang="ja-JP" altLang="en-US" sz="3600" dirty="0" smtClean="0"/>
              <a:t>　→　３Ｄネットゲーム</a:t>
            </a:r>
            <a:endParaRPr kumimoji="1" lang="en-US" altLang="ja-JP" sz="3600" dirty="0" smtClean="0"/>
          </a:p>
          <a:p>
            <a:r>
              <a:rPr lang="ja-JP" altLang="en-US" sz="3600" dirty="0" smtClean="0"/>
              <a:t>ネットワーク帯域</a:t>
            </a:r>
            <a:r>
              <a:rPr lang="en-US" altLang="ja-JP" sz="3600" dirty="0" smtClean="0"/>
              <a:t>	</a:t>
            </a:r>
            <a:r>
              <a:rPr lang="ja-JP" altLang="en-US" sz="3600" dirty="0" smtClean="0"/>
              <a:t>　→　動画配信　　　　</a:t>
            </a:r>
            <a:r>
              <a:rPr lang="en-US" altLang="ja-JP" sz="3600" dirty="0"/>
              <a:t/>
            </a:r>
            <a:br>
              <a:rPr lang="en-US" altLang="ja-JP" sz="3600" dirty="0"/>
            </a:br>
            <a:endParaRPr kumimoji="1" lang="en-US" altLang="ja-JP" sz="3600" dirty="0" smtClean="0"/>
          </a:p>
          <a:p>
            <a:endParaRPr kumimoji="1" lang="ja-JP" altLang="en-US" sz="3600" dirty="0"/>
          </a:p>
        </p:txBody>
      </p:sp>
      <p:sp>
        <p:nvSpPr>
          <p:cNvPr id="4" name="下矢印 3"/>
          <p:cNvSpPr/>
          <p:nvPr/>
        </p:nvSpPr>
        <p:spPr>
          <a:xfrm>
            <a:off x="3635896" y="2420888"/>
            <a:ext cx="93610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403648" y="1556792"/>
            <a:ext cx="6840760" cy="1077218"/>
          </a:xfrm>
          <a:prstGeom prst="rect">
            <a:avLst/>
          </a:prstGeom>
          <a:noFill/>
        </p:spPr>
        <p:txBody>
          <a:bodyPr wrap="square" rtlCol="0">
            <a:spAutoFit/>
          </a:bodyPr>
          <a:lstStyle/>
          <a:p>
            <a:r>
              <a:rPr kumimoji="1" lang="ja-JP" altLang="en-US" sz="3200" dirty="0" smtClean="0"/>
              <a:t>本システムは実現可能であるか？</a:t>
            </a:r>
            <a:endParaRPr kumimoji="1" lang="en-US" altLang="ja-JP" sz="3200" dirty="0" smtClean="0"/>
          </a:p>
          <a:p>
            <a:endParaRPr kumimoji="1" lang="ja-JP" altLang="en-US" sz="3200" dirty="0"/>
          </a:p>
        </p:txBody>
      </p:sp>
      <p:sp>
        <p:nvSpPr>
          <p:cNvPr id="6" name="テキスト ボックス 5"/>
          <p:cNvSpPr txBox="1"/>
          <p:nvPr/>
        </p:nvSpPr>
        <p:spPr>
          <a:xfrm>
            <a:off x="1331640" y="5517232"/>
            <a:ext cx="6306535" cy="707886"/>
          </a:xfrm>
          <a:prstGeom prst="rect">
            <a:avLst/>
          </a:prstGeom>
          <a:noFill/>
        </p:spPr>
        <p:txBody>
          <a:bodyPr wrap="none" rtlCol="0">
            <a:spAutoFit/>
          </a:bodyPr>
          <a:lstStyle/>
          <a:p>
            <a:r>
              <a:rPr lang="ja-JP" altLang="en-US" sz="4000" dirty="0" smtClean="0"/>
              <a:t>どのくらい必要になるのか？</a:t>
            </a:r>
            <a:endParaRPr kumimoji="1" lang="ja-JP" alt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サーバースペックについて</a:t>
            </a:r>
            <a:endParaRPr kumimoji="1" lang="ja-JP" altLang="en-US" dirty="0"/>
          </a:p>
        </p:txBody>
      </p:sp>
      <p:sp>
        <p:nvSpPr>
          <p:cNvPr id="3" name="コンテンツ プレースホルダ 2"/>
          <p:cNvSpPr>
            <a:spLocks noGrp="1"/>
          </p:cNvSpPr>
          <p:nvPr>
            <p:ph idx="1"/>
          </p:nvPr>
        </p:nvSpPr>
        <p:spPr>
          <a:xfrm>
            <a:off x="5410200" y="1556792"/>
            <a:ext cx="3276600" cy="2892971"/>
          </a:xfrm>
        </p:spPr>
        <p:txBody>
          <a:bodyPr>
            <a:normAutofit/>
          </a:bodyPr>
          <a:lstStyle/>
          <a:p>
            <a:r>
              <a:rPr lang="en-US" altLang="ja-JP" dirty="0"/>
              <a:t>ROBROB</a:t>
            </a:r>
            <a:r>
              <a:rPr lang="ja-JP" altLang="en-US" dirty="0" smtClean="0"/>
              <a:t>氏「</a:t>
            </a:r>
            <a:r>
              <a:rPr lang="en-US" altLang="ja-JP" dirty="0" err="1" smtClean="0"/>
              <a:t>mmo</a:t>
            </a:r>
            <a:r>
              <a:rPr lang="en-US" altLang="ja-JP" dirty="0" smtClean="0"/>
              <a:t>!</a:t>
            </a:r>
            <a:r>
              <a:rPr lang="ja-JP" altLang="en-US" dirty="0" smtClean="0"/>
              <a:t>」</a:t>
            </a:r>
            <a:endParaRPr kumimoji="1" lang="en-US" altLang="ja-JP" dirty="0" smtClean="0"/>
          </a:p>
          <a:p>
            <a:r>
              <a:rPr kumimoji="1" lang="ja-JP" altLang="en-US" dirty="0" smtClean="0"/>
              <a:t>個人開発</a:t>
            </a:r>
            <a:r>
              <a:rPr kumimoji="1" lang="en-US" altLang="ja-JP" dirty="0" smtClean="0"/>
              <a:t/>
            </a:r>
            <a:br>
              <a:rPr kumimoji="1" lang="en-US" altLang="ja-JP" dirty="0" smtClean="0"/>
            </a:br>
            <a:r>
              <a:rPr kumimoji="1" lang="en-US" altLang="ja-JP" dirty="0" smtClean="0"/>
              <a:t>3D</a:t>
            </a:r>
            <a:r>
              <a:rPr kumimoji="1" lang="ja-JP" altLang="en-US" dirty="0" smtClean="0"/>
              <a:t>ネットゲーム</a:t>
            </a:r>
            <a:endParaRPr kumimoji="1" lang="en-US" altLang="ja-JP" dirty="0" smtClean="0"/>
          </a:p>
          <a:p>
            <a:r>
              <a:rPr lang="en-US" altLang="ja-JP" dirty="0" smtClean="0"/>
              <a:t>2003</a:t>
            </a:r>
            <a:r>
              <a:rPr lang="ja-JP" altLang="en-US" dirty="0" smtClean="0"/>
              <a:t>年頃（？）</a:t>
            </a:r>
            <a:endParaRPr kumimoji="1" lang="en-US" altLang="ja-JP" dirty="0" smtClean="0"/>
          </a:p>
        </p:txBody>
      </p:sp>
      <p:pic>
        <p:nvPicPr>
          <p:cNvPr id="21507" name="Picture 3" descr="C:\Users\Shule\Desktop\スクショ2.jpg"/>
          <p:cNvPicPr>
            <a:picLocks noChangeAspect="1" noChangeArrowheads="1"/>
          </p:cNvPicPr>
          <p:nvPr/>
        </p:nvPicPr>
        <p:blipFill>
          <a:blip r:embed="rId2" cstate="print"/>
          <a:srcRect/>
          <a:stretch>
            <a:fillRect/>
          </a:stretch>
        </p:blipFill>
        <p:spPr bwMode="auto">
          <a:xfrm>
            <a:off x="570693" y="1340768"/>
            <a:ext cx="4577371" cy="2959199"/>
          </a:xfrm>
          <a:prstGeom prst="rect">
            <a:avLst/>
          </a:prstGeom>
          <a:noFill/>
        </p:spPr>
      </p:pic>
      <p:sp>
        <p:nvSpPr>
          <p:cNvPr id="6" name="コンテンツ プレースホルダ 2"/>
          <p:cNvSpPr txBox="1">
            <a:spLocks/>
          </p:cNvSpPr>
          <p:nvPr/>
        </p:nvSpPr>
        <p:spPr bwMode="auto">
          <a:xfrm>
            <a:off x="381000" y="4366419"/>
            <a:ext cx="7086600" cy="23391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ja-JP" altLang="en-US" sz="3200" kern="0" dirty="0" smtClean="0"/>
              <a:t>ゲームサーバスペック</a:t>
            </a:r>
            <a:endParaRPr lang="en-US" altLang="ja-JP" sz="3200" kern="0" dirty="0"/>
          </a:p>
          <a:p>
            <a:pPr marL="800100" lvl="1" indent="-342900" eaLnBrk="0" hangingPunct="0">
              <a:spcBef>
                <a:spcPct val="20000"/>
              </a:spcBef>
            </a:pPr>
            <a:r>
              <a:rPr lang="ja-JP" altLang="en-US" sz="3200" kern="0" dirty="0" smtClean="0"/>
              <a:t>①</a:t>
            </a:r>
            <a:r>
              <a:rPr lang="en-US" altLang="ja-JP" sz="3200" kern="0" dirty="0" smtClean="0"/>
              <a:t>Pentium!!!</a:t>
            </a:r>
            <a:r>
              <a:rPr lang="ja-JP" altLang="en-US" sz="3200" kern="0" dirty="0" smtClean="0"/>
              <a:t>（</a:t>
            </a:r>
            <a:r>
              <a:rPr lang="en-US" altLang="ja-JP" sz="3200" kern="0" dirty="0" smtClean="0"/>
              <a:t>600MHz</a:t>
            </a:r>
            <a:r>
              <a:rPr lang="ja-JP" altLang="en-US" sz="3200" kern="0" dirty="0" smtClean="0"/>
              <a:t>）</a:t>
            </a:r>
            <a:endParaRPr lang="en-US" altLang="ja-JP" sz="3200" kern="0" dirty="0" smtClean="0"/>
          </a:p>
          <a:p>
            <a:pPr marL="800100" lvl="1" indent="-342900" eaLnBrk="0" hangingPunct="0">
              <a:spcBef>
                <a:spcPct val="20000"/>
              </a:spcBef>
            </a:pPr>
            <a:r>
              <a:rPr lang="ja-JP" altLang="en-US" sz="3200" kern="0" dirty="0" smtClean="0"/>
              <a:t>②</a:t>
            </a:r>
            <a:r>
              <a:rPr lang="en-US" altLang="ja-JP" sz="3200" kern="0" dirty="0" smtClean="0"/>
              <a:t>Celeron</a:t>
            </a:r>
            <a:r>
              <a:rPr lang="ja-JP" altLang="en-US" sz="3200" kern="0" dirty="0" smtClean="0"/>
              <a:t>（</a:t>
            </a:r>
            <a:r>
              <a:rPr lang="en-US" altLang="ja-JP" sz="3200" kern="0" dirty="0" smtClean="0"/>
              <a:t>1.4GHz</a:t>
            </a:r>
            <a:r>
              <a:rPr lang="ja-JP" altLang="en-US" sz="3200" kern="0" dirty="0" smtClean="0"/>
              <a:t>）</a:t>
            </a:r>
            <a:endParaRPr lang="en-US" altLang="ja-JP" sz="3200" kern="0" dirty="0"/>
          </a:p>
          <a:p>
            <a:pPr marL="800100" lvl="1" indent="-342900" eaLnBrk="0" hangingPunct="0">
              <a:spcBef>
                <a:spcPct val="20000"/>
              </a:spcBef>
            </a:pPr>
            <a:r>
              <a:rPr lang="ja-JP" altLang="en-US" sz="3200" kern="0" dirty="0" smtClean="0">
                <a:latin typeface="+mn-lt"/>
                <a:ea typeface="+mn-ea"/>
              </a:rPr>
              <a:t>③</a:t>
            </a:r>
            <a:r>
              <a:rPr lang="en-US" altLang="ja-JP" sz="3200" kern="0" dirty="0" err="1" smtClean="0">
                <a:latin typeface="+mn-lt"/>
                <a:ea typeface="+mn-ea"/>
              </a:rPr>
              <a:t>AthlonXP</a:t>
            </a:r>
            <a:r>
              <a:rPr lang="en-US" altLang="ja-JP" sz="3200" kern="0" dirty="0" smtClean="0">
                <a:latin typeface="+mn-lt"/>
                <a:ea typeface="+mn-ea"/>
              </a:rPr>
              <a:t> 2200+</a:t>
            </a:r>
            <a:r>
              <a:rPr lang="ja-JP" altLang="en-US" sz="3200" kern="0" dirty="0" smtClean="0">
                <a:latin typeface="+mn-lt"/>
                <a:ea typeface="+mn-ea"/>
              </a:rPr>
              <a:t>（</a:t>
            </a:r>
            <a:r>
              <a:rPr lang="en-US" altLang="ja-JP" sz="3200" dirty="0" smtClean="0"/>
              <a:t>1.8GHz</a:t>
            </a:r>
            <a:r>
              <a:rPr lang="ja-JP" altLang="en-US" sz="3200" dirty="0" smtClean="0"/>
              <a:t>）</a:t>
            </a:r>
            <a:endParaRPr lang="en-US" altLang="ja-JP" sz="3200" kern="0" dirty="0" smtClean="0">
              <a:latin typeface="+mn-lt"/>
              <a:ea typeface="+mn-ea"/>
            </a:endParaRPr>
          </a:p>
        </p:txBody>
      </p:sp>
      <p:pic>
        <p:nvPicPr>
          <p:cNvPr id="21508" name="Picture 4" descr="C:\Users\Shule\Desktop\rob2.gif"/>
          <p:cNvPicPr>
            <a:picLocks noChangeAspect="1" noChangeArrowheads="1"/>
          </p:cNvPicPr>
          <p:nvPr/>
        </p:nvPicPr>
        <p:blipFill>
          <a:blip r:embed="rId3" cstate="print"/>
          <a:srcRect/>
          <a:stretch>
            <a:fillRect/>
          </a:stretch>
        </p:blipFill>
        <p:spPr bwMode="auto">
          <a:xfrm>
            <a:off x="6248400" y="4800600"/>
            <a:ext cx="2362200" cy="17716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ネットワーク帯域</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a:bodyPr>
          <a:lstStyle/>
          <a:p>
            <a:r>
              <a:rPr lang="ja-JP" altLang="en-US" dirty="0" smtClean="0"/>
              <a:t>例：</a:t>
            </a:r>
            <a:r>
              <a:rPr lang="en-US" altLang="ja-JP" dirty="0" smtClean="0"/>
              <a:t>100</a:t>
            </a:r>
            <a:r>
              <a:rPr lang="ja-JP" altLang="en-US" dirty="0" smtClean="0"/>
              <a:t>人が</a:t>
            </a:r>
            <a:r>
              <a:rPr lang="en-US" altLang="ja-JP" dirty="0" smtClean="0"/>
              <a:t>1</a:t>
            </a:r>
            <a:r>
              <a:rPr lang="ja-JP" altLang="en-US" dirty="0" err="1" smtClean="0"/>
              <a:t>つの</a:t>
            </a:r>
            <a:r>
              <a:rPr lang="ja-JP" altLang="en-US" dirty="0" smtClean="0"/>
              <a:t>動画を視聴</a:t>
            </a:r>
            <a:endParaRPr lang="en-US" altLang="ja-JP" dirty="0" smtClean="0"/>
          </a:p>
          <a:p>
            <a:r>
              <a:rPr kumimoji="1" lang="en-US" altLang="ja-JP" dirty="0" smtClean="0"/>
              <a:t>500kbps</a:t>
            </a:r>
            <a:r>
              <a:rPr kumimoji="1" lang="ja-JP" altLang="en-US" dirty="0" smtClean="0"/>
              <a:t>を</a:t>
            </a:r>
            <a:r>
              <a:rPr lang="en-US" altLang="ja-JP" dirty="0" smtClean="0"/>
              <a:t>100</a:t>
            </a:r>
            <a:r>
              <a:rPr lang="ja-JP" altLang="en-US" dirty="0" smtClean="0"/>
              <a:t>人へ送信</a:t>
            </a:r>
            <a:r>
              <a:rPr lang="en-US" altLang="ja-JP" dirty="0" smtClean="0"/>
              <a:t/>
            </a:r>
            <a:br>
              <a:rPr lang="en-US" altLang="ja-JP" dirty="0" smtClean="0"/>
            </a:br>
            <a:r>
              <a:rPr lang="ja-JP" altLang="en-US" dirty="0" smtClean="0"/>
              <a:t>→　</a:t>
            </a:r>
            <a:r>
              <a:rPr lang="en-US" altLang="ja-JP" dirty="0" smtClean="0"/>
              <a:t>500kbps ×</a:t>
            </a:r>
            <a:r>
              <a:rPr lang="ja-JP" altLang="en-US" dirty="0" smtClean="0"/>
              <a:t> </a:t>
            </a:r>
            <a:r>
              <a:rPr lang="en-US" altLang="ja-JP" dirty="0" smtClean="0"/>
              <a:t>100</a:t>
            </a:r>
            <a:br>
              <a:rPr lang="en-US" altLang="ja-JP" dirty="0" smtClean="0"/>
            </a:br>
            <a:r>
              <a:rPr lang="ja-JP" altLang="en-US" dirty="0" smtClean="0"/>
              <a:t>＝　</a:t>
            </a:r>
            <a:r>
              <a:rPr lang="en-US" altLang="ja-JP" dirty="0" smtClean="0"/>
              <a:t>50000kbps</a:t>
            </a:r>
            <a:r>
              <a:rPr lang="ja-JP" altLang="en-US" dirty="0" smtClean="0"/>
              <a:t>　＝　</a:t>
            </a:r>
            <a:r>
              <a:rPr lang="en-US" altLang="ja-JP" dirty="0" smtClean="0"/>
              <a:t>48.828125Mbps</a:t>
            </a:r>
            <a:br>
              <a:rPr lang="en-US" altLang="ja-JP" dirty="0" smtClean="0"/>
            </a:br>
            <a:endParaRPr lang="en-US" altLang="ja-JP" sz="500" dirty="0" smtClean="0"/>
          </a:p>
          <a:p>
            <a:pPr>
              <a:buNone/>
            </a:pPr>
            <a:r>
              <a:rPr lang="en-US" altLang="ja-JP" sz="1500" dirty="0" smtClean="0"/>
              <a:t/>
            </a:r>
            <a:br>
              <a:rPr lang="en-US" altLang="ja-JP" sz="1500" dirty="0" smtClean="0"/>
            </a:br>
            <a:r>
              <a:rPr lang="en-US" altLang="ja-JP" dirty="0" smtClean="0"/>
              <a:t>		</a:t>
            </a:r>
            <a:r>
              <a:rPr lang="ja-JP" altLang="en-US" dirty="0" smtClean="0"/>
              <a:t>ゼミ室に動画データを置く場合</a:t>
            </a:r>
            <a:r>
              <a:rPr lang="en-US" altLang="ja-JP" dirty="0" smtClean="0"/>
              <a:t/>
            </a:r>
            <a:br>
              <a:rPr lang="en-US" altLang="ja-JP" dirty="0" smtClean="0"/>
            </a:br>
            <a:r>
              <a:rPr lang="en-US" altLang="ja-JP" dirty="0" smtClean="0"/>
              <a:t>	</a:t>
            </a:r>
            <a:r>
              <a:rPr lang="ja-JP" altLang="en-US" dirty="0" smtClean="0"/>
              <a:t>　　　　　　　　　　</a:t>
            </a:r>
            <a:r>
              <a:rPr lang="ja-JP" altLang="en-US" sz="4400" dirty="0" smtClean="0">
                <a:solidFill>
                  <a:srgbClr val="FF0000"/>
                </a:solidFill>
              </a:rPr>
              <a:t>不可能</a:t>
            </a:r>
            <a:r>
              <a:rPr lang="en-US" altLang="ja-JP" sz="1500" dirty="0" smtClean="0">
                <a:solidFill>
                  <a:srgbClr val="FF0000"/>
                </a:solidFill>
              </a:rPr>
              <a:t/>
            </a:r>
            <a:br>
              <a:rPr lang="en-US" altLang="ja-JP" sz="1500" dirty="0" smtClean="0">
                <a:solidFill>
                  <a:srgbClr val="FF0000"/>
                </a:solidFill>
              </a:rPr>
            </a:br>
            <a:r>
              <a:rPr lang="en-US" altLang="ja-JP" sz="1700" dirty="0">
                <a:solidFill>
                  <a:srgbClr val="FF0000"/>
                </a:solidFill>
              </a:rPr>
              <a:t/>
            </a:r>
            <a:br>
              <a:rPr lang="en-US" altLang="ja-JP" sz="1700" dirty="0">
                <a:solidFill>
                  <a:srgbClr val="FF0000"/>
                </a:solidFill>
              </a:rPr>
            </a:br>
            <a:r>
              <a:rPr lang="en-US" altLang="ja-JP" sz="4400" dirty="0" smtClean="0">
                <a:solidFill>
                  <a:srgbClr val="FF0000"/>
                </a:solidFill>
              </a:rPr>
              <a:t>	</a:t>
            </a:r>
            <a:r>
              <a:rPr lang="ja-JP" altLang="en-US" sz="4400" dirty="0" smtClean="0"/>
              <a:t>では動画データをどうする？</a:t>
            </a:r>
            <a:endParaRPr lang="en-US" altLang="ja-JP" dirty="0" smtClean="0"/>
          </a:p>
        </p:txBody>
      </p:sp>
      <p:sp>
        <p:nvSpPr>
          <p:cNvPr id="4" name="右矢印 3"/>
          <p:cNvSpPr/>
          <p:nvPr/>
        </p:nvSpPr>
        <p:spPr>
          <a:xfrm>
            <a:off x="827584" y="4179168"/>
            <a:ext cx="1066800" cy="762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解決方法</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 ① </a:t>
            </a:r>
            <a:r>
              <a:rPr kumimoji="1" lang="en-US" altLang="ja-JP" dirty="0" smtClean="0"/>
              <a:t>P2P (</a:t>
            </a:r>
            <a:r>
              <a:rPr kumimoji="1" lang="en-US" altLang="ja-JP" dirty="0" err="1" smtClean="0"/>
              <a:t>wmv</a:t>
            </a:r>
            <a:r>
              <a:rPr kumimoji="1" lang="ja-JP" altLang="en-US" dirty="0" smtClean="0"/>
              <a:t>形式</a:t>
            </a:r>
            <a:r>
              <a:rPr kumimoji="1" lang="en-US" altLang="ja-JP" dirty="0" smtClean="0"/>
              <a:t>)</a:t>
            </a:r>
          </a:p>
          <a:p>
            <a:pPr>
              <a:buNone/>
            </a:pPr>
            <a:r>
              <a:rPr lang="en-US" altLang="ja-JP" dirty="0" smtClean="0"/>
              <a:t>		</a:t>
            </a:r>
            <a:r>
              <a:rPr kumimoji="1" lang="en-US" altLang="ja-JP" dirty="0" smtClean="0"/>
              <a:t>P2P</a:t>
            </a:r>
            <a:r>
              <a:rPr kumimoji="1" lang="ja-JP" altLang="en-US" dirty="0" smtClean="0"/>
              <a:t>システムを組み込む</a:t>
            </a:r>
            <a:endParaRPr kumimoji="1" lang="en-US" altLang="ja-JP" sz="700" dirty="0" smtClean="0"/>
          </a:p>
          <a:p>
            <a:pPr>
              <a:buNone/>
            </a:pPr>
            <a:endParaRPr lang="en-US" altLang="ja-JP" sz="1100" dirty="0" smtClean="0"/>
          </a:p>
          <a:p>
            <a:pPr>
              <a:buNone/>
            </a:pPr>
            <a:r>
              <a:rPr kumimoji="1" lang="ja-JP" altLang="en-US" dirty="0" smtClean="0"/>
              <a:t> ② </a:t>
            </a:r>
            <a:r>
              <a:rPr kumimoji="1" lang="en-US" altLang="ja-JP" dirty="0" smtClean="0"/>
              <a:t>RTMFP (</a:t>
            </a:r>
            <a:r>
              <a:rPr kumimoji="1" lang="en-US" altLang="ja-JP" dirty="0" err="1" smtClean="0"/>
              <a:t>flv</a:t>
            </a:r>
            <a:r>
              <a:rPr kumimoji="1" lang="ja-JP" altLang="en-US" dirty="0" smtClean="0"/>
              <a:t>形式</a:t>
            </a:r>
            <a:r>
              <a:rPr kumimoji="1" lang="en-US" altLang="ja-JP" dirty="0" smtClean="0"/>
              <a:t>)</a:t>
            </a:r>
            <a:endParaRPr lang="en-US" altLang="ja-JP" dirty="0" smtClean="0"/>
          </a:p>
          <a:p>
            <a:pPr>
              <a:buNone/>
            </a:pPr>
            <a:r>
              <a:rPr kumimoji="1" lang="en-US" altLang="ja-JP" dirty="0" smtClean="0"/>
              <a:t>		Flash</a:t>
            </a:r>
            <a:r>
              <a:rPr kumimoji="1" lang="ja-JP" altLang="en-US" dirty="0" smtClean="0"/>
              <a:t>ライブラリの</a:t>
            </a:r>
            <a:r>
              <a:rPr lang="en-US" altLang="ja-JP" dirty="0" smtClean="0"/>
              <a:t>P2P</a:t>
            </a:r>
            <a:r>
              <a:rPr lang="ja-JP" altLang="en-US" dirty="0" smtClean="0"/>
              <a:t>機能を使う</a:t>
            </a:r>
            <a:endParaRPr kumimoji="1" lang="en-US" altLang="ja-JP" sz="1050" dirty="0" smtClean="0"/>
          </a:p>
          <a:p>
            <a:pPr>
              <a:buNone/>
            </a:pPr>
            <a:endParaRPr lang="en-US" altLang="ja-JP" sz="1050" dirty="0" smtClean="0"/>
          </a:p>
          <a:p>
            <a:pPr>
              <a:buNone/>
            </a:pPr>
            <a:r>
              <a:rPr lang="en-US" altLang="ja-JP" dirty="0" smtClean="0"/>
              <a:t> </a:t>
            </a:r>
            <a:r>
              <a:rPr lang="ja-JP" altLang="en-US" dirty="0" smtClean="0"/>
              <a:t>③ </a:t>
            </a:r>
            <a:r>
              <a:rPr lang="en-US" altLang="ja-JP" dirty="0" err="1" smtClean="0"/>
              <a:t>Ustream</a:t>
            </a:r>
            <a:r>
              <a:rPr lang="en-US" altLang="ja-JP" dirty="0" smtClean="0"/>
              <a:t> API</a:t>
            </a:r>
          </a:p>
          <a:p>
            <a:pPr>
              <a:buNone/>
            </a:pPr>
            <a:r>
              <a:rPr lang="en-US" altLang="ja-JP" dirty="0" smtClean="0"/>
              <a:t>		</a:t>
            </a:r>
            <a:r>
              <a:rPr lang="ja-JP" altLang="en-US" dirty="0" smtClean="0"/>
              <a:t>動画データを</a:t>
            </a:r>
            <a:r>
              <a:rPr lang="en-US" altLang="ja-JP" dirty="0" err="1" smtClean="0"/>
              <a:t>Ustream</a:t>
            </a:r>
            <a:r>
              <a:rPr lang="ja-JP" altLang="en-US" dirty="0" smtClean="0"/>
              <a:t>に置く</a:t>
            </a:r>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lang="en-US" altLang="ja-JP" dirty="0"/>
              <a:t> (</a:t>
            </a:r>
            <a:r>
              <a:rPr lang="en-US" altLang="ja-JP" dirty="0" err="1"/>
              <a:t>wmv</a:t>
            </a:r>
            <a:r>
              <a:rPr lang="ja-JP" altLang="en-US" dirty="0"/>
              <a:t>形式</a:t>
            </a:r>
            <a:r>
              <a:rPr lang="en-US" altLang="ja-JP" dirty="0"/>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動画をユーザ同士が送り合う</a:t>
            </a:r>
            <a:r>
              <a:rPr kumimoji="1" lang="en-US" altLang="ja-JP" dirty="0" smtClean="0"/>
              <a:t>P2P</a:t>
            </a:r>
            <a:r>
              <a:rPr kumimoji="1" lang="ja-JP" altLang="en-US" dirty="0" smtClean="0"/>
              <a:t>システム</a:t>
            </a:r>
            <a:r>
              <a:rPr kumimoji="1" lang="en-US" altLang="ja-JP" dirty="0" smtClean="0"/>
              <a:t/>
            </a:r>
            <a:br>
              <a:rPr kumimoji="1" lang="en-US" altLang="ja-JP" dirty="0" smtClean="0"/>
            </a:br>
            <a:r>
              <a:rPr kumimoji="1" lang="ja-JP" altLang="en-US" dirty="0" smtClean="0"/>
              <a:t>を本システムへ組み込む</a:t>
            </a:r>
            <a:r>
              <a:rPr kumimoji="1" lang="en-US" altLang="ja-JP" dirty="0" smtClean="0"/>
              <a:t/>
            </a:r>
            <a:br>
              <a:rPr kumimoji="1" lang="en-US" altLang="ja-JP" dirty="0" smtClean="0"/>
            </a:br>
            <a:endParaRPr kumimoji="1" lang="en-US" altLang="ja-JP" dirty="0" smtClean="0"/>
          </a:p>
          <a:p>
            <a:r>
              <a:rPr lang="ja-JP" altLang="en-US" dirty="0" smtClean="0"/>
              <a:t>オープンソース</a:t>
            </a:r>
            <a:endParaRPr lang="en-US" altLang="ja-JP" dirty="0" smtClean="0"/>
          </a:p>
          <a:p>
            <a:pPr lvl="1"/>
            <a:r>
              <a:rPr kumimoji="1" lang="en-US" altLang="ja-JP" dirty="0" err="1" smtClean="0"/>
              <a:t>PeerCast</a:t>
            </a:r>
            <a:r>
              <a:rPr kumimoji="1" lang="en-US" altLang="ja-JP" dirty="0" smtClean="0"/>
              <a:t/>
            </a:r>
            <a:br>
              <a:rPr kumimoji="1" lang="en-US" altLang="ja-JP" dirty="0" smtClean="0"/>
            </a:br>
            <a:r>
              <a:rPr kumimoji="1" lang="en-US" altLang="ja-JP" dirty="0" smtClean="0"/>
              <a:t>	</a:t>
            </a:r>
            <a:r>
              <a:rPr kumimoji="1" lang="en-US" altLang="ja-JP" dirty="0" err="1" smtClean="0"/>
              <a:t>PeerCast</a:t>
            </a:r>
            <a:r>
              <a:rPr kumimoji="1" lang="en-US" altLang="ja-JP" dirty="0" smtClean="0"/>
              <a:t/>
            </a:r>
            <a:br>
              <a:rPr kumimoji="1" lang="en-US" altLang="ja-JP" dirty="0" smtClean="0"/>
            </a:br>
            <a:endParaRPr kumimoji="1" lang="en-US" altLang="ja-JP" dirty="0" smtClean="0"/>
          </a:p>
          <a:p>
            <a:pPr lvl="1"/>
            <a:r>
              <a:rPr lang="ja-JP" altLang="en-US" dirty="0" smtClean="0"/>
              <a:t>鏡ツール：かがみ</a:t>
            </a:r>
            <a:r>
              <a:rPr lang="ja-JP" altLang="en-US" dirty="0" err="1" smtClean="0"/>
              <a:t>ん</a:t>
            </a:r>
            <a:r>
              <a:rPr lang="en-US" altLang="ja-JP" dirty="0" smtClean="0"/>
              <a:t/>
            </a:r>
            <a:br>
              <a:rPr lang="en-US" altLang="ja-JP" dirty="0" smtClean="0"/>
            </a:br>
            <a:r>
              <a:rPr lang="en-US" altLang="ja-JP" dirty="0" smtClean="0"/>
              <a:t>	</a:t>
            </a:r>
            <a:r>
              <a:rPr lang="ja-JP" altLang="en-US" dirty="0" smtClean="0"/>
              <a:t>何でも実況</a:t>
            </a:r>
            <a:endParaRPr kumimoji="1" lang="ja-JP" altLang="en-US" dirty="0"/>
          </a:p>
        </p:txBody>
      </p:sp>
      <p:pic>
        <p:nvPicPr>
          <p:cNvPr id="22530" name="Picture 2" descr="C:\Users\Shule\Desktop\www.peercast.png"/>
          <p:cNvPicPr>
            <a:picLocks noChangeAspect="1" noChangeArrowheads="1"/>
          </p:cNvPicPr>
          <p:nvPr/>
        </p:nvPicPr>
        <p:blipFill>
          <a:blip r:embed="rId2" cstate="print"/>
          <a:srcRect/>
          <a:stretch>
            <a:fillRect/>
          </a:stretch>
        </p:blipFill>
        <p:spPr bwMode="auto">
          <a:xfrm>
            <a:off x="4572000" y="3564916"/>
            <a:ext cx="3614738" cy="917719"/>
          </a:xfrm>
          <a:prstGeom prst="rect">
            <a:avLst/>
          </a:prstGeom>
          <a:noFill/>
        </p:spPr>
      </p:pic>
      <p:pic>
        <p:nvPicPr>
          <p:cNvPr id="2050" name="Picture 2" descr="C:\Users\Shule\Desktop\かがみん.jpg"/>
          <p:cNvPicPr>
            <a:picLocks noChangeAspect="1" noChangeArrowheads="1"/>
          </p:cNvPicPr>
          <p:nvPr/>
        </p:nvPicPr>
        <p:blipFill>
          <a:blip r:embed="rId3" cstate="print"/>
          <a:srcRect/>
          <a:stretch>
            <a:fillRect/>
          </a:stretch>
        </p:blipFill>
        <p:spPr bwMode="auto">
          <a:xfrm>
            <a:off x="6012160" y="5077084"/>
            <a:ext cx="895449" cy="80018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円/楕円 54"/>
          <p:cNvSpPr/>
          <p:nvPr/>
        </p:nvSpPr>
        <p:spPr>
          <a:xfrm>
            <a:off x="1115616" y="1484784"/>
            <a:ext cx="6768752" cy="172819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仕組み</a:t>
            </a:r>
            <a:endParaRPr kumimoji="1" lang="ja-JP" altLang="en-US" dirty="0"/>
          </a:p>
        </p:txBody>
      </p:sp>
      <p:pic>
        <p:nvPicPr>
          <p:cNvPr id="23556" name="Picture 4" descr="C:\Users\Shule\Desktop\PeerCast.jpg"/>
          <p:cNvPicPr>
            <a:picLocks noChangeAspect="1" noChangeArrowheads="1"/>
          </p:cNvPicPr>
          <p:nvPr/>
        </p:nvPicPr>
        <p:blipFill>
          <a:blip r:embed="rId2" cstate="print"/>
          <a:stretch>
            <a:fillRect/>
          </a:stretch>
        </p:blipFill>
        <p:spPr bwMode="auto">
          <a:xfrm>
            <a:off x="2411760" y="1700808"/>
            <a:ext cx="1584176" cy="1334699"/>
          </a:xfrm>
          <a:prstGeom prst="rect">
            <a:avLst/>
          </a:prstGeom>
          <a:noFill/>
          <a:ln>
            <a:noFill/>
          </a:ln>
        </p:spPr>
      </p:pic>
      <p:grpSp>
        <p:nvGrpSpPr>
          <p:cNvPr id="51" name="グループ化 50"/>
          <p:cNvGrpSpPr/>
          <p:nvPr/>
        </p:nvGrpSpPr>
        <p:grpSpPr>
          <a:xfrm>
            <a:off x="1115616" y="3284984"/>
            <a:ext cx="6503600" cy="3107784"/>
            <a:chOff x="899592" y="2780928"/>
            <a:chExt cx="6503600" cy="3107784"/>
          </a:xfrm>
        </p:grpSpPr>
        <p:grpSp>
          <p:nvGrpSpPr>
            <p:cNvPr id="49" name="グループ化 48"/>
            <p:cNvGrpSpPr/>
            <p:nvPr/>
          </p:nvGrpSpPr>
          <p:grpSpPr>
            <a:xfrm>
              <a:off x="899592" y="2780928"/>
              <a:ext cx="6503600" cy="3107784"/>
              <a:chOff x="899592" y="2780928"/>
              <a:chExt cx="6503600" cy="3107784"/>
            </a:xfrm>
          </p:grpSpPr>
          <p:pic>
            <p:nvPicPr>
              <p:cNvPr id="23554" name="Picture 2" descr="C:\Users\Shule\Desktop\WME.jpg"/>
              <p:cNvPicPr>
                <a:picLocks noChangeAspect="1" noChangeArrowheads="1"/>
              </p:cNvPicPr>
              <p:nvPr/>
            </p:nvPicPr>
            <p:blipFill>
              <a:blip r:embed="rId3" cstate="print"/>
              <a:srcRect/>
              <a:stretch>
                <a:fillRect/>
              </a:stretch>
            </p:blipFill>
            <p:spPr bwMode="auto">
              <a:xfrm>
                <a:off x="899592" y="3537638"/>
                <a:ext cx="1370112" cy="1403530"/>
              </a:xfrm>
              <a:prstGeom prst="rect">
                <a:avLst/>
              </a:prstGeom>
              <a:noFill/>
            </p:spPr>
          </p:pic>
          <p:pic>
            <p:nvPicPr>
              <p:cNvPr id="16" name="Picture 2" descr="C:\Users\Shule\Desktop\mediaplayer.gif"/>
              <p:cNvPicPr>
                <a:picLocks noChangeAspect="1" noChangeArrowheads="1"/>
              </p:cNvPicPr>
              <p:nvPr/>
            </p:nvPicPr>
            <p:blipFill>
              <a:blip r:embed="rId4" cstate="print"/>
              <a:srcRect/>
              <a:stretch>
                <a:fillRect/>
              </a:stretch>
            </p:blipFill>
            <p:spPr bwMode="auto">
              <a:xfrm>
                <a:off x="6671672" y="2780928"/>
                <a:ext cx="731520" cy="731520"/>
              </a:xfrm>
              <a:prstGeom prst="rect">
                <a:avLst/>
              </a:prstGeom>
              <a:noFill/>
            </p:spPr>
          </p:pic>
          <p:pic>
            <p:nvPicPr>
              <p:cNvPr id="25" name="Picture 2" descr="C:\Users\Shule\Desktop\mediaplayer.gif"/>
              <p:cNvPicPr>
                <a:picLocks noChangeAspect="1" noChangeArrowheads="1"/>
              </p:cNvPicPr>
              <p:nvPr/>
            </p:nvPicPr>
            <p:blipFill>
              <a:blip r:embed="rId4" cstate="print"/>
              <a:srcRect/>
              <a:stretch>
                <a:fillRect/>
              </a:stretch>
            </p:blipFill>
            <p:spPr bwMode="auto">
              <a:xfrm>
                <a:off x="6660232" y="3561576"/>
                <a:ext cx="731520" cy="731520"/>
              </a:xfrm>
              <a:prstGeom prst="rect">
                <a:avLst/>
              </a:prstGeom>
              <a:noFill/>
            </p:spPr>
          </p:pic>
          <p:pic>
            <p:nvPicPr>
              <p:cNvPr id="26" name="Picture 2" descr="C:\Users\Shule\Desktop\mediaplayer.gif"/>
              <p:cNvPicPr>
                <a:picLocks noChangeAspect="1" noChangeArrowheads="1"/>
              </p:cNvPicPr>
              <p:nvPr/>
            </p:nvPicPr>
            <p:blipFill>
              <a:blip r:embed="rId4" cstate="print"/>
              <a:srcRect/>
              <a:stretch>
                <a:fillRect/>
              </a:stretch>
            </p:blipFill>
            <p:spPr bwMode="auto">
              <a:xfrm>
                <a:off x="6660232" y="4365104"/>
                <a:ext cx="731520" cy="731520"/>
              </a:xfrm>
              <a:prstGeom prst="rect">
                <a:avLst/>
              </a:prstGeom>
              <a:noFill/>
            </p:spPr>
          </p:pic>
          <p:pic>
            <p:nvPicPr>
              <p:cNvPr id="27" name="Picture 2" descr="C:\Users\Shule\Desktop\mediaplayer.gif"/>
              <p:cNvPicPr>
                <a:picLocks noChangeAspect="1" noChangeArrowheads="1"/>
              </p:cNvPicPr>
              <p:nvPr/>
            </p:nvPicPr>
            <p:blipFill>
              <a:blip r:embed="rId4" cstate="print"/>
              <a:srcRect/>
              <a:stretch>
                <a:fillRect/>
              </a:stretch>
            </p:blipFill>
            <p:spPr bwMode="auto">
              <a:xfrm>
                <a:off x="6660232" y="5157192"/>
                <a:ext cx="731520" cy="731520"/>
              </a:xfrm>
              <a:prstGeom prst="rect">
                <a:avLst/>
              </a:prstGeom>
              <a:noFill/>
            </p:spPr>
          </p:pic>
          <p:pic>
            <p:nvPicPr>
              <p:cNvPr id="28" name="Picture 2" descr="C:\Users\Shule\Desktop\mediaplayer.gif"/>
              <p:cNvPicPr>
                <a:picLocks noChangeAspect="1" noChangeArrowheads="1"/>
              </p:cNvPicPr>
              <p:nvPr/>
            </p:nvPicPr>
            <p:blipFill>
              <a:blip r:embed="rId4" cstate="print"/>
              <a:srcRect/>
              <a:stretch>
                <a:fillRect/>
              </a:stretch>
            </p:blipFill>
            <p:spPr bwMode="auto">
              <a:xfrm>
                <a:off x="3779912" y="3140968"/>
                <a:ext cx="731520" cy="731520"/>
              </a:xfrm>
              <a:prstGeom prst="rect">
                <a:avLst/>
              </a:prstGeom>
              <a:noFill/>
            </p:spPr>
          </p:pic>
          <p:pic>
            <p:nvPicPr>
              <p:cNvPr id="29" name="Picture 2" descr="C:\Users\Shule\Desktop\mediaplayer.gif"/>
              <p:cNvPicPr>
                <a:picLocks noChangeAspect="1" noChangeArrowheads="1"/>
              </p:cNvPicPr>
              <p:nvPr/>
            </p:nvPicPr>
            <p:blipFill>
              <a:blip r:embed="rId4" cstate="print"/>
              <a:srcRect/>
              <a:stretch>
                <a:fillRect/>
              </a:stretch>
            </p:blipFill>
            <p:spPr bwMode="auto">
              <a:xfrm>
                <a:off x="3768472" y="4725144"/>
                <a:ext cx="731520" cy="731520"/>
              </a:xfrm>
              <a:prstGeom prst="rect">
                <a:avLst/>
              </a:prstGeom>
              <a:noFill/>
            </p:spPr>
          </p:pic>
        </p:grpSp>
        <p:grpSp>
          <p:nvGrpSpPr>
            <p:cNvPr id="50" name="グループ化 49"/>
            <p:cNvGrpSpPr/>
            <p:nvPr/>
          </p:nvGrpSpPr>
          <p:grpSpPr>
            <a:xfrm>
              <a:off x="2269704" y="3146688"/>
              <a:ext cx="4401968" cy="2376264"/>
              <a:chOff x="2269704" y="3146688"/>
              <a:chExt cx="4401968" cy="2376264"/>
            </a:xfrm>
          </p:grpSpPr>
          <p:cxnSp>
            <p:nvCxnSpPr>
              <p:cNvPr id="31" name="直線矢印コネクタ 30"/>
              <p:cNvCxnSpPr>
                <a:stCxn id="23554" idx="3"/>
                <a:endCxn id="28" idx="1"/>
              </p:cNvCxnSpPr>
              <p:nvPr/>
            </p:nvCxnSpPr>
            <p:spPr>
              <a:xfrm flipV="1">
                <a:off x="2269704" y="3506728"/>
                <a:ext cx="1510208" cy="73267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3554" idx="3"/>
                <a:endCxn id="29" idx="1"/>
              </p:cNvCxnSpPr>
              <p:nvPr/>
            </p:nvCxnSpPr>
            <p:spPr>
              <a:xfrm>
                <a:off x="2269704" y="4239403"/>
                <a:ext cx="1498768" cy="851501"/>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28" idx="3"/>
                <a:endCxn id="16" idx="1"/>
              </p:cNvCxnSpPr>
              <p:nvPr/>
            </p:nvCxnSpPr>
            <p:spPr>
              <a:xfrm flipV="1">
                <a:off x="4511432" y="3146688"/>
                <a:ext cx="2160240" cy="3600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28" idx="3"/>
                <a:endCxn id="25" idx="1"/>
              </p:cNvCxnSpPr>
              <p:nvPr/>
            </p:nvCxnSpPr>
            <p:spPr>
              <a:xfrm>
                <a:off x="4511432" y="3506728"/>
                <a:ext cx="2148800" cy="42060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9" idx="3"/>
                <a:endCxn id="26" idx="1"/>
              </p:cNvCxnSpPr>
              <p:nvPr/>
            </p:nvCxnSpPr>
            <p:spPr>
              <a:xfrm flipV="1">
                <a:off x="4499992" y="4730864"/>
                <a:ext cx="2160240" cy="3600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9" idx="3"/>
                <a:endCxn id="27" idx="1"/>
              </p:cNvCxnSpPr>
              <p:nvPr/>
            </p:nvCxnSpPr>
            <p:spPr>
              <a:xfrm>
                <a:off x="4499992" y="5090904"/>
                <a:ext cx="2160240" cy="43204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pSp>
      </p:grpSp>
      <p:sp>
        <p:nvSpPr>
          <p:cNvPr id="56" name="テキスト ボックス 55"/>
          <p:cNvSpPr txBox="1"/>
          <p:nvPr/>
        </p:nvSpPr>
        <p:spPr>
          <a:xfrm>
            <a:off x="251520" y="5661248"/>
            <a:ext cx="3172600" cy="461665"/>
          </a:xfrm>
          <a:prstGeom prst="rect">
            <a:avLst/>
          </a:prstGeom>
          <a:noFill/>
        </p:spPr>
        <p:txBody>
          <a:bodyPr wrap="none" rtlCol="0">
            <a:spAutoFit/>
          </a:bodyPr>
          <a:lstStyle/>
          <a:p>
            <a:r>
              <a:rPr kumimoji="1" lang="en-US" altLang="ja-JP" sz="2400" u="sng" dirty="0" err="1" smtClean="0"/>
              <a:t>WindowsMediaEncoder</a:t>
            </a:r>
            <a:endParaRPr kumimoji="1" lang="ja-JP" altLang="en-US" sz="2400" u="sng" dirty="0"/>
          </a:p>
        </p:txBody>
      </p:sp>
      <p:pic>
        <p:nvPicPr>
          <p:cNvPr id="57" name="Picture 2" descr="C:\Users\Shule\Desktop\かがみん.jpg"/>
          <p:cNvPicPr>
            <a:picLocks noChangeAspect="1" noChangeArrowheads="1"/>
          </p:cNvPicPr>
          <p:nvPr/>
        </p:nvPicPr>
        <p:blipFill>
          <a:blip r:embed="rId5" cstate="print"/>
          <a:srcRect/>
          <a:stretch>
            <a:fillRect/>
          </a:stretch>
        </p:blipFill>
        <p:spPr bwMode="auto">
          <a:xfrm>
            <a:off x="5004048" y="1916832"/>
            <a:ext cx="1008112" cy="90086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Ｐ２Ｐシステムの特徴</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メリット</a:t>
            </a:r>
            <a:endParaRPr kumimoji="1" lang="en-US" altLang="ja-JP" dirty="0" smtClean="0"/>
          </a:p>
          <a:p>
            <a:pPr lvl="1"/>
            <a:r>
              <a:rPr kumimoji="1" lang="ja-JP" altLang="en-US" dirty="0" smtClean="0"/>
              <a:t>高画質（高画質、ブレがない）</a:t>
            </a:r>
            <a:endParaRPr kumimoji="1" lang="en-US" altLang="ja-JP" dirty="0" smtClean="0"/>
          </a:p>
          <a:p>
            <a:pPr lvl="1"/>
            <a:r>
              <a:rPr lang="ja-JP" altLang="en-US" dirty="0" smtClean="0"/>
              <a:t>サーバーを必要としない（動画について）</a:t>
            </a:r>
            <a:endParaRPr kumimoji="1" lang="en-US" altLang="ja-JP" dirty="0" smtClean="0"/>
          </a:p>
          <a:p>
            <a:endParaRPr lang="en-US" altLang="ja-JP" sz="1800" dirty="0"/>
          </a:p>
          <a:p>
            <a:r>
              <a:rPr kumimoji="1" lang="ja-JP" altLang="en-US" dirty="0" smtClean="0"/>
              <a:t>デメリット</a:t>
            </a:r>
            <a:endParaRPr kumimoji="1" lang="en-US" altLang="ja-JP" dirty="0" smtClean="0"/>
          </a:p>
          <a:p>
            <a:pPr lvl="1"/>
            <a:r>
              <a:rPr lang="ja-JP" altLang="en-US" dirty="0" smtClean="0"/>
              <a:t>遅延が</a:t>
            </a:r>
            <a:r>
              <a:rPr lang="en-US" altLang="ja-JP" dirty="0" smtClean="0"/>
              <a:t>10</a:t>
            </a:r>
            <a:r>
              <a:rPr lang="ja-JP" altLang="en-US" dirty="0" smtClean="0"/>
              <a:t>秒ほど出てしまう</a:t>
            </a:r>
            <a:endParaRPr kumimoji="1" lang="en-US" altLang="ja-JP" dirty="0" smtClean="0"/>
          </a:p>
          <a:p>
            <a:pPr lvl="1"/>
            <a:r>
              <a:rPr lang="ja-JP" altLang="en-US" dirty="0" smtClean="0"/>
              <a:t>導入</a:t>
            </a:r>
            <a:r>
              <a:rPr lang="ja-JP" altLang="en-US" dirty="0"/>
              <a:t>に敷居があがって</a:t>
            </a:r>
            <a:r>
              <a:rPr lang="ja-JP" altLang="en-US" dirty="0" smtClean="0"/>
              <a:t>しまう</a:t>
            </a:r>
            <a:endParaRPr lang="en-US" altLang="ja-JP" dirty="0"/>
          </a:p>
          <a:p>
            <a:pPr lvl="2"/>
            <a:r>
              <a:rPr kumimoji="1" lang="ja-JP" altLang="en-US" dirty="0" smtClean="0"/>
              <a:t>ポートを開けないといけない</a:t>
            </a:r>
            <a:endParaRPr kumimoji="1" lang="en-US" altLang="ja-JP" dirty="0" smtClean="0"/>
          </a:p>
          <a:p>
            <a:pPr lvl="2"/>
            <a:r>
              <a:rPr lang="ja-JP" altLang="en-US" dirty="0" smtClean="0"/>
              <a:t>ブラウザ向きではない</a:t>
            </a:r>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Ustream</a:t>
            </a:r>
            <a:r>
              <a:rPr lang="ja-JP" altLang="en-US" dirty="0" smtClean="0"/>
              <a:t> </a:t>
            </a:r>
            <a:r>
              <a:rPr lang="en-US" altLang="ja-JP" dirty="0" smtClean="0"/>
              <a:t>API</a:t>
            </a:r>
            <a:endParaRPr kumimoji="1" lang="ja-JP" altLang="en-US" dirty="0"/>
          </a:p>
        </p:txBody>
      </p:sp>
      <p:pic>
        <p:nvPicPr>
          <p:cNvPr id="1027" name="Picture 3"/>
          <p:cNvPicPr>
            <a:picLocks noChangeAspect="1" noChangeArrowheads="1"/>
          </p:cNvPicPr>
          <p:nvPr/>
        </p:nvPicPr>
        <p:blipFill>
          <a:blip r:embed="rId2" cstate="print"/>
          <a:srcRect/>
          <a:stretch>
            <a:fillRect/>
          </a:stretch>
        </p:blipFill>
        <p:spPr bwMode="auto">
          <a:xfrm>
            <a:off x="1643226" y="1268760"/>
            <a:ext cx="5737086"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イメージ</a:t>
            </a:r>
            <a:endParaRPr kumimoji="1"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1259632" y="1268760"/>
            <a:ext cx="6780114"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Ustream</a:t>
            </a:r>
            <a:r>
              <a:rPr kumimoji="1" lang="ja-JP" altLang="en-US" dirty="0" smtClean="0"/>
              <a:t>の配信方法</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lt"/>
              <a:buAutoNum type="arabicPeriod"/>
            </a:pPr>
            <a:r>
              <a:rPr lang="ja-JP" altLang="en-US" dirty="0" smtClean="0"/>
              <a:t>アカウント作成</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kumimoji="1" lang="ja-JP" altLang="en-US" dirty="0" smtClean="0"/>
              <a:t>番組を作る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lang="ja-JP" altLang="en-US" dirty="0" smtClean="0"/>
              <a:t>配信開始</a:t>
            </a:r>
            <a:endParaRPr kumimoji="1" lang="ja-JP" altLang="en-US" dirty="0"/>
          </a:p>
        </p:txBody>
      </p:sp>
      <p:pic>
        <p:nvPicPr>
          <p:cNvPr id="3075" name="Picture 3"/>
          <p:cNvPicPr>
            <a:picLocks noChangeAspect="1" noChangeArrowheads="1"/>
          </p:cNvPicPr>
          <p:nvPr/>
        </p:nvPicPr>
        <p:blipFill>
          <a:blip r:embed="rId2" cstate="print"/>
          <a:srcRect/>
          <a:stretch>
            <a:fillRect/>
          </a:stretch>
        </p:blipFill>
        <p:spPr bwMode="auto">
          <a:xfrm>
            <a:off x="3923928" y="2246050"/>
            <a:ext cx="4224511" cy="377523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mtClean="0"/>
              <a:t>ミーティング</a:t>
            </a:r>
          </a:p>
        </p:txBody>
      </p:sp>
      <p:sp>
        <p:nvSpPr>
          <p:cNvPr id="3075" name="Rectangle 3"/>
          <p:cNvSpPr>
            <a:spLocks noGrp="1" noChangeArrowheads="1"/>
          </p:cNvSpPr>
          <p:nvPr>
            <p:ph type="body" idx="1"/>
          </p:nvPr>
        </p:nvSpPr>
        <p:spPr/>
        <p:txBody>
          <a:bodyPr/>
          <a:lstStyle/>
          <a:p>
            <a:pPr algn="ctr" eaLnBrk="1" hangingPunct="1">
              <a:buFontTx/>
              <a:buNone/>
            </a:pPr>
            <a:endParaRPr lang="en-US" altLang="ja-JP" smtClean="0">
              <a:latin typeface="Calibri" pitchFamily="34" charset="0"/>
            </a:endParaRPr>
          </a:p>
          <a:p>
            <a:pPr algn="ctr" eaLnBrk="1" hangingPunct="1">
              <a:buFontTx/>
              <a:buNone/>
            </a:pPr>
            <a:r>
              <a:rPr lang="en-US" altLang="ja-JP" smtClean="0">
                <a:latin typeface="Calibri" pitchFamily="34" charset="0"/>
              </a:rPr>
              <a:t>6</a:t>
            </a:r>
            <a:r>
              <a:rPr lang="ja-JP" altLang="en-US" smtClean="0">
                <a:latin typeface="Calibri" pitchFamily="34" charset="0"/>
              </a:rPr>
              <a:t>月</a:t>
            </a:r>
            <a:r>
              <a:rPr lang="en-US" altLang="ja-JP" smtClean="0">
                <a:latin typeface="Calibri" pitchFamily="34" charset="0"/>
              </a:rPr>
              <a:t>21</a:t>
            </a:r>
            <a:r>
              <a:rPr lang="ja-JP" altLang="en-US" smtClean="0">
                <a:latin typeface="Calibri" pitchFamily="34" charset="0"/>
              </a:rPr>
              <a:t>日　</a:t>
            </a:r>
            <a:r>
              <a:rPr lang="en-US" altLang="ja-JP" smtClean="0">
                <a:latin typeface="Calibri" pitchFamily="34" charset="0"/>
              </a:rPr>
              <a:t>skype</a:t>
            </a:r>
            <a:r>
              <a:rPr lang="ja-JP" altLang="en-US" smtClean="0">
                <a:latin typeface="Calibri" pitchFamily="34" charset="0"/>
              </a:rPr>
              <a:t>　</a:t>
            </a:r>
            <a:r>
              <a:rPr lang="en-US" altLang="ja-JP" smtClean="0">
                <a:latin typeface="Calibri" pitchFamily="34" charset="0"/>
              </a:rPr>
              <a:t>20:30~4:30</a:t>
            </a:r>
            <a:r>
              <a:rPr lang="ja-JP" altLang="en-US" smtClean="0">
                <a:latin typeface="Calibri" pitchFamily="34" charset="0"/>
              </a:rPr>
              <a:t>　全員</a:t>
            </a:r>
          </a:p>
          <a:p>
            <a:pPr algn="ctr" eaLnBrk="1" hangingPunct="1">
              <a:buFontTx/>
              <a:buNone/>
            </a:pPr>
            <a:r>
              <a:rPr lang="en-US" altLang="ja-JP" smtClean="0">
                <a:latin typeface="Calibri" pitchFamily="34" charset="0"/>
              </a:rPr>
              <a:t>6</a:t>
            </a:r>
            <a:r>
              <a:rPr lang="ja-JP" altLang="en-US" smtClean="0">
                <a:latin typeface="Calibri" pitchFamily="34" charset="0"/>
              </a:rPr>
              <a:t>月</a:t>
            </a:r>
            <a:r>
              <a:rPr lang="en-US" altLang="ja-JP" smtClean="0">
                <a:latin typeface="Calibri" pitchFamily="34" charset="0"/>
              </a:rPr>
              <a:t>30</a:t>
            </a:r>
            <a:r>
              <a:rPr lang="ja-JP" altLang="en-US" smtClean="0">
                <a:latin typeface="Calibri" pitchFamily="34" charset="0"/>
              </a:rPr>
              <a:t>日　</a:t>
            </a:r>
            <a:r>
              <a:rPr lang="en-US" altLang="ja-JP" smtClean="0">
                <a:latin typeface="Calibri" pitchFamily="34" charset="0"/>
              </a:rPr>
              <a:t>skype</a:t>
            </a:r>
            <a:r>
              <a:rPr lang="ja-JP" altLang="en-US" smtClean="0">
                <a:latin typeface="Calibri" pitchFamily="34" charset="0"/>
              </a:rPr>
              <a:t>　</a:t>
            </a:r>
            <a:r>
              <a:rPr lang="en-US" altLang="ja-JP" smtClean="0">
                <a:latin typeface="Calibri" pitchFamily="34" charset="0"/>
              </a:rPr>
              <a:t>21:30~1:00</a:t>
            </a:r>
            <a:r>
              <a:rPr lang="ja-JP" altLang="en-US" smtClean="0">
                <a:latin typeface="Calibri" pitchFamily="34" charset="0"/>
              </a:rPr>
              <a:t>　全員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どうやって動画を取得するのか</a:t>
            </a:r>
            <a:endParaRPr kumimoji="1" lang="ja-JP" altLang="en-US" dirty="0"/>
          </a:p>
        </p:txBody>
      </p:sp>
      <p:sp>
        <p:nvSpPr>
          <p:cNvPr id="3" name="コンテンツ プレースホルダ 2"/>
          <p:cNvSpPr>
            <a:spLocks noGrp="1"/>
          </p:cNvSpPr>
          <p:nvPr>
            <p:ph idx="1"/>
          </p:nvPr>
        </p:nvSpPr>
        <p:spPr>
          <a:xfrm>
            <a:off x="457200" y="1628800"/>
            <a:ext cx="8229600" cy="4525963"/>
          </a:xfrm>
        </p:spPr>
        <p:txBody>
          <a:bodyPr>
            <a:normAutofit/>
          </a:bodyPr>
          <a:lstStyle/>
          <a:p>
            <a:r>
              <a:rPr kumimoji="1" lang="en-US" altLang="ja-JP" dirty="0" err="1" smtClean="0"/>
              <a:t>Ustream</a:t>
            </a:r>
            <a:r>
              <a:rPr kumimoji="1" lang="en-US" altLang="ja-JP" dirty="0" smtClean="0"/>
              <a:t> API</a:t>
            </a:r>
            <a:r>
              <a:rPr kumimoji="1" lang="ja-JP" altLang="en-US" dirty="0" smtClean="0"/>
              <a:t>が存在する</a:t>
            </a:r>
            <a:endParaRPr kumimoji="1" lang="en-US" altLang="ja-JP" dirty="0" smtClean="0"/>
          </a:p>
          <a:p>
            <a:endParaRPr lang="en-US" altLang="ja-JP" dirty="0" smtClean="0"/>
          </a:p>
          <a:p>
            <a:r>
              <a:rPr kumimoji="1" lang="en-US" altLang="ja-JP" dirty="0" smtClean="0"/>
              <a:t>API</a:t>
            </a:r>
            <a:r>
              <a:rPr kumimoji="1" lang="ja-JP" altLang="en-US" dirty="0" smtClean="0"/>
              <a:t>を利用することで、動画情報を取得できる</a:t>
            </a:r>
            <a:endParaRPr kumimoji="1" lang="en-US" altLang="ja-JP" dirty="0" smtClean="0"/>
          </a:p>
          <a:p>
            <a:endParaRPr lang="en-US" altLang="ja-JP" dirty="0" smtClean="0"/>
          </a:p>
          <a:p>
            <a:r>
              <a:rPr kumimoji="1" lang="ja-JP" altLang="en-US" dirty="0" smtClean="0"/>
              <a:t>出力は</a:t>
            </a:r>
            <a:r>
              <a:rPr kumimoji="1" lang="en-US" altLang="ja-JP" dirty="0" smtClean="0"/>
              <a:t>XML</a:t>
            </a:r>
            <a:r>
              <a:rPr kumimoji="1" lang="ja-JP" altLang="en-US" dirty="0" smtClean="0"/>
              <a:t>形式</a:t>
            </a:r>
            <a:endParaRPr kumimoji="1" lang="en-US" altLang="ja-JP" dirty="0" smtClean="0"/>
          </a:p>
          <a:p>
            <a:endParaRPr lang="en-US" altLang="ja-JP" dirty="0" smtClean="0"/>
          </a:p>
          <a:p>
            <a:r>
              <a:rPr kumimoji="1" lang="en-US" altLang="ja-JP" dirty="0" smtClean="0"/>
              <a:t>5000</a:t>
            </a:r>
            <a:r>
              <a:rPr kumimoji="1" lang="ja-JP" altLang="en-US" dirty="0" smtClean="0"/>
              <a:t>回までの利用制限がある</a:t>
            </a:r>
            <a:endParaRPr kumimoji="1" lang="en-US" altLang="ja-JP"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99592" y="476672"/>
            <a:ext cx="7461716" cy="6165039"/>
          </a:xfrm>
          <a:prstGeom prst="rect">
            <a:avLst/>
          </a:prstGeom>
          <a:noFill/>
          <a:ln w="9525">
            <a:noFill/>
            <a:miter lim="800000"/>
            <a:headEnd/>
            <a:tailEnd/>
          </a:ln>
        </p:spPr>
      </p:pic>
      <p:sp>
        <p:nvSpPr>
          <p:cNvPr id="5" name="正方形/長方形 4"/>
          <p:cNvSpPr/>
          <p:nvPr/>
        </p:nvSpPr>
        <p:spPr>
          <a:xfrm>
            <a:off x="2483768" y="620688"/>
            <a:ext cx="5040560" cy="43204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3059832" y="5157192"/>
            <a:ext cx="2016224"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右矢印 6"/>
          <p:cNvSpPr/>
          <p:nvPr/>
        </p:nvSpPr>
        <p:spPr>
          <a:xfrm rot="20099685">
            <a:off x="5043022" y="4803671"/>
            <a:ext cx="792088" cy="36004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テキスト ボックス 7"/>
          <p:cNvSpPr txBox="1"/>
          <p:nvPr/>
        </p:nvSpPr>
        <p:spPr>
          <a:xfrm>
            <a:off x="5940152" y="4365104"/>
            <a:ext cx="2380780"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smtClean="0"/>
              <a:t>メディアプレイヤーなど</a:t>
            </a:r>
            <a:endParaRPr lang="en-US" altLang="ja-JP" dirty="0" smtClean="0"/>
          </a:p>
          <a:p>
            <a:r>
              <a:rPr lang="ja-JP" altLang="en-US" dirty="0" smtClean="0"/>
              <a:t>で再生可能</a:t>
            </a:r>
            <a:endParaRPr kumimoji="1" lang="ja-JP"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Ustream</a:t>
            </a:r>
            <a:r>
              <a:rPr lang="ja-JP" altLang="en-US" dirty="0" smtClean="0"/>
              <a:t>の問題点</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メディアプレイヤーによる再生が安定しない</a:t>
            </a:r>
            <a:endParaRPr kumimoji="1" lang="en-US" altLang="ja-JP" dirty="0" smtClean="0"/>
          </a:p>
          <a:p>
            <a:endParaRPr kumimoji="1" lang="en-US" altLang="ja-JP" dirty="0" smtClean="0"/>
          </a:p>
          <a:p>
            <a:r>
              <a:rPr lang="ja-JP" altLang="en-US" dirty="0" smtClean="0"/>
              <a:t>チャットの情報を取得できないので、どのようにコミュニケーションを実現するか</a:t>
            </a:r>
            <a:endParaRPr lang="en-US" altLang="ja-JP" dirty="0" smtClean="0"/>
          </a:p>
          <a:p>
            <a:endParaRPr kumimoji="1" lang="en-US" altLang="ja-JP" dirty="0" smtClean="0"/>
          </a:p>
          <a:p>
            <a:r>
              <a:rPr lang="en-US" altLang="ja-JP" dirty="0" smtClean="0"/>
              <a:t>5000</a:t>
            </a:r>
            <a:r>
              <a:rPr lang="ja-JP" altLang="en-US" dirty="0" smtClean="0"/>
              <a:t>回の制限は問題ないか</a:t>
            </a:r>
            <a:endParaRPr kumimoji="1" lang="ja-JP"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RTMFP</a:t>
            </a:r>
            <a:r>
              <a:rPr lang="ja-JP" altLang="en-US" dirty="0" smtClean="0"/>
              <a:t>（ｆｌｖ形式）</a:t>
            </a:r>
            <a:endParaRPr kumimoji="1" lang="ja-JP" altLang="en-US" dirty="0"/>
          </a:p>
        </p:txBody>
      </p:sp>
      <p:sp>
        <p:nvSpPr>
          <p:cNvPr id="3" name="コンテンツ プレースホルダ 2"/>
          <p:cNvSpPr>
            <a:spLocks noGrp="1"/>
          </p:cNvSpPr>
          <p:nvPr>
            <p:ph idx="1"/>
          </p:nvPr>
        </p:nvSpPr>
        <p:spPr/>
        <p:txBody>
          <a:bodyPr/>
          <a:lstStyle/>
          <a:p>
            <a:pPr>
              <a:buNone/>
            </a:pPr>
            <a:r>
              <a:rPr lang="en-US" altLang="ja-JP" sz="2800" dirty="0" smtClean="0"/>
              <a:t>RTMFP(Real Time Media Flow </a:t>
            </a:r>
            <a:r>
              <a:rPr lang="en-US" altLang="ja-JP" sz="2800" dirty="0" err="1" smtClean="0"/>
              <a:t>Plotocol</a:t>
            </a:r>
            <a:r>
              <a:rPr lang="en-US" altLang="ja-JP" sz="2800" dirty="0" smtClean="0"/>
              <a:t>)</a:t>
            </a:r>
            <a:r>
              <a:rPr lang="ja-JP" altLang="en-US" sz="2800" dirty="0" smtClean="0"/>
              <a:t>は</a:t>
            </a:r>
            <a:r>
              <a:rPr lang="en-US" altLang="ja-JP" sz="2800" dirty="0" smtClean="0"/>
              <a:t>Adobe</a:t>
            </a:r>
            <a:r>
              <a:rPr lang="ja-JP" altLang="en-US" sz="2800" dirty="0" smtClean="0"/>
              <a:t>　</a:t>
            </a:r>
            <a:r>
              <a:rPr lang="en-US" altLang="ja-JP" sz="2800" dirty="0" smtClean="0"/>
              <a:t>Flash</a:t>
            </a:r>
            <a:r>
              <a:rPr lang="ja-JP" altLang="en-US" sz="2800" dirty="0" smtClean="0"/>
              <a:t>　</a:t>
            </a:r>
            <a:r>
              <a:rPr lang="en-US" altLang="ja-JP" sz="2800" dirty="0" smtClean="0"/>
              <a:t>Player 10</a:t>
            </a:r>
            <a:r>
              <a:rPr lang="ja-JP" altLang="en-US" sz="2800" dirty="0" smtClean="0"/>
              <a:t>から新しく追加されたプロトコル</a:t>
            </a:r>
            <a:endParaRPr lang="en-US" altLang="ja-JP" sz="2800" dirty="0" smtClean="0"/>
          </a:p>
          <a:p>
            <a:pPr>
              <a:buNone/>
            </a:pPr>
            <a:endParaRPr lang="en-US" altLang="ja-JP" dirty="0" smtClean="0"/>
          </a:p>
          <a:p>
            <a:pPr>
              <a:buNone/>
            </a:pPr>
            <a:r>
              <a:rPr lang="en-US" altLang="ja-JP" sz="2800" dirty="0" smtClean="0"/>
              <a:t>Flash Platform</a:t>
            </a:r>
            <a:r>
              <a:rPr lang="ja-JP" altLang="en-US" sz="2800" dirty="0" smtClean="0"/>
              <a:t>上で</a:t>
            </a:r>
            <a:r>
              <a:rPr lang="en-US" altLang="ja-JP" sz="2800" dirty="0" smtClean="0"/>
              <a:t>P2P</a:t>
            </a:r>
            <a:r>
              <a:rPr lang="ja-JP" altLang="en-US" sz="2800" dirty="0" smtClean="0"/>
              <a:t>の通信を実現可能にする</a:t>
            </a:r>
            <a:endParaRPr lang="en-US" altLang="ja-JP" sz="2800" dirty="0" smtClean="0"/>
          </a:p>
          <a:p>
            <a:pPr>
              <a:buNone/>
            </a:pPr>
            <a:endParaRPr kumimoji="1" lang="en-US" altLang="ja-JP" sz="2800" dirty="0" smtClean="0"/>
          </a:p>
          <a:p>
            <a:pPr>
              <a:buNone/>
            </a:pPr>
            <a:endParaRPr kumimoji="1" lang="ja-JP" altLang="en-US" sz="2800" dirty="0"/>
          </a:p>
        </p:txBody>
      </p:sp>
      <p:pic>
        <p:nvPicPr>
          <p:cNvPr id="4" name="Picture 3"/>
          <p:cNvPicPr>
            <a:picLocks noChangeAspect="1" noChangeArrowheads="1"/>
          </p:cNvPicPr>
          <p:nvPr/>
        </p:nvPicPr>
        <p:blipFill>
          <a:blip r:embed="rId2" cstate="print"/>
          <a:srcRect/>
          <a:stretch>
            <a:fillRect/>
          </a:stretch>
        </p:blipFill>
        <p:spPr bwMode="auto">
          <a:xfrm>
            <a:off x="7236296" y="4941168"/>
            <a:ext cx="1296144"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RTMFP </a:t>
            </a:r>
            <a:r>
              <a:rPr lang="ja-JP" altLang="en-US" dirty="0"/>
              <a:t>の接続</a:t>
            </a:r>
            <a:endParaRPr kumimoji="1" lang="ja-JP" altLang="en-US" dirty="0"/>
          </a:p>
        </p:txBody>
      </p:sp>
      <p:sp>
        <p:nvSpPr>
          <p:cNvPr id="3" name="コンテンツ プレースホルダ 2"/>
          <p:cNvSpPr>
            <a:spLocks noGrp="1"/>
          </p:cNvSpPr>
          <p:nvPr>
            <p:ph idx="1"/>
          </p:nvPr>
        </p:nvSpPr>
        <p:spPr>
          <a:xfrm>
            <a:off x="457200" y="1600201"/>
            <a:ext cx="8229600" cy="2980928"/>
          </a:xfrm>
        </p:spPr>
        <p:txBody>
          <a:bodyPr/>
          <a:lstStyle/>
          <a:p>
            <a:pPr marL="514350" indent="-514350">
              <a:buFont typeface="+mj-lt"/>
              <a:buAutoNum type="arabicPeriod"/>
            </a:pPr>
            <a:r>
              <a:rPr lang="ja-JP" altLang="en-US" dirty="0"/>
              <a:t>通信したいクライアントの </a:t>
            </a:r>
            <a:r>
              <a:rPr lang="en-US" altLang="ja-JP" dirty="0"/>
              <a:t>ID </a:t>
            </a:r>
            <a:r>
              <a:rPr lang="ja-JP" altLang="en-US" dirty="0"/>
              <a:t>を取得</a:t>
            </a:r>
          </a:p>
          <a:p>
            <a:pPr marL="514350" indent="-514350">
              <a:buFont typeface="+mj-lt"/>
              <a:buAutoNum type="arabicPeriod"/>
            </a:pPr>
            <a:r>
              <a:rPr lang="ja-JP" altLang="en-US" dirty="0"/>
              <a:t>取得した </a:t>
            </a:r>
            <a:r>
              <a:rPr lang="en-US" altLang="ja-JP" dirty="0"/>
              <a:t>ID </a:t>
            </a:r>
            <a:r>
              <a:rPr lang="ja-JP" altLang="en-US" dirty="0"/>
              <a:t>に該当するクライアントの </a:t>
            </a:r>
            <a:r>
              <a:rPr lang="en-US" altLang="ja-JP" dirty="0"/>
              <a:t>IP </a:t>
            </a:r>
            <a:r>
              <a:rPr lang="ja-JP" altLang="en-US" dirty="0"/>
              <a:t>アドレスを取得</a:t>
            </a:r>
          </a:p>
          <a:p>
            <a:pPr marL="514350" indent="-514350">
              <a:buFont typeface="+mj-lt"/>
              <a:buAutoNum type="arabicPeriod"/>
            </a:pPr>
            <a:r>
              <a:rPr lang="ja-JP" altLang="en-US" dirty="0"/>
              <a:t>取得した </a:t>
            </a:r>
            <a:r>
              <a:rPr lang="en-US" altLang="ja-JP" dirty="0"/>
              <a:t>IP </a:t>
            </a:r>
            <a:r>
              <a:rPr lang="ja-JP" altLang="en-US" dirty="0"/>
              <a:t>アドレスに対して接続要求を送信</a:t>
            </a:r>
            <a:endParaRPr kumimoji="1" lang="ja-JP" altLang="en-US" dirty="0"/>
          </a:p>
        </p:txBody>
      </p:sp>
      <p:sp>
        <p:nvSpPr>
          <p:cNvPr id="4" name="正方形/長方形 3"/>
          <p:cNvSpPr/>
          <p:nvPr/>
        </p:nvSpPr>
        <p:spPr>
          <a:xfrm>
            <a:off x="755576" y="4581128"/>
            <a:ext cx="7200800" cy="13681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dirty="0" smtClean="0"/>
              <a:t>１は</a:t>
            </a:r>
            <a:r>
              <a:rPr kumimoji="1" lang="en-US" altLang="ja-JP" sz="2800" dirty="0" smtClean="0"/>
              <a:t>RTMFP</a:t>
            </a:r>
            <a:r>
              <a:rPr kumimoji="1" lang="ja-JP" altLang="en-US" sz="2800" dirty="0" smtClean="0"/>
              <a:t>でサポートされていない</a:t>
            </a:r>
            <a:endParaRPr kumimoji="1" lang="en-US" altLang="ja-JP" sz="2800" dirty="0" smtClean="0"/>
          </a:p>
          <a:p>
            <a:pPr algn="ctr"/>
            <a:r>
              <a:rPr lang="ja-JP" altLang="en-US" sz="2800" dirty="0" smtClean="0"/>
              <a:t>２は </a:t>
            </a:r>
            <a:r>
              <a:rPr lang="en-US" altLang="ja-JP" sz="2800" dirty="0" smtClean="0"/>
              <a:t>ID </a:t>
            </a:r>
            <a:r>
              <a:rPr lang="ja-JP" altLang="en-US" sz="2800" dirty="0" smtClean="0"/>
              <a:t>と </a:t>
            </a:r>
            <a:r>
              <a:rPr lang="en-US" altLang="ja-JP" sz="2800" dirty="0" smtClean="0"/>
              <a:t>IP </a:t>
            </a:r>
            <a:r>
              <a:rPr lang="ja-JP" altLang="en-US" sz="2800" dirty="0" smtClean="0"/>
              <a:t>アドレスの対応表をサーバーに持たせる必要がある</a:t>
            </a:r>
            <a:endParaRPr kumimoji="1" lang="ja-JP"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pic>
        <p:nvPicPr>
          <p:cNvPr id="6146" name="Picture 2" descr="C:\Documents and Settings\Administrator\デスクトップ\卒業研究\週報\6.28\RTMFP_image.JPG"/>
          <p:cNvPicPr>
            <a:picLocks noChangeAspect="1" noChangeArrowheads="1"/>
          </p:cNvPicPr>
          <p:nvPr/>
        </p:nvPicPr>
        <p:blipFill>
          <a:blip r:embed="rId2" cstate="print"/>
          <a:srcRect/>
          <a:stretch>
            <a:fillRect/>
          </a:stretch>
        </p:blipFill>
        <p:spPr bwMode="auto">
          <a:xfrm>
            <a:off x="357720" y="548680"/>
            <a:ext cx="8534760" cy="525658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通信可能性の問題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ファイアウォールの設定によっては接続できない</a:t>
            </a:r>
            <a:endParaRPr kumimoji="1" lang="en-US" altLang="ja-JP" dirty="0" smtClean="0"/>
          </a:p>
          <a:p>
            <a:r>
              <a:rPr lang="ja-JP" altLang="en-US" dirty="0" smtClean="0"/>
              <a:t>接続可能率は</a:t>
            </a:r>
            <a:r>
              <a:rPr lang="en-US" altLang="ja-JP" dirty="0" smtClean="0"/>
              <a:t>50</a:t>
            </a:r>
            <a:r>
              <a:rPr lang="ja-JP" altLang="en-US" dirty="0" smtClean="0"/>
              <a:t>％程度という記事があった</a:t>
            </a:r>
            <a:endParaRPr kumimoji="1" lang="ja-JP"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RTMFP</a:t>
            </a:r>
            <a:r>
              <a:rPr kumimoji="1" lang="ja-JP" altLang="en-US" dirty="0" smtClean="0"/>
              <a:t>の情報が足りていないので、情報収集</a:t>
            </a:r>
            <a:endParaRPr kumimoji="1" lang="en-US" altLang="ja-JP" dirty="0" smtClean="0"/>
          </a:p>
          <a:p>
            <a:endParaRPr lang="en-US" altLang="ja-JP" dirty="0" smtClean="0"/>
          </a:p>
          <a:p>
            <a:r>
              <a:rPr lang="ja-JP" altLang="en-US" dirty="0" smtClean="0"/>
              <a:t>３つの解決策から選ぶ</a:t>
            </a:r>
            <a:endParaRPr lang="en-US" altLang="ja-JP" dirty="0" smtClean="0"/>
          </a:p>
          <a:p>
            <a:endParaRPr kumimoji="1" lang="en-US" altLang="ja-JP" dirty="0" smtClean="0"/>
          </a:p>
          <a:p>
            <a:r>
              <a:rPr kumimoji="1" lang="ja-JP" altLang="en-US" dirty="0" smtClean="0"/>
              <a:t>本システムの曖昧であった部分を固めていく</a:t>
            </a:r>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 2"/>
          <p:cNvSpPr>
            <a:spLocks noGrp="1"/>
          </p:cNvSpPr>
          <p:nvPr>
            <p:ph sz="half" idx="2"/>
          </p:nvPr>
        </p:nvSpPr>
        <p:spPr>
          <a:xfrm>
            <a:off x="531812" y="1700808"/>
            <a:ext cx="4040188" cy="4425355"/>
          </a:xfrm>
        </p:spPr>
        <p:txBody>
          <a:bodyPr>
            <a:normAutofit/>
          </a:bodyPr>
          <a:lstStyle/>
          <a:p>
            <a:r>
              <a:rPr kumimoji="1" lang="ja-JP" altLang="en-US" dirty="0" smtClean="0"/>
              <a:t>本システムとは</a:t>
            </a:r>
            <a:endParaRPr kumimoji="1" lang="en-US" altLang="ja-JP" dirty="0" smtClean="0"/>
          </a:p>
          <a:p>
            <a:pPr lvl="1"/>
            <a:r>
              <a:rPr lang="ja-JP" altLang="en-US" dirty="0" smtClean="0"/>
              <a:t>目的、手段、結果</a:t>
            </a:r>
            <a:endParaRPr lang="en-US" altLang="ja-JP" dirty="0" smtClean="0"/>
          </a:p>
          <a:p>
            <a:r>
              <a:rPr lang="ja-JP" altLang="en-US" dirty="0" smtClean="0"/>
              <a:t>目的を実現するための案</a:t>
            </a:r>
            <a:endParaRPr lang="en-US" altLang="ja-JP" dirty="0" smtClean="0"/>
          </a:p>
          <a:p>
            <a:pPr lvl="1"/>
            <a:r>
              <a:rPr lang="ja-JP" altLang="en-US" dirty="0" smtClean="0"/>
              <a:t>口コミ</a:t>
            </a:r>
            <a:endParaRPr lang="en-US" altLang="ja-JP" dirty="0" smtClean="0"/>
          </a:p>
          <a:p>
            <a:pPr lvl="1"/>
            <a:r>
              <a:rPr lang="ja-JP" altLang="en-US" dirty="0" smtClean="0"/>
              <a:t>相手を褒める</a:t>
            </a:r>
            <a:endParaRPr lang="en-US" altLang="ja-JP" dirty="0" smtClean="0"/>
          </a:p>
          <a:p>
            <a:pPr lvl="1"/>
            <a:r>
              <a:rPr lang="ja-JP" altLang="en-US" dirty="0" smtClean="0"/>
              <a:t>感情を表す</a:t>
            </a:r>
            <a:endParaRPr lang="en-US" altLang="ja-JP" dirty="0" smtClean="0"/>
          </a:p>
          <a:p>
            <a:r>
              <a:rPr lang="ja-JP" altLang="en-US" dirty="0" smtClean="0"/>
              <a:t>実現可能性</a:t>
            </a:r>
            <a:endParaRPr lang="en-US" altLang="ja-JP" dirty="0" smtClean="0"/>
          </a:p>
          <a:p>
            <a:pPr lvl="1"/>
            <a:r>
              <a:rPr lang="ja-JP" altLang="en-US" dirty="0" smtClean="0"/>
              <a:t>スペック</a:t>
            </a:r>
            <a:endParaRPr lang="en-US" altLang="ja-JP" dirty="0" smtClean="0"/>
          </a:p>
          <a:p>
            <a:pPr lvl="1"/>
            <a:r>
              <a:rPr lang="ja-JP" altLang="en-US" dirty="0" smtClean="0"/>
              <a:t>ネットワーク帯域</a:t>
            </a:r>
            <a:endParaRPr lang="en-US" altLang="ja-JP" dirty="0" smtClean="0"/>
          </a:p>
          <a:p>
            <a:r>
              <a:rPr kumimoji="1" lang="ja-JP" altLang="en-US" dirty="0" smtClean="0"/>
              <a:t>解決策</a:t>
            </a:r>
            <a:endParaRPr kumimoji="1" lang="ja-JP" altLang="en-US" dirty="0"/>
          </a:p>
        </p:txBody>
      </p:sp>
      <p:sp>
        <p:nvSpPr>
          <p:cNvPr id="6" name="コンテンツ プレースホルダ 5"/>
          <p:cNvSpPr>
            <a:spLocks noGrp="1"/>
          </p:cNvSpPr>
          <p:nvPr>
            <p:ph sz="quarter" idx="4"/>
          </p:nvPr>
        </p:nvSpPr>
        <p:spPr>
          <a:xfrm>
            <a:off x="5004048" y="1628800"/>
            <a:ext cx="4041775" cy="4497363"/>
          </a:xfrm>
        </p:spPr>
        <p:txBody>
          <a:bodyPr>
            <a:normAutofit lnSpcReduction="10000"/>
          </a:bodyPr>
          <a:lstStyle/>
          <a:p>
            <a:r>
              <a:rPr kumimoji="1" lang="en-US" altLang="ja-JP" dirty="0" smtClean="0"/>
              <a:t>P2P(</a:t>
            </a:r>
            <a:r>
              <a:rPr kumimoji="1" lang="en-US" altLang="ja-JP" dirty="0" err="1" smtClean="0"/>
              <a:t>wmv</a:t>
            </a:r>
            <a:r>
              <a:rPr kumimoji="1" lang="ja-JP" altLang="en-US" dirty="0" smtClean="0"/>
              <a:t>形式</a:t>
            </a:r>
            <a:r>
              <a:rPr kumimoji="1" lang="en-US" altLang="ja-JP" dirty="0" smtClean="0"/>
              <a:t>)</a:t>
            </a:r>
          </a:p>
          <a:p>
            <a:pPr lvl="1"/>
            <a:r>
              <a:rPr lang="ja-JP" altLang="en-US" dirty="0" smtClean="0"/>
              <a:t>仕組み</a:t>
            </a:r>
            <a:endParaRPr lang="en-US" altLang="ja-JP" dirty="0" smtClean="0"/>
          </a:p>
          <a:p>
            <a:pPr lvl="1"/>
            <a:r>
              <a:rPr kumimoji="1" lang="ja-JP" altLang="en-US" dirty="0" smtClean="0"/>
              <a:t>特徴</a:t>
            </a:r>
            <a:endParaRPr kumimoji="1" lang="en-US" altLang="ja-JP" dirty="0" smtClean="0"/>
          </a:p>
          <a:p>
            <a:r>
              <a:rPr lang="en-US" altLang="ja-JP" dirty="0" err="1" smtClean="0"/>
              <a:t>Ustream</a:t>
            </a:r>
            <a:r>
              <a:rPr lang="ja-JP" altLang="en-US" dirty="0" smtClean="0"/>
              <a:t>　</a:t>
            </a:r>
            <a:r>
              <a:rPr lang="en-US" altLang="ja-JP" dirty="0" smtClean="0"/>
              <a:t>API</a:t>
            </a:r>
          </a:p>
          <a:p>
            <a:pPr lvl="1"/>
            <a:r>
              <a:rPr kumimoji="1" lang="ja-JP" altLang="en-US" dirty="0" smtClean="0"/>
              <a:t>イメージ</a:t>
            </a:r>
            <a:endParaRPr kumimoji="1" lang="en-US" altLang="ja-JP" dirty="0" smtClean="0"/>
          </a:p>
          <a:p>
            <a:pPr lvl="1"/>
            <a:r>
              <a:rPr lang="ja-JP" altLang="en-US" dirty="0" smtClean="0"/>
              <a:t>配信方法</a:t>
            </a:r>
            <a:endParaRPr lang="en-US" altLang="ja-JP" dirty="0" smtClean="0"/>
          </a:p>
          <a:p>
            <a:pPr lvl="1"/>
            <a:r>
              <a:rPr lang="ja-JP" altLang="en-US" dirty="0" smtClean="0"/>
              <a:t>動画取得方法</a:t>
            </a:r>
            <a:endParaRPr lang="en-US" altLang="ja-JP" dirty="0" smtClean="0"/>
          </a:p>
          <a:p>
            <a:pPr lvl="1"/>
            <a:r>
              <a:rPr kumimoji="1" lang="ja-JP" altLang="en-US" dirty="0" smtClean="0"/>
              <a:t>問題点</a:t>
            </a:r>
            <a:endParaRPr kumimoji="1" lang="en-US" altLang="ja-JP" dirty="0" smtClean="0"/>
          </a:p>
          <a:p>
            <a:r>
              <a:rPr lang="en-US" altLang="ja-JP" dirty="0" smtClean="0"/>
              <a:t>RTMFP(</a:t>
            </a:r>
            <a:r>
              <a:rPr lang="ja-JP" altLang="en-US" dirty="0" err="1" smtClean="0"/>
              <a:t>ｆ</a:t>
            </a:r>
            <a:r>
              <a:rPr lang="en-US" altLang="ja-JP" dirty="0" err="1" smtClean="0"/>
              <a:t>lv</a:t>
            </a:r>
            <a:r>
              <a:rPr lang="ja-JP" altLang="en-US" dirty="0" smtClean="0"/>
              <a:t>形式</a:t>
            </a:r>
            <a:r>
              <a:rPr lang="en-US" altLang="ja-JP" dirty="0" smtClean="0"/>
              <a:t>)</a:t>
            </a:r>
          </a:p>
          <a:p>
            <a:pPr lvl="1"/>
            <a:r>
              <a:rPr lang="ja-JP" altLang="en-US" dirty="0" smtClean="0"/>
              <a:t>接続手順</a:t>
            </a:r>
            <a:endParaRPr lang="en-US" altLang="ja-JP" dirty="0" smtClean="0"/>
          </a:p>
          <a:p>
            <a:pPr lvl="1"/>
            <a:r>
              <a:rPr lang="ja-JP" altLang="en-US" dirty="0" smtClean="0"/>
              <a:t>通信可能性</a:t>
            </a:r>
            <a:endParaRPr lang="en-US" altLang="ja-JP" dirty="0" smtClean="0"/>
          </a:p>
          <a:p>
            <a:r>
              <a:rPr lang="ja-JP" altLang="en-US" dirty="0" smtClean="0"/>
              <a:t>今後の展望</a:t>
            </a:r>
            <a:endParaRPr lang="en-US" altLang="ja-JP" dirty="0" smtClean="0"/>
          </a:p>
          <a:p>
            <a:pPr lvl="1"/>
            <a:endParaRPr kumimoji="1"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ja-JP" altLang="en-US" smtClean="0"/>
              <a:t>本システムって何？</a:t>
            </a:r>
          </a:p>
        </p:txBody>
      </p:sp>
      <p:sp>
        <p:nvSpPr>
          <p:cNvPr id="4099" name="Rectangle 3"/>
          <p:cNvSpPr>
            <a:spLocks noGrp="1" noChangeArrowheads="1"/>
          </p:cNvSpPr>
          <p:nvPr>
            <p:ph type="body" idx="1"/>
          </p:nvPr>
        </p:nvSpPr>
        <p:spPr>
          <a:xfrm>
            <a:off x="457200" y="1600200"/>
            <a:ext cx="8229600" cy="4953000"/>
          </a:xfrm>
        </p:spPr>
        <p:txBody>
          <a:bodyPr/>
          <a:lstStyle/>
          <a:p>
            <a:pPr eaLnBrk="1" hangingPunct="1">
              <a:buFontTx/>
              <a:buNone/>
            </a:pPr>
            <a:r>
              <a:rPr lang="ja-JP" altLang="en-US" smtClean="0"/>
              <a:t>ＮｅｔＷａｌｋの大まかなイメージはある</a:t>
            </a:r>
          </a:p>
          <a:p>
            <a:pPr eaLnBrk="1" hangingPunct="1">
              <a:buFontTx/>
              <a:buNone/>
            </a:pPr>
            <a:r>
              <a:rPr lang="ja-JP" altLang="en-US" smtClean="0"/>
              <a:t>けれどメンバーそれぞれが思い描く最終的</a:t>
            </a:r>
          </a:p>
          <a:p>
            <a:pPr eaLnBrk="1" hangingPunct="1">
              <a:buFontTx/>
              <a:buNone/>
            </a:pPr>
            <a:r>
              <a:rPr lang="ja-JP" altLang="en-US" smtClean="0"/>
              <a:t>イメージが異なっていた！</a:t>
            </a:r>
          </a:p>
          <a:p>
            <a:pPr eaLnBrk="1" hangingPunct="1"/>
            <a:endParaRPr lang="ja-JP" altLang="en-US" smtClean="0"/>
          </a:p>
          <a:p>
            <a:pPr eaLnBrk="1" hangingPunct="1"/>
            <a:endParaRPr lang="ja-JP" altLang="en-US" smtClean="0"/>
          </a:p>
          <a:p>
            <a:pPr eaLnBrk="1" hangingPunct="1">
              <a:buFontTx/>
              <a:buNone/>
            </a:pPr>
            <a:endParaRPr lang="ja-JP" altLang="en-US" smtClean="0"/>
          </a:p>
          <a:p>
            <a:pPr algn="ctr" eaLnBrk="1" hangingPunct="1">
              <a:buFontTx/>
              <a:buNone/>
            </a:pPr>
            <a:r>
              <a:rPr lang="ja-JP" altLang="en-US" smtClean="0"/>
              <a:t>意見のすり合わせを実施</a:t>
            </a:r>
            <a:endParaRPr lang="ja-JP" altLang="en-US" sz="4400" smtClean="0">
              <a:solidFill>
                <a:srgbClr val="FF0000"/>
              </a:solidFill>
            </a:endParaRPr>
          </a:p>
          <a:p>
            <a:pPr eaLnBrk="1" hangingPunct="1"/>
            <a:endParaRPr lang="en-US" altLang="ja-JP" smtClean="0"/>
          </a:p>
        </p:txBody>
      </p:sp>
      <p:sp>
        <p:nvSpPr>
          <p:cNvPr id="4100" name="AutoShape 17"/>
          <p:cNvSpPr>
            <a:spLocks noChangeArrowheads="1"/>
          </p:cNvSpPr>
          <p:nvPr/>
        </p:nvSpPr>
        <p:spPr bwMode="auto">
          <a:xfrm>
            <a:off x="3962400" y="3657600"/>
            <a:ext cx="1219200" cy="1143000"/>
          </a:xfrm>
          <a:prstGeom prst="downArrow">
            <a:avLst>
              <a:gd name="adj1" fmla="val 50000"/>
              <a:gd name="adj2" fmla="val 46005"/>
            </a:avLst>
          </a:prstGeom>
          <a:solidFill>
            <a:schemeClr val="accent1"/>
          </a:solidFill>
          <a:ln w="9525">
            <a:solidFill>
              <a:schemeClr val="tx1"/>
            </a:solidFill>
            <a:miter lim="800000"/>
            <a:headEnd/>
            <a:tailEnd/>
          </a:ln>
        </p:spPr>
        <p:txBody>
          <a:bodyPr vert="eaVert" wrap="none" anchor="ctr"/>
          <a:lstStyle/>
          <a:p>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ja-JP" altLang="en-US" smtClean="0"/>
              <a:t>目的・手段・結果</a:t>
            </a:r>
          </a:p>
        </p:txBody>
      </p:sp>
      <p:sp>
        <p:nvSpPr>
          <p:cNvPr id="5123" name="Rectangle 3"/>
          <p:cNvSpPr>
            <a:spLocks noGrp="1" noChangeArrowheads="1"/>
          </p:cNvSpPr>
          <p:nvPr>
            <p:ph type="body" idx="1"/>
          </p:nvPr>
        </p:nvSpPr>
        <p:spPr/>
        <p:txBody>
          <a:bodyPr/>
          <a:lstStyle/>
          <a:p>
            <a:pPr eaLnBrk="1" hangingPunct="1"/>
            <a:r>
              <a:rPr lang="ja-JP" altLang="en-US" smtClean="0"/>
              <a:t>目的</a:t>
            </a:r>
          </a:p>
          <a:p>
            <a:pPr lvl="1" eaLnBrk="1" hangingPunct="1"/>
            <a:r>
              <a:rPr lang="ja-JP" altLang="en-US" smtClean="0"/>
              <a:t>動画配信の閉鎖された空間の外でも交流を持てる新たな配信環境を提供すること</a:t>
            </a:r>
          </a:p>
          <a:p>
            <a:pPr eaLnBrk="1" hangingPunct="1"/>
            <a:r>
              <a:rPr lang="ja-JP" altLang="en-US" smtClean="0"/>
              <a:t>手段</a:t>
            </a:r>
          </a:p>
          <a:p>
            <a:pPr lvl="1" eaLnBrk="1" hangingPunct="1"/>
            <a:r>
              <a:rPr lang="ja-JP" altLang="en-US" smtClean="0"/>
              <a:t>動画配信をみるリスナーの可視化</a:t>
            </a:r>
          </a:p>
          <a:p>
            <a:pPr eaLnBrk="1" hangingPunct="1"/>
            <a:r>
              <a:rPr lang="ja-JP" altLang="en-US" smtClean="0"/>
              <a:t>結果</a:t>
            </a:r>
          </a:p>
          <a:p>
            <a:pPr lvl="1" eaLnBrk="1" hangingPunct="1"/>
            <a:r>
              <a:rPr lang="ja-JP" altLang="en-US" smtClean="0"/>
              <a:t>動画配信を盛り上げ、配信者を増やしたい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ja-JP" altLang="en-US" sz="4000" dirty="0" smtClean="0"/>
              <a:t>目的を意義のあるものにする為の</a:t>
            </a:r>
            <a:br>
              <a:rPr lang="ja-JP" altLang="en-US" sz="4000" dirty="0" smtClean="0"/>
            </a:br>
            <a:r>
              <a:rPr lang="ja-JP" altLang="en-US" sz="4000" dirty="0" smtClean="0"/>
              <a:t>案出し</a:t>
            </a:r>
          </a:p>
        </p:txBody>
      </p:sp>
      <p:sp>
        <p:nvSpPr>
          <p:cNvPr id="6147" name="Rectangle 3"/>
          <p:cNvSpPr>
            <a:spLocks noGrp="1" noChangeArrowheads="1"/>
          </p:cNvSpPr>
          <p:nvPr>
            <p:ph type="body" idx="1"/>
          </p:nvPr>
        </p:nvSpPr>
        <p:spPr/>
        <p:txBody>
          <a:bodyPr/>
          <a:lstStyle/>
          <a:p>
            <a:pPr eaLnBrk="1" hangingPunct="1"/>
            <a:r>
              <a:rPr lang="ja-JP" altLang="en-US" smtClean="0"/>
              <a:t>配信と配信の間＝架け橋</a:t>
            </a:r>
          </a:p>
          <a:p>
            <a:pPr eaLnBrk="1" hangingPunct="1"/>
            <a:r>
              <a:rPr lang="ja-JP" altLang="en-US" smtClean="0"/>
              <a:t>ユーザーが架け橋において、より多くの情報の収集を可能にする事に重点を置いて案を考えた</a:t>
            </a:r>
          </a:p>
          <a:p>
            <a:pPr eaLnBrk="1" hangingPunct="1"/>
            <a:r>
              <a:rPr lang="ja-JP" altLang="en-US" smtClean="0"/>
              <a:t>その結果、次の３つの案が出た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smtClean="0"/>
              <a:t>口コミ</a:t>
            </a:r>
          </a:p>
        </p:txBody>
      </p:sp>
      <p:sp>
        <p:nvSpPr>
          <p:cNvPr id="7171" name="Rectangle 3"/>
          <p:cNvSpPr>
            <a:spLocks noGrp="1" noChangeArrowheads="1"/>
          </p:cNvSpPr>
          <p:nvPr>
            <p:ph type="body" idx="1"/>
          </p:nvPr>
        </p:nvSpPr>
        <p:spPr/>
        <p:txBody>
          <a:bodyPr/>
          <a:lstStyle/>
          <a:p>
            <a:pPr eaLnBrk="1" hangingPunct="1"/>
            <a:r>
              <a:rPr lang="ja-JP" altLang="en-US" smtClean="0"/>
              <a:t>配信者と配信動画に対して文字で評価</a:t>
            </a:r>
          </a:p>
          <a:p>
            <a:pPr eaLnBrk="1" hangingPunct="1"/>
            <a:r>
              <a:rPr lang="ja-JP" altLang="en-US" smtClean="0"/>
              <a:t>評価内容を全ユーザーが閲覧可能</a:t>
            </a:r>
          </a:p>
        </p:txBody>
      </p:sp>
      <p:sp>
        <p:nvSpPr>
          <p:cNvPr id="7172" name="Rectangle 4"/>
          <p:cNvSpPr>
            <a:spLocks noChangeArrowheads="1"/>
          </p:cNvSpPr>
          <p:nvPr/>
        </p:nvSpPr>
        <p:spPr bwMode="auto">
          <a:xfrm>
            <a:off x="1143000" y="3505200"/>
            <a:ext cx="7162800" cy="3048000"/>
          </a:xfrm>
          <a:prstGeom prst="rect">
            <a:avLst/>
          </a:prstGeom>
          <a:solidFill>
            <a:schemeClr val="accent1"/>
          </a:solidFill>
          <a:ln w="9525">
            <a:solidFill>
              <a:schemeClr val="tx1"/>
            </a:solidFill>
            <a:miter lim="800000"/>
            <a:headEnd/>
            <a:tailEnd/>
          </a:ln>
        </p:spPr>
        <p:txBody>
          <a:bodyPr wrap="none" anchor="ctr"/>
          <a:lstStyle/>
          <a:p>
            <a:pPr algn="ctr"/>
            <a:endParaRPr lang="ja-JP" altLang="ja-JP"/>
          </a:p>
        </p:txBody>
      </p:sp>
      <p:sp>
        <p:nvSpPr>
          <p:cNvPr id="7173" name="Rectangle 6"/>
          <p:cNvSpPr>
            <a:spLocks noChangeArrowheads="1"/>
          </p:cNvSpPr>
          <p:nvPr/>
        </p:nvSpPr>
        <p:spPr bwMode="auto">
          <a:xfrm>
            <a:off x="3124200" y="3657600"/>
            <a:ext cx="3429000" cy="533400"/>
          </a:xfrm>
          <a:prstGeom prst="rect">
            <a:avLst/>
          </a:prstGeom>
          <a:solidFill>
            <a:schemeClr val="accent1"/>
          </a:solidFill>
          <a:ln w="9525">
            <a:noFill/>
            <a:miter lim="800000"/>
            <a:headEnd/>
            <a:tailEnd/>
          </a:ln>
        </p:spPr>
        <p:txBody>
          <a:bodyPr wrap="none" anchor="ctr"/>
          <a:lstStyle/>
          <a:p>
            <a:pPr algn="ctr"/>
            <a:r>
              <a:rPr lang="ja-JP" altLang="en-US" sz="3200"/>
              <a:t>配信者名</a:t>
            </a:r>
          </a:p>
        </p:txBody>
      </p:sp>
      <p:sp>
        <p:nvSpPr>
          <p:cNvPr id="7174" name="Rectangle 8"/>
          <p:cNvSpPr>
            <a:spLocks noChangeArrowheads="1"/>
          </p:cNvSpPr>
          <p:nvPr/>
        </p:nvSpPr>
        <p:spPr bwMode="auto">
          <a:xfrm>
            <a:off x="1371600" y="4495800"/>
            <a:ext cx="6629400" cy="533400"/>
          </a:xfrm>
          <a:prstGeom prst="rect">
            <a:avLst/>
          </a:prstGeom>
          <a:solidFill>
            <a:schemeClr val="accent1"/>
          </a:solidFill>
          <a:ln w="9525">
            <a:noFill/>
            <a:miter lim="800000"/>
            <a:headEnd/>
            <a:tailEnd/>
          </a:ln>
        </p:spPr>
        <p:txBody>
          <a:bodyPr wrap="none" anchor="ctr"/>
          <a:lstStyle/>
          <a:p>
            <a:r>
              <a:rPr lang="ja-JP" altLang="en-US" sz="2800"/>
              <a:t>ユーザー名　：　コメント</a:t>
            </a:r>
          </a:p>
        </p:txBody>
      </p:sp>
      <p:sp>
        <p:nvSpPr>
          <p:cNvPr id="7175" name="Rectangle 11"/>
          <p:cNvSpPr>
            <a:spLocks noChangeArrowheads="1"/>
          </p:cNvSpPr>
          <p:nvPr/>
        </p:nvSpPr>
        <p:spPr bwMode="auto">
          <a:xfrm>
            <a:off x="1371600" y="5181600"/>
            <a:ext cx="6629400" cy="533400"/>
          </a:xfrm>
          <a:prstGeom prst="rect">
            <a:avLst/>
          </a:prstGeom>
          <a:solidFill>
            <a:schemeClr val="accent1"/>
          </a:solidFill>
          <a:ln w="9525">
            <a:noFill/>
            <a:miter lim="800000"/>
            <a:headEnd/>
            <a:tailEnd/>
          </a:ln>
        </p:spPr>
        <p:txBody>
          <a:bodyPr wrap="none" anchor="ctr"/>
          <a:lstStyle/>
          <a:p>
            <a:r>
              <a:rPr lang="ja-JP" altLang="en-US" sz="2800"/>
              <a:t>ユーザー名　：　コメント</a:t>
            </a:r>
          </a:p>
        </p:txBody>
      </p:sp>
      <p:sp>
        <p:nvSpPr>
          <p:cNvPr id="7176" name="Rectangle 12"/>
          <p:cNvSpPr>
            <a:spLocks noChangeArrowheads="1"/>
          </p:cNvSpPr>
          <p:nvPr/>
        </p:nvSpPr>
        <p:spPr bwMode="auto">
          <a:xfrm>
            <a:off x="1371600" y="5867400"/>
            <a:ext cx="6629400" cy="533400"/>
          </a:xfrm>
          <a:prstGeom prst="rect">
            <a:avLst/>
          </a:prstGeom>
          <a:solidFill>
            <a:schemeClr val="accent1"/>
          </a:solidFill>
          <a:ln w="9525">
            <a:noFill/>
            <a:miter lim="800000"/>
            <a:headEnd/>
            <a:tailEnd/>
          </a:ln>
        </p:spPr>
        <p:txBody>
          <a:bodyPr wrap="none" anchor="ctr"/>
          <a:lstStyle/>
          <a:p>
            <a:r>
              <a:rPr lang="ja-JP" altLang="en-US" sz="2800"/>
              <a:t>ユーザー名　：　コメント</a:t>
            </a:r>
          </a:p>
        </p:txBody>
      </p:sp>
      <p:sp>
        <p:nvSpPr>
          <p:cNvPr id="7177" name="Line 13"/>
          <p:cNvSpPr>
            <a:spLocks noChangeShapeType="1"/>
          </p:cNvSpPr>
          <p:nvPr/>
        </p:nvSpPr>
        <p:spPr bwMode="auto">
          <a:xfrm>
            <a:off x="1143000" y="5181600"/>
            <a:ext cx="7162800" cy="0"/>
          </a:xfrm>
          <a:prstGeom prst="line">
            <a:avLst/>
          </a:prstGeom>
          <a:noFill/>
          <a:ln w="9525">
            <a:solidFill>
              <a:schemeClr val="tx1"/>
            </a:solidFill>
            <a:round/>
            <a:headEnd/>
            <a:tailEnd/>
          </a:ln>
        </p:spPr>
        <p:txBody>
          <a:bodyPr/>
          <a:lstStyle/>
          <a:p>
            <a:endParaRPr lang="ja-JP" altLang="en-US"/>
          </a:p>
        </p:txBody>
      </p:sp>
      <p:sp>
        <p:nvSpPr>
          <p:cNvPr id="7178" name="Line 14"/>
          <p:cNvSpPr>
            <a:spLocks noChangeShapeType="1"/>
          </p:cNvSpPr>
          <p:nvPr/>
        </p:nvSpPr>
        <p:spPr bwMode="auto">
          <a:xfrm>
            <a:off x="1143000" y="5867400"/>
            <a:ext cx="7162800" cy="0"/>
          </a:xfrm>
          <a:prstGeom prst="line">
            <a:avLst/>
          </a:prstGeom>
          <a:noFill/>
          <a:ln w="9525">
            <a:solidFill>
              <a:schemeClr val="tx1"/>
            </a:solidFill>
            <a:round/>
            <a:headEnd/>
            <a:tailEnd/>
          </a:ln>
        </p:spPr>
        <p:txBody>
          <a:bodyPr/>
          <a:lstStyle/>
          <a:p>
            <a:endParaRPr lang="ja-JP" altLang="en-US"/>
          </a:p>
        </p:txBody>
      </p:sp>
      <p:sp>
        <p:nvSpPr>
          <p:cNvPr id="7179" name="Line 15"/>
          <p:cNvSpPr>
            <a:spLocks noChangeShapeType="1"/>
          </p:cNvSpPr>
          <p:nvPr/>
        </p:nvSpPr>
        <p:spPr bwMode="auto">
          <a:xfrm>
            <a:off x="1143000" y="4495800"/>
            <a:ext cx="7162800" cy="0"/>
          </a:xfrm>
          <a:prstGeom prst="line">
            <a:avLst/>
          </a:prstGeom>
          <a:noFill/>
          <a:ln w="9525">
            <a:solidFill>
              <a:schemeClr val="tx1"/>
            </a:solidFill>
            <a:round/>
            <a:headEnd/>
            <a:tailEnd/>
          </a:ln>
        </p:spPr>
        <p:txBody>
          <a:bodyPr/>
          <a:lstStyle/>
          <a:p>
            <a:endParaRPr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ja-JP" altLang="en-US" smtClean="0"/>
              <a:t>相手を褒める</a:t>
            </a:r>
          </a:p>
        </p:txBody>
      </p:sp>
      <p:sp>
        <p:nvSpPr>
          <p:cNvPr id="8195" name="Rectangle 3"/>
          <p:cNvSpPr>
            <a:spLocks noGrp="1" noChangeArrowheads="1"/>
          </p:cNvSpPr>
          <p:nvPr>
            <p:ph type="body" idx="1"/>
          </p:nvPr>
        </p:nvSpPr>
        <p:spPr/>
        <p:txBody>
          <a:bodyPr/>
          <a:lstStyle/>
          <a:p>
            <a:pPr eaLnBrk="1" hangingPunct="1"/>
            <a:r>
              <a:rPr lang="ja-JP" altLang="en-US" smtClean="0"/>
              <a:t>ユーザーの発言や配信動画に対してアイコンで評価</a:t>
            </a:r>
          </a:p>
          <a:p>
            <a:pPr eaLnBrk="1" hangingPunct="1"/>
            <a:r>
              <a:rPr lang="ja-JP" altLang="en-US" smtClean="0"/>
              <a:t>全ユーザーが閲覧可能</a:t>
            </a:r>
          </a:p>
        </p:txBody>
      </p:sp>
      <p:pic>
        <p:nvPicPr>
          <p:cNvPr id="8196" name="Picture 5" descr="グッドサイン"/>
          <p:cNvPicPr>
            <a:picLocks noChangeAspect="1" noChangeArrowheads="1"/>
          </p:cNvPicPr>
          <p:nvPr/>
        </p:nvPicPr>
        <p:blipFill>
          <a:blip r:embed="rId2" cstate="print"/>
          <a:srcRect/>
          <a:stretch>
            <a:fillRect/>
          </a:stretch>
        </p:blipFill>
        <p:spPr bwMode="auto">
          <a:xfrm>
            <a:off x="1066800" y="3657600"/>
            <a:ext cx="1800225" cy="2200275"/>
          </a:xfrm>
          <a:prstGeom prst="rect">
            <a:avLst/>
          </a:prstGeom>
          <a:noFill/>
          <a:ln w="9525">
            <a:noFill/>
            <a:miter lim="800000"/>
            <a:headEnd/>
            <a:tailEnd/>
          </a:ln>
        </p:spPr>
      </p:pic>
      <p:sp>
        <p:nvSpPr>
          <p:cNvPr id="8197" name="Rectangle 6"/>
          <p:cNvSpPr>
            <a:spLocks noChangeArrowheads="1"/>
          </p:cNvSpPr>
          <p:nvPr/>
        </p:nvSpPr>
        <p:spPr bwMode="auto">
          <a:xfrm>
            <a:off x="3962400" y="3581400"/>
            <a:ext cx="4953000" cy="3124200"/>
          </a:xfrm>
          <a:prstGeom prst="rect">
            <a:avLst/>
          </a:prstGeom>
          <a:solidFill>
            <a:schemeClr val="accent1"/>
          </a:solidFill>
          <a:ln w="9525">
            <a:solidFill>
              <a:schemeClr val="tx1"/>
            </a:solidFill>
            <a:miter lim="800000"/>
            <a:headEnd/>
            <a:tailEnd/>
          </a:ln>
        </p:spPr>
        <p:txBody>
          <a:bodyPr wrap="none" anchor="ctr"/>
          <a:lstStyle/>
          <a:p>
            <a:endParaRPr lang="ja-JP" altLang="en-US"/>
          </a:p>
        </p:txBody>
      </p:sp>
      <p:sp>
        <p:nvSpPr>
          <p:cNvPr id="8198" name="Rectangle 7"/>
          <p:cNvSpPr>
            <a:spLocks noChangeArrowheads="1"/>
          </p:cNvSpPr>
          <p:nvPr/>
        </p:nvSpPr>
        <p:spPr bwMode="auto">
          <a:xfrm>
            <a:off x="5029200" y="3810000"/>
            <a:ext cx="2971800" cy="533400"/>
          </a:xfrm>
          <a:prstGeom prst="rect">
            <a:avLst/>
          </a:prstGeom>
          <a:solidFill>
            <a:schemeClr val="accent1"/>
          </a:solidFill>
          <a:ln w="9525">
            <a:noFill/>
            <a:miter lim="800000"/>
            <a:headEnd/>
            <a:tailEnd/>
          </a:ln>
        </p:spPr>
        <p:txBody>
          <a:bodyPr wrap="none" anchor="ctr"/>
          <a:lstStyle/>
          <a:p>
            <a:pPr algn="ctr"/>
            <a:r>
              <a:rPr lang="ja-JP" altLang="en-US" sz="3600"/>
              <a:t>ユーザー名</a:t>
            </a:r>
          </a:p>
        </p:txBody>
      </p:sp>
      <p:sp>
        <p:nvSpPr>
          <p:cNvPr id="8199" name="Line 9"/>
          <p:cNvSpPr>
            <a:spLocks noChangeShapeType="1"/>
          </p:cNvSpPr>
          <p:nvPr/>
        </p:nvSpPr>
        <p:spPr bwMode="auto">
          <a:xfrm>
            <a:off x="3962400" y="4724400"/>
            <a:ext cx="4953000" cy="0"/>
          </a:xfrm>
          <a:prstGeom prst="line">
            <a:avLst/>
          </a:prstGeom>
          <a:noFill/>
          <a:ln w="9525">
            <a:solidFill>
              <a:schemeClr val="tx1"/>
            </a:solidFill>
            <a:round/>
            <a:headEnd/>
            <a:tailEnd/>
          </a:ln>
        </p:spPr>
        <p:txBody>
          <a:bodyPr/>
          <a:lstStyle/>
          <a:p>
            <a:endParaRPr lang="ja-JP" altLang="en-US"/>
          </a:p>
        </p:txBody>
      </p:sp>
      <p:sp>
        <p:nvSpPr>
          <p:cNvPr id="8200" name="Line 10"/>
          <p:cNvSpPr>
            <a:spLocks noChangeShapeType="1"/>
          </p:cNvSpPr>
          <p:nvPr/>
        </p:nvSpPr>
        <p:spPr bwMode="auto">
          <a:xfrm>
            <a:off x="3962400" y="5334000"/>
            <a:ext cx="4953000" cy="0"/>
          </a:xfrm>
          <a:prstGeom prst="line">
            <a:avLst/>
          </a:prstGeom>
          <a:noFill/>
          <a:ln w="9525">
            <a:solidFill>
              <a:schemeClr val="tx1"/>
            </a:solidFill>
            <a:round/>
            <a:headEnd/>
            <a:tailEnd/>
          </a:ln>
        </p:spPr>
        <p:txBody>
          <a:bodyPr/>
          <a:lstStyle/>
          <a:p>
            <a:endParaRPr lang="ja-JP" altLang="en-US"/>
          </a:p>
        </p:txBody>
      </p:sp>
      <p:sp>
        <p:nvSpPr>
          <p:cNvPr id="8201" name="Line 11"/>
          <p:cNvSpPr>
            <a:spLocks noChangeShapeType="1"/>
          </p:cNvSpPr>
          <p:nvPr/>
        </p:nvSpPr>
        <p:spPr bwMode="auto">
          <a:xfrm>
            <a:off x="3962400" y="6096000"/>
            <a:ext cx="4953000" cy="0"/>
          </a:xfrm>
          <a:prstGeom prst="line">
            <a:avLst/>
          </a:prstGeom>
          <a:noFill/>
          <a:ln w="9525">
            <a:solidFill>
              <a:schemeClr val="tx1"/>
            </a:solidFill>
            <a:round/>
            <a:headEnd/>
            <a:tailEnd/>
          </a:ln>
        </p:spPr>
        <p:txBody>
          <a:bodyPr/>
          <a:lstStyle/>
          <a:p>
            <a:endParaRPr lang="ja-JP" altLang="en-US"/>
          </a:p>
        </p:txBody>
      </p:sp>
      <p:sp>
        <p:nvSpPr>
          <p:cNvPr id="8202" name="Rectangle 13"/>
          <p:cNvSpPr>
            <a:spLocks noChangeArrowheads="1"/>
          </p:cNvSpPr>
          <p:nvPr/>
        </p:nvSpPr>
        <p:spPr bwMode="auto">
          <a:xfrm>
            <a:off x="4038600" y="4724400"/>
            <a:ext cx="4800600" cy="609600"/>
          </a:xfrm>
          <a:prstGeom prst="rect">
            <a:avLst/>
          </a:prstGeom>
          <a:solidFill>
            <a:schemeClr val="accent1"/>
          </a:solidFill>
          <a:ln w="9525">
            <a:noFill/>
            <a:miter lim="800000"/>
            <a:headEnd/>
            <a:tailEnd/>
          </a:ln>
        </p:spPr>
        <p:txBody>
          <a:bodyPr wrap="none" anchor="ctr"/>
          <a:lstStyle/>
          <a:p>
            <a:r>
              <a:rPr lang="ja-JP" altLang="en-US" sz="2400"/>
              <a:t>配信者　　：　回数</a:t>
            </a:r>
          </a:p>
        </p:txBody>
      </p:sp>
      <p:sp>
        <p:nvSpPr>
          <p:cNvPr id="8203" name="Rectangle 16"/>
          <p:cNvSpPr>
            <a:spLocks noChangeArrowheads="1"/>
          </p:cNvSpPr>
          <p:nvPr/>
        </p:nvSpPr>
        <p:spPr bwMode="auto">
          <a:xfrm>
            <a:off x="4038600" y="5410200"/>
            <a:ext cx="4800600" cy="609600"/>
          </a:xfrm>
          <a:prstGeom prst="rect">
            <a:avLst/>
          </a:prstGeom>
          <a:solidFill>
            <a:schemeClr val="accent1"/>
          </a:solidFill>
          <a:ln w="9525">
            <a:noFill/>
            <a:miter lim="800000"/>
            <a:headEnd/>
            <a:tailEnd/>
          </a:ln>
        </p:spPr>
        <p:txBody>
          <a:bodyPr wrap="none" anchor="ctr"/>
          <a:lstStyle/>
          <a:p>
            <a:r>
              <a:rPr lang="ja-JP" altLang="en-US" sz="2400"/>
              <a:t>リスナー　：　回数</a:t>
            </a:r>
          </a:p>
        </p:txBody>
      </p:sp>
      <p:sp>
        <p:nvSpPr>
          <p:cNvPr id="8204" name="Rectangle 17"/>
          <p:cNvSpPr>
            <a:spLocks noChangeArrowheads="1"/>
          </p:cNvSpPr>
          <p:nvPr/>
        </p:nvSpPr>
        <p:spPr bwMode="auto">
          <a:xfrm>
            <a:off x="4038600" y="6096000"/>
            <a:ext cx="4800600" cy="609600"/>
          </a:xfrm>
          <a:prstGeom prst="rect">
            <a:avLst/>
          </a:prstGeom>
          <a:solidFill>
            <a:schemeClr val="accent1"/>
          </a:solidFill>
          <a:ln w="9525">
            <a:noFill/>
            <a:miter lim="800000"/>
            <a:headEnd/>
            <a:tailEnd/>
          </a:ln>
        </p:spPr>
        <p:txBody>
          <a:bodyPr wrap="none" anchor="ctr"/>
          <a:lstStyle/>
          <a:p>
            <a:r>
              <a:rPr lang="ja-JP" altLang="en-US" sz="2400"/>
              <a:t>その他　　：　回数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ja-JP" altLang="en-US" smtClean="0"/>
              <a:t>感情を表す</a:t>
            </a:r>
          </a:p>
        </p:txBody>
      </p:sp>
      <p:sp>
        <p:nvSpPr>
          <p:cNvPr id="9219" name="Rectangle 3"/>
          <p:cNvSpPr>
            <a:spLocks noGrp="1" noChangeArrowheads="1"/>
          </p:cNvSpPr>
          <p:nvPr>
            <p:ph type="body" idx="1"/>
          </p:nvPr>
        </p:nvSpPr>
        <p:spPr/>
        <p:txBody>
          <a:bodyPr/>
          <a:lstStyle/>
          <a:p>
            <a:pPr eaLnBrk="1" hangingPunct="1"/>
            <a:r>
              <a:rPr lang="ja-JP" altLang="en-US" smtClean="0"/>
              <a:t>リスナー感情をアバターに表示</a:t>
            </a:r>
          </a:p>
          <a:p>
            <a:pPr lvl="1" eaLnBrk="1" hangingPunct="1"/>
            <a:r>
              <a:rPr lang="ja-JP" altLang="en-US" smtClean="0"/>
              <a:t>アバターの色に変化を与える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575</Words>
  <Application>Microsoft Office PowerPoint</Application>
  <PresentationFormat>画面に合わせる (4:3)</PresentationFormat>
  <Paragraphs>151</Paragraphs>
  <Slides>27</Slides>
  <Notes>0</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Office テーマ</vt:lpstr>
      <vt:lpstr>卒業研究B班　経過発表 ～2010.07.01～</vt:lpstr>
      <vt:lpstr>ミーティング</vt:lpstr>
      <vt:lpstr>目次</vt:lpstr>
      <vt:lpstr>本システムって何？</vt:lpstr>
      <vt:lpstr>目的・手段・結果</vt:lpstr>
      <vt:lpstr>目的を意義のあるものにする為の 案出し</vt:lpstr>
      <vt:lpstr>口コミ</vt:lpstr>
      <vt:lpstr>相手を褒める</vt:lpstr>
      <vt:lpstr>感情を表す</vt:lpstr>
      <vt:lpstr>実現可能性</vt:lpstr>
      <vt:lpstr>サーバースペックについて</vt:lpstr>
      <vt:lpstr>ネットワーク帯域</vt:lpstr>
      <vt:lpstr>解決方法</vt:lpstr>
      <vt:lpstr>P2P (wmv形式)</vt:lpstr>
      <vt:lpstr>仕組み</vt:lpstr>
      <vt:lpstr>Ｐ２Ｐシステムの特徴</vt:lpstr>
      <vt:lpstr>Ustream API</vt:lpstr>
      <vt:lpstr>イメージ</vt:lpstr>
      <vt:lpstr>Ustreamの配信方法</vt:lpstr>
      <vt:lpstr>どうやって動画を取得するのか</vt:lpstr>
      <vt:lpstr>スライド 21</vt:lpstr>
      <vt:lpstr>Ustreamの問題点</vt:lpstr>
      <vt:lpstr>RTMFP（ｆｌｖ形式）</vt:lpstr>
      <vt:lpstr>RTMFP の接続</vt:lpstr>
      <vt:lpstr>スライド 25</vt:lpstr>
      <vt:lpstr>通信可能性の問題</vt:lpstr>
      <vt:lpstr>今後の展望</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Shule</dc:creator>
  <cp:lastModifiedBy>Shule517</cp:lastModifiedBy>
  <cp:revision>11</cp:revision>
  <dcterms:created xsi:type="dcterms:W3CDTF">2010-07-01T00:36:31Z</dcterms:created>
  <dcterms:modified xsi:type="dcterms:W3CDTF">2013-04-07T02:33:59Z</dcterms:modified>
</cp:coreProperties>
</file>