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9" r:id="rId4"/>
    <p:sldId id="314" r:id="rId5"/>
    <p:sldId id="306" r:id="rId6"/>
    <p:sldId id="288" r:id="rId7"/>
    <p:sldId id="300" r:id="rId8"/>
    <p:sldId id="305" r:id="rId9"/>
    <p:sldId id="304" r:id="rId10"/>
    <p:sldId id="299" r:id="rId11"/>
    <p:sldId id="301" r:id="rId12"/>
    <p:sldId id="267" r:id="rId13"/>
    <p:sldId id="289" r:id="rId14"/>
    <p:sldId id="290" r:id="rId15"/>
    <p:sldId id="307" r:id="rId16"/>
    <p:sldId id="323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84" r:id="rId25"/>
    <p:sldId id="285" r:id="rId26"/>
    <p:sldId id="286" r:id="rId27"/>
    <p:sldId id="287" r:id="rId28"/>
    <p:sldId id="315" r:id="rId29"/>
    <p:sldId id="318" r:id="rId30"/>
    <p:sldId id="310" r:id="rId31"/>
    <p:sldId id="311" r:id="rId32"/>
    <p:sldId id="312" r:id="rId33"/>
    <p:sldId id="313" r:id="rId34"/>
    <p:sldId id="316" r:id="rId35"/>
    <p:sldId id="317" r:id="rId36"/>
    <p:sldId id="320" r:id="rId37"/>
    <p:sldId id="321" r:id="rId38"/>
    <p:sldId id="322" r:id="rId3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3" autoAdjust="0"/>
    <p:restoredTop sz="94795" autoAdjust="0"/>
  </p:normalViewPr>
  <p:slideViewPr>
    <p:cSldViewPr>
      <p:cViewPr>
        <p:scale>
          <a:sx n="75" d="100"/>
          <a:sy n="75" d="100"/>
        </p:scale>
        <p:origin x="-2478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26CB4-F413-4648-A93C-B96B97C306CD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65D2B-E9A5-4B30-8786-5F96633115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5D2B-E9A5-4B30-8786-5F96633115EE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5917-7367-4601-8E8F-E57F0FDB5DD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489B-32D8-4F28-88BD-70D0569142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俺が考えた最強配信ツール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しっかりシュール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3829048" cy="1082660"/>
          </a:xfrm>
        </p:spPr>
        <p:txBody>
          <a:bodyPr/>
          <a:lstStyle/>
          <a:p>
            <a:r>
              <a:rPr kumimoji="1" lang="en-US" altLang="ja-JP" b="1" i="1" dirty="0" smtClean="0"/>
              <a:t>TCP</a:t>
            </a:r>
            <a:endParaRPr kumimoji="1" lang="ja-JP" altLang="en-US" b="1" i="1" dirty="0"/>
          </a:p>
        </p:txBody>
      </p:sp>
      <p:pic>
        <p:nvPicPr>
          <p:cNvPr id="1026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060624"/>
            <a:ext cx="1643074" cy="1296806"/>
          </a:xfrm>
          <a:prstGeom prst="rect">
            <a:avLst/>
          </a:prstGeom>
          <a:noFill/>
        </p:spPr>
      </p:pic>
      <p:cxnSp>
        <p:nvCxnSpPr>
          <p:cNvPr id="6" name="直線コネクタ 5"/>
          <p:cNvCxnSpPr/>
          <p:nvPr/>
        </p:nvCxnSpPr>
        <p:spPr>
          <a:xfrm rot="16200000" flipH="1">
            <a:off x="1107269" y="3464731"/>
            <a:ext cx="707233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060624"/>
            <a:ext cx="1643074" cy="1296806"/>
          </a:xfrm>
          <a:prstGeom prst="rect">
            <a:avLst/>
          </a:prstGeom>
          <a:noFill/>
        </p:spPr>
      </p:pic>
      <p:pic>
        <p:nvPicPr>
          <p:cNvPr id="8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060624"/>
            <a:ext cx="1643074" cy="1296806"/>
          </a:xfrm>
          <a:prstGeom prst="rect">
            <a:avLst/>
          </a:prstGeom>
          <a:noFill/>
        </p:spPr>
      </p:pic>
      <p:pic>
        <p:nvPicPr>
          <p:cNvPr id="9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1060624"/>
            <a:ext cx="1643074" cy="1296806"/>
          </a:xfrm>
          <a:prstGeom prst="rect">
            <a:avLst/>
          </a:prstGeom>
          <a:noFill/>
        </p:spPr>
      </p:pic>
      <p:cxnSp>
        <p:nvCxnSpPr>
          <p:cNvPr id="11" name="直線コネクタ 10"/>
          <p:cNvCxnSpPr/>
          <p:nvPr/>
        </p:nvCxnSpPr>
        <p:spPr>
          <a:xfrm rot="5400000">
            <a:off x="-964445" y="4536289"/>
            <a:ext cx="407196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rot="5400000">
            <a:off x="1107257" y="4536289"/>
            <a:ext cx="407196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タイトル 1"/>
          <p:cNvSpPr txBox="1">
            <a:spLocks/>
          </p:cNvSpPr>
          <p:nvPr/>
        </p:nvSpPr>
        <p:spPr>
          <a:xfrm>
            <a:off x="5000628" y="11066"/>
            <a:ext cx="3829048" cy="1082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UDP</a:t>
            </a:r>
            <a:endParaRPr kumimoji="1" lang="ja-JP" altLang="en-US" sz="4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rot="5400000">
            <a:off x="3750463" y="4536289"/>
            <a:ext cx="407196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5400000">
            <a:off x="5822165" y="4536289"/>
            <a:ext cx="407196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1142976" y="2786058"/>
            <a:ext cx="2000264" cy="64294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1142976" y="5715016"/>
            <a:ext cx="2000264" cy="64294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rot="10800000" flipV="1">
            <a:off x="1142976" y="3643313"/>
            <a:ext cx="1928826" cy="57150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5857884" y="2714620"/>
            <a:ext cx="2000264" cy="64294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857884" y="3643314"/>
            <a:ext cx="2000264" cy="64294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857884" y="4643446"/>
            <a:ext cx="2000264" cy="64294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5857884" y="5643578"/>
            <a:ext cx="2000264" cy="64294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142976" y="4429132"/>
            <a:ext cx="2000264" cy="642942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286116" y="4929198"/>
            <a:ext cx="1285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rgbClr val="FF0000"/>
                </a:solidFill>
              </a:rPr>
              <a:t>遅い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858071" y="5000636"/>
            <a:ext cx="1285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rgbClr val="FF0000"/>
                </a:solidFill>
              </a:rPr>
              <a:t>速い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42" name="タイトル 1"/>
          <p:cNvSpPr txBox="1">
            <a:spLocks/>
          </p:cNvSpPr>
          <p:nvPr/>
        </p:nvSpPr>
        <p:spPr>
          <a:xfrm>
            <a:off x="0" y="2214554"/>
            <a:ext cx="1143008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①</a:t>
            </a:r>
            <a:endParaRPr kumimoji="1" lang="ja-JP" altLang="en-US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タイトル 1"/>
          <p:cNvSpPr txBox="1">
            <a:spLocks/>
          </p:cNvSpPr>
          <p:nvPr/>
        </p:nvSpPr>
        <p:spPr>
          <a:xfrm>
            <a:off x="-32" y="3857628"/>
            <a:ext cx="1143008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②</a:t>
            </a:r>
            <a:endParaRPr kumimoji="1" lang="ja-JP" altLang="en-US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タイトル 1"/>
          <p:cNvSpPr txBox="1">
            <a:spLocks/>
          </p:cNvSpPr>
          <p:nvPr/>
        </p:nvSpPr>
        <p:spPr>
          <a:xfrm>
            <a:off x="-32" y="5072074"/>
            <a:ext cx="1143008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②</a:t>
            </a:r>
            <a:endParaRPr kumimoji="1" lang="ja-JP" altLang="en-US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4643438" y="2214554"/>
            <a:ext cx="1143008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①</a:t>
            </a:r>
            <a:endParaRPr kumimoji="1" lang="ja-JP" altLang="en-US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4643438" y="3071810"/>
            <a:ext cx="1143008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②</a:t>
            </a:r>
            <a:endParaRPr kumimoji="1" lang="ja-JP" altLang="en-US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4643438" y="4071942"/>
            <a:ext cx="1143008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③</a:t>
            </a:r>
            <a:endParaRPr kumimoji="1" lang="ja-JP" altLang="en-US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643438" y="5072074"/>
            <a:ext cx="1143008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④</a:t>
            </a:r>
            <a:endParaRPr kumimoji="1" lang="ja-JP" altLang="en-US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>
            <a:off x="1357290" y="3500438"/>
            <a:ext cx="1714512" cy="642942"/>
          </a:xfrm>
          <a:prstGeom prst="rect">
            <a:avLst/>
          </a:prstGeom>
          <a:solidFill>
            <a:schemeClr val="lt1">
              <a:alpha val="29000"/>
            </a:schemeClr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届いたよー</a:t>
            </a:r>
            <a:endParaRPr kumimoji="1" lang="ja-JP" altLang="en-US" sz="28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" name="タイトル 1"/>
          <p:cNvSpPr txBox="1">
            <a:spLocks/>
          </p:cNvSpPr>
          <p:nvPr/>
        </p:nvSpPr>
        <p:spPr>
          <a:xfrm>
            <a:off x="1214414" y="5643578"/>
            <a:ext cx="1714512" cy="642942"/>
          </a:xfrm>
          <a:prstGeom prst="rect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再送信</a:t>
            </a:r>
            <a:endParaRPr kumimoji="1" lang="ja-JP" altLang="en-US" sz="28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" name="タイトル 1"/>
          <p:cNvSpPr txBox="1">
            <a:spLocks/>
          </p:cNvSpPr>
          <p:nvPr/>
        </p:nvSpPr>
        <p:spPr>
          <a:xfrm>
            <a:off x="5786446" y="3786190"/>
            <a:ext cx="2071702" cy="857256"/>
          </a:xfrm>
          <a:prstGeom prst="rect">
            <a:avLst/>
          </a:prstGeom>
          <a:solidFill>
            <a:schemeClr val="lt1">
              <a:alpha val="29000"/>
            </a:schemeClr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確認なし</a:t>
            </a:r>
            <a:endParaRPr kumimoji="1" lang="en-US" altLang="ja-JP" sz="2800" b="1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どんどん送る</a:t>
            </a:r>
            <a:endParaRPr kumimoji="1" lang="ja-JP" altLang="en-US" sz="28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遅延対策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en-US" altLang="ja-JP" sz="4400" dirty="0" smtClean="0"/>
              <a:t>HTTP</a:t>
            </a:r>
            <a:r>
              <a:rPr kumimoji="1" lang="ja-JP" altLang="en-US" sz="4400" dirty="0" smtClean="0"/>
              <a:t>（</a:t>
            </a:r>
            <a:r>
              <a:rPr kumimoji="1" lang="en-US" altLang="ja-JP" sz="4400" dirty="0" smtClean="0"/>
              <a:t>TCP</a:t>
            </a:r>
            <a:r>
              <a:rPr kumimoji="1" lang="ja-JP" altLang="en-US" sz="4400" dirty="0" smtClean="0"/>
              <a:t>）から</a:t>
            </a:r>
            <a:r>
              <a:rPr kumimoji="1" lang="en-US" altLang="ja-JP" sz="4400" dirty="0" smtClean="0"/>
              <a:t>UDP</a:t>
            </a:r>
            <a:r>
              <a:rPr kumimoji="1" lang="ja-JP" altLang="en-US" sz="4400" dirty="0" smtClean="0"/>
              <a:t>へ</a:t>
            </a:r>
            <a:endParaRPr kumimoji="1" lang="en-US" altLang="ja-JP" sz="44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400" dirty="0" smtClean="0">
                <a:solidFill>
                  <a:srgbClr val="FF0000"/>
                </a:solidFill>
              </a:rPr>
              <a:t>リレー方法の改善</a:t>
            </a:r>
            <a:endParaRPr lang="en-US" altLang="ja-JP" sz="4400" dirty="0" smtClean="0">
              <a:solidFill>
                <a:srgbClr val="FF0000"/>
              </a:solidFill>
            </a:endParaRPr>
          </a:p>
          <a:p>
            <a:pPr marL="914400" lvl="1" indent="-514350">
              <a:buNone/>
            </a:pPr>
            <a:r>
              <a:rPr lang="ja-JP" altLang="en-US" sz="4400" b="1" dirty="0" smtClean="0"/>
              <a:t>・リレーの回数を最小限に</a:t>
            </a:r>
            <a:endParaRPr lang="en-US" altLang="ja-JP" sz="44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400" dirty="0" smtClean="0"/>
              <a:t>バッファ方法の改善</a:t>
            </a:r>
            <a:endParaRPr lang="en-US" altLang="ja-JP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遅延の比較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142843" y="1347305"/>
          <a:ext cx="8715436" cy="2367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859"/>
                <a:gridCol w="2178859"/>
                <a:gridCol w="2178859"/>
                <a:gridCol w="2178859"/>
              </a:tblGrid>
              <a:tr h="117872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600" dirty="0" smtClean="0"/>
                        <a:t>Skype</a:t>
                      </a:r>
                      <a:endParaRPr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ニコニコ生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何でも</a:t>
                      </a:r>
                      <a:endParaRPr kumimoji="1" lang="en-US" altLang="ja-JP" sz="3600" dirty="0" smtClean="0"/>
                    </a:p>
                    <a:p>
                      <a:pPr algn="ctr"/>
                      <a:r>
                        <a:rPr kumimoji="1" lang="ja-JP" altLang="en-US" sz="3600" dirty="0" smtClean="0"/>
                        <a:t>実況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/>
                        <a:t>PeerCast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  <a:tr h="11787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ほぼなし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3</a:t>
                      </a:r>
                      <a:r>
                        <a:rPr kumimoji="1" lang="ja-JP" altLang="en-US" sz="3600" dirty="0" smtClean="0"/>
                        <a:t>秒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10</a:t>
                      </a:r>
                      <a:r>
                        <a:rPr kumimoji="1" lang="ja-JP" altLang="en-US" sz="3600" dirty="0" smtClean="0"/>
                        <a:t>秒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15</a:t>
                      </a:r>
                      <a:r>
                        <a:rPr kumimoji="1" lang="ja-JP" altLang="en-US" sz="3600" dirty="0" smtClean="0"/>
                        <a:t>秒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85804" y="4071942"/>
            <a:ext cx="8229600" cy="2571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「何でも実況</a:t>
            </a:r>
            <a:r>
              <a:rPr lang="ja-JP" altLang="en-US" sz="3200" dirty="0" smtClean="0"/>
              <a:t>」 と 「</a:t>
            </a:r>
            <a:r>
              <a:rPr lang="en-US" altLang="ja-JP" sz="3200" dirty="0" err="1" smtClean="0"/>
              <a:t>PeerCast</a:t>
            </a:r>
            <a:r>
              <a:rPr lang="ja-JP" altLang="en-US" sz="3200" dirty="0" smtClean="0"/>
              <a:t>」では何が違う？</a:t>
            </a:r>
            <a:endParaRPr lang="en-US" altLang="ja-JP" sz="3200" dirty="0" smtClean="0"/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ja-JP" altLang="en-US" sz="3200" dirty="0" smtClean="0"/>
              <a:t>何でも実況：手動リレー</a:t>
            </a:r>
            <a:endParaRPr lang="en-US" altLang="ja-JP" sz="3200" dirty="0" smtClean="0"/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200" dirty="0" err="1" smtClean="0"/>
              <a:t>PeerCast</a:t>
            </a:r>
            <a:r>
              <a:rPr lang="ja-JP" altLang="en-US" sz="3200" dirty="0" smtClean="0"/>
              <a:t>：自動リレー</a:t>
            </a:r>
          </a:p>
          <a:p>
            <a:pPr marL="971550" lvl="1" indent="-514350">
              <a:spcBef>
                <a:spcPct val="20000"/>
              </a:spcBef>
            </a:pP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実際のリレーツリー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43042" y="4643446"/>
            <a:ext cx="8358246" cy="2643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000" dirty="0" smtClean="0"/>
              <a:t>ttp://61.22.49.6:2424 </a:t>
            </a:r>
            <a:r>
              <a:rPr lang="ja-JP" altLang="en-US" sz="2000" dirty="0" smtClean="0"/>
              <a:t/>
            </a:r>
            <a:br>
              <a:rPr lang="ja-JP" altLang="en-US" sz="2000" dirty="0" smtClean="0"/>
            </a:br>
            <a:r>
              <a:rPr lang="ja-JP" altLang="en-US" sz="2000" dirty="0" smtClean="0"/>
              <a:t>┣</a:t>
            </a:r>
            <a:r>
              <a:rPr lang="en-US" altLang="ja-JP" sz="2000" dirty="0" smtClean="0"/>
              <a:t>ttp://123.48.16.77:10000 </a:t>
            </a:r>
            <a:r>
              <a:rPr lang="ja-JP" altLang="en-US" sz="2000" dirty="0" smtClean="0"/>
              <a:t/>
            </a:r>
            <a:br>
              <a:rPr lang="ja-JP" altLang="en-US" sz="2000" dirty="0" smtClean="0"/>
            </a:br>
            <a:r>
              <a:rPr lang="ja-JP" altLang="en-US" sz="2000" dirty="0" smtClean="0"/>
              <a:t>┣</a:t>
            </a:r>
            <a:r>
              <a:rPr lang="en-US" altLang="ja-JP" sz="2000" dirty="0" smtClean="0"/>
              <a:t>ttp://hiiromusic.ddo.jp:8080</a:t>
            </a:r>
            <a:br>
              <a:rPr lang="en-US" altLang="ja-JP" sz="2000" dirty="0" smtClean="0"/>
            </a:br>
            <a:r>
              <a:rPr lang="en-US" altLang="ja-JP" sz="2000" dirty="0" smtClean="0"/>
              <a:t>┣ttp://momo-oma.dyndns.org:9992</a:t>
            </a:r>
            <a:br>
              <a:rPr lang="en-US" altLang="ja-JP" sz="2000" dirty="0" smtClean="0"/>
            </a:br>
            <a:r>
              <a:rPr lang="en-US" altLang="ja-JP" sz="2000" dirty="0" smtClean="0"/>
              <a:t>┣ttp://anita-king.ddo.jp:2222</a:t>
            </a:r>
            <a:br>
              <a:rPr lang="en-US" altLang="ja-JP" sz="2000" dirty="0" smtClean="0"/>
            </a:br>
            <a:r>
              <a:rPr lang="en-US" altLang="ja-JP" sz="2000" dirty="0" smtClean="0"/>
              <a:t>┗ttp://119.228.142.208:8080</a:t>
            </a:r>
            <a:endParaRPr kumimoji="1" lang="ja-JP" altLang="en-US" sz="2000" dirty="0"/>
          </a:p>
        </p:txBody>
      </p:sp>
      <p:pic>
        <p:nvPicPr>
          <p:cNvPr id="2050" name="Picture 2" descr="C:\Users\Shule\Desktop\リレーPeerCa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928802"/>
            <a:ext cx="9645914" cy="2357454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2928926" y="2214554"/>
            <a:ext cx="285752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091842" y="2214554"/>
            <a:ext cx="266108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000364" y="4714884"/>
            <a:ext cx="357190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72066" y="1571612"/>
            <a:ext cx="1673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err="1" smtClean="0"/>
              <a:t>PeerCast</a:t>
            </a:r>
            <a:endParaRPr kumimoji="1" lang="ja-JP" altLang="en-US" sz="2400" b="1" i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43504" y="4643446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i="1" dirty="0" smtClean="0"/>
              <a:t>何でも実況</a:t>
            </a:r>
            <a:endParaRPr kumimoji="1" lang="ja-JP" altLang="en-US" sz="3200" b="1" i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2844" y="1857364"/>
            <a:ext cx="738664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 smtClean="0"/>
              <a:t>自動</a:t>
            </a:r>
            <a:endParaRPr lang="en-US" altLang="ja-JP" sz="3600" b="1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4282" y="4500570"/>
            <a:ext cx="714380" cy="2214578"/>
          </a:xfrm>
          <a:prstGeom prst="rect">
            <a:avLst/>
          </a:prstGeom>
          <a:noFill/>
        </p:spPr>
        <p:txBody>
          <a:bodyPr vert="eaVert" wrap="none" rtlCol="0">
            <a:noAutofit/>
          </a:bodyPr>
          <a:lstStyle/>
          <a:p>
            <a:pPr algn="ctr"/>
            <a:r>
              <a:rPr lang="ja-JP" altLang="en-US" sz="3600" b="1" dirty="0" smtClean="0"/>
              <a:t>手動</a:t>
            </a:r>
            <a:endParaRPr kumimoji="1" lang="ja-JP" altLang="en-US" sz="3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15140" y="6072206"/>
            <a:ext cx="214135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Max</a:t>
            </a:r>
            <a:r>
              <a:rPr kumimoji="1" lang="ja-JP" altLang="en-US" sz="3200" dirty="0" smtClean="0"/>
              <a:t>：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階層</a:t>
            </a:r>
            <a:endParaRPr kumimoji="1" lang="en-US" altLang="ja-JP" sz="32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16925" y="3357562"/>
            <a:ext cx="221349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Max</a:t>
            </a:r>
            <a:r>
              <a:rPr kumimoji="1" lang="ja-JP" altLang="en-US" sz="3200" dirty="0" smtClean="0"/>
              <a:t>：</a:t>
            </a:r>
            <a:r>
              <a:rPr lang="ja-JP" altLang="en-US" sz="3200" dirty="0" smtClean="0"/>
              <a:t>３階層</a:t>
            </a:r>
            <a:endParaRPr kumimoji="1" lang="en-US" altLang="ja-JP" sz="3200" dirty="0" smtClean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-571536" y="4357694"/>
            <a:ext cx="100013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13175" y="1571612"/>
            <a:ext cx="615553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2800" b="1" dirty="0" smtClean="0"/>
              <a:t>現実のリレー</a:t>
            </a:r>
            <a:endParaRPr lang="en-US" altLang="ja-JP" sz="3600" b="1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85786" y="4143380"/>
            <a:ext cx="642942" cy="3071834"/>
          </a:xfrm>
          <a:prstGeom prst="rect">
            <a:avLst/>
          </a:prstGeom>
          <a:noFill/>
        </p:spPr>
        <p:txBody>
          <a:bodyPr vert="eaVert" wrap="none" rtlCol="0">
            <a:noAutofit/>
          </a:bodyPr>
          <a:lstStyle/>
          <a:p>
            <a:pPr algn="ctr"/>
            <a:r>
              <a:rPr lang="ja-JP" altLang="en-US" sz="2800" b="1" dirty="0" smtClean="0"/>
              <a:t>理想なリレー</a:t>
            </a:r>
            <a:endParaRPr kumimoji="1" lang="ja-JP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リレー方式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2214546" y="171448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9" name="円/楕円 18"/>
          <p:cNvSpPr/>
          <p:nvPr/>
        </p:nvSpPr>
        <p:spPr>
          <a:xfrm>
            <a:off x="571472" y="285749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/>
        </p:nvSpPr>
        <p:spPr>
          <a:xfrm>
            <a:off x="2214546" y="285749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/>
        </p:nvSpPr>
        <p:spPr>
          <a:xfrm>
            <a:off x="3714744" y="285749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23" name="直線コネクタ 22"/>
          <p:cNvCxnSpPr/>
          <p:nvPr/>
        </p:nvCxnSpPr>
        <p:spPr>
          <a:xfrm rot="5400000">
            <a:off x="2857488" y="3714752"/>
            <a:ext cx="4000528" cy="0"/>
          </a:xfrm>
          <a:prstGeom prst="line">
            <a:avLst/>
          </a:prstGeom>
          <a:ln w="260350">
            <a:headEnd type="stealt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6" idx="4"/>
            <a:endCxn id="20" idx="0"/>
          </p:cNvCxnSpPr>
          <p:nvPr/>
        </p:nvCxnSpPr>
        <p:spPr>
          <a:xfrm rot="5400000">
            <a:off x="2071670" y="2500306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6" idx="4"/>
            <a:endCxn id="21" idx="0"/>
          </p:cNvCxnSpPr>
          <p:nvPr/>
        </p:nvCxnSpPr>
        <p:spPr>
          <a:xfrm rot="16200000" flipH="1">
            <a:off x="2821769" y="1750207"/>
            <a:ext cx="714380" cy="150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6" idx="4"/>
            <a:endCxn id="19" idx="0"/>
          </p:cNvCxnSpPr>
          <p:nvPr/>
        </p:nvCxnSpPr>
        <p:spPr>
          <a:xfrm rot="5400000">
            <a:off x="1250133" y="1678769"/>
            <a:ext cx="714380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571472" y="407194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円/楕円 32"/>
          <p:cNvSpPr/>
          <p:nvPr/>
        </p:nvSpPr>
        <p:spPr>
          <a:xfrm>
            <a:off x="571472" y="535782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38" name="直線コネクタ 37"/>
          <p:cNvCxnSpPr>
            <a:stCxn id="19" idx="4"/>
            <a:endCxn id="32" idx="0"/>
          </p:cNvCxnSpPr>
          <p:nvPr/>
        </p:nvCxnSpPr>
        <p:spPr>
          <a:xfrm rot="5400000">
            <a:off x="392877" y="3679033"/>
            <a:ext cx="78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2" idx="4"/>
            <a:endCxn id="33" idx="0"/>
          </p:cNvCxnSpPr>
          <p:nvPr/>
        </p:nvCxnSpPr>
        <p:spPr>
          <a:xfrm rot="5400000">
            <a:off x="357158" y="4929198"/>
            <a:ext cx="85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3857620" y="407194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/>
        </p:nvSpPr>
        <p:spPr>
          <a:xfrm>
            <a:off x="1928794" y="407194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円/楕円 42"/>
          <p:cNvSpPr/>
          <p:nvPr/>
        </p:nvSpPr>
        <p:spPr>
          <a:xfrm>
            <a:off x="2571736" y="407194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円/楕円 43"/>
          <p:cNvSpPr/>
          <p:nvPr/>
        </p:nvSpPr>
        <p:spPr>
          <a:xfrm>
            <a:off x="1285852" y="407194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/>
        </p:nvSpPr>
        <p:spPr>
          <a:xfrm>
            <a:off x="3214678" y="407194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47" name="直線コネクタ 46"/>
          <p:cNvCxnSpPr>
            <a:stCxn id="20" idx="4"/>
            <a:endCxn id="44" idx="0"/>
          </p:cNvCxnSpPr>
          <p:nvPr/>
        </p:nvCxnSpPr>
        <p:spPr>
          <a:xfrm rot="5400000">
            <a:off x="1571604" y="3214686"/>
            <a:ext cx="785818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0" idx="4"/>
            <a:endCxn id="42" idx="0"/>
          </p:cNvCxnSpPr>
          <p:nvPr/>
        </p:nvCxnSpPr>
        <p:spPr>
          <a:xfrm rot="5400000">
            <a:off x="1893075" y="3536157"/>
            <a:ext cx="78581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20" idx="4"/>
            <a:endCxn id="43" idx="0"/>
          </p:cNvCxnSpPr>
          <p:nvPr/>
        </p:nvCxnSpPr>
        <p:spPr>
          <a:xfrm rot="16200000" flipH="1">
            <a:off x="2214546" y="3500438"/>
            <a:ext cx="78581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20" idx="4"/>
            <a:endCxn id="45" idx="0"/>
          </p:cNvCxnSpPr>
          <p:nvPr/>
        </p:nvCxnSpPr>
        <p:spPr>
          <a:xfrm rot="16200000" flipH="1">
            <a:off x="2536017" y="3178967"/>
            <a:ext cx="785818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1" idx="4"/>
            <a:endCxn id="41" idx="0"/>
          </p:cNvCxnSpPr>
          <p:nvPr/>
        </p:nvCxnSpPr>
        <p:spPr>
          <a:xfrm rot="16200000" flipH="1">
            <a:off x="3607587" y="3607595"/>
            <a:ext cx="78581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/楕円 56"/>
          <p:cNvSpPr/>
          <p:nvPr/>
        </p:nvSpPr>
        <p:spPr>
          <a:xfrm>
            <a:off x="3857620" y="535782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8" name="円/楕円 57"/>
          <p:cNvSpPr/>
          <p:nvPr/>
        </p:nvSpPr>
        <p:spPr>
          <a:xfrm>
            <a:off x="1928794" y="535782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60" name="直線コネクタ 59"/>
          <p:cNvCxnSpPr>
            <a:stCxn id="41" idx="4"/>
            <a:endCxn id="57" idx="0"/>
          </p:cNvCxnSpPr>
          <p:nvPr/>
        </p:nvCxnSpPr>
        <p:spPr>
          <a:xfrm rot="5400000">
            <a:off x="3643306" y="4929198"/>
            <a:ext cx="85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42" idx="4"/>
            <a:endCxn id="58" idx="0"/>
          </p:cNvCxnSpPr>
          <p:nvPr/>
        </p:nvCxnSpPr>
        <p:spPr>
          <a:xfrm rot="5400000">
            <a:off x="1714480" y="4929198"/>
            <a:ext cx="85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/>
          <p:cNvSpPr/>
          <p:nvPr/>
        </p:nvSpPr>
        <p:spPr>
          <a:xfrm>
            <a:off x="6929454" y="178592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5" name="円/楕円 64"/>
          <p:cNvSpPr/>
          <p:nvPr/>
        </p:nvSpPr>
        <p:spPr>
          <a:xfrm>
            <a:off x="8215338" y="285749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円/楕円 65"/>
          <p:cNvSpPr/>
          <p:nvPr/>
        </p:nvSpPr>
        <p:spPr>
          <a:xfrm>
            <a:off x="6286512" y="285749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7" name="円/楕円 66"/>
          <p:cNvSpPr/>
          <p:nvPr/>
        </p:nvSpPr>
        <p:spPr>
          <a:xfrm>
            <a:off x="6929454" y="285749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8" name="円/楕円 67"/>
          <p:cNvSpPr/>
          <p:nvPr/>
        </p:nvSpPr>
        <p:spPr>
          <a:xfrm>
            <a:off x="5643570" y="285749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9" name="円/楕円 68"/>
          <p:cNvSpPr/>
          <p:nvPr/>
        </p:nvSpPr>
        <p:spPr>
          <a:xfrm>
            <a:off x="7572396" y="285749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73" name="直線コネクタ 72"/>
          <p:cNvCxnSpPr>
            <a:stCxn id="64" idx="4"/>
            <a:endCxn id="67" idx="0"/>
          </p:cNvCxnSpPr>
          <p:nvPr/>
        </p:nvCxnSpPr>
        <p:spPr>
          <a:xfrm rot="5400000">
            <a:off x="6822297" y="2536025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4" idx="4"/>
            <a:endCxn id="69" idx="0"/>
          </p:cNvCxnSpPr>
          <p:nvPr/>
        </p:nvCxnSpPr>
        <p:spPr>
          <a:xfrm rot="16200000" flipH="1">
            <a:off x="7143768" y="2214554"/>
            <a:ext cx="642942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4" idx="4"/>
            <a:endCxn id="65" idx="0"/>
          </p:cNvCxnSpPr>
          <p:nvPr/>
        </p:nvCxnSpPr>
        <p:spPr>
          <a:xfrm rot="16200000" flipH="1">
            <a:off x="7465239" y="1893083"/>
            <a:ext cx="642942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64" idx="4"/>
            <a:endCxn id="66" idx="0"/>
          </p:cNvCxnSpPr>
          <p:nvPr/>
        </p:nvCxnSpPr>
        <p:spPr>
          <a:xfrm rot="5400000">
            <a:off x="6500826" y="2214554"/>
            <a:ext cx="642942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64" idx="4"/>
            <a:endCxn id="68" idx="0"/>
          </p:cNvCxnSpPr>
          <p:nvPr/>
        </p:nvCxnSpPr>
        <p:spPr>
          <a:xfrm rot="5400000">
            <a:off x="6179355" y="1893083"/>
            <a:ext cx="642942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286380" y="4643446"/>
            <a:ext cx="3785011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600" b="1" dirty="0" smtClean="0"/>
              <a:t>低ければ低いほど</a:t>
            </a:r>
            <a:endParaRPr lang="en-US" altLang="ja-JP" sz="3600" b="1" dirty="0" smtClean="0"/>
          </a:p>
          <a:p>
            <a:r>
              <a:rPr kumimoji="1" lang="ja-JP" altLang="en-US" sz="3600" b="1" dirty="0" smtClean="0"/>
              <a:t>遅延が少ない</a:t>
            </a:r>
            <a:endParaRPr kumimoji="1" lang="ja-JP" altLang="en-US" sz="3600" b="1" dirty="0"/>
          </a:p>
        </p:txBody>
      </p:sp>
      <p:cxnSp>
        <p:nvCxnSpPr>
          <p:cNvPr id="93" name="図形 92"/>
          <p:cNvCxnSpPr>
            <a:stCxn id="91" idx="0"/>
          </p:cNvCxnSpPr>
          <p:nvPr/>
        </p:nvCxnSpPr>
        <p:spPr>
          <a:xfrm rot="16200000" flipV="1">
            <a:off x="5804005" y="3268565"/>
            <a:ext cx="714380" cy="203538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56667" y="1357298"/>
            <a:ext cx="1986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遅延：大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014451" y="1363792"/>
            <a:ext cx="1986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遅延：小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遅延対策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en-US" altLang="ja-JP" sz="4400" dirty="0" smtClean="0"/>
              <a:t>HTTP</a:t>
            </a:r>
            <a:r>
              <a:rPr kumimoji="1" lang="ja-JP" altLang="en-US" sz="4400" dirty="0" smtClean="0"/>
              <a:t>（</a:t>
            </a:r>
            <a:r>
              <a:rPr kumimoji="1" lang="en-US" altLang="ja-JP" sz="4400" dirty="0" smtClean="0"/>
              <a:t>TCP</a:t>
            </a:r>
            <a:r>
              <a:rPr kumimoji="1" lang="ja-JP" altLang="en-US" sz="4400" dirty="0" smtClean="0"/>
              <a:t>）から</a:t>
            </a:r>
            <a:r>
              <a:rPr kumimoji="1" lang="en-US" altLang="ja-JP" sz="4400" dirty="0" smtClean="0"/>
              <a:t>UDP</a:t>
            </a:r>
            <a:r>
              <a:rPr kumimoji="1" lang="ja-JP" altLang="en-US" sz="4400" dirty="0" smtClean="0"/>
              <a:t>へ</a:t>
            </a:r>
            <a:endParaRPr kumimoji="1" lang="en-US" altLang="ja-JP" sz="44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400" dirty="0" smtClean="0"/>
              <a:t>リレー方法の改善</a:t>
            </a:r>
            <a:endParaRPr lang="en-US" altLang="ja-JP" sz="44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400" dirty="0" smtClean="0">
                <a:solidFill>
                  <a:srgbClr val="FF0000"/>
                </a:solidFill>
              </a:rPr>
              <a:t>バッファ方法の改善</a:t>
            </a:r>
            <a:endParaRPr lang="en-US" altLang="ja-JP" sz="4400" dirty="0" smtClean="0">
              <a:solidFill>
                <a:srgbClr val="FF0000"/>
              </a:solidFill>
            </a:endParaRPr>
          </a:p>
          <a:p>
            <a:pPr marL="914400" lvl="1" indent="-514350">
              <a:buNone/>
            </a:pPr>
            <a:r>
              <a:rPr lang="ja-JP" altLang="en-US" sz="4400" b="1" dirty="0" smtClean="0"/>
              <a:t>・バッファよりリレーを優先する</a:t>
            </a:r>
            <a:endParaRPr lang="en-US" altLang="ja-JP" sz="4400" b="1" dirty="0" smtClean="0"/>
          </a:p>
          <a:p>
            <a:pPr marL="914400" lvl="1" indent="-514350">
              <a:buNone/>
            </a:pPr>
            <a:r>
              <a:rPr lang="ja-JP" altLang="en-US" sz="4400" b="1" dirty="0" smtClean="0"/>
              <a:t>　　（バッファをしてから</a:t>
            </a:r>
            <a:r>
              <a:rPr lang="en-US" altLang="ja-JP" sz="4400" b="1" dirty="0" smtClean="0"/>
              <a:t/>
            </a:r>
            <a:br>
              <a:rPr lang="en-US" altLang="ja-JP" sz="4400" b="1" dirty="0" smtClean="0"/>
            </a:br>
            <a:r>
              <a:rPr lang="ja-JP" altLang="en-US" sz="4400" b="1" dirty="0" smtClean="0"/>
              <a:t>　　　　　　リレーしている）</a:t>
            </a:r>
            <a:endParaRPr lang="en-US" altLang="ja-JP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バッファとは</a:t>
            </a:r>
            <a:endParaRPr kumimoji="1" lang="ja-JP" altLang="en-US" dirty="0"/>
          </a:p>
        </p:txBody>
      </p:sp>
      <p:pic>
        <p:nvPicPr>
          <p:cNvPr id="3074" name="Picture 2" descr="C:\Users\Shule\Desktop\なるたん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57166"/>
            <a:ext cx="6154738" cy="4076700"/>
          </a:xfrm>
          <a:prstGeom prst="rect">
            <a:avLst/>
          </a:prstGeom>
          <a:noFill/>
        </p:spPr>
      </p:pic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85804" y="5000636"/>
            <a:ext cx="8229600" cy="150019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ロードされる前に再生するとプチプチ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最後までロードしてから</a:t>
            </a:r>
            <a:r>
              <a:rPr lang="ja-JP" altLang="en-US" dirty="0" smtClean="0"/>
              <a:t>再生する</a:t>
            </a:r>
            <a:endParaRPr kumimoji="1" lang="en-US" altLang="ja-JP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2000232" y="3786190"/>
            <a:ext cx="5500726" cy="785818"/>
          </a:xfrm>
          <a:prstGeom prst="roundRect">
            <a:avLst/>
          </a:prstGeom>
          <a:noFill/>
          <a:ln w="63500" cap="sq" cmpd="sng">
            <a:solidFill>
              <a:srgbClr val="FF0000"/>
            </a:solidFill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4348" y="642918"/>
            <a:ext cx="923330" cy="32342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4800" dirty="0" smtClean="0"/>
              <a:t>バッファとは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285720" y="3428976"/>
            <a:ext cx="2428892" cy="150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</a:t>
            </a:r>
            <a:r>
              <a:rPr kumimoji="1" lang="ja-JP" altLang="en-US" dirty="0" smtClean="0"/>
              <a:t>のリレー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①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102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857340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8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500678"/>
            <a:ext cx="628402" cy="628402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2357422" y="2428844"/>
            <a:ext cx="1256803" cy="609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43570" y="2428844"/>
            <a:ext cx="1256803" cy="54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4071934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6786578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7147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18" name="円/楕円 17"/>
          <p:cNvSpPr/>
          <p:nvPr/>
        </p:nvSpPr>
        <p:spPr>
          <a:xfrm>
            <a:off x="128585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128585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20" name="円/楕円 19"/>
          <p:cNvSpPr/>
          <p:nvPr/>
        </p:nvSpPr>
        <p:spPr>
          <a:xfrm>
            <a:off x="57147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21" name="円/楕円 20"/>
          <p:cNvSpPr/>
          <p:nvPr/>
        </p:nvSpPr>
        <p:spPr>
          <a:xfrm>
            <a:off x="200023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3" name="角丸四角形 32"/>
          <p:cNvSpPr/>
          <p:nvPr/>
        </p:nvSpPr>
        <p:spPr>
          <a:xfrm>
            <a:off x="3428992" y="2000216"/>
            <a:ext cx="2428892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/>
          <p:cNvSpPr/>
          <p:nvPr/>
        </p:nvSpPr>
        <p:spPr>
          <a:xfrm>
            <a:off x="7143768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500826" y="1928802"/>
            <a:ext cx="2357454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572116"/>
            <a:ext cx="628402" cy="628402"/>
          </a:xfrm>
          <a:prstGeom prst="rect">
            <a:avLst/>
          </a:prstGeom>
          <a:noFill/>
        </p:spPr>
      </p:pic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4357686" y="5286364"/>
            <a:ext cx="171451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コンテンツ プレースホルダ 2"/>
          <p:cNvSpPr txBox="1">
            <a:spLocks/>
          </p:cNvSpPr>
          <p:nvPr/>
        </p:nvSpPr>
        <p:spPr>
          <a:xfrm>
            <a:off x="7358082" y="5357802"/>
            <a:ext cx="178591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285720" y="3428976"/>
            <a:ext cx="2428892" cy="150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</a:t>
            </a:r>
            <a:r>
              <a:rPr kumimoji="1" lang="ja-JP" altLang="en-US" dirty="0" smtClean="0"/>
              <a:t>のリレー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②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102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857340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8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500678"/>
            <a:ext cx="628402" cy="628402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2357422" y="2428844"/>
            <a:ext cx="1256803" cy="609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43570" y="2428844"/>
            <a:ext cx="1256803" cy="54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4071934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6786578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7147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18" name="円/楕円 17"/>
          <p:cNvSpPr/>
          <p:nvPr/>
        </p:nvSpPr>
        <p:spPr>
          <a:xfrm>
            <a:off x="128585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128585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20" name="円/楕円 19"/>
          <p:cNvSpPr/>
          <p:nvPr/>
        </p:nvSpPr>
        <p:spPr>
          <a:xfrm>
            <a:off x="57147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21" name="円/楕円 20"/>
          <p:cNvSpPr/>
          <p:nvPr/>
        </p:nvSpPr>
        <p:spPr>
          <a:xfrm>
            <a:off x="200023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3" name="角丸四角形 32"/>
          <p:cNvSpPr/>
          <p:nvPr/>
        </p:nvSpPr>
        <p:spPr>
          <a:xfrm>
            <a:off x="3428992" y="2000216"/>
            <a:ext cx="2428892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/>
          <p:cNvSpPr/>
          <p:nvPr/>
        </p:nvSpPr>
        <p:spPr>
          <a:xfrm>
            <a:off x="7143768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500826" y="1928802"/>
            <a:ext cx="2357454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572116"/>
            <a:ext cx="628402" cy="628402"/>
          </a:xfrm>
          <a:prstGeom prst="rect">
            <a:avLst/>
          </a:prstGeom>
          <a:noFill/>
        </p:spPr>
      </p:pic>
      <p:sp>
        <p:nvSpPr>
          <p:cNvPr id="72" name="円/楕円 71"/>
          <p:cNvSpPr/>
          <p:nvPr/>
        </p:nvSpPr>
        <p:spPr>
          <a:xfrm>
            <a:off x="3714744" y="2143092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3" name="円/楕円 72"/>
          <p:cNvSpPr/>
          <p:nvPr/>
        </p:nvSpPr>
        <p:spPr>
          <a:xfrm>
            <a:off x="4429124" y="2143092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4357686" y="5286364"/>
            <a:ext cx="171451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４０％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コンテンツ プレースホルダ 2"/>
          <p:cNvSpPr txBox="1">
            <a:spLocks/>
          </p:cNvSpPr>
          <p:nvPr/>
        </p:nvSpPr>
        <p:spPr>
          <a:xfrm>
            <a:off x="7358082" y="5357802"/>
            <a:ext cx="178591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285720" y="3428976"/>
            <a:ext cx="2428892" cy="150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</a:t>
            </a:r>
            <a:r>
              <a:rPr kumimoji="1" lang="ja-JP" altLang="en-US" dirty="0" smtClean="0"/>
              <a:t>のリレー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③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102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857340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8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500678"/>
            <a:ext cx="628402" cy="628402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2357422" y="2428844"/>
            <a:ext cx="1256803" cy="609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43570" y="2428844"/>
            <a:ext cx="1256803" cy="54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4071934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6786578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7147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18" name="円/楕円 17"/>
          <p:cNvSpPr/>
          <p:nvPr/>
        </p:nvSpPr>
        <p:spPr>
          <a:xfrm>
            <a:off x="128585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128585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20" name="円/楕円 19"/>
          <p:cNvSpPr/>
          <p:nvPr/>
        </p:nvSpPr>
        <p:spPr>
          <a:xfrm>
            <a:off x="57147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21" name="円/楕円 20"/>
          <p:cNvSpPr/>
          <p:nvPr/>
        </p:nvSpPr>
        <p:spPr>
          <a:xfrm>
            <a:off x="200023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3" name="角丸四角形 32"/>
          <p:cNvSpPr/>
          <p:nvPr/>
        </p:nvSpPr>
        <p:spPr>
          <a:xfrm>
            <a:off x="3428992" y="2000216"/>
            <a:ext cx="2428892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/>
          <p:cNvSpPr/>
          <p:nvPr/>
        </p:nvSpPr>
        <p:spPr>
          <a:xfrm>
            <a:off x="7143768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500826" y="1928802"/>
            <a:ext cx="2357454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572116"/>
            <a:ext cx="628402" cy="628402"/>
          </a:xfrm>
          <a:prstGeom prst="rect">
            <a:avLst/>
          </a:prstGeom>
          <a:noFill/>
        </p:spPr>
      </p:pic>
      <p:sp>
        <p:nvSpPr>
          <p:cNvPr id="72" name="円/楕円 71"/>
          <p:cNvSpPr/>
          <p:nvPr/>
        </p:nvSpPr>
        <p:spPr>
          <a:xfrm>
            <a:off x="371474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3" name="円/楕円 72"/>
          <p:cNvSpPr/>
          <p:nvPr/>
        </p:nvSpPr>
        <p:spPr>
          <a:xfrm>
            <a:off x="442912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75" name="円/楕円 74"/>
          <p:cNvSpPr/>
          <p:nvPr/>
        </p:nvSpPr>
        <p:spPr>
          <a:xfrm>
            <a:off x="3714744" y="2857472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76" name="円/楕円 75"/>
          <p:cNvSpPr/>
          <p:nvPr/>
        </p:nvSpPr>
        <p:spPr>
          <a:xfrm>
            <a:off x="5143504" y="2143092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4357686" y="5286364"/>
            <a:ext cx="171451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８０％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コンテンツ プレースホルダ 2"/>
          <p:cNvSpPr txBox="1">
            <a:spLocks/>
          </p:cNvSpPr>
          <p:nvPr/>
        </p:nvSpPr>
        <p:spPr>
          <a:xfrm>
            <a:off x="7358082" y="5357802"/>
            <a:ext cx="178591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Winny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Skype</a:t>
            </a:r>
            <a:r>
              <a:rPr lang="ja-JP" altLang="en-US" dirty="0" smtClean="0"/>
              <a:t>の本を読でいる</a:t>
            </a:r>
            <a:endParaRPr lang="en-US" altLang="ja-JP" dirty="0" smtClean="0"/>
          </a:p>
          <a:p>
            <a:r>
              <a:rPr kumimoji="1" lang="ja-JP" altLang="en-US" dirty="0" smtClean="0"/>
              <a:t>友達「安定して見られない」</a:t>
            </a:r>
            <a:endParaRPr kumimoji="1" lang="en-US" altLang="ja-JP" dirty="0" smtClean="0"/>
          </a:p>
          <a:p>
            <a:r>
              <a:rPr lang="ja-JP" altLang="en-US" dirty="0" smtClean="0"/>
              <a:t>そろそろ新しく作ってもいいんじゃないの？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以下妄想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矢印 9"/>
          <p:cNvSpPr/>
          <p:nvPr/>
        </p:nvSpPr>
        <p:spPr>
          <a:xfrm>
            <a:off x="2357422" y="2428844"/>
            <a:ext cx="1256803" cy="609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43570" y="2428844"/>
            <a:ext cx="1256803" cy="54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3428992" y="2000216"/>
            <a:ext cx="2428892" cy="1500222"/>
          </a:xfrm>
          <a:prstGeom prst="roundRect">
            <a:avLst/>
          </a:prstGeom>
          <a:solidFill>
            <a:srgbClr val="FF0000">
              <a:alpha val="44000"/>
            </a:srgb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85720" y="3428976"/>
            <a:ext cx="2428892" cy="150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</a:t>
            </a:r>
            <a:r>
              <a:rPr kumimoji="1" lang="ja-JP" altLang="en-US" dirty="0" smtClean="0"/>
              <a:t>のリレー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④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102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857340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8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500678"/>
            <a:ext cx="628402" cy="628402"/>
          </a:xfrm>
          <a:prstGeom prst="rect">
            <a:avLst/>
          </a:prstGeom>
          <a:noFill/>
        </p:spPr>
      </p:pic>
      <p:sp>
        <p:nvSpPr>
          <p:cNvPr id="12" name="下矢印 11"/>
          <p:cNvSpPr/>
          <p:nvPr/>
        </p:nvSpPr>
        <p:spPr>
          <a:xfrm>
            <a:off x="4071934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6786578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7147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18" name="円/楕円 17"/>
          <p:cNvSpPr/>
          <p:nvPr/>
        </p:nvSpPr>
        <p:spPr>
          <a:xfrm>
            <a:off x="128585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128585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20" name="円/楕円 19"/>
          <p:cNvSpPr/>
          <p:nvPr/>
        </p:nvSpPr>
        <p:spPr>
          <a:xfrm>
            <a:off x="57147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21" name="円/楕円 20"/>
          <p:cNvSpPr/>
          <p:nvPr/>
        </p:nvSpPr>
        <p:spPr>
          <a:xfrm>
            <a:off x="200023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60" name="下矢印 59"/>
          <p:cNvSpPr/>
          <p:nvPr/>
        </p:nvSpPr>
        <p:spPr>
          <a:xfrm>
            <a:off x="7143768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500826" y="1928802"/>
            <a:ext cx="2357454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572116"/>
            <a:ext cx="628402" cy="628402"/>
          </a:xfrm>
          <a:prstGeom prst="rect">
            <a:avLst/>
          </a:prstGeom>
          <a:noFill/>
        </p:spPr>
      </p:pic>
      <p:sp>
        <p:nvSpPr>
          <p:cNvPr id="72" name="円/楕円 71"/>
          <p:cNvSpPr/>
          <p:nvPr/>
        </p:nvSpPr>
        <p:spPr>
          <a:xfrm>
            <a:off x="371474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3" name="円/楕円 72"/>
          <p:cNvSpPr/>
          <p:nvPr/>
        </p:nvSpPr>
        <p:spPr>
          <a:xfrm>
            <a:off x="442912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74" name="円/楕円 73"/>
          <p:cNvSpPr/>
          <p:nvPr/>
        </p:nvSpPr>
        <p:spPr>
          <a:xfrm>
            <a:off x="4429124" y="2857472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75" name="円/楕円 74"/>
          <p:cNvSpPr/>
          <p:nvPr/>
        </p:nvSpPr>
        <p:spPr>
          <a:xfrm>
            <a:off x="3714744" y="285747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76" name="円/楕円 75"/>
          <p:cNvSpPr/>
          <p:nvPr/>
        </p:nvSpPr>
        <p:spPr>
          <a:xfrm>
            <a:off x="514350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4357686" y="5286364"/>
            <a:ext cx="171451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１００％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コンテンツ プレースホルダ 2"/>
          <p:cNvSpPr txBox="1">
            <a:spLocks/>
          </p:cNvSpPr>
          <p:nvPr/>
        </p:nvSpPr>
        <p:spPr>
          <a:xfrm>
            <a:off x="7358082" y="5357802"/>
            <a:ext cx="178591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矢印 9"/>
          <p:cNvSpPr/>
          <p:nvPr/>
        </p:nvSpPr>
        <p:spPr>
          <a:xfrm>
            <a:off x="2357422" y="2428844"/>
            <a:ext cx="1256803" cy="609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43570" y="2428844"/>
            <a:ext cx="1256803" cy="54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3428992" y="2000216"/>
            <a:ext cx="2428892" cy="1500222"/>
          </a:xfrm>
          <a:prstGeom prst="roundRect">
            <a:avLst/>
          </a:prstGeom>
          <a:solidFill>
            <a:srgbClr val="FF0000">
              <a:alpha val="44000"/>
            </a:srgb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85720" y="3428976"/>
            <a:ext cx="2428892" cy="150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</a:t>
            </a:r>
            <a:r>
              <a:rPr kumimoji="1" lang="ja-JP" altLang="en-US" dirty="0" smtClean="0"/>
              <a:t>のリレー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⑤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102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857340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8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500678"/>
            <a:ext cx="628402" cy="628402"/>
          </a:xfrm>
          <a:prstGeom prst="rect">
            <a:avLst/>
          </a:prstGeom>
          <a:noFill/>
        </p:spPr>
      </p:pic>
      <p:sp>
        <p:nvSpPr>
          <p:cNvPr id="12" name="下矢印 11"/>
          <p:cNvSpPr/>
          <p:nvPr/>
        </p:nvSpPr>
        <p:spPr>
          <a:xfrm>
            <a:off x="4071934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6786578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7147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18" name="円/楕円 17"/>
          <p:cNvSpPr/>
          <p:nvPr/>
        </p:nvSpPr>
        <p:spPr>
          <a:xfrm>
            <a:off x="128585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128585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20" name="円/楕円 19"/>
          <p:cNvSpPr/>
          <p:nvPr/>
        </p:nvSpPr>
        <p:spPr>
          <a:xfrm>
            <a:off x="57147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21" name="円/楕円 20"/>
          <p:cNvSpPr/>
          <p:nvPr/>
        </p:nvSpPr>
        <p:spPr>
          <a:xfrm>
            <a:off x="200023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60" name="下矢印 59"/>
          <p:cNvSpPr/>
          <p:nvPr/>
        </p:nvSpPr>
        <p:spPr>
          <a:xfrm>
            <a:off x="7143768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500826" y="1928802"/>
            <a:ext cx="2357454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572116"/>
            <a:ext cx="628402" cy="628402"/>
          </a:xfrm>
          <a:prstGeom prst="rect">
            <a:avLst/>
          </a:prstGeom>
          <a:noFill/>
        </p:spPr>
      </p:pic>
      <p:sp>
        <p:nvSpPr>
          <p:cNvPr id="72" name="円/楕円 71"/>
          <p:cNvSpPr/>
          <p:nvPr/>
        </p:nvSpPr>
        <p:spPr>
          <a:xfrm>
            <a:off x="371474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3" name="円/楕円 72"/>
          <p:cNvSpPr/>
          <p:nvPr/>
        </p:nvSpPr>
        <p:spPr>
          <a:xfrm>
            <a:off x="442912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74" name="円/楕円 73"/>
          <p:cNvSpPr/>
          <p:nvPr/>
        </p:nvSpPr>
        <p:spPr>
          <a:xfrm>
            <a:off x="4429124" y="285747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75" name="円/楕円 74"/>
          <p:cNvSpPr/>
          <p:nvPr/>
        </p:nvSpPr>
        <p:spPr>
          <a:xfrm>
            <a:off x="3714744" y="285747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76" name="円/楕円 75"/>
          <p:cNvSpPr/>
          <p:nvPr/>
        </p:nvSpPr>
        <p:spPr>
          <a:xfrm>
            <a:off x="514350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77" name="円/楕円 76"/>
          <p:cNvSpPr/>
          <p:nvPr/>
        </p:nvSpPr>
        <p:spPr>
          <a:xfrm>
            <a:off x="6786578" y="2071678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8" name="円/楕円 77"/>
          <p:cNvSpPr/>
          <p:nvPr/>
        </p:nvSpPr>
        <p:spPr>
          <a:xfrm>
            <a:off x="7500958" y="2071678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4357686" y="5286364"/>
            <a:ext cx="171451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１００％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コンテンツ プレースホルダ 2"/>
          <p:cNvSpPr txBox="1">
            <a:spLocks/>
          </p:cNvSpPr>
          <p:nvPr/>
        </p:nvSpPr>
        <p:spPr>
          <a:xfrm>
            <a:off x="7358082" y="5357802"/>
            <a:ext cx="178591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２０％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矢印 9"/>
          <p:cNvSpPr/>
          <p:nvPr/>
        </p:nvSpPr>
        <p:spPr>
          <a:xfrm>
            <a:off x="2357422" y="2428844"/>
            <a:ext cx="1256803" cy="609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43570" y="2428844"/>
            <a:ext cx="1256803" cy="54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3428992" y="2000216"/>
            <a:ext cx="2428892" cy="1500222"/>
          </a:xfrm>
          <a:prstGeom prst="roundRect">
            <a:avLst/>
          </a:prstGeom>
          <a:solidFill>
            <a:srgbClr val="FF0000">
              <a:alpha val="44000"/>
            </a:srgb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85720" y="3428976"/>
            <a:ext cx="2428892" cy="150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</a:t>
            </a:r>
            <a:r>
              <a:rPr kumimoji="1" lang="ja-JP" altLang="en-US" dirty="0" smtClean="0"/>
              <a:t>のリレー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⑥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102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857340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8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500678"/>
            <a:ext cx="628402" cy="628402"/>
          </a:xfrm>
          <a:prstGeom prst="rect">
            <a:avLst/>
          </a:prstGeom>
          <a:noFill/>
        </p:spPr>
      </p:pic>
      <p:sp>
        <p:nvSpPr>
          <p:cNvPr id="12" name="下矢印 11"/>
          <p:cNvSpPr/>
          <p:nvPr/>
        </p:nvSpPr>
        <p:spPr>
          <a:xfrm>
            <a:off x="4071934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6786578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7147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18" name="円/楕円 17"/>
          <p:cNvSpPr/>
          <p:nvPr/>
        </p:nvSpPr>
        <p:spPr>
          <a:xfrm>
            <a:off x="128585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128585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20" name="円/楕円 19"/>
          <p:cNvSpPr/>
          <p:nvPr/>
        </p:nvSpPr>
        <p:spPr>
          <a:xfrm>
            <a:off x="57147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21" name="円/楕円 20"/>
          <p:cNvSpPr/>
          <p:nvPr/>
        </p:nvSpPr>
        <p:spPr>
          <a:xfrm>
            <a:off x="200023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60" name="下矢印 59"/>
          <p:cNvSpPr/>
          <p:nvPr/>
        </p:nvSpPr>
        <p:spPr>
          <a:xfrm>
            <a:off x="7143768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500826" y="1928802"/>
            <a:ext cx="2357454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572116"/>
            <a:ext cx="628402" cy="628402"/>
          </a:xfrm>
          <a:prstGeom prst="rect">
            <a:avLst/>
          </a:prstGeom>
          <a:noFill/>
        </p:spPr>
      </p:pic>
      <p:sp>
        <p:nvSpPr>
          <p:cNvPr id="72" name="円/楕円 71"/>
          <p:cNvSpPr/>
          <p:nvPr/>
        </p:nvSpPr>
        <p:spPr>
          <a:xfrm>
            <a:off x="371474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3" name="円/楕円 72"/>
          <p:cNvSpPr/>
          <p:nvPr/>
        </p:nvSpPr>
        <p:spPr>
          <a:xfrm>
            <a:off x="442912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74" name="円/楕円 73"/>
          <p:cNvSpPr/>
          <p:nvPr/>
        </p:nvSpPr>
        <p:spPr>
          <a:xfrm>
            <a:off x="4429124" y="285747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75" name="円/楕円 74"/>
          <p:cNvSpPr/>
          <p:nvPr/>
        </p:nvSpPr>
        <p:spPr>
          <a:xfrm>
            <a:off x="3714744" y="285747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76" name="円/楕円 75"/>
          <p:cNvSpPr/>
          <p:nvPr/>
        </p:nvSpPr>
        <p:spPr>
          <a:xfrm>
            <a:off x="514350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77" name="円/楕円 76"/>
          <p:cNvSpPr/>
          <p:nvPr/>
        </p:nvSpPr>
        <p:spPr>
          <a:xfrm>
            <a:off x="6786578" y="2071678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8" name="円/楕円 77"/>
          <p:cNvSpPr/>
          <p:nvPr/>
        </p:nvSpPr>
        <p:spPr>
          <a:xfrm>
            <a:off x="7500958" y="2071678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80" name="円/楕円 79"/>
          <p:cNvSpPr/>
          <p:nvPr/>
        </p:nvSpPr>
        <p:spPr>
          <a:xfrm>
            <a:off x="6786578" y="2786058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81" name="円/楕円 80"/>
          <p:cNvSpPr/>
          <p:nvPr/>
        </p:nvSpPr>
        <p:spPr>
          <a:xfrm>
            <a:off x="8215338" y="2071678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4357686" y="5286364"/>
            <a:ext cx="171451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１００％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コンテンツ プレースホルダ 2"/>
          <p:cNvSpPr txBox="1">
            <a:spLocks/>
          </p:cNvSpPr>
          <p:nvPr/>
        </p:nvSpPr>
        <p:spPr>
          <a:xfrm>
            <a:off x="7358082" y="5357802"/>
            <a:ext cx="178591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４０％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右矢印 10"/>
          <p:cNvSpPr/>
          <p:nvPr/>
        </p:nvSpPr>
        <p:spPr>
          <a:xfrm>
            <a:off x="5643570" y="2428844"/>
            <a:ext cx="1256803" cy="54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357422" y="2428844"/>
            <a:ext cx="1256803" cy="609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500826" y="1928802"/>
            <a:ext cx="2357454" cy="1500222"/>
          </a:xfrm>
          <a:prstGeom prst="roundRect">
            <a:avLst/>
          </a:prstGeom>
          <a:solidFill>
            <a:srgbClr val="FF0000">
              <a:alpha val="44000"/>
            </a:srgbClr>
          </a:solidFill>
          <a:ln>
            <a:solidFill>
              <a:schemeClr val="dk1">
                <a:alpha val="44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3428992" y="2000216"/>
            <a:ext cx="2428892" cy="1500222"/>
          </a:xfrm>
          <a:prstGeom prst="roundRect">
            <a:avLst/>
          </a:prstGeom>
          <a:solidFill>
            <a:srgbClr val="FF0000">
              <a:alpha val="44000"/>
            </a:srgb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85720" y="3428976"/>
            <a:ext cx="2428892" cy="150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</a:t>
            </a:r>
            <a:r>
              <a:rPr kumimoji="1" lang="ja-JP" altLang="en-US" dirty="0" smtClean="0"/>
              <a:t>のリレー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⑦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102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857340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8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500678"/>
            <a:ext cx="628402" cy="628402"/>
          </a:xfrm>
          <a:prstGeom prst="rect">
            <a:avLst/>
          </a:prstGeom>
          <a:noFill/>
        </p:spPr>
      </p:pic>
      <p:sp>
        <p:nvSpPr>
          <p:cNvPr id="12" name="下矢印 11"/>
          <p:cNvSpPr/>
          <p:nvPr/>
        </p:nvSpPr>
        <p:spPr>
          <a:xfrm>
            <a:off x="4071934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6786578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7147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18" name="円/楕円 17"/>
          <p:cNvSpPr/>
          <p:nvPr/>
        </p:nvSpPr>
        <p:spPr>
          <a:xfrm>
            <a:off x="128585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128585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20" name="円/楕円 19"/>
          <p:cNvSpPr/>
          <p:nvPr/>
        </p:nvSpPr>
        <p:spPr>
          <a:xfrm>
            <a:off x="57147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21" name="円/楕円 20"/>
          <p:cNvSpPr/>
          <p:nvPr/>
        </p:nvSpPr>
        <p:spPr>
          <a:xfrm>
            <a:off x="200023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60" name="下矢印 59"/>
          <p:cNvSpPr/>
          <p:nvPr/>
        </p:nvSpPr>
        <p:spPr>
          <a:xfrm>
            <a:off x="7143768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572116"/>
            <a:ext cx="628402" cy="628402"/>
          </a:xfrm>
          <a:prstGeom prst="rect">
            <a:avLst/>
          </a:prstGeom>
          <a:noFill/>
        </p:spPr>
      </p:pic>
      <p:sp>
        <p:nvSpPr>
          <p:cNvPr id="72" name="円/楕円 71"/>
          <p:cNvSpPr/>
          <p:nvPr/>
        </p:nvSpPr>
        <p:spPr>
          <a:xfrm>
            <a:off x="371474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3" name="円/楕円 72"/>
          <p:cNvSpPr/>
          <p:nvPr/>
        </p:nvSpPr>
        <p:spPr>
          <a:xfrm>
            <a:off x="442912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74" name="円/楕円 73"/>
          <p:cNvSpPr/>
          <p:nvPr/>
        </p:nvSpPr>
        <p:spPr>
          <a:xfrm>
            <a:off x="4429124" y="285747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75" name="円/楕円 74"/>
          <p:cNvSpPr/>
          <p:nvPr/>
        </p:nvSpPr>
        <p:spPr>
          <a:xfrm>
            <a:off x="3714744" y="285747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76" name="円/楕円 75"/>
          <p:cNvSpPr/>
          <p:nvPr/>
        </p:nvSpPr>
        <p:spPr>
          <a:xfrm>
            <a:off x="5143504" y="214309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77" name="円/楕円 76"/>
          <p:cNvSpPr/>
          <p:nvPr/>
        </p:nvSpPr>
        <p:spPr>
          <a:xfrm>
            <a:off x="6786578" y="2071678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8" name="円/楕円 77"/>
          <p:cNvSpPr/>
          <p:nvPr/>
        </p:nvSpPr>
        <p:spPr>
          <a:xfrm>
            <a:off x="7500958" y="2071678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79" name="円/楕円 78"/>
          <p:cNvSpPr/>
          <p:nvPr/>
        </p:nvSpPr>
        <p:spPr>
          <a:xfrm>
            <a:off x="7500958" y="2786058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80" name="円/楕円 79"/>
          <p:cNvSpPr/>
          <p:nvPr/>
        </p:nvSpPr>
        <p:spPr>
          <a:xfrm>
            <a:off x="6786578" y="2786058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81" name="円/楕円 80"/>
          <p:cNvSpPr/>
          <p:nvPr/>
        </p:nvSpPr>
        <p:spPr>
          <a:xfrm>
            <a:off x="8215338" y="2071678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4357686" y="5286364"/>
            <a:ext cx="171451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１００％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コンテンツ プレースホルダ 2"/>
          <p:cNvSpPr txBox="1">
            <a:spLocks/>
          </p:cNvSpPr>
          <p:nvPr/>
        </p:nvSpPr>
        <p:spPr>
          <a:xfrm>
            <a:off x="7358082" y="5357802"/>
            <a:ext cx="178591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１００％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85720" y="5286388"/>
            <a:ext cx="27142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i="1" u="sng" dirty="0" smtClean="0">
                <a:solidFill>
                  <a:srgbClr val="FF0000"/>
                </a:solidFill>
              </a:rPr>
              <a:t>７</a:t>
            </a:r>
            <a:r>
              <a:rPr kumimoji="1" lang="ja-JP" altLang="en-US" sz="6000" b="1" i="1" u="sng" dirty="0" smtClean="0">
                <a:solidFill>
                  <a:srgbClr val="FF0000"/>
                </a:solidFill>
              </a:rPr>
              <a:t>ターン</a:t>
            </a:r>
            <a:endParaRPr kumimoji="1" lang="ja-JP" altLang="en-US" sz="6000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285720" y="3428976"/>
            <a:ext cx="2428892" cy="150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理想のリレー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①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102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1857340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8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500678"/>
            <a:ext cx="628402" cy="628402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2357422" y="2428844"/>
            <a:ext cx="1256803" cy="609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43570" y="2428844"/>
            <a:ext cx="1256803" cy="54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4071934" y="3500414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7000892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7147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18" name="円/楕円 17"/>
          <p:cNvSpPr/>
          <p:nvPr/>
        </p:nvSpPr>
        <p:spPr>
          <a:xfrm>
            <a:off x="128585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128585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20" name="円/楕円 19"/>
          <p:cNvSpPr/>
          <p:nvPr/>
        </p:nvSpPr>
        <p:spPr>
          <a:xfrm>
            <a:off x="57147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21" name="円/楕円 20"/>
          <p:cNvSpPr/>
          <p:nvPr/>
        </p:nvSpPr>
        <p:spPr>
          <a:xfrm>
            <a:off x="200023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3" name="角丸四角形 32"/>
          <p:cNvSpPr/>
          <p:nvPr/>
        </p:nvSpPr>
        <p:spPr>
          <a:xfrm>
            <a:off x="3357554" y="3357538"/>
            <a:ext cx="2428892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/>
          <p:cNvSpPr/>
          <p:nvPr/>
        </p:nvSpPr>
        <p:spPr>
          <a:xfrm>
            <a:off x="7143768" y="3571852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429388" y="3428976"/>
            <a:ext cx="2357454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572116"/>
            <a:ext cx="628402" cy="628402"/>
          </a:xfrm>
          <a:prstGeom prst="rect">
            <a:avLst/>
          </a:prstGeom>
          <a:noFill/>
        </p:spPr>
      </p:pic>
      <p:sp>
        <p:nvSpPr>
          <p:cNvPr id="72" name="円/楕円 71"/>
          <p:cNvSpPr/>
          <p:nvPr/>
        </p:nvSpPr>
        <p:spPr>
          <a:xfrm>
            <a:off x="3643306" y="3500414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3" name="円/楕円 72"/>
          <p:cNvSpPr/>
          <p:nvPr/>
        </p:nvSpPr>
        <p:spPr>
          <a:xfrm>
            <a:off x="4357686" y="3500414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4357686" y="5286364"/>
            <a:ext cx="171451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４０％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コンテンツ プレースホルダ 2"/>
          <p:cNvSpPr txBox="1">
            <a:spLocks/>
          </p:cNvSpPr>
          <p:nvPr/>
        </p:nvSpPr>
        <p:spPr>
          <a:xfrm>
            <a:off x="7358082" y="5357802"/>
            <a:ext cx="178591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285720" y="3428976"/>
            <a:ext cx="2428892" cy="150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理想のリレー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②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102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1857340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8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500678"/>
            <a:ext cx="628402" cy="628402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2357422" y="2428844"/>
            <a:ext cx="1256803" cy="609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43570" y="2428844"/>
            <a:ext cx="1256803" cy="54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4071934" y="3500414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7000892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7147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18" name="円/楕円 17"/>
          <p:cNvSpPr/>
          <p:nvPr/>
        </p:nvSpPr>
        <p:spPr>
          <a:xfrm>
            <a:off x="128585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128585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20" name="円/楕円 19"/>
          <p:cNvSpPr/>
          <p:nvPr/>
        </p:nvSpPr>
        <p:spPr>
          <a:xfrm>
            <a:off x="57147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21" name="円/楕円 20"/>
          <p:cNvSpPr/>
          <p:nvPr/>
        </p:nvSpPr>
        <p:spPr>
          <a:xfrm>
            <a:off x="200023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3" name="角丸四角形 32"/>
          <p:cNvSpPr/>
          <p:nvPr/>
        </p:nvSpPr>
        <p:spPr>
          <a:xfrm>
            <a:off x="3357554" y="3357538"/>
            <a:ext cx="2428892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/>
          <p:cNvSpPr/>
          <p:nvPr/>
        </p:nvSpPr>
        <p:spPr>
          <a:xfrm>
            <a:off x="7143768" y="3571852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429388" y="3428976"/>
            <a:ext cx="2357454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572116"/>
            <a:ext cx="628402" cy="628402"/>
          </a:xfrm>
          <a:prstGeom prst="rect">
            <a:avLst/>
          </a:prstGeom>
          <a:noFill/>
        </p:spPr>
      </p:pic>
      <p:sp>
        <p:nvSpPr>
          <p:cNvPr id="72" name="円/楕円 71"/>
          <p:cNvSpPr/>
          <p:nvPr/>
        </p:nvSpPr>
        <p:spPr>
          <a:xfrm>
            <a:off x="3643306" y="3500414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3" name="円/楕円 72"/>
          <p:cNvSpPr/>
          <p:nvPr/>
        </p:nvSpPr>
        <p:spPr>
          <a:xfrm>
            <a:off x="4357686" y="3500414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75" name="円/楕円 74"/>
          <p:cNvSpPr/>
          <p:nvPr/>
        </p:nvSpPr>
        <p:spPr>
          <a:xfrm>
            <a:off x="3643306" y="4214794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76" name="円/楕円 75"/>
          <p:cNvSpPr/>
          <p:nvPr/>
        </p:nvSpPr>
        <p:spPr>
          <a:xfrm>
            <a:off x="5072066" y="3500414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77" name="円/楕円 76"/>
          <p:cNvSpPr/>
          <p:nvPr/>
        </p:nvSpPr>
        <p:spPr>
          <a:xfrm>
            <a:off x="6715140" y="3571852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8" name="円/楕円 77"/>
          <p:cNvSpPr/>
          <p:nvPr/>
        </p:nvSpPr>
        <p:spPr>
          <a:xfrm>
            <a:off x="7429520" y="3571852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4357686" y="5286364"/>
            <a:ext cx="171451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８０％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コンテンツ プレースホルダ 2"/>
          <p:cNvSpPr txBox="1">
            <a:spLocks/>
          </p:cNvSpPr>
          <p:nvPr/>
        </p:nvSpPr>
        <p:spPr>
          <a:xfrm>
            <a:off x="7358082" y="5357802"/>
            <a:ext cx="178591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４０％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下矢印 11"/>
          <p:cNvSpPr/>
          <p:nvPr/>
        </p:nvSpPr>
        <p:spPr>
          <a:xfrm>
            <a:off x="4071934" y="3500414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3357554" y="3357538"/>
            <a:ext cx="2428892" cy="1500222"/>
          </a:xfrm>
          <a:prstGeom prst="roundRect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85720" y="3428976"/>
            <a:ext cx="2428892" cy="150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理想のリレー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③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102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1857340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8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500678"/>
            <a:ext cx="628402" cy="628402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2357422" y="2428844"/>
            <a:ext cx="1256803" cy="609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43570" y="2428844"/>
            <a:ext cx="1256803" cy="54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7000892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7147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18" name="円/楕円 17"/>
          <p:cNvSpPr/>
          <p:nvPr/>
        </p:nvSpPr>
        <p:spPr>
          <a:xfrm>
            <a:off x="128585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128585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20" name="円/楕円 19"/>
          <p:cNvSpPr/>
          <p:nvPr/>
        </p:nvSpPr>
        <p:spPr>
          <a:xfrm>
            <a:off x="57147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21" name="円/楕円 20"/>
          <p:cNvSpPr/>
          <p:nvPr/>
        </p:nvSpPr>
        <p:spPr>
          <a:xfrm>
            <a:off x="200023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60" name="下矢印 59"/>
          <p:cNvSpPr/>
          <p:nvPr/>
        </p:nvSpPr>
        <p:spPr>
          <a:xfrm>
            <a:off x="7143768" y="3571852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429388" y="3428976"/>
            <a:ext cx="2357454" cy="15002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572116"/>
            <a:ext cx="628402" cy="628402"/>
          </a:xfrm>
          <a:prstGeom prst="rect">
            <a:avLst/>
          </a:prstGeom>
          <a:noFill/>
        </p:spPr>
      </p:pic>
      <p:sp>
        <p:nvSpPr>
          <p:cNvPr id="72" name="円/楕円 71"/>
          <p:cNvSpPr/>
          <p:nvPr/>
        </p:nvSpPr>
        <p:spPr>
          <a:xfrm>
            <a:off x="3643306" y="3500414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3" name="円/楕円 72"/>
          <p:cNvSpPr/>
          <p:nvPr/>
        </p:nvSpPr>
        <p:spPr>
          <a:xfrm>
            <a:off x="4357686" y="3500414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74" name="円/楕円 73"/>
          <p:cNvSpPr/>
          <p:nvPr/>
        </p:nvSpPr>
        <p:spPr>
          <a:xfrm>
            <a:off x="4357686" y="4214794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75" name="円/楕円 74"/>
          <p:cNvSpPr/>
          <p:nvPr/>
        </p:nvSpPr>
        <p:spPr>
          <a:xfrm>
            <a:off x="3643306" y="4214794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76" name="円/楕円 75"/>
          <p:cNvSpPr/>
          <p:nvPr/>
        </p:nvSpPr>
        <p:spPr>
          <a:xfrm>
            <a:off x="5072066" y="3500414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77" name="円/楕円 76"/>
          <p:cNvSpPr/>
          <p:nvPr/>
        </p:nvSpPr>
        <p:spPr>
          <a:xfrm>
            <a:off x="6715140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8" name="円/楕円 77"/>
          <p:cNvSpPr/>
          <p:nvPr/>
        </p:nvSpPr>
        <p:spPr>
          <a:xfrm>
            <a:off x="7429520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80" name="円/楕円 79"/>
          <p:cNvSpPr/>
          <p:nvPr/>
        </p:nvSpPr>
        <p:spPr>
          <a:xfrm>
            <a:off x="6715140" y="4286232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81" name="円/楕円 80"/>
          <p:cNvSpPr/>
          <p:nvPr/>
        </p:nvSpPr>
        <p:spPr>
          <a:xfrm>
            <a:off x="8143900" y="3571852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4357686" y="5286364"/>
            <a:ext cx="171451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１００％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コンテンツ プレースホルダ 2"/>
          <p:cNvSpPr txBox="1">
            <a:spLocks/>
          </p:cNvSpPr>
          <p:nvPr/>
        </p:nvSpPr>
        <p:spPr>
          <a:xfrm>
            <a:off x="7358082" y="5357802"/>
            <a:ext cx="178591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８０％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285720" y="3428976"/>
            <a:ext cx="2428892" cy="150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理想のリレー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④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102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1857340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8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500678"/>
            <a:ext cx="628402" cy="628402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2357422" y="2428844"/>
            <a:ext cx="1256803" cy="609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43570" y="2428844"/>
            <a:ext cx="1256803" cy="54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4071934" y="3500414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7000892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7147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18" name="円/楕円 17"/>
          <p:cNvSpPr/>
          <p:nvPr/>
        </p:nvSpPr>
        <p:spPr>
          <a:xfrm>
            <a:off x="128585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128585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20" name="円/楕円 19"/>
          <p:cNvSpPr/>
          <p:nvPr/>
        </p:nvSpPr>
        <p:spPr>
          <a:xfrm>
            <a:off x="571472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21" name="円/楕円 20"/>
          <p:cNvSpPr/>
          <p:nvPr/>
        </p:nvSpPr>
        <p:spPr>
          <a:xfrm>
            <a:off x="2000232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3" name="角丸四角形 32"/>
          <p:cNvSpPr/>
          <p:nvPr/>
        </p:nvSpPr>
        <p:spPr>
          <a:xfrm>
            <a:off x="3357554" y="3357538"/>
            <a:ext cx="2428892" cy="1500222"/>
          </a:xfrm>
          <a:prstGeom prst="roundRect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/>
          <p:cNvSpPr/>
          <p:nvPr/>
        </p:nvSpPr>
        <p:spPr>
          <a:xfrm>
            <a:off x="7143768" y="3571852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429388" y="3428976"/>
            <a:ext cx="2357454" cy="1500222"/>
          </a:xfrm>
          <a:prstGeom prst="roundRect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3" descr="C:\Users\Shule\Desktop\w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572116"/>
            <a:ext cx="628402" cy="628402"/>
          </a:xfrm>
          <a:prstGeom prst="rect">
            <a:avLst/>
          </a:prstGeom>
          <a:noFill/>
        </p:spPr>
      </p:pic>
      <p:sp>
        <p:nvSpPr>
          <p:cNvPr id="72" name="円/楕円 71"/>
          <p:cNvSpPr/>
          <p:nvPr/>
        </p:nvSpPr>
        <p:spPr>
          <a:xfrm>
            <a:off x="3643306" y="3500414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3" name="円/楕円 72"/>
          <p:cNvSpPr/>
          <p:nvPr/>
        </p:nvSpPr>
        <p:spPr>
          <a:xfrm>
            <a:off x="4357686" y="3500414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74" name="円/楕円 73"/>
          <p:cNvSpPr/>
          <p:nvPr/>
        </p:nvSpPr>
        <p:spPr>
          <a:xfrm>
            <a:off x="4357686" y="4214794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75" name="円/楕円 74"/>
          <p:cNvSpPr/>
          <p:nvPr/>
        </p:nvSpPr>
        <p:spPr>
          <a:xfrm>
            <a:off x="3643306" y="4214794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76" name="円/楕円 75"/>
          <p:cNvSpPr/>
          <p:nvPr/>
        </p:nvSpPr>
        <p:spPr>
          <a:xfrm>
            <a:off x="5072066" y="3500414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77" name="円/楕円 76"/>
          <p:cNvSpPr/>
          <p:nvPr/>
        </p:nvSpPr>
        <p:spPr>
          <a:xfrm>
            <a:off x="6715140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１</a:t>
            </a:r>
            <a:endParaRPr kumimoji="1" lang="ja-JP" altLang="en-US" sz="3200" b="1" dirty="0"/>
          </a:p>
        </p:txBody>
      </p:sp>
      <p:sp>
        <p:nvSpPr>
          <p:cNvPr id="78" name="円/楕円 77"/>
          <p:cNvSpPr/>
          <p:nvPr/>
        </p:nvSpPr>
        <p:spPr>
          <a:xfrm>
            <a:off x="7429520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２</a:t>
            </a:r>
            <a:endParaRPr kumimoji="1" lang="ja-JP" altLang="en-US" sz="3200" b="1" dirty="0"/>
          </a:p>
        </p:txBody>
      </p:sp>
      <p:sp>
        <p:nvSpPr>
          <p:cNvPr id="79" name="円/楕円 78"/>
          <p:cNvSpPr/>
          <p:nvPr/>
        </p:nvSpPr>
        <p:spPr>
          <a:xfrm>
            <a:off x="7429520" y="4286232"/>
            <a:ext cx="502721" cy="487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５</a:t>
            </a:r>
            <a:endParaRPr kumimoji="1" lang="ja-JP" altLang="en-US" sz="3200" b="1" dirty="0"/>
          </a:p>
        </p:txBody>
      </p:sp>
      <p:sp>
        <p:nvSpPr>
          <p:cNvPr id="80" name="円/楕円 79"/>
          <p:cNvSpPr/>
          <p:nvPr/>
        </p:nvSpPr>
        <p:spPr>
          <a:xfrm>
            <a:off x="6715140" y="428623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４</a:t>
            </a:r>
            <a:endParaRPr kumimoji="1" lang="ja-JP" altLang="en-US" sz="3200" b="1" dirty="0"/>
          </a:p>
        </p:txBody>
      </p:sp>
      <p:sp>
        <p:nvSpPr>
          <p:cNvPr id="81" name="円/楕円 80"/>
          <p:cNvSpPr/>
          <p:nvPr/>
        </p:nvSpPr>
        <p:spPr>
          <a:xfrm>
            <a:off x="8143900" y="3571852"/>
            <a:ext cx="502721" cy="487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３</a:t>
            </a:r>
            <a:endParaRPr kumimoji="1" lang="ja-JP" altLang="en-US" sz="3200" b="1" dirty="0"/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4357686" y="5286364"/>
            <a:ext cx="171451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１００％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コンテンツ プレースホルダ 2"/>
          <p:cNvSpPr txBox="1">
            <a:spLocks/>
          </p:cNvSpPr>
          <p:nvPr/>
        </p:nvSpPr>
        <p:spPr>
          <a:xfrm>
            <a:off x="7358082" y="5357802"/>
            <a:ext cx="178591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バッファ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3900" b="1" dirty="0" smtClean="0"/>
              <a:t>１００％</a:t>
            </a:r>
            <a:endParaRPr kumimoji="1" lang="ja-JP" altLang="en-US" sz="3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85720" y="5286388"/>
            <a:ext cx="27142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i="1" u="sng" dirty="0" smtClean="0">
                <a:solidFill>
                  <a:srgbClr val="FF0000"/>
                </a:solidFill>
              </a:rPr>
              <a:t>４</a:t>
            </a:r>
            <a:r>
              <a:rPr kumimoji="1" lang="ja-JP" altLang="en-US" sz="6000" b="1" i="1" u="sng" dirty="0" smtClean="0">
                <a:solidFill>
                  <a:srgbClr val="FF0000"/>
                </a:solidFill>
              </a:rPr>
              <a:t>ターン</a:t>
            </a:r>
            <a:endParaRPr kumimoji="1" lang="ja-JP" altLang="en-US" sz="6000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これが新世代だ！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4800" dirty="0" smtClean="0"/>
              <a:t>遅延を少なく</a:t>
            </a:r>
            <a:endParaRPr lang="en-US" altLang="ja-JP" sz="48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 smtClean="0">
                <a:solidFill>
                  <a:srgbClr val="FF0000"/>
                </a:solidFill>
              </a:rPr>
              <a:t>どんな環境でも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 smtClean="0"/>
              <a:t>安定して視聴</a:t>
            </a:r>
            <a:endParaRPr lang="en-US" altLang="ja-JP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どんな環境でも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ポートが開いていないと</a:t>
            </a:r>
            <a:r>
              <a:rPr kumimoji="1" lang="en-US" altLang="ja-JP" dirty="0" smtClean="0"/>
              <a:t>×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どんな環境でも通信可能に！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ポート解放しなくてもＯＫ（学校でも）</a:t>
            </a:r>
            <a:endParaRPr kumimoji="1" lang="en-US" altLang="ja-JP" dirty="0" smtClean="0"/>
          </a:p>
          <a:p>
            <a:pPr lvl="2">
              <a:buNone/>
            </a:pPr>
            <a:r>
              <a:rPr kumimoji="1" lang="ja-JP" altLang="en-US" dirty="0" smtClean="0"/>
              <a:t>→　</a:t>
            </a:r>
            <a:r>
              <a:rPr kumimoji="1" lang="en-US" altLang="ja-JP" dirty="0" smtClean="0"/>
              <a:t>Skype</a:t>
            </a:r>
            <a:r>
              <a:rPr kumimoji="1" lang="ja-JP" altLang="en-US" dirty="0" smtClean="0"/>
              <a:t>を参考にしてみる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　　　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これが新世代だ！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4800" dirty="0" smtClean="0"/>
              <a:t>遅延を少なく</a:t>
            </a:r>
            <a:endParaRPr lang="en-US" altLang="ja-JP" sz="48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 smtClean="0"/>
              <a:t>どんな環境でも</a:t>
            </a:r>
            <a:endParaRPr lang="en-US" altLang="ja-JP" sz="4800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4800" dirty="0" smtClean="0"/>
              <a:t>安定して視聴</a:t>
            </a:r>
            <a:endParaRPr kumimoji="1" lang="en-US" altLang="ja-JP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どんな環境でも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①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両方ともポート開いてる状態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直接通信</a:t>
            </a:r>
            <a:endParaRPr kumimoji="1" lang="ja-JP" altLang="en-US" dirty="0"/>
          </a:p>
        </p:txBody>
      </p:sp>
      <p:pic>
        <p:nvPicPr>
          <p:cNvPr id="4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000372"/>
            <a:ext cx="1643074" cy="1296806"/>
          </a:xfrm>
          <a:prstGeom prst="rect">
            <a:avLst/>
          </a:prstGeom>
          <a:noFill/>
        </p:spPr>
      </p:pic>
      <p:pic>
        <p:nvPicPr>
          <p:cNvPr id="5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3000372"/>
            <a:ext cx="1643074" cy="1296806"/>
          </a:xfrm>
          <a:prstGeom prst="rect">
            <a:avLst/>
          </a:prstGeom>
          <a:noFill/>
        </p:spPr>
      </p:pic>
      <p:cxnSp>
        <p:nvCxnSpPr>
          <p:cNvPr id="7" name="直線矢印コネクタ 6"/>
          <p:cNvCxnSpPr/>
          <p:nvPr/>
        </p:nvCxnSpPr>
        <p:spPr>
          <a:xfrm>
            <a:off x="3286116" y="3571876"/>
            <a:ext cx="2428892" cy="15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57224" y="4429132"/>
            <a:ext cx="202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kumimoji="1" lang="ja-JP" altLang="en-US" sz="4000" b="1" dirty="0" smtClean="0">
                <a:solidFill>
                  <a:srgbClr val="002060"/>
                </a:solidFill>
              </a:rPr>
              <a:t>ポート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○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43636" y="4429132"/>
            <a:ext cx="202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kumimoji="1" lang="ja-JP" altLang="en-US" sz="4000" b="1" dirty="0" smtClean="0">
                <a:solidFill>
                  <a:srgbClr val="002060"/>
                </a:solidFill>
              </a:rPr>
              <a:t>ポート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○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どんな環境でも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②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片方だけ</a:t>
            </a:r>
            <a:r>
              <a:rPr kumimoji="1" lang="ja-JP" altLang="en-US" dirty="0" smtClean="0"/>
              <a:t>ポート開いてる状態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lang="ja-JP" altLang="en-US" dirty="0" smtClean="0"/>
              <a:t>代わりにかけてもらう</a:t>
            </a:r>
            <a:endParaRPr kumimoji="1" lang="ja-JP" altLang="en-US" dirty="0"/>
          </a:p>
        </p:txBody>
      </p:sp>
      <p:pic>
        <p:nvPicPr>
          <p:cNvPr id="4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071942"/>
            <a:ext cx="1643074" cy="1296806"/>
          </a:xfrm>
          <a:prstGeom prst="rect">
            <a:avLst/>
          </a:prstGeom>
          <a:noFill/>
        </p:spPr>
      </p:pic>
      <p:pic>
        <p:nvPicPr>
          <p:cNvPr id="5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4071942"/>
            <a:ext cx="1643074" cy="1296806"/>
          </a:xfrm>
          <a:prstGeom prst="rect">
            <a:avLst/>
          </a:prstGeom>
          <a:noFill/>
        </p:spPr>
      </p:pic>
      <p:cxnSp>
        <p:nvCxnSpPr>
          <p:cNvPr id="7" name="直線矢印コネクタ 6"/>
          <p:cNvCxnSpPr/>
          <p:nvPr/>
        </p:nvCxnSpPr>
        <p:spPr>
          <a:xfrm>
            <a:off x="3143240" y="5499114"/>
            <a:ext cx="2428892" cy="1588"/>
          </a:xfrm>
          <a:prstGeom prst="straightConnector1">
            <a:avLst/>
          </a:prstGeom>
          <a:ln w="1016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14348" y="5500702"/>
            <a:ext cx="202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kumimoji="1" lang="ja-JP" altLang="en-US" sz="4000" b="1" dirty="0" smtClean="0">
                <a:solidFill>
                  <a:srgbClr val="002060"/>
                </a:solidFill>
              </a:rPr>
              <a:t>ポート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○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43636" y="5572140"/>
            <a:ext cx="202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kumimoji="1" lang="ja-JP" altLang="en-US" sz="4000" b="1" dirty="0" smtClean="0">
                <a:solidFill>
                  <a:srgbClr val="002060"/>
                </a:solidFill>
              </a:rPr>
              <a:t>ポート</a:t>
            </a:r>
            <a:r>
              <a:rPr kumimoji="1" lang="en-US" altLang="ja-JP" sz="40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1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786058"/>
            <a:ext cx="1643074" cy="1296806"/>
          </a:xfrm>
          <a:prstGeom prst="rect">
            <a:avLst/>
          </a:prstGeom>
          <a:noFill/>
        </p:spPr>
      </p:pic>
      <p:cxnSp>
        <p:nvCxnSpPr>
          <p:cNvPr id="12" name="直線矢印コネクタ 11"/>
          <p:cNvCxnSpPr/>
          <p:nvPr/>
        </p:nvCxnSpPr>
        <p:spPr>
          <a:xfrm flipV="1">
            <a:off x="1785918" y="3071810"/>
            <a:ext cx="1214446" cy="785818"/>
          </a:xfrm>
          <a:prstGeom prst="straightConnector1">
            <a:avLst/>
          </a:prstGeom>
          <a:ln w="1016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643570" y="3000372"/>
            <a:ext cx="1214446" cy="714380"/>
          </a:xfrm>
          <a:prstGeom prst="straightConnector1">
            <a:avLst/>
          </a:prstGeom>
          <a:ln w="1016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714480" y="2748503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ja-JP" altLang="en-US" sz="40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29322" y="2500306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kumimoji="1" lang="ja-JP" altLang="en-US" sz="40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71934" y="5715016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ja-JP" altLang="en-US" sz="40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3214678" y="4714884"/>
            <a:ext cx="2428892" cy="1588"/>
          </a:xfrm>
          <a:prstGeom prst="straightConnector1">
            <a:avLst/>
          </a:prstGeom>
          <a:ln w="1016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禁止 33"/>
          <p:cNvSpPr/>
          <p:nvPr/>
        </p:nvSpPr>
        <p:spPr>
          <a:xfrm>
            <a:off x="3857620" y="4286256"/>
            <a:ext cx="928694" cy="857256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どんな環境でも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③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両方ポート開いてない状態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UDP</a:t>
            </a:r>
            <a:r>
              <a:rPr kumimoji="1" lang="ja-JP" altLang="en-US" dirty="0" smtClean="0"/>
              <a:t>ホールパンチング（ポートを開ける）</a:t>
            </a:r>
            <a:endParaRPr kumimoji="1" lang="ja-JP" altLang="en-US" dirty="0"/>
          </a:p>
        </p:txBody>
      </p:sp>
      <p:pic>
        <p:nvPicPr>
          <p:cNvPr id="4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071942"/>
            <a:ext cx="1643074" cy="1296806"/>
          </a:xfrm>
          <a:prstGeom prst="rect">
            <a:avLst/>
          </a:prstGeom>
          <a:noFill/>
        </p:spPr>
      </p:pic>
      <p:pic>
        <p:nvPicPr>
          <p:cNvPr id="5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4071942"/>
            <a:ext cx="1643074" cy="1296806"/>
          </a:xfrm>
          <a:prstGeom prst="rect">
            <a:avLst/>
          </a:prstGeom>
          <a:noFill/>
        </p:spPr>
      </p:pic>
      <p:cxnSp>
        <p:nvCxnSpPr>
          <p:cNvPr id="7" name="直線矢印コネクタ 6"/>
          <p:cNvCxnSpPr/>
          <p:nvPr/>
        </p:nvCxnSpPr>
        <p:spPr>
          <a:xfrm>
            <a:off x="3143240" y="4643446"/>
            <a:ext cx="2428892" cy="1588"/>
          </a:xfrm>
          <a:prstGeom prst="straightConnector1">
            <a:avLst/>
          </a:prstGeom>
          <a:ln w="101600"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14348" y="5500702"/>
            <a:ext cx="202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kumimoji="1" lang="ja-JP" altLang="en-US" sz="4000" b="1" dirty="0" smtClean="0">
                <a:solidFill>
                  <a:srgbClr val="002060"/>
                </a:solidFill>
              </a:rPr>
              <a:t>ポート</a:t>
            </a:r>
            <a:r>
              <a:rPr kumimoji="1" lang="en-US" altLang="ja-JP" sz="40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43636" y="5572140"/>
            <a:ext cx="202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kumimoji="1" lang="ja-JP" altLang="en-US" sz="4000" b="1" dirty="0" smtClean="0">
                <a:solidFill>
                  <a:srgbClr val="002060"/>
                </a:solidFill>
              </a:rPr>
              <a:t>ポート</a:t>
            </a:r>
            <a:r>
              <a:rPr kumimoji="1" lang="en-US" altLang="ja-JP" sz="40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1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786058"/>
            <a:ext cx="1643074" cy="1296806"/>
          </a:xfrm>
          <a:prstGeom prst="rect">
            <a:avLst/>
          </a:prstGeom>
          <a:noFill/>
        </p:spPr>
      </p:pic>
      <p:cxnSp>
        <p:nvCxnSpPr>
          <p:cNvPr id="12" name="直線矢印コネクタ 11"/>
          <p:cNvCxnSpPr/>
          <p:nvPr/>
        </p:nvCxnSpPr>
        <p:spPr>
          <a:xfrm flipV="1">
            <a:off x="1785918" y="3071810"/>
            <a:ext cx="1214446" cy="785818"/>
          </a:xfrm>
          <a:prstGeom prst="straightConnector1">
            <a:avLst/>
          </a:prstGeom>
          <a:ln w="1016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643570" y="3000372"/>
            <a:ext cx="1214446" cy="714380"/>
          </a:xfrm>
          <a:prstGeom prst="straightConnector1">
            <a:avLst/>
          </a:prstGeom>
          <a:ln w="1016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143240" y="5213362"/>
            <a:ext cx="2428892" cy="1588"/>
          </a:xfrm>
          <a:prstGeom prst="straightConnector1">
            <a:avLst/>
          </a:prstGeom>
          <a:ln w="101600"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どんな環境でも</a:t>
            </a:r>
            <a:r>
              <a:rPr kumimoji="1" lang="ja-JP" altLang="en-US" b="1" i="1" dirty="0" smtClean="0">
                <a:solidFill>
                  <a:srgbClr val="FF0000"/>
                </a:solidFill>
              </a:rPr>
              <a:t>④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両方ポート開いてない状態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全て任せる</a:t>
            </a:r>
            <a:endParaRPr kumimoji="1" lang="ja-JP" altLang="en-US" dirty="0"/>
          </a:p>
        </p:txBody>
      </p:sp>
      <p:pic>
        <p:nvPicPr>
          <p:cNvPr id="4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071942"/>
            <a:ext cx="1643074" cy="1296806"/>
          </a:xfrm>
          <a:prstGeom prst="rect">
            <a:avLst/>
          </a:prstGeom>
          <a:noFill/>
        </p:spPr>
      </p:pic>
      <p:pic>
        <p:nvPicPr>
          <p:cNvPr id="5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4071942"/>
            <a:ext cx="1643074" cy="1296806"/>
          </a:xfrm>
          <a:prstGeom prst="rect">
            <a:avLst/>
          </a:prstGeom>
          <a:noFill/>
        </p:spPr>
      </p:pic>
      <p:sp>
        <p:nvSpPr>
          <p:cNvPr id="9" name="テキスト ボックス 8"/>
          <p:cNvSpPr txBox="1"/>
          <p:nvPr/>
        </p:nvSpPr>
        <p:spPr>
          <a:xfrm>
            <a:off x="714348" y="5500702"/>
            <a:ext cx="202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kumimoji="1" lang="ja-JP" altLang="en-US" sz="4000" b="1" dirty="0" smtClean="0">
                <a:solidFill>
                  <a:srgbClr val="002060"/>
                </a:solidFill>
              </a:rPr>
              <a:t>ポート</a:t>
            </a:r>
            <a:r>
              <a:rPr kumimoji="1" lang="en-US" altLang="ja-JP" sz="40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43636" y="5572140"/>
            <a:ext cx="202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kumimoji="1" lang="ja-JP" altLang="en-US" sz="4000" b="1" dirty="0" smtClean="0">
                <a:solidFill>
                  <a:srgbClr val="002060"/>
                </a:solidFill>
              </a:rPr>
              <a:t>ポート</a:t>
            </a:r>
            <a:r>
              <a:rPr kumimoji="1" lang="en-US" altLang="ja-JP" sz="40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1" name="Picture 2" descr="C:\Users\Shule\Desktop\ma_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786058"/>
            <a:ext cx="1643074" cy="1296806"/>
          </a:xfrm>
          <a:prstGeom prst="rect">
            <a:avLst/>
          </a:prstGeom>
          <a:noFill/>
        </p:spPr>
      </p:pic>
      <p:cxnSp>
        <p:nvCxnSpPr>
          <p:cNvPr id="12" name="直線矢印コネクタ 11"/>
          <p:cNvCxnSpPr/>
          <p:nvPr/>
        </p:nvCxnSpPr>
        <p:spPr>
          <a:xfrm flipV="1">
            <a:off x="1785918" y="3071810"/>
            <a:ext cx="1214446" cy="78581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500694" y="3000372"/>
            <a:ext cx="1357322" cy="714380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571868" y="5572140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kumimoji="1" lang="en-US" altLang="ja-JP" sz="4000" b="1" dirty="0" smtClean="0">
                <a:solidFill>
                  <a:srgbClr val="002060"/>
                </a:solidFill>
              </a:rPr>
              <a:t>UDP</a:t>
            </a:r>
            <a:r>
              <a:rPr kumimoji="1" lang="en-US" altLang="ja-JP" sz="40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これが新世代だ！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4800" dirty="0" smtClean="0"/>
              <a:t>遅延を少なく</a:t>
            </a:r>
            <a:endParaRPr lang="en-US" altLang="ja-JP" sz="48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 smtClean="0"/>
              <a:t>どんな環境でも</a:t>
            </a:r>
            <a:endParaRPr lang="en-US" altLang="ja-JP" sz="48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 smtClean="0">
                <a:solidFill>
                  <a:srgbClr val="FF0000"/>
                </a:solidFill>
              </a:rPr>
              <a:t>安定して視聴</a:t>
            </a:r>
            <a:endParaRPr lang="en-US" altLang="ja-JP" sz="4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安定して視聴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映像が乱れる（ノイズ、プチプチ）</a:t>
            </a:r>
            <a:endParaRPr kumimoji="1" lang="en-US" altLang="ja-JP" dirty="0" smtClean="0"/>
          </a:p>
          <a:p>
            <a:r>
              <a:rPr lang="ja-JP" altLang="en-US" dirty="0" smtClean="0"/>
              <a:t>途中で止まってしまう（再接続）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（通称：バッファ）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原因は設定間違いしている人（偽装緑）</a:t>
            </a:r>
            <a:endParaRPr kumimoji="1"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自分で帯域を設定する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バッファの原因</a:t>
            </a:r>
            <a:endParaRPr kumimoji="1" lang="ja-JP" altLang="en-US" dirty="0"/>
          </a:p>
        </p:txBody>
      </p:sp>
      <p:pic>
        <p:nvPicPr>
          <p:cNvPr id="4" name="Picture 2" descr="C:\Users\Shule\Desktop\peercas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1428736"/>
            <a:ext cx="1382483" cy="1382483"/>
          </a:xfrm>
          <a:prstGeom prst="rect">
            <a:avLst/>
          </a:prstGeom>
          <a:noFill/>
        </p:spPr>
      </p:pic>
      <p:pic>
        <p:nvPicPr>
          <p:cNvPr id="5" name="Picture 2" descr="C:\Users\Shule\Desktop\peercas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286256"/>
            <a:ext cx="1382483" cy="1382483"/>
          </a:xfrm>
          <a:prstGeom prst="rect">
            <a:avLst/>
          </a:prstGeom>
          <a:noFill/>
        </p:spPr>
      </p:pic>
      <p:pic>
        <p:nvPicPr>
          <p:cNvPr id="6" name="Picture 2" descr="C:\Users\Shule\Desktop\peercas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4357694"/>
            <a:ext cx="1382483" cy="1382483"/>
          </a:xfrm>
          <a:prstGeom prst="rect">
            <a:avLst/>
          </a:prstGeom>
          <a:noFill/>
        </p:spPr>
      </p:pic>
      <p:pic>
        <p:nvPicPr>
          <p:cNvPr id="7" name="Picture 2" descr="C:\Users\Shule\Desktop\peercas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4286256"/>
            <a:ext cx="1382483" cy="1382483"/>
          </a:xfrm>
          <a:prstGeom prst="rect">
            <a:avLst/>
          </a:prstGeom>
          <a:noFill/>
        </p:spPr>
      </p:pic>
      <p:cxnSp>
        <p:nvCxnSpPr>
          <p:cNvPr id="9" name="直線矢印コネクタ 8"/>
          <p:cNvCxnSpPr>
            <a:stCxn id="4" idx="2"/>
            <a:endCxn id="5" idx="0"/>
          </p:cNvCxnSpPr>
          <p:nvPr/>
        </p:nvCxnSpPr>
        <p:spPr>
          <a:xfrm rot="5400000">
            <a:off x="2382584" y="2048539"/>
            <a:ext cx="1475037" cy="3000396"/>
          </a:xfrm>
          <a:prstGeom prst="straightConnector1">
            <a:avLst/>
          </a:prstGeom>
          <a:ln w="857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2"/>
            <a:endCxn id="6" idx="0"/>
          </p:cNvCxnSpPr>
          <p:nvPr/>
        </p:nvCxnSpPr>
        <p:spPr>
          <a:xfrm rot="5400000">
            <a:off x="3847063" y="3584456"/>
            <a:ext cx="1546475" cy="1588"/>
          </a:xfrm>
          <a:prstGeom prst="straightConnector1">
            <a:avLst/>
          </a:prstGeom>
          <a:ln w="8572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7" idx="0"/>
          </p:cNvCxnSpPr>
          <p:nvPr/>
        </p:nvCxnSpPr>
        <p:spPr>
          <a:xfrm rot="16200000" flipH="1">
            <a:off x="5382980" y="2048539"/>
            <a:ext cx="1475037" cy="3000396"/>
          </a:xfrm>
          <a:prstGeom prst="straightConnector1">
            <a:avLst/>
          </a:prstGeom>
          <a:ln w="8572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442866" y="1857364"/>
            <a:ext cx="3486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３人に動画</a:t>
            </a:r>
            <a:endParaRPr kumimoji="1" lang="en-US" altLang="ja-JP" sz="2800" b="1" dirty="0" smtClean="0"/>
          </a:p>
          <a:p>
            <a:r>
              <a:rPr lang="ja-JP" altLang="en-US" sz="2800" b="1" dirty="0" smtClean="0"/>
              <a:t>　　　</a:t>
            </a:r>
            <a:r>
              <a:rPr kumimoji="1" lang="ja-JP" altLang="en-US" sz="2800" b="1" dirty="0" smtClean="0"/>
              <a:t>リレーできます！</a:t>
            </a:r>
            <a:endParaRPr kumimoji="1" lang="ja-JP" altLang="en-US" sz="28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00430" y="5977614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バッファ発生</a:t>
            </a:r>
            <a:endParaRPr kumimoji="1" lang="ja-JP" altLang="en-US" sz="32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18886" y="5987497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バッファ発生</a:t>
            </a:r>
            <a:endParaRPr kumimoji="1" lang="ja-JP" altLang="en-US" sz="32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7158" y="1571612"/>
            <a:ext cx="3105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002060"/>
                </a:solidFill>
              </a:rPr>
              <a:t>設定した帯域よりも</a:t>
            </a:r>
            <a:endParaRPr kumimoji="1" lang="en-US" altLang="ja-JP" sz="2800" b="1" dirty="0" smtClean="0">
              <a:solidFill>
                <a:srgbClr val="002060"/>
              </a:solidFill>
            </a:endParaRPr>
          </a:p>
          <a:p>
            <a:r>
              <a:rPr lang="ja-JP" altLang="en-US" sz="2800" b="1" dirty="0" smtClean="0">
                <a:solidFill>
                  <a:srgbClr val="002060"/>
                </a:solidFill>
              </a:rPr>
              <a:t>小さいと・・・</a:t>
            </a:r>
            <a:endParaRPr kumimoji="1" lang="ja-JP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安定して視聴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設定を自動化する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帯域測定し、自動設定する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>
              <a:buNone/>
            </a:pPr>
            <a:r>
              <a:rPr kumimoji="1" lang="en-US" altLang="ja-JP" sz="4000" b="1" dirty="0" smtClean="0"/>
              <a:t>	</a:t>
            </a:r>
            <a:r>
              <a:rPr kumimoji="1" lang="ja-JP" altLang="en-US" sz="4000" b="1" dirty="0" smtClean="0"/>
              <a:t>→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・設定簡単</a:t>
            </a:r>
            <a:endParaRPr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　・バッファしない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　・</a:t>
            </a:r>
            <a:r>
              <a:rPr lang="en-US" altLang="ja-JP" dirty="0" smtClean="0"/>
              <a:t>P2P</a:t>
            </a:r>
            <a:r>
              <a:rPr lang="ja-JP" altLang="en-US" dirty="0" smtClean="0"/>
              <a:t>を意識しなくても良い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　（</a:t>
            </a:r>
            <a:r>
              <a:rPr lang="en-US" altLang="ja-JP" dirty="0" smtClean="0"/>
              <a:t>Skype</a:t>
            </a:r>
            <a:r>
              <a:rPr lang="ja-JP" altLang="en-US" dirty="0" smtClean="0"/>
              <a:t>も設定なし）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YP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掲示板も</a:t>
            </a:r>
            <a:r>
              <a:rPr lang="en-US" altLang="ja-JP" dirty="0" smtClean="0"/>
              <a:t>P2P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r>
              <a:rPr lang="ja-JP" altLang="en-US" dirty="0" smtClean="0"/>
              <a:t>自動録画共有</a:t>
            </a:r>
            <a:endParaRPr lang="en-US" altLang="ja-JP" dirty="0" smtClean="0"/>
          </a:p>
          <a:p>
            <a:r>
              <a:rPr lang="en-US" altLang="ja-JP" dirty="0" smtClean="0"/>
              <a:t>OS</a:t>
            </a:r>
            <a:r>
              <a:rPr lang="ja-JP" altLang="en-US" dirty="0" smtClean="0"/>
              <a:t>を超えて（</a:t>
            </a:r>
            <a:r>
              <a:rPr lang="en-US" altLang="ja-JP" dirty="0" smtClean="0"/>
              <a:t>Mac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デバイスも超えて（携帯）</a:t>
            </a:r>
            <a:endParaRPr lang="en-US" altLang="ja-JP" dirty="0" smtClean="0"/>
          </a:p>
          <a:p>
            <a:r>
              <a:rPr lang="ja-JP" altLang="en-US" dirty="0" smtClean="0"/>
              <a:t>コーデックを変える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これが新世代だ！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4800" dirty="0" smtClean="0">
                <a:solidFill>
                  <a:srgbClr val="FF0000"/>
                </a:solidFill>
              </a:rPr>
              <a:t>遅延を少なく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 smtClean="0"/>
              <a:t>どんな環境でも</a:t>
            </a:r>
            <a:endParaRPr lang="en-US" altLang="ja-JP" sz="48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 smtClean="0"/>
              <a:t>安定して視聴</a:t>
            </a:r>
            <a:endParaRPr lang="en-US" altLang="ja-JP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遅延の比較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142843" y="1347305"/>
          <a:ext cx="8715436" cy="2367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859"/>
                <a:gridCol w="2178859"/>
                <a:gridCol w="2178859"/>
                <a:gridCol w="2178859"/>
              </a:tblGrid>
              <a:tr h="117872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600" dirty="0" smtClean="0"/>
                        <a:t>Skype</a:t>
                      </a:r>
                      <a:endParaRPr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ニコニコ生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何でも</a:t>
                      </a:r>
                      <a:endParaRPr kumimoji="1" lang="en-US" altLang="ja-JP" sz="3600" dirty="0" smtClean="0"/>
                    </a:p>
                    <a:p>
                      <a:pPr algn="ctr"/>
                      <a:r>
                        <a:rPr kumimoji="1" lang="ja-JP" altLang="en-US" sz="3600" dirty="0" smtClean="0"/>
                        <a:t>実況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/>
                        <a:t>PeerCast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  <a:tr h="11787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ほぼなし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3</a:t>
                      </a:r>
                      <a:r>
                        <a:rPr kumimoji="1" lang="ja-JP" altLang="en-US" sz="3600" dirty="0" smtClean="0"/>
                        <a:t>秒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10</a:t>
                      </a:r>
                      <a:r>
                        <a:rPr kumimoji="1" lang="ja-JP" altLang="en-US" sz="3600" dirty="0" smtClean="0"/>
                        <a:t>秒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15</a:t>
                      </a:r>
                      <a:r>
                        <a:rPr kumimoji="1" lang="ja-JP" altLang="en-US" sz="3600" dirty="0" smtClean="0"/>
                        <a:t>秒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57200" y="4214818"/>
            <a:ext cx="8229600" cy="2571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実際に書き込んで時間を測ってみた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P2P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は遅延が出てしまう</a:t>
            </a:r>
            <a:endParaRPr lang="en-US" altLang="ja-JP" sz="3200" dirty="0" smtClean="0"/>
          </a:p>
          <a:p>
            <a:pPr marL="971550" lvl="1" indent="-514350">
              <a:spcBef>
                <a:spcPct val="20000"/>
              </a:spcBef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例外：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Skype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（ボイスチャット）は１：１通信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遅延対策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en-US" altLang="ja-JP" sz="4400" dirty="0" smtClean="0"/>
              <a:t>HTTP</a:t>
            </a:r>
            <a:r>
              <a:rPr kumimoji="1" lang="ja-JP" altLang="en-US" sz="4400" dirty="0" smtClean="0"/>
              <a:t>（</a:t>
            </a:r>
            <a:r>
              <a:rPr kumimoji="1" lang="en-US" altLang="ja-JP" sz="4400" dirty="0" smtClean="0"/>
              <a:t>TCP</a:t>
            </a:r>
            <a:r>
              <a:rPr kumimoji="1" lang="ja-JP" altLang="en-US" sz="4400" dirty="0" smtClean="0"/>
              <a:t>）から</a:t>
            </a:r>
            <a:r>
              <a:rPr kumimoji="1" lang="en-US" altLang="ja-JP" sz="4400" dirty="0" smtClean="0"/>
              <a:t>UDP</a:t>
            </a:r>
            <a:r>
              <a:rPr kumimoji="1" lang="ja-JP" altLang="en-US" sz="4400" dirty="0" smtClean="0"/>
              <a:t>へ</a:t>
            </a:r>
            <a:endParaRPr kumimoji="1" lang="en-US" altLang="ja-JP" sz="44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400" dirty="0" smtClean="0"/>
              <a:t>リレー方法の改善</a:t>
            </a:r>
            <a:endParaRPr lang="en-US" altLang="ja-JP" sz="44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400" dirty="0" smtClean="0"/>
              <a:t>バッファ方法の改善</a:t>
            </a:r>
            <a:endParaRPr lang="en-US" altLang="ja-JP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遅延対策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en-US" altLang="ja-JP" sz="4400" dirty="0" smtClean="0">
                <a:solidFill>
                  <a:srgbClr val="FF0000"/>
                </a:solidFill>
              </a:rPr>
              <a:t>HTTP</a:t>
            </a:r>
            <a:r>
              <a:rPr kumimoji="1" lang="ja-JP" altLang="en-US" sz="4400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TCP</a:t>
            </a:r>
            <a:r>
              <a:rPr kumimoji="1" lang="ja-JP" altLang="en-US" sz="4400" dirty="0" smtClean="0">
                <a:solidFill>
                  <a:srgbClr val="FF0000"/>
                </a:solidFill>
              </a:rPr>
              <a:t>）から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UDP</a:t>
            </a:r>
            <a:r>
              <a:rPr kumimoji="1" lang="ja-JP" altLang="en-US" sz="4400" dirty="0" smtClean="0">
                <a:solidFill>
                  <a:srgbClr val="FF0000"/>
                </a:solidFill>
              </a:rPr>
              <a:t>へ</a:t>
            </a:r>
            <a:endParaRPr kumimoji="1" lang="en-US" altLang="ja-JP" sz="4400" dirty="0" smtClean="0">
              <a:solidFill>
                <a:srgbClr val="FF0000"/>
              </a:solidFill>
            </a:endParaRPr>
          </a:p>
          <a:p>
            <a:pPr marL="914400" lvl="1" indent="-514350">
              <a:buNone/>
            </a:pPr>
            <a:r>
              <a:rPr lang="ja-JP" altLang="en-US" sz="4400" b="1" dirty="0" smtClean="0"/>
              <a:t>・</a:t>
            </a:r>
            <a:r>
              <a:rPr lang="en-US" altLang="ja-JP" sz="4400" b="1" dirty="0" err="1" smtClean="0"/>
              <a:t>PeerCast</a:t>
            </a:r>
            <a:r>
              <a:rPr lang="ja-JP" altLang="en-US" sz="4400" b="1" dirty="0" smtClean="0"/>
              <a:t>は</a:t>
            </a:r>
            <a:r>
              <a:rPr lang="en-US" altLang="ja-JP" sz="4400" b="1" dirty="0" smtClean="0"/>
              <a:t>HTTP</a:t>
            </a:r>
            <a:r>
              <a:rPr lang="ja-JP" altLang="en-US" sz="4400" b="1" dirty="0" smtClean="0"/>
              <a:t>通信</a:t>
            </a:r>
            <a:endParaRPr lang="en-US" altLang="ja-JP" sz="4400" b="1" dirty="0" smtClean="0"/>
          </a:p>
          <a:p>
            <a:pPr marL="914400" lvl="1" indent="-514350">
              <a:buNone/>
            </a:pPr>
            <a:r>
              <a:rPr kumimoji="1" lang="ja-JP" altLang="en-US" sz="4400" b="1" dirty="0" smtClean="0"/>
              <a:t>・</a:t>
            </a:r>
            <a:r>
              <a:rPr kumimoji="1" lang="en-US" altLang="ja-JP" sz="4400" b="1" dirty="0" smtClean="0"/>
              <a:t>UDP</a:t>
            </a:r>
            <a:r>
              <a:rPr kumimoji="1" lang="ja-JP" altLang="en-US" sz="4400" b="1" dirty="0" smtClean="0"/>
              <a:t>で送信：速度</a:t>
            </a:r>
            <a:r>
              <a:rPr kumimoji="1" lang="en-US" altLang="ja-JP" sz="4400" b="1" dirty="0" smtClean="0"/>
              <a:t>UP</a:t>
            </a:r>
          </a:p>
          <a:p>
            <a:pPr marL="914400" lvl="1" indent="-514350">
              <a:buNone/>
            </a:pPr>
            <a:r>
              <a:rPr lang="ja-JP" altLang="en-US" sz="4400" b="1" dirty="0" smtClean="0"/>
              <a:t>（動画配信って</a:t>
            </a:r>
            <a:r>
              <a:rPr lang="en-US" altLang="ja-JP" sz="4400" b="1" dirty="0" smtClean="0"/>
              <a:t>UDP</a:t>
            </a:r>
            <a:r>
              <a:rPr lang="ja-JP" altLang="en-US" sz="4400" b="1" dirty="0" smtClean="0"/>
              <a:t>向きだよね？）</a:t>
            </a:r>
            <a:endParaRPr kumimoji="1" lang="en-US" altLang="ja-JP" sz="44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400" dirty="0" smtClean="0"/>
              <a:t>リレー方法の改善</a:t>
            </a:r>
            <a:endParaRPr lang="en-US" altLang="ja-JP" sz="44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4400" dirty="0" smtClean="0"/>
              <a:t>バッファ方法の改善</a:t>
            </a:r>
            <a:endParaRPr lang="en-US" altLang="ja-JP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現状は</a:t>
            </a:r>
            <a:r>
              <a:rPr lang="en-US" altLang="ja-JP" dirty="0" smtClean="0"/>
              <a:t>HTTP(TCP)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34" name="Picture 2" descr="C:\Users\Shule\Desktop\peercas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35" name="Picture 2" descr="C:\Users\Shule\Desktop\peercas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1857340"/>
            <a:ext cx="1382483" cy="1382483"/>
          </a:xfrm>
          <a:prstGeom prst="rect">
            <a:avLst/>
          </a:prstGeom>
          <a:noFill/>
        </p:spPr>
      </p:pic>
      <p:pic>
        <p:nvPicPr>
          <p:cNvPr id="36" name="Picture 2" descr="C:\Users\Shule\Desktop\peercas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37" name="Picture 3" descr="C:\Users\Shule\Desktop\wm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5429264"/>
            <a:ext cx="1071570" cy="1071570"/>
          </a:xfrm>
          <a:prstGeom prst="rect">
            <a:avLst/>
          </a:prstGeom>
          <a:noFill/>
        </p:spPr>
      </p:pic>
      <p:sp>
        <p:nvSpPr>
          <p:cNvPr id="38" name="右矢印 37"/>
          <p:cNvSpPr/>
          <p:nvPr/>
        </p:nvSpPr>
        <p:spPr>
          <a:xfrm>
            <a:off x="2243627" y="2643158"/>
            <a:ext cx="1399679" cy="1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5643570" y="2643182"/>
            <a:ext cx="1256803" cy="1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下矢印 39"/>
          <p:cNvSpPr/>
          <p:nvPr/>
        </p:nvSpPr>
        <p:spPr>
          <a:xfrm>
            <a:off x="4500562" y="3429000"/>
            <a:ext cx="142876" cy="1714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コンテンツ プレースホルダ 2"/>
          <p:cNvSpPr txBox="1">
            <a:spLocks/>
          </p:cNvSpPr>
          <p:nvPr/>
        </p:nvSpPr>
        <p:spPr>
          <a:xfrm>
            <a:off x="6786578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下矢印 48"/>
          <p:cNvSpPr/>
          <p:nvPr/>
        </p:nvSpPr>
        <p:spPr>
          <a:xfrm>
            <a:off x="7643834" y="3429000"/>
            <a:ext cx="142876" cy="1785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3" descr="C:\Users\Shule\Desktop\wm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5500702"/>
            <a:ext cx="1000132" cy="1000132"/>
          </a:xfrm>
          <a:prstGeom prst="rect">
            <a:avLst/>
          </a:prstGeom>
          <a:noFill/>
        </p:spPr>
      </p:pic>
      <p:sp>
        <p:nvSpPr>
          <p:cNvPr id="60" name="テキスト ボックス 59"/>
          <p:cNvSpPr txBox="1"/>
          <p:nvPr/>
        </p:nvSpPr>
        <p:spPr>
          <a:xfrm>
            <a:off x="3929058" y="3929066"/>
            <a:ext cx="1293816" cy="707886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HTTP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64398" y="3857628"/>
            <a:ext cx="1293816" cy="707886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HTTP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349490" y="3078304"/>
            <a:ext cx="1293816" cy="707886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HTTP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564200" y="3006866"/>
            <a:ext cx="1293816" cy="707886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HTTP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理想は</a:t>
            </a:r>
            <a:r>
              <a:rPr lang="en-US" altLang="ja-JP" dirty="0" smtClean="0"/>
              <a:t>UDP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3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68" y="1357274"/>
            <a:ext cx="2071702" cy="150019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リスナー１</a:t>
            </a:r>
            <a:endParaRPr kumimoji="1" lang="ja-JP" altLang="en-US" dirty="0"/>
          </a:p>
        </p:txBody>
      </p:sp>
      <p:pic>
        <p:nvPicPr>
          <p:cNvPr id="34" name="Picture 2" descr="C:\Users\Shule\Desktop\peercas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1857340"/>
            <a:ext cx="1382483" cy="1382483"/>
          </a:xfrm>
          <a:prstGeom prst="rect">
            <a:avLst/>
          </a:prstGeom>
          <a:noFill/>
        </p:spPr>
      </p:pic>
      <p:pic>
        <p:nvPicPr>
          <p:cNvPr id="35" name="Picture 2" descr="C:\Users\Shule\Desktop\peercas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1857340"/>
            <a:ext cx="1382483" cy="1382483"/>
          </a:xfrm>
          <a:prstGeom prst="rect">
            <a:avLst/>
          </a:prstGeom>
          <a:noFill/>
        </p:spPr>
      </p:pic>
      <p:pic>
        <p:nvPicPr>
          <p:cNvPr id="36" name="Picture 2" descr="C:\Users\Shule\Desktop\peercas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857340"/>
            <a:ext cx="1382483" cy="1382483"/>
          </a:xfrm>
          <a:prstGeom prst="rect">
            <a:avLst/>
          </a:prstGeom>
          <a:noFill/>
        </p:spPr>
      </p:pic>
      <p:pic>
        <p:nvPicPr>
          <p:cNvPr id="37" name="Picture 3" descr="C:\Users\Shule\Desktop\wm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5429264"/>
            <a:ext cx="1071570" cy="1071570"/>
          </a:xfrm>
          <a:prstGeom prst="rect">
            <a:avLst/>
          </a:prstGeom>
          <a:noFill/>
        </p:spPr>
      </p:pic>
      <p:sp>
        <p:nvSpPr>
          <p:cNvPr id="39" name="右矢印 38"/>
          <p:cNvSpPr/>
          <p:nvPr/>
        </p:nvSpPr>
        <p:spPr>
          <a:xfrm>
            <a:off x="5643570" y="2214554"/>
            <a:ext cx="1256803" cy="763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下矢印 39"/>
          <p:cNvSpPr/>
          <p:nvPr/>
        </p:nvSpPr>
        <p:spPr>
          <a:xfrm>
            <a:off x="4071934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コンテンツ プレースホルダ 2"/>
          <p:cNvSpPr txBox="1">
            <a:spLocks/>
          </p:cNvSpPr>
          <p:nvPr/>
        </p:nvSpPr>
        <p:spPr>
          <a:xfrm>
            <a:off x="714348" y="1428712"/>
            <a:ext cx="178595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配信者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コンテンツ プレースホルダ 2"/>
          <p:cNvSpPr txBox="1">
            <a:spLocks/>
          </p:cNvSpPr>
          <p:nvPr/>
        </p:nvSpPr>
        <p:spPr>
          <a:xfrm>
            <a:off x="6786578" y="1357298"/>
            <a:ext cx="2143108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リスナー２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下矢印 48"/>
          <p:cNvSpPr/>
          <p:nvPr/>
        </p:nvSpPr>
        <p:spPr>
          <a:xfrm>
            <a:off x="7143768" y="3629363"/>
            <a:ext cx="1005442" cy="158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3" descr="C:\Users\Shule\Desktop\wm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5500702"/>
            <a:ext cx="1000132" cy="1000132"/>
          </a:xfrm>
          <a:prstGeom prst="rect">
            <a:avLst/>
          </a:prstGeom>
          <a:noFill/>
        </p:spPr>
      </p:pic>
      <p:sp>
        <p:nvSpPr>
          <p:cNvPr id="60" name="テキスト ボックス 59"/>
          <p:cNvSpPr txBox="1"/>
          <p:nvPr/>
        </p:nvSpPr>
        <p:spPr>
          <a:xfrm>
            <a:off x="4017961" y="3929066"/>
            <a:ext cx="1116010" cy="707886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UDP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64398" y="3857628"/>
            <a:ext cx="1116011" cy="707886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UDP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349490" y="3078304"/>
            <a:ext cx="1116011" cy="707886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UDP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564200" y="3006866"/>
            <a:ext cx="1116011" cy="707886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UDP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428860" y="2285992"/>
            <a:ext cx="1256803" cy="763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825</Words>
  <Application>Microsoft Office PowerPoint</Application>
  <PresentationFormat>画面に合わせる (4:3)</PresentationFormat>
  <Paragraphs>398</Paragraphs>
  <Slides>38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39" baseType="lpstr">
      <vt:lpstr>Office テーマ</vt:lpstr>
      <vt:lpstr>俺が考えた最強配信ツール</vt:lpstr>
      <vt:lpstr>概要</vt:lpstr>
      <vt:lpstr>これが新世代だ！</vt:lpstr>
      <vt:lpstr>これが新世代だ！</vt:lpstr>
      <vt:lpstr>遅延の比較</vt:lpstr>
      <vt:lpstr>遅延対策</vt:lpstr>
      <vt:lpstr>遅延対策</vt:lpstr>
      <vt:lpstr>現状はHTTP(TCP)</vt:lpstr>
      <vt:lpstr>理想はUDP</vt:lpstr>
      <vt:lpstr>TCP</vt:lpstr>
      <vt:lpstr>遅延対策</vt:lpstr>
      <vt:lpstr>遅延の比較</vt:lpstr>
      <vt:lpstr>実際のリレーツリー</vt:lpstr>
      <vt:lpstr>リレー方式</vt:lpstr>
      <vt:lpstr>遅延対策</vt:lpstr>
      <vt:lpstr>バッファとは</vt:lpstr>
      <vt:lpstr>現状のリレー①</vt:lpstr>
      <vt:lpstr>現状のリレー②</vt:lpstr>
      <vt:lpstr>現状のリレー③</vt:lpstr>
      <vt:lpstr>現状のリレー④</vt:lpstr>
      <vt:lpstr>現状のリレー⑤</vt:lpstr>
      <vt:lpstr>現状のリレー⑥</vt:lpstr>
      <vt:lpstr>現状のリレー⑦</vt:lpstr>
      <vt:lpstr>理想のリレー①</vt:lpstr>
      <vt:lpstr>理想のリレー②</vt:lpstr>
      <vt:lpstr>理想のリレー③</vt:lpstr>
      <vt:lpstr>理想のリレー④</vt:lpstr>
      <vt:lpstr>これが新世代だ！</vt:lpstr>
      <vt:lpstr>どんな環境でも</vt:lpstr>
      <vt:lpstr>どんな環境でも①</vt:lpstr>
      <vt:lpstr>どんな環境でも②</vt:lpstr>
      <vt:lpstr>どんな環境でも③</vt:lpstr>
      <vt:lpstr>どんな環境でも④</vt:lpstr>
      <vt:lpstr>これが新世代だ！</vt:lpstr>
      <vt:lpstr>安定して視聴</vt:lpstr>
      <vt:lpstr>バッファの原因</vt:lpstr>
      <vt:lpstr>安定して視聴</vt:lpstr>
      <vt:lpstr>その他の案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俺が考えた最強配信ツール</dc:title>
  <dc:creator>Shule</dc:creator>
  <cp:lastModifiedBy>Shule517</cp:lastModifiedBy>
  <cp:revision>69</cp:revision>
  <dcterms:created xsi:type="dcterms:W3CDTF">2009-11-17T04:42:10Z</dcterms:created>
  <dcterms:modified xsi:type="dcterms:W3CDTF">2013-04-07T02:18:51Z</dcterms:modified>
</cp:coreProperties>
</file>