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20" r:id="rId3"/>
    <p:sldId id="257" r:id="rId4"/>
    <p:sldId id="469" r:id="rId5"/>
    <p:sldId id="487" r:id="rId6"/>
    <p:sldId id="444" r:id="rId7"/>
    <p:sldId id="485" r:id="rId8"/>
    <p:sldId id="488" r:id="rId9"/>
    <p:sldId id="483" r:id="rId10"/>
    <p:sldId id="490" r:id="rId11"/>
    <p:sldId id="491" r:id="rId12"/>
    <p:sldId id="492" r:id="rId13"/>
    <p:sldId id="497" r:id="rId14"/>
    <p:sldId id="494" r:id="rId15"/>
    <p:sldId id="498" r:id="rId16"/>
    <p:sldId id="502" r:id="rId17"/>
    <p:sldId id="506" r:id="rId18"/>
    <p:sldId id="481" r:id="rId19"/>
    <p:sldId id="500" r:id="rId20"/>
    <p:sldId id="503" r:id="rId21"/>
    <p:sldId id="501" r:id="rId22"/>
    <p:sldId id="513" r:id="rId23"/>
    <p:sldId id="504" r:id="rId24"/>
    <p:sldId id="507" r:id="rId25"/>
    <p:sldId id="514" r:id="rId26"/>
    <p:sldId id="505" r:id="rId27"/>
    <p:sldId id="508" r:id="rId28"/>
    <p:sldId id="515" r:id="rId29"/>
    <p:sldId id="495" r:id="rId30"/>
    <p:sldId id="509" r:id="rId31"/>
    <p:sldId id="511" r:id="rId32"/>
    <p:sldId id="510" r:id="rId33"/>
    <p:sldId id="512" r:id="rId34"/>
    <p:sldId id="486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le\Desktop\Iot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le\Desktop\Iot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le\Desktop\Iot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ja-JP" altLang="en-US"/>
              <a:t>各月ごとの参加者数</a:t>
            </a:r>
            <a:endParaRPr 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Sheet1!$B$29:$L$29</c:f>
              <c:numCache>
                <c:formatCode>yyyy"年"m"月";@</c:formatCode>
                <c:ptCount val="11"/>
                <c:pt idx="0">
                  <c:v>42461</c:v>
                </c:pt>
                <c:pt idx="1">
                  <c:v>42491</c:v>
                </c:pt>
                <c:pt idx="2">
                  <c:v>42522</c:v>
                </c:pt>
                <c:pt idx="3">
                  <c:v>42552</c:v>
                </c:pt>
                <c:pt idx="4">
                  <c:v>42583</c:v>
                </c:pt>
                <c:pt idx="5">
                  <c:v>42614</c:v>
                </c:pt>
                <c:pt idx="6">
                  <c:v>42644</c:v>
                </c:pt>
                <c:pt idx="7">
                  <c:v>42675</c:v>
                </c:pt>
                <c:pt idx="8">
                  <c:v>42705</c:v>
                </c:pt>
                <c:pt idx="9">
                  <c:v>42736</c:v>
                </c:pt>
                <c:pt idx="10">
                  <c:v>42767</c:v>
                </c:pt>
              </c:numCache>
            </c:numRef>
          </c:cat>
          <c:val>
            <c:numRef>
              <c:f>Sheet1!$B$30:$L$30</c:f>
              <c:numCache>
                <c:formatCode>General</c:formatCode>
                <c:ptCount val="11"/>
                <c:pt idx="0">
                  <c:v>687</c:v>
                </c:pt>
                <c:pt idx="1">
                  <c:v>670</c:v>
                </c:pt>
                <c:pt idx="2">
                  <c:v>649</c:v>
                </c:pt>
                <c:pt idx="3">
                  <c:v>1192</c:v>
                </c:pt>
                <c:pt idx="4">
                  <c:v>589</c:v>
                </c:pt>
                <c:pt idx="5">
                  <c:v>626</c:v>
                </c:pt>
                <c:pt idx="6">
                  <c:v>1321</c:v>
                </c:pt>
                <c:pt idx="7">
                  <c:v>903</c:v>
                </c:pt>
                <c:pt idx="8">
                  <c:v>794</c:v>
                </c:pt>
                <c:pt idx="9">
                  <c:v>534</c:v>
                </c:pt>
                <c:pt idx="10">
                  <c:v>726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2799976"/>
        <c:axId val="932801544"/>
      </c:lineChart>
      <c:dateAx>
        <c:axId val="932799976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2801544"/>
        <c:crosses val="autoZero"/>
        <c:auto val="1"/>
        <c:lblOffset val="100"/>
        <c:baseTimeUnit val="months"/>
      </c:dateAx>
      <c:valAx>
        <c:axId val="932801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279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ja-JP" altLang="en-US"/>
              <a:t>曜日ごとの参加者数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Sheet1!$R$3:$X$3</c:f>
              <c:strCache>
                <c:ptCount val="7"/>
                <c:pt idx="0">
                  <c:v>月</c:v>
                </c:pt>
                <c:pt idx="1">
                  <c:v>木</c:v>
                </c:pt>
                <c:pt idx="2">
                  <c:v>水</c:v>
                </c:pt>
                <c:pt idx="3">
                  <c:v>火</c:v>
                </c:pt>
                <c:pt idx="4">
                  <c:v>金</c:v>
                </c:pt>
                <c:pt idx="5">
                  <c:v>土</c:v>
                </c:pt>
                <c:pt idx="6">
                  <c:v>日</c:v>
                </c:pt>
              </c:strCache>
            </c:strRef>
          </c:cat>
          <c:val>
            <c:numRef>
              <c:f>Sheet1!$R$4:$X$4</c:f>
              <c:numCache>
                <c:formatCode>General</c:formatCode>
                <c:ptCount val="7"/>
                <c:pt idx="0">
                  <c:v>725</c:v>
                </c:pt>
                <c:pt idx="1">
                  <c:v>545</c:v>
                </c:pt>
                <c:pt idx="2">
                  <c:v>621</c:v>
                </c:pt>
                <c:pt idx="3">
                  <c:v>416</c:v>
                </c:pt>
                <c:pt idx="4">
                  <c:v>1272</c:v>
                </c:pt>
                <c:pt idx="5">
                  <c:v>4442</c:v>
                </c:pt>
                <c:pt idx="6">
                  <c:v>879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52153960"/>
        <c:axId val="352153568"/>
      </c:barChart>
      <c:catAx>
        <c:axId val="35215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2153568"/>
        <c:crosses val="autoZero"/>
        <c:auto val="1"/>
        <c:lblAlgn val="ctr"/>
        <c:lblOffset val="100"/>
        <c:noMultiLvlLbl val="0"/>
      </c:catAx>
      <c:valAx>
        <c:axId val="35215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2153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ja-JP" altLang="en-US"/>
              <a:t>各サイトの累計参加者数</a:t>
            </a:r>
            <a:endParaRPr 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Sheet1!$B$3:$D$3</c:f>
              <c:strCache>
                <c:ptCount val="3"/>
                <c:pt idx="0">
                  <c:v>connpass</c:v>
                </c:pt>
                <c:pt idx="1">
                  <c:v>doorkeeper</c:v>
                </c:pt>
                <c:pt idx="2">
                  <c:v>atnd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4287</c:v>
                </c:pt>
                <c:pt idx="1">
                  <c:v>3686</c:v>
                </c:pt>
                <c:pt idx="2">
                  <c:v>927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88823408"/>
        <c:axId val="488824192"/>
      </c:barChart>
      <c:catAx>
        <c:axId val="48882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8824192"/>
        <c:crosses val="autoZero"/>
        <c:auto val="1"/>
        <c:lblAlgn val="ctr"/>
        <c:lblOffset val="100"/>
        <c:noMultiLvlLbl val="0"/>
      </c:catAx>
      <c:valAx>
        <c:axId val="48882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882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5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4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03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85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配信王国とは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1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23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605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84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22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7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36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666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8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9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4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5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5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31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30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BAAEF6DF-79F7-4F10-91C6-28346E4303D4}" type="datetimeFigureOut">
              <a:rPr lang="ja-JP" altLang="en-US" smtClean="0"/>
              <a:pPr/>
              <a:t>2017/2/13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8DFB27AA-EC0E-47EB-8E27-EE77C5BB6B2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406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AB2DDEA8-C72B-413B-B7EC-556D287C16D0}" type="datetimeFigureOut">
              <a:rPr lang="ja-JP" altLang="en-US" smtClean="0"/>
              <a:pPr/>
              <a:t>2017/2/13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B5B3219C-6AD7-492B-B034-9C97C91A865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02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agoya-benkyokai.com/events/rank" TargetMode="Externa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agoya-benkyokai.com/events/place" TargetMode="Externa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agoya-benkyokai.com/events/place" TargetMode="Externa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agoya-benkyokai.com/events/owner" TargetMode="Externa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agoya-benkyokai.com/events/owner" TargetMode="Externa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agoya-benkyokai.com/events/group" TargetMode="Externa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agoya-benkyokai.com/events/group" TargetMode="Externa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nagoya-benkyokai.com/events/amazon" TargetMode="Externa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nagoya-benkyokai.com/events/rank" TargetMode="Externa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33428" y="1055587"/>
            <a:ext cx="10972800" cy="1470025"/>
          </a:xfrm>
        </p:spPr>
        <p:txBody>
          <a:bodyPr>
            <a:prstTxWarp prst="textArchDown">
              <a:avLst>
                <a:gd name="adj" fmla="val 1069169"/>
              </a:avLst>
            </a:prstTxWarp>
            <a:noAutofit/>
          </a:bodyPr>
          <a:lstStyle/>
          <a:p>
            <a:r>
              <a:rPr lang="ja-JP" altLang="en-US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「名古屋勉強会らむだ」のデータを分析してみました！</a:t>
            </a:r>
            <a:r>
              <a:rPr lang="en-US" altLang="ja-JP" sz="199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/>
            </a:r>
            <a:br>
              <a:rPr lang="en-US" altLang="ja-JP" sz="199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     </a:t>
            </a:r>
            <a:r>
              <a:rPr lang="ja-JP" altLang="en-US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en-US" altLang="ja-JP" sz="49600" dirty="0" err="1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Iot</a:t>
            </a: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LT</a:t>
            </a:r>
            <a:r>
              <a:rPr lang="ja-JP" altLang="en-US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～ </a:t>
            </a:r>
            <a:endParaRPr lang="ja-JP" altLang="en-US" sz="59500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7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13221" y="5096948"/>
            <a:ext cx="6400800" cy="2016224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/>
              <a:t>シュール</a:t>
            </a:r>
          </a:p>
        </p:txBody>
      </p:sp>
    </p:spTree>
    <p:extLst>
      <p:ext uri="{BB962C8B-B14F-4D97-AF65-F5344CB8AC3E}">
        <p14:creationId xmlns:p14="http://schemas.microsoft.com/office/powerpoint/2010/main" val="27923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2584450"/>
            <a:ext cx="10617200" cy="31940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↓ 参加者多い順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http</a:t>
            </a:r>
            <a: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://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nagoya-benkyokai.com/events/rank</a:t>
            </a:r>
            <a:endParaRPr lang="ja-JP" altLang="en-US" sz="6000" strike="sngStrike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２０１６年度 勉強会ランキング！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90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73737" y="2584450"/>
            <a:ext cx="11234889" cy="31940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本日の</a:t>
            </a:r>
            <a:r>
              <a:rPr lang="en-US" altLang="ja-JP" sz="6000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IotLT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会は「第１１位」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・機械学習が熱い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・次回の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NGK / NL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名古屋が楽しみ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OSC/JAWS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が拾えてなくてかなしい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endParaRPr lang="ja-JP" altLang="en-US" sz="6000" strike="sngStrike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7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285386" y="2238828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統計データより</a:t>
            </a:r>
            <a:endParaRPr lang="en-US" altLang="ja-JP" sz="72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  <a:p>
            <a:pPr algn="ctr"/>
            <a:r>
              <a:rPr lang="ja-JP" altLang="en-US" sz="7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最強の勉強会を考えてみよう！</a:t>
            </a:r>
            <a:endParaRPr lang="en-US" altLang="ja-JP" sz="72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11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2045677"/>
            <a:ext cx="10617200" cy="37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・いつ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？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・どこで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？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・誰が？　　　　⇒　したら、人がたくさん集まるか？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・何を？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・どのように？</a:t>
            </a:r>
            <a:endParaRPr lang="ja-JP" altLang="en-US" sz="4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最強の勉強会とは？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2045677"/>
            <a:ext cx="10617200" cy="37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・いつ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？　　　 → いつ勉強会する？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・どこで？     → 何処で開催する？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・誰が？       → 誰が主催する？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・何を？       → どんなジャンルの勉強会する？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・どのように？ → どのサイトに告知する？</a:t>
            </a:r>
            <a:endParaRPr lang="ja-JP" altLang="en-US" sz="4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この観点で見ていこう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84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2045677"/>
            <a:ext cx="10617200" cy="37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・いつ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？　　　 → ①月ごと・曜日ごとの参加者数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・どこで？     → ②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開催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場所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・誰が？       → ③主催者ランキング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・何を？       → ④グループランキング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・どのように？ → ⑤各サイトの参加者数</a:t>
            </a:r>
            <a:endParaRPr lang="ja-JP" altLang="en-US" sz="4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どうやって分析するか？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38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2045677"/>
            <a:ext cx="10617200" cy="37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 smtClean="0">
                <a:solidFill>
                  <a:srgbClr val="FF0000"/>
                </a:solidFill>
                <a:latin typeface="あんずもじ" panose="02000600000000000000" pitchFamily="2" charset="-128"/>
                <a:ea typeface="あんずもじ" panose="02000600000000000000" pitchFamily="2" charset="-128"/>
              </a:rPr>
              <a:t>・いつ</a:t>
            </a:r>
            <a:r>
              <a:rPr lang="ja-JP" altLang="en-US" sz="4000" dirty="0" smtClean="0">
                <a:solidFill>
                  <a:srgbClr val="FF0000"/>
                </a:solidFill>
                <a:latin typeface="あんずもじ" panose="02000600000000000000" pitchFamily="2" charset="-128"/>
                <a:ea typeface="あんずもじ" panose="02000600000000000000" pitchFamily="2" charset="-128"/>
              </a:rPr>
              <a:t>？　　　 → ①月ごと・曜日ごとの参加者数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・どこで？     → ②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開催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場所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・誰が？       → ③主催者ランキング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・何を？       → ④グループランキング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・どのように？ → ⑤各サイトの参加者数</a:t>
            </a:r>
            <a:endParaRPr lang="ja-JP" altLang="en-US" sz="4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最強の勉強会を分析中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9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259889" y="2533530"/>
            <a:ext cx="10617200" cy="15559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⇒ ７月、１０月に人があつまりやすい！</a:t>
            </a:r>
            <a:endParaRPr lang="ja-JP" altLang="en-US" sz="54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①月ごと・曜日ごとの参加者数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57606"/>
              </p:ext>
            </p:extLst>
          </p:nvPr>
        </p:nvGraphicFramePr>
        <p:xfrm>
          <a:off x="1579329" y="1578846"/>
          <a:ext cx="8269399" cy="3791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13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259889" y="2533530"/>
            <a:ext cx="10617200" cy="15559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⇒ 土曜日</a:t>
            </a:r>
            <a:r>
              <a:rPr lang="ja-JP" altLang="en-US" sz="54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に</a:t>
            </a: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人があつまりやすい！</a:t>
            </a:r>
            <a:endParaRPr lang="ja-JP" altLang="en-US" sz="54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①月ごと・曜日ごとの参加者数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747366"/>
              </p:ext>
            </p:extLst>
          </p:nvPr>
        </p:nvGraphicFramePr>
        <p:xfrm>
          <a:off x="1589461" y="1578846"/>
          <a:ext cx="7839925" cy="3971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35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2045677"/>
            <a:ext cx="10617200" cy="37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・いつ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？　　　 → ①月ごと・曜日ごとの参加者数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solidFill>
                  <a:srgbClr val="FF0000"/>
                </a:solidFill>
                <a:latin typeface="あんずもじ" panose="02000600000000000000" pitchFamily="2" charset="-128"/>
                <a:ea typeface="あんずもじ" panose="02000600000000000000" pitchFamily="2" charset="-128"/>
              </a:rPr>
              <a:t>・どこで？     → ②開催場所</a:t>
            </a:r>
            <a:r>
              <a:rPr lang="ja-JP" altLang="en-US" sz="4000" dirty="0">
                <a:solidFill>
                  <a:srgbClr val="FF0000"/>
                </a:solidFill>
                <a:latin typeface="あんずもじ" panose="02000600000000000000" pitchFamily="2" charset="-128"/>
                <a:ea typeface="あんずもじ" panose="02000600000000000000" pitchFamily="2" charset="-128"/>
              </a:rPr>
              <a:t>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・誰が？       → ③主催者ランキング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・何を？       → ④グループランキング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・どのように？ → ⑤各サイトの参加者数</a:t>
            </a:r>
            <a:endParaRPr lang="ja-JP" altLang="en-US" sz="4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最強の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勉強会を分析中</a:t>
            </a:r>
            <a:endParaRPr lang="en-US" altLang="ja-JP" sz="60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39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8901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dirty="0"/>
              <a:t/>
            </a:r>
            <a:br>
              <a:rPr kumimoji="1" lang="en-US" altLang="ja-JP" sz="6600" dirty="0"/>
            </a:br>
            <a:r>
              <a:rPr kumimoji="1" lang="en-US" altLang="ja-JP" sz="6600" dirty="0"/>
              <a:t/>
            </a:r>
            <a:br>
              <a:rPr kumimoji="1"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kumimoji="1" lang="en-US" altLang="ja-JP" sz="6600" dirty="0"/>
              <a:t/>
            </a:r>
            <a:br>
              <a:rPr kumimoji="1" lang="en-US" altLang="ja-JP" sz="6600" dirty="0"/>
            </a:br>
            <a:endParaRPr kumimoji="1" lang="ja-JP" altLang="en-US" sz="6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6" y="1050657"/>
            <a:ext cx="3750847" cy="3750847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168585" y="2749024"/>
            <a:ext cx="6336323" cy="310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88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フィーバー柳橋</a:t>
            </a:r>
            <a:endParaRPr lang="en-US" altLang="ja-JP" sz="88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  <a:p>
            <a:pPr algn="ctr"/>
            <a:r>
              <a:rPr lang="ja-JP" altLang="en-US" sz="88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はじめて！</a:t>
            </a:r>
            <a:endParaRPr lang="en-US" altLang="ja-JP" sz="88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2496438" y="4708579"/>
            <a:ext cx="10216661" cy="599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4800" dirty="0">
                <a:solidFill>
                  <a:srgbClr val="0070C0"/>
                </a:solidFill>
              </a:rPr>
              <a:t>@</a:t>
            </a:r>
            <a:r>
              <a:rPr lang="en-US" altLang="ja-JP" sz="4800" dirty="0" smtClean="0">
                <a:solidFill>
                  <a:srgbClr val="0070C0"/>
                </a:solidFill>
              </a:rPr>
              <a:t>shule517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endParaRPr lang="ja-JP" altLang="en-US" sz="6600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212139" y="113369"/>
            <a:ext cx="6336323" cy="358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96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シュールです！</a:t>
            </a:r>
            <a:endParaRPr lang="ja-JP" altLang="en-US" sz="7200" dirty="0">
              <a:solidFill>
                <a:schemeClr val="bg1">
                  <a:lumMod val="65000"/>
                </a:schemeClr>
              </a:solidFill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08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259889" y="2533530"/>
            <a:ext cx="10617200" cy="15559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https://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nagoya-benkyokai.com/events/place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endParaRPr lang="ja-JP" altLang="en-US" sz="54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②開催場所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ランキング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92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259889" y="2533530"/>
            <a:ext cx="10617200" cy="15559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https://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nagoya-benkyokai.com/events/place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⇒ フィーバー柳橋に人が集まる！</a:t>
            </a:r>
            <a:endParaRPr lang="ja-JP" altLang="en-US" sz="54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②開催場所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ランキング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2045677"/>
            <a:ext cx="10617200" cy="37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・いつ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？　　　 → ①月ごと・曜日ごとの参加者数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・どこで？     → ②開催場所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solidFill>
                  <a:srgbClr val="FF0000"/>
                </a:solidFill>
                <a:latin typeface="あんずもじ" panose="02000600000000000000" pitchFamily="2" charset="-128"/>
                <a:ea typeface="あんずもじ" panose="02000600000000000000" pitchFamily="2" charset="-128"/>
              </a:rPr>
              <a:t>・誰が？       → ③主催者ランキング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・何を？       → ④グループランキング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・どのように？ → ⑤各サイトの参加者数</a:t>
            </a:r>
            <a:endParaRPr lang="ja-JP" altLang="en-US" sz="4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最強の勉強会を分析中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6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259889" y="2533530"/>
            <a:ext cx="10617200" cy="15559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https://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nagoya-benkyokai.com/events/owner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endParaRPr lang="ja-JP" altLang="en-US" sz="54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③主催者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ランキング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4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259889" y="2533530"/>
            <a:ext cx="10617200" cy="15559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https://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nagoya-benkyokai.com/events/owner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⇒ </a:t>
            </a: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名古ゲ部の人が</a:t>
            </a:r>
            <a:r>
              <a:rPr lang="ja-JP" altLang="en-US" sz="5400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す</a:t>
            </a: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ごーい！</a:t>
            </a:r>
            <a:endParaRPr lang="ja-JP" altLang="en-US" sz="54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③主催者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ランキング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1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2045677"/>
            <a:ext cx="10617200" cy="37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・いつ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？　　　 → ①月ごと・曜日ごとの参加者数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・どこで？     → ②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開催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場所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・誰が？       → ③主催者ランキング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solidFill>
                  <a:srgbClr val="FF0000"/>
                </a:solidFill>
                <a:latin typeface="あんずもじ" panose="02000600000000000000" pitchFamily="2" charset="-128"/>
                <a:ea typeface="あんずもじ" panose="02000600000000000000" pitchFamily="2" charset="-128"/>
              </a:rPr>
              <a:t>・何を？       → ④グループランキング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・どのように？ → ⑤各サイトの参加者数</a:t>
            </a:r>
            <a:endParaRPr lang="ja-JP" altLang="en-US" sz="4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最強の勉強会を分析中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84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259889" y="2533530"/>
            <a:ext cx="10617200" cy="15559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https://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nagoya-benkyokai.com/events/group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endParaRPr lang="ja-JP" altLang="en-US" sz="54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④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グループランキング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259889" y="2533530"/>
            <a:ext cx="10617200" cy="15559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https://nagoya-benkyokai.com/events/group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⇒ 名古屋ゲーム制作部が</a:t>
            </a:r>
            <a:r>
              <a:rPr lang="ja-JP" altLang="en-US" sz="5400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す</a:t>
            </a: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ごーい！</a:t>
            </a:r>
            <a:endParaRPr lang="ja-JP" altLang="en-US" sz="54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④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グループランキング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26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2045677"/>
            <a:ext cx="10617200" cy="37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・いつ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？　　　 → ①月ごと・曜日ごとの参加者数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・どこで？     → ②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開催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場所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・誰が？       → ③主催者ランキング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・何を？       → ④グループランキング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solidFill>
                  <a:srgbClr val="FF0000"/>
                </a:solidFill>
                <a:latin typeface="あんずもじ" panose="02000600000000000000" pitchFamily="2" charset="-128"/>
                <a:ea typeface="あんずもじ" panose="02000600000000000000" pitchFamily="2" charset="-128"/>
              </a:rPr>
              <a:t>・どのように？ → ⑤各サイトの参加者数</a:t>
            </a:r>
            <a:endParaRPr lang="ja-JP" altLang="en-US" sz="4000" dirty="0" smtClean="0">
              <a:solidFill>
                <a:srgbClr val="FF0000"/>
              </a:solidFill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最強の勉強会を分析中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28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259889" y="2533530"/>
            <a:ext cx="10617200" cy="15559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⇒ </a:t>
            </a:r>
            <a:r>
              <a:rPr lang="en-US" altLang="ja-JP" sz="5400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connpass</a:t>
            </a: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に人があつまりやすい！</a:t>
            </a:r>
            <a:endParaRPr lang="ja-JP" altLang="en-US" sz="54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⑤各サイトの参加者数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635809"/>
              </p:ext>
            </p:extLst>
          </p:nvPr>
        </p:nvGraphicFramePr>
        <p:xfrm>
          <a:off x="1723964" y="1525941"/>
          <a:ext cx="7705422" cy="4053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79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5340" y="2740278"/>
            <a:ext cx="9504459" cy="793235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10300" b="1" dirty="0"/>
              <a:t/>
            </a:r>
            <a:br>
              <a:rPr kumimoji="1" lang="en-US" altLang="ja-JP" sz="10300" b="1" dirty="0"/>
            </a:br>
            <a:r>
              <a:rPr kumimoji="1" lang="en-US" altLang="ja-JP" b="1" dirty="0"/>
              <a:t/>
            </a:r>
            <a:br>
              <a:rPr kumimoji="1" lang="en-US" altLang="ja-JP" b="1" dirty="0"/>
            </a:br>
            <a:r>
              <a:rPr lang="en-US" altLang="ja-JP" sz="10300" b="1" dirty="0">
                <a:hlinkClick r:id="rId2"/>
              </a:rPr>
              <a:t/>
            </a:r>
            <a:br>
              <a:rPr lang="en-US" altLang="ja-JP" sz="10300" b="1" dirty="0">
                <a:hlinkClick r:id="rId2"/>
              </a:rPr>
            </a:br>
            <a:r>
              <a:rPr lang="en-US" altLang="ja-JP" sz="32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https://nagoya-benkyokai.com</a:t>
            </a:r>
            <a:endParaRPr kumimoji="1" lang="ja-JP" altLang="en-US" sz="10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991260" y="3466450"/>
            <a:ext cx="6287070" cy="966970"/>
            <a:chOff x="2345317" y="1979627"/>
            <a:chExt cx="6466134" cy="94161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122" y="1979627"/>
              <a:ext cx="5731329" cy="941614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317" y="2044931"/>
              <a:ext cx="734805" cy="811007"/>
            </a:xfrm>
            <a:prstGeom prst="rect">
              <a:avLst/>
            </a:prstGeom>
          </p:spPr>
        </p:pic>
      </p:grpSp>
      <p:sp>
        <p:nvSpPr>
          <p:cNvPr id="8" name="タイトル 1"/>
          <p:cNvSpPr txBox="1">
            <a:spLocks/>
          </p:cNvSpPr>
          <p:nvPr/>
        </p:nvSpPr>
        <p:spPr>
          <a:xfrm>
            <a:off x="489232" y="448462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-215766" y="966362"/>
            <a:ext cx="12658476" cy="272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8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名古屋で勉強会を探すなら</a:t>
            </a:r>
            <a:endParaRPr lang="ja-JP" altLang="en-US" sz="8000" b="1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6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2045677"/>
            <a:ext cx="10617200" cy="37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・いつ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？　　　 → １０月の土曜日に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・どこで？     → フィーバー柳橋で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・誰が？       → 名古ゲ部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の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人が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・何を？       → 名古屋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ゲーム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制作部を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・どのように？ → </a:t>
            </a:r>
            <a:r>
              <a:rPr lang="en-US" altLang="ja-JP" sz="4000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connpass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で告知！</a:t>
            </a:r>
            <a:endParaRPr lang="ja-JP" altLang="en-US" sz="4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最強の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勉強会はこれだ！！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6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3855625"/>
            <a:ext cx="10617200" cy="15559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Amazon</a:t>
            </a:r>
            <a:r>
              <a:rPr lang="ja-JP" altLang="en-US" sz="54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機能を実装してみた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（　この勉強会に行った人は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36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　</a:t>
            </a:r>
            <a:r>
              <a:rPr lang="ja-JP" altLang="en-US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　この勉強会にも行ってます。　）</a:t>
            </a:r>
            <a:r>
              <a:rPr lang="en-US" altLang="ja-JP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dirty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http://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nagoya-benkyokai.com/events/amazon</a:t>
            </a:r>
            <a: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endParaRPr lang="ja-JP" altLang="en-US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おま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け①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1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3855625"/>
            <a:ext cx="11110720" cy="15559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 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3/11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 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		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械学習名古屋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  (</a:t>
            </a: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11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人</a:t>
            </a: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) 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	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アクセスログ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を使った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ハンズオン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1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12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2/17 		【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なごスタ</a:t>
            </a: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】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クラウドサービスを</a:t>
            </a:r>
            <a:r>
              <a:rPr lang="ja-JP" altLang="en-US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使った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  (</a:t>
            </a: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3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人</a:t>
            </a:r>
            <a:r>
              <a:rPr lang="en-US" altLang="ja-JP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) 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		JavaScript</a:t>
            </a:r>
            <a:r>
              <a:rPr lang="ja-JP" altLang="en-US" sz="4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アプリのサーバー連携を学ぶ</a:t>
            </a:r>
            <a: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4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endParaRPr lang="ja-JP" altLang="en-US" sz="4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おま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け①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61973" y="3359719"/>
            <a:ext cx="10617200" cy="15559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参加者ランキングを実装してみた</a:t>
            </a:r>
            <a: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https://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  <a:hlinkClick r:id="rId3"/>
              </a:rPr>
              <a:t>nagoya-benkyokai.com/events/rank</a:t>
            </a:r>
            <a:endParaRPr lang="ja-JP" altLang="en-US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おま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け②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12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08686" y="969367"/>
            <a:ext cx="4216400" cy="492760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6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名古屋で</a:t>
            </a:r>
            <a:r>
              <a:rPr kumimoji="1" lang="en-US" altLang="ja-JP" sz="6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6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lang="ja-JP" altLang="en-US" sz="6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</a:t>
            </a:r>
            <a:endParaRPr kumimoji="1" lang="ja-JP" altLang="en-US" sz="6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17" y="969367"/>
            <a:ext cx="3884069" cy="131663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" t="10203" r="11527" b="14228"/>
          <a:stretch/>
        </p:blipFill>
        <p:spPr>
          <a:xfrm>
            <a:off x="827315" y="2877996"/>
            <a:ext cx="4847771" cy="9071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93" y="4617585"/>
            <a:ext cx="2941093" cy="1407970"/>
          </a:xfrm>
          <a:prstGeom prst="rect">
            <a:avLst/>
          </a:prstGeom>
        </p:spPr>
      </p:pic>
      <p:sp>
        <p:nvSpPr>
          <p:cNvPr id="7" name="右中かっこ 6"/>
          <p:cNvSpPr/>
          <p:nvPr/>
        </p:nvSpPr>
        <p:spPr>
          <a:xfrm>
            <a:off x="6096000" y="740229"/>
            <a:ext cx="1807029" cy="534851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2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446"/>
            <a:ext cx="12192000" cy="6511424"/>
          </a:xfrm>
          <a:prstGeom prst="rect">
            <a:avLst/>
          </a:prstGeom>
        </p:spPr>
      </p:pic>
      <p:sp>
        <p:nvSpPr>
          <p:cNvPr id="14" name="タイトル 1"/>
          <p:cNvSpPr txBox="1">
            <a:spLocks/>
          </p:cNvSpPr>
          <p:nvPr/>
        </p:nvSpPr>
        <p:spPr>
          <a:xfrm>
            <a:off x="71562" y="273501"/>
            <a:ext cx="11873948" cy="88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名古屋勉強会の情報が一ヵ所に！</a:t>
            </a:r>
            <a:endParaRPr lang="ja-JP" altLang="en-US" sz="9600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01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5340" y="1977309"/>
            <a:ext cx="9504459" cy="793235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10300" b="1" dirty="0"/>
              <a:t/>
            </a:r>
            <a:br>
              <a:rPr kumimoji="1" lang="en-US" altLang="ja-JP" sz="10300" b="1" dirty="0"/>
            </a:br>
            <a:r>
              <a:rPr kumimoji="1" lang="en-US" altLang="ja-JP" b="1" dirty="0"/>
              <a:t/>
            </a:r>
            <a:br>
              <a:rPr kumimoji="1" lang="en-US" altLang="ja-JP" b="1" dirty="0"/>
            </a:br>
            <a:r>
              <a:rPr lang="en-US" altLang="ja-JP" sz="10300" b="1" dirty="0">
                <a:hlinkClick r:id="rId2"/>
              </a:rPr>
              <a:t/>
            </a:r>
            <a:br>
              <a:rPr lang="en-US" altLang="ja-JP" sz="10300" b="1" dirty="0">
                <a:hlinkClick r:id="rId2"/>
              </a:rPr>
            </a:br>
            <a:r>
              <a:rPr lang="en-US" altLang="ja-JP" sz="32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https://nagoya-benkyokai.com</a:t>
            </a:r>
            <a:endParaRPr kumimoji="1" lang="ja-JP" altLang="en-US" sz="10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991260" y="2662713"/>
            <a:ext cx="6287070" cy="966970"/>
            <a:chOff x="2345317" y="1979627"/>
            <a:chExt cx="6466134" cy="94161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122" y="1979627"/>
              <a:ext cx="5731329" cy="941614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317" y="2044931"/>
              <a:ext cx="734805" cy="811007"/>
            </a:xfrm>
            <a:prstGeom prst="rect">
              <a:avLst/>
            </a:prstGeom>
          </p:spPr>
        </p:pic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7472" y="-774619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-215766" y="203393"/>
            <a:ext cx="12658476" cy="1846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8000" b="1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検索！ 検索！</a:t>
            </a:r>
            <a:endParaRPr lang="ja-JP" altLang="en-US" sz="8000" b="1" dirty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pic>
        <p:nvPicPr>
          <p:cNvPr id="2050" name="Picture 2" descr="http://img01.eshizuoka.jp/usr/haseken/%E6%A4%9C%E7%B4%A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3" y="4869036"/>
            <a:ext cx="7775915" cy="161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2584310" y="5272373"/>
            <a:ext cx="4567815" cy="843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勉強会らむだ</a:t>
            </a:r>
            <a:endParaRPr kumimoji="1" lang="ja-JP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9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33428" y="1055587"/>
            <a:ext cx="10972800" cy="1470025"/>
          </a:xfrm>
        </p:spPr>
        <p:txBody>
          <a:bodyPr>
            <a:prstTxWarp prst="textArchDown">
              <a:avLst>
                <a:gd name="adj" fmla="val 1069169"/>
              </a:avLst>
            </a:prstTxWarp>
            <a:noAutofit/>
          </a:bodyPr>
          <a:lstStyle/>
          <a:p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「名古屋勉強会らむだ」のデータを分析してみました！</a:t>
            </a:r>
            <a:r>
              <a:rPr lang="en-US" altLang="ja-JP" sz="199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/>
            </a:r>
            <a:br>
              <a:rPr lang="en-US" altLang="ja-JP" sz="199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     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en-US" altLang="ja-JP" sz="49600" dirty="0" err="1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Iot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LT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     </a:t>
            </a:r>
            <a:endParaRPr lang="ja-JP" altLang="en-US" sz="59500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7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13221" y="5096948"/>
            <a:ext cx="6400800" cy="2016224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/>
              <a:t>シュール</a:t>
            </a:r>
          </a:p>
        </p:txBody>
      </p:sp>
    </p:spTree>
    <p:extLst>
      <p:ext uri="{BB962C8B-B14F-4D97-AF65-F5344CB8AC3E}">
        <p14:creationId xmlns:p14="http://schemas.microsoft.com/office/powerpoint/2010/main" val="33898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2584450"/>
            <a:ext cx="10617200" cy="31940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6000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connpass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 / doorkeeper / </a:t>
            </a:r>
            <a:r>
              <a:rPr lang="en-US" altLang="ja-JP" sz="6000" dirty="0" err="1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atnd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2016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年度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(2016/4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～今日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)</a:t>
            </a:r>
            <a: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endParaRPr lang="ja-JP" altLang="en-US" sz="6000" strike="sngStrike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分析対象のデータ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4500" y="2584450"/>
            <a:ext cx="10617200" cy="31940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</a:t>
            </a:r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勉強会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： </a:t>
            </a:r>
            <a: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876</a:t>
            </a:r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回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・ユニークユーザ数： </a:t>
            </a:r>
            <a: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3471</a:t>
            </a:r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人</a:t>
            </a:r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/>
            </a:r>
            <a:b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</a:b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・グループの数： </a:t>
            </a:r>
            <a:r>
              <a:rPr lang="en-US" altLang="ja-JP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123</a:t>
            </a:r>
            <a:r>
              <a:rPr lang="ja-JP" altLang="en-US" sz="6000" dirty="0">
                <a:latin typeface="あんずもじ" panose="02000600000000000000" pitchFamily="2" charset="-128"/>
                <a:ea typeface="あんずもじ" panose="02000600000000000000" pitchFamily="2" charset="-128"/>
              </a:rPr>
              <a:t>グループ</a:t>
            </a:r>
            <a:endParaRPr lang="ja-JP" altLang="en-US" sz="6000" strike="sngStrike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538773" y="0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2016</a:t>
            </a:r>
            <a:r>
              <a:rPr lang="ja-JP" altLang="en-US" sz="6000" dirty="0" smtClean="0">
                <a:latin typeface="あんずもじ" panose="02000600000000000000" pitchFamily="2" charset="-128"/>
                <a:ea typeface="あんずもじ" panose="02000600000000000000" pitchFamily="2" charset="-128"/>
              </a:rPr>
              <a:t>年度全データ</a:t>
            </a:r>
            <a:endParaRPr lang="en-US" altLang="ja-JP" sz="6000" dirty="0" smtClean="0">
              <a:latin typeface="あんずもじ" panose="02000600000000000000" pitchFamily="2" charset="-128"/>
              <a:ea typeface="あんずもじ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6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</a:gradFill>
        <a:ln>
          <a:solidFill>
            <a:schemeClr val="bg2">
              <a:lumMod val="75000"/>
            </a:schemeClr>
          </a:solidFill>
        </a:ln>
      </a:spPr>
      <a:bodyPr rtlCol="0" anchor="ctr"/>
      <a:lstStyle>
        <a:defPPr algn="ctr">
          <a:defRPr kumimoji="1" sz="2400" dirty="0" smtClean="0"/>
        </a:defPPr>
      </a:lstStyle>
      <a:style>
        <a:lnRef idx="1">
          <a:schemeClr val="accent1"/>
        </a:lnRef>
        <a:fillRef idx="1003">
          <a:schemeClr val="dk2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4696</TotalTime>
  <Words>252</Words>
  <Application>Microsoft Office PowerPoint</Application>
  <PresentationFormat>ワイド画面</PresentationFormat>
  <Paragraphs>99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0" baseType="lpstr">
      <vt:lpstr>HGP創英角ﾎﾟｯﾌﾟ体</vt:lpstr>
      <vt:lpstr>あんずもじ</vt:lpstr>
      <vt:lpstr>あんずもじ始</vt:lpstr>
      <vt:lpstr>游ゴシック</vt:lpstr>
      <vt:lpstr>Arial</vt:lpstr>
      <vt:lpstr>Office テーマ</vt:lpstr>
      <vt:lpstr>1_Office テーマ</vt:lpstr>
      <vt:lpstr>「名古屋勉強会らむだ」のデータを分析してみました！       ～ Iot LT ～ </vt:lpstr>
      <vt:lpstr>      </vt:lpstr>
      <vt:lpstr>   https://nagoya-benkyokai.com</vt:lpstr>
      <vt:lpstr>名古屋で 検索</vt:lpstr>
      <vt:lpstr>PowerPoint プレゼンテーション</vt:lpstr>
      <vt:lpstr>   https://nagoya-benkyokai.com</vt:lpstr>
      <vt:lpstr>「名古屋勉強会らむだ」のデータを分析してみました！       ～ Iot LT ～     </vt:lpstr>
      <vt:lpstr>・connpass / doorkeeper / atnd ・2016年度(2016/4～今日) </vt:lpstr>
      <vt:lpstr>・勉強会： 876回 ・ユニークユーザ数： 3471人 ・グループの数： 123グループ</vt:lpstr>
      <vt:lpstr>↓ 参加者多い順 http://nagoya-benkyokai.com/events/rank</vt:lpstr>
      <vt:lpstr>・本日のIotLT会は「第１１位」 ・機械学習が熱い ・次回のNGK / NL名古屋が楽しみ ・OSC/JAWSが拾えてなくてかなしい </vt:lpstr>
      <vt:lpstr>PowerPoint プレゼンテーション</vt:lpstr>
      <vt:lpstr>・いつ？ ・どこで？ ・誰が？　　　　⇒　したら、人がたくさん集まるか？ ・何を？ ・どのように？</vt:lpstr>
      <vt:lpstr>・いつ？　　　 → いつ勉強会する？ ・どこで？     → 何処で開催する？ ・誰が？       → 誰が主催する？ ・何を？       → どんなジャンルの勉強会する？ ・どのように？ → どのサイトに告知する？</vt:lpstr>
      <vt:lpstr>・いつ？　　　 → ①月ごと・曜日ごとの参加者数 ・どこで？     → ②開催場所ランキング ・誰が？       → ③主催者ランキング ・何を？       → ④グループランキング ・どのように？ → ⑤各サイトの参加者数</vt:lpstr>
      <vt:lpstr>・いつ？　　　 → ①月ごと・曜日ごとの参加者数 ・どこで？     → ②開催場所ランキング ・誰が？       → ③主催者ランキング ・何を？       → ④グループランキング ・どのように？ → ⑤各サイトの参加者数</vt:lpstr>
      <vt:lpstr>      ⇒ ７月、１０月に人があつまりやすい！</vt:lpstr>
      <vt:lpstr>      ⇒ 土曜日に人があつまりやすい！</vt:lpstr>
      <vt:lpstr>・いつ？　　　 → ①月ごと・曜日ごとの参加者数 ・どこで？     → ②開催場所ランキング ・誰が？       → ③主催者ランキング ・何を？       → ④グループランキング ・どのように？ → ⑤各サイトの参加者数</vt:lpstr>
      <vt:lpstr>   https://nagoya-benkyokai.com/events/place  </vt:lpstr>
      <vt:lpstr>   https://nagoya-benkyokai.com/events/place  ⇒ フィーバー柳橋に人が集まる！</vt:lpstr>
      <vt:lpstr>・いつ？　　　 → ①月ごと・曜日ごとの参加者数 ・どこで？     → ②開催場所ランキング ・誰が？       → ③主催者ランキング ・何を？       → ④グループランキング ・どのように？ → ⑤各サイトの参加者数</vt:lpstr>
      <vt:lpstr>   https://nagoya-benkyokai.com/events/owner  </vt:lpstr>
      <vt:lpstr>   https://nagoya-benkyokai.com/events/owner  ⇒ 名古ゲ部の人がすごーい！</vt:lpstr>
      <vt:lpstr>・いつ？　　　 → ①月ごと・曜日ごとの参加者数 ・どこで？     → ②開催場所ランキング ・誰が？       → ③主催者ランキング ・何を？       → ④グループランキング ・どのように？ → ⑤各サイトの参加者数</vt:lpstr>
      <vt:lpstr>   https://nagoya-benkyokai.com/events/group  </vt:lpstr>
      <vt:lpstr>   https://nagoya-benkyokai.com/events/group  ⇒ 名古屋ゲーム制作部がすごーい！</vt:lpstr>
      <vt:lpstr>・いつ？　　　 → ①月ごと・曜日ごとの参加者数 ・どこで？     → ②開催場所ランキング ・誰が？       → ③主催者ランキング ・何を？       → ④グループランキング ・どのように？ → ⑤各サイトの参加者数</vt:lpstr>
      <vt:lpstr>      ⇒ connpassに人があつまりやすい！</vt:lpstr>
      <vt:lpstr>・いつ？　　　 → １０月の土曜日に ・どこで？     → フィーバー柳橋で ・誰が？       → 名古ゲ部の人が ・何を？       → 名古屋ゲーム制作部を ・どのように？ → connpassで告知！</vt:lpstr>
      <vt:lpstr>Amazon機能を実装してみた （　この勉強会に行った人は 　　この勉強会にも行ってます。　） http://nagoya-benkyokai.com/events/amazon </vt:lpstr>
      <vt:lpstr>・ 3/11   械学習名古屋   (11人)  アクセスログを使ったハンズオン  ・2/17   【なごスタ】クラウドサービスを使った   (3人)   JavaScriptアプリのサーバー連携を学ぶ </vt:lpstr>
      <vt:lpstr>参加者ランキングを実装してみた https://nagoya-benkyokai.com/events/rank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しっかりシュール</dc:creator>
  <cp:lastModifiedBy>しっかりシュール</cp:lastModifiedBy>
  <cp:revision>145</cp:revision>
  <dcterms:created xsi:type="dcterms:W3CDTF">2016-12-02T12:40:08Z</dcterms:created>
  <dcterms:modified xsi:type="dcterms:W3CDTF">2017-02-14T22:42:35Z</dcterms:modified>
</cp:coreProperties>
</file>